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21"/>
  </p:notesMasterIdLst>
  <p:sldIdLst>
    <p:sldId id="256" r:id="rId2"/>
    <p:sldId id="257" r:id="rId3"/>
    <p:sldId id="265" r:id="rId4"/>
    <p:sldId id="260" r:id="rId5"/>
    <p:sldId id="269" r:id="rId6"/>
    <p:sldId id="259" r:id="rId7"/>
    <p:sldId id="279" r:id="rId8"/>
    <p:sldId id="272" r:id="rId9"/>
    <p:sldId id="278" r:id="rId10"/>
    <p:sldId id="268" r:id="rId11"/>
    <p:sldId id="277" r:id="rId12"/>
    <p:sldId id="274" r:id="rId13"/>
    <p:sldId id="275" r:id="rId14"/>
    <p:sldId id="267" r:id="rId15"/>
    <p:sldId id="273" r:id="rId16"/>
    <p:sldId id="276" r:id="rId17"/>
    <p:sldId id="262" r:id="rId18"/>
    <p:sldId id="280" r:id="rId19"/>
    <p:sldId id="26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1" d="100"/>
          <a:sy n="91" d="100"/>
        </p:scale>
        <p:origin x="37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diagrams/_rels/drawing5.xml.rels><?xml version="1.0" encoding="UTF-8" standalone="yes"?>
<Relationships xmlns="http://schemas.openxmlformats.org/package/2006/relationships"><Relationship Id="rId1" Type="http://schemas.openxmlformats.org/officeDocument/2006/relationships/image" Target="../media/image1.jpeg" /></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B3AB56-AA8C-43C4-96BF-1667DA70CF59}"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IN"/>
        </a:p>
      </dgm:t>
    </dgm:pt>
    <dgm:pt modelId="{E3D38274-592B-46F7-8FE6-844FA0705305}">
      <dgm:prSet/>
      <dgm:spPr/>
      <dgm:t>
        <a:bodyPr/>
        <a:lstStyle/>
        <a:p>
          <a:r>
            <a:rPr lang="en-US" b="0" dirty="0"/>
            <a:t>Arsenic is a naturally occurring toxic metalloid element found ubiquitously in the environment, particularly in the earth's crust and groundwater. Its presence in contaminated water, soil, and food products poses significant health risks to the general population. </a:t>
          </a:r>
          <a:endParaRPr lang="en-IN" b="0" dirty="0"/>
        </a:p>
      </dgm:t>
    </dgm:pt>
    <dgm:pt modelId="{F2ED37CC-D24B-4A8C-9D30-6C0CBAA49CDA}" type="parTrans" cxnId="{49D2EC45-06FD-438B-9098-5018698FCD30}">
      <dgm:prSet/>
      <dgm:spPr/>
      <dgm:t>
        <a:bodyPr/>
        <a:lstStyle/>
        <a:p>
          <a:endParaRPr lang="en-US"/>
        </a:p>
      </dgm:t>
    </dgm:pt>
    <dgm:pt modelId="{4F7B995B-E9F2-471B-A1EE-DA96F7EC9CE3}" type="sibTrans" cxnId="{49D2EC45-06FD-438B-9098-5018698FCD30}">
      <dgm:prSet/>
      <dgm:spPr/>
      <dgm:t>
        <a:bodyPr/>
        <a:lstStyle/>
        <a:p>
          <a:endParaRPr lang="en-US"/>
        </a:p>
      </dgm:t>
    </dgm:pt>
    <dgm:pt modelId="{53A236AD-C561-4CBA-853B-F4464B002214}">
      <dgm:prSet/>
      <dgm:spPr/>
      <dgm:t>
        <a:bodyPr/>
        <a:lstStyle/>
        <a:p>
          <a:r>
            <a:rPr lang="en-US" b="0" dirty="0"/>
            <a:t>Arsenic is tasteless, odorless, and can exist in four common valence states: As(0), As(III), As(V), and arsine gas, and three common forms: inorganic salt, organic salt, and gaseous form</a:t>
          </a:r>
        </a:p>
        <a:p>
          <a:r>
            <a:rPr lang="en-US" b="0" dirty="0"/>
            <a:t>This element is released into the environment through natural processes such as weathering, volcanic activity, and human activities like mining and smelting. </a:t>
          </a:r>
          <a:endParaRPr lang="en-IN" b="0" dirty="0"/>
        </a:p>
      </dgm:t>
    </dgm:pt>
    <dgm:pt modelId="{6CCD13B6-FBD0-4144-BD2D-52DCD68257D9}" type="parTrans" cxnId="{72EFAB26-6420-46DE-BCD3-B9431D447DDB}">
      <dgm:prSet/>
      <dgm:spPr/>
      <dgm:t>
        <a:bodyPr/>
        <a:lstStyle/>
        <a:p>
          <a:endParaRPr lang="en-US"/>
        </a:p>
      </dgm:t>
    </dgm:pt>
    <dgm:pt modelId="{0875DBDC-60E2-43A8-9FAF-1E7E6FC1C168}" type="sibTrans" cxnId="{72EFAB26-6420-46DE-BCD3-B9431D447DDB}">
      <dgm:prSet/>
      <dgm:spPr/>
      <dgm:t>
        <a:bodyPr/>
        <a:lstStyle/>
        <a:p>
          <a:endParaRPr lang="en-US"/>
        </a:p>
      </dgm:t>
    </dgm:pt>
    <dgm:pt modelId="{1D21B473-E32C-44E4-8078-AFE03A94CB35}">
      <dgm:prSet/>
      <dgm:spPr/>
      <dgm:t>
        <a:bodyPr/>
        <a:lstStyle/>
        <a:p>
          <a:r>
            <a:rPr lang="en-US" b="0" dirty="0"/>
            <a:t>Historically, arsenic has been used in herbicides, wood preservatives, traditional remedies, and in the production of alcoholic beverages. Today, it is still used in the production of gallium arsenide, an important component in semiconductors, lasers, LEDs, and other electronic devices.</a:t>
          </a:r>
          <a:endParaRPr lang="en-IN" dirty="0"/>
        </a:p>
      </dgm:t>
    </dgm:pt>
    <dgm:pt modelId="{9A171E79-B2B4-4224-B65F-A2DD3237E1A0}" type="parTrans" cxnId="{DFCDF59F-A383-490E-8E78-1FFF2AE114C0}">
      <dgm:prSet/>
      <dgm:spPr/>
      <dgm:t>
        <a:bodyPr/>
        <a:lstStyle/>
        <a:p>
          <a:endParaRPr lang="en-IN"/>
        </a:p>
      </dgm:t>
    </dgm:pt>
    <dgm:pt modelId="{AB7A0917-CD92-47DD-80FD-58705A6096F2}" type="sibTrans" cxnId="{DFCDF59F-A383-490E-8E78-1FFF2AE114C0}">
      <dgm:prSet/>
      <dgm:spPr/>
      <dgm:t>
        <a:bodyPr/>
        <a:lstStyle/>
        <a:p>
          <a:endParaRPr lang="en-IN"/>
        </a:p>
      </dgm:t>
    </dgm:pt>
    <dgm:pt modelId="{A92AA131-6898-4AFF-BFE2-493609DE11BB}" type="pres">
      <dgm:prSet presAssocID="{98B3AB56-AA8C-43C4-96BF-1667DA70CF59}" presName="linear" presStyleCnt="0">
        <dgm:presLayoutVars>
          <dgm:animLvl val="lvl"/>
          <dgm:resizeHandles val="exact"/>
        </dgm:presLayoutVars>
      </dgm:prSet>
      <dgm:spPr/>
    </dgm:pt>
    <dgm:pt modelId="{61E98A2A-0087-488A-87A1-DAA6E051CDA2}" type="pres">
      <dgm:prSet presAssocID="{E3D38274-592B-46F7-8FE6-844FA0705305}" presName="parentText" presStyleLbl="node1" presStyleIdx="0" presStyleCnt="3">
        <dgm:presLayoutVars>
          <dgm:chMax val="0"/>
          <dgm:bulletEnabled val="1"/>
        </dgm:presLayoutVars>
      </dgm:prSet>
      <dgm:spPr/>
    </dgm:pt>
    <dgm:pt modelId="{9CA57A37-0481-4A60-8DB9-5F19BA96B230}" type="pres">
      <dgm:prSet presAssocID="{4F7B995B-E9F2-471B-A1EE-DA96F7EC9CE3}" presName="spacer" presStyleCnt="0"/>
      <dgm:spPr/>
    </dgm:pt>
    <dgm:pt modelId="{1B031EC4-0C71-485E-9AE1-59E6B78C728F}" type="pres">
      <dgm:prSet presAssocID="{53A236AD-C561-4CBA-853B-F4464B002214}" presName="parentText" presStyleLbl="node1" presStyleIdx="1" presStyleCnt="3">
        <dgm:presLayoutVars>
          <dgm:chMax val="0"/>
          <dgm:bulletEnabled val="1"/>
        </dgm:presLayoutVars>
      </dgm:prSet>
      <dgm:spPr/>
    </dgm:pt>
    <dgm:pt modelId="{90507F9A-0271-4153-B686-3444BDB02F5B}" type="pres">
      <dgm:prSet presAssocID="{0875DBDC-60E2-43A8-9FAF-1E7E6FC1C168}" presName="spacer" presStyleCnt="0"/>
      <dgm:spPr/>
    </dgm:pt>
    <dgm:pt modelId="{6EA31500-769B-4BE5-BFC6-2C13B42311CE}" type="pres">
      <dgm:prSet presAssocID="{1D21B473-E32C-44E4-8078-AFE03A94CB35}" presName="parentText" presStyleLbl="node1" presStyleIdx="2" presStyleCnt="3">
        <dgm:presLayoutVars>
          <dgm:chMax val="0"/>
          <dgm:bulletEnabled val="1"/>
        </dgm:presLayoutVars>
      </dgm:prSet>
      <dgm:spPr/>
    </dgm:pt>
  </dgm:ptLst>
  <dgm:cxnLst>
    <dgm:cxn modelId="{D95B5C11-6B17-4DE3-A852-68BD34B0706B}" type="presOf" srcId="{1D21B473-E32C-44E4-8078-AFE03A94CB35}" destId="{6EA31500-769B-4BE5-BFC6-2C13B42311CE}" srcOrd="0" destOrd="0" presId="urn:microsoft.com/office/officeart/2005/8/layout/vList2"/>
    <dgm:cxn modelId="{72EFAB26-6420-46DE-BCD3-B9431D447DDB}" srcId="{98B3AB56-AA8C-43C4-96BF-1667DA70CF59}" destId="{53A236AD-C561-4CBA-853B-F4464B002214}" srcOrd="1" destOrd="0" parTransId="{6CCD13B6-FBD0-4144-BD2D-52DCD68257D9}" sibTransId="{0875DBDC-60E2-43A8-9FAF-1E7E6FC1C168}"/>
    <dgm:cxn modelId="{2B4E9029-9B27-4266-A714-89F56BC3FAD8}" type="presOf" srcId="{E3D38274-592B-46F7-8FE6-844FA0705305}" destId="{61E98A2A-0087-488A-87A1-DAA6E051CDA2}" srcOrd="0" destOrd="0" presId="urn:microsoft.com/office/officeart/2005/8/layout/vList2"/>
    <dgm:cxn modelId="{AC4DE75E-215A-432E-BCFC-1E72ED028511}" type="presOf" srcId="{53A236AD-C561-4CBA-853B-F4464B002214}" destId="{1B031EC4-0C71-485E-9AE1-59E6B78C728F}" srcOrd="0" destOrd="0" presId="urn:microsoft.com/office/officeart/2005/8/layout/vList2"/>
    <dgm:cxn modelId="{49D2EC45-06FD-438B-9098-5018698FCD30}" srcId="{98B3AB56-AA8C-43C4-96BF-1667DA70CF59}" destId="{E3D38274-592B-46F7-8FE6-844FA0705305}" srcOrd="0" destOrd="0" parTransId="{F2ED37CC-D24B-4A8C-9D30-6C0CBAA49CDA}" sibTransId="{4F7B995B-E9F2-471B-A1EE-DA96F7EC9CE3}"/>
    <dgm:cxn modelId="{2F37974B-AEDB-4265-AB66-583111FF5D75}" type="presOf" srcId="{98B3AB56-AA8C-43C4-96BF-1667DA70CF59}" destId="{A92AA131-6898-4AFF-BFE2-493609DE11BB}" srcOrd="0" destOrd="0" presId="urn:microsoft.com/office/officeart/2005/8/layout/vList2"/>
    <dgm:cxn modelId="{DFCDF59F-A383-490E-8E78-1FFF2AE114C0}" srcId="{98B3AB56-AA8C-43C4-96BF-1667DA70CF59}" destId="{1D21B473-E32C-44E4-8078-AFE03A94CB35}" srcOrd="2" destOrd="0" parTransId="{9A171E79-B2B4-4224-B65F-A2DD3237E1A0}" sibTransId="{AB7A0917-CD92-47DD-80FD-58705A6096F2}"/>
    <dgm:cxn modelId="{66F84923-1CA5-443E-90B7-143707BFC7FB}" type="presParOf" srcId="{A92AA131-6898-4AFF-BFE2-493609DE11BB}" destId="{61E98A2A-0087-488A-87A1-DAA6E051CDA2}" srcOrd="0" destOrd="0" presId="urn:microsoft.com/office/officeart/2005/8/layout/vList2"/>
    <dgm:cxn modelId="{0808EA46-A171-440F-ADC8-C188E30F9D96}" type="presParOf" srcId="{A92AA131-6898-4AFF-BFE2-493609DE11BB}" destId="{9CA57A37-0481-4A60-8DB9-5F19BA96B230}" srcOrd="1" destOrd="0" presId="urn:microsoft.com/office/officeart/2005/8/layout/vList2"/>
    <dgm:cxn modelId="{E774591E-9C23-4FFE-83FE-1A2834E39261}" type="presParOf" srcId="{A92AA131-6898-4AFF-BFE2-493609DE11BB}" destId="{1B031EC4-0C71-485E-9AE1-59E6B78C728F}" srcOrd="2" destOrd="0" presId="urn:microsoft.com/office/officeart/2005/8/layout/vList2"/>
    <dgm:cxn modelId="{98C40109-E2EB-4E68-82F7-772C80610D3F}" type="presParOf" srcId="{A92AA131-6898-4AFF-BFE2-493609DE11BB}" destId="{90507F9A-0271-4153-B686-3444BDB02F5B}" srcOrd="3" destOrd="0" presId="urn:microsoft.com/office/officeart/2005/8/layout/vList2"/>
    <dgm:cxn modelId="{6ED5034D-B44D-4FE2-8CDA-A46A8FD55A79}" type="presParOf" srcId="{A92AA131-6898-4AFF-BFE2-493609DE11BB}" destId="{6EA31500-769B-4BE5-BFC6-2C13B42311C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B3AB56-AA8C-43C4-96BF-1667DA70CF59}" type="doc">
      <dgm:prSet loTypeId="urn:microsoft.com/office/officeart/2005/8/layout/vList2" loCatId="list" qsTypeId="urn:microsoft.com/office/officeart/2005/8/quickstyle/simple3" qsCatId="simple" csTypeId="urn:microsoft.com/office/officeart/2005/8/colors/accent1_3" csCatId="accent1" phldr="1"/>
      <dgm:spPr/>
      <dgm:t>
        <a:bodyPr/>
        <a:lstStyle/>
        <a:p>
          <a:endParaRPr lang="en-IN"/>
        </a:p>
      </dgm:t>
    </dgm:pt>
    <dgm:pt modelId="{1E0F8DEA-71B2-4924-8577-CDB3155EE5B3}">
      <dgm:prSet/>
      <dgm:spPr/>
      <dgm:t>
        <a:bodyPr/>
        <a:lstStyle/>
        <a:p>
          <a:r>
            <a:rPr lang="en-US" dirty="0"/>
            <a:t>Due to its colorless, tasteless, and odorless nature, detecting arsenic contamination requires scientific instrumentation. The first documented case of arsenic-induced skin lesions was identified in Calcutta, India in 1983, highlighting the ongoing public health challenge posed by arsenic contamination, known as "</a:t>
          </a:r>
          <a:r>
            <a:rPr lang="en-US" dirty="0" err="1"/>
            <a:t>arsenicosis</a:t>
          </a:r>
          <a:r>
            <a:rPr lang="en-US" dirty="0"/>
            <a:t>."</a:t>
          </a:r>
          <a:endParaRPr lang="en-IN" dirty="0"/>
        </a:p>
      </dgm:t>
    </dgm:pt>
    <dgm:pt modelId="{C2BA29E5-9B00-4A71-B40F-968754A924AD}" type="parTrans" cxnId="{F1A89247-B5C1-48FE-95F3-5608CFC2B20D}">
      <dgm:prSet/>
      <dgm:spPr/>
      <dgm:t>
        <a:bodyPr/>
        <a:lstStyle/>
        <a:p>
          <a:endParaRPr lang="en-IN"/>
        </a:p>
      </dgm:t>
    </dgm:pt>
    <dgm:pt modelId="{77328602-C658-4646-9522-05602BF41510}" type="sibTrans" cxnId="{F1A89247-B5C1-48FE-95F3-5608CFC2B20D}">
      <dgm:prSet/>
      <dgm:spPr/>
      <dgm:t>
        <a:bodyPr/>
        <a:lstStyle/>
        <a:p>
          <a:endParaRPr lang="en-IN"/>
        </a:p>
      </dgm:t>
    </dgm:pt>
    <dgm:pt modelId="{347E6212-BBD3-46A1-A42D-3F4798F628EE}">
      <dgm:prSet/>
      <dgm:spPr/>
      <dgm:t>
        <a:bodyPr/>
        <a:lstStyle/>
        <a:p>
          <a:r>
            <a:rPr lang="en-US" dirty="0"/>
            <a:t>The primary source of chronic arsenic toxicity is contaminated drinking water, resulting from the erosion of land sources and contamination of wells and aquifers. Inorganic arsenic is particularly toxic, with forms like </a:t>
          </a:r>
          <a:r>
            <a:rPr lang="en-US" dirty="0" err="1"/>
            <a:t>arsenite</a:t>
          </a:r>
          <a:r>
            <a:rPr lang="en-US" dirty="0"/>
            <a:t> and arsenate being highly soluble in water, making them more readily absorbed and hazardous. Chronic exposure to arsenic can lead to severe health conditions, including dermal, cardiovascular, neurological, pulmonary, renal, and metabolic disorders</a:t>
          </a:r>
          <a:endParaRPr lang="en-IN" dirty="0"/>
        </a:p>
      </dgm:t>
    </dgm:pt>
    <dgm:pt modelId="{A1779C15-9F91-4731-A9B2-10951D90D6CB}" type="parTrans" cxnId="{0D278C43-C3BC-4192-922E-C1D4C01E3654}">
      <dgm:prSet/>
      <dgm:spPr/>
      <dgm:t>
        <a:bodyPr/>
        <a:lstStyle/>
        <a:p>
          <a:endParaRPr lang="en-US"/>
        </a:p>
      </dgm:t>
    </dgm:pt>
    <dgm:pt modelId="{E4BE74A0-4593-40EA-AE51-D0426C5D2CF4}" type="sibTrans" cxnId="{0D278C43-C3BC-4192-922E-C1D4C01E3654}">
      <dgm:prSet/>
      <dgm:spPr/>
      <dgm:t>
        <a:bodyPr/>
        <a:lstStyle/>
        <a:p>
          <a:endParaRPr lang="en-US"/>
        </a:p>
      </dgm:t>
    </dgm:pt>
    <dgm:pt modelId="{A92AA131-6898-4AFF-BFE2-493609DE11BB}" type="pres">
      <dgm:prSet presAssocID="{98B3AB56-AA8C-43C4-96BF-1667DA70CF59}" presName="linear" presStyleCnt="0">
        <dgm:presLayoutVars>
          <dgm:animLvl val="lvl"/>
          <dgm:resizeHandles val="exact"/>
        </dgm:presLayoutVars>
      </dgm:prSet>
      <dgm:spPr/>
    </dgm:pt>
    <dgm:pt modelId="{B10D1A3A-DE14-427F-86F9-635504D5E0DD}" type="pres">
      <dgm:prSet presAssocID="{347E6212-BBD3-46A1-A42D-3F4798F628EE}" presName="parentText" presStyleLbl="node1" presStyleIdx="0" presStyleCnt="2" custScaleY="139282">
        <dgm:presLayoutVars>
          <dgm:chMax val="0"/>
          <dgm:bulletEnabled val="1"/>
        </dgm:presLayoutVars>
      </dgm:prSet>
      <dgm:spPr/>
    </dgm:pt>
    <dgm:pt modelId="{F0A1D311-1E20-4C8A-A46C-E98B6B6EF9E4}" type="pres">
      <dgm:prSet presAssocID="{E4BE74A0-4593-40EA-AE51-D0426C5D2CF4}" presName="spacer" presStyleCnt="0"/>
      <dgm:spPr/>
    </dgm:pt>
    <dgm:pt modelId="{5E628D66-8594-4B5D-9C74-C9336ACF650A}" type="pres">
      <dgm:prSet presAssocID="{1E0F8DEA-71B2-4924-8577-CDB3155EE5B3}" presName="parentText" presStyleLbl="node1" presStyleIdx="1" presStyleCnt="2">
        <dgm:presLayoutVars>
          <dgm:chMax val="0"/>
          <dgm:bulletEnabled val="1"/>
        </dgm:presLayoutVars>
      </dgm:prSet>
      <dgm:spPr/>
    </dgm:pt>
  </dgm:ptLst>
  <dgm:cxnLst>
    <dgm:cxn modelId="{0D278C43-C3BC-4192-922E-C1D4C01E3654}" srcId="{98B3AB56-AA8C-43C4-96BF-1667DA70CF59}" destId="{347E6212-BBD3-46A1-A42D-3F4798F628EE}" srcOrd="0" destOrd="0" parTransId="{A1779C15-9F91-4731-A9B2-10951D90D6CB}" sibTransId="{E4BE74A0-4593-40EA-AE51-D0426C5D2CF4}"/>
    <dgm:cxn modelId="{F1A89247-B5C1-48FE-95F3-5608CFC2B20D}" srcId="{98B3AB56-AA8C-43C4-96BF-1667DA70CF59}" destId="{1E0F8DEA-71B2-4924-8577-CDB3155EE5B3}" srcOrd="1" destOrd="0" parTransId="{C2BA29E5-9B00-4A71-B40F-968754A924AD}" sibTransId="{77328602-C658-4646-9522-05602BF41510}"/>
    <dgm:cxn modelId="{2F37974B-AEDB-4265-AB66-583111FF5D75}" type="presOf" srcId="{98B3AB56-AA8C-43C4-96BF-1667DA70CF59}" destId="{A92AA131-6898-4AFF-BFE2-493609DE11BB}" srcOrd="0" destOrd="0" presId="urn:microsoft.com/office/officeart/2005/8/layout/vList2"/>
    <dgm:cxn modelId="{A719FC92-4C2C-4FFA-8BE7-AC30B85CC34A}" type="presOf" srcId="{347E6212-BBD3-46A1-A42D-3F4798F628EE}" destId="{B10D1A3A-DE14-427F-86F9-635504D5E0DD}" srcOrd="0" destOrd="0" presId="urn:microsoft.com/office/officeart/2005/8/layout/vList2"/>
    <dgm:cxn modelId="{4BF37DF6-C6A7-48A7-9E39-0E146A0CDA64}" type="presOf" srcId="{1E0F8DEA-71B2-4924-8577-CDB3155EE5B3}" destId="{5E628D66-8594-4B5D-9C74-C9336ACF650A}" srcOrd="0" destOrd="0" presId="urn:microsoft.com/office/officeart/2005/8/layout/vList2"/>
    <dgm:cxn modelId="{D101F676-1BD1-45C3-953A-502DD58311FF}" type="presParOf" srcId="{A92AA131-6898-4AFF-BFE2-493609DE11BB}" destId="{B10D1A3A-DE14-427F-86F9-635504D5E0DD}" srcOrd="0" destOrd="0" presId="urn:microsoft.com/office/officeart/2005/8/layout/vList2"/>
    <dgm:cxn modelId="{8452EE03-7FCB-478F-BFB9-9C9B7007FBDA}" type="presParOf" srcId="{A92AA131-6898-4AFF-BFE2-493609DE11BB}" destId="{F0A1D311-1E20-4C8A-A46C-E98B6B6EF9E4}" srcOrd="1" destOrd="0" presId="urn:microsoft.com/office/officeart/2005/8/layout/vList2"/>
    <dgm:cxn modelId="{C2178947-223A-417D-9C1A-7DC64E5CF8FC}" type="presParOf" srcId="{A92AA131-6898-4AFF-BFE2-493609DE11BB}" destId="{5E628D66-8594-4B5D-9C74-C9336ACF65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63844A-0C4A-4545-ACAE-FCCA0731F08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IN"/>
        </a:p>
      </dgm:t>
    </dgm:pt>
    <dgm:pt modelId="{EB7CBAA7-95EF-4C38-A43D-7DF1E9A97333}">
      <dgm:prSet custT="1"/>
      <dgm:spPr/>
      <dgm:t>
        <a:bodyPr/>
        <a:lstStyle/>
        <a:p>
          <a:r>
            <a:rPr lang="en-US" sz="1800" u="sng" dirty="0"/>
            <a:t>Study type </a:t>
          </a:r>
          <a:r>
            <a:rPr lang="en-US" sz="1800" u="none" dirty="0"/>
            <a:t>– </a:t>
          </a:r>
          <a:r>
            <a:rPr lang="en-US" sz="1800" dirty="0"/>
            <a:t>Conducting a secondary research (literature review). </a:t>
          </a:r>
          <a:endParaRPr lang="en-US" sz="500" dirty="0"/>
        </a:p>
      </dgm:t>
    </dgm:pt>
    <dgm:pt modelId="{EC05D6BA-147F-4ED1-AFFE-099A1230803A}" type="parTrans" cxnId="{1F8BDF25-0C1E-43B5-8A65-45D874A81CE4}">
      <dgm:prSet/>
      <dgm:spPr/>
      <dgm:t>
        <a:bodyPr/>
        <a:lstStyle/>
        <a:p>
          <a:endParaRPr lang="en-IN"/>
        </a:p>
      </dgm:t>
    </dgm:pt>
    <dgm:pt modelId="{54852074-DDF2-44EB-A9DA-997B2DB93EC4}" type="sibTrans" cxnId="{1F8BDF25-0C1E-43B5-8A65-45D874A81CE4}">
      <dgm:prSet/>
      <dgm:spPr/>
      <dgm:t>
        <a:bodyPr/>
        <a:lstStyle/>
        <a:p>
          <a:endParaRPr lang="en-IN"/>
        </a:p>
      </dgm:t>
    </dgm:pt>
    <dgm:pt modelId="{D8B9820D-E0E9-48B9-8AB9-A46381930AE0}">
      <dgm:prSet custT="1"/>
      <dgm:spPr/>
      <dgm:t>
        <a:bodyPr/>
        <a:lstStyle/>
        <a:p>
          <a:r>
            <a:rPr lang="en-US" sz="1800" u="sng" dirty="0"/>
            <a:t>Data source</a:t>
          </a:r>
          <a:r>
            <a:rPr lang="en-US" sz="1800" u="none" dirty="0"/>
            <a:t>- </a:t>
          </a:r>
          <a:r>
            <a:rPr lang="en-US" sz="1800" dirty="0"/>
            <a:t>This secondary research involves a systematic literature review of peer-reviewed articles, government reports, and other relevant sources published within the last decade. The search has been conducted using databases such as PubMed, Scopus, Web of Science, and Google Scholar. </a:t>
          </a:r>
          <a:endParaRPr lang="en-IN" sz="1800" dirty="0"/>
        </a:p>
      </dgm:t>
    </dgm:pt>
    <dgm:pt modelId="{AE89E096-E756-44B2-975A-82B1F666E6B7}" type="parTrans" cxnId="{893DBA26-D4D0-42EF-B478-3D059A5D959F}">
      <dgm:prSet/>
      <dgm:spPr/>
      <dgm:t>
        <a:bodyPr/>
        <a:lstStyle/>
        <a:p>
          <a:endParaRPr lang="en-IN"/>
        </a:p>
      </dgm:t>
    </dgm:pt>
    <dgm:pt modelId="{8CBD7909-0F23-4049-8B03-FAA0B59BC635}" type="sibTrans" cxnId="{893DBA26-D4D0-42EF-B478-3D059A5D959F}">
      <dgm:prSet/>
      <dgm:spPr/>
      <dgm:t>
        <a:bodyPr/>
        <a:lstStyle/>
        <a:p>
          <a:endParaRPr lang="en-IN"/>
        </a:p>
      </dgm:t>
    </dgm:pt>
    <dgm:pt modelId="{691660FA-3B6D-40AF-AECF-6644FBB012AB}">
      <dgm:prSet custT="1"/>
      <dgm:spPr/>
      <dgm:t>
        <a:bodyPr/>
        <a:lstStyle/>
        <a:p>
          <a:r>
            <a:rPr lang="en-US" sz="1800" u="sng" dirty="0"/>
            <a:t>Search Terms- </a:t>
          </a:r>
          <a:r>
            <a:rPr lang="en-US" sz="1800" dirty="0"/>
            <a:t>arsenic exposure, arsenic contamination, Chronic arsenic toxicity, Health effects of arsenic, Arsenic exposure and respiratory disorders, Arsenic exposure in children, Arsenic exposure in pregnant women, Occupational hazards of arsenic exposure, Geographical patterns of arsenic contamination, Arsenic exposure in developing countries.</a:t>
          </a:r>
          <a:endParaRPr lang="en-US" sz="1800" u="sng" dirty="0"/>
        </a:p>
      </dgm:t>
    </dgm:pt>
    <dgm:pt modelId="{038BC22A-BA8D-4897-8B31-1FBAD53D5C77}" type="parTrans" cxnId="{350ECD1B-A402-45C4-A649-BA39C1E25400}">
      <dgm:prSet/>
      <dgm:spPr/>
      <dgm:t>
        <a:bodyPr/>
        <a:lstStyle/>
        <a:p>
          <a:endParaRPr lang="en-IN"/>
        </a:p>
      </dgm:t>
    </dgm:pt>
    <dgm:pt modelId="{EB56AAFC-C3FB-40D2-BC67-8C82B3DD3263}" type="sibTrans" cxnId="{350ECD1B-A402-45C4-A649-BA39C1E25400}">
      <dgm:prSet/>
      <dgm:spPr/>
      <dgm:t>
        <a:bodyPr/>
        <a:lstStyle/>
        <a:p>
          <a:endParaRPr lang="en-IN"/>
        </a:p>
      </dgm:t>
    </dgm:pt>
    <dgm:pt modelId="{1E7FD240-2048-4948-8710-43CE0BFC1792}" type="pres">
      <dgm:prSet presAssocID="{9363844A-0C4A-4545-ACAE-FCCA0731F089}" presName="linear" presStyleCnt="0">
        <dgm:presLayoutVars>
          <dgm:animLvl val="lvl"/>
          <dgm:resizeHandles val="exact"/>
        </dgm:presLayoutVars>
      </dgm:prSet>
      <dgm:spPr/>
    </dgm:pt>
    <dgm:pt modelId="{31B115FA-8EA4-4DAB-B3F6-6F4B5CFCBCF6}" type="pres">
      <dgm:prSet presAssocID="{EB7CBAA7-95EF-4C38-A43D-7DF1E9A97333}" presName="parentText" presStyleLbl="node1" presStyleIdx="0" presStyleCnt="3" custLinFactNeighborY="-11855">
        <dgm:presLayoutVars>
          <dgm:chMax val="0"/>
          <dgm:bulletEnabled val="1"/>
        </dgm:presLayoutVars>
      </dgm:prSet>
      <dgm:spPr/>
    </dgm:pt>
    <dgm:pt modelId="{49DF7E80-0532-4543-9E48-A2882A45BA59}" type="pres">
      <dgm:prSet presAssocID="{54852074-DDF2-44EB-A9DA-997B2DB93EC4}" presName="spacer" presStyleCnt="0"/>
      <dgm:spPr/>
    </dgm:pt>
    <dgm:pt modelId="{03B9025E-FCEC-4C52-8365-82FAD5EBA98F}" type="pres">
      <dgm:prSet presAssocID="{D8B9820D-E0E9-48B9-8AB9-A46381930AE0}" presName="parentText" presStyleLbl="node1" presStyleIdx="1" presStyleCnt="3">
        <dgm:presLayoutVars>
          <dgm:chMax val="0"/>
          <dgm:bulletEnabled val="1"/>
        </dgm:presLayoutVars>
      </dgm:prSet>
      <dgm:spPr/>
    </dgm:pt>
    <dgm:pt modelId="{67029407-E55D-4B50-98F4-D263E46CF34D}" type="pres">
      <dgm:prSet presAssocID="{8CBD7909-0F23-4049-8B03-FAA0B59BC635}" presName="spacer" presStyleCnt="0"/>
      <dgm:spPr/>
    </dgm:pt>
    <dgm:pt modelId="{FA7D7D0E-E08E-437F-91FD-EF752F8129BD}" type="pres">
      <dgm:prSet presAssocID="{691660FA-3B6D-40AF-AECF-6644FBB012AB}" presName="parentText" presStyleLbl="node1" presStyleIdx="2" presStyleCnt="3">
        <dgm:presLayoutVars>
          <dgm:chMax val="0"/>
          <dgm:bulletEnabled val="1"/>
        </dgm:presLayoutVars>
      </dgm:prSet>
      <dgm:spPr/>
    </dgm:pt>
  </dgm:ptLst>
  <dgm:cxnLst>
    <dgm:cxn modelId="{7DF12802-3171-4EA2-B8AC-29025945D08A}" type="presOf" srcId="{9363844A-0C4A-4545-ACAE-FCCA0731F089}" destId="{1E7FD240-2048-4948-8710-43CE0BFC1792}" srcOrd="0" destOrd="0" presId="urn:microsoft.com/office/officeart/2005/8/layout/vList2"/>
    <dgm:cxn modelId="{136A1506-BDFC-40FA-9ECC-C761B139EB48}" type="presOf" srcId="{EB7CBAA7-95EF-4C38-A43D-7DF1E9A97333}" destId="{31B115FA-8EA4-4DAB-B3F6-6F4B5CFCBCF6}" srcOrd="0" destOrd="0" presId="urn:microsoft.com/office/officeart/2005/8/layout/vList2"/>
    <dgm:cxn modelId="{350ECD1B-A402-45C4-A649-BA39C1E25400}" srcId="{9363844A-0C4A-4545-ACAE-FCCA0731F089}" destId="{691660FA-3B6D-40AF-AECF-6644FBB012AB}" srcOrd="2" destOrd="0" parTransId="{038BC22A-BA8D-4897-8B31-1FBAD53D5C77}" sibTransId="{EB56AAFC-C3FB-40D2-BC67-8C82B3DD3263}"/>
    <dgm:cxn modelId="{1F8BDF25-0C1E-43B5-8A65-45D874A81CE4}" srcId="{9363844A-0C4A-4545-ACAE-FCCA0731F089}" destId="{EB7CBAA7-95EF-4C38-A43D-7DF1E9A97333}" srcOrd="0" destOrd="0" parTransId="{EC05D6BA-147F-4ED1-AFFE-099A1230803A}" sibTransId="{54852074-DDF2-44EB-A9DA-997B2DB93EC4}"/>
    <dgm:cxn modelId="{893DBA26-D4D0-42EF-B478-3D059A5D959F}" srcId="{9363844A-0C4A-4545-ACAE-FCCA0731F089}" destId="{D8B9820D-E0E9-48B9-8AB9-A46381930AE0}" srcOrd="1" destOrd="0" parTransId="{AE89E096-E756-44B2-975A-82B1F666E6B7}" sibTransId="{8CBD7909-0F23-4049-8B03-FAA0B59BC635}"/>
    <dgm:cxn modelId="{4B44AD65-338D-45F6-963C-7DA6EAB00EC8}" type="presOf" srcId="{691660FA-3B6D-40AF-AECF-6644FBB012AB}" destId="{FA7D7D0E-E08E-437F-91FD-EF752F8129BD}" srcOrd="0" destOrd="0" presId="urn:microsoft.com/office/officeart/2005/8/layout/vList2"/>
    <dgm:cxn modelId="{5A51B6B6-5739-466A-B35D-5EE4CDDAC60C}" type="presOf" srcId="{D8B9820D-E0E9-48B9-8AB9-A46381930AE0}" destId="{03B9025E-FCEC-4C52-8365-82FAD5EBA98F}" srcOrd="0" destOrd="0" presId="urn:microsoft.com/office/officeart/2005/8/layout/vList2"/>
    <dgm:cxn modelId="{8BDDB24D-AFAE-449B-B5B2-4725CA2BF71E}" type="presParOf" srcId="{1E7FD240-2048-4948-8710-43CE0BFC1792}" destId="{31B115FA-8EA4-4DAB-B3F6-6F4B5CFCBCF6}" srcOrd="0" destOrd="0" presId="urn:microsoft.com/office/officeart/2005/8/layout/vList2"/>
    <dgm:cxn modelId="{7E3F6B26-0ECD-43C3-AC69-59DBD15A97EB}" type="presParOf" srcId="{1E7FD240-2048-4948-8710-43CE0BFC1792}" destId="{49DF7E80-0532-4543-9E48-A2882A45BA59}" srcOrd="1" destOrd="0" presId="urn:microsoft.com/office/officeart/2005/8/layout/vList2"/>
    <dgm:cxn modelId="{8A0D6A4D-0948-42AB-9E9F-ACFA98846878}" type="presParOf" srcId="{1E7FD240-2048-4948-8710-43CE0BFC1792}" destId="{03B9025E-FCEC-4C52-8365-82FAD5EBA98F}" srcOrd="2" destOrd="0" presId="urn:microsoft.com/office/officeart/2005/8/layout/vList2"/>
    <dgm:cxn modelId="{2E1F19AC-5A84-4375-BE63-A6DFDEA92696}" type="presParOf" srcId="{1E7FD240-2048-4948-8710-43CE0BFC1792}" destId="{67029407-E55D-4B50-98F4-D263E46CF34D}" srcOrd="3" destOrd="0" presId="urn:microsoft.com/office/officeart/2005/8/layout/vList2"/>
    <dgm:cxn modelId="{814B0144-D0FC-4D70-872F-7B731777B1D9}" type="presParOf" srcId="{1E7FD240-2048-4948-8710-43CE0BFC1792}" destId="{FA7D7D0E-E08E-437F-91FD-EF752F8129B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63844A-0C4A-4545-ACAE-FCCA0731F089}"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en-IN"/>
        </a:p>
      </dgm:t>
    </dgm:pt>
    <dgm:pt modelId="{BACFB478-764D-434B-A02A-0D2A22E9EBEB}">
      <dgm:prSet custT="1"/>
      <dgm:spPr/>
      <dgm:t>
        <a:bodyPr/>
        <a:lstStyle/>
        <a:p>
          <a:pPr algn="l"/>
          <a:r>
            <a:rPr lang="en-US" sz="1800" u="sng" dirty="0"/>
            <a:t>Data Analysis-</a:t>
          </a:r>
          <a:r>
            <a:rPr lang="en-US" sz="1800" u="none" dirty="0"/>
            <a:t> </a:t>
          </a:r>
          <a:r>
            <a:rPr lang="en-US" sz="1800" dirty="0"/>
            <a:t>Identification of relevant keywords and search terms related to arsenic exposure and health outcomes.</a:t>
          </a:r>
          <a:endParaRPr lang="en-IN" sz="1800" dirty="0"/>
        </a:p>
        <a:p>
          <a:pPr algn="l"/>
          <a:r>
            <a:rPr lang="en-US" sz="1800" dirty="0"/>
            <a:t>Screening of titles and abstracts to select studies that meet the inclusion criteria.</a:t>
          </a:r>
          <a:endParaRPr lang="en-IN" sz="1800" dirty="0"/>
        </a:p>
        <a:p>
          <a:pPr algn="l"/>
          <a:r>
            <a:rPr lang="en-US" sz="1800" dirty="0"/>
            <a:t>Full-text assessment of selected studies to extract relevant data and information.</a:t>
          </a:r>
          <a:endParaRPr lang="en-IN" sz="1800" dirty="0"/>
        </a:p>
        <a:p>
          <a:pPr algn="l"/>
          <a:r>
            <a:rPr lang="en-US" sz="1800" dirty="0"/>
            <a:t>Interpretation of results and discussion of implications for public health policy and future research directions.. </a:t>
          </a:r>
          <a:endParaRPr lang="en-IN" sz="1800" dirty="0"/>
        </a:p>
      </dgm:t>
    </dgm:pt>
    <dgm:pt modelId="{DC8A49F6-BA4B-4219-8DB8-51CA3A37EBA9}" type="parTrans" cxnId="{8650937E-1787-4817-A0B8-F87973F131DF}">
      <dgm:prSet/>
      <dgm:spPr/>
      <dgm:t>
        <a:bodyPr/>
        <a:lstStyle/>
        <a:p>
          <a:endParaRPr lang="en-IN"/>
        </a:p>
      </dgm:t>
    </dgm:pt>
    <dgm:pt modelId="{C162CE76-6D43-43BB-B948-C65BE20B7AC5}" type="sibTrans" cxnId="{8650937E-1787-4817-A0B8-F87973F131DF}">
      <dgm:prSet/>
      <dgm:spPr/>
      <dgm:t>
        <a:bodyPr/>
        <a:lstStyle/>
        <a:p>
          <a:endParaRPr lang="en-IN"/>
        </a:p>
      </dgm:t>
    </dgm:pt>
    <dgm:pt modelId="{0F2BE61B-EEE9-4D45-A034-BFAB54C66CF9}">
      <dgm:prSet custT="1"/>
      <dgm:spPr/>
      <dgm:t>
        <a:bodyPr/>
        <a:lstStyle/>
        <a:p>
          <a:r>
            <a:rPr lang="en-IN" sz="1800" dirty="0"/>
            <a:t>Exclusion: Articles related to effects of arsenic exposure in plants</a:t>
          </a:r>
        </a:p>
        <a:p>
          <a:r>
            <a:rPr lang="en-IN" sz="1800" dirty="0"/>
            <a:t>Articles related to effects of arsenic exposure in animals </a:t>
          </a:r>
        </a:p>
        <a:p>
          <a:r>
            <a:rPr lang="en-IN" sz="1800" u="sng" dirty="0"/>
            <a:t>Articles published before 2018.  </a:t>
          </a:r>
        </a:p>
      </dgm:t>
    </dgm:pt>
    <dgm:pt modelId="{DBD39B2E-C71F-4044-9D2D-596623D028B2}" type="parTrans" cxnId="{474C4A35-9DF9-4E6A-88B5-10E527B7C4EC}">
      <dgm:prSet/>
      <dgm:spPr/>
      <dgm:t>
        <a:bodyPr/>
        <a:lstStyle/>
        <a:p>
          <a:endParaRPr lang="en-US"/>
        </a:p>
      </dgm:t>
    </dgm:pt>
    <dgm:pt modelId="{5B944254-374C-4974-9FA0-AC6B863F7F77}" type="sibTrans" cxnId="{474C4A35-9DF9-4E6A-88B5-10E527B7C4EC}">
      <dgm:prSet/>
      <dgm:spPr/>
      <dgm:t>
        <a:bodyPr/>
        <a:lstStyle/>
        <a:p>
          <a:endParaRPr lang="en-US"/>
        </a:p>
      </dgm:t>
    </dgm:pt>
    <dgm:pt modelId="{380FF8BE-DFA4-40FB-90D6-8D5573445153}">
      <dgm:prSet custT="1"/>
      <dgm:spPr/>
      <dgm:t>
        <a:bodyPr/>
        <a:lstStyle/>
        <a:p>
          <a:endParaRPr lang="en-IN" sz="1800" u="sng" dirty="0"/>
        </a:p>
        <a:p>
          <a:r>
            <a:rPr lang="en-IN" sz="1800" u="sng" dirty="0"/>
            <a:t>Inclusion:</a:t>
          </a:r>
          <a:r>
            <a:rPr lang="en-IN" sz="1800" dirty="0"/>
            <a:t> Articles related to effects of arsenic exposure in human beings </a:t>
          </a:r>
        </a:p>
        <a:p>
          <a:r>
            <a:rPr lang="en-IN" sz="1800" dirty="0"/>
            <a:t>Articles related to across globe </a:t>
          </a:r>
        </a:p>
        <a:p>
          <a:r>
            <a:rPr lang="en-IN" sz="1800" dirty="0"/>
            <a:t>Articles published within 5 years </a:t>
          </a:r>
        </a:p>
        <a:p>
          <a:r>
            <a:rPr lang="en-IN" sz="1800" dirty="0"/>
            <a:t>Peer reviewed articles </a:t>
          </a:r>
        </a:p>
        <a:p>
          <a:endParaRPr lang="en-IN" sz="1800" dirty="0"/>
        </a:p>
      </dgm:t>
    </dgm:pt>
    <dgm:pt modelId="{15FC270D-747E-4C58-ABDC-1B37B5D1E4BC}" type="sibTrans" cxnId="{3372BE26-0E1A-415E-BF7B-D055335D67B9}">
      <dgm:prSet/>
      <dgm:spPr/>
      <dgm:t>
        <a:bodyPr/>
        <a:lstStyle/>
        <a:p>
          <a:endParaRPr lang="en-US"/>
        </a:p>
      </dgm:t>
    </dgm:pt>
    <dgm:pt modelId="{D6F1A4E9-F3BB-4067-8AC5-06375C834CBA}" type="parTrans" cxnId="{3372BE26-0E1A-415E-BF7B-D055335D67B9}">
      <dgm:prSet/>
      <dgm:spPr/>
      <dgm:t>
        <a:bodyPr/>
        <a:lstStyle/>
        <a:p>
          <a:endParaRPr lang="en-US"/>
        </a:p>
      </dgm:t>
    </dgm:pt>
    <dgm:pt modelId="{1E7FD240-2048-4948-8710-43CE0BFC1792}" type="pres">
      <dgm:prSet presAssocID="{9363844A-0C4A-4545-ACAE-FCCA0731F089}" presName="linear" presStyleCnt="0">
        <dgm:presLayoutVars>
          <dgm:animLvl val="lvl"/>
          <dgm:resizeHandles val="exact"/>
        </dgm:presLayoutVars>
      </dgm:prSet>
      <dgm:spPr/>
    </dgm:pt>
    <dgm:pt modelId="{BB773C1D-CE83-4152-997E-1CE7EE3DF417}" type="pres">
      <dgm:prSet presAssocID="{BACFB478-764D-434B-A02A-0D2A22E9EBEB}" presName="parentText" presStyleLbl="node1" presStyleIdx="0" presStyleCnt="3" custScaleY="159814">
        <dgm:presLayoutVars>
          <dgm:chMax val="0"/>
          <dgm:bulletEnabled val="1"/>
        </dgm:presLayoutVars>
      </dgm:prSet>
      <dgm:spPr/>
    </dgm:pt>
    <dgm:pt modelId="{D184D319-E634-4F51-81D1-6E3CA69B9D55}" type="pres">
      <dgm:prSet presAssocID="{C162CE76-6D43-43BB-B948-C65BE20B7AC5}" presName="spacer" presStyleCnt="0"/>
      <dgm:spPr/>
    </dgm:pt>
    <dgm:pt modelId="{BA66A58D-C12A-4659-BE4A-A665E46AC3D7}" type="pres">
      <dgm:prSet presAssocID="{380FF8BE-DFA4-40FB-90D6-8D5573445153}" presName="parentText" presStyleLbl="node1" presStyleIdx="1" presStyleCnt="3" custScaleY="139005" custLinFactNeighborX="55" custLinFactNeighborY="-69991">
        <dgm:presLayoutVars>
          <dgm:chMax val="0"/>
          <dgm:bulletEnabled val="1"/>
        </dgm:presLayoutVars>
      </dgm:prSet>
      <dgm:spPr/>
    </dgm:pt>
    <dgm:pt modelId="{CADCD66E-0C9D-4FD5-9DBF-61C45447486E}" type="pres">
      <dgm:prSet presAssocID="{15FC270D-747E-4C58-ABDC-1B37B5D1E4BC}" presName="spacer" presStyleCnt="0"/>
      <dgm:spPr/>
    </dgm:pt>
    <dgm:pt modelId="{2A0894F3-83F1-4EB8-B958-EC5BBDF09701}" type="pres">
      <dgm:prSet presAssocID="{0F2BE61B-EEE9-4D45-A034-BFAB54C66CF9}" presName="parentText" presStyleLbl="node1" presStyleIdx="2" presStyleCnt="3" custLinFactY="-5396" custLinFactNeighborY="-100000">
        <dgm:presLayoutVars>
          <dgm:chMax val="0"/>
          <dgm:bulletEnabled val="1"/>
        </dgm:presLayoutVars>
      </dgm:prSet>
      <dgm:spPr/>
    </dgm:pt>
  </dgm:ptLst>
  <dgm:cxnLst>
    <dgm:cxn modelId="{7DF12802-3171-4EA2-B8AC-29025945D08A}" type="presOf" srcId="{9363844A-0C4A-4545-ACAE-FCCA0731F089}" destId="{1E7FD240-2048-4948-8710-43CE0BFC1792}" srcOrd="0" destOrd="0" presId="urn:microsoft.com/office/officeart/2005/8/layout/vList2"/>
    <dgm:cxn modelId="{0EBB7D0B-3778-45AA-B563-BDB72AD9C666}" type="presOf" srcId="{BACFB478-764D-434B-A02A-0D2A22E9EBEB}" destId="{BB773C1D-CE83-4152-997E-1CE7EE3DF417}" srcOrd="0" destOrd="0" presId="urn:microsoft.com/office/officeart/2005/8/layout/vList2"/>
    <dgm:cxn modelId="{3955BD10-A406-4AF0-9640-629DA2727C03}" type="presOf" srcId="{380FF8BE-DFA4-40FB-90D6-8D5573445153}" destId="{BA66A58D-C12A-4659-BE4A-A665E46AC3D7}" srcOrd="0" destOrd="0" presId="urn:microsoft.com/office/officeart/2005/8/layout/vList2"/>
    <dgm:cxn modelId="{3372BE26-0E1A-415E-BF7B-D055335D67B9}" srcId="{9363844A-0C4A-4545-ACAE-FCCA0731F089}" destId="{380FF8BE-DFA4-40FB-90D6-8D5573445153}" srcOrd="1" destOrd="0" parTransId="{D6F1A4E9-F3BB-4067-8AC5-06375C834CBA}" sibTransId="{15FC270D-747E-4C58-ABDC-1B37B5D1E4BC}"/>
    <dgm:cxn modelId="{474C4A35-9DF9-4E6A-88B5-10E527B7C4EC}" srcId="{9363844A-0C4A-4545-ACAE-FCCA0731F089}" destId="{0F2BE61B-EEE9-4D45-A034-BFAB54C66CF9}" srcOrd="2" destOrd="0" parTransId="{DBD39B2E-C71F-4044-9D2D-596623D028B2}" sibTransId="{5B944254-374C-4974-9FA0-AC6B863F7F77}"/>
    <dgm:cxn modelId="{5438986D-E1DB-4EAF-B976-BFC9A84B6B40}" type="presOf" srcId="{0F2BE61B-EEE9-4D45-A034-BFAB54C66CF9}" destId="{2A0894F3-83F1-4EB8-B958-EC5BBDF09701}" srcOrd="0" destOrd="0" presId="urn:microsoft.com/office/officeart/2005/8/layout/vList2"/>
    <dgm:cxn modelId="{8650937E-1787-4817-A0B8-F87973F131DF}" srcId="{9363844A-0C4A-4545-ACAE-FCCA0731F089}" destId="{BACFB478-764D-434B-A02A-0D2A22E9EBEB}" srcOrd="0" destOrd="0" parTransId="{DC8A49F6-BA4B-4219-8DB8-51CA3A37EBA9}" sibTransId="{C162CE76-6D43-43BB-B948-C65BE20B7AC5}"/>
    <dgm:cxn modelId="{8D7422B8-C2B2-40E9-87EC-5CBE0AAE3FD3}" type="presParOf" srcId="{1E7FD240-2048-4948-8710-43CE0BFC1792}" destId="{BB773C1D-CE83-4152-997E-1CE7EE3DF417}" srcOrd="0" destOrd="0" presId="urn:microsoft.com/office/officeart/2005/8/layout/vList2"/>
    <dgm:cxn modelId="{4FA2CE38-C22F-49CA-BC24-C4F62B6958A6}" type="presParOf" srcId="{1E7FD240-2048-4948-8710-43CE0BFC1792}" destId="{D184D319-E634-4F51-81D1-6E3CA69B9D55}" srcOrd="1" destOrd="0" presId="urn:microsoft.com/office/officeart/2005/8/layout/vList2"/>
    <dgm:cxn modelId="{6BBCB19D-8DBA-4970-87BF-BAE091B6F7D2}" type="presParOf" srcId="{1E7FD240-2048-4948-8710-43CE0BFC1792}" destId="{BA66A58D-C12A-4659-BE4A-A665E46AC3D7}" srcOrd="2" destOrd="0" presId="urn:microsoft.com/office/officeart/2005/8/layout/vList2"/>
    <dgm:cxn modelId="{4071CC05-7AD2-4FED-A205-393C5E574BB4}" type="presParOf" srcId="{1E7FD240-2048-4948-8710-43CE0BFC1792}" destId="{CADCD66E-0C9D-4FD5-9DBF-61C45447486E}" srcOrd="3" destOrd="0" presId="urn:microsoft.com/office/officeart/2005/8/layout/vList2"/>
    <dgm:cxn modelId="{7EEC7691-5E99-417E-8285-81E1350558B9}" type="presParOf" srcId="{1E7FD240-2048-4948-8710-43CE0BFC1792}" destId="{2A0894F3-83F1-4EB8-B958-EC5BBDF0970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180F43-FAE2-499B-B5B8-C77AB9E70EBF}"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en-IN"/>
        </a:p>
      </dgm:t>
    </dgm:pt>
    <dgm:pt modelId="{11202CDB-DB65-4929-82C6-B56CDF4B5218}">
      <dgm:prSet custT="1"/>
      <dgm:spPr/>
      <dgm:t>
        <a:bodyPr/>
        <a:lstStyle/>
        <a:p>
          <a:pPr algn="just"/>
          <a:endParaRPr lang="en-IN" sz="1800" dirty="0"/>
        </a:p>
      </dgm:t>
    </dgm:pt>
    <dgm:pt modelId="{90434A09-E36F-46C8-9113-24D41946AF8F}" type="parTrans" cxnId="{CE0DAF73-BD81-479C-8B63-E0CB6C89D4FA}">
      <dgm:prSet/>
      <dgm:spPr/>
      <dgm:t>
        <a:bodyPr/>
        <a:lstStyle/>
        <a:p>
          <a:endParaRPr lang="en-IN"/>
        </a:p>
      </dgm:t>
    </dgm:pt>
    <dgm:pt modelId="{C0AD3F47-0CC2-433A-88DE-F749205858A4}" type="sibTrans" cxnId="{CE0DAF73-BD81-479C-8B63-E0CB6C89D4FA}">
      <dgm:prSet/>
      <dgm:spPr/>
      <dgm:t>
        <a:bodyPr/>
        <a:lstStyle/>
        <a:p>
          <a:endParaRPr lang="en-IN"/>
        </a:p>
      </dgm:t>
    </dgm:pt>
    <dgm:pt modelId="{29E7D833-92EA-4064-B86B-2E54B2C8472B}">
      <dgm:prSet custT="1"/>
      <dgm:spPr/>
      <dgm:t>
        <a:bodyPr/>
        <a:lstStyle/>
        <a:p>
          <a:endParaRPr lang="en-US" sz="1800" dirty="0"/>
        </a:p>
      </dgm:t>
    </dgm:pt>
    <dgm:pt modelId="{46F57E21-5298-402B-A4D5-6CE6F82B95A5}" type="parTrans" cxnId="{EBDD029A-864C-4762-BB28-6F3AAF65FAFF}">
      <dgm:prSet/>
      <dgm:spPr/>
      <dgm:t>
        <a:bodyPr/>
        <a:lstStyle/>
        <a:p>
          <a:endParaRPr lang="en-US"/>
        </a:p>
      </dgm:t>
    </dgm:pt>
    <dgm:pt modelId="{1C50F75B-7AF3-4BDE-B7DF-F778E81B9221}" type="sibTrans" cxnId="{EBDD029A-864C-4762-BB28-6F3AAF65FAFF}">
      <dgm:prSet/>
      <dgm:spPr/>
      <dgm:t>
        <a:bodyPr/>
        <a:lstStyle/>
        <a:p>
          <a:endParaRPr lang="en-US"/>
        </a:p>
      </dgm:t>
    </dgm:pt>
    <dgm:pt modelId="{7980D751-6681-4001-91A4-330F3C959B85}" type="pres">
      <dgm:prSet presAssocID="{07180F43-FAE2-499B-B5B8-C77AB9E70EBF}" presName="vert0" presStyleCnt="0">
        <dgm:presLayoutVars>
          <dgm:dir/>
          <dgm:animOne val="branch"/>
          <dgm:animLvl val="lvl"/>
        </dgm:presLayoutVars>
      </dgm:prSet>
      <dgm:spPr/>
    </dgm:pt>
    <dgm:pt modelId="{66FC2AB3-BDC2-4914-B0A8-E354668C50D8}" type="pres">
      <dgm:prSet presAssocID="{11202CDB-DB65-4929-82C6-B56CDF4B5218}" presName="thickLine" presStyleLbl="alignNode1" presStyleIdx="0" presStyleCnt="2"/>
      <dgm:spPr/>
    </dgm:pt>
    <dgm:pt modelId="{C21CC0F5-8D50-45B9-8159-517DD1666B3D}" type="pres">
      <dgm:prSet presAssocID="{11202CDB-DB65-4929-82C6-B56CDF4B5218}" presName="horz1" presStyleCnt="0"/>
      <dgm:spPr/>
    </dgm:pt>
    <dgm:pt modelId="{19489BEF-9115-4538-9FEF-22B175EEE6AE}" type="pres">
      <dgm:prSet presAssocID="{11202CDB-DB65-4929-82C6-B56CDF4B5218}" presName="tx1" presStyleLbl="revTx" presStyleIdx="0" presStyleCnt="2"/>
      <dgm:spPr/>
    </dgm:pt>
    <dgm:pt modelId="{A4B64E01-0E91-46D1-90E6-FDA59718953F}" type="pres">
      <dgm:prSet presAssocID="{11202CDB-DB65-4929-82C6-B56CDF4B5218}" presName="vert1" presStyleCnt="0"/>
      <dgm:spPr/>
    </dgm:pt>
    <dgm:pt modelId="{AB211527-25BB-4887-A19C-476109D4ED2D}" type="pres">
      <dgm:prSet presAssocID="{29E7D833-92EA-4064-B86B-2E54B2C8472B}" presName="thickLine" presStyleLbl="alignNode1" presStyleIdx="1" presStyleCnt="2"/>
      <dgm:spPr/>
    </dgm:pt>
    <dgm:pt modelId="{C99B1582-1ED3-4C4A-8875-BA2267B56F89}" type="pres">
      <dgm:prSet presAssocID="{29E7D833-92EA-4064-B86B-2E54B2C8472B}" presName="horz1" presStyleCnt="0"/>
      <dgm:spPr/>
    </dgm:pt>
    <dgm:pt modelId="{D85B4D88-5A9A-4E0B-8660-9E2B6DA4FA2F}" type="pres">
      <dgm:prSet presAssocID="{29E7D833-92EA-4064-B86B-2E54B2C8472B}" presName="tx1" presStyleLbl="revTx" presStyleIdx="1" presStyleCnt="2" custLinFactNeighborX="-303" custLinFactNeighborY="-97796"/>
      <dgm:spPr/>
    </dgm:pt>
    <dgm:pt modelId="{50F0137D-90A7-487C-B408-E38D0EB237C3}" type="pres">
      <dgm:prSet presAssocID="{29E7D833-92EA-4064-B86B-2E54B2C8472B}" presName="vert1" presStyleCnt="0"/>
      <dgm:spPr/>
    </dgm:pt>
  </dgm:ptLst>
  <dgm:cxnLst>
    <dgm:cxn modelId="{021A2530-5D35-4BAE-AD2B-47966F1B8134}" type="presOf" srcId="{11202CDB-DB65-4929-82C6-B56CDF4B5218}" destId="{19489BEF-9115-4538-9FEF-22B175EEE6AE}" srcOrd="0" destOrd="0" presId="urn:microsoft.com/office/officeart/2008/layout/LinedList"/>
    <dgm:cxn modelId="{379BD05C-1CDE-4298-B8A7-01F750838346}" type="presOf" srcId="{07180F43-FAE2-499B-B5B8-C77AB9E70EBF}" destId="{7980D751-6681-4001-91A4-330F3C959B85}" srcOrd="0" destOrd="0" presId="urn:microsoft.com/office/officeart/2008/layout/LinedList"/>
    <dgm:cxn modelId="{CE0DAF73-BD81-479C-8B63-E0CB6C89D4FA}" srcId="{07180F43-FAE2-499B-B5B8-C77AB9E70EBF}" destId="{11202CDB-DB65-4929-82C6-B56CDF4B5218}" srcOrd="0" destOrd="0" parTransId="{90434A09-E36F-46C8-9113-24D41946AF8F}" sibTransId="{C0AD3F47-0CC2-433A-88DE-F749205858A4}"/>
    <dgm:cxn modelId="{A6A09394-2E29-4C40-899C-AB5C925DA887}" type="presOf" srcId="{29E7D833-92EA-4064-B86B-2E54B2C8472B}" destId="{D85B4D88-5A9A-4E0B-8660-9E2B6DA4FA2F}" srcOrd="0" destOrd="0" presId="urn:microsoft.com/office/officeart/2008/layout/LinedList"/>
    <dgm:cxn modelId="{EBDD029A-864C-4762-BB28-6F3AAF65FAFF}" srcId="{07180F43-FAE2-499B-B5B8-C77AB9E70EBF}" destId="{29E7D833-92EA-4064-B86B-2E54B2C8472B}" srcOrd="1" destOrd="0" parTransId="{46F57E21-5298-402B-A4D5-6CE6F82B95A5}" sibTransId="{1C50F75B-7AF3-4BDE-B7DF-F778E81B9221}"/>
    <dgm:cxn modelId="{E60E8BC2-9DDC-462A-9B86-14080A6EF70D}" type="presParOf" srcId="{7980D751-6681-4001-91A4-330F3C959B85}" destId="{66FC2AB3-BDC2-4914-B0A8-E354668C50D8}" srcOrd="0" destOrd="0" presId="urn:microsoft.com/office/officeart/2008/layout/LinedList"/>
    <dgm:cxn modelId="{EA69981A-421A-4F9B-993B-7CE6BD14F53A}" type="presParOf" srcId="{7980D751-6681-4001-91A4-330F3C959B85}" destId="{C21CC0F5-8D50-45B9-8159-517DD1666B3D}" srcOrd="1" destOrd="0" presId="urn:microsoft.com/office/officeart/2008/layout/LinedList"/>
    <dgm:cxn modelId="{FCE4C848-E276-469B-A1EA-651704B3AE30}" type="presParOf" srcId="{C21CC0F5-8D50-45B9-8159-517DD1666B3D}" destId="{19489BEF-9115-4538-9FEF-22B175EEE6AE}" srcOrd="0" destOrd="0" presId="urn:microsoft.com/office/officeart/2008/layout/LinedList"/>
    <dgm:cxn modelId="{C3436778-35FA-4378-9847-755C09F97ABA}" type="presParOf" srcId="{C21CC0F5-8D50-45B9-8159-517DD1666B3D}" destId="{A4B64E01-0E91-46D1-90E6-FDA59718953F}" srcOrd="1" destOrd="0" presId="urn:microsoft.com/office/officeart/2008/layout/LinedList"/>
    <dgm:cxn modelId="{46C8126B-DA52-45A8-8661-F3EF2F778AC9}" type="presParOf" srcId="{7980D751-6681-4001-91A4-330F3C959B85}" destId="{AB211527-25BB-4887-A19C-476109D4ED2D}" srcOrd="2" destOrd="0" presId="urn:microsoft.com/office/officeart/2008/layout/LinedList"/>
    <dgm:cxn modelId="{0A902016-9DEC-4DA6-B133-5852E937EF01}" type="presParOf" srcId="{7980D751-6681-4001-91A4-330F3C959B85}" destId="{C99B1582-1ED3-4C4A-8875-BA2267B56F89}" srcOrd="3" destOrd="0" presId="urn:microsoft.com/office/officeart/2008/layout/LinedList"/>
    <dgm:cxn modelId="{D21E1F69-038A-44DA-AD24-41B0C4A21C6D}" type="presParOf" srcId="{C99B1582-1ED3-4C4A-8875-BA2267B56F89}" destId="{D85B4D88-5A9A-4E0B-8660-9E2B6DA4FA2F}" srcOrd="0" destOrd="0" presId="urn:microsoft.com/office/officeart/2008/layout/LinedList"/>
    <dgm:cxn modelId="{BD5950D8-8D3F-4544-9104-AC232C127443}" type="presParOf" srcId="{C99B1582-1ED3-4C4A-8875-BA2267B56F89}" destId="{50F0137D-90A7-487C-B408-E38D0EB237C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98A2A-0087-488A-87A1-DAA6E051CDA2}">
      <dsp:nvSpPr>
        <dsp:cNvPr id="0" name=""/>
        <dsp:cNvSpPr/>
      </dsp:nvSpPr>
      <dsp:spPr>
        <a:xfrm>
          <a:off x="0" y="5208"/>
          <a:ext cx="10058399" cy="1303087"/>
        </a:xfrm>
        <a:prstGeom prst="roundRect">
          <a:avLst/>
        </a:prstGeom>
        <a:gradFill rotWithShape="0">
          <a:gsLst>
            <a:gs pos="0">
              <a:schemeClr val="accent1">
                <a:shade val="80000"/>
                <a:hueOff val="0"/>
                <a:satOff val="0"/>
                <a:lumOff val="0"/>
                <a:alphaOff val="0"/>
                <a:tint val="60000"/>
                <a:lumMod val="110000"/>
              </a:schemeClr>
            </a:gs>
            <a:gs pos="100000">
              <a:schemeClr val="accent1">
                <a:shade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Arsenic is a naturally occurring toxic metalloid element found ubiquitously in the environment, particularly in the earth's crust and groundwater. Its presence in contaminated water, soil, and food products poses significant health risks to the general population. </a:t>
          </a:r>
          <a:endParaRPr lang="en-IN" sz="1800" b="0" kern="1200" dirty="0"/>
        </a:p>
      </dsp:txBody>
      <dsp:txXfrm>
        <a:off x="63611" y="68819"/>
        <a:ext cx="9931177" cy="1175865"/>
      </dsp:txXfrm>
    </dsp:sp>
    <dsp:sp modelId="{1B031EC4-0C71-485E-9AE1-59E6B78C728F}">
      <dsp:nvSpPr>
        <dsp:cNvPr id="0" name=""/>
        <dsp:cNvSpPr/>
      </dsp:nvSpPr>
      <dsp:spPr>
        <a:xfrm>
          <a:off x="0" y="1360136"/>
          <a:ext cx="10058399" cy="1303087"/>
        </a:xfrm>
        <a:prstGeom prst="roundRect">
          <a:avLst/>
        </a:prstGeom>
        <a:gradFill rotWithShape="0">
          <a:gsLst>
            <a:gs pos="0">
              <a:schemeClr val="accent1">
                <a:shade val="80000"/>
                <a:hueOff val="147938"/>
                <a:satOff val="-17183"/>
                <a:lumOff val="16531"/>
                <a:alphaOff val="0"/>
                <a:tint val="60000"/>
                <a:lumMod val="110000"/>
              </a:schemeClr>
            </a:gs>
            <a:gs pos="100000">
              <a:schemeClr val="accent1">
                <a:shade val="80000"/>
                <a:hueOff val="147938"/>
                <a:satOff val="-17183"/>
                <a:lumOff val="16531"/>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Arsenic is tasteless, odorless, and can exist in four common valence states: As(0), As(III), As(V), and arsine gas, and three common forms: inorganic salt, organic salt, and gaseous form</a:t>
          </a:r>
        </a:p>
        <a:p>
          <a:pPr marL="0" lvl="0" indent="0" algn="l" defTabSz="800100">
            <a:lnSpc>
              <a:spcPct val="90000"/>
            </a:lnSpc>
            <a:spcBef>
              <a:spcPct val="0"/>
            </a:spcBef>
            <a:spcAft>
              <a:spcPct val="35000"/>
            </a:spcAft>
            <a:buNone/>
          </a:pPr>
          <a:r>
            <a:rPr lang="en-US" sz="1800" b="0" kern="1200" dirty="0"/>
            <a:t>This element is released into the environment through natural processes such as weathering, volcanic activity, and human activities like mining and smelting. </a:t>
          </a:r>
          <a:endParaRPr lang="en-IN" sz="1800" b="0" kern="1200" dirty="0"/>
        </a:p>
      </dsp:txBody>
      <dsp:txXfrm>
        <a:off x="63611" y="1423747"/>
        <a:ext cx="9931177" cy="1175865"/>
      </dsp:txXfrm>
    </dsp:sp>
    <dsp:sp modelId="{6EA31500-769B-4BE5-BFC6-2C13B42311CE}">
      <dsp:nvSpPr>
        <dsp:cNvPr id="0" name=""/>
        <dsp:cNvSpPr/>
      </dsp:nvSpPr>
      <dsp:spPr>
        <a:xfrm>
          <a:off x="0" y="2715063"/>
          <a:ext cx="10058399" cy="1303087"/>
        </a:xfrm>
        <a:prstGeom prst="roundRect">
          <a:avLst/>
        </a:prstGeom>
        <a:gradFill rotWithShape="0">
          <a:gsLst>
            <a:gs pos="0">
              <a:schemeClr val="accent1">
                <a:shade val="80000"/>
                <a:hueOff val="295876"/>
                <a:satOff val="-34366"/>
                <a:lumOff val="33062"/>
                <a:alphaOff val="0"/>
                <a:tint val="60000"/>
                <a:lumMod val="110000"/>
              </a:schemeClr>
            </a:gs>
            <a:gs pos="100000">
              <a:schemeClr val="accent1">
                <a:shade val="80000"/>
                <a:hueOff val="295876"/>
                <a:satOff val="-34366"/>
                <a:lumOff val="33062"/>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Historically, arsenic has been used in herbicides, wood preservatives, traditional remedies, and in the production of alcoholic beverages. Today, it is still used in the production of gallium arsenide, an important component in semiconductors, lasers, LEDs, and other electronic devices.</a:t>
          </a:r>
          <a:endParaRPr lang="en-IN" sz="1800" kern="1200" dirty="0"/>
        </a:p>
      </dsp:txBody>
      <dsp:txXfrm>
        <a:off x="63611" y="2778674"/>
        <a:ext cx="9931177" cy="11758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D1A3A-DE14-427F-86F9-635504D5E0DD}">
      <dsp:nvSpPr>
        <dsp:cNvPr id="0" name=""/>
        <dsp:cNvSpPr/>
      </dsp:nvSpPr>
      <dsp:spPr>
        <a:xfrm>
          <a:off x="0" y="23160"/>
          <a:ext cx="10058399" cy="2281439"/>
        </a:xfrm>
        <a:prstGeom prst="roundRect">
          <a:avLst/>
        </a:prstGeom>
        <a:gradFill rotWithShape="0">
          <a:gsLst>
            <a:gs pos="0">
              <a:schemeClr val="accent1">
                <a:shade val="80000"/>
                <a:hueOff val="0"/>
                <a:satOff val="0"/>
                <a:lumOff val="0"/>
                <a:alphaOff val="0"/>
                <a:tint val="60000"/>
                <a:lumMod val="110000"/>
              </a:schemeClr>
            </a:gs>
            <a:gs pos="100000">
              <a:schemeClr val="accent1">
                <a:shade val="80000"/>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The primary source of chronic arsenic toxicity is contaminated drinking water, resulting from the erosion of land sources and contamination of wells and aquifers. Inorganic arsenic is particularly toxic, with forms like </a:t>
          </a:r>
          <a:r>
            <a:rPr lang="en-US" sz="2000" kern="1200" dirty="0" err="1"/>
            <a:t>arsenite</a:t>
          </a:r>
          <a:r>
            <a:rPr lang="en-US" sz="2000" kern="1200" dirty="0"/>
            <a:t> and arsenate being highly soluble in water, making them more readily absorbed and hazardous. Chronic exposure to arsenic can lead to severe health conditions, including dermal, cardiovascular, neurological, pulmonary, renal, and metabolic disorders</a:t>
          </a:r>
          <a:endParaRPr lang="en-IN" sz="2000" kern="1200" dirty="0"/>
        </a:p>
      </dsp:txBody>
      <dsp:txXfrm>
        <a:off x="111371" y="134531"/>
        <a:ext cx="9835657" cy="2058697"/>
      </dsp:txXfrm>
    </dsp:sp>
    <dsp:sp modelId="{5E628D66-8594-4B5D-9C74-C9336ACF650A}">
      <dsp:nvSpPr>
        <dsp:cNvPr id="0" name=""/>
        <dsp:cNvSpPr/>
      </dsp:nvSpPr>
      <dsp:spPr>
        <a:xfrm>
          <a:off x="0" y="2362199"/>
          <a:ext cx="10058399" cy="1638000"/>
        </a:xfrm>
        <a:prstGeom prst="roundRect">
          <a:avLst/>
        </a:prstGeom>
        <a:gradFill rotWithShape="0">
          <a:gsLst>
            <a:gs pos="0">
              <a:schemeClr val="accent1">
                <a:shade val="80000"/>
                <a:hueOff val="295876"/>
                <a:satOff val="-34366"/>
                <a:lumOff val="33062"/>
                <a:alphaOff val="0"/>
                <a:tint val="60000"/>
                <a:lumMod val="110000"/>
              </a:schemeClr>
            </a:gs>
            <a:gs pos="100000">
              <a:schemeClr val="accent1">
                <a:shade val="80000"/>
                <a:hueOff val="295876"/>
                <a:satOff val="-34366"/>
                <a:lumOff val="33062"/>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Due to its colorless, tasteless, and odorless nature, detecting arsenic contamination requires scientific instrumentation. The first documented case of arsenic-induced skin lesions was identified in Calcutta, India in 1983, highlighting the ongoing public health challenge posed by arsenic contamination, known as "</a:t>
          </a:r>
          <a:r>
            <a:rPr lang="en-US" sz="2000" kern="1200" dirty="0" err="1"/>
            <a:t>arsenicosis</a:t>
          </a:r>
          <a:r>
            <a:rPr lang="en-US" sz="2000" kern="1200" dirty="0"/>
            <a:t>."</a:t>
          </a:r>
          <a:endParaRPr lang="en-IN" sz="2000" kern="1200" dirty="0"/>
        </a:p>
      </dsp:txBody>
      <dsp:txXfrm>
        <a:off x="79961" y="2442160"/>
        <a:ext cx="9898477" cy="1478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115FA-8EA4-4DAB-B3F6-6F4B5CFCBCF6}">
      <dsp:nvSpPr>
        <dsp:cNvPr id="0" name=""/>
        <dsp:cNvSpPr/>
      </dsp:nvSpPr>
      <dsp:spPr>
        <a:xfrm>
          <a:off x="0" y="8388"/>
          <a:ext cx="10130444" cy="11980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Study type </a:t>
          </a:r>
          <a:r>
            <a:rPr lang="en-US" sz="1800" u="none" kern="1200" dirty="0"/>
            <a:t>– </a:t>
          </a:r>
          <a:r>
            <a:rPr lang="en-US" sz="1800" kern="1200" dirty="0"/>
            <a:t>Conducting a secondary research (literature review). </a:t>
          </a:r>
          <a:endParaRPr lang="en-US" sz="500" kern="1200" dirty="0"/>
        </a:p>
      </dsp:txBody>
      <dsp:txXfrm>
        <a:off x="58485" y="66873"/>
        <a:ext cx="10013474" cy="1081110"/>
      </dsp:txXfrm>
    </dsp:sp>
    <dsp:sp modelId="{03B9025E-FCEC-4C52-8365-82FAD5EBA98F}">
      <dsp:nvSpPr>
        <dsp:cNvPr id="0" name=""/>
        <dsp:cNvSpPr/>
      </dsp:nvSpPr>
      <dsp:spPr>
        <a:xfrm>
          <a:off x="0" y="1412640"/>
          <a:ext cx="10130444" cy="11980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Data source</a:t>
          </a:r>
          <a:r>
            <a:rPr lang="en-US" sz="1800" u="none" kern="1200" dirty="0"/>
            <a:t>- </a:t>
          </a:r>
          <a:r>
            <a:rPr lang="en-US" sz="1800" kern="1200" dirty="0"/>
            <a:t>This secondary research involves a systematic literature review of peer-reviewed articles, government reports, and other relevant sources published within the last decade. The search has been conducted using databases such as PubMed, Scopus, Web of Science, and Google Scholar. </a:t>
          </a:r>
          <a:endParaRPr lang="en-IN" sz="1800" kern="1200" dirty="0"/>
        </a:p>
      </dsp:txBody>
      <dsp:txXfrm>
        <a:off x="58485" y="1471125"/>
        <a:ext cx="10013474" cy="1081110"/>
      </dsp:txXfrm>
    </dsp:sp>
    <dsp:sp modelId="{FA7D7D0E-E08E-437F-91FD-EF752F8129BD}">
      <dsp:nvSpPr>
        <dsp:cNvPr id="0" name=""/>
        <dsp:cNvSpPr/>
      </dsp:nvSpPr>
      <dsp:spPr>
        <a:xfrm>
          <a:off x="0" y="2795040"/>
          <a:ext cx="10130444" cy="1198080"/>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Search Terms- </a:t>
          </a:r>
          <a:r>
            <a:rPr lang="en-US" sz="1800" kern="1200" dirty="0"/>
            <a:t>arsenic exposure, arsenic contamination, Chronic arsenic toxicity, Health effects of arsenic, Arsenic exposure and respiratory disorders, Arsenic exposure in children, Arsenic exposure in pregnant women, Occupational hazards of arsenic exposure, Geographical patterns of arsenic contamination, Arsenic exposure in developing countries.</a:t>
          </a:r>
          <a:endParaRPr lang="en-US" sz="1800" u="sng" kern="1200" dirty="0"/>
        </a:p>
      </dsp:txBody>
      <dsp:txXfrm>
        <a:off x="58485" y="2853525"/>
        <a:ext cx="10013474" cy="10811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73C1D-CE83-4152-997E-1CE7EE3DF417}">
      <dsp:nvSpPr>
        <dsp:cNvPr id="0" name=""/>
        <dsp:cNvSpPr/>
      </dsp:nvSpPr>
      <dsp:spPr>
        <a:xfrm>
          <a:off x="0" y="797979"/>
          <a:ext cx="10266346" cy="1637298"/>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u="sng" kern="1200" dirty="0"/>
            <a:t>Data Analysis-</a:t>
          </a:r>
          <a:r>
            <a:rPr lang="en-US" sz="1800" u="none" kern="1200" dirty="0"/>
            <a:t> </a:t>
          </a:r>
          <a:r>
            <a:rPr lang="en-US" sz="1800" kern="1200" dirty="0"/>
            <a:t>Identification of relevant keywords and search terms related to arsenic exposure and health outcomes.</a:t>
          </a:r>
          <a:endParaRPr lang="en-IN" sz="1800" kern="1200" dirty="0"/>
        </a:p>
        <a:p>
          <a:pPr marL="0" lvl="0" indent="0" algn="l" defTabSz="800100">
            <a:lnSpc>
              <a:spcPct val="90000"/>
            </a:lnSpc>
            <a:spcBef>
              <a:spcPct val="0"/>
            </a:spcBef>
            <a:spcAft>
              <a:spcPct val="35000"/>
            </a:spcAft>
            <a:buNone/>
          </a:pPr>
          <a:r>
            <a:rPr lang="en-US" sz="1800" kern="1200" dirty="0"/>
            <a:t>Screening of titles and abstracts to select studies that meet the inclusion criteria.</a:t>
          </a:r>
          <a:endParaRPr lang="en-IN" sz="1800" kern="1200" dirty="0"/>
        </a:p>
        <a:p>
          <a:pPr marL="0" lvl="0" indent="0" algn="l" defTabSz="800100">
            <a:lnSpc>
              <a:spcPct val="90000"/>
            </a:lnSpc>
            <a:spcBef>
              <a:spcPct val="0"/>
            </a:spcBef>
            <a:spcAft>
              <a:spcPct val="35000"/>
            </a:spcAft>
            <a:buNone/>
          </a:pPr>
          <a:r>
            <a:rPr lang="en-US" sz="1800" kern="1200" dirty="0"/>
            <a:t>Full-text assessment of selected studies to extract relevant data and information.</a:t>
          </a:r>
          <a:endParaRPr lang="en-IN" sz="1800" kern="1200" dirty="0"/>
        </a:p>
        <a:p>
          <a:pPr marL="0" lvl="0" indent="0" algn="l" defTabSz="800100">
            <a:lnSpc>
              <a:spcPct val="90000"/>
            </a:lnSpc>
            <a:spcBef>
              <a:spcPct val="0"/>
            </a:spcBef>
            <a:spcAft>
              <a:spcPct val="35000"/>
            </a:spcAft>
            <a:buNone/>
          </a:pPr>
          <a:r>
            <a:rPr lang="en-US" sz="1800" kern="1200" dirty="0"/>
            <a:t>Interpretation of results and discussion of implications for public health policy and future research directions.. </a:t>
          </a:r>
          <a:endParaRPr lang="en-IN" sz="1800" kern="1200" dirty="0"/>
        </a:p>
      </dsp:txBody>
      <dsp:txXfrm>
        <a:off x="79926" y="877905"/>
        <a:ext cx="10106494" cy="1477446"/>
      </dsp:txXfrm>
    </dsp:sp>
    <dsp:sp modelId="{BA66A58D-C12A-4659-BE4A-A665E46AC3D7}">
      <dsp:nvSpPr>
        <dsp:cNvPr id="0" name=""/>
        <dsp:cNvSpPr/>
      </dsp:nvSpPr>
      <dsp:spPr>
        <a:xfrm>
          <a:off x="0" y="2438046"/>
          <a:ext cx="10266346" cy="1424109"/>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endParaRPr lang="en-IN" sz="1800" u="sng" kern="1200" dirty="0"/>
        </a:p>
        <a:p>
          <a:pPr marL="0" lvl="0" indent="0" algn="l" defTabSz="800100">
            <a:lnSpc>
              <a:spcPct val="90000"/>
            </a:lnSpc>
            <a:spcBef>
              <a:spcPct val="0"/>
            </a:spcBef>
            <a:spcAft>
              <a:spcPct val="35000"/>
            </a:spcAft>
            <a:buNone/>
          </a:pPr>
          <a:r>
            <a:rPr lang="en-IN" sz="1800" u="sng" kern="1200" dirty="0"/>
            <a:t>Inclusion:</a:t>
          </a:r>
          <a:r>
            <a:rPr lang="en-IN" sz="1800" kern="1200" dirty="0"/>
            <a:t> Articles related to effects of arsenic exposure in human beings </a:t>
          </a:r>
        </a:p>
        <a:p>
          <a:pPr marL="0" lvl="0" indent="0" algn="l" defTabSz="800100">
            <a:lnSpc>
              <a:spcPct val="90000"/>
            </a:lnSpc>
            <a:spcBef>
              <a:spcPct val="0"/>
            </a:spcBef>
            <a:spcAft>
              <a:spcPct val="35000"/>
            </a:spcAft>
            <a:buNone/>
          </a:pPr>
          <a:r>
            <a:rPr lang="en-IN" sz="1800" kern="1200" dirty="0"/>
            <a:t>Articles related to across globe </a:t>
          </a:r>
        </a:p>
        <a:p>
          <a:pPr marL="0" lvl="0" indent="0" algn="l" defTabSz="800100">
            <a:lnSpc>
              <a:spcPct val="90000"/>
            </a:lnSpc>
            <a:spcBef>
              <a:spcPct val="0"/>
            </a:spcBef>
            <a:spcAft>
              <a:spcPct val="35000"/>
            </a:spcAft>
            <a:buNone/>
          </a:pPr>
          <a:r>
            <a:rPr lang="en-IN" sz="1800" kern="1200" dirty="0"/>
            <a:t>Articles published within 5 years </a:t>
          </a:r>
        </a:p>
        <a:p>
          <a:pPr marL="0" lvl="0" indent="0" algn="l" defTabSz="800100">
            <a:lnSpc>
              <a:spcPct val="90000"/>
            </a:lnSpc>
            <a:spcBef>
              <a:spcPct val="0"/>
            </a:spcBef>
            <a:spcAft>
              <a:spcPct val="35000"/>
            </a:spcAft>
            <a:buNone/>
          </a:pPr>
          <a:r>
            <a:rPr lang="en-IN" sz="1800" kern="1200" dirty="0"/>
            <a:t>Peer reviewed articles </a:t>
          </a:r>
        </a:p>
        <a:p>
          <a:pPr marL="0" lvl="0" indent="0" algn="l" defTabSz="800100">
            <a:lnSpc>
              <a:spcPct val="90000"/>
            </a:lnSpc>
            <a:spcBef>
              <a:spcPct val="0"/>
            </a:spcBef>
            <a:spcAft>
              <a:spcPct val="35000"/>
            </a:spcAft>
            <a:buNone/>
          </a:pPr>
          <a:endParaRPr lang="en-IN" sz="1800" kern="1200" dirty="0"/>
        </a:p>
      </dsp:txBody>
      <dsp:txXfrm>
        <a:off x="69519" y="2507565"/>
        <a:ext cx="10127308" cy="1285071"/>
      </dsp:txXfrm>
    </dsp:sp>
    <dsp:sp modelId="{2A0894F3-83F1-4EB8-B958-EC5BBDF09701}">
      <dsp:nvSpPr>
        <dsp:cNvPr id="0" name=""/>
        <dsp:cNvSpPr/>
      </dsp:nvSpPr>
      <dsp:spPr>
        <a:xfrm>
          <a:off x="0" y="3813329"/>
          <a:ext cx="10266346" cy="1024502"/>
        </a:xfrm>
        <a:prstGeom prst="roundRect">
          <a:avLst/>
        </a:prstGeom>
        <a:solidFill>
          <a:schemeClr val="lt1">
            <a:hueOff val="0"/>
            <a:satOff val="0"/>
            <a:lumOff val="0"/>
            <a:alphaOff val="0"/>
          </a:schemeClr>
        </a:solidFill>
        <a:ln w="15875"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kern="1200" dirty="0"/>
            <a:t>Exclusion: Articles related to effects of arsenic exposure in plants</a:t>
          </a:r>
        </a:p>
        <a:p>
          <a:pPr marL="0" lvl="0" indent="0" algn="l" defTabSz="800100">
            <a:lnSpc>
              <a:spcPct val="90000"/>
            </a:lnSpc>
            <a:spcBef>
              <a:spcPct val="0"/>
            </a:spcBef>
            <a:spcAft>
              <a:spcPct val="35000"/>
            </a:spcAft>
            <a:buNone/>
          </a:pPr>
          <a:r>
            <a:rPr lang="en-IN" sz="1800" kern="1200" dirty="0"/>
            <a:t>Articles related to effects of arsenic exposure in animals </a:t>
          </a:r>
        </a:p>
        <a:p>
          <a:pPr marL="0" lvl="0" indent="0" algn="l" defTabSz="800100">
            <a:lnSpc>
              <a:spcPct val="90000"/>
            </a:lnSpc>
            <a:spcBef>
              <a:spcPct val="0"/>
            </a:spcBef>
            <a:spcAft>
              <a:spcPct val="35000"/>
            </a:spcAft>
            <a:buNone/>
          </a:pPr>
          <a:r>
            <a:rPr lang="en-IN" sz="1800" u="sng" kern="1200" dirty="0"/>
            <a:t>Articles published before 2018.  </a:t>
          </a:r>
        </a:p>
      </dsp:txBody>
      <dsp:txXfrm>
        <a:off x="50012" y="3863341"/>
        <a:ext cx="10166322" cy="9244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C2AB3-BDC2-4914-B0A8-E354668C50D8}">
      <dsp:nvSpPr>
        <dsp:cNvPr id="0" name=""/>
        <dsp:cNvSpPr/>
      </dsp:nvSpPr>
      <dsp:spPr>
        <a:xfrm>
          <a:off x="0" y="0"/>
          <a:ext cx="10058399"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19489BEF-9115-4538-9FEF-22B175EEE6AE}">
      <dsp:nvSpPr>
        <dsp:cNvPr id="0" name=""/>
        <dsp:cNvSpPr/>
      </dsp:nvSpPr>
      <dsp:spPr>
        <a:xfrm>
          <a:off x="0" y="0"/>
          <a:ext cx="10058399"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just" defTabSz="800100">
            <a:lnSpc>
              <a:spcPct val="90000"/>
            </a:lnSpc>
            <a:spcBef>
              <a:spcPct val="0"/>
            </a:spcBef>
            <a:spcAft>
              <a:spcPct val="35000"/>
            </a:spcAft>
            <a:buNone/>
          </a:pPr>
          <a:endParaRPr lang="en-IN" sz="1800" kern="1200" dirty="0"/>
        </a:p>
      </dsp:txBody>
      <dsp:txXfrm>
        <a:off x="0" y="0"/>
        <a:ext cx="10058399" cy="2011680"/>
      </dsp:txXfrm>
    </dsp:sp>
    <dsp:sp modelId="{AB211527-25BB-4887-A19C-476109D4ED2D}">
      <dsp:nvSpPr>
        <dsp:cNvPr id="0" name=""/>
        <dsp:cNvSpPr/>
      </dsp:nvSpPr>
      <dsp:spPr>
        <a:xfrm>
          <a:off x="0" y="2011680"/>
          <a:ext cx="10058399" cy="0"/>
        </a:xfrm>
        <a:prstGeom prst="line">
          <a:avLst/>
        </a:prstGeom>
        <a:blipFill>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85B4D88-5A9A-4E0B-8660-9E2B6DA4FA2F}">
      <dsp:nvSpPr>
        <dsp:cNvPr id="0" name=""/>
        <dsp:cNvSpPr/>
      </dsp:nvSpPr>
      <dsp:spPr>
        <a:xfrm>
          <a:off x="0" y="44337"/>
          <a:ext cx="10058399" cy="201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44337"/>
        <a:ext cx="10058399" cy="2011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E122B6-65B6-454D-92CB-0D1B7DB69A3C}" type="datetimeFigureOut">
              <a:rPr lang="en-IN" smtClean="0"/>
              <a:t>01-08-2024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2BD90-FB43-4BB7-8317-758411309649}" type="slidenum">
              <a:rPr lang="en-IN" smtClean="0"/>
              <a:t>‹#›</a:t>
            </a:fld>
            <a:endParaRPr lang="en-IN"/>
          </a:p>
        </p:txBody>
      </p:sp>
    </p:spTree>
    <p:extLst>
      <p:ext uri="{BB962C8B-B14F-4D97-AF65-F5344CB8AC3E}">
        <p14:creationId xmlns:p14="http://schemas.microsoft.com/office/powerpoint/2010/main" val="357697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5</a:t>
            </a:fld>
            <a:endParaRPr lang="en-IN"/>
          </a:p>
        </p:txBody>
      </p:sp>
    </p:spTree>
    <p:extLst>
      <p:ext uri="{BB962C8B-B14F-4D97-AF65-F5344CB8AC3E}">
        <p14:creationId xmlns:p14="http://schemas.microsoft.com/office/powerpoint/2010/main" val="138931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6</a:t>
            </a:fld>
            <a:endParaRPr lang="en-IN"/>
          </a:p>
        </p:txBody>
      </p:sp>
    </p:spTree>
    <p:extLst>
      <p:ext uri="{BB962C8B-B14F-4D97-AF65-F5344CB8AC3E}">
        <p14:creationId xmlns:p14="http://schemas.microsoft.com/office/powerpoint/2010/main" val="78716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8</a:t>
            </a:fld>
            <a:endParaRPr lang="en-IN"/>
          </a:p>
        </p:txBody>
      </p:sp>
    </p:spTree>
    <p:extLst>
      <p:ext uri="{BB962C8B-B14F-4D97-AF65-F5344CB8AC3E}">
        <p14:creationId xmlns:p14="http://schemas.microsoft.com/office/powerpoint/2010/main" val="206560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10</a:t>
            </a:fld>
            <a:endParaRPr lang="en-IN"/>
          </a:p>
        </p:txBody>
      </p:sp>
    </p:spTree>
    <p:extLst>
      <p:ext uri="{BB962C8B-B14F-4D97-AF65-F5344CB8AC3E}">
        <p14:creationId xmlns:p14="http://schemas.microsoft.com/office/powerpoint/2010/main" val="3880127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12</a:t>
            </a:fld>
            <a:endParaRPr lang="en-IN"/>
          </a:p>
        </p:txBody>
      </p:sp>
    </p:spTree>
    <p:extLst>
      <p:ext uri="{BB962C8B-B14F-4D97-AF65-F5344CB8AC3E}">
        <p14:creationId xmlns:p14="http://schemas.microsoft.com/office/powerpoint/2010/main" val="573377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15</a:t>
            </a:fld>
            <a:endParaRPr lang="en-IN"/>
          </a:p>
        </p:txBody>
      </p:sp>
    </p:spTree>
    <p:extLst>
      <p:ext uri="{BB962C8B-B14F-4D97-AF65-F5344CB8AC3E}">
        <p14:creationId xmlns:p14="http://schemas.microsoft.com/office/powerpoint/2010/main" val="395415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0F2BD90-FB43-4BB7-8317-758411309649}" type="slidenum">
              <a:rPr lang="en-IN" smtClean="0"/>
              <a:t>17</a:t>
            </a:fld>
            <a:endParaRPr lang="en-IN"/>
          </a:p>
        </p:txBody>
      </p:sp>
    </p:spTree>
    <p:extLst>
      <p:ext uri="{BB962C8B-B14F-4D97-AF65-F5344CB8AC3E}">
        <p14:creationId xmlns:p14="http://schemas.microsoft.com/office/powerpoint/2010/main" val="16640704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F5343C4B-A107-4D20-9E61-D3707B7ACFD7}"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938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B3B7DC-5C6A-483B-B965-C647E8BE36A8}" type="datetimeFigureOut">
              <a:rPr lang="en-IN" smtClean="0"/>
              <a:t>01-08-2024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214826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32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1037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2215982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1670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409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4948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3387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1334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143353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B3B7DC-5C6A-483B-B965-C647E8BE36A8}" type="datetimeFigureOut">
              <a:rPr lang="en-IN" smtClean="0"/>
              <a:t>01-08-2024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5343C4B-A107-4D20-9E61-D3707B7ACFD7}"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6219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B3B7DC-5C6A-483B-B965-C647E8BE36A8}" type="datetimeFigureOut">
              <a:rPr lang="en-IN" smtClean="0"/>
              <a:t>01-08-2024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373997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3B7DC-5C6A-483B-B965-C647E8BE36A8}" type="datetimeFigureOut">
              <a:rPr lang="en-IN" smtClean="0"/>
              <a:t>01-08-2024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5343C4B-A107-4D20-9E61-D3707B7ACFD7}"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1707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B3B7DC-5C6A-483B-B965-C647E8BE36A8}" type="datetimeFigureOut">
              <a:rPr lang="en-IN" smtClean="0"/>
              <a:t>01-08-2024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5343C4B-A107-4D20-9E61-D3707B7ACFD7}"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5877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3B7DC-5C6A-483B-B965-C647E8BE36A8}" type="datetimeFigureOut">
              <a:rPr lang="en-IN" smtClean="0"/>
              <a:t>01-08-2024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222596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B3B7DC-5C6A-483B-B965-C647E8BE36A8}" type="datetimeFigureOut">
              <a:rPr lang="en-IN" smtClean="0"/>
              <a:t>01-08-2024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343C4B-A107-4D20-9E61-D3707B7ACFD7}"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868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7B3B7DC-5C6A-483B-B965-C647E8BE36A8}" type="datetimeFigureOut">
              <a:rPr lang="en-IN" smtClean="0"/>
              <a:t>01-08-2024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5343C4B-A107-4D20-9E61-D3707B7ACFD7}" type="slidenum">
              <a:rPr lang="en-IN" smtClean="0"/>
              <a:t>‹#›</a:t>
            </a:fld>
            <a:endParaRPr lang="en-IN"/>
          </a:p>
        </p:txBody>
      </p:sp>
    </p:spTree>
    <p:extLst>
      <p:ext uri="{BB962C8B-B14F-4D97-AF65-F5344CB8AC3E}">
        <p14:creationId xmlns:p14="http://schemas.microsoft.com/office/powerpoint/2010/main" val="293676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21" Type="http://schemas.openxmlformats.org/officeDocument/2006/relationships/image" Target="../media/image4.png"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3.pn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7B3B7DC-5C6A-483B-B965-C647E8BE36A8}" type="datetimeFigureOut">
              <a:rPr lang="en-IN" smtClean="0"/>
              <a:t>01-08-2024</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343C4B-A107-4D20-9E61-D3707B7ACFD7}" type="slidenum">
              <a:rPr lang="en-IN" smtClean="0"/>
              <a:t>‹#›</a:t>
            </a:fld>
            <a:endParaRPr lang="en-IN"/>
          </a:p>
        </p:txBody>
      </p:sp>
    </p:spTree>
    <p:extLst>
      <p:ext uri="{BB962C8B-B14F-4D97-AF65-F5344CB8AC3E}">
        <p14:creationId xmlns:p14="http://schemas.microsoft.com/office/powerpoint/2010/main" val="278829875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image" Target="../media/image9.jpeg" /><Relationship Id="rId1" Type="http://schemas.openxmlformats.org/officeDocument/2006/relationships/slideLayout" Target="../slideLayouts/slideLayout2.xml" /><Relationship Id="rId4" Type="http://schemas.openxmlformats.org/officeDocument/2006/relationships/hyperlink" Target="https://www.sciencenews.org/article/arsenic-contamination-drinking-water-global-map-risk" TargetMode="Externa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 /><Relationship Id="rId7" Type="http://schemas.microsoft.com/office/2007/relationships/diagramDrawing" Target="../diagrams/drawing5.xml" /><Relationship Id="rId2" Type="http://schemas.openxmlformats.org/officeDocument/2006/relationships/notesSlide" Target="../notesSlides/notesSlide6.xml" /><Relationship Id="rId1" Type="http://schemas.openxmlformats.org/officeDocument/2006/relationships/slideLayout" Target="../slideLayouts/slideLayout2.xml" /><Relationship Id="rId6" Type="http://schemas.openxmlformats.org/officeDocument/2006/relationships/diagramColors" Target="../diagrams/colors5.xml" /><Relationship Id="rId5" Type="http://schemas.openxmlformats.org/officeDocument/2006/relationships/diagramQuickStyle" Target="../diagrams/quickStyle5.xml" /><Relationship Id="rId4" Type="http://schemas.openxmlformats.org/officeDocument/2006/relationships/diagramLayout" Target="../diagrams/layout5.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8" Type="http://schemas.openxmlformats.org/officeDocument/2006/relationships/hyperlink" Target="http://ijbi.org.in/papers/IJBI%20Jun%202021%2002.%20Dr%20Sadguru%20Prakash.pdf" TargetMode="External" /><Relationship Id="rId3" Type="http://schemas.openxmlformats.org/officeDocument/2006/relationships/hyperlink" Target="https://www.sciencenews.org/article/arsenic-contamination-drinking-water-global-map-risk" TargetMode="External" /><Relationship Id="rId7" Type="http://schemas.openxmlformats.org/officeDocument/2006/relationships/hyperlink" Target="https://www.ncbi.nlm.nih.gov/pmc/articles/PMC9924305/#:~:text=Arsenic%20poisoning%20is%20associated%20with,harvested%20from%20the%20cauda%20epididymis" TargetMode="External"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hyperlink" Target="https://www.atsdr.cdc.gov/csem/arsenic/what_arsenic.html" TargetMode="External" /><Relationship Id="rId5" Type="http://schemas.openxmlformats.org/officeDocument/2006/relationships/hyperlink" Target="https://onlinelibrary.wiley.com/doi/10.1111/1346-8138.14620" TargetMode="External" /><Relationship Id="rId4" Type="http://schemas.openxmlformats.org/officeDocument/2006/relationships/hyperlink" Target="https://www.sciencedirect.com/science/article/pii/S1674987120302115" TargetMode="External" /><Relationship Id="rId9" Type="http://schemas.openxmlformats.org/officeDocument/2006/relationships/hyperlink" Target="https://www.ncbi.nlm.nih.gov/pmc/articles/PMC10042769/" TargetMode="External" /></Relationships>
</file>

<file path=ppt/slides/_rels/slide18.xml.rels><?xml version="1.0" encoding="UTF-8" standalone="yes"?>
<Relationships xmlns="http://schemas.openxmlformats.org/package/2006/relationships"><Relationship Id="rId8" Type="http://schemas.openxmlformats.org/officeDocument/2006/relationships/hyperlink" Target="https://pubmed.ncbi.nlm.nih.gov/26298061/" TargetMode="External" /><Relationship Id="rId3" Type="http://schemas.openxmlformats.org/officeDocument/2006/relationships/hyperlink" Target="https://www.mdpi.com/1660-4601/15/7/1418" TargetMode="External" /><Relationship Id="rId7" Type="http://schemas.openxmlformats.org/officeDocument/2006/relationships/hyperlink" Target="https://www.ncbi.nlm.nih.gov/pmc/articles/PMC7063974/" TargetMode="External" /><Relationship Id="rId2" Type="http://schemas.openxmlformats.org/officeDocument/2006/relationships/hyperlink" Target="https://www.sciencedirect.com/science/article/pii/S143846392100198X?via%3Dihub" TargetMode="External" /><Relationship Id="rId1" Type="http://schemas.openxmlformats.org/officeDocument/2006/relationships/slideLayout" Target="../slideLayouts/slideLayout7.xml" /><Relationship Id="rId6" Type="http://schemas.openxmlformats.org/officeDocument/2006/relationships/hyperlink" Target="https://www.sciencedirect.com/science/article/abs/pii/S0048969721062963?via%3Dihub" TargetMode="External" /><Relationship Id="rId5" Type="http://schemas.openxmlformats.org/officeDocument/2006/relationships/hyperlink" Target="https://www.cancer.gov/about-cancer/causes-prevention/risk/substances/arsenic" TargetMode="External" /><Relationship Id="rId4" Type="http://schemas.openxmlformats.org/officeDocument/2006/relationships/hyperlink" Target="https://www.ncbi.nlm.nih.gov/pmc/articles/PMC6555940/" TargetMode="External"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2.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2.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notesSlide" Target="../notesSlides/notesSlide1.xml" /><Relationship Id="rId1" Type="http://schemas.openxmlformats.org/officeDocument/2006/relationships/slideLayout" Target="../slideLayouts/slideLayout2.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file:////Users/niharikasinha/Library/Group%20Containers/UBF8T346G9.ms/WebArchiveCopyPasteTempFiles/com.microsoft.Word/page6image45997792" TargetMode="External" /><Relationship Id="rId2" Type="http://schemas.openxmlformats.org/officeDocument/2006/relationships/image" Target="../media/image7.png" /><Relationship Id="rId1" Type="http://schemas.openxmlformats.org/officeDocument/2006/relationships/slideLayout" Target="../slideLayouts/slideLayout18.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3" Type="http://schemas.openxmlformats.org/officeDocument/2006/relationships/image" Target="../media/image8.emf" /><Relationship Id="rId2" Type="http://schemas.openxmlformats.org/officeDocument/2006/relationships/package" Target="../embeddings/Microsoft_Excel_Worksheet.xlsx" /><Relationship Id="rId1" Type="http://schemas.openxmlformats.org/officeDocument/2006/relationships/slideLayout" Target="../slideLayouts/slideLayout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4D35E-24EC-BB8D-6BF9-2927BFC1BA84}"/>
              </a:ext>
            </a:extLst>
          </p:cNvPr>
          <p:cNvSpPr>
            <a:spLocks noGrp="1"/>
          </p:cNvSpPr>
          <p:nvPr>
            <p:ph type="ctrTitle"/>
          </p:nvPr>
        </p:nvSpPr>
        <p:spPr>
          <a:xfrm>
            <a:off x="2659310" y="1325461"/>
            <a:ext cx="7013196" cy="2061204"/>
          </a:xfrm>
        </p:spPr>
        <p:txBody>
          <a:bodyPr>
            <a:noAutofit/>
          </a:bodyPr>
          <a:lstStyle/>
          <a:p>
            <a:r>
              <a:rPr lang="en-US" sz="3200" dirty="0">
                <a:effectLst/>
                <a:latin typeface="Times New Roman" panose="02020603050405020304" pitchFamily="18" charset="0"/>
                <a:ea typeface="Times New Roman" panose="02020603050405020304" pitchFamily="18" charset="0"/>
              </a:rPr>
              <a:t>Long term effects of Arsenic Exposure on Human Health</a:t>
            </a:r>
            <a:r>
              <a:rPr lang="en-US" sz="3200" dirty="0">
                <a:latin typeface="Times New Roman" panose="02020603050405020304" pitchFamily="18" charset="0"/>
                <a:ea typeface="Times New Roman" panose="02020603050405020304" pitchFamily="18" charset="0"/>
              </a:rPr>
              <a:t>.</a:t>
            </a:r>
            <a:br>
              <a:rPr lang="en-IN" sz="3200" dirty="0">
                <a:effectLst/>
                <a:latin typeface="Times New Roman" panose="02020603050405020304" pitchFamily="18" charset="0"/>
                <a:ea typeface="Times New Roman" panose="02020603050405020304" pitchFamily="18" charset="0"/>
              </a:rPr>
            </a:br>
            <a:endParaRPr lang="en-IN" sz="3200" b="1" dirty="0">
              <a:effectLst>
                <a:outerShdw blurRad="38100" dist="38100" dir="2700000" algn="tl">
                  <a:srgbClr val="000000">
                    <a:alpha val="43137"/>
                  </a:srgbClr>
                </a:outerShdw>
              </a:effectLst>
              <a:latin typeface="+mn-lt"/>
            </a:endParaRPr>
          </a:p>
        </p:txBody>
      </p:sp>
      <p:sp>
        <p:nvSpPr>
          <p:cNvPr id="3" name="Subtitle 2">
            <a:extLst>
              <a:ext uri="{FF2B5EF4-FFF2-40B4-BE49-F238E27FC236}">
                <a16:creationId xmlns:a16="http://schemas.microsoft.com/office/drawing/2014/main" id="{B0B273AB-371C-164D-30A9-4949BB6CCD14}"/>
              </a:ext>
            </a:extLst>
          </p:cNvPr>
          <p:cNvSpPr>
            <a:spLocks noGrp="1"/>
          </p:cNvSpPr>
          <p:nvPr>
            <p:ph type="subTitle" idx="1"/>
          </p:nvPr>
        </p:nvSpPr>
        <p:spPr>
          <a:xfrm>
            <a:off x="6560191" y="3598877"/>
            <a:ext cx="3204594" cy="1471172"/>
          </a:xfrm>
        </p:spPr>
        <p:txBody>
          <a:bodyPr wrap="square" lIns="108000" anchor="t" anchorCtr="1">
            <a:spAutoFit/>
          </a:bodyPr>
          <a:lstStyle/>
          <a:p>
            <a:pPr algn="just"/>
            <a:r>
              <a:rPr lang="en-US" sz="1200" dirty="0">
                <a:ln w="9525">
                  <a:noFill/>
                </a:ln>
                <a:solidFill>
                  <a:schemeClr val="tx1"/>
                </a:solidFill>
              </a:rPr>
              <a:t>PRESENTED BY</a:t>
            </a:r>
          </a:p>
          <a:p>
            <a:pPr algn="just"/>
            <a:r>
              <a:rPr lang="en-US" sz="1200" dirty="0">
                <a:ln w="9525">
                  <a:noFill/>
                </a:ln>
              </a:rPr>
              <a:t>Nancy Dhillon</a:t>
            </a:r>
            <a:endParaRPr lang="en-US" sz="1200" dirty="0">
              <a:ln w="9525">
                <a:noFill/>
              </a:ln>
              <a:solidFill>
                <a:schemeClr val="tx1"/>
              </a:solidFill>
            </a:endParaRPr>
          </a:p>
          <a:p>
            <a:pPr algn="just"/>
            <a:r>
              <a:rPr lang="en-US" sz="1200" dirty="0">
                <a:ln w="9525">
                  <a:noFill/>
                </a:ln>
                <a:solidFill>
                  <a:schemeClr val="tx1"/>
                </a:solidFill>
              </a:rPr>
              <a:t>PG/22/057</a:t>
            </a:r>
          </a:p>
          <a:p>
            <a:pPr algn="just"/>
            <a:r>
              <a:rPr lang="en-IN" sz="1200" dirty="0">
                <a:ln w="9525">
                  <a:noFill/>
                </a:ln>
                <a:solidFill>
                  <a:schemeClr val="tx1"/>
                </a:solidFill>
              </a:rPr>
              <a:t>Batch 2022-2024</a:t>
            </a:r>
          </a:p>
          <a:p>
            <a:pPr algn="just"/>
            <a:r>
              <a:rPr lang="en-IN" sz="1200" dirty="0">
                <a:ln w="9525">
                  <a:noFill/>
                </a:ln>
                <a:solidFill>
                  <a:schemeClr val="tx1"/>
                </a:solidFill>
              </a:rPr>
              <a:t>Under the guidance of: </a:t>
            </a:r>
            <a:r>
              <a:rPr lang="en-IN" sz="1200" dirty="0" err="1">
                <a:ln w="9525">
                  <a:noFill/>
                </a:ln>
                <a:solidFill>
                  <a:schemeClr val="tx1"/>
                </a:solidFill>
              </a:rPr>
              <a:t>dr.</a:t>
            </a:r>
            <a:r>
              <a:rPr lang="en-IN" sz="1200" dirty="0">
                <a:ln w="9525">
                  <a:noFill/>
                </a:ln>
                <a:solidFill>
                  <a:schemeClr val="tx1"/>
                </a:solidFill>
              </a:rPr>
              <a:t> </a:t>
            </a:r>
            <a:r>
              <a:rPr lang="en-IN" sz="1200" dirty="0" err="1">
                <a:ln w="9525">
                  <a:noFill/>
                </a:ln>
              </a:rPr>
              <a:t>Rupsa</a:t>
            </a:r>
            <a:r>
              <a:rPr lang="en-IN" sz="1200" dirty="0">
                <a:ln w="9525">
                  <a:noFill/>
                </a:ln>
              </a:rPr>
              <a:t> Banerjee</a:t>
            </a:r>
            <a:endParaRPr lang="en-IN" sz="1200" dirty="0">
              <a:ln w="9525">
                <a:noFill/>
              </a:ln>
              <a:solidFill>
                <a:schemeClr val="tx1"/>
              </a:solidFill>
            </a:endParaRPr>
          </a:p>
        </p:txBody>
      </p:sp>
    </p:spTree>
    <p:extLst>
      <p:ext uri="{BB962C8B-B14F-4D97-AF65-F5344CB8AC3E}">
        <p14:creationId xmlns:p14="http://schemas.microsoft.com/office/powerpoint/2010/main" val="433895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293616"/>
            <a:ext cx="10197515" cy="1484850"/>
          </a:xfrm>
          <a:scene3d>
            <a:camera prst="orthographicFront"/>
            <a:lightRig rig="threePt" dir="t"/>
          </a:scene3d>
          <a:sp3d prstMaterial="metal"/>
        </p:spPr>
        <p:txBody>
          <a:bodyPr>
            <a:normAutofit/>
          </a:bodyPr>
          <a:lstStyle/>
          <a:p>
            <a:r>
              <a:rPr lang="en-US" sz="3600" b="1" dirty="0"/>
              <a:t>RESULTS</a:t>
            </a:r>
          </a:p>
        </p:txBody>
      </p:sp>
      <p:sp>
        <p:nvSpPr>
          <p:cNvPr id="4" name="Content Placeholder 3">
            <a:extLst>
              <a:ext uri="{FF2B5EF4-FFF2-40B4-BE49-F238E27FC236}">
                <a16:creationId xmlns:a16="http://schemas.microsoft.com/office/drawing/2014/main" id="{4E72A3BF-CC5C-9D7D-0DCE-34E42656782D}"/>
              </a:ext>
            </a:extLst>
          </p:cNvPr>
          <p:cNvSpPr>
            <a:spLocks noGrp="1"/>
          </p:cNvSpPr>
          <p:nvPr>
            <p:ph idx="1"/>
          </p:nvPr>
        </p:nvSpPr>
        <p:spPr>
          <a:xfrm>
            <a:off x="822120" y="1283516"/>
            <a:ext cx="10670795" cy="4890781"/>
          </a:xfrm>
        </p:spPr>
        <p:txBody>
          <a:bodyPr>
            <a:normAutofit/>
          </a:bodyPr>
          <a:lstStyle/>
          <a:p>
            <a:pPr marL="0" indent="0">
              <a:buNone/>
            </a:pPr>
            <a:r>
              <a:rPr lang="en-IN" sz="1600" b="1" dirty="0"/>
              <a:t>SKIN DISORDER </a:t>
            </a:r>
            <a:r>
              <a:rPr lang="en-IN" sz="1600" dirty="0"/>
              <a:t>arsenic induces oxidative stress, impairs DNA repair mechanisms, and dysregulates protein expression in skin cells. This leads to unfolded protein accumulation in the endoplasmic reticulum (ER), triggering ER stress and subsequent unfolded protein response (UPR) activation to maintain cellular homeostasis.</a:t>
            </a:r>
          </a:p>
          <a:p>
            <a:pPr marL="0" indent="0">
              <a:buNone/>
            </a:pPr>
            <a:r>
              <a:rPr lang="en-IN" sz="1600" b="1" dirty="0"/>
              <a:t>CARDIOVASCULAR DISORDER  </a:t>
            </a:r>
            <a:r>
              <a:rPr lang="en-US" sz="1600" dirty="0"/>
              <a:t>Arsenic induces endothelial cell activation, promotes proinflammatory cytokine production, and facilitates the accumulation of oxidized low-density lipoprotein, all contributing to early stages of atherosclerosis. Additionally, arsenic exposure triggers expression of HO1, MCP-1, and IL-6, which promote migration of monocytes and exacerbate atherosclerosis progression.</a:t>
            </a:r>
          </a:p>
          <a:p>
            <a:pPr marL="0" indent="0">
              <a:buNone/>
            </a:pPr>
            <a:r>
              <a:rPr lang="en-US" sz="1600" b="1" dirty="0"/>
              <a:t>PANCREAS DISORDER  </a:t>
            </a:r>
            <a:r>
              <a:rPr lang="en-IN" sz="1600" dirty="0"/>
              <a:t>inorganic arsenic induces pancreatic </a:t>
            </a:r>
            <a:r>
              <a:rPr lang="el-GR" sz="1600" dirty="0"/>
              <a:t>β-</a:t>
            </a:r>
            <a:r>
              <a:rPr lang="en-IN" sz="1600" dirty="0"/>
              <a:t>cell degeneration through apoptosis, </a:t>
            </a:r>
            <a:r>
              <a:rPr lang="en-IN" sz="1600" dirty="0" err="1"/>
              <a:t>pyroptosis</a:t>
            </a:r>
            <a:r>
              <a:rPr lang="en-IN" sz="1600" dirty="0"/>
              <a:t>, and ferroptosis in animal models. Methylated arsenic species, particularly DMAIII, target pancreatic islet cells and disrupt insulin production. Arsenic exposure also downregulates CAMK2A, a calcium-dependent protein kinase crucial for insulin secretion, potentially contributing to diabetes onset. </a:t>
            </a:r>
          </a:p>
          <a:p>
            <a:pPr marL="0" indent="0">
              <a:buNone/>
            </a:pPr>
            <a:r>
              <a:rPr lang="en-IN" sz="1600" b="1" dirty="0"/>
              <a:t>NEUROTOXICITY DISORDER  </a:t>
            </a:r>
            <a:r>
              <a:rPr lang="en-IN" sz="1600" dirty="0"/>
              <a:t>Arsenic also triggers neuroinflammation and apoptosis in microglial cells via the p38 MAP kinase/JNK pathway, exacerbating neurotoxicity. Furthermore, arsenic-induced thiamine deficiency can lead to neuroinflammatory disorders and axonal neuropathy, further complicating neurological function.</a:t>
            </a:r>
          </a:p>
          <a:p>
            <a:pPr marL="0" indent="0">
              <a:buNone/>
            </a:pPr>
            <a:r>
              <a:rPr lang="en-IN" sz="1600" b="1" dirty="0"/>
              <a:t>IMMUNE SYSTEM DISORDER  </a:t>
            </a:r>
            <a:r>
              <a:rPr lang="en-US" sz="1600" dirty="0"/>
              <a:t>arsenic suppresses B cell development from hematopoietic stem cells by altering IL-7 signaling and inhibits T cell function by causing cell cycle arrest and apoptosis.</a:t>
            </a:r>
            <a:endParaRPr lang="en-IN" sz="1600" b="1" dirty="0"/>
          </a:p>
          <a:p>
            <a:pPr marL="0" indent="0">
              <a:buNone/>
            </a:pPr>
            <a:endParaRPr lang="en-IN" sz="1400" dirty="0"/>
          </a:p>
          <a:p>
            <a:pPr marL="0" indent="0">
              <a:buNone/>
            </a:pPr>
            <a:endParaRPr lang="en-US" sz="1400" dirty="0"/>
          </a:p>
          <a:p>
            <a:pPr marL="0" indent="0">
              <a:buNone/>
            </a:pPr>
            <a:endParaRPr lang="en-IN" sz="1400" dirty="0"/>
          </a:p>
        </p:txBody>
      </p:sp>
    </p:spTree>
    <p:extLst>
      <p:ext uri="{BB962C8B-B14F-4D97-AF65-F5344CB8AC3E}">
        <p14:creationId xmlns:p14="http://schemas.microsoft.com/office/powerpoint/2010/main" val="1299389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1A33-3DC9-AEBC-4796-4184B3853649}"/>
              </a:ext>
            </a:extLst>
          </p:cNvPr>
          <p:cNvSpPr>
            <a:spLocks noGrp="1"/>
          </p:cNvSpPr>
          <p:nvPr>
            <p:ph type="title"/>
          </p:nvPr>
        </p:nvSpPr>
        <p:spPr>
          <a:xfrm>
            <a:off x="1295402" y="125836"/>
            <a:ext cx="9601196" cy="2160164"/>
          </a:xfrm>
        </p:spPr>
        <p:txBody>
          <a:bodyPr/>
          <a:lstStyle/>
          <a:p>
            <a:r>
              <a:rPr lang="en-IN" dirty="0"/>
              <a:t>RESULT</a:t>
            </a:r>
          </a:p>
        </p:txBody>
      </p:sp>
      <p:graphicFrame>
        <p:nvGraphicFramePr>
          <p:cNvPr id="4" name="Table 3">
            <a:extLst>
              <a:ext uri="{FF2B5EF4-FFF2-40B4-BE49-F238E27FC236}">
                <a16:creationId xmlns:a16="http://schemas.microsoft.com/office/drawing/2014/main" id="{69230FCA-9A64-7D81-9E3F-24D799664227}"/>
              </a:ext>
            </a:extLst>
          </p:cNvPr>
          <p:cNvGraphicFramePr>
            <a:graphicFrameLocks noGrp="1"/>
          </p:cNvGraphicFramePr>
          <p:nvPr>
            <p:extLst>
              <p:ext uri="{D42A27DB-BD31-4B8C-83A1-F6EECF244321}">
                <p14:modId xmlns:p14="http://schemas.microsoft.com/office/powerpoint/2010/main" val="657229220"/>
              </p:ext>
            </p:extLst>
          </p:nvPr>
        </p:nvGraphicFramePr>
        <p:xfrm>
          <a:off x="945159" y="1627464"/>
          <a:ext cx="10301682" cy="4449829"/>
        </p:xfrm>
        <a:graphic>
          <a:graphicData uri="http://schemas.openxmlformats.org/drawingml/2006/table">
            <a:tbl>
              <a:tblPr firstRow="1" bandRow="1">
                <a:tableStyleId>{5C22544A-7EE6-4342-B048-85BDC9FD1C3A}</a:tableStyleId>
              </a:tblPr>
              <a:tblGrid>
                <a:gridCol w="1716947">
                  <a:extLst>
                    <a:ext uri="{9D8B030D-6E8A-4147-A177-3AD203B41FA5}">
                      <a16:colId xmlns:a16="http://schemas.microsoft.com/office/drawing/2014/main" val="2843098960"/>
                    </a:ext>
                  </a:extLst>
                </a:gridCol>
                <a:gridCol w="1716947">
                  <a:extLst>
                    <a:ext uri="{9D8B030D-6E8A-4147-A177-3AD203B41FA5}">
                      <a16:colId xmlns:a16="http://schemas.microsoft.com/office/drawing/2014/main" val="1005488258"/>
                    </a:ext>
                  </a:extLst>
                </a:gridCol>
                <a:gridCol w="1716947">
                  <a:extLst>
                    <a:ext uri="{9D8B030D-6E8A-4147-A177-3AD203B41FA5}">
                      <a16:colId xmlns:a16="http://schemas.microsoft.com/office/drawing/2014/main" val="1091119446"/>
                    </a:ext>
                  </a:extLst>
                </a:gridCol>
                <a:gridCol w="1716947">
                  <a:extLst>
                    <a:ext uri="{9D8B030D-6E8A-4147-A177-3AD203B41FA5}">
                      <a16:colId xmlns:a16="http://schemas.microsoft.com/office/drawing/2014/main" val="2587032"/>
                    </a:ext>
                  </a:extLst>
                </a:gridCol>
                <a:gridCol w="1716947">
                  <a:extLst>
                    <a:ext uri="{9D8B030D-6E8A-4147-A177-3AD203B41FA5}">
                      <a16:colId xmlns:a16="http://schemas.microsoft.com/office/drawing/2014/main" val="285029846"/>
                    </a:ext>
                  </a:extLst>
                </a:gridCol>
                <a:gridCol w="1716947">
                  <a:extLst>
                    <a:ext uri="{9D8B030D-6E8A-4147-A177-3AD203B41FA5}">
                      <a16:colId xmlns:a16="http://schemas.microsoft.com/office/drawing/2014/main" val="4261727700"/>
                    </a:ext>
                  </a:extLst>
                </a:gridCol>
              </a:tblGrid>
              <a:tr h="402027">
                <a:tc>
                  <a:txBody>
                    <a:bodyPr/>
                    <a:lstStyle/>
                    <a:p>
                      <a:pPr algn="ctr" fontAlgn="ctr"/>
                      <a:r>
                        <a:rPr lang="en-IN" sz="1100" b="1" i="0" u="none" strike="noStrike" dirty="0">
                          <a:solidFill>
                            <a:srgbClr val="000000"/>
                          </a:solidFill>
                          <a:effectLst/>
                          <a:latin typeface="Calibri" panose="020F0502020204030204" pitchFamily="34" charset="0"/>
                        </a:rPr>
                        <a:t>Objective</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Axial Coding</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Preliminary Coding</a:t>
                      </a:r>
                    </a:p>
                  </a:txBody>
                  <a:tcPr marL="7620" marR="7620" marT="7620" marB="0" anchor="ctr"/>
                </a:tc>
                <a:tc>
                  <a:txBody>
                    <a:bodyPr/>
                    <a:lstStyle/>
                    <a:p>
                      <a:pPr algn="ctr" fontAlgn="ctr"/>
                      <a:r>
                        <a:rPr lang="en-IN" sz="1100" b="1" i="0" u="none" strike="noStrike" dirty="0">
                          <a:solidFill>
                            <a:srgbClr val="000000"/>
                          </a:solidFill>
                          <a:effectLst/>
                          <a:latin typeface="Calibri" panose="020F0502020204030204" pitchFamily="34" charset="0"/>
                        </a:rPr>
                        <a:t>Themes</a:t>
                      </a:r>
                    </a:p>
                  </a:txBody>
                  <a:tcPr marL="7620" marR="7620" marT="7620" marB="0" anchor="ctr"/>
                </a:tc>
                <a:tc>
                  <a:txBody>
                    <a:bodyPr/>
                    <a:lstStyle/>
                    <a:p>
                      <a:pPr algn="ctr" fontAlgn="ctr"/>
                      <a:r>
                        <a:rPr lang="en-IN" sz="1100" b="1" i="0" u="none" strike="noStrike" dirty="0">
                          <a:solidFill>
                            <a:srgbClr val="000000"/>
                          </a:solidFill>
                          <a:effectLst/>
                          <a:latin typeface="Calibri" panose="020F0502020204030204" pitchFamily="34" charset="0"/>
                        </a:rPr>
                        <a:t>Sub-themes</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Interpretation</a:t>
                      </a:r>
                    </a:p>
                  </a:txBody>
                  <a:tcPr marL="7620" marR="7620" marT="7620" marB="0" anchor="ctr"/>
                </a:tc>
                <a:extLst>
                  <a:ext uri="{0D108BD9-81ED-4DB2-BD59-A6C34878D82A}">
                    <a16:rowId xmlns:a16="http://schemas.microsoft.com/office/drawing/2014/main" val="216271088"/>
                  </a:ext>
                </a:extLst>
              </a:tr>
              <a:tr h="735213">
                <a:tc>
                  <a:txBody>
                    <a:bodyPr/>
                    <a:lstStyle/>
                    <a:p>
                      <a:pPr algn="l" fontAlgn="ctr"/>
                      <a:r>
                        <a:rPr lang="en-US" sz="1100" b="0" i="0" u="none" strike="noStrike">
                          <a:solidFill>
                            <a:srgbClr val="000000"/>
                          </a:solidFill>
                          <a:effectLst/>
                          <a:latin typeface="Calibri" panose="020F0502020204030204" pitchFamily="34" charset="0"/>
                        </a:rPr>
                        <a:t>Identify vulnerable populations at higher risk of adverse health effects due to arsenic exposure.</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Vulnerable populations, Risk factors, Exposure groups</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At-risk groups, Specific vulnerabilities</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Children</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Developmental Impact</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Children exposed to arsenic are at high risk for developmental issues and health problems.</a:t>
                      </a:r>
                    </a:p>
                  </a:txBody>
                  <a:tcPr marL="7620" marR="7620" marT="7620" marB="0" anchor="ctr"/>
                </a:tc>
                <a:extLst>
                  <a:ext uri="{0D108BD9-81ED-4DB2-BD59-A6C34878D82A}">
                    <a16:rowId xmlns:a16="http://schemas.microsoft.com/office/drawing/2014/main" val="1557900102"/>
                  </a:ext>
                </a:extLst>
              </a:tr>
              <a:tr h="553475">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Cognitive Impairment</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Arsenic exposure can affect cognitive development in children.</a:t>
                      </a:r>
                    </a:p>
                  </a:txBody>
                  <a:tcPr marL="7620" marR="7620" marT="7620" marB="0" anchor="ctr"/>
                </a:tc>
                <a:extLst>
                  <a:ext uri="{0D108BD9-81ED-4DB2-BD59-A6C34878D82A}">
                    <a16:rowId xmlns:a16="http://schemas.microsoft.com/office/drawing/2014/main" val="3966431185"/>
                  </a:ext>
                </a:extLst>
              </a:tr>
              <a:tr h="735213">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Pregnant Women</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Fetal Development</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Arsenic exposure during pregnancy can negatively impact fetal development and birth outcomes.</a:t>
                      </a:r>
                    </a:p>
                  </a:txBody>
                  <a:tcPr marL="7620" marR="7620" marT="7620" marB="0" anchor="ctr"/>
                </a:tc>
                <a:extLst>
                  <a:ext uri="{0D108BD9-81ED-4DB2-BD59-A6C34878D82A}">
                    <a16:rowId xmlns:a16="http://schemas.microsoft.com/office/drawing/2014/main" val="50583297"/>
                  </a:ext>
                </a:extLst>
              </a:tr>
              <a:tr h="553475">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Birth Defects</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Increased risk of birth defects associated with maternal arsenic exposure.</a:t>
                      </a:r>
                    </a:p>
                  </a:txBody>
                  <a:tcPr marL="7620" marR="7620" marT="7620" marB="0" anchor="ctr"/>
                </a:tc>
                <a:extLst>
                  <a:ext uri="{0D108BD9-81ED-4DB2-BD59-A6C34878D82A}">
                    <a16:rowId xmlns:a16="http://schemas.microsoft.com/office/drawing/2014/main" val="1357744225"/>
                  </a:ext>
                </a:extLst>
              </a:tr>
              <a:tr h="735213">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Occupational Groups</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Mining and Agriculture Workers</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Individuals in mining or agricultural occupations face higher exposure levels and associated health risks.</a:t>
                      </a:r>
                    </a:p>
                  </a:txBody>
                  <a:tcPr marL="7620" marR="7620" marT="7620" marB="0" anchor="ctr"/>
                </a:tc>
                <a:extLst>
                  <a:ext uri="{0D108BD9-81ED-4DB2-BD59-A6C34878D82A}">
                    <a16:rowId xmlns:a16="http://schemas.microsoft.com/office/drawing/2014/main" val="3124812636"/>
                  </a:ext>
                </a:extLst>
              </a:tr>
              <a:tr h="735213">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Industrial Workers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Workers in industries with high arsenic use are at elevated risk for related health effects.</a:t>
                      </a:r>
                    </a:p>
                  </a:txBody>
                  <a:tcPr marL="7620" marR="7620" marT="7620" marB="0" anchor="ctr"/>
                </a:tc>
                <a:extLst>
                  <a:ext uri="{0D108BD9-81ED-4DB2-BD59-A6C34878D82A}">
                    <a16:rowId xmlns:a16="http://schemas.microsoft.com/office/drawing/2014/main" val="4285173718"/>
                  </a:ext>
                </a:extLst>
              </a:tr>
            </a:tbl>
          </a:graphicData>
        </a:graphic>
      </p:graphicFrame>
    </p:spTree>
    <p:extLst>
      <p:ext uri="{BB962C8B-B14F-4D97-AF65-F5344CB8AC3E}">
        <p14:creationId xmlns:p14="http://schemas.microsoft.com/office/powerpoint/2010/main" val="2737683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EA88-6CAB-503B-977A-54ACC1DA4CE4}"/>
              </a:ext>
            </a:extLst>
          </p:cNvPr>
          <p:cNvSpPr>
            <a:spLocks noGrp="1"/>
          </p:cNvSpPr>
          <p:nvPr>
            <p:ph type="title"/>
          </p:nvPr>
        </p:nvSpPr>
        <p:spPr>
          <a:xfrm>
            <a:off x="1295402" y="982132"/>
            <a:ext cx="9601196" cy="1308062"/>
          </a:xfrm>
        </p:spPr>
        <p:txBody>
          <a:bodyPr>
            <a:noAutofit/>
          </a:bodyPr>
          <a:lstStyle/>
          <a:p>
            <a:r>
              <a:rPr lang="en-US" sz="3600" b="1" spc="-50" dirty="0">
                <a:latin typeface="Times New Roman" panose="02020603050405020304" pitchFamily="18" charset="0"/>
                <a:ea typeface="Times New Roman" panose="02020603050405020304" pitchFamily="18" charset="0"/>
              </a:rPr>
              <a:t>RESULTS</a:t>
            </a:r>
            <a:br>
              <a:rPr lang="en-IN" sz="2400" dirty="0">
                <a:effectLst/>
                <a:latin typeface="Times New Roman" panose="02020603050405020304" pitchFamily="18" charset="0"/>
                <a:ea typeface="Times New Roman" panose="02020603050405020304" pitchFamily="18" charset="0"/>
              </a:rPr>
            </a:br>
            <a:endParaRPr lang="en-IN" sz="2400" dirty="0"/>
          </a:p>
        </p:txBody>
      </p:sp>
      <p:sp>
        <p:nvSpPr>
          <p:cNvPr id="3" name="Content Placeholder 2">
            <a:extLst>
              <a:ext uri="{FF2B5EF4-FFF2-40B4-BE49-F238E27FC236}">
                <a16:creationId xmlns:a16="http://schemas.microsoft.com/office/drawing/2014/main" id="{3EF0F6BC-6A29-17FF-81FC-B51AA8F96838}"/>
              </a:ext>
            </a:extLst>
          </p:cNvPr>
          <p:cNvSpPr>
            <a:spLocks noGrp="1"/>
          </p:cNvSpPr>
          <p:nvPr>
            <p:ph idx="1"/>
          </p:nvPr>
        </p:nvSpPr>
        <p:spPr>
          <a:xfrm>
            <a:off x="1216404" y="1493240"/>
            <a:ext cx="9680193" cy="4382628"/>
          </a:xfrm>
        </p:spPr>
        <p:txBody>
          <a:bodyPr>
            <a:normAutofit lnSpcReduction="10000"/>
          </a:bodyPr>
          <a:lstStyle/>
          <a:p>
            <a:pPr marL="0" indent="0">
              <a:buNone/>
            </a:pPr>
            <a:endParaRPr lang="en-US" sz="1600" dirty="0"/>
          </a:p>
          <a:p>
            <a:r>
              <a:rPr lang="en-US" sz="1800" b="1" dirty="0"/>
              <a:t>VULNERABLE POPULATION </a:t>
            </a:r>
            <a:r>
              <a:rPr lang="en-US" sz="1800" dirty="0"/>
              <a:t>Arsenic has been associated with lung cancer in the workers of manufacturing units and people, who worked in the industries of arsenic-containing pesticides, chemical and metals smelting areas</a:t>
            </a:r>
          </a:p>
          <a:p>
            <a:r>
              <a:rPr lang="en-US" sz="1800" b="1" dirty="0"/>
              <a:t>PREGNANT WOMAN  </a:t>
            </a:r>
            <a:r>
              <a:rPr lang="en-US" sz="1800" dirty="0"/>
              <a:t>It is associated with various reproductive health (RH) outcomes, including stillbirth, recurrent pregnancy loss (RPL), and infertility. The text notes that arsenic exposure has been linked to increased risks of infant mortality, spontaneous abortion, and stillbirth. Specifically, women with high arsenic concentrations in their drinking water (&gt;50 </a:t>
            </a:r>
            <a:r>
              <a:rPr lang="en-US" sz="1800" dirty="0" err="1"/>
              <a:t>μg</a:t>
            </a:r>
            <a:r>
              <a:rPr lang="en-US" sz="1800" dirty="0"/>
              <a:t>/L) have about 2-3 times higher risks of spontaneous abortion and stillbirth.</a:t>
            </a:r>
          </a:p>
          <a:p>
            <a:r>
              <a:rPr lang="en-US" sz="1800" b="1" dirty="0"/>
              <a:t>CHILDREN</a:t>
            </a:r>
            <a:r>
              <a:rPr lang="en-US" sz="1800" dirty="0"/>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The children with high arsenic in their hair have less height than the children with low arsenic . Arsenic exposure from drinking water was associated with visual perception in children but not the visual motor integration  and reduced intellectual function in children . </a:t>
            </a:r>
            <a:r>
              <a:rPr lang="en-IN" sz="1800" dirty="0" err="1">
                <a:effectLst/>
                <a:latin typeface="Calibri" panose="020F0502020204030204" pitchFamily="34" charset="0"/>
                <a:ea typeface="Calibri" panose="020F0502020204030204" pitchFamily="34" charset="0"/>
                <a:cs typeface="Times New Roman" panose="02020603050405020304" pitchFamily="18" charset="0"/>
              </a:rPr>
              <a:t>arsenicosis</a:t>
            </a:r>
            <a:r>
              <a:rPr lang="en-IN" sz="1800" dirty="0">
                <a:effectLst/>
                <a:latin typeface="Calibri" panose="020F0502020204030204" pitchFamily="34" charset="0"/>
                <a:ea typeface="Calibri" panose="020F0502020204030204" pitchFamily="34" charset="0"/>
                <a:cs typeface="Times New Roman" panose="02020603050405020304" pitchFamily="18" charset="0"/>
              </a:rPr>
              <a:t> diseases causes psychological harms and affect mental health . The other effects of arsenic exposure are change in behaviours, confusion, disorientation, memory loss and cognitive impairment </a:t>
            </a:r>
            <a:endParaRPr lang="en-US" sz="1800" dirty="0"/>
          </a:p>
          <a:p>
            <a:endParaRPr lang="en-US" sz="1600" dirty="0"/>
          </a:p>
          <a:p>
            <a:endParaRPr lang="en-IN" sz="1600" dirty="0"/>
          </a:p>
        </p:txBody>
      </p:sp>
    </p:spTree>
    <p:extLst>
      <p:ext uri="{BB962C8B-B14F-4D97-AF65-F5344CB8AC3E}">
        <p14:creationId xmlns:p14="http://schemas.microsoft.com/office/powerpoint/2010/main" val="2430796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D34E-EA2B-313A-80DC-9F7612FC1D77}"/>
              </a:ext>
            </a:extLst>
          </p:cNvPr>
          <p:cNvSpPr>
            <a:spLocks noGrp="1"/>
          </p:cNvSpPr>
          <p:nvPr>
            <p:ph type="title"/>
          </p:nvPr>
        </p:nvSpPr>
        <p:spPr>
          <a:xfrm>
            <a:off x="1040235" y="618884"/>
            <a:ext cx="9856363" cy="1780367"/>
          </a:xfrm>
        </p:spPr>
        <p:txBody>
          <a:bodyPr>
            <a:noAutofit/>
          </a:bodyPr>
          <a:lstStyle/>
          <a:p>
            <a:pPr marL="63500" marR="95885">
              <a:lnSpc>
                <a:spcPct val="108000"/>
              </a:lnSpc>
              <a:spcBef>
                <a:spcPts val="1415"/>
              </a:spcBef>
              <a:spcAft>
                <a:spcPts val="0"/>
              </a:spcAft>
            </a:pPr>
            <a:r>
              <a:rPr lang="en-US" sz="2400" spc="-50" dirty="0">
                <a:effectLst/>
                <a:latin typeface="Times New Roman" panose="02020603050405020304" pitchFamily="18" charset="0"/>
                <a:ea typeface="Times New Roman" panose="02020603050405020304" pitchFamily="18" charset="0"/>
              </a:rPr>
              <a:t>To examine geographical variations in arsenic contamination in both developed and developing countries.</a:t>
            </a:r>
            <a:br>
              <a:rPr lang="en-IN" sz="2400" dirty="0">
                <a:effectLst/>
                <a:latin typeface="Times New Roman" panose="02020603050405020304" pitchFamily="18" charset="0"/>
                <a:ea typeface="Times New Roman" panose="02020603050405020304" pitchFamily="18" charset="0"/>
              </a:rPr>
            </a:br>
            <a:br>
              <a:rPr lang="en-US" sz="2400" dirty="0"/>
            </a:br>
            <a:endParaRPr lang="en-IN" sz="2400" dirty="0"/>
          </a:p>
        </p:txBody>
      </p:sp>
      <p:pic>
        <p:nvPicPr>
          <p:cNvPr id="5" name="Content Placeholder 4">
            <a:extLst>
              <a:ext uri="{FF2B5EF4-FFF2-40B4-BE49-F238E27FC236}">
                <a16:creationId xmlns:a16="http://schemas.microsoft.com/office/drawing/2014/main" id="{510460FA-9082-58C2-B0E7-9CE8A994508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1690691"/>
            <a:ext cx="4602059" cy="2568706"/>
          </a:xfrm>
        </p:spPr>
      </p:pic>
      <p:sp>
        <p:nvSpPr>
          <p:cNvPr id="7" name="TextBox 6">
            <a:extLst>
              <a:ext uri="{FF2B5EF4-FFF2-40B4-BE49-F238E27FC236}">
                <a16:creationId xmlns:a16="http://schemas.microsoft.com/office/drawing/2014/main" id="{9D708F89-541E-D375-055A-85F3FDE16ABD}"/>
              </a:ext>
            </a:extLst>
          </p:cNvPr>
          <p:cNvSpPr txBox="1"/>
          <p:nvPr/>
        </p:nvSpPr>
        <p:spPr>
          <a:xfrm>
            <a:off x="1295403" y="4890782"/>
            <a:ext cx="4409112" cy="1200329"/>
          </a:xfrm>
          <a:prstGeom prst="rect">
            <a:avLst/>
          </a:prstGeom>
          <a:noFill/>
        </p:spPr>
        <p:txBody>
          <a:bodyPr wrap="square">
            <a:spAutoFit/>
          </a:bodyPr>
          <a:lstStyle/>
          <a:p>
            <a:r>
              <a:rPr lang="en-US" b="1" i="0" dirty="0">
                <a:solidFill>
                  <a:srgbClr val="262626"/>
                </a:solidFill>
                <a:effectLst/>
                <a:highlight>
                  <a:srgbClr val="FFFFFF"/>
                </a:highlight>
                <a:latin typeface="roboto" panose="02000000000000000000" pitchFamily="2" charset="0"/>
              </a:rPr>
              <a:t>Proportions of land area and population potentially affected by arsenic concentrations in groundwater exceeding 10 </a:t>
            </a:r>
            <a:r>
              <a:rPr lang="en-US" b="1" i="0" dirty="0" err="1">
                <a:solidFill>
                  <a:srgbClr val="262626"/>
                </a:solidFill>
                <a:effectLst/>
                <a:highlight>
                  <a:srgbClr val="FFFFFF"/>
                </a:highlight>
                <a:latin typeface="roboto" panose="02000000000000000000" pitchFamily="2" charset="0"/>
              </a:rPr>
              <a:t>μg</a:t>
            </a:r>
            <a:r>
              <a:rPr lang="en-US" b="1" i="0" dirty="0">
                <a:solidFill>
                  <a:srgbClr val="262626"/>
                </a:solidFill>
                <a:effectLst/>
                <a:highlight>
                  <a:srgbClr val="FFFFFF"/>
                </a:highlight>
                <a:latin typeface="roboto" panose="02000000000000000000" pitchFamily="2" charset="0"/>
              </a:rPr>
              <a:t>/liter by continent.</a:t>
            </a:r>
            <a:endParaRPr lang="en-IN" dirty="0"/>
          </a:p>
        </p:txBody>
      </p:sp>
      <p:pic>
        <p:nvPicPr>
          <p:cNvPr id="8" name="Picture 7">
            <a:extLst>
              <a:ext uri="{FF2B5EF4-FFF2-40B4-BE49-F238E27FC236}">
                <a16:creationId xmlns:a16="http://schemas.microsoft.com/office/drawing/2014/main" id="{CB6F80A4-0BAD-3977-6658-3B81298C3C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2716" y="1526796"/>
            <a:ext cx="5369199" cy="3514988"/>
          </a:xfrm>
          <a:prstGeom prst="rect">
            <a:avLst/>
          </a:prstGeom>
          <a:noFill/>
          <a:ln>
            <a:noFill/>
          </a:ln>
        </p:spPr>
      </p:pic>
      <p:sp>
        <p:nvSpPr>
          <p:cNvPr id="10" name="TextBox 9">
            <a:extLst>
              <a:ext uri="{FF2B5EF4-FFF2-40B4-BE49-F238E27FC236}">
                <a16:creationId xmlns:a16="http://schemas.microsoft.com/office/drawing/2014/main" id="{359DCA62-DFC3-5A51-3CA6-882AE10AF130}"/>
              </a:ext>
            </a:extLst>
          </p:cNvPr>
          <p:cNvSpPr txBox="1"/>
          <p:nvPr/>
        </p:nvSpPr>
        <p:spPr>
          <a:xfrm>
            <a:off x="5897461" y="5331204"/>
            <a:ext cx="5578678" cy="478657"/>
          </a:xfrm>
          <a:prstGeom prst="rect">
            <a:avLst/>
          </a:prstGeom>
          <a:noFill/>
        </p:spPr>
        <p:txBody>
          <a:bodyPr wrap="square">
            <a:spAutoFit/>
          </a:bodyPr>
          <a:lstStyle/>
          <a:p>
            <a:pPr>
              <a:lnSpc>
                <a:spcPct val="107000"/>
              </a:lnSpc>
              <a:spcAft>
                <a:spcPts val="800"/>
              </a:spcAft>
            </a:pPr>
            <a:r>
              <a:rPr lang="en-IN" sz="1200" b="1" u="sng" kern="0" dirty="0">
                <a:solidFill>
                  <a:srgbClr val="000000"/>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4"/>
              </a:rPr>
              <a:t>https://www.sciencenews.org/article/arsenic-contamination-drinking-water-global-map-risk</a:t>
            </a:r>
            <a:endParaRPr lang="en-IN" sz="12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3838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347" y="469784"/>
            <a:ext cx="9789251" cy="1300294"/>
          </a:xfrm>
        </p:spPr>
        <p:txBody>
          <a:bodyPr>
            <a:normAutofit/>
          </a:bodyPr>
          <a:lstStyle/>
          <a:p>
            <a:r>
              <a:rPr lang="en-US" sz="3600" b="1" dirty="0"/>
              <a:t>Discussion</a:t>
            </a:r>
          </a:p>
        </p:txBody>
      </p:sp>
      <p:sp>
        <p:nvSpPr>
          <p:cNvPr id="4" name="Rectangle 1">
            <a:extLst>
              <a:ext uri="{FF2B5EF4-FFF2-40B4-BE49-F238E27FC236}">
                <a16:creationId xmlns:a16="http://schemas.microsoft.com/office/drawing/2014/main" id="{EDDBB43C-5E33-CF30-6EB8-E6BDBB9CD167}"/>
              </a:ext>
            </a:extLst>
          </p:cNvPr>
          <p:cNvSpPr>
            <a:spLocks noGrp="1" noChangeArrowheads="1"/>
          </p:cNvSpPr>
          <p:nvPr>
            <p:ph idx="1"/>
          </p:nvPr>
        </p:nvSpPr>
        <p:spPr bwMode="auto">
          <a:xfrm>
            <a:off x="1195435" y="1518396"/>
            <a:ext cx="9601196"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Skin Pathology:</a:t>
            </a:r>
            <a:r>
              <a:rPr kumimoji="0" lang="en-US" altLang="en-US" sz="1800" b="0" i="0" u="none" strike="noStrike" cap="none" normalizeH="0" baseline="0" dirty="0">
                <a:ln>
                  <a:noFill/>
                </a:ln>
                <a:solidFill>
                  <a:schemeClr val="tx1"/>
                </a:solidFill>
                <a:effectLst/>
                <a:latin typeface="Arial" panose="020B0604020202020204" pitchFamily="34" charset="0"/>
              </a:rPr>
              <a:t> Leads to hyperkeratosis, hyperpigmentation, skin lesions, and cancer due to oxidative stress and DNA repair impairment.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Cardiovascular Disorders:</a:t>
            </a:r>
            <a:r>
              <a:rPr kumimoji="0" lang="en-US" altLang="en-US" sz="1800" b="0" i="0" u="none" strike="noStrike" cap="none" normalizeH="0" baseline="0" dirty="0">
                <a:ln>
                  <a:noFill/>
                </a:ln>
                <a:solidFill>
                  <a:schemeClr val="tx1"/>
                </a:solidFill>
                <a:effectLst/>
                <a:latin typeface="Arial" panose="020B0604020202020204" pitchFamily="34" charset="0"/>
              </a:rPr>
              <a:t> Increases risk of hypertension, atherosclerosis, and heart disease by promoting endothelial cell activation and inflammation.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Diabetes Mellitus:</a:t>
            </a:r>
            <a:r>
              <a:rPr kumimoji="0" lang="en-US" altLang="en-US" sz="1800" b="0" i="0" u="none" strike="noStrike" cap="none" normalizeH="0" baseline="0" dirty="0">
                <a:ln>
                  <a:noFill/>
                </a:ln>
                <a:solidFill>
                  <a:schemeClr val="tx1"/>
                </a:solidFill>
                <a:effectLst/>
                <a:latin typeface="Arial" panose="020B0604020202020204" pitchFamily="34" charset="0"/>
              </a:rPr>
              <a:t> Raises risk of type 2 diabetes by causing pancreatic β-cell degeneration and disrupting insulin production.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Immune System Disorders:</a:t>
            </a:r>
            <a:r>
              <a:rPr kumimoji="0" lang="en-US" altLang="en-US" sz="1800" b="0" i="0" u="none" strike="noStrike" cap="none" normalizeH="0" baseline="0" dirty="0">
                <a:ln>
                  <a:noFill/>
                </a:ln>
                <a:solidFill>
                  <a:schemeClr val="tx1"/>
                </a:solidFill>
                <a:effectLst/>
                <a:latin typeface="Arial" panose="020B0604020202020204" pitchFamily="34" charset="0"/>
              </a:rPr>
              <a:t> Weakens immune response by causing apoptosis in immune cells and chronic inflammation.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Neurological Disorders:</a:t>
            </a:r>
            <a:r>
              <a:rPr kumimoji="0" lang="en-US" altLang="en-US" sz="1800" b="0" i="0" u="none" strike="noStrike" cap="none" normalizeH="0" baseline="0" dirty="0">
                <a:ln>
                  <a:noFill/>
                </a:ln>
                <a:solidFill>
                  <a:schemeClr val="tx1"/>
                </a:solidFill>
                <a:effectLst/>
                <a:latin typeface="Arial" panose="020B0604020202020204" pitchFamily="34" charset="0"/>
              </a:rPr>
              <a:t> Impairs cognitive function through mitochondrial dysfunction and neuroinflammation, leading to cognitive decline and neuropathy.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Vulnerable Populations:</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Workers:</a:t>
            </a:r>
            <a:r>
              <a:rPr kumimoji="0" lang="en-US" altLang="en-US" sz="1800" b="0" i="0" u="none" strike="noStrike" cap="none" normalizeH="0" baseline="0" dirty="0">
                <a:ln>
                  <a:noFill/>
                </a:ln>
                <a:solidFill>
                  <a:schemeClr val="tx1"/>
                </a:solidFill>
                <a:effectLst/>
                <a:latin typeface="Arial" panose="020B0604020202020204" pitchFamily="34" charset="0"/>
              </a:rPr>
              <a:t> Higher risk of lung cancer.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Pregnant Women:</a:t>
            </a:r>
            <a:r>
              <a:rPr kumimoji="0" lang="en-US" altLang="en-US" sz="1800" b="0" i="0" u="none" strike="noStrike" cap="none" normalizeH="0" baseline="0" dirty="0">
                <a:ln>
                  <a:noFill/>
                </a:ln>
                <a:solidFill>
                  <a:schemeClr val="tx1"/>
                </a:solidFill>
                <a:effectLst/>
                <a:latin typeface="Arial" panose="020B0604020202020204" pitchFamily="34" charset="0"/>
              </a:rPr>
              <a:t> Increased risk of stillbirth, pregnancy loss, and infertility.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Children:</a:t>
            </a:r>
            <a:r>
              <a:rPr kumimoji="0" lang="en-US" altLang="en-US" sz="1800" b="0" i="0" u="none" strike="noStrike" cap="none" normalizeH="0" baseline="0" dirty="0">
                <a:ln>
                  <a:noFill/>
                </a:ln>
                <a:solidFill>
                  <a:schemeClr val="tx1"/>
                </a:solidFill>
                <a:effectLst/>
                <a:latin typeface="Arial" panose="020B0604020202020204" pitchFamily="34" charset="0"/>
              </a:rPr>
              <a:t> Reduced height, impaired cognitive and visual functions, and psychological harm.</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07359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ACD32-18B8-F957-3EF0-85ED718005FF}"/>
              </a:ext>
            </a:extLst>
          </p:cNvPr>
          <p:cNvSpPr>
            <a:spLocks noGrp="1"/>
          </p:cNvSpPr>
          <p:nvPr>
            <p:ph type="title"/>
          </p:nvPr>
        </p:nvSpPr>
        <p:spPr>
          <a:xfrm>
            <a:off x="989901" y="92280"/>
            <a:ext cx="9906697" cy="2193720"/>
          </a:xfrm>
        </p:spPr>
        <p:txBody>
          <a:bodyPr>
            <a:normAutofit/>
          </a:bodyPr>
          <a:lstStyle/>
          <a:p>
            <a:r>
              <a:rPr lang="en-US" sz="3600" b="1" dirty="0">
                <a:effectLst>
                  <a:outerShdw blurRad="38100" dist="38100" dir="2700000" algn="tl">
                    <a:srgbClr val="000000">
                      <a:alpha val="43137"/>
                    </a:srgbClr>
                  </a:outerShdw>
                </a:effectLst>
                <a:latin typeface="+mn-lt"/>
              </a:rPr>
              <a:t>DISCUSSION</a:t>
            </a:r>
            <a:endParaRPr lang="en-IN" sz="3600" b="1" dirty="0">
              <a:effectLst>
                <a:outerShdw blurRad="38100" dist="38100" dir="2700000" algn="tl">
                  <a:srgbClr val="000000">
                    <a:alpha val="43137"/>
                  </a:srgbClr>
                </a:outerShdw>
              </a:effectLst>
              <a:latin typeface="+mn-lt"/>
            </a:endParaRPr>
          </a:p>
        </p:txBody>
      </p:sp>
      <p:graphicFrame>
        <p:nvGraphicFramePr>
          <p:cNvPr id="5" name="Content Placeholder 4">
            <a:extLst>
              <a:ext uri="{FF2B5EF4-FFF2-40B4-BE49-F238E27FC236}">
                <a16:creationId xmlns:a16="http://schemas.microsoft.com/office/drawing/2014/main" id="{7616AC1A-35F8-3924-2F21-FAFF50EC3167}"/>
              </a:ext>
            </a:extLst>
          </p:cNvPr>
          <p:cNvGraphicFramePr>
            <a:graphicFrameLocks noGrp="1"/>
          </p:cNvGraphicFramePr>
          <p:nvPr>
            <p:ph idx="1"/>
            <p:extLst>
              <p:ext uri="{D42A27DB-BD31-4B8C-83A1-F6EECF244321}">
                <p14:modId xmlns:p14="http://schemas.microsoft.com/office/powerpoint/2010/main" val="2014707104"/>
              </p:ext>
            </p:extLst>
          </p:nvPr>
        </p:nvGraphicFramePr>
        <p:xfrm>
          <a:off x="1217353" y="3973145"/>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a:extLst>
              <a:ext uri="{FF2B5EF4-FFF2-40B4-BE49-F238E27FC236}">
                <a16:creationId xmlns:a16="http://schemas.microsoft.com/office/drawing/2014/main" id="{FF4DF322-DB53-3280-E5D0-B7187BB52A8D}"/>
              </a:ext>
            </a:extLst>
          </p:cNvPr>
          <p:cNvSpPr>
            <a:spLocks noChangeArrowheads="1"/>
          </p:cNvSpPr>
          <p:nvPr/>
        </p:nvSpPr>
        <p:spPr bwMode="auto">
          <a:xfrm>
            <a:off x="1493240" y="1229188"/>
            <a:ext cx="908767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buFontTx/>
              <a:buChar char="•"/>
            </a:pPr>
            <a:r>
              <a:rPr kumimoji="0" lang="en-US" altLang="en-US" i="0" u="none" strike="noStrike" cap="none" normalizeH="0" baseline="0" dirty="0">
                <a:ln>
                  <a:noFill/>
                </a:ln>
                <a:effectLst/>
                <a:latin typeface="Arial" panose="020B0604020202020204" pitchFamily="34" charset="0"/>
              </a:rPr>
              <a:t>Long-term arsenic exposure has profound and multifaceted health effects.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Arial" panose="020B0604020202020204" pitchFamily="34" charset="0"/>
              </a:rPr>
              <a:t>It affects major body systems including the skin, cardiovascular, immune, and nervous systems.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Arial" panose="020B0604020202020204" pitchFamily="34" charset="0"/>
              </a:rPr>
              <a:t>Vulnerable populations, such as industrial workers, pregnant women, and children, are at greater risk.</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i="0" u="none" strike="noStrike" cap="none" normalizeH="0" baseline="0" dirty="0">
                <a:ln>
                  <a:noFill/>
                </a:ln>
                <a:effectLst/>
                <a:latin typeface="Arial" panose="020B0604020202020204" pitchFamily="34" charset="0"/>
              </a:rPr>
              <a:t>Comprehensive public health strategies are essential to mitigate these health impacts, including monitoring arsenic levels in drinking water and occupational safety regulations.</a:t>
            </a: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Arsenic in drinking water poses severe health risks, notably in Asia, North America, and Europe. Priority actions include implementing filtration systems in high-risk regions, fostering international cooperation for clean water technologies, and raising public awareness about arsenic dangers to ensure safer drinking water worldwide.</a:t>
            </a:r>
            <a:endParaRPr lang="en-US"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dirty="0"/>
              <a:t>Arsenic contamination disproportionately affects Asia, with 94% of the impacted population. While other continents have smaller affected populations, local hotspots still pose significant health risks. Policy measures, international cooperation, and educational campaigns are essential to mitigate arsenic exposure and raise awareness about its dangers.</a:t>
            </a:r>
            <a:endParaRPr kumimoji="0" lang="en-US" altLang="en-US"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19637274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D8E6-7C42-32FD-7031-0BA29900DE41}"/>
              </a:ext>
            </a:extLst>
          </p:cNvPr>
          <p:cNvSpPr>
            <a:spLocks noGrp="1"/>
          </p:cNvSpPr>
          <p:nvPr>
            <p:ph type="title"/>
          </p:nvPr>
        </p:nvSpPr>
        <p:spPr/>
        <p:txBody>
          <a:bodyPr>
            <a:normAutofit/>
          </a:bodyPr>
          <a:lstStyle/>
          <a:p>
            <a:r>
              <a:rPr lang="en-IN" sz="4800" dirty="0"/>
              <a:t>CONCLUSION</a:t>
            </a:r>
          </a:p>
        </p:txBody>
      </p:sp>
      <p:sp>
        <p:nvSpPr>
          <p:cNvPr id="3" name="Content Placeholder 2">
            <a:extLst>
              <a:ext uri="{FF2B5EF4-FFF2-40B4-BE49-F238E27FC236}">
                <a16:creationId xmlns:a16="http://schemas.microsoft.com/office/drawing/2014/main" id="{F7E65E99-D761-DEC1-563E-1C1585F800E7}"/>
              </a:ext>
            </a:extLst>
          </p:cNvPr>
          <p:cNvSpPr>
            <a:spLocks noGrp="1"/>
          </p:cNvSpPr>
          <p:nvPr>
            <p:ph idx="1"/>
          </p:nvPr>
        </p:nvSpPr>
        <p:spPr/>
        <p:txBody>
          <a:bodyPr>
            <a:normAutofit fontScale="92500" lnSpcReduction="20000"/>
          </a:bodyPr>
          <a:lstStyle/>
          <a:p>
            <a:r>
              <a:rPr lang="en-US" dirty="0"/>
              <a:t>Chronic arsenic exposure significantly affects the skin, cardiovascular, immune, and nervous systems. </a:t>
            </a:r>
          </a:p>
          <a:p>
            <a:r>
              <a:rPr lang="en-US" dirty="0"/>
              <a:t>Higher risks are faced by vulnerable groups such as industrial workers, pregnant women, and children. </a:t>
            </a:r>
          </a:p>
          <a:p>
            <a:r>
              <a:rPr lang="en-US" dirty="0"/>
              <a:t>To reduce these health impacts, it's crucial to implement public health measures like monitoring arsenic in drinking water and enforcing workplace safety regulations.</a:t>
            </a:r>
          </a:p>
          <a:p>
            <a:r>
              <a:rPr lang="en-US" dirty="0"/>
              <a:t>The data underscores the severe impact of arsenic contamination in drinking water, particularly in Asia. Addressing this issue requires coordinated efforts at local, national, and international levels to ensure safe drinking water and protect public health.</a:t>
            </a:r>
            <a:endParaRPr lang="en-IN" dirty="0"/>
          </a:p>
        </p:txBody>
      </p:sp>
    </p:spTree>
    <p:extLst>
      <p:ext uri="{BB962C8B-B14F-4D97-AF65-F5344CB8AC3E}">
        <p14:creationId xmlns:p14="http://schemas.microsoft.com/office/powerpoint/2010/main" val="2049173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4A02-5BC7-2C73-BC0C-91B0E24E060C}"/>
              </a:ext>
            </a:extLst>
          </p:cNvPr>
          <p:cNvSpPr>
            <a:spLocks noGrp="1"/>
          </p:cNvSpPr>
          <p:nvPr>
            <p:ph type="title"/>
          </p:nvPr>
        </p:nvSpPr>
        <p:spPr>
          <a:xfrm>
            <a:off x="1295402" y="0"/>
            <a:ext cx="9601196" cy="2285999"/>
          </a:xfrm>
        </p:spPr>
        <p:txBody>
          <a:bodyPr>
            <a:normAutofit/>
          </a:bodyPr>
          <a:lstStyle/>
          <a:p>
            <a:r>
              <a:rPr lang="en-US" sz="3600" b="1" dirty="0">
                <a:effectLst>
                  <a:outerShdw blurRad="38100" dist="38100" dir="2700000" algn="tl">
                    <a:srgbClr val="000000">
                      <a:alpha val="43137"/>
                    </a:srgbClr>
                  </a:outerShdw>
                </a:effectLst>
                <a:latin typeface="+mn-lt"/>
              </a:rPr>
              <a:t>REFERENCES</a:t>
            </a:r>
            <a:endParaRPr lang="en-IN" sz="3600" b="1" dirty="0">
              <a:effectLst>
                <a:outerShdw blurRad="38100" dist="38100" dir="2700000" algn="tl">
                  <a:srgbClr val="000000">
                    <a:alpha val="43137"/>
                  </a:srgbClr>
                </a:outerShdw>
              </a:effectLst>
              <a:latin typeface="+mn-lt"/>
            </a:endParaRPr>
          </a:p>
        </p:txBody>
      </p:sp>
      <p:sp>
        <p:nvSpPr>
          <p:cNvPr id="3" name="Content Placeholder 2">
            <a:extLst>
              <a:ext uri="{FF2B5EF4-FFF2-40B4-BE49-F238E27FC236}">
                <a16:creationId xmlns:a16="http://schemas.microsoft.com/office/drawing/2014/main" id="{46F3C2D4-CBDF-6E6A-177B-6FE8F27B803D}"/>
              </a:ext>
            </a:extLst>
          </p:cNvPr>
          <p:cNvSpPr>
            <a:spLocks noGrp="1"/>
          </p:cNvSpPr>
          <p:nvPr>
            <p:ph idx="1"/>
          </p:nvPr>
        </p:nvSpPr>
        <p:spPr>
          <a:xfrm>
            <a:off x="1124125" y="1400961"/>
            <a:ext cx="10031555" cy="4824748"/>
          </a:xfrm>
        </p:spPr>
        <p:txBody>
          <a:bodyPr>
            <a:normAutofit fontScale="55000" lnSpcReduction="20000"/>
          </a:bodyPr>
          <a:lstStyle/>
          <a:p>
            <a:pPr marL="457200" indent="-457200">
              <a:buFont typeface="+mj-lt"/>
              <a:buAutoNum type="arabicPeriod"/>
            </a:pPr>
            <a:r>
              <a:rPr lang="en-US" sz="3000" dirty="0"/>
              <a:t>Sanders L. Global map of risk for arsenic contamination in drinking water. Sci </a:t>
            </a:r>
            <a:r>
              <a:rPr lang="en-US" sz="3000" dirty="0" err="1"/>
              <a:t>News.</a:t>
            </a:r>
            <a:r>
              <a:rPr lang="en-US" sz="3000" dirty="0" err="1">
                <a:hlinkClick r:id="rId3"/>
              </a:rPr>
              <a:t>https</a:t>
            </a:r>
            <a:r>
              <a:rPr lang="en-US" sz="3000" dirty="0">
                <a:hlinkClick r:id="rId3"/>
              </a:rPr>
              <a:t>://www.sciencenews.org/article/arsenic-contamination-drinking-water-global-map-risk</a:t>
            </a:r>
            <a:endParaRPr lang="en-IN" sz="3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3000" dirty="0"/>
              <a:t>Zhang M, et al. Arsenic exposure, metabolism, and health effects: A global scenario. Environ Int. 2020;143:105929 </a:t>
            </a:r>
            <a:r>
              <a:rPr lang="en-IN" sz="3000" u="sng" kern="0" dirty="0">
                <a:solidFill>
                  <a:srgbClr val="0563C1"/>
                </a:solidFill>
                <a:effectLst/>
                <a:latin typeface="Georgia" panose="02040502050405020303" pitchFamily="18" charset="0"/>
                <a:ea typeface="Times New Roman" panose="02020603050405020304" pitchFamily="18" charset="0"/>
                <a:cs typeface="Times New Roman" panose="02020603050405020304" pitchFamily="18" charset="0"/>
                <a:hlinkClick r:id="rId4"/>
              </a:rPr>
              <a:t>https://www.sciencedirect.com/science/article/pii/S1674987120302115</a:t>
            </a:r>
            <a:r>
              <a:rPr lang="en-IN" sz="3000" kern="0" dirty="0">
                <a:solidFill>
                  <a:srgbClr val="2E2E2E"/>
                </a:solidFill>
                <a:effectLst/>
                <a:latin typeface="Georgia" panose="02040502050405020303" pitchFamily="18" charset="0"/>
                <a:ea typeface="Times New Roman" panose="02020603050405020304" pitchFamily="18" charset="0"/>
                <a:cs typeface="Times New Roman" panose="02020603050405020304" pitchFamily="18" charset="0"/>
              </a:rPr>
              <a:t> </a:t>
            </a:r>
            <a:endParaRPr lang="en-IN" sz="3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3000" dirty="0"/>
              <a:t>Ishiguro N, et al. Arsenic exposure and dermatological effects: A review. J Dermatol. 2020;47(11):979-985.</a:t>
            </a:r>
            <a:r>
              <a:rPr lang="en-IN" sz="3000" dirty="0">
                <a:effectLst/>
                <a:latin typeface="Calibri" panose="020F0502020204030204" pitchFamily="34" charset="0"/>
                <a:ea typeface="Calibri" panose="020F0502020204030204" pitchFamily="34" charset="0"/>
                <a:cs typeface="Times New Roman" panose="02020603050405020304" pitchFamily="18" charset="0"/>
              </a:rPr>
              <a:t> </a:t>
            </a:r>
            <a:r>
              <a:rPr lang="en-IN" sz="3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https://onlinelibrary.wiley.com/doi/10.1111/1346-8138.14620</a:t>
            </a:r>
            <a:endParaRPr lang="en-IN" sz="3000" u="sng" kern="0" dirty="0">
              <a:solidFill>
                <a:srgbClr val="000000"/>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6"/>
            </a:endParaRPr>
          </a:p>
          <a:p>
            <a:pPr marL="457200" indent="-457200">
              <a:buFont typeface="+mj-lt"/>
              <a:buAutoNum type="arabicPeriod"/>
            </a:pPr>
            <a:r>
              <a:rPr lang="en-US" sz="3000" dirty="0"/>
              <a:t>Smith AH, et al. Arsenic poisoning and its potential effects on human health. J Public Health Res. 2023;12(1):45-53.</a:t>
            </a:r>
            <a:r>
              <a:rPr lang="en-IN" sz="3000" u="sng" kern="0" dirty="0">
                <a:solidFill>
                  <a:srgbClr val="000000"/>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7"/>
              </a:rPr>
              <a:t>https://www.ncbi.nlm.nih.gov/pmc/articles/PMC9924305/#:~:text=Arsenic%20poisoning%20is%20associated%20with,harvested%20from%20the%20cauda%20epididymis</a:t>
            </a:r>
            <a:endParaRPr lang="en-IN" sz="3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3000" dirty="0"/>
              <a:t>Prakash S. Review on arsenic toxicity and its health effects. Int J Biol Innovations. 2021;3(2):125-138. </a:t>
            </a:r>
            <a:r>
              <a:rPr lang="en-IN" sz="3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http://ijbi.org.in/papers/IJBI%20Jun%202021%2002.%20Dr%20Sadguru%20Prakash.pdf</a:t>
            </a:r>
            <a:r>
              <a:rPr lang="en-IN" sz="30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IN" sz="3000" u="sng" kern="0" dirty="0">
              <a:solidFill>
                <a:srgbClr val="000000"/>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6"/>
            </a:endParaRPr>
          </a:p>
          <a:p>
            <a:pPr marL="457200" indent="-457200">
              <a:buFont typeface="+mj-lt"/>
              <a:buAutoNum type="arabicPeriod"/>
            </a:pPr>
            <a:r>
              <a:rPr lang="en-IN" sz="3000" u="sng" kern="0" dirty="0">
                <a:solidFill>
                  <a:srgbClr val="000000"/>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hlinkClick r:id="rId6"/>
              </a:rPr>
              <a:t>https://www.atsdr.cdc.gov/csem/arsenic/what_arsenic.html</a:t>
            </a:r>
            <a:endParaRPr lang="en-IN" sz="30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3000" dirty="0"/>
              <a:t>Jones MR, et al. Chronic arsenic exposure and its impact on human health. Environ Res. 2023;189:109866.</a:t>
            </a:r>
            <a:r>
              <a:rPr lang="en-IN" sz="3000" u="sng" dirty="0">
                <a:solidFill>
                  <a:srgbClr val="0563C1"/>
                </a:solidFill>
                <a:effectLst/>
                <a:highlight>
                  <a:srgbClr val="FFFFFF"/>
                </a:highlight>
                <a:latin typeface="Cambria" panose="02040503050406030204" pitchFamily="18" charset="0"/>
                <a:ea typeface="Calibri" panose="020F0502020204030204" pitchFamily="34" charset="0"/>
                <a:cs typeface="Times New Roman" panose="02020603050405020304" pitchFamily="18" charset="0"/>
                <a:hlinkClick r:id="rId9"/>
              </a:rPr>
              <a:t>https://www.ncbi.nlm.nih.gov/pmc/articles/PMC10042769/</a:t>
            </a:r>
            <a:endParaRPr lang="en-IN" sz="3000" u="sng" dirty="0">
              <a:solidFill>
                <a:srgbClr val="0563C1"/>
              </a:solidFill>
              <a:effectLst/>
              <a:highlight>
                <a:srgbClr val="FFFFFF"/>
              </a:highlight>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3000" dirty="0"/>
              <a:t>Jones MR, et al. Chronic arsenic exposure and its impact on human health. Environ Res. 2023;189:109866.</a:t>
            </a:r>
            <a:r>
              <a:rPr lang="en-IN" sz="30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 </a:t>
            </a:r>
            <a:r>
              <a:rPr lang="en-IN" sz="3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https://www.ncbi.nlm.nih.gov/pmc/articles/PMC10042769/</a:t>
            </a:r>
            <a:endParaRPr lang="en-IN" sz="3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IN" sz="2500" b="0" i="0" dirty="0">
              <a:solidFill>
                <a:srgbClr val="212121"/>
              </a:solidFill>
              <a:effectLst/>
              <a:highlight>
                <a:srgbClr val="FFFFFF"/>
              </a:highlight>
              <a:latin typeface="BlinkMacSystemFont"/>
            </a:endParaRPr>
          </a:p>
          <a:p>
            <a:pPr marL="457200" indent="-457200">
              <a:buFont typeface="+mj-lt"/>
              <a:buAutoNum type="arabicPeriod"/>
            </a:pPr>
            <a:endParaRPr lang="en-IN" sz="17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IN" sz="1800" u="sng" dirty="0">
              <a:solidFill>
                <a:srgbClr val="0563C1"/>
              </a:solidFill>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mj-lt"/>
              <a:buAutoNum type="arabicPeriod"/>
            </a:pPr>
            <a:endParaRPr lang="en-IN" sz="1700" dirty="0"/>
          </a:p>
        </p:txBody>
      </p:sp>
    </p:spTree>
    <p:extLst>
      <p:ext uri="{BB962C8B-B14F-4D97-AF65-F5344CB8AC3E}">
        <p14:creationId xmlns:p14="http://schemas.microsoft.com/office/powerpoint/2010/main" val="2192871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6295F2-64CA-89BD-0B9C-B7DD7BB3E372}"/>
              </a:ext>
            </a:extLst>
          </p:cNvPr>
          <p:cNvSpPr txBox="1"/>
          <p:nvPr/>
        </p:nvSpPr>
        <p:spPr>
          <a:xfrm>
            <a:off x="1149292" y="1208014"/>
            <a:ext cx="9798341" cy="4801314"/>
          </a:xfrm>
          <a:prstGeom prst="rect">
            <a:avLst/>
          </a:prstGeom>
          <a:noFill/>
        </p:spPr>
        <p:txBody>
          <a:bodyPr wrap="square">
            <a:spAutoFit/>
          </a:bodyPr>
          <a:lstStyle/>
          <a:p>
            <a:pPr marL="457200" indent="-457200">
              <a:buFont typeface="+mj-lt"/>
              <a:buAutoNum type="arabicPeriod"/>
            </a:pPr>
            <a:r>
              <a:rPr lang="en-US" sz="1800" dirty="0"/>
              <a:t>Kumar S, et al. Environmental arsenic exposure and associated health risks. J Hazard Mater. 2021;413:125345.</a:t>
            </a:r>
            <a:r>
              <a:rPr lang="en-IN" sz="1800" u="sng" kern="100" dirty="0">
                <a:solidFill>
                  <a:srgbClr val="000000"/>
                </a:solidFill>
                <a:effectLst/>
                <a:highlight>
                  <a:srgbClr val="FFFFFF"/>
                </a:highlight>
                <a:latin typeface="Georgia" panose="02040502050405020303" pitchFamily="18" charset="0"/>
                <a:ea typeface="Calibri" panose="020F0502020204030204" pitchFamily="34" charset="0"/>
                <a:cs typeface="Times New Roman" panose="02020603050405020304" pitchFamily="18" charset="0"/>
                <a:hlinkClick r:id="rId2"/>
              </a:rPr>
              <a:t>https://www.sciencedirect.com/science/article/pii/S143846392100198X?via%3Dihub</a:t>
            </a:r>
            <a:r>
              <a:rPr lang="en-IN" sz="1800" kern="100" dirty="0">
                <a:solidFill>
                  <a:srgbClr val="2E2E2E"/>
                </a:solidFill>
                <a:effectLst/>
                <a:highlight>
                  <a:srgbClr val="FFFFFF"/>
                </a:highlight>
                <a:latin typeface="Georgia" panose="02040502050405020303" pitchFamily="18" charset="0"/>
                <a:ea typeface="Calibri" panose="020F0502020204030204" pitchFamily="34" charset="0"/>
                <a:cs typeface="Times New Roman" panose="02020603050405020304" pitchFamily="18" charset="0"/>
              </a:rPr>
              <a:t> </a:t>
            </a:r>
            <a:endParaRPr lang="en-IN"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1800" dirty="0"/>
              <a:t>Chen CJ, et al. Health effects of arsenic exposure: An update on recent epidemiological findings. Int J Environ Res Public Health. 2018;15(7):1418.</a:t>
            </a:r>
            <a:r>
              <a:rPr lang="en-IN" sz="1800" dirty="0">
                <a:solidFill>
                  <a:srgbClr val="222222"/>
                </a:solidFill>
                <a:effectLst/>
                <a:highlight>
                  <a:srgbClr val="FFFFFF"/>
                </a:highlight>
                <a:latin typeface="Arial" panose="020B0604020202020204" pitchFamily="34" charset="0"/>
                <a:ea typeface="Calibri" panose="020F0502020204030204" pitchFamily="34" charset="0"/>
              </a:rPr>
              <a:t> </a:t>
            </a:r>
            <a:r>
              <a:rPr lang="en-IN" sz="1800" u="sng" dirty="0">
                <a:solidFill>
                  <a:srgbClr val="0563C1"/>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hlinkClick r:id="rId3"/>
              </a:rPr>
              <a:t>https://www.mdpi.com/1660-4601/15/7/1418</a:t>
            </a:r>
            <a:endParaRPr lang="en-IN" sz="1800" u="sng" dirty="0">
              <a:solidFill>
                <a:srgbClr val="0563C1"/>
              </a:solidFill>
              <a:effectLst/>
              <a:highlight>
                <a:srgbClr val="FFFFFF"/>
              </a:highlight>
              <a:latin typeface="Arial" panose="020B0604020202020204" pitchFamily="34" charset="0"/>
              <a:ea typeface="Calibri" panose="020F0502020204030204" pitchFamily="34" charset="0"/>
              <a:cs typeface="Times New Roman" panose="02020603050405020304" pitchFamily="18" charset="0"/>
            </a:endParaRPr>
          </a:p>
          <a:p>
            <a:pPr marL="457200" indent="-457200">
              <a:buFont typeface="+mj-lt"/>
              <a:buAutoNum type="arabicPeriod"/>
            </a:pPr>
            <a:r>
              <a:rPr lang="en-US" sz="1800" dirty="0" err="1"/>
              <a:t>Tchounwou</a:t>
            </a:r>
            <a:r>
              <a:rPr lang="en-US" sz="1800" dirty="0"/>
              <a:t> PB, et al. Arsenic exposure and health effects: A comprehensive review. Environ Health </a:t>
            </a:r>
            <a:r>
              <a:rPr lang="en-US" sz="1800" dirty="0" err="1"/>
              <a:t>Perspect</a:t>
            </a:r>
            <a:r>
              <a:rPr lang="en-US" sz="1800" dirty="0"/>
              <a:t>. 2019;127(1):015003 </a:t>
            </a:r>
            <a:r>
              <a:rPr lang="en-IN" sz="1800" u="sng" dirty="0">
                <a:solidFill>
                  <a:srgbClr val="0563C1"/>
                </a:solidFill>
                <a:effectLst/>
                <a:highlight>
                  <a:srgbClr val="FFFFFF"/>
                </a:highlight>
                <a:latin typeface="Cambria" panose="02040503050406030204" pitchFamily="18" charset="0"/>
                <a:ea typeface="Calibri" panose="020F0502020204030204" pitchFamily="34" charset="0"/>
                <a:cs typeface="Times New Roman" panose="02020603050405020304" pitchFamily="18" charset="0"/>
                <a:hlinkClick r:id="rId4"/>
              </a:rPr>
              <a:t>https://www.ncbi.nlm.nih.gov/pmc/articles/PMC6555940/</a:t>
            </a:r>
            <a:endParaRPr lang="en-IN" sz="1800" u="sng" dirty="0">
              <a:solidFill>
                <a:srgbClr val="0563C1"/>
              </a:solidFill>
              <a:effectLst/>
              <a:highlight>
                <a:srgbClr val="FFFFFF"/>
              </a:highlight>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IN" sz="18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https://www.cancer.gov/about-cancer/causes-prevention/risk/substances/arsenic</a:t>
            </a:r>
            <a:r>
              <a:rPr lang="en-IN" sz="1800" kern="0" dirty="0">
                <a:effectLst/>
                <a:latin typeface="Calibri" panose="020F0502020204030204" pitchFamily="34" charset="0"/>
                <a:ea typeface="Calibri" panose="020F0502020204030204" pitchFamily="34" charset="0"/>
                <a:cs typeface="Times New Roman" panose="02020603050405020304" pitchFamily="18" charset="0"/>
              </a:rPr>
              <a:t> </a:t>
            </a:r>
            <a:endParaRPr lang="en-IN" sz="1800" u="sng" kern="0" dirty="0">
              <a:solidFill>
                <a:srgbClr val="0563C1"/>
              </a:solidFill>
              <a:highlight>
                <a:srgbClr val="FFFFFF"/>
              </a:highlight>
              <a:latin typeface="Cambria" panose="02040503050406030204"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US" sz="1800" dirty="0"/>
              <a:t>Guo H, et al. Arsenic contamination in water and its health effects: A global perspective. Sci Total Environ. 2022;786:147647.</a:t>
            </a:r>
            <a:r>
              <a:rPr lang="en-IN"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hlinkClick r:id="rId6"/>
              </a:rPr>
              <a:t>https://www.sciencedirect.com/science/article/abs/pii/S0048969721062963?via%3Dihub</a:t>
            </a:r>
            <a:endParaRPr lang="en-IN" sz="1800" u="sng" dirty="0">
              <a:solidFill>
                <a:srgbClr val="0563C1"/>
              </a:solidFill>
              <a:effectLst/>
              <a:latin typeface="Georgia" panose="02040502050405020303" pitchFamily="18" charset="0"/>
              <a:ea typeface="Calibri" panose="020F0502020204030204" pitchFamily="34" charset="0"/>
              <a:cs typeface="Times New Roman" panose="02020603050405020304" pitchFamily="18" charset="0"/>
            </a:endParaRPr>
          </a:p>
          <a:p>
            <a:pPr marL="457200" indent="-457200">
              <a:buFont typeface="+mj-lt"/>
              <a:buAutoNum type="arabicPeriod"/>
            </a:pPr>
            <a:r>
              <a:rPr lang="en-IN" sz="1800" dirty="0"/>
              <a:t>Mukherjee A, et al. Health risks associated with arsenic exposure in groundwater. J Environ Sci Health A Tox Hazard </a:t>
            </a:r>
            <a:r>
              <a:rPr lang="en-IN" sz="1800" dirty="0" err="1"/>
              <a:t>Subst</a:t>
            </a:r>
            <a:r>
              <a:rPr lang="en-IN" sz="1800" dirty="0"/>
              <a:t> Environ Eng. 2020;55(2):123-134. </a:t>
            </a:r>
            <a:r>
              <a:rPr lang="en-IN" sz="1800" u="sng" kern="100" dirty="0">
                <a:solidFill>
                  <a:srgbClr val="0563C1"/>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hlinkClick r:id="rId7"/>
              </a:rPr>
              <a:t>https://www.ncbi.nlm.nih.gov/pmc/articles/PMC7063974/</a:t>
            </a:r>
            <a:r>
              <a:rPr lang="en-IN" sz="1800" kern="100" dirty="0">
                <a:solidFill>
                  <a:srgbClr val="000000"/>
                </a:solidFill>
                <a:effectLst/>
                <a:highlight>
                  <a:srgbClr val="FFFFFF"/>
                </a:highlight>
                <a:latin typeface="Calibri" panose="020F0502020204030204" pitchFamily="34" charset="0"/>
                <a:ea typeface="Calibri" panose="020F0502020204030204" pitchFamily="34" charset="0"/>
                <a:cs typeface="Times New Roman" panose="02020603050405020304" pitchFamily="18" charset="0"/>
              </a:rPr>
              <a:t> </a:t>
            </a:r>
            <a:r>
              <a:rPr lang="en-IN" sz="1800" b="0" i="0" dirty="0">
                <a:solidFill>
                  <a:srgbClr val="212121"/>
                </a:solidFill>
                <a:effectLst/>
                <a:highlight>
                  <a:srgbClr val="FFFFFF"/>
                </a:highlight>
                <a:latin typeface="Helvetica Neue"/>
              </a:rPr>
              <a:t> </a:t>
            </a:r>
            <a:endParaRPr lang="en-IN" sz="1800" b="0" i="0" u="sng" dirty="0">
              <a:solidFill>
                <a:srgbClr val="376FAA"/>
              </a:solidFill>
              <a:effectLst/>
              <a:highlight>
                <a:srgbClr val="FFFFFF"/>
              </a:highlight>
              <a:latin typeface="Helvetica Neue"/>
            </a:endParaRPr>
          </a:p>
          <a:p>
            <a:pPr marL="457200" indent="-457200">
              <a:buFont typeface="+mj-lt"/>
              <a:buAutoNum type="arabicPeriod"/>
            </a:pPr>
            <a:r>
              <a:rPr lang="en-IN" sz="1800" dirty="0" err="1"/>
              <a:t>Naujokas</a:t>
            </a:r>
            <a:r>
              <a:rPr lang="en-IN" sz="1800" dirty="0"/>
              <a:t> MF, et al. Arsenic: Inorganic arsenic and health risks. Crit Rev </a:t>
            </a:r>
            <a:r>
              <a:rPr lang="en-IN" sz="1800" dirty="0" err="1"/>
              <a:t>Toxicol</a:t>
            </a:r>
            <a:r>
              <a:rPr lang="en-IN" sz="1800" dirty="0"/>
              <a:t>. 2015;45(10):924-960. </a:t>
            </a:r>
            <a:r>
              <a:rPr lang="en-IN"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https://pubmed.ncbi.nlm.nih.gov/26298061/</a:t>
            </a:r>
            <a:r>
              <a:rPr lang="en-IN" sz="1600" dirty="0">
                <a:effectLst/>
                <a:latin typeface="Calibri" panose="020F0502020204030204" pitchFamily="34" charset="0"/>
                <a:ea typeface="Calibri" panose="020F0502020204030204" pitchFamily="34" charset="0"/>
                <a:cs typeface="Times New Roman" panose="02020603050405020304" pitchFamily="18" charset="0"/>
              </a:rPr>
              <a:t> </a:t>
            </a:r>
            <a:endParaRPr lang="en-IN" sz="1600" b="0" i="0" dirty="0">
              <a:solidFill>
                <a:srgbClr val="212121"/>
              </a:solidFill>
              <a:effectLst/>
              <a:highlight>
                <a:srgbClr val="FFFFFF"/>
              </a:highlight>
              <a:latin typeface="BlinkMacSystemFont"/>
            </a:endParaRPr>
          </a:p>
        </p:txBody>
      </p:sp>
    </p:spTree>
    <p:extLst>
      <p:ext uri="{BB962C8B-B14F-4D97-AF65-F5344CB8AC3E}">
        <p14:creationId xmlns:p14="http://schemas.microsoft.com/office/powerpoint/2010/main" val="2540816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ownload Thank You HD images for PPT, Whatsapp, Facebook 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8692" y="1108364"/>
            <a:ext cx="9074726" cy="4668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47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DEC0-1198-F7EF-559D-691DD145B9A9}"/>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mn-lt"/>
              </a:rPr>
              <a:t>INTRODUCTION</a:t>
            </a:r>
            <a:endParaRPr lang="en-IN" sz="3600" b="1" dirty="0">
              <a:effectLst>
                <a:outerShdw blurRad="38100" dist="38100" dir="2700000" algn="tl">
                  <a:srgbClr val="000000">
                    <a:alpha val="43137"/>
                  </a:srgbClr>
                </a:outerShdw>
              </a:effectLst>
              <a:latin typeface="+mn-lt"/>
            </a:endParaRPr>
          </a:p>
        </p:txBody>
      </p:sp>
      <p:graphicFrame>
        <p:nvGraphicFramePr>
          <p:cNvPr id="4" name="Content Placeholder 3">
            <a:extLst>
              <a:ext uri="{FF2B5EF4-FFF2-40B4-BE49-F238E27FC236}">
                <a16:creationId xmlns:a16="http://schemas.microsoft.com/office/drawing/2014/main" id="{092F2944-86BE-CA2D-003A-DF07CC7C3F4E}"/>
              </a:ext>
            </a:extLst>
          </p:cNvPr>
          <p:cNvGraphicFramePr>
            <a:graphicFrameLocks noGrp="1"/>
          </p:cNvGraphicFramePr>
          <p:nvPr>
            <p:ph idx="1"/>
            <p:extLst>
              <p:ext uri="{D42A27DB-BD31-4B8C-83A1-F6EECF244321}">
                <p14:modId xmlns:p14="http://schemas.microsoft.com/office/powerpoint/2010/main" val="1897453303"/>
              </p:ext>
            </p:extLst>
          </p:nvPr>
        </p:nvGraphicFramePr>
        <p:xfrm>
          <a:off x="1188720" y="189145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86123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6DEC0-1198-F7EF-559D-691DD145B9A9}"/>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mn-lt"/>
              </a:rPr>
              <a:t>INTRODUCTION</a:t>
            </a:r>
            <a:endParaRPr lang="en-IN" sz="3600" b="1" dirty="0">
              <a:effectLst>
                <a:outerShdw blurRad="38100" dist="38100" dir="2700000" algn="tl">
                  <a:srgbClr val="000000">
                    <a:alpha val="43137"/>
                  </a:srgbClr>
                </a:outerShdw>
              </a:effectLst>
              <a:latin typeface="+mn-lt"/>
            </a:endParaRPr>
          </a:p>
        </p:txBody>
      </p:sp>
      <p:graphicFrame>
        <p:nvGraphicFramePr>
          <p:cNvPr id="4" name="Content Placeholder 3">
            <a:extLst>
              <a:ext uri="{FF2B5EF4-FFF2-40B4-BE49-F238E27FC236}">
                <a16:creationId xmlns:a16="http://schemas.microsoft.com/office/drawing/2014/main" id="{092F2944-86BE-CA2D-003A-DF07CC7C3F4E}"/>
              </a:ext>
            </a:extLst>
          </p:cNvPr>
          <p:cNvGraphicFramePr>
            <a:graphicFrameLocks noGrp="1"/>
          </p:cNvGraphicFramePr>
          <p:nvPr>
            <p:ph idx="1"/>
            <p:extLst>
              <p:ext uri="{D42A27DB-BD31-4B8C-83A1-F6EECF244321}">
                <p14:modId xmlns:p14="http://schemas.microsoft.com/office/powerpoint/2010/main" val="3529091672"/>
              </p:ext>
            </p:extLst>
          </p:nvPr>
        </p:nvGraphicFramePr>
        <p:xfrm>
          <a:off x="1188720" y="189145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528722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E183-F050-74F4-5E65-8A74C1F89ECD}"/>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mn-lt"/>
              </a:rPr>
              <a:t>METHODOLOGY</a:t>
            </a:r>
            <a:endParaRPr lang="en-IN" sz="3600" b="1" dirty="0">
              <a:effectLst>
                <a:outerShdw blurRad="38100" dist="38100" dir="2700000" algn="tl">
                  <a:srgbClr val="000000">
                    <a:alpha val="43137"/>
                  </a:srgbClr>
                </a:outerShdw>
              </a:effectLst>
              <a:latin typeface="+mn-lt"/>
            </a:endParaRPr>
          </a:p>
        </p:txBody>
      </p:sp>
      <p:graphicFrame>
        <p:nvGraphicFramePr>
          <p:cNvPr id="4" name="Content Placeholder 3">
            <a:extLst>
              <a:ext uri="{FF2B5EF4-FFF2-40B4-BE49-F238E27FC236}">
                <a16:creationId xmlns:a16="http://schemas.microsoft.com/office/drawing/2014/main" id="{4FFBBEE5-A80F-9450-40E8-1360AB0ED715}"/>
              </a:ext>
            </a:extLst>
          </p:cNvPr>
          <p:cNvGraphicFramePr>
            <a:graphicFrameLocks noGrp="1"/>
          </p:cNvGraphicFramePr>
          <p:nvPr>
            <p:ph idx="1"/>
            <p:extLst>
              <p:ext uri="{D42A27DB-BD31-4B8C-83A1-F6EECF244321}">
                <p14:modId xmlns:p14="http://schemas.microsoft.com/office/powerpoint/2010/main" val="3365022243"/>
              </p:ext>
            </p:extLst>
          </p:nvPr>
        </p:nvGraphicFramePr>
        <p:xfrm>
          <a:off x="1025236" y="2039112"/>
          <a:ext cx="10130444"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18676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31B115FA-8EA4-4DAB-B3F6-6F4B5CFCBCF6}"/>
                                            </p:graphicEl>
                                          </p:spTgt>
                                        </p:tgtEl>
                                        <p:attrNameLst>
                                          <p:attrName>style.visibility</p:attrName>
                                        </p:attrNameLst>
                                      </p:cBhvr>
                                      <p:to>
                                        <p:strVal val="visible"/>
                                      </p:to>
                                    </p:set>
                                    <p:anim calcmode="lin" valueType="num">
                                      <p:cBhvr additive="base">
                                        <p:cTn id="12" dur="500" fill="hold"/>
                                        <p:tgtEl>
                                          <p:spTgt spid="4">
                                            <p:graphicEl>
                                              <a:dgm id="{31B115FA-8EA4-4DAB-B3F6-6F4B5CFCBCF6}"/>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31B115FA-8EA4-4DAB-B3F6-6F4B5CFCBCF6}"/>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03B9025E-FCEC-4C52-8365-82FAD5EBA98F}"/>
                                            </p:graphicEl>
                                          </p:spTgt>
                                        </p:tgtEl>
                                        <p:attrNameLst>
                                          <p:attrName>style.visibility</p:attrName>
                                        </p:attrNameLst>
                                      </p:cBhvr>
                                      <p:to>
                                        <p:strVal val="visible"/>
                                      </p:to>
                                    </p:set>
                                    <p:anim calcmode="lin" valueType="num">
                                      <p:cBhvr additive="base">
                                        <p:cTn id="18" dur="500" fill="hold"/>
                                        <p:tgtEl>
                                          <p:spTgt spid="4">
                                            <p:graphicEl>
                                              <a:dgm id="{03B9025E-FCEC-4C52-8365-82FAD5EBA98F}"/>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03B9025E-FCEC-4C52-8365-82FAD5EBA98F}"/>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FA7D7D0E-E08E-437F-91FD-EF752F8129BD}"/>
                                            </p:graphicEl>
                                          </p:spTgt>
                                        </p:tgtEl>
                                        <p:attrNameLst>
                                          <p:attrName>style.visibility</p:attrName>
                                        </p:attrNameLst>
                                      </p:cBhvr>
                                      <p:to>
                                        <p:strVal val="visible"/>
                                      </p:to>
                                    </p:set>
                                    <p:anim calcmode="lin" valueType="num">
                                      <p:cBhvr additive="base">
                                        <p:cTn id="24" dur="500" fill="hold"/>
                                        <p:tgtEl>
                                          <p:spTgt spid="4">
                                            <p:graphicEl>
                                              <a:dgm id="{FA7D7D0E-E08E-437F-91FD-EF752F8129BD}"/>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FA7D7D0E-E08E-437F-91FD-EF752F8129B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E183-F050-74F4-5E65-8A74C1F89ECD}"/>
              </a:ext>
            </a:extLst>
          </p:cNvPr>
          <p:cNvSpPr>
            <a:spLocks noGrp="1"/>
          </p:cNvSpPr>
          <p:nvPr>
            <p:ph type="title"/>
          </p:nvPr>
        </p:nvSpPr>
        <p:spPr>
          <a:xfrm>
            <a:off x="1295402" y="-243280"/>
            <a:ext cx="9601196" cy="2529280"/>
          </a:xfrm>
        </p:spPr>
        <p:txBody>
          <a:bodyPr>
            <a:normAutofit/>
          </a:bodyPr>
          <a:lstStyle/>
          <a:p>
            <a:r>
              <a:rPr lang="en-US" sz="3600" b="1" dirty="0">
                <a:effectLst>
                  <a:outerShdw blurRad="38100" dist="38100" dir="2700000" algn="tl">
                    <a:srgbClr val="000000">
                      <a:alpha val="43137"/>
                    </a:srgbClr>
                  </a:outerShdw>
                </a:effectLst>
                <a:latin typeface="+mn-lt"/>
              </a:rPr>
              <a:t>METHODOLOGY</a:t>
            </a:r>
            <a:endParaRPr lang="en-IN" sz="3600" b="1" dirty="0">
              <a:effectLst>
                <a:outerShdw blurRad="38100" dist="38100" dir="2700000" algn="tl">
                  <a:srgbClr val="000000">
                    <a:alpha val="43137"/>
                  </a:srgbClr>
                </a:outerShdw>
              </a:effectLst>
              <a:latin typeface="+mn-lt"/>
            </a:endParaRPr>
          </a:p>
        </p:txBody>
      </p:sp>
      <p:graphicFrame>
        <p:nvGraphicFramePr>
          <p:cNvPr id="4" name="Content Placeholder 3">
            <a:extLst>
              <a:ext uri="{FF2B5EF4-FFF2-40B4-BE49-F238E27FC236}">
                <a16:creationId xmlns:a16="http://schemas.microsoft.com/office/drawing/2014/main" id="{4FFBBEE5-A80F-9450-40E8-1360AB0ED715}"/>
              </a:ext>
            </a:extLst>
          </p:cNvPr>
          <p:cNvGraphicFramePr>
            <a:graphicFrameLocks noGrp="1"/>
          </p:cNvGraphicFramePr>
          <p:nvPr>
            <p:ph idx="1"/>
            <p:extLst>
              <p:ext uri="{D42A27DB-BD31-4B8C-83A1-F6EECF244321}">
                <p14:modId xmlns:p14="http://schemas.microsoft.com/office/powerpoint/2010/main" val="3868033455"/>
              </p:ext>
            </p:extLst>
          </p:nvPr>
        </p:nvGraphicFramePr>
        <p:xfrm>
          <a:off x="1100737" y="1157681"/>
          <a:ext cx="10266346" cy="5700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9690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graphicEl>
                                              <a:dgm id="{BB773C1D-CE83-4152-997E-1CE7EE3DF417}"/>
                                            </p:graphicEl>
                                          </p:spTgt>
                                        </p:tgtEl>
                                        <p:attrNameLst>
                                          <p:attrName>style.visibility</p:attrName>
                                        </p:attrNameLst>
                                      </p:cBhvr>
                                      <p:to>
                                        <p:strVal val="visible"/>
                                      </p:to>
                                    </p:set>
                                    <p:anim calcmode="lin" valueType="num">
                                      <p:cBhvr additive="base">
                                        <p:cTn id="12" dur="500" fill="hold"/>
                                        <p:tgtEl>
                                          <p:spTgt spid="4">
                                            <p:graphicEl>
                                              <a:dgm id="{BB773C1D-CE83-4152-997E-1CE7EE3DF417}"/>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graphicEl>
                                              <a:dgm id="{BB773C1D-CE83-4152-997E-1CE7EE3DF417}"/>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graphicEl>
                                              <a:dgm id="{BA66A58D-C12A-4659-BE4A-A665E46AC3D7}"/>
                                            </p:graphicEl>
                                          </p:spTgt>
                                        </p:tgtEl>
                                        <p:attrNameLst>
                                          <p:attrName>style.visibility</p:attrName>
                                        </p:attrNameLst>
                                      </p:cBhvr>
                                      <p:to>
                                        <p:strVal val="visible"/>
                                      </p:to>
                                    </p:set>
                                    <p:anim calcmode="lin" valueType="num">
                                      <p:cBhvr additive="base">
                                        <p:cTn id="18" dur="500" fill="hold"/>
                                        <p:tgtEl>
                                          <p:spTgt spid="4">
                                            <p:graphicEl>
                                              <a:dgm id="{BA66A58D-C12A-4659-BE4A-A665E46AC3D7}"/>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graphicEl>
                                              <a:dgm id="{BA66A58D-C12A-4659-BE4A-A665E46AC3D7}"/>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
                                            <p:graphicEl>
                                              <a:dgm id="{2A0894F3-83F1-4EB8-B958-EC5BBDF09701}"/>
                                            </p:graphicEl>
                                          </p:spTgt>
                                        </p:tgtEl>
                                        <p:attrNameLst>
                                          <p:attrName>style.visibility</p:attrName>
                                        </p:attrNameLst>
                                      </p:cBhvr>
                                      <p:to>
                                        <p:strVal val="visible"/>
                                      </p:to>
                                    </p:set>
                                    <p:anim calcmode="lin" valueType="num">
                                      <p:cBhvr additive="base">
                                        <p:cTn id="24" dur="500" fill="hold"/>
                                        <p:tgtEl>
                                          <p:spTgt spid="4">
                                            <p:graphicEl>
                                              <a:dgm id="{2A0894F3-83F1-4EB8-B958-EC5BBDF09701}"/>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graphicEl>
                                              <a:dgm id="{2A0894F3-83F1-4EB8-B958-EC5BBDF09701}"/>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0A55-4F59-92EB-7B15-AA706E24DEC1}"/>
              </a:ext>
            </a:extLst>
          </p:cNvPr>
          <p:cNvSpPr>
            <a:spLocks noGrp="1"/>
          </p:cNvSpPr>
          <p:nvPr>
            <p:ph type="title"/>
          </p:nvPr>
        </p:nvSpPr>
        <p:spPr/>
        <p:txBody>
          <a:bodyPr>
            <a:normAutofit/>
          </a:bodyPr>
          <a:lstStyle/>
          <a:p>
            <a:r>
              <a:rPr lang="en-US" sz="3600" b="1" dirty="0">
                <a:effectLst>
                  <a:outerShdw blurRad="38100" dist="38100" dir="2700000" algn="tl">
                    <a:srgbClr val="000000">
                      <a:alpha val="43137"/>
                    </a:srgbClr>
                  </a:outerShdw>
                </a:effectLst>
                <a:latin typeface="+mn-lt"/>
              </a:rPr>
              <a:t>OBJECTIVES</a:t>
            </a:r>
            <a:endParaRPr lang="en-IN" sz="3600" b="1"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p:txBody>
          <a:bodyPr>
            <a:normAutofit fontScale="25000" lnSpcReduction="20000"/>
          </a:bodyPr>
          <a:lstStyle/>
          <a:p>
            <a:pPr marL="0" marR="95885" indent="0">
              <a:lnSpc>
                <a:spcPct val="108000"/>
              </a:lnSpc>
              <a:spcBef>
                <a:spcPts val="1415"/>
              </a:spcBef>
              <a:spcAft>
                <a:spcPts val="0"/>
              </a:spcAft>
              <a:buNone/>
            </a:pPr>
            <a:endParaRPr lang="en-US" sz="3200" b="1" dirty="0">
              <a:effectLst/>
              <a:latin typeface="Times New Roman" panose="02020603050405020304" pitchFamily="18" charset="0"/>
              <a:ea typeface="Times New Roman" panose="02020603050405020304" pitchFamily="18" charset="0"/>
            </a:endParaRPr>
          </a:p>
          <a:p>
            <a:pPr marL="0" marR="95885" indent="0">
              <a:lnSpc>
                <a:spcPct val="108000"/>
              </a:lnSpc>
              <a:spcBef>
                <a:spcPts val="1415"/>
              </a:spcBef>
              <a:spcAft>
                <a:spcPts val="0"/>
              </a:spcAft>
              <a:buNone/>
            </a:pPr>
            <a:r>
              <a:rPr lang="en-US" sz="7200" b="1" dirty="0">
                <a:effectLst/>
                <a:latin typeface="Times New Roman" panose="02020603050405020304" pitchFamily="18" charset="0"/>
                <a:ea typeface="Times New Roman" panose="02020603050405020304" pitchFamily="18" charset="0"/>
              </a:rPr>
              <a:t>Primary</a:t>
            </a:r>
            <a:r>
              <a:rPr lang="en-US" sz="7200" b="1" spc="-20" dirty="0">
                <a:effectLst/>
                <a:latin typeface="Times New Roman" panose="02020603050405020304" pitchFamily="18" charset="0"/>
                <a:ea typeface="Times New Roman" panose="02020603050405020304" pitchFamily="18" charset="0"/>
              </a:rPr>
              <a:t> </a:t>
            </a:r>
            <a:r>
              <a:rPr lang="en-US" sz="7200" b="1" dirty="0">
                <a:effectLst/>
                <a:latin typeface="Times New Roman" panose="02020603050405020304" pitchFamily="18" charset="0"/>
                <a:ea typeface="Times New Roman" panose="02020603050405020304" pitchFamily="18" charset="0"/>
              </a:rPr>
              <a:t>Objective</a:t>
            </a:r>
            <a:r>
              <a:rPr lang="en-US" sz="7200" dirty="0">
                <a:effectLst/>
                <a:latin typeface="Times New Roman" panose="02020603050405020304" pitchFamily="18" charset="0"/>
                <a:ea typeface="Times New Roman" panose="02020603050405020304" pitchFamily="18" charset="0"/>
              </a:rPr>
              <a:t>:</a:t>
            </a:r>
            <a:r>
              <a:rPr lang="en-US" sz="7200" spc="-50" dirty="0">
                <a:effectLst/>
                <a:latin typeface="Times New Roman" panose="02020603050405020304" pitchFamily="18" charset="0"/>
                <a:ea typeface="Times New Roman" panose="02020603050405020304" pitchFamily="18" charset="0"/>
              </a:rPr>
              <a:t> To review existing literature on the long-term health effects of arsenic exposure.</a:t>
            </a:r>
            <a:endParaRPr lang="en-IN" sz="7200" dirty="0">
              <a:effectLst/>
              <a:latin typeface="Times New Roman" panose="02020603050405020304" pitchFamily="18" charset="0"/>
              <a:ea typeface="Times New Roman" panose="02020603050405020304" pitchFamily="18" charset="0"/>
            </a:endParaRPr>
          </a:p>
          <a:p>
            <a:pPr marL="0" marR="95885" indent="0">
              <a:lnSpc>
                <a:spcPct val="108000"/>
              </a:lnSpc>
              <a:spcBef>
                <a:spcPts val="1415"/>
              </a:spcBef>
              <a:spcAft>
                <a:spcPts val="0"/>
              </a:spcAft>
              <a:buNone/>
            </a:pPr>
            <a:r>
              <a:rPr lang="en-US" sz="7200" b="1" spc="-50" dirty="0">
                <a:effectLst/>
                <a:latin typeface="Times New Roman" panose="02020603050405020304" pitchFamily="18" charset="0"/>
                <a:ea typeface="Times New Roman" panose="02020603050405020304" pitchFamily="18" charset="0"/>
              </a:rPr>
              <a:t>Secondary objective</a:t>
            </a:r>
            <a:r>
              <a:rPr lang="en-US" sz="7200" spc="-50" dirty="0">
                <a:effectLst/>
                <a:latin typeface="Times New Roman" panose="02020603050405020304" pitchFamily="18" charset="0"/>
                <a:ea typeface="Times New Roman" panose="02020603050405020304" pitchFamily="18" charset="0"/>
              </a:rPr>
              <a:t>:  </a:t>
            </a:r>
            <a:endParaRPr lang="en-IN" sz="7200" dirty="0">
              <a:effectLst/>
              <a:latin typeface="Times New Roman" panose="02020603050405020304" pitchFamily="18" charset="0"/>
              <a:ea typeface="Times New Roman" panose="02020603050405020304" pitchFamily="18" charset="0"/>
            </a:endParaRPr>
          </a:p>
          <a:p>
            <a:pPr marL="63500" marR="95885">
              <a:lnSpc>
                <a:spcPct val="108000"/>
              </a:lnSpc>
              <a:spcBef>
                <a:spcPts val="1415"/>
              </a:spcBef>
              <a:spcAft>
                <a:spcPts val="0"/>
              </a:spcAft>
            </a:pPr>
            <a:r>
              <a:rPr lang="en-US" sz="7200" spc="-50" dirty="0">
                <a:effectLst/>
                <a:latin typeface="Times New Roman" panose="02020603050405020304" pitchFamily="18" charset="0"/>
                <a:ea typeface="Times New Roman" panose="02020603050405020304" pitchFamily="18" charset="0"/>
              </a:rPr>
              <a:t> To investigate the association between arsenic exposure and specific health outcomes.</a:t>
            </a:r>
            <a:endParaRPr lang="en-IN" sz="7200" dirty="0">
              <a:effectLst/>
              <a:latin typeface="Times New Roman" panose="02020603050405020304" pitchFamily="18" charset="0"/>
              <a:ea typeface="Times New Roman" panose="02020603050405020304" pitchFamily="18" charset="0"/>
            </a:endParaRPr>
          </a:p>
          <a:p>
            <a:pPr marL="63500" marR="95885">
              <a:lnSpc>
                <a:spcPct val="108000"/>
              </a:lnSpc>
              <a:spcBef>
                <a:spcPts val="1415"/>
              </a:spcBef>
              <a:spcAft>
                <a:spcPts val="0"/>
              </a:spcAft>
            </a:pPr>
            <a:r>
              <a:rPr lang="en-US" sz="7200" spc="-50" dirty="0">
                <a:effectLst/>
                <a:latin typeface="Times New Roman" panose="02020603050405020304" pitchFamily="18" charset="0"/>
                <a:ea typeface="Times New Roman" panose="02020603050405020304" pitchFamily="18" charset="0"/>
              </a:rPr>
              <a:t>To identify vulnerable populations, including children, pregnant women, and individuals in certain occupations, at higher risk of adverse health effects due to arsenic exposure.</a:t>
            </a:r>
            <a:endParaRPr lang="en-IN" sz="7200" dirty="0">
              <a:effectLst/>
              <a:latin typeface="Times New Roman" panose="02020603050405020304" pitchFamily="18" charset="0"/>
              <a:ea typeface="Times New Roman" panose="02020603050405020304" pitchFamily="18" charset="0"/>
            </a:endParaRPr>
          </a:p>
          <a:p>
            <a:pPr marL="63500" marR="95885">
              <a:lnSpc>
                <a:spcPct val="108000"/>
              </a:lnSpc>
              <a:spcBef>
                <a:spcPts val="1415"/>
              </a:spcBef>
              <a:spcAft>
                <a:spcPts val="0"/>
              </a:spcAft>
            </a:pPr>
            <a:r>
              <a:rPr lang="en-US" sz="7200" spc="-50" dirty="0">
                <a:effectLst/>
                <a:latin typeface="Times New Roman" panose="02020603050405020304" pitchFamily="18" charset="0"/>
                <a:ea typeface="Times New Roman" panose="02020603050405020304" pitchFamily="18" charset="0"/>
              </a:rPr>
              <a:t>To examine geographical variations in arsenic contamination in both developed and developing countries.</a:t>
            </a:r>
            <a:endParaRPr lang="en-IN" sz="7200" dirty="0">
              <a:effectLst/>
              <a:latin typeface="Times New Roman" panose="02020603050405020304" pitchFamily="18" charset="0"/>
              <a:ea typeface="Times New Roman" panose="02020603050405020304" pitchFamily="18" charset="0"/>
            </a:endParaRPr>
          </a:p>
          <a:p>
            <a:pPr marL="0" lvl="0" indent="0">
              <a:buNone/>
            </a:pPr>
            <a:endParaRPr lang="en-US" sz="2600" dirty="0"/>
          </a:p>
          <a:p>
            <a:pPr marL="0" indent="0">
              <a:buNone/>
            </a:pPr>
            <a:r>
              <a:rPr lang="en-US" sz="2600" b="1" dirty="0"/>
              <a:t> </a:t>
            </a:r>
            <a:endParaRPr lang="en-US" sz="2600" dirty="0"/>
          </a:p>
          <a:p>
            <a:pPr marL="0" indent="0">
              <a:buNone/>
            </a:pPr>
            <a:r>
              <a:rPr lang="en-US" dirty="0"/>
              <a:t> </a:t>
            </a:r>
          </a:p>
          <a:p>
            <a:endParaRPr lang="en-US" dirty="0"/>
          </a:p>
        </p:txBody>
      </p:sp>
    </p:spTree>
    <p:extLst>
      <p:ext uri="{BB962C8B-B14F-4D97-AF65-F5344CB8AC3E}">
        <p14:creationId xmlns:p14="http://schemas.microsoft.com/office/powerpoint/2010/main" val="2926106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4" descr="page6image45997792">
            <a:extLst>
              <a:ext uri="{FF2B5EF4-FFF2-40B4-BE49-F238E27FC236}">
                <a16:creationId xmlns:a16="http://schemas.microsoft.com/office/drawing/2014/main" id="{E1F4B977-5F73-805C-711B-CC814A40CE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381000"/>
            <a:ext cx="4773083" cy="10583"/>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9">
            <a:extLst>
              <a:ext uri="{FF2B5EF4-FFF2-40B4-BE49-F238E27FC236}">
                <a16:creationId xmlns:a16="http://schemas.microsoft.com/office/drawing/2014/main" id="{FBEA7E56-8029-44A8-DC20-557411455868}"/>
              </a:ext>
            </a:extLst>
          </p:cNvPr>
          <p:cNvSpPr txBox="1">
            <a:spLocks noChangeArrowheads="1"/>
          </p:cNvSpPr>
          <p:nvPr/>
        </p:nvSpPr>
        <p:spPr bwMode="auto">
          <a:xfrm rot="10800000">
            <a:off x="158750" y="826824"/>
            <a:ext cx="334698" cy="2092854"/>
          </a:xfrm>
          <a:prstGeom prst="rect">
            <a:avLst/>
          </a:prstGeom>
          <a:solidFill>
            <a:srgbClr val="FFFFFF"/>
          </a:solidFill>
          <a:ln w="6350">
            <a:solidFill>
              <a:srgbClr val="000000"/>
            </a:solidFill>
            <a:miter lim="800000"/>
            <a:headEnd/>
            <a:tailEnd/>
          </a:ln>
        </p:spPr>
        <p:txBody>
          <a:bodyPr vert="eaVert"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b="1">
                <a:solidFill>
                  <a:srgbClr val="13501B"/>
                </a:solidFill>
                <a:latin typeface="Aptos" panose="020B0004020202020204" pitchFamily="34" charset="0"/>
                <a:ea typeface="Aptos" panose="020B0004020202020204" pitchFamily="34" charset="0"/>
                <a:cs typeface="Times New Roman" panose="02020603050405020304" pitchFamily="18" charset="0"/>
              </a:rPr>
              <a:t>IDENITIFICATION AND SCREENING</a:t>
            </a:r>
            <a:endParaRPr lang="en-US" altLang="en-US" sz="1500">
              <a:latin typeface="Arial" panose="020B0604020202020204" pitchFamily="34" charset="0"/>
            </a:endParaRPr>
          </a:p>
        </p:txBody>
      </p:sp>
      <p:sp>
        <p:nvSpPr>
          <p:cNvPr id="4" name="Text Box 10">
            <a:extLst>
              <a:ext uri="{FF2B5EF4-FFF2-40B4-BE49-F238E27FC236}">
                <a16:creationId xmlns:a16="http://schemas.microsoft.com/office/drawing/2014/main" id="{06BBF692-C494-5AC1-6964-8A9B108577AF}"/>
              </a:ext>
            </a:extLst>
          </p:cNvPr>
          <p:cNvSpPr txBox="1">
            <a:spLocks noChangeArrowheads="1"/>
          </p:cNvSpPr>
          <p:nvPr/>
        </p:nvSpPr>
        <p:spPr bwMode="auto">
          <a:xfrm rot="10800000">
            <a:off x="158750" y="2952971"/>
            <a:ext cx="334698" cy="1881188"/>
          </a:xfrm>
          <a:prstGeom prst="rect">
            <a:avLst/>
          </a:prstGeom>
          <a:solidFill>
            <a:srgbClr val="FFFFFF"/>
          </a:solidFill>
          <a:ln w="6350">
            <a:solidFill>
              <a:srgbClr val="000000"/>
            </a:solidFill>
            <a:miter lim="800000"/>
            <a:headEnd/>
            <a:tailEnd/>
          </a:ln>
        </p:spPr>
        <p:txBody>
          <a:bodyPr vert="eaVert"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b="1" dirty="0">
                <a:solidFill>
                  <a:srgbClr val="13501B"/>
                </a:solidFill>
                <a:latin typeface="Aptos" panose="020B0004020202020204" pitchFamily="34" charset="0"/>
                <a:ea typeface="Aptos" panose="020B0004020202020204" pitchFamily="34" charset="0"/>
                <a:cs typeface="Times New Roman" panose="02020603050405020304" pitchFamily="18" charset="0"/>
              </a:rPr>
              <a:t>ELIGIBILITY</a:t>
            </a:r>
            <a:endParaRPr lang="en-US" altLang="en-US" sz="1500" dirty="0">
              <a:latin typeface="Arial" panose="020B0604020202020204" pitchFamily="34" charset="0"/>
            </a:endParaRPr>
          </a:p>
        </p:txBody>
      </p:sp>
      <p:sp>
        <p:nvSpPr>
          <p:cNvPr id="5" name="Text Box 12">
            <a:extLst>
              <a:ext uri="{FF2B5EF4-FFF2-40B4-BE49-F238E27FC236}">
                <a16:creationId xmlns:a16="http://schemas.microsoft.com/office/drawing/2014/main" id="{14D3E03C-27F8-79DF-E1EB-69AE1B9F7E69}"/>
              </a:ext>
            </a:extLst>
          </p:cNvPr>
          <p:cNvSpPr txBox="1">
            <a:spLocks noChangeArrowheads="1"/>
          </p:cNvSpPr>
          <p:nvPr/>
        </p:nvSpPr>
        <p:spPr bwMode="auto">
          <a:xfrm rot="10800000">
            <a:off x="158749" y="4867452"/>
            <a:ext cx="334698" cy="1727729"/>
          </a:xfrm>
          <a:prstGeom prst="rect">
            <a:avLst/>
          </a:prstGeom>
          <a:solidFill>
            <a:srgbClr val="FFFFFF"/>
          </a:solidFill>
          <a:ln w="6350">
            <a:solidFill>
              <a:srgbClr val="000000"/>
            </a:solidFill>
            <a:miter lim="800000"/>
            <a:headEnd/>
            <a:tailEnd/>
          </a:ln>
        </p:spPr>
        <p:txBody>
          <a:bodyPr vert="eaVert"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b="1" dirty="0">
                <a:solidFill>
                  <a:srgbClr val="13501B"/>
                </a:solidFill>
                <a:latin typeface="Aptos" panose="020B0004020202020204" pitchFamily="34" charset="0"/>
                <a:ea typeface="Aptos" panose="020B0004020202020204" pitchFamily="34" charset="0"/>
                <a:cs typeface="Times New Roman" panose="02020603050405020304" pitchFamily="18" charset="0"/>
              </a:rPr>
              <a:t>INCLUDED</a:t>
            </a:r>
            <a:endParaRPr lang="en-US" altLang="en-US" sz="1500" dirty="0">
              <a:latin typeface="Arial" panose="020B0604020202020204" pitchFamily="34" charset="0"/>
            </a:endParaRPr>
          </a:p>
        </p:txBody>
      </p:sp>
      <p:sp>
        <p:nvSpPr>
          <p:cNvPr id="6" name="Text Box 15">
            <a:extLst>
              <a:ext uri="{FF2B5EF4-FFF2-40B4-BE49-F238E27FC236}">
                <a16:creationId xmlns:a16="http://schemas.microsoft.com/office/drawing/2014/main" id="{3EB73EAF-0087-8F26-ED38-2EDCC31B891C}"/>
              </a:ext>
            </a:extLst>
          </p:cNvPr>
          <p:cNvSpPr txBox="1">
            <a:spLocks noChangeArrowheads="1"/>
          </p:cNvSpPr>
          <p:nvPr/>
        </p:nvSpPr>
        <p:spPr bwMode="auto">
          <a:xfrm>
            <a:off x="1055688" y="613833"/>
            <a:ext cx="2143125" cy="1038490"/>
          </a:xfrm>
          <a:prstGeom prst="rect">
            <a:avLst/>
          </a:prstGeom>
          <a:solidFill>
            <a:srgbClr val="FFFFFF"/>
          </a:solidFill>
          <a:ln w="6350">
            <a:solidFill>
              <a:srgbClr val="000000"/>
            </a:solidFill>
            <a:miter lim="800000"/>
            <a:headEnd/>
            <a:tailEnd/>
          </a:ln>
        </p:spPr>
        <p:txBody>
          <a:bodyPr vert="horz"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dirty="0">
                <a:latin typeface="Aptos" panose="020B0004020202020204" pitchFamily="34" charset="0"/>
                <a:ea typeface="Aptos" panose="020B0004020202020204" pitchFamily="34" charset="0"/>
                <a:cs typeface="Times New Roman" panose="02020603050405020304" pitchFamily="18" charset="0"/>
              </a:rPr>
              <a:t>Records identified through database searching, that underwent title and abstract screening after duplicate removed (n=30). Initial was 50 with 20 excluded.</a:t>
            </a:r>
            <a:endParaRPr lang="en-US" altLang="en-US" sz="1000" dirty="0"/>
          </a:p>
          <a:p>
            <a:pPr defTabSz="761970" eaLnBrk="0" fontAlgn="base" hangingPunct="0">
              <a:spcBef>
                <a:spcPct val="0"/>
              </a:spcBef>
              <a:spcAft>
                <a:spcPct val="0"/>
              </a:spcAft>
            </a:pPr>
            <a:endParaRPr lang="en-US" altLang="en-US" sz="1500" dirty="0">
              <a:latin typeface="Arial" panose="020B0604020202020204" pitchFamily="34" charset="0"/>
            </a:endParaRPr>
          </a:p>
        </p:txBody>
      </p:sp>
      <p:sp>
        <p:nvSpPr>
          <p:cNvPr id="7" name="Down Arrow 6">
            <a:extLst>
              <a:ext uri="{FF2B5EF4-FFF2-40B4-BE49-F238E27FC236}">
                <a16:creationId xmlns:a16="http://schemas.microsoft.com/office/drawing/2014/main" id="{416B1E6D-D5A5-12AC-63C0-6F91D83F237F}"/>
              </a:ext>
            </a:extLst>
          </p:cNvPr>
          <p:cNvSpPr/>
          <p:nvPr/>
        </p:nvSpPr>
        <p:spPr>
          <a:xfrm>
            <a:off x="1976041" y="1652323"/>
            <a:ext cx="250825" cy="1541992"/>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GB" sz="1500"/>
          </a:p>
        </p:txBody>
      </p:sp>
      <p:sp>
        <p:nvSpPr>
          <p:cNvPr id="8" name="Right Arrow 7">
            <a:extLst>
              <a:ext uri="{FF2B5EF4-FFF2-40B4-BE49-F238E27FC236}">
                <a16:creationId xmlns:a16="http://schemas.microsoft.com/office/drawing/2014/main" id="{C5579758-098D-A52E-DDFA-B905952A9D87}"/>
              </a:ext>
            </a:extLst>
          </p:cNvPr>
          <p:cNvSpPr/>
          <p:nvPr/>
        </p:nvSpPr>
        <p:spPr>
          <a:xfrm>
            <a:off x="2226866" y="2288382"/>
            <a:ext cx="1404938" cy="66675"/>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GB" sz="1500"/>
          </a:p>
        </p:txBody>
      </p:sp>
      <p:sp>
        <p:nvSpPr>
          <p:cNvPr id="9" name="Text Box 20">
            <a:extLst>
              <a:ext uri="{FF2B5EF4-FFF2-40B4-BE49-F238E27FC236}">
                <a16:creationId xmlns:a16="http://schemas.microsoft.com/office/drawing/2014/main" id="{4B3E32DD-B39C-8C19-DBBB-152268C11A26}"/>
              </a:ext>
            </a:extLst>
          </p:cNvPr>
          <p:cNvSpPr txBox="1">
            <a:spLocks noChangeArrowheads="1"/>
          </p:cNvSpPr>
          <p:nvPr/>
        </p:nvSpPr>
        <p:spPr bwMode="auto">
          <a:xfrm>
            <a:off x="3660332" y="1873250"/>
            <a:ext cx="1599407" cy="686593"/>
          </a:xfrm>
          <a:prstGeom prst="rect">
            <a:avLst/>
          </a:prstGeom>
          <a:solidFill>
            <a:srgbClr val="FFFFFF"/>
          </a:solidFill>
          <a:ln w="6350">
            <a:solidFill>
              <a:srgbClr val="000000"/>
            </a:solidFill>
            <a:miter lim="800000"/>
            <a:headEnd/>
            <a:tailEnd/>
          </a:ln>
        </p:spPr>
        <p:txBody>
          <a:bodyPr vert="horz"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dirty="0">
                <a:latin typeface="Aptos" panose="020B0004020202020204" pitchFamily="34" charset="0"/>
                <a:ea typeface="Aptos" panose="020B0004020202020204" pitchFamily="34" charset="0"/>
                <a:cs typeface="Times New Roman" panose="02020603050405020304" pitchFamily="18" charset="0"/>
              </a:rPr>
              <a:t>Records excluded for not meeting inclusion criteria (n=5)</a:t>
            </a:r>
            <a:endParaRPr lang="en-US" altLang="en-US" sz="1500" dirty="0">
              <a:latin typeface="Arial" panose="020B0604020202020204" pitchFamily="34" charset="0"/>
            </a:endParaRPr>
          </a:p>
        </p:txBody>
      </p:sp>
      <p:sp>
        <p:nvSpPr>
          <p:cNvPr id="10" name="Text Box 21">
            <a:extLst>
              <a:ext uri="{FF2B5EF4-FFF2-40B4-BE49-F238E27FC236}">
                <a16:creationId xmlns:a16="http://schemas.microsoft.com/office/drawing/2014/main" id="{BD8566D1-671B-A22D-398C-9F344D9C57E2}"/>
              </a:ext>
            </a:extLst>
          </p:cNvPr>
          <p:cNvSpPr txBox="1">
            <a:spLocks noChangeArrowheads="1"/>
          </p:cNvSpPr>
          <p:nvPr/>
        </p:nvSpPr>
        <p:spPr bwMode="auto">
          <a:xfrm>
            <a:off x="1055688" y="3266679"/>
            <a:ext cx="1883833" cy="518583"/>
          </a:xfrm>
          <a:prstGeom prst="rect">
            <a:avLst/>
          </a:prstGeom>
          <a:solidFill>
            <a:srgbClr val="FFFFFF"/>
          </a:solidFill>
          <a:ln w="6350">
            <a:solidFill>
              <a:srgbClr val="000000"/>
            </a:solidFill>
            <a:miter lim="800000"/>
            <a:headEnd/>
            <a:tailEnd/>
          </a:ln>
        </p:spPr>
        <p:txBody>
          <a:bodyPr vert="horz"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dirty="0">
                <a:latin typeface="Aptos" panose="020B0004020202020204" pitchFamily="34" charset="0"/>
                <a:ea typeface="Aptos" panose="020B0004020202020204" pitchFamily="34" charset="0"/>
                <a:cs typeface="Times New Roman" panose="02020603050405020304" pitchFamily="18" charset="0"/>
              </a:rPr>
              <a:t>Full-text articles assessed for eligibility (n=25)</a:t>
            </a:r>
            <a:endParaRPr lang="en-US" altLang="en-US" sz="1500" dirty="0">
              <a:latin typeface="Arial" panose="020B0604020202020204" pitchFamily="34" charset="0"/>
            </a:endParaRPr>
          </a:p>
        </p:txBody>
      </p:sp>
      <p:sp>
        <p:nvSpPr>
          <p:cNvPr id="11" name="Down Arrow 10">
            <a:extLst>
              <a:ext uri="{FF2B5EF4-FFF2-40B4-BE49-F238E27FC236}">
                <a16:creationId xmlns:a16="http://schemas.microsoft.com/office/drawing/2014/main" id="{BF3EBB5C-1FD6-7E2C-8D2C-DE51C7755377}"/>
              </a:ext>
            </a:extLst>
          </p:cNvPr>
          <p:cNvSpPr/>
          <p:nvPr/>
        </p:nvSpPr>
        <p:spPr>
          <a:xfrm>
            <a:off x="1950641" y="3823230"/>
            <a:ext cx="276225" cy="1727729"/>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GB" sz="1500"/>
          </a:p>
        </p:txBody>
      </p:sp>
      <p:sp>
        <p:nvSpPr>
          <p:cNvPr id="12" name="Right Arrow 11">
            <a:extLst>
              <a:ext uri="{FF2B5EF4-FFF2-40B4-BE49-F238E27FC236}">
                <a16:creationId xmlns:a16="http://schemas.microsoft.com/office/drawing/2014/main" id="{B135B448-A092-D9C1-4571-45D6630A63EF}"/>
              </a:ext>
            </a:extLst>
          </p:cNvPr>
          <p:cNvSpPr/>
          <p:nvPr/>
        </p:nvSpPr>
        <p:spPr>
          <a:xfrm>
            <a:off x="2214655" y="4519112"/>
            <a:ext cx="1404938" cy="666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p>
            <a:endParaRPr lang="en-GB" sz="1500"/>
          </a:p>
        </p:txBody>
      </p:sp>
      <p:sp>
        <p:nvSpPr>
          <p:cNvPr id="13" name="Text Box 4">
            <a:extLst>
              <a:ext uri="{FF2B5EF4-FFF2-40B4-BE49-F238E27FC236}">
                <a16:creationId xmlns:a16="http://schemas.microsoft.com/office/drawing/2014/main" id="{5BF6897A-4924-51F5-00D6-2E0F68EEE8F3}"/>
              </a:ext>
            </a:extLst>
          </p:cNvPr>
          <p:cNvSpPr txBox="1">
            <a:spLocks noChangeArrowheads="1"/>
          </p:cNvSpPr>
          <p:nvPr/>
        </p:nvSpPr>
        <p:spPr bwMode="auto">
          <a:xfrm>
            <a:off x="3684057" y="4147565"/>
            <a:ext cx="1599407" cy="686593"/>
          </a:xfrm>
          <a:prstGeom prst="rect">
            <a:avLst/>
          </a:prstGeom>
          <a:solidFill>
            <a:srgbClr val="FFFFFF"/>
          </a:solidFill>
          <a:ln w="6350">
            <a:solidFill>
              <a:srgbClr val="000000"/>
            </a:solidFill>
            <a:miter lim="800000"/>
            <a:headEnd/>
            <a:tailEnd/>
          </a:ln>
        </p:spPr>
        <p:txBody>
          <a:bodyPr vert="horz"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dirty="0">
                <a:latin typeface="Aptos" panose="020B0004020202020204" pitchFamily="34" charset="0"/>
                <a:ea typeface="Aptos" panose="020B0004020202020204" pitchFamily="34" charset="0"/>
                <a:cs typeface="Times New Roman" panose="02020603050405020304" pitchFamily="18" charset="0"/>
              </a:rPr>
              <a:t>Full-text articles excluded (n=5)</a:t>
            </a:r>
            <a:endParaRPr lang="en-US" altLang="en-US" sz="1500" dirty="0">
              <a:latin typeface="Arial" panose="020B0604020202020204" pitchFamily="34" charset="0"/>
            </a:endParaRPr>
          </a:p>
        </p:txBody>
      </p:sp>
      <p:sp>
        <p:nvSpPr>
          <p:cNvPr id="14" name="Text Box 5">
            <a:extLst>
              <a:ext uri="{FF2B5EF4-FFF2-40B4-BE49-F238E27FC236}">
                <a16:creationId xmlns:a16="http://schemas.microsoft.com/office/drawing/2014/main" id="{C69AAD4F-733F-D925-5809-5A56D1A855B2}"/>
              </a:ext>
            </a:extLst>
          </p:cNvPr>
          <p:cNvSpPr txBox="1">
            <a:spLocks noChangeArrowheads="1"/>
          </p:cNvSpPr>
          <p:nvPr/>
        </p:nvSpPr>
        <p:spPr bwMode="auto">
          <a:xfrm>
            <a:off x="1114204" y="5613534"/>
            <a:ext cx="1883833" cy="518583"/>
          </a:xfrm>
          <a:prstGeom prst="rect">
            <a:avLst/>
          </a:prstGeom>
          <a:solidFill>
            <a:srgbClr val="FFFFFF"/>
          </a:solidFill>
          <a:ln w="6350">
            <a:solidFill>
              <a:srgbClr val="000000"/>
            </a:solidFill>
            <a:miter lim="800000"/>
            <a:headEnd/>
            <a:tailEnd/>
          </a:ln>
        </p:spPr>
        <p:txBody>
          <a:bodyPr vert="horz" wrap="square" lIns="76200" tIns="38100" rIns="76200" bIns="38100" numCol="1" anchor="t" anchorCtr="0" compatLnSpc="1">
            <a:prstTxWarp prst="textNoShape">
              <a:avLst/>
            </a:prstTxWarp>
          </a:bodyPr>
          <a:lstStyle/>
          <a:p>
            <a:pPr defTabSz="761970" eaLnBrk="0" fontAlgn="base" hangingPunct="0">
              <a:spcBef>
                <a:spcPct val="0"/>
              </a:spcBef>
              <a:spcAft>
                <a:spcPct val="0"/>
              </a:spcAft>
            </a:pPr>
            <a:r>
              <a:rPr lang="en-US" altLang="en-US" sz="1000" dirty="0">
                <a:latin typeface="Aptos" panose="020B0004020202020204" pitchFamily="34" charset="0"/>
                <a:ea typeface="Aptos" panose="020B0004020202020204" pitchFamily="34" charset="0"/>
                <a:cs typeface="Times New Roman" panose="02020603050405020304" pitchFamily="18" charset="0"/>
              </a:rPr>
              <a:t>Studies included in qualitative synthesis(n=20)</a:t>
            </a:r>
            <a:endParaRPr lang="en-US" altLang="en-US" sz="1500" dirty="0">
              <a:latin typeface="Arial" panose="020B0604020202020204" pitchFamily="34" charset="0"/>
            </a:endParaRPr>
          </a:p>
        </p:txBody>
      </p:sp>
      <p:sp>
        <p:nvSpPr>
          <p:cNvPr id="15" name="Rectangle 14">
            <a:extLst>
              <a:ext uri="{FF2B5EF4-FFF2-40B4-BE49-F238E27FC236}">
                <a16:creationId xmlns:a16="http://schemas.microsoft.com/office/drawing/2014/main" id="{85A2D638-EC0D-EAE0-6F3A-C0780C9F840A}"/>
              </a:ext>
            </a:extLst>
          </p:cNvPr>
          <p:cNvSpPr>
            <a:spLocks noChangeArrowheads="1"/>
          </p:cNvSpPr>
          <p:nvPr/>
        </p:nvSpPr>
        <p:spPr bwMode="auto">
          <a:xfrm>
            <a:off x="0" y="-65948"/>
            <a:ext cx="1552861" cy="51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eaLnBrk="0" fontAlgn="base" hangingPunct="0">
              <a:spcBef>
                <a:spcPct val="0"/>
              </a:spcBef>
              <a:spcAft>
                <a:spcPct val="0"/>
              </a:spcAft>
            </a:pPr>
            <a:r>
              <a:rPr lang="en-US" altLang="en-US" sz="1333" b="1" u="sng"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PRISMA DIAGRAM</a:t>
            </a:r>
            <a:endParaRPr lang="en-US" altLang="en-US" sz="1000" dirty="0"/>
          </a:p>
          <a:p>
            <a:pPr defTabSz="761970" eaLnBrk="0" fontAlgn="base" hangingPunct="0">
              <a:spcBef>
                <a:spcPct val="0"/>
              </a:spcBef>
              <a:spcAft>
                <a:spcPct val="0"/>
              </a:spcAft>
            </a:pPr>
            <a:endParaRPr lang="en-US" altLang="en-US" sz="1500" dirty="0">
              <a:latin typeface="Arial" panose="020B0604020202020204" pitchFamily="34" charset="0"/>
            </a:endParaRPr>
          </a:p>
        </p:txBody>
      </p:sp>
      <p:sp>
        <p:nvSpPr>
          <p:cNvPr id="16" name="Rectangle 16">
            <a:extLst>
              <a:ext uri="{FF2B5EF4-FFF2-40B4-BE49-F238E27FC236}">
                <a16:creationId xmlns:a16="http://schemas.microsoft.com/office/drawing/2014/main" id="{19D58A8D-A8CA-DB1E-C4BA-A8B24DC418E7}"/>
              </a:ext>
            </a:extLst>
          </p:cNvPr>
          <p:cNvSpPr>
            <a:spLocks noChangeArrowheads="1"/>
          </p:cNvSpPr>
          <p:nvPr/>
        </p:nvSpPr>
        <p:spPr bwMode="auto">
          <a:xfrm>
            <a:off x="190501" y="21992"/>
            <a:ext cx="6500306" cy="71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eaLnBrk="0" fontAlgn="base" hangingPunct="0">
              <a:spcBef>
                <a:spcPct val="0"/>
              </a:spcBef>
              <a:spcAft>
                <a:spcPct val="0"/>
              </a:spcAft>
            </a:pPr>
            <a:endParaRPr lang="en-US" altLang="en-US" sz="1333" dirty="0">
              <a:solidFill>
                <a:srgbClr val="000000"/>
              </a:solidFill>
              <a:latin typeface="Aptos" panose="020B0004020202020204" pitchFamily="34" charset="0"/>
              <a:ea typeface="Times New Roman" panose="02020603050405020304" pitchFamily="18" charset="0"/>
              <a:cs typeface="Times New Roman" panose="02020603050405020304" pitchFamily="18" charset="0"/>
            </a:endParaRPr>
          </a:p>
          <a:p>
            <a:pPr defTabSz="761970" eaLnBrk="0" fontAlgn="base" hangingPunct="0">
              <a:spcBef>
                <a:spcPct val="0"/>
              </a:spcBef>
              <a:spcAft>
                <a:spcPct val="0"/>
              </a:spcAft>
            </a:pPr>
            <a:r>
              <a:rPr lang="en-US" altLang="en-US" sz="1333"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The Prisma Diagram below illustrates the article search, screening and review process.</a:t>
            </a:r>
            <a:endParaRPr lang="en-US" altLang="en-US" sz="1000" dirty="0"/>
          </a:p>
          <a:p>
            <a:pPr defTabSz="761970" eaLnBrk="0" fontAlgn="base" hangingPunct="0">
              <a:spcBef>
                <a:spcPct val="0"/>
              </a:spcBef>
              <a:spcAft>
                <a:spcPct val="0"/>
              </a:spcAft>
            </a:pPr>
            <a:endParaRPr lang="en-US" altLang="en-US" sz="1500" dirty="0">
              <a:latin typeface="Arial" panose="020B0604020202020204" pitchFamily="34" charset="0"/>
            </a:endParaRPr>
          </a:p>
        </p:txBody>
      </p:sp>
      <p:sp>
        <p:nvSpPr>
          <p:cNvPr id="17" name="Rectangle 18">
            <a:extLst>
              <a:ext uri="{FF2B5EF4-FFF2-40B4-BE49-F238E27FC236}">
                <a16:creationId xmlns:a16="http://schemas.microsoft.com/office/drawing/2014/main" id="{625FE449-5DB1-4650-D6D8-88B880BAA7E9}"/>
              </a:ext>
            </a:extLst>
          </p:cNvPr>
          <p:cNvSpPr>
            <a:spLocks noChangeArrowheads="1"/>
          </p:cNvSpPr>
          <p:nvPr/>
        </p:nvSpPr>
        <p:spPr bwMode="auto">
          <a:xfrm>
            <a:off x="190500" y="9136"/>
            <a:ext cx="224420" cy="743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eaLnBrk="0" fontAlgn="base" hangingPunct="0">
              <a:spcBef>
                <a:spcPct val="0"/>
              </a:spcBef>
              <a:spcAft>
                <a:spcPct val="0"/>
              </a:spcAft>
            </a:pPr>
            <a:br>
              <a:rPr lang="en-US" altLang="en-US" sz="1500" dirty="0">
                <a:latin typeface="Arial" panose="020B0604020202020204" pitchFamily="34" charset="0"/>
              </a:rPr>
            </a:br>
            <a:endParaRPr lang="en-US" altLang="en-US" sz="1500" dirty="0">
              <a:latin typeface="Arial" panose="020B0604020202020204" pitchFamily="34" charset="0"/>
            </a:endParaRPr>
          </a:p>
          <a:p>
            <a:pPr defTabSz="761970" eaLnBrk="0" fontAlgn="base" hangingPunct="0">
              <a:spcBef>
                <a:spcPct val="0"/>
              </a:spcBef>
              <a:spcAft>
                <a:spcPct val="0"/>
              </a:spcAft>
            </a:pPr>
            <a:r>
              <a:rPr lang="en-US" altLang="en-US" sz="1333" dirty="0">
                <a:solidFill>
                  <a:srgbClr val="000000"/>
                </a:solidFill>
                <a:latin typeface="Aptos" panose="020B0004020202020204" pitchFamily="34" charset="0"/>
                <a:ea typeface="Times New Roman" panose="02020603050405020304" pitchFamily="18" charset="0"/>
                <a:cs typeface="Times New Roman" panose="02020603050405020304" pitchFamily="18" charset="0"/>
              </a:rPr>
              <a:t>  </a:t>
            </a:r>
            <a:endParaRPr lang="en-US" altLang="en-US" sz="1500" dirty="0">
              <a:latin typeface="Arial" panose="020B0604020202020204" pitchFamily="34" charset="0"/>
            </a:endParaRPr>
          </a:p>
        </p:txBody>
      </p:sp>
      <p:sp>
        <p:nvSpPr>
          <p:cNvPr id="18" name="Rectangle 19">
            <a:extLst>
              <a:ext uri="{FF2B5EF4-FFF2-40B4-BE49-F238E27FC236}">
                <a16:creationId xmlns:a16="http://schemas.microsoft.com/office/drawing/2014/main" id="{D0062014-0537-E279-2928-44E9A4E13C56}"/>
              </a:ext>
            </a:extLst>
          </p:cNvPr>
          <p:cNvSpPr>
            <a:spLocks noChangeArrowheads="1"/>
          </p:cNvSpPr>
          <p:nvPr/>
        </p:nvSpPr>
        <p:spPr bwMode="auto">
          <a:xfrm>
            <a:off x="0" y="160751"/>
            <a:ext cx="1539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pPr defTabSz="761970" eaLnBrk="0" fontAlgn="base" hangingPunct="0">
              <a:spcBef>
                <a:spcPct val="0"/>
              </a:spcBef>
              <a:spcAft>
                <a:spcPct val="0"/>
              </a:spcAft>
            </a:pPr>
            <a:endParaRPr lang="en-US" altLang="en-US" sz="1000"/>
          </a:p>
          <a:p>
            <a:pPr defTabSz="761970" eaLnBrk="0" fontAlgn="base" hangingPunct="0">
              <a:spcBef>
                <a:spcPct val="0"/>
              </a:spcBef>
              <a:spcAft>
                <a:spcPct val="0"/>
              </a:spcAft>
            </a:pPr>
            <a:endParaRPr lang="en-US" altLang="en-US" sz="1500">
              <a:latin typeface="Arial" panose="020B0604020202020204" pitchFamily="34" charset="0"/>
            </a:endParaRPr>
          </a:p>
        </p:txBody>
      </p:sp>
      <p:sp>
        <p:nvSpPr>
          <p:cNvPr id="19" name="Rectangle 26">
            <a:extLst>
              <a:ext uri="{FF2B5EF4-FFF2-40B4-BE49-F238E27FC236}">
                <a16:creationId xmlns:a16="http://schemas.microsoft.com/office/drawing/2014/main" id="{EC80C182-E5A9-D58C-2B1B-1DB9579C07EC}"/>
              </a:ext>
            </a:extLst>
          </p:cNvPr>
          <p:cNvSpPr>
            <a:spLocks noChangeArrowheads="1"/>
          </p:cNvSpPr>
          <p:nvPr/>
        </p:nvSpPr>
        <p:spPr bwMode="auto">
          <a:xfrm>
            <a:off x="190500" y="237696"/>
            <a:ext cx="153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6200" tIns="38100" rIns="76200" bIns="38100" numCol="1" anchor="ctr" anchorCtr="0" compatLnSpc="1">
            <a:prstTxWarp prst="textNoShape">
              <a:avLst/>
            </a:prstTxWarp>
            <a:spAutoFit/>
          </a:bodyPr>
          <a:lstStyle/>
          <a:p>
            <a:endParaRPr lang="en-US" sz="1500"/>
          </a:p>
        </p:txBody>
      </p:sp>
      <p:sp>
        <p:nvSpPr>
          <p:cNvPr id="2" name="TextBox 1">
            <a:extLst>
              <a:ext uri="{FF2B5EF4-FFF2-40B4-BE49-F238E27FC236}">
                <a16:creationId xmlns:a16="http://schemas.microsoft.com/office/drawing/2014/main" id="{7EAAC5EA-9952-EFAB-D083-55504A206361}"/>
              </a:ext>
            </a:extLst>
          </p:cNvPr>
          <p:cNvSpPr txBox="1"/>
          <p:nvPr/>
        </p:nvSpPr>
        <p:spPr>
          <a:xfrm>
            <a:off x="6336792" y="1265677"/>
            <a:ext cx="5260014" cy="1200329"/>
          </a:xfrm>
          <a:prstGeom prst="rect">
            <a:avLst/>
          </a:prstGeom>
          <a:noFill/>
        </p:spPr>
        <p:txBody>
          <a:bodyPr wrap="square" rtlCol="0">
            <a:spAutoFit/>
          </a:bodyPr>
          <a:lstStyle/>
          <a:p>
            <a:r>
              <a:rPr lang="en-US" b="0" i="0" dirty="0">
                <a:solidFill>
                  <a:srgbClr val="1F1F1F"/>
                </a:solidFill>
                <a:effectLst/>
                <a:latin typeface="Times New Roman" panose="02020603050405020304" pitchFamily="18" charset="0"/>
                <a:cs typeface="Times New Roman" panose="02020603050405020304" pitchFamily="18" charset="0"/>
              </a:rPr>
              <a:t>This type of review was chosen to gather evidence in a broad topic area and inform further research. The review was exploratory, and therefore did not include pre-defined concepts before interpreting the results. </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452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C1132E13-273D-4C47-0459-D9603BC27AD9}"/>
              </a:ext>
            </a:extLst>
          </p:cNvPr>
          <p:cNvSpPr txBox="1"/>
          <p:nvPr/>
        </p:nvSpPr>
        <p:spPr>
          <a:xfrm>
            <a:off x="755010" y="478172"/>
            <a:ext cx="10427516" cy="5953979"/>
          </a:xfrm>
          <a:prstGeom prst="rect">
            <a:avLst/>
          </a:prstGeom>
          <a:noFill/>
        </p:spPr>
        <p:txBody>
          <a:bodyPr wrap="square">
            <a:spAutoFit/>
          </a:bodyPr>
          <a:lstStyle/>
          <a:p>
            <a:r>
              <a:rPr lang="en-IN" sz="3600" b="1" i="0" dirty="0">
                <a:effectLst/>
                <a:highlight>
                  <a:srgbClr val="FFFFFF"/>
                </a:highlight>
                <a:latin typeface="Cambria" panose="02040503050406030204" pitchFamily="18" charset="0"/>
              </a:rPr>
              <a:t>                                      RESULTS                                                                                     </a:t>
            </a:r>
          </a:p>
          <a:p>
            <a:r>
              <a:rPr lang="en-IN" sz="1400" b="1" i="0" dirty="0">
                <a:effectLst/>
                <a:highlight>
                  <a:srgbClr val="FFFFFF"/>
                </a:highlight>
                <a:latin typeface="Cambria" panose="02040503050406030204" pitchFamily="18" charset="0"/>
              </a:rPr>
              <a:t>Skin pathology</a:t>
            </a:r>
          </a:p>
          <a:p>
            <a:r>
              <a:rPr lang="en-IN" sz="1600" dirty="0"/>
              <a:t>Arsenic exposure profoundly impacts the skin, from benign lesions to cancerous transformations. Initially, exposure to high levels of arsenic in groundwater results in characteristic skin lesions known as </a:t>
            </a:r>
            <a:r>
              <a:rPr lang="en-IN" sz="1600" dirty="0" err="1"/>
              <a:t>arsenicosis</a:t>
            </a:r>
            <a:r>
              <a:rPr lang="en-IN" sz="1600" dirty="0"/>
              <a:t>, featuring  hyperkeratosis, hyperpigmentation, and white bands on fingernails.</a:t>
            </a:r>
          </a:p>
          <a:p>
            <a:r>
              <a:rPr lang="en-IN" sz="1600" b="1" i="0" dirty="0">
                <a:effectLst/>
                <a:highlight>
                  <a:srgbClr val="FFFFFF"/>
                </a:highlight>
                <a:latin typeface="Cambria" panose="02040503050406030204" pitchFamily="18" charset="0"/>
              </a:rPr>
              <a:t>Cardiovascular disorders</a:t>
            </a:r>
          </a:p>
          <a:p>
            <a:r>
              <a:rPr lang="en-US" sz="1600" dirty="0"/>
              <a:t>Impacts cardiovascular health through various mechanisms. Chronic exposure, especially during early life, increases the risk of hypertension, carotid atherosclerosis, and ischemic heart disease</a:t>
            </a:r>
          </a:p>
          <a:p>
            <a:r>
              <a:rPr lang="en-IN" sz="1600" b="1" i="0" dirty="0">
                <a:effectLst/>
                <a:highlight>
                  <a:srgbClr val="FFFFFF"/>
                </a:highlight>
                <a:latin typeface="Cambria" panose="02040503050406030204" pitchFamily="18" charset="0"/>
              </a:rPr>
              <a:t>Diabetes mellitus</a:t>
            </a:r>
          </a:p>
          <a:p>
            <a:r>
              <a:rPr lang="en-US" sz="1600" dirty="0"/>
              <a:t>Arsenic exposure is increasingly recognized as a significant risk factor for diabetes mellitus, affecting both the incidence and progression of the disease. Studies demonstrated a clear dose-dependent relationship between arsenic levels in drinking water and the prevalence of hyperglycemia, impaired glucose tolerance, and type 2 diabetes. Notably, females appear to be more vulnerable to arsenic-induced hyperglycemia than males.</a:t>
            </a:r>
          </a:p>
          <a:p>
            <a:r>
              <a:rPr lang="en-US" sz="1600" b="1" dirty="0"/>
              <a:t>Immune system disorder</a:t>
            </a:r>
          </a:p>
          <a:p>
            <a:r>
              <a:rPr lang="en-US" sz="1600" dirty="0"/>
              <a:t>Affects the immune system physically by causing apoptosis (cell death) in immune cells such as B cells, T cells, neutrophils, and macrophages. This weakens the body's ability to fight infections and respond to foreign substances. Also leads to inflammation, characterized by increased production of proinflammatory molecules by immune cells like monocytes and macrophages. This chronic inflammation can damage tissues and disrupt normal immune responses.</a:t>
            </a:r>
          </a:p>
          <a:p>
            <a:r>
              <a:rPr lang="en-IN" sz="1600" b="1" dirty="0" err="1"/>
              <a:t>Neurosystem</a:t>
            </a:r>
            <a:r>
              <a:rPr lang="en-IN" sz="1600" b="1" dirty="0"/>
              <a:t> disorder</a:t>
            </a:r>
          </a:p>
          <a:p>
            <a:r>
              <a:rPr lang="en-US" sz="1600" dirty="0"/>
              <a:t>Arsenic affects the nervous system physically by contributing to mitochondrial dysfunction, which impairs energy production in brain cells. This can lead to symptoms such as fatigue, weakness, and cognitive decline. Arsenic also triggers inflammation in the brain, causing cells called microglia to release chemicals that can damage neurons and disrupt normal brain function.</a:t>
            </a:r>
            <a:endParaRPr lang="en-IN" sz="1600" dirty="0"/>
          </a:p>
        </p:txBody>
      </p:sp>
    </p:spTree>
    <p:extLst>
      <p:ext uri="{BB962C8B-B14F-4D97-AF65-F5344CB8AC3E}">
        <p14:creationId xmlns:p14="http://schemas.microsoft.com/office/powerpoint/2010/main" val="424664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4B624-AE66-03AE-1CC2-E9BCA60D6C9A}"/>
              </a:ext>
            </a:extLst>
          </p:cNvPr>
          <p:cNvSpPr>
            <a:spLocks noGrp="1"/>
          </p:cNvSpPr>
          <p:nvPr>
            <p:ph type="title"/>
          </p:nvPr>
        </p:nvSpPr>
        <p:spPr>
          <a:xfrm>
            <a:off x="1295402" y="-310392"/>
            <a:ext cx="9526396" cy="2596392"/>
          </a:xfrm>
        </p:spPr>
        <p:txBody>
          <a:bodyPr/>
          <a:lstStyle/>
          <a:p>
            <a:r>
              <a:rPr lang="en-IN" dirty="0"/>
              <a:t>RESULT</a:t>
            </a:r>
          </a:p>
        </p:txBody>
      </p:sp>
      <p:graphicFrame>
        <p:nvGraphicFramePr>
          <p:cNvPr id="6" name="Object 5">
            <a:extLst>
              <a:ext uri="{FF2B5EF4-FFF2-40B4-BE49-F238E27FC236}">
                <a16:creationId xmlns:a16="http://schemas.microsoft.com/office/drawing/2014/main" id="{4E3A297B-588F-0614-B182-6E9FBDB65A40}"/>
              </a:ext>
            </a:extLst>
          </p:cNvPr>
          <p:cNvGraphicFramePr>
            <a:graphicFrameLocks noChangeAspect="1"/>
          </p:cNvGraphicFramePr>
          <p:nvPr>
            <p:extLst>
              <p:ext uri="{D42A27DB-BD31-4B8C-83A1-F6EECF244321}">
                <p14:modId xmlns:p14="http://schemas.microsoft.com/office/powerpoint/2010/main" val="460765443"/>
              </p:ext>
            </p:extLst>
          </p:nvPr>
        </p:nvGraphicFramePr>
        <p:xfrm>
          <a:off x="5481638" y="3241675"/>
          <a:ext cx="1227137" cy="373063"/>
        </p:xfrm>
        <a:graphic>
          <a:graphicData uri="http://schemas.openxmlformats.org/presentationml/2006/ole">
            <mc:AlternateContent xmlns:mc="http://schemas.openxmlformats.org/markup-compatibility/2006">
              <mc:Choice xmlns:v="urn:schemas-microsoft-com:vml" Requires="v">
                <p:oleObj name="Worksheet" r:id="rId2" imgW="1226997" imgH="373530" progId="Excel.Sheet.12">
                  <p:embed/>
                </p:oleObj>
              </mc:Choice>
              <mc:Fallback>
                <p:oleObj name="Worksheet" r:id="rId2" imgW="1226997" imgH="373530" progId="Excel.Sheet.12">
                  <p:embed/>
                  <p:pic>
                    <p:nvPicPr>
                      <p:cNvPr id="6" name="Object 5">
                        <a:extLst>
                          <a:ext uri="{FF2B5EF4-FFF2-40B4-BE49-F238E27FC236}">
                            <a16:creationId xmlns:a16="http://schemas.microsoft.com/office/drawing/2014/main" id="{4E3A297B-588F-0614-B182-6E9FBDB65A40}"/>
                          </a:ext>
                        </a:extLst>
                      </p:cNvPr>
                      <p:cNvPicPr/>
                      <p:nvPr/>
                    </p:nvPicPr>
                    <p:blipFill>
                      <a:blip r:embed="rId3"/>
                      <a:stretch>
                        <a:fillRect/>
                      </a:stretch>
                    </p:blipFill>
                    <p:spPr>
                      <a:xfrm>
                        <a:off x="5481638" y="3241675"/>
                        <a:ext cx="1227137" cy="373063"/>
                      </a:xfrm>
                      <a:prstGeom prst="rect">
                        <a:avLst/>
                      </a:prstGeom>
                    </p:spPr>
                  </p:pic>
                </p:oleObj>
              </mc:Fallback>
            </mc:AlternateContent>
          </a:graphicData>
        </a:graphic>
      </p:graphicFrame>
      <p:graphicFrame>
        <p:nvGraphicFramePr>
          <p:cNvPr id="7" name="Table 6">
            <a:extLst>
              <a:ext uri="{FF2B5EF4-FFF2-40B4-BE49-F238E27FC236}">
                <a16:creationId xmlns:a16="http://schemas.microsoft.com/office/drawing/2014/main" id="{796926B7-B0DC-02AA-F7D4-FCB97453B59F}"/>
              </a:ext>
            </a:extLst>
          </p:cNvPr>
          <p:cNvGraphicFramePr>
            <a:graphicFrameLocks noGrp="1"/>
          </p:cNvGraphicFramePr>
          <p:nvPr>
            <p:extLst>
              <p:ext uri="{D42A27DB-BD31-4B8C-83A1-F6EECF244321}">
                <p14:modId xmlns:p14="http://schemas.microsoft.com/office/powerpoint/2010/main" val="897698753"/>
              </p:ext>
            </p:extLst>
          </p:nvPr>
        </p:nvGraphicFramePr>
        <p:xfrm>
          <a:off x="227901" y="246633"/>
          <a:ext cx="11736198" cy="6364733"/>
        </p:xfrm>
        <a:graphic>
          <a:graphicData uri="http://schemas.openxmlformats.org/drawingml/2006/table">
            <a:tbl>
              <a:tblPr firstRow="1" bandRow="1">
                <a:tableStyleId>{5C22544A-7EE6-4342-B048-85BDC9FD1C3A}</a:tableStyleId>
              </a:tblPr>
              <a:tblGrid>
                <a:gridCol w="1956033">
                  <a:extLst>
                    <a:ext uri="{9D8B030D-6E8A-4147-A177-3AD203B41FA5}">
                      <a16:colId xmlns:a16="http://schemas.microsoft.com/office/drawing/2014/main" val="438395907"/>
                    </a:ext>
                  </a:extLst>
                </a:gridCol>
                <a:gridCol w="1956033">
                  <a:extLst>
                    <a:ext uri="{9D8B030D-6E8A-4147-A177-3AD203B41FA5}">
                      <a16:colId xmlns:a16="http://schemas.microsoft.com/office/drawing/2014/main" val="3478813551"/>
                    </a:ext>
                  </a:extLst>
                </a:gridCol>
                <a:gridCol w="1956033">
                  <a:extLst>
                    <a:ext uri="{9D8B030D-6E8A-4147-A177-3AD203B41FA5}">
                      <a16:colId xmlns:a16="http://schemas.microsoft.com/office/drawing/2014/main" val="2831889540"/>
                    </a:ext>
                  </a:extLst>
                </a:gridCol>
                <a:gridCol w="1956033">
                  <a:extLst>
                    <a:ext uri="{9D8B030D-6E8A-4147-A177-3AD203B41FA5}">
                      <a16:colId xmlns:a16="http://schemas.microsoft.com/office/drawing/2014/main" val="2352445278"/>
                    </a:ext>
                  </a:extLst>
                </a:gridCol>
                <a:gridCol w="1956033">
                  <a:extLst>
                    <a:ext uri="{9D8B030D-6E8A-4147-A177-3AD203B41FA5}">
                      <a16:colId xmlns:a16="http://schemas.microsoft.com/office/drawing/2014/main" val="3560848111"/>
                    </a:ext>
                  </a:extLst>
                </a:gridCol>
                <a:gridCol w="1956033">
                  <a:extLst>
                    <a:ext uri="{9D8B030D-6E8A-4147-A177-3AD203B41FA5}">
                      <a16:colId xmlns:a16="http://schemas.microsoft.com/office/drawing/2014/main" val="1045472982"/>
                    </a:ext>
                  </a:extLst>
                </a:gridCol>
              </a:tblGrid>
              <a:tr h="169394">
                <a:tc>
                  <a:txBody>
                    <a:bodyPr/>
                    <a:lstStyle/>
                    <a:p>
                      <a:pPr algn="ctr" fontAlgn="ctr"/>
                      <a:r>
                        <a:rPr lang="en-IN" sz="1100" b="1" i="0" u="none" strike="noStrike" dirty="0">
                          <a:solidFill>
                            <a:srgbClr val="000000"/>
                          </a:solidFill>
                          <a:effectLst/>
                          <a:latin typeface="Calibri" panose="020F0502020204030204" pitchFamily="34" charset="0"/>
                        </a:rPr>
                        <a:t>Objective</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Axial Coding</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Preliminary Coding</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Themes</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Sub-themes</a:t>
                      </a:r>
                    </a:p>
                  </a:txBody>
                  <a:tcPr marL="7620" marR="7620" marT="7620" marB="0" anchor="ctr"/>
                </a:tc>
                <a:tc>
                  <a:txBody>
                    <a:bodyPr/>
                    <a:lstStyle/>
                    <a:p>
                      <a:pPr algn="ctr" fontAlgn="ctr"/>
                      <a:r>
                        <a:rPr lang="en-IN" sz="1100" b="1" i="0" u="none" strike="noStrike">
                          <a:solidFill>
                            <a:srgbClr val="000000"/>
                          </a:solidFill>
                          <a:effectLst/>
                          <a:latin typeface="Calibri" panose="020F0502020204030204" pitchFamily="34" charset="0"/>
                        </a:rPr>
                        <a:t>Interpretation</a:t>
                      </a:r>
                    </a:p>
                  </a:txBody>
                  <a:tcPr marL="7620" marR="7620" marT="7620" marB="0" anchor="ctr"/>
                </a:tc>
                <a:extLst>
                  <a:ext uri="{0D108BD9-81ED-4DB2-BD59-A6C34878D82A}">
                    <a16:rowId xmlns:a16="http://schemas.microsoft.com/office/drawing/2014/main" val="1254482290"/>
                  </a:ext>
                </a:extLst>
              </a:tr>
              <a:tr h="493452">
                <a:tc>
                  <a:txBody>
                    <a:bodyPr/>
                    <a:lstStyle/>
                    <a:p>
                      <a:pPr algn="l" fontAlgn="ctr"/>
                      <a:r>
                        <a:rPr lang="en-US" sz="1100" b="0" i="0" u="none" strike="noStrike">
                          <a:solidFill>
                            <a:srgbClr val="000000"/>
                          </a:solidFill>
                          <a:effectLst/>
                          <a:latin typeface="Calibri" panose="020F0502020204030204" pitchFamily="34" charset="0"/>
                        </a:rPr>
                        <a:t>Investigate the association between arsenic exposure and specific health outcomes.</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Long-term effects, Health outcomes, Exposure duration</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Chronic exposure, Health risks, Disease associations</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Cancer</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Skin Cancer</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Chronic arsenic exposure is strongly linked to an increased risk of skin cancer.</a:t>
                      </a:r>
                    </a:p>
                  </a:txBody>
                  <a:tcPr marL="7620" marR="7620" marT="7620" marB="0" anchor="ctr"/>
                </a:tc>
                <a:extLst>
                  <a:ext uri="{0D108BD9-81ED-4DB2-BD59-A6C34878D82A}">
                    <a16:rowId xmlns:a16="http://schemas.microsoft.com/office/drawing/2014/main" val="3391854326"/>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dirty="0">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Bladder Cancer</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Elevated incidence of bladder cancer is associated with arsenic exposure.</a:t>
                      </a:r>
                    </a:p>
                  </a:txBody>
                  <a:tcPr marL="7620" marR="7620" marT="7620" marB="0" anchor="ctr"/>
                </a:tc>
                <a:extLst>
                  <a:ext uri="{0D108BD9-81ED-4DB2-BD59-A6C34878D82A}">
                    <a16:rowId xmlns:a16="http://schemas.microsoft.com/office/drawing/2014/main" val="874478517"/>
                  </a:ext>
                </a:extLst>
              </a:tr>
              <a:tr h="366037">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Lung Cancer</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Long-term exposure correlates with a higher risk of lung cancer.</a:t>
                      </a:r>
                    </a:p>
                  </a:txBody>
                  <a:tcPr marL="7620" marR="7620" marT="7620" marB="0" anchor="ctr"/>
                </a:tc>
                <a:extLst>
                  <a:ext uri="{0D108BD9-81ED-4DB2-BD59-A6C34878D82A}">
                    <a16:rowId xmlns:a16="http://schemas.microsoft.com/office/drawing/2014/main" val="2764942173"/>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Cardiovascular Health</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Hypertension</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Prolonged arsenic exposure contributes to elevated blood pressure and hypertension.</a:t>
                      </a:r>
                    </a:p>
                  </a:txBody>
                  <a:tcPr marL="7620" marR="7620" marT="7620" marB="0" anchor="ctr"/>
                </a:tc>
                <a:extLst>
                  <a:ext uri="{0D108BD9-81ED-4DB2-BD59-A6C34878D82A}">
                    <a16:rowId xmlns:a16="http://schemas.microsoft.com/office/drawing/2014/main" val="2827795618"/>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Coronary Artery Disease</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Increased risk of coronary artery disease is linked to arsenic exposure.</a:t>
                      </a:r>
                    </a:p>
                  </a:txBody>
                  <a:tcPr marL="7620" marR="7620" marT="7620" marB="0" anchor="ctr"/>
                </a:tc>
                <a:extLst>
                  <a:ext uri="{0D108BD9-81ED-4DB2-BD59-A6C34878D82A}">
                    <a16:rowId xmlns:a16="http://schemas.microsoft.com/office/drawing/2014/main" val="3019835291"/>
                  </a:ext>
                </a:extLst>
              </a:tr>
              <a:tr h="567484">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Neurological Effects</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Cognitive Decline</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Exposure to arsenic is associated with cognitive decline and neurological disorders.</a:t>
                      </a:r>
                    </a:p>
                  </a:txBody>
                  <a:tcPr marL="7620" marR="7620" marT="7620" marB="0" anchor="ctr"/>
                </a:tc>
                <a:extLst>
                  <a:ext uri="{0D108BD9-81ED-4DB2-BD59-A6C34878D82A}">
                    <a16:rowId xmlns:a16="http://schemas.microsoft.com/office/drawing/2014/main" val="3852581495"/>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Peripheral Neuropathy</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Chronic exposure can lead to peripheral neuropathy symptoms.</a:t>
                      </a:r>
                    </a:p>
                  </a:txBody>
                  <a:tcPr marL="7620" marR="7620" marT="7620" marB="0" anchor="ctr"/>
                </a:tc>
                <a:extLst>
                  <a:ext uri="{0D108BD9-81ED-4DB2-BD59-A6C34878D82A}">
                    <a16:rowId xmlns:a16="http://schemas.microsoft.com/office/drawing/2014/main" val="93505895"/>
                  </a:ext>
                </a:extLst>
              </a:tr>
              <a:tr h="655481">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Reproductive Health</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Developmental Effects</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Arsenic exposure during pregnancy can adversely affect fetal development and birth outcomes.</a:t>
                      </a:r>
                    </a:p>
                  </a:txBody>
                  <a:tcPr marL="7620" marR="7620" marT="7620" marB="0" anchor="ctr"/>
                </a:tc>
                <a:extLst>
                  <a:ext uri="{0D108BD9-81ED-4DB2-BD59-A6C34878D82A}">
                    <a16:rowId xmlns:a16="http://schemas.microsoft.com/office/drawing/2014/main" val="4176338386"/>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Infertility</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Higher incidence of infertility is observed in individuals exposed to arsenic.</a:t>
                      </a:r>
                    </a:p>
                  </a:txBody>
                  <a:tcPr marL="7620" marR="7620" marT="7620" marB="0" anchor="ctr"/>
                </a:tc>
                <a:extLst>
                  <a:ext uri="{0D108BD9-81ED-4DB2-BD59-A6C34878D82A}">
                    <a16:rowId xmlns:a16="http://schemas.microsoft.com/office/drawing/2014/main" val="3818019128"/>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Respiratory Health</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Chronic Respiratory Conditions</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Arsenic exposure contributes to chronic respiratory conditions such as bronchitis.</a:t>
                      </a:r>
                    </a:p>
                  </a:txBody>
                  <a:tcPr marL="7620" marR="7620" marT="7620" marB="0" anchor="ctr"/>
                </a:tc>
                <a:extLst>
                  <a:ext uri="{0D108BD9-81ED-4DB2-BD59-A6C34878D82A}">
                    <a16:rowId xmlns:a16="http://schemas.microsoft.com/office/drawing/2014/main" val="3143358682"/>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1" i="0" u="none" strike="noStrike">
                          <a:solidFill>
                            <a:srgbClr val="000000"/>
                          </a:solidFill>
                          <a:effectLst/>
                          <a:latin typeface="Calibri" panose="020F0502020204030204" pitchFamily="34" charset="0"/>
                        </a:rPr>
                        <a:t>Dermatological Effects</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Hyperpigmentation</a:t>
                      </a:r>
                    </a:p>
                  </a:txBody>
                  <a:tcPr marL="7620" marR="7620" marT="7620" marB="0" anchor="ctr"/>
                </a:tc>
                <a:tc>
                  <a:txBody>
                    <a:bodyPr/>
                    <a:lstStyle/>
                    <a:p>
                      <a:pPr algn="l" fontAlgn="ctr"/>
                      <a:r>
                        <a:rPr lang="en-US" sz="1100" b="0" i="0" u="none" strike="noStrike">
                          <a:solidFill>
                            <a:srgbClr val="000000"/>
                          </a:solidFill>
                          <a:effectLst/>
                          <a:latin typeface="Calibri" panose="020F0502020204030204" pitchFamily="34" charset="0"/>
                        </a:rPr>
                        <a:t>Long-term exposure results in skin hyperpigmentation and lesions.</a:t>
                      </a:r>
                    </a:p>
                  </a:txBody>
                  <a:tcPr marL="7620" marR="7620" marT="7620" marB="0" anchor="ctr"/>
                </a:tc>
                <a:extLst>
                  <a:ext uri="{0D108BD9-81ED-4DB2-BD59-A6C34878D82A}">
                    <a16:rowId xmlns:a16="http://schemas.microsoft.com/office/drawing/2014/main" val="3699908741"/>
                  </a:ext>
                </a:extLst>
              </a:tr>
              <a:tr h="493452">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 </a:t>
                      </a:r>
                    </a:p>
                  </a:txBody>
                  <a:tcPr marL="7620" marR="7620" marT="7620" marB="0" anchor="ctr"/>
                </a:tc>
                <a:tc>
                  <a:txBody>
                    <a:bodyPr/>
                    <a:lstStyle/>
                    <a:p>
                      <a:pPr algn="l" fontAlgn="ctr"/>
                      <a:r>
                        <a:rPr lang="en-IN" sz="1100" b="0" i="0" u="none" strike="noStrike">
                          <a:solidFill>
                            <a:srgbClr val="000000"/>
                          </a:solidFill>
                          <a:effectLst/>
                          <a:latin typeface="Calibri" panose="020F0502020204030204" pitchFamily="34" charset="0"/>
                        </a:rPr>
                        <a:t>Keratosis</a:t>
                      </a:r>
                    </a:p>
                  </a:txBody>
                  <a:tcPr marL="7620" marR="7620" marT="7620" marB="0" anchor="ctr"/>
                </a:tc>
                <a:tc>
                  <a:txBody>
                    <a:bodyPr/>
                    <a:lstStyle/>
                    <a:p>
                      <a:pPr algn="l" fontAlgn="ctr"/>
                      <a:r>
                        <a:rPr lang="en-US" sz="1100" b="0" i="0" u="none" strike="noStrike" dirty="0">
                          <a:solidFill>
                            <a:srgbClr val="000000"/>
                          </a:solidFill>
                          <a:effectLst/>
                          <a:latin typeface="Calibri" panose="020F0502020204030204" pitchFamily="34" charset="0"/>
                        </a:rPr>
                        <a:t>Skin keratosis is a common dermatological effect of arsenic exposure.</a:t>
                      </a:r>
                    </a:p>
                  </a:txBody>
                  <a:tcPr marL="7620" marR="7620" marT="7620" marB="0" anchor="ctr"/>
                </a:tc>
                <a:extLst>
                  <a:ext uri="{0D108BD9-81ED-4DB2-BD59-A6C34878D82A}">
                    <a16:rowId xmlns:a16="http://schemas.microsoft.com/office/drawing/2014/main" val="1214687871"/>
                  </a:ext>
                </a:extLst>
              </a:tr>
            </a:tbl>
          </a:graphicData>
        </a:graphic>
      </p:graphicFrame>
    </p:spTree>
    <p:extLst>
      <p:ext uri="{BB962C8B-B14F-4D97-AF65-F5344CB8AC3E}">
        <p14:creationId xmlns:p14="http://schemas.microsoft.com/office/powerpoint/2010/main" val="21644904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22566</TotalTime>
  <Words>2889</Words>
  <Application>Microsoft Office PowerPoint</Application>
  <PresentationFormat>Widescreen</PresentationFormat>
  <Paragraphs>253</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Organic</vt:lpstr>
      <vt:lpstr>Long term effects of Arsenic Exposure on Human Health. </vt:lpstr>
      <vt:lpstr>INTRODUCTION</vt:lpstr>
      <vt:lpstr>INTRODUCTION</vt:lpstr>
      <vt:lpstr>METHODOLOGY</vt:lpstr>
      <vt:lpstr>METHODOLOGY</vt:lpstr>
      <vt:lpstr>OBJECTIVES</vt:lpstr>
      <vt:lpstr>PowerPoint Presentation</vt:lpstr>
      <vt:lpstr>PowerPoint Presentation</vt:lpstr>
      <vt:lpstr>RESULT</vt:lpstr>
      <vt:lpstr>RESULTS</vt:lpstr>
      <vt:lpstr>RESULT</vt:lpstr>
      <vt:lpstr>RESULTS </vt:lpstr>
      <vt:lpstr>To examine geographical variations in arsenic contamination in both developed and developing countries.  </vt:lpstr>
      <vt:lpstr>Discussion</vt:lpstr>
      <vt:lpstr>DISCUSSION</vt:lpstr>
      <vt:lpstr>CONCLUSION</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IN IMPLEMENTATION OF PRADHAN MANTRI JAN AROGYA YOJANA BY EMPANELED HOSPITALS: A SCOPING REVIEW</dc:title>
  <dc:creator>Sonali Mahar</dc:creator>
  <cp:lastModifiedBy>Nancy Dhillon</cp:lastModifiedBy>
  <cp:revision>138</cp:revision>
  <dcterms:created xsi:type="dcterms:W3CDTF">2024-04-17T10:40:14Z</dcterms:created>
  <dcterms:modified xsi:type="dcterms:W3CDTF">2024-08-01T11:58:43Z</dcterms:modified>
</cp:coreProperties>
</file>