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05" r:id="rId4"/>
  </p:sldMasterIdLst>
  <p:notesMasterIdLst>
    <p:notesMasterId r:id="rId24"/>
  </p:notesMasterIdLst>
  <p:handoutMasterIdLst>
    <p:handoutMasterId r:id="rId25"/>
  </p:handoutMasterIdLst>
  <p:sldIdLst>
    <p:sldId id="256" r:id="rId5"/>
    <p:sldId id="277" r:id="rId6"/>
    <p:sldId id="293" r:id="rId7"/>
    <p:sldId id="294" r:id="rId8"/>
    <p:sldId id="296" r:id="rId9"/>
    <p:sldId id="297" r:id="rId10"/>
    <p:sldId id="298" r:id="rId11"/>
    <p:sldId id="299" r:id="rId12"/>
    <p:sldId id="300" r:id="rId13"/>
    <p:sldId id="307" r:id="rId14"/>
    <p:sldId id="308" r:id="rId15"/>
    <p:sldId id="301" r:id="rId16"/>
    <p:sldId id="302" r:id="rId17"/>
    <p:sldId id="303" r:id="rId18"/>
    <p:sldId id="286" r:id="rId19"/>
    <p:sldId id="304" r:id="rId20"/>
    <p:sldId id="276" r:id="rId21"/>
    <p:sldId id="305" r:id="rId22"/>
    <p:sldId id="30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3204" autoAdjust="0"/>
  </p:normalViewPr>
  <p:slideViewPr>
    <p:cSldViewPr snapToGrid="0">
      <p:cViewPr varScale="1">
        <p:scale>
          <a:sx n="64" d="100"/>
          <a:sy n="64" d="100"/>
        </p:scale>
        <p:origin x="942" y="66"/>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eha%20Rana\Desktop\Neha%20jivi%20internship\COH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RESULT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141111691528643"/>
          <c:y val="0.10281553313263332"/>
          <c:w val="0.87655561439474217"/>
          <c:h val="0.65905095007783232"/>
        </c:manualLayout>
      </c:layout>
      <c:bar3DChart>
        <c:barDir val="col"/>
        <c:grouping val="clustered"/>
        <c:varyColors val="0"/>
        <c:ser>
          <c:idx val="0"/>
          <c:order val="0"/>
          <c:tx>
            <c:strRef>
              <c:f>Sheet6!$E$5</c:f>
              <c:strCache>
                <c:ptCount val="1"/>
                <c:pt idx="0">
                  <c:v>GPT-4</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1.0846660552354845E-2"/>
                  <c:y val="-5.9193989601655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53-49BD-A67F-B8A6A7CA5D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Sheet6!$F$4</c:f>
              <c:strCache>
                <c:ptCount val="1"/>
                <c:pt idx="0">
                  <c:v>COHEN KAPPA</c:v>
                </c:pt>
              </c:strCache>
            </c:strRef>
          </c:cat>
          <c:val>
            <c:numRef>
              <c:f>Sheet6!$F$5</c:f>
              <c:numCache>
                <c:formatCode>General</c:formatCode>
                <c:ptCount val="1"/>
                <c:pt idx="0">
                  <c:v>4.4999999999999998E-2</c:v>
                </c:pt>
              </c:numCache>
            </c:numRef>
          </c:val>
          <c:extLst>
            <c:ext xmlns:c16="http://schemas.microsoft.com/office/drawing/2014/chart" uri="{C3380CC4-5D6E-409C-BE32-E72D297353CC}">
              <c16:uniqueId val="{00000000-3D53-49BD-A67F-B8A6A7CA5D7A}"/>
            </c:ext>
          </c:extLst>
        </c:ser>
        <c:ser>
          <c:idx val="1"/>
          <c:order val="1"/>
          <c:tx>
            <c:strRef>
              <c:f>Sheet6!$E$6</c:f>
              <c:strCache>
                <c:ptCount val="1"/>
                <c:pt idx="0">
                  <c:v>GPT-3.5</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5495229360506435E-3"/>
                  <c:y val="-1.1275045638410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53-49BD-A67F-B8A6A7CA5D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Sheet6!$F$4</c:f>
              <c:strCache>
                <c:ptCount val="1"/>
                <c:pt idx="0">
                  <c:v>COHEN KAPPA</c:v>
                </c:pt>
              </c:strCache>
            </c:strRef>
          </c:cat>
          <c:val>
            <c:numRef>
              <c:f>Sheet6!$F$6</c:f>
              <c:numCache>
                <c:formatCode>General</c:formatCode>
                <c:ptCount val="1"/>
                <c:pt idx="0">
                  <c:v>0.504</c:v>
                </c:pt>
              </c:numCache>
            </c:numRef>
          </c:val>
          <c:extLst>
            <c:ext xmlns:c16="http://schemas.microsoft.com/office/drawing/2014/chart" uri="{C3380CC4-5D6E-409C-BE32-E72D297353CC}">
              <c16:uniqueId val="{00000001-3D53-49BD-A67F-B8A6A7CA5D7A}"/>
            </c:ext>
          </c:extLst>
        </c:ser>
        <c:ser>
          <c:idx val="2"/>
          <c:order val="2"/>
          <c:tx>
            <c:strRef>
              <c:f>Sheet6!$E$7</c:f>
              <c:strCache>
                <c:ptCount val="1"/>
                <c:pt idx="0">
                  <c:v>GEMINI</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3.0990458721014006E-3"/>
                  <c:y val="-2.5368852686423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53-49BD-A67F-B8A6A7CA5D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Sheet6!$F$4</c:f>
              <c:strCache>
                <c:ptCount val="1"/>
                <c:pt idx="0">
                  <c:v>COHEN KAPPA</c:v>
                </c:pt>
              </c:strCache>
            </c:strRef>
          </c:cat>
          <c:val>
            <c:numRef>
              <c:f>Sheet6!$F$7</c:f>
              <c:numCache>
                <c:formatCode>General</c:formatCode>
                <c:ptCount val="1"/>
                <c:pt idx="0">
                  <c:v>0.29199999999999998</c:v>
                </c:pt>
              </c:numCache>
            </c:numRef>
          </c:val>
          <c:extLst>
            <c:ext xmlns:c16="http://schemas.microsoft.com/office/drawing/2014/chart" uri="{C3380CC4-5D6E-409C-BE32-E72D297353CC}">
              <c16:uniqueId val="{00000002-3D53-49BD-A67F-B8A6A7CA5D7A}"/>
            </c:ext>
          </c:extLst>
        </c:ser>
        <c:ser>
          <c:idx val="3"/>
          <c:order val="3"/>
          <c:tx>
            <c:strRef>
              <c:f>Sheet6!$E$8</c:f>
              <c:strCache>
                <c:ptCount val="1"/>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Sheet6!$F$4</c:f>
              <c:strCache>
                <c:ptCount val="1"/>
                <c:pt idx="0">
                  <c:v>COHEN KAPPA</c:v>
                </c:pt>
              </c:strCache>
            </c:strRef>
          </c:cat>
          <c:val>
            <c:numRef>
              <c:f>Sheet6!$F$8</c:f>
              <c:numCache>
                <c:formatCode>General</c:formatCode>
                <c:ptCount val="1"/>
              </c:numCache>
            </c:numRef>
          </c:val>
          <c:extLst>
            <c:ext xmlns:c16="http://schemas.microsoft.com/office/drawing/2014/chart" uri="{C3380CC4-5D6E-409C-BE32-E72D297353CC}">
              <c16:uniqueId val="{00000003-3D53-49BD-A67F-B8A6A7CA5D7A}"/>
            </c:ext>
          </c:extLst>
        </c:ser>
        <c:ser>
          <c:idx val="4"/>
          <c:order val="4"/>
          <c:tx>
            <c:strRef>
              <c:f>Sheet6!$E$9</c:f>
              <c:strCache>
                <c:ptCount val="1"/>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Sheet6!$F$4</c:f>
              <c:strCache>
                <c:ptCount val="1"/>
                <c:pt idx="0">
                  <c:v>COHEN KAPPA</c:v>
                </c:pt>
              </c:strCache>
            </c:strRef>
          </c:cat>
          <c:val>
            <c:numRef>
              <c:f>Sheet6!$F$9</c:f>
              <c:numCache>
                <c:formatCode>General</c:formatCode>
                <c:ptCount val="1"/>
              </c:numCache>
            </c:numRef>
          </c:val>
          <c:extLst>
            <c:ext xmlns:c16="http://schemas.microsoft.com/office/drawing/2014/chart" uri="{C3380CC4-5D6E-409C-BE32-E72D297353CC}">
              <c16:uniqueId val="{00000004-3D53-49BD-A67F-B8A6A7CA5D7A}"/>
            </c:ext>
          </c:extLst>
        </c:ser>
        <c:dLbls>
          <c:showLegendKey val="0"/>
          <c:showVal val="1"/>
          <c:showCatName val="0"/>
          <c:showSerName val="0"/>
          <c:showPercent val="0"/>
          <c:showBubbleSize val="0"/>
        </c:dLbls>
        <c:gapWidth val="65"/>
        <c:shape val="box"/>
        <c:axId val="279677600"/>
        <c:axId val="279670400"/>
        <c:axId val="0"/>
      </c:bar3DChart>
      <c:catAx>
        <c:axId val="27967760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Generative AI</a:t>
                </a:r>
              </a:p>
            </c:rich>
          </c:tx>
          <c:layout>
            <c:manualLayout>
              <c:xMode val="edge"/>
              <c:yMode val="edge"/>
              <c:x val="0.40679727599058724"/>
              <c:y val="0.8610551060594965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79670400"/>
        <c:crosses val="autoZero"/>
        <c:auto val="1"/>
        <c:lblAlgn val="ctr"/>
        <c:lblOffset val="100"/>
        <c:noMultiLvlLbl val="0"/>
      </c:catAx>
      <c:valAx>
        <c:axId val="279670400"/>
        <c:scaling>
          <c:orientation val="minMax"/>
          <c:max val="1"/>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Cohen Kappa</a:t>
                </a:r>
              </a:p>
            </c:rich>
          </c:tx>
          <c:layout>
            <c:manualLayout>
              <c:xMode val="edge"/>
              <c:yMode val="edge"/>
              <c:x val="2.7304002710817586E-2"/>
              <c:y val="0.3478457892972386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796776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55FA2-E79C-463B-AF6E-41757CBB5EB8}"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85054D1A-32E8-4CF2-A63E-E706F2C10DD3}">
      <dgm:prSet/>
      <dgm:spPr/>
      <dgm:t>
        <a:bodyPr/>
        <a:lstStyle/>
        <a:p>
          <a:r>
            <a:rPr lang="en-US" b="1" i="0" baseline="0" dirty="0"/>
            <a:t>Predictive Analytics:</a:t>
          </a:r>
          <a:r>
            <a:rPr lang="en-US" b="0" i="0" baseline="0" dirty="0"/>
            <a:t> Machine learning algorithms can forecast patient influx patterns, optimize resource allocation, and enhance triage accuracy, ensuring timely care.</a:t>
          </a:r>
          <a:endParaRPr lang="en-US" dirty="0"/>
        </a:p>
      </dgm:t>
    </dgm:pt>
    <dgm:pt modelId="{A03E8CED-FE30-4923-8EAC-B338BA4CA876}" type="parTrans" cxnId="{C13C398A-35F2-4BA3-8F59-6D4A024C6D0F}">
      <dgm:prSet/>
      <dgm:spPr/>
      <dgm:t>
        <a:bodyPr/>
        <a:lstStyle/>
        <a:p>
          <a:endParaRPr lang="en-US"/>
        </a:p>
      </dgm:t>
    </dgm:pt>
    <dgm:pt modelId="{371FB729-AD5A-4FEB-BB8E-CCB28852E6EC}" type="sibTrans" cxnId="{C13C398A-35F2-4BA3-8F59-6D4A024C6D0F}">
      <dgm:prSet/>
      <dgm:spPr/>
      <dgm:t>
        <a:bodyPr/>
        <a:lstStyle/>
        <a:p>
          <a:endParaRPr lang="en-US"/>
        </a:p>
      </dgm:t>
    </dgm:pt>
    <dgm:pt modelId="{C5588A0D-30E4-463B-922B-DE6569A1D8CF}">
      <dgm:prSet/>
      <dgm:spPr/>
      <dgm:t>
        <a:bodyPr/>
        <a:lstStyle/>
        <a:p>
          <a:r>
            <a:rPr lang="en-US" b="1" i="0" baseline="0" dirty="0"/>
            <a:t>Medical Imaging:</a:t>
          </a:r>
          <a:r>
            <a:rPr lang="en-US" b="0" i="0" baseline="0" dirty="0"/>
            <a:t> Deep learning models can analyze medical images with high precision, facilitating rapid diagnosis for conditions needing immediate attention.</a:t>
          </a:r>
          <a:endParaRPr lang="en-US" dirty="0"/>
        </a:p>
      </dgm:t>
    </dgm:pt>
    <dgm:pt modelId="{FC60291E-EDBE-44C9-B0C3-5C84EFC5A825}" type="parTrans" cxnId="{C5A69599-12A2-4479-826A-F5143EFA01BF}">
      <dgm:prSet/>
      <dgm:spPr/>
      <dgm:t>
        <a:bodyPr/>
        <a:lstStyle/>
        <a:p>
          <a:endParaRPr lang="en-US"/>
        </a:p>
      </dgm:t>
    </dgm:pt>
    <dgm:pt modelId="{C2D7574C-6364-4598-A60A-538FC905B7CE}" type="sibTrans" cxnId="{C5A69599-12A2-4479-826A-F5143EFA01BF}">
      <dgm:prSet/>
      <dgm:spPr/>
      <dgm:t>
        <a:bodyPr/>
        <a:lstStyle/>
        <a:p>
          <a:endParaRPr lang="en-US"/>
        </a:p>
      </dgm:t>
    </dgm:pt>
    <dgm:pt modelId="{E0AE871B-9B45-4148-903B-289075D63ACE}">
      <dgm:prSet/>
      <dgm:spPr/>
      <dgm:t>
        <a:bodyPr/>
        <a:lstStyle/>
        <a:p>
          <a:r>
            <a:rPr lang="en-US" b="1" i="0" baseline="0" dirty="0"/>
            <a:t>Administrative Efficiency:</a:t>
          </a:r>
          <a:r>
            <a:rPr lang="en-US" b="0" i="0" baseline="0" dirty="0"/>
            <a:t> AI can streamline tasks such as documentation and billing, reducing administrative burdens on medical staff.</a:t>
          </a:r>
          <a:endParaRPr lang="en-US" dirty="0"/>
        </a:p>
      </dgm:t>
    </dgm:pt>
    <dgm:pt modelId="{81D1AF84-A9CB-43AE-9951-7BEDC0D133BD}" type="parTrans" cxnId="{890A3750-359B-403C-9A01-EF38EB625AA3}">
      <dgm:prSet/>
      <dgm:spPr/>
      <dgm:t>
        <a:bodyPr/>
        <a:lstStyle/>
        <a:p>
          <a:endParaRPr lang="en-US"/>
        </a:p>
      </dgm:t>
    </dgm:pt>
    <dgm:pt modelId="{FA2E28CC-FB89-4C84-AAC8-13C26A781F66}" type="sibTrans" cxnId="{890A3750-359B-403C-9A01-EF38EB625AA3}">
      <dgm:prSet/>
      <dgm:spPr/>
      <dgm:t>
        <a:bodyPr/>
        <a:lstStyle/>
        <a:p>
          <a:endParaRPr lang="en-US"/>
        </a:p>
      </dgm:t>
    </dgm:pt>
    <dgm:pt modelId="{26D997EA-AAA6-4781-943E-198A211D7A2D}">
      <dgm:prSet/>
      <dgm:spPr/>
      <dgm:t>
        <a:bodyPr/>
        <a:lstStyle/>
        <a:p>
          <a:r>
            <a:rPr lang="en-US" b="1" i="0" baseline="0" dirty="0"/>
            <a:t>Personalized Care:</a:t>
          </a:r>
          <a:r>
            <a:rPr lang="en-US" b="0" i="0" baseline="0" dirty="0"/>
            <a:t> By analyzing patient data, AI can offer tailored treatment recommendations and identify high-risk patients for proactive interventions.</a:t>
          </a:r>
          <a:endParaRPr lang="en-US" dirty="0"/>
        </a:p>
      </dgm:t>
    </dgm:pt>
    <dgm:pt modelId="{DB7F3A33-4228-48C1-B6A2-58FA573B181A}" type="parTrans" cxnId="{08C3332D-FD18-4434-BBF3-DC8FA86E5780}">
      <dgm:prSet/>
      <dgm:spPr/>
      <dgm:t>
        <a:bodyPr/>
        <a:lstStyle/>
        <a:p>
          <a:endParaRPr lang="en-US"/>
        </a:p>
      </dgm:t>
    </dgm:pt>
    <dgm:pt modelId="{C210270B-A60B-4A89-AB28-E4F453734DB6}" type="sibTrans" cxnId="{08C3332D-FD18-4434-BBF3-DC8FA86E5780}">
      <dgm:prSet/>
      <dgm:spPr/>
      <dgm:t>
        <a:bodyPr/>
        <a:lstStyle/>
        <a:p>
          <a:endParaRPr lang="en-US"/>
        </a:p>
      </dgm:t>
    </dgm:pt>
    <dgm:pt modelId="{2557D903-FEC8-4B71-AF71-24E41101C64F}">
      <dgm:prSet/>
      <dgm:spPr/>
      <dgm:t>
        <a:bodyPr/>
        <a:lstStyle/>
        <a:p>
          <a:r>
            <a:rPr lang="en-US" b="1" i="0" baseline="0"/>
            <a:t>Reducing Burnout:</a:t>
          </a:r>
          <a:r>
            <a:rPr lang="en-US" b="0" i="0" baseline="0"/>
            <a:t> Automating routine tasks allows healthcare professionals to focus on complex patient care, improving job satisfaction and reducing burnout. </a:t>
          </a:r>
          <a:endParaRPr lang="en-US"/>
        </a:p>
      </dgm:t>
    </dgm:pt>
    <dgm:pt modelId="{990EF7E4-918B-4791-A5C6-6A3D960FC7D5}" type="parTrans" cxnId="{35C54012-9593-452F-9F26-A4D67C65AB7D}">
      <dgm:prSet/>
      <dgm:spPr/>
      <dgm:t>
        <a:bodyPr/>
        <a:lstStyle/>
        <a:p>
          <a:endParaRPr lang="en-US"/>
        </a:p>
      </dgm:t>
    </dgm:pt>
    <dgm:pt modelId="{A9F43B60-2F6B-44AF-8E19-9C624054CFE9}" type="sibTrans" cxnId="{35C54012-9593-452F-9F26-A4D67C65AB7D}">
      <dgm:prSet/>
      <dgm:spPr/>
      <dgm:t>
        <a:bodyPr/>
        <a:lstStyle/>
        <a:p>
          <a:endParaRPr lang="en-US"/>
        </a:p>
      </dgm:t>
    </dgm:pt>
    <dgm:pt modelId="{2FC11D24-C0E2-49A5-B9FE-414173FA0F1B}" type="pres">
      <dgm:prSet presAssocID="{1F055FA2-E79C-463B-AF6E-41757CBB5EB8}" presName="vert0" presStyleCnt="0">
        <dgm:presLayoutVars>
          <dgm:dir/>
          <dgm:animOne val="branch"/>
          <dgm:animLvl val="lvl"/>
        </dgm:presLayoutVars>
      </dgm:prSet>
      <dgm:spPr/>
    </dgm:pt>
    <dgm:pt modelId="{7217E777-E5A5-43C9-8C26-00B9FB559F8B}" type="pres">
      <dgm:prSet presAssocID="{85054D1A-32E8-4CF2-A63E-E706F2C10DD3}" presName="thickLine" presStyleLbl="alignNode1" presStyleIdx="0" presStyleCnt="5"/>
      <dgm:spPr/>
    </dgm:pt>
    <dgm:pt modelId="{624256F7-D424-4C77-8B46-B834E772D8D0}" type="pres">
      <dgm:prSet presAssocID="{85054D1A-32E8-4CF2-A63E-E706F2C10DD3}" presName="horz1" presStyleCnt="0"/>
      <dgm:spPr/>
    </dgm:pt>
    <dgm:pt modelId="{7C9B58E5-9077-45AD-96E6-A6CDBD4A8BAC}" type="pres">
      <dgm:prSet presAssocID="{85054D1A-32E8-4CF2-A63E-E706F2C10DD3}" presName="tx1" presStyleLbl="revTx" presStyleIdx="0" presStyleCnt="5"/>
      <dgm:spPr/>
    </dgm:pt>
    <dgm:pt modelId="{7B02A393-8490-4B33-8F60-A30703FAAF92}" type="pres">
      <dgm:prSet presAssocID="{85054D1A-32E8-4CF2-A63E-E706F2C10DD3}" presName="vert1" presStyleCnt="0"/>
      <dgm:spPr/>
    </dgm:pt>
    <dgm:pt modelId="{203C3AF7-ED98-42ED-B0C8-E4586AF05A45}" type="pres">
      <dgm:prSet presAssocID="{C5588A0D-30E4-463B-922B-DE6569A1D8CF}" presName="thickLine" presStyleLbl="alignNode1" presStyleIdx="1" presStyleCnt="5"/>
      <dgm:spPr/>
    </dgm:pt>
    <dgm:pt modelId="{B8C10FB5-457B-4E3C-B092-974B697A3544}" type="pres">
      <dgm:prSet presAssocID="{C5588A0D-30E4-463B-922B-DE6569A1D8CF}" presName="horz1" presStyleCnt="0"/>
      <dgm:spPr/>
    </dgm:pt>
    <dgm:pt modelId="{D6217506-6AE1-4A9E-BFCA-97C1847D4E53}" type="pres">
      <dgm:prSet presAssocID="{C5588A0D-30E4-463B-922B-DE6569A1D8CF}" presName="tx1" presStyleLbl="revTx" presStyleIdx="1" presStyleCnt="5"/>
      <dgm:spPr/>
    </dgm:pt>
    <dgm:pt modelId="{DB356B48-E1E8-4F84-9FDB-4BAA390DF575}" type="pres">
      <dgm:prSet presAssocID="{C5588A0D-30E4-463B-922B-DE6569A1D8CF}" presName="vert1" presStyleCnt="0"/>
      <dgm:spPr/>
    </dgm:pt>
    <dgm:pt modelId="{2185E980-843F-495C-A84C-4D7C46A9C4B4}" type="pres">
      <dgm:prSet presAssocID="{E0AE871B-9B45-4148-903B-289075D63ACE}" presName="thickLine" presStyleLbl="alignNode1" presStyleIdx="2" presStyleCnt="5"/>
      <dgm:spPr/>
    </dgm:pt>
    <dgm:pt modelId="{66E79D71-D8FE-43FF-BFC4-4BE11FABBBD4}" type="pres">
      <dgm:prSet presAssocID="{E0AE871B-9B45-4148-903B-289075D63ACE}" presName="horz1" presStyleCnt="0"/>
      <dgm:spPr/>
    </dgm:pt>
    <dgm:pt modelId="{A58C4255-A13F-455D-8267-84B47106A913}" type="pres">
      <dgm:prSet presAssocID="{E0AE871B-9B45-4148-903B-289075D63ACE}" presName="tx1" presStyleLbl="revTx" presStyleIdx="2" presStyleCnt="5"/>
      <dgm:spPr/>
    </dgm:pt>
    <dgm:pt modelId="{89301502-BC33-4CC7-974C-17531B3A3358}" type="pres">
      <dgm:prSet presAssocID="{E0AE871B-9B45-4148-903B-289075D63ACE}" presName="vert1" presStyleCnt="0"/>
      <dgm:spPr/>
    </dgm:pt>
    <dgm:pt modelId="{727AC93F-FEB5-414D-B31D-A9C1F3295A6D}" type="pres">
      <dgm:prSet presAssocID="{26D997EA-AAA6-4781-943E-198A211D7A2D}" presName="thickLine" presStyleLbl="alignNode1" presStyleIdx="3" presStyleCnt="5"/>
      <dgm:spPr/>
    </dgm:pt>
    <dgm:pt modelId="{21A3389D-2C12-4745-9DD3-686B22FB379A}" type="pres">
      <dgm:prSet presAssocID="{26D997EA-AAA6-4781-943E-198A211D7A2D}" presName="horz1" presStyleCnt="0"/>
      <dgm:spPr/>
    </dgm:pt>
    <dgm:pt modelId="{092DBC9A-6D2F-449C-9AE9-E7CCC304FE75}" type="pres">
      <dgm:prSet presAssocID="{26D997EA-AAA6-4781-943E-198A211D7A2D}" presName="tx1" presStyleLbl="revTx" presStyleIdx="3" presStyleCnt="5"/>
      <dgm:spPr/>
    </dgm:pt>
    <dgm:pt modelId="{B67C5EBE-C703-425F-B82D-2294770C4DE0}" type="pres">
      <dgm:prSet presAssocID="{26D997EA-AAA6-4781-943E-198A211D7A2D}" presName="vert1" presStyleCnt="0"/>
      <dgm:spPr/>
    </dgm:pt>
    <dgm:pt modelId="{948B2EE9-377C-4E8C-B719-E2ACE08BB15C}" type="pres">
      <dgm:prSet presAssocID="{2557D903-FEC8-4B71-AF71-24E41101C64F}" presName="thickLine" presStyleLbl="alignNode1" presStyleIdx="4" presStyleCnt="5"/>
      <dgm:spPr/>
    </dgm:pt>
    <dgm:pt modelId="{B2755598-C8B6-4AB1-9C87-4C92F4DDC86B}" type="pres">
      <dgm:prSet presAssocID="{2557D903-FEC8-4B71-AF71-24E41101C64F}" presName="horz1" presStyleCnt="0"/>
      <dgm:spPr/>
    </dgm:pt>
    <dgm:pt modelId="{F2DC4913-2854-48CA-ACBC-93D336657F5E}" type="pres">
      <dgm:prSet presAssocID="{2557D903-FEC8-4B71-AF71-24E41101C64F}" presName="tx1" presStyleLbl="revTx" presStyleIdx="4" presStyleCnt="5"/>
      <dgm:spPr/>
    </dgm:pt>
    <dgm:pt modelId="{612A5CBB-11F6-44F9-895E-45372148AF4F}" type="pres">
      <dgm:prSet presAssocID="{2557D903-FEC8-4B71-AF71-24E41101C64F}" presName="vert1" presStyleCnt="0"/>
      <dgm:spPr/>
    </dgm:pt>
  </dgm:ptLst>
  <dgm:cxnLst>
    <dgm:cxn modelId="{463C3507-578E-4E47-A932-EA17522F83C9}" type="presOf" srcId="{26D997EA-AAA6-4781-943E-198A211D7A2D}" destId="{092DBC9A-6D2F-449C-9AE9-E7CCC304FE75}" srcOrd="0" destOrd="0" presId="urn:microsoft.com/office/officeart/2008/layout/LinedList"/>
    <dgm:cxn modelId="{35C54012-9593-452F-9F26-A4D67C65AB7D}" srcId="{1F055FA2-E79C-463B-AF6E-41757CBB5EB8}" destId="{2557D903-FEC8-4B71-AF71-24E41101C64F}" srcOrd="4" destOrd="0" parTransId="{990EF7E4-918B-4791-A5C6-6A3D960FC7D5}" sibTransId="{A9F43B60-2F6B-44AF-8E19-9C624054CFE9}"/>
    <dgm:cxn modelId="{08C3332D-FD18-4434-BBF3-DC8FA86E5780}" srcId="{1F055FA2-E79C-463B-AF6E-41757CBB5EB8}" destId="{26D997EA-AAA6-4781-943E-198A211D7A2D}" srcOrd="3" destOrd="0" parTransId="{DB7F3A33-4228-48C1-B6A2-58FA573B181A}" sibTransId="{C210270B-A60B-4A89-AB28-E4F453734DB6}"/>
    <dgm:cxn modelId="{FC0E7C41-1D98-4E41-831D-1E43650F6AE9}" type="presOf" srcId="{C5588A0D-30E4-463B-922B-DE6569A1D8CF}" destId="{D6217506-6AE1-4A9E-BFCA-97C1847D4E53}" srcOrd="0" destOrd="0" presId="urn:microsoft.com/office/officeart/2008/layout/LinedList"/>
    <dgm:cxn modelId="{890A3750-359B-403C-9A01-EF38EB625AA3}" srcId="{1F055FA2-E79C-463B-AF6E-41757CBB5EB8}" destId="{E0AE871B-9B45-4148-903B-289075D63ACE}" srcOrd="2" destOrd="0" parTransId="{81D1AF84-A9CB-43AE-9951-7BEDC0D133BD}" sibTransId="{FA2E28CC-FB89-4C84-AAC8-13C26A781F66}"/>
    <dgm:cxn modelId="{1BAB7059-CAEF-4A97-97B9-B33981CF09A6}" type="presOf" srcId="{85054D1A-32E8-4CF2-A63E-E706F2C10DD3}" destId="{7C9B58E5-9077-45AD-96E6-A6CDBD4A8BAC}" srcOrd="0" destOrd="0" presId="urn:microsoft.com/office/officeart/2008/layout/LinedList"/>
    <dgm:cxn modelId="{C13C398A-35F2-4BA3-8F59-6D4A024C6D0F}" srcId="{1F055FA2-E79C-463B-AF6E-41757CBB5EB8}" destId="{85054D1A-32E8-4CF2-A63E-E706F2C10DD3}" srcOrd="0" destOrd="0" parTransId="{A03E8CED-FE30-4923-8EAC-B338BA4CA876}" sibTransId="{371FB729-AD5A-4FEB-BB8E-CCB28852E6EC}"/>
    <dgm:cxn modelId="{C5A69599-12A2-4479-826A-F5143EFA01BF}" srcId="{1F055FA2-E79C-463B-AF6E-41757CBB5EB8}" destId="{C5588A0D-30E4-463B-922B-DE6569A1D8CF}" srcOrd="1" destOrd="0" parTransId="{FC60291E-EDBE-44C9-B0C3-5C84EFC5A825}" sibTransId="{C2D7574C-6364-4598-A60A-538FC905B7CE}"/>
    <dgm:cxn modelId="{0AC172A8-A82C-4D5E-B467-D3FD5839A127}" type="presOf" srcId="{1F055FA2-E79C-463B-AF6E-41757CBB5EB8}" destId="{2FC11D24-C0E2-49A5-B9FE-414173FA0F1B}" srcOrd="0" destOrd="0" presId="urn:microsoft.com/office/officeart/2008/layout/LinedList"/>
    <dgm:cxn modelId="{9FF824CE-EDA4-4903-8DD5-CB32D212F01C}" type="presOf" srcId="{2557D903-FEC8-4B71-AF71-24E41101C64F}" destId="{F2DC4913-2854-48CA-ACBC-93D336657F5E}" srcOrd="0" destOrd="0" presId="urn:microsoft.com/office/officeart/2008/layout/LinedList"/>
    <dgm:cxn modelId="{8572D2D6-BC16-48CA-9569-CAFD154ABBA9}" type="presOf" srcId="{E0AE871B-9B45-4148-903B-289075D63ACE}" destId="{A58C4255-A13F-455D-8267-84B47106A913}" srcOrd="0" destOrd="0" presId="urn:microsoft.com/office/officeart/2008/layout/LinedList"/>
    <dgm:cxn modelId="{663F3460-7043-4C3B-911C-A0A916A37D05}" type="presParOf" srcId="{2FC11D24-C0E2-49A5-B9FE-414173FA0F1B}" destId="{7217E777-E5A5-43C9-8C26-00B9FB559F8B}" srcOrd="0" destOrd="0" presId="urn:microsoft.com/office/officeart/2008/layout/LinedList"/>
    <dgm:cxn modelId="{85F702FE-84B0-4EBC-95FA-92788934A524}" type="presParOf" srcId="{2FC11D24-C0E2-49A5-B9FE-414173FA0F1B}" destId="{624256F7-D424-4C77-8B46-B834E772D8D0}" srcOrd="1" destOrd="0" presId="urn:microsoft.com/office/officeart/2008/layout/LinedList"/>
    <dgm:cxn modelId="{0BD9A62A-D396-4397-9B1A-07112B9D7CE1}" type="presParOf" srcId="{624256F7-D424-4C77-8B46-B834E772D8D0}" destId="{7C9B58E5-9077-45AD-96E6-A6CDBD4A8BAC}" srcOrd="0" destOrd="0" presId="urn:microsoft.com/office/officeart/2008/layout/LinedList"/>
    <dgm:cxn modelId="{7E772ABB-2EC7-463D-AA04-49757FCB97A1}" type="presParOf" srcId="{624256F7-D424-4C77-8B46-B834E772D8D0}" destId="{7B02A393-8490-4B33-8F60-A30703FAAF92}" srcOrd="1" destOrd="0" presId="urn:microsoft.com/office/officeart/2008/layout/LinedList"/>
    <dgm:cxn modelId="{98D36B6D-11B1-4228-8C39-265E3964A105}" type="presParOf" srcId="{2FC11D24-C0E2-49A5-B9FE-414173FA0F1B}" destId="{203C3AF7-ED98-42ED-B0C8-E4586AF05A45}" srcOrd="2" destOrd="0" presId="urn:microsoft.com/office/officeart/2008/layout/LinedList"/>
    <dgm:cxn modelId="{0F2E68A9-C584-4E36-BECF-23C3BA3C9636}" type="presParOf" srcId="{2FC11D24-C0E2-49A5-B9FE-414173FA0F1B}" destId="{B8C10FB5-457B-4E3C-B092-974B697A3544}" srcOrd="3" destOrd="0" presId="urn:microsoft.com/office/officeart/2008/layout/LinedList"/>
    <dgm:cxn modelId="{7258DDC5-4C6F-40CB-9736-3CE93805DBAB}" type="presParOf" srcId="{B8C10FB5-457B-4E3C-B092-974B697A3544}" destId="{D6217506-6AE1-4A9E-BFCA-97C1847D4E53}" srcOrd="0" destOrd="0" presId="urn:microsoft.com/office/officeart/2008/layout/LinedList"/>
    <dgm:cxn modelId="{D7539322-0D94-458C-ADA4-72456968E9C6}" type="presParOf" srcId="{B8C10FB5-457B-4E3C-B092-974B697A3544}" destId="{DB356B48-E1E8-4F84-9FDB-4BAA390DF575}" srcOrd="1" destOrd="0" presId="urn:microsoft.com/office/officeart/2008/layout/LinedList"/>
    <dgm:cxn modelId="{F5E0845E-B485-423A-9A65-B3133B91530F}" type="presParOf" srcId="{2FC11D24-C0E2-49A5-B9FE-414173FA0F1B}" destId="{2185E980-843F-495C-A84C-4D7C46A9C4B4}" srcOrd="4" destOrd="0" presId="urn:microsoft.com/office/officeart/2008/layout/LinedList"/>
    <dgm:cxn modelId="{120C6FAA-5A83-4DF1-AFD0-242AAAFB64EE}" type="presParOf" srcId="{2FC11D24-C0E2-49A5-B9FE-414173FA0F1B}" destId="{66E79D71-D8FE-43FF-BFC4-4BE11FABBBD4}" srcOrd="5" destOrd="0" presId="urn:microsoft.com/office/officeart/2008/layout/LinedList"/>
    <dgm:cxn modelId="{59C8ACE2-6C98-49CD-AE65-1CDB9FE7A2CF}" type="presParOf" srcId="{66E79D71-D8FE-43FF-BFC4-4BE11FABBBD4}" destId="{A58C4255-A13F-455D-8267-84B47106A913}" srcOrd="0" destOrd="0" presId="urn:microsoft.com/office/officeart/2008/layout/LinedList"/>
    <dgm:cxn modelId="{F579C85A-B898-473E-A199-2F5143A11766}" type="presParOf" srcId="{66E79D71-D8FE-43FF-BFC4-4BE11FABBBD4}" destId="{89301502-BC33-4CC7-974C-17531B3A3358}" srcOrd="1" destOrd="0" presId="urn:microsoft.com/office/officeart/2008/layout/LinedList"/>
    <dgm:cxn modelId="{F37F40A1-4292-4743-9F4A-85E7B9647FE3}" type="presParOf" srcId="{2FC11D24-C0E2-49A5-B9FE-414173FA0F1B}" destId="{727AC93F-FEB5-414D-B31D-A9C1F3295A6D}" srcOrd="6" destOrd="0" presId="urn:microsoft.com/office/officeart/2008/layout/LinedList"/>
    <dgm:cxn modelId="{1DBC4C0B-4792-4305-8031-8093EB5DB8E5}" type="presParOf" srcId="{2FC11D24-C0E2-49A5-B9FE-414173FA0F1B}" destId="{21A3389D-2C12-4745-9DD3-686B22FB379A}" srcOrd="7" destOrd="0" presId="urn:microsoft.com/office/officeart/2008/layout/LinedList"/>
    <dgm:cxn modelId="{74113303-6409-4713-8B4B-227D6A41C73C}" type="presParOf" srcId="{21A3389D-2C12-4745-9DD3-686B22FB379A}" destId="{092DBC9A-6D2F-449C-9AE9-E7CCC304FE75}" srcOrd="0" destOrd="0" presId="urn:microsoft.com/office/officeart/2008/layout/LinedList"/>
    <dgm:cxn modelId="{41DFA11A-2037-470E-ADBA-3039B2B66956}" type="presParOf" srcId="{21A3389D-2C12-4745-9DD3-686B22FB379A}" destId="{B67C5EBE-C703-425F-B82D-2294770C4DE0}" srcOrd="1" destOrd="0" presId="urn:microsoft.com/office/officeart/2008/layout/LinedList"/>
    <dgm:cxn modelId="{1DAE94F7-9311-4A00-B4FD-1458B15DCC06}" type="presParOf" srcId="{2FC11D24-C0E2-49A5-B9FE-414173FA0F1B}" destId="{948B2EE9-377C-4E8C-B719-E2ACE08BB15C}" srcOrd="8" destOrd="0" presId="urn:microsoft.com/office/officeart/2008/layout/LinedList"/>
    <dgm:cxn modelId="{C6C7AD0A-FBA9-45DA-92E9-E7E808B82AF9}" type="presParOf" srcId="{2FC11D24-C0E2-49A5-B9FE-414173FA0F1B}" destId="{B2755598-C8B6-4AB1-9C87-4C92F4DDC86B}" srcOrd="9" destOrd="0" presId="urn:microsoft.com/office/officeart/2008/layout/LinedList"/>
    <dgm:cxn modelId="{13A93129-F92E-4E17-836D-3B71D735D04F}" type="presParOf" srcId="{B2755598-C8B6-4AB1-9C87-4C92F4DDC86B}" destId="{F2DC4913-2854-48CA-ACBC-93D336657F5E}" srcOrd="0" destOrd="0" presId="urn:microsoft.com/office/officeart/2008/layout/LinedList"/>
    <dgm:cxn modelId="{54C078B5-40FE-4C62-90FB-FD83F9A4E370}" type="presParOf" srcId="{B2755598-C8B6-4AB1-9C87-4C92F4DDC86B}" destId="{612A5CBB-11F6-44F9-895E-45372148AF4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7E777-E5A5-43C9-8C26-00B9FB559F8B}">
      <dsp:nvSpPr>
        <dsp:cNvPr id="0" name=""/>
        <dsp:cNvSpPr/>
      </dsp:nvSpPr>
      <dsp:spPr>
        <a:xfrm>
          <a:off x="0" y="617"/>
          <a:ext cx="808412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C9B58E5-9077-45AD-96E6-A6CDBD4A8BAC}">
      <dsp:nvSpPr>
        <dsp:cNvPr id="0" name=""/>
        <dsp:cNvSpPr/>
      </dsp:nvSpPr>
      <dsp:spPr>
        <a:xfrm>
          <a:off x="0" y="617"/>
          <a:ext cx="8084128" cy="101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Predictive Analytics:</a:t>
          </a:r>
          <a:r>
            <a:rPr lang="en-US" sz="2000" b="0" i="0" kern="1200" baseline="0" dirty="0"/>
            <a:t> Machine learning algorithms can forecast patient influx patterns, optimize resource allocation, and enhance triage accuracy, ensuring timely care.</a:t>
          </a:r>
          <a:endParaRPr lang="en-US" sz="2000" kern="1200" dirty="0"/>
        </a:p>
      </dsp:txBody>
      <dsp:txXfrm>
        <a:off x="0" y="617"/>
        <a:ext cx="8084128" cy="1011453"/>
      </dsp:txXfrm>
    </dsp:sp>
    <dsp:sp modelId="{203C3AF7-ED98-42ED-B0C8-E4586AF05A45}">
      <dsp:nvSpPr>
        <dsp:cNvPr id="0" name=""/>
        <dsp:cNvSpPr/>
      </dsp:nvSpPr>
      <dsp:spPr>
        <a:xfrm>
          <a:off x="0" y="1012071"/>
          <a:ext cx="808412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6217506-6AE1-4A9E-BFCA-97C1847D4E53}">
      <dsp:nvSpPr>
        <dsp:cNvPr id="0" name=""/>
        <dsp:cNvSpPr/>
      </dsp:nvSpPr>
      <dsp:spPr>
        <a:xfrm>
          <a:off x="0" y="1012071"/>
          <a:ext cx="8084128" cy="101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Medical Imaging:</a:t>
          </a:r>
          <a:r>
            <a:rPr lang="en-US" sz="2000" b="0" i="0" kern="1200" baseline="0" dirty="0"/>
            <a:t> Deep learning models can analyze medical images with high precision, facilitating rapid diagnosis for conditions needing immediate attention.</a:t>
          </a:r>
          <a:endParaRPr lang="en-US" sz="2000" kern="1200" dirty="0"/>
        </a:p>
      </dsp:txBody>
      <dsp:txXfrm>
        <a:off x="0" y="1012071"/>
        <a:ext cx="8084128" cy="1011453"/>
      </dsp:txXfrm>
    </dsp:sp>
    <dsp:sp modelId="{2185E980-843F-495C-A84C-4D7C46A9C4B4}">
      <dsp:nvSpPr>
        <dsp:cNvPr id="0" name=""/>
        <dsp:cNvSpPr/>
      </dsp:nvSpPr>
      <dsp:spPr>
        <a:xfrm>
          <a:off x="0" y="2023524"/>
          <a:ext cx="80841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58C4255-A13F-455D-8267-84B47106A913}">
      <dsp:nvSpPr>
        <dsp:cNvPr id="0" name=""/>
        <dsp:cNvSpPr/>
      </dsp:nvSpPr>
      <dsp:spPr>
        <a:xfrm>
          <a:off x="0" y="2023524"/>
          <a:ext cx="8084128" cy="101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Administrative Efficiency:</a:t>
          </a:r>
          <a:r>
            <a:rPr lang="en-US" sz="2000" b="0" i="0" kern="1200" baseline="0" dirty="0"/>
            <a:t> AI can streamline tasks such as documentation and billing, reducing administrative burdens on medical staff.</a:t>
          </a:r>
          <a:endParaRPr lang="en-US" sz="2000" kern="1200" dirty="0"/>
        </a:p>
      </dsp:txBody>
      <dsp:txXfrm>
        <a:off x="0" y="2023524"/>
        <a:ext cx="8084128" cy="1011453"/>
      </dsp:txXfrm>
    </dsp:sp>
    <dsp:sp modelId="{727AC93F-FEB5-414D-B31D-A9C1F3295A6D}">
      <dsp:nvSpPr>
        <dsp:cNvPr id="0" name=""/>
        <dsp:cNvSpPr/>
      </dsp:nvSpPr>
      <dsp:spPr>
        <a:xfrm>
          <a:off x="0" y="3034978"/>
          <a:ext cx="808412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92DBC9A-6D2F-449C-9AE9-E7CCC304FE75}">
      <dsp:nvSpPr>
        <dsp:cNvPr id="0" name=""/>
        <dsp:cNvSpPr/>
      </dsp:nvSpPr>
      <dsp:spPr>
        <a:xfrm>
          <a:off x="0" y="3034978"/>
          <a:ext cx="8084128" cy="101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Personalized Care:</a:t>
          </a:r>
          <a:r>
            <a:rPr lang="en-US" sz="2000" b="0" i="0" kern="1200" baseline="0" dirty="0"/>
            <a:t> By analyzing patient data, AI can offer tailored treatment recommendations and identify high-risk patients for proactive interventions.</a:t>
          </a:r>
          <a:endParaRPr lang="en-US" sz="2000" kern="1200" dirty="0"/>
        </a:p>
      </dsp:txBody>
      <dsp:txXfrm>
        <a:off x="0" y="3034978"/>
        <a:ext cx="8084128" cy="1011453"/>
      </dsp:txXfrm>
    </dsp:sp>
    <dsp:sp modelId="{948B2EE9-377C-4E8C-B719-E2ACE08BB15C}">
      <dsp:nvSpPr>
        <dsp:cNvPr id="0" name=""/>
        <dsp:cNvSpPr/>
      </dsp:nvSpPr>
      <dsp:spPr>
        <a:xfrm>
          <a:off x="0" y="4046431"/>
          <a:ext cx="8084128"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2DC4913-2854-48CA-ACBC-93D336657F5E}">
      <dsp:nvSpPr>
        <dsp:cNvPr id="0" name=""/>
        <dsp:cNvSpPr/>
      </dsp:nvSpPr>
      <dsp:spPr>
        <a:xfrm>
          <a:off x="0" y="4046431"/>
          <a:ext cx="8084128" cy="101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baseline="0"/>
            <a:t>Reducing Burnout:</a:t>
          </a:r>
          <a:r>
            <a:rPr lang="en-US" sz="2000" b="0" i="0" kern="1200" baseline="0"/>
            <a:t> Automating routine tasks allows healthcare professionals to focus on complex patient care, improving job satisfaction and reducing burnout. </a:t>
          </a:r>
          <a:endParaRPr lang="en-US" sz="2000" kern="1200"/>
        </a:p>
      </dsp:txBody>
      <dsp:txXfrm>
        <a:off x="0" y="4046431"/>
        <a:ext cx="8084128" cy="10114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7/17/2024</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7/17/2024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108701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15</a:t>
            </a:fld>
            <a:endParaRPr lang="en-US" dirty="0"/>
          </a:p>
        </p:txBody>
      </p:sp>
    </p:spTree>
    <p:extLst>
      <p:ext uri="{BB962C8B-B14F-4D97-AF65-F5344CB8AC3E}">
        <p14:creationId xmlns:p14="http://schemas.microsoft.com/office/powerpoint/2010/main" val="290966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17</a:t>
            </a:fld>
            <a:endParaRPr lang="en-US" dirty="0"/>
          </a:p>
        </p:txBody>
      </p:sp>
    </p:spTree>
    <p:extLst>
      <p:ext uri="{BB962C8B-B14F-4D97-AF65-F5344CB8AC3E}">
        <p14:creationId xmlns:p14="http://schemas.microsoft.com/office/powerpoint/2010/main" val="360712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03304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501104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752278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325446517"/>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3481801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840411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311968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753722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12/11/2023</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622154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grpSp>
        <p:nvGrpSpPr>
          <p:cNvPr id="6" name="Group 5">
            <a:extLst>
              <a:ext uri="{FF2B5EF4-FFF2-40B4-BE49-F238E27FC236}">
                <a16:creationId xmlns:a16="http://schemas.microsoft.com/office/drawing/2014/main" id="{543302FF-A416-87A5-4065-F88F335001E4}"/>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7" name="Rectangle 6">
              <a:extLst>
                <a:ext uri="{FF2B5EF4-FFF2-40B4-BE49-F238E27FC236}">
                  <a16:creationId xmlns:a16="http://schemas.microsoft.com/office/drawing/2014/main" id="{F44467DD-5E90-5BEA-11C3-D9BAC29F0260}"/>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5531BD9D-0D17-2BD0-CAA0-58DE5FB7C4B5}"/>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CF89802-3A12-82FE-325A-357CCDCFB07B}"/>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26F504C-569A-0702-1BAE-20FD20AE8FF7}"/>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9">
              <a:extLst>
                <a:ext uri="{FF2B5EF4-FFF2-40B4-BE49-F238E27FC236}">
                  <a16:creationId xmlns:a16="http://schemas.microsoft.com/office/drawing/2014/main" id="{BFB9972F-8A1B-8C44-E3F3-51100C8DCBE4}"/>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1281C87-BB1F-5EAF-E299-CFA432CEF6FB}"/>
                </a:ext>
              </a:extLst>
            </p:cNvPr>
            <p:cNvGrpSpPr/>
            <p:nvPr userDrawn="1"/>
          </p:nvGrpSpPr>
          <p:grpSpPr>
            <a:xfrm>
              <a:off x="23853" y="2101527"/>
              <a:ext cx="1920240" cy="1920240"/>
              <a:chOff x="5361924" y="7472790"/>
              <a:chExt cx="1828800" cy="1828800"/>
            </a:xfrm>
          </p:grpSpPr>
          <p:grpSp>
            <p:nvGrpSpPr>
              <p:cNvPr id="20" name="Group 19">
                <a:extLst>
                  <a:ext uri="{FF2B5EF4-FFF2-40B4-BE49-F238E27FC236}">
                    <a16:creationId xmlns:a16="http://schemas.microsoft.com/office/drawing/2014/main" id="{1157C5CE-6EA9-6EE1-43DD-661F9335B840}"/>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249DA0E5-8189-C39C-E35F-D81AF74A8BB6}"/>
                    </a:ext>
                  </a:extLst>
                </p:cNvPr>
                <p:cNvGrpSpPr/>
                <p:nvPr userDrawn="1"/>
              </p:nvGrpSpPr>
              <p:grpSpPr>
                <a:xfrm>
                  <a:off x="5361924" y="7472790"/>
                  <a:ext cx="1828800" cy="1828800"/>
                  <a:chOff x="5388428" y="7173291"/>
                  <a:chExt cx="1828800" cy="1828800"/>
                </a:xfrm>
              </p:grpSpPr>
              <p:grpSp>
                <p:nvGrpSpPr>
                  <p:cNvPr id="28" name="Group 27">
                    <a:extLst>
                      <a:ext uri="{FF2B5EF4-FFF2-40B4-BE49-F238E27FC236}">
                        <a16:creationId xmlns:a16="http://schemas.microsoft.com/office/drawing/2014/main" id="{890F48D4-A8F4-750F-A339-DAF32D3F5998}"/>
                      </a:ext>
                    </a:extLst>
                  </p:cNvPr>
                  <p:cNvGrpSpPr/>
                  <p:nvPr userDrawn="1"/>
                </p:nvGrpSpPr>
                <p:grpSpPr>
                  <a:xfrm>
                    <a:off x="5388428" y="7173291"/>
                    <a:ext cx="1828800" cy="1828800"/>
                    <a:chOff x="5388428" y="7173291"/>
                    <a:chExt cx="1828800" cy="1828800"/>
                  </a:xfrm>
                </p:grpSpPr>
                <p:grpSp>
                  <p:nvGrpSpPr>
                    <p:cNvPr id="30" name="Group 29">
                      <a:extLst>
                        <a:ext uri="{FF2B5EF4-FFF2-40B4-BE49-F238E27FC236}">
                          <a16:creationId xmlns:a16="http://schemas.microsoft.com/office/drawing/2014/main" id="{9342B997-BB4B-83A2-3333-3A1779737185}"/>
                        </a:ext>
                      </a:extLst>
                    </p:cNvPr>
                    <p:cNvGrpSpPr/>
                    <p:nvPr userDrawn="1"/>
                  </p:nvGrpSpPr>
                  <p:grpSpPr>
                    <a:xfrm>
                      <a:off x="5388428" y="7173291"/>
                      <a:ext cx="1828800" cy="1828800"/>
                      <a:chOff x="5579044" y="7049770"/>
                      <a:chExt cx="1828800" cy="1828800"/>
                    </a:xfrm>
                  </p:grpSpPr>
                  <p:grpSp>
                    <p:nvGrpSpPr>
                      <p:cNvPr id="32" name="Group 31">
                        <a:extLst>
                          <a:ext uri="{FF2B5EF4-FFF2-40B4-BE49-F238E27FC236}">
                            <a16:creationId xmlns:a16="http://schemas.microsoft.com/office/drawing/2014/main" id="{162EC646-7C8B-6DFC-BCFB-DBA6C9B18A1E}"/>
                          </a:ext>
                        </a:extLst>
                      </p:cNvPr>
                      <p:cNvGrpSpPr/>
                      <p:nvPr userDrawn="1"/>
                    </p:nvGrpSpPr>
                    <p:grpSpPr>
                      <a:xfrm>
                        <a:off x="5579044" y="7049770"/>
                        <a:ext cx="1828800" cy="1828800"/>
                        <a:chOff x="5579044" y="7049770"/>
                        <a:chExt cx="1828800" cy="1828800"/>
                      </a:xfrm>
                    </p:grpSpPr>
                    <p:grpSp>
                      <p:nvGrpSpPr>
                        <p:cNvPr id="34" name="Group 33">
                          <a:extLst>
                            <a:ext uri="{FF2B5EF4-FFF2-40B4-BE49-F238E27FC236}">
                              <a16:creationId xmlns:a16="http://schemas.microsoft.com/office/drawing/2014/main" id="{D7F218EC-A8BC-EFC5-D20C-B8FC69E0C26C}"/>
                            </a:ext>
                          </a:extLst>
                        </p:cNvPr>
                        <p:cNvGrpSpPr/>
                        <p:nvPr userDrawn="1"/>
                      </p:nvGrpSpPr>
                      <p:grpSpPr>
                        <a:xfrm>
                          <a:off x="5579044" y="7049770"/>
                          <a:ext cx="1828800" cy="1828800"/>
                          <a:chOff x="5579044" y="7049770"/>
                          <a:chExt cx="1828800" cy="1828800"/>
                        </a:xfrm>
                      </p:grpSpPr>
                      <p:grpSp>
                        <p:nvGrpSpPr>
                          <p:cNvPr id="36" name="Group 35">
                            <a:extLst>
                              <a:ext uri="{FF2B5EF4-FFF2-40B4-BE49-F238E27FC236}">
                                <a16:creationId xmlns:a16="http://schemas.microsoft.com/office/drawing/2014/main" id="{CE7DF2D8-0AB9-8DE6-41EF-09F0B709FBAC}"/>
                              </a:ext>
                            </a:extLst>
                          </p:cNvPr>
                          <p:cNvGrpSpPr/>
                          <p:nvPr userDrawn="1"/>
                        </p:nvGrpSpPr>
                        <p:grpSpPr>
                          <a:xfrm>
                            <a:off x="5579044" y="7049770"/>
                            <a:ext cx="1828800" cy="1828800"/>
                            <a:chOff x="5579044" y="7049770"/>
                            <a:chExt cx="1828800" cy="1828800"/>
                          </a:xfrm>
                        </p:grpSpPr>
                        <p:sp>
                          <p:nvSpPr>
                            <p:cNvPr id="38" name="Oval 37">
                              <a:extLst>
                                <a:ext uri="{FF2B5EF4-FFF2-40B4-BE49-F238E27FC236}">
                                  <a16:creationId xmlns:a16="http://schemas.microsoft.com/office/drawing/2014/main" id="{70CE69FF-CB92-2D09-6295-E7454F2F810D}"/>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Oval 38">
                              <a:extLst>
                                <a:ext uri="{FF2B5EF4-FFF2-40B4-BE49-F238E27FC236}">
                                  <a16:creationId xmlns:a16="http://schemas.microsoft.com/office/drawing/2014/main" id="{4C1C1C27-7732-5FAF-1898-AC4010EA0412}"/>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7" name="Oval 36">
                            <a:extLst>
                              <a:ext uri="{FF2B5EF4-FFF2-40B4-BE49-F238E27FC236}">
                                <a16:creationId xmlns:a16="http://schemas.microsoft.com/office/drawing/2014/main" id="{72A39C80-4AEF-FFD2-D5D8-475BE0278FBA}"/>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5" name="Oval 34">
                          <a:extLst>
                            <a:ext uri="{FF2B5EF4-FFF2-40B4-BE49-F238E27FC236}">
                              <a16:creationId xmlns:a16="http://schemas.microsoft.com/office/drawing/2014/main" id="{907B2AA8-959B-2E04-5E0F-07239A1F4B9F}"/>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3" name="Oval 32">
                        <a:extLst>
                          <a:ext uri="{FF2B5EF4-FFF2-40B4-BE49-F238E27FC236}">
                            <a16:creationId xmlns:a16="http://schemas.microsoft.com/office/drawing/2014/main" id="{C6A30DBA-F7DC-90C0-2A66-4C7528154F1C}"/>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1" name="Oval 30">
                      <a:extLst>
                        <a:ext uri="{FF2B5EF4-FFF2-40B4-BE49-F238E27FC236}">
                          <a16:creationId xmlns:a16="http://schemas.microsoft.com/office/drawing/2014/main" id="{F084B750-C498-2F79-EAC8-83029074BD93}"/>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9" name="Oval 28">
                    <a:extLst>
                      <a:ext uri="{FF2B5EF4-FFF2-40B4-BE49-F238E27FC236}">
                        <a16:creationId xmlns:a16="http://schemas.microsoft.com/office/drawing/2014/main" id="{97AECF1D-13FE-D184-880A-483C7094440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Oval 22">
                  <a:extLst>
                    <a:ext uri="{FF2B5EF4-FFF2-40B4-BE49-F238E27FC236}">
                      <a16:creationId xmlns:a16="http://schemas.microsoft.com/office/drawing/2014/main" id="{C36E6596-4CEE-80AA-E8BF-C1DC626A8881}"/>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Oval 23">
                  <a:extLst>
                    <a:ext uri="{FF2B5EF4-FFF2-40B4-BE49-F238E27FC236}">
                      <a16:creationId xmlns:a16="http://schemas.microsoft.com/office/drawing/2014/main" id="{D156603D-3BC2-1F0F-CFC9-20D4CEED874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F903139F-1E0A-32CB-FB94-CFFF5C7B599D}"/>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17AFD7BB-92DA-6992-B1EA-DEA3DDB92462}"/>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3D57816A-542F-7E40-9F65-9462E2D0F315}"/>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1FCFE25D-800C-E981-828D-C9FFB5F23B7D}"/>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3" name="Freeform: Shape 12">
              <a:extLst>
                <a:ext uri="{FF2B5EF4-FFF2-40B4-BE49-F238E27FC236}">
                  <a16:creationId xmlns:a16="http://schemas.microsoft.com/office/drawing/2014/main" id="{9204F511-C9A7-8E3A-D966-868A7DA1C36D}"/>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9">
              <a:extLst>
                <a:ext uri="{FF2B5EF4-FFF2-40B4-BE49-F238E27FC236}">
                  <a16:creationId xmlns:a16="http://schemas.microsoft.com/office/drawing/2014/main" id="{490E4CFE-AF7F-15B0-2566-6A6AB0DB7B66}"/>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A00F516-B307-864E-457D-EE9842A682FE}"/>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13ACE63-1763-6FB2-F7F8-4FED07F39A79}"/>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D28916C1-43B7-307F-2F4C-7EF70CEFAF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18" name="Graphic 17">
              <a:extLst>
                <a:ext uri="{FF2B5EF4-FFF2-40B4-BE49-F238E27FC236}">
                  <a16:creationId xmlns:a16="http://schemas.microsoft.com/office/drawing/2014/main" id="{DDCF4DA2-7672-A9FF-0FB6-28511020E5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9" name="Straight Connector 18">
              <a:extLst>
                <a:ext uri="{FF2B5EF4-FFF2-40B4-BE49-F238E27FC236}">
                  <a16:creationId xmlns:a16="http://schemas.microsoft.com/office/drawing/2014/main" id="{77A40479-84FF-693B-8D64-FB2989FF7B9E}"/>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8696939"/>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12/11/2023</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958717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198278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510072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12/11/2023</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5892561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3" r:id="rId13"/>
    <p:sldLayoutId id="214748370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21.png"/><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20.jpe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a:xfrm>
            <a:off x="4499428" y="1633702"/>
            <a:ext cx="7298991" cy="2662527"/>
          </a:xfrm>
          <a:solidFill>
            <a:schemeClr val="bg2"/>
          </a:solidFill>
          <a:ln w="57150">
            <a:solidFill>
              <a:schemeClr val="tx1"/>
            </a:solidFill>
          </a:ln>
        </p:spPr>
        <p:txBody>
          <a:bodyPr>
            <a:normAutofit/>
          </a:bodyPr>
          <a:lstStyle/>
          <a:p>
            <a:pPr algn="ctr"/>
            <a:r>
              <a:rPr lang="en-US" sz="3600" dirty="0">
                <a:latin typeface="Aharoni" panose="02010803020104030203" pitchFamily="2" charset="-79"/>
                <a:cs typeface="Aharoni" panose="02010803020104030203" pitchFamily="2" charset="-79"/>
              </a:rPr>
              <a:t>Reliability of Generative AI </a:t>
            </a:r>
            <a:br>
              <a:rPr lang="en-US" sz="3600" dirty="0">
                <a:latin typeface="Aharoni" panose="02010803020104030203" pitchFamily="2" charset="-79"/>
                <a:cs typeface="Aharoni" panose="02010803020104030203" pitchFamily="2" charset="-79"/>
              </a:rPr>
            </a:br>
            <a:r>
              <a:rPr lang="en-US" sz="3600" dirty="0">
                <a:latin typeface="Aharoni" panose="02010803020104030203" pitchFamily="2" charset="-79"/>
                <a:cs typeface="Aharoni" panose="02010803020104030203" pitchFamily="2" charset="-79"/>
              </a:rPr>
              <a:t>(GPT vs Gemini) Using AIIMS Triage Protocol</a:t>
            </a:r>
            <a:br>
              <a:rPr lang="en-US" sz="3600" dirty="0">
                <a:latin typeface="Aharoni" panose="02010803020104030203" pitchFamily="2" charset="-79"/>
                <a:cs typeface="Aharoni" panose="02010803020104030203" pitchFamily="2" charset="-79"/>
              </a:rPr>
            </a:br>
            <a:r>
              <a:rPr lang="en-US" sz="3600" dirty="0">
                <a:latin typeface="Aharoni" panose="02010803020104030203" pitchFamily="2" charset="-79"/>
                <a:cs typeface="Aharoni" panose="02010803020104030203" pitchFamily="2" charset="-79"/>
              </a:rPr>
              <a:t>Organization: Jivi.AI</a:t>
            </a:r>
            <a:endParaRPr lang="en-US" sz="3600" dirty="0"/>
          </a:p>
        </p:txBody>
      </p:sp>
      <p:pic>
        <p:nvPicPr>
          <p:cNvPr id="3" name="Picture 2" descr="A logo with a white cross&#10;&#10;Description automatically generated">
            <a:extLst>
              <a:ext uri="{FF2B5EF4-FFF2-40B4-BE49-F238E27FC236}">
                <a16:creationId xmlns:a16="http://schemas.microsoft.com/office/drawing/2014/main" id="{41139DDB-55DC-6051-D7D8-EAD1C32F5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119" y="0"/>
            <a:ext cx="3558881" cy="1470989"/>
          </a:xfrm>
          <a:prstGeom prst="rect">
            <a:avLst/>
          </a:prstGeom>
        </p:spPr>
      </p:pic>
      <p:pic>
        <p:nvPicPr>
          <p:cNvPr id="4" name="Picture 3">
            <a:extLst>
              <a:ext uri="{FF2B5EF4-FFF2-40B4-BE49-F238E27FC236}">
                <a16:creationId xmlns:a16="http://schemas.microsoft.com/office/drawing/2014/main" id="{67FBCEEF-9C9E-EE0C-6D93-49B1C3FEA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909104" cy="1477279"/>
          </a:xfrm>
          <a:prstGeom prst="rect">
            <a:avLst/>
          </a:prstGeom>
        </p:spPr>
      </p:pic>
      <p:sp>
        <p:nvSpPr>
          <p:cNvPr id="5" name="Subtitle 2">
            <a:extLst>
              <a:ext uri="{FF2B5EF4-FFF2-40B4-BE49-F238E27FC236}">
                <a16:creationId xmlns:a16="http://schemas.microsoft.com/office/drawing/2014/main" id="{03BADA1F-876C-F69D-463A-29F66F00FAFA}"/>
              </a:ext>
            </a:extLst>
          </p:cNvPr>
          <p:cNvSpPr txBox="1">
            <a:spLocks/>
          </p:cNvSpPr>
          <p:nvPr/>
        </p:nvSpPr>
        <p:spPr>
          <a:xfrm>
            <a:off x="4277140" y="4743968"/>
            <a:ext cx="8369450" cy="480330"/>
          </a:xfrm>
          <a:prstGeom prst="rect">
            <a:avLst/>
          </a:prstGeom>
        </p:spPr>
        <p:txBody>
          <a:bodyPr>
            <a:normAutofit fontScale="25000" lnSpcReduction="20000"/>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br>
              <a:rPr lang="en-US" sz="700" dirty="0"/>
            </a:br>
            <a:endParaRPr lang="en-US" sz="700" dirty="0"/>
          </a:p>
          <a:p>
            <a:pPr marL="0" indent="0" algn="ctr">
              <a:lnSpc>
                <a:spcPct val="110000"/>
              </a:lnSpc>
              <a:buNone/>
            </a:pPr>
            <a:r>
              <a:rPr lang="en-US" sz="9800" dirty="0">
                <a:latin typeface="Aharoni" panose="02010803020104030203" pitchFamily="2" charset="-79"/>
                <a:cs typeface="Aharoni" panose="02010803020104030203" pitchFamily="2" charset="-79"/>
              </a:rPr>
              <a:t>Name: Neha Rana (PG/22/0058)</a:t>
            </a:r>
          </a:p>
          <a:p>
            <a:pPr marL="0" indent="0" algn="ctr">
              <a:lnSpc>
                <a:spcPct val="110000"/>
              </a:lnSpc>
              <a:buNone/>
            </a:pPr>
            <a:r>
              <a:rPr lang="en-US" sz="9800" dirty="0">
                <a:latin typeface="Aharoni" panose="02010803020104030203" pitchFamily="2" charset="-79"/>
                <a:cs typeface="Aharoni" panose="02010803020104030203" pitchFamily="2" charset="-79"/>
              </a:rPr>
              <a:t>Faculty name: Dr. </a:t>
            </a:r>
            <a:r>
              <a:rPr lang="en-US" sz="9800" dirty="0" err="1">
                <a:latin typeface="Aharoni" panose="02010803020104030203" pitchFamily="2" charset="-79"/>
                <a:cs typeface="Aharoni" panose="02010803020104030203" pitchFamily="2" charset="-79"/>
              </a:rPr>
              <a:t>Sumant</a:t>
            </a:r>
            <a:r>
              <a:rPr lang="en-US" sz="9800" dirty="0">
                <a:latin typeface="Aharoni" panose="02010803020104030203" pitchFamily="2" charset="-79"/>
                <a:cs typeface="Aharoni" panose="02010803020104030203" pitchFamily="2" charset="-79"/>
              </a:rPr>
              <a:t> Swain</a:t>
            </a:r>
            <a:br>
              <a:rPr lang="en-US" sz="9800" dirty="0">
                <a:latin typeface="Aharoni" panose="02010803020104030203" pitchFamily="2" charset="-79"/>
                <a:cs typeface="Aharoni" panose="02010803020104030203" pitchFamily="2" charset="-79"/>
              </a:rPr>
            </a:br>
            <a:r>
              <a:rPr lang="en-US" sz="9800" dirty="0">
                <a:latin typeface="Aharoni" panose="02010803020104030203" pitchFamily="2" charset="-79"/>
                <a:cs typeface="Aharoni" panose="02010803020104030203" pitchFamily="2" charset="-79"/>
              </a:rPr>
              <a:t>IIHMR Delhi</a:t>
            </a:r>
          </a:p>
        </p:txBody>
      </p:sp>
    </p:spTree>
    <p:extLst>
      <p:ext uri="{BB962C8B-B14F-4D97-AF65-F5344CB8AC3E}">
        <p14:creationId xmlns:p14="http://schemas.microsoft.com/office/powerpoint/2010/main" val="16424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400"/>
                                        <p:tgtEl>
                                          <p:spTgt spid="5">
                                            <p:txEl>
                                              <p:pRg st="1" end="1"/>
                                            </p:txEl>
                                          </p:spTgt>
                                        </p:tgtEl>
                                      </p:cBhvr>
                                    </p:animEffect>
                                  </p:childTnLst>
                                </p:cTn>
                              </p:par>
                              <p:par>
                                <p:cTn id="13" presetID="10" presetClass="entr" presetSubtype="0" fill="hold" grpId="0" nodeType="withEffect">
                                  <p:stCondLst>
                                    <p:cond delay="2000"/>
                                  </p:stCondLst>
                                  <p:iterate type="lt">
                                    <p:tmPct val="10000"/>
                                  </p:iterate>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4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2951EB40-8F91-653B-6846-ED5EE28BE755}"/>
              </a:ext>
            </a:extLst>
          </p:cNvPr>
          <p:cNvSpPr>
            <a:spLocks noGrp="1"/>
          </p:cNvSpPr>
          <p:nvPr>
            <p:ph type="sldNum" sz="quarter" idx="12"/>
          </p:nvPr>
        </p:nvSpPr>
        <p:spPr>
          <a:xfrm>
            <a:off x="8805333" y="6356350"/>
            <a:ext cx="2743200" cy="365125"/>
          </a:xfrm>
        </p:spPr>
        <p:txBody>
          <a:bodyPr>
            <a:normAutofit/>
          </a:bodyPr>
          <a:lstStyle/>
          <a:p>
            <a:pPr>
              <a:spcAft>
                <a:spcPts val="600"/>
              </a:spcAft>
            </a:pPr>
            <a:fld id="{B5CEABB6-07DC-46E8-9B57-56EC44A396E5}" type="slidenum">
              <a:rPr lang="en-US" smtClean="0"/>
              <a:pPr>
                <a:spcAft>
                  <a:spcPts val="600"/>
                </a:spcAft>
              </a:pPr>
              <a:t>10</a:t>
            </a:fld>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BA395F-832E-BDA2-D8AB-25DF9719D750}"/>
              </a:ext>
            </a:extLst>
          </p:cNvPr>
          <p:cNvPicPr>
            <a:picLocks noChangeAspect="1"/>
          </p:cNvPicPr>
          <p:nvPr/>
        </p:nvPicPr>
        <p:blipFill>
          <a:blip r:embed="rId2"/>
          <a:stretch>
            <a:fillRect/>
          </a:stretch>
        </p:blipFill>
        <p:spPr>
          <a:xfrm>
            <a:off x="0" y="1166410"/>
            <a:ext cx="12192000" cy="5691590"/>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9D9B851-8713-D552-B6B1-71FAA6A18BED}"/>
              </a:ext>
            </a:extLst>
          </p:cNvPr>
          <p:cNvSpPr txBox="1">
            <a:spLocks/>
          </p:cNvSpPr>
          <p:nvPr/>
        </p:nvSpPr>
        <p:spPr>
          <a:xfrm>
            <a:off x="4694331" y="367606"/>
            <a:ext cx="3282013" cy="8522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Process</a:t>
            </a:r>
          </a:p>
        </p:txBody>
      </p:sp>
      <p:pic>
        <p:nvPicPr>
          <p:cNvPr id="6" name="Picture 5">
            <a:extLst>
              <a:ext uri="{FF2B5EF4-FFF2-40B4-BE49-F238E27FC236}">
                <a16:creationId xmlns:a16="http://schemas.microsoft.com/office/drawing/2014/main" id="{753583B9-97BD-FD4D-82DC-C7484652D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pic>
        <p:nvPicPr>
          <p:cNvPr id="7" name="Picture 6" descr="A logo with a white cross&#10;&#10;Description automatically generated">
            <a:extLst>
              <a:ext uri="{FF2B5EF4-FFF2-40B4-BE49-F238E27FC236}">
                <a16:creationId xmlns:a16="http://schemas.microsoft.com/office/drawing/2014/main" id="{930FAED9-792E-07EE-F818-F54B7A070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0148" y="20036"/>
            <a:ext cx="2473172" cy="1226293"/>
          </a:xfrm>
          <a:prstGeom prst="rect">
            <a:avLst/>
          </a:prstGeom>
        </p:spPr>
      </p:pic>
    </p:spTree>
    <p:extLst>
      <p:ext uri="{BB962C8B-B14F-4D97-AF65-F5344CB8AC3E}">
        <p14:creationId xmlns:p14="http://schemas.microsoft.com/office/powerpoint/2010/main" val="376055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FAB7D6-EF93-4871-6952-A25BB3BF82B7}"/>
              </a:ext>
            </a:extLst>
          </p:cNvPr>
          <p:cNvSpPr>
            <a:spLocks noGrp="1"/>
          </p:cNvSpPr>
          <p:nvPr>
            <p:ph type="sldNum" sz="quarter" idx="12"/>
          </p:nvPr>
        </p:nvSpPr>
        <p:spPr/>
        <p:txBody>
          <a:bodyPr/>
          <a:lstStyle/>
          <a:p>
            <a:fld id="{B5CEABB6-07DC-46E8-9B57-56EC44A396E5}" type="slidenum">
              <a:rPr lang="en-US" smtClean="0"/>
              <a:pPr/>
              <a:t>11</a:t>
            </a:fld>
            <a:endParaRPr lang="en-US" dirty="0"/>
          </a:p>
        </p:txBody>
      </p:sp>
      <p:pic>
        <p:nvPicPr>
          <p:cNvPr id="4" name="Picture 3" descr="A table with different colors and text&#10;&#10;Description automatically generated with medium confidence">
            <a:extLst>
              <a:ext uri="{FF2B5EF4-FFF2-40B4-BE49-F238E27FC236}">
                <a16:creationId xmlns:a16="http://schemas.microsoft.com/office/drawing/2014/main" id="{0FF61273-85F8-99D2-56D2-969523E2D0D1}"/>
              </a:ext>
            </a:extLst>
          </p:cNvPr>
          <p:cNvPicPr>
            <a:picLocks noChangeAspect="1"/>
          </p:cNvPicPr>
          <p:nvPr/>
        </p:nvPicPr>
        <p:blipFill>
          <a:blip r:embed="rId2"/>
          <a:stretch>
            <a:fillRect/>
          </a:stretch>
        </p:blipFill>
        <p:spPr>
          <a:xfrm>
            <a:off x="1077418" y="1169234"/>
            <a:ext cx="10287000" cy="5552242"/>
          </a:xfrm>
          <a:prstGeom prst="rect">
            <a:avLst/>
          </a:prstGeom>
          <a:ln w="57150">
            <a:solidFill>
              <a:srgbClr val="7030A0"/>
            </a:solidFill>
          </a:ln>
        </p:spPr>
      </p:pic>
      <p:sp>
        <p:nvSpPr>
          <p:cNvPr id="5" name="TextBox 4">
            <a:extLst>
              <a:ext uri="{FF2B5EF4-FFF2-40B4-BE49-F238E27FC236}">
                <a16:creationId xmlns:a16="http://schemas.microsoft.com/office/drawing/2014/main" id="{80132159-5556-BBB3-721A-F6373715E08F}"/>
              </a:ext>
            </a:extLst>
          </p:cNvPr>
          <p:cNvSpPr txBox="1"/>
          <p:nvPr/>
        </p:nvSpPr>
        <p:spPr>
          <a:xfrm>
            <a:off x="3267856" y="347550"/>
            <a:ext cx="5906124" cy="707886"/>
          </a:xfrm>
          <a:prstGeom prst="rect">
            <a:avLst/>
          </a:prstGeom>
          <a:noFill/>
        </p:spPr>
        <p:txBody>
          <a:bodyPr wrap="square" rtlCol="0">
            <a:spAutoFit/>
          </a:bodyPr>
          <a:lstStyle/>
          <a:p>
            <a:r>
              <a:rPr lang="en-US" sz="4000" dirty="0">
                <a:latin typeface="ADLaM Display" panose="020F0502020204030204" pitchFamily="2" charset="0"/>
                <a:ea typeface="ADLaM Display" panose="020F0502020204030204" pitchFamily="2" charset="0"/>
                <a:cs typeface="ADLaM Display" panose="020F0502020204030204" pitchFamily="2" charset="0"/>
              </a:rPr>
              <a:t>AIIMS Triage Protocol</a:t>
            </a:r>
          </a:p>
        </p:txBody>
      </p:sp>
    </p:spTree>
    <p:extLst>
      <p:ext uri="{BB962C8B-B14F-4D97-AF65-F5344CB8AC3E}">
        <p14:creationId xmlns:p14="http://schemas.microsoft.com/office/powerpoint/2010/main" val="163094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Arc 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C54AF1-C72B-8BE7-BAEA-9C152A2E2282}"/>
              </a:ext>
            </a:extLst>
          </p:cNvPr>
          <p:cNvSpPr>
            <a:spLocks noGrp="1"/>
          </p:cNvSpPr>
          <p:nvPr>
            <p:ph type="title"/>
          </p:nvPr>
        </p:nvSpPr>
        <p:spPr>
          <a:xfrm>
            <a:off x="2672863" y="256803"/>
            <a:ext cx="7069615" cy="1325563"/>
          </a:xfrm>
        </p:spPr>
        <p:txBody>
          <a:bodyPr vert="horz" lIns="91440" tIns="45720" rIns="91440" bIns="45720" rtlCol="0" anchor="ctr">
            <a:normAutofit/>
          </a:bodyPr>
          <a:lstStyle/>
          <a:p>
            <a:br>
              <a:rPr lang="en-US" sz="2800" b="1" u="none" strike="noStrike" kern="1200" dirty="0">
                <a:solidFill>
                  <a:schemeClr val="tx1"/>
                </a:solidFill>
                <a:effectLst/>
                <a:latin typeface="+mj-lt"/>
                <a:ea typeface="+mj-ea"/>
                <a:cs typeface="+mj-cs"/>
              </a:rPr>
            </a:br>
            <a:r>
              <a:rPr lang="en-US" sz="2800" b="1" u="none" strike="noStrike" kern="1200" dirty="0">
                <a:solidFill>
                  <a:schemeClr val="tx1"/>
                </a:solidFill>
                <a:effectLst/>
                <a:latin typeface="+mj-lt"/>
                <a:ea typeface="+mj-ea"/>
                <a:cs typeface="+mj-cs"/>
              </a:rPr>
              <a:t>Investigate the potential benefits of AI</a:t>
            </a:r>
            <a:endParaRPr lang="en-US" sz="2800" b="1" kern="1200" dirty="0">
              <a:solidFill>
                <a:schemeClr val="tx1"/>
              </a:solidFill>
              <a:latin typeface="+mj-lt"/>
              <a:ea typeface="+mj-ea"/>
              <a:cs typeface="+mj-cs"/>
            </a:endParaRPr>
          </a:p>
        </p:txBody>
      </p:sp>
      <p:sp>
        <p:nvSpPr>
          <p:cNvPr id="35" name="Freeform: Shape 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FDB98CEB-E4E7-CB5D-61F2-CEAD6C6D7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pic>
        <p:nvPicPr>
          <p:cNvPr id="9" name="Picture 8" descr="A logo with a white cross&#10;&#10;Description automatically generated">
            <a:extLst>
              <a:ext uri="{FF2B5EF4-FFF2-40B4-BE49-F238E27FC236}">
                <a16:creationId xmlns:a16="http://schemas.microsoft.com/office/drawing/2014/main" id="{5E822159-4B76-015A-DC9C-6D2A220A7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086" y="20036"/>
            <a:ext cx="2292233" cy="1136577"/>
          </a:xfrm>
          <a:prstGeom prst="rect">
            <a:avLst/>
          </a:prstGeom>
        </p:spPr>
      </p:pic>
      <p:graphicFrame>
        <p:nvGraphicFramePr>
          <p:cNvPr id="7" name="Rectangle 1">
            <a:extLst>
              <a:ext uri="{FF2B5EF4-FFF2-40B4-BE49-F238E27FC236}">
                <a16:creationId xmlns:a16="http://schemas.microsoft.com/office/drawing/2014/main" id="{0FD5ECAB-9306-E3DB-F212-1850B5CF0D58}"/>
              </a:ext>
            </a:extLst>
          </p:cNvPr>
          <p:cNvGraphicFramePr>
            <a:graphicFrameLocks noGrp="1"/>
          </p:cNvGraphicFramePr>
          <p:nvPr>
            <p:ph sz="half" idx="14"/>
            <p:extLst>
              <p:ext uri="{D42A27DB-BD31-4B8C-83A1-F6EECF244321}">
                <p14:modId xmlns:p14="http://schemas.microsoft.com/office/powerpoint/2010/main" val="1716826095"/>
              </p:ext>
            </p:extLst>
          </p:nvPr>
        </p:nvGraphicFramePr>
        <p:xfrm>
          <a:off x="3847124" y="1587891"/>
          <a:ext cx="8084128" cy="5058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7.png" descr="The emergency patient journey and where artificial intelligence is making or can make an impact. AI: artificial intelligence; ED: emergency department; EMD: emergency medical dispatch.">
            <a:extLst>
              <a:ext uri="{FF2B5EF4-FFF2-40B4-BE49-F238E27FC236}">
                <a16:creationId xmlns:a16="http://schemas.microsoft.com/office/drawing/2014/main" id="{B5F59DE6-8521-AF35-67C5-451F9B687DF3}"/>
              </a:ext>
            </a:extLst>
          </p:cNvPr>
          <p:cNvPicPr/>
          <p:nvPr/>
        </p:nvPicPr>
        <p:blipFill>
          <a:blip r:embed="rId9"/>
          <a:stretch>
            <a:fillRect/>
          </a:stretch>
        </p:blipFill>
        <p:spPr>
          <a:xfrm>
            <a:off x="38679" y="1711446"/>
            <a:ext cx="3712587" cy="50585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10100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73D1AF-A8D6-4E67-CD8F-2D41AF59F77E}"/>
              </a:ext>
            </a:extLst>
          </p:cNvPr>
          <p:cNvSpPr>
            <a:spLocks noGrp="1"/>
          </p:cNvSpPr>
          <p:nvPr>
            <p:ph type="title"/>
          </p:nvPr>
        </p:nvSpPr>
        <p:spPr>
          <a:xfrm>
            <a:off x="3234865" y="438520"/>
            <a:ext cx="4481813" cy="1325563"/>
          </a:xfrm>
          <a:ln w="76200">
            <a:solidFill>
              <a:schemeClr val="accent5">
                <a:lumMod val="60000"/>
                <a:lumOff val="40000"/>
              </a:schemeClr>
            </a:solidFill>
          </a:ln>
        </p:spPr>
        <p:txBody>
          <a:bodyPr vert="horz" lIns="91440" tIns="45720" rIns="91440" bIns="45720" rtlCol="0" anchor="ctr">
            <a:normAutofit/>
          </a:bodyPr>
          <a:lstStyle/>
          <a:p>
            <a:pPr algn="ctr"/>
            <a:r>
              <a:rPr lang="en-US" b="1" kern="1200" dirty="0">
                <a:solidFill>
                  <a:schemeClr val="tx1"/>
                </a:solidFill>
                <a:latin typeface="+mj-lt"/>
                <a:ea typeface="+mj-ea"/>
                <a:cs typeface="+mj-cs"/>
              </a:rPr>
              <a:t>discussion</a:t>
            </a:r>
          </a:p>
        </p:txBody>
      </p:sp>
      <p:sp>
        <p:nvSpPr>
          <p:cNvPr id="3" name="Content Placeholder 2">
            <a:extLst>
              <a:ext uri="{FF2B5EF4-FFF2-40B4-BE49-F238E27FC236}">
                <a16:creationId xmlns:a16="http://schemas.microsoft.com/office/drawing/2014/main" id="{5F5B7859-5B7F-C199-D3D4-AB177F699CC3}"/>
              </a:ext>
            </a:extLst>
          </p:cNvPr>
          <p:cNvSpPr>
            <a:spLocks/>
          </p:cNvSpPr>
          <p:nvPr/>
        </p:nvSpPr>
        <p:spPr>
          <a:xfrm>
            <a:off x="8679305" y="2483782"/>
            <a:ext cx="2914268" cy="2840037"/>
          </a:xfrm>
          <a:prstGeom prst="rect">
            <a:avLst/>
          </a:prstGeom>
          <a:ln w="57150">
            <a:solidFill>
              <a:schemeClr val="accent2"/>
            </a:solidFill>
          </a:ln>
        </p:spPr>
        <p:txBody>
          <a:bodyPr>
            <a:normAutofit/>
          </a:bodyPr>
          <a:lstStyle/>
          <a:p>
            <a:pPr defTabSz="406908">
              <a:spcAft>
                <a:spcPts val="600"/>
              </a:spcAft>
            </a:pPr>
            <a:r>
              <a:rPr lang="en-US" sz="2000" b="1" kern="1200" dirty="0">
                <a:solidFill>
                  <a:schemeClr val="accent1"/>
                </a:solidFill>
                <a:latin typeface="+mn-lt"/>
                <a:ea typeface="+mn-ea"/>
                <a:cs typeface="+mn-cs"/>
              </a:rPr>
              <a:t>Limitations:</a:t>
            </a:r>
          </a:p>
          <a:p>
            <a:pPr defTabSz="406908">
              <a:spcAft>
                <a:spcPts val="600"/>
              </a:spcAft>
              <a:buFont typeface="Arial" panose="020B0604020202020204" pitchFamily="34" charset="0"/>
              <a:buChar char="•"/>
            </a:pPr>
            <a:r>
              <a:rPr lang="en-US" sz="2000" kern="1200" dirty="0">
                <a:solidFill>
                  <a:schemeClr val="tx1"/>
                </a:solidFill>
                <a:latin typeface="+mn-lt"/>
                <a:ea typeface="+mn-ea"/>
                <a:cs typeface="+mn-cs"/>
              </a:rPr>
              <a:t>Training data bias.</a:t>
            </a:r>
          </a:p>
          <a:p>
            <a:pPr defTabSz="406908">
              <a:spcAft>
                <a:spcPts val="600"/>
              </a:spcAft>
              <a:buFont typeface="Arial" panose="020B0604020202020204" pitchFamily="34" charset="0"/>
              <a:buChar char="•"/>
            </a:pPr>
            <a:r>
              <a:rPr lang="en-US" sz="2000" kern="1200" dirty="0">
                <a:solidFill>
                  <a:schemeClr val="tx1"/>
                </a:solidFill>
                <a:latin typeface="+mn-lt"/>
                <a:ea typeface="+mn-ea"/>
                <a:cs typeface="+mn-cs"/>
              </a:rPr>
              <a:t>General-purpose design limits in specialized tasks.</a:t>
            </a:r>
          </a:p>
          <a:p>
            <a:pPr defTabSz="406908">
              <a:spcAft>
                <a:spcPts val="600"/>
              </a:spcAft>
              <a:buFont typeface="Arial" panose="020B0604020202020204" pitchFamily="34" charset="0"/>
              <a:buChar char="•"/>
            </a:pPr>
            <a:r>
              <a:rPr lang="en-US" sz="2000" kern="1200" dirty="0">
                <a:solidFill>
                  <a:schemeClr val="tx1"/>
                </a:solidFill>
                <a:latin typeface="+mn-lt"/>
                <a:ea typeface="+mn-ea"/>
                <a:cs typeface="+mn-cs"/>
              </a:rPr>
              <a:t>Integration challenges with existing systems, privacy issues, regulatory hurdles, and acceptance.</a:t>
            </a:r>
          </a:p>
          <a:p>
            <a:pPr>
              <a:spcAft>
                <a:spcPts val="600"/>
              </a:spcAft>
            </a:pPr>
            <a:endParaRPr lang="en-US" dirty="0"/>
          </a:p>
        </p:txBody>
      </p:sp>
      <p:sp>
        <p:nvSpPr>
          <p:cNvPr id="5" name="Content Placeholder 2">
            <a:extLst>
              <a:ext uri="{FF2B5EF4-FFF2-40B4-BE49-F238E27FC236}">
                <a16:creationId xmlns:a16="http://schemas.microsoft.com/office/drawing/2014/main" id="{B01E2D5D-F179-8F34-C6ED-7C25C52743E6}"/>
              </a:ext>
            </a:extLst>
          </p:cNvPr>
          <p:cNvSpPr txBox="1">
            <a:spLocks/>
          </p:cNvSpPr>
          <p:nvPr/>
        </p:nvSpPr>
        <p:spPr>
          <a:xfrm>
            <a:off x="5868922" y="2202603"/>
            <a:ext cx="2631668" cy="4032416"/>
          </a:xfrm>
          <a:prstGeom prst="rect">
            <a:avLst/>
          </a:prstGeom>
          <a:ln w="57150">
            <a:solidFill>
              <a:schemeClr val="accent4"/>
            </a:solidFill>
          </a:ln>
        </p:spPr>
        <p:txBody>
          <a:bodyPr vert="horz" lIns="91440" tIns="45720" rIns="91440" bIns="45720" rtlCol="0">
            <a:norm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ts val="2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ts val="2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ts val="2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ts val="2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13816">
              <a:spcAft>
                <a:spcPts val="600"/>
              </a:spcAft>
            </a:pPr>
            <a:r>
              <a:rPr lang="en-US" sz="2000" b="1" dirty="0">
                <a:solidFill>
                  <a:schemeClr val="accent1"/>
                </a:solidFill>
              </a:rPr>
              <a:t>Performance: </a:t>
            </a:r>
            <a:r>
              <a:rPr lang="en-US" sz="2000" kern="1200" dirty="0">
                <a:solidFill>
                  <a:schemeClr val="tx1"/>
                </a:solidFill>
                <a:latin typeface="+mn-lt"/>
                <a:ea typeface="+mn-ea"/>
                <a:cs typeface="+mn-cs"/>
              </a:rPr>
              <a:t>ChatGPT-3.5 nearly matches human triage accuracy.</a:t>
            </a:r>
          </a:p>
          <a:p>
            <a:pPr defTabSz="813816">
              <a:spcAft>
                <a:spcPts val="600"/>
              </a:spcAft>
            </a:pPr>
            <a:r>
              <a:rPr lang="en-US" sz="2000" dirty="0"/>
              <a:t>Fine tune to the LLM can make it more reliable and provide accuracy </a:t>
            </a:r>
          </a:p>
        </p:txBody>
      </p:sp>
      <p:pic>
        <p:nvPicPr>
          <p:cNvPr id="7" name="Picture 6">
            <a:extLst>
              <a:ext uri="{FF2B5EF4-FFF2-40B4-BE49-F238E27FC236}">
                <a16:creationId xmlns:a16="http://schemas.microsoft.com/office/drawing/2014/main" id="{C61FCDFB-0CC5-D6A5-055F-A517C14D0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pic>
        <p:nvPicPr>
          <p:cNvPr id="8" name="Picture 7" descr="A logo with a white cross&#10;&#10;Description automatically generated">
            <a:extLst>
              <a:ext uri="{FF2B5EF4-FFF2-40B4-BE49-F238E27FC236}">
                <a16:creationId xmlns:a16="http://schemas.microsoft.com/office/drawing/2014/main" id="{B40100F4-ED90-C515-268F-0323E1E55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086" y="20036"/>
            <a:ext cx="2292233" cy="1136577"/>
          </a:xfrm>
          <a:prstGeom prst="rect">
            <a:avLst/>
          </a:prstGeom>
        </p:spPr>
      </p:pic>
      <p:sp>
        <p:nvSpPr>
          <p:cNvPr id="9" name="Content Placeholder 3">
            <a:extLst>
              <a:ext uri="{FF2B5EF4-FFF2-40B4-BE49-F238E27FC236}">
                <a16:creationId xmlns:a16="http://schemas.microsoft.com/office/drawing/2014/main" id="{81596AF8-1AB6-5A59-E19A-2C5136F3A932}"/>
              </a:ext>
            </a:extLst>
          </p:cNvPr>
          <p:cNvSpPr txBox="1">
            <a:spLocks/>
          </p:cNvSpPr>
          <p:nvPr/>
        </p:nvSpPr>
        <p:spPr>
          <a:xfrm>
            <a:off x="440029" y="2049465"/>
            <a:ext cx="5250178" cy="4621158"/>
          </a:xfrm>
          <a:prstGeom prst="rect">
            <a:avLst/>
          </a:prstGeom>
          <a:ln w="57150">
            <a:solidFill>
              <a:schemeClr val="accent6"/>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1"/>
                </a:solidFill>
              </a:rPr>
              <a:t>Challenges in ED</a:t>
            </a:r>
          </a:p>
          <a:p>
            <a:pPr marL="0" indent="0">
              <a:buNone/>
            </a:pPr>
            <a:r>
              <a:rPr lang="en-US" sz="2000" dirty="0"/>
              <a:t>The challenges in emergency department triage encompass clinical competence, psychological capacity, and management issues. Clinically, nurses may lack essential knowledge and skills, impacting patient prioritization and care quality. Psychological challenges like emotional stability are critical due to the high-stress environment of triage. </a:t>
            </a:r>
          </a:p>
          <a:p>
            <a:pPr marL="0" indent="0">
              <a:buNone/>
            </a:pPr>
            <a:r>
              <a:rPr lang="en-US" sz="2000" dirty="0"/>
              <a:t>Management-related problems such as staffing shortages and inadequate infrastructure further strain triage operations, contributing to errors and inefficiencies. Addressing these challenges requires improved training, clear guidelines, and supportive policies to enhance both clinical competence and operational effectiveness in emergency triage settings.</a:t>
            </a:r>
          </a:p>
          <a:p>
            <a:endParaRPr lang="en-US" sz="1700" dirty="0"/>
          </a:p>
        </p:txBody>
      </p:sp>
    </p:spTree>
    <p:extLst>
      <p:ext uri="{BB962C8B-B14F-4D97-AF65-F5344CB8AC3E}">
        <p14:creationId xmlns:p14="http://schemas.microsoft.com/office/powerpoint/2010/main" val="395311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D1758-8DD6-B951-9A85-173F5AB7A16C}"/>
              </a:ext>
            </a:extLst>
          </p:cNvPr>
          <p:cNvSpPr>
            <a:spLocks noGrp="1"/>
          </p:cNvSpPr>
          <p:nvPr>
            <p:ph type="title"/>
          </p:nvPr>
        </p:nvSpPr>
        <p:spPr>
          <a:xfrm>
            <a:off x="4270417" y="367398"/>
            <a:ext cx="6251110" cy="1347268"/>
          </a:xfrm>
        </p:spPr>
        <p:txBody>
          <a:bodyPr vert="horz" lIns="91440" tIns="45720" rIns="91440" bIns="45720" rtlCol="0" anchor="b">
            <a:normAutofit/>
          </a:bodyPr>
          <a:lstStyle/>
          <a:p>
            <a:r>
              <a:rPr lang="en-US" sz="5400" dirty="0">
                <a:solidFill>
                  <a:schemeClr val="tx1"/>
                </a:solidFill>
              </a:rPr>
              <a:t>DISSCUSSION</a:t>
            </a:r>
          </a:p>
        </p:txBody>
      </p:sp>
      <p:pic>
        <p:nvPicPr>
          <p:cNvPr id="22" name="Picture 21">
            <a:extLst>
              <a:ext uri="{FF2B5EF4-FFF2-40B4-BE49-F238E27FC236}">
                <a16:creationId xmlns:a16="http://schemas.microsoft.com/office/drawing/2014/main" id="{7B7F624D-EA81-6071-E823-E72B081EF539}"/>
              </a:ext>
            </a:extLst>
          </p:cNvPr>
          <p:cNvPicPr>
            <a:picLocks noChangeAspect="1"/>
          </p:cNvPicPr>
          <p:nvPr/>
        </p:nvPicPr>
        <p:blipFill rotWithShape="1">
          <a:blip r:embed="rId2"/>
          <a:srcRect l="29390" r="2986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240E58F8-9AB6-E5BD-2752-3A14F8E2FA77}"/>
              </a:ext>
            </a:extLst>
          </p:cNvPr>
          <p:cNvSpPr txBox="1">
            <a:spLocks/>
          </p:cNvSpPr>
          <p:nvPr/>
        </p:nvSpPr>
        <p:spPr>
          <a:xfrm>
            <a:off x="5420197" y="2710782"/>
            <a:ext cx="6571934" cy="3878294"/>
          </a:xfrm>
          <a:prstGeom prst="rect">
            <a:avLst/>
          </a:prstGeom>
          <a:ln w="57150">
            <a:solidFill>
              <a:schemeClr val="accent6"/>
            </a:solidFill>
          </a:ln>
        </p:spPr>
        <p:txBody>
          <a:bodyPr vert="horz" lIns="91440" tIns="45720" rIns="91440" bIns="45720" rtlCol="0">
            <a:normAutofit fontScale="85000" lnSpcReduction="20000"/>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ts val="2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ts val="2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ts val="2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ts val="2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13816">
              <a:lnSpc>
                <a:spcPct val="140000"/>
              </a:lnSpc>
              <a:spcAft>
                <a:spcPts val="600"/>
              </a:spcAft>
            </a:pPr>
            <a:r>
              <a:rPr lang="en-US" sz="2800" b="1" kern="1200" dirty="0">
                <a:solidFill>
                  <a:schemeClr val="accent1"/>
                </a:solidFill>
                <a:latin typeface="+mn-lt"/>
                <a:ea typeface="+mn-ea"/>
                <a:cs typeface="+mn-cs"/>
              </a:rPr>
              <a:t>Future Steps:</a:t>
            </a:r>
            <a:endParaRPr lang="en-US" sz="2800" kern="1200" dirty="0">
              <a:solidFill>
                <a:schemeClr val="accent1"/>
              </a:solidFill>
              <a:latin typeface="+mn-lt"/>
              <a:ea typeface="+mn-ea"/>
              <a:cs typeface="+mn-cs"/>
            </a:endParaRPr>
          </a:p>
          <a:p>
            <a:pPr marL="342900" indent="-342900" defTabSz="813816">
              <a:lnSpc>
                <a:spcPct val="140000"/>
              </a:lnSpc>
              <a:spcAft>
                <a:spcPts val="600"/>
              </a:spcAft>
              <a:buFont typeface="+mj-lt"/>
              <a:buAutoNum type="arabicPeriod"/>
            </a:pPr>
            <a:r>
              <a:rPr lang="en-US" sz="1900" kern="1200" dirty="0">
                <a:solidFill>
                  <a:schemeClr val="tx1"/>
                </a:solidFill>
                <a:latin typeface="+mn-lt"/>
                <a:ea typeface="+mn-ea"/>
                <a:cs typeface="+mn-cs"/>
              </a:rPr>
              <a:t>Develop emergency-specific AI models.</a:t>
            </a:r>
          </a:p>
          <a:p>
            <a:pPr marL="342900" indent="-342900" defTabSz="813816">
              <a:lnSpc>
                <a:spcPct val="140000"/>
              </a:lnSpc>
              <a:spcAft>
                <a:spcPts val="600"/>
              </a:spcAft>
              <a:buFont typeface="+mj-lt"/>
              <a:buAutoNum type="arabicPeriod"/>
            </a:pPr>
            <a:r>
              <a:rPr lang="en-US" sz="1900" kern="1200" dirty="0">
                <a:solidFill>
                  <a:schemeClr val="tx1"/>
                </a:solidFill>
                <a:latin typeface="+mn-lt"/>
                <a:ea typeface="+mn-ea"/>
                <a:cs typeface="+mn-cs"/>
              </a:rPr>
              <a:t>Integrate AI with hospital systems.</a:t>
            </a:r>
          </a:p>
          <a:p>
            <a:pPr marL="342900" indent="-342900" defTabSz="813816">
              <a:lnSpc>
                <a:spcPct val="140000"/>
              </a:lnSpc>
              <a:spcAft>
                <a:spcPts val="600"/>
              </a:spcAft>
              <a:buFont typeface="+mj-lt"/>
              <a:buAutoNum type="arabicPeriod"/>
            </a:pPr>
            <a:r>
              <a:rPr lang="en-US" sz="1900" kern="1200" dirty="0">
                <a:solidFill>
                  <a:schemeClr val="tx1"/>
                </a:solidFill>
                <a:latin typeface="+mn-lt"/>
                <a:ea typeface="+mn-ea"/>
                <a:cs typeface="+mn-cs"/>
              </a:rPr>
              <a:t>Conduct clinical trials for validation.</a:t>
            </a:r>
          </a:p>
          <a:p>
            <a:pPr marL="342900" indent="-342900" defTabSz="813816">
              <a:lnSpc>
                <a:spcPct val="140000"/>
              </a:lnSpc>
              <a:spcAft>
                <a:spcPts val="600"/>
              </a:spcAft>
              <a:buFont typeface="+mj-lt"/>
              <a:buAutoNum type="arabicPeriod"/>
            </a:pPr>
            <a:r>
              <a:rPr lang="en-US" sz="1900" kern="1200" dirty="0">
                <a:solidFill>
                  <a:schemeClr val="tx1"/>
                </a:solidFill>
                <a:latin typeface="+mn-lt"/>
                <a:ea typeface="+mn-ea"/>
                <a:cs typeface="+mn-cs"/>
              </a:rPr>
              <a:t>Ensure regulatory compliance and staff training.</a:t>
            </a:r>
          </a:p>
          <a:p>
            <a:pPr marL="342900" indent="-342900" defTabSz="813816">
              <a:lnSpc>
                <a:spcPct val="140000"/>
              </a:lnSpc>
              <a:spcAft>
                <a:spcPts val="600"/>
              </a:spcAft>
              <a:buFont typeface="+mj-lt"/>
              <a:buAutoNum type="arabicPeriod"/>
            </a:pPr>
            <a:r>
              <a:rPr lang="en-US" sz="1900" kern="1200" dirty="0">
                <a:solidFill>
                  <a:schemeClr val="tx1"/>
                </a:solidFill>
                <a:latin typeface="+mn-lt"/>
                <a:ea typeface="+mn-ea"/>
                <a:cs typeface="+mn-cs"/>
              </a:rPr>
              <a:t>Enhance patient communication about AI use.</a:t>
            </a:r>
          </a:p>
          <a:p>
            <a:pPr marL="342900" indent="-342900" defTabSz="813816">
              <a:lnSpc>
                <a:spcPct val="140000"/>
              </a:lnSpc>
              <a:spcAft>
                <a:spcPts val="600"/>
              </a:spcAft>
              <a:buFont typeface="+mj-lt"/>
              <a:buAutoNum type="arabicPeriod"/>
            </a:pPr>
            <a:r>
              <a:rPr lang="en-US" sz="1900" kern="1200" dirty="0">
                <a:solidFill>
                  <a:schemeClr val="tx1"/>
                </a:solidFill>
                <a:latin typeface="+mn-lt"/>
                <a:ea typeface="+mn-ea"/>
                <a:cs typeface="+mn-cs"/>
              </a:rPr>
              <a:t>Refine AI through continuous feedback.</a:t>
            </a:r>
          </a:p>
          <a:p>
            <a:pPr marL="342900" indent="-342900" defTabSz="813816">
              <a:lnSpc>
                <a:spcPct val="140000"/>
              </a:lnSpc>
              <a:spcAft>
                <a:spcPts val="600"/>
              </a:spcAft>
              <a:buFont typeface="+mj-lt"/>
              <a:buAutoNum type="arabicPeriod"/>
            </a:pPr>
            <a:r>
              <a:rPr lang="en-US" sz="1900" kern="1200" dirty="0">
                <a:solidFill>
                  <a:schemeClr val="tx1"/>
                </a:solidFill>
                <a:latin typeface="+mn-lt"/>
                <a:ea typeface="+mn-ea"/>
                <a:cs typeface="+mn-cs"/>
              </a:rPr>
              <a:t>Scale AI for diverse healthcare settings.</a:t>
            </a:r>
          </a:p>
          <a:p>
            <a:pPr marL="342900" indent="-342900" defTabSz="813816">
              <a:lnSpc>
                <a:spcPct val="140000"/>
              </a:lnSpc>
              <a:spcAft>
                <a:spcPts val="600"/>
              </a:spcAft>
              <a:buFont typeface="+mj-lt"/>
              <a:buAutoNum type="arabicPeriod"/>
            </a:pPr>
            <a:r>
              <a:rPr lang="en-US" sz="1900" kern="1200" dirty="0">
                <a:solidFill>
                  <a:schemeClr val="tx1"/>
                </a:solidFill>
                <a:latin typeface="+mn-lt"/>
                <a:ea typeface="+mn-ea"/>
                <a:cs typeface="+mn-cs"/>
              </a:rPr>
              <a:t>Foster collaboration among AI developers, healthcare professionals, and public health experts.</a:t>
            </a:r>
          </a:p>
          <a:p>
            <a:pPr>
              <a:lnSpc>
                <a:spcPct val="140000"/>
              </a:lnSpc>
              <a:spcAft>
                <a:spcPts val="600"/>
              </a:spcAft>
            </a:pPr>
            <a:endParaRPr lang="en-US" sz="900" dirty="0"/>
          </a:p>
        </p:txBody>
      </p:sp>
      <p:pic>
        <p:nvPicPr>
          <p:cNvPr id="19" name="Picture 18">
            <a:extLst>
              <a:ext uri="{FF2B5EF4-FFF2-40B4-BE49-F238E27FC236}">
                <a16:creationId xmlns:a16="http://schemas.microsoft.com/office/drawing/2014/main" id="{580C7348-E3EB-6231-5095-E07E0222F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pic>
        <p:nvPicPr>
          <p:cNvPr id="21" name="Picture 20" descr="A logo with a white cross&#10;&#10;Description automatically generated">
            <a:extLst>
              <a:ext uri="{FF2B5EF4-FFF2-40B4-BE49-F238E27FC236}">
                <a16:creationId xmlns:a16="http://schemas.microsoft.com/office/drawing/2014/main" id="{3696AB03-D43E-6CFF-04E5-56DE8AA00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600" y="20037"/>
            <a:ext cx="2018719" cy="1000958"/>
          </a:xfrm>
          <a:prstGeom prst="rect">
            <a:avLst/>
          </a:prstGeom>
        </p:spPr>
      </p:pic>
    </p:spTree>
    <p:extLst>
      <p:ext uri="{BB962C8B-B14F-4D97-AF65-F5344CB8AC3E}">
        <p14:creationId xmlns:p14="http://schemas.microsoft.com/office/powerpoint/2010/main" val="369335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Conclusion</a:t>
            </a:r>
          </a:p>
        </p:txBody>
      </p:sp>
      <p:sp>
        <p:nvSpPr>
          <p:cNvPr id="7" name="Text Placeholder 6">
            <a:extLst>
              <a:ext uri="{FF2B5EF4-FFF2-40B4-BE49-F238E27FC236}">
                <a16:creationId xmlns:a16="http://schemas.microsoft.com/office/drawing/2014/main" id="{02492136-277B-808E-9D1B-0527359207DB}"/>
              </a:ext>
            </a:extLst>
          </p:cNvPr>
          <p:cNvSpPr>
            <a:spLocks noGrp="1"/>
          </p:cNvSpPr>
          <p:nvPr>
            <p:ph sz="half" idx="1"/>
          </p:nvPr>
        </p:nvSpPr>
        <p:spPr>
          <a:xfrm>
            <a:off x="4424038" y="1295230"/>
            <a:ext cx="6894061" cy="5342996"/>
          </a:xfrm>
          <a:ln w="57150">
            <a:solidFill>
              <a:schemeClr val="accent6"/>
            </a:solidFill>
          </a:ln>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sz="2000" dirty="0">
              <a:effectLst/>
            </a:endParaRPr>
          </a:p>
          <a:p>
            <a:pPr>
              <a:lnSpc>
                <a:spcPct val="90000"/>
              </a:lnSpc>
            </a:pPr>
            <a:r>
              <a:rPr lang="en-US" sz="2000" dirty="0">
                <a:effectLst/>
              </a:rPr>
              <a:t>The investigation into the effectiveness of generative AI in emergency triage demonstrates promising potential to enhance decision-making and resource allocation within emergency departments. Despite varying degrees of agreement with human raters across different AI models, tools like ChatGPT-3.5 have shown substantial compatibility in triage assessments, nearing human-level accuracy.</a:t>
            </a:r>
          </a:p>
          <a:p>
            <a:pPr>
              <a:lnSpc>
                <a:spcPct val="90000"/>
              </a:lnSpc>
            </a:pPr>
            <a:r>
              <a:rPr lang="en-US" sz="2000" dirty="0">
                <a:effectLst/>
              </a:rPr>
              <a:t>This suggests a viable path forward where AI can support emergency medical professionals by providing a consistent, objective, and scalable approach to patient assessment. Future advancements should focus on refining AI technologies to address specific medical contexts, ensuring their integration is both clinically relevant and technically sound. As AI becomes increasingly integrated into healthcare settings, ongoing evaluations, user training, and regulatory compliance will be essential to fully harness its capabilities, improving both patient outcomes and system efficiency</a:t>
            </a:r>
          </a:p>
          <a:p>
            <a:pPr indent="-228600">
              <a:lnSpc>
                <a:spcPct val="90000"/>
              </a:lnSpc>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1886CA02-E72A-FBF9-3157-EF1B91867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pic>
        <p:nvPicPr>
          <p:cNvPr id="6" name="Picture 5" descr="A logo with a white cross&#10;&#10;Description automatically generated">
            <a:extLst>
              <a:ext uri="{FF2B5EF4-FFF2-40B4-BE49-F238E27FC236}">
                <a16:creationId xmlns:a16="http://schemas.microsoft.com/office/drawing/2014/main" id="{C954C838-8C8B-5B64-41D9-9EC723293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1086" y="20036"/>
            <a:ext cx="2292233" cy="1136577"/>
          </a:xfrm>
          <a:prstGeom prst="rect">
            <a:avLst/>
          </a:prstGeom>
        </p:spPr>
      </p:pic>
    </p:spTree>
    <p:extLst>
      <p:ext uri="{BB962C8B-B14F-4D97-AF65-F5344CB8AC3E}">
        <p14:creationId xmlns:p14="http://schemas.microsoft.com/office/powerpoint/2010/main" val="141878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3B385-DFD0-7849-CAA9-AC3AF523DBBC}"/>
              </a:ext>
            </a:extLst>
          </p:cNvPr>
          <p:cNvSpPr>
            <a:spLocks noGrp="1"/>
          </p:cNvSpPr>
          <p:nvPr>
            <p:ph type="title"/>
          </p:nvPr>
        </p:nvSpPr>
        <p:spPr>
          <a:xfrm>
            <a:off x="6248400" y="365125"/>
            <a:ext cx="5105398" cy="1952744"/>
          </a:xfrm>
        </p:spPr>
        <p:txBody>
          <a:bodyPr>
            <a:normAutofit/>
          </a:bodyPr>
          <a:lstStyle/>
          <a:p>
            <a:r>
              <a:rPr lang="en-US" b="1" dirty="0"/>
              <a:t>REFRENCES</a:t>
            </a:r>
          </a:p>
        </p:txBody>
      </p:sp>
      <p:sp>
        <p:nvSpPr>
          <p:cNvPr id="29" name="Freeform: Shape 28">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Graphic 7" descr="Robot">
            <a:extLst>
              <a:ext uri="{FF2B5EF4-FFF2-40B4-BE49-F238E27FC236}">
                <a16:creationId xmlns:a16="http://schemas.microsoft.com/office/drawing/2014/main" id="{9974603D-4BFD-DCDA-0903-C46CF53286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34" y="1918107"/>
            <a:ext cx="3195204" cy="3195204"/>
          </a:xfrm>
          <a:prstGeom prst="rect">
            <a:avLst/>
          </a:prstGeom>
        </p:spPr>
      </p:pic>
      <p:sp>
        <p:nvSpPr>
          <p:cNvPr id="3" name="Content Placeholder 2">
            <a:extLst>
              <a:ext uri="{FF2B5EF4-FFF2-40B4-BE49-F238E27FC236}">
                <a16:creationId xmlns:a16="http://schemas.microsoft.com/office/drawing/2014/main" id="{ECB0CDCE-3C53-7B74-A425-61E0BED11CF9}"/>
              </a:ext>
            </a:extLst>
          </p:cNvPr>
          <p:cNvSpPr>
            <a:spLocks noGrp="1"/>
          </p:cNvSpPr>
          <p:nvPr>
            <p:ph idx="1"/>
          </p:nvPr>
        </p:nvSpPr>
        <p:spPr>
          <a:xfrm>
            <a:off x="4905829" y="1741715"/>
            <a:ext cx="6447969" cy="4435248"/>
          </a:xfrm>
        </p:spPr>
        <p:txBody>
          <a:bodyPr>
            <a:normAutofit fontScale="92500" lnSpcReduction="10000"/>
          </a:bodyPr>
          <a:lstStyle/>
          <a:p>
            <a:pPr marL="114300" marR="0" indent="-342900">
              <a:spcBef>
                <a:spcPts val="0"/>
              </a:spcBef>
              <a:spcAft>
                <a:spcPts val="0"/>
              </a:spcAft>
              <a:buFont typeface="+mj-lt"/>
              <a:buAutoNum type="arabicPeriod"/>
            </a:pPr>
            <a:endParaRPr lang="en-US" sz="1100" dirty="0">
              <a:effectLst/>
              <a:latin typeface="Calibri" panose="020F0502020204030204" pitchFamily="34" charset="0"/>
              <a:ea typeface="Times New Roman" panose="02020603050405020304" pitchFamily="18" charset="0"/>
            </a:endParaRPr>
          </a:p>
          <a:p>
            <a:pPr marL="114300" marR="0" indent="-342900">
              <a:spcBef>
                <a:spcPts val="0"/>
              </a:spcBef>
              <a:spcAft>
                <a:spcPts val="0"/>
              </a:spcAft>
              <a:buFont typeface="+mj-lt"/>
              <a:buAutoNum type="arabicPeriod"/>
            </a:pPr>
            <a:endParaRPr lang="en-US" sz="1600" dirty="0">
              <a:ea typeface="Times New Roman" panose="02020603050405020304" pitchFamily="18" charset="0"/>
            </a:endParaRPr>
          </a:p>
          <a:p>
            <a:pPr marL="114300" marR="0" indent="-342900">
              <a:spcBef>
                <a:spcPts val="0"/>
              </a:spcBef>
              <a:spcAft>
                <a:spcPts val="0"/>
              </a:spcAft>
              <a:buFont typeface="+mj-lt"/>
              <a:buAutoNum type="arabicPeriod"/>
            </a:pPr>
            <a:r>
              <a:rPr lang="en-US" sz="1600" dirty="0">
                <a:effectLst/>
                <a:ea typeface="Times New Roman" panose="02020603050405020304" pitchFamily="18" charset="0"/>
              </a:rPr>
              <a:t>Jae Hyuk Kim, Sun Kyung Kim, Choi J, Lee Y. Reliability of ChatGPT for performing triage task in the emergency department using the Korean Triage and Acuity Scale. DIGITAL HEALTH. 2024 Jan 1;10.</a:t>
            </a:r>
            <a:endParaRPr lang="en-US" sz="1600" dirty="0">
              <a:effectLst/>
              <a:ea typeface="Arial" panose="020B0604020202020204" pitchFamily="34" charset="0"/>
            </a:endParaRPr>
          </a:p>
          <a:p>
            <a:pPr marL="114300" marR="0" indent="-342900">
              <a:spcBef>
                <a:spcPts val="0"/>
              </a:spcBef>
              <a:spcAft>
                <a:spcPts val="0"/>
              </a:spcAft>
              <a:buFont typeface="+mj-lt"/>
              <a:buAutoNum type="arabicPeriod"/>
            </a:pPr>
            <a:r>
              <a:rPr lang="en-US" sz="1600" dirty="0" err="1">
                <a:effectLst/>
                <a:ea typeface="Times New Roman" panose="02020603050405020304" pitchFamily="18" charset="0"/>
              </a:rPr>
              <a:t>Paslı</a:t>
            </a:r>
            <a:r>
              <a:rPr lang="en-US" sz="1600" dirty="0">
                <a:effectLst/>
                <a:ea typeface="Times New Roman" panose="02020603050405020304" pitchFamily="18" charset="0"/>
              </a:rPr>
              <a:t> S, </a:t>
            </a:r>
            <a:r>
              <a:rPr lang="en-US" sz="1600" dirty="0" err="1">
                <a:effectLst/>
                <a:ea typeface="Times New Roman" panose="02020603050405020304" pitchFamily="18" charset="0"/>
              </a:rPr>
              <a:t>Şahin</a:t>
            </a:r>
            <a:r>
              <a:rPr lang="en-US" sz="1600" dirty="0">
                <a:effectLst/>
                <a:ea typeface="Times New Roman" panose="02020603050405020304" pitchFamily="18" charset="0"/>
              </a:rPr>
              <a:t> AS, </a:t>
            </a:r>
            <a:r>
              <a:rPr lang="en-US" sz="1600" dirty="0" err="1">
                <a:effectLst/>
                <a:ea typeface="Times New Roman" panose="02020603050405020304" pitchFamily="18" charset="0"/>
              </a:rPr>
              <a:t>Beşer</a:t>
            </a:r>
            <a:r>
              <a:rPr lang="en-US" sz="1600" dirty="0">
                <a:effectLst/>
                <a:ea typeface="Times New Roman" panose="02020603050405020304" pitchFamily="18" charset="0"/>
              </a:rPr>
              <a:t> MF, </a:t>
            </a:r>
            <a:r>
              <a:rPr lang="en-US" sz="1600" dirty="0" err="1">
                <a:effectLst/>
                <a:ea typeface="Times New Roman" panose="02020603050405020304" pitchFamily="18" charset="0"/>
              </a:rPr>
              <a:t>Topçuoğlu</a:t>
            </a:r>
            <a:r>
              <a:rPr lang="en-US" sz="1600" dirty="0">
                <a:effectLst/>
                <a:ea typeface="Times New Roman" panose="02020603050405020304" pitchFamily="18" charset="0"/>
              </a:rPr>
              <a:t> H, </a:t>
            </a:r>
            <a:r>
              <a:rPr lang="en-US" sz="1600" dirty="0" err="1">
                <a:effectLst/>
                <a:ea typeface="Times New Roman" panose="02020603050405020304" pitchFamily="18" charset="0"/>
              </a:rPr>
              <a:t>Yadigaroğlu</a:t>
            </a:r>
            <a:r>
              <a:rPr lang="en-US" sz="1600" dirty="0">
                <a:effectLst/>
                <a:ea typeface="Times New Roman" panose="02020603050405020304" pitchFamily="18" charset="0"/>
              </a:rPr>
              <a:t> M, </a:t>
            </a:r>
            <a:r>
              <a:rPr lang="en-US" sz="1600" dirty="0" err="1">
                <a:effectLst/>
                <a:ea typeface="Times New Roman" panose="02020603050405020304" pitchFamily="18" charset="0"/>
              </a:rPr>
              <a:t>İmamoğlu</a:t>
            </a:r>
            <a:r>
              <a:rPr lang="en-US" sz="1600" dirty="0">
                <a:effectLst/>
                <a:ea typeface="Times New Roman" panose="02020603050405020304" pitchFamily="18" charset="0"/>
              </a:rPr>
              <a:t> M. Assessing the precision of artificial intelligence in emergency department triage decisions: Insights from a study with ChatGPT. The American Journal of Emergency Medicine [Internet]. 2024 Apr 1;78:170–5. </a:t>
            </a:r>
            <a:endParaRPr lang="en-US" sz="1600" dirty="0">
              <a:effectLst/>
              <a:ea typeface="Arial" panose="020B0604020202020204" pitchFamily="34" charset="0"/>
            </a:endParaRPr>
          </a:p>
          <a:p>
            <a:pPr marL="114300" marR="0" indent="-342900">
              <a:spcBef>
                <a:spcPts val="0"/>
              </a:spcBef>
              <a:spcAft>
                <a:spcPts val="0"/>
              </a:spcAft>
              <a:buFont typeface="+mj-lt"/>
              <a:buAutoNum type="arabicPeriod"/>
            </a:pPr>
            <a:r>
              <a:rPr lang="en-US" sz="1600" dirty="0">
                <a:effectLst/>
                <a:ea typeface="Times New Roman" panose="02020603050405020304" pitchFamily="18" charset="0"/>
              </a:rPr>
              <a:t>Gan RK, </a:t>
            </a:r>
            <a:r>
              <a:rPr lang="en-US" sz="1600" dirty="0" err="1">
                <a:effectLst/>
                <a:ea typeface="Times New Roman" panose="02020603050405020304" pitchFamily="18" charset="0"/>
              </a:rPr>
              <a:t>Ogbodo</a:t>
            </a:r>
            <a:r>
              <a:rPr lang="en-US" sz="1600" dirty="0">
                <a:effectLst/>
                <a:ea typeface="Times New Roman" panose="02020603050405020304" pitchFamily="18" charset="0"/>
              </a:rPr>
              <a:t> JC, Wee YZ, Gan AZ, González PA. Performance of Google bard and ChatGPT in mass casualty incidents triage. The American Journal of Emergency Medicine [Internet]. 2024 Jan 1 [cited 2024 Jan 13];75:72–8.</a:t>
            </a:r>
            <a:endParaRPr lang="en-US" sz="1600" dirty="0">
              <a:effectLst/>
              <a:ea typeface="Arial" panose="020B0604020202020204" pitchFamily="34" charset="0"/>
            </a:endParaRPr>
          </a:p>
          <a:p>
            <a:pPr marL="114300" marR="0" indent="-342900">
              <a:spcBef>
                <a:spcPts val="0"/>
              </a:spcBef>
              <a:spcAft>
                <a:spcPts val="0"/>
              </a:spcAft>
              <a:buFont typeface="+mj-lt"/>
              <a:buAutoNum type="arabicPeriod"/>
            </a:pPr>
            <a:r>
              <a:rPr lang="en-US" sz="1600" dirty="0" err="1">
                <a:effectLst/>
                <a:ea typeface="Times New Roman" panose="02020603050405020304" pitchFamily="18" charset="0"/>
              </a:rPr>
              <a:t>Bijani</a:t>
            </a:r>
            <a:r>
              <a:rPr lang="en-US" sz="1600" dirty="0">
                <a:effectLst/>
                <a:ea typeface="Times New Roman" panose="02020603050405020304" pitchFamily="18" charset="0"/>
              </a:rPr>
              <a:t> M, Khaleghi AA. Challenges and Barriers Affecting the Quality of Triage in Emergency Departments: A Qualitative Study. Galen Medical Journal [Internet]. 2019 Oct 12;8. Available from: https://www.ncbi.nlm.nih.gov/pmc/articles/PMC8344134/</a:t>
            </a:r>
            <a:endParaRPr lang="en-US" sz="1600" dirty="0">
              <a:effectLst/>
              <a:ea typeface="Arial" panose="020B0604020202020204" pitchFamily="34" charset="0"/>
            </a:endParaRPr>
          </a:p>
          <a:p>
            <a:pPr marL="114300" marR="0" indent="-342900">
              <a:spcBef>
                <a:spcPts val="0"/>
              </a:spcBef>
              <a:spcAft>
                <a:spcPts val="0"/>
              </a:spcAft>
              <a:buFont typeface="+mj-lt"/>
              <a:buAutoNum type="arabicPeriod"/>
            </a:pPr>
            <a:r>
              <a:rPr lang="en-US" sz="1600" dirty="0">
                <a:effectLst/>
                <a:ea typeface="Times New Roman" panose="02020603050405020304" pitchFamily="18" charset="0"/>
              </a:rPr>
              <a:t>Saban M, </a:t>
            </a:r>
            <a:r>
              <a:rPr lang="en-US" sz="1600" dirty="0" err="1">
                <a:effectLst/>
                <a:ea typeface="Times New Roman" panose="02020603050405020304" pitchFamily="18" charset="0"/>
              </a:rPr>
              <a:t>Dubovi</a:t>
            </a:r>
            <a:r>
              <a:rPr lang="en-US" sz="1600" dirty="0">
                <a:effectLst/>
                <a:ea typeface="Times New Roman" panose="02020603050405020304" pitchFamily="18" charset="0"/>
              </a:rPr>
              <a:t> I. A comparative vignette study: Evaluating the potential role of a generative AI model in enhancing clinical decision‐making in nursing. Journal of Advanced Nursing. 2024 Feb 17;</a:t>
            </a:r>
            <a:endParaRPr lang="en-US" sz="1600" dirty="0">
              <a:effectLst/>
              <a:ea typeface="Arial" panose="020B0604020202020204" pitchFamily="34" charset="0"/>
            </a:endParaRPr>
          </a:p>
          <a:p>
            <a:pPr marL="114300" marR="0" indent="-342900">
              <a:spcBef>
                <a:spcPts val="0"/>
              </a:spcBef>
              <a:spcAft>
                <a:spcPts val="0"/>
              </a:spcAft>
              <a:buFont typeface="+mj-lt"/>
              <a:buAutoNum type="arabicPeriod"/>
            </a:pPr>
            <a:r>
              <a:rPr lang="en-US" sz="1600" dirty="0" err="1">
                <a:effectLst/>
                <a:ea typeface="Times New Roman" panose="02020603050405020304" pitchFamily="18" charset="0"/>
              </a:rPr>
              <a:t>Chenais</a:t>
            </a:r>
            <a:r>
              <a:rPr lang="en-US" sz="1600" dirty="0">
                <a:effectLst/>
                <a:ea typeface="Times New Roman" panose="02020603050405020304" pitchFamily="18" charset="0"/>
              </a:rPr>
              <a:t> G, Lagarde E, Gil-</a:t>
            </a:r>
            <a:r>
              <a:rPr lang="en-US" sz="1600" dirty="0" err="1">
                <a:effectLst/>
                <a:ea typeface="Times New Roman" panose="02020603050405020304" pitchFamily="18" charset="0"/>
              </a:rPr>
              <a:t>Jardiné</a:t>
            </a:r>
            <a:r>
              <a:rPr lang="en-US" sz="1600" dirty="0">
                <a:effectLst/>
                <a:ea typeface="Times New Roman" panose="02020603050405020304" pitchFamily="18" charset="0"/>
              </a:rPr>
              <a:t> C. Artificial Intelligence in Emergency Medicine: a Viewpoint of Current Applications, Foreseeable Opportunities and Challenges (Preprint). Journal of Medical Internet Research. 2022 Jun 2;25.</a:t>
            </a:r>
            <a:endParaRPr lang="en-US" sz="1600" dirty="0">
              <a:effectLst/>
              <a:ea typeface="Arial" panose="020B0604020202020204" pitchFamily="34" charset="0"/>
            </a:endParaRPr>
          </a:p>
          <a:p>
            <a:pPr marL="114300" marR="0" indent="-342900">
              <a:spcBef>
                <a:spcPts val="0"/>
              </a:spcBef>
              <a:spcAft>
                <a:spcPts val="0"/>
              </a:spcAft>
              <a:buFont typeface="+mj-lt"/>
              <a:buAutoNum type="arabicPeriod"/>
            </a:pPr>
            <a:r>
              <a:rPr lang="en-US" sz="1600" dirty="0">
                <a:effectLst/>
                <a:ea typeface="Times New Roman" panose="02020603050405020304" pitchFamily="18" charset="0"/>
              </a:rPr>
              <a:t>Jacob J. ChatGPT: Friend or Foe? – Utility in Trauma Triage. Indian Journal of Critical Care Medicine. 2023 Jul 31;27(8):561–4.</a:t>
            </a:r>
            <a:endParaRPr lang="en-US" sz="1600" dirty="0">
              <a:effectLst/>
              <a:ea typeface="Arial" panose="020B0604020202020204" pitchFamily="34" charset="0"/>
            </a:endParaRPr>
          </a:p>
          <a:p>
            <a:endParaRPr lang="en-US" sz="1100" dirty="0"/>
          </a:p>
        </p:txBody>
      </p:sp>
      <p:pic>
        <p:nvPicPr>
          <p:cNvPr id="5" name="Picture 4">
            <a:extLst>
              <a:ext uri="{FF2B5EF4-FFF2-40B4-BE49-F238E27FC236}">
                <a16:creationId xmlns:a16="http://schemas.microsoft.com/office/drawing/2014/main" id="{B5F7B29A-1454-A148-B56A-373E67407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pic>
        <p:nvPicPr>
          <p:cNvPr id="7" name="Picture 6" descr="A logo with a white cross&#10;&#10;Description automatically generated">
            <a:extLst>
              <a:ext uri="{FF2B5EF4-FFF2-40B4-BE49-F238E27FC236}">
                <a16:creationId xmlns:a16="http://schemas.microsoft.com/office/drawing/2014/main" id="{C6859A18-287C-B673-AEC1-DA9F6610A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1086" y="20036"/>
            <a:ext cx="2292233" cy="1136577"/>
          </a:xfrm>
          <a:prstGeom prst="rect">
            <a:avLst/>
          </a:prstGeom>
        </p:spPr>
      </p:pic>
    </p:spTree>
    <p:extLst>
      <p:ext uri="{BB962C8B-B14F-4D97-AF65-F5344CB8AC3E}">
        <p14:creationId xmlns:p14="http://schemas.microsoft.com/office/powerpoint/2010/main" val="119958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99609" y="679731"/>
            <a:ext cx="4171994" cy="3736540"/>
          </a:xfrm>
        </p:spPr>
        <p:txBody>
          <a:bodyPr>
            <a:normAutofit/>
          </a:bodyPr>
          <a:lstStyle/>
          <a:p>
            <a:pPr algn="l"/>
            <a:r>
              <a:rPr lang="en-US"/>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599609" y="4685288"/>
            <a:ext cx="4171994" cy="1035781"/>
          </a:xfrm>
        </p:spPr>
        <p:txBody>
          <a:bodyPr bIns="0">
            <a:normAutofit/>
          </a:bodyPr>
          <a:lstStyle/>
          <a:p>
            <a:pPr algn="l"/>
            <a:r>
              <a:rPr lang="en-US"/>
              <a:t>ANY QUESTIONS</a:t>
            </a:r>
          </a:p>
        </p:txBody>
      </p:sp>
      <p:grpSp>
        <p:nvGrpSpPr>
          <p:cNvPr id="24" name="Group 2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0" name="Straight Connector 1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miling Face with No Fill">
            <a:extLst>
              <a:ext uri="{FF2B5EF4-FFF2-40B4-BE49-F238E27FC236}">
                <a16:creationId xmlns:a16="http://schemas.microsoft.com/office/drawing/2014/main" id="{74B54305-7E96-069D-1975-9EF61325E3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0572" y="569297"/>
            <a:ext cx="5608830" cy="5608830"/>
          </a:xfrm>
          <a:prstGeom prst="rect">
            <a:avLst/>
          </a:prstGeom>
        </p:spPr>
      </p:pic>
      <p:pic>
        <p:nvPicPr>
          <p:cNvPr id="4" name="Picture 3">
            <a:extLst>
              <a:ext uri="{FF2B5EF4-FFF2-40B4-BE49-F238E27FC236}">
                <a16:creationId xmlns:a16="http://schemas.microsoft.com/office/drawing/2014/main" id="{CE02DCA6-0D62-1F2F-5B94-227A1791F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pic>
        <p:nvPicPr>
          <p:cNvPr id="5" name="Picture 4" descr="A logo with a white cross&#10;&#10;Description automatically generated">
            <a:extLst>
              <a:ext uri="{FF2B5EF4-FFF2-40B4-BE49-F238E27FC236}">
                <a16:creationId xmlns:a16="http://schemas.microsoft.com/office/drawing/2014/main" id="{3B63FB7E-874A-C848-C24A-E9A2A21DEB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1086" y="20036"/>
            <a:ext cx="2292233" cy="1136577"/>
          </a:xfrm>
          <a:prstGeom prst="rect">
            <a:avLst/>
          </a:prstGeom>
        </p:spPr>
      </p:pic>
    </p:spTree>
    <p:extLst>
      <p:ext uri="{BB962C8B-B14F-4D97-AF65-F5344CB8AC3E}">
        <p14:creationId xmlns:p14="http://schemas.microsoft.com/office/powerpoint/2010/main" val="243649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nodeType="withEffect">
                                  <p:stCondLst>
                                    <p:cond delay="500"/>
                                  </p:stCondLst>
                                  <p:iterate>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7" name="Rectangle 16">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DD222494-309A-B04A-97AA-AE0A6EC438F3}"/>
              </a:ext>
            </a:extLst>
          </p:cNvPr>
          <p:cNvPicPr>
            <a:picLocks noChangeAspect="1"/>
          </p:cNvPicPr>
          <p:nvPr/>
        </p:nvPicPr>
        <p:blipFill rotWithShape="1">
          <a:blip r:embed="rId2"/>
          <a:srcRect t="24711" b="7044"/>
          <a:stretch/>
        </p:blipFill>
        <p:spPr>
          <a:xfrm>
            <a:off x="838200" y="704765"/>
            <a:ext cx="10628376" cy="5440003"/>
          </a:xfrm>
          <a:prstGeom prst="rect">
            <a:avLst/>
          </a:prstGeom>
        </p:spPr>
      </p:pic>
      <p:pic>
        <p:nvPicPr>
          <p:cNvPr id="5" name="Picture 4">
            <a:extLst>
              <a:ext uri="{FF2B5EF4-FFF2-40B4-BE49-F238E27FC236}">
                <a16:creationId xmlns:a16="http://schemas.microsoft.com/office/drawing/2014/main" id="{2E4B471A-09E6-7B28-E2D9-777F5BF2E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pic>
        <p:nvPicPr>
          <p:cNvPr id="6" name="Picture 5" descr="A logo with a white cross&#10;&#10;Description automatically generated">
            <a:extLst>
              <a:ext uri="{FF2B5EF4-FFF2-40B4-BE49-F238E27FC236}">
                <a16:creationId xmlns:a16="http://schemas.microsoft.com/office/drawing/2014/main" id="{88D0C292-83ED-E1E0-B2C8-921E8D768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1086" y="20036"/>
            <a:ext cx="2292233" cy="1136577"/>
          </a:xfrm>
          <a:prstGeom prst="rect">
            <a:avLst/>
          </a:prstGeom>
        </p:spPr>
      </p:pic>
    </p:spTree>
    <p:extLst>
      <p:ext uri="{BB962C8B-B14F-4D97-AF65-F5344CB8AC3E}">
        <p14:creationId xmlns:p14="http://schemas.microsoft.com/office/powerpoint/2010/main" val="157127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a room&#10;&#10;Description automatically generated">
            <a:extLst>
              <a:ext uri="{FF2B5EF4-FFF2-40B4-BE49-F238E27FC236}">
                <a16:creationId xmlns:a16="http://schemas.microsoft.com/office/drawing/2014/main" id="{DC29ACB0-FC4D-E62D-67D1-CC5BEE6F69D6}"/>
              </a:ext>
            </a:extLst>
          </p:cNvPr>
          <p:cNvPicPr>
            <a:picLocks noChangeAspect="1"/>
          </p:cNvPicPr>
          <p:nvPr/>
        </p:nvPicPr>
        <p:blipFill rotWithShape="1">
          <a:blip r:embed="rId2"/>
          <a:srcRect t="23789" r="1" b="5303"/>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pic>
        <p:nvPicPr>
          <p:cNvPr id="5" name="Picture 4">
            <a:extLst>
              <a:ext uri="{FF2B5EF4-FFF2-40B4-BE49-F238E27FC236}">
                <a16:creationId xmlns:a16="http://schemas.microsoft.com/office/drawing/2014/main" id="{4D1C5D44-33C3-F34C-8FB1-6BD63364D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pic>
        <p:nvPicPr>
          <p:cNvPr id="6" name="Picture 5" descr="A logo with a white cross&#10;&#10;Description automatically generated">
            <a:extLst>
              <a:ext uri="{FF2B5EF4-FFF2-40B4-BE49-F238E27FC236}">
                <a16:creationId xmlns:a16="http://schemas.microsoft.com/office/drawing/2014/main" id="{C311874A-CDAB-9FF2-4318-D1DA9CD61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1086" y="20036"/>
            <a:ext cx="2292233" cy="1136577"/>
          </a:xfrm>
          <a:prstGeom prst="rect">
            <a:avLst/>
          </a:prstGeom>
        </p:spPr>
      </p:pic>
    </p:spTree>
    <p:extLst>
      <p:ext uri="{BB962C8B-B14F-4D97-AF65-F5344CB8AC3E}">
        <p14:creationId xmlns:p14="http://schemas.microsoft.com/office/powerpoint/2010/main" val="389549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ctr"/>
            <a:r>
              <a:rPr lang="en-US" sz="4000" b="1" kern="1200" dirty="0">
                <a:solidFill>
                  <a:srgbClr val="FFFFFF"/>
                </a:solidFill>
                <a:latin typeface="+mj-lt"/>
                <a:ea typeface="+mj-ea"/>
                <a:cs typeface="+mj-cs"/>
              </a:rPr>
              <a:t>MENTOR APPROVAL</a:t>
            </a:r>
          </a:p>
        </p:txBody>
      </p:sp>
      <p:pic>
        <p:nvPicPr>
          <p:cNvPr id="7" name="Picture 6">
            <a:extLst>
              <a:ext uri="{FF2B5EF4-FFF2-40B4-BE49-F238E27FC236}">
                <a16:creationId xmlns:a16="http://schemas.microsoft.com/office/drawing/2014/main" id="{99A5D46B-CE92-6F6B-B644-37E8D889A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09104" cy="1477279"/>
          </a:xfrm>
          <a:prstGeom prst="rect">
            <a:avLst/>
          </a:prstGeom>
        </p:spPr>
      </p:pic>
      <p:pic>
        <p:nvPicPr>
          <p:cNvPr id="8" name="Picture 7" descr="A logo with a white cross&#10;&#10;Description automatically generated">
            <a:extLst>
              <a:ext uri="{FF2B5EF4-FFF2-40B4-BE49-F238E27FC236}">
                <a16:creationId xmlns:a16="http://schemas.microsoft.com/office/drawing/2014/main" id="{4A6F0BBE-1C28-0233-AA42-5B528753B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3119" y="0"/>
            <a:ext cx="3558881" cy="1470989"/>
          </a:xfrm>
          <a:prstGeom prst="rect">
            <a:avLst/>
          </a:prstGeom>
        </p:spPr>
      </p:pic>
      <p:pic>
        <p:nvPicPr>
          <p:cNvPr id="4" name="Picture 3" descr="A screenshot of a phone&#10;&#10;Description automatically generated">
            <a:extLst>
              <a:ext uri="{FF2B5EF4-FFF2-40B4-BE49-F238E27FC236}">
                <a16:creationId xmlns:a16="http://schemas.microsoft.com/office/drawing/2014/main" id="{234BA0A1-A8B0-2D32-B16C-EFB571A4A331}"/>
              </a:ext>
            </a:extLst>
          </p:cNvPr>
          <p:cNvPicPr>
            <a:picLocks noChangeAspect="1"/>
          </p:cNvPicPr>
          <p:nvPr/>
        </p:nvPicPr>
        <p:blipFill rotWithShape="1">
          <a:blip r:embed="rId5"/>
          <a:srcRect t="17705" b="5792"/>
          <a:stretch/>
        </p:blipFill>
        <p:spPr>
          <a:xfrm>
            <a:off x="4552949" y="1603948"/>
            <a:ext cx="5925175" cy="5066675"/>
          </a:xfrm>
          <a:prstGeom prst="rect">
            <a:avLst/>
          </a:prstGeom>
          <a:ln w="57150">
            <a:solidFill>
              <a:schemeClr val="accent1"/>
            </a:solidFill>
          </a:ln>
        </p:spPr>
      </p:pic>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37EA83DF-35A8-9CC8-3C8E-C3F32BECC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86300"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76A29D64-B4CD-CEFF-8174-BCDB2EA45C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3362" cy="6858000"/>
            <a:chOff x="12068638" y="0"/>
            <a:chExt cx="123362" cy="6858000"/>
          </a:xfrm>
        </p:grpSpPr>
        <p:sp>
          <p:nvSpPr>
            <p:cNvPr id="84" name="Rectangle 83">
              <a:extLst>
                <a:ext uri="{FF2B5EF4-FFF2-40B4-BE49-F238E27FC236}">
                  <a16:creationId xmlns:a16="http://schemas.microsoft.com/office/drawing/2014/main" id="{95271C26-E797-25E4-4A2D-5AA7A104D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E4BD6EF-3C9D-3DEF-A540-84C50BAA5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F622E47B-8F15-9AC9-BD10-1F6C1BE67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79" y="33789"/>
            <a:ext cx="2967508" cy="1506937"/>
          </a:xfrm>
          <a:prstGeom prst="rect">
            <a:avLst/>
          </a:prstGeom>
        </p:spPr>
      </p:pic>
      <p:pic>
        <p:nvPicPr>
          <p:cNvPr id="8" name="Picture 7" descr="A logo with a white cross&#10;&#10;Description automatically generated">
            <a:extLst>
              <a:ext uri="{FF2B5EF4-FFF2-40B4-BE49-F238E27FC236}">
                <a16:creationId xmlns:a16="http://schemas.microsoft.com/office/drawing/2014/main" id="{EE4848C9-EAFD-9A78-5D7F-6F72437D9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4492" y="35807"/>
            <a:ext cx="2967508" cy="1540099"/>
          </a:xfrm>
          <a:prstGeom prst="rect">
            <a:avLst/>
          </a:prstGeom>
        </p:spPr>
      </p:pic>
      <p:sp>
        <p:nvSpPr>
          <p:cNvPr id="27" name="Content Placeholder 2">
            <a:extLst>
              <a:ext uri="{FF2B5EF4-FFF2-40B4-BE49-F238E27FC236}">
                <a16:creationId xmlns:a16="http://schemas.microsoft.com/office/drawing/2014/main" id="{73063216-33BB-76C7-37A2-5DA1DD76E68C}"/>
              </a:ext>
            </a:extLst>
          </p:cNvPr>
          <p:cNvSpPr>
            <a:spLocks noGrp="1"/>
          </p:cNvSpPr>
          <p:nvPr>
            <p:ph sz="half" idx="14"/>
          </p:nvPr>
        </p:nvSpPr>
        <p:spPr>
          <a:xfrm>
            <a:off x="419725" y="1887732"/>
            <a:ext cx="7465101" cy="4513068"/>
          </a:xfrm>
          <a:solidFill>
            <a:schemeClr val="tx2">
              <a:lumMod val="20000"/>
              <a:lumOff val="80000"/>
            </a:schemeClr>
          </a:solidFill>
          <a:ln w="57150">
            <a:solidFill>
              <a:schemeClr val="accent6"/>
            </a:solidFill>
          </a:ln>
        </p:spPr>
        <p:txBody>
          <a:bodyPr vert="horz" lIns="91440" tIns="45720" rIns="91440" bIns="45720" rtlCol="0" anchor="t">
            <a:normAutofit lnSpcReduction="10000"/>
          </a:bodyPr>
          <a:lstStyle/>
          <a:p>
            <a:pPr>
              <a:lnSpc>
                <a:spcPct val="90000"/>
              </a:lnSpc>
              <a:spcAft>
                <a:spcPts val="600"/>
              </a:spcAft>
            </a:pPr>
            <a:endParaRPr lang="en-US" sz="1700" dirty="0"/>
          </a:p>
          <a:p>
            <a:pPr marL="342900" indent="-342900">
              <a:lnSpc>
                <a:spcPct val="90000"/>
              </a:lnSpc>
              <a:spcAft>
                <a:spcPts val="600"/>
              </a:spcAft>
              <a:buFont typeface="Arial" panose="020B0604020202020204" pitchFamily="34" charset="0"/>
              <a:buChar char="•"/>
            </a:pPr>
            <a:r>
              <a:rPr lang="en-US" sz="1700" dirty="0"/>
              <a:t>Emergency departments (EDs) are essential for providing urgent healthcare, operating continuously to handle a growing number of visits globally. </a:t>
            </a:r>
          </a:p>
          <a:p>
            <a:pPr>
              <a:lnSpc>
                <a:spcPct val="90000"/>
              </a:lnSpc>
              <a:spcAft>
                <a:spcPts val="600"/>
              </a:spcAft>
            </a:pPr>
            <a:endParaRPr lang="en-US" sz="1700" dirty="0"/>
          </a:p>
          <a:p>
            <a:pPr marL="342900" indent="-342900">
              <a:lnSpc>
                <a:spcPct val="90000"/>
              </a:lnSpc>
              <a:spcAft>
                <a:spcPts val="600"/>
              </a:spcAft>
              <a:buFont typeface="Arial" panose="020B0604020202020204" pitchFamily="34" charset="0"/>
              <a:buChar char="•"/>
            </a:pPr>
            <a:r>
              <a:rPr lang="en-US" sz="1700" dirty="0"/>
              <a:t>Efficient management is critical, and the triage room plays a pivotal role in prioritizing patient care based on urgency. Systems like the Emergency Severity Index (ESI), Canadian Triage and Acuity Scale (CTAS),AIIMS Triaging protocol( ATP)  and others help reduce mortality and morbidity by ensuring critically ill patients receive immediate attention.</a:t>
            </a:r>
          </a:p>
          <a:p>
            <a:pPr>
              <a:lnSpc>
                <a:spcPct val="90000"/>
              </a:lnSpc>
              <a:spcAft>
                <a:spcPts val="600"/>
              </a:spcAft>
            </a:pPr>
            <a:endParaRPr lang="en-US" sz="1700" dirty="0"/>
          </a:p>
          <a:p>
            <a:pPr marL="342900" indent="-342900">
              <a:lnSpc>
                <a:spcPct val="90000"/>
              </a:lnSpc>
              <a:spcAft>
                <a:spcPts val="600"/>
              </a:spcAft>
              <a:buFont typeface="Arial" panose="020B0604020202020204" pitchFamily="34" charset="0"/>
              <a:buChar char="•"/>
            </a:pPr>
            <a:r>
              <a:rPr lang="en-US" sz="1700" dirty="0"/>
              <a:t>Effective triage is linked to better patient outcomes and optimized resource use. However, in low and middle-income countries (LMICs), EDs often rely on informal screening by untrained staff, leading to challenges due to varying disease severity and limited resources. </a:t>
            </a:r>
          </a:p>
          <a:p>
            <a:pPr>
              <a:lnSpc>
                <a:spcPct val="90000"/>
              </a:lnSpc>
              <a:spcAft>
                <a:spcPts val="600"/>
              </a:spcAft>
            </a:pPr>
            <a:endParaRPr lang="en-US" sz="1700" dirty="0"/>
          </a:p>
          <a:p>
            <a:pPr marL="342900" indent="-342900">
              <a:lnSpc>
                <a:spcPct val="90000"/>
              </a:lnSpc>
              <a:spcAft>
                <a:spcPts val="600"/>
              </a:spcAft>
              <a:buFont typeface="Arial" panose="020B0604020202020204" pitchFamily="34" charset="0"/>
              <a:buChar char="•"/>
            </a:pPr>
            <a:r>
              <a:rPr lang="en-US" sz="1700" dirty="0"/>
              <a:t>Key challenges in triaging include clinical competence, emotional stability, and management issues like staff shortages and inadequate space.</a:t>
            </a:r>
          </a:p>
          <a:p>
            <a:pPr indent="-228600">
              <a:lnSpc>
                <a:spcPct val="90000"/>
              </a:lnSpc>
              <a:spcAft>
                <a:spcPts val="600"/>
              </a:spcAft>
              <a:buFont typeface="Arial" panose="020B0604020202020204" pitchFamily="34" charset="0"/>
              <a:buChar char="•"/>
            </a:pPr>
            <a:endParaRPr lang="en-US" sz="1400" dirty="0"/>
          </a:p>
        </p:txBody>
      </p:sp>
      <p:sp>
        <p:nvSpPr>
          <p:cNvPr id="2" name="Title 1">
            <a:extLst>
              <a:ext uri="{FF2B5EF4-FFF2-40B4-BE49-F238E27FC236}">
                <a16:creationId xmlns:a16="http://schemas.microsoft.com/office/drawing/2014/main" id="{257C9088-62C7-DFE1-42D6-1002085B3119}"/>
              </a:ext>
            </a:extLst>
          </p:cNvPr>
          <p:cNvSpPr>
            <a:spLocks noGrp="1"/>
          </p:cNvSpPr>
          <p:nvPr>
            <p:ph type="title"/>
          </p:nvPr>
        </p:nvSpPr>
        <p:spPr>
          <a:xfrm>
            <a:off x="4041694" y="759038"/>
            <a:ext cx="4108612" cy="781688"/>
          </a:xfrm>
        </p:spPr>
        <p:txBody>
          <a:bodyPr vert="horz" lIns="91440" tIns="45720" rIns="91440" bIns="45720" rtlCol="0" anchor="b">
            <a:noAutofit/>
          </a:bodyPr>
          <a:lstStyle/>
          <a:p>
            <a:r>
              <a:rPr lang="en-US" sz="4000" b="1">
                <a:solidFill>
                  <a:srgbClr val="002060"/>
                </a:solidFill>
                <a:latin typeface="Aharoni" panose="02010803020104030203" pitchFamily="2" charset="-79"/>
                <a:cs typeface="Aharoni" panose="02010803020104030203" pitchFamily="2" charset="-79"/>
              </a:rPr>
              <a:t>INTRODUCTION</a:t>
            </a:r>
            <a:endParaRPr lang="en-US" sz="4000" b="1" dirty="0">
              <a:solidFill>
                <a:srgbClr val="002060"/>
              </a:solidFill>
              <a:latin typeface="Aharoni" panose="02010803020104030203" pitchFamily="2" charset="-79"/>
              <a:cs typeface="Aharoni" panose="02010803020104030203" pitchFamily="2" charset="-79"/>
            </a:endParaRPr>
          </a:p>
        </p:txBody>
      </p:sp>
      <p:pic>
        <p:nvPicPr>
          <p:cNvPr id="3" name="image7.png" descr="The emergency patient journey and where artificial intelligence is making or can make an impact. AI: artificial intelligence; ED: emergency department; EMD: emergency medical dispatch.">
            <a:extLst>
              <a:ext uri="{FF2B5EF4-FFF2-40B4-BE49-F238E27FC236}">
                <a16:creationId xmlns:a16="http://schemas.microsoft.com/office/drawing/2014/main" id="{07E3B75B-8323-F3DD-6865-1392707E2CB7}"/>
              </a:ext>
            </a:extLst>
          </p:cNvPr>
          <p:cNvPicPr/>
          <p:nvPr/>
        </p:nvPicPr>
        <p:blipFill>
          <a:blip r:embed="rId4"/>
          <a:stretch>
            <a:fillRect/>
          </a:stretch>
        </p:blipFill>
        <p:spPr>
          <a:xfrm>
            <a:off x="7928491" y="1763690"/>
            <a:ext cx="4108612" cy="50585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1127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DE4CB8-A029-E1B3-6709-F6A6644CF37C}"/>
              </a:ext>
            </a:extLst>
          </p:cNvPr>
          <p:cNvSpPr>
            <a:spLocks/>
          </p:cNvSpPr>
          <p:nvPr/>
        </p:nvSpPr>
        <p:spPr>
          <a:xfrm>
            <a:off x="389744" y="1449283"/>
            <a:ext cx="5156617" cy="5116409"/>
          </a:xfrm>
          <a:prstGeom prst="rect">
            <a:avLst/>
          </a:prstGeom>
          <a:ln w="57150">
            <a:solidFill>
              <a:schemeClr val="accent2"/>
            </a:solidFill>
          </a:ln>
        </p:spPr>
        <p:txBody>
          <a:bodyPr/>
          <a:lstStyle/>
          <a:p>
            <a:pPr marL="342900" indent="-342900">
              <a:buFont typeface="Arial" panose="020B0604020202020204" pitchFamily="34" charset="0"/>
              <a:buChar char="•"/>
            </a:pPr>
            <a:r>
              <a:rPr lang="en-US" sz="2000" dirty="0">
                <a:solidFill>
                  <a:schemeClr val="bg1"/>
                </a:solidFill>
              </a:rPr>
              <a:t>Artificial intelligence (AI) offers promising solutions to these challenges. Machine learning and deep learning can enhance triage accuracy, predict patient influx, optimize resources, and automate administrative tasks.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AI can also personalize patient care by providing tailored treatment recommendations and identifying high-risk patients for proactive interventions. By automating routine tasks, AI helps reduce physician burnout, allowing medical staff to focus on complex patient care, ultimately improving ED efficiency and patient outcomes.</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6" name="image5.png">
            <a:extLst>
              <a:ext uri="{FF2B5EF4-FFF2-40B4-BE49-F238E27FC236}">
                <a16:creationId xmlns:a16="http://schemas.microsoft.com/office/drawing/2014/main" id="{BD200424-2B8C-8668-3FD5-D36A4E68D46D}"/>
              </a:ext>
            </a:extLst>
          </p:cNvPr>
          <p:cNvPicPr/>
          <p:nvPr/>
        </p:nvPicPr>
        <p:blipFill>
          <a:blip r:embed="rId2"/>
          <a:srcRect/>
          <a:stretch>
            <a:fillRect/>
          </a:stretch>
        </p:blipFill>
        <p:spPr>
          <a:xfrm>
            <a:off x="6111953" y="1409075"/>
            <a:ext cx="5396458" cy="5156617"/>
          </a:xfrm>
          <a:prstGeom prst="rect">
            <a:avLst/>
          </a:prstGeom>
          <a:ln/>
        </p:spPr>
      </p:pic>
      <p:sp>
        <p:nvSpPr>
          <p:cNvPr id="7" name="Title 1">
            <a:extLst>
              <a:ext uri="{FF2B5EF4-FFF2-40B4-BE49-F238E27FC236}">
                <a16:creationId xmlns:a16="http://schemas.microsoft.com/office/drawing/2014/main" id="{F1912416-DA63-FE5F-25FC-E43AD8575C3B}"/>
              </a:ext>
            </a:extLst>
          </p:cNvPr>
          <p:cNvSpPr>
            <a:spLocks noGrp="1"/>
          </p:cNvSpPr>
          <p:nvPr>
            <p:ph type="title"/>
          </p:nvPr>
        </p:nvSpPr>
        <p:spPr>
          <a:xfrm>
            <a:off x="3590080" y="113020"/>
            <a:ext cx="4108612" cy="781688"/>
          </a:xfrm>
        </p:spPr>
        <p:txBody>
          <a:bodyPr vert="horz" lIns="91440" tIns="45720" rIns="91440" bIns="45720" rtlCol="0" anchor="b">
            <a:noAutofit/>
          </a:bodyPr>
          <a:lstStyle/>
          <a:p>
            <a:r>
              <a:rPr lang="en-US" sz="4000" b="1" dirty="0">
                <a:solidFill>
                  <a:schemeClr val="bg1"/>
                </a:solidFill>
                <a:latin typeface="Aharoni" panose="02010803020104030203" pitchFamily="2" charset="-79"/>
                <a:cs typeface="Aharoni" panose="02010803020104030203" pitchFamily="2" charset="-79"/>
              </a:rPr>
              <a:t>INTRODUCTION</a:t>
            </a:r>
          </a:p>
        </p:txBody>
      </p:sp>
      <p:pic>
        <p:nvPicPr>
          <p:cNvPr id="8" name="Picture 7">
            <a:extLst>
              <a:ext uri="{FF2B5EF4-FFF2-40B4-BE49-F238E27FC236}">
                <a16:creationId xmlns:a16="http://schemas.microsoft.com/office/drawing/2014/main" id="{1F0F424E-979B-9B64-4694-0513886FD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5" y="-12472"/>
            <a:ext cx="2213417" cy="1078954"/>
          </a:xfrm>
          <a:prstGeom prst="rect">
            <a:avLst/>
          </a:prstGeom>
        </p:spPr>
      </p:pic>
      <p:pic>
        <p:nvPicPr>
          <p:cNvPr id="9" name="Picture 8" descr="A logo with a white cross&#10;&#10;Description automatically generated">
            <a:extLst>
              <a:ext uri="{FF2B5EF4-FFF2-40B4-BE49-F238E27FC236}">
                <a16:creationId xmlns:a16="http://schemas.microsoft.com/office/drawing/2014/main" id="{83B5278D-611B-EF2C-9D6C-D340C3214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5829" y="6216"/>
            <a:ext cx="2206171" cy="1030675"/>
          </a:xfrm>
          <a:prstGeom prst="rect">
            <a:avLst/>
          </a:prstGeom>
        </p:spPr>
      </p:pic>
    </p:spTree>
    <p:extLst>
      <p:ext uri="{BB962C8B-B14F-4D97-AF65-F5344CB8AC3E}">
        <p14:creationId xmlns:p14="http://schemas.microsoft.com/office/powerpoint/2010/main" val="2834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Arc 3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6F04DA-0522-8FEB-8C1D-385D9F8987CC}"/>
              </a:ext>
            </a:extLst>
          </p:cNvPr>
          <p:cNvSpPr>
            <a:spLocks noGrp="1"/>
          </p:cNvSpPr>
          <p:nvPr>
            <p:ph type="title"/>
          </p:nvPr>
        </p:nvSpPr>
        <p:spPr>
          <a:xfrm>
            <a:off x="3964490" y="355594"/>
            <a:ext cx="4189961" cy="1325563"/>
          </a:xfrm>
          <a:ln w="57150">
            <a:solidFill>
              <a:schemeClr val="accent4">
                <a:lumMod val="60000"/>
                <a:lumOff val="40000"/>
              </a:schemeClr>
            </a:solidFill>
          </a:ln>
        </p:spPr>
        <p:txBody>
          <a:bodyPr vert="horz" lIns="91440" tIns="45720" rIns="91440" bIns="45720" rtlCol="0" anchor="ctr">
            <a:normAutofit/>
          </a:bodyPr>
          <a:lstStyle/>
          <a:p>
            <a:pPr algn="ctr"/>
            <a:r>
              <a:rPr lang="en-US" sz="6000" kern="1200" dirty="0">
                <a:latin typeface="+mj-lt"/>
                <a:ea typeface="+mj-ea"/>
                <a:cs typeface="+mj-cs"/>
              </a:rPr>
              <a:t>objectives</a:t>
            </a:r>
          </a:p>
        </p:txBody>
      </p:sp>
      <p:sp>
        <p:nvSpPr>
          <p:cNvPr id="36" name="Freeform: Shape 3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Graphic 16" descr="Person with Idea">
            <a:extLst>
              <a:ext uri="{FF2B5EF4-FFF2-40B4-BE49-F238E27FC236}">
                <a16:creationId xmlns:a16="http://schemas.microsoft.com/office/drawing/2014/main" id="{4280C04D-D183-BD19-C4E3-A8D554BCA1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5820" y="2119393"/>
            <a:ext cx="3671789" cy="367178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D293E021-DD99-D89E-3A08-2F18179CF4AB}"/>
              </a:ext>
            </a:extLst>
          </p:cNvPr>
          <p:cNvSpPr>
            <a:spLocks noGrp="1"/>
          </p:cNvSpPr>
          <p:nvPr>
            <p:ph sz="half" idx="14"/>
          </p:nvPr>
        </p:nvSpPr>
        <p:spPr>
          <a:xfrm>
            <a:off x="3964491" y="2036751"/>
            <a:ext cx="6862823" cy="4502161"/>
          </a:xfrm>
          <a:ln w="57150">
            <a:solidFill>
              <a:srgbClr val="7030A0"/>
            </a:solidFill>
          </a:ln>
        </p:spPr>
        <p:txBody>
          <a:bodyPr vert="horz" lIns="91440" tIns="45720" rIns="91440" bIns="45720" rtlCol="0">
            <a:normAutofit/>
          </a:bodyPr>
          <a:lstStyle/>
          <a:p>
            <a:pPr>
              <a:lnSpc>
                <a:spcPct val="90000"/>
              </a:lnSpc>
            </a:pPr>
            <a:r>
              <a:rPr lang="en-US" sz="2000" b="1" dirty="0"/>
              <a:t>Primary objective:</a:t>
            </a:r>
          </a:p>
          <a:p>
            <a:pPr>
              <a:lnSpc>
                <a:spcPct val="90000"/>
              </a:lnSpc>
            </a:pPr>
            <a:r>
              <a:rPr lang="en-US" sz="2000" dirty="0"/>
              <a:t>T</a:t>
            </a:r>
            <a:r>
              <a:rPr lang="en-US" sz="2000" dirty="0">
                <a:effectLst/>
              </a:rPr>
              <a:t>o identify the generative AI model that best emulates human decision-making for patient triage on General medicine cases. </a:t>
            </a:r>
          </a:p>
          <a:p>
            <a:pPr>
              <a:lnSpc>
                <a:spcPct val="90000"/>
              </a:lnSpc>
            </a:pPr>
            <a:endParaRPr lang="en-US" sz="2000" dirty="0"/>
          </a:p>
          <a:p>
            <a:pPr>
              <a:lnSpc>
                <a:spcPct val="90000"/>
              </a:lnSpc>
            </a:pPr>
            <a:r>
              <a:rPr lang="en-US" sz="2000" b="1" dirty="0"/>
              <a:t>Secondary objective:</a:t>
            </a:r>
          </a:p>
          <a:p>
            <a:pPr marL="571500" marR="0" lvl="0" indent="-457200">
              <a:lnSpc>
                <a:spcPct val="90000"/>
              </a:lnSpc>
              <a:spcBef>
                <a:spcPts val="1200"/>
              </a:spcBef>
              <a:spcAft>
                <a:spcPts val="0"/>
              </a:spcAft>
              <a:buFont typeface="+mj-lt"/>
              <a:buAutoNum type="arabicPeriod"/>
            </a:pPr>
            <a:r>
              <a:rPr lang="en-US" sz="2000" u="none" strike="noStrike" dirty="0">
                <a:effectLst/>
              </a:rPr>
              <a:t>Evaluate the agreement between the human rater and each AI tool in triaging patients based on provided datasets containing patient demographics, vitals, and chief complaints.</a:t>
            </a:r>
          </a:p>
          <a:p>
            <a:pPr marL="571500" marR="0" lvl="0" indent="-457200">
              <a:lnSpc>
                <a:spcPct val="90000"/>
              </a:lnSpc>
              <a:spcBef>
                <a:spcPts val="0"/>
              </a:spcBef>
              <a:spcAft>
                <a:spcPts val="0"/>
              </a:spcAft>
              <a:buFont typeface="+mj-lt"/>
              <a:buAutoNum type="arabicPeriod"/>
            </a:pPr>
            <a:r>
              <a:rPr lang="en-US" sz="2000" u="none" strike="noStrike" dirty="0">
                <a:effectLst/>
              </a:rPr>
              <a:t>Implement Cohen's Kappa coefficient to quantify the level of agreement.</a:t>
            </a:r>
          </a:p>
          <a:p>
            <a:pPr marL="571500" marR="0" lvl="0" indent="-457200">
              <a:lnSpc>
                <a:spcPct val="90000"/>
              </a:lnSpc>
              <a:spcBef>
                <a:spcPts val="0"/>
              </a:spcBef>
              <a:spcAft>
                <a:spcPts val="1200"/>
              </a:spcAft>
              <a:buFont typeface="+mj-lt"/>
              <a:buAutoNum type="arabicPeriod"/>
            </a:pPr>
            <a:r>
              <a:rPr lang="en-US" sz="2000" dirty="0"/>
              <a:t>To find the most appropriate Generative Ai based on the analysis</a:t>
            </a:r>
            <a:endParaRPr lang="en-US" sz="1900" dirty="0"/>
          </a:p>
        </p:txBody>
      </p:sp>
      <p:pic>
        <p:nvPicPr>
          <p:cNvPr id="5" name="Picture 4">
            <a:extLst>
              <a:ext uri="{FF2B5EF4-FFF2-40B4-BE49-F238E27FC236}">
                <a16:creationId xmlns:a16="http://schemas.microsoft.com/office/drawing/2014/main" id="{31706DD7-3AE2-9F8B-CA52-DB3214249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57" y="46228"/>
            <a:ext cx="2213417" cy="1078954"/>
          </a:xfrm>
          <a:prstGeom prst="rect">
            <a:avLst/>
          </a:prstGeom>
        </p:spPr>
      </p:pic>
      <p:pic>
        <p:nvPicPr>
          <p:cNvPr id="6" name="Picture 5" descr="A logo with a white cross&#10;&#10;Description automatically generated">
            <a:extLst>
              <a:ext uri="{FF2B5EF4-FFF2-40B4-BE49-F238E27FC236}">
                <a16:creationId xmlns:a16="http://schemas.microsoft.com/office/drawing/2014/main" id="{2E0682CA-C992-57DD-A261-A2CBF3E68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5829" y="6216"/>
            <a:ext cx="2206171" cy="1030675"/>
          </a:xfrm>
          <a:prstGeom prst="rect">
            <a:avLst/>
          </a:prstGeom>
        </p:spPr>
      </p:pic>
    </p:spTree>
    <p:extLst>
      <p:ext uri="{BB962C8B-B14F-4D97-AF65-F5344CB8AC3E}">
        <p14:creationId xmlns:p14="http://schemas.microsoft.com/office/powerpoint/2010/main" val="86894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5E7AC3-98F3-79B5-FD44-C65E382897D0}"/>
              </a:ext>
            </a:extLst>
          </p:cNvPr>
          <p:cNvSpPr>
            <a:spLocks noGrp="1"/>
          </p:cNvSpPr>
          <p:nvPr>
            <p:ph type="title"/>
          </p:nvPr>
        </p:nvSpPr>
        <p:spPr>
          <a:xfrm>
            <a:off x="3059256" y="130840"/>
            <a:ext cx="5112657" cy="1030980"/>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METHODOLOGY</a:t>
            </a:r>
          </a:p>
        </p:txBody>
      </p:sp>
      <p:sp>
        <p:nvSpPr>
          <p:cNvPr id="3" name="Content Placeholder 2">
            <a:extLst>
              <a:ext uri="{FF2B5EF4-FFF2-40B4-BE49-F238E27FC236}">
                <a16:creationId xmlns:a16="http://schemas.microsoft.com/office/drawing/2014/main" id="{43A6388A-9DB1-A622-955D-3B7A7FECEAFF}"/>
              </a:ext>
            </a:extLst>
          </p:cNvPr>
          <p:cNvSpPr>
            <a:spLocks/>
          </p:cNvSpPr>
          <p:nvPr/>
        </p:nvSpPr>
        <p:spPr>
          <a:xfrm>
            <a:off x="543387" y="1499583"/>
            <a:ext cx="10312162" cy="625330"/>
          </a:xfrm>
          <a:prstGeom prst="rect">
            <a:avLst/>
          </a:prstGeom>
          <a:solidFill>
            <a:schemeClr val="accent6">
              <a:lumMod val="20000"/>
              <a:lumOff val="80000"/>
            </a:schemeClr>
          </a:solidFill>
          <a:ln w="57150">
            <a:noFill/>
          </a:ln>
        </p:spPr>
        <p:txBody>
          <a:bodyPr>
            <a:normAutofit fontScale="32500" lnSpcReduction="20000"/>
          </a:bodyPr>
          <a:lstStyle/>
          <a:p>
            <a:pPr defTabSz="361188">
              <a:spcAft>
                <a:spcPts val="600"/>
              </a:spcAft>
            </a:pPr>
            <a:r>
              <a:rPr lang="en-US" sz="3600" b="1" kern="1200" dirty="0">
                <a:solidFill>
                  <a:srgbClr val="000000"/>
                </a:solidFill>
                <a:ea typeface="+mn-ea"/>
                <a:cs typeface="+mn-cs"/>
              </a:rPr>
              <a:t> </a:t>
            </a:r>
          </a:p>
          <a:p>
            <a:pPr defTabSz="361188">
              <a:spcAft>
                <a:spcPts val="600"/>
              </a:spcAft>
            </a:pPr>
            <a:r>
              <a:rPr lang="en-US" sz="5500" b="1" dirty="0">
                <a:solidFill>
                  <a:srgbClr val="000000"/>
                </a:solidFill>
              </a:rPr>
              <a:t>Study type: C</a:t>
            </a:r>
            <a:r>
              <a:rPr lang="en-US" sz="5500" b="1" kern="1200" dirty="0">
                <a:solidFill>
                  <a:srgbClr val="000000"/>
                </a:solidFill>
                <a:ea typeface="+mn-ea"/>
                <a:cs typeface="+mn-cs"/>
              </a:rPr>
              <a:t>omparative study</a:t>
            </a:r>
            <a:r>
              <a:rPr lang="en-US" sz="5500" b="1" dirty="0">
                <a:solidFill>
                  <a:srgbClr val="000000"/>
                </a:solidFill>
              </a:rPr>
              <a:t> using secondary data</a:t>
            </a:r>
            <a:endParaRPr lang="en-US" sz="5500" kern="1200" dirty="0">
              <a:solidFill>
                <a:schemeClr val="tx1"/>
              </a:solidFill>
              <a:ea typeface="+mn-ea"/>
              <a:cs typeface="+mn-cs"/>
            </a:endParaRPr>
          </a:p>
          <a:p>
            <a:pPr>
              <a:spcAft>
                <a:spcPts val="600"/>
              </a:spcAft>
            </a:pPr>
            <a:endParaRPr lang="en-US" dirty="0"/>
          </a:p>
        </p:txBody>
      </p:sp>
      <p:sp>
        <p:nvSpPr>
          <p:cNvPr id="7" name="TextBox 6">
            <a:extLst>
              <a:ext uri="{FF2B5EF4-FFF2-40B4-BE49-F238E27FC236}">
                <a16:creationId xmlns:a16="http://schemas.microsoft.com/office/drawing/2014/main" id="{DC82DA3F-B1A6-817D-027D-363AD9A8F7B5}"/>
              </a:ext>
            </a:extLst>
          </p:cNvPr>
          <p:cNvSpPr txBox="1"/>
          <p:nvPr/>
        </p:nvSpPr>
        <p:spPr>
          <a:xfrm>
            <a:off x="543393" y="2276271"/>
            <a:ext cx="10312162" cy="369332"/>
          </a:xfrm>
          <a:prstGeom prst="rect">
            <a:avLst/>
          </a:prstGeom>
          <a:solidFill>
            <a:schemeClr val="accent2">
              <a:lumMod val="20000"/>
              <a:lumOff val="80000"/>
            </a:schemeClr>
          </a:solidFill>
        </p:spPr>
        <p:txBody>
          <a:bodyPr wrap="square">
            <a:spAutoFit/>
          </a:bodyPr>
          <a:lstStyle/>
          <a:p>
            <a:pPr defTabSz="361188">
              <a:spcAft>
                <a:spcPts val="600"/>
              </a:spcAft>
            </a:pPr>
            <a:r>
              <a:rPr lang="en-US" sz="1400" b="1" kern="1200" dirty="0">
                <a:solidFill>
                  <a:schemeClr val="tx1"/>
                </a:solidFill>
                <a:ea typeface="+mn-ea"/>
                <a:cs typeface="+mn-cs"/>
              </a:rPr>
              <a:t>Sample size:</a:t>
            </a:r>
            <a:r>
              <a:rPr lang="en-US" sz="1400" kern="1200" dirty="0">
                <a:solidFill>
                  <a:schemeClr val="tx1"/>
                </a:solidFill>
                <a:ea typeface="+mn-ea"/>
                <a:cs typeface="+mn-cs"/>
              </a:rPr>
              <a:t> 200 cases including patient age, gender, chief complaint, vital signs, and other relevant clinical information</a:t>
            </a:r>
            <a:r>
              <a:rPr lang="en-US" kern="1200" dirty="0">
                <a:solidFill>
                  <a:schemeClr val="tx1"/>
                </a:solidFill>
                <a:ea typeface="+mn-ea"/>
                <a:cs typeface="+mn-cs"/>
              </a:rPr>
              <a:t>.</a:t>
            </a:r>
            <a:endParaRPr lang="en-US" dirty="0">
              <a:effectLst/>
              <a:ea typeface="Times New Roman" panose="02020603050405020304" pitchFamily="18" charset="0"/>
            </a:endParaRPr>
          </a:p>
        </p:txBody>
      </p:sp>
      <p:sp>
        <p:nvSpPr>
          <p:cNvPr id="8" name="TextBox 7">
            <a:extLst>
              <a:ext uri="{FF2B5EF4-FFF2-40B4-BE49-F238E27FC236}">
                <a16:creationId xmlns:a16="http://schemas.microsoft.com/office/drawing/2014/main" id="{20DC62AE-5D66-B1AE-D30A-4EDA02C21C5F}"/>
              </a:ext>
            </a:extLst>
          </p:cNvPr>
          <p:cNvSpPr txBox="1"/>
          <p:nvPr/>
        </p:nvSpPr>
        <p:spPr>
          <a:xfrm>
            <a:off x="495733" y="3880384"/>
            <a:ext cx="10359822" cy="1961884"/>
          </a:xfrm>
          <a:prstGeom prst="rect">
            <a:avLst/>
          </a:prstGeom>
          <a:solidFill>
            <a:schemeClr val="bg2"/>
          </a:solidFill>
        </p:spPr>
        <p:txBody>
          <a:bodyPr wrap="square">
            <a:spAutoFit/>
          </a:bodyPr>
          <a:lstStyle/>
          <a:p>
            <a:pPr defTabSz="361188">
              <a:lnSpc>
                <a:spcPct val="115000"/>
              </a:lnSpc>
              <a:spcBef>
                <a:spcPts val="790"/>
              </a:spcBef>
              <a:spcAft>
                <a:spcPts val="158"/>
              </a:spcAft>
            </a:pPr>
            <a:r>
              <a:rPr lang="en-US" sz="1400" b="1" kern="1200" dirty="0">
                <a:solidFill>
                  <a:srgbClr val="000000"/>
                </a:solidFill>
                <a:ea typeface="+mn-ea"/>
                <a:cs typeface="+mn-cs"/>
              </a:rPr>
              <a:t>Study participants</a:t>
            </a:r>
            <a:r>
              <a:rPr lang="en-US" sz="1400" b="1" dirty="0">
                <a:solidFill>
                  <a:srgbClr val="000000"/>
                </a:solidFill>
              </a:rPr>
              <a:t>:</a:t>
            </a:r>
          </a:p>
          <a:p>
            <a:pPr defTabSz="361188">
              <a:lnSpc>
                <a:spcPct val="115000"/>
              </a:lnSpc>
              <a:spcBef>
                <a:spcPts val="790"/>
              </a:spcBef>
              <a:spcAft>
                <a:spcPts val="158"/>
              </a:spcAft>
            </a:pPr>
            <a:r>
              <a:rPr lang="en-US" sz="1400" b="1" kern="1200" dirty="0">
                <a:solidFill>
                  <a:srgbClr val="000000"/>
                </a:solidFill>
                <a:ea typeface="+mn-ea"/>
                <a:cs typeface="+mn-cs"/>
              </a:rPr>
              <a:t>Human Rater: An experienced healthcare professional</a:t>
            </a:r>
            <a:r>
              <a:rPr lang="en-US" sz="1400" b="1" dirty="0">
                <a:solidFill>
                  <a:srgbClr val="000000"/>
                </a:solidFill>
              </a:rPr>
              <a:t>s</a:t>
            </a:r>
            <a:r>
              <a:rPr lang="en-US" sz="1400" b="1" kern="1200" dirty="0">
                <a:solidFill>
                  <a:srgbClr val="000000"/>
                </a:solidFill>
                <a:ea typeface="+mn-ea"/>
                <a:cs typeface="+mn-cs"/>
              </a:rPr>
              <a:t> who </a:t>
            </a:r>
            <a:r>
              <a:rPr lang="en-US" sz="1400" b="1" dirty="0">
                <a:solidFill>
                  <a:srgbClr val="000000"/>
                </a:solidFill>
              </a:rPr>
              <a:t>are</a:t>
            </a:r>
            <a:r>
              <a:rPr lang="en-US" sz="1400" b="1" kern="1200" dirty="0">
                <a:solidFill>
                  <a:srgbClr val="000000"/>
                </a:solidFill>
                <a:ea typeface="+mn-ea"/>
                <a:cs typeface="+mn-cs"/>
              </a:rPr>
              <a:t> well known of AIIMS triage protocol ( GVK EMRI ) </a:t>
            </a:r>
            <a:endParaRPr lang="en-US" sz="1400" b="1" i="1" kern="1200" dirty="0">
              <a:solidFill>
                <a:srgbClr val="555555"/>
              </a:solidFill>
              <a:ea typeface="+mn-ea"/>
              <a:cs typeface="+mn-cs"/>
            </a:endParaRPr>
          </a:p>
          <a:p>
            <a:pPr defTabSz="361188">
              <a:lnSpc>
                <a:spcPct val="115000"/>
              </a:lnSpc>
              <a:spcBef>
                <a:spcPts val="790"/>
              </a:spcBef>
              <a:spcAft>
                <a:spcPts val="158"/>
              </a:spcAft>
            </a:pPr>
            <a:r>
              <a:rPr lang="en-US" sz="1400" b="1" kern="1200" dirty="0">
                <a:solidFill>
                  <a:srgbClr val="000000"/>
                </a:solidFill>
                <a:ea typeface="+mn-ea"/>
                <a:cs typeface="+mn-cs"/>
              </a:rPr>
              <a:t>Generative AI Tools:</a:t>
            </a:r>
            <a:endParaRPr lang="en-US" sz="1400" b="1" i="1" kern="1200" dirty="0">
              <a:solidFill>
                <a:srgbClr val="555555"/>
              </a:solidFill>
              <a:ea typeface="+mn-ea"/>
              <a:cs typeface="+mn-cs"/>
            </a:endParaRPr>
          </a:p>
          <a:p>
            <a:pPr marL="342900" indent="-342900" defTabSz="361188">
              <a:lnSpc>
                <a:spcPct val="115000"/>
              </a:lnSpc>
              <a:spcBef>
                <a:spcPts val="948"/>
              </a:spcBef>
              <a:buFont typeface="+mj-lt"/>
              <a:buAutoNum type="arabicPeriod"/>
            </a:pPr>
            <a:r>
              <a:rPr lang="en-US" sz="1400" b="1" kern="1200" dirty="0">
                <a:solidFill>
                  <a:srgbClr val="000000"/>
                </a:solidFill>
                <a:ea typeface="+mn-ea"/>
                <a:cs typeface="+mn-cs"/>
              </a:rPr>
              <a:t>ChatGPT-3.5: Developed by OpenAI.</a:t>
            </a:r>
            <a:endParaRPr lang="en-US" sz="1400" b="1" i="1" kern="1200" dirty="0">
              <a:solidFill>
                <a:srgbClr val="555555"/>
              </a:solidFill>
              <a:ea typeface="+mn-ea"/>
              <a:cs typeface="+mn-cs"/>
            </a:endParaRPr>
          </a:p>
          <a:p>
            <a:pPr marL="342900" indent="-342900" defTabSz="361188">
              <a:lnSpc>
                <a:spcPct val="115000"/>
              </a:lnSpc>
              <a:buFont typeface="+mj-lt"/>
              <a:buAutoNum type="arabicPeriod"/>
            </a:pPr>
            <a:r>
              <a:rPr lang="en-US" sz="1400" b="1" kern="1200" dirty="0">
                <a:solidFill>
                  <a:srgbClr val="000000"/>
                </a:solidFill>
                <a:ea typeface="+mn-ea"/>
                <a:cs typeface="+mn-cs"/>
              </a:rPr>
              <a:t>GPT-4: An advanced version of ChatGPT with improved capabilities.</a:t>
            </a:r>
            <a:endParaRPr lang="en-US" sz="1400" b="1" i="1" kern="1200" dirty="0">
              <a:solidFill>
                <a:srgbClr val="555555"/>
              </a:solidFill>
              <a:ea typeface="+mn-ea"/>
              <a:cs typeface="+mn-cs"/>
            </a:endParaRPr>
          </a:p>
          <a:p>
            <a:pPr marL="342900" indent="-342900" defTabSz="361188">
              <a:lnSpc>
                <a:spcPct val="115000"/>
              </a:lnSpc>
              <a:buFont typeface="+mj-lt"/>
              <a:buAutoNum type="arabicPeriod"/>
            </a:pPr>
            <a:r>
              <a:rPr lang="en-US" sz="1400" b="1" kern="1200" dirty="0">
                <a:solidFill>
                  <a:srgbClr val="000000"/>
                </a:solidFill>
                <a:ea typeface="+mn-ea"/>
                <a:cs typeface="+mn-cs"/>
              </a:rPr>
              <a:t>Gemini: A state-of-the-art generative AI tool.</a:t>
            </a:r>
            <a:endParaRPr lang="en-US" sz="1400" b="1" i="1" kern="1200" dirty="0">
              <a:solidFill>
                <a:srgbClr val="555555"/>
              </a:solidFill>
              <a:ea typeface="+mn-ea"/>
              <a:cs typeface="+mn-cs"/>
            </a:endParaRPr>
          </a:p>
        </p:txBody>
      </p:sp>
      <p:sp>
        <p:nvSpPr>
          <p:cNvPr id="9" name="TextBox 8">
            <a:extLst>
              <a:ext uri="{FF2B5EF4-FFF2-40B4-BE49-F238E27FC236}">
                <a16:creationId xmlns:a16="http://schemas.microsoft.com/office/drawing/2014/main" id="{270CDB78-DF31-8E8C-AA68-815A1A56E798}"/>
              </a:ext>
            </a:extLst>
          </p:cNvPr>
          <p:cNvSpPr txBox="1"/>
          <p:nvPr/>
        </p:nvSpPr>
        <p:spPr>
          <a:xfrm>
            <a:off x="543387" y="2758711"/>
            <a:ext cx="10312168" cy="1028743"/>
          </a:xfrm>
          <a:prstGeom prst="rect">
            <a:avLst/>
          </a:prstGeom>
          <a:solidFill>
            <a:schemeClr val="accent1">
              <a:lumMod val="20000"/>
              <a:lumOff val="80000"/>
            </a:schemeClr>
          </a:solidFill>
        </p:spPr>
        <p:txBody>
          <a:bodyPr wrap="square">
            <a:spAutoFit/>
          </a:bodyPr>
          <a:lstStyle/>
          <a:p>
            <a:pPr defTabSz="361188">
              <a:lnSpc>
                <a:spcPct val="115000"/>
              </a:lnSpc>
              <a:spcBef>
                <a:spcPts val="790"/>
              </a:spcBef>
              <a:spcAft>
                <a:spcPts val="158"/>
              </a:spcAft>
            </a:pPr>
            <a:r>
              <a:rPr lang="en-US" sz="1400" kern="1200" dirty="0">
                <a:solidFill>
                  <a:schemeClr val="tx1"/>
                </a:solidFill>
                <a:ea typeface="+mn-ea"/>
                <a:cs typeface="+mn-cs"/>
              </a:rPr>
              <a:t>.</a:t>
            </a:r>
            <a:r>
              <a:rPr lang="en-US" sz="1400" b="1" kern="1200" dirty="0">
                <a:solidFill>
                  <a:srgbClr val="000000"/>
                </a:solidFill>
                <a:ea typeface="+mn-ea"/>
                <a:cs typeface="+mn-cs"/>
              </a:rPr>
              <a:t> Triaging Protocol:</a:t>
            </a:r>
            <a:endParaRPr lang="en-US" sz="1400" b="1" i="1" kern="1200" dirty="0">
              <a:solidFill>
                <a:srgbClr val="555555"/>
              </a:solidFill>
              <a:ea typeface="+mn-ea"/>
              <a:cs typeface="+mn-cs"/>
            </a:endParaRPr>
          </a:p>
          <a:p>
            <a:pPr marL="270891" indent="-270891" defTabSz="361188">
              <a:lnSpc>
                <a:spcPct val="115000"/>
              </a:lnSpc>
              <a:spcBef>
                <a:spcPts val="948"/>
              </a:spcBef>
              <a:buFont typeface="Arial" panose="020B0604020202020204" pitchFamily="34" charset="0"/>
              <a:buChar char="●"/>
            </a:pPr>
            <a:r>
              <a:rPr lang="en-US" sz="1400" b="1" kern="1200" dirty="0">
                <a:solidFill>
                  <a:schemeClr val="tx1"/>
                </a:solidFill>
                <a:ea typeface="+mn-ea"/>
                <a:cs typeface="+mn-cs"/>
              </a:rPr>
              <a:t>Protocol Used:</a:t>
            </a:r>
            <a:r>
              <a:rPr lang="en-US" sz="1400" kern="1200" dirty="0">
                <a:solidFill>
                  <a:schemeClr val="tx1"/>
                </a:solidFill>
                <a:ea typeface="+mn-ea"/>
                <a:cs typeface="+mn-cs"/>
              </a:rPr>
              <a:t> AIIMS triaging protocol.</a:t>
            </a:r>
          </a:p>
          <a:p>
            <a:pPr marL="270891" indent="-270891" defTabSz="361188">
              <a:lnSpc>
                <a:spcPct val="115000"/>
              </a:lnSpc>
              <a:spcAft>
                <a:spcPts val="948"/>
              </a:spcAft>
              <a:buFont typeface="Arial" panose="020B0604020202020204" pitchFamily="34" charset="0"/>
              <a:buChar char="●"/>
            </a:pPr>
            <a:r>
              <a:rPr lang="en-US" sz="1400" b="1" kern="1200" dirty="0">
                <a:solidFill>
                  <a:schemeClr val="tx1"/>
                </a:solidFill>
                <a:ea typeface="+mn-ea"/>
                <a:cs typeface="+mn-cs"/>
              </a:rPr>
              <a:t>Rating Categories:</a:t>
            </a:r>
            <a:r>
              <a:rPr lang="en-US" sz="1400" kern="1200" dirty="0">
                <a:solidFill>
                  <a:schemeClr val="tx1"/>
                </a:solidFill>
                <a:ea typeface="+mn-ea"/>
                <a:cs typeface="+mn-cs"/>
              </a:rPr>
              <a:t> Each rater will assign a triage category to each scenario based on the protocol</a:t>
            </a:r>
            <a:r>
              <a:rPr lang="en-US" kern="1200" dirty="0">
                <a:solidFill>
                  <a:schemeClr val="tx1"/>
                </a:solidFill>
                <a:ea typeface="+mn-ea"/>
                <a:cs typeface="+mn-cs"/>
              </a:rPr>
              <a:t>.</a:t>
            </a:r>
          </a:p>
        </p:txBody>
      </p:sp>
      <p:pic>
        <p:nvPicPr>
          <p:cNvPr id="29" name="Picture 28">
            <a:extLst>
              <a:ext uri="{FF2B5EF4-FFF2-40B4-BE49-F238E27FC236}">
                <a16:creationId xmlns:a16="http://schemas.microsoft.com/office/drawing/2014/main" id="{84120341-870F-C6D0-CB29-B61596DEF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7" y="46228"/>
            <a:ext cx="2213417" cy="1078954"/>
          </a:xfrm>
          <a:prstGeom prst="rect">
            <a:avLst/>
          </a:prstGeom>
        </p:spPr>
      </p:pic>
      <p:pic>
        <p:nvPicPr>
          <p:cNvPr id="30" name="Picture 29" descr="A logo with a white cross&#10;&#10;Description automatically generated">
            <a:extLst>
              <a:ext uri="{FF2B5EF4-FFF2-40B4-BE49-F238E27FC236}">
                <a16:creationId xmlns:a16="http://schemas.microsoft.com/office/drawing/2014/main" id="{046AB4F2-5DF8-C299-03D2-1771F2AC9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5829" y="6216"/>
            <a:ext cx="2206171" cy="1030675"/>
          </a:xfrm>
          <a:prstGeom prst="rect">
            <a:avLst/>
          </a:prstGeom>
        </p:spPr>
      </p:pic>
      <p:sp>
        <p:nvSpPr>
          <p:cNvPr id="35" name="Rectangle: Rounded Corners 34">
            <a:extLst>
              <a:ext uri="{FF2B5EF4-FFF2-40B4-BE49-F238E27FC236}">
                <a16:creationId xmlns:a16="http://schemas.microsoft.com/office/drawing/2014/main" id="{6F519688-4986-E749-7882-075ADEF24896}"/>
              </a:ext>
            </a:extLst>
          </p:cNvPr>
          <p:cNvSpPr/>
          <p:nvPr/>
        </p:nvSpPr>
        <p:spPr>
          <a:xfrm>
            <a:off x="495733" y="6049797"/>
            <a:ext cx="10359822" cy="545528"/>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 analysis:  COHEN KAPPA (Inter-rater reliability</a:t>
            </a:r>
            <a:r>
              <a:rPr lang="en-US" dirty="0">
                <a:solidFill>
                  <a:schemeClr val="tx1"/>
                </a:solidFill>
              </a:rPr>
              <a:t>)</a:t>
            </a:r>
          </a:p>
        </p:txBody>
      </p:sp>
    </p:spTree>
    <p:extLst>
      <p:ext uri="{BB962C8B-B14F-4D97-AF65-F5344CB8AC3E}">
        <p14:creationId xmlns:p14="http://schemas.microsoft.com/office/powerpoint/2010/main" val="197914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CA8E5-B154-52EB-9780-0ED94DCC86D6}"/>
              </a:ext>
            </a:extLst>
          </p:cNvPr>
          <p:cNvSpPr>
            <a:spLocks noGrp="1"/>
          </p:cNvSpPr>
          <p:nvPr>
            <p:ph type="title"/>
          </p:nvPr>
        </p:nvSpPr>
        <p:spPr>
          <a:xfrm>
            <a:off x="4637898" y="703697"/>
            <a:ext cx="3282013" cy="852231"/>
          </a:xfrm>
        </p:spPr>
        <p:txBody>
          <a:bodyPr vert="horz" lIns="91440" tIns="45720" rIns="91440" bIns="45720" rtlCol="0" anchor="ctr">
            <a:normAutofit/>
          </a:bodyPr>
          <a:lstStyle/>
          <a:p>
            <a:r>
              <a:rPr lang="en-US" sz="4800" b="1" kern="1200" dirty="0">
                <a:solidFill>
                  <a:srgbClr val="FFFFFF"/>
                </a:solidFill>
                <a:latin typeface="+mj-lt"/>
                <a:ea typeface="+mj-ea"/>
                <a:cs typeface="+mj-cs"/>
              </a:rPr>
              <a:t>DATA SET</a:t>
            </a:r>
          </a:p>
        </p:txBody>
      </p:sp>
      <p:pic>
        <p:nvPicPr>
          <p:cNvPr id="5" name="image9.png">
            <a:extLst>
              <a:ext uri="{FF2B5EF4-FFF2-40B4-BE49-F238E27FC236}">
                <a16:creationId xmlns:a16="http://schemas.microsoft.com/office/drawing/2014/main" id="{1E69A6A7-0752-E807-5164-FC7A1377D8E6}"/>
              </a:ext>
            </a:extLst>
          </p:cNvPr>
          <p:cNvPicPr>
            <a:picLocks noGrp="1"/>
          </p:cNvPicPr>
          <p:nvPr>
            <p:ph sz="half" idx="14"/>
          </p:nvPr>
        </p:nvPicPr>
        <p:blipFill>
          <a:blip r:embed="rId2"/>
          <a:stretch>
            <a:fillRect/>
          </a:stretch>
        </p:blipFill>
        <p:spPr>
          <a:xfrm>
            <a:off x="3439886" y="1936396"/>
            <a:ext cx="8620514" cy="4158828"/>
          </a:xfrm>
          <a:prstGeom prst="rect">
            <a:avLst/>
          </a:prstGeom>
          <a:ln w="57150">
            <a:solidFill>
              <a:schemeClr val="accent6"/>
            </a:solidFill>
          </a:ln>
        </p:spPr>
      </p:pic>
      <p:pic>
        <p:nvPicPr>
          <p:cNvPr id="6" name="Picture 5">
            <a:extLst>
              <a:ext uri="{FF2B5EF4-FFF2-40B4-BE49-F238E27FC236}">
                <a16:creationId xmlns:a16="http://schemas.microsoft.com/office/drawing/2014/main" id="{0F8C6A39-05AB-D1B1-FCD1-087F0C65D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7" y="46228"/>
            <a:ext cx="2213417" cy="1274572"/>
          </a:xfrm>
          <a:prstGeom prst="rect">
            <a:avLst/>
          </a:prstGeom>
        </p:spPr>
      </p:pic>
      <p:pic>
        <p:nvPicPr>
          <p:cNvPr id="7" name="Picture 6" descr="A logo with a white cross&#10;&#10;Description automatically generated">
            <a:extLst>
              <a:ext uri="{FF2B5EF4-FFF2-40B4-BE49-F238E27FC236}">
                <a16:creationId xmlns:a16="http://schemas.microsoft.com/office/drawing/2014/main" id="{F622FC1D-27F7-72DD-B82A-DFBF99FBE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2972" y="94507"/>
            <a:ext cx="2473172" cy="1226293"/>
          </a:xfrm>
          <a:prstGeom prst="rect">
            <a:avLst/>
          </a:prstGeom>
        </p:spPr>
      </p:pic>
      <p:sp>
        <p:nvSpPr>
          <p:cNvPr id="9" name="TextBox 8">
            <a:extLst>
              <a:ext uri="{FF2B5EF4-FFF2-40B4-BE49-F238E27FC236}">
                <a16:creationId xmlns:a16="http://schemas.microsoft.com/office/drawing/2014/main" id="{393AC1C1-ED0E-672E-E154-7844DBE8E31F}"/>
              </a:ext>
            </a:extLst>
          </p:cNvPr>
          <p:cNvSpPr txBox="1"/>
          <p:nvPr/>
        </p:nvSpPr>
        <p:spPr>
          <a:xfrm>
            <a:off x="276510" y="1752722"/>
            <a:ext cx="2886866" cy="4526175"/>
          </a:xfrm>
          <a:prstGeom prst="rect">
            <a:avLst/>
          </a:prstGeom>
          <a:noFill/>
          <a:ln w="28575">
            <a:solidFill>
              <a:schemeClr val="accent2"/>
            </a:solidFill>
          </a:ln>
        </p:spPr>
        <p:txBody>
          <a:bodyPr wrap="square">
            <a:spAutoFit/>
          </a:bodyPr>
          <a:lstStyle/>
          <a:p>
            <a:pPr marL="342900" marR="0" lvl="0" indent="-342900">
              <a:lnSpc>
                <a:spcPct val="115000"/>
              </a:lnSpc>
              <a:spcBef>
                <a:spcPts val="1200"/>
              </a:spcBef>
              <a:spcAft>
                <a:spcPts val="0"/>
              </a:spcAft>
              <a:buFont typeface="+mj-lt"/>
              <a:buAutoNum type="arabicPeriod"/>
            </a:pPr>
            <a:r>
              <a:rPr lang="en-US" sz="1800" b="1" u="none" strike="noStrike" dirty="0">
                <a:effectLst/>
                <a:latin typeface="Times New Roman" panose="02020603050405020304" pitchFamily="18" charset="0"/>
                <a:ea typeface="Times New Roman" panose="02020603050405020304" pitchFamily="18" charset="0"/>
              </a:rPr>
              <a:t>Scenario Distribution:</a:t>
            </a:r>
            <a:r>
              <a:rPr lang="en-US" sz="1800" u="none" strike="noStrike" dirty="0">
                <a:effectLst/>
                <a:latin typeface="Times New Roman" panose="02020603050405020304" pitchFamily="18" charset="0"/>
                <a:ea typeface="Times New Roman" panose="02020603050405020304" pitchFamily="18" charset="0"/>
              </a:rPr>
              <a:t> 200 simulated scenarios are prepared and distributed to the human rater and each AI tool.</a:t>
            </a: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b="1" u="none" strike="noStrike" dirty="0">
                <a:effectLst/>
                <a:latin typeface="Times New Roman" panose="02020603050405020304" pitchFamily="18" charset="0"/>
                <a:ea typeface="Times New Roman" panose="02020603050405020304" pitchFamily="18" charset="0"/>
              </a:rPr>
              <a:t>Triaging:</a:t>
            </a:r>
            <a:r>
              <a:rPr lang="en-US" sz="1800" u="none" strike="noStrike" dirty="0">
                <a:effectLst/>
                <a:latin typeface="Times New Roman" panose="02020603050405020304" pitchFamily="18" charset="0"/>
                <a:ea typeface="Times New Roman" panose="02020603050405020304" pitchFamily="18" charset="0"/>
              </a:rPr>
              <a:t> Each rater (human and AI tools) independently assigns a triage category to each scenario.</a:t>
            </a:r>
            <a:endParaRPr lang="en-US" sz="16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1200"/>
              </a:spcAft>
              <a:buFont typeface="+mj-lt"/>
              <a:buAutoNum type="arabicPeriod"/>
            </a:pPr>
            <a:r>
              <a:rPr lang="en-US" sz="1800" b="1" u="none" strike="noStrike" dirty="0">
                <a:effectLst/>
                <a:latin typeface="Times New Roman" panose="02020603050405020304" pitchFamily="18" charset="0"/>
                <a:ea typeface="Times New Roman" panose="02020603050405020304" pitchFamily="18" charset="0"/>
              </a:rPr>
              <a:t>Data Collection:</a:t>
            </a:r>
            <a:r>
              <a:rPr lang="en-US" sz="1800" u="none" strike="noStrike" dirty="0">
                <a:effectLst/>
                <a:latin typeface="Times New Roman" panose="02020603050405020304" pitchFamily="18" charset="0"/>
                <a:ea typeface="Times New Roman" panose="02020603050405020304" pitchFamily="18" charset="0"/>
              </a:rPr>
              <a:t> Triage decisions from each rater are collected and documented</a:t>
            </a:r>
            <a:endParaRPr lang="en-US" sz="1600" u="none" strike="noStrik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4692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6B7A-E405-3FF4-4D60-D9A5CAE63C51}"/>
              </a:ext>
            </a:extLst>
          </p:cNvPr>
          <p:cNvSpPr>
            <a:spLocks noGrp="1"/>
          </p:cNvSpPr>
          <p:nvPr>
            <p:ph type="title"/>
          </p:nvPr>
        </p:nvSpPr>
        <p:spPr>
          <a:xfrm>
            <a:off x="4933950" y="429461"/>
            <a:ext cx="6343650" cy="804253"/>
          </a:xfrm>
        </p:spPr>
        <p:txBody>
          <a:bodyPr/>
          <a:lstStyle/>
          <a:p>
            <a:r>
              <a:rPr lang="en-US" b="1" dirty="0">
                <a:solidFill>
                  <a:schemeClr val="bg1"/>
                </a:solidFill>
              </a:rPr>
              <a:t>RESULTS</a:t>
            </a:r>
          </a:p>
        </p:txBody>
      </p:sp>
      <p:sp>
        <p:nvSpPr>
          <p:cNvPr id="4" name="Slide Number Placeholder 3">
            <a:extLst>
              <a:ext uri="{FF2B5EF4-FFF2-40B4-BE49-F238E27FC236}">
                <a16:creationId xmlns:a16="http://schemas.microsoft.com/office/drawing/2014/main" id="{C2A0C4C9-0CB3-D65D-8EE5-A06A886F1A37}"/>
              </a:ext>
            </a:extLst>
          </p:cNvPr>
          <p:cNvSpPr>
            <a:spLocks noGrp="1"/>
          </p:cNvSpPr>
          <p:nvPr>
            <p:ph type="sldNum" sz="quarter" idx="12"/>
          </p:nvPr>
        </p:nvSpPr>
        <p:spPr/>
        <p:txBody>
          <a:bodyPr/>
          <a:lstStyle/>
          <a:p>
            <a:fld id="{B5CEABB6-07DC-46E8-9B57-56EC44A396E5}" type="slidenum">
              <a:rPr lang="en-US" smtClean="0"/>
              <a:pPr/>
              <a:t>8</a:t>
            </a:fld>
            <a:endParaRPr lang="en-US" dirty="0"/>
          </a:p>
        </p:txBody>
      </p:sp>
      <p:pic>
        <p:nvPicPr>
          <p:cNvPr id="7" name="image16.png">
            <a:extLst>
              <a:ext uri="{FF2B5EF4-FFF2-40B4-BE49-F238E27FC236}">
                <a16:creationId xmlns:a16="http://schemas.microsoft.com/office/drawing/2014/main" id="{76012DBC-CF64-46B5-1145-131E7D9D92D9}"/>
              </a:ext>
            </a:extLst>
          </p:cNvPr>
          <p:cNvPicPr/>
          <p:nvPr/>
        </p:nvPicPr>
        <p:blipFill>
          <a:blip r:embed="rId2"/>
          <a:srcRect/>
          <a:stretch>
            <a:fillRect/>
          </a:stretch>
        </p:blipFill>
        <p:spPr>
          <a:xfrm>
            <a:off x="4166777" y="1370239"/>
            <a:ext cx="4112354" cy="3643086"/>
          </a:xfrm>
          <a:prstGeom prst="rect">
            <a:avLst/>
          </a:prstGeom>
          <a:ln/>
        </p:spPr>
      </p:pic>
      <p:pic>
        <p:nvPicPr>
          <p:cNvPr id="8" name="image11.png" descr="A black and white text on a white background&#10;&#10;Description automatically generated">
            <a:extLst>
              <a:ext uri="{FF2B5EF4-FFF2-40B4-BE49-F238E27FC236}">
                <a16:creationId xmlns:a16="http://schemas.microsoft.com/office/drawing/2014/main" id="{D5E736E2-EAFB-E7E9-74AD-3653B1DCAFF4}"/>
              </a:ext>
            </a:extLst>
          </p:cNvPr>
          <p:cNvPicPr/>
          <p:nvPr/>
        </p:nvPicPr>
        <p:blipFill>
          <a:blip r:embed="rId3"/>
          <a:srcRect/>
          <a:stretch>
            <a:fillRect/>
          </a:stretch>
        </p:blipFill>
        <p:spPr>
          <a:xfrm>
            <a:off x="4166777" y="5126353"/>
            <a:ext cx="4112354" cy="1476375"/>
          </a:xfrm>
          <a:prstGeom prst="rect">
            <a:avLst/>
          </a:prstGeom>
          <a:ln/>
        </p:spPr>
      </p:pic>
      <p:pic>
        <p:nvPicPr>
          <p:cNvPr id="9" name="image6.png">
            <a:extLst>
              <a:ext uri="{FF2B5EF4-FFF2-40B4-BE49-F238E27FC236}">
                <a16:creationId xmlns:a16="http://schemas.microsoft.com/office/drawing/2014/main" id="{0A99992D-5D69-7314-11A5-6CE46D58C0FB}"/>
              </a:ext>
            </a:extLst>
          </p:cNvPr>
          <p:cNvPicPr/>
          <p:nvPr/>
        </p:nvPicPr>
        <p:blipFill>
          <a:blip r:embed="rId4"/>
          <a:srcRect/>
          <a:stretch>
            <a:fillRect/>
          </a:stretch>
        </p:blipFill>
        <p:spPr>
          <a:xfrm>
            <a:off x="8374105" y="1370238"/>
            <a:ext cx="3531734" cy="3625669"/>
          </a:xfrm>
          <a:prstGeom prst="rect">
            <a:avLst/>
          </a:prstGeom>
          <a:ln/>
        </p:spPr>
      </p:pic>
      <p:pic>
        <p:nvPicPr>
          <p:cNvPr id="10" name="image13.png">
            <a:extLst>
              <a:ext uri="{FF2B5EF4-FFF2-40B4-BE49-F238E27FC236}">
                <a16:creationId xmlns:a16="http://schemas.microsoft.com/office/drawing/2014/main" id="{FB7202BB-DA19-B037-A0DC-12412D719A46}"/>
              </a:ext>
            </a:extLst>
          </p:cNvPr>
          <p:cNvPicPr/>
          <p:nvPr/>
        </p:nvPicPr>
        <p:blipFill>
          <a:blip r:embed="rId5"/>
          <a:srcRect/>
          <a:stretch>
            <a:fillRect/>
          </a:stretch>
        </p:blipFill>
        <p:spPr>
          <a:xfrm>
            <a:off x="8452619" y="5126353"/>
            <a:ext cx="3453220" cy="1476375"/>
          </a:xfrm>
          <a:prstGeom prst="rect">
            <a:avLst/>
          </a:prstGeom>
          <a:ln/>
        </p:spPr>
      </p:pic>
      <p:pic>
        <p:nvPicPr>
          <p:cNvPr id="13" name="Picture 12">
            <a:extLst>
              <a:ext uri="{FF2B5EF4-FFF2-40B4-BE49-F238E27FC236}">
                <a16:creationId xmlns:a16="http://schemas.microsoft.com/office/drawing/2014/main" id="{4197F332-EFF7-33CB-4BC3-5DC0748F33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16" y="-7556"/>
            <a:ext cx="2213417" cy="1274572"/>
          </a:xfrm>
          <a:prstGeom prst="rect">
            <a:avLst/>
          </a:prstGeom>
        </p:spPr>
      </p:pic>
      <p:pic>
        <p:nvPicPr>
          <p:cNvPr id="14" name="Picture 13" descr="A logo with a white cross&#10;&#10;Description automatically generated">
            <a:extLst>
              <a:ext uri="{FF2B5EF4-FFF2-40B4-BE49-F238E27FC236}">
                <a16:creationId xmlns:a16="http://schemas.microsoft.com/office/drawing/2014/main" id="{4317940A-4C9F-1415-A6D9-865B16DB1B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8828" y="46228"/>
            <a:ext cx="2473172" cy="1226293"/>
          </a:xfrm>
          <a:prstGeom prst="rect">
            <a:avLst/>
          </a:prstGeom>
        </p:spPr>
      </p:pic>
      <p:pic>
        <p:nvPicPr>
          <p:cNvPr id="3" name="image12.png">
            <a:extLst>
              <a:ext uri="{FF2B5EF4-FFF2-40B4-BE49-F238E27FC236}">
                <a16:creationId xmlns:a16="http://schemas.microsoft.com/office/drawing/2014/main" id="{089035B9-B268-DD1A-9DBA-48CFDE7CEB20}"/>
              </a:ext>
            </a:extLst>
          </p:cNvPr>
          <p:cNvPicPr/>
          <p:nvPr/>
        </p:nvPicPr>
        <p:blipFill>
          <a:blip r:embed="rId8"/>
          <a:srcRect/>
          <a:stretch>
            <a:fillRect/>
          </a:stretch>
        </p:blipFill>
        <p:spPr>
          <a:xfrm>
            <a:off x="103823" y="1370240"/>
            <a:ext cx="3933370" cy="3643085"/>
          </a:xfrm>
          <a:prstGeom prst="rect">
            <a:avLst/>
          </a:prstGeom>
          <a:ln/>
        </p:spPr>
      </p:pic>
      <p:pic>
        <p:nvPicPr>
          <p:cNvPr id="5" name="image2.png">
            <a:extLst>
              <a:ext uri="{FF2B5EF4-FFF2-40B4-BE49-F238E27FC236}">
                <a16:creationId xmlns:a16="http://schemas.microsoft.com/office/drawing/2014/main" id="{6EA2DFAA-5D36-6358-4F57-AC60933FF83D}"/>
              </a:ext>
            </a:extLst>
          </p:cNvPr>
          <p:cNvPicPr/>
          <p:nvPr/>
        </p:nvPicPr>
        <p:blipFill>
          <a:blip r:embed="rId9"/>
          <a:srcRect/>
          <a:stretch>
            <a:fillRect/>
          </a:stretch>
        </p:blipFill>
        <p:spPr>
          <a:xfrm>
            <a:off x="103823" y="5126352"/>
            <a:ext cx="3933370" cy="1476375"/>
          </a:xfrm>
          <a:prstGeom prst="rect">
            <a:avLst/>
          </a:prstGeom>
          <a:ln/>
        </p:spPr>
      </p:pic>
    </p:spTree>
    <p:extLst>
      <p:ext uri="{BB962C8B-B14F-4D97-AF65-F5344CB8AC3E}">
        <p14:creationId xmlns:p14="http://schemas.microsoft.com/office/powerpoint/2010/main" val="258176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9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92" name="Rectangle 309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9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3093">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5" name="Rectangle 3094">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98FA6C7-4371-03C4-54A6-079E686F4363}"/>
              </a:ext>
            </a:extLst>
          </p:cNvPr>
          <p:cNvSpPr>
            <a:spLocks noGrp="1"/>
          </p:cNvSpPr>
          <p:nvPr>
            <p:ph type="title"/>
          </p:nvPr>
        </p:nvSpPr>
        <p:spPr>
          <a:xfrm>
            <a:off x="4212172" y="558800"/>
            <a:ext cx="4757657" cy="898581"/>
          </a:xfrm>
        </p:spPr>
        <p:txBody>
          <a:bodyPr vert="horz" lIns="91440" tIns="45720" rIns="91440" bIns="45720" rtlCol="0" anchor="ctr">
            <a:normAutofit/>
          </a:bodyPr>
          <a:lstStyle/>
          <a:p>
            <a:r>
              <a:rPr lang="en-US" b="1" dirty="0">
                <a:solidFill>
                  <a:srgbClr val="FFFFFF"/>
                </a:solidFill>
              </a:rPr>
              <a:t>RESULTS</a:t>
            </a:r>
          </a:p>
        </p:txBody>
      </p:sp>
      <p:pic>
        <p:nvPicPr>
          <p:cNvPr id="3076" name="Picture 4" descr="Winner Trophy Animation by Mahendra Bhunwal on Dribbble">
            <a:extLst>
              <a:ext uri="{FF2B5EF4-FFF2-40B4-BE49-F238E27FC236}">
                <a16:creationId xmlns:a16="http://schemas.microsoft.com/office/drawing/2014/main" id="{DE2F3EB6-5B71-8468-FA3E-6FFA1F55B7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69829" y="3882873"/>
            <a:ext cx="3145052" cy="243974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How to use GPT-3.5 Turbo's API, step by step">
            <a:extLst>
              <a:ext uri="{FF2B5EF4-FFF2-40B4-BE49-F238E27FC236}">
                <a16:creationId xmlns:a16="http://schemas.microsoft.com/office/drawing/2014/main" id="{08234EAD-23F4-7C64-21E7-10952AE3AD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ChatGPT Integration Services - HST Solutions">
            <a:extLst>
              <a:ext uri="{FF2B5EF4-FFF2-40B4-BE49-F238E27FC236}">
                <a16:creationId xmlns:a16="http://schemas.microsoft.com/office/drawing/2014/main" id="{169BEAFA-1F9A-9002-412A-765F172B4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7902" y="2142504"/>
            <a:ext cx="3467100" cy="17169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logo with a white cross&#10;&#10;Description automatically generated">
            <a:extLst>
              <a:ext uri="{FF2B5EF4-FFF2-40B4-BE49-F238E27FC236}">
                <a16:creationId xmlns:a16="http://schemas.microsoft.com/office/drawing/2014/main" id="{ECDB085D-DFAC-BE09-E123-ADB37DF83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0148" y="20036"/>
            <a:ext cx="2473172" cy="1226293"/>
          </a:xfrm>
          <a:prstGeom prst="rect">
            <a:avLst/>
          </a:prstGeom>
        </p:spPr>
      </p:pic>
      <p:pic>
        <p:nvPicPr>
          <p:cNvPr id="17" name="Picture 16">
            <a:extLst>
              <a:ext uri="{FF2B5EF4-FFF2-40B4-BE49-F238E27FC236}">
                <a16:creationId xmlns:a16="http://schemas.microsoft.com/office/drawing/2014/main" id="{A5537D86-B267-4C00-B0C6-36489C0C2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80" y="20658"/>
            <a:ext cx="2213417" cy="1274572"/>
          </a:xfrm>
          <a:prstGeom prst="rect">
            <a:avLst/>
          </a:prstGeom>
        </p:spPr>
      </p:pic>
      <p:graphicFrame>
        <p:nvGraphicFramePr>
          <p:cNvPr id="2" name="Chart 1">
            <a:extLst>
              <a:ext uri="{FF2B5EF4-FFF2-40B4-BE49-F238E27FC236}">
                <a16:creationId xmlns:a16="http://schemas.microsoft.com/office/drawing/2014/main" id="{4F5694A2-C2BC-EAB3-DD65-309BC3FF55BA}"/>
              </a:ext>
            </a:extLst>
          </p:cNvPr>
          <p:cNvGraphicFramePr>
            <a:graphicFrameLocks/>
          </p:cNvGraphicFramePr>
          <p:nvPr>
            <p:extLst>
              <p:ext uri="{D42A27DB-BD31-4B8C-83A1-F6EECF244321}">
                <p14:modId xmlns:p14="http://schemas.microsoft.com/office/powerpoint/2010/main" val="2966327639"/>
              </p:ext>
            </p:extLst>
          </p:nvPr>
        </p:nvGraphicFramePr>
        <p:xfrm>
          <a:off x="254833" y="2015195"/>
          <a:ext cx="8196071" cy="45055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9899189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9B7A9F-83D5-4264-91C0-B309A9EDBFB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F1950151-0FE0-482F-ADBD-EE52BFC46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D375C2-2973-4C8B-9800-5B5271D300B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0</TotalTime>
  <Words>1313</Words>
  <Application>Microsoft Office PowerPoint</Application>
  <PresentationFormat>Widescreen</PresentationFormat>
  <Paragraphs>102</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ADLaM Display</vt:lpstr>
      <vt:lpstr>Aharoni</vt:lpstr>
      <vt:lpstr>Arial</vt:lpstr>
      <vt:lpstr>Calibri</vt:lpstr>
      <vt:lpstr>Calibri Light</vt:lpstr>
      <vt:lpstr>Times New Roman</vt:lpstr>
      <vt:lpstr>Office 2013 - 2022 Theme</vt:lpstr>
      <vt:lpstr>Reliability of Generative AI  (GPT vs Gemini) Using AIIMS Triage Protocol Organization: Jivi.AI</vt:lpstr>
      <vt:lpstr>MENTOR APPROVAL</vt:lpstr>
      <vt:lpstr>INTRODUCTION</vt:lpstr>
      <vt:lpstr>INTRODUCTION</vt:lpstr>
      <vt:lpstr>objectives</vt:lpstr>
      <vt:lpstr>METHODOLOGY</vt:lpstr>
      <vt:lpstr>DATA SET</vt:lpstr>
      <vt:lpstr>RESULTS</vt:lpstr>
      <vt:lpstr>RESULTS</vt:lpstr>
      <vt:lpstr>PowerPoint Presentation</vt:lpstr>
      <vt:lpstr>PowerPoint Presentation</vt:lpstr>
      <vt:lpstr> Investigate the potential benefits of AI</vt:lpstr>
      <vt:lpstr>discussion</vt:lpstr>
      <vt:lpstr>DISSCUSSION</vt:lpstr>
      <vt:lpstr>Conclusion</vt:lpstr>
      <vt:lpstr>REFRENCES</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2023-12-19T13:11:42Z</dcterms:created>
  <dcterms:modified xsi:type="dcterms:W3CDTF">2024-07-17T07:14:21Z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