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60" r:id="rId5"/>
    <p:sldId id="259" r:id="rId6"/>
    <p:sldId id="276" r:id="rId7"/>
    <p:sldId id="261" r:id="rId8"/>
    <p:sldId id="275" r:id="rId9"/>
    <p:sldId id="262" r:id="rId10"/>
    <p:sldId id="278" r:id="rId11"/>
    <p:sldId id="263" r:id="rId12"/>
    <p:sldId id="265" r:id="rId13"/>
    <p:sldId id="267" r:id="rId14"/>
    <p:sldId id="273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31-07-2024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31-07-2024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902" y="940594"/>
            <a:ext cx="7400597" cy="2774156"/>
          </a:xfrm>
        </p:spPr>
        <p:txBody>
          <a:bodyPr>
            <a:normAutofit/>
          </a:bodyPr>
          <a:lstStyle/>
          <a:p>
            <a:r>
              <a:rPr lang="en-GB" sz="3200" b="1" dirty="0"/>
              <a:t>Study on Catheter-Associated Urinary Tract Infections (CAUTI) </a:t>
            </a:r>
            <a:br>
              <a:rPr lang="en-GB" sz="3200" b="1" dirty="0"/>
            </a:br>
            <a:br>
              <a:rPr lang="en-GB" sz="3200" b="1" dirty="0"/>
            </a:br>
            <a:r>
              <a:rPr lang="hg-IN" sz="2200" b="1" dirty="0"/>
              <a:t>Sarvodaya hospital</a:t>
            </a:r>
            <a:br>
              <a:rPr lang="en-GB" sz="2200" b="1" dirty="0"/>
            </a:br>
            <a:r>
              <a:rPr lang="hg-IN" sz="2200" b="1" dirty="0"/>
              <a:t>Faridabad, sec-8</a:t>
            </a:r>
            <a:endParaRPr lang="en-IN" sz="2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7844" y="4119563"/>
            <a:ext cx="9144000" cy="1654968"/>
          </a:xfrm>
        </p:spPr>
        <p:txBody>
          <a:bodyPr/>
          <a:lstStyle/>
          <a:p>
            <a:r>
              <a:rPr lang="hg-IN" dirty="0"/>
              <a:t>By- Palak Mundra</a:t>
            </a:r>
            <a:endParaRPr lang="en-IN" dirty="0"/>
          </a:p>
          <a:p>
            <a:r>
              <a:rPr lang="en-GB" dirty="0"/>
              <a:t>Mentor-</a:t>
            </a:r>
            <a:r>
              <a:rPr lang="hg-IN" dirty="0"/>
              <a:t> Dr </a:t>
            </a:r>
            <a:r>
              <a:rPr lang="en-GB" dirty="0" err="1"/>
              <a:t>Punit</a:t>
            </a:r>
            <a:r>
              <a:rPr lang="hg-IN" dirty="0"/>
              <a:t> Yadav</a:t>
            </a:r>
            <a:endParaRPr lang="en-IN" dirty="0"/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4" y="120156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B03ED8-3BE1-FB07-F518-F9BAFC88B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873662"/>
              </p:ext>
            </p:extLst>
          </p:nvPr>
        </p:nvGraphicFramePr>
        <p:xfrm>
          <a:off x="2033588" y="1208877"/>
          <a:ext cx="8527255" cy="5512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778">
                  <a:extLst>
                    <a:ext uri="{9D8B030D-6E8A-4147-A177-3AD203B41FA5}">
                      <a16:colId xmlns:a16="http://schemas.microsoft.com/office/drawing/2014/main" val="309612432"/>
                    </a:ext>
                  </a:extLst>
                </a:gridCol>
                <a:gridCol w="3917344">
                  <a:extLst>
                    <a:ext uri="{9D8B030D-6E8A-4147-A177-3AD203B41FA5}">
                      <a16:colId xmlns:a16="http://schemas.microsoft.com/office/drawing/2014/main" val="1622395003"/>
                    </a:ext>
                  </a:extLst>
                </a:gridCol>
                <a:gridCol w="2294133">
                  <a:extLst>
                    <a:ext uri="{9D8B030D-6E8A-4147-A177-3AD203B41FA5}">
                      <a16:colId xmlns:a16="http://schemas.microsoft.com/office/drawing/2014/main" val="1820648194"/>
                    </a:ext>
                  </a:extLst>
                </a:gridCol>
              </a:tblGrid>
              <a:tr h="3937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Compliance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2290680072"/>
                  </a:ext>
                </a:extLst>
              </a:tr>
              <a:tr h="3937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highlight>
                            <a:srgbClr val="F1A983"/>
                          </a:highlight>
                        </a:rPr>
                        <a:t>Preparation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1A983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Assessment of need documented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61.90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2091037040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Seal is intact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216787581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Size appropriation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057836760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Assistance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585496474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Sterile tray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76.19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1168953558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Hand </a:t>
                      </a:r>
                      <a:r>
                        <a:rPr lang="en-GB" sz="1100" u="none" strike="noStrike" dirty="0" err="1">
                          <a:effectLst/>
                        </a:rPr>
                        <a:t>hygeine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85.71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707522604"/>
                  </a:ext>
                </a:extLst>
              </a:tr>
              <a:tr h="3937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highlight>
                            <a:srgbClr val="83E28E"/>
                          </a:highlight>
                        </a:rPr>
                        <a:t>Peri</a:t>
                      </a:r>
                      <a:r>
                        <a:rPr lang="en-GB" sz="1100" u="none" strike="noStrike" dirty="0">
                          <a:effectLst/>
                          <a:highlight>
                            <a:srgbClr val="83E28E"/>
                          </a:highlight>
                        </a:rPr>
                        <a:t> care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3E28E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Prepare area with betadine properly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80.95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240281436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Sterility maintained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85.71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4240834760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Pre inflation of baloon not done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1959643160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Hand hygeine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61.90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644186379"/>
                  </a:ext>
                </a:extLst>
              </a:tr>
              <a:tr h="3937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highlight>
                            <a:srgbClr val="83CCEB"/>
                          </a:highlight>
                        </a:rPr>
                        <a:t>Catheterisation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3CCEB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Insertion till appropriate length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883504600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Urine flow checked before inflation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71.43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947823033"/>
                  </a:ext>
                </a:extLst>
              </a:tr>
              <a:tr h="39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Inflation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75" marR="3175" marT="3175" anchor="b"/>
                </a:tc>
                <a:extLst>
                  <a:ext uri="{0D108BD9-81ED-4DB2-BD59-A6C34878D82A}">
                    <a16:rowId xmlns:a16="http://schemas.microsoft.com/office/drawing/2014/main" val="333988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04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g-IN" dirty="0"/>
              <a:t>Major </a:t>
            </a:r>
            <a:r>
              <a:rPr lang="en-GB" dirty="0"/>
              <a:t>non-compliance</a:t>
            </a:r>
            <a:r>
              <a:rPr lang="hg-IN" dirty="0"/>
              <a:t> </a:t>
            </a:r>
            <a:r>
              <a:rPr lang="en-GB" dirty="0"/>
              <a:t>–</a:t>
            </a:r>
            <a:r>
              <a:rPr lang="hg-IN" dirty="0"/>
              <a:t> document of need of assesment and handhygeine post peri care </a:t>
            </a:r>
            <a:endParaRPr lang="en-GB" dirty="0"/>
          </a:p>
          <a:p>
            <a:r>
              <a:rPr lang="hg-IN" dirty="0"/>
              <a:t>Out of the remaining 79 </a:t>
            </a:r>
            <a:r>
              <a:rPr lang="en-GB" dirty="0"/>
              <a:t>patients</a:t>
            </a:r>
            <a:r>
              <a:rPr lang="hg-IN" dirty="0"/>
              <a:t> , 5 presented with symptoms of CAUTI</a:t>
            </a:r>
            <a:endParaRPr lang="en-GB" dirty="0"/>
          </a:p>
          <a:p>
            <a:r>
              <a:rPr lang="hg-IN" dirty="0"/>
              <a:t>There urine culture also showed the presence of CAUTI infection. </a:t>
            </a:r>
            <a:endParaRPr lang="en-GB" dirty="0"/>
          </a:p>
          <a:p>
            <a:r>
              <a:rPr lang="hg-IN" dirty="0"/>
              <a:t>In urine routine , an elevation in the lymphocyte numbers was seen</a:t>
            </a:r>
            <a:endParaRPr lang="en-GB" dirty="0"/>
          </a:p>
          <a:p>
            <a:r>
              <a:rPr lang="hg-IN" dirty="0"/>
              <a:t>In the microscopy ,most common finding was gram negative bacterial growth was seen ,most common being the enteobacteriase </a:t>
            </a:r>
            <a:endParaRPr lang="en-GB" dirty="0"/>
          </a:p>
          <a:p>
            <a:r>
              <a:rPr lang="hg-IN" dirty="0"/>
              <a:t>Based on the results the ER staff were trained </a:t>
            </a:r>
            <a:r>
              <a:rPr lang="en-GB" dirty="0"/>
              <a:t>for</a:t>
            </a:r>
            <a:r>
              <a:rPr lang="hg-IN" dirty="0"/>
              <a:t> insertion bundle of CAUTI .</a:t>
            </a:r>
            <a:endParaRPr lang="en-GB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Discussion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GB" dirty="0"/>
              <a:t>The study's findings highlight the importance of strict adherence to evidence-based practices</a:t>
            </a:r>
          </a:p>
          <a:p>
            <a:r>
              <a:rPr lang="en-GB" dirty="0"/>
              <a:t>such as proper hand hygiene and the implementation of the CAUTI bundle of care, in preventing catheter-associated urinary tract infections (CAUTIs) in the emergency room setting. </a:t>
            </a:r>
          </a:p>
          <a:p>
            <a:r>
              <a:rPr lang="en-GB" dirty="0"/>
              <a:t>The observed major non-compliance with hand hygiene practices after </a:t>
            </a:r>
            <a:r>
              <a:rPr lang="en-GB" dirty="0" err="1"/>
              <a:t>peri</a:t>
            </a:r>
            <a:r>
              <a:rPr lang="en-GB" dirty="0"/>
              <a:t>-care suggests a potential gap in staff training and compliance monitoring, which could contribute to increased CAUTI rates.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690688"/>
            <a:ext cx="10515600" cy="4351338"/>
          </a:xfrm>
        </p:spPr>
        <p:txBody>
          <a:bodyPr/>
          <a:lstStyle/>
          <a:p>
            <a:r>
              <a:rPr lang="hg-IN" dirty="0"/>
              <a:t>The study’s findings underscore the critical need for stringent adherence to evidence-based practices, such as proper hand hygiene and the implementation of the CAUTI bundle of care, in preventing catheter-associated urinary tract infections (CAUTIs) in healthcare settings.</a:t>
            </a:r>
            <a:endParaRPr lang="en-GB" dirty="0"/>
          </a:p>
          <a:p>
            <a:r>
              <a:rPr lang="hg-IN" dirty="0"/>
              <a:t> The observed non-compliance with hand hygiene practices after peri-care highlights the necessity for ongoing education, training, and monitoring of healthcare personnel to reinforce the importance of following recommended guidelines and protocols.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B806-E805-17DC-360E-E996C56D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References (Only Vancouver Style)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Letica-Kriegel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Salmasian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Vawdrey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DK,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Youngerman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BE, Green RA,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Furuya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EY, et al. Identifying the risk factors for catheter-associated urinary tract infections: a large cross-sectional study of six hospitals. BMJ open. 2019;9(2):e022137.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	Rosenthal VD, Yin R,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Abbo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LM, Lee BH, Rodrigues C,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Myatra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SN, et al. An international prospective study of INICC analyzing the incidence and risk factors for catheter-associated urinary tract infections in 235 ICUs across 8 Asian Countries. American Journal of Infection Control. 2024;52(1):54-60.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	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Asmare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Z, Awoke T, Genet C,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Melese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W. Incidence of catheter-associated urinary tract infections by Gram-negative bacilli and their ESBL and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carbapenemase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production in specialized hospitals of Bahir Dar, northwest Ethiopia. Antimicrobial Resistance &amp; Infection Control. 2024;13(1):10.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	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Tenke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P, Kovacs B,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Bjerklund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Johansen TE, Matsumoto T,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Tambyah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Naber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KG. European and Asian guidelines on management and prevention of catheter-associated urinary tract infections. International journal of antimicrobial agents. 2008;31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1:S68-78.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	Chenoweth C, Saint S. Preventing catheter-associated urinary tract infections in the intensive care unit. Critical care clinics. 2013;29(1):19-32.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	Shuman EK, Chenoweth CE. Recognition and prevention of healthcare-associated urinary tract infections in the intensive care unit. Critical care medicine. 2010;38(8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):S373-9.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	Warren JW. Catheter-associated urinary tract infections. International journal of antimicrobial agents. 2001;17(4):299-303.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	Chenoweth CE. Urinary Tract Infections: 2021 Update. Infectious disease clinics of North America. 2021;35(4):857-70.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	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Siddiq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DM,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Darouiche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RO. New strategies to prevent catheter-associated urinary tract infections. Nature reviews Urology. 2012;9(6):305-14.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	from: BSA.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Guentzel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MN. Escherichia,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Klebsiella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Enterobacter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Serratia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Citrobacter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Proteus. Medical Microbiology. 1996; 4th edition. Galveston (TX):Chapter 26.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9A4B-7D60-AC6E-3EFB-C49D8A77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Pictorial Journey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9F0C1-4272-0C0A-6D49-525F62594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65" y="1325563"/>
            <a:ext cx="2940613" cy="5167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D2D4F-8F92-AF34-D353-9F1186CA0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6" y="1460500"/>
            <a:ext cx="294061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Mentor Approval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809E4E-10F1-E835-DE4B-7072426FB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03" y="1847850"/>
            <a:ext cx="648199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884871"/>
          </a:xfrm>
        </p:spPr>
        <p:txBody>
          <a:bodyPr/>
          <a:lstStyle/>
          <a:p>
            <a:r>
              <a:rPr lang="en-GB" dirty="0"/>
              <a:t>UTIs as prevalent healthcare-associated infections</a:t>
            </a:r>
          </a:p>
          <a:p>
            <a:r>
              <a:rPr lang="hg-IN" dirty="0"/>
              <a:t>Catheterisation contributes to </a:t>
            </a:r>
            <a:r>
              <a:rPr lang="en-GB" dirty="0"/>
              <a:t>75% of hospital-acquired UTIs.</a:t>
            </a:r>
          </a:p>
          <a:p>
            <a:r>
              <a:rPr lang="en-GB" dirty="0"/>
              <a:t>15-25% of hospital patients</a:t>
            </a:r>
            <a:r>
              <a:rPr lang="hg-IN" dirty="0"/>
              <a:t> require catheterization. </a:t>
            </a:r>
            <a:endParaRPr lang="en-GB" dirty="0"/>
          </a:p>
          <a:p>
            <a:r>
              <a:rPr lang="en-GB" dirty="0"/>
              <a:t>T</a:t>
            </a:r>
            <a:r>
              <a:rPr lang="hg-IN" dirty="0"/>
              <a:t>here were 3.08 pooled CAUTI prevalence cases for every 1,000 urinary catheter days.</a:t>
            </a:r>
            <a:endParaRPr lang="en-GB" dirty="0"/>
          </a:p>
          <a:p>
            <a:r>
              <a:rPr lang="en-GB" dirty="0"/>
              <a:t>A</a:t>
            </a:r>
            <a:r>
              <a:rPr lang="hg-IN" dirty="0"/>
              <a:t>t Sarvodaya Hopital ,</a:t>
            </a:r>
            <a:r>
              <a:rPr lang="en-GB" dirty="0"/>
              <a:t>T</a:t>
            </a:r>
            <a:r>
              <a:rPr lang="hg-IN" dirty="0"/>
              <a:t>he incidence rate of </a:t>
            </a:r>
            <a:r>
              <a:rPr lang="en-GB" dirty="0"/>
              <a:t>CAUTI</a:t>
            </a:r>
            <a:r>
              <a:rPr lang="hg-IN" dirty="0"/>
              <a:t> for catheterisation in Emergency room in last one year was 7 per 1000 patient.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Objectives of Your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993" y="1847850"/>
            <a:ext cx="9558807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Primary Objective</a:t>
            </a:r>
            <a:endParaRPr lang="en-GB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Assess the compliance to CAUTI </a:t>
            </a:r>
            <a:r>
              <a:rPr lang="hg-IN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insertion bundle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 emergency catheterization in the Emergency Room in a hospital in NCR</a:t>
            </a:r>
            <a:endParaRPr lang="en-GB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Secondary Objective</a:t>
            </a:r>
            <a:endParaRPr lang="en-GB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Estimate the incidence of CAUTI amongst patients who underwent emergency </a:t>
            </a:r>
            <a:r>
              <a:rPr lang="en-US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catherisation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 ER</a:t>
            </a:r>
            <a:endParaRPr lang="en-GB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Methodology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512" y="2032000"/>
            <a:ext cx="10515600" cy="4351338"/>
          </a:xfrm>
        </p:spPr>
        <p:txBody>
          <a:bodyPr/>
          <a:lstStyle/>
          <a:p>
            <a:r>
              <a:rPr lang="en-GB" b="1" dirty="0"/>
              <a:t>General Settings</a:t>
            </a:r>
            <a:r>
              <a:rPr lang="en-GB" dirty="0"/>
              <a:t>: Hospital-based study</a:t>
            </a:r>
          </a:p>
          <a:p>
            <a:r>
              <a:rPr lang="en-GB" b="1" dirty="0"/>
              <a:t>Place of Study</a:t>
            </a:r>
            <a:r>
              <a:rPr lang="en-GB" dirty="0"/>
              <a:t>: Multi-speciality Hospital in Delhi NCR</a:t>
            </a:r>
          </a:p>
          <a:p>
            <a:r>
              <a:rPr lang="en-GB" b="1" dirty="0"/>
              <a:t>Study Design</a:t>
            </a:r>
            <a:r>
              <a:rPr lang="en-GB" dirty="0"/>
              <a:t>: </a:t>
            </a:r>
            <a:r>
              <a:rPr lang="hg-IN" dirty="0"/>
              <a:t>Observation based </a:t>
            </a:r>
            <a:endParaRPr lang="en-GB" dirty="0"/>
          </a:p>
          <a:p>
            <a:r>
              <a:rPr lang="en-GB" b="1" dirty="0"/>
              <a:t>Study Duration</a:t>
            </a:r>
            <a:r>
              <a:rPr lang="en-GB" dirty="0"/>
              <a:t>: Two months </a:t>
            </a:r>
          </a:p>
          <a:p>
            <a:r>
              <a:rPr lang="en-GB" b="1" dirty="0"/>
              <a:t>Study Population</a:t>
            </a:r>
            <a:r>
              <a:rPr lang="en-GB" dirty="0"/>
              <a:t>: Adult patients (18+ years) requiring catheterization in the ER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6005-CE28-7D60-D38A-A20359B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2F6B-595E-49FE-EAEE-457BDDBE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Phase 1 Observation </a:t>
            </a:r>
          </a:p>
          <a:p>
            <a:r>
              <a:rPr lang="en-GB" dirty="0"/>
              <a:t>Monitor catheterization procedures for 2 month.</a:t>
            </a:r>
          </a:p>
          <a:p>
            <a:r>
              <a:rPr lang="hg-IN" dirty="0"/>
              <a:t>Send 2 urine cultures of each patient </a:t>
            </a:r>
            <a:r>
              <a:rPr lang="en-GB" dirty="0"/>
              <a:t>–</a:t>
            </a:r>
          </a:p>
          <a:p>
            <a:r>
              <a:rPr lang="hg-IN" dirty="0"/>
              <a:t>One right </a:t>
            </a:r>
            <a:r>
              <a:rPr lang="en-GB" dirty="0"/>
              <a:t>after</a:t>
            </a:r>
            <a:r>
              <a:rPr lang="hg-IN" dirty="0"/>
              <a:t> catheterization </a:t>
            </a:r>
            <a:endParaRPr lang="en-GB" dirty="0"/>
          </a:p>
          <a:p>
            <a:r>
              <a:rPr lang="en-GB" dirty="0"/>
              <a:t>A</a:t>
            </a:r>
            <a:r>
              <a:rPr lang="hg-IN" dirty="0"/>
              <a:t>nd 2nd </a:t>
            </a:r>
            <a:r>
              <a:rPr lang="en-GB" dirty="0"/>
              <a:t>Urine cultures after 72-hour catheterization</a:t>
            </a:r>
            <a:r>
              <a:rPr lang="hg-IN" dirty="0"/>
              <a:t> .</a:t>
            </a:r>
            <a:endParaRPr lang="en-GB" dirty="0"/>
          </a:p>
          <a:p>
            <a:r>
              <a:rPr lang="en-GB" b="1" dirty="0"/>
              <a:t>Intervention</a:t>
            </a:r>
            <a:r>
              <a:rPr lang="hg-IN" b="1" dirty="0"/>
              <a:t> </a:t>
            </a:r>
            <a:endParaRPr lang="en-GB" b="1" dirty="0"/>
          </a:p>
          <a:p>
            <a:r>
              <a:rPr lang="en-GB" dirty="0"/>
              <a:t>Staff training on CAUTI bundle and checklist.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37C2F-ED57-9905-E4BC-46BF105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E743F-A9F5-CAA3-653A-F522C09F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E8ABB0-7E79-FE06-F255-2E36FD2D1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/>
              <a:t>Methodology (1/2)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E613C-2B20-5C36-4835-595B7722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11" y="50006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Sample Size and Inclusion Criteria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97" y="2301873"/>
            <a:ext cx="10693003" cy="3875089"/>
          </a:xfrm>
        </p:spPr>
        <p:txBody>
          <a:bodyPr/>
          <a:lstStyle/>
          <a:p>
            <a:r>
              <a:rPr lang="hg-IN" b="1" dirty="0"/>
              <a:t>Population- 178</a:t>
            </a:r>
            <a:endParaRPr lang="en-GB" b="1" dirty="0"/>
          </a:p>
          <a:p>
            <a:r>
              <a:rPr lang="hg-IN" b="1" dirty="0"/>
              <a:t>Sample size </a:t>
            </a:r>
            <a:r>
              <a:rPr lang="en-GB" b="1" dirty="0"/>
              <a:t>–</a:t>
            </a:r>
            <a:r>
              <a:rPr lang="hg-IN" b="1" dirty="0"/>
              <a:t> 122 with 95% ci</a:t>
            </a:r>
            <a:endParaRPr lang="en-GB" b="1" dirty="0"/>
          </a:p>
          <a:p>
            <a:endParaRPr lang="en-GB" b="1" dirty="0"/>
          </a:p>
          <a:p>
            <a:r>
              <a:rPr lang="hg-IN" b="1" dirty="0"/>
              <a:t>Inclusion Criteria</a:t>
            </a:r>
            <a:r>
              <a:rPr lang="hg-IN" dirty="0"/>
              <a:t>
All adults of 18 years of age and above 
Insertion of Indwelling Foley catheter in the </a:t>
            </a:r>
            <a:r>
              <a:rPr lang="en-GB" dirty="0"/>
              <a:t>ER</a:t>
            </a:r>
            <a:r>
              <a:rPr lang="hg-IN" dirty="0"/>
              <a:t>
Catheter in place for at least 48 hours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DCD10-8A3E-7240-0E8B-DDE634E0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F7FA-39BF-B9B9-0BD5-D45E2C2A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37" y="320675"/>
            <a:ext cx="10515600" cy="1325563"/>
          </a:xfrm>
        </p:spPr>
        <p:txBody>
          <a:bodyPr/>
          <a:lstStyle/>
          <a:p>
            <a:r>
              <a:rPr lang="hg-IN" b="1" dirty="0"/>
              <a:t>Exclusion criteria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82F-E42F-ABBF-9C1F-15F9CDBE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19" y="1825625"/>
            <a:ext cx="10515600" cy="4351338"/>
          </a:xfrm>
        </p:spPr>
        <p:txBody>
          <a:bodyPr/>
          <a:lstStyle/>
          <a:p>
            <a:r>
              <a:rPr lang="en-GB" dirty="0"/>
              <a:t>Documented UTI within the last 2 weeks before insertion</a:t>
            </a:r>
          </a:p>
          <a:p>
            <a:r>
              <a:rPr lang="en-GB" dirty="0"/>
              <a:t>Pre-existing UTI at ER visit </a:t>
            </a:r>
          </a:p>
          <a:p>
            <a:r>
              <a:rPr lang="en-GB" dirty="0"/>
              <a:t>Recent antibiotic treatment (last 2 weeks)</a:t>
            </a:r>
          </a:p>
          <a:p>
            <a:r>
              <a:rPr lang="hg-IN" b="1" dirty="0"/>
              <a:t>Instruments</a:t>
            </a:r>
            <a:r>
              <a:rPr lang="hg-IN" dirty="0"/>
              <a:t>
CDC Checklists on CAUTI Bundle.
Patient Demographics Format.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21832-B065-77EA-9A0B-2E346808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D661-3171-3336-8F55-791760B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49BF8-8654-40C9-420F-1218F5F8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906" y="22256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g-IN" b="1" dirty="0"/>
              <a:t> </a:t>
            </a:r>
            <a:r>
              <a:rPr lang="en-GB" b="1" dirty="0"/>
              <a:t>Observation Phase</a:t>
            </a:r>
            <a:endParaRPr lang="en-GB" dirty="0"/>
          </a:p>
          <a:p>
            <a:pPr lvl="1"/>
            <a:r>
              <a:rPr lang="hg-IN" dirty="0"/>
              <a:t>Total population- 122</a:t>
            </a:r>
            <a:endParaRPr lang="en-GB" dirty="0"/>
          </a:p>
          <a:p>
            <a:pPr lvl="1"/>
            <a:r>
              <a:rPr lang="hg-IN" dirty="0"/>
              <a:t>Loss of follow up </a:t>
            </a:r>
            <a:r>
              <a:rPr lang="en-GB" dirty="0"/>
              <a:t>–</a:t>
            </a:r>
            <a:r>
              <a:rPr lang="hg-IN" dirty="0"/>
              <a:t> 43</a:t>
            </a:r>
            <a:endParaRPr lang="en-GB" dirty="0"/>
          </a:p>
          <a:p>
            <a:pPr lvl="1"/>
            <a:r>
              <a:rPr lang="en-GB" dirty="0"/>
              <a:t>R</a:t>
            </a:r>
            <a:r>
              <a:rPr lang="hg-IN" dirty="0"/>
              <a:t>emaining patients - 79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265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Study on Catheter-Associated Urinary Tract Infections (CAUTI)   Sarvodaya hospital Faridabad, sec-8</vt:lpstr>
      <vt:lpstr>Mentor Approval</vt:lpstr>
      <vt:lpstr>Introduction (1/2)</vt:lpstr>
      <vt:lpstr>Objectives of Your Study</vt:lpstr>
      <vt:lpstr>Methodology (1/2)</vt:lpstr>
      <vt:lpstr>Methodology (1/2)</vt:lpstr>
      <vt:lpstr>Sample Size and Inclusion Criteria</vt:lpstr>
      <vt:lpstr>Exclusion criteria </vt:lpstr>
      <vt:lpstr>Results</vt:lpstr>
      <vt:lpstr>Results</vt:lpstr>
      <vt:lpstr>Results </vt:lpstr>
      <vt:lpstr>Discussion (1/2)</vt:lpstr>
      <vt:lpstr>Conclusion</vt:lpstr>
      <vt:lpstr>References (Only Vancouver Style)</vt:lpstr>
      <vt:lpstr>Thank You</vt:lpstr>
      <vt:lpstr>Pictorial Journey (1/2)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palakmaheshwari1direction@gmail.com</cp:lastModifiedBy>
  <cp:revision>9</cp:revision>
  <dcterms:created xsi:type="dcterms:W3CDTF">2022-05-20T15:11:38Z</dcterms:created>
  <dcterms:modified xsi:type="dcterms:W3CDTF">2024-07-31T10:26:24Z</dcterms:modified>
</cp:coreProperties>
</file>