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74" r:id="rId4"/>
    <p:sldId id="260" r:id="rId5"/>
    <p:sldId id="281" r:id="rId6"/>
    <p:sldId id="3424" r:id="rId7"/>
    <p:sldId id="262" r:id="rId8"/>
    <p:sldId id="3422" r:id="rId9"/>
    <p:sldId id="263" r:id="rId10"/>
    <p:sldId id="3423" r:id="rId11"/>
    <p:sldId id="264" r:id="rId12"/>
    <p:sldId id="465" r:id="rId13"/>
    <p:sldId id="267" r:id="rId14"/>
    <p:sldId id="3419" r:id="rId15"/>
    <p:sldId id="3417"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D:\IIHMR%20DISSERTATION\Data%20Analysi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IIHMR%20DISSERTATION\Data%20Analysi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IIHMR%20DISSERTATION\Data%20Analysi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IIHMR%20DISSERTATION\Data%20Analysi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IIHMR%20DISSERTATION\Data%20Analysi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IIHMR%20DISSERTATION\Data%20Analysi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IIHMR%20DISSERTATION\Data%20Analysi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IIHMR%20DISSERTATION\Data%20Analysi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D:\IIHMR%20DISSERTATION\Data%20Analysi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[Data Analysis.xlsx]ASHA's response!PivotTable6</c:name>
    <c:fmtId val="9"/>
  </c:pivotSource>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600"/>
              <a:t>ASHA's</a:t>
            </a:r>
            <a:r>
              <a:rPr lang="en-US" sz="1600" baseline="0"/>
              <a:t> response</a:t>
            </a:r>
            <a:endParaRPr lang="en-US" sz="160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chemeClr val="accent1"/>
          </a:solidFill>
          <a:ln>
            <a:noFill/>
          </a:ln>
          <a:effectLst>
            <a:outerShdw blurRad="254000" sx="102000" sy="102000" algn="ctr" rotWithShape="0">
              <a:prstClr val="black">
                <a:alpha val="20000"/>
              </a:prstClr>
            </a:outerShdw>
          </a:effectLst>
          <a:sp3d/>
        </c:spPr>
        <c:marker>
          <c:symbol val="circle"/>
          <c:size val="6"/>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a:outerShdw blurRad="254000" sx="102000" sy="102000" algn="ctr" rotWithShape="0">
              <a:prstClr val="black">
                <a:alpha val="20000"/>
              </a:prstClr>
            </a:outerShdw>
          </a:effectLst>
          <a:sp3d/>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a:outerShdw blurRad="254000" sx="102000" sy="102000" algn="ctr" rotWithShape="0">
              <a:prstClr val="black">
                <a:alpha val="20000"/>
              </a:prstClr>
            </a:outerShdw>
          </a:effectLst>
          <a:sp3d/>
        </c:spPr>
      </c:pivotFmt>
      <c:pivotFmt>
        <c:idx val="3"/>
        <c:spPr>
          <a:solidFill>
            <a:schemeClr val="accent1"/>
          </a:solidFill>
          <a:ln>
            <a:noFill/>
          </a:ln>
          <a:effectLst>
            <a:outerShdw blurRad="254000" sx="102000" sy="102000" algn="ctr" rotWithShape="0">
              <a:prstClr val="black">
                <a:alpha val="20000"/>
              </a:prstClr>
            </a:outerShdw>
          </a:effectLst>
          <a:sp3d/>
        </c:spPr>
      </c:pivotFmt>
      <c:pivotFmt>
        <c:idx val="4"/>
        <c:spPr>
          <a:solidFill>
            <a:schemeClr val="accent1"/>
          </a:solidFill>
          <a:ln>
            <a:noFill/>
          </a:ln>
          <a:effectLst>
            <a:outerShdw blurRad="254000" sx="102000" sy="102000" algn="ctr" rotWithShape="0">
              <a:prstClr val="black">
                <a:alpha val="20000"/>
              </a:prstClr>
            </a:outerShdw>
          </a:effectLst>
          <a:sp3d/>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a:outerShdw blurRad="254000" sx="102000" sy="102000" algn="ctr" rotWithShape="0">
              <a:prstClr val="black">
                <a:alpha val="20000"/>
              </a:prstClr>
            </a:outerShdw>
          </a:effectLst>
          <a:sp3d/>
        </c:spPr>
      </c:pivotFmt>
      <c:pivotFmt>
        <c:idx val="6"/>
        <c:spPr>
          <a:solidFill>
            <a:schemeClr val="accent1"/>
          </a:solidFill>
          <a:ln>
            <a:noFill/>
          </a:ln>
          <a:effectLst>
            <a:outerShdw blurRad="254000" sx="102000" sy="102000" algn="ctr" rotWithShape="0">
              <a:prstClr val="black">
                <a:alpha val="20000"/>
              </a:prstClr>
            </a:outerShdw>
          </a:effectLst>
          <a:sp3d/>
        </c:spPr>
      </c:pivotFmt>
    </c:pivotFmts>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'ASHA''s response'!$B$3</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2CD6-4C31-98D0-0E0E1B59F70E}"/>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2CD6-4C31-98D0-0E0E1B59F70E}"/>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'ASHA''s response'!$A$4:$A$6</c:f>
              <c:strCache>
                <c:ptCount val="2"/>
                <c:pt idx="0">
                  <c:v>N</c:v>
                </c:pt>
                <c:pt idx="1">
                  <c:v>Y</c:v>
                </c:pt>
              </c:strCache>
            </c:strRef>
          </c:cat>
          <c:val>
            <c:numRef>
              <c:f>'ASHA''s response'!$B$4:$B$6</c:f>
              <c:numCache>
                <c:formatCode>General</c:formatCode>
                <c:ptCount val="2"/>
                <c:pt idx="0">
                  <c:v>4</c:v>
                </c:pt>
                <c:pt idx="1">
                  <c:v>21</c:v>
                </c:pt>
              </c:numCache>
            </c:numRef>
          </c:val>
          <c:extLst>
            <c:ext xmlns:c16="http://schemas.microsoft.com/office/drawing/2014/chart" uri="{C3380CC4-5D6E-409C-BE32-E72D297353CC}">
              <c16:uniqueId val="{00000004-2CD6-4C31-98D0-0E0E1B59F70E}"/>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[Data Analysis.xlsx]Infra v2!PivotTable21</c:name>
    <c:fmtId val="7"/>
  </c:pivotSource>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IN" dirty="0"/>
              <a:t>Infrastructure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chemeClr val="accent1"/>
          </a:solidFill>
          <a:ln>
            <a:noFill/>
          </a:ln>
          <a:effectLst>
            <a:outerShdw blurRad="254000" sx="102000" sy="102000" algn="ctr" rotWithShape="0">
              <a:prstClr val="black">
                <a:alpha val="20000"/>
              </a:prstClr>
            </a:outerShdw>
          </a:effectLst>
          <a:sp3d/>
        </c:spPr>
        <c:marker>
          <c:symbol val="circle"/>
          <c:size val="6"/>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a:outerShdw blurRad="254000" sx="102000" sy="102000" algn="ctr" rotWithShape="0">
              <a:prstClr val="black">
                <a:alpha val="20000"/>
              </a:prstClr>
            </a:outerShdw>
          </a:effectLst>
          <a:sp3d/>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a:outerShdw blurRad="254000" sx="102000" sy="102000" algn="ctr" rotWithShape="0">
              <a:prstClr val="black">
                <a:alpha val="20000"/>
              </a:prstClr>
            </a:outerShdw>
          </a:effectLst>
          <a:sp3d/>
        </c:spPr>
      </c:pivotFmt>
      <c:pivotFmt>
        <c:idx val="3"/>
        <c:spPr>
          <a:solidFill>
            <a:schemeClr val="accent1"/>
          </a:solidFill>
          <a:ln>
            <a:noFill/>
          </a:ln>
          <a:effectLst>
            <a:outerShdw blurRad="254000" sx="102000" sy="102000" algn="ctr" rotWithShape="0">
              <a:prstClr val="black">
                <a:alpha val="20000"/>
              </a:prstClr>
            </a:outerShdw>
          </a:effectLst>
          <a:sp3d/>
        </c:spPr>
      </c:pivotFmt>
      <c:pivotFmt>
        <c:idx val="4"/>
        <c:spPr>
          <a:solidFill>
            <a:schemeClr val="accent1"/>
          </a:solidFill>
          <a:ln>
            <a:noFill/>
          </a:ln>
          <a:effectLst>
            <a:outerShdw blurRad="254000" sx="102000" sy="102000" algn="ctr" rotWithShape="0">
              <a:prstClr val="black">
                <a:alpha val="20000"/>
              </a:prstClr>
            </a:outerShdw>
          </a:effectLst>
          <a:sp3d/>
        </c:spPr>
      </c:pivotFmt>
      <c:pivotFmt>
        <c:idx val="5"/>
        <c:spPr>
          <a:solidFill>
            <a:schemeClr val="accent1"/>
          </a:solidFill>
          <a:ln>
            <a:noFill/>
          </a:ln>
          <a:effectLst>
            <a:outerShdw blurRad="254000" sx="102000" sy="102000" algn="ctr" rotWithShape="0">
              <a:prstClr val="black">
                <a:alpha val="20000"/>
              </a:prstClr>
            </a:outerShdw>
          </a:effectLst>
          <a:sp3d/>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a:outerShdw blurRad="254000" sx="102000" sy="102000" algn="ctr" rotWithShape="0">
              <a:prstClr val="black">
                <a:alpha val="20000"/>
              </a:prstClr>
            </a:outerShdw>
          </a:effectLst>
          <a:sp3d/>
        </c:spPr>
      </c:pivotFmt>
      <c:pivotFmt>
        <c:idx val="7"/>
        <c:spPr>
          <a:solidFill>
            <a:schemeClr val="accent1"/>
          </a:solidFill>
          <a:ln>
            <a:noFill/>
          </a:ln>
          <a:effectLst>
            <a:outerShdw blurRad="254000" sx="102000" sy="102000" algn="ctr" rotWithShape="0">
              <a:prstClr val="black">
                <a:alpha val="20000"/>
              </a:prstClr>
            </a:outerShdw>
          </a:effectLst>
          <a:sp3d/>
        </c:spPr>
      </c:pivotFmt>
      <c:pivotFmt>
        <c:idx val="8"/>
        <c:spPr>
          <a:solidFill>
            <a:schemeClr val="accent1"/>
          </a:solidFill>
          <a:ln>
            <a:noFill/>
          </a:ln>
          <a:effectLst>
            <a:outerShdw blurRad="254000" sx="102000" sy="102000" algn="ctr" rotWithShape="0">
              <a:prstClr val="black">
                <a:alpha val="20000"/>
              </a:prstClr>
            </a:outerShdw>
          </a:effectLst>
          <a:sp3d/>
        </c:spPr>
      </c:pivotFmt>
    </c:pivotFmts>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'Infra v2'!$B$3</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7815-4BE0-8AE7-1C4ABA16A3F1}"/>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7815-4BE0-8AE7-1C4ABA16A3F1}"/>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7815-4BE0-8AE7-1C4ABA16A3F1}"/>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'Infra v2'!$A$4:$A$6</c:f>
              <c:strCache>
                <c:ptCount val="2"/>
                <c:pt idx="0">
                  <c:v>N</c:v>
                </c:pt>
                <c:pt idx="1">
                  <c:v>Y</c:v>
                </c:pt>
              </c:strCache>
            </c:strRef>
          </c:cat>
          <c:val>
            <c:numRef>
              <c:f>'Infra v2'!$B$4:$B$6</c:f>
              <c:numCache>
                <c:formatCode>General</c:formatCode>
                <c:ptCount val="2"/>
                <c:pt idx="0">
                  <c:v>7</c:v>
                </c:pt>
                <c:pt idx="1">
                  <c:v>18</c:v>
                </c:pt>
              </c:numCache>
            </c:numRef>
          </c:val>
          <c:extLst>
            <c:ext xmlns:c16="http://schemas.microsoft.com/office/drawing/2014/chart" uri="{C3380CC4-5D6E-409C-BE32-E72D297353CC}">
              <c16:uniqueId val="{00000006-7815-4BE0-8AE7-1C4ABA16A3F1}"/>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[Data Analysis.xlsx]Diet!PivotTable7</c:name>
    <c:fmtId val="-1"/>
  </c:pivotSource>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Information about diet</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chemeClr val="accent1"/>
          </a:solidFill>
          <a:ln>
            <a:noFill/>
          </a:ln>
          <a:effectLst>
            <a:outerShdw blurRad="254000" sx="102000" sy="102000" algn="ctr" rotWithShape="0">
              <a:prstClr val="black">
                <a:alpha val="20000"/>
              </a:prstClr>
            </a:outerShdw>
          </a:effectLst>
          <a:sp3d/>
        </c:spPr>
        <c:marker>
          <c:symbol val="circle"/>
          <c:size val="6"/>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a:outerShdw blurRad="254000" sx="102000" sy="102000" algn="ctr" rotWithShape="0">
              <a:prstClr val="black">
                <a:alpha val="20000"/>
              </a:prstClr>
            </a:outerShdw>
          </a:effectLst>
          <a:sp3d/>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a:outerShdw blurRad="254000" sx="102000" sy="102000" algn="ctr" rotWithShape="0">
              <a:prstClr val="black">
                <a:alpha val="20000"/>
              </a:prstClr>
            </a:outerShdw>
          </a:effectLst>
          <a:sp3d/>
        </c:spPr>
      </c:pivotFmt>
      <c:pivotFmt>
        <c:idx val="3"/>
        <c:spPr>
          <a:solidFill>
            <a:schemeClr val="accent1"/>
          </a:solidFill>
          <a:ln>
            <a:noFill/>
          </a:ln>
          <a:effectLst>
            <a:outerShdw blurRad="254000" sx="102000" sy="102000" algn="ctr" rotWithShape="0">
              <a:prstClr val="black">
                <a:alpha val="20000"/>
              </a:prstClr>
            </a:outerShdw>
          </a:effectLst>
          <a:sp3d/>
        </c:spPr>
      </c:pivotFmt>
      <c:pivotFmt>
        <c:idx val="4"/>
        <c:spPr>
          <a:solidFill>
            <a:schemeClr val="accent1"/>
          </a:solidFill>
          <a:ln>
            <a:noFill/>
          </a:ln>
          <a:effectLst>
            <a:outerShdw blurRad="254000" sx="102000" sy="102000" algn="ctr" rotWithShape="0">
              <a:prstClr val="black">
                <a:alpha val="20000"/>
              </a:prstClr>
            </a:outerShdw>
          </a:effectLst>
          <a:sp3d/>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a:outerShdw blurRad="254000" sx="102000" sy="102000" algn="ctr" rotWithShape="0">
              <a:prstClr val="black">
                <a:alpha val="20000"/>
              </a:prstClr>
            </a:outerShdw>
          </a:effectLst>
          <a:sp3d/>
        </c:spPr>
      </c:pivotFmt>
      <c:pivotFmt>
        <c:idx val="6"/>
        <c:spPr>
          <a:solidFill>
            <a:schemeClr val="accent1"/>
          </a:solidFill>
          <a:ln>
            <a:noFill/>
          </a:ln>
          <a:effectLst>
            <a:outerShdw blurRad="254000" sx="102000" sy="102000" algn="ctr" rotWithShape="0">
              <a:prstClr val="black">
                <a:alpha val="20000"/>
              </a:prstClr>
            </a:outerShdw>
          </a:effectLst>
          <a:sp3d/>
        </c:spPr>
      </c:pivotFmt>
    </c:pivotFmts>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Diet!$B$3</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5FC1-43E2-BA6D-22BBB9419455}"/>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5FC1-43E2-BA6D-22BBB9419455}"/>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Diet!$A$4:$A$6</c:f>
              <c:strCache>
                <c:ptCount val="2"/>
                <c:pt idx="0">
                  <c:v>N</c:v>
                </c:pt>
                <c:pt idx="1">
                  <c:v>Y</c:v>
                </c:pt>
              </c:strCache>
            </c:strRef>
          </c:cat>
          <c:val>
            <c:numRef>
              <c:f>Diet!$B$4:$B$6</c:f>
              <c:numCache>
                <c:formatCode>General</c:formatCode>
                <c:ptCount val="2"/>
                <c:pt idx="0">
                  <c:v>2</c:v>
                </c:pt>
                <c:pt idx="1">
                  <c:v>23</c:v>
                </c:pt>
              </c:numCache>
            </c:numRef>
          </c:val>
          <c:extLst>
            <c:ext xmlns:c16="http://schemas.microsoft.com/office/drawing/2014/chart" uri="{C3380CC4-5D6E-409C-BE32-E72D297353CC}">
              <c16:uniqueId val="{00000004-5FC1-43E2-BA6D-22BBB9419455}"/>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[Data Analysis.xlsx]recieved counsellingv2!PivotTable23</c:name>
    <c:fmtId val="-1"/>
  </c:pivotSource>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IN" dirty="0"/>
              <a:t>Received</a:t>
            </a:r>
            <a:r>
              <a:rPr lang="en-IN" baseline="0" dirty="0"/>
              <a:t> counselling</a:t>
            </a:r>
            <a:endParaRPr lang="en-IN"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chemeClr val="accent1"/>
          </a:solidFill>
          <a:ln>
            <a:noFill/>
          </a:ln>
          <a:effectLst>
            <a:outerShdw blurRad="254000" sx="102000" sy="102000" algn="ctr" rotWithShape="0">
              <a:prstClr val="black">
                <a:alpha val="20000"/>
              </a:prstClr>
            </a:outerShdw>
          </a:effectLst>
          <a:sp3d/>
        </c:spPr>
        <c:marker>
          <c:symbol val="circle"/>
          <c:size val="6"/>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a:outerShdw blurRad="254000" sx="102000" sy="102000" algn="ctr" rotWithShape="0">
              <a:prstClr val="black">
                <a:alpha val="20000"/>
              </a:prstClr>
            </a:outerShdw>
          </a:effectLst>
          <a:sp3d/>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a:outerShdw blurRad="254000" sx="102000" sy="102000" algn="ctr" rotWithShape="0">
              <a:prstClr val="black">
                <a:alpha val="20000"/>
              </a:prstClr>
            </a:outerShdw>
          </a:effectLst>
          <a:sp3d/>
        </c:spPr>
      </c:pivotFmt>
      <c:pivotFmt>
        <c:idx val="3"/>
        <c:spPr>
          <a:solidFill>
            <a:schemeClr val="accent1"/>
          </a:solidFill>
          <a:ln>
            <a:noFill/>
          </a:ln>
          <a:effectLst>
            <a:outerShdw blurRad="254000" sx="102000" sy="102000" algn="ctr" rotWithShape="0">
              <a:prstClr val="black">
                <a:alpha val="20000"/>
              </a:prstClr>
            </a:outerShdw>
          </a:effectLst>
          <a:sp3d/>
        </c:spPr>
      </c:pivotFmt>
      <c:pivotFmt>
        <c:idx val="4"/>
        <c:spPr>
          <a:solidFill>
            <a:schemeClr val="accent1"/>
          </a:solidFill>
          <a:ln>
            <a:noFill/>
          </a:ln>
          <a:effectLst>
            <a:outerShdw blurRad="254000" sx="102000" sy="102000" algn="ctr" rotWithShape="0">
              <a:prstClr val="black">
                <a:alpha val="20000"/>
              </a:prstClr>
            </a:outerShdw>
          </a:effectLst>
          <a:sp3d/>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a:outerShdw blurRad="254000" sx="102000" sy="102000" algn="ctr" rotWithShape="0">
              <a:prstClr val="black">
                <a:alpha val="20000"/>
              </a:prstClr>
            </a:outerShdw>
          </a:effectLst>
          <a:sp3d/>
        </c:spPr>
      </c:pivotFmt>
      <c:pivotFmt>
        <c:idx val="6"/>
        <c:spPr>
          <a:solidFill>
            <a:schemeClr val="accent1"/>
          </a:solidFill>
          <a:ln>
            <a:noFill/>
          </a:ln>
          <a:effectLst>
            <a:outerShdw blurRad="254000" sx="102000" sy="102000" algn="ctr" rotWithShape="0">
              <a:prstClr val="black">
                <a:alpha val="20000"/>
              </a:prstClr>
            </a:outerShdw>
          </a:effectLst>
          <a:sp3d/>
        </c:spPr>
      </c:pivotFmt>
    </c:pivotFmts>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'recieved counsellingv2'!$B$3</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FD60-43CB-8385-D04A946B5335}"/>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FD60-43CB-8385-D04A946B5335}"/>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'recieved counsellingv2'!$A$4:$A$6</c:f>
              <c:strCache>
                <c:ptCount val="2"/>
                <c:pt idx="0">
                  <c:v>N</c:v>
                </c:pt>
                <c:pt idx="1">
                  <c:v>Y</c:v>
                </c:pt>
              </c:strCache>
            </c:strRef>
          </c:cat>
          <c:val>
            <c:numRef>
              <c:f>'recieved counsellingv2'!$B$4:$B$6</c:f>
              <c:numCache>
                <c:formatCode>General</c:formatCode>
                <c:ptCount val="2"/>
                <c:pt idx="0">
                  <c:v>4</c:v>
                </c:pt>
                <c:pt idx="1">
                  <c:v>21</c:v>
                </c:pt>
              </c:numCache>
            </c:numRef>
          </c:val>
          <c:extLst>
            <c:ext xmlns:c16="http://schemas.microsoft.com/office/drawing/2014/chart" uri="{C3380CC4-5D6E-409C-BE32-E72D297353CC}">
              <c16:uniqueId val="{00000004-FD60-43CB-8385-D04A946B5335}"/>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[Data Analysis.xlsx]Danger signs!PivotTable8</c:name>
    <c:fmtId val="9"/>
  </c:pivotSource>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Danger</a:t>
            </a:r>
            <a:r>
              <a:rPr lang="en-US" baseline="0" dirty="0"/>
              <a:t> signs information</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chemeClr val="accent1"/>
          </a:solidFill>
          <a:ln>
            <a:noFill/>
          </a:ln>
          <a:effectLst>
            <a:outerShdw blurRad="254000" sx="102000" sy="102000" algn="ctr" rotWithShape="0">
              <a:prstClr val="black">
                <a:alpha val="20000"/>
              </a:prstClr>
            </a:outerShdw>
          </a:effectLst>
          <a:sp3d/>
        </c:spPr>
        <c:marker>
          <c:symbol val="circle"/>
          <c:size val="6"/>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a:outerShdw blurRad="254000" sx="102000" sy="102000" algn="ctr" rotWithShape="0">
              <a:prstClr val="black">
                <a:alpha val="20000"/>
              </a:prstClr>
            </a:outerShdw>
          </a:effectLst>
          <a:sp3d/>
        </c:spPr>
        <c:marker>
          <c:symbol val="none"/>
        </c:marker>
        <c:dLbl>
          <c:idx val="0"/>
          <c:dLblPos val="ctr"/>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a:outerShdw blurRad="254000" sx="102000" sy="102000" algn="ctr" rotWithShape="0">
              <a:prstClr val="black">
                <a:alpha val="20000"/>
              </a:prstClr>
            </a:outerShdw>
          </a:effectLst>
          <a:sp3d/>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1"/>
          </a:solidFill>
          <a:ln>
            <a:noFill/>
          </a:ln>
          <a:effectLst>
            <a:outerShdw blurRad="254000" sx="102000" sy="102000" algn="ctr" rotWithShape="0">
              <a:prstClr val="black">
                <a:alpha val="20000"/>
              </a:prstClr>
            </a:outerShdw>
          </a:effectLst>
          <a:sp3d/>
        </c:spPr>
      </c:pivotFmt>
      <c:pivotFmt>
        <c:idx val="4"/>
        <c:spPr>
          <a:solidFill>
            <a:schemeClr val="accent1"/>
          </a:solidFill>
          <a:ln>
            <a:noFill/>
          </a:ln>
          <a:effectLst>
            <a:outerShdw blurRad="254000" sx="102000" sy="102000" algn="ctr" rotWithShape="0">
              <a:prstClr val="black">
                <a:alpha val="20000"/>
              </a:prstClr>
            </a:outerShdw>
          </a:effectLst>
          <a:sp3d/>
        </c:spPr>
      </c:pivotFmt>
      <c:pivotFmt>
        <c:idx val="5"/>
        <c:spPr>
          <a:solidFill>
            <a:schemeClr val="accent1"/>
          </a:solidFill>
          <a:ln>
            <a:noFill/>
          </a:ln>
          <a:effectLst>
            <a:outerShdw blurRad="254000" sx="102000" sy="102000" algn="ctr" rotWithShape="0">
              <a:prstClr val="black">
                <a:alpha val="20000"/>
              </a:prstClr>
            </a:outerShdw>
          </a:effectLst>
          <a:sp3d/>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a:outerShdw blurRad="254000" sx="102000" sy="102000" algn="ctr" rotWithShape="0">
              <a:prstClr val="black">
                <a:alpha val="20000"/>
              </a:prstClr>
            </a:outerShdw>
          </a:effectLst>
          <a:sp3d/>
        </c:spPr>
      </c:pivotFmt>
      <c:pivotFmt>
        <c:idx val="7"/>
        <c:spPr>
          <a:solidFill>
            <a:schemeClr val="accent1"/>
          </a:solidFill>
          <a:ln>
            <a:noFill/>
          </a:ln>
          <a:effectLst>
            <a:outerShdw blurRad="254000" sx="102000" sy="102000" algn="ctr" rotWithShape="0">
              <a:prstClr val="black">
                <a:alpha val="20000"/>
              </a:prstClr>
            </a:outerShdw>
          </a:effectLst>
          <a:sp3d/>
        </c:spPr>
      </c:pivotFmt>
    </c:pivotFmts>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'Danger signs'!$B$3</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9939-4320-BD42-8181E322351E}"/>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9939-4320-BD42-8181E322351E}"/>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'Danger signs'!$A$4:$A$6</c:f>
              <c:strCache>
                <c:ptCount val="2"/>
                <c:pt idx="0">
                  <c:v>N</c:v>
                </c:pt>
                <c:pt idx="1">
                  <c:v>Y</c:v>
                </c:pt>
              </c:strCache>
            </c:strRef>
          </c:cat>
          <c:val>
            <c:numRef>
              <c:f>'Danger signs'!$B$4:$B$6</c:f>
              <c:numCache>
                <c:formatCode>General</c:formatCode>
                <c:ptCount val="2"/>
                <c:pt idx="0">
                  <c:v>1</c:v>
                </c:pt>
                <c:pt idx="1">
                  <c:v>24</c:v>
                </c:pt>
              </c:numCache>
            </c:numRef>
          </c:val>
          <c:extLst>
            <c:ext xmlns:c16="http://schemas.microsoft.com/office/drawing/2014/chart" uri="{C3380CC4-5D6E-409C-BE32-E72D297353CC}">
              <c16:uniqueId val="{00000004-9939-4320-BD42-8181E322351E}"/>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[Data Analysis.xlsx]Breastfeeding!PivotTable13</c:name>
    <c:fmtId val="15"/>
  </c:pivotSource>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200" dirty="0"/>
              <a:t>Breastfeeding</a:t>
            </a:r>
            <a:r>
              <a:rPr lang="en-US" sz="1200" baseline="0" dirty="0"/>
              <a:t> awareness</a:t>
            </a:r>
            <a:endParaRPr lang="en-US" sz="1200"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chemeClr val="accent1"/>
          </a:solidFill>
          <a:ln>
            <a:noFill/>
          </a:ln>
          <a:effectLst>
            <a:outerShdw blurRad="254000" sx="102000" sy="102000" algn="ctr" rotWithShape="0">
              <a:prstClr val="black">
                <a:alpha val="20000"/>
              </a:prstClr>
            </a:outerShdw>
          </a:effectLst>
          <a:sp3d/>
        </c:spPr>
        <c:marker>
          <c:symbol val="circle"/>
          <c:size val="6"/>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a:outerShdw blurRad="254000" sx="102000" sy="102000" algn="ctr" rotWithShape="0">
              <a:prstClr val="black">
                <a:alpha val="20000"/>
              </a:prstClr>
            </a:outerShdw>
          </a:effectLst>
          <a:sp3d/>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a:outerShdw blurRad="254000" sx="102000" sy="102000" algn="ctr" rotWithShape="0">
              <a:prstClr val="black">
                <a:alpha val="20000"/>
              </a:prstClr>
            </a:outerShdw>
          </a:effectLst>
          <a:sp3d/>
        </c:spPr>
      </c:pivotFmt>
      <c:pivotFmt>
        <c:idx val="3"/>
        <c:spPr>
          <a:solidFill>
            <a:schemeClr val="accent1"/>
          </a:solidFill>
          <a:ln>
            <a:noFill/>
          </a:ln>
          <a:effectLst>
            <a:outerShdw blurRad="254000" sx="102000" sy="102000" algn="ctr" rotWithShape="0">
              <a:prstClr val="black">
                <a:alpha val="20000"/>
              </a:prstClr>
            </a:outerShdw>
          </a:effectLst>
          <a:sp3d/>
        </c:spPr>
      </c:pivotFmt>
      <c:pivotFmt>
        <c:idx val="4"/>
        <c:spPr>
          <a:solidFill>
            <a:schemeClr val="accent1"/>
          </a:solidFill>
          <a:ln>
            <a:noFill/>
          </a:ln>
          <a:effectLst>
            <a:outerShdw blurRad="254000" sx="102000" sy="102000" algn="ctr" rotWithShape="0">
              <a:prstClr val="black">
                <a:alpha val="20000"/>
              </a:prstClr>
            </a:outerShdw>
          </a:effectLst>
          <a:sp3d/>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a:outerShdw blurRad="254000" sx="102000" sy="102000" algn="ctr" rotWithShape="0">
              <a:prstClr val="black">
                <a:alpha val="20000"/>
              </a:prstClr>
            </a:outerShdw>
          </a:effectLst>
          <a:sp3d/>
        </c:spPr>
      </c:pivotFmt>
      <c:pivotFmt>
        <c:idx val="6"/>
        <c:spPr>
          <a:solidFill>
            <a:schemeClr val="accent1"/>
          </a:solidFill>
          <a:ln>
            <a:noFill/>
          </a:ln>
          <a:effectLst>
            <a:outerShdw blurRad="254000" sx="102000" sy="102000" algn="ctr" rotWithShape="0">
              <a:prstClr val="black">
                <a:alpha val="20000"/>
              </a:prstClr>
            </a:outerShdw>
          </a:effectLst>
          <a:sp3d/>
        </c:spPr>
      </c:pivotFmt>
    </c:pivotFmts>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Breastfeeding!$B$3</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09C7-4D7D-96C6-1F0C9220ACF1}"/>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09C7-4D7D-96C6-1F0C9220ACF1}"/>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Breastfeeding!$A$4:$A$6</c:f>
              <c:strCache>
                <c:ptCount val="2"/>
                <c:pt idx="0">
                  <c:v>N</c:v>
                </c:pt>
                <c:pt idx="1">
                  <c:v>Y</c:v>
                </c:pt>
              </c:strCache>
            </c:strRef>
          </c:cat>
          <c:val>
            <c:numRef>
              <c:f>Breastfeeding!$B$4:$B$6</c:f>
              <c:numCache>
                <c:formatCode>General</c:formatCode>
                <c:ptCount val="2"/>
                <c:pt idx="0">
                  <c:v>2</c:v>
                </c:pt>
                <c:pt idx="1">
                  <c:v>23</c:v>
                </c:pt>
              </c:numCache>
            </c:numRef>
          </c:val>
          <c:extLst>
            <c:ext xmlns:c16="http://schemas.microsoft.com/office/drawing/2014/chart" uri="{C3380CC4-5D6E-409C-BE32-E72D297353CC}">
              <c16:uniqueId val="{00000004-09C7-4D7D-96C6-1F0C9220ACF1}"/>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[Data Analysis.xlsx]Birth prep v2!PivotTable24</c:name>
    <c:fmtId val="-1"/>
  </c:pivotSource>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Advanced</a:t>
            </a:r>
            <a:r>
              <a:rPr lang="en-US" baseline="0" dirty="0"/>
              <a:t> birth preps</a:t>
            </a:r>
            <a:endParaRPr lang="en-US"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chemeClr val="accent1"/>
          </a:solidFill>
          <a:ln>
            <a:noFill/>
          </a:ln>
          <a:effectLst>
            <a:outerShdw blurRad="254000" sx="102000" sy="102000" algn="ctr" rotWithShape="0">
              <a:prstClr val="black">
                <a:alpha val="20000"/>
              </a:prstClr>
            </a:outerShdw>
          </a:effectLst>
          <a:sp3d/>
        </c:spPr>
        <c:marker>
          <c:symbol val="circle"/>
          <c:size val="6"/>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a:outerShdw blurRad="254000" sx="102000" sy="102000" algn="ctr" rotWithShape="0">
              <a:prstClr val="black">
                <a:alpha val="20000"/>
              </a:prstClr>
            </a:outerShdw>
          </a:effectLst>
          <a:sp3d/>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a:outerShdw blurRad="254000" sx="102000" sy="102000" algn="ctr" rotWithShape="0">
              <a:prstClr val="black">
                <a:alpha val="20000"/>
              </a:prstClr>
            </a:outerShdw>
          </a:effectLst>
          <a:sp3d/>
        </c:spPr>
      </c:pivotFmt>
      <c:pivotFmt>
        <c:idx val="3"/>
        <c:spPr>
          <a:solidFill>
            <a:schemeClr val="accent1"/>
          </a:solidFill>
          <a:ln>
            <a:noFill/>
          </a:ln>
          <a:effectLst>
            <a:outerShdw blurRad="254000" sx="102000" sy="102000" algn="ctr" rotWithShape="0">
              <a:prstClr val="black">
                <a:alpha val="20000"/>
              </a:prstClr>
            </a:outerShdw>
          </a:effectLst>
          <a:sp3d/>
        </c:spPr>
      </c:pivotFmt>
      <c:pivotFmt>
        <c:idx val="4"/>
        <c:spPr>
          <a:solidFill>
            <a:schemeClr val="accent1"/>
          </a:solidFill>
          <a:ln>
            <a:noFill/>
          </a:ln>
          <a:effectLst>
            <a:outerShdw blurRad="254000" sx="102000" sy="102000" algn="ctr" rotWithShape="0">
              <a:prstClr val="black">
                <a:alpha val="20000"/>
              </a:prstClr>
            </a:outerShdw>
          </a:effectLst>
          <a:sp3d/>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a:outerShdw blurRad="254000" sx="102000" sy="102000" algn="ctr" rotWithShape="0">
              <a:prstClr val="black">
                <a:alpha val="20000"/>
              </a:prstClr>
            </a:outerShdw>
          </a:effectLst>
          <a:sp3d/>
        </c:spPr>
      </c:pivotFmt>
      <c:pivotFmt>
        <c:idx val="6"/>
        <c:spPr>
          <a:solidFill>
            <a:schemeClr val="accent1"/>
          </a:solidFill>
          <a:ln>
            <a:noFill/>
          </a:ln>
          <a:effectLst>
            <a:outerShdw blurRad="254000" sx="102000" sy="102000" algn="ctr" rotWithShape="0">
              <a:prstClr val="black">
                <a:alpha val="20000"/>
              </a:prstClr>
            </a:outerShdw>
          </a:effectLst>
          <a:sp3d/>
        </c:spPr>
      </c:pivotFmt>
    </c:pivotFmts>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'Birth prep v2'!$B$3</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3423-4B7E-9254-510FFE06D92D}"/>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3423-4B7E-9254-510FFE06D92D}"/>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'Birth prep v2'!$A$4:$A$6</c:f>
              <c:strCache>
                <c:ptCount val="2"/>
                <c:pt idx="0">
                  <c:v>N</c:v>
                </c:pt>
                <c:pt idx="1">
                  <c:v>Y</c:v>
                </c:pt>
              </c:strCache>
            </c:strRef>
          </c:cat>
          <c:val>
            <c:numRef>
              <c:f>'Birth prep v2'!$B$4:$B$6</c:f>
              <c:numCache>
                <c:formatCode>General</c:formatCode>
                <c:ptCount val="2"/>
                <c:pt idx="0">
                  <c:v>8</c:v>
                </c:pt>
                <c:pt idx="1">
                  <c:v>17</c:v>
                </c:pt>
              </c:numCache>
            </c:numRef>
          </c:val>
          <c:extLst>
            <c:ext xmlns:c16="http://schemas.microsoft.com/office/drawing/2014/chart" uri="{C3380CC4-5D6E-409C-BE32-E72D297353CC}">
              <c16:uniqueId val="{00000004-3423-4B7E-9254-510FFE06D92D}"/>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[Data Analysis.xlsx]Safe environment!PivotTable14</c:name>
    <c:fmtId val="-1"/>
  </c:pivotSource>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600"/>
              <a:t>Safe environment</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chemeClr val="accent1"/>
          </a:solidFill>
          <a:ln>
            <a:noFill/>
          </a:ln>
          <a:effectLst>
            <a:outerShdw blurRad="254000" sx="102000" sy="102000" algn="ctr" rotWithShape="0">
              <a:prstClr val="black">
                <a:alpha val="20000"/>
              </a:prstClr>
            </a:outerShdw>
          </a:effectLst>
          <a:sp3d/>
        </c:spPr>
        <c:marker>
          <c:symbol val="circle"/>
          <c:size val="6"/>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a:outerShdw blurRad="254000" sx="102000" sy="102000" algn="ctr" rotWithShape="0">
              <a:prstClr val="black">
                <a:alpha val="20000"/>
              </a:prstClr>
            </a:outerShdw>
          </a:effectLst>
          <a:sp3d/>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a:outerShdw blurRad="254000" sx="102000" sy="102000" algn="ctr" rotWithShape="0">
              <a:prstClr val="black">
                <a:alpha val="20000"/>
              </a:prstClr>
            </a:outerShdw>
          </a:effectLst>
          <a:sp3d/>
        </c:spPr>
      </c:pivotFmt>
      <c:pivotFmt>
        <c:idx val="3"/>
        <c:spPr>
          <a:solidFill>
            <a:schemeClr val="accent1"/>
          </a:solidFill>
          <a:ln>
            <a:noFill/>
          </a:ln>
          <a:effectLst>
            <a:outerShdw blurRad="254000" sx="102000" sy="102000" algn="ctr" rotWithShape="0">
              <a:prstClr val="black">
                <a:alpha val="20000"/>
              </a:prstClr>
            </a:outerShdw>
          </a:effectLst>
          <a:sp3d/>
        </c:spPr>
      </c:pivotFmt>
      <c:pivotFmt>
        <c:idx val="4"/>
        <c:spPr>
          <a:solidFill>
            <a:schemeClr val="accent1"/>
          </a:solidFill>
          <a:ln>
            <a:noFill/>
          </a:ln>
          <a:effectLst>
            <a:outerShdw blurRad="254000" sx="102000" sy="102000" algn="ctr" rotWithShape="0">
              <a:prstClr val="black">
                <a:alpha val="20000"/>
              </a:prstClr>
            </a:outerShdw>
          </a:effectLst>
          <a:sp3d/>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a:outerShdw blurRad="254000" sx="102000" sy="102000" algn="ctr" rotWithShape="0">
              <a:prstClr val="black">
                <a:alpha val="20000"/>
              </a:prstClr>
            </a:outerShdw>
          </a:effectLst>
          <a:sp3d/>
        </c:spPr>
      </c:pivotFmt>
      <c:pivotFmt>
        <c:idx val="6"/>
        <c:spPr>
          <a:solidFill>
            <a:schemeClr val="accent1"/>
          </a:solidFill>
          <a:ln>
            <a:noFill/>
          </a:ln>
          <a:effectLst>
            <a:outerShdw blurRad="254000" sx="102000" sy="102000" algn="ctr" rotWithShape="0">
              <a:prstClr val="black">
                <a:alpha val="20000"/>
              </a:prstClr>
            </a:outerShdw>
          </a:effectLst>
          <a:sp3d/>
        </c:spPr>
      </c:pivotFmt>
    </c:pivotFmts>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'Safe environment'!$B$3</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EA0D-477F-9BB0-900C4537C1A3}"/>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EA0D-477F-9BB0-900C4537C1A3}"/>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'Safe environment'!$A$4:$A$6</c:f>
              <c:strCache>
                <c:ptCount val="2"/>
                <c:pt idx="0">
                  <c:v>N</c:v>
                </c:pt>
                <c:pt idx="1">
                  <c:v>Y</c:v>
                </c:pt>
              </c:strCache>
            </c:strRef>
          </c:cat>
          <c:val>
            <c:numRef>
              <c:f>'Safe environment'!$B$4:$B$6</c:f>
              <c:numCache>
                <c:formatCode>General</c:formatCode>
                <c:ptCount val="2"/>
                <c:pt idx="0">
                  <c:v>3</c:v>
                </c:pt>
                <c:pt idx="1">
                  <c:v>22</c:v>
                </c:pt>
              </c:numCache>
            </c:numRef>
          </c:val>
          <c:extLst>
            <c:ext xmlns:c16="http://schemas.microsoft.com/office/drawing/2014/chart" uri="{C3380CC4-5D6E-409C-BE32-E72D297353CC}">
              <c16:uniqueId val="{00000004-EA0D-477F-9BB0-900C4537C1A3}"/>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[Data Analysis.xlsx]grp vs ind v2!PivotTable22</c:name>
    <c:fmtId val="29"/>
  </c:pivotSource>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Grp vs Individual</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chemeClr val="accent1"/>
          </a:solidFill>
          <a:ln>
            <a:noFill/>
          </a:ln>
          <a:effectLst>
            <a:outerShdw blurRad="254000" sx="102000" sy="102000" algn="ctr" rotWithShape="0">
              <a:prstClr val="black">
                <a:alpha val="20000"/>
              </a:prstClr>
            </a:outerShdw>
          </a:effectLst>
        </c:spPr>
        <c:marker>
          <c:symbol val="circle"/>
          <c:size val="6"/>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a:outerShdw blurRad="254000" sx="102000" sy="102000" algn="ctr" rotWithShape="0">
              <a:prstClr val="black">
                <a:alpha val="20000"/>
              </a:prstClr>
            </a:outerShdw>
          </a:effectLst>
        </c:spPr>
      </c:pivotFmt>
      <c:pivotFmt>
        <c:idx val="3"/>
        <c:spPr>
          <a:solidFill>
            <a:schemeClr val="accent1"/>
          </a:solidFill>
          <a:ln>
            <a:noFill/>
          </a:ln>
          <a:effectLst>
            <a:outerShdw blurRad="254000" sx="102000" sy="102000" algn="ctr" rotWithShape="0">
              <a:prstClr val="black">
                <a:alpha val="20000"/>
              </a:prstClr>
            </a:outerShdw>
          </a:effectLst>
        </c:spPr>
      </c:pivotFmt>
      <c:pivotFmt>
        <c:idx val="4"/>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a:outerShdw blurRad="254000" sx="102000" sy="102000" algn="ctr" rotWithShape="0">
              <a:prstClr val="black">
                <a:alpha val="20000"/>
              </a:prstClr>
            </a:outerShdw>
          </a:effectLst>
        </c:spPr>
      </c:pivotFmt>
      <c:pivotFmt>
        <c:idx val="6"/>
        <c:spPr>
          <a:solidFill>
            <a:schemeClr val="accent1"/>
          </a:solidFill>
          <a:ln>
            <a:noFill/>
          </a:ln>
          <a:effectLst>
            <a:outerShdw blurRad="254000" sx="102000" sy="102000" algn="ctr" rotWithShape="0">
              <a:prstClr val="black">
                <a:alpha val="20000"/>
              </a:prstClr>
            </a:outerShdw>
          </a:effectLst>
        </c:spPr>
      </c:pivotFmt>
    </c:pivotFmts>
    <c:plotArea>
      <c:layout/>
      <c:pieChart>
        <c:varyColors val="1"/>
        <c:ser>
          <c:idx val="0"/>
          <c:order val="0"/>
          <c:tx>
            <c:strRef>
              <c:f>'grp vs ind v2'!$B$3</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4A28-4EBC-AD30-3C3265F593A8}"/>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4A28-4EBC-AD30-3C3265F593A8}"/>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'grp vs ind v2'!$A$4:$A$6</c:f>
              <c:strCache>
                <c:ptCount val="2"/>
                <c:pt idx="0">
                  <c:v>Group</c:v>
                </c:pt>
                <c:pt idx="1">
                  <c:v>Individual</c:v>
                </c:pt>
              </c:strCache>
            </c:strRef>
          </c:cat>
          <c:val>
            <c:numRef>
              <c:f>'grp vs ind v2'!$B$4:$B$6</c:f>
              <c:numCache>
                <c:formatCode>General</c:formatCode>
                <c:ptCount val="2"/>
                <c:pt idx="0">
                  <c:v>24</c:v>
                </c:pt>
                <c:pt idx="1">
                  <c:v>1</c:v>
                </c:pt>
              </c:numCache>
            </c:numRef>
          </c:val>
          <c:extLst>
            <c:ext xmlns:c16="http://schemas.microsoft.com/office/drawing/2014/chart" uri="{C3380CC4-5D6E-409C-BE32-E72D297353CC}">
              <c16:uniqueId val="{00000004-4A28-4EBC-AD30-3C3265F593A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360036-CCAD-42DE-9A33-BB610B043D8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B5F63C1-9F34-49A0-B36A-D7A5A8F64C80}">
      <dgm:prSet custT="1"/>
      <dgm:spPr/>
      <dgm:t>
        <a:bodyPr/>
        <a:lstStyle/>
        <a:p>
          <a:r>
            <a:rPr lang="en-US" sz="2000" dirty="0"/>
            <a:t>In 2007 </a:t>
          </a:r>
          <a:r>
            <a:rPr lang="en-US" sz="2000" dirty="0" err="1"/>
            <a:t>GoI</a:t>
          </a:r>
          <a:r>
            <a:rPr lang="en-US" sz="2000" dirty="0"/>
            <a:t> introduced VHSND to connect communities with health systems and promote health and nutrition. VHND’s effectiveness has been limited in supporting the critical first 1000 days of ECD due to issues like equipment availability, privacy, provider skills, and coordination but despite the Government efforts to introduce ECD through various packages, effective field implementation remains lacking.</a:t>
          </a:r>
        </a:p>
      </dgm:t>
    </dgm:pt>
    <dgm:pt modelId="{750DF622-8E42-4ECC-A731-E1045D724009}" type="parTrans" cxnId="{0034B7B3-F520-4367-BCFB-CE8C2255DCFD}">
      <dgm:prSet/>
      <dgm:spPr/>
      <dgm:t>
        <a:bodyPr/>
        <a:lstStyle/>
        <a:p>
          <a:endParaRPr lang="en-US"/>
        </a:p>
      </dgm:t>
    </dgm:pt>
    <dgm:pt modelId="{4B1D8ADB-1A67-41A0-9A0F-0A60FF648631}" type="sibTrans" cxnId="{0034B7B3-F520-4367-BCFB-CE8C2255DCFD}">
      <dgm:prSet/>
      <dgm:spPr/>
      <dgm:t>
        <a:bodyPr/>
        <a:lstStyle/>
        <a:p>
          <a:endParaRPr lang="en-US"/>
        </a:p>
      </dgm:t>
    </dgm:pt>
    <dgm:pt modelId="{58B71798-C07D-4FFC-BE49-3AE377D59F09}">
      <dgm:prSet custT="1"/>
      <dgm:spPr/>
      <dgm:t>
        <a:bodyPr/>
        <a:lstStyle/>
        <a:p>
          <a:r>
            <a:rPr lang="en-US" sz="2000" dirty="0"/>
            <a:t>SAMVEG project contextualized and adapted learnings on Group ANC for Indian settings – to develop a model(ACE) for empowering pregnant women, mothers of under two children and their families for care at home for pregnant women. </a:t>
          </a:r>
        </a:p>
      </dgm:t>
    </dgm:pt>
    <dgm:pt modelId="{2D4A8CE5-9BCA-4CD6-9DA8-E3BEE37107EA}" type="parTrans" cxnId="{A142E557-4EC3-4C6E-BA9D-7463F2F2296F}">
      <dgm:prSet/>
      <dgm:spPr/>
      <dgm:t>
        <a:bodyPr/>
        <a:lstStyle/>
        <a:p>
          <a:endParaRPr lang="en-US"/>
        </a:p>
      </dgm:t>
    </dgm:pt>
    <dgm:pt modelId="{37179E2C-B62B-41AF-9894-8FEF839B6705}" type="sibTrans" cxnId="{A142E557-4EC3-4C6E-BA9D-7463F2F2296F}">
      <dgm:prSet/>
      <dgm:spPr/>
      <dgm:t>
        <a:bodyPr/>
        <a:lstStyle/>
        <a:p>
          <a:endParaRPr lang="en-US"/>
        </a:p>
      </dgm:t>
    </dgm:pt>
    <dgm:pt modelId="{F627EA2B-29A4-4A5C-9BB1-1C049F8EB73A}">
      <dgm:prSet custT="1"/>
      <dgm:spPr/>
      <dgm:t>
        <a:bodyPr/>
        <a:lstStyle/>
        <a:p>
          <a:r>
            <a:rPr lang="en-US" sz="2000" dirty="0"/>
            <a:t>In this model, Counselling to group of pregnant women and mothers of child aged 1-24 months by ASHA is given on VHSND sites. To strengthen monitoring and supportive supervision of VHSND site</a:t>
          </a:r>
        </a:p>
      </dgm:t>
    </dgm:pt>
    <dgm:pt modelId="{7F9E264E-0D05-4D05-8F47-0AEA08071401}" type="parTrans" cxnId="{522C8F8C-A1CA-4A8D-A294-198F412945F3}">
      <dgm:prSet/>
      <dgm:spPr/>
      <dgm:t>
        <a:bodyPr/>
        <a:lstStyle/>
        <a:p>
          <a:endParaRPr lang="en-US"/>
        </a:p>
      </dgm:t>
    </dgm:pt>
    <dgm:pt modelId="{56BBA3EE-D00A-4349-BE84-4FF7308AF07F}" type="sibTrans" cxnId="{522C8F8C-A1CA-4A8D-A294-198F412945F3}">
      <dgm:prSet/>
      <dgm:spPr/>
      <dgm:t>
        <a:bodyPr/>
        <a:lstStyle/>
        <a:p>
          <a:endParaRPr lang="en-US"/>
        </a:p>
      </dgm:t>
    </dgm:pt>
    <dgm:pt modelId="{983B8797-213C-4632-B82E-F07EB67A144D}">
      <dgm:prSet custT="1"/>
      <dgm:spPr/>
      <dgm:t>
        <a:bodyPr/>
        <a:lstStyle/>
        <a:p>
          <a:endParaRPr lang="en-US" sz="2000" dirty="0"/>
        </a:p>
      </dgm:t>
    </dgm:pt>
    <dgm:pt modelId="{4F894125-1D08-406C-8069-A3FEB1C532A7}" type="parTrans" cxnId="{C03FE409-A894-40FD-B253-E238B34CFAFD}">
      <dgm:prSet/>
      <dgm:spPr/>
      <dgm:t>
        <a:bodyPr/>
        <a:lstStyle/>
        <a:p>
          <a:endParaRPr lang="en-US"/>
        </a:p>
      </dgm:t>
    </dgm:pt>
    <dgm:pt modelId="{1EA589C5-A885-4259-BD3C-57DC2FE9DCD7}" type="sibTrans" cxnId="{C03FE409-A894-40FD-B253-E238B34CFAFD}">
      <dgm:prSet/>
      <dgm:spPr/>
      <dgm:t>
        <a:bodyPr/>
        <a:lstStyle/>
        <a:p>
          <a:endParaRPr lang="en-US"/>
        </a:p>
      </dgm:t>
    </dgm:pt>
    <dgm:pt modelId="{1C9C0EBC-44F3-425B-BAE0-3A0C8E844E65}" type="pres">
      <dgm:prSet presAssocID="{B4360036-CCAD-42DE-9A33-BB610B043D86}" presName="linear" presStyleCnt="0">
        <dgm:presLayoutVars>
          <dgm:animLvl val="lvl"/>
          <dgm:resizeHandles val="exact"/>
        </dgm:presLayoutVars>
      </dgm:prSet>
      <dgm:spPr/>
    </dgm:pt>
    <dgm:pt modelId="{8794E410-E50D-41B4-BCF8-4EBC3E7E1045}" type="pres">
      <dgm:prSet presAssocID="{4B5F63C1-9F34-49A0-B36A-D7A5A8F64C80}" presName="parentText" presStyleLbl="node1" presStyleIdx="0" presStyleCnt="3" custScaleY="159964" custLinFactY="3551" custLinFactNeighborY="100000">
        <dgm:presLayoutVars>
          <dgm:chMax val="0"/>
          <dgm:bulletEnabled val="1"/>
        </dgm:presLayoutVars>
      </dgm:prSet>
      <dgm:spPr/>
    </dgm:pt>
    <dgm:pt modelId="{B4198EBC-507B-499F-9593-AFB2379CEC69}" type="pres">
      <dgm:prSet presAssocID="{4B1D8ADB-1A67-41A0-9A0F-0A60FF648631}" presName="spacer" presStyleCnt="0"/>
      <dgm:spPr/>
    </dgm:pt>
    <dgm:pt modelId="{D9626746-B938-41D1-8CAF-E10F802BC442}" type="pres">
      <dgm:prSet presAssocID="{58B71798-C07D-4FFC-BE49-3AE377D59F09}" presName="parentText" presStyleLbl="node1" presStyleIdx="1" presStyleCnt="3" custScaleY="95497" custLinFactY="3007" custLinFactNeighborY="100000">
        <dgm:presLayoutVars>
          <dgm:chMax val="0"/>
          <dgm:bulletEnabled val="1"/>
        </dgm:presLayoutVars>
      </dgm:prSet>
      <dgm:spPr/>
    </dgm:pt>
    <dgm:pt modelId="{ADF56500-9693-4B36-A23C-8816E0E7D31B}" type="pres">
      <dgm:prSet presAssocID="{37179E2C-B62B-41AF-9894-8FEF839B6705}" presName="spacer" presStyleCnt="0"/>
      <dgm:spPr/>
    </dgm:pt>
    <dgm:pt modelId="{311660B0-6ED4-44AC-9EF9-7ECCA7CE1EBD}" type="pres">
      <dgm:prSet presAssocID="{F627EA2B-29A4-4A5C-9BB1-1C049F8EB73A}" presName="parentText" presStyleLbl="node1" presStyleIdx="2" presStyleCnt="3" custScaleY="107833" custLinFactY="9793" custLinFactNeighborY="100000">
        <dgm:presLayoutVars>
          <dgm:chMax val="0"/>
          <dgm:bulletEnabled val="1"/>
        </dgm:presLayoutVars>
      </dgm:prSet>
      <dgm:spPr/>
    </dgm:pt>
    <dgm:pt modelId="{8E261889-1518-45C1-8A24-5760316A9292}" type="pres">
      <dgm:prSet presAssocID="{F627EA2B-29A4-4A5C-9BB1-1C049F8EB73A}" presName="childText" presStyleLbl="revTx" presStyleIdx="0" presStyleCnt="1">
        <dgm:presLayoutVars>
          <dgm:bulletEnabled val="1"/>
        </dgm:presLayoutVars>
      </dgm:prSet>
      <dgm:spPr/>
    </dgm:pt>
  </dgm:ptLst>
  <dgm:cxnLst>
    <dgm:cxn modelId="{117DB302-09AF-456D-A7C7-57813DEBCE8B}" type="presOf" srcId="{4B5F63C1-9F34-49A0-B36A-D7A5A8F64C80}" destId="{8794E410-E50D-41B4-BCF8-4EBC3E7E1045}" srcOrd="0" destOrd="0" presId="urn:microsoft.com/office/officeart/2005/8/layout/vList2"/>
    <dgm:cxn modelId="{C03FE409-A894-40FD-B253-E238B34CFAFD}" srcId="{F627EA2B-29A4-4A5C-9BB1-1C049F8EB73A}" destId="{983B8797-213C-4632-B82E-F07EB67A144D}" srcOrd="0" destOrd="0" parTransId="{4F894125-1D08-406C-8069-A3FEB1C532A7}" sibTransId="{1EA589C5-A885-4259-BD3C-57DC2FE9DCD7}"/>
    <dgm:cxn modelId="{0B23AA1D-75BA-4963-AC63-4DF796D8B76B}" type="presOf" srcId="{F627EA2B-29A4-4A5C-9BB1-1C049F8EB73A}" destId="{311660B0-6ED4-44AC-9EF9-7ECCA7CE1EBD}" srcOrd="0" destOrd="0" presId="urn:microsoft.com/office/officeart/2005/8/layout/vList2"/>
    <dgm:cxn modelId="{F36F9B54-73B2-426E-A9F6-AE92E41DEA46}" type="presOf" srcId="{983B8797-213C-4632-B82E-F07EB67A144D}" destId="{8E261889-1518-45C1-8A24-5760316A9292}" srcOrd="0" destOrd="0" presId="urn:microsoft.com/office/officeart/2005/8/layout/vList2"/>
    <dgm:cxn modelId="{A142E557-4EC3-4C6E-BA9D-7463F2F2296F}" srcId="{B4360036-CCAD-42DE-9A33-BB610B043D86}" destId="{58B71798-C07D-4FFC-BE49-3AE377D59F09}" srcOrd="1" destOrd="0" parTransId="{2D4A8CE5-9BCA-4CD6-9DA8-E3BEE37107EA}" sibTransId="{37179E2C-B62B-41AF-9894-8FEF839B6705}"/>
    <dgm:cxn modelId="{522C8F8C-A1CA-4A8D-A294-198F412945F3}" srcId="{B4360036-CCAD-42DE-9A33-BB610B043D86}" destId="{F627EA2B-29A4-4A5C-9BB1-1C049F8EB73A}" srcOrd="2" destOrd="0" parTransId="{7F9E264E-0D05-4D05-8F47-0AEA08071401}" sibTransId="{56BBA3EE-D00A-4349-BE84-4FF7308AF07F}"/>
    <dgm:cxn modelId="{040B448E-0F67-44FA-8993-0A7B426966F0}" type="presOf" srcId="{B4360036-CCAD-42DE-9A33-BB610B043D86}" destId="{1C9C0EBC-44F3-425B-BAE0-3A0C8E844E65}" srcOrd="0" destOrd="0" presId="urn:microsoft.com/office/officeart/2005/8/layout/vList2"/>
    <dgm:cxn modelId="{0034B7B3-F520-4367-BCFB-CE8C2255DCFD}" srcId="{B4360036-CCAD-42DE-9A33-BB610B043D86}" destId="{4B5F63C1-9F34-49A0-B36A-D7A5A8F64C80}" srcOrd="0" destOrd="0" parTransId="{750DF622-8E42-4ECC-A731-E1045D724009}" sibTransId="{4B1D8ADB-1A67-41A0-9A0F-0A60FF648631}"/>
    <dgm:cxn modelId="{CBBDD0D4-77AD-4DFF-9669-B7995ADAC714}" type="presOf" srcId="{58B71798-C07D-4FFC-BE49-3AE377D59F09}" destId="{D9626746-B938-41D1-8CAF-E10F802BC442}" srcOrd="0" destOrd="0" presId="urn:microsoft.com/office/officeart/2005/8/layout/vList2"/>
    <dgm:cxn modelId="{A77BDD6D-F626-4B7B-BC35-D1EAF91A8982}" type="presParOf" srcId="{1C9C0EBC-44F3-425B-BAE0-3A0C8E844E65}" destId="{8794E410-E50D-41B4-BCF8-4EBC3E7E1045}" srcOrd="0" destOrd="0" presId="urn:microsoft.com/office/officeart/2005/8/layout/vList2"/>
    <dgm:cxn modelId="{1BDDFEFC-ACAB-4E99-913A-BDEFC29D94BD}" type="presParOf" srcId="{1C9C0EBC-44F3-425B-BAE0-3A0C8E844E65}" destId="{B4198EBC-507B-499F-9593-AFB2379CEC69}" srcOrd="1" destOrd="0" presId="urn:microsoft.com/office/officeart/2005/8/layout/vList2"/>
    <dgm:cxn modelId="{FF31D468-F368-4F4A-BD7F-D9ACB8FB21E6}" type="presParOf" srcId="{1C9C0EBC-44F3-425B-BAE0-3A0C8E844E65}" destId="{D9626746-B938-41D1-8CAF-E10F802BC442}" srcOrd="2" destOrd="0" presId="urn:microsoft.com/office/officeart/2005/8/layout/vList2"/>
    <dgm:cxn modelId="{6183253F-DCD1-4022-A0FD-7469627AE94C}" type="presParOf" srcId="{1C9C0EBC-44F3-425B-BAE0-3A0C8E844E65}" destId="{ADF56500-9693-4B36-A23C-8816E0E7D31B}" srcOrd="3" destOrd="0" presId="urn:microsoft.com/office/officeart/2005/8/layout/vList2"/>
    <dgm:cxn modelId="{1E77221B-D86B-45A4-BE06-67674A9AED2E}" type="presParOf" srcId="{1C9C0EBC-44F3-425B-BAE0-3A0C8E844E65}" destId="{311660B0-6ED4-44AC-9EF9-7ECCA7CE1EBD}" srcOrd="4" destOrd="0" presId="urn:microsoft.com/office/officeart/2005/8/layout/vList2"/>
    <dgm:cxn modelId="{DB585881-9C3C-4FB2-B17A-30DBC81C7F39}" type="presParOf" srcId="{1C9C0EBC-44F3-425B-BAE0-3A0C8E844E65}" destId="{8E261889-1518-45C1-8A24-5760316A9292}"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71AAE9-AE43-4887-B675-8CEF8C7AD8B3}" type="doc">
      <dgm:prSet loTypeId="urn:microsoft.com/office/officeart/2008/layout/VerticalCurvedList" loCatId="list" qsTypeId="urn:microsoft.com/office/officeart/2005/8/quickstyle/simple3" qsCatId="simple" csTypeId="urn:microsoft.com/office/officeart/2005/8/colors/colorful4" csCatId="colorful" phldr="1"/>
      <dgm:spPr/>
      <dgm:t>
        <a:bodyPr/>
        <a:lstStyle/>
        <a:p>
          <a:endParaRPr lang="en-IN"/>
        </a:p>
      </dgm:t>
    </dgm:pt>
    <dgm:pt modelId="{1BC307C6-2FF1-44DB-9EDF-276CE81C4D85}">
      <dgm:prSet phldrT="[Text]"/>
      <dgm:spPr/>
      <dgm:t>
        <a:bodyPr/>
        <a:lstStyle/>
        <a:p>
          <a:pPr>
            <a:buFont typeface="+mj-lt"/>
            <a:buAutoNum type="arabicPeriod"/>
          </a:pPr>
          <a:r>
            <a:rPr lang="en-US" dirty="0"/>
            <a:t>To determine the user’s acceptability and usefulness of the Group Counselling model being implemented in Nuh,</a:t>
          </a:r>
          <a:r>
            <a:rPr lang="en-IN" dirty="0"/>
            <a:t>Haryana.</a:t>
          </a:r>
          <a:endParaRPr lang="en-US" dirty="0"/>
        </a:p>
      </dgm:t>
    </dgm:pt>
    <dgm:pt modelId="{DF1C0365-0102-409F-83F2-5D84A8C59044}" type="sibTrans" cxnId="{5FF01F01-CFA8-4949-942B-4D45FFF0583B}">
      <dgm:prSet/>
      <dgm:spPr/>
      <dgm:t>
        <a:bodyPr/>
        <a:lstStyle/>
        <a:p>
          <a:endParaRPr lang="en-IN"/>
        </a:p>
      </dgm:t>
    </dgm:pt>
    <dgm:pt modelId="{D0E19D9C-C1B4-44A7-8F8F-ECD29331DAF6}" type="parTrans" cxnId="{5FF01F01-CFA8-4949-942B-4D45FFF0583B}">
      <dgm:prSet/>
      <dgm:spPr/>
      <dgm:t>
        <a:bodyPr/>
        <a:lstStyle/>
        <a:p>
          <a:endParaRPr lang="en-IN"/>
        </a:p>
      </dgm:t>
    </dgm:pt>
    <dgm:pt modelId="{D0E79E98-0A14-41A9-89C9-BC84D6FB33AF}">
      <dgm:prSet/>
      <dgm:spPr/>
      <dgm:t>
        <a:bodyPr/>
        <a:lstStyle/>
        <a:p>
          <a:r>
            <a:rPr lang="en-US" dirty="0"/>
            <a:t>To assess end user satisfaction and further scope of improvement in the existing ACE model of Group counselling.</a:t>
          </a:r>
          <a:endParaRPr lang="en-IN" dirty="0"/>
        </a:p>
      </dgm:t>
    </dgm:pt>
    <dgm:pt modelId="{262488E4-5A74-4189-B8A2-1C01710053EA}" type="sibTrans" cxnId="{C6016C25-DD9D-4F61-91C5-A65AEC068F01}">
      <dgm:prSet/>
      <dgm:spPr/>
      <dgm:t>
        <a:bodyPr/>
        <a:lstStyle/>
        <a:p>
          <a:endParaRPr lang="en-IN"/>
        </a:p>
      </dgm:t>
    </dgm:pt>
    <dgm:pt modelId="{2A0DB9EE-9FCC-4B16-9BA0-5B67CE3E1B30}" type="parTrans" cxnId="{C6016C25-DD9D-4F61-91C5-A65AEC068F01}">
      <dgm:prSet/>
      <dgm:spPr/>
      <dgm:t>
        <a:bodyPr/>
        <a:lstStyle/>
        <a:p>
          <a:endParaRPr lang="en-IN"/>
        </a:p>
      </dgm:t>
    </dgm:pt>
    <dgm:pt modelId="{39BC84CD-4E32-4BC1-A3E7-4AB5F820702A}" type="pres">
      <dgm:prSet presAssocID="{E571AAE9-AE43-4887-B675-8CEF8C7AD8B3}" presName="Name0" presStyleCnt="0">
        <dgm:presLayoutVars>
          <dgm:chMax val="7"/>
          <dgm:chPref val="7"/>
          <dgm:dir/>
        </dgm:presLayoutVars>
      </dgm:prSet>
      <dgm:spPr/>
    </dgm:pt>
    <dgm:pt modelId="{C81B7480-8B38-46F9-89E4-9BE866FC811E}" type="pres">
      <dgm:prSet presAssocID="{E571AAE9-AE43-4887-B675-8CEF8C7AD8B3}" presName="Name1" presStyleCnt="0"/>
      <dgm:spPr/>
    </dgm:pt>
    <dgm:pt modelId="{603BA4CB-CCCA-42A1-8F34-1349B7C81496}" type="pres">
      <dgm:prSet presAssocID="{E571AAE9-AE43-4887-B675-8CEF8C7AD8B3}" presName="cycle" presStyleCnt="0"/>
      <dgm:spPr/>
    </dgm:pt>
    <dgm:pt modelId="{1A26E203-216D-4511-B407-03C0CE56FEC3}" type="pres">
      <dgm:prSet presAssocID="{E571AAE9-AE43-4887-B675-8CEF8C7AD8B3}" presName="srcNode" presStyleLbl="node1" presStyleIdx="0" presStyleCnt="2"/>
      <dgm:spPr/>
    </dgm:pt>
    <dgm:pt modelId="{DB0CE3CD-2B40-4F7E-923E-EF7D901087E4}" type="pres">
      <dgm:prSet presAssocID="{E571AAE9-AE43-4887-B675-8CEF8C7AD8B3}" presName="conn" presStyleLbl="parChTrans1D2" presStyleIdx="0" presStyleCnt="1"/>
      <dgm:spPr/>
    </dgm:pt>
    <dgm:pt modelId="{8E3351D3-700A-4AF4-AD11-CA882CA45E55}" type="pres">
      <dgm:prSet presAssocID="{E571AAE9-AE43-4887-B675-8CEF8C7AD8B3}" presName="extraNode" presStyleLbl="node1" presStyleIdx="0" presStyleCnt="2"/>
      <dgm:spPr/>
    </dgm:pt>
    <dgm:pt modelId="{2E794F7E-B7DB-4A06-86E6-8F43D00F4E19}" type="pres">
      <dgm:prSet presAssocID="{E571AAE9-AE43-4887-B675-8CEF8C7AD8B3}" presName="dstNode" presStyleLbl="node1" presStyleIdx="0" presStyleCnt="2"/>
      <dgm:spPr/>
    </dgm:pt>
    <dgm:pt modelId="{D185B61A-52FA-413A-ABFC-591D9AC85B50}" type="pres">
      <dgm:prSet presAssocID="{1BC307C6-2FF1-44DB-9EDF-276CE81C4D85}" presName="text_1" presStyleLbl="node1" presStyleIdx="0" presStyleCnt="2">
        <dgm:presLayoutVars>
          <dgm:bulletEnabled val="1"/>
        </dgm:presLayoutVars>
      </dgm:prSet>
      <dgm:spPr/>
    </dgm:pt>
    <dgm:pt modelId="{CDA7CFC9-6003-4629-9491-668F4F621C30}" type="pres">
      <dgm:prSet presAssocID="{1BC307C6-2FF1-44DB-9EDF-276CE81C4D85}" presName="accent_1" presStyleCnt="0"/>
      <dgm:spPr/>
    </dgm:pt>
    <dgm:pt modelId="{98B2A596-2C77-449A-951E-6E5455639BAD}" type="pres">
      <dgm:prSet presAssocID="{1BC307C6-2FF1-44DB-9EDF-276CE81C4D85}" presName="accentRepeatNode" presStyleLbl="solidFgAcc1" presStyleIdx="0" presStyleCnt="2"/>
      <dgm:spPr/>
    </dgm:pt>
    <dgm:pt modelId="{5FB61CB6-1B74-4EA0-8380-D336BF4FCF2A}" type="pres">
      <dgm:prSet presAssocID="{D0E79E98-0A14-41A9-89C9-BC84D6FB33AF}" presName="text_2" presStyleLbl="node1" presStyleIdx="1" presStyleCnt="2">
        <dgm:presLayoutVars>
          <dgm:bulletEnabled val="1"/>
        </dgm:presLayoutVars>
      </dgm:prSet>
      <dgm:spPr/>
    </dgm:pt>
    <dgm:pt modelId="{66E18FFD-7CC2-4E94-B479-C6CDF74A48B8}" type="pres">
      <dgm:prSet presAssocID="{D0E79E98-0A14-41A9-89C9-BC84D6FB33AF}" presName="accent_2" presStyleCnt="0"/>
      <dgm:spPr/>
    </dgm:pt>
    <dgm:pt modelId="{FD98033B-065D-4B37-BCFD-308BAF9DB357}" type="pres">
      <dgm:prSet presAssocID="{D0E79E98-0A14-41A9-89C9-BC84D6FB33AF}" presName="accentRepeatNode" presStyleLbl="solidFgAcc1" presStyleIdx="1" presStyleCnt="2"/>
      <dgm:spPr/>
    </dgm:pt>
  </dgm:ptLst>
  <dgm:cxnLst>
    <dgm:cxn modelId="{5FF01F01-CFA8-4949-942B-4D45FFF0583B}" srcId="{E571AAE9-AE43-4887-B675-8CEF8C7AD8B3}" destId="{1BC307C6-2FF1-44DB-9EDF-276CE81C4D85}" srcOrd="0" destOrd="0" parTransId="{D0E19D9C-C1B4-44A7-8F8F-ECD29331DAF6}" sibTransId="{DF1C0365-0102-409F-83F2-5D84A8C59044}"/>
    <dgm:cxn modelId="{C6016C25-DD9D-4F61-91C5-A65AEC068F01}" srcId="{E571AAE9-AE43-4887-B675-8CEF8C7AD8B3}" destId="{D0E79E98-0A14-41A9-89C9-BC84D6FB33AF}" srcOrd="1" destOrd="0" parTransId="{2A0DB9EE-9FCC-4B16-9BA0-5B67CE3E1B30}" sibTransId="{262488E4-5A74-4189-B8A2-1C01710053EA}"/>
    <dgm:cxn modelId="{A1D0C54A-10C2-44E5-B79F-8D969B1B0A91}" type="presOf" srcId="{E571AAE9-AE43-4887-B675-8CEF8C7AD8B3}" destId="{39BC84CD-4E32-4BC1-A3E7-4AB5F820702A}" srcOrd="0" destOrd="0" presId="urn:microsoft.com/office/officeart/2008/layout/VerticalCurvedList"/>
    <dgm:cxn modelId="{CAA7C071-33A3-4422-B013-5AED9A02FB2E}" type="presOf" srcId="{1BC307C6-2FF1-44DB-9EDF-276CE81C4D85}" destId="{D185B61A-52FA-413A-ABFC-591D9AC85B50}" srcOrd="0" destOrd="0" presId="urn:microsoft.com/office/officeart/2008/layout/VerticalCurvedList"/>
    <dgm:cxn modelId="{A81E7C99-E0CC-4210-B3DB-CDD46A45B75A}" type="presOf" srcId="{D0E79E98-0A14-41A9-89C9-BC84D6FB33AF}" destId="{5FB61CB6-1B74-4EA0-8380-D336BF4FCF2A}" srcOrd="0" destOrd="0" presId="urn:microsoft.com/office/officeart/2008/layout/VerticalCurvedList"/>
    <dgm:cxn modelId="{124E6FEE-919D-4340-BCDC-FD801A53831E}" type="presOf" srcId="{DF1C0365-0102-409F-83F2-5D84A8C59044}" destId="{DB0CE3CD-2B40-4F7E-923E-EF7D901087E4}" srcOrd="0" destOrd="0" presId="urn:microsoft.com/office/officeart/2008/layout/VerticalCurvedList"/>
    <dgm:cxn modelId="{62D95A1E-917B-4215-BCDB-ECC43F88B81E}" type="presParOf" srcId="{39BC84CD-4E32-4BC1-A3E7-4AB5F820702A}" destId="{C81B7480-8B38-46F9-89E4-9BE866FC811E}" srcOrd="0" destOrd="0" presId="urn:microsoft.com/office/officeart/2008/layout/VerticalCurvedList"/>
    <dgm:cxn modelId="{C315BC4E-4462-464F-969D-734C49D96976}" type="presParOf" srcId="{C81B7480-8B38-46F9-89E4-9BE866FC811E}" destId="{603BA4CB-CCCA-42A1-8F34-1349B7C81496}" srcOrd="0" destOrd="0" presId="urn:microsoft.com/office/officeart/2008/layout/VerticalCurvedList"/>
    <dgm:cxn modelId="{24945957-9D0E-4A27-A977-1229F97753CC}" type="presParOf" srcId="{603BA4CB-CCCA-42A1-8F34-1349B7C81496}" destId="{1A26E203-216D-4511-B407-03C0CE56FEC3}" srcOrd="0" destOrd="0" presId="urn:microsoft.com/office/officeart/2008/layout/VerticalCurvedList"/>
    <dgm:cxn modelId="{66CA1FA6-8437-48BC-B39C-844045E4E8C0}" type="presParOf" srcId="{603BA4CB-CCCA-42A1-8F34-1349B7C81496}" destId="{DB0CE3CD-2B40-4F7E-923E-EF7D901087E4}" srcOrd="1" destOrd="0" presId="urn:microsoft.com/office/officeart/2008/layout/VerticalCurvedList"/>
    <dgm:cxn modelId="{987FBE83-4E09-4D21-80DD-6C24EAD99571}" type="presParOf" srcId="{603BA4CB-CCCA-42A1-8F34-1349B7C81496}" destId="{8E3351D3-700A-4AF4-AD11-CA882CA45E55}" srcOrd="2" destOrd="0" presId="urn:microsoft.com/office/officeart/2008/layout/VerticalCurvedList"/>
    <dgm:cxn modelId="{EEEBFA57-F70E-4A65-9785-262129507D4C}" type="presParOf" srcId="{603BA4CB-CCCA-42A1-8F34-1349B7C81496}" destId="{2E794F7E-B7DB-4A06-86E6-8F43D00F4E19}" srcOrd="3" destOrd="0" presId="urn:microsoft.com/office/officeart/2008/layout/VerticalCurvedList"/>
    <dgm:cxn modelId="{075975DF-2397-4931-8A23-BD3222430CFC}" type="presParOf" srcId="{C81B7480-8B38-46F9-89E4-9BE866FC811E}" destId="{D185B61A-52FA-413A-ABFC-591D9AC85B50}" srcOrd="1" destOrd="0" presId="urn:microsoft.com/office/officeart/2008/layout/VerticalCurvedList"/>
    <dgm:cxn modelId="{5288CA56-6F26-42C0-8BEA-AF13C5FE558B}" type="presParOf" srcId="{C81B7480-8B38-46F9-89E4-9BE866FC811E}" destId="{CDA7CFC9-6003-4629-9491-668F4F621C30}" srcOrd="2" destOrd="0" presId="urn:microsoft.com/office/officeart/2008/layout/VerticalCurvedList"/>
    <dgm:cxn modelId="{5B559E1A-D2CD-4367-AE4C-9EB3CF4CB5DC}" type="presParOf" srcId="{CDA7CFC9-6003-4629-9491-668F4F621C30}" destId="{98B2A596-2C77-449A-951E-6E5455639BAD}" srcOrd="0" destOrd="0" presId="urn:microsoft.com/office/officeart/2008/layout/VerticalCurvedList"/>
    <dgm:cxn modelId="{22E94A28-0805-4FE9-BD4C-AAA608755130}" type="presParOf" srcId="{C81B7480-8B38-46F9-89E4-9BE866FC811E}" destId="{5FB61CB6-1B74-4EA0-8380-D336BF4FCF2A}" srcOrd="3" destOrd="0" presId="urn:microsoft.com/office/officeart/2008/layout/VerticalCurvedList"/>
    <dgm:cxn modelId="{673CCF12-562B-42DC-8041-D04BFE040844}" type="presParOf" srcId="{C81B7480-8B38-46F9-89E4-9BE866FC811E}" destId="{66E18FFD-7CC2-4E94-B479-C6CDF74A48B8}" srcOrd="4" destOrd="0" presId="urn:microsoft.com/office/officeart/2008/layout/VerticalCurvedList"/>
    <dgm:cxn modelId="{E8933E74-27B5-4EB7-979C-8688D3B752E0}" type="presParOf" srcId="{66E18FFD-7CC2-4E94-B479-C6CDF74A48B8}" destId="{FD98033B-065D-4B37-BCFD-308BAF9DB35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828ED9-92E0-452D-8926-AD794F6BC336}"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en-US"/>
        </a:p>
      </dgm:t>
    </dgm:pt>
    <dgm:pt modelId="{6530788A-3496-4E72-A4AA-5A345F6376CD}">
      <dgm:prSet custT="1"/>
      <dgm:spPr/>
      <dgm:t>
        <a:bodyPr/>
        <a:lstStyle/>
        <a:p>
          <a:pPr>
            <a:lnSpc>
              <a:spcPct val="100000"/>
            </a:lnSpc>
          </a:pPr>
          <a:r>
            <a:rPr lang="en-US" sz="2000">
              <a:latin typeface="Aptos Display" panose="020B0004020202020204" pitchFamily="34" charset="0"/>
            </a:rPr>
            <a:t>NUH, Haryana comes under backward Aspirational district according to GOI based on Health, Education &amp; Economic Indicators</a:t>
          </a:r>
          <a:endParaRPr lang="en-US" sz="2000" dirty="0">
            <a:latin typeface="Aptos Display" panose="020B0004020202020204" pitchFamily="34" charset="0"/>
          </a:endParaRPr>
        </a:p>
      </dgm:t>
    </dgm:pt>
    <dgm:pt modelId="{345DB341-183A-4F4F-BC25-DCD4B0F85166}" type="parTrans" cxnId="{C2FCBB00-72F7-4EE6-8092-20A73A09D687}">
      <dgm:prSet/>
      <dgm:spPr/>
      <dgm:t>
        <a:bodyPr/>
        <a:lstStyle/>
        <a:p>
          <a:endParaRPr lang="en-US" sz="2000"/>
        </a:p>
      </dgm:t>
    </dgm:pt>
    <dgm:pt modelId="{19D114D7-B8F5-4DB9-A9B0-22A109F14E5E}" type="sibTrans" cxnId="{C2FCBB00-72F7-4EE6-8092-20A73A09D687}">
      <dgm:prSet/>
      <dgm:spPr/>
      <dgm:t>
        <a:bodyPr/>
        <a:lstStyle/>
        <a:p>
          <a:endParaRPr lang="en-US" sz="2000"/>
        </a:p>
      </dgm:t>
    </dgm:pt>
    <dgm:pt modelId="{B7C7B922-A522-46ED-B931-AAEE3811FB96}">
      <dgm:prSet custT="1"/>
      <dgm:spPr/>
      <dgm:t>
        <a:bodyPr/>
        <a:lstStyle/>
        <a:p>
          <a:pPr>
            <a:lnSpc>
              <a:spcPct val="100000"/>
            </a:lnSpc>
          </a:pPr>
          <a:r>
            <a:rPr lang="en-US" sz="2000">
              <a:latin typeface="Aptos Display" panose="020B0004020202020204" pitchFamily="34" charset="0"/>
            </a:rPr>
            <a:t>Group counselling is an implementable model but only on selective sites.</a:t>
          </a:r>
          <a:endParaRPr lang="en-US" sz="2000" dirty="0">
            <a:latin typeface="Aptos Display" panose="020B0004020202020204" pitchFamily="34" charset="0"/>
          </a:endParaRPr>
        </a:p>
      </dgm:t>
    </dgm:pt>
    <dgm:pt modelId="{963B32B4-45B8-448C-A4A6-5ADDFBADCC16}" type="parTrans" cxnId="{57AF49EC-0FBD-4D5E-A0CD-154B85590D11}">
      <dgm:prSet/>
      <dgm:spPr/>
      <dgm:t>
        <a:bodyPr/>
        <a:lstStyle/>
        <a:p>
          <a:endParaRPr lang="en-US" sz="2000"/>
        </a:p>
      </dgm:t>
    </dgm:pt>
    <dgm:pt modelId="{95C6E1D7-38E1-44BC-923F-37C1B153C20F}" type="sibTrans" cxnId="{57AF49EC-0FBD-4D5E-A0CD-154B85590D11}">
      <dgm:prSet/>
      <dgm:spPr/>
      <dgm:t>
        <a:bodyPr/>
        <a:lstStyle/>
        <a:p>
          <a:endParaRPr lang="en-US" sz="2000"/>
        </a:p>
      </dgm:t>
    </dgm:pt>
    <dgm:pt modelId="{2D3B6E40-4EC5-4839-9B27-C38773DD1F96}">
      <dgm:prSet custT="1"/>
      <dgm:spPr/>
      <dgm:t>
        <a:bodyPr/>
        <a:lstStyle/>
        <a:p>
          <a:pPr>
            <a:lnSpc>
              <a:spcPct val="100000"/>
            </a:lnSpc>
          </a:pPr>
          <a:r>
            <a:rPr lang="en-US" sz="2000">
              <a:latin typeface="Aptos Display" panose="020B0004020202020204" pitchFamily="34" charset="0"/>
            </a:rPr>
            <a:t>Model can be moved to other sites, but it needs to strengthen Infrastructure in order to maintain privacy and quality of care.</a:t>
          </a:r>
        </a:p>
      </dgm:t>
    </dgm:pt>
    <dgm:pt modelId="{FB9A818F-D01E-48BA-8B37-61DA861AD8D1}" type="parTrans" cxnId="{09D25076-6FFD-4146-B2C5-DBAAC8E19693}">
      <dgm:prSet/>
      <dgm:spPr/>
      <dgm:t>
        <a:bodyPr/>
        <a:lstStyle/>
        <a:p>
          <a:endParaRPr lang="en-US" sz="2000"/>
        </a:p>
      </dgm:t>
    </dgm:pt>
    <dgm:pt modelId="{328ABAC9-59D3-49A5-AE99-15D739E179B4}" type="sibTrans" cxnId="{09D25076-6FFD-4146-B2C5-DBAAC8E19693}">
      <dgm:prSet/>
      <dgm:spPr/>
      <dgm:t>
        <a:bodyPr/>
        <a:lstStyle/>
        <a:p>
          <a:endParaRPr lang="en-US" sz="2000"/>
        </a:p>
      </dgm:t>
    </dgm:pt>
    <dgm:pt modelId="{40CFE0CA-218F-4C30-84AC-34F86C352624}">
      <dgm:prSet custT="1"/>
      <dgm:spPr/>
      <dgm:t>
        <a:bodyPr/>
        <a:lstStyle/>
        <a:p>
          <a:pPr>
            <a:lnSpc>
              <a:spcPct val="100000"/>
            </a:lnSpc>
          </a:pPr>
          <a:r>
            <a:rPr lang="en-US" sz="2000">
              <a:latin typeface="Aptos Display" panose="020B0004020202020204" pitchFamily="34" charset="0"/>
            </a:rPr>
            <a:t>Can be expanded as it will benefit in peer learning</a:t>
          </a:r>
        </a:p>
      </dgm:t>
    </dgm:pt>
    <dgm:pt modelId="{9E75123E-1479-4BDB-8156-E1E8939475CD}" type="parTrans" cxnId="{57D83406-D56E-449D-9BCC-0C1BA1C9E35C}">
      <dgm:prSet/>
      <dgm:spPr/>
      <dgm:t>
        <a:bodyPr/>
        <a:lstStyle/>
        <a:p>
          <a:endParaRPr lang="en-US" sz="2000"/>
        </a:p>
      </dgm:t>
    </dgm:pt>
    <dgm:pt modelId="{ECAC5E94-EDE9-4094-B33C-AD5DD472425A}" type="sibTrans" cxnId="{57D83406-D56E-449D-9BCC-0C1BA1C9E35C}">
      <dgm:prSet/>
      <dgm:spPr/>
      <dgm:t>
        <a:bodyPr/>
        <a:lstStyle/>
        <a:p>
          <a:endParaRPr lang="en-US" sz="2000"/>
        </a:p>
      </dgm:t>
    </dgm:pt>
    <dgm:pt modelId="{8DD0079B-4075-4555-9036-760CA5214EF2}">
      <dgm:prSet custT="1"/>
      <dgm:spPr/>
      <dgm:t>
        <a:bodyPr/>
        <a:lstStyle/>
        <a:p>
          <a:pPr>
            <a:lnSpc>
              <a:spcPct val="100000"/>
            </a:lnSpc>
          </a:pPr>
          <a:r>
            <a:rPr lang="en-US" sz="2000">
              <a:latin typeface="Aptos Display" panose="020B0004020202020204" pitchFamily="34" charset="0"/>
            </a:rPr>
            <a:t>Although most of the participants found satisfaction with the Group counselling being conducted at VHND sites, it would be empirical you understand whether the knowledge gained during the sessions are being translated into practice.</a:t>
          </a:r>
          <a:endParaRPr lang="en-US" sz="2000" dirty="0">
            <a:latin typeface="Aptos Display" panose="020B0004020202020204" pitchFamily="34" charset="0"/>
          </a:endParaRPr>
        </a:p>
      </dgm:t>
    </dgm:pt>
    <dgm:pt modelId="{44119BC4-50BD-4D3F-A0E6-A3C42274704B}" type="parTrans" cxnId="{08288C39-454F-4DD4-927F-58A87238A78B}">
      <dgm:prSet/>
      <dgm:spPr/>
      <dgm:t>
        <a:bodyPr/>
        <a:lstStyle/>
        <a:p>
          <a:endParaRPr lang="en-IN"/>
        </a:p>
      </dgm:t>
    </dgm:pt>
    <dgm:pt modelId="{7143FF0C-28E0-4CA5-9730-0D165C9359C1}" type="sibTrans" cxnId="{08288C39-454F-4DD4-927F-58A87238A78B}">
      <dgm:prSet/>
      <dgm:spPr/>
      <dgm:t>
        <a:bodyPr/>
        <a:lstStyle/>
        <a:p>
          <a:endParaRPr lang="en-IN"/>
        </a:p>
      </dgm:t>
    </dgm:pt>
    <dgm:pt modelId="{2576FF78-75DD-4E20-81D7-A9B4B7D9A930}" type="pres">
      <dgm:prSet presAssocID="{01828ED9-92E0-452D-8926-AD794F6BC336}" presName="vert0" presStyleCnt="0">
        <dgm:presLayoutVars>
          <dgm:dir/>
          <dgm:animOne val="branch"/>
          <dgm:animLvl val="lvl"/>
        </dgm:presLayoutVars>
      </dgm:prSet>
      <dgm:spPr/>
    </dgm:pt>
    <dgm:pt modelId="{101B1A03-F527-416A-8B06-3B50ABD699C1}" type="pres">
      <dgm:prSet presAssocID="{6530788A-3496-4E72-A4AA-5A345F6376CD}" presName="thickLine" presStyleLbl="alignNode1" presStyleIdx="0" presStyleCnt="5"/>
      <dgm:spPr/>
    </dgm:pt>
    <dgm:pt modelId="{B50C26C4-9087-44C2-A1DB-FDC72AC5AD01}" type="pres">
      <dgm:prSet presAssocID="{6530788A-3496-4E72-A4AA-5A345F6376CD}" presName="horz1" presStyleCnt="0"/>
      <dgm:spPr/>
    </dgm:pt>
    <dgm:pt modelId="{ED40D739-A419-4FD4-B467-67DA936704A9}" type="pres">
      <dgm:prSet presAssocID="{6530788A-3496-4E72-A4AA-5A345F6376CD}" presName="tx1" presStyleLbl="revTx" presStyleIdx="0" presStyleCnt="5"/>
      <dgm:spPr/>
    </dgm:pt>
    <dgm:pt modelId="{C582D1A0-C147-4898-B38E-F767CCC137F1}" type="pres">
      <dgm:prSet presAssocID="{6530788A-3496-4E72-A4AA-5A345F6376CD}" presName="vert1" presStyleCnt="0"/>
      <dgm:spPr/>
    </dgm:pt>
    <dgm:pt modelId="{AA5CE99E-9376-4F58-BB26-8B982C190B5A}" type="pres">
      <dgm:prSet presAssocID="{B7C7B922-A522-46ED-B931-AAEE3811FB96}" presName="thickLine" presStyleLbl="alignNode1" presStyleIdx="1" presStyleCnt="5"/>
      <dgm:spPr/>
    </dgm:pt>
    <dgm:pt modelId="{81BAB956-A5AD-48D3-9F07-DEE2718A9310}" type="pres">
      <dgm:prSet presAssocID="{B7C7B922-A522-46ED-B931-AAEE3811FB96}" presName="horz1" presStyleCnt="0"/>
      <dgm:spPr/>
    </dgm:pt>
    <dgm:pt modelId="{3EE15FCF-769F-471C-A35A-A5B1B8E98FAB}" type="pres">
      <dgm:prSet presAssocID="{B7C7B922-A522-46ED-B931-AAEE3811FB96}" presName="tx1" presStyleLbl="revTx" presStyleIdx="1" presStyleCnt="5" custScaleY="57372"/>
      <dgm:spPr/>
    </dgm:pt>
    <dgm:pt modelId="{826A0350-8C94-49B3-9B54-B1B686458F58}" type="pres">
      <dgm:prSet presAssocID="{B7C7B922-A522-46ED-B931-AAEE3811FB96}" presName="vert1" presStyleCnt="0"/>
      <dgm:spPr/>
    </dgm:pt>
    <dgm:pt modelId="{14654500-E6B7-4FF1-BB99-399C4CF9F616}" type="pres">
      <dgm:prSet presAssocID="{8DD0079B-4075-4555-9036-760CA5214EF2}" presName="thickLine" presStyleLbl="alignNode1" presStyleIdx="2" presStyleCnt="5"/>
      <dgm:spPr/>
    </dgm:pt>
    <dgm:pt modelId="{3B2FE160-275E-4D95-A183-63FE9DE9884F}" type="pres">
      <dgm:prSet presAssocID="{8DD0079B-4075-4555-9036-760CA5214EF2}" presName="horz1" presStyleCnt="0"/>
      <dgm:spPr/>
    </dgm:pt>
    <dgm:pt modelId="{FA908979-1CF6-4AC0-8CA7-00EEC4C6E592}" type="pres">
      <dgm:prSet presAssocID="{8DD0079B-4075-4555-9036-760CA5214EF2}" presName="tx1" presStyleLbl="revTx" presStyleIdx="2" presStyleCnt="5" custScaleY="129889"/>
      <dgm:spPr/>
    </dgm:pt>
    <dgm:pt modelId="{737A8D7A-7918-4B63-B2B5-A2766F632DFD}" type="pres">
      <dgm:prSet presAssocID="{8DD0079B-4075-4555-9036-760CA5214EF2}" presName="vert1" presStyleCnt="0"/>
      <dgm:spPr/>
    </dgm:pt>
    <dgm:pt modelId="{74AC074B-3468-48EF-89E6-E4E3FF14FD33}" type="pres">
      <dgm:prSet presAssocID="{2D3B6E40-4EC5-4839-9B27-C38773DD1F96}" presName="thickLine" presStyleLbl="alignNode1" presStyleIdx="3" presStyleCnt="5"/>
      <dgm:spPr/>
    </dgm:pt>
    <dgm:pt modelId="{71E12A0A-3FA2-49D8-A9E7-5FAA40EEAA97}" type="pres">
      <dgm:prSet presAssocID="{2D3B6E40-4EC5-4839-9B27-C38773DD1F96}" presName="horz1" presStyleCnt="0"/>
      <dgm:spPr/>
    </dgm:pt>
    <dgm:pt modelId="{62EA2583-E686-4F48-8152-6C40F76BFD1A}" type="pres">
      <dgm:prSet presAssocID="{2D3B6E40-4EC5-4839-9B27-C38773DD1F96}" presName="tx1" presStyleLbl="revTx" presStyleIdx="3" presStyleCnt="5"/>
      <dgm:spPr/>
    </dgm:pt>
    <dgm:pt modelId="{B61FAC80-BD4D-41B4-8C22-27E489247C0D}" type="pres">
      <dgm:prSet presAssocID="{2D3B6E40-4EC5-4839-9B27-C38773DD1F96}" presName="vert1" presStyleCnt="0"/>
      <dgm:spPr/>
    </dgm:pt>
    <dgm:pt modelId="{0476B969-9C00-46D8-8B81-4913ADF4117B}" type="pres">
      <dgm:prSet presAssocID="{40CFE0CA-218F-4C30-84AC-34F86C352624}" presName="thickLine" presStyleLbl="alignNode1" presStyleIdx="4" presStyleCnt="5"/>
      <dgm:spPr/>
    </dgm:pt>
    <dgm:pt modelId="{1227EAB6-4353-4649-AFD8-72B61F8C8CFD}" type="pres">
      <dgm:prSet presAssocID="{40CFE0CA-218F-4C30-84AC-34F86C352624}" presName="horz1" presStyleCnt="0"/>
      <dgm:spPr/>
    </dgm:pt>
    <dgm:pt modelId="{A8B66C15-7617-4778-884A-3565F00CA647}" type="pres">
      <dgm:prSet presAssocID="{40CFE0CA-218F-4C30-84AC-34F86C352624}" presName="tx1" presStyleLbl="revTx" presStyleIdx="4" presStyleCnt="5"/>
      <dgm:spPr/>
    </dgm:pt>
    <dgm:pt modelId="{DFE68F06-F1B3-4ABC-9561-18E32D7C24FA}" type="pres">
      <dgm:prSet presAssocID="{40CFE0CA-218F-4C30-84AC-34F86C352624}" presName="vert1" presStyleCnt="0"/>
      <dgm:spPr/>
    </dgm:pt>
  </dgm:ptLst>
  <dgm:cxnLst>
    <dgm:cxn modelId="{C2FCBB00-72F7-4EE6-8092-20A73A09D687}" srcId="{01828ED9-92E0-452D-8926-AD794F6BC336}" destId="{6530788A-3496-4E72-A4AA-5A345F6376CD}" srcOrd="0" destOrd="0" parTransId="{345DB341-183A-4F4F-BC25-DCD4B0F85166}" sibTransId="{19D114D7-B8F5-4DB9-A9B0-22A109F14E5E}"/>
    <dgm:cxn modelId="{716DA604-4C36-4351-B66C-186418170D4F}" type="presOf" srcId="{2D3B6E40-4EC5-4839-9B27-C38773DD1F96}" destId="{62EA2583-E686-4F48-8152-6C40F76BFD1A}" srcOrd="0" destOrd="0" presId="urn:microsoft.com/office/officeart/2008/layout/LinedList"/>
    <dgm:cxn modelId="{57D83406-D56E-449D-9BCC-0C1BA1C9E35C}" srcId="{01828ED9-92E0-452D-8926-AD794F6BC336}" destId="{40CFE0CA-218F-4C30-84AC-34F86C352624}" srcOrd="4" destOrd="0" parTransId="{9E75123E-1479-4BDB-8156-E1E8939475CD}" sibTransId="{ECAC5E94-EDE9-4094-B33C-AD5DD472425A}"/>
    <dgm:cxn modelId="{5032B609-8E02-4225-8CB1-7EB118343643}" type="presOf" srcId="{6530788A-3496-4E72-A4AA-5A345F6376CD}" destId="{ED40D739-A419-4FD4-B467-67DA936704A9}" srcOrd="0" destOrd="0" presId="urn:microsoft.com/office/officeart/2008/layout/LinedList"/>
    <dgm:cxn modelId="{97DE430A-5532-41ED-BC53-704857C76696}" type="presOf" srcId="{40CFE0CA-218F-4C30-84AC-34F86C352624}" destId="{A8B66C15-7617-4778-884A-3565F00CA647}" srcOrd="0" destOrd="0" presId="urn:microsoft.com/office/officeart/2008/layout/LinedList"/>
    <dgm:cxn modelId="{3389D622-0038-4157-B5FF-C3035BFE5560}" type="presOf" srcId="{8DD0079B-4075-4555-9036-760CA5214EF2}" destId="{FA908979-1CF6-4AC0-8CA7-00EEC4C6E592}" srcOrd="0" destOrd="0" presId="urn:microsoft.com/office/officeart/2008/layout/LinedList"/>
    <dgm:cxn modelId="{08288C39-454F-4DD4-927F-58A87238A78B}" srcId="{01828ED9-92E0-452D-8926-AD794F6BC336}" destId="{8DD0079B-4075-4555-9036-760CA5214EF2}" srcOrd="2" destOrd="0" parTransId="{44119BC4-50BD-4D3F-A0E6-A3C42274704B}" sibTransId="{7143FF0C-28E0-4CA5-9730-0D165C9359C1}"/>
    <dgm:cxn modelId="{16943C45-D230-426F-AD5E-1F7A8BF8FA07}" type="presOf" srcId="{B7C7B922-A522-46ED-B931-AAEE3811FB96}" destId="{3EE15FCF-769F-471C-A35A-A5B1B8E98FAB}" srcOrd="0" destOrd="0" presId="urn:microsoft.com/office/officeart/2008/layout/LinedList"/>
    <dgm:cxn modelId="{09D25076-6FFD-4146-B2C5-DBAAC8E19693}" srcId="{01828ED9-92E0-452D-8926-AD794F6BC336}" destId="{2D3B6E40-4EC5-4839-9B27-C38773DD1F96}" srcOrd="3" destOrd="0" parTransId="{FB9A818F-D01E-48BA-8B37-61DA861AD8D1}" sibTransId="{328ABAC9-59D3-49A5-AE99-15D739E179B4}"/>
    <dgm:cxn modelId="{BE00F487-4CB1-4DCB-91B1-53A40A6388D8}" type="presOf" srcId="{01828ED9-92E0-452D-8926-AD794F6BC336}" destId="{2576FF78-75DD-4E20-81D7-A9B4B7D9A930}" srcOrd="0" destOrd="0" presId="urn:microsoft.com/office/officeart/2008/layout/LinedList"/>
    <dgm:cxn modelId="{57AF49EC-0FBD-4D5E-A0CD-154B85590D11}" srcId="{01828ED9-92E0-452D-8926-AD794F6BC336}" destId="{B7C7B922-A522-46ED-B931-AAEE3811FB96}" srcOrd="1" destOrd="0" parTransId="{963B32B4-45B8-448C-A4A6-5ADDFBADCC16}" sibTransId="{95C6E1D7-38E1-44BC-923F-37C1B153C20F}"/>
    <dgm:cxn modelId="{77DBA13B-5BA9-4CBD-9623-4F4F3BD4E770}" type="presParOf" srcId="{2576FF78-75DD-4E20-81D7-A9B4B7D9A930}" destId="{101B1A03-F527-416A-8B06-3B50ABD699C1}" srcOrd="0" destOrd="0" presId="urn:microsoft.com/office/officeart/2008/layout/LinedList"/>
    <dgm:cxn modelId="{DD5F10B2-A5D4-44D2-83BD-B7BA6D4AF013}" type="presParOf" srcId="{2576FF78-75DD-4E20-81D7-A9B4B7D9A930}" destId="{B50C26C4-9087-44C2-A1DB-FDC72AC5AD01}" srcOrd="1" destOrd="0" presId="urn:microsoft.com/office/officeart/2008/layout/LinedList"/>
    <dgm:cxn modelId="{AC2C1696-7578-4434-B8AF-A379E952D909}" type="presParOf" srcId="{B50C26C4-9087-44C2-A1DB-FDC72AC5AD01}" destId="{ED40D739-A419-4FD4-B467-67DA936704A9}" srcOrd="0" destOrd="0" presId="urn:microsoft.com/office/officeart/2008/layout/LinedList"/>
    <dgm:cxn modelId="{39C6DE4F-C9B6-403C-8971-1DCFC6B52290}" type="presParOf" srcId="{B50C26C4-9087-44C2-A1DB-FDC72AC5AD01}" destId="{C582D1A0-C147-4898-B38E-F767CCC137F1}" srcOrd="1" destOrd="0" presId="urn:microsoft.com/office/officeart/2008/layout/LinedList"/>
    <dgm:cxn modelId="{95E7393D-9121-4BD0-9B26-9C96A4EA3736}" type="presParOf" srcId="{2576FF78-75DD-4E20-81D7-A9B4B7D9A930}" destId="{AA5CE99E-9376-4F58-BB26-8B982C190B5A}" srcOrd="2" destOrd="0" presId="urn:microsoft.com/office/officeart/2008/layout/LinedList"/>
    <dgm:cxn modelId="{E1E3AD5D-5BEE-4CFF-B023-0C6CBD2E4CDB}" type="presParOf" srcId="{2576FF78-75DD-4E20-81D7-A9B4B7D9A930}" destId="{81BAB956-A5AD-48D3-9F07-DEE2718A9310}" srcOrd="3" destOrd="0" presId="urn:microsoft.com/office/officeart/2008/layout/LinedList"/>
    <dgm:cxn modelId="{D82571CC-DCA1-44AB-932E-815CFE59BDF4}" type="presParOf" srcId="{81BAB956-A5AD-48D3-9F07-DEE2718A9310}" destId="{3EE15FCF-769F-471C-A35A-A5B1B8E98FAB}" srcOrd="0" destOrd="0" presId="urn:microsoft.com/office/officeart/2008/layout/LinedList"/>
    <dgm:cxn modelId="{2B4CEE32-8FAF-4DCB-A668-06829696726D}" type="presParOf" srcId="{81BAB956-A5AD-48D3-9F07-DEE2718A9310}" destId="{826A0350-8C94-49B3-9B54-B1B686458F58}" srcOrd="1" destOrd="0" presId="urn:microsoft.com/office/officeart/2008/layout/LinedList"/>
    <dgm:cxn modelId="{AF7B86E5-59FF-4F20-8902-1D2D8B25A5EC}" type="presParOf" srcId="{2576FF78-75DD-4E20-81D7-A9B4B7D9A930}" destId="{14654500-E6B7-4FF1-BB99-399C4CF9F616}" srcOrd="4" destOrd="0" presId="urn:microsoft.com/office/officeart/2008/layout/LinedList"/>
    <dgm:cxn modelId="{B52807B0-0D6E-4026-A975-DC51814B6A60}" type="presParOf" srcId="{2576FF78-75DD-4E20-81D7-A9B4B7D9A930}" destId="{3B2FE160-275E-4D95-A183-63FE9DE9884F}" srcOrd="5" destOrd="0" presId="urn:microsoft.com/office/officeart/2008/layout/LinedList"/>
    <dgm:cxn modelId="{CED09DDD-8A4D-417B-9C44-644CF84A9AED}" type="presParOf" srcId="{3B2FE160-275E-4D95-A183-63FE9DE9884F}" destId="{FA908979-1CF6-4AC0-8CA7-00EEC4C6E592}" srcOrd="0" destOrd="0" presId="urn:microsoft.com/office/officeart/2008/layout/LinedList"/>
    <dgm:cxn modelId="{52631E61-5E80-400A-B895-EA6E4F388203}" type="presParOf" srcId="{3B2FE160-275E-4D95-A183-63FE9DE9884F}" destId="{737A8D7A-7918-4B63-B2B5-A2766F632DFD}" srcOrd="1" destOrd="0" presId="urn:microsoft.com/office/officeart/2008/layout/LinedList"/>
    <dgm:cxn modelId="{CE7759D3-BDBF-43B4-B405-AB0AC9B57792}" type="presParOf" srcId="{2576FF78-75DD-4E20-81D7-A9B4B7D9A930}" destId="{74AC074B-3468-48EF-89E6-E4E3FF14FD33}" srcOrd="6" destOrd="0" presId="urn:microsoft.com/office/officeart/2008/layout/LinedList"/>
    <dgm:cxn modelId="{A7FF1C9D-6561-4AD5-A262-A010350B060F}" type="presParOf" srcId="{2576FF78-75DD-4E20-81D7-A9B4B7D9A930}" destId="{71E12A0A-3FA2-49D8-A9E7-5FAA40EEAA97}" srcOrd="7" destOrd="0" presId="urn:microsoft.com/office/officeart/2008/layout/LinedList"/>
    <dgm:cxn modelId="{165AEBE1-E351-413F-861E-8FEA06294B02}" type="presParOf" srcId="{71E12A0A-3FA2-49D8-A9E7-5FAA40EEAA97}" destId="{62EA2583-E686-4F48-8152-6C40F76BFD1A}" srcOrd="0" destOrd="0" presId="urn:microsoft.com/office/officeart/2008/layout/LinedList"/>
    <dgm:cxn modelId="{BD85DCA6-ACD5-4F80-BC46-B93527D1C34A}" type="presParOf" srcId="{71E12A0A-3FA2-49D8-A9E7-5FAA40EEAA97}" destId="{B61FAC80-BD4D-41B4-8C22-27E489247C0D}" srcOrd="1" destOrd="0" presId="urn:microsoft.com/office/officeart/2008/layout/LinedList"/>
    <dgm:cxn modelId="{8F91F6F1-82DB-448A-9BC3-F039F075DE1B}" type="presParOf" srcId="{2576FF78-75DD-4E20-81D7-A9B4B7D9A930}" destId="{0476B969-9C00-46D8-8B81-4913ADF4117B}" srcOrd="8" destOrd="0" presId="urn:microsoft.com/office/officeart/2008/layout/LinedList"/>
    <dgm:cxn modelId="{1F10E109-CF20-4F1D-AC6C-107D7440F418}" type="presParOf" srcId="{2576FF78-75DD-4E20-81D7-A9B4B7D9A930}" destId="{1227EAB6-4353-4649-AFD8-72B61F8C8CFD}" srcOrd="9" destOrd="0" presId="urn:microsoft.com/office/officeart/2008/layout/LinedList"/>
    <dgm:cxn modelId="{F9568979-D68F-4E1E-93A2-A18CD6D15C9A}" type="presParOf" srcId="{1227EAB6-4353-4649-AFD8-72B61F8C8CFD}" destId="{A8B66C15-7617-4778-884A-3565F00CA647}" srcOrd="0" destOrd="0" presId="urn:microsoft.com/office/officeart/2008/layout/LinedList"/>
    <dgm:cxn modelId="{4CB39EC3-A83F-4DAB-85A2-071249E33FF6}" type="presParOf" srcId="{1227EAB6-4353-4649-AFD8-72B61F8C8CFD}" destId="{DFE68F06-F1B3-4ABC-9561-18E32D7C24FA}"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8A240F-DC79-4FD6-8353-DF5CAA64D853}"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1CAB5324-1495-48DE-BEEB-A380A9BA3396}">
      <dgm:prSet/>
      <dgm:spPr/>
      <dgm:t>
        <a:bodyPr/>
        <a:lstStyle/>
        <a:p>
          <a:r>
            <a:rPr lang="en-US" dirty="0"/>
            <a:t>In conclusion, a significant majority of beneficiaries expressed a strong preference for group counseling compared to individual sessions. This approach has been successfully implemented for both Antenatal Care (ANC) and Early Childhood Development (ECD) counselling method.</a:t>
          </a:r>
        </a:p>
      </dgm:t>
    </dgm:pt>
    <dgm:pt modelId="{0E208C91-ECBA-40AA-A374-5E85591A3F0A}" type="parTrans" cxnId="{CC24DB77-4DC6-4C30-BA0D-7D4E7097C31D}">
      <dgm:prSet/>
      <dgm:spPr/>
      <dgm:t>
        <a:bodyPr/>
        <a:lstStyle/>
        <a:p>
          <a:endParaRPr lang="en-US"/>
        </a:p>
      </dgm:t>
    </dgm:pt>
    <dgm:pt modelId="{416D7F0E-9885-4C83-8986-AAE1137EAFB4}" type="sibTrans" cxnId="{CC24DB77-4DC6-4C30-BA0D-7D4E7097C31D}">
      <dgm:prSet/>
      <dgm:spPr/>
      <dgm:t>
        <a:bodyPr/>
        <a:lstStyle/>
        <a:p>
          <a:endParaRPr lang="en-US"/>
        </a:p>
      </dgm:t>
    </dgm:pt>
    <dgm:pt modelId="{E83A1012-5C99-4CDC-BFD8-31FA9F5C44AD}">
      <dgm:prSet/>
      <dgm:spPr/>
      <dgm:t>
        <a:bodyPr/>
        <a:lstStyle/>
        <a:p>
          <a:r>
            <a:rPr lang="en-US" dirty="0"/>
            <a:t>ASHAs &amp; ANMs are significantly capable of implementing Integrated Group counselling model comprising of ANC &amp; ECD component. This led to successful implementation of the Group counselling model with the existing VHSND sites. </a:t>
          </a:r>
        </a:p>
        <a:p>
          <a:endParaRPr lang="en-US" dirty="0"/>
        </a:p>
      </dgm:t>
    </dgm:pt>
    <dgm:pt modelId="{2D51F523-C3D4-49A5-8365-7F90A9A42AF8}" type="parTrans" cxnId="{3780D7D4-96EC-419A-BE42-FF7973B6AC5F}">
      <dgm:prSet/>
      <dgm:spPr/>
      <dgm:t>
        <a:bodyPr/>
        <a:lstStyle/>
        <a:p>
          <a:endParaRPr lang="en-US"/>
        </a:p>
      </dgm:t>
    </dgm:pt>
    <dgm:pt modelId="{45581A05-7040-43EE-8BAD-2E04303C863B}" type="sibTrans" cxnId="{3780D7D4-96EC-419A-BE42-FF7973B6AC5F}">
      <dgm:prSet/>
      <dgm:spPr/>
      <dgm:t>
        <a:bodyPr/>
        <a:lstStyle/>
        <a:p>
          <a:endParaRPr lang="en-US"/>
        </a:p>
      </dgm:t>
    </dgm:pt>
    <dgm:pt modelId="{97FEEEC4-291B-42CE-8171-4E7836DD06BC}" type="pres">
      <dgm:prSet presAssocID="{FF8A240F-DC79-4FD6-8353-DF5CAA64D853}" presName="hierChild1" presStyleCnt="0">
        <dgm:presLayoutVars>
          <dgm:chPref val="1"/>
          <dgm:dir/>
          <dgm:animOne val="branch"/>
          <dgm:animLvl val="lvl"/>
          <dgm:resizeHandles/>
        </dgm:presLayoutVars>
      </dgm:prSet>
      <dgm:spPr/>
    </dgm:pt>
    <dgm:pt modelId="{3DCB3597-044F-41DA-82A5-DAA590AFAE96}" type="pres">
      <dgm:prSet presAssocID="{1CAB5324-1495-48DE-BEEB-A380A9BA3396}" presName="hierRoot1" presStyleCnt="0"/>
      <dgm:spPr/>
    </dgm:pt>
    <dgm:pt modelId="{D9FE0618-CA76-4194-8BEC-E4EA506D7B2C}" type="pres">
      <dgm:prSet presAssocID="{1CAB5324-1495-48DE-BEEB-A380A9BA3396}" presName="composite" presStyleCnt="0"/>
      <dgm:spPr/>
    </dgm:pt>
    <dgm:pt modelId="{7E3996FD-F246-4B79-BBDC-0BBE5C2DD24B}" type="pres">
      <dgm:prSet presAssocID="{1CAB5324-1495-48DE-BEEB-A380A9BA3396}" presName="background" presStyleLbl="node0" presStyleIdx="0" presStyleCnt="2"/>
      <dgm:spPr/>
    </dgm:pt>
    <dgm:pt modelId="{88C7605A-B90D-4875-8E86-6F53B191ACBE}" type="pres">
      <dgm:prSet presAssocID="{1CAB5324-1495-48DE-BEEB-A380A9BA3396}" presName="text" presStyleLbl="fgAcc0" presStyleIdx="0" presStyleCnt="2">
        <dgm:presLayoutVars>
          <dgm:chPref val="3"/>
        </dgm:presLayoutVars>
      </dgm:prSet>
      <dgm:spPr/>
    </dgm:pt>
    <dgm:pt modelId="{BDDA2FAF-7797-462A-9DD7-DE105BF7BE0D}" type="pres">
      <dgm:prSet presAssocID="{1CAB5324-1495-48DE-BEEB-A380A9BA3396}" presName="hierChild2" presStyleCnt="0"/>
      <dgm:spPr/>
    </dgm:pt>
    <dgm:pt modelId="{7628E34E-79E9-4FAB-AD7A-238BC33715D0}" type="pres">
      <dgm:prSet presAssocID="{E83A1012-5C99-4CDC-BFD8-31FA9F5C44AD}" presName="hierRoot1" presStyleCnt="0"/>
      <dgm:spPr/>
    </dgm:pt>
    <dgm:pt modelId="{45D4CF1D-F7AA-4E9B-A9A2-228E492485F6}" type="pres">
      <dgm:prSet presAssocID="{E83A1012-5C99-4CDC-BFD8-31FA9F5C44AD}" presName="composite" presStyleCnt="0"/>
      <dgm:spPr/>
    </dgm:pt>
    <dgm:pt modelId="{2E492843-C0A0-476C-815A-8BF79B73C0E9}" type="pres">
      <dgm:prSet presAssocID="{E83A1012-5C99-4CDC-BFD8-31FA9F5C44AD}" presName="background" presStyleLbl="node0" presStyleIdx="1" presStyleCnt="2"/>
      <dgm:spPr/>
    </dgm:pt>
    <dgm:pt modelId="{37DB8B24-BBD8-4F4D-A17E-0E1DA495FB09}" type="pres">
      <dgm:prSet presAssocID="{E83A1012-5C99-4CDC-BFD8-31FA9F5C44AD}" presName="text" presStyleLbl="fgAcc0" presStyleIdx="1" presStyleCnt="2">
        <dgm:presLayoutVars>
          <dgm:chPref val="3"/>
        </dgm:presLayoutVars>
      </dgm:prSet>
      <dgm:spPr/>
    </dgm:pt>
    <dgm:pt modelId="{C11C2C6F-6E1C-4889-95E9-AA1877A9F04D}" type="pres">
      <dgm:prSet presAssocID="{E83A1012-5C99-4CDC-BFD8-31FA9F5C44AD}" presName="hierChild2" presStyleCnt="0"/>
      <dgm:spPr/>
    </dgm:pt>
  </dgm:ptLst>
  <dgm:cxnLst>
    <dgm:cxn modelId="{AA299501-7E5D-4E61-922F-CD21677FA5CB}" type="presOf" srcId="{1CAB5324-1495-48DE-BEEB-A380A9BA3396}" destId="{88C7605A-B90D-4875-8E86-6F53B191ACBE}" srcOrd="0" destOrd="0" presId="urn:microsoft.com/office/officeart/2005/8/layout/hierarchy1"/>
    <dgm:cxn modelId="{489B940D-E19D-4721-9323-A59CD1415FB6}" type="presOf" srcId="{FF8A240F-DC79-4FD6-8353-DF5CAA64D853}" destId="{97FEEEC4-291B-42CE-8171-4E7836DD06BC}" srcOrd="0" destOrd="0" presId="urn:microsoft.com/office/officeart/2005/8/layout/hierarchy1"/>
    <dgm:cxn modelId="{CC24DB77-4DC6-4C30-BA0D-7D4E7097C31D}" srcId="{FF8A240F-DC79-4FD6-8353-DF5CAA64D853}" destId="{1CAB5324-1495-48DE-BEEB-A380A9BA3396}" srcOrd="0" destOrd="0" parTransId="{0E208C91-ECBA-40AA-A374-5E85591A3F0A}" sibTransId="{416D7F0E-9885-4C83-8986-AAE1137EAFB4}"/>
    <dgm:cxn modelId="{3780D7D4-96EC-419A-BE42-FF7973B6AC5F}" srcId="{FF8A240F-DC79-4FD6-8353-DF5CAA64D853}" destId="{E83A1012-5C99-4CDC-BFD8-31FA9F5C44AD}" srcOrd="1" destOrd="0" parTransId="{2D51F523-C3D4-49A5-8365-7F90A9A42AF8}" sibTransId="{45581A05-7040-43EE-8BAD-2E04303C863B}"/>
    <dgm:cxn modelId="{61DC53D8-2D5E-4511-9274-94D1EC43FF7A}" type="presOf" srcId="{E83A1012-5C99-4CDC-BFD8-31FA9F5C44AD}" destId="{37DB8B24-BBD8-4F4D-A17E-0E1DA495FB09}" srcOrd="0" destOrd="0" presId="urn:microsoft.com/office/officeart/2005/8/layout/hierarchy1"/>
    <dgm:cxn modelId="{8844BC4F-CCCA-4DAD-98CB-F5066043A68F}" type="presParOf" srcId="{97FEEEC4-291B-42CE-8171-4E7836DD06BC}" destId="{3DCB3597-044F-41DA-82A5-DAA590AFAE96}" srcOrd="0" destOrd="0" presId="urn:microsoft.com/office/officeart/2005/8/layout/hierarchy1"/>
    <dgm:cxn modelId="{5D627A1A-3E9D-4E69-B6A0-7A906421C9A5}" type="presParOf" srcId="{3DCB3597-044F-41DA-82A5-DAA590AFAE96}" destId="{D9FE0618-CA76-4194-8BEC-E4EA506D7B2C}" srcOrd="0" destOrd="0" presId="urn:microsoft.com/office/officeart/2005/8/layout/hierarchy1"/>
    <dgm:cxn modelId="{DB917628-C647-4197-90EF-C23390117124}" type="presParOf" srcId="{D9FE0618-CA76-4194-8BEC-E4EA506D7B2C}" destId="{7E3996FD-F246-4B79-BBDC-0BBE5C2DD24B}" srcOrd="0" destOrd="0" presId="urn:microsoft.com/office/officeart/2005/8/layout/hierarchy1"/>
    <dgm:cxn modelId="{A5B23C4C-C810-4105-AFBB-60D22A6296E1}" type="presParOf" srcId="{D9FE0618-CA76-4194-8BEC-E4EA506D7B2C}" destId="{88C7605A-B90D-4875-8E86-6F53B191ACBE}" srcOrd="1" destOrd="0" presId="urn:microsoft.com/office/officeart/2005/8/layout/hierarchy1"/>
    <dgm:cxn modelId="{CB1A8B60-5D27-4710-9937-AFC29BE60ECA}" type="presParOf" srcId="{3DCB3597-044F-41DA-82A5-DAA590AFAE96}" destId="{BDDA2FAF-7797-462A-9DD7-DE105BF7BE0D}" srcOrd="1" destOrd="0" presId="urn:microsoft.com/office/officeart/2005/8/layout/hierarchy1"/>
    <dgm:cxn modelId="{831268AB-F4DA-4FFD-A34D-025178DB9C84}" type="presParOf" srcId="{97FEEEC4-291B-42CE-8171-4E7836DD06BC}" destId="{7628E34E-79E9-4FAB-AD7A-238BC33715D0}" srcOrd="1" destOrd="0" presId="urn:microsoft.com/office/officeart/2005/8/layout/hierarchy1"/>
    <dgm:cxn modelId="{7CC92B2A-C5AF-4978-9006-0A1E4859185D}" type="presParOf" srcId="{7628E34E-79E9-4FAB-AD7A-238BC33715D0}" destId="{45D4CF1D-F7AA-4E9B-A9A2-228E492485F6}" srcOrd="0" destOrd="0" presId="urn:microsoft.com/office/officeart/2005/8/layout/hierarchy1"/>
    <dgm:cxn modelId="{0F01D0C8-B4A9-407A-8201-DC6DCAC198C7}" type="presParOf" srcId="{45D4CF1D-F7AA-4E9B-A9A2-228E492485F6}" destId="{2E492843-C0A0-476C-815A-8BF79B73C0E9}" srcOrd="0" destOrd="0" presId="urn:microsoft.com/office/officeart/2005/8/layout/hierarchy1"/>
    <dgm:cxn modelId="{6F492122-BD74-4809-8DC7-41AD8112AD11}" type="presParOf" srcId="{45D4CF1D-F7AA-4E9B-A9A2-228E492485F6}" destId="{37DB8B24-BBD8-4F4D-A17E-0E1DA495FB09}" srcOrd="1" destOrd="0" presId="urn:microsoft.com/office/officeart/2005/8/layout/hierarchy1"/>
    <dgm:cxn modelId="{FE05EC90-5E3B-4E46-AFBA-7E371EABB1E1}" type="presParOf" srcId="{7628E34E-79E9-4FAB-AD7A-238BC33715D0}" destId="{C11C2C6F-6E1C-4889-95E9-AA1877A9F04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94E410-E50D-41B4-BCF8-4EBC3E7E1045}">
      <dsp:nvSpPr>
        <dsp:cNvPr id="0" name=""/>
        <dsp:cNvSpPr/>
      </dsp:nvSpPr>
      <dsp:spPr>
        <a:xfrm>
          <a:off x="0" y="95209"/>
          <a:ext cx="10951029" cy="226461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In 2007 </a:t>
          </a:r>
          <a:r>
            <a:rPr lang="en-US" sz="2000" kern="1200" dirty="0" err="1"/>
            <a:t>GoI</a:t>
          </a:r>
          <a:r>
            <a:rPr lang="en-US" sz="2000" kern="1200" dirty="0"/>
            <a:t> introduced VHSND to connect communities with health systems and promote health and nutrition. VHND’s effectiveness has been limited in supporting the critical first 1000 days of ECD due to issues like equipment availability, privacy, provider skills, and coordination but despite the Government efforts to introduce ECD through various packages, effective field implementation remains lacking.</a:t>
          </a:r>
        </a:p>
      </dsp:txBody>
      <dsp:txXfrm>
        <a:off x="110549" y="205758"/>
        <a:ext cx="10729931" cy="2043512"/>
      </dsp:txXfrm>
    </dsp:sp>
    <dsp:sp modelId="{D9626746-B938-41D1-8CAF-E10F802BC442}">
      <dsp:nvSpPr>
        <dsp:cNvPr id="0" name=""/>
        <dsp:cNvSpPr/>
      </dsp:nvSpPr>
      <dsp:spPr>
        <a:xfrm>
          <a:off x="0" y="2383798"/>
          <a:ext cx="10951029" cy="1351951"/>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SAMVEG project contextualized and adapted learnings on Group ANC for Indian settings – to develop a model(ACE) for empowering pregnant women, mothers of under two children and their families for care at home for pregnant women. </a:t>
          </a:r>
        </a:p>
      </dsp:txBody>
      <dsp:txXfrm>
        <a:off x="65997" y="2449795"/>
        <a:ext cx="10819035" cy="1219957"/>
      </dsp:txXfrm>
    </dsp:sp>
    <dsp:sp modelId="{311660B0-6ED4-44AC-9EF9-7ECCA7CE1EBD}">
      <dsp:nvSpPr>
        <dsp:cNvPr id="0" name=""/>
        <dsp:cNvSpPr/>
      </dsp:nvSpPr>
      <dsp:spPr>
        <a:xfrm>
          <a:off x="0" y="3888597"/>
          <a:ext cx="10951029" cy="1526591"/>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In this model, Counselling to group of pregnant women and mothers of child aged 1-24 months by ASHA is given on VHSND sites. To strengthen monitoring and supportive supervision of VHSND site</a:t>
          </a:r>
        </a:p>
      </dsp:txBody>
      <dsp:txXfrm>
        <a:off x="74522" y="3963119"/>
        <a:ext cx="10801985" cy="1377547"/>
      </dsp:txXfrm>
    </dsp:sp>
    <dsp:sp modelId="{8E261889-1518-45C1-8A24-5760316A9292}">
      <dsp:nvSpPr>
        <dsp:cNvPr id="0" name=""/>
        <dsp:cNvSpPr/>
      </dsp:nvSpPr>
      <dsp:spPr>
        <a:xfrm>
          <a:off x="0" y="5219771"/>
          <a:ext cx="10951029" cy="182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695"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en-US" sz="2000" kern="1200" dirty="0"/>
        </a:p>
      </dsp:txBody>
      <dsp:txXfrm>
        <a:off x="0" y="5219771"/>
        <a:ext cx="10951029" cy="1821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0CE3CD-2B40-4F7E-923E-EF7D901087E4}">
      <dsp:nvSpPr>
        <dsp:cNvPr id="0" name=""/>
        <dsp:cNvSpPr/>
      </dsp:nvSpPr>
      <dsp:spPr>
        <a:xfrm>
          <a:off x="-4515034" y="-697417"/>
          <a:ext cx="5418195" cy="5418195"/>
        </a:xfrm>
        <a:prstGeom prst="blockArc">
          <a:avLst>
            <a:gd name="adj1" fmla="val 18900000"/>
            <a:gd name="adj2" fmla="val 2700000"/>
            <a:gd name="adj3" fmla="val 399"/>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85B61A-52FA-413A-ABFC-591D9AC85B50}">
      <dsp:nvSpPr>
        <dsp:cNvPr id="0" name=""/>
        <dsp:cNvSpPr/>
      </dsp:nvSpPr>
      <dsp:spPr>
        <a:xfrm>
          <a:off x="739594" y="574777"/>
          <a:ext cx="9297582" cy="1149393"/>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2331" tIns="66040" rIns="66040" bIns="66040" numCol="1" spcCol="1270" anchor="ctr" anchorCtr="0">
          <a:noAutofit/>
        </a:bodyPr>
        <a:lstStyle/>
        <a:p>
          <a:pPr marL="0" lvl="0" indent="0" algn="l" defTabSz="1155700">
            <a:lnSpc>
              <a:spcPct val="90000"/>
            </a:lnSpc>
            <a:spcBef>
              <a:spcPct val="0"/>
            </a:spcBef>
            <a:spcAft>
              <a:spcPct val="35000"/>
            </a:spcAft>
            <a:buFont typeface="+mj-lt"/>
            <a:buNone/>
          </a:pPr>
          <a:r>
            <a:rPr lang="en-US" sz="2600" kern="1200" dirty="0"/>
            <a:t>To determine the user’s acceptability and usefulness of the Group Counselling model being implemented in Nuh,</a:t>
          </a:r>
          <a:r>
            <a:rPr lang="en-IN" sz="2600" kern="1200" dirty="0"/>
            <a:t>Haryana.</a:t>
          </a:r>
          <a:endParaRPr lang="en-US" sz="2600" kern="1200" dirty="0"/>
        </a:p>
      </dsp:txBody>
      <dsp:txXfrm>
        <a:off x="739594" y="574777"/>
        <a:ext cx="9297582" cy="1149393"/>
      </dsp:txXfrm>
    </dsp:sp>
    <dsp:sp modelId="{98B2A596-2C77-449A-951E-6E5455639BAD}">
      <dsp:nvSpPr>
        <dsp:cNvPr id="0" name=""/>
        <dsp:cNvSpPr/>
      </dsp:nvSpPr>
      <dsp:spPr>
        <a:xfrm>
          <a:off x="21223" y="431103"/>
          <a:ext cx="1436741" cy="1436741"/>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5FB61CB6-1B74-4EA0-8380-D336BF4FCF2A}">
      <dsp:nvSpPr>
        <dsp:cNvPr id="0" name=""/>
        <dsp:cNvSpPr/>
      </dsp:nvSpPr>
      <dsp:spPr>
        <a:xfrm>
          <a:off x="739594" y="2299189"/>
          <a:ext cx="9297582" cy="1149393"/>
        </a:xfrm>
        <a:prstGeom prst="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2331"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t>To assess end user satisfaction and further scope of improvement in the existing ACE model of Group counselling.</a:t>
          </a:r>
          <a:endParaRPr lang="en-IN" sz="2600" kern="1200" dirty="0"/>
        </a:p>
      </dsp:txBody>
      <dsp:txXfrm>
        <a:off x="739594" y="2299189"/>
        <a:ext cx="9297582" cy="1149393"/>
      </dsp:txXfrm>
    </dsp:sp>
    <dsp:sp modelId="{FD98033B-065D-4B37-BCFD-308BAF9DB357}">
      <dsp:nvSpPr>
        <dsp:cNvPr id="0" name=""/>
        <dsp:cNvSpPr/>
      </dsp:nvSpPr>
      <dsp:spPr>
        <a:xfrm>
          <a:off x="21223" y="2155515"/>
          <a:ext cx="1436741" cy="1436741"/>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9800891"/>
              <a:satOff val="-40777"/>
              <a:lumOff val="9608"/>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1B1A03-F527-416A-8B06-3B50ABD699C1}">
      <dsp:nvSpPr>
        <dsp:cNvPr id="0" name=""/>
        <dsp:cNvSpPr/>
      </dsp:nvSpPr>
      <dsp:spPr>
        <a:xfrm>
          <a:off x="0" y="1954"/>
          <a:ext cx="10229494"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40D739-A419-4FD4-B467-67DA936704A9}">
      <dsp:nvSpPr>
        <dsp:cNvPr id="0" name=""/>
        <dsp:cNvSpPr/>
      </dsp:nvSpPr>
      <dsp:spPr>
        <a:xfrm>
          <a:off x="0" y="1954"/>
          <a:ext cx="10229494" cy="1091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kern="1200">
              <a:latin typeface="Aptos Display" panose="020B0004020202020204" pitchFamily="34" charset="0"/>
            </a:rPr>
            <a:t>NUH, Haryana comes under backward Aspirational district according to GOI based on Health, Education &amp; Economic Indicators</a:t>
          </a:r>
          <a:endParaRPr lang="en-US" sz="2000" kern="1200" dirty="0">
            <a:latin typeface="Aptos Display" panose="020B0004020202020204" pitchFamily="34" charset="0"/>
          </a:endParaRPr>
        </a:p>
      </dsp:txBody>
      <dsp:txXfrm>
        <a:off x="0" y="1954"/>
        <a:ext cx="10229494" cy="1091654"/>
      </dsp:txXfrm>
    </dsp:sp>
    <dsp:sp modelId="{AA5CE99E-9376-4F58-BB26-8B982C190B5A}">
      <dsp:nvSpPr>
        <dsp:cNvPr id="0" name=""/>
        <dsp:cNvSpPr/>
      </dsp:nvSpPr>
      <dsp:spPr>
        <a:xfrm>
          <a:off x="0" y="1093608"/>
          <a:ext cx="10229494"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E15FCF-769F-471C-A35A-A5B1B8E98FAB}">
      <dsp:nvSpPr>
        <dsp:cNvPr id="0" name=""/>
        <dsp:cNvSpPr/>
      </dsp:nvSpPr>
      <dsp:spPr>
        <a:xfrm>
          <a:off x="0" y="1093608"/>
          <a:ext cx="10229494" cy="626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kern="1200">
              <a:latin typeface="Aptos Display" panose="020B0004020202020204" pitchFamily="34" charset="0"/>
            </a:rPr>
            <a:t>Group counselling is an implementable model but only on selective sites.</a:t>
          </a:r>
          <a:endParaRPr lang="en-US" sz="2000" kern="1200" dirty="0">
            <a:latin typeface="Aptos Display" panose="020B0004020202020204" pitchFamily="34" charset="0"/>
          </a:endParaRPr>
        </a:p>
      </dsp:txBody>
      <dsp:txXfrm>
        <a:off x="0" y="1093608"/>
        <a:ext cx="10229494" cy="626303"/>
      </dsp:txXfrm>
    </dsp:sp>
    <dsp:sp modelId="{14654500-E6B7-4FF1-BB99-399C4CF9F616}">
      <dsp:nvSpPr>
        <dsp:cNvPr id="0" name=""/>
        <dsp:cNvSpPr/>
      </dsp:nvSpPr>
      <dsp:spPr>
        <a:xfrm>
          <a:off x="0" y="1719912"/>
          <a:ext cx="10229494"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908979-1CF6-4AC0-8CA7-00EEC4C6E592}">
      <dsp:nvSpPr>
        <dsp:cNvPr id="0" name=""/>
        <dsp:cNvSpPr/>
      </dsp:nvSpPr>
      <dsp:spPr>
        <a:xfrm>
          <a:off x="0" y="1719912"/>
          <a:ext cx="10219504" cy="1417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kern="1200">
              <a:latin typeface="Aptos Display" panose="020B0004020202020204" pitchFamily="34" charset="0"/>
            </a:rPr>
            <a:t>Although most of the participants found satisfaction with the Group counselling being conducted at VHND sites, it would be empirical you understand whether the knowledge gained during the sessions are being translated into practice.</a:t>
          </a:r>
          <a:endParaRPr lang="en-US" sz="2000" kern="1200" dirty="0">
            <a:latin typeface="Aptos Display" panose="020B0004020202020204" pitchFamily="34" charset="0"/>
          </a:endParaRPr>
        </a:p>
      </dsp:txBody>
      <dsp:txXfrm>
        <a:off x="0" y="1719912"/>
        <a:ext cx="10219504" cy="1417938"/>
      </dsp:txXfrm>
    </dsp:sp>
    <dsp:sp modelId="{74AC074B-3468-48EF-89E6-E4E3FF14FD33}">
      <dsp:nvSpPr>
        <dsp:cNvPr id="0" name=""/>
        <dsp:cNvSpPr/>
      </dsp:nvSpPr>
      <dsp:spPr>
        <a:xfrm>
          <a:off x="0" y="3137851"/>
          <a:ext cx="10229494"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EA2583-E686-4F48-8152-6C40F76BFD1A}">
      <dsp:nvSpPr>
        <dsp:cNvPr id="0" name=""/>
        <dsp:cNvSpPr/>
      </dsp:nvSpPr>
      <dsp:spPr>
        <a:xfrm>
          <a:off x="0" y="3137851"/>
          <a:ext cx="10229494" cy="1091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kern="1200">
              <a:latin typeface="Aptos Display" panose="020B0004020202020204" pitchFamily="34" charset="0"/>
            </a:rPr>
            <a:t>Model can be moved to other sites, but it needs to strengthen Infrastructure in order to maintain privacy and quality of care.</a:t>
          </a:r>
        </a:p>
      </dsp:txBody>
      <dsp:txXfrm>
        <a:off x="0" y="3137851"/>
        <a:ext cx="10229494" cy="1091654"/>
      </dsp:txXfrm>
    </dsp:sp>
    <dsp:sp modelId="{0476B969-9C00-46D8-8B81-4913ADF4117B}">
      <dsp:nvSpPr>
        <dsp:cNvPr id="0" name=""/>
        <dsp:cNvSpPr/>
      </dsp:nvSpPr>
      <dsp:spPr>
        <a:xfrm>
          <a:off x="0" y="4229505"/>
          <a:ext cx="10229494"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B66C15-7617-4778-884A-3565F00CA647}">
      <dsp:nvSpPr>
        <dsp:cNvPr id="0" name=""/>
        <dsp:cNvSpPr/>
      </dsp:nvSpPr>
      <dsp:spPr>
        <a:xfrm>
          <a:off x="0" y="4229505"/>
          <a:ext cx="10229494" cy="1091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kern="1200">
              <a:latin typeface="Aptos Display" panose="020B0004020202020204" pitchFamily="34" charset="0"/>
            </a:rPr>
            <a:t>Can be expanded as it will benefit in peer learning</a:t>
          </a:r>
        </a:p>
      </dsp:txBody>
      <dsp:txXfrm>
        <a:off x="0" y="4229505"/>
        <a:ext cx="10229494" cy="10916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3996FD-F246-4B79-BBDC-0BBE5C2DD24B}">
      <dsp:nvSpPr>
        <dsp:cNvPr id="0" name=""/>
        <dsp:cNvSpPr/>
      </dsp:nvSpPr>
      <dsp:spPr>
        <a:xfrm>
          <a:off x="1283" y="507953"/>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C7605A-B90D-4875-8E86-6F53B191ACBE}">
      <dsp:nvSpPr>
        <dsp:cNvPr id="0" name=""/>
        <dsp:cNvSpPr/>
      </dsp:nvSpPr>
      <dsp:spPr>
        <a:xfrm>
          <a:off x="501904" y="983543"/>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In conclusion, a significant majority of beneficiaries expressed a strong preference for group counseling compared to individual sessions. This approach has been successfully implemented for both Antenatal Care (ANC) and Early Childhood Development (ECD) counselling method.</a:t>
          </a:r>
        </a:p>
      </dsp:txBody>
      <dsp:txXfrm>
        <a:off x="585701" y="1067340"/>
        <a:ext cx="4337991" cy="2693452"/>
      </dsp:txXfrm>
    </dsp:sp>
    <dsp:sp modelId="{2E492843-C0A0-476C-815A-8BF79B73C0E9}">
      <dsp:nvSpPr>
        <dsp:cNvPr id="0" name=""/>
        <dsp:cNvSpPr/>
      </dsp:nvSpPr>
      <dsp:spPr>
        <a:xfrm>
          <a:off x="5508110" y="507953"/>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DB8B24-BBD8-4F4D-A17E-0E1DA495FB09}">
      <dsp:nvSpPr>
        <dsp:cNvPr id="0" name=""/>
        <dsp:cNvSpPr/>
      </dsp:nvSpPr>
      <dsp:spPr>
        <a:xfrm>
          <a:off x="6008730" y="983543"/>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ASHAs &amp; ANMs are significantly capable of implementing Integrated Group counselling model comprising of ANC &amp; ECD component. This led to successful implementation of the Group counselling model with the existing VHSND sites. </a:t>
          </a:r>
        </a:p>
        <a:p>
          <a:pPr marL="0" lvl="0" indent="0" algn="ctr" defTabSz="889000">
            <a:lnSpc>
              <a:spcPct val="90000"/>
            </a:lnSpc>
            <a:spcBef>
              <a:spcPct val="0"/>
            </a:spcBef>
            <a:spcAft>
              <a:spcPct val="35000"/>
            </a:spcAft>
            <a:buNone/>
          </a:pPr>
          <a:endParaRPr lang="en-US" sz="2000" kern="1200" dirty="0"/>
        </a:p>
      </dsp:txBody>
      <dsp:txXfrm>
        <a:off x="6092527" y="1067340"/>
        <a:ext cx="4337991" cy="26934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11-07-2024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07BCBBF-3B14-49EE-839D-F9D0F54BECC4}" type="slidenum">
              <a:rPr lang="en-IN" smtClean="0"/>
              <a:t>12</a:t>
            </a:fld>
            <a:endParaRPr lang="en-IN"/>
          </a:p>
        </p:txBody>
      </p:sp>
    </p:spTree>
    <p:extLst>
      <p:ext uri="{BB962C8B-B14F-4D97-AF65-F5344CB8AC3E}">
        <p14:creationId xmlns:p14="http://schemas.microsoft.com/office/powerpoint/2010/main" val="1032914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07BCBBF-3B14-49EE-839D-F9D0F54BECC4}" type="slidenum">
              <a:rPr lang="en-IN" smtClean="0"/>
              <a:t>16</a:t>
            </a:fld>
            <a:endParaRPr lang="en-IN"/>
          </a:p>
        </p:txBody>
      </p:sp>
    </p:spTree>
    <p:extLst>
      <p:ext uri="{BB962C8B-B14F-4D97-AF65-F5344CB8AC3E}">
        <p14:creationId xmlns:p14="http://schemas.microsoft.com/office/powerpoint/2010/main" val="3518188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2C74-2A67-7B88-E4B0-49C7348E4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C02E0EF-E98B-4A5E-6AAD-8E0D81174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1330B9F-6AC3-446B-BE5D-168B172F7D31}"/>
              </a:ext>
            </a:extLst>
          </p:cNvPr>
          <p:cNvSpPr>
            <a:spLocks noGrp="1"/>
          </p:cNvSpPr>
          <p:nvPr>
            <p:ph type="dt" sz="half" idx="10"/>
          </p:nvPr>
        </p:nvSpPr>
        <p:spPr/>
        <p:txBody>
          <a:bodyPr/>
          <a:lstStyle/>
          <a:p>
            <a:fld id="{1147C0E5-F472-4823-852C-D183FA2F2488}" type="datetime1">
              <a:rPr lang="en-IN" smtClean="0"/>
              <a:t>11-07-2024</a:t>
            </a:fld>
            <a:endParaRPr lang="en-IN"/>
          </a:p>
        </p:txBody>
      </p:sp>
      <p:sp>
        <p:nvSpPr>
          <p:cNvPr id="5" name="Footer Placeholder 4">
            <a:extLst>
              <a:ext uri="{FF2B5EF4-FFF2-40B4-BE49-F238E27FC236}">
                <a16:creationId xmlns:a16="http://schemas.microsoft.com/office/drawing/2014/main" id="{150DD859-66CB-8ECC-6E50-6A57DFF25875}"/>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745186DF-C26B-58D8-1801-6CC6107B808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6870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E0628-FB36-BD34-9FE2-97E896AC4FC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912D301-275B-FF6C-40F7-2E9B0CD33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0754F30-EF25-E3E3-BB1C-47025CFDEE9B}"/>
              </a:ext>
            </a:extLst>
          </p:cNvPr>
          <p:cNvSpPr>
            <a:spLocks noGrp="1"/>
          </p:cNvSpPr>
          <p:nvPr>
            <p:ph type="dt" sz="half" idx="10"/>
          </p:nvPr>
        </p:nvSpPr>
        <p:spPr/>
        <p:txBody>
          <a:bodyPr/>
          <a:lstStyle/>
          <a:p>
            <a:fld id="{0E9DCF6C-BC1F-457E-8C73-045A403582E6}" type="datetime1">
              <a:rPr lang="en-IN" smtClean="0"/>
              <a:t>11-07-2024</a:t>
            </a:fld>
            <a:endParaRPr lang="en-IN"/>
          </a:p>
        </p:txBody>
      </p:sp>
      <p:sp>
        <p:nvSpPr>
          <p:cNvPr id="5" name="Footer Placeholder 4">
            <a:extLst>
              <a:ext uri="{FF2B5EF4-FFF2-40B4-BE49-F238E27FC236}">
                <a16:creationId xmlns:a16="http://schemas.microsoft.com/office/drawing/2014/main" id="{367A5C90-C15D-39BC-189C-B04FF8FDA09C}"/>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C168025F-FDA9-0B8F-AD5D-453E4F100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832630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39D957-C999-1C16-1853-9A023AA6CE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66E3950-F0D6-5D89-066D-0857231806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1CCAA96-007B-16EB-59B9-8466CF3A2B65}"/>
              </a:ext>
            </a:extLst>
          </p:cNvPr>
          <p:cNvSpPr>
            <a:spLocks noGrp="1"/>
          </p:cNvSpPr>
          <p:nvPr>
            <p:ph type="dt" sz="half" idx="10"/>
          </p:nvPr>
        </p:nvSpPr>
        <p:spPr/>
        <p:txBody>
          <a:bodyPr/>
          <a:lstStyle/>
          <a:p>
            <a:fld id="{FE1E070E-952C-41C9-9ABB-C56A7BE64D88}" type="datetime1">
              <a:rPr lang="en-IN" smtClean="0"/>
              <a:t>11-07-2024</a:t>
            </a:fld>
            <a:endParaRPr lang="en-IN"/>
          </a:p>
        </p:txBody>
      </p:sp>
      <p:sp>
        <p:nvSpPr>
          <p:cNvPr id="5" name="Footer Placeholder 4">
            <a:extLst>
              <a:ext uri="{FF2B5EF4-FFF2-40B4-BE49-F238E27FC236}">
                <a16:creationId xmlns:a16="http://schemas.microsoft.com/office/drawing/2014/main" id="{5B3D4BE2-2DF2-045A-8669-1F641EBCA970}"/>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55D12E-7ED4-76EF-2510-3424364F40F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382111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E716E-3B2D-E963-79E7-5EF7FA211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3794634-ABC2-6BED-BF96-9B5559CE3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95EF2B4-2DC2-6314-D99D-D61B5F64E224}"/>
              </a:ext>
            </a:extLst>
          </p:cNvPr>
          <p:cNvSpPr>
            <a:spLocks noGrp="1"/>
          </p:cNvSpPr>
          <p:nvPr>
            <p:ph type="dt" sz="half" idx="10"/>
          </p:nvPr>
        </p:nvSpPr>
        <p:spPr/>
        <p:txBody>
          <a:bodyPr/>
          <a:lstStyle/>
          <a:p>
            <a:fld id="{2CA2FBC0-878C-4FB7-8E1F-1D6F6FF7C223}" type="datetime1">
              <a:rPr lang="en-IN" smtClean="0"/>
              <a:t>11-07-2024</a:t>
            </a:fld>
            <a:endParaRPr lang="en-IN"/>
          </a:p>
        </p:txBody>
      </p:sp>
      <p:sp>
        <p:nvSpPr>
          <p:cNvPr id="5" name="Footer Placeholder 4">
            <a:extLst>
              <a:ext uri="{FF2B5EF4-FFF2-40B4-BE49-F238E27FC236}">
                <a16:creationId xmlns:a16="http://schemas.microsoft.com/office/drawing/2014/main" id="{C959C864-56F9-6F24-ACE2-6899436296E7}"/>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0218AD-0394-8E9F-0B97-7A979B03DEC1}"/>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8601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7D86-16D6-2081-9141-B69FF05CEE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AB4426C-57D7-F200-FA35-8E436A5D5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FE632E-3E25-D2A6-491C-E5592C333922}"/>
              </a:ext>
            </a:extLst>
          </p:cNvPr>
          <p:cNvSpPr>
            <a:spLocks noGrp="1"/>
          </p:cNvSpPr>
          <p:nvPr>
            <p:ph type="dt" sz="half" idx="10"/>
          </p:nvPr>
        </p:nvSpPr>
        <p:spPr/>
        <p:txBody>
          <a:bodyPr/>
          <a:lstStyle/>
          <a:p>
            <a:fld id="{CD685ADF-9D55-472F-A142-0A5A20BA4577}" type="datetime1">
              <a:rPr lang="en-IN" smtClean="0"/>
              <a:t>11-07-2024</a:t>
            </a:fld>
            <a:endParaRPr lang="en-IN"/>
          </a:p>
        </p:txBody>
      </p:sp>
      <p:sp>
        <p:nvSpPr>
          <p:cNvPr id="5" name="Footer Placeholder 4">
            <a:extLst>
              <a:ext uri="{FF2B5EF4-FFF2-40B4-BE49-F238E27FC236}">
                <a16:creationId xmlns:a16="http://schemas.microsoft.com/office/drawing/2014/main" id="{9868D8A7-1FEB-8F74-CC96-60F713D941D9}"/>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00764CDB-61F8-D5A9-1F23-AD369A512602}"/>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3090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8D318-BBB3-1ED4-702E-7B3E99D846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832F8E8-3ED1-3166-5784-09ACC24D9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60D193F-E080-1819-0001-EC324458CC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C319AC5-0DE1-5E65-1A58-599D06B824D5}"/>
              </a:ext>
            </a:extLst>
          </p:cNvPr>
          <p:cNvSpPr>
            <a:spLocks noGrp="1"/>
          </p:cNvSpPr>
          <p:nvPr>
            <p:ph type="dt" sz="half" idx="10"/>
          </p:nvPr>
        </p:nvSpPr>
        <p:spPr/>
        <p:txBody>
          <a:bodyPr/>
          <a:lstStyle/>
          <a:p>
            <a:fld id="{19B6A866-57B6-4C39-8809-FBA78A30FCC9}" type="datetime1">
              <a:rPr lang="en-IN" smtClean="0"/>
              <a:t>11-07-2024</a:t>
            </a:fld>
            <a:endParaRPr lang="en-IN"/>
          </a:p>
        </p:txBody>
      </p:sp>
      <p:sp>
        <p:nvSpPr>
          <p:cNvPr id="6" name="Footer Placeholder 5">
            <a:extLst>
              <a:ext uri="{FF2B5EF4-FFF2-40B4-BE49-F238E27FC236}">
                <a16:creationId xmlns:a16="http://schemas.microsoft.com/office/drawing/2014/main" id="{3B95DFD7-A0B2-3C6A-D7BA-B22A8C6829F4}"/>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EDB4F3E3-D244-DE91-E177-93FD9910D81A}"/>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252291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D731-E7C4-A269-BE92-C85C608373A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25A0333-AA9A-DF4F-C57C-56BAA1F98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3AEBD8-A870-7FD7-F78A-B5EAACA47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C07F615-1CA8-AC3F-C4FE-FFF9F49AF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811C04-731E-98E6-D3D9-0ACFEBE39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AC9A91A-EBEF-9BB2-B813-F1A9FBC746F3}"/>
              </a:ext>
            </a:extLst>
          </p:cNvPr>
          <p:cNvSpPr>
            <a:spLocks noGrp="1"/>
          </p:cNvSpPr>
          <p:nvPr>
            <p:ph type="dt" sz="half" idx="10"/>
          </p:nvPr>
        </p:nvSpPr>
        <p:spPr/>
        <p:txBody>
          <a:bodyPr/>
          <a:lstStyle/>
          <a:p>
            <a:fld id="{52B34237-4DA9-498D-81CC-7DEBFDE0146A}" type="datetime1">
              <a:rPr lang="en-IN" smtClean="0"/>
              <a:t>11-07-2024</a:t>
            </a:fld>
            <a:endParaRPr lang="en-IN"/>
          </a:p>
        </p:txBody>
      </p:sp>
      <p:sp>
        <p:nvSpPr>
          <p:cNvPr id="8" name="Footer Placeholder 7">
            <a:extLst>
              <a:ext uri="{FF2B5EF4-FFF2-40B4-BE49-F238E27FC236}">
                <a16:creationId xmlns:a16="http://schemas.microsoft.com/office/drawing/2014/main" id="{5356CC76-53AF-D09D-7090-C46C6BC2E385}"/>
              </a:ext>
            </a:extLst>
          </p:cNvPr>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a:extLst>
              <a:ext uri="{FF2B5EF4-FFF2-40B4-BE49-F238E27FC236}">
                <a16:creationId xmlns:a16="http://schemas.microsoft.com/office/drawing/2014/main" id="{D1AEB7F1-3FD9-614A-DD77-0F4054D21FBF}"/>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7843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C571-DEF0-68A8-EA51-110C122C175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0654D79-6E0A-9D35-0EBD-FB1ECA55D2D3}"/>
              </a:ext>
            </a:extLst>
          </p:cNvPr>
          <p:cNvSpPr>
            <a:spLocks noGrp="1"/>
          </p:cNvSpPr>
          <p:nvPr>
            <p:ph type="dt" sz="half" idx="10"/>
          </p:nvPr>
        </p:nvSpPr>
        <p:spPr/>
        <p:txBody>
          <a:bodyPr/>
          <a:lstStyle/>
          <a:p>
            <a:fld id="{03D29E31-0E2B-4B8B-A4CD-804F6A5D47A9}" type="datetime1">
              <a:rPr lang="en-IN" smtClean="0"/>
              <a:t>11-07-2024</a:t>
            </a:fld>
            <a:endParaRPr lang="en-IN"/>
          </a:p>
        </p:txBody>
      </p:sp>
      <p:sp>
        <p:nvSpPr>
          <p:cNvPr id="4" name="Footer Placeholder 3">
            <a:extLst>
              <a:ext uri="{FF2B5EF4-FFF2-40B4-BE49-F238E27FC236}">
                <a16:creationId xmlns:a16="http://schemas.microsoft.com/office/drawing/2014/main" id="{A434C3BC-2067-8919-8B3E-4092015A76DD}"/>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CCEB87ED-C91F-42C9-2E08-5FC7E4892BE0}"/>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08817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6467BF-AB2E-3DEF-67BB-BD30CABBCE82}"/>
              </a:ext>
            </a:extLst>
          </p:cNvPr>
          <p:cNvSpPr>
            <a:spLocks noGrp="1"/>
          </p:cNvSpPr>
          <p:nvPr>
            <p:ph type="dt" sz="half" idx="10"/>
          </p:nvPr>
        </p:nvSpPr>
        <p:spPr/>
        <p:txBody>
          <a:bodyPr/>
          <a:lstStyle/>
          <a:p>
            <a:fld id="{731C5607-A4BB-4D67-95B9-C9085ECC35A9}" type="datetime1">
              <a:rPr lang="en-IN" smtClean="0"/>
              <a:t>11-07-2024</a:t>
            </a:fld>
            <a:endParaRPr lang="en-IN"/>
          </a:p>
        </p:txBody>
      </p:sp>
      <p:sp>
        <p:nvSpPr>
          <p:cNvPr id="3" name="Footer Placeholder 2">
            <a:extLst>
              <a:ext uri="{FF2B5EF4-FFF2-40B4-BE49-F238E27FC236}">
                <a16:creationId xmlns:a16="http://schemas.microsoft.com/office/drawing/2014/main" id="{B6F09D29-4BFA-2AC9-ECDF-923DF9F3A342}"/>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64BA3FC0-FAB4-106E-CBFC-20A7CD3900A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5088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67C7E-D521-F661-1C58-D19B826A0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351BD9D-2A21-680C-A275-4A3D85F04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FC0A35F-23A3-07EE-6BAB-E164189CE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B0979A-120B-82A8-026D-4BE0C2466700}"/>
              </a:ext>
            </a:extLst>
          </p:cNvPr>
          <p:cNvSpPr>
            <a:spLocks noGrp="1"/>
          </p:cNvSpPr>
          <p:nvPr>
            <p:ph type="dt" sz="half" idx="10"/>
          </p:nvPr>
        </p:nvSpPr>
        <p:spPr/>
        <p:txBody>
          <a:bodyPr/>
          <a:lstStyle/>
          <a:p>
            <a:fld id="{C1C99E65-501E-4E79-B301-EC94E1C8867E}" type="datetime1">
              <a:rPr lang="en-IN" smtClean="0"/>
              <a:t>11-07-2024</a:t>
            </a:fld>
            <a:endParaRPr lang="en-IN"/>
          </a:p>
        </p:txBody>
      </p:sp>
      <p:sp>
        <p:nvSpPr>
          <p:cNvPr id="6" name="Footer Placeholder 5">
            <a:extLst>
              <a:ext uri="{FF2B5EF4-FFF2-40B4-BE49-F238E27FC236}">
                <a16:creationId xmlns:a16="http://schemas.microsoft.com/office/drawing/2014/main" id="{4AD45F37-3CB4-AE2D-2533-3877135BEEFF}"/>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68D38491-67AF-16FC-0E0E-3D1128F13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0949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0D0E-376D-78FD-7FC8-983C68012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3AD1C15-75FE-9ACA-314E-0ADC5BF18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2765D50-FC72-AC28-0F4E-E904A7F17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42FAAF-4A7B-5286-4106-E767F58BB2BC}"/>
              </a:ext>
            </a:extLst>
          </p:cNvPr>
          <p:cNvSpPr>
            <a:spLocks noGrp="1"/>
          </p:cNvSpPr>
          <p:nvPr>
            <p:ph type="dt" sz="half" idx="10"/>
          </p:nvPr>
        </p:nvSpPr>
        <p:spPr/>
        <p:txBody>
          <a:bodyPr/>
          <a:lstStyle/>
          <a:p>
            <a:fld id="{2751C047-BE12-4A43-A323-58AFB768CD35}" type="datetime1">
              <a:rPr lang="en-IN" smtClean="0"/>
              <a:t>11-07-2024</a:t>
            </a:fld>
            <a:endParaRPr lang="en-IN"/>
          </a:p>
        </p:txBody>
      </p:sp>
      <p:sp>
        <p:nvSpPr>
          <p:cNvPr id="6" name="Footer Placeholder 5">
            <a:extLst>
              <a:ext uri="{FF2B5EF4-FFF2-40B4-BE49-F238E27FC236}">
                <a16:creationId xmlns:a16="http://schemas.microsoft.com/office/drawing/2014/main" id="{E0E331BE-AD49-7317-E681-91E7744CEDF8}"/>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7136059E-4898-883B-FD49-34EA78AE0659}"/>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49606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3B505A-F512-A52E-E888-47C174A75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8418E4A-8F52-4B39-2902-CB954C5F4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3708D44-8BFC-15F0-F07E-C32BCCF65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t>11-07-2024</a:t>
            </a:fld>
            <a:endParaRPr lang="en-IN"/>
          </a:p>
        </p:txBody>
      </p:sp>
      <p:sp>
        <p:nvSpPr>
          <p:cNvPr id="5" name="Footer Placeholder 4">
            <a:extLst>
              <a:ext uri="{FF2B5EF4-FFF2-40B4-BE49-F238E27FC236}">
                <a16:creationId xmlns:a16="http://schemas.microsoft.com/office/drawing/2014/main" id="{1C245A2C-4190-4E5A-5D38-07DF0B68B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354B15AD-CE55-F5B7-3AE1-4BE3BEF7D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t>‹#›</a:t>
            </a:fld>
            <a:endParaRPr lang="en-IN"/>
          </a:p>
        </p:txBody>
      </p:sp>
    </p:spTree>
    <p:extLst>
      <p:ext uri="{BB962C8B-B14F-4D97-AF65-F5344CB8AC3E}">
        <p14:creationId xmlns:p14="http://schemas.microsoft.com/office/powerpoint/2010/main" val="460330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577FF9-3543-4875-815D-3D87BD8A2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le 1">
            <a:extLst>
              <a:ext uri="{FF2B5EF4-FFF2-40B4-BE49-F238E27FC236}">
                <a16:creationId xmlns:a16="http://schemas.microsoft.com/office/drawing/2014/main" id="{6189BD04-9EFD-5298-48E0-BBFFD10429A7}"/>
              </a:ext>
            </a:extLst>
          </p:cNvPr>
          <p:cNvSpPr>
            <a:spLocks noGrp="1"/>
          </p:cNvSpPr>
          <p:nvPr>
            <p:ph type="ctrTitle"/>
          </p:nvPr>
        </p:nvSpPr>
        <p:spPr>
          <a:xfrm>
            <a:off x="236711" y="1196973"/>
            <a:ext cx="10567336" cy="2486237"/>
          </a:xfrm>
        </p:spPr>
        <p:txBody>
          <a:bodyPr anchor="b">
            <a:noAutofit/>
          </a:bodyPr>
          <a:lstStyle/>
          <a:p>
            <a:br>
              <a:rPr lang="en-US" sz="3200" b="1" kern="1200" dirty="0">
                <a:ea typeface="+mj-ea"/>
                <a:cs typeface="+mj-cs"/>
              </a:rPr>
            </a:br>
            <a:br>
              <a:rPr lang="en-US" sz="3200" b="1" kern="1200" dirty="0">
                <a:ea typeface="+mj-ea"/>
                <a:cs typeface="+mj-cs"/>
              </a:rPr>
            </a:br>
            <a:br>
              <a:rPr lang="en-US" sz="3200" b="1" kern="1200" dirty="0">
                <a:ea typeface="+mj-ea"/>
                <a:cs typeface="+mj-cs"/>
              </a:rPr>
            </a:br>
            <a:r>
              <a:rPr lang="en-US" sz="3000" b="1" kern="1200" dirty="0">
                <a:latin typeface="Amasis MT Pro Black" panose="02040A04050005020304" pitchFamily="18" charset="0"/>
              </a:rPr>
              <a:t>Evaluating the level of end-user satisfaction with respect to quality of group </a:t>
            </a:r>
            <a:r>
              <a:rPr lang="en-US" sz="3000" b="1" dirty="0">
                <a:latin typeface="Amasis MT Pro Black" panose="02040A04050005020304" pitchFamily="18" charset="0"/>
              </a:rPr>
              <a:t>counselling services </a:t>
            </a:r>
            <a:r>
              <a:rPr lang="en-US" sz="3000" b="1" kern="1200" dirty="0">
                <a:latin typeface="Amasis MT Pro Black" panose="02040A04050005020304" pitchFamily="18" charset="0"/>
              </a:rPr>
              <a:t>being provided to beneficiaries at VHSND sites: A qualitative study</a:t>
            </a:r>
            <a:br>
              <a:rPr lang="en-US" sz="3200" b="1" kern="1200" dirty="0">
                <a:ea typeface="+mj-ea"/>
                <a:cs typeface="+mj-cs"/>
              </a:rPr>
            </a:br>
            <a:endParaRPr lang="en-IN" sz="3200" b="1" dirty="0">
              <a:solidFill>
                <a:srgbClr val="0070C0"/>
              </a:solidFill>
            </a:endParaRPr>
          </a:p>
        </p:txBody>
      </p:sp>
      <p:sp>
        <p:nvSpPr>
          <p:cNvPr id="3" name="Subtitle 2">
            <a:extLst>
              <a:ext uri="{FF2B5EF4-FFF2-40B4-BE49-F238E27FC236}">
                <a16:creationId xmlns:a16="http://schemas.microsoft.com/office/drawing/2014/main" id="{7673AE62-677A-E7A9-D759-F10B648DEED4}"/>
              </a:ext>
            </a:extLst>
          </p:cNvPr>
          <p:cNvSpPr>
            <a:spLocks noGrp="1"/>
          </p:cNvSpPr>
          <p:nvPr>
            <p:ph type="subTitle" idx="1"/>
          </p:nvPr>
        </p:nvSpPr>
        <p:spPr>
          <a:xfrm>
            <a:off x="1065369" y="4880183"/>
            <a:ext cx="5221185" cy="2102108"/>
          </a:xfrm>
        </p:spPr>
        <p:txBody>
          <a:bodyPr anchor="t">
            <a:normAutofit/>
          </a:bodyPr>
          <a:lstStyle/>
          <a:p>
            <a:r>
              <a:rPr lang="en-US" sz="2000" dirty="0">
                <a:ln w="9525">
                  <a:noFill/>
                </a:ln>
              </a:rPr>
              <a:t>Presented by:</a:t>
            </a:r>
          </a:p>
          <a:p>
            <a:r>
              <a:rPr lang="en-US" sz="2000" dirty="0">
                <a:ln w="9525">
                  <a:noFill/>
                </a:ln>
              </a:rPr>
              <a:t>POOJA SINGH</a:t>
            </a:r>
          </a:p>
          <a:p>
            <a:r>
              <a:rPr lang="en-US" sz="2000" dirty="0">
                <a:ln w="9525">
                  <a:noFill/>
                </a:ln>
              </a:rPr>
              <a:t>PG/22/072</a:t>
            </a:r>
          </a:p>
          <a:p>
            <a:r>
              <a:rPr lang="en-IN" sz="2000" dirty="0">
                <a:ln w="9525">
                  <a:noFill/>
                </a:ln>
              </a:rPr>
              <a:t>BATCH 2022-2024</a:t>
            </a:r>
          </a:p>
          <a:p>
            <a:r>
              <a:rPr lang="en-IN" sz="2000" dirty="0">
                <a:ln w="9525">
                  <a:noFill/>
                </a:ln>
              </a:rPr>
              <a:t>Mentor: </a:t>
            </a:r>
            <a:r>
              <a:rPr lang="en-IN" sz="2000" dirty="0" err="1">
                <a:ln w="9525">
                  <a:noFill/>
                </a:ln>
              </a:rPr>
              <a:t>Dr.</a:t>
            </a:r>
            <a:r>
              <a:rPr lang="en-IN" sz="2000" dirty="0">
                <a:ln w="9525">
                  <a:noFill/>
                </a:ln>
              </a:rPr>
              <a:t> </a:t>
            </a:r>
            <a:r>
              <a:rPr lang="en-IN" sz="2000" dirty="0" err="1">
                <a:ln w="9525">
                  <a:noFill/>
                </a:ln>
              </a:rPr>
              <a:t>Pijush</a:t>
            </a:r>
            <a:r>
              <a:rPr lang="en-IN" sz="2000" dirty="0">
                <a:ln w="9525">
                  <a:noFill/>
                </a:ln>
              </a:rPr>
              <a:t> Kanti Khan</a:t>
            </a:r>
          </a:p>
        </p:txBody>
      </p:sp>
      <p:sp>
        <p:nvSpPr>
          <p:cNvPr id="14" name="Freeform: Shape 13">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6A5D235C-68B3-B360-0BE2-EE01D3293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3248" y="3494479"/>
            <a:ext cx="2254263" cy="915195"/>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18" name="Freeform: Shape 17">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40197BFF-5EB9-4347-6E13-67AD995EB819}"/>
              </a:ext>
            </a:extLst>
          </p:cNvPr>
          <p:cNvSpPr>
            <a:spLocks noGrp="1"/>
          </p:cNvSpPr>
          <p:nvPr>
            <p:ph type="sldNum" sz="quarter" idx="12"/>
          </p:nvPr>
        </p:nvSpPr>
        <p:spPr>
          <a:xfrm>
            <a:off x="8610600" y="6356350"/>
            <a:ext cx="2711252" cy="365125"/>
          </a:xfrm>
        </p:spPr>
        <p:txBody>
          <a:bodyPr>
            <a:normAutofit/>
          </a:bodyPr>
          <a:lstStyle/>
          <a:p>
            <a:pPr>
              <a:spcAft>
                <a:spcPts val="600"/>
              </a:spcAft>
            </a:pPr>
            <a:fld id="{26AD20E6-394B-4DF0-96A5-9647FF39C943}" type="slidenum">
              <a:rPr lang="en-IN" smtClean="0"/>
              <a:pPr>
                <a:spcAft>
                  <a:spcPts val="600"/>
                </a:spcAft>
              </a:pPr>
              <a:t>1</a:t>
            </a:fld>
            <a:endParaRPr lang="en-IN"/>
          </a:p>
        </p:txBody>
      </p:sp>
      <p:sp>
        <p:nvSpPr>
          <p:cNvPr id="20" name="Freeform: Shape 19">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pic>
        <p:nvPicPr>
          <p:cNvPr id="8" name="Picture 7" descr="A black and red logo&#10;&#10;Description automatically generated">
            <a:extLst>
              <a:ext uri="{FF2B5EF4-FFF2-40B4-BE49-F238E27FC236}">
                <a16:creationId xmlns:a16="http://schemas.microsoft.com/office/drawing/2014/main" id="{2D431325-9E13-51BF-D042-1F4DE48BBC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1680" y="3618291"/>
            <a:ext cx="2254263" cy="791383"/>
          </a:xfrm>
          <a:prstGeom prst="rect">
            <a:avLst/>
          </a:prstGeom>
        </p:spPr>
      </p:pic>
    </p:spTree>
    <p:extLst>
      <p:ext uri="{BB962C8B-B14F-4D97-AF65-F5344CB8AC3E}">
        <p14:creationId xmlns:p14="http://schemas.microsoft.com/office/powerpoint/2010/main" val="31992254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A06C78-C8B3-CC7A-E958-3840C7790A01}"/>
              </a:ext>
            </a:extLst>
          </p:cNvPr>
          <p:cNvSpPr>
            <a:spLocks noGrp="1"/>
          </p:cNvSpPr>
          <p:nvPr>
            <p:ph type="sldNum" sz="quarter" idx="12"/>
          </p:nvPr>
        </p:nvSpPr>
        <p:spPr/>
        <p:txBody>
          <a:bodyPr/>
          <a:lstStyle/>
          <a:p>
            <a:fld id="{26AD20E6-394B-4DF0-96A5-9647FF39C943}" type="slidenum">
              <a:rPr lang="en-IN" smtClean="0"/>
              <a:t>10</a:t>
            </a:fld>
            <a:endParaRPr lang="en-IN"/>
          </a:p>
        </p:txBody>
      </p:sp>
      <p:graphicFrame>
        <p:nvGraphicFramePr>
          <p:cNvPr id="21" name="Chart 20">
            <a:extLst>
              <a:ext uri="{FF2B5EF4-FFF2-40B4-BE49-F238E27FC236}">
                <a16:creationId xmlns:a16="http://schemas.microsoft.com/office/drawing/2014/main" id="{D9444285-5EC5-FD9E-00A9-9FCC66A06475}"/>
              </a:ext>
            </a:extLst>
          </p:cNvPr>
          <p:cNvGraphicFramePr>
            <a:graphicFrameLocks/>
          </p:cNvGraphicFramePr>
          <p:nvPr>
            <p:extLst>
              <p:ext uri="{D42A27DB-BD31-4B8C-83A1-F6EECF244321}">
                <p14:modId xmlns:p14="http://schemas.microsoft.com/office/powerpoint/2010/main" val="822779453"/>
              </p:ext>
            </p:extLst>
          </p:nvPr>
        </p:nvGraphicFramePr>
        <p:xfrm>
          <a:off x="772886" y="410350"/>
          <a:ext cx="3802486" cy="2362856"/>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a:extLst>
              <a:ext uri="{FF2B5EF4-FFF2-40B4-BE49-F238E27FC236}">
                <a16:creationId xmlns:a16="http://schemas.microsoft.com/office/drawing/2014/main" id="{211534B0-EAA0-6E96-C5F3-1FC38B8FBFF5}"/>
              </a:ext>
            </a:extLst>
          </p:cNvPr>
          <p:cNvSpPr txBox="1"/>
          <p:nvPr/>
        </p:nvSpPr>
        <p:spPr>
          <a:xfrm>
            <a:off x="304799" y="2821863"/>
            <a:ext cx="4572001" cy="923330"/>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defTabSz="749808">
              <a:spcAft>
                <a:spcPts val="600"/>
              </a:spcAft>
            </a:pPr>
            <a:r>
              <a:rPr lang="en-US" b="1" kern="1200" dirty="0">
                <a:solidFill>
                  <a:schemeClr val="dk1"/>
                </a:solidFill>
              </a:rPr>
              <a:t>68% of beneficiaries received information regarding advance preparations in case of emergencies</a:t>
            </a:r>
            <a:endParaRPr lang="en-IN" b="1" dirty="0"/>
          </a:p>
        </p:txBody>
      </p:sp>
      <p:graphicFrame>
        <p:nvGraphicFramePr>
          <p:cNvPr id="20" name="Chart 19">
            <a:extLst>
              <a:ext uri="{FF2B5EF4-FFF2-40B4-BE49-F238E27FC236}">
                <a16:creationId xmlns:a16="http://schemas.microsoft.com/office/drawing/2014/main" id="{E5D91FA0-AF47-9CDC-740A-633940AD1710}"/>
              </a:ext>
            </a:extLst>
          </p:cNvPr>
          <p:cNvGraphicFramePr>
            <a:graphicFrameLocks/>
          </p:cNvGraphicFramePr>
          <p:nvPr>
            <p:extLst>
              <p:ext uri="{D42A27DB-BD31-4B8C-83A1-F6EECF244321}">
                <p14:modId xmlns:p14="http://schemas.microsoft.com/office/powerpoint/2010/main" val="3169133984"/>
              </p:ext>
            </p:extLst>
          </p:nvPr>
        </p:nvGraphicFramePr>
        <p:xfrm>
          <a:off x="654250" y="3793850"/>
          <a:ext cx="4012686" cy="1936588"/>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FFD8929A-E099-FB63-9AD6-B38D1B6829BC}"/>
              </a:ext>
            </a:extLst>
          </p:cNvPr>
          <p:cNvSpPr txBox="1"/>
          <p:nvPr/>
        </p:nvSpPr>
        <p:spPr>
          <a:xfrm>
            <a:off x="304799" y="5888102"/>
            <a:ext cx="4572001" cy="615553"/>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defTabSz="749808">
              <a:spcAft>
                <a:spcPts val="600"/>
              </a:spcAft>
            </a:pPr>
            <a:r>
              <a:rPr lang="en-US" sz="1700" b="1" kern="1200" dirty="0">
                <a:solidFill>
                  <a:schemeClr val="dk1"/>
                </a:solidFill>
              </a:rPr>
              <a:t>88% of beneficiaries received information about creating safe environment for their children</a:t>
            </a:r>
            <a:endParaRPr lang="en-IN" sz="1700" b="1" dirty="0"/>
          </a:p>
        </p:txBody>
      </p:sp>
      <p:pic>
        <p:nvPicPr>
          <p:cNvPr id="4" name="Picture 3">
            <a:extLst>
              <a:ext uri="{FF2B5EF4-FFF2-40B4-BE49-F238E27FC236}">
                <a16:creationId xmlns:a16="http://schemas.microsoft.com/office/drawing/2014/main" id="{FBBBBAB9-C188-DED8-B642-A36FABA2AE7C}"/>
              </a:ext>
            </a:extLst>
          </p:cNvPr>
          <p:cNvPicPr>
            <a:picLocks noChangeAspect="1"/>
          </p:cNvPicPr>
          <p:nvPr/>
        </p:nvPicPr>
        <p:blipFill>
          <a:blip r:embed="rId4"/>
          <a:stretch>
            <a:fillRect/>
          </a:stretch>
        </p:blipFill>
        <p:spPr>
          <a:xfrm>
            <a:off x="5336357" y="441447"/>
            <a:ext cx="6017443" cy="2651990"/>
          </a:xfrm>
          <a:prstGeom prst="rect">
            <a:avLst/>
          </a:prstGeom>
        </p:spPr>
      </p:pic>
      <p:pic>
        <p:nvPicPr>
          <p:cNvPr id="5" name="Picture 4">
            <a:extLst>
              <a:ext uri="{FF2B5EF4-FFF2-40B4-BE49-F238E27FC236}">
                <a16:creationId xmlns:a16="http://schemas.microsoft.com/office/drawing/2014/main" id="{84FAFDD4-8F66-1BAE-033B-3251808D9DD2}"/>
              </a:ext>
            </a:extLst>
          </p:cNvPr>
          <p:cNvPicPr>
            <a:picLocks noChangeAspect="1"/>
          </p:cNvPicPr>
          <p:nvPr/>
        </p:nvPicPr>
        <p:blipFill>
          <a:blip r:embed="rId4"/>
          <a:stretch>
            <a:fillRect/>
          </a:stretch>
        </p:blipFill>
        <p:spPr>
          <a:xfrm>
            <a:off x="5321206" y="3684044"/>
            <a:ext cx="6017443" cy="2854868"/>
          </a:xfrm>
          <a:prstGeom prst="rect">
            <a:avLst/>
          </a:prstGeom>
        </p:spPr>
      </p:pic>
      <p:sp>
        <p:nvSpPr>
          <p:cNvPr id="6" name="TextBox 5">
            <a:extLst>
              <a:ext uri="{FF2B5EF4-FFF2-40B4-BE49-F238E27FC236}">
                <a16:creationId xmlns:a16="http://schemas.microsoft.com/office/drawing/2014/main" id="{3748846F-6C82-2E3E-6B06-8B581367D004}"/>
              </a:ext>
            </a:extLst>
          </p:cNvPr>
          <p:cNvSpPr txBox="1"/>
          <p:nvPr/>
        </p:nvSpPr>
        <p:spPr>
          <a:xfrm>
            <a:off x="5551714" y="576943"/>
            <a:ext cx="5562600" cy="2031325"/>
          </a:xfrm>
          <a:prstGeom prst="rect">
            <a:avLst/>
          </a:prstGeom>
          <a:noFill/>
        </p:spPr>
        <p:txBody>
          <a:bodyPr wrap="square" rtlCol="0">
            <a:spAutoFit/>
          </a:bodyPr>
          <a:lstStyle/>
          <a:p>
            <a:pPr marL="285750" indent="-285750">
              <a:buFont typeface="Arial" panose="020B0604020202020204" pitchFamily="34" charset="0"/>
              <a:buChar char="•"/>
            </a:pPr>
            <a:r>
              <a:rPr lang="en-US" dirty="0"/>
              <a:t>Advanced birth preparations like packing bag and keeping essentials things handy, it is not in practice in weaker Ads but after asking them the response was remarkable as they said- </a:t>
            </a:r>
            <a:r>
              <a:rPr lang="en-US" b="1" dirty="0"/>
              <a:t>“Now we know that we must keep baby’s &amp; mother’s clothes in separate bag. Also, we must get our companion ready in case of emergencies”</a:t>
            </a:r>
            <a:endParaRPr lang="en-IN" b="1" dirty="0"/>
          </a:p>
        </p:txBody>
      </p:sp>
      <p:sp>
        <p:nvSpPr>
          <p:cNvPr id="7" name="TextBox 6">
            <a:extLst>
              <a:ext uri="{FF2B5EF4-FFF2-40B4-BE49-F238E27FC236}">
                <a16:creationId xmlns:a16="http://schemas.microsoft.com/office/drawing/2014/main" id="{7BF092BF-7263-0FBF-63AB-9B0318C47F18}"/>
              </a:ext>
            </a:extLst>
          </p:cNvPr>
          <p:cNvSpPr txBox="1"/>
          <p:nvPr/>
        </p:nvSpPr>
        <p:spPr>
          <a:xfrm>
            <a:off x="5638800" y="3886922"/>
            <a:ext cx="5399314" cy="2031325"/>
          </a:xfrm>
          <a:prstGeom prst="rect">
            <a:avLst/>
          </a:prstGeom>
          <a:noFill/>
        </p:spPr>
        <p:txBody>
          <a:bodyPr wrap="square" rtlCol="0">
            <a:spAutoFit/>
          </a:bodyPr>
          <a:lstStyle/>
          <a:p>
            <a:pPr marL="285750" indent="-285750">
              <a:buFont typeface="Arial" panose="020B0604020202020204" pitchFamily="34" charset="0"/>
              <a:buChar char="•"/>
            </a:pPr>
            <a:r>
              <a:rPr lang="en-US" dirty="0"/>
              <a:t>Beneficiaries said, </a:t>
            </a:r>
            <a:r>
              <a:rPr lang="en-US" b="1" dirty="0"/>
              <a:t>“We know that we have to keep baby away from indoor pollution, we should play with them so that their brain development is proper.”</a:t>
            </a:r>
          </a:p>
          <a:p>
            <a:pPr marL="285750" indent="-285750">
              <a:buFont typeface="Arial" panose="020B0604020202020204" pitchFamily="34" charset="0"/>
              <a:buChar char="•"/>
            </a:pPr>
            <a:r>
              <a:rPr lang="en-US" dirty="0"/>
              <a:t>Playing with children and engaging them in interesting colorful toys is very helpful for neurodevelopment of child.</a:t>
            </a:r>
            <a:endParaRPr lang="en-IN" dirty="0"/>
          </a:p>
        </p:txBody>
      </p:sp>
    </p:spTree>
    <p:extLst>
      <p:ext uri="{BB962C8B-B14F-4D97-AF65-F5344CB8AC3E}">
        <p14:creationId xmlns:p14="http://schemas.microsoft.com/office/powerpoint/2010/main" val="1974225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Rectangle 31">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121" y="457200"/>
            <a:ext cx="10563758"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540561" y="1082026"/>
            <a:ext cx="9113520" cy="4693948"/>
          </a:xfrm>
          <a:custGeom>
            <a:avLst/>
            <a:gdLst>
              <a:gd name="connsiteX0" fmla="*/ 0 w 9113520"/>
              <a:gd name="connsiteY0" fmla="*/ 0 h 4693948"/>
              <a:gd name="connsiteX1" fmla="*/ 559831 w 9113520"/>
              <a:gd name="connsiteY1" fmla="*/ 0 h 4693948"/>
              <a:gd name="connsiteX2" fmla="*/ 937391 w 9113520"/>
              <a:gd name="connsiteY2" fmla="*/ 0 h 4693948"/>
              <a:gd name="connsiteX3" fmla="*/ 1770627 w 9113520"/>
              <a:gd name="connsiteY3" fmla="*/ 0 h 4693948"/>
              <a:gd name="connsiteX4" fmla="*/ 2330457 w 9113520"/>
              <a:gd name="connsiteY4" fmla="*/ 0 h 4693948"/>
              <a:gd name="connsiteX5" fmla="*/ 2890288 w 9113520"/>
              <a:gd name="connsiteY5" fmla="*/ 0 h 4693948"/>
              <a:gd name="connsiteX6" fmla="*/ 3723524 w 9113520"/>
              <a:gd name="connsiteY6" fmla="*/ 0 h 4693948"/>
              <a:gd name="connsiteX7" fmla="*/ 4192219 w 9113520"/>
              <a:gd name="connsiteY7" fmla="*/ 0 h 4693948"/>
              <a:gd name="connsiteX8" fmla="*/ 5025455 w 9113520"/>
              <a:gd name="connsiteY8" fmla="*/ 0 h 4693948"/>
              <a:gd name="connsiteX9" fmla="*/ 5858691 w 9113520"/>
              <a:gd name="connsiteY9" fmla="*/ 0 h 4693948"/>
              <a:gd name="connsiteX10" fmla="*/ 6509657 w 9113520"/>
              <a:gd name="connsiteY10" fmla="*/ 0 h 4693948"/>
              <a:gd name="connsiteX11" fmla="*/ 7342893 w 9113520"/>
              <a:gd name="connsiteY11" fmla="*/ 0 h 4693948"/>
              <a:gd name="connsiteX12" fmla="*/ 7902724 w 9113520"/>
              <a:gd name="connsiteY12" fmla="*/ 0 h 4693948"/>
              <a:gd name="connsiteX13" fmla="*/ 8462554 w 9113520"/>
              <a:gd name="connsiteY13" fmla="*/ 0 h 4693948"/>
              <a:gd name="connsiteX14" fmla="*/ 9113520 w 9113520"/>
              <a:gd name="connsiteY14" fmla="*/ 0 h 4693948"/>
              <a:gd name="connsiteX15" fmla="*/ 9113520 w 9113520"/>
              <a:gd name="connsiteY15" fmla="*/ 623625 h 4693948"/>
              <a:gd name="connsiteX16" fmla="*/ 9113520 w 9113520"/>
              <a:gd name="connsiteY16" fmla="*/ 1294189 h 4693948"/>
              <a:gd name="connsiteX17" fmla="*/ 9113520 w 9113520"/>
              <a:gd name="connsiteY17" fmla="*/ 2011692 h 4693948"/>
              <a:gd name="connsiteX18" fmla="*/ 9113520 w 9113520"/>
              <a:gd name="connsiteY18" fmla="*/ 2729195 h 4693948"/>
              <a:gd name="connsiteX19" fmla="*/ 9113520 w 9113520"/>
              <a:gd name="connsiteY19" fmla="*/ 3446699 h 4693948"/>
              <a:gd name="connsiteX20" fmla="*/ 9113520 w 9113520"/>
              <a:gd name="connsiteY20" fmla="*/ 3976445 h 4693948"/>
              <a:gd name="connsiteX21" fmla="*/ 9113520 w 9113520"/>
              <a:gd name="connsiteY21" fmla="*/ 4693948 h 4693948"/>
              <a:gd name="connsiteX22" fmla="*/ 8371419 w 9113520"/>
              <a:gd name="connsiteY22" fmla="*/ 4693948 h 4693948"/>
              <a:gd name="connsiteX23" fmla="*/ 7902724 w 9113520"/>
              <a:gd name="connsiteY23" fmla="*/ 4693948 h 4693948"/>
              <a:gd name="connsiteX24" fmla="*/ 7251758 w 9113520"/>
              <a:gd name="connsiteY24" fmla="*/ 4693948 h 4693948"/>
              <a:gd name="connsiteX25" fmla="*/ 6874198 w 9113520"/>
              <a:gd name="connsiteY25" fmla="*/ 4693948 h 4693948"/>
              <a:gd name="connsiteX26" fmla="*/ 6496638 w 9113520"/>
              <a:gd name="connsiteY26" fmla="*/ 4693948 h 4693948"/>
              <a:gd name="connsiteX27" fmla="*/ 5845672 w 9113520"/>
              <a:gd name="connsiteY27" fmla="*/ 4693948 h 4693948"/>
              <a:gd name="connsiteX28" fmla="*/ 5376977 w 9113520"/>
              <a:gd name="connsiteY28" fmla="*/ 4693948 h 4693948"/>
              <a:gd name="connsiteX29" fmla="*/ 4634876 w 9113520"/>
              <a:gd name="connsiteY29" fmla="*/ 4693948 h 4693948"/>
              <a:gd name="connsiteX30" fmla="*/ 4166181 w 9113520"/>
              <a:gd name="connsiteY30" fmla="*/ 4693948 h 4693948"/>
              <a:gd name="connsiteX31" fmla="*/ 3424080 w 9113520"/>
              <a:gd name="connsiteY31" fmla="*/ 4693948 h 4693948"/>
              <a:gd name="connsiteX32" fmla="*/ 3046520 w 9113520"/>
              <a:gd name="connsiteY32" fmla="*/ 4693948 h 4693948"/>
              <a:gd name="connsiteX33" fmla="*/ 2304419 w 9113520"/>
              <a:gd name="connsiteY33" fmla="*/ 4693948 h 4693948"/>
              <a:gd name="connsiteX34" fmla="*/ 1835723 w 9113520"/>
              <a:gd name="connsiteY34" fmla="*/ 4693948 h 4693948"/>
              <a:gd name="connsiteX35" fmla="*/ 1458163 w 9113520"/>
              <a:gd name="connsiteY35" fmla="*/ 4693948 h 4693948"/>
              <a:gd name="connsiteX36" fmla="*/ 989468 w 9113520"/>
              <a:gd name="connsiteY36" fmla="*/ 4693948 h 4693948"/>
              <a:gd name="connsiteX37" fmla="*/ 0 w 9113520"/>
              <a:gd name="connsiteY37" fmla="*/ 4693948 h 4693948"/>
              <a:gd name="connsiteX38" fmla="*/ 0 w 9113520"/>
              <a:gd name="connsiteY38" fmla="*/ 4117263 h 4693948"/>
              <a:gd name="connsiteX39" fmla="*/ 0 w 9113520"/>
              <a:gd name="connsiteY39" fmla="*/ 3587517 h 4693948"/>
              <a:gd name="connsiteX40" fmla="*/ 0 w 9113520"/>
              <a:gd name="connsiteY40" fmla="*/ 3057772 h 4693948"/>
              <a:gd name="connsiteX41" fmla="*/ 0 w 9113520"/>
              <a:gd name="connsiteY41" fmla="*/ 2340268 h 4693948"/>
              <a:gd name="connsiteX42" fmla="*/ 0 w 9113520"/>
              <a:gd name="connsiteY42" fmla="*/ 1810523 h 4693948"/>
              <a:gd name="connsiteX43" fmla="*/ 0 w 9113520"/>
              <a:gd name="connsiteY43" fmla="*/ 1139959 h 4693948"/>
              <a:gd name="connsiteX44" fmla="*/ 0 w 9113520"/>
              <a:gd name="connsiteY44" fmla="*/ 0 h 469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113520" h="4693948" extrusionOk="0">
                <a:moveTo>
                  <a:pt x="0" y="0"/>
                </a:moveTo>
                <a:cubicBezTo>
                  <a:pt x="157833" y="-8374"/>
                  <a:pt x="424787" y="-21419"/>
                  <a:pt x="559831" y="0"/>
                </a:cubicBezTo>
                <a:cubicBezTo>
                  <a:pt x="694875" y="21419"/>
                  <a:pt x="856752" y="4607"/>
                  <a:pt x="937391" y="0"/>
                </a:cubicBezTo>
                <a:cubicBezTo>
                  <a:pt x="1018030" y="-4607"/>
                  <a:pt x="1492078" y="-17999"/>
                  <a:pt x="1770627" y="0"/>
                </a:cubicBezTo>
                <a:cubicBezTo>
                  <a:pt x="2049176" y="17999"/>
                  <a:pt x="2096943" y="25052"/>
                  <a:pt x="2330457" y="0"/>
                </a:cubicBezTo>
                <a:cubicBezTo>
                  <a:pt x="2563971" y="-25052"/>
                  <a:pt x="2682118" y="5031"/>
                  <a:pt x="2890288" y="0"/>
                </a:cubicBezTo>
                <a:cubicBezTo>
                  <a:pt x="3098458" y="-5031"/>
                  <a:pt x="3520475" y="22167"/>
                  <a:pt x="3723524" y="0"/>
                </a:cubicBezTo>
                <a:cubicBezTo>
                  <a:pt x="3926573" y="-22167"/>
                  <a:pt x="4031664" y="-1648"/>
                  <a:pt x="4192219" y="0"/>
                </a:cubicBezTo>
                <a:cubicBezTo>
                  <a:pt x="4352775" y="1648"/>
                  <a:pt x="4804138" y="-9080"/>
                  <a:pt x="5025455" y="0"/>
                </a:cubicBezTo>
                <a:cubicBezTo>
                  <a:pt x="5246772" y="9080"/>
                  <a:pt x="5636006" y="39383"/>
                  <a:pt x="5858691" y="0"/>
                </a:cubicBezTo>
                <a:cubicBezTo>
                  <a:pt x="6081376" y="-39383"/>
                  <a:pt x="6295056" y="16654"/>
                  <a:pt x="6509657" y="0"/>
                </a:cubicBezTo>
                <a:cubicBezTo>
                  <a:pt x="6724258" y="-16654"/>
                  <a:pt x="7083805" y="921"/>
                  <a:pt x="7342893" y="0"/>
                </a:cubicBezTo>
                <a:cubicBezTo>
                  <a:pt x="7601981" y="-921"/>
                  <a:pt x="7759465" y="15112"/>
                  <a:pt x="7902724" y="0"/>
                </a:cubicBezTo>
                <a:cubicBezTo>
                  <a:pt x="8045983" y="-15112"/>
                  <a:pt x="8193213" y="9776"/>
                  <a:pt x="8462554" y="0"/>
                </a:cubicBezTo>
                <a:cubicBezTo>
                  <a:pt x="8731895" y="-9776"/>
                  <a:pt x="8939648" y="-30518"/>
                  <a:pt x="9113520" y="0"/>
                </a:cubicBezTo>
                <a:cubicBezTo>
                  <a:pt x="9128327" y="307858"/>
                  <a:pt x="9136677" y="495761"/>
                  <a:pt x="9113520" y="623625"/>
                </a:cubicBezTo>
                <a:cubicBezTo>
                  <a:pt x="9090363" y="751490"/>
                  <a:pt x="9119286" y="1057291"/>
                  <a:pt x="9113520" y="1294189"/>
                </a:cubicBezTo>
                <a:cubicBezTo>
                  <a:pt x="9107754" y="1531087"/>
                  <a:pt x="9111470" y="1724613"/>
                  <a:pt x="9113520" y="2011692"/>
                </a:cubicBezTo>
                <a:cubicBezTo>
                  <a:pt x="9115570" y="2298771"/>
                  <a:pt x="9079300" y="2422325"/>
                  <a:pt x="9113520" y="2729195"/>
                </a:cubicBezTo>
                <a:cubicBezTo>
                  <a:pt x="9147740" y="3036065"/>
                  <a:pt x="9116378" y="3259611"/>
                  <a:pt x="9113520" y="3446699"/>
                </a:cubicBezTo>
                <a:cubicBezTo>
                  <a:pt x="9110662" y="3633787"/>
                  <a:pt x="9093247" y="3738058"/>
                  <a:pt x="9113520" y="3976445"/>
                </a:cubicBezTo>
                <a:cubicBezTo>
                  <a:pt x="9133793" y="4214832"/>
                  <a:pt x="9120199" y="4505209"/>
                  <a:pt x="9113520" y="4693948"/>
                </a:cubicBezTo>
                <a:cubicBezTo>
                  <a:pt x="8771238" y="4675169"/>
                  <a:pt x="8707513" y="4690405"/>
                  <a:pt x="8371419" y="4693948"/>
                </a:cubicBezTo>
                <a:cubicBezTo>
                  <a:pt x="8035325" y="4697491"/>
                  <a:pt x="8127938" y="4686032"/>
                  <a:pt x="7902724" y="4693948"/>
                </a:cubicBezTo>
                <a:cubicBezTo>
                  <a:pt x="7677510" y="4701864"/>
                  <a:pt x="7422011" y="4719097"/>
                  <a:pt x="7251758" y="4693948"/>
                </a:cubicBezTo>
                <a:cubicBezTo>
                  <a:pt x="7081505" y="4668799"/>
                  <a:pt x="6999644" y="4686126"/>
                  <a:pt x="6874198" y="4693948"/>
                </a:cubicBezTo>
                <a:cubicBezTo>
                  <a:pt x="6748752" y="4701770"/>
                  <a:pt x="6621827" y="4677516"/>
                  <a:pt x="6496638" y="4693948"/>
                </a:cubicBezTo>
                <a:cubicBezTo>
                  <a:pt x="6371449" y="4710380"/>
                  <a:pt x="5993992" y="4672045"/>
                  <a:pt x="5845672" y="4693948"/>
                </a:cubicBezTo>
                <a:cubicBezTo>
                  <a:pt x="5697352" y="4715851"/>
                  <a:pt x="5530572" y="4678159"/>
                  <a:pt x="5376977" y="4693948"/>
                </a:cubicBezTo>
                <a:cubicBezTo>
                  <a:pt x="5223382" y="4709737"/>
                  <a:pt x="4806247" y="4730055"/>
                  <a:pt x="4634876" y="4693948"/>
                </a:cubicBezTo>
                <a:cubicBezTo>
                  <a:pt x="4463505" y="4657841"/>
                  <a:pt x="4397517" y="4714965"/>
                  <a:pt x="4166181" y="4693948"/>
                </a:cubicBezTo>
                <a:cubicBezTo>
                  <a:pt x="3934846" y="4672931"/>
                  <a:pt x="3648466" y="4697761"/>
                  <a:pt x="3424080" y="4693948"/>
                </a:cubicBezTo>
                <a:cubicBezTo>
                  <a:pt x="3199694" y="4690135"/>
                  <a:pt x="3165866" y="4689864"/>
                  <a:pt x="3046520" y="4693948"/>
                </a:cubicBezTo>
                <a:cubicBezTo>
                  <a:pt x="2927174" y="4698032"/>
                  <a:pt x="2562895" y="4683642"/>
                  <a:pt x="2304419" y="4693948"/>
                </a:cubicBezTo>
                <a:cubicBezTo>
                  <a:pt x="2045943" y="4704254"/>
                  <a:pt x="2022548" y="4706753"/>
                  <a:pt x="1835723" y="4693948"/>
                </a:cubicBezTo>
                <a:cubicBezTo>
                  <a:pt x="1648898" y="4681143"/>
                  <a:pt x="1580210" y="4690317"/>
                  <a:pt x="1458163" y="4693948"/>
                </a:cubicBezTo>
                <a:cubicBezTo>
                  <a:pt x="1336116" y="4697579"/>
                  <a:pt x="1162230" y="4690904"/>
                  <a:pt x="989468" y="4693948"/>
                </a:cubicBezTo>
                <a:cubicBezTo>
                  <a:pt x="816706" y="4696992"/>
                  <a:pt x="487325" y="4697384"/>
                  <a:pt x="0" y="4693948"/>
                </a:cubicBezTo>
                <a:cubicBezTo>
                  <a:pt x="-9910" y="4516767"/>
                  <a:pt x="27490" y="4311204"/>
                  <a:pt x="0" y="4117263"/>
                </a:cubicBezTo>
                <a:cubicBezTo>
                  <a:pt x="-27490" y="3923322"/>
                  <a:pt x="24925" y="3823953"/>
                  <a:pt x="0" y="3587517"/>
                </a:cubicBezTo>
                <a:cubicBezTo>
                  <a:pt x="-24925" y="3351081"/>
                  <a:pt x="-8936" y="3318189"/>
                  <a:pt x="0" y="3057772"/>
                </a:cubicBezTo>
                <a:cubicBezTo>
                  <a:pt x="8936" y="2797355"/>
                  <a:pt x="33713" y="2657339"/>
                  <a:pt x="0" y="2340268"/>
                </a:cubicBezTo>
                <a:cubicBezTo>
                  <a:pt x="-33713" y="2023197"/>
                  <a:pt x="2624" y="2026263"/>
                  <a:pt x="0" y="1810523"/>
                </a:cubicBezTo>
                <a:cubicBezTo>
                  <a:pt x="-2624" y="1594783"/>
                  <a:pt x="-28224" y="1328444"/>
                  <a:pt x="0" y="1139959"/>
                </a:cubicBezTo>
                <a:cubicBezTo>
                  <a:pt x="28224" y="951474"/>
                  <a:pt x="18198" y="358949"/>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and white logo&#10;&#10;Description automatically generated">
            <a:extLst>
              <a:ext uri="{FF2B5EF4-FFF2-40B4-BE49-F238E27FC236}">
                <a16:creationId xmlns:a16="http://schemas.microsoft.com/office/drawing/2014/main" id="{DB668B9E-FFED-72D7-8936-12D60B63D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205" y="1249680"/>
            <a:ext cx="919119" cy="432629"/>
          </a:xfrm>
          <a:prstGeom prst="rect">
            <a:avLst/>
          </a:prstGeom>
        </p:spPr>
      </p:pic>
      <p:sp>
        <p:nvSpPr>
          <p:cNvPr id="10" name="TextBox 9">
            <a:extLst>
              <a:ext uri="{FF2B5EF4-FFF2-40B4-BE49-F238E27FC236}">
                <a16:creationId xmlns:a16="http://schemas.microsoft.com/office/drawing/2014/main" id="{09668B62-4511-8B5B-D508-59B9C9E11645}"/>
              </a:ext>
            </a:extLst>
          </p:cNvPr>
          <p:cNvSpPr txBox="1"/>
          <p:nvPr/>
        </p:nvSpPr>
        <p:spPr>
          <a:xfrm>
            <a:off x="2485163" y="4874564"/>
            <a:ext cx="3405037" cy="830997"/>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defTabSz="581924">
              <a:spcAft>
                <a:spcPts val="516"/>
              </a:spcAft>
            </a:pPr>
            <a:r>
              <a:rPr lang="en-US" sz="1600" b="1" kern="1200" dirty="0">
                <a:solidFill>
                  <a:schemeClr val="dk1"/>
                </a:solidFill>
              </a:rPr>
              <a:t>96% beneficiaries said that group counselling is much better than Individual counselling</a:t>
            </a:r>
            <a:endParaRPr lang="en-US" sz="1600" b="1" dirty="0"/>
          </a:p>
        </p:txBody>
      </p:sp>
      <p:sp>
        <p:nvSpPr>
          <p:cNvPr id="15" name="TextBox 14">
            <a:extLst>
              <a:ext uri="{FF2B5EF4-FFF2-40B4-BE49-F238E27FC236}">
                <a16:creationId xmlns:a16="http://schemas.microsoft.com/office/drawing/2014/main" id="{564F85CC-6F9A-DF62-FE3E-F4463C2B3252}"/>
              </a:ext>
            </a:extLst>
          </p:cNvPr>
          <p:cNvSpPr txBox="1"/>
          <p:nvPr/>
        </p:nvSpPr>
        <p:spPr>
          <a:xfrm>
            <a:off x="6270171" y="1338824"/>
            <a:ext cx="4223658" cy="623970"/>
          </a:xfrm>
          <a:custGeom>
            <a:avLst/>
            <a:gdLst>
              <a:gd name="connsiteX0" fmla="*/ 0 w 4223658"/>
              <a:gd name="connsiteY0" fmla="*/ 0 h 623970"/>
              <a:gd name="connsiteX1" fmla="*/ 527957 w 4223658"/>
              <a:gd name="connsiteY1" fmla="*/ 0 h 623970"/>
              <a:gd name="connsiteX2" fmla="*/ 971441 w 4223658"/>
              <a:gd name="connsiteY2" fmla="*/ 0 h 623970"/>
              <a:gd name="connsiteX3" fmla="*/ 1583872 w 4223658"/>
              <a:gd name="connsiteY3" fmla="*/ 0 h 623970"/>
              <a:gd name="connsiteX4" fmla="*/ 2069592 w 4223658"/>
              <a:gd name="connsiteY4" fmla="*/ 0 h 623970"/>
              <a:gd name="connsiteX5" fmla="*/ 2639786 w 4223658"/>
              <a:gd name="connsiteY5" fmla="*/ 0 h 623970"/>
              <a:gd name="connsiteX6" fmla="*/ 3083270 w 4223658"/>
              <a:gd name="connsiteY6" fmla="*/ 0 h 623970"/>
              <a:gd name="connsiteX7" fmla="*/ 3526754 w 4223658"/>
              <a:gd name="connsiteY7" fmla="*/ 0 h 623970"/>
              <a:gd name="connsiteX8" fmla="*/ 4223658 w 4223658"/>
              <a:gd name="connsiteY8" fmla="*/ 0 h 623970"/>
              <a:gd name="connsiteX9" fmla="*/ 4223658 w 4223658"/>
              <a:gd name="connsiteY9" fmla="*/ 305745 h 623970"/>
              <a:gd name="connsiteX10" fmla="*/ 4223658 w 4223658"/>
              <a:gd name="connsiteY10" fmla="*/ 623970 h 623970"/>
              <a:gd name="connsiteX11" fmla="*/ 3695701 w 4223658"/>
              <a:gd name="connsiteY11" fmla="*/ 623970 h 623970"/>
              <a:gd name="connsiteX12" fmla="*/ 3083270 w 4223658"/>
              <a:gd name="connsiteY12" fmla="*/ 623970 h 623970"/>
              <a:gd name="connsiteX13" fmla="*/ 2513077 w 4223658"/>
              <a:gd name="connsiteY13" fmla="*/ 623970 h 623970"/>
              <a:gd name="connsiteX14" fmla="*/ 1985119 w 4223658"/>
              <a:gd name="connsiteY14" fmla="*/ 623970 h 623970"/>
              <a:gd name="connsiteX15" fmla="*/ 1414925 w 4223658"/>
              <a:gd name="connsiteY15" fmla="*/ 623970 h 623970"/>
              <a:gd name="connsiteX16" fmla="*/ 802495 w 4223658"/>
              <a:gd name="connsiteY16" fmla="*/ 623970 h 623970"/>
              <a:gd name="connsiteX17" fmla="*/ 0 w 4223658"/>
              <a:gd name="connsiteY17" fmla="*/ 623970 h 623970"/>
              <a:gd name="connsiteX18" fmla="*/ 0 w 4223658"/>
              <a:gd name="connsiteY18" fmla="*/ 330704 h 623970"/>
              <a:gd name="connsiteX19" fmla="*/ 0 w 4223658"/>
              <a:gd name="connsiteY19" fmla="*/ 0 h 62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23658" h="623970" fill="none" extrusionOk="0">
                <a:moveTo>
                  <a:pt x="0" y="0"/>
                </a:moveTo>
                <a:cubicBezTo>
                  <a:pt x="197708" y="-57715"/>
                  <a:pt x="289721" y="9282"/>
                  <a:pt x="527957" y="0"/>
                </a:cubicBezTo>
                <a:cubicBezTo>
                  <a:pt x="766193" y="-9282"/>
                  <a:pt x="842596" y="49807"/>
                  <a:pt x="971441" y="0"/>
                </a:cubicBezTo>
                <a:cubicBezTo>
                  <a:pt x="1100286" y="-49807"/>
                  <a:pt x="1355447" y="64820"/>
                  <a:pt x="1583872" y="0"/>
                </a:cubicBezTo>
                <a:cubicBezTo>
                  <a:pt x="1812297" y="-64820"/>
                  <a:pt x="1839768" y="25054"/>
                  <a:pt x="2069592" y="0"/>
                </a:cubicBezTo>
                <a:cubicBezTo>
                  <a:pt x="2299416" y="-25054"/>
                  <a:pt x="2390719" y="11527"/>
                  <a:pt x="2639786" y="0"/>
                </a:cubicBezTo>
                <a:cubicBezTo>
                  <a:pt x="2888853" y="-11527"/>
                  <a:pt x="2894237" y="32834"/>
                  <a:pt x="3083270" y="0"/>
                </a:cubicBezTo>
                <a:cubicBezTo>
                  <a:pt x="3272303" y="-32834"/>
                  <a:pt x="3311024" y="27634"/>
                  <a:pt x="3526754" y="0"/>
                </a:cubicBezTo>
                <a:cubicBezTo>
                  <a:pt x="3742484" y="-27634"/>
                  <a:pt x="3991340" y="59405"/>
                  <a:pt x="4223658" y="0"/>
                </a:cubicBezTo>
                <a:cubicBezTo>
                  <a:pt x="4246718" y="72392"/>
                  <a:pt x="4188226" y="192511"/>
                  <a:pt x="4223658" y="305745"/>
                </a:cubicBezTo>
                <a:cubicBezTo>
                  <a:pt x="4259090" y="418980"/>
                  <a:pt x="4200959" y="528517"/>
                  <a:pt x="4223658" y="623970"/>
                </a:cubicBezTo>
                <a:cubicBezTo>
                  <a:pt x="3994270" y="645088"/>
                  <a:pt x="3903000" y="585823"/>
                  <a:pt x="3695701" y="623970"/>
                </a:cubicBezTo>
                <a:cubicBezTo>
                  <a:pt x="3488402" y="662117"/>
                  <a:pt x="3381955" y="568248"/>
                  <a:pt x="3083270" y="623970"/>
                </a:cubicBezTo>
                <a:cubicBezTo>
                  <a:pt x="2784585" y="679692"/>
                  <a:pt x="2694263" y="606614"/>
                  <a:pt x="2513077" y="623970"/>
                </a:cubicBezTo>
                <a:cubicBezTo>
                  <a:pt x="2331891" y="641326"/>
                  <a:pt x="2177029" y="619831"/>
                  <a:pt x="1985119" y="623970"/>
                </a:cubicBezTo>
                <a:cubicBezTo>
                  <a:pt x="1793209" y="628109"/>
                  <a:pt x="1551596" y="608658"/>
                  <a:pt x="1414925" y="623970"/>
                </a:cubicBezTo>
                <a:cubicBezTo>
                  <a:pt x="1278254" y="639282"/>
                  <a:pt x="1061533" y="623492"/>
                  <a:pt x="802495" y="623970"/>
                </a:cubicBezTo>
                <a:cubicBezTo>
                  <a:pt x="543457" y="624448"/>
                  <a:pt x="360512" y="614392"/>
                  <a:pt x="0" y="623970"/>
                </a:cubicBezTo>
                <a:cubicBezTo>
                  <a:pt x="-24853" y="531455"/>
                  <a:pt x="12983" y="394523"/>
                  <a:pt x="0" y="330704"/>
                </a:cubicBezTo>
                <a:cubicBezTo>
                  <a:pt x="-12983" y="266885"/>
                  <a:pt x="24356" y="116868"/>
                  <a:pt x="0" y="0"/>
                </a:cubicBezTo>
                <a:close/>
              </a:path>
              <a:path w="4223658" h="623970" stroke="0" extrusionOk="0">
                <a:moveTo>
                  <a:pt x="0" y="0"/>
                </a:moveTo>
                <a:cubicBezTo>
                  <a:pt x="130397" y="-12132"/>
                  <a:pt x="280449" y="32226"/>
                  <a:pt x="401248" y="0"/>
                </a:cubicBezTo>
                <a:cubicBezTo>
                  <a:pt x="522047" y="-32226"/>
                  <a:pt x="696425" y="33049"/>
                  <a:pt x="844732" y="0"/>
                </a:cubicBezTo>
                <a:cubicBezTo>
                  <a:pt x="993039" y="-33049"/>
                  <a:pt x="1213330" y="5442"/>
                  <a:pt x="1330452" y="0"/>
                </a:cubicBezTo>
                <a:cubicBezTo>
                  <a:pt x="1447574" y="-5442"/>
                  <a:pt x="1614000" y="38955"/>
                  <a:pt x="1773936" y="0"/>
                </a:cubicBezTo>
                <a:cubicBezTo>
                  <a:pt x="1933872" y="-38955"/>
                  <a:pt x="2075063" y="57194"/>
                  <a:pt x="2259657" y="0"/>
                </a:cubicBezTo>
                <a:cubicBezTo>
                  <a:pt x="2444251" y="-57194"/>
                  <a:pt x="2554175" y="16835"/>
                  <a:pt x="2703141" y="0"/>
                </a:cubicBezTo>
                <a:cubicBezTo>
                  <a:pt x="2852107" y="-16835"/>
                  <a:pt x="3168850" y="13224"/>
                  <a:pt x="3315572" y="0"/>
                </a:cubicBezTo>
                <a:cubicBezTo>
                  <a:pt x="3462294" y="-13224"/>
                  <a:pt x="3601654" y="22427"/>
                  <a:pt x="3716819" y="0"/>
                </a:cubicBezTo>
                <a:cubicBezTo>
                  <a:pt x="3831984" y="-22427"/>
                  <a:pt x="4010775" y="40263"/>
                  <a:pt x="4223658" y="0"/>
                </a:cubicBezTo>
                <a:cubicBezTo>
                  <a:pt x="4255827" y="70107"/>
                  <a:pt x="4212710" y="208051"/>
                  <a:pt x="4223658" y="293266"/>
                </a:cubicBezTo>
                <a:cubicBezTo>
                  <a:pt x="4234606" y="378481"/>
                  <a:pt x="4212916" y="510492"/>
                  <a:pt x="4223658" y="623970"/>
                </a:cubicBezTo>
                <a:cubicBezTo>
                  <a:pt x="3972019" y="640727"/>
                  <a:pt x="3918226" y="576389"/>
                  <a:pt x="3695701" y="623970"/>
                </a:cubicBezTo>
                <a:cubicBezTo>
                  <a:pt x="3473176" y="671551"/>
                  <a:pt x="3407934" y="579921"/>
                  <a:pt x="3294453" y="623970"/>
                </a:cubicBezTo>
                <a:cubicBezTo>
                  <a:pt x="3180972" y="668019"/>
                  <a:pt x="2989429" y="612136"/>
                  <a:pt x="2766496" y="623970"/>
                </a:cubicBezTo>
                <a:cubicBezTo>
                  <a:pt x="2543563" y="635804"/>
                  <a:pt x="2490511" y="612198"/>
                  <a:pt x="2280775" y="623970"/>
                </a:cubicBezTo>
                <a:cubicBezTo>
                  <a:pt x="2071039" y="635742"/>
                  <a:pt x="1954229" y="599077"/>
                  <a:pt x="1710581" y="623970"/>
                </a:cubicBezTo>
                <a:cubicBezTo>
                  <a:pt x="1466933" y="648863"/>
                  <a:pt x="1336705" y="587133"/>
                  <a:pt x="1098151" y="623970"/>
                </a:cubicBezTo>
                <a:cubicBezTo>
                  <a:pt x="859597" y="660807"/>
                  <a:pt x="707238" y="585057"/>
                  <a:pt x="570194" y="623970"/>
                </a:cubicBezTo>
                <a:cubicBezTo>
                  <a:pt x="433150" y="662883"/>
                  <a:pt x="238826" y="564871"/>
                  <a:pt x="0" y="623970"/>
                </a:cubicBezTo>
                <a:cubicBezTo>
                  <a:pt x="-27547" y="550415"/>
                  <a:pt x="23032" y="391938"/>
                  <a:pt x="0" y="318225"/>
                </a:cubicBezTo>
                <a:cubicBezTo>
                  <a:pt x="-23032" y="244513"/>
                  <a:pt x="37703" y="155291"/>
                  <a:pt x="0" y="0"/>
                </a:cubicBezTo>
                <a:close/>
              </a:path>
            </a:pathLst>
          </a:custGeom>
          <a:solidFill>
            <a:schemeClr val="accent1">
              <a:lumMod val="40000"/>
              <a:lumOff val="60000"/>
            </a:schemeClr>
          </a:solidFill>
          <a:ln>
            <a:solidFill>
              <a:schemeClr val="tx1"/>
            </a:solidFill>
            <a:extLst>
              <a:ext uri="{C807C97D-BFC1-408E-A445-0C87EB9F89A2}">
                <ask:lineSketchStyleProps xmlns:ask="http://schemas.microsoft.com/office/drawing/2018/sketchyshapes" sd="1159990539">
                  <a:prstGeom prst="rect">
                    <a:avLst/>
                  </a:prstGeom>
                  <ask:type>
                    <ask:lineSketchScribble/>
                  </ask:type>
                </ask:lineSketchStyleProps>
              </a:ext>
            </a:extLst>
          </a:ln>
          <a:effectLst>
            <a:innerShdw blurRad="114300">
              <a:prstClr val="black"/>
            </a:innerShdw>
          </a:effectLst>
        </p:spPr>
        <p:txBody>
          <a:bodyPr wrap="square" rtlCol="0">
            <a:spAutoFit/>
          </a:bodyPr>
          <a:lstStyle/>
          <a:p>
            <a:endParaRPr lang="en-IN" sz="1600" dirty="0"/>
          </a:p>
        </p:txBody>
      </p:sp>
      <p:sp>
        <p:nvSpPr>
          <p:cNvPr id="16" name="TextBox 15">
            <a:extLst>
              <a:ext uri="{FF2B5EF4-FFF2-40B4-BE49-F238E27FC236}">
                <a16:creationId xmlns:a16="http://schemas.microsoft.com/office/drawing/2014/main" id="{F93F2E85-A3E7-14DB-EDED-A3AA4B810BF9}"/>
              </a:ext>
            </a:extLst>
          </p:cNvPr>
          <p:cNvSpPr txBox="1"/>
          <p:nvPr/>
        </p:nvSpPr>
        <p:spPr>
          <a:xfrm>
            <a:off x="6453825" y="2236420"/>
            <a:ext cx="3672750" cy="584775"/>
          </a:xfrm>
          <a:prstGeom prst="rect">
            <a:avLst/>
          </a:prstGeom>
          <a:noFill/>
        </p:spPr>
        <p:txBody>
          <a:bodyPr wrap="square" rtlCol="0">
            <a:spAutoFit/>
          </a:bodyPr>
          <a:lstStyle/>
          <a:p>
            <a:pPr defTabSz="581924">
              <a:spcAft>
                <a:spcPts val="516"/>
              </a:spcAft>
            </a:pPr>
            <a:r>
              <a:rPr lang="en-US" sz="1600" kern="1200" dirty="0">
                <a:solidFill>
                  <a:srgbClr val="000000"/>
                </a:solidFill>
              </a:rPr>
              <a:t>It is beneficial we get to learn so many things about diet</a:t>
            </a:r>
            <a:r>
              <a:rPr lang="en-US" sz="1600" kern="1200" dirty="0">
                <a:solidFill>
                  <a:schemeClr val="tx1"/>
                </a:solidFill>
              </a:rPr>
              <a:t> </a:t>
            </a:r>
            <a:endParaRPr lang="en-IN" sz="1600" dirty="0"/>
          </a:p>
        </p:txBody>
      </p:sp>
      <p:sp>
        <p:nvSpPr>
          <p:cNvPr id="21" name="Rectangle: Rounded Corners 20">
            <a:extLst>
              <a:ext uri="{FF2B5EF4-FFF2-40B4-BE49-F238E27FC236}">
                <a16:creationId xmlns:a16="http://schemas.microsoft.com/office/drawing/2014/main" id="{6276745D-E42B-1887-5C59-A46394F7D2D7}"/>
              </a:ext>
            </a:extLst>
          </p:cNvPr>
          <p:cNvSpPr/>
          <p:nvPr/>
        </p:nvSpPr>
        <p:spPr>
          <a:xfrm>
            <a:off x="6173659" y="2128938"/>
            <a:ext cx="4233083" cy="727901"/>
          </a:xfrm>
          <a:custGeom>
            <a:avLst/>
            <a:gdLst>
              <a:gd name="connsiteX0" fmla="*/ 0 w 4233083"/>
              <a:gd name="connsiteY0" fmla="*/ 121319 h 727901"/>
              <a:gd name="connsiteX1" fmla="*/ 121319 w 4233083"/>
              <a:gd name="connsiteY1" fmla="*/ 0 h 727901"/>
              <a:gd name="connsiteX2" fmla="*/ 666680 w 4233083"/>
              <a:gd name="connsiteY2" fmla="*/ 0 h 727901"/>
              <a:gd name="connsiteX3" fmla="*/ 1331754 w 4233083"/>
              <a:gd name="connsiteY3" fmla="*/ 0 h 727901"/>
              <a:gd name="connsiteX4" fmla="*/ 1956924 w 4233083"/>
              <a:gd name="connsiteY4" fmla="*/ 0 h 727901"/>
              <a:gd name="connsiteX5" fmla="*/ 2661902 w 4233083"/>
              <a:gd name="connsiteY5" fmla="*/ 0 h 727901"/>
              <a:gd name="connsiteX6" fmla="*/ 3287072 w 4233083"/>
              <a:gd name="connsiteY6" fmla="*/ 0 h 727901"/>
              <a:gd name="connsiteX7" fmla="*/ 4111764 w 4233083"/>
              <a:gd name="connsiteY7" fmla="*/ 0 h 727901"/>
              <a:gd name="connsiteX8" fmla="*/ 4233083 w 4233083"/>
              <a:gd name="connsiteY8" fmla="*/ 121319 h 727901"/>
              <a:gd name="connsiteX9" fmla="*/ 4233083 w 4233083"/>
              <a:gd name="connsiteY9" fmla="*/ 606582 h 727901"/>
              <a:gd name="connsiteX10" fmla="*/ 4111764 w 4233083"/>
              <a:gd name="connsiteY10" fmla="*/ 727901 h 727901"/>
              <a:gd name="connsiteX11" fmla="*/ 3486594 w 4233083"/>
              <a:gd name="connsiteY11" fmla="*/ 727901 h 727901"/>
              <a:gd name="connsiteX12" fmla="*/ 2941233 w 4233083"/>
              <a:gd name="connsiteY12" fmla="*/ 727901 h 727901"/>
              <a:gd name="connsiteX13" fmla="*/ 2316064 w 4233083"/>
              <a:gd name="connsiteY13" fmla="*/ 727901 h 727901"/>
              <a:gd name="connsiteX14" fmla="*/ 1730798 w 4233083"/>
              <a:gd name="connsiteY14" fmla="*/ 727901 h 727901"/>
              <a:gd name="connsiteX15" fmla="*/ 1185438 w 4233083"/>
              <a:gd name="connsiteY15" fmla="*/ 727901 h 727901"/>
              <a:gd name="connsiteX16" fmla="*/ 121319 w 4233083"/>
              <a:gd name="connsiteY16" fmla="*/ 727901 h 727901"/>
              <a:gd name="connsiteX17" fmla="*/ 0 w 4233083"/>
              <a:gd name="connsiteY17" fmla="*/ 606582 h 727901"/>
              <a:gd name="connsiteX18" fmla="*/ 0 w 4233083"/>
              <a:gd name="connsiteY18" fmla="*/ 121319 h 72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33083" h="727901" extrusionOk="0">
                <a:moveTo>
                  <a:pt x="0" y="121319"/>
                </a:moveTo>
                <a:cubicBezTo>
                  <a:pt x="-3815" y="59046"/>
                  <a:pt x="53084" y="4319"/>
                  <a:pt x="121319" y="0"/>
                </a:cubicBezTo>
                <a:cubicBezTo>
                  <a:pt x="366438" y="15733"/>
                  <a:pt x="395664" y="-20177"/>
                  <a:pt x="666680" y="0"/>
                </a:cubicBezTo>
                <a:cubicBezTo>
                  <a:pt x="937696" y="20177"/>
                  <a:pt x="1072684" y="-4707"/>
                  <a:pt x="1331754" y="0"/>
                </a:cubicBezTo>
                <a:cubicBezTo>
                  <a:pt x="1590824" y="4707"/>
                  <a:pt x="1820450" y="-19385"/>
                  <a:pt x="1956924" y="0"/>
                </a:cubicBezTo>
                <a:cubicBezTo>
                  <a:pt x="2093398" y="19385"/>
                  <a:pt x="2488976" y="7480"/>
                  <a:pt x="2661902" y="0"/>
                </a:cubicBezTo>
                <a:cubicBezTo>
                  <a:pt x="2834828" y="-7480"/>
                  <a:pt x="3007027" y="30865"/>
                  <a:pt x="3287072" y="0"/>
                </a:cubicBezTo>
                <a:cubicBezTo>
                  <a:pt x="3567117" y="-30865"/>
                  <a:pt x="3914166" y="-31626"/>
                  <a:pt x="4111764" y="0"/>
                </a:cubicBezTo>
                <a:cubicBezTo>
                  <a:pt x="4188776" y="9037"/>
                  <a:pt x="4230051" y="57614"/>
                  <a:pt x="4233083" y="121319"/>
                </a:cubicBezTo>
                <a:cubicBezTo>
                  <a:pt x="4223120" y="252700"/>
                  <a:pt x="4238219" y="367812"/>
                  <a:pt x="4233083" y="606582"/>
                </a:cubicBezTo>
                <a:cubicBezTo>
                  <a:pt x="4235138" y="678577"/>
                  <a:pt x="4163695" y="734604"/>
                  <a:pt x="4111764" y="727901"/>
                </a:cubicBezTo>
                <a:cubicBezTo>
                  <a:pt x="3968711" y="747377"/>
                  <a:pt x="3691146" y="716133"/>
                  <a:pt x="3486594" y="727901"/>
                </a:cubicBezTo>
                <a:cubicBezTo>
                  <a:pt x="3282042" y="739670"/>
                  <a:pt x="3059176" y="722222"/>
                  <a:pt x="2941233" y="727901"/>
                </a:cubicBezTo>
                <a:cubicBezTo>
                  <a:pt x="2823290" y="733580"/>
                  <a:pt x="2509373" y="718131"/>
                  <a:pt x="2316064" y="727901"/>
                </a:cubicBezTo>
                <a:cubicBezTo>
                  <a:pt x="2122755" y="737671"/>
                  <a:pt x="1942784" y="745209"/>
                  <a:pt x="1730798" y="727901"/>
                </a:cubicBezTo>
                <a:cubicBezTo>
                  <a:pt x="1518812" y="710593"/>
                  <a:pt x="1447310" y="706008"/>
                  <a:pt x="1185438" y="727901"/>
                </a:cubicBezTo>
                <a:cubicBezTo>
                  <a:pt x="923566" y="749794"/>
                  <a:pt x="477234" y="711573"/>
                  <a:pt x="121319" y="727901"/>
                </a:cubicBezTo>
                <a:cubicBezTo>
                  <a:pt x="53044" y="722584"/>
                  <a:pt x="1915" y="669539"/>
                  <a:pt x="0" y="606582"/>
                </a:cubicBezTo>
                <a:cubicBezTo>
                  <a:pt x="2677" y="418281"/>
                  <a:pt x="-13091" y="282930"/>
                  <a:pt x="0" y="121319"/>
                </a:cubicBezTo>
                <a:close/>
              </a:path>
            </a:pathLst>
          </a:custGeom>
          <a:noFill/>
          <a:ln w="57150">
            <a:solidFill>
              <a:schemeClr val="accent5">
                <a:lumMod val="75000"/>
              </a:schemeClr>
            </a:solidFill>
            <a:extLst>
              <a:ext uri="{C807C97D-BFC1-408E-A445-0C87EB9F89A2}">
                <ask:lineSketchStyleProps xmlns:ask="http://schemas.microsoft.com/office/drawing/2018/sketchyshapes" sd="1420922813">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600"/>
          </a:p>
        </p:txBody>
      </p:sp>
      <p:sp>
        <p:nvSpPr>
          <p:cNvPr id="22" name="Rectangle: Rounded Corners 21">
            <a:extLst>
              <a:ext uri="{FF2B5EF4-FFF2-40B4-BE49-F238E27FC236}">
                <a16:creationId xmlns:a16="http://schemas.microsoft.com/office/drawing/2014/main" id="{C864C4DA-8ED3-AC67-ADA0-2B04BFBA0F49}"/>
              </a:ext>
            </a:extLst>
          </p:cNvPr>
          <p:cNvSpPr/>
          <p:nvPr/>
        </p:nvSpPr>
        <p:spPr>
          <a:xfrm>
            <a:off x="6173660" y="2941791"/>
            <a:ext cx="4233082" cy="727901"/>
          </a:xfrm>
          <a:custGeom>
            <a:avLst/>
            <a:gdLst>
              <a:gd name="connsiteX0" fmla="*/ 0 w 4233082"/>
              <a:gd name="connsiteY0" fmla="*/ 121319 h 727901"/>
              <a:gd name="connsiteX1" fmla="*/ 121319 w 4233082"/>
              <a:gd name="connsiteY1" fmla="*/ 0 h 727901"/>
              <a:gd name="connsiteX2" fmla="*/ 866202 w 4233082"/>
              <a:gd name="connsiteY2" fmla="*/ 0 h 727901"/>
              <a:gd name="connsiteX3" fmla="*/ 1411563 w 4233082"/>
              <a:gd name="connsiteY3" fmla="*/ 0 h 727901"/>
              <a:gd name="connsiteX4" fmla="*/ 1956923 w 4233082"/>
              <a:gd name="connsiteY4" fmla="*/ 0 h 727901"/>
              <a:gd name="connsiteX5" fmla="*/ 2542188 w 4233082"/>
              <a:gd name="connsiteY5" fmla="*/ 0 h 727901"/>
              <a:gd name="connsiteX6" fmla="*/ 3167358 w 4233082"/>
              <a:gd name="connsiteY6" fmla="*/ 0 h 727901"/>
              <a:gd name="connsiteX7" fmla="*/ 4111763 w 4233082"/>
              <a:gd name="connsiteY7" fmla="*/ 0 h 727901"/>
              <a:gd name="connsiteX8" fmla="*/ 4233082 w 4233082"/>
              <a:gd name="connsiteY8" fmla="*/ 121319 h 727901"/>
              <a:gd name="connsiteX9" fmla="*/ 4233082 w 4233082"/>
              <a:gd name="connsiteY9" fmla="*/ 606582 h 727901"/>
              <a:gd name="connsiteX10" fmla="*/ 4111763 w 4233082"/>
              <a:gd name="connsiteY10" fmla="*/ 727901 h 727901"/>
              <a:gd name="connsiteX11" fmla="*/ 3366880 w 4233082"/>
              <a:gd name="connsiteY11" fmla="*/ 727901 h 727901"/>
              <a:gd name="connsiteX12" fmla="*/ 2781615 w 4233082"/>
              <a:gd name="connsiteY12" fmla="*/ 727901 h 727901"/>
              <a:gd name="connsiteX13" fmla="*/ 2036732 w 4233082"/>
              <a:gd name="connsiteY13" fmla="*/ 727901 h 727901"/>
              <a:gd name="connsiteX14" fmla="*/ 1371658 w 4233082"/>
              <a:gd name="connsiteY14" fmla="*/ 727901 h 727901"/>
              <a:gd name="connsiteX15" fmla="*/ 826297 w 4233082"/>
              <a:gd name="connsiteY15" fmla="*/ 727901 h 727901"/>
              <a:gd name="connsiteX16" fmla="*/ 121319 w 4233082"/>
              <a:gd name="connsiteY16" fmla="*/ 727901 h 727901"/>
              <a:gd name="connsiteX17" fmla="*/ 0 w 4233082"/>
              <a:gd name="connsiteY17" fmla="*/ 606582 h 727901"/>
              <a:gd name="connsiteX18" fmla="*/ 0 w 4233082"/>
              <a:gd name="connsiteY18" fmla="*/ 121319 h 72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33082" h="727901" extrusionOk="0">
                <a:moveTo>
                  <a:pt x="0" y="121319"/>
                </a:moveTo>
                <a:cubicBezTo>
                  <a:pt x="4010" y="50918"/>
                  <a:pt x="61749" y="-8806"/>
                  <a:pt x="121319" y="0"/>
                </a:cubicBezTo>
                <a:cubicBezTo>
                  <a:pt x="476581" y="-20048"/>
                  <a:pt x="637113" y="-30355"/>
                  <a:pt x="866202" y="0"/>
                </a:cubicBezTo>
                <a:cubicBezTo>
                  <a:pt x="1095291" y="30355"/>
                  <a:pt x="1139600" y="14100"/>
                  <a:pt x="1411563" y="0"/>
                </a:cubicBezTo>
                <a:cubicBezTo>
                  <a:pt x="1683526" y="-14100"/>
                  <a:pt x="1739160" y="12709"/>
                  <a:pt x="1956923" y="0"/>
                </a:cubicBezTo>
                <a:cubicBezTo>
                  <a:pt x="2174686" y="-12709"/>
                  <a:pt x="2347322" y="1539"/>
                  <a:pt x="2542188" y="0"/>
                </a:cubicBezTo>
                <a:cubicBezTo>
                  <a:pt x="2737054" y="-1539"/>
                  <a:pt x="2884530" y="-25806"/>
                  <a:pt x="3167358" y="0"/>
                </a:cubicBezTo>
                <a:cubicBezTo>
                  <a:pt x="3450186" y="25806"/>
                  <a:pt x="3812440" y="43394"/>
                  <a:pt x="4111763" y="0"/>
                </a:cubicBezTo>
                <a:cubicBezTo>
                  <a:pt x="4170380" y="-1112"/>
                  <a:pt x="4226882" y="63973"/>
                  <a:pt x="4233082" y="121319"/>
                </a:cubicBezTo>
                <a:cubicBezTo>
                  <a:pt x="4213823" y="257295"/>
                  <a:pt x="4234124" y="427372"/>
                  <a:pt x="4233082" y="606582"/>
                </a:cubicBezTo>
                <a:cubicBezTo>
                  <a:pt x="4234231" y="663016"/>
                  <a:pt x="4179297" y="744436"/>
                  <a:pt x="4111763" y="727901"/>
                </a:cubicBezTo>
                <a:cubicBezTo>
                  <a:pt x="3815145" y="760918"/>
                  <a:pt x="3523551" y="703421"/>
                  <a:pt x="3366880" y="727901"/>
                </a:cubicBezTo>
                <a:cubicBezTo>
                  <a:pt x="3210209" y="752381"/>
                  <a:pt x="2952388" y="714991"/>
                  <a:pt x="2781615" y="727901"/>
                </a:cubicBezTo>
                <a:cubicBezTo>
                  <a:pt x="2610843" y="740811"/>
                  <a:pt x="2363443" y="758576"/>
                  <a:pt x="2036732" y="727901"/>
                </a:cubicBezTo>
                <a:cubicBezTo>
                  <a:pt x="1710021" y="697226"/>
                  <a:pt x="1643582" y="694982"/>
                  <a:pt x="1371658" y="727901"/>
                </a:cubicBezTo>
                <a:cubicBezTo>
                  <a:pt x="1099734" y="760820"/>
                  <a:pt x="1005593" y="724225"/>
                  <a:pt x="826297" y="727901"/>
                </a:cubicBezTo>
                <a:cubicBezTo>
                  <a:pt x="647001" y="731577"/>
                  <a:pt x="402172" y="740712"/>
                  <a:pt x="121319" y="727901"/>
                </a:cubicBezTo>
                <a:cubicBezTo>
                  <a:pt x="50717" y="712166"/>
                  <a:pt x="12326" y="670373"/>
                  <a:pt x="0" y="606582"/>
                </a:cubicBezTo>
                <a:cubicBezTo>
                  <a:pt x="24079" y="404792"/>
                  <a:pt x="19112" y="336262"/>
                  <a:pt x="0" y="121319"/>
                </a:cubicBezTo>
                <a:close/>
              </a:path>
            </a:pathLst>
          </a:custGeom>
          <a:noFill/>
          <a:ln w="57150">
            <a:solidFill>
              <a:schemeClr val="accent1"/>
            </a:solidFill>
            <a:extLst>
              <a:ext uri="{C807C97D-BFC1-408E-A445-0C87EB9F89A2}">
                <ask:lineSketchStyleProps xmlns:ask="http://schemas.microsoft.com/office/drawing/2018/sketchyshapes" sd="929711744">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581924">
              <a:spcAft>
                <a:spcPts val="516"/>
              </a:spcAft>
            </a:pPr>
            <a:r>
              <a:rPr lang="en-US" sz="1600" kern="1200">
                <a:solidFill>
                  <a:srgbClr val="000000"/>
                </a:solidFill>
              </a:rPr>
              <a:t>Cross learning among pregnant mothers</a:t>
            </a:r>
            <a:r>
              <a:rPr lang="en-US" sz="1600" kern="1200">
                <a:solidFill>
                  <a:schemeClr val="lt1"/>
                </a:solidFill>
              </a:rPr>
              <a:t> </a:t>
            </a:r>
            <a:endParaRPr lang="en-IN" sz="1600"/>
          </a:p>
        </p:txBody>
      </p:sp>
      <p:sp>
        <p:nvSpPr>
          <p:cNvPr id="24" name="Rectangle: Rounded Corners 23">
            <a:extLst>
              <a:ext uri="{FF2B5EF4-FFF2-40B4-BE49-F238E27FC236}">
                <a16:creationId xmlns:a16="http://schemas.microsoft.com/office/drawing/2014/main" id="{74BFA212-E74B-7A80-CB68-D83E8E9B68FA}"/>
              </a:ext>
            </a:extLst>
          </p:cNvPr>
          <p:cNvSpPr/>
          <p:nvPr/>
        </p:nvSpPr>
        <p:spPr>
          <a:xfrm>
            <a:off x="6173660" y="3803020"/>
            <a:ext cx="4233081" cy="727901"/>
          </a:xfrm>
          <a:custGeom>
            <a:avLst/>
            <a:gdLst>
              <a:gd name="connsiteX0" fmla="*/ 0 w 4233081"/>
              <a:gd name="connsiteY0" fmla="*/ 121319 h 727901"/>
              <a:gd name="connsiteX1" fmla="*/ 121319 w 4233081"/>
              <a:gd name="connsiteY1" fmla="*/ 0 h 727901"/>
              <a:gd name="connsiteX2" fmla="*/ 731287 w 4233081"/>
              <a:gd name="connsiteY2" fmla="*/ 0 h 727901"/>
              <a:gd name="connsiteX3" fmla="*/ 1261446 w 4233081"/>
              <a:gd name="connsiteY3" fmla="*/ 0 h 727901"/>
              <a:gd name="connsiteX4" fmla="*/ 1711796 w 4233081"/>
              <a:gd name="connsiteY4" fmla="*/ 0 h 727901"/>
              <a:gd name="connsiteX5" fmla="*/ 2281859 w 4233081"/>
              <a:gd name="connsiteY5" fmla="*/ 0 h 727901"/>
              <a:gd name="connsiteX6" fmla="*/ 2732209 w 4233081"/>
              <a:gd name="connsiteY6" fmla="*/ 0 h 727901"/>
              <a:gd name="connsiteX7" fmla="*/ 3182559 w 4233081"/>
              <a:gd name="connsiteY7" fmla="*/ 0 h 727901"/>
              <a:gd name="connsiteX8" fmla="*/ 4111762 w 4233081"/>
              <a:gd name="connsiteY8" fmla="*/ 0 h 727901"/>
              <a:gd name="connsiteX9" fmla="*/ 4233081 w 4233081"/>
              <a:gd name="connsiteY9" fmla="*/ 121319 h 727901"/>
              <a:gd name="connsiteX10" fmla="*/ 4233081 w 4233081"/>
              <a:gd name="connsiteY10" fmla="*/ 606582 h 727901"/>
              <a:gd name="connsiteX11" fmla="*/ 4111762 w 4233081"/>
              <a:gd name="connsiteY11" fmla="*/ 727901 h 727901"/>
              <a:gd name="connsiteX12" fmla="*/ 3621508 w 4233081"/>
              <a:gd name="connsiteY12" fmla="*/ 727901 h 727901"/>
              <a:gd name="connsiteX13" fmla="*/ 2971635 w 4233081"/>
              <a:gd name="connsiteY13" fmla="*/ 727901 h 727901"/>
              <a:gd name="connsiteX14" fmla="*/ 2321763 w 4233081"/>
              <a:gd name="connsiteY14" fmla="*/ 727901 h 727901"/>
              <a:gd name="connsiteX15" fmla="*/ 1791604 w 4233081"/>
              <a:gd name="connsiteY15" fmla="*/ 727901 h 727901"/>
              <a:gd name="connsiteX16" fmla="*/ 1221541 w 4233081"/>
              <a:gd name="connsiteY16" fmla="*/ 727901 h 727901"/>
              <a:gd name="connsiteX17" fmla="*/ 771191 w 4233081"/>
              <a:gd name="connsiteY17" fmla="*/ 727901 h 727901"/>
              <a:gd name="connsiteX18" fmla="*/ 121319 w 4233081"/>
              <a:gd name="connsiteY18" fmla="*/ 727901 h 727901"/>
              <a:gd name="connsiteX19" fmla="*/ 0 w 4233081"/>
              <a:gd name="connsiteY19" fmla="*/ 606582 h 727901"/>
              <a:gd name="connsiteX20" fmla="*/ 0 w 4233081"/>
              <a:gd name="connsiteY20" fmla="*/ 121319 h 72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3081" h="727901" extrusionOk="0">
                <a:moveTo>
                  <a:pt x="0" y="121319"/>
                </a:moveTo>
                <a:cubicBezTo>
                  <a:pt x="-13962" y="50392"/>
                  <a:pt x="50938" y="-4790"/>
                  <a:pt x="121319" y="0"/>
                </a:cubicBezTo>
                <a:cubicBezTo>
                  <a:pt x="419989" y="-56572"/>
                  <a:pt x="481151" y="54511"/>
                  <a:pt x="731287" y="0"/>
                </a:cubicBezTo>
                <a:cubicBezTo>
                  <a:pt x="981423" y="-54511"/>
                  <a:pt x="1088717" y="26288"/>
                  <a:pt x="1261446" y="0"/>
                </a:cubicBezTo>
                <a:cubicBezTo>
                  <a:pt x="1434175" y="-26288"/>
                  <a:pt x="1550735" y="34918"/>
                  <a:pt x="1711796" y="0"/>
                </a:cubicBezTo>
                <a:cubicBezTo>
                  <a:pt x="1872857" y="-34918"/>
                  <a:pt x="2151607" y="6297"/>
                  <a:pt x="2281859" y="0"/>
                </a:cubicBezTo>
                <a:cubicBezTo>
                  <a:pt x="2412111" y="-6297"/>
                  <a:pt x="2585617" y="45242"/>
                  <a:pt x="2732209" y="0"/>
                </a:cubicBezTo>
                <a:cubicBezTo>
                  <a:pt x="2878801" y="-45242"/>
                  <a:pt x="3044339" y="1366"/>
                  <a:pt x="3182559" y="0"/>
                </a:cubicBezTo>
                <a:cubicBezTo>
                  <a:pt x="3320779" y="-1366"/>
                  <a:pt x="3700308" y="85401"/>
                  <a:pt x="4111762" y="0"/>
                </a:cubicBezTo>
                <a:cubicBezTo>
                  <a:pt x="4184796" y="-115"/>
                  <a:pt x="4230043" y="57766"/>
                  <a:pt x="4233081" y="121319"/>
                </a:cubicBezTo>
                <a:cubicBezTo>
                  <a:pt x="4256480" y="336119"/>
                  <a:pt x="4221052" y="424953"/>
                  <a:pt x="4233081" y="606582"/>
                </a:cubicBezTo>
                <a:cubicBezTo>
                  <a:pt x="4230017" y="671419"/>
                  <a:pt x="4172929" y="744113"/>
                  <a:pt x="4111762" y="727901"/>
                </a:cubicBezTo>
                <a:cubicBezTo>
                  <a:pt x="3929080" y="786386"/>
                  <a:pt x="3762356" y="694525"/>
                  <a:pt x="3621508" y="727901"/>
                </a:cubicBezTo>
                <a:cubicBezTo>
                  <a:pt x="3480660" y="761277"/>
                  <a:pt x="3173319" y="703125"/>
                  <a:pt x="2971635" y="727901"/>
                </a:cubicBezTo>
                <a:cubicBezTo>
                  <a:pt x="2769951" y="752677"/>
                  <a:pt x="2609218" y="710375"/>
                  <a:pt x="2321763" y="727901"/>
                </a:cubicBezTo>
                <a:cubicBezTo>
                  <a:pt x="2034308" y="745427"/>
                  <a:pt x="2028231" y="679169"/>
                  <a:pt x="1791604" y="727901"/>
                </a:cubicBezTo>
                <a:cubicBezTo>
                  <a:pt x="1554977" y="776633"/>
                  <a:pt x="1364921" y="691432"/>
                  <a:pt x="1221541" y="727901"/>
                </a:cubicBezTo>
                <a:cubicBezTo>
                  <a:pt x="1078161" y="764370"/>
                  <a:pt x="871978" y="718070"/>
                  <a:pt x="771191" y="727901"/>
                </a:cubicBezTo>
                <a:cubicBezTo>
                  <a:pt x="670404" y="737732"/>
                  <a:pt x="282497" y="693077"/>
                  <a:pt x="121319" y="727901"/>
                </a:cubicBezTo>
                <a:cubicBezTo>
                  <a:pt x="72102" y="734466"/>
                  <a:pt x="59" y="684637"/>
                  <a:pt x="0" y="606582"/>
                </a:cubicBezTo>
                <a:cubicBezTo>
                  <a:pt x="-18051" y="488883"/>
                  <a:pt x="2456" y="345178"/>
                  <a:pt x="0" y="121319"/>
                </a:cubicBezTo>
                <a:close/>
              </a:path>
            </a:pathLst>
          </a:custGeom>
          <a:noFill/>
          <a:ln w="57150">
            <a:solidFill>
              <a:schemeClr val="accent1"/>
            </a:solidFill>
            <a:extLst>
              <a:ext uri="{C807C97D-BFC1-408E-A445-0C87EB9F89A2}">
                <ask:lineSketchStyleProps xmlns:ask="http://schemas.microsoft.com/office/drawing/2018/sketchyshapes" sd="532093368">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581924">
              <a:spcAft>
                <a:spcPts val="516"/>
              </a:spcAft>
            </a:pPr>
            <a:r>
              <a:rPr lang="en-US" sz="1600" kern="1200" dirty="0">
                <a:solidFill>
                  <a:srgbClr val="000000"/>
                </a:solidFill>
              </a:rPr>
              <a:t>Everything is good but we have problem coming here leaving our houses and children </a:t>
            </a:r>
            <a:endParaRPr lang="en-IN" sz="1600" dirty="0"/>
          </a:p>
        </p:txBody>
      </p:sp>
      <p:sp>
        <p:nvSpPr>
          <p:cNvPr id="25" name="Rectangle: Rounded Corners 24">
            <a:extLst>
              <a:ext uri="{FF2B5EF4-FFF2-40B4-BE49-F238E27FC236}">
                <a16:creationId xmlns:a16="http://schemas.microsoft.com/office/drawing/2014/main" id="{FBF6A204-5529-729F-2629-0094037FC069}"/>
              </a:ext>
            </a:extLst>
          </p:cNvPr>
          <p:cNvSpPr/>
          <p:nvPr/>
        </p:nvSpPr>
        <p:spPr>
          <a:xfrm>
            <a:off x="6184159" y="4705551"/>
            <a:ext cx="4309670" cy="615678"/>
          </a:xfrm>
          <a:custGeom>
            <a:avLst/>
            <a:gdLst>
              <a:gd name="connsiteX0" fmla="*/ 0 w 4309670"/>
              <a:gd name="connsiteY0" fmla="*/ 102615 h 615678"/>
              <a:gd name="connsiteX1" fmla="*/ 102615 w 4309670"/>
              <a:gd name="connsiteY1" fmla="*/ 0 h 615678"/>
              <a:gd name="connsiteX2" fmla="*/ 647919 w 4309670"/>
              <a:gd name="connsiteY2" fmla="*/ 0 h 615678"/>
              <a:gd name="connsiteX3" fmla="*/ 1193223 w 4309670"/>
              <a:gd name="connsiteY3" fmla="*/ 0 h 615678"/>
              <a:gd name="connsiteX4" fmla="*/ 1656439 w 4309670"/>
              <a:gd name="connsiteY4" fmla="*/ 0 h 615678"/>
              <a:gd name="connsiteX5" fmla="*/ 2283832 w 4309670"/>
              <a:gd name="connsiteY5" fmla="*/ 0 h 615678"/>
              <a:gd name="connsiteX6" fmla="*/ 2952269 w 4309670"/>
              <a:gd name="connsiteY6" fmla="*/ 0 h 615678"/>
              <a:gd name="connsiteX7" fmla="*/ 3415484 w 4309670"/>
              <a:gd name="connsiteY7" fmla="*/ 0 h 615678"/>
              <a:gd name="connsiteX8" fmla="*/ 4207055 w 4309670"/>
              <a:gd name="connsiteY8" fmla="*/ 0 h 615678"/>
              <a:gd name="connsiteX9" fmla="*/ 4309670 w 4309670"/>
              <a:gd name="connsiteY9" fmla="*/ 102615 h 615678"/>
              <a:gd name="connsiteX10" fmla="*/ 4309670 w 4309670"/>
              <a:gd name="connsiteY10" fmla="*/ 513063 h 615678"/>
              <a:gd name="connsiteX11" fmla="*/ 4207055 w 4309670"/>
              <a:gd name="connsiteY11" fmla="*/ 615678 h 615678"/>
              <a:gd name="connsiteX12" fmla="*/ 3743840 w 4309670"/>
              <a:gd name="connsiteY12" fmla="*/ 615678 h 615678"/>
              <a:gd name="connsiteX13" fmla="*/ 3280624 w 4309670"/>
              <a:gd name="connsiteY13" fmla="*/ 615678 h 615678"/>
              <a:gd name="connsiteX14" fmla="*/ 2612187 w 4309670"/>
              <a:gd name="connsiteY14" fmla="*/ 615678 h 615678"/>
              <a:gd name="connsiteX15" fmla="*/ 1943750 w 4309670"/>
              <a:gd name="connsiteY15" fmla="*/ 615678 h 615678"/>
              <a:gd name="connsiteX16" fmla="*/ 1275312 w 4309670"/>
              <a:gd name="connsiteY16" fmla="*/ 615678 h 615678"/>
              <a:gd name="connsiteX17" fmla="*/ 647919 w 4309670"/>
              <a:gd name="connsiteY17" fmla="*/ 615678 h 615678"/>
              <a:gd name="connsiteX18" fmla="*/ 102615 w 4309670"/>
              <a:gd name="connsiteY18" fmla="*/ 615678 h 615678"/>
              <a:gd name="connsiteX19" fmla="*/ 0 w 4309670"/>
              <a:gd name="connsiteY19" fmla="*/ 513063 h 615678"/>
              <a:gd name="connsiteX20" fmla="*/ 0 w 4309670"/>
              <a:gd name="connsiteY20" fmla="*/ 102615 h 61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09670" h="615678" extrusionOk="0">
                <a:moveTo>
                  <a:pt x="0" y="102615"/>
                </a:moveTo>
                <a:cubicBezTo>
                  <a:pt x="5985" y="47811"/>
                  <a:pt x="48193" y="-8264"/>
                  <a:pt x="102615" y="0"/>
                </a:cubicBezTo>
                <a:cubicBezTo>
                  <a:pt x="372082" y="-52660"/>
                  <a:pt x="462890" y="56233"/>
                  <a:pt x="647919" y="0"/>
                </a:cubicBezTo>
                <a:cubicBezTo>
                  <a:pt x="832948" y="-56233"/>
                  <a:pt x="987106" y="2016"/>
                  <a:pt x="1193223" y="0"/>
                </a:cubicBezTo>
                <a:cubicBezTo>
                  <a:pt x="1399340" y="-2016"/>
                  <a:pt x="1497128" y="40050"/>
                  <a:pt x="1656439" y="0"/>
                </a:cubicBezTo>
                <a:cubicBezTo>
                  <a:pt x="1815750" y="-40050"/>
                  <a:pt x="2152999" y="36326"/>
                  <a:pt x="2283832" y="0"/>
                </a:cubicBezTo>
                <a:cubicBezTo>
                  <a:pt x="2414665" y="-36326"/>
                  <a:pt x="2798189" y="33112"/>
                  <a:pt x="2952269" y="0"/>
                </a:cubicBezTo>
                <a:cubicBezTo>
                  <a:pt x="3106349" y="-33112"/>
                  <a:pt x="3269661" y="7760"/>
                  <a:pt x="3415484" y="0"/>
                </a:cubicBezTo>
                <a:cubicBezTo>
                  <a:pt x="3561307" y="-7760"/>
                  <a:pt x="4029920" y="47041"/>
                  <a:pt x="4207055" y="0"/>
                </a:cubicBezTo>
                <a:cubicBezTo>
                  <a:pt x="4252281" y="-7"/>
                  <a:pt x="4298616" y="51861"/>
                  <a:pt x="4309670" y="102615"/>
                </a:cubicBezTo>
                <a:cubicBezTo>
                  <a:pt x="4356450" y="246036"/>
                  <a:pt x="4307724" y="362085"/>
                  <a:pt x="4309670" y="513063"/>
                </a:cubicBezTo>
                <a:cubicBezTo>
                  <a:pt x="4310804" y="569266"/>
                  <a:pt x="4261219" y="613031"/>
                  <a:pt x="4207055" y="615678"/>
                </a:cubicBezTo>
                <a:cubicBezTo>
                  <a:pt x="4040204" y="662710"/>
                  <a:pt x="3857120" y="607476"/>
                  <a:pt x="3743840" y="615678"/>
                </a:cubicBezTo>
                <a:cubicBezTo>
                  <a:pt x="3630560" y="623880"/>
                  <a:pt x="3427143" y="564116"/>
                  <a:pt x="3280624" y="615678"/>
                </a:cubicBezTo>
                <a:cubicBezTo>
                  <a:pt x="3134105" y="667240"/>
                  <a:pt x="2836908" y="538429"/>
                  <a:pt x="2612187" y="615678"/>
                </a:cubicBezTo>
                <a:cubicBezTo>
                  <a:pt x="2387466" y="692927"/>
                  <a:pt x="2255300" y="570041"/>
                  <a:pt x="1943750" y="615678"/>
                </a:cubicBezTo>
                <a:cubicBezTo>
                  <a:pt x="1632200" y="661315"/>
                  <a:pt x="1540207" y="555321"/>
                  <a:pt x="1275312" y="615678"/>
                </a:cubicBezTo>
                <a:cubicBezTo>
                  <a:pt x="1010417" y="676035"/>
                  <a:pt x="851611" y="558246"/>
                  <a:pt x="647919" y="615678"/>
                </a:cubicBezTo>
                <a:cubicBezTo>
                  <a:pt x="444227" y="673110"/>
                  <a:pt x="350242" y="573549"/>
                  <a:pt x="102615" y="615678"/>
                </a:cubicBezTo>
                <a:cubicBezTo>
                  <a:pt x="48885" y="615880"/>
                  <a:pt x="4578" y="574145"/>
                  <a:pt x="0" y="513063"/>
                </a:cubicBezTo>
                <a:cubicBezTo>
                  <a:pt x="-37836" y="312721"/>
                  <a:pt x="42246" y="190358"/>
                  <a:pt x="0" y="102615"/>
                </a:cubicBezTo>
                <a:close/>
              </a:path>
            </a:pathLst>
          </a:custGeom>
          <a:noFill/>
          <a:ln w="57150">
            <a:solidFill>
              <a:schemeClr val="accent1"/>
            </a:solidFill>
            <a:prstDash val="solid"/>
            <a:extLst>
              <a:ext uri="{C807C97D-BFC1-408E-A445-0C87EB9F89A2}">
                <ask:lineSketchStyleProps xmlns:ask="http://schemas.microsoft.com/office/drawing/2018/sketchyshapes" sd="2868077031">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581924">
              <a:spcAft>
                <a:spcPts val="516"/>
              </a:spcAft>
            </a:pPr>
            <a:r>
              <a:rPr lang="en-US" sz="1600" kern="1200" dirty="0">
                <a:solidFill>
                  <a:srgbClr val="000000"/>
                </a:solidFill>
              </a:rPr>
              <a:t>We get free medicines- IFA tablets which is very useful</a:t>
            </a:r>
            <a:r>
              <a:rPr lang="en-US" sz="1600" kern="1200" dirty="0">
                <a:solidFill>
                  <a:schemeClr val="lt1"/>
                </a:solidFill>
              </a:rPr>
              <a:t> </a:t>
            </a:r>
            <a:endParaRPr lang="en-IN" sz="1600" dirty="0"/>
          </a:p>
        </p:txBody>
      </p:sp>
      <p:sp>
        <p:nvSpPr>
          <p:cNvPr id="26" name="Oval 25">
            <a:extLst>
              <a:ext uri="{FF2B5EF4-FFF2-40B4-BE49-F238E27FC236}">
                <a16:creationId xmlns:a16="http://schemas.microsoft.com/office/drawing/2014/main" id="{A2FF6994-A43F-B782-987D-3E69F3228DA1}"/>
              </a:ext>
            </a:extLst>
          </p:cNvPr>
          <p:cNvSpPr/>
          <p:nvPr/>
        </p:nvSpPr>
        <p:spPr>
          <a:xfrm>
            <a:off x="6854816" y="1432414"/>
            <a:ext cx="2850363" cy="44628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defTabSz="581924">
              <a:spcAft>
                <a:spcPts val="516"/>
              </a:spcAft>
            </a:pPr>
            <a:r>
              <a:rPr lang="en-IN" sz="1600" b="1" kern="1200" dirty="0">
                <a:ln/>
                <a:solidFill>
                  <a:schemeClr val="tx1"/>
                </a:solidFill>
              </a:rPr>
              <a:t>FEEDBACK</a:t>
            </a:r>
            <a:endParaRPr lang="en-IN" sz="1600" b="1" dirty="0">
              <a:ln/>
              <a:solidFill>
                <a:schemeClr val="tx1"/>
              </a:solidFill>
            </a:endParaRPr>
          </a:p>
        </p:txBody>
      </p:sp>
      <p:graphicFrame>
        <p:nvGraphicFramePr>
          <p:cNvPr id="27" name="Chart 26">
            <a:extLst>
              <a:ext uri="{FF2B5EF4-FFF2-40B4-BE49-F238E27FC236}">
                <a16:creationId xmlns:a16="http://schemas.microsoft.com/office/drawing/2014/main" id="{634BD481-F267-1A95-B009-2D89A0D62531}"/>
              </a:ext>
            </a:extLst>
          </p:cNvPr>
          <p:cNvGraphicFramePr>
            <a:graphicFrameLocks/>
          </p:cNvGraphicFramePr>
          <p:nvPr>
            <p:extLst>
              <p:ext uri="{D42A27DB-BD31-4B8C-83A1-F6EECF244321}">
                <p14:modId xmlns:p14="http://schemas.microsoft.com/office/powerpoint/2010/main" val="410904827"/>
              </p:ext>
            </p:extLst>
          </p:nvPr>
        </p:nvGraphicFramePr>
        <p:xfrm>
          <a:off x="2485163" y="1956220"/>
          <a:ext cx="3405037" cy="29183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86132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a:xfrm>
            <a:off x="3143606" y="484869"/>
            <a:ext cx="5747657" cy="516617"/>
          </a:xfrm>
        </p:spPr>
        <p:txBody>
          <a:bodyPr>
            <a:normAutofit fontScale="90000"/>
          </a:bodyPr>
          <a:lstStyle/>
          <a:p>
            <a:pPr algn="ctr"/>
            <a:r>
              <a:rPr lang="en-IN" b="1"/>
              <a:t>Discussion</a:t>
            </a:r>
            <a:endParaRPr lang="en-IN" b="1" dirty="0"/>
          </a:p>
        </p:txBody>
      </p:sp>
      <p:pic>
        <p:nvPicPr>
          <p:cNvPr id="6" name="Picture 5" descr="A black and white logo&#10;&#10;Description automatically generated">
            <a:extLst>
              <a:ext uri="{FF2B5EF4-FFF2-40B4-BE49-F238E27FC236}">
                <a16:creationId xmlns:a16="http://schemas.microsoft.com/office/drawing/2014/main" id="{B5261C97-CF15-220B-FFE7-145AE48C1E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4"/>
            <a:ext cx="1660785" cy="781730"/>
          </a:xfrm>
          <a:prstGeom prst="rect">
            <a:avLst/>
          </a:prstGeom>
        </p:spPr>
      </p:pic>
      <p:graphicFrame>
        <p:nvGraphicFramePr>
          <p:cNvPr id="18" name="TextBox 9">
            <a:extLst>
              <a:ext uri="{FF2B5EF4-FFF2-40B4-BE49-F238E27FC236}">
                <a16:creationId xmlns:a16="http://schemas.microsoft.com/office/drawing/2014/main" id="{AF07CF3D-619E-B237-3E73-17C5575F19E4}"/>
              </a:ext>
            </a:extLst>
          </p:cNvPr>
          <p:cNvGraphicFramePr/>
          <p:nvPr>
            <p:extLst>
              <p:ext uri="{D42A27DB-BD31-4B8C-83A1-F6EECF244321}">
                <p14:modId xmlns:p14="http://schemas.microsoft.com/office/powerpoint/2010/main" val="2211972388"/>
              </p:ext>
            </p:extLst>
          </p:nvPr>
        </p:nvGraphicFramePr>
        <p:xfrm>
          <a:off x="830392" y="1240973"/>
          <a:ext cx="10229494" cy="53231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805360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865BDE-C1E4-2068-7ED7-1D9DDC4B3A10}"/>
              </a:ext>
            </a:extLst>
          </p:cNvPr>
          <p:cNvSpPr>
            <a:spLocks noGrp="1"/>
          </p:cNvSpPr>
          <p:nvPr>
            <p:ph type="title"/>
          </p:nvPr>
        </p:nvSpPr>
        <p:spPr>
          <a:xfrm>
            <a:off x="838200" y="557188"/>
            <a:ext cx="10515600" cy="1133499"/>
          </a:xfrm>
        </p:spPr>
        <p:txBody>
          <a:bodyPr>
            <a:normAutofit/>
          </a:bodyPr>
          <a:lstStyle/>
          <a:p>
            <a:pPr algn="ctr"/>
            <a:r>
              <a:rPr lang="en-IN" sz="5200" b="1"/>
              <a:t>Conclusion</a:t>
            </a:r>
          </a:p>
        </p:txBody>
      </p:sp>
      <p:sp>
        <p:nvSpPr>
          <p:cNvPr id="4" name="Slide Number Placeholder 3">
            <a:extLst>
              <a:ext uri="{FF2B5EF4-FFF2-40B4-BE49-F238E27FC236}">
                <a16:creationId xmlns:a16="http://schemas.microsoft.com/office/drawing/2014/main" id="{520413FC-7659-4BBD-06AF-798C6C1C0116}"/>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a:spcAft>
                <a:spcPts val="600"/>
              </a:spcAft>
            </a:pPr>
            <a:fld id="{26AD20E6-394B-4DF0-96A5-9647FF39C943}" type="slidenum">
              <a:rPr lang="en-US"/>
              <a:pPr>
                <a:spcAft>
                  <a:spcPts val="600"/>
                </a:spcAft>
              </a:pPr>
              <a:t>13</a:t>
            </a:fld>
            <a:endParaRPr lang="en-US"/>
          </a:p>
        </p:txBody>
      </p:sp>
      <p:pic>
        <p:nvPicPr>
          <p:cNvPr id="6" name="Picture 5" descr="A black and white logo&#10;&#10;Description automatically generated">
            <a:extLst>
              <a:ext uri="{FF2B5EF4-FFF2-40B4-BE49-F238E27FC236}">
                <a16:creationId xmlns:a16="http://schemas.microsoft.com/office/drawing/2014/main" id="{945CF6E8-DCFB-270F-3407-DF7FB0254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4"/>
            <a:ext cx="1660785" cy="781730"/>
          </a:xfrm>
          <a:prstGeom prst="rect">
            <a:avLst/>
          </a:prstGeom>
        </p:spPr>
      </p:pic>
      <p:graphicFrame>
        <p:nvGraphicFramePr>
          <p:cNvPr id="50" name="Content Placeholder 29">
            <a:extLst>
              <a:ext uri="{FF2B5EF4-FFF2-40B4-BE49-F238E27FC236}">
                <a16:creationId xmlns:a16="http://schemas.microsoft.com/office/drawing/2014/main" id="{C7A190BB-8015-111C-8A8D-A4B2B01B7BF0}"/>
              </a:ext>
            </a:extLst>
          </p:cNvPr>
          <p:cNvGraphicFramePr>
            <a:graphicFrameLocks noGrp="1"/>
          </p:cNvGraphicFramePr>
          <p:nvPr>
            <p:ph idx="1"/>
            <p:extLst>
              <p:ext uri="{D42A27DB-BD31-4B8C-83A1-F6EECF244321}">
                <p14:modId xmlns:p14="http://schemas.microsoft.com/office/powerpoint/2010/main" val="832313344"/>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4327927"/>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CC50C4-458D-4695-0647-DC43A9AC9143}"/>
              </a:ext>
            </a:extLst>
          </p:cNvPr>
          <p:cNvPicPr>
            <a:picLocks noChangeAspect="1"/>
          </p:cNvPicPr>
          <p:nvPr/>
        </p:nvPicPr>
        <p:blipFill>
          <a:blip r:embed="rId2"/>
          <a:stretch>
            <a:fillRect/>
          </a:stretch>
        </p:blipFill>
        <p:spPr>
          <a:xfrm>
            <a:off x="1865376" y="923544"/>
            <a:ext cx="8119872" cy="4800600"/>
          </a:xfrm>
          <a:prstGeom prst="rect">
            <a:avLst/>
          </a:prstGeom>
        </p:spPr>
      </p:pic>
    </p:spTree>
    <p:extLst>
      <p:ext uri="{BB962C8B-B14F-4D97-AF65-F5344CB8AC3E}">
        <p14:creationId xmlns:p14="http://schemas.microsoft.com/office/powerpoint/2010/main" val="2363947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5670EB-E40B-D1F0-39C9-1833602DF19D}"/>
              </a:ext>
            </a:extLst>
          </p:cNvPr>
          <p:cNvSpPr>
            <a:spLocks noGrp="1"/>
          </p:cNvSpPr>
          <p:nvPr>
            <p:ph type="title"/>
          </p:nvPr>
        </p:nvSpPr>
        <p:spPr>
          <a:xfrm>
            <a:off x="466722" y="586855"/>
            <a:ext cx="3201366" cy="3387497"/>
          </a:xfrm>
        </p:spPr>
        <p:txBody>
          <a:bodyPr anchor="b">
            <a:normAutofit/>
          </a:bodyPr>
          <a:lstStyle/>
          <a:p>
            <a:pPr algn="r"/>
            <a:r>
              <a:rPr lang="en-IN" sz="4000">
                <a:solidFill>
                  <a:srgbClr val="FFFFFF"/>
                </a:solidFill>
              </a:rPr>
              <a:t>References</a:t>
            </a:r>
          </a:p>
        </p:txBody>
      </p:sp>
      <p:sp>
        <p:nvSpPr>
          <p:cNvPr id="3" name="Content Placeholder 2">
            <a:extLst>
              <a:ext uri="{FF2B5EF4-FFF2-40B4-BE49-F238E27FC236}">
                <a16:creationId xmlns:a16="http://schemas.microsoft.com/office/drawing/2014/main" id="{D576B2BA-4C2E-C354-0917-B35EF16F1FF5}"/>
              </a:ext>
            </a:extLst>
          </p:cNvPr>
          <p:cNvSpPr>
            <a:spLocks noGrp="1"/>
          </p:cNvSpPr>
          <p:nvPr>
            <p:ph idx="1"/>
          </p:nvPr>
        </p:nvSpPr>
        <p:spPr>
          <a:xfrm>
            <a:off x="4810259" y="649480"/>
            <a:ext cx="6555347" cy="5546047"/>
          </a:xfrm>
        </p:spPr>
        <p:txBody>
          <a:bodyPr anchor="ctr">
            <a:normAutofit/>
          </a:bodyPr>
          <a:lstStyle/>
          <a:p>
            <a:pPr marL="457200" indent="-457200">
              <a:buFont typeface="+mj-lt"/>
              <a:buAutoNum type="arabicPeriod"/>
            </a:pPr>
            <a:r>
              <a:rPr lang="en-US" sz="2000" dirty="0"/>
              <a:t>Sharma J, O’Connor M, Rima Jolivet R. Group antenatal care models in low- and middle- income countries: a systematic evidence synthesis. Reproductive Health. 2018;15(1):38. doi:10.1186/s12978-018-0476-9</a:t>
            </a:r>
          </a:p>
          <a:p>
            <a:pPr marL="457200" indent="-457200">
              <a:buFont typeface="+mj-lt"/>
              <a:buAutoNum type="arabicPeriod"/>
            </a:pPr>
            <a:r>
              <a:rPr lang="en-US" sz="2000" dirty="0"/>
              <a:t>Village Health Nutrition Day: National Health Mission. Accessed April 8, 2024. https://nhm.gov.in/index1.php?lang=1&amp;amp;level=1&amp;amp;sublinkid=152&amp;amp;lid=228</a:t>
            </a:r>
          </a:p>
          <a:p>
            <a:pPr marL="457200" indent="-457200">
              <a:buFont typeface="+mj-lt"/>
              <a:buAutoNum type="arabicPeriod"/>
            </a:pPr>
            <a:r>
              <a:rPr lang="en-US" sz="2000" dirty="0" err="1"/>
              <a:t>Innocenti</a:t>
            </a:r>
            <a:r>
              <a:rPr lang="en-US" sz="2000" dirty="0"/>
              <a:t> UO of R. The first 1,000 days of life: The brain’s window of opportunity. UNICEF-IRC. Accessed April 8, 2024. https://www.unicef-irc.org/article/958-the-first-1000-days-of-life- the-brains-window-of-opportunity.html</a:t>
            </a:r>
            <a:endParaRPr lang="en-IN" sz="2000" dirty="0"/>
          </a:p>
        </p:txBody>
      </p:sp>
    </p:spTree>
    <p:extLst>
      <p:ext uri="{BB962C8B-B14F-4D97-AF65-F5344CB8AC3E}">
        <p14:creationId xmlns:p14="http://schemas.microsoft.com/office/powerpoint/2010/main" val="361063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descr="A group of women sitting around a table&#10;&#10;Description automatically generated">
            <a:extLst>
              <a:ext uri="{FF2B5EF4-FFF2-40B4-BE49-F238E27FC236}">
                <a16:creationId xmlns:a16="http://schemas.microsoft.com/office/drawing/2014/main" id="{76B58755-0F6A-CCAB-547E-251032D422E3}"/>
              </a:ext>
            </a:extLst>
          </p:cNvPr>
          <p:cNvPicPr>
            <a:picLocks noChangeAspect="1"/>
          </p:cNvPicPr>
          <p:nvPr/>
        </p:nvPicPr>
        <p:blipFill rotWithShape="1">
          <a:blip r:embed="rId3">
            <a:extLst>
              <a:ext uri="{28A0092B-C50C-407E-A947-70E740481C1C}">
                <a14:useLocalDpi xmlns:a14="http://schemas.microsoft.com/office/drawing/2010/main" val="0"/>
              </a:ext>
            </a:extLst>
          </a:blip>
          <a:srcRect l="287" t="2" r="40676"/>
          <a:stretch/>
        </p:blipFill>
        <p:spPr>
          <a:xfrm>
            <a:off x="7794519" y="3506112"/>
            <a:ext cx="4397481" cy="3351888"/>
          </a:xfrm>
          <a:custGeom>
            <a:avLst/>
            <a:gdLst/>
            <a:ahLst/>
            <a:cxnLst/>
            <a:rect l="l" t="t" r="r" b="b"/>
            <a:pathLst>
              <a:path w="4397481" h="3351888">
                <a:moveTo>
                  <a:pt x="0" y="0"/>
                </a:moveTo>
                <a:lnTo>
                  <a:pt x="4397481" y="0"/>
                </a:lnTo>
                <a:lnTo>
                  <a:pt x="4397481" y="3351888"/>
                </a:lnTo>
                <a:lnTo>
                  <a:pt x="1552363" y="3351888"/>
                </a:lnTo>
                <a:close/>
              </a:path>
            </a:pathLst>
          </a:custGeom>
        </p:spPr>
      </p:pic>
      <p:pic>
        <p:nvPicPr>
          <p:cNvPr id="13" name="Picture 12" descr="A group of people in a room&#10;&#10;Description automatically generated">
            <a:extLst>
              <a:ext uri="{FF2B5EF4-FFF2-40B4-BE49-F238E27FC236}">
                <a16:creationId xmlns:a16="http://schemas.microsoft.com/office/drawing/2014/main" id="{E5B226D3-5666-67F4-B5D7-83DEA30C4B19}"/>
              </a:ext>
            </a:extLst>
          </p:cNvPr>
          <p:cNvPicPr>
            <a:picLocks noChangeAspect="1"/>
          </p:cNvPicPr>
          <p:nvPr/>
        </p:nvPicPr>
        <p:blipFill rotWithShape="1">
          <a:blip r:embed="rId4">
            <a:extLst>
              <a:ext uri="{28A0092B-C50C-407E-A947-70E740481C1C}">
                <a14:useLocalDpi xmlns:a14="http://schemas.microsoft.com/office/drawing/2010/main" val="0"/>
              </a:ext>
            </a:extLst>
          </a:blip>
          <a:srcRect t="21885" r="1" b="21887"/>
          <a:stretch/>
        </p:blipFill>
        <p:spPr>
          <a:xfrm>
            <a:off x="20" y="10"/>
            <a:ext cx="9154673" cy="6863475"/>
          </a:xfrm>
          <a:custGeom>
            <a:avLst/>
            <a:gdLst/>
            <a:ahLst/>
            <a:cxnLst/>
            <a:rect l="l" t="t" r="r" b="b"/>
            <a:pathLst>
              <a:path w="9154693" h="6863485">
                <a:moveTo>
                  <a:pt x="0" y="0"/>
                </a:moveTo>
                <a:lnTo>
                  <a:pt x="5976000" y="0"/>
                </a:lnTo>
                <a:lnTo>
                  <a:pt x="9154693" y="6863485"/>
                </a:lnTo>
                <a:lnTo>
                  <a:pt x="0" y="6863485"/>
                </a:lnTo>
                <a:lnTo>
                  <a:pt x="0" y="0"/>
                </a:lnTo>
                <a:close/>
              </a:path>
            </a:pathLst>
          </a:custGeom>
        </p:spPr>
      </p:pic>
      <p:pic>
        <p:nvPicPr>
          <p:cNvPr id="11" name="Picture 10" descr="A group of women in a classroom&#10;&#10;Description automatically generated">
            <a:extLst>
              <a:ext uri="{FF2B5EF4-FFF2-40B4-BE49-F238E27FC236}">
                <a16:creationId xmlns:a16="http://schemas.microsoft.com/office/drawing/2014/main" id="{102D38D0-1D94-A4A6-398A-6A024F3F14EE}"/>
              </a:ext>
            </a:extLst>
          </p:cNvPr>
          <p:cNvPicPr>
            <a:picLocks noChangeAspect="1"/>
          </p:cNvPicPr>
          <p:nvPr/>
        </p:nvPicPr>
        <p:blipFill rotWithShape="1">
          <a:blip r:embed="rId5">
            <a:extLst>
              <a:ext uri="{28A0092B-C50C-407E-A947-70E740481C1C}">
                <a14:useLocalDpi xmlns:a14="http://schemas.microsoft.com/office/drawing/2010/main" val="0"/>
              </a:ext>
            </a:extLst>
          </a:blip>
          <a:srcRect l="2822" r="16174"/>
          <a:stretch/>
        </p:blipFill>
        <p:spPr>
          <a:xfrm>
            <a:off x="6168189" y="10"/>
            <a:ext cx="6023811" cy="3346394"/>
          </a:xfrm>
          <a:custGeom>
            <a:avLst/>
            <a:gdLst/>
            <a:ahLst/>
            <a:cxnLst/>
            <a:rect l="l" t="t" r="r" b="b"/>
            <a:pathLst>
              <a:path w="6023811" h="3346404">
                <a:moveTo>
                  <a:pt x="0" y="0"/>
                </a:moveTo>
                <a:lnTo>
                  <a:pt x="6023811" y="0"/>
                </a:lnTo>
                <a:lnTo>
                  <a:pt x="6023811" y="3346404"/>
                </a:lnTo>
                <a:lnTo>
                  <a:pt x="1549824" y="3346404"/>
                </a:lnTo>
                <a:close/>
              </a:path>
            </a:pathLst>
          </a:custGeom>
        </p:spPr>
      </p:pic>
      <p:sp>
        <p:nvSpPr>
          <p:cNvPr id="4" name="Slide Number Placeholder 3">
            <a:extLst>
              <a:ext uri="{FF2B5EF4-FFF2-40B4-BE49-F238E27FC236}">
                <a16:creationId xmlns:a16="http://schemas.microsoft.com/office/drawing/2014/main" id="{F7512292-B42A-7AC1-7086-3818B43D08E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6AD20E6-394B-4DF0-96A5-9647FF39C943}" type="slidenum">
              <a:rPr lang="en-US" smtClean="0">
                <a:solidFill>
                  <a:srgbClr val="FFFFFF"/>
                </a:solidFill>
              </a:rPr>
              <a:pPr>
                <a:spcAft>
                  <a:spcPts val="600"/>
                </a:spcAft>
              </a:pPr>
              <a:t>16</a:t>
            </a:fld>
            <a:endParaRPr lang="en-US">
              <a:solidFill>
                <a:srgbClr val="FFFFFF"/>
              </a:solidFill>
            </a:endParaRPr>
          </a:p>
        </p:txBody>
      </p:sp>
    </p:spTree>
    <p:extLst>
      <p:ext uri="{BB962C8B-B14F-4D97-AF65-F5344CB8AC3E}">
        <p14:creationId xmlns:p14="http://schemas.microsoft.com/office/powerpoint/2010/main" val="41122842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p:txBody>
          <a:bodyPr/>
          <a:lstStyle/>
          <a:p>
            <a:pPr algn="ctr"/>
            <a:r>
              <a:rPr lang="en-IN" b="1" dirty="0"/>
              <a:t>Mentor Approval</a:t>
            </a:r>
          </a:p>
        </p:txBody>
      </p:sp>
      <p:pic>
        <p:nvPicPr>
          <p:cNvPr id="8" name="Content Placeholder 7">
            <a:extLst>
              <a:ext uri="{FF2B5EF4-FFF2-40B4-BE49-F238E27FC236}">
                <a16:creationId xmlns:a16="http://schemas.microsoft.com/office/drawing/2014/main" id="{E5D9448B-71F8-89AC-2387-A2921C20813D}"/>
              </a:ext>
            </a:extLst>
          </p:cNvPr>
          <p:cNvPicPr>
            <a:picLocks noGrp="1" noChangeAspect="1"/>
          </p:cNvPicPr>
          <p:nvPr>
            <p:ph idx="1"/>
          </p:nvPr>
        </p:nvPicPr>
        <p:blipFill>
          <a:blip r:embed="rId2"/>
          <a:stretch>
            <a:fillRect/>
          </a:stretch>
        </p:blipFill>
        <p:spPr>
          <a:xfrm>
            <a:off x="1237572" y="2567581"/>
            <a:ext cx="9716856" cy="2867425"/>
          </a:xfrm>
        </p:spPr>
      </p:pic>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t>2</a:t>
            </a:fld>
            <a:endParaRPr lang="en-IN"/>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2861094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a:xfrm>
            <a:off x="4180113" y="365125"/>
            <a:ext cx="4027714" cy="821813"/>
          </a:xfrm>
        </p:spPr>
        <p:txBody>
          <a:bodyPr/>
          <a:lstStyle/>
          <a:p>
            <a:pPr algn="ctr"/>
            <a:r>
              <a:rPr lang="en-IN" b="1" dirty="0"/>
              <a:t>Introduction </a:t>
            </a:r>
          </a:p>
        </p:txBody>
      </p:sp>
      <p:graphicFrame>
        <p:nvGraphicFramePr>
          <p:cNvPr id="8" name="Content Placeholder 2">
            <a:extLst>
              <a:ext uri="{FF2B5EF4-FFF2-40B4-BE49-F238E27FC236}">
                <a16:creationId xmlns:a16="http://schemas.microsoft.com/office/drawing/2014/main" id="{C4AD34A4-97D4-7BED-5A52-25291F591C0F}"/>
              </a:ext>
            </a:extLst>
          </p:cNvPr>
          <p:cNvGraphicFramePr>
            <a:graphicFrameLocks noGrp="1"/>
          </p:cNvGraphicFramePr>
          <p:nvPr>
            <p:ph idx="1"/>
            <p:extLst>
              <p:ext uri="{D42A27DB-BD31-4B8C-83A1-F6EECF244321}">
                <p14:modId xmlns:p14="http://schemas.microsoft.com/office/powerpoint/2010/main" val="2057309580"/>
              </p:ext>
            </p:extLst>
          </p:nvPr>
        </p:nvGraphicFramePr>
        <p:xfrm>
          <a:off x="718456" y="1306286"/>
          <a:ext cx="10951029" cy="54151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t>3</a:t>
            </a:fld>
            <a:endParaRPr lang="en-IN"/>
          </a:p>
        </p:txBody>
      </p:sp>
      <p:pic>
        <p:nvPicPr>
          <p:cNvPr id="6" name="Picture 5" descr="A black and white logo&#10;&#10;Description automatically generated">
            <a:extLst>
              <a:ext uri="{FF2B5EF4-FFF2-40B4-BE49-F238E27FC236}">
                <a16:creationId xmlns:a16="http://schemas.microsoft.com/office/drawing/2014/main" id="{623EA6A3-2D9E-C718-EBF4-5B7AFD95B08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3814"/>
            <a:ext cx="2471057" cy="1163124"/>
          </a:xfrm>
          <a:prstGeom prst="rect">
            <a:avLst/>
          </a:prstGeom>
        </p:spPr>
      </p:pic>
    </p:spTree>
    <p:extLst>
      <p:ext uri="{BB962C8B-B14F-4D97-AF65-F5344CB8AC3E}">
        <p14:creationId xmlns:p14="http://schemas.microsoft.com/office/powerpoint/2010/main" val="293501047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04D3-A247-E528-2115-156C18874265}"/>
              </a:ext>
            </a:extLst>
          </p:cNvPr>
          <p:cNvSpPr>
            <a:spLocks noGrp="1"/>
          </p:cNvSpPr>
          <p:nvPr>
            <p:ph type="title"/>
          </p:nvPr>
        </p:nvSpPr>
        <p:spPr/>
        <p:txBody>
          <a:bodyPr/>
          <a:lstStyle/>
          <a:p>
            <a:pPr algn="ctr"/>
            <a:r>
              <a:rPr lang="en-IN" b="1" dirty="0"/>
              <a:t>Objectives of Your Study</a:t>
            </a:r>
          </a:p>
        </p:txBody>
      </p:sp>
      <p:graphicFrame>
        <p:nvGraphicFramePr>
          <p:cNvPr id="7" name="Content Placeholder 3">
            <a:extLst>
              <a:ext uri="{FF2B5EF4-FFF2-40B4-BE49-F238E27FC236}">
                <a16:creationId xmlns:a16="http://schemas.microsoft.com/office/drawing/2014/main" id="{EEDD3732-7C5A-CE46-0854-610FBFE29D65}"/>
              </a:ext>
            </a:extLst>
          </p:cNvPr>
          <p:cNvGraphicFramePr>
            <a:graphicFrameLocks noGrp="1"/>
          </p:cNvGraphicFramePr>
          <p:nvPr>
            <p:ph idx="1"/>
            <p:extLst>
              <p:ext uri="{D42A27DB-BD31-4B8C-83A1-F6EECF244321}">
                <p14:modId xmlns:p14="http://schemas.microsoft.com/office/powerpoint/2010/main" val="3072992394"/>
              </p:ext>
            </p:extLst>
          </p:nvPr>
        </p:nvGraphicFramePr>
        <p:xfrm>
          <a:off x="1097280" y="2065190"/>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196429B0-60CE-36A6-DD5A-4112E4534701}"/>
              </a:ext>
            </a:extLst>
          </p:cNvPr>
          <p:cNvSpPr>
            <a:spLocks noGrp="1"/>
          </p:cNvSpPr>
          <p:nvPr>
            <p:ph type="sldNum" sz="quarter" idx="12"/>
          </p:nvPr>
        </p:nvSpPr>
        <p:spPr/>
        <p:txBody>
          <a:bodyPr/>
          <a:lstStyle/>
          <a:p>
            <a:fld id="{26AD20E6-394B-4DF0-96A5-9647FF39C943}" type="slidenum">
              <a:rPr lang="en-IN" smtClean="0"/>
              <a:t>4</a:t>
            </a:fld>
            <a:endParaRPr lang="en-IN"/>
          </a:p>
        </p:txBody>
      </p:sp>
      <p:pic>
        <p:nvPicPr>
          <p:cNvPr id="6" name="Picture 5">
            <a:extLst>
              <a:ext uri="{FF2B5EF4-FFF2-40B4-BE49-F238E27FC236}">
                <a16:creationId xmlns:a16="http://schemas.microsoft.com/office/drawing/2014/main" id="{59DE848F-23EA-DD10-7CA9-E5A35CA4CE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35446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graphicEl>
                                              <a:dgm id="{DB0CE3CD-2B40-4F7E-923E-EF7D901087E4}"/>
                                            </p:graphicEl>
                                          </p:spTgt>
                                        </p:tgtEl>
                                        <p:attrNameLst>
                                          <p:attrName>style.visibility</p:attrName>
                                        </p:attrNameLst>
                                      </p:cBhvr>
                                      <p:to>
                                        <p:strVal val="visible"/>
                                      </p:to>
                                    </p:set>
                                    <p:animEffect transition="in" filter="barn(inVertical)">
                                      <p:cBhvr>
                                        <p:cTn id="7" dur="500"/>
                                        <p:tgtEl>
                                          <p:spTgt spid="7">
                                            <p:graphicEl>
                                              <a:dgm id="{DB0CE3CD-2B40-4F7E-923E-EF7D901087E4}"/>
                                            </p:graphic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graphicEl>
                                              <a:dgm id="{98B2A596-2C77-449A-951E-6E5455639BAD}"/>
                                            </p:graphicEl>
                                          </p:spTgt>
                                        </p:tgtEl>
                                        <p:attrNameLst>
                                          <p:attrName>style.visibility</p:attrName>
                                        </p:attrNameLst>
                                      </p:cBhvr>
                                      <p:to>
                                        <p:strVal val="visible"/>
                                      </p:to>
                                    </p:set>
                                    <p:animEffect transition="in" filter="barn(inVertical)">
                                      <p:cBhvr>
                                        <p:cTn id="10" dur="500"/>
                                        <p:tgtEl>
                                          <p:spTgt spid="7">
                                            <p:graphicEl>
                                              <a:dgm id="{98B2A596-2C77-449A-951E-6E5455639BAD}"/>
                                            </p:graphic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graphicEl>
                                              <a:dgm id="{D185B61A-52FA-413A-ABFC-591D9AC85B50}"/>
                                            </p:graphicEl>
                                          </p:spTgt>
                                        </p:tgtEl>
                                        <p:attrNameLst>
                                          <p:attrName>style.visibility</p:attrName>
                                        </p:attrNameLst>
                                      </p:cBhvr>
                                      <p:to>
                                        <p:strVal val="visible"/>
                                      </p:to>
                                    </p:set>
                                    <p:animEffect transition="in" filter="barn(inVertical)">
                                      <p:cBhvr>
                                        <p:cTn id="13" dur="500"/>
                                        <p:tgtEl>
                                          <p:spTgt spid="7">
                                            <p:graphicEl>
                                              <a:dgm id="{D185B61A-52FA-413A-ABFC-591D9AC85B50}"/>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graphicEl>
                                              <a:dgm id="{FD98033B-065D-4B37-BCFD-308BAF9DB357}"/>
                                            </p:graphicEl>
                                          </p:spTgt>
                                        </p:tgtEl>
                                        <p:attrNameLst>
                                          <p:attrName>style.visibility</p:attrName>
                                        </p:attrNameLst>
                                      </p:cBhvr>
                                      <p:to>
                                        <p:strVal val="visible"/>
                                      </p:to>
                                    </p:set>
                                    <p:animEffect transition="in" filter="barn(inVertical)">
                                      <p:cBhvr>
                                        <p:cTn id="18" dur="500"/>
                                        <p:tgtEl>
                                          <p:spTgt spid="7">
                                            <p:graphicEl>
                                              <a:dgm id="{FD98033B-065D-4B37-BCFD-308BAF9DB357}"/>
                                            </p:graphic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
                                            <p:graphicEl>
                                              <a:dgm id="{5FB61CB6-1B74-4EA0-8380-D336BF4FCF2A}"/>
                                            </p:graphicEl>
                                          </p:spTgt>
                                        </p:tgtEl>
                                        <p:attrNameLst>
                                          <p:attrName>style.visibility</p:attrName>
                                        </p:attrNameLst>
                                      </p:cBhvr>
                                      <p:to>
                                        <p:strVal val="visible"/>
                                      </p:to>
                                    </p:set>
                                    <p:animEffect transition="in" filter="barn(inVertical)">
                                      <p:cBhvr>
                                        <p:cTn id="21" dur="500"/>
                                        <p:tgtEl>
                                          <p:spTgt spid="7">
                                            <p:graphicEl>
                                              <a:dgm id="{5FB61CB6-1B74-4EA0-8380-D336BF4FCF2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Oval 94">
            <a:extLst>
              <a:ext uri="{FF2B5EF4-FFF2-40B4-BE49-F238E27FC236}">
                <a16:creationId xmlns:a16="http://schemas.microsoft.com/office/drawing/2014/main" id="{E062963C-20DD-42CE-883B-F109EE62C17E}"/>
              </a:ext>
            </a:extLst>
          </p:cNvPr>
          <p:cNvSpPr/>
          <p:nvPr/>
        </p:nvSpPr>
        <p:spPr>
          <a:xfrm rot="15230672">
            <a:off x="5455892" y="2592600"/>
            <a:ext cx="871053" cy="2630416"/>
          </a:xfrm>
          <a:prstGeom prst="ellipse">
            <a:avLst/>
          </a:prstGeom>
          <a:solidFill>
            <a:schemeClr val="tx1"/>
          </a:solidFill>
          <a:effectLst>
            <a:softEdge rad="355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2A5204BF-861B-49BE-8E2B-BD34C2DAA641}"/>
              </a:ext>
            </a:extLst>
          </p:cNvPr>
          <p:cNvGrpSpPr/>
          <p:nvPr/>
        </p:nvGrpSpPr>
        <p:grpSpPr>
          <a:xfrm>
            <a:off x="2488828" y="420634"/>
            <a:ext cx="5483299" cy="6644773"/>
            <a:chOff x="3355901" y="105689"/>
            <a:chExt cx="5483299" cy="6644773"/>
          </a:xfrm>
          <a:solidFill>
            <a:schemeClr val="tx1">
              <a:alpha val="8000"/>
            </a:schemeClr>
          </a:solidFill>
          <a:scene3d>
            <a:camera prst="perspectiveContrastingRightFacing" fov="5700000">
              <a:rot lat="20385128" lon="17812813" rev="4437197"/>
            </a:camera>
            <a:lightRig rig="twoPt" dir="t"/>
          </a:scene3d>
        </p:grpSpPr>
        <p:sp>
          <p:nvSpPr>
            <p:cNvPr id="29" name="Freeform: Shape 28">
              <a:extLst>
                <a:ext uri="{FF2B5EF4-FFF2-40B4-BE49-F238E27FC236}">
                  <a16:creationId xmlns:a16="http://schemas.microsoft.com/office/drawing/2014/main" id="{C212C57C-AAF1-4F39-BDF2-DA2B86CAB910}"/>
                </a:ext>
              </a:extLst>
            </p:cNvPr>
            <p:cNvSpPr/>
            <p:nvPr/>
          </p:nvSpPr>
          <p:spPr>
            <a:xfrm>
              <a:off x="6110967" y="105689"/>
              <a:ext cx="1226290" cy="942223"/>
            </a:xfrm>
            <a:custGeom>
              <a:avLst/>
              <a:gdLst>
                <a:gd name="connsiteX0" fmla="*/ 0 w 1226290"/>
                <a:gd name="connsiteY0" fmla="*/ 0 h 942223"/>
                <a:gd name="connsiteX1" fmla="*/ 126198 w 1226290"/>
                <a:gd name="connsiteY1" fmla="*/ 3866 h 942223"/>
                <a:gd name="connsiteX2" fmla="*/ 1052810 w 1226290"/>
                <a:gd name="connsiteY2" fmla="*/ 260739 h 942223"/>
                <a:gd name="connsiteX3" fmla="*/ 1113185 w 1226290"/>
                <a:gd name="connsiteY3" fmla="*/ 295979 h 942223"/>
                <a:gd name="connsiteX4" fmla="*/ 1226290 w 1226290"/>
                <a:gd name="connsiteY4" fmla="*/ 684505 h 942223"/>
                <a:gd name="connsiteX5" fmla="*/ 941522 w 1226290"/>
                <a:gd name="connsiteY5" fmla="*/ 942223 h 942223"/>
                <a:gd name="connsiteX6" fmla="*/ 781630 w 1226290"/>
                <a:gd name="connsiteY6" fmla="*/ 840823 h 942223"/>
                <a:gd name="connsiteX7" fmla="*/ 194278 w 1226290"/>
                <a:gd name="connsiteY7" fmla="*/ 643008 h 942223"/>
                <a:gd name="connsiteX8" fmla="*/ 61399 w 1226290"/>
                <a:gd name="connsiteY8" fmla="*/ 634175 h 942223"/>
                <a:gd name="connsiteX9" fmla="*/ 210757 w 1226290"/>
                <a:gd name="connsiteY9" fmla="*/ 371150 h 942223"/>
                <a:gd name="connsiteX10" fmla="*/ 0 w 1226290"/>
                <a:gd name="connsiteY10" fmla="*/ 0 h 942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6290" h="942223">
                  <a:moveTo>
                    <a:pt x="0" y="0"/>
                  </a:moveTo>
                  <a:lnTo>
                    <a:pt x="126198" y="3866"/>
                  </a:lnTo>
                  <a:cubicBezTo>
                    <a:pt x="453487" y="23967"/>
                    <a:pt x="765643" y="113571"/>
                    <a:pt x="1052810" y="260739"/>
                  </a:cubicBezTo>
                  <a:lnTo>
                    <a:pt x="1113185" y="295979"/>
                  </a:lnTo>
                  <a:lnTo>
                    <a:pt x="1226290" y="684505"/>
                  </a:lnTo>
                  <a:lnTo>
                    <a:pt x="941522" y="942223"/>
                  </a:lnTo>
                  <a:lnTo>
                    <a:pt x="781630" y="840823"/>
                  </a:lnTo>
                  <a:cubicBezTo>
                    <a:pt x="597999" y="738572"/>
                    <a:pt x="400672" y="670602"/>
                    <a:pt x="194278" y="643008"/>
                  </a:cubicBezTo>
                  <a:lnTo>
                    <a:pt x="61399" y="634175"/>
                  </a:lnTo>
                  <a:lnTo>
                    <a:pt x="210757" y="371150"/>
                  </a:lnTo>
                  <a:lnTo>
                    <a:pt x="0" y="0"/>
                  </a:lnTo>
                  <a:close/>
                </a:path>
              </a:pathLst>
            </a:custGeom>
            <a:grp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578C95D-C866-4C08-8241-DEBF4374B333}"/>
                </a:ext>
              </a:extLst>
            </p:cNvPr>
            <p:cNvSpPr/>
            <p:nvPr/>
          </p:nvSpPr>
          <p:spPr>
            <a:xfrm>
              <a:off x="4562899" y="109235"/>
              <a:ext cx="1611140" cy="1078161"/>
            </a:xfrm>
            <a:custGeom>
              <a:avLst/>
              <a:gdLst>
                <a:gd name="connsiteX0" fmla="*/ 1402397 w 1611140"/>
                <a:gd name="connsiteY0" fmla="*/ 0 h 1078161"/>
                <a:gd name="connsiteX1" fmla="*/ 1611140 w 1611140"/>
                <a:gd name="connsiteY1" fmla="*/ 367604 h 1078161"/>
                <a:gd name="connsiteX2" fmla="*/ 1461980 w 1611140"/>
                <a:gd name="connsiteY2" fmla="*/ 630280 h 1078161"/>
                <a:gd name="connsiteX3" fmla="*/ 1323858 w 1611140"/>
                <a:gd name="connsiteY3" fmla="*/ 639462 h 1078161"/>
                <a:gd name="connsiteX4" fmla="*/ 557611 w 1611140"/>
                <a:gd name="connsiteY4" fmla="*/ 950729 h 1078161"/>
                <a:gd name="connsiteX5" fmla="*/ 398281 w 1611140"/>
                <a:gd name="connsiteY5" fmla="*/ 1078161 h 1078161"/>
                <a:gd name="connsiteX6" fmla="*/ 367086 w 1611140"/>
                <a:gd name="connsiteY6" fmla="*/ 721633 h 1078161"/>
                <a:gd name="connsiteX7" fmla="*/ 0 w 1611140"/>
                <a:gd name="connsiteY7" fmla="*/ 563166 h 1078161"/>
                <a:gd name="connsiteX8" fmla="*/ 225529 w 1611140"/>
                <a:gd name="connsiteY8" fmla="*/ 397156 h 1078161"/>
                <a:gd name="connsiteX9" fmla="*/ 1391936 w 1611140"/>
                <a:gd name="connsiteY9" fmla="*/ 320 h 1078161"/>
                <a:gd name="connsiteX10" fmla="*/ 1402397 w 1611140"/>
                <a:gd name="connsiteY10" fmla="*/ 0 h 107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1140" h="1078161">
                  <a:moveTo>
                    <a:pt x="1402397" y="0"/>
                  </a:moveTo>
                  <a:lnTo>
                    <a:pt x="1611140" y="367604"/>
                  </a:lnTo>
                  <a:lnTo>
                    <a:pt x="1461980" y="630280"/>
                  </a:lnTo>
                  <a:lnTo>
                    <a:pt x="1323858" y="639462"/>
                  </a:lnTo>
                  <a:cubicBezTo>
                    <a:pt x="1048667" y="676254"/>
                    <a:pt x="789594" y="784825"/>
                    <a:pt x="557611" y="950729"/>
                  </a:cubicBezTo>
                  <a:lnTo>
                    <a:pt x="398281" y="1078161"/>
                  </a:lnTo>
                  <a:lnTo>
                    <a:pt x="367086" y="721633"/>
                  </a:lnTo>
                  <a:lnTo>
                    <a:pt x="0" y="563166"/>
                  </a:lnTo>
                  <a:lnTo>
                    <a:pt x="225529" y="397156"/>
                  </a:lnTo>
                  <a:cubicBezTo>
                    <a:pt x="575353" y="166901"/>
                    <a:pt x="971136" y="26165"/>
                    <a:pt x="1391936" y="320"/>
                  </a:cubicBezTo>
                  <a:lnTo>
                    <a:pt x="1402397" y="0"/>
                  </a:lnTo>
                  <a:close/>
                </a:path>
              </a:pathLst>
            </a:custGeom>
            <a:grp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FE59E188-E88B-47AA-8004-F0222A16B3FD}"/>
                </a:ext>
              </a:extLst>
            </p:cNvPr>
            <p:cNvSpPr/>
            <p:nvPr/>
          </p:nvSpPr>
          <p:spPr>
            <a:xfrm>
              <a:off x="7167792" y="506795"/>
              <a:ext cx="1136830" cy="1529739"/>
            </a:xfrm>
            <a:custGeom>
              <a:avLst/>
              <a:gdLst>
                <a:gd name="connsiteX0" fmla="*/ 236329 w 1136830"/>
                <a:gd name="connsiteY0" fmla="*/ 0 h 1529739"/>
                <a:gd name="connsiteX1" fmla="*/ 461957 w 1136830"/>
                <a:gd name="connsiteY1" fmla="*/ 166083 h 1529739"/>
                <a:gd name="connsiteX2" fmla="*/ 1044995 w 1136830"/>
                <a:gd name="connsiteY2" fmla="*/ 807979 h 1529739"/>
                <a:gd name="connsiteX3" fmla="*/ 1136830 w 1136830"/>
                <a:gd name="connsiteY3" fmla="*/ 956779 h 1529739"/>
                <a:gd name="connsiteX4" fmla="*/ 1045094 w 1136830"/>
                <a:gd name="connsiteY4" fmla="*/ 1392355 h 1529739"/>
                <a:gd name="connsiteX5" fmla="*/ 677769 w 1136830"/>
                <a:gd name="connsiteY5" fmla="*/ 1529739 h 1529739"/>
                <a:gd name="connsiteX6" fmla="*/ 625211 w 1136830"/>
                <a:gd name="connsiteY6" fmla="*/ 1415846 h 1529739"/>
                <a:gd name="connsiteX7" fmla="*/ 72435 w 1136830"/>
                <a:gd name="connsiteY7" fmla="*/ 688122 h 1529739"/>
                <a:gd name="connsiteX8" fmla="*/ 0 w 1136830"/>
                <a:gd name="connsiteY8" fmla="*/ 630189 h 1529739"/>
                <a:gd name="connsiteX9" fmla="*/ 332251 w 1136830"/>
                <a:gd name="connsiteY9" fmla="*/ 329499 h 1529739"/>
                <a:gd name="connsiteX10" fmla="*/ 236329 w 1136830"/>
                <a:gd name="connsiteY10" fmla="*/ 0 h 152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6830" h="1529739">
                  <a:moveTo>
                    <a:pt x="236329" y="0"/>
                  </a:moveTo>
                  <a:lnTo>
                    <a:pt x="461957" y="166083"/>
                  </a:lnTo>
                  <a:cubicBezTo>
                    <a:pt x="680866" y="345275"/>
                    <a:pt x="877280" y="561746"/>
                    <a:pt x="1044995" y="807979"/>
                  </a:cubicBezTo>
                  <a:lnTo>
                    <a:pt x="1136830" y="956779"/>
                  </a:lnTo>
                  <a:lnTo>
                    <a:pt x="1045094" y="1392355"/>
                  </a:lnTo>
                  <a:lnTo>
                    <a:pt x="677769" y="1529739"/>
                  </a:lnTo>
                  <a:lnTo>
                    <a:pt x="625211" y="1415846"/>
                  </a:lnTo>
                  <a:cubicBezTo>
                    <a:pt x="478102" y="1129179"/>
                    <a:pt x="290186" y="881790"/>
                    <a:pt x="72435" y="688122"/>
                  </a:cubicBezTo>
                  <a:lnTo>
                    <a:pt x="0" y="630189"/>
                  </a:lnTo>
                  <a:lnTo>
                    <a:pt x="332251" y="329499"/>
                  </a:lnTo>
                  <a:lnTo>
                    <a:pt x="236329" y="0"/>
                  </a:lnTo>
                  <a:close/>
                </a:path>
              </a:pathLst>
            </a:custGeom>
            <a:grp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F9B6A55-F649-482D-9194-197C80A4BC13}"/>
                </a:ext>
              </a:extLst>
            </p:cNvPr>
            <p:cNvSpPr/>
            <p:nvPr/>
          </p:nvSpPr>
          <p:spPr>
            <a:xfrm>
              <a:off x="3638678" y="753573"/>
              <a:ext cx="1220624" cy="1410138"/>
            </a:xfrm>
            <a:custGeom>
              <a:avLst/>
              <a:gdLst>
                <a:gd name="connsiteX0" fmla="*/ 834510 w 1220624"/>
                <a:gd name="connsiteY0" fmla="*/ 0 h 1410138"/>
                <a:gd name="connsiteX1" fmla="*/ 1187371 w 1220624"/>
                <a:gd name="connsiteY1" fmla="*/ 152326 h 1410138"/>
                <a:gd name="connsiteX2" fmla="*/ 1220624 w 1220624"/>
                <a:gd name="connsiteY2" fmla="*/ 532378 h 1410138"/>
                <a:gd name="connsiteX3" fmla="*/ 1155549 w 1220624"/>
                <a:gd name="connsiteY3" fmla="*/ 596441 h 1410138"/>
                <a:gd name="connsiteX4" fmla="*/ 657811 w 1220624"/>
                <a:gd name="connsiteY4" fmla="*/ 1391205 h 1410138"/>
                <a:gd name="connsiteX5" fmla="*/ 650884 w 1220624"/>
                <a:gd name="connsiteY5" fmla="*/ 1410138 h 1410138"/>
                <a:gd name="connsiteX6" fmla="*/ 440150 w 1220624"/>
                <a:gd name="connsiteY6" fmla="*/ 1063411 h 1410138"/>
                <a:gd name="connsiteX7" fmla="*/ 0 w 1220624"/>
                <a:gd name="connsiteY7" fmla="*/ 1204836 h 1410138"/>
                <a:gd name="connsiteX8" fmla="*/ 45211 w 1220624"/>
                <a:gd name="connsiteY8" fmla="*/ 1091120 h 1410138"/>
                <a:gd name="connsiteX9" fmla="*/ 712392 w 1220624"/>
                <a:gd name="connsiteY9" fmla="*/ 110644 h 1410138"/>
                <a:gd name="connsiteX10" fmla="*/ 834510 w 1220624"/>
                <a:gd name="connsiteY10" fmla="*/ 0 h 1410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0624" h="1410138">
                  <a:moveTo>
                    <a:pt x="834510" y="0"/>
                  </a:moveTo>
                  <a:lnTo>
                    <a:pt x="1187371" y="152326"/>
                  </a:lnTo>
                  <a:lnTo>
                    <a:pt x="1220624" y="532378"/>
                  </a:lnTo>
                  <a:lnTo>
                    <a:pt x="1155549" y="596441"/>
                  </a:lnTo>
                  <a:cubicBezTo>
                    <a:pt x="953402" y="816067"/>
                    <a:pt x="783832" y="1085803"/>
                    <a:pt x="657811" y="1391205"/>
                  </a:cubicBezTo>
                  <a:lnTo>
                    <a:pt x="650884" y="1410138"/>
                  </a:lnTo>
                  <a:lnTo>
                    <a:pt x="440150" y="1063411"/>
                  </a:lnTo>
                  <a:lnTo>
                    <a:pt x="0" y="1204836"/>
                  </a:lnTo>
                  <a:lnTo>
                    <a:pt x="45211" y="1091120"/>
                  </a:lnTo>
                  <a:cubicBezTo>
                    <a:pt x="214132" y="714356"/>
                    <a:pt x="441428" y="381590"/>
                    <a:pt x="712392" y="110644"/>
                  </a:cubicBezTo>
                  <a:lnTo>
                    <a:pt x="834510" y="0"/>
                  </a:lnTo>
                  <a:close/>
                </a:path>
              </a:pathLst>
            </a:custGeom>
            <a:grp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64123DC-42FF-4BDF-A1B6-18BA01D0125E}"/>
                </a:ext>
              </a:extLst>
            </p:cNvPr>
            <p:cNvSpPr/>
            <p:nvPr/>
          </p:nvSpPr>
          <p:spPr>
            <a:xfrm>
              <a:off x="7909443" y="1674975"/>
              <a:ext cx="919031" cy="1698195"/>
            </a:xfrm>
            <a:custGeom>
              <a:avLst/>
              <a:gdLst>
                <a:gd name="connsiteX0" fmla="*/ 513572 w 919031"/>
                <a:gd name="connsiteY0" fmla="*/ 0 h 1698195"/>
                <a:gd name="connsiteX1" fmla="*/ 598669 w 919031"/>
                <a:gd name="connsiteY1" fmla="*/ 169719 h 1698195"/>
                <a:gd name="connsiteX2" fmla="*/ 915595 w 919031"/>
                <a:gd name="connsiteY2" fmla="*/ 1414190 h 1698195"/>
                <a:gd name="connsiteX3" fmla="*/ 919031 w 919031"/>
                <a:gd name="connsiteY3" fmla="*/ 1496630 h 1698195"/>
                <a:gd name="connsiteX4" fmla="*/ 563806 w 919031"/>
                <a:gd name="connsiteY4" fmla="*/ 1698195 h 1698195"/>
                <a:gd name="connsiteX5" fmla="*/ 223527 w 919031"/>
                <a:gd name="connsiteY5" fmla="*/ 1505110 h 1698195"/>
                <a:gd name="connsiteX6" fmla="*/ 222508 w 919031"/>
                <a:gd name="connsiteY6" fmla="*/ 1478559 h 1698195"/>
                <a:gd name="connsiteX7" fmla="*/ 72249 w 919031"/>
                <a:gd name="connsiteY7" fmla="*/ 705317 h 1698195"/>
                <a:gd name="connsiteX8" fmla="*/ 0 w 919031"/>
                <a:gd name="connsiteY8" fmla="*/ 507870 h 1698195"/>
                <a:gd name="connsiteX9" fmla="*/ 441378 w 919031"/>
                <a:gd name="connsiteY9" fmla="*/ 342789 h 1698195"/>
                <a:gd name="connsiteX10" fmla="*/ 513572 w 919031"/>
                <a:gd name="connsiteY10" fmla="*/ 0 h 169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9031" h="1698195">
                  <a:moveTo>
                    <a:pt x="513572" y="0"/>
                  </a:moveTo>
                  <a:lnTo>
                    <a:pt x="598669" y="169719"/>
                  </a:lnTo>
                  <a:cubicBezTo>
                    <a:pt x="767589" y="546484"/>
                    <a:pt x="878134" y="967248"/>
                    <a:pt x="915595" y="1414190"/>
                  </a:cubicBezTo>
                  <a:lnTo>
                    <a:pt x="919031" y="1496630"/>
                  </a:lnTo>
                  <a:lnTo>
                    <a:pt x="563806" y="1698195"/>
                  </a:lnTo>
                  <a:lnTo>
                    <a:pt x="223527" y="1505110"/>
                  </a:lnTo>
                  <a:lnTo>
                    <a:pt x="222508" y="1478559"/>
                  </a:lnTo>
                  <a:cubicBezTo>
                    <a:pt x="201548" y="1206844"/>
                    <a:pt x="149918" y="947066"/>
                    <a:pt x="72249" y="705317"/>
                  </a:cubicBezTo>
                  <a:lnTo>
                    <a:pt x="0" y="507870"/>
                  </a:lnTo>
                  <a:lnTo>
                    <a:pt x="441378" y="342789"/>
                  </a:lnTo>
                  <a:lnTo>
                    <a:pt x="513572" y="0"/>
                  </a:lnTo>
                  <a:close/>
                </a:path>
              </a:pathLst>
            </a:custGeom>
            <a:grp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6385F2-74EB-4064-984B-AB3E702CA216}"/>
                </a:ext>
              </a:extLst>
            </p:cNvPr>
            <p:cNvSpPr/>
            <p:nvPr/>
          </p:nvSpPr>
          <p:spPr>
            <a:xfrm>
              <a:off x="3355901" y="1988690"/>
              <a:ext cx="870383" cy="1365918"/>
            </a:xfrm>
            <a:custGeom>
              <a:avLst/>
              <a:gdLst>
                <a:gd name="connsiteX0" fmla="*/ 658906 w 870383"/>
                <a:gd name="connsiteY0" fmla="*/ 0 h 1365918"/>
                <a:gd name="connsiteX1" fmla="*/ 870383 w 870383"/>
                <a:gd name="connsiteY1" fmla="*/ 347951 h 1365918"/>
                <a:gd name="connsiteX2" fmla="*/ 854411 w 870383"/>
                <a:gd name="connsiteY2" fmla="*/ 391601 h 1365918"/>
                <a:gd name="connsiteX3" fmla="*/ 704152 w 870383"/>
                <a:gd name="connsiteY3" fmla="*/ 1164843 h 1365918"/>
                <a:gd name="connsiteX4" fmla="*/ 698687 w 870383"/>
                <a:gd name="connsiteY4" fmla="*/ 1307333 h 1365918"/>
                <a:gd name="connsiteX5" fmla="*/ 313333 w 870383"/>
                <a:gd name="connsiteY5" fmla="*/ 1118585 h 1365918"/>
                <a:gd name="connsiteX6" fmla="*/ 0 w 870383"/>
                <a:gd name="connsiteY6" fmla="*/ 1365918 h 1365918"/>
                <a:gd name="connsiteX7" fmla="*/ 11063 w 870383"/>
                <a:gd name="connsiteY7" fmla="*/ 1100474 h 1365918"/>
                <a:gd name="connsiteX8" fmla="*/ 212474 w 870383"/>
                <a:gd name="connsiteY8" fmla="*/ 146548 h 1365918"/>
                <a:gd name="connsiteX9" fmla="*/ 213889 w 870383"/>
                <a:gd name="connsiteY9" fmla="*/ 142989 h 1365918"/>
                <a:gd name="connsiteX10" fmla="*/ 658906 w 870383"/>
                <a:gd name="connsiteY10" fmla="*/ 0 h 136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0383" h="1365918">
                  <a:moveTo>
                    <a:pt x="658906" y="0"/>
                  </a:moveTo>
                  <a:lnTo>
                    <a:pt x="870383" y="347951"/>
                  </a:lnTo>
                  <a:lnTo>
                    <a:pt x="854411" y="391601"/>
                  </a:lnTo>
                  <a:cubicBezTo>
                    <a:pt x="776742" y="633350"/>
                    <a:pt x="725112" y="893128"/>
                    <a:pt x="704152" y="1164843"/>
                  </a:cubicBezTo>
                  <a:lnTo>
                    <a:pt x="698687" y="1307333"/>
                  </a:lnTo>
                  <a:lnTo>
                    <a:pt x="313333" y="1118585"/>
                  </a:lnTo>
                  <a:lnTo>
                    <a:pt x="0" y="1365918"/>
                  </a:lnTo>
                  <a:lnTo>
                    <a:pt x="11063" y="1100474"/>
                  </a:lnTo>
                  <a:cubicBezTo>
                    <a:pt x="39159" y="765268"/>
                    <a:pt x="108364" y="444786"/>
                    <a:pt x="212474" y="146548"/>
                  </a:cubicBezTo>
                  <a:lnTo>
                    <a:pt x="213889" y="142989"/>
                  </a:lnTo>
                  <a:lnTo>
                    <a:pt x="658906" y="0"/>
                  </a:lnTo>
                  <a:close/>
                </a:path>
              </a:pathLst>
            </a:custGeom>
            <a:grp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22AA6586-706D-45F7-B963-BBED39DEE1E4}"/>
                </a:ext>
              </a:extLst>
            </p:cNvPr>
            <p:cNvSpPr/>
            <p:nvPr/>
          </p:nvSpPr>
          <p:spPr>
            <a:xfrm>
              <a:off x="3356511" y="3258420"/>
              <a:ext cx="841389" cy="1528453"/>
            </a:xfrm>
            <a:custGeom>
              <a:avLst/>
              <a:gdLst>
                <a:gd name="connsiteX0" fmla="*/ 328863 w 841389"/>
                <a:gd name="connsiteY0" fmla="*/ 0 h 1528453"/>
                <a:gd name="connsiteX1" fmla="*/ 693280 w 841389"/>
                <a:gd name="connsiteY1" fmla="*/ 178493 h 1528453"/>
                <a:gd name="connsiteX2" fmla="*/ 703542 w 841389"/>
                <a:gd name="connsiteY2" fmla="*/ 446050 h 1528453"/>
                <a:gd name="connsiteX3" fmla="*/ 784983 w 841389"/>
                <a:gd name="connsiteY3" fmla="*/ 971759 h 1528453"/>
                <a:gd name="connsiteX4" fmla="*/ 841389 w 841389"/>
                <a:gd name="connsiteY4" fmla="*/ 1174648 h 1528453"/>
                <a:gd name="connsiteX5" fmla="*/ 398426 w 841389"/>
                <a:gd name="connsiteY5" fmla="*/ 1281066 h 1528453"/>
                <a:gd name="connsiteX6" fmla="*/ 237353 w 841389"/>
                <a:gd name="connsiteY6" fmla="*/ 1528453 h 1528453"/>
                <a:gd name="connsiteX7" fmla="*/ 211864 w 841389"/>
                <a:gd name="connsiteY7" fmla="*/ 1464343 h 1528453"/>
                <a:gd name="connsiteX8" fmla="*/ 10453 w 841389"/>
                <a:gd name="connsiteY8" fmla="*/ 510417 h 1528453"/>
                <a:gd name="connsiteX9" fmla="*/ 0 w 841389"/>
                <a:gd name="connsiteY9" fmla="*/ 259592 h 1528453"/>
                <a:gd name="connsiteX10" fmla="*/ 328863 w 841389"/>
                <a:gd name="connsiteY10" fmla="*/ 0 h 152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1389" h="1528453">
                  <a:moveTo>
                    <a:pt x="328863" y="0"/>
                  </a:moveTo>
                  <a:lnTo>
                    <a:pt x="693280" y="178493"/>
                  </a:lnTo>
                  <a:lnTo>
                    <a:pt x="703542" y="446050"/>
                  </a:lnTo>
                  <a:cubicBezTo>
                    <a:pt x="717516" y="627193"/>
                    <a:pt x="745120" y="803032"/>
                    <a:pt x="784983" y="971759"/>
                  </a:cubicBezTo>
                  <a:lnTo>
                    <a:pt x="841389" y="1174648"/>
                  </a:lnTo>
                  <a:lnTo>
                    <a:pt x="398426" y="1281066"/>
                  </a:lnTo>
                  <a:lnTo>
                    <a:pt x="237353" y="1528453"/>
                  </a:lnTo>
                  <a:lnTo>
                    <a:pt x="211864" y="1464343"/>
                  </a:lnTo>
                  <a:cubicBezTo>
                    <a:pt x="107754" y="1166105"/>
                    <a:pt x="38549" y="845624"/>
                    <a:pt x="10453" y="510417"/>
                  </a:cubicBezTo>
                  <a:lnTo>
                    <a:pt x="0" y="259592"/>
                  </a:lnTo>
                  <a:lnTo>
                    <a:pt x="328863" y="0"/>
                  </a:lnTo>
                  <a:close/>
                </a:path>
              </a:pathLst>
            </a:custGeom>
            <a:grp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2C4765B-550E-4EE9-8E47-965D5D08155E}"/>
                </a:ext>
              </a:extLst>
            </p:cNvPr>
            <p:cNvSpPr/>
            <p:nvPr/>
          </p:nvSpPr>
          <p:spPr>
            <a:xfrm>
              <a:off x="8013642" y="3328944"/>
              <a:ext cx="825558" cy="1475808"/>
            </a:xfrm>
            <a:custGeom>
              <a:avLst/>
              <a:gdLst>
                <a:gd name="connsiteX0" fmla="*/ 821388 w 825558"/>
                <a:gd name="connsiteY0" fmla="*/ 0 h 1475808"/>
                <a:gd name="connsiteX1" fmla="*/ 825558 w 825558"/>
                <a:gd name="connsiteY1" fmla="*/ 100056 h 1475808"/>
                <a:gd name="connsiteX2" fmla="*/ 609984 w 825558"/>
                <a:gd name="connsiteY2" fmla="*/ 1393818 h 1475808"/>
                <a:gd name="connsiteX3" fmla="*/ 601921 w 825558"/>
                <a:gd name="connsiteY3" fmla="*/ 1414098 h 1475808"/>
                <a:gd name="connsiteX4" fmla="*/ 222531 w 825558"/>
                <a:gd name="connsiteY4" fmla="*/ 1475808 h 1475808"/>
                <a:gd name="connsiteX5" fmla="*/ 0 w 825558"/>
                <a:gd name="connsiteY5" fmla="*/ 1033843 h 1475808"/>
                <a:gd name="connsiteX6" fmla="*/ 36867 w 825558"/>
                <a:gd name="connsiteY6" fmla="*/ 901234 h 1475808"/>
                <a:gd name="connsiteX7" fmla="*/ 128874 w 825558"/>
                <a:gd name="connsiteY7" fmla="*/ 100057 h 1475808"/>
                <a:gd name="connsiteX8" fmla="*/ 125642 w 825558"/>
                <a:gd name="connsiteY8" fmla="*/ 15784 h 1475808"/>
                <a:gd name="connsiteX9" fmla="*/ 459606 w 825558"/>
                <a:gd name="connsiteY9" fmla="*/ 205286 h 1475808"/>
                <a:gd name="connsiteX10" fmla="*/ 821388 w 825558"/>
                <a:gd name="connsiteY10" fmla="*/ 0 h 147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5558" h="1475808">
                  <a:moveTo>
                    <a:pt x="821388" y="0"/>
                  </a:moveTo>
                  <a:lnTo>
                    <a:pt x="825558" y="100056"/>
                  </a:lnTo>
                  <a:cubicBezTo>
                    <a:pt x="825558" y="558973"/>
                    <a:pt x="748797" y="996167"/>
                    <a:pt x="609984" y="1393818"/>
                  </a:cubicBezTo>
                  <a:lnTo>
                    <a:pt x="601921" y="1414098"/>
                  </a:lnTo>
                  <a:lnTo>
                    <a:pt x="222531" y="1475808"/>
                  </a:lnTo>
                  <a:lnTo>
                    <a:pt x="0" y="1033843"/>
                  </a:lnTo>
                  <a:lnTo>
                    <a:pt x="36867" y="901234"/>
                  </a:lnTo>
                  <a:cubicBezTo>
                    <a:pt x="96662" y="648143"/>
                    <a:pt x="128874" y="379052"/>
                    <a:pt x="128874" y="100057"/>
                  </a:cubicBezTo>
                  <a:lnTo>
                    <a:pt x="125642" y="15784"/>
                  </a:lnTo>
                  <a:lnTo>
                    <a:pt x="459606" y="205286"/>
                  </a:lnTo>
                  <a:lnTo>
                    <a:pt x="821388" y="0"/>
                  </a:lnTo>
                  <a:close/>
                </a:path>
              </a:pathLst>
            </a:custGeom>
            <a:grp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BFC0481-C79C-4CA8-AB1D-4B1CF242E69A}"/>
                </a:ext>
              </a:extLst>
            </p:cNvPr>
            <p:cNvSpPr/>
            <p:nvPr/>
          </p:nvSpPr>
          <p:spPr>
            <a:xfrm>
              <a:off x="7378539" y="4600977"/>
              <a:ext cx="1161255" cy="1418262"/>
            </a:xfrm>
            <a:custGeom>
              <a:avLst/>
              <a:gdLst>
                <a:gd name="connsiteX0" fmla="*/ 558048 w 1161255"/>
                <a:gd name="connsiteY0" fmla="*/ 0 h 1418262"/>
                <a:gd name="connsiteX1" fmla="*/ 758519 w 1161255"/>
                <a:gd name="connsiteY1" fmla="*/ 398151 h 1418262"/>
                <a:gd name="connsiteX2" fmla="*/ 1161255 w 1161255"/>
                <a:gd name="connsiteY2" fmla="*/ 332644 h 1418262"/>
                <a:gd name="connsiteX3" fmla="*/ 1129573 w 1161255"/>
                <a:gd name="connsiteY3" fmla="*/ 412330 h 1418262"/>
                <a:gd name="connsiteX4" fmla="*/ 462392 w 1161255"/>
                <a:gd name="connsiteY4" fmla="*/ 1392806 h 1418262"/>
                <a:gd name="connsiteX5" fmla="*/ 434297 w 1161255"/>
                <a:gd name="connsiteY5" fmla="*/ 1418262 h 1418262"/>
                <a:gd name="connsiteX6" fmla="*/ 70344 w 1161255"/>
                <a:gd name="connsiteY6" fmla="*/ 1357661 h 1418262"/>
                <a:gd name="connsiteX7" fmla="*/ 0 w 1161255"/>
                <a:gd name="connsiteY7" fmla="*/ 925949 h 1418262"/>
                <a:gd name="connsiteX8" fmla="*/ 19237 w 1161255"/>
                <a:gd name="connsiteY8" fmla="*/ 907011 h 1418262"/>
                <a:gd name="connsiteX9" fmla="*/ 516975 w 1161255"/>
                <a:gd name="connsiteY9" fmla="*/ 112247 h 1418262"/>
                <a:gd name="connsiteX10" fmla="*/ 558048 w 1161255"/>
                <a:gd name="connsiteY10" fmla="*/ 0 h 1418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1255" h="1418262">
                  <a:moveTo>
                    <a:pt x="558048" y="0"/>
                  </a:moveTo>
                  <a:lnTo>
                    <a:pt x="758519" y="398151"/>
                  </a:lnTo>
                  <a:lnTo>
                    <a:pt x="1161255" y="332644"/>
                  </a:lnTo>
                  <a:lnTo>
                    <a:pt x="1129573" y="412330"/>
                  </a:lnTo>
                  <a:cubicBezTo>
                    <a:pt x="960652" y="789095"/>
                    <a:pt x="733356" y="1121861"/>
                    <a:pt x="462392" y="1392806"/>
                  </a:cubicBezTo>
                  <a:lnTo>
                    <a:pt x="434297" y="1418262"/>
                  </a:lnTo>
                  <a:lnTo>
                    <a:pt x="70344" y="1357661"/>
                  </a:lnTo>
                  <a:lnTo>
                    <a:pt x="0" y="925949"/>
                  </a:lnTo>
                  <a:lnTo>
                    <a:pt x="19237" y="907011"/>
                  </a:lnTo>
                  <a:cubicBezTo>
                    <a:pt x="221385" y="687386"/>
                    <a:pt x="390955" y="417649"/>
                    <a:pt x="516975" y="112247"/>
                  </a:cubicBezTo>
                  <a:lnTo>
                    <a:pt x="558048" y="0"/>
                  </a:lnTo>
                  <a:close/>
                </a:path>
              </a:pathLst>
            </a:custGeom>
            <a:grp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06045A81-095D-42DA-BEF3-791F0CC8FF12}"/>
                </a:ext>
              </a:extLst>
            </p:cNvPr>
            <p:cNvSpPr/>
            <p:nvPr/>
          </p:nvSpPr>
          <p:spPr>
            <a:xfrm>
              <a:off x="3674775" y="4603011"/>
              <a:ext cx="1186628" cy="1503059"/>
            </a:xfrm>
            <a:custGeom>
              <a:avLst/>
              <a:gdLst>
                <a:gd name="connsiteX0" fmla="*/ 581385 w 1186628"/>
                <a:gd name="connsiteY0" fmla="*/ 0 h 1503059"/>
                <a:gd name="connsiteX1" fmla="*/ 621714 w 1186628"/>
                <a:gd name="connsiteY1" fmla="*/ 110214 h 1503059"/>
                <a:gd name="connsiteX2" fmla="*/ 1119452 w 1186628"/>
                <a:gd name="connsiteY2" fmla="*/ 904978 h 1503059"/>
                <a:gd name="connsiteX3" fmla="*/ 1186628 w 1186628"/>
                <a:gd name="connsiteY3" fmla="*/ 971110 h 1503059"/>
                <a:gd name="connsiteX4" fmla="*/ 831662 w 1186628"/>
                <a:gd name="connsiteY4" fmla="*/ 1248734 h 1503059"/>
                <a:gd name="connsiteX5" fmla="*/ 800224 w 1186628"/>
                <a:gd name="connsiteY5" fmla="*/ 1503059 h 1503059"/>
                <a:gd name="connsiteX6" fmla="*/ 676295 w 1186628"/>
                <a:gd name="connsiteY6" fmla="*/ 1390773 h 1503059"/>
                <a:gd name="connsiteX7" fmla="*/ 9114 w 1186628"/>
                <a:gd name="connsiteY7" fmla="*/ 410297 h 1503059"/>
                <a:gd name="connsiteX8" fmla="*/ 0 w 1186628"/>
                <a:gd name="connsiteY8" fmla="*/ 387374 h 1503059"/>
                <a:gd name="connsiteX9" fmla="*/ 191185 w 1186628"/>
                <a:gd name="connsiteY9" fmla="*/ 93742 h 1503059"/>
                <a:gd name="connsiteX10" fmla="*/ 581385 w 1186628"/>
                <a:gd name="connsiteY10" fmla="*/ 0 h 1503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628" h="1503059">
                  <a:moveTo>
                    <a:pt x="581385" y="0"/>
                  </a:moveTo>
                  <a:lnTo>
                    <a:pt x="621714" y="110214"/>
                  </a:lnTo>
                  <a:cubicBezTo>
                    <a:pt x="747735" y="415616"/>
                    <a:pt x="917305" y="685353"/>
                    <a:pt x="1119452" y="904978"/>
                  </a:cubicBezTo>
                  <a:lnTo>
                    <a:pt x="1186628" y="971110"/>
                  </a:lnTo>
                  <a:lnTo>
                    <a:pt x="831662" y="1248734"/>
                  </a:lnTo>
                  <a:lnTo>
                    <a:pt x="800224" y="1503059"/>
                  </a:lnTo>
                  <a:lnTo>
                    <a:pt x="676295" y="1390773"/>
                  </a:lnTo>
                  <a:cubicBezTo>
                    <a:pt x="405331" y="1119828"/>
                    <a:pt x="178035" y="787062"/>
                    <a:pt x="9114" y="410297"/>
                  </a:cubicBezTo>
                  <a:lnTo>
                    <a:pt x="0" y="387374"/>
                  </a:lnTo>
                  <a:lnTo>
                    <a:pt x="191185" y="93742"/>
                  </a:lnTo>
                  <a:lnTo>
                    <a:pt x="581385" y="0"/>
                  </a:lnTo>
                  <a:close/>
                </a:path>
              </a:pathLst>
            </a:custGeom>
            <a:grp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5C40C629-5063-4875-AB87-5974CC587FFC}"/>
                </a:ext>
              </a:extLst>
            </p:cNvPr>
            <p:cNvSpPr/>
            <p:nvPr/>
          </p:nvSpPr>
          <p:spPr>
            <a:xfrm>
              <a:off x="6045184" y="5660198"/>
              <a:ext cx="1621102" cy="1090264"/>
            </a:xfrm>
            <a:custGeom>
              <a:avLst/>
              <a:gdLst>
                <a:gd name="connsiteX0" fmla="*/ 1197978 w 1621102"/>
                <a:gd name="connsiteY0" fmla="*/ 0 h 1090264"/>
                <a:gd name="connsiteX1" fmla="*/ 1268551 w 1621102"/>
                <a:gd name="connsiteY1" fmla="*/ 433120 h 1090264"/>
                <a:gd name="connsiteX2" fmla="*/ 1621102 w 1621102"/>
                <a:gd name="connsiteY2" fmla="*/ 491821 h 1090264"/>
                <a:gd name="connsiteX3" fmla="*/ 1584565 w 1621102"/>
                <a:gd name="connsiteY3" fmla="*/ 524925 h 1090264"/>
                <a:gd name="connsiteX4" fmla="*/ 191981 w 1621102"/>
                <a:gd name="connsiteY4" fmla="*/ 1088248 h 1090264"/>
                <a:gd name="connsiteX5" fmla="*/ 126183 w 1621102"/>
                <a:gd name="connsiteY5" fmla="*/ 1090264 h 1090264"/>
                <a:gd name="connsiteX6" fmla="*/ 0 w 1621102"/>
                <a:gd name="connsiteY6" fmla="*/ 874158 h 1090264"/>
                <a:gd name="connsiteX7" fmla="*/ 185676 w 1621102"/>
                <a:gd name="connsiteY7" fmla="*/ 454053 h 1090264"/>
                <a:gd name="connsiteX8" fmla="*/ 260061 w 1621102"/>
                <a:gd name="connsiteY8" fmla="*/ 449108 h 1090264"/>
                <a:gd name="connsiteX9" fmla="*/ 1195043 w 1621102"/>
                <a:gd name="connsiteY9" fmla="*/ 2888 h 1090264"/>
                <a:gd name="connsiteX10" fmla="*/ 1197978 w 1621102"/>
                <a:gd name="connsiteY10" fmla="*/ 0 h 109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1102" h="1090264">
                  <a:moveTo>
                    <a:pt x="1197978" y="0"/>
                  </a:moveTo>
                  <a:lnTo>
                    <a:pt x="1268551" y="433120"/>
                  </a:lnTo>
                  <a:lnTo>
                    <a:pt x="1621102" y="491821"/>
                  </a:lnTo>
                  <a:lnTo>
                    <a:pt x="1584565" y="524925"/>
                  </a:lnTo>
                  <a:cubicBezTo>
                    <a:pt x="1183233" y="853443"/>
                    <a:pt x="706293" y="1056660"/>
                    <a:pt x="191981" y="1088248"/>
                  </a:cubicBezTo>
                  <a:lnTo>
                    <a:pt x="126183" y="1090264"/>
                  </a:lnTo>
                  <a:lnTo>
                    <a:pt x="0" y="874158"/>
                  </a:lnTo>
                  <a:lnTo>
                    <a:pt x="185676" y="454053"/>
                  </a:lnTo>
                  <a:lnTo>
                    <a:pt x="260061" y="449108"/>
                  </a:lnTo>
                  <a:cubicBezTo>
                    <a:pt x="604051" y="403118"/>
                    <a:pt x="922855" y="244974"/>
                    <a:pt x="1195043" y="2888"/>
                  </a:cubicBezTo>
                  <a:lnTo>
                    <a:pt x="1197978" y="0"/>
                  </a:lnTo>
                  <a:close/>
                </a:path>
              </a:pathLst>
            </a:custGeom>
            <a:grp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552A7F0-82D3-42DE-B93F-890F20B5EE18}"/>
                </a:ext>
              </a:extLst>
            </p:cNvPr>
            <p:cNvSpPr/>
            <p:nvPr/>
          </p:nvSpPr>
          <p:spPr>
            <a:xfrm>
              <a:off x="4713346" y="5749182"/>
              <a:ext cx="1369912" cy="1001224"/>
            </a:xfrm>
            <a:custGeom>
              <a:avLst/>
              <a:gdLst>
                <a:gd name="connsiteX0" fmla="*/ 346077 w 1369912"/>
                <a:gd name="connsiteY0" fmla="*/ 0 h 1001224"/>
                <a:gd name="connsiteX1" fmla="*/ 407164 w 1369912"/>
                <a:gd name="connsiteY1" fmla="*/ 48857 h 1001224"/>
                <a:gd name="connsiteX2" fmla="*/ 1173411 w 1369912"/>
                <a:gd name="connsiteY2" fmla="*/ 360124 h 1001224"/>
                <a:gd name="connsiteX3" fmla="*/ 1369912 w 1369912"/>
                <a:gd name="connsiteY3" fmla="*/ 373187 h 1001224"/>
                <a:gd name="connsiteX4" fmla="*/ 1184154 w 1369912"/>
                <a:gd name="connsiteY4" fmla="*/ 793478 h 1001224"/>
                <a:gd name="connsiteX5" fmla="*/ 1305455 w 1369912"/>
                <a:gd name="connsiteY5" fmla="*/ 1001224 h 1001224"/>
                <a:gd name="connsiteX6" fmla="*/ 1241489 w 1369912"/>
                <a:gd name="connsiteY6" fmla="*/ 999264 h 1001224"/>
                <a:gd name="connsiteX7" fmla="*/ 75082 w 1369912"/>
                <a:gd name="connsiteY7" fmla="*/ 602428 h 1001224"/>
                <a:gd name="connsiteX8" fmla="*/ 0 w 1369912"/>
                <a:gd name="connsiteY8" fmla="*/ 547161 h 1001224"/>
                <a:gd name="connsiteX9" fmla="*/ 37835 w 1369912"/>
                <a:gd name="connsiteY9" fmla="*/ 241080 h 1001224"/>
                <a:gd name="connsiteX10" fmla="*/ 346077 w 1369912"/>
                <a:gd name="connsiteY10" fmla="*/ 0 h 1001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9912" h="1001224">
                  <a:moveTo>
                    <a:pt x="346077" y="0"/>
                  </a:moveTo>
                  <a:lnTo>
                    <a:pt x="407164" y="48857"/>
                  </a:lnTo>
                  <a:cubicBezTo>
                    <a:pt x="639147" y="214761"/>
                    <a:pt x="898220" y="323332"/>
                    <a:pt x="1173411" y="360124"/>
                  </a:cubicBezTo>
                  <a:lnTo>
                    <a:pt x="1369912" y="373187"/>
                  </a:lnTo>
                  <a:lnTo>
                    <a:pt x="1184154" y="793478"/>
                  </a:lnTo>
                  <a:lnTo>
                    <a:pt x="1305455" y="1001224"/>
                  </a:lnTo>
                  <a:lnTo>
                    <a:pt x="1241489" y="999264"/>
                  </a:lnTo>
                  <a:cubicBezTo>
                    <a:pt x="820689" y="973420"/>
                    <a:pt x="424906" y="832683"/>
                    <a:pt x="75082" y="602428"/>
                  </a:cubicBezTo>
                  <a:lnTo>
                    <a:pt x="0" y="547161"/>
                  </a:lnTo>
                  <a:lnTo>
                    <a:pt x="37835" y="241080"/>
                  </a:lnTo>
                  <a:lnTo>
                    <a:pt x="346077" y="0"/>
                  </a:lnTo>
                  <a:close/>
                </a:path>
              </a:pathLst>
            </a:custGeom>
            <a:grp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ircle: Hollow 46">
              <a:extLst>
                <a:ext uri="{FF2B5EF4-FFF2-40B4-BE49-F238E27FC236}">
                  <a16:creationId xmlns:a16="http://schemas.microsoft.com/office/drawing/2014/main" id="{8B21E482-3E84-407A-A3B1-337D98BA8308}"/>
                </a:ext>
              </a:extLst>
            </p:cNvPr>
            <p:cNvSpPr/>
            <p:nvPr/>
          </p:nvSpPr>
          <p:spPr>
            <a:xfrm>
              <a:off x="6577047" y="328194"/>
              <a:ext cx="357201" cy="357201"/>
            </a:xfrm>
            <a:prstGeom prst="donut">
              <a:avLst>
                <a:gd name="adj" fmla="val 35000"/>
              </a:avLst>
            </a:prstGeom>
            <a:grpFill/>
            <a:ln>
              <a:solidFill>
                <a:schemeClr val="bg1">
                  <a:lumMod val="95000"/>
                </a:schemeClr>
              </a:solid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8" name="Circle: Hollow 47">
              <a:extLst>
                <a:ext uri="{FF2B5EF4-FFF2-40B4-BE49-F238E27FC236}">
                  <a16:creationId xmlns:a16="http://schemas.microsoft.com/office/drawing/2014/main" id="{67926D20-E5E9-4E63-AD37-8DE56026E3EF}"/>
                </a:ext>
              </a:extLst>
            </p:cNvPr>
            <p:cNvSpPr/>
            <p:nvPr/>
          </p:nvSpPr>
          <p:spPr>
            <a:xfrm>
              <a:off x="7656441" y="1187396"/>
              <a:ext cx="357201" cy="357201"/>
            </a:xfrm>
            <a:prstGeom prst="donut">
              <a:avLst>
                <a:gd name="adj" fmla="val 35000"/>
              </a:avLst>
            </a:prstGeom>
            <a:grpFill/>
            <a:ln>
              <a:solidFill>
                <a:schemeClr val="bg1">
                  <a:lumMod val="95000"/>
                </a:schemeClr>
              </a:solid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Circle: Hollow 49">
              <a:extLst>
                <a:ext uri="{FF2B5EF4-FFF2-40B4-BE49-F238E27FC236}">
                  <a16:creationId xmlns:a16="http://schemas.microsoft.com/office/drawing/2014/main" id="{66DCA0FF-C2F0-412E-8295-5EE2E5165577}"/>
                </a:ext>
              </a:extLst>
            </p:cNvPr>
            <p:cNvSpPr/>
            <p:nvPr/>
          </p:nvSpPr>
          <p:spPr>
            <a:xfrm>
              <a:off x="8247820" y="2493048"/>
              <a:ext cx="357201" cy="357201"/>
            </a:xfrm>
            <a:prstGeom prst="donut">
              <a:avLst>
                <a:gd name="adj" fmla="val 35000"/>
              </a:avLst>
            </a:prstGeom>
            <a:grpFill/>
            <a:ln>
              <a:solidFill>
                <a:schemeClr val="bg1">
                  <a:lumMod val="95000"/>
                </a:schemeClr>
              </a:solid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Circle: Hollow 50">
              <a:extLst>
                <a:ext uri="{FF2B5EF4-FFF2-40B4-BE49-F238E27FC236}">
                  <a16:creationId xmlns:a16="http://schemas.microsoft.com/office/drawing/2014/main" id="{C739ABC3-C467-42CD-A731-A38162FF9B10}"/>
                </a:ext>
              </a:extLst>
            </p:cNvPr>
            <p:cNvSpPr/>
            <p:nvPr/>
          </p:nvSpPr>
          <p:spPr>
            <a:xfrm>
              <a:off x="8247820" y="3912111"/>
              <a:ext cx="357201" cy="357201"/>
            </a:xfrm>
            <a:prstGeom prst="donut">
              <a:avLst>
                <a:gd name="adj" fmla="val 35000"/>
              </a:avLst>
            </a:prstGeom>
            <a:grpFill/>
            <a:ln>
              <a:solidFill>
                <a:schemeClr val="bg1">
                  <a:lumMod val="95000"/>
                </a:schemeClr>
              </a:solid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Circle: Hollow 52">
              <a:extLst>
                <a:ext uri="{FF2B5EF4-FFF2-40B4-BE49-F238E27FC236}">
                  <a16:creationId xmlns:a16="http://schemas.microsoft.com/office/drawing/2014/main" id="{51F60BBA-30AD-4D6E-91BE-8E22943CB268}"/>
                </a:ext>
              </a:extLst>
            </p:cNvPr>
            <p:cNvSpPr/>
            <p:nvPr/>
          </p:nvSpPr>
          <p:spPr>
            <a:xfrm>
              <a:off x="7684841" y="5233395"/>
              <a:ext cx="357201" cy="357201"/>
            </a:xfrm>
            <a:prstGeom prst="donut">
              <a:avLst>
                <a:gd name="adj" fmla="val 35000"/>
              </a:avLst>
            </a:prstGeom>
            <a:grpFill/>
            <a:ln>
              <a:solidFill>
                <a:schemeClr val="bg1">
                  <a:lumMod val="95000"/>
                </a:schemeClr>
              </a:solid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6" name="Circle: Hollow 55">
              <a:extLst>
                <a:ext uri="{FF2B5EF4-FFF2-40B4-BE49-F238E27FC236}">
                  <a16:creationId xmlns:a16="http://schemas.microsoft.com/office/drawing/2014/main" id="{35B1A840-BC32-4EB6-970A-1659F0B4D904}"/>
                </a:ext>
              </a:extLst>
            </p:cNvPr>
            <p:cNvSpPr/>
            <p:nvPr/>
          </p:nvSpPr>
          <p:spPr>
            <a:xfrm>
              <a:off x="6498534" y="6159368"/>
              <a:ext cx="357201" cy="357201"/>
            </a:xfrm>
            <a:prstGeom prst="donut">
              <a:avLst>
                <a:gd name="adj" fmla="val 35000"/>
              </a:avLst>
            </a:prstGeom>
            <a:grpFill/>
            <a:ln>
              <a:solidFill>
                <a:schemeClr val="bg1">
                  <a:lumMod val="95000"/>
                </a:schemeClr>
              </a:solid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Circle: Hollow 56">
              <a:extLst>
                <a:ext uri="{FF2B5EF4-FFF2-40B4-BE49-F238E27FC236}">
                  <a16:creationId xmlns:a16="http://schemas.microsoft.com/office/drawing/2014/main" id="{266F22F2-D350-4B7D-BF0A-62E9284778A9}"/>
                </a:ext>
              </a:extLst>
            </p:cNvPr>
            <p:cNvSpPr/>
            <p:nvPr/>
          </p:nvSpPr>
          <p:spPr>
            <a:xfrm>
              <a:off x="5200665" y="6106070"/>
              <a:ext cx="357201" cy="357201"/>
            </a:xfrm>
            <a:prstGeom prst="donut">
              <a:avLst>
                <a:gd name="adj" fmla="val 35000"/>
              </a:avLst>
            </a:prstGeom>
            <a:grpFill/>
            <a:ln>
              <a:solidFill>
                <a:schemeClr val="bg1">
                  <a:lumMod val="95000"/>
                </a:schemeClr>
              </a:solid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8" name="Circle: Hollow 57">
              <a:extLst>
                <a:ext uri="{FF2B5EF4-FFF2-40B4-BE49-F238E27FC236}">
                  <a16:creationId xmlns:a16="http://schemas.microsoft.com/office/drawing/2014/main" id="{A740F433-901F-4E03-A68E-917839AF1D69}"/>
                </a:ext>
              </a:extLst>
            </p:cNvPr>
            <p:cNvSpPr/>
            <p:nvPr/>
          </p:nvSpPr>
          <p:spPr>
            <a:xfrm>
              <a:off x="4019299" y="5089270"/>
              <a:ext cx="357201" cy="357201"/>
            </a:xfrm>
            <a:prstGeom prst="donut">
              <a:avLst>
                <a:gd name="adj" fmla="val 35000"/>
              </a:avLst>
            </a:prstGeom>
            <a:grpFill/>
            <a:ln>
              <a:solidFill>
                <a:schemeClr val="bg1">
                  <a:lumMod val="95000"/>
                </a:schemeClr>
              </a:solid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9" name="Circle: Hollow 58">
              <a:extLst>
                <a:ext uri="{FF2B5EF4-FFF2-40B4-BE49-F238E27FC236}">
                  <a16:creationId xmlns:a16="http://schemas.microsoft.com/office/drawing/2014/main" id="{3958E344-61DD-4CEC-A9DF-220F003A3F72}"/>
                </a:ext>
              </a:extLst>
            </p:cNvPr>
            <p:cNvSpPr/>
            <p:nvPr/>
          </p:nvSpPr>
          <p:spPr>
            <a:xfrm>
              <a:off x="3554230" y="3753189"/>
              <a:ext cx="357201" cy="357201"/>
            </a:xfrm>
            <a:prstGeom prst="donut">
              <a:avLst>
                <a:gd name="adj" fmla="val 35000"/>
              </a:avLst>
            </a:prstGeom>
            <a:grpFill/>
            <a:ln>
              <a:solidFill>
                <a:schemeClr val="bg1">
                  <a:lumMod val="95000"/>
                </a:schemeClr>
              </a:solid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0" name="Circle: Hollow 59">
              <a:extLst>
                <a:ext uri="{FF2B5EF4-FFF2-40B4-BE49-F238E27FC236}">
                  <a16:creationId xmlns:a16="http://schemas.microsoft.com/office/drawing/2014/main" id="{6F79408E-B837-4613-AA50-37FD888DB5B2}"/>
                </a:ext>
              </a:extLst>
            </p:cNvPr>
            <p:cNvSpPr/>
            <p:nvPr/>
          </p:nvSpPr>
          <p:spPr>
            <a:xfrm>
              <a:off x="3590148" y="2462261"/>
              <a:ext cx="357201" cy="357201"/>
            </a:xfrm>
            <a:prstGeom prst="donut">
              <a:avLst>
                <a:gd name="adj" fmla="val 35000"/>
              </a:avLst>
            </a:prstGeom>
            <a:grpFill/>
            <a:ln>
              <a:solidFill>
                <a:schemeClr val="bg1">
                  <a:lumMod val="95000"/>
                </a:schemeClr>
              </a:solid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1" name="Circle: Hollow 60">
              <a:extLst>
                <a:ext uri="{FF2B5EF4-FFF2-40B4-BE49-F238E27FC236}">
                  <a16:creationId xmlns:a16="http://schemas.microsoft.com/office/drawing/2014/main" id="{3DD97066-7F7A-4D73-B844-F6B5D10DB40E}"/>
                </a:ext>
              </a:extLst>
            </p:cNvPr>
            <p:cNvSpPr/>
            <p:nvPr/>
          </p:nvSpPr>
          <p:spPr>
            <a:xfrm>
              <a:off x="4171734" y="1232928"/>
              <a:ext cx="357201" cy="357201"/>
            </a:xfrm>
            <a:prstGeom prst="donut">
              <a:avLst>
                <a:gd name="adj" fmla="val 35000"/>
              </a:avLst>
            </a:prstGeom>
            <a:grpFill/>
            <a:ln>
              <a:solidFill>
                <a:schemeClr val="bg1">
                  <a:lumMod val="95000"/>
                </a:schemeClr>
              </a:solid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Circle: Hollow 61">
              <a:extLst>
                <a:ext uri="{FF2B5EF4-FFF2-40B4-BE49-F238E27FC236}">
                  <a16:creationId xmlns:a16="http://schemas.microsoft.com/office/drawing/2014/main" id="{E85C63EE-986E-4ACF-A0D7-8AAAC4E4FC45}"/>
                </a:ext>
              </a:extLst>
            </p:cNvPr>
            <p:cNvSpPr/>
            <p:nvPr/>
          </p:nvSpPr>
          <p:spPr>
            <a:xfrm>
              <a:off x="5203260" y="380967"/>
              <a:ext cx="357201" cy="357201"/>
            </a:xfrm>
            <a:prstGeom prst="donut">
              <a:avLst>
                <a:gd name="adj" fmla="val 35000"/>
              </a:avLst>
            </a:prstGeom>
            <a:grpFill/>
            <a:ln>
              <a:solidFill>
                <a:schemeClr val="bg1">
                  <a:lumMod val="95000"/>
                </a:schemeClr>
              </a:solid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4" name="Oval 3">
            <a:extLst>
              <a:ext uri="{FF2B5EF4-FFF2-40B4-BE49-F238E27FC236}">
                <a16:creationId xmlns:a16="http://schemas.microsoft.com/office/drawing/2014/main" id="{5A6A83FF-6747-46BE-BA77-53772E580537}"/>
              </a:ext>
            </a:extLst>
          </p:cNvPr>
          <p:cNvSpPr/>
          <p:nvPr/>
        </p:nvSpPr>
        <p:spPr>
          <a:xfrm rot="15230672">
            <a:off x="6425333" y="2801116"/>
            <a:ext cx="2776730" cy="5924275"/>
          </a:xfrm>
          <a:prstGeom prst="ellipse">
            <a:avLst/>
          </a:prstGeom>
          <a:solidFill>
            <a:schemeClr val="tx1"/>
          </a:solidFill>
          <a:effectLst>
            <a:softEdge rad="1028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072F97DE-E3FC-4ECF-AA22-2E85A38A4A30}"/>
              </a:ext>
            </a:extLst>
          </p:cNvPr>
          <p:cNvGrpSpPr/>
          <p:nvPr/>
        </p:nvGrpSpPr>
        <p:grpSpPr>
          <a:xfrm>
            <a:off x="3107607" y="-502987"/>
            <a:ext cx="5483299" cy="6644773"/>
            <a:chOff x="3355901" y="105689"/>
            <a:chExt cx="5483299" cy="6644773"/>
          </a:xfrm>
          <a:scene3d>
            <a:camera prst="perspectiveContrastingRightFacing" fov="5700000">
              <a:rot lat="20385136" lon="17812818" rev="3237195"/>
            </a:camera>
            <a:lightRig rig="twoPt" dir="t"/>
          </a:scene3d>
        </p:grpSpPr>
        <p:sp>
          <p:nvSpPr>
            <p:cNvPr id="55" name="Freeform: Shape 54">
              <a:extLst>
                <a:ext uri="{FF2B5EF4-FFF2-40B4-BE49-F238E27FC236}">
                  <a16:creationId xmlns:a16="http://schemas.microsoft.com/office/drawing/2014/main" id="{3B411B10-7757-4F76-B085-BD2429B718CE}"/>
                </a:ext>
              </a:extLst>
            </p:cNvPr>
            <p:cNvSpPr/>
            <p:nvPr/>
          </p:nvSpPr>
          <p:spPr>
            <a:xfrm>
              <a:off x="6110967" y="105689"/>
              <a:ext cx="1226290" cy="942223"/>
            </a:xfrm>
            <a:custGeom>
              <a:avLst/>
              <a:gdLst>
                <a:gd name="connsiteX0" fmla="*/ 0 w 1226290"/>
                <a:gd name="connsiteY0" fmla="*/ 0 h 942223"/>
                <a:gd name="connsiteX1" fmla="*/ 126198 w 1226290"/>
                <a:gd name="connsiteY1" fmla="*/ 3866 h 942223"/>
                <a:gd name="connsiteX2" fmla="*/ 1052810 w 1226290"/>
                <a:gd name="connsiteY2" fmla="*/ 260739 h 942223"/>
                <a:gd name="connsiteX3" fmla="*/ 1113185 w 1226290"/>
                <a:gd name="connsiteY3" fmla="*/ 295979 h 942223"/>
                <a:gd name="connsiteX4" fmla="*/ 1226290 w 1226290"/>
                <a:gd name="connsiteY4" fmla="*/ 684505 h 942223"/>
                <a:gd name="connsiteX5" fmla="*/ 941522 w 1226290"/>
                <a:gd name="connsiteY5" fmla="*/ 942223 h 942223"/>
                <a:gd name="connsiteX6" fmla="*/ 781630 w 1226290"/>
                <a:gd name="connsiteY6" fmla="*/ 840823 h 942223"/>
                <a:gd name="connsiteX7" fmla="*/ 194278 w 1226290"/>
                <a:gd name="connsiteY7" fmla="*/ 643008 h 942223"/>
                <a:gd name="connsiteX8" fmla="*/ 61399 w 1226290"/>
                <a:gd name="connsiteY8" fmla="*/ 634175 h 942223"/>
                <a:gd name="connsiteX9" fmla="*/ 210757 w 1226290"/>
                <a:gd name="connsiteY9" fmla="*/ 371150 h 942223"/>
                <a:gd name="connsiteX10" fmla="*/ 0 w 1226290"/>
                <a:gd name="connsiteY10" fmla="*/ 0 h 942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6290" h="942223">
                  <a:moveTo>
                    <a:pt x="0" y="0"/>
                  </a:moveTo>
                  <a:lnTo>
                    <a:pt x="126198" y="3866"/>
                  </a:lnTo>
                  <a:cubicBezTo>
                    <a:pt x="453487" y="23967"/>
                    <a:pt x="765643" y="113571"/>
                    <a:pt x="1052810" y="260739"/>
                  </a:cubicBezTo>
                  <a:lnTo>
                    <a:pt x="1113185" y="295979"/>
                  </a:lnTo>
                  <a:lnTo>
                    <a:pt x="1226290" y="684505"/>
                  </a:lnTo>
                  <a:lnTo>
                    <a:pt x="941522" y="942223"/>
                  </a:lnTo>
                  <a:lnTo>
                    <a:pt x="781630" y="840823"/>
                  </a:lnTo>
                  <a:cubicBezTo>
                    <a:pt x="597999" y="738572"/>
                    <a:pt x="400672" y="670602"/>
                    <a:pt x="194278" y="643008"/>
                  </a:cubicBezTo>
                  <a:lnTo>
                    <a:pt x="61399" y="634175"/>
                  </a:lnTo>
                  <a:lnTo>
                    <a:pt x="210757" y="371150"/>
                  </a:lnTo>
                  <a:lnTo>
                    <a:pt x="0" y="0"/>
                  </a:lnTo>
                  <a:close/>
                </a:path>
              </a:pathLst>
            </a:custGeom>
            <a:solidFill>
              <a:srgbClr val="3B6701"/>
            </a:solidFill>
            <a:ln>
              <a:noFill/>
            </a:ln>
            <a:sp3d>
              <a:bevelT w="38100" h="825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8999191-11D3-4B6C-A3CB-56C880CE1462}"/>
                </a:ext>
              </a:extLst>
            </p:cNvPr>
            <p:cNvSpPr/>
            <p:nvPr/>
          </p:nvSpPr>
          <p:spPr>
            <a:xfrm>
              <a:off x="4562899" y="109235"/>
              <a:ext cx="1611140" cy="1078161"/>
            </a:xfrm>
            <a:custGeom>
              <a:avLst/>
              <a:gdLst>
                <a:gd name="connsiteX0" fmla="*/ 1402397 w 1611140"/>
                <a:gd name="connsiteY0" fmla="*/ 0 h 1078161"/>
                <a:gd name="connsiteX1" fmla="*/ 1611140 w 1611140"/>
                <a:gd name="connsiteY1" fmla="*/ 367604 h 1078161"/>
                <a:gd name="connsiteX2" fmla="*/ 1461980 w 1611140"/>
                <a:gd name="connsiteY2" fmla="*/ 630280 h 1078161"/>
                <a:gd name="connsiteX3" fmla="*/ 1323858 w 1611140"/>
                <a:gd name="connsiteY3" fmla="*/ 639462 h 1078161"/>
                <a:gd name="connsiteX4" fmla="*/ 557611 w 1611140"/>
                <a:gd name="connsiteY4" fmla="*/ 950729 h 1078161"/>
                <a:gd name="connsiteX5" fmla="*/ 398281 w 1611140"/>
                <a:gd name="connsiteY5" fmla="*/ 1078161 h 1078161"/>
                <a:gd name="connsiteX6" fmla="*/ 367086 w 1611140"/>
                <a:gd name="connsiteY6" fmla="*/ 721633 h 1078161"/>
                <a:gd name="connsiteX7" fmla="*/ 0 w 1611140"/>
                <a:gd name="connsiteY7" fmla="*/ 563166 h 1078161"/>
                <a:gd name="connsiteX8" fmla="*/ 225529 w 1611140"/>
                <a:gd name="connsiteY8" fmla="*/ 397156 h 1078161"/>
                <a:gd name="connsiteX9" fmla="*/ 1391936 w 1611140"/>
                <a:gd name="connsiteY9" fmla="*/ 320 h 1078161"/>
                <a:gd name="connsiteX10" fmla="*/ 1402397 w 1611140"/>
                <a:gd name="connsiteY10" fmla="*/ 0 h 107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1140" h="1078161">
                  <a:moveTo>
                    <a:pt x="1402397" y="0"/>
                  </a:moveTo>
                  <a:lnTo>
                    <a:pt x="1611140" y="367604"/>
                  </a:lnTo>
                  <a:lnTo>
                    <a:pt x="1461980" y="630280"/>
                  </a:lnTo>
                  <a:lnTo>
                    <a:pt x="1323858" y="639462"/>
                  </a:lnTo>
                  <a:cubicBezTo>
                    <a:pt x="1048667" y="676254"/>
                    <a:pt x="789594" y="784825"/>
                    <a:pt x="557611" y="950729"/>
                  </a:cubicBezTo>
                  <a:lnTo>
                    <a:pt x="398281" y="1078161"/>
                  </a:lnTo>
                  <a:lnTo>
                    <a:pt x="367086" y="721633"/>
                  </a:lnTo>
                  <a:lnTo>
                    <a:pt x="0" y="563166"/>
                  </a:lnTo>
                  <a:lnTo>
                    <a:pt x="225529" y="397156"/>
                  </a:lnTo>
                  <a:cubicBezTo>
                    <a:pt x="575353" y="166901"/>
                    <a:pt x="971136" y="26165"/>
                    <a:pt x="1391936" y="320"/>
                  </a:cubicBezTo>
                  <a:lnTo>
                    <a:pt x="1402397" y="0"/>
                  </a:lnTo>
                  <a:close/>
                </a:path>
              </a:pathLst>
            </a:custGeom>
            <a:solidFill>
              <a:srgbClr val="006C86"/>
            </a:solidFill>
            <a:ln>
              <a:noFill/>
            </a:ln>
            <a:sp3d>
              <a:bevelT w="38100" h="825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B958232-DDD8-49F7-99AC-8E16E6E16F2B}"/>
                </a:ext>
              </a:extLst>
            </p:cNvPr>
            <p:cNvSpPr/>
            <p:nvPr/>
          </p:nvSpPr>
          <p:spPr>
            <a:xfrm>
              <a:off x="7167792" y="506795"/>
              <a:ext cx="1136830" cy="1529739"/>
            </a:xfrm>
            <a:custGeom>
              <a:avLst/>
              <a:gdLst>
                <a:gd name="connsiteX0" fmla="*/ 236329 w 1136830"/>
                <a:gd name="connsiteY0" fmla="*/ 0 h 1529739"/>
                <a:gd name="connsiteX1" fmla="*/ 461957 w 1136830"/>
                <a:gd name="connsiteY1" fmla="*/ 166083 h 1529739"/>
                <a:gd name="connsiteX2" fmla="*/ 1044995 w 1136830"/>
                <a:gd name="connsiteY2" fmla="*/ 807979 h 1529739"/>
                <a:gd name="connsiteX3" fmla="*/ 1136830 w 1136830"/>
                <a:gd name="connsiteY3" fmla="*/ 956779 h 1529739"/>
                <a:gd name="connsiteX4" fmla="*/ 1045094 w 1136830"/>
                <a:gd name="connsiteY4" fmla="*/ 1392355 h 1529739"/>
                <a:gd name="connsiteX5" fmla="*/ 677769 w 1136830"/>
                <a:gd name="connsiteY5" fmla="*/ 1529739 h 1529739"/>
                <a:gd name="connsiteX6" fmla="*/ 625211 w 1136830"/>
                <a:gd name="connsiteY6" fmla="*/ 1415846 h 1529739"/>
                <a:gd name="connsiteX7" fmla="*/ 72435 w 1136830"/>
                <a:gd name="connsiteY7" fmla="*/ 688122 h 1529739"/>
                <a:gd name="connsiteX8" fmla="*/ 0 w 1136830"/>
                <a:gd name="connsiteY8" fmla="*/ 630189 h 1529739"/>
                <a:gd name="connsiteX9" fmla="*/ 332251 w 1136830"/>
                <a:gd name="connsiteY9" fmla="*/ 329499 h 1529739"/>
                <a:gd name="connsiteX10" fmla="*/ 236329 w 1136830"/>
                <a:gd name="connsiteY10" fmla="*/ 0 h 152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6830" h="1529739">
                  <a:moveTo>
                    <a:pt x="236329" y="0"/>
                  </a:moveTo>
                  <a:lnTo>
                    <a:pt x="461957" y="166083"/>
                  </a:lnTo>
                  <a:cubicBezTo>
                    <a:pt x="680866" y="345275"/>
                    <a:pt x="877280" y="561746"/>
                    <a:pt x="1044995" y="807979"/>
                  </a:cubicBezTo>
                  <a:lnTo>
                    <a:pt x="1136830" y="956779"/>
                  </a:lnTo>
                  <a:lnTo>
                    <a:pt x="1045094" y="1392355"/>
                  </a:lnTo>
                  <a:lnTo>
                    <a:pt x="677769" y="1529739"/>
                  </a:lnTo>
                  <a:lnTo>
                    <a:pt x="625211" y="1415846"/>
                  </a:lnTo>
                  <a:cubicBezTo>
                    <a:pt x="478102" y="1129179"/>
                    <a:pt x="290186" y="881790"/>
                    <a:pt x="72435" y="688122"/>
                  </a:cubicBezTo>
                  <a:lnTo>
                    <a:pt x="0" y="630189"/>
                  </a:lnTo>
                  <a:lnTo>
                    <a:pt x="332251" y="329499"/>
                  </a:lnTo>
                  <a:lnTo>
                    <a:pt x="236329" y="0"/>
                  </a:lnTo>
                  <a:close/>
                </a:path>
              </a:pathLst>
            </a:custGeom>
            <a:solidFill>
              <a:srgbClr val="738B00"/>
            </a:solidFill>
            <a:ln>
              <a:noFill/>
            </a:ln>
            <a:sp3d>
              <a:bevelT w="38100" h="825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EDBC997-A45E-4B16-BB08-C64297480A6E}"/>
                </a:ext>
              </a:extLst>
            </p:cNvPr>
            <p:cNvSpPr/>
            <p:nvPr/>
          </p:nvSpPr>
          <p:spPr>
            <a:xfrm>
              <a:off x="3638678" y="753573"/>
              <a:ext cx="1220624" cy="1410138"/>
            </a:xfrm>
            <a:custGeom>
              <a:avLst/>
              <a:gdLst>
                <a:gd name="connsiteX0" fmla="*/ 834510 w 1220624"/>
                <a:gd name="connsiteY0" fmla="*/ 0 h 1410138"/>
                <a:gd name="connsiteX1" fmla="*/ 1187371 w 1220624"/>
                <a:gd name="connsiteY1" fmla="*/ 152326 h 1410138"/>
                <a:gd name="connsiteX2" fmla="*/ 1220624 w 1220624"/>
                <a:gd name="connsiteY2" fmla="*/ 532378 h 1410138"/>
                <a:gd name="connsiteX3" fmla="*/ 1155549 w 1220624"/>
                <a:gd name="connsiteY3" fmla="*/ 596441 h 1410138"/>
                <a:gd name="connsiteX4" fmla="*/ 657811 w 1220624"/>
                <a:gd name="connsiteY4" fmla="*/ 1391205 h 1410138"/>
                <a:gd name="connsiteX5" fmla="*/ 650884 w 1220624"/>
                <a:gd name="connsiteY5" fmla="*/ 1410138 h 1410138"/>
                <a:gd name="connsiteX6" fmla="*/ 440150 w 1220624"/>
                <a:gd name="connsiteY6" fmla="*/ 1063411 h 1410138"/>
                <a:gd name="connsiteX7" fmla="*/ 0 w 1220624"/>
                <a:gd name="connsiteY7" fmla="*/ 1204836 h 1410138"/>
                <a:gd name="connsiteX8" fmla="*/ 45211 w 1220624"/>
                <a:gd name="connsiteY8" fmla="*/ 1091120 h 1410138"/>
                <a:gd name="connsiteX9" fmla="*/ 712392 w 1220624"/>
                <a:gd name="connsiteY9" fmla="*/ 110644 h 1410138"/>
                <a:gd name="connsiteX10" fmla="*/ 834510 w 1220624"/>
                <a:gd name="connsiteY10" fmla="*/ 0 h 1410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0624" h="1410138">
                  <a:moveTo>
                    <a:pt x="834510" y="0"/>
                  </a:moveTo>
                  <a:lnTo>
                    <a:pt x="1187371" y="152326"/>
                  </a:lnTo>
                  <a:lnTo>
                    <a:pt x="1220624" y="532378"/>
                  </a:lnTo>
                  <a:lnTo>
                    <a:pt x="1155549" y="596441"/>
                  </a:lnTo>
                  <a:cubicBezTo>
                    <a:pt x="953402" y="816067"/>
                    <a:pt x="783832" y="1085803"/>
                    <a:pt x="657811" y="1391205"/>
                  </a:cubicBezTo>
                  <a:lnTo>
                    <a:pt x="650884" y="1410138"/>
                  </a:lnTo>
                  <a:lnTo>
                    <a:pt x="440150" y="1063411"/>
                  </a:lnTo>
                  <a:lnTo>
                    <a:pt x="0" y="1204836"/>
                  </a:lnTo>
                  <a:lnTo>
                    <a:pt x="45211" y="1091120"/>
                  </a:lnTo>
                  <a:cubicBezTo>
                    <a:pt x="214132" y="714356"/>
                    <a:pt x="441428" y="381590"/>
                    <a:pt x="712392" y="110644"/>
                  </a:cubicBezTo>
                  <a:lnTo>
                    <a:pt x="834510" y="0"/>
                  </a:lnTo>
                  <a:close/>
                </a:path>
              </a:pathLst>
            </a:custGeom>
            <a:solidFill>
              <a:srgbClr val="0074CA"/>
            </a:solidFill>
            <a:ln>
              <a:noFill/>
            </a:ln>
            <a:sp3d>
              <a:bevelT w="38100" h="825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FD7315C-D6F9-4C8F-9297-79CAE1B110AE}"/>
                </a:ext>
              </a:extLst>
            </p:cNvPr>
            <p:cNvSpPr/>
            <p:nvPr/>
          </p:nvSpPr>
          <p:spPr>
            <a:xfrm>
              <a:off x="7909443" y="1674975"/>
              <a:ext cx="919031" cy="1698195"/>
            </a:xfrm>
            <a:custGeom>
              <a:avLst/>
              <a:gdLst>
                <a:gd name="connsiteX0" fmla="*/ 513572 w 919031"/>
                <a:gd name="connsiteY0" fmla="*/ 0 h 1698195"/>
                <a:gd name="connsiteX1" fmla="*/ 598669 w 919031"/>
                <a:gd name="connsiteY1" fmla="*/ 169719 h 1698195"/>
                <a:gd name="connsiteX2" fmla="*/ 915595 w 919031"/>
                <a:gd name="connsiteY2" fmla="*/ 1414190 h 1698195"/>
                <a:gd name="connsiteX3" fmla="*/ 919031 w 919031"/>
                <a:gd name="connsiteY3" fmla="*/ 1496630 h 1698195"/>
                <a:gd name="connsiteX4" fmla="*/ 563806 w 919031"/>
                <a:gd name="connsiteY4" fmla="*/ 1698195 h 1698195"/>
                <a:gd name="connsiteX5" fmla="*/ 223527 w 919031"/>
                <a:gd name="connsiteY5" fmla="*/ 1505110 h 1698195"/>
                <a:gd name="connsiteX6" fmla="*/ 222508 w 919031"/>
                <a:gd name="connsiteY6" fmla="*/ 1478559 h 1698195"/>
                <a:gd name="connsiteX7" fmla="*/ 72249 w 919031"/>
                <a:gd name="connsiteY7" fmla="*/ 705317 h 1698195"/>
                <a:gd name="connsiteX8" fmla="*/ 0 w 919031"/>
                <a:gd name="connsiteY8" fmla="*/ 507870 h 1698195"/>
                <a:gd name="connsiteX9" fmla="*/ 441378 w 919031"/>
                <a:gd name="connsiteY9" fmla="*/ 342789 h 1698195"/>
                <a:gd name="connsiteX10" fmla="*/ 513572 w 919031"/>
                <a:gd name="connsiteY10" fmla="*/ 0 h 169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9031" h="1698195">
                  <a:moveTo>
                    <a:pt x="513572" y="0"/>
                  </a:moveTo>
                  <a:lnTo>
                    <a:pt x="598669" y="169719"/>
                  </a:lnTo>
                  <a:cubicBezTo>
                    <a:pt x="767589" y="546484"/>
                    <a:pt x="878134" y="967248"/>
                    <a:pt x="915595" y="1414190"/>
                  </a:cubicBezTo>
                  <a:lnTo>
                    <a:pt x="919031" y="1496630"/>
                  </a:lnTo>
                  <a:lnTo>
                    <a:pt x="563806" y="1698195"/>
                  </a:lnTo>
                  <a:lnTo>
                    <a:pt x="223527" y="1505110"/>
                  </a:lnTo>
                  <a:lnTo>
                    <a:pt x="222508" y="1478559"/>
                  </a:lnTo>
                  <a:cubicBezTo>
                    <a:pt x="201548" y="1206844"/>
                    <a:pt x="149918" y="947066"/>
                    <a:pt x="72249" y="705317"/>
                  </a:cubicBezTo>
                  <a:lnTo>
                    <a:pt x="0" y="507870"/>
                  </a:lnTo>
                  <a:lnTo>
                    <a:pt x="441378" y="342789"/>
                  </a:lnTo>
                  <a:lnTo>
                    <a:pt x="513572" y="0"/>
                  </a:lnTo>
                  <a:close/>
                </a:path>
              </a:pathLst>
            </a:custGeom>
            <a:solidFill>
              <a:srgbClr val="BAB700"/>
            </a:solidFill>
            <a:ln>
              <a:noFill/>
            </a:ln>
            <a:sp3d>
              <a:bevelT w="38100" h="825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2301576-A15C-4474-8374-756CD13AC464}"/>
                </a:ext>
              </a:extLst>
            </p:cNvPr>
            <p:cNvSpPr/>
            <p:nvPr/>
          </p:nvSpPr>
          <p:spPr>
            <a:xfrm>
              <a:off x="3355901" y="1988690"/>
              <a:ext cx="870383" cy="1365918"/>
            </a:xfrm>
            <a:custGeom>
              <a:avLst/>
              <a:gdLst>
                <a:gd name="connsiteX0" fmla="*/ 658906 w 870383"/>
                <a:gd name="connsiteY0" fmla="*/ 0 h 1365918"/>
                <a:gd name="connsiteX1" fmla="*/ 870383 w 870383"/>
                <a:gd name="connsiteY1" fmla="*/ 347951 h 1365918"/>
                <a:gd name="connsiteX2" fmla="*/ 854411 w 870383"/>
                <a:gd name="connsiteY2" fmla="*/ 391601 h 1365918"/>
                <a:gd name="connsiteX3" fmla="*/ 704152 w 870383"/>
                <a:gd name="connsiteY3" fmla="*/ 1164843 h 1365918"/>
                <a:gd name="connsiteX4" fmla="*/ 698687 w 870383"/>
                <a:gd name="connsiteY4" fmla="*/ 1307333 h 1365918"/>
                <a:gd name="connsiteX5" fmla="*/ 313333 w 870383"/>
                <a:gd name="connsiteY5" fmla="*/ 1118585 h 1365918"/>
                <a:gd name="connsiteX6" fmla="*/ 0 w 870383"/>
                <a:gd name="connsiteY6" fmla="*/ 1365918 h 1365918"/>
                <a:gd name="connsiteX7" fmla="*/ 11063 w 870383"/>
                <a:gd name="connsiteY7" fmla="*/ 1100474 h 1365918"/>
                <a:gd name="connsiteX8" fmla="*/ 212474 w 870383"/>
                <a:gd name="connsiteY8" fmla="*/ 146548 h 1365918"/>
                <a:gd name="connsiteX9" fmla="*/ 213889 w 870383"/>
                <a:gd name="connsiteY9" fmla="*/ 142989 h 1365918"/>
                <a:gd name="connsiteX10" fmla="*/ 658906 w 870383"/>
                <a:gd name="connsiteY10" fmla="*/ 0 h 136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0383" h="1365918">
                  <a:moveTo>
                    <a:pt x="658906" y="0"/>
                  </a:moveTo>
                  <a:lnTo>
                    <a:pt x="870383" y="347951"/>
                  </a:lnTo>
                  <a:lnTo>
                    <a:pt x="854411" y="391601"/>
                  </a:lnTo>
                  <a:cubicBezTo>
                    <a:pt x="776742" y="633350"/>
                    <a:pt x="725112" y="893128"/>
                    <a:pt x="704152" y="1164843"/>
                  </a:cubicBezTo>
                  <a:lnTo>
                    <a:pt x="698687" y="1307333"/>
                  </a:lnTo>
                  <a:lnTo>
                    <a:pt x="313333" y="1118585"/>
                  </a:lnTo>
                  <a:lnTo>
                    <a:pt x="0" y="1365918"/>
                  </a:lnTo>
                  <a:lnTo>
                    <a:pt x="11063" y="1100474"/>
                  </a:lnTo>
                  <a:cubicBezTo>
                    <a:pt x="39159" y="765268"/>
                    <a:pt x="108364" y="444786"/>
                    <a:pt x="212474" y="146548"/>
                  </a:cubicBezTo>
                  <a:lnTo>
                    <a:pt x="213889" y="142989"/>
                  </a:lnTo>
                  <a:lnTo>
                    <a:pt x="658906" y="0"/>
                  </a:lnTo>
                  <a:close/>
                </a:path>
              </a:pathLst>
            </a:custGeom>
            <a:solidFill>
              <a:srgbClr val="7539A4"/>
            </a:solidFill>
            <a:ln>
              <a:noFill/>
            </a:ln>
            <a:sp3d>
              <a:bevelT w="38100" h="825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4E0546A-F753-4665-A375-632076C0CA9C}"/>
                </a:ext>
              </a:extLst>
            </p:cNvPr>
            <p:cNvSpPr/>
            <p:nvPr/>
          </p:nvSpPr>
          <p:spPr>
            <a:xfrm>
              <a:off x="3356511" y="3258420"/>
              <a:ext cx="841389" cy="1528453"/>
            </a:xfrm>
            <a:custGeom>
              <a:avLst/>
              <a:gdLst>
                <a:gd name="connsiteX0" fmla="*/ 328863 w 841389"/>
                <a:gd name="connsiteY0" fmla="*/ 0 h 1528453"/>
                <a:gd name="connsiteX1" fmla="*/ 693280 w 841389"/>
                <a:gd name="connsiteY1" fmla="*/ 178493 h 1528453"/>
                <a:gd name="connsiteX2" fmla="*/ 703542 w 841389"/>
                <a:gd name="connsiteY2" fmla="*/ 446050 h 1528453"/>
                <a:gd name="connsiteX3" fmla="*/ 784983 w 841389"/>
                <a:gd name="connsiteY3" fmla="*/ 971759 h 1528453"/>
                <a:gd name="connsiteX4" fmla="*/ 841389 w 841389"/>
                <a:gd name="connsiteY4" fmla="*/ 1174648 h 1528453"/>
                <a:gd name="connsiteX5" fmla="*/ 398426 w 841389"/>
                <a:gd name="connsiteY5" fmla="*/ 1281066 h 1528453"/>
                <a:gd name="connsiteX6" fmla="*/ 237353 w 841389"/>
                <a:gd name="connsiteY6" fmla="*/ 1528453 h 1528453"/>
                <a:gd name="connsiteX7" fmla="*/ 211864 w 841389"/>
                <a:gd name="connsiteY7" fmla="*/ 1464343 h 1528453"/>
                <a:gd name="connsiteX8" fmla="*/ 10453 w 841389"/>
                <a:gd name="connsiteY8" fmla="*/ 510417 h 1528453"/>
                <a:gd name="connsiteX9" fmla="*/ 0 w 841389"/>
                <a:gd name="connsiteY9" fmla="*/ 259592 h 1528453"/>
                <a:gd name="connsiteX10" fmla="*/ 328863 w 841389"/>
                <a:gd name="connsiteY10" fmla="*/ 0 h 152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1389" h="1528453">
                  <a:moveTo>
                    <a:pt x="328863" y="0"/>
                  </a:moveTo>
                  <a:lnTo>
                    <a:pt x="693280" y="178493"/>
                  </a:lnTo>
                  <a:lnTo>
                    <a:pt x="703542" y="446050"/>
                  </a:lnTo>
                  <a:cubicBezTo>
                    <a:pt x="717516" y="627193"/>
                    <a:pt x="745120" y="803032"/>
                    <a:pt x="784983" y="971759"/>
                  </a:cubicBezTo>
                  <a:lnTo>
                    <a:pt x="841389" y="1174648"/>
                  </a:lnTo>
                  <a:lnTo>
                    <a:pt x="398426" y="1281066"/>
                  </a:lnTo>
                  <a:lnTo>
                    <a:pt x="237353" y="1528453"/>
                  </a:lnTo>
                  <a:lnTo>
                    <a:pt x="211864" y="1464343"/>
                  </a:lnTo>
                  <a:cubicBezTo>
                    <a:pt x="107754" y="1166105"/>
                    <a:pt x="38549" y="845624"/>
                    <a:pt x="10453" y="510417"/>
                  </a:cubicBezTo>
                  <a:lnTo>
                    <a:pt x="0" y="259592"/>
                  </a:lnTo>
                  <a:lnTo>
                    <a:pt x="328863" y="0"/>
                  </a:lnTo>
                  <a:close/>
                </a:path>
              </a:pathLst>
            </a:custGeom>
            <a:solidFill>
              <a:srgbClr val="C20077"/>
            </a:solidFill>
            <a:ln>
              <a:noFill/>
            </a:ln>
            <a:sp3d>
              <a:bevelT w="38100" h="825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4487DC63-D268-4C7C-BDF3-B9CCECF01EAF}"/>
                </a:ext>
              </a:extLst>
            </p:cNvPr>
            <p:cNvSpPr/>
            <p:nvPr/>
          </p:nvSpPr>
          <p:spPr>
            <a:xfrm>
              <a:off x="8013642" y="3328944"/>
              <a:ext cx="825558" cy="1475808"/>
            </a:xfrm>
            <a:custGeom>
              <a:avLst/>
              <a:gdLst>
                <a:gd name="connsiteX0" fmla="*/ 821388 w 825558"/>
                <a:gd name="connsiteY0" fmla="*/ 0 h 1475808"/>
                <a:gd name="connsiteX1" fmla="*/ 825558 w 825558"/>
                <a:gd name="connsiteY1" fmla="*/ 100056 h 1475808"/>
                <a:gd name="connsiteX2" fmla="*/ 609984 w 825558"/>
                <a:gd name="connsiteY2" fmla="*/ 1393818 h 1475808"/>
                <a:gd name="connsiteX3" fmla="*/ 601921 w 825558"/>
                <a:gd name="connsiteY3" fmla="*/ 1414098 h 1475808"/>
                <a:gd name="connsiteX4" fmla="*/ 222531 w 825558"/>
                <a:gd name="connsiteY4" fmla="*/ 1475808 h 1475808"/>
                <a:gd name="connsiteX5" fmla="*/ 0 w 825558"/>
                <a:gd name="connsiteY5" fmla="*/ 1033843 h 1475808"/>
                <a:gd name="connsiteX6" fmla="*/ 36867 w 825558"/>
                <a:gd name="connsiteY6" fmla="*/ 901234 h 1475808"/>
                <a:gd name="connsiteX7" fmla="*/ 128874 w 825558"/>
                <a:gd name="connsiteY7" fmla="*/ 100057 h 1475808"/>
                <a:gd name="connsiteX8" fmla="*/ 125642 w 825558"/>
                <a:gd name="connsiteY8" fmla="*/ 15784 h 1475808"/>
                <a:gd name="connsiteX9" fmla="*/ 459606 w 825558"/>
                <a:gd name="connsiteY9" fmla="*/ 205286 h 1475808"/>
                <a:gd name="connsiteX10" fmla="*/ 821388 w 825558"/>
                <a:gd name="connsiteY10" fmla="*/ 0 h 147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5558" h="1475808">
                  <a:moveTo>
                    <a:pt x="821388" y="0"/>
                  </a:moveTo>
                  <a:lnTo>
                    <a:pt x="825558" y="100056"/>
                  </a:lnTo>
                  <a:cubicBezTo>
                    <a:pt x="825558" y="558973"/>
                    <a:pt x="748797" y="996167"/>
                    <a:pt x="609984" y="1393818"/>
                  </a:cubicBezTo>
                  <a:lnTo>
                    <a:pt x="601921" y="1414098"/>
                  </a:lnTo>
                  <a:lnTo>
                    <a:pt x="222531" y="1475808"/>
                  </a:lnTo>
                  <a:lnTo>
                    <a:pt x="0" y="1033843"/>
                  </a:lnTo>
                  <a:lnTo>
                    <a:pt x="36867" y="901234"/>
                  </a:lnTo>
                  <a:cubicBezTo>
                    <a:pt x="96662" y="648143"/>
                    <a:pt x="128874" y="379052"/>
                    <a:pt x="128874" y="100057"/>
                  </a:cubicBezTo>
                  <a:lnTo>
                    <a:pt x="125642" y="15784"/>
                  </a:lnTo>
                  <a:lnTo>
                    <a:pt x="459606" y="205286"/>
                  </a:lnTo>
                  <a:lnTo>
                    <a:pt x="821388" y="0"/>
                  </a:lnTo>
                  <a:close/>
                </a:path>
              </a:pathLst>
            </a:custGeom>
            <a:solidFill>
              <a:srgbClr val="FFBD10"/>
            </a:solidFill>
            <a:ln>
              <a:noFill/>
            </a:ln>
            <a:sp3d>
              <a:bevelT w="38100" h="825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F67DFEF7-AE1D-498C-BCF7-58162775888F}"/>
                </a:ext>
              </a:extLst>
            </p:cNvPr>
            <p:cNvSpPr/>
            <p:nvPr/>
          </p:nvSpPr>
          <p:spPr>
            <a:xfrm>
              <a:off x="7378539" y="4600977"/>
              <a:ext cx="1161255" cy="1418262"/>
            </a:xfrm>
            <a:custGeom>
              <a:avLst/>
              <a:gdLst>
                <a:gd name="connsiteX0" fmla="*/ 558048 w 1161255"/>
                <a:gd name="connsiteY0" fmla="*/ 0 h 1418262"/>
                <a:gd name="connsiteX1" fmla="*/ 758519 w 1161255"/>
                <a:gd name="connsiteY1" fmla="*/ 398151 h 1418262"/>
                <a:gd name="connsiteX2" fmla="*/ 1161255 w 1161255"/>
                <a:gd name="connsiteY2" fmla="*/ 332644 h 1418262"/>
                <a:gd name="connsiteX3" fmla="*/ 1129573 w 1161255"/>
                <a:gd name="connsiteY3" fmla="*/ 412330 h 1418262"/>
                <a:gd name="connsiteX4" fmla="*/ 462392 w 1161255"/>
                <a:gd name="connsiteY4" fmla="*/ 1392806 h 1418262"/>
                <a:gd name="connsiteX5" fmla="*/ 434297 w 1161255"/>
                <a:gd name="connsiteY5" fmla="*/ 1418262 h 1418262"/>
                <a:gd name="connsiteX6" fmla="*/ 70344 w 1161255"/>
                <a:gd name="connsiteY6" fmla="*/ 1357661 h 1418262"/>
                <a:gd name="connsiteX7" fmla="*/ 0 w 1161255"/>
                <a:gd name="connsiteY7" fmla="*/ 925949 h 1418262"/>
                <a:gd name="connsiteX8" fmla="*/ 19237 w 1161255"/>
                <a:gd name="connsiteY8" fmla="*/ 907011 h 1418262"/>
                <a:gd name="connsiteX9" fmla="*/ 516975 w 1161255"/>
                <a:gd name="connsiteY9" fmla="*/ 112247 h 1418262"/>
                <a:gd name="connsiteX10" fmla="*/ 558048 w 1161255"/>
                <a:gd name="connsiteY10" fmla="*/ 0 h 1418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1255" h="1418262">
                  <a:moveTo>
                    <a:pt x="558048" y="0"/>
                  </a:moveTo>
                  <a:lnTo>
                    <a:pt x="758519" y="398151"/>
                  </a:lnTo>
                  <a:lnTo>
                    <a:pt x="1161255" y="332644"/>
                  </a:lnTo>
                  <a:lnTo>
                    <a:pt x="1129573" y="412330"/>
                  </a:lnTo>
                  <a:cubicBezTo>
                    <a:pt x="960652" y="789095"/>
                    <a:pt x="733356" y="1121861"/>
                    <a:pt x="462392" y="1392806"/>
                  </a:cubicBezTo>
                  <a:lnTo>
                    <a:pt x="434297" y="1418262"/>
                  </a:lnTo>
                  <a:lnTo>
                    <a:pt x="70344" y="1357661"/>
                  </a:lnTo>
                  <a:lnTo>
                    <a:pt x="0" y="925949"/>
                  </a:lnTo>
                  <a:lnTo>
                    <a:pt x="19237" y="907011"/>
                  </a:lnTo>
                  <a:cubicBezTo>
                    <a:pt x="221385" y="687386"/>
                    <a:pt x="390955" y="417649"/>
                    <a:pt x="516975" y="112247"/>
                  </a:cubicBezTo>
                  <a:lnTo>
                    <a:pt x="558048" y="0"/>
                  </a:lnTo>
                  <a:close/>
                </a:path>
              </a:pathLst>
            </a:custGeom>
            <a:solidFill>
              <a:srgbClr val="FFA410"/>
            </a:solidFill>
            <a:ln>
              <a:noFill/>
            </a:ln>
            <a:sp3d>
              <a:bevelT w="38100" h="825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0C72B6-05AE-46B2-B129-2BE3E4876619}"/>
                </a:ext>
              </a:extLst>
            </p:cNvPr>
            <p:cNvSpPr/>
            <p:nvPr/>
          </p:nvSpPr>
          <p:spPr>
            <a:xfrm>
              <a:off x="3674775" y="4603011"/>
              <a:ext cx="1186628" cy="1503059"/>
            </a:xfrm>
            <a:custGeom>
              <a:avLst/>
              <a:gdLst>
                <a:gd name="connsiteX0" fmla="*/ 581385 w 1186628"/>
                <a:gd name="connsiteY0" fmla="*/ 0 h 1503059"/>
                <a:gd name="connsiteX1" fmla="*/ 621714 w 1186628"/>
                <a:gd name="connsiteY1" fmla="*/ 110214 h 1503059"/>
                <a:gd name="connsiteX2" fmla="*/ 1119452 w 1186628"/>
                <a:gd name="connsiteY2" fmla="*/ 904978 h 1503059"/>
                <a:gd name="connsiteX3" fmla="*/ 1186628 w 1186628"/>
                <a:gd name="connsiteY3" fmla="*/ 971110 h 1503059"/>
                <a:gd name="connsiteX4" fmla="*/ 831662 w 1186628"/>
                <a:gd name="connsiteY4" fmla="*/ 1248734 h 1503059"/>
                <a:gd name="connsiteX5" fmla="*/ 800224 w 1186628"/>
                <a:gd name="connsiteY5" fmla="*/ 1503059 h 1503059"/>
                <a:gd name="connsiteX6" fmla="*/ 676295 w 1186628"/>
                <a:gd name="connsiteY6" fmla="*/ 1390773 h 1503059"/>
                <a:gd name="connsiteX7" fmla="*/ 9114 w 1186628"/>
                <a:gd name="connsiteY7" fmla="*/ 410297 h 1503059"/>
                <a:gd name="connsiteX8" fmla="*/ 0 w 1186628"/>
                <a:gd name="connsiteY8" fmla="*/ 387374 h 1503059"/>
                <a:gd name="connsiteX9" fmla="*/ 191185 w 1186628"/>
                <a:gd name="connsiteY9" fmla="*/ 93742 h 1503059"/>
                <a:gd name="connsiteX10" fmla="*/ 581385 w 1186628"/>
                <a:gd name="connsiteY10" fmla="*/ 0 h 1503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628" h="1503059">
                  <a:moveTo>
                    <a:pt x="581385" y="0"/>
                  </a:moveTo>
                  <a:lnTo>
                    <a:pt x="621714" y="110214"/>
                  </a:lnTo>
                  <a:cubicBezTo>
                    <a:pt x="747735" y="415616"/>
                    <a:pt x="917305" y="685353"/>
                    <a:pt x="1119452" y="904978"/>
                  </a:cubicBezTo>
                  <a:lnTo>
                    <a:pt x="1186628" y="971110"/>
                  </a:lnTo>
                  <a:lnTo>
                    <a:pt x="831662" y="1248734"/>
                  </a:lnTo>
                  <a:lnTo>
                    <a:pt x="800224" y="1503059"/>
                  </a:lnTo>
                  <a:lnTo>
                    <a:pt x="676295" y="1390773"/>
                  </a:lnTo>
                  <a:cubicBezTo>
                    <a:pt x="405331" y="1119828"/>
                    <a:pt x="178035" y="787062"/>
                    <a:pt x="9114" y="410297"/>
                  </a:cubicBezTo>
                  <a:lnTo>
                    <a:pt x="0" y="387374"/>
                  </a:lnTo>
                  <a:lnTo>
                    <a:pt x="191185" y="93742"/>
                  </a:lnTo>
                  <a:lnTo>
                    <a:pt x="581385" y="0"/>
                  </a:lnTo>
                  <a:close/>
                </a:path>
              </a:pathLst>
            </a:custGeom>
            <a:solidFill>
              <a:srgbClr val="C10001"/>
            </a:solidFill>
            <a:ln>
              <a:noFill/>
            </a:ln>
            <a:sp3d>
              <a:bevelT w="38100" h="825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828DA5C-D022-4DF5-9D97-5B689F477D5F}"/>
                </a:ext>
              </a:extLst>
            </p:cNvPr>
            <p:cNvSpPr/>
            <p:nvPr/>
          </p:nvSpPr>
          <p:spPr>
            <a:xfrm>
              <a:off x="6045184" y="5660198"/>
              <a:ext cx="1621102" cy="1090264"/>
            </a:xfrm>
            <a:custGeom>
              <a:avLst/>
              <a:gdLst>
                <a:gd name="connsiteX0" fmla="*/ 1197978 w 1621102"/>
                <a:gd name="connsiteY0" fmla="*/ 0 h 1090264"/>
                <a:gd name="connsiteX1" fmla="*/ 1268551 w 1621102"/>
                <a:gd name="connsiteY1" fmla="*/ 433120 h 1090264"/>
                <a:gd name="connsiteX2" fmla="*/ 1621102 w 1621102"/>
                <a:gd name="connsiteY2" fmla="*/ 491821 h 1090264"/>
                <a:gd name="connsiteX3" fmla="*/ 1584565 w 1621102"/>
                <a:gd name="connsiteY3" fmla="*/ 524925 h 1090264"/>
                <a:gd name="connsiteX4" fmla="*/ 191981 w 1621102"/>
                <a:gd name="connsiteY4" fmla="*/ 1088248 h 1090264"/>
                <a:gd name="connsiteX5" fmla="*/ 126183 w 1621102"/>
                <a:gd name="connsiteY5" fmla="*/ 1090264 h 1090264"/>
                <a:gd name="connsiteX6" fmla="*/ 0 w 1621102"/>
                <a:gd name="connsiteY6" fmla="*/ 874158 h 1090264"/>
                <a:gd name="connsiteX7" fmla="*/ 185676 w 1621102"/>
                <a:gd name="connsiteY7" fmla="*/ 454053 h 1090264"/>
                <a:gd name="connsiteX8" fmla="*/ 260061 w 1621102"/>
                <a:gd name="connsiteY8" fmla="*/ 449108 h 1090264"/>
                <a:gd name="connsiteX9" fmla="*/ 1195043 w 1621102"/>
                <a:gd name="connsiteY9" fmla="*/ 2888 h 1090264"/>
                <a:gd name="connsiteX10" fmla="*/ 1197978 w 1621102"/>
                <a:gd name="connsiteY10" fmla="*/ 0 h 109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1102" h="1090264">
                  <a:moveTo>
                    <a:pt x="1197978" y="0"/>
                  </a:moveTo>
                  <a:lnTo>
                    <a:pt x="1268551" y="433120"/>
                  </a:lnTo>
                  <a:lnTo>
                    <a:pt x="1621102" y="491821"/>
                  </a:lnTo>
                  <a:lnTo>
                    <a:pt x="1584565" y="524925"/>
                  </a:lnTo>
                  <a:cubicBezTo>
                    <a:pt x="1183233" y="853443"/>
                    <a:pt x="706293" y="1056660"/>
                    <a:pt x="191981" y="1088248"/>
                  </a:cubicBezTo>
                  <a:lnTo>
                    <a:pt x="126183" y="1090264"/>
                  </a:lnTo>
                  <a:lnTo>
                    <a:pt x="0" y="874158"/>
                  </a:lnTo>
                  <a:lnTo>
                    <a:pt x="185676" y="454053"/>
                  </a:lnTo>
                  <a:lnTo>
                    <a:pt x="260061" y="449108"/>
                  </a:lnTo>
                  <a:cubicBezTo>
                    <a:pt x="604051" y="403118"/>
                    <a:pt x="922855" y="244974"/>
                    <a:pt x="1195043" y="2888"/>
                  </a:cubicBezTo>
                  <a:lnTo>
                    <a:pt x="1197978" y="0"/>
                  </a:lnTo>
                  <a:close/>
                </a:path>
              </a:pathLst>
            </a:custGeom>
            <a:solidFill>
              <a:srgbClr val="FF7D00"/>
            </a:solidFill>
            <a:ln>
              <a:noFill/>
            </a:ln>
            <a:sp3d>
              <a:bevelT w="38100" h="825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A05F6BE-04D4-406A-9149-E743386FEC14}"/>
                </a:ext>
              </a:extLst>
            </p:cNvPr>
            <p:cNvSpPr/>
            <p:nvPr/>
          </p:nvSpPr>
          <p:spPr>
            <a:xfrm>
              <a:off x="4713346" y="5749182"/>
              <a:ext cx="1369912" cy="1001224"/>
            </a:xfrm>
            <a:custGeom>
              <a:avLst/>
              <a:gdLst>
                <a:gd name="connsiteX0" fmla="*/ 346077 w 1369912"/>
                <a:gd name="connsiteY0" fmla="*/ 0 h 1001224"/>
                <a:gd name="connsiteX1" fmla="*/ 407164 w 1369912"/>
                <a:gd name="connsiteY1" fmla="*/ 48857 h 1001224"/>
                <a:gd name="connsiteX2" fmla="*/ 1173411 w 1369912"/>
                <a:gd name="connsiteY2" fmla="*/ 360124 h 1001224"/>
                <a:gd name="connsiteX3" fmla="*/ 1369912 w 1369912"/>
                <a:gd name="connsiteY3" fmla="*/ 373187 h 1001224"/>
                <a:gd name="connsiteX4" fmla="*/ 1184154 w 1369912"/>
                <a:gd name="connsiteY4" fmla="*/ 793478 h 1001224"/>
                <a:gd name="connsiteX5" fmla="*/ 1305455 w 1369912"/>
                <a:gd name="connsiteY5" fmla="*/ 1001224 h 1001224"/>
                <a:gd name="connsiteX6" fmla="*/ 1241489 w 1369912"/>
                <a:gd name="connsiteY6" fmla="*/ 999264 h 1001224"/>
                <a:gd name="connsiteX7" fmla="*/ 75082 w 1369912"/>
                <a:gd name="connsiteY7" fmla="*/ 602428 h 1001224"/>
                <a:gd name="connsiteX8" fmla="*/ 0 w 1369912"/>
                <a:gd name="connsiteY8" fmla="*/ 547161 h 1001224"/>
                <a:gd name="connsiteX9" fmla="*/ 37835 w 1369912"/>
                <a:gd name="connsiteY9" fmla="*/ 241080 h 1001224"/>
                <a:gd name="connsiteX10" fmla="*/ 346077 w 1369912"/>
                <a:gd name="connsiteY10" fmla="*/ 0 h 1001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9912" h="1001224">
                  <a:moveTo>
                    <a:pt x="346077" y="0"/>
                  </a:moveTo>
                  <a:lnTo>
                    <a:pt x="407164" y="48857"/>
                  </a:lnTo>
                  <a:cubicBezTo>
                    <a:pt x="639147" y="214761"/>
                    <a:pt x="898220" y="323332"/>
                    <a:pt x="1173411" y="360124"/>
                  </a:cubicBezTo>
                  <a:lnTo>
                    <a:pt x="1369912" y="373187"/>
                  </a:lnTo>
                  <a:lnTo>
                    <a:pt x="1184154" y="793478"/>
                  </a:lnTo>
                  <a:lnTo>
                    <a:pt x="1305455" y="1001224"/>
                  </a:lnTo>
                  <a:lnTo>
                    <a:pt x="1241489" y="999264"/>
                  </a:lnTo>
                  <a:cubicBezTo>
                    <a:pt x="820689" y="973420"/>
                    <a:pt x="424906" y="832683"/>
                    <a:pt x="75082" y="602428"/>
                  </a:cubicBezTo>
                  <a:lnTo>
                    <a:pt x="0" y="547161"/>
                  </a:lnTo>
                  <a:lnTo>
                    <a:pt x="37835" y="241080"/>
                  </a:lnTo>
                  <a:lnTo>
                    <a:pt x="346077" y="0"/>
                  </a:lnTo>
                  <a:close/>
                </a:path>
              </a:pathLst>
            </a:custGeom>
            <a:solidFill>
              <a:srgbClr val="F11500"/>
            </a:solidFill>
            <a:ln>
              <a:noFill/>
            </a:ln>
            <a:sp3d>
              <a:bevelT w="38100" h="825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ircle: Hollow 2">
              <a:extLst>
                <a:ext uri="{FF2B5EF4-FFF2-40B4-BE49-F238E27FC236}">
                  <a16:creationId xmlns:a16="http://schemas.microsoft.com/office/drawing/2014/main" id="{DA8768BF-4806-4512-A145-BFCD8F04B1D8}"/>
                </a:ext>
              </a:extLst>
            </p:cNvPr>
            <p:cNvSpPr/>
            <p:nvPr/>
          </p:nvSpPr>
          <p:spPr>
            <a:xfrm>
              <a:off x="6577047" y="328194"/>
              <a:ext cx="357201" cy="357201"/>
            </a:xfrm>
            <a:prstGeom prst="donut">
              <a:avLst>
                <a:gd name="adj" fmla="val 35000"/>
              </a:avLst>
            </a:prstGeom>
            <a:solidFill>
              <a:schemeClr val="bg1">
                <a:lumMod val="95000"/>
              </a:schemeClr>
            </a:solidFill>
            <a:ln>
              <a:solidFill>
                <a:schemeClr val="bg1">
                  <a:lumMod val="95000"/>
                </a:schemeClr>
              </a:solidFill>
            </a:ln>
            <a:sp3d>
              <a:bevelT w="38100" h="825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0" name="Circle: Hollow 69">
              <a:extLst>
                <a:ext uri="{FF2B5EF4-FFF2-40B4-BE49-F238E27FC236}">
                  <a16:creationId xmlns:a16="http://schemas.microsoft.com/office/drawing/2014/main" id="{407FA42A-35AA-4792-A507-E82E70445294}"/>
                </a:ext>
              </a:extLst>
            </p:cNvPr>
            <p:cNvSpPr/>
            <p:nvPr/>
          </p:nvSpPr>
          <p:spPr>
            <a:xfrm>
              <a:off x="7656441" y="1187396"/>
              <a:ext cx="357201" cy="357201"/>
            </a:xfrm>
            <a:prstGeom prst="donut">
              <a:avLst>
                <a:gd name="adj" fmla="val 35000"/>
              </a:avLst>
            </a:prstGeom>
            <a:solidFill>
              <a:schemeClr val="bg1">
                <a:lumMod val="95000"/>
              </a:schemeClr>
            </a:solidFill>
            <a:ln>
              <a:solidFill>
                <a:schemeClr val="bg1">
                  <a:lumMod val="95000"/>
                </a:schemeClr>
              </a:solidFill>
            </a:ln>
            <a:sp3d>
              <a:bevelT w="38100" h="825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1" name="Circle: Hollow 70">
              <a:extLst>
                <a:ext uri="{FF2B5EF4-FFF2-40B4-BE49-F238E27FC236}">
                  <a16:creationId xmlns:a16="http://schemas.microsoft.com/office/drawing/2014/main" id="{BA111904-5019-44D5-8D09-DAED8313C41A}"/>
                </a:ext>
              </a:extLst>
            </p:cNvPr>
            <p:cNvSpPr/>
            <p:nvPr/>
          </p:nvSpPr>
          <p:spPr>
            <a:xfrm>
              <a:off x="8247820" y="2493048"/>
              <a:ext cx="357201" cy="357201"/>
            </a:xfrm>
            <a:prstGeom prst="donut">
              <a:avLst>
                <a:gd name="adj" fmla="val 35000"/>
              </a:avLst>
            </a:prstGeom>
            <a:solidFill>
              <a:schemeClr val="bg1">
                <a:lumMod val="95000"/>
              </a:schemeClr>
            </a:solidFill>
            <a:ln>
              <a:solidFill>
                <a:schemeClr val="bg1">
                  <a:lumMod val="95000"/>
                </a:schemeClr>
              </a:solidFill>
            </a:ln>
            <a:sp3d>
              <a:bevelT w="38100" h="825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2" name="Circle: Hollow 71">
              <a:extLst>
                <a:ext uri="{FF2B5EF4-FFF2-40B4-BE49-F238E27FC236}">
                  <a16:creationId xmlns:a16="http://schemas.microsoft.com/office/drawing/2014/main" id="{16DA3BF0-8943-49C2-95D1-560B9614059A}"/>
                </a:ext>
              </a:extLst>
            </p:cNvPr>
            <p:cNvSpPr/>
            <p:nvPr/>
          </p:nvSpPr>
          <p:spPr>
            <a:xfrm>
              <a:off x="8247820" y="3912111"/>
              <a:ext cx="357201" cy="357201"/>
            </a:xfrm>
            <a:prstGeom prst="donut">
              <a:avLst>
                <a:gd name="adj" fmla="val 35000"/>
              </a:avLst>
            </a:prstGeom>
            <a:solidFill>
              <a:schemeClr val="bg1">
                <a:lumMod val="95000"/>
              </a:schemeClr>
            </a:solidFill>
            <a:ln>
              <a:solidFill>
                <a:schemeClr val="bg1">
                  <a:lumMod val="95000"/>
                </a:schemeClr>
              </a:solidFill>
            </a:ln>
            <a:sp3d>
              <a:bevelT w="38100" h="825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3" name="Circle: Hollow 72">
              <a:extLst>
                <a:ext uri="{FF2B5EF4-FFF2-40B4-BE49-F238E27FC236}">
                  <a16:creationId xmlns:a16="http://schemas.microsoft.com/office/drawing/2014/main" id="{ACB2C5FC-E203-4D4B-BE0E-C1AB8C2D41FD}"/>
                </a:ext>
              </a:extLst>
            </p:cNvPr>
            <p:cNvSpPr/>
            <p:nvPr/>
          </p:nvSpPr>
          <p:spPr>
            <a:xfrm>
              <a:off x="7684841" y="5233395"/>
              <a:ext cx="357201" cy="357201"/>
            </a:xfrm>
            <a:prstGeom prst="donut">
              <a:avLst>
                <a:gd name="adj" fmla="val 35000"/>
              </a:avLst>
            </a:prstGeom>
            <a:solidFill>
              <a:schemeClr val="bg1">
                <a:lumMod val="95000"/>
              </a:schemeClr>
            </a:solidFill>
            <a:ln>
              <a:solidFill>
                <a:schemeClr val="bg1">
                  <a:lumMod val="95000"/>
                </a:schemeClr>
              </a:solidFill>
            </a:ln>
            <a:sp3d>
              <a:bevelT w="38100" h="825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4" name="Circle: Hollow 73">
              <a:extLst>
                <a:ext uri="{FF2B5EF4-FFF2-40B4-BE49-F238E27FC236}">
                  <a16:creationId xmlns:a16="http://schemas.microsoft.com/office/drawing/2014/main" id="{B17B2822-4F54-46B8-ACF6-0071B0EB91E1}"/>
                </a:ext>
              </a:extLst>
            </p:cNvPr>
            <p:cNvSpPr/>
            <p:nvPr/>
          </p:nvSpPr>
          <p:spPr>
            <a:xfrm>
              <a:off x="6498534" y="6159368"/>
              <a:ext cx="357201" cy="357201"/>
            </a:xfrm>
            <a:prstGeom prst="donut">
              <a:avLst>
                <a:gd name="adj" fmla="val 35000"/>
              </a:avLst>
            </a:prstGeom>
            <a:solidFill>
              <a:schemeClr val="bg1">
                <a:lumMod val="95000"/>
              </a:schemeClr>
            </a:solidFill>
            <a:ln>
              <a:solidFill>
                <a:schemeClr val="bg1">
                  <a:lumMod val="95000"/>
                </a:schemeClr>
              </a:solidFill>
            </a:ln>
            <a:sp3d>
              <a:bevelT w="38100" h="825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5" name="Circle: Hollow 74">
              <a:extLst>
                <a:ext uri="{FF2B5EF4-FFF2-40B4-BE49-F238E27FC236}">
                  <a16:creationId xmlns:a16="http://schemas.microsoft.com/office/drawing/2014/main" id="{50B90879-6F92-4617-BE31-18FBB4EC7ED9}"/>
                </a:ext>
              </a:extLst>
            </p:cNvPr>
            <p:cNvSpPr/>
            <p:nvPr/>
          </p:nvSpPr>
          <p:spPr>
            <a:xfrm>
              <a:off x="5200665" y="6106070"/>
              <a:ext cx="357201" cy="357201"/>
            </a:xfrm>
            <a:prstGeom prst="donut">
              <a:avLst>
                <a:gd name="adj" fmla="val 35000"/>
              </a:avLst>
            </a:prstGeom>
            <a:solidFill>
              <a:schemeClr val="bg1">
                <a:lumMod val="95000"/>
              </a:schemeClr>
            </a:solidFill>
            <a:ln>
              <a:solidFill>
                <a:schemeClr val="bg1">
                  <a:lumMod val="95000"/>
                </a:schemeClr>
              </a:solidFill>
            </a:ln>
            <a:sp3d>
              <a:bevelT w="38100" h="825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6" name="Circle: Hollow 75">
              <a:extLst>
                <a:ext uri="{FF2B5EF4-FFF2-40B4-BE49-F238E27FC236}">
                  <a16:creationId xmlns:a16="http://schemas.microsoft.com/office/drawing/2014/main" id="{5B737DF0-2FA9-4FF7-91FB-7925BE94B877}"/>
                </a:ext>
              </a:extLst>
            </p:cNvPr>
            <p:cNvSpPr/>
            <p:nvPr/>
          </p:nvSpPr>
          <p:spPr>
            <a:xfrm>
              <a:off x="4019299" y="5089270"/>
              <a:ext cx="357201" cy="357201"/>
            </a:xfrm>
            <a:prstGeom prst="donut">
              <a:avLst>
                <a:gd name="adj" fmla="val 35000"/>
              </a:avLst>
            </a:prstGeom>
            <a:solidFill>
              <a:schemeClr val="bg1">
                <a:lumMod val="95000"/>
              </a:schemeClr>
            </a:solidFill>
            <a:ln>
              <a:solidFill>
                <a:schemeClr val="bg1">
                  <a:lumMod val="95000"/>
                </a:schemeClr>
              </a:solidFill>
            </a:ln>
            <a:sp3d>
              <a:bevelT w="38100" h="825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7" name="Circle: Hollow 76">
              <a:extLst>
                <a:ext uri="{FF2B5EF4-FFF2-40B4-BE49-F238E27FC236}">
                  <a16:creationId xmlns:a16="http://schemas.microsoft.com/office/drawing/2014/main" id="{8652BE3A-2811-4465-9212-8224881FF19D}"/>
                </a:ext>
              </a:extLst>
            </p:cNvPr>
            <p:cNvSpPr/>
            <p:nvPr/>
          </p:nvSpPr>
          <p:spPr>
            <a:xfrm>
              <a:off x="3554230" y="3753189"/>
              <a:ext cx="357201" cy="357201"/>
            </a:xfrm>
            <a:prstGeom prst="donut">
              <a:avLst>
                <a:gd name="adj" fmla="val 35000"/>
              </a:avLst>
            </a:prstGeom>
            <a:solidFill>
              <a:schemeClr val="bg1">
                <a:lumMod val="95000"/>
              </a:schemeClr>
            </a:solidFill>
            <a:ln>
              <a:solidFill>
                <a:schemeClr val="bg1">
                  <a:lumMod val="95000"/>
                </a:schemeClr>
              </a:solidFill>
            </a:ln>
            <a:sp3d>
              <a:bevelT w="38100" h="825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8" name="Circle: Hollow 77">
              <a:extLst>
                <a:ext uri="{FF2B5EF4-FFF2-40B4-BE49-F238E27FC236}">
                  <a16:creationId xmlns:a16="http://schemas.microsoft.com/office/drawing/2014/main" id="{230AEAB0-8B91-4DCB-A42B-C72BF78879F8}"/>
                </a:ext>
              </a:extLst>
            </p:cNvPr>
            <p:cNvSpPr/>
            <p:nvPr/>
          </p:nvSpPr>
          <p:spPr>
            <a:xfrm>
              <a:off x="3590148" y="2462261"/>
              <a:ext cx="357201" cy="357201"/>
            </a:xfrm>
            <a:prstGeom prst="donut">
              <a:avLst>
                <a:gd name="adj" fmla="val 35000"/>
              </a:avLst>
            </a:prstGeom>
            <a:solidFill>
              <a:schemeClr val="bg1">
                <a:lumMod val="95000"/>
              </a:schemeClr>
            </a:solidFill>
            <a:ln>
              <a:solidFill>
                <a:schemeClr val="bg1">
                  <a:lumMod val="95000"/>
                </a:schemeClr>
              </a:solidFill>
            </a:ln>
            <a:sp3d>
              <a:bevelT w="38100" h="825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9" name="Circle: Hollow 78">
              <a:extLst>
                <a:ext uri="{FF2B5EF4-FFF2-40B4-BE49-F238E27FC236}">
                  <a16:creationId xmlns:a16="http://schemas.microsoft.com/office/drawing/2014/main" id="{8ADA5F1F-FBFA-4BD2-93BA-069686207015}"/>
                </a:ext>
              </a:extLst>
            </p:cNvPr>
            <p:cNvSpPr/>
            <p:nvPr/>
          </p:nvSpPr>
          <p:spPr>
            <a:xfrm>
              <a:off x="4171734" y="1232928"/>
              <a:ext cx="357201" cy="357201"/>
            </a:xfrm>
            <a:prstGeom prst="donut">
              <a:avLst>
                <a:gd name="adj" fmla="val 35000"/>
              </a:avLst>
            </a:prstGeom>
            <a:solidFill>
              <a:schemeClr val="bg1">
                <a:lumMod val="95000"/>
              </a:schemeClr>
            </a:solidFill>
            <a:ln>
              <a:solidFill>
                <a:schemeClr val="bg1">
                  <a:lumMod val="95000"/>
                </a:schemeClr>
              </a:solidFill>
            </a:ln>
            <a:sp3d>
              <a:bevelT w="38100" h="825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0" name="Circle: Hollow 79">
              <a:extLst>
                <a:ext uri="{FF2B5EF4-FFF2-40B4-BE49-F238E27FC236}">
                  <a16:creationId xmlns:a16="http://schemas.microsoft.com/office/drawing/2014/main" id="{B4EEEB73-715C-4374-BF8B-09E5CED03EB3}"/>
                </a:ext>
              </a:extLst>
            </p:cNvPr>
            <p:cNvSpPr/>
            <p:nvPr/>
          </p:nvSpPr>
          <p:spPr>
            <a:xfrm>
              <a:off x="5203260" y="380967"/>
              <a:ext cx="357201" cy="357201"/>
            </a:xfrm>
            <a:prstGeom prst="donut">
              <a:avLst>
                <a:gd name="adj" fmla="val 35000"/>
              </a:avLst>
            </a:prstGeom>
            <a:solidFill>
              <a:schemeClr val="bg1">
                <a:lumMod val="95000"/>
              </a:schemeClr>
            </a:solidFill>
            <a:ln>
              <a:solidFill>
                <a:schemeClr val="bg1">
                  <a:lumMod val="95000"/>
                </a:schemeClr>
              </a:solidFill>
            </a:ln>
            <a:sp3d>
              <a:bevelT w="38100" h="825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5" name="TextBox 4">
            <a:extLst>
              <a:ext uri="{FF2B5EF4-FFF2-40B4-BE49-F238E27FC236}">
                <a16:creationId xmlns:a16="http://schemas.microsoft.com/office/drawing/2014/main" id="{21A94001-9BBB-49EE-B40C-5078374DADC5}"/>
              </a:ext>
            </a:extLst>
          </p:cNvPr>
          <p:cNvSpPr txBox="1"/>
          <p:nvPr/>
        </p:nvSpPr>
        <p:spPr>
          <a:xfrm>
            <a:off x="3520454" y="730283"/>
            <a:ext cx="1296624" cy="369332"/>
          </a:xfrm>
          <a:prstGeom prst="rect">
            <a:avLst/>
          </a:prstGeom>
          <a:noFill/>
        </p:spPr>
        <p:txBody>
          <a:bodyPr wrap="square" rtlCol="0">
            <a:spAutoFit/>
          </a:bodyPr>
          <a:lstStyle/>
          <a:p>
            <a:r>
              <a:rPr lang="en-US" dirty="0">
                <a:latin typeface="Oswald" panose="02000503000000000000" pitchFamily="2" charset="0"/>
              </a:rPr>
              <a:t>Study Design</a:t>
            </a:r>
          </a:p>
        </p:txBody>
      </p:sp>
      <p:sp>
        <p:nvSpPr>
          <p:cNvPr id="63" name="TextBox 62">
            <a:extLst>
              <a:ext uri="{FF2B5EF4-FFF2-40B4-BE49-F238E27FC236}">
                <a16:creationId xmlns:a16="http://schemas.microsoft.com/office/drawing/2014/main" id="{68079EB3-FBBC-4E85-BFA0-8BAF61B36729}"/>
              </a:ext>
            </a:extLst>
          </p:cNvPr>
          <p:cNvSpPr txBox="1"/>
          <p:nvPr/>
        </p:nvSpPr>
        <p:spPr>
          <a:xfrm>
            <a:off x="4974169" y="825204"/>
            <a:ext cx="1296624" cy="646331"/>
          </a:xfrm>
          <a:prstGeom prst="rect">
            <a:avLst/>
          </a:prstGeom>
          <a:noFill/>
        </p:spPr>
        <p:txBody>
          <a:bodyPr wrap="square" rtlCol="0">
            <a:spAutoFit/>
          </a:bodyPr>
          <a:lstStyle/>
          <a:p>
            <a:r>
              <a:rPr lang="en-US" dirty="0">
                <a:latin typeface="Oswald" panose="02000503000000000000" pitchFamily="2" charset="0"/>
              </a:rPr>
              <a:t>Study Population</a:t>
            </a:r>
          </a:p>
        </p:txBody>
      </p:sp>
      <p:sp>
        <p:nvSpPr>
          <p:cNvPr id="64" name="TextBox 63">
            <a:extLst>
              <a:ext uri="{FF2B5EF4-FFF2-40B4-BE49-F238E27FC236}">
                <a16:creationId xmlns:a16="http://schemas.microsoft.com/office/drawing/2014/main" id="{2E8653D2-C59D-41C5-B9C4-7ADBB61CB789}"/>
              </a:ext>
            </a:extLst>
          </p:cNvPr>
          <p:cNvSpPr txBox="1"/>
          <p:nvPr/>
        </p:nvSpPr>
        <p:spPr>
          <a:xfrm>
            <a:off x="6115123" y="1517396"/>
            <a:ext cx="1296624" cy="369332"/>
          </a:xfrm>
          <a:prstGeom prst="rect">
            <a:avLst/>
          </a:prstGeom>
          <a:noFill/>
        </p:spPr>
        <p:txBody>
          <a:bodyPr wrap="square" rtlCol="0">
            <a:spAutoFit/>
          </a:bodyPr>
          <a:lstStyle/>
          <a:p>
            <a:r>
              <a:rPr lang="en-US" dirty="0">
                <a:latin typeface="Oswald" panose="02000503000000000000" pitchFamily="2" charset="0"/>
              </a:rPr>
              <a:t>Sample Size</a:t>
            </a:r>
          </a:p>
        </p:txBody>
      </p:sp>
      <p:sp>
        <p:nvSpPr>
          <p:cNvPr id="65" name="TextBox 64">
            <a:extLst>
              <a:ext uri="{FF2B5EF4-FFF2-40B4-BE49-F238E27FC236}">
                <a16:creationId xmlns:a16="http://schemas.microsoft.com/office/drawing/2014/main" id="{8331DC47-5075-4521-ABF2-0C1A4355C8A4}"/>
              </a:ext>
            </a:extLst>
          </p:cNvPr>
          <p:cNvSpPr txBox="1"/>
          <p:nvPr/>
        </p:nvSpPr>
        <p:spPr>
          <a:xfrm>
            <a:off x="7671093" y="2279226"/>
            <a:ext cx="1296624" cy="584775"/>
          </a:xfrm>
          <a:prstGeom prst="rect">
            <a:avLst/>
          </a:prstGeom>
          <a:noFill/>
        </p:spPr>
        <p:txBody>
          <a:bodyPr wrap="square" rtlCol="0">
            <a:spAutoFit/>
          </a:bodyPr>
          <a:lstStyle/>
          <a:p>
            <a:r>
              <a:rPr lang="en-US" dirty="0">
                <a:latin typeface="Oswald" panose="02000503000000000000" pitchFamily="2" charset="0"/>
              </a:rPr>
              <a:t>Age Range </a:t>
            </a:r>
            <a:r>
              <a:rPr lang="en-US" sz="1400" dirty="0"/>
              <a:t>18-36</a:t>
            </a:r>
            <a:endParaRPr lang="en-US" dirty="0"/>
          </a:p>
        </p:txBody>
      </p:sp>
      <p:sp>
        <p:nvSpPr>
          <p:cNvPr id="66" name="TextBox 65">
            <a:extLst>
              <a:ext uri="{FF2B5EF4-FFF2-40B4-BE49-F238E27FC236}">
                <a16:creationId xmlns:a16="http://schemas.microsoft.com/office/drawing/2014/main" id="{892F3FC1-917C-40B4-BF26-E9B4E6C189EE}"/>
              </a:ext>
            </a:extLst>
          </p:cNvPr>
          <p:cNvSpPr txBox="1"/>
          <p:nvPr/>
        </p:nvSpPr>
        <p:spPr>
          <a:xfrm>
            <a:off x="8382474" y="2948044"/>
            <a:ext cx="1296624" cy="923330"/>
          </a:xfrm>
          <a:prstGeom prst="rect">
            <a:avLst/>
          </a:prstGeom>
          <a:noFill/>
        </p:spPr>
        <p:txBody>
          <a:bodyPr wrap="square" rtlCol="0">
            <a:spAutoFit/>
          </a:bodyPr>
          <a:lstStyle/>
          <a:p>
            <a:r>
              <a:rPr lang="en-US" dirty="0">
                <a:latin typeface="Oswald" panose="02000503000000000000" pitchFamily="2" charset="0"/>
              </a:rPr>
              <a:t>Data Collection Tool</a:t>
            </a:r>
          </a:p>
        </p:txBody>
      </p:sp>
      <p:sp>
        <p:nvSpPr>
          <p:cNvPr id="67" name="TextBox 66">
            <a:extLst>
              <a:ext uri="{FF2B5EF4-FFF2-40B4-BE49-F238E27FC236}">
                <a16:creationId xmlns:a16="http://schemas.microsoft.com/office/drawing/2014/main" id="{E31DF3A3-EF73-4CFF-8EB8-4BDAB82D8B07}"/>
              </a:ext>
            </a:extLst>
          </p:cNvPr>
          <p:cNvSpPr txBox="1"/>
          <p:nvPr/>
        </p:nvSpPr>
        <p:spPr>
          <a:xfrm>
            <a:off x="9237985" y="4474528"/>
            <a:ext cx="1807182" cy="369332"/>
          </a:xfrm>
          <a:prstGeom prst="rect">
            <a:avLst/>
          </a:prstGeom>
          <a:noFill/>
        </p:spPr>
        <p:txBody>
          <a:bodyPr wrap="square" rtlCol="0">
            <a:spAutoFit/>
          </a:bodyPr>
          <a:lstStyle/>
          <a:p>
            <a:pPr algn="ctr"/>
            <a:r>
              <a:rPr lang="en-US" dirty="0">
                <a:latin typeface="Oswald" panose="02000503000000000000" pitchFamily="2" charset="0"/>
              </a:rPr>
              <a:t>Study Duration </a:t>
            </a:r>
          </a:p>
        </p:txBody>
      </p:sp>
      <p:sp>
        <p:nvSpPr>
          <p:cNvPr id="68" name="TextBox 67">
            <a:extLst>
              <a:ext uri="{FF2B5EF4-FFF2-40B4-BE49-F238E27FC236}">
                <a16:creationId xmlns:a16="http://schemas.microsoft.com/office/drawing/2014/main" id="{CA368F26-A923-4B67-81C5-2E32EC767219}"/>
              </a:ext>
            </a:extLst>
          </p:cNvPr>
          <p:cNvSpPr txBox="1"/>
          <p:nvPr/>
        </p:nvSpPr>
        <p:spPr>
          <a:xfrm>
            <a:off x="8915507" y="6085124"/>
            <a:ext cx="1296624" cy="646331"/>
          </a:xfrm>
          <a:prstGeom prst="rect">
            <a:avLst/>
          </a:prstGeom>
          <a:noFill/>
        </p:spPr>
        <p:txBody>
          <a:bodyPr wrap="square" rtlCol="0">
            <a:spAutoFit/>
          </a:bodyPr>
          <a:lstStyle/>
          <a:p>
            <a:pPr algn="ctr"/>
            <a:r>
              <a:rPr lang="en-US" dirty="0">
                <a:latin typeface="Oswald" panose="02000503000000000000" pitchFamily="2" charset="0"/>
              </a:rPr>
              <a:t>Exclusion Criteria</a:t>
            </a:r>
          </a:p>
        </p:txBody>
      </p:sp>
      <p:sp>
        <p:nvSpPr>
          <p:cNvPr id="69" name="TextBox 68">
            <a:extLst>
              <a:ext uri="{FF2B5EF4-FFF2-40B4-BE49-F238E27FC236}">
                <a16:creationId xmlns:a16="http://schemas.microsoft.com/office/drawing/2014/main" id="{E9918E2A-86AC-43C4-BFF7-4833CA3D403E}"/>
              </a:ext>
            </a:extLst>
          </p:cNvPr>
          <p:cNvSpPr txBox="1"/>
          <p:nvPr/>
        </p:nvSpPr>
        <p:spPr>
          <a:xfrm>
            <a:off x="5989912" y="6068034"/>
            <a:ext cx="2092559" cy="369332"/>
          </a:xfrm>
          <a:prstGeom prst="rect">
            <a:avLst/>
          </a:prstGeom>
          <a:noFill/>
        </p:spPr>
        <p:txBody>
          <a:bodyPr wrap="square" rtlCol="0">
            <a:spAutoFit/>
          </a:bodyPr>
          <a:lstStyle/>
          <a:p>
            <a:pPr algn="ctr"/>
            <a:r>
              <a:rPr lang="en-US" dirty="0">
                <a:solidFill>
                  <a:schemeClr val="tx1">
                    <a:lumMod val="85000"/>
                    <a:lumOff val="15000"/>
                  </a:schemeClr>
                </a:solidFill>
                <a:latin typeface="Oswald" panose="02000503000000000000" pitchFamily="2" charset="0"/>
              </a:rPr>
              <a:t>Inclusion Criteria</a:t>
            </a:r>
          </a:p>
        </p:txBody>
      </p:sp>
      <p:cxnSp>
        <p:nvCxnSpPr>
          <p:cNvPr id="7" name="Connector: Elbow 6">
            <a:extLst>
              <a:ext uri="{FF2B5EF4-FFF2-40B4-BE49-F238E27FC236}">
                <a16:creationId xmlns:a16="http://schemas.microsoft.com/office/drawing/2014/main" id="{F684A638-1460-4AD7-8108-35942C76DFA4}"/>
              </a:ext>
            </a:extLst>
          </p:cNvPr>
          <p:cNvCxnSpPr/>
          <p:nvPr/>
        </p:nvCxnSpPr>
        <p:spPr>
          <a:xfrm rot="16200000" flipV="1">
            <a:off x="3969289" y="1156803"/>
            <a:ext cx="539081" cy="14012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85" name="Connector: Elbow 84">
            <a:extLst>
              <a:ext uri="{FF2B5EF4-FFF2-40B4-BE49-F238E27FC236}">
                <a16:creationId xmlns:a16="http://schemas.microsoft.com/office/drawing/2014/main" id="{6AFB0D0B-0348-4BDB-B01D-3644047C0256}"/>
              </a:ext>
            </a:extLst>
          </p:cNvPr>
          <p:cNvCxnSpPr>
            <a:cxnSpLocks/>
            <a:endCxn id="63" idx="2"/>
          </p:cNvCxnSpPr>
          <p:nvPr/>
        </p:nvCxnSpPr>
        <p:spPr>
          <a:xfrm rot="5400000" flipH="1" flipV="1">
            <a:off x="5383973" y="1520498"/>
            <a:ext cx="287470" cy="189545"/>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86" name="Connector: Elbow 85">
            <a:extLst>
              <a:ext uri="{FF2B5EF4-FFF2-40B4-BE49-F238E27FC236}">
                <a16:creationId xmlns:a16="http://schemas.microsoft.com/office/drawing/2014/main" id="{160D4967-5488-4C8D-8FA6-F5B93C3DCD28}"/>
              </a:ext>
            </a:extLst>
          </p:cNvPr>
          <p:cNvCxnSpPr>
            <a:cxnSpLocks/>
            <a:endCxn id="64" idx="2"/>
          </p:cNvCxnSpPr>
          <p:nvPr/>
        </p:nvCxnSpPr>
        <p:spPr>
          <a:xfrm rot="5400000" flipH="1" flipV="1">
            <a:off x="6422772" y="1891386"/>
            <a:ext cx="345321" cy="336006"/>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87" name="Connector: Elbow 86">
            <a:extLst>
              <a:ext uri="{FF2B5EF4-FFF2-40B4-BE49-F238E27FC236}">
                <a16:creationId xmlns:a16="http://schemas.microsoft.com/office/drawing/2014/main" id="{E9EFC535-275B-4BC8-80EA-5A359CE81B1B}"/>
              </a:ext>
            </a:extLst>
          </p:cNvPr>
          <p:cNvCxnSpPr>
            <a:cxnSpLocks/>
            <a:endCxn id="65" idx="1"/>
          </p:cNvCxnSpPr>
          <p:nvPr/>
        </p:nvCxnSpPr>
        <p:spPr>
          <a:xfrm rot="5400000" flipH="1" flipV="1">
            <a:off x="7371028" y="2648044"/>
            <a:ext cx="376495" cy="223636"/>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88" name="Connector: Elbow 87">
            <a:extLst>
              <a:ext uri="{FF2B5EF4-FFF2-40B4-BE49-F238E27FC236}">
                <a16:creationId xmlns:a16="http://schemas.microsoft.com/office/drawing/2014/main" id="{D25B5AB7-EE29-41DC-BD8D-5EC3E937A906}"/>
              </a:ext>
            </a:extLst>
          </p:cNvPr>
          <p:cNvCxnSpPr>
            <a:cxnSpLocks/>
            <a:endCxn id="66" idx="1"/>
          </p:cNvCxnSpPr>
          <p:nvPr/>
        </p:nvCxnSpPr>
        <p:spPr>
          <a:xfrm flipV="1">
            <a:off x="8056328" y="3409709"/>
            <a:ext cx="326146" cy="8887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89" name="Connector: Elbow 88">
            <a:extLst>
              <a:ext uri="{FF2B5EF4-FFF2-40B4-BE49-F238E27FC236}">
                <a16:creationId xmlns:a16="http://schemas.microsoft.com/office/drawing/2014/main" id="{6D1817D7-3E43-450E-8B31-8A8D0847A9FB}"/>
              </a:ext>
            </a:extLst>
          </p:cNvPr>
          <p:cNvCxnSpPr>
            <a:cxnSpLocks/>
            <a:endCxn id="67" idx="0"/>
          </p:cNvCxnSpPr>
          <p:nvPr/>
        </p:nvCxnSpPr>
        <p:spPr>
          <a:xfrm>
            <a:off x="8765877" y="4419401"/>
            <a:ext cx="1375699" cy="55127"/>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90" name="Connector: Elbow 89">
            <a:extLst>
              <a:ext uri="{FF2B5EF4-FFF2-40B4-BE49-F238E27FC236}">
                <a16:creationId xmlns:a16="http://schemas.microsoft.com/office/drawing/2014/main" id="{A81B5F50-7720-4295-B81B-9BF2A35A1E9D}"/>
              </a:ext>
            </a:extLst>
          </p:cNvPr>
          <p:cNvCxnSpPr>
            <a:cxnSpLocks/>
            <a:endCxn id="68" idx="0"/>
          </p:cNvCxnSpPr>
          <p:nvPr/>
        </p:nvCxnSpPr>
        <p:spPr>
          <a:xfrm>
            <a:off x="8763608" y="5663550"/>
            <a:ext cx="800211" cy="421574"/>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91" name="Connector: Elbow 90">
            <a:extLst>
              <a:ext uri="{FF2B5EF4-FFF2-40B4-BE49-F238E27FC236}">
                <a16:creationId xmlns:a16="http://schemas.microsoft.com/office/drawing/2014/main" id="{03A5DAA3-31BE-46AD-AEAB-F3EF5796D5AC}"/>
              </a:ext>
            </a:extLst>
          </p:cNvPr>
          <p:cNvCxnSpPr>
            <a:cxnSpLocks/>
            <a:endCxn id="69" idx="0"/>
          </p:cNvCxnSpPr>
          <p:nvPr/>
        </p:nvCxnSpPr>
        <p:spPr>
          <a:xfrm>
            <a:off x="6644578" y="5748168"/>
            <a:ext cx="391614" cy="319866"/>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B209475D-BAD3-4077-8214-647B6867DA9D}"/>
              </a:ext>
            </a:extLst>
          </p:cNvPr>
          <p:cNvSpPr txBox="1"/>
          <p:nvPr/>
        </p:nvSpPr>
        <p:spPr>
          <a:xfrm>
            <a:off x="3421668" y="244480"/>
            <a:ext cx="1578141" cy="307777"/>
          </a:xfrm>
          <a:prstGeom prst="rect">
            <a:avLst/>
          </a:prstGeom>
          <a:noFill/>
        </p:spPr>
        <p:txBody>
          <a:bodyPr wrap="square" rtlCol="0">
            <a:spAutoFit/>
          </a:bodyPr>
          <a:lstStyle/>
          <a:p>
            <a:pPr lvl="0"/>
            <a:r>
              <a:rPr lang="en-US" sz="1400" dirty="0">
                <a:latin typeface="Calibri" panose="020F0502020204030204" pitchFamily="34" charset="0"/>
                <a:ea typeface="Calibri" panose="020F0502020204030204" pitchFamily="34" charset="0"/>
              </a:rPr>
              <a:t>Qualitative study </a:t>
            </a:r>
            <a:endParaRPr lang="en-IN" sz="1400" dirty="0"/>
          </a:p>
        </p:txBody>
      </p:sp>
      <p:sp>
        <p:nvSpPr>
          <p:cNvPr id="104" name="TextBox 103">
            <a:extLst>
              <a:ext uri="{FF2B5EF4-FFF2-40B4-BE49-F238E27FC236}">
                <a16:creationId xmlns:a16="http://schemas.microsoft.com/office/drawing/2014/main" id="{90356785-7BFF-4968-A46A-48E961B0A308}"/>
              </a:ext>
            </a:extLst>
          </p:cNvPr>
          <p:cNvSpPr txBox="1"/>
          <p:nvPr/>
        </p:nvSpPr>
        <p:spPr>
          <a:xfrm>
            <a:off x="5161934" y="401399"/>
            <a:ext cx="2025882" cy="523220"/>
          </a:xfrm>
          <a:prstGeom prst="rect">
            <a:avLst/>
          </a:prstGeom>
          <a:noFill/>
        </p:spPr>
        <p:txBody>
          <a:bodyPr wrap="square" rtlCol="0">
            <a:spAutoFit/>
          </a:bodyPr>
          <a:lstStyle/>
          <a:p>
            <a:pPr lvl="0"/>
            <a:r>
              <a:rPr lang="en-US" sz="1400" dirty="0"/>
              <a:t>Pregnant women at VHSND sites </a:t>
            </a:r>
            <a:endParaRPr lang="en-IN" sz="1400" dirty="0"/>
          </a:p>
        </p:txBody>
      </p:sp>
      <p:sp>
        <p:nvSpPr>
          <p:cNvPr id="105" name="TextBox 104">
            <a:extLst>
              <a:ext uri="{FF2B5EF4-FFF2-40B4-BE49-F238E27FC236}">
                <a16:creationId xmlns:a16="http://schemas.microsoft.com/office/drawing/2014/main" id="{8509DCAC-974A-4D6C-BF8E-945F7A3349CD}"/>
              </a:ext>
            </a:extLst>
          </p:cNvPr>
          <p:cNvSpPr txBox="1"/>
          <p:nvPr/>
        </p:nvSpPr>
        <p:spPr>
          <a:xfrm>
            <a:off x="7238365" y="1447667"/>
            <a:ext cx="1635535" cy="523220"/>
          </a:xfrm>
          <a:prstGeom prst="rect">
            <a:avLst/>
          </a:prstGeom>
          <a:noFill/>
        </p:spPr>
        <p:txBody>
          <a:bodyPr wrap="square" rtlCol="0">
            <a:spAutoFit/>
          </a:bodyPr>
          <a:lstStyle/>
          <a:p>
            <a:r>
              <a:rPr lang="en-US" sz="1400" dirty="0"/>
              <a:t>25 beneficiaries:1-Site A, 13-Site B</a:t>
            </a:r>
          </a:p>
        </p:txBody>
      </p:sp>
      <p:sp>
        <p:nvSpPr>
          <p:cNvPr id="107" name="TextBox 106">
            <a:extLst>
              <a:ext uri="{FF2B5EF4-FFF2-40B4-BE49-F238E27FC236}">
                <a16:creationId xmlns:a16="http://schemas.microsoft.com/office/drawing/2014/main" id="{1EAD9F07-036D-4D36-85C3-CCCC3951C6ED}"/>
              </a:ext>
            </a:extLst>
          </p:cNvPr>
          <p:cNvSpPr txBox="1"/>
          <p:nvPr/>
        </p:nvSpPr>
        <p:spPr>
          <a:xfrm>
            <a:off x="9315089" y="3122071"/>
            <a:ext cx="1935252" cy="523220"/>
          </a:xfrm>
          <a:prstGeom prst="rect">
            <a:avLst/>
          </a:prstGeom>
          <a:noFill/>
        </p:spPr>
        <p:txBody>
          <a:bodyPr wrap="square" rtlCol="0">
            <a:spAutoFit/>
          </a:bodyPr>
          <a:lstStyle/>
          <a:p>
            <a:pPr lvl="0"/>
            <a:r>
              <a:rPr lang="en-US" sz="1400" dirty="0"/>
              <a:t>Assessment questionnaire </a:t>
            </a:r>
            <a:endParaRPr lang="en-IN" sz="1400" dirty="0"/>
          </a:p>
        </p:txBody>
      </p:sp>
      <p:sp>
        <p:nvSpPr>
          <p:cNvPr id="108" name="TextBox 107">
            <a:extLst>
              <a:ext uri="{FF2B5EF4-FFF2-40B4-BE49-F238E27FC236}">
                <a16:creationId xmlns:a16="http://schemas.microsoft.com/office/drawing/2014/main" id="{79E80246-D5BD-46E6-B85A-D81BD3F689C5}"/>
              </a:ext>
            </a:extLst>
          </p:cNvPr>
          <p:cNvSpPr txBox="1"/>
          <p:nvPr/>
        </p:nvSpPr>
        <p:spPr>
          <a:xfrm>
            <a:off x="9761788" y="4738225"/>
            <a:ext cx="1248229" cy="307777"/>
          </a:xfrm>
          <a:prstGeom prst="rect">
            <a:avLst/>
          </a:prstGeom>
          <a:noFill/>
        </p:spPr>
        <p:txBody>
          <a:bodyPr wrap="square" rtlCol="0">
            <a:spAutoFit/>
          </a:bodyPr>
          <a:lstStyle/>
          <a:p>
            <a:r>
              <a:rPr lang="en-US" sz="1400" dirty="0"/>
              <a:t>2 months</a:t>
            </a:r>
            <a:endParaRPr lang="en-US" dirty="0"/>
          </a:p>
        </p:txBody>
      </p:sp>
      <p:sp>
        <p:nvSpPr>
          <p:cNvPr id="109" name="TextBox 108">
            <a:extLst>
              <a:ext uri="{FF2B5EF4-FFF2-40B4-BE49-F238E27FC236}">
                <a16:creationId xmlns:a16="http://schemas.microsoft.com/office/drawing/2014/main" id="{A90B4429-ECA9-446E-B347-EEDC4E1352E6}"/>
              </a:ext>
            </a:extLst>
          </p:cNvPr>
          <p:cNvSpPr txBox="1"/>
          <p:nvPr/>
        </p:nvSpPr>
        <p:spPr>
          <a:xfrm>
            <a:off x="9980828" y="5997055"/>
            <a:ext cx="2107780" cy="523220"/>
          </a:xfrm>
          <a:prstGeom prst="rect">
            <a:avLst/>
          </a:prstGeom>
          <a:noFill/>
        </p:spPr>
        <p:txBody>
          <a:bodyPr wrap="square" rtlCol="0">
            <a:spAutoFit/>
          </a:bodyPr>
          <a:lstStyle/>
          <a:p>
            <a:r>
              <a:rPr lang="en-US" sz="1400" dirty="0">
                <a:ea typeface="Calibri" panose="020F0502020204030204" pitchFamily="34" charset="0"/>
                <a:cs typeface="Calibri" panose="020F0502020204030204" pitchFamily="34" charset="0"/>
              </a:rPr>
              <a:t>Participants who refuse to consent to participate</a:t>
            </a:r>
            <a:endParaRPr lang="en-IN" sz="1400" dirty="0">
              <a:solidFill>
                <a:schemeClr val="tx1">
                  <a:lumMod val="50000"/>
                  <a:lumOff val="50000"/>
                </a:schemeClr>
              </a:solidFill>
            </a:endParaRPr>
          </a:p>
        </p:txBody>
      </p:sp>
      <p:sp>
        <p:nvSpPr>
          <p:cNvPr id="110" name="TextBox 109">
            <a:extLst>
              <a:ext uri="{FF2B5EF4-FFF2-40B4-BE49-F238E27FC236}">
                <a16:creationId xmlns:a16="http://schemas.microsoft.com/office/drawing/2014/main" id="{487493C4-3FC2-4389-AC9D-2EBCFD7F7F08}"/>
              </a:ext>
            </a:extLst>
          </p:cNvPr>
          <p:cNvSpPr txBox="1"/>
          <p:nvPr/>
        </p:nvSpPr>
        <p:spPr>
          <a:xfrm>
            <a:off x="6120921" y="6376743"/>
            <a:ext cx="2234888" cy="523220"/>
          </a:xfrm>
          <a:prstGeom prst="rect">
            <a:avLst/>
          </a:prstGeom>
          <a:noFill/>
        </p:spPr>
        <p:txBody>
          <a:bodyPr wrap="square" rtlCol="0">
            <a:spAutoFit/>
          </a:bodyPr>
          <a:lstStyle/>
          <a:p>
            <a:r>
              <a:rPr lang="en-US" sz="1400" dirty="0">
                <a:ea typeface="Calibri" panose="020F0502020204030204" pitchFamily="34" charset="0"/>
                <a:cs typeface="Calibri" panose="020F0502020204030204" pitchFamily="34" charset="0"/>
              </a:rPr>
              <a:t>Eligible beneficiaries attending VHSND session</a:t>
            </a:r>
            <a:endParaRPr lang="en-US" sz="1400" dirty="0">
              <a:solidFill>
                <a:srgbClr val="646464"/>
              </a:solidFill>
            </a:endParaRPr>
          </a:p>
        </p:txBody>
      </p:sp>
      <p:sp>
        <p:nvSpPr>
          <p:cNvPr id="11" name="Oval 10">
            <a:extLst>
              <a:ext uri="{FF2B5EF4-FFF2-40B4-BE49-F238E27FC236}">
                <a16:creationId xmlns:a16="http://schemas.microsoft.com/office/drawing/2014/main" id="{B9D865D3-8D96-42AE-A9C2-89CDB75FA69C}"/>
              </a:ext>
            </a:extLst>
          </p:cNvPr>
          <p:cNvSpPr/>
          <p:nvPr/>
        </p:nvSpPr>
        <p:spPr>
          <a:xfrm>
            <a:off x="4817078" y="2580501"/>
            <a:ext cx="2120417" cy="1503059"/>
          </a:xfrm>
          <a:prstGeom prst="ellipse">
            <a:avLst/>
          </a:prstGeom>
          <a:solidFill>
            <a:srgbClr val="00B0F0"/>
          </a:solidFill>
          <a:effectLst>
            <a:innerShdw blurRad="838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9A90324-AA1E-4A29-B5EA-D9FDCC9A78D4}"/>
              </a:ext>
            </a:extLst>
          </p:cNvPr>
          <p:cNvSpPr txBox="1"/>
          <p:nvPr/>
        </p:nvSpPr>
        <p:spPr>
          <a:xfrm>
            <a:off x="4815884" y="3144513"/>
            <a:ext cx="2114620" cy="461665"/>
          </a:xfrm>
          <a:prstGeom prst="rect">
            <a:avLst/>
          </a:prstGeom>
          <a:noFill/>
        </p:spPr>
        <p:txBody>
          <a:bodyPr wrap="square" rtlCol="0">
            <a:spAutoFit/>
          </a:bodyPr>
          <a:lstStyle/>
          <a:p>
            <a:pPr algn="ctr"/>
            <a:r>
              <a:rPr lang="en-US" sz="2400" b="1" dirty="0">
                <a:solidFill>
                  <a:schemeClr val="bg1"/>
                </a:solidFill>
                <a:latin typeface="Oswald" panose="02000503000000000000" pitchFamily="2" charset="0"/>
              </a:rPr>
              <a:t>METHODOLOGY</a:t>
            </a:r>
          </a:p>
        </p:txBody>
      </p:sp>
      <p:cxnSp>
        <p:nvCxnSpPr>
          <p:cNvPr id="8" name="Connector: Elbow 7">
            <a:extLst>
              <a:ext uri="{FF2B5EF4-FFF2-40B4-BE49-F238E27FC236}">
                <a16:creationId xmlns:a16="http://schemas.microsoft.com/office/drawing/2014/main" id="{AA9AC49C-8E6D-E5A2-C1B9-2AD649D8B3AA}"/>
              </a:ext>
            </a:extLst>
          </p:cNvPr>
          <p:cNvCxnSpPr/>
          <p:nvPr/>
        </p:nvCxnSpPr>
        <p:spPr>
          <a:xfrm rot="10800000" flipV="1">
            <a:off x="3809528" y="4738225"/>
            <a:ext cx="697437" cy="617434"/>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65DB12C-A766-70F0-BFB4-20B4C05ABE54}"/>
              </a:ext>
            </a:extLst>
          </p:cNvPr>
          <p:cNvSpPr txBox="1"/>
          <p:nvPr/>
        </p:nvSpPr>
        <p:spPr>
          <a:xfrm>
            <a:off x="2634772" y="5208780"/>
            <a:ext cx="1976236" cy="800219"/>
          </a:xfrm>
          <a:prstGeom prst="rect">
            <a:avLst/>
          </a:prstGeom>
          <a:noFill/>
        </p:spPr>
        <p:txBody>
          <a:bodyPr wrap="square" rtlCol="0">
            <a:spAutoFit/>
          </a:bodyPr>
          <a:lstStyle/>
          <a:p>
            <a:r>
              <a:rPr lang="en-IN" dirty="0">
                <a:latin typeface="Oswald" panose="00000500000000000000" pitchFamily="2" charset="0"/>
              </a:rPr>
              <a:t>VHSND sites</a:t>
            </a:r>
          </a:p>
          <a:p>
            <a:r>
              <a:rPr lang="en-IN" sz="1400" dirty="0"/>
              <a:t>2 sites-</a:t>
            </a:r>
            <a:r>
              <a:rPr lang="en-IN" sz="1400" dirty="0" err="1"/>
              <a:t>Punhana</a:t>
            </a:r>
            <a:r>
              <a:rPr lang="en-IN" sz="1400" dirty="0"/>
              <a:t> Block, Nuh Haryana</a:t>
            </a:r>
          </a:p>
        </p:txBody>
      </p:sp>
    </p:spTree>
    <p:extLst>
      <p:ext uri="{BB962C8B-B14F-4D97-AF65-F5344CB8AC3E}">
        <p14:creationId xmlns:p14="http://schemas.microsoft.com/office/powerpoint/2010/main" val="39227577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10" presetClass="entr" presetSubtype="0" fill="hold" nodeType="withEffect">
                                  <p:stCondLst>
                                    <p:cond delay="25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par>
                          <p:cTn id="19" fill="hold">
                            <p:stCondLst>
                              <p:cond delay="500"/>
                            </p:stCondLst>
                            <p:childTnLst>
                              <p:par>
                                <p:cTn id="20" presetID="17" presetClass="entr" presetSubtype="4"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ppt_x</p:attrName>
                                        </p:attrNameLst>
                                      </p:cBhvr>
                                      <p:tavLst>
                                        <p:tav tm="0">
                                          <p:val>
                                            <p:strVal val="#ppt_x"/>
                                          </p:val>
                                        </p:tav>
                                        <p:tav tm="100000">
                                          <p:val>
                                            <p:strVal val="#ppt_x"/>
                                          </p:val>
                                        </p:tav>
                                      </p:tavLst>
                                    </p:anim>
                                    <p:anim calcmode="lin" valueType="num">
                                      <p:cBhvr>
                                        <p:cTn id="23" dur="500" fill="hold"/>
                                        <p:tgtEl>
                                          <p:spTgt spid="5"/>
                                        </p:tgtEl>
                                        <p:attrNameLst>
                                          <p:attrName>ppt_y</p:attrName>
                                        </p:attrNameLst>
                                      </p:cBhvr>
                                      <p:tavLst>
                                        <p:tav tm="0">
                                          <p:val>
                                            <p:strVal val="#ppt_y+#ppt_h/2"/>
                                          </p:val>
                                        </p:tav>
                                        <p:tav tm="100000">
                                          <p:val>
                                            <p:strVal val="#ppt_y"/>
                                          </p:val>
                                        </p:tav>
                                      </p:tavLst>
                                    </p:anim>
                                    <p:anim calcmode="lin" valueType="num">
                                      <p:cBhvr>
                                        <p:cTn id="24" dur="500" fill="hold"/>
                                        <p:tgtEl>
                                          <p:spTgt spid="5"/>
                                        </p:tgtEl>
                                        <p:attrNameLst>
                                          <p:attrName>ppt_w</p:attrName>
                                        </p:attrNameLst>
                                      </p:cBhvr>
                                      <p:tavLst>
                                        <p:tav tm="0">
                                          <p:val>
                                            <p:strVal val="#ppt_w"/>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childTnLst>
                                </p:cTn>
                              </p:par>
                            </p:childTnLst>
                          </p:cTn>
                        </p:par>
                        <p:par>
                          <p:cTn id="26" fill="hold">
                            <p:stCondLst>
                              <p:cond delay="1000"/>
                            </p:stCondLst>
                            <p:childTnLst>
                              <p:par>
                                <p:cTn id="27" presetID="17" presetClass="entr" presetSubtype="4" fill="hold" grpId="0" nodeType="afterEffect">
                                  <p:stCondLst>
                                    <p:cond delay="0"/>
                                  </p:stCondLst>
                                  <p:childTnLst>
                                    <p:set>
                                      <p:cBhvr>
                                        <p:cTn id="28" dur="1" fill="hold">
                                          <p:stCondLst>
                                            <p:cond delay="0"/>
                                          </p:stCondLst>
                                        </p:cTn>
                                        <p:tgtEl>
                                          <p:spTgt spid="103"/>
                                        </p:tgtEl>
                                        <p:attrNameLst>
                                          <p:attrName>style.visibility</p:attrName>
                                        </p:attrNameLst>
                                      </p:cBhvr>
                                      <p:to>
                                        <p:strVal val="visible"/>
                                      </p:to>
                                    </p:set>
                                    <p:anim calcmode="lin" valueType="num">
                                      <p:cBhvr>
                                        <p:cTn id="29" dur="500" fill="hold"/>
                                        <p:tgtEl>
                                          <p:spTgt spid="103"/>
                                        </p:tgtEl>
                                        <p:attrNameLst>
                                          <p:attrName>ppt_x</p:attrName>
                                        </p:attrNameLst>
                                      </p:cBhvr>
                                      <p:tavLst>
                                        <p:tav tm="0">
                                          <p:val>
                                            <p:strVal val="#ppt_x"/>
                                          </p:val>
                                        </p:tav>
                                        <p:tav tm="100000">
                                          <p:val>
                                            <p:strVal val="#ppt_x"/>
                                          </p:val>
                                        </p:tav>
                                      </p:tavLst>
                                    </p:anim>
                                    <p:anim calcmode="lin" valueType="num">
                                      <p:cBhvr>
                                        <p:cTn id="30" dur="500" fill="hold"/>
                                        <p:tgtEl>
                                          <p:spTgt spid="103"/>
                                        </p:tgtEl>
                                        <p:attrNameLst>
                                          <p:attrName>ppt_y</p:attrName>
                                        </p:attrNameLst>
                                      </p:cBhvr>
                                      <p:tavLst>
                                        <p:tav tm="0">
                                          <p:val>
                                            <p:strVal val="#ppt_y+#ppt_h/2"/>
                                          </p:val>
                                        </p:tav>
                                        <p:tav tm="100000">
                                          <p:val>
                                            <p:strVal val="#ppt_y"/>
                                          </p:val>
                                        </p:tav>
                                      </p:tavLst>
                                    </p:anim>
                                    <p:anim calcmode="lin" valueType="num">
                                      <p:cBhvr>
                                        <p:cTn id="31" dur="500" fill="hold"/>
                                        <p:tgtEl>
                                          <p:spTgt spid="103"/>
                                        </p:tgtEl>
                                        <p:attrNameLst>
                                          <p:attrName>ppt_w</p:attrName>
                                        </p:attrNameLst>
                                      </p:cBhvr>
                                      <p:tavLst>
                                        <p:tav tm="0">
                                          <p:val>
                                            <p:strVal val="#ppt_w"/>
                                          </p:val>
                                        </p:tav>
                                        <p:tav tm="100000">
                                          <p:val>
                                            <p:strVal val="#ppt_w"/>
                                          </p:val>
                                        </p:tav>
                                      </p:tavLst>
                                    </p:anim>
                                    <p:anim calcmode="lin" valueType="num">
                                      <p:cBhvr>
                                        <p:cTn id="32" dur="500" fill="hold"/>
                                        <p:tgtEl>
                                          <p:spTgt spid="103"/>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5"/>
                                        </p:tgtEl>
                                        <p:attrNameLst>
                                          <p:attrName>style.visibility</p:attrName>
                                        </p:attrNameLst>
                                      </p:cBhvr>
                                      <p:to>
                                        <p:strVal val="visible"/>
                                      </p:to>
                                    </p:set>
                                    <p:animEffect transition="in" filter="wipe(down)">
                                      <p:cBhvr>
                                        <p:cTn id="37" dur="500"/>
                                        <p:tgtEl>
                                          <p:spTgt spid="85"/>
                                        </p:tgtEl>
                                      </p:cBhvr>
                                    </p:animEffect>
                                  </p:childTnLst>
                                </p:cTn>
                              </p:par>
                            </p:childTnLst>
                          </p:cTn>
                        </p:par>
                        <p:par>
                          <p:cTn id="38" fill="hold">
                            <p:stCondLst>
                              <p:cond delay="500"/>
                            </p:stCondLst>
                            <p:childTnLst>
                              <p:par>
                                <p:cTn id="39" presetID="17" presetClass="entr" presetSubtype="4"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p:cTn id="41" dur="500" fill="hold"/>
                                        <p:tgtEl>
                                          <p:spTgt spid="63"/>
                                        </p:tgtEl>
                                        <p:attrNameLst>
                                          <p:attrName>ppt_x</p:attrName>
                                        </p:attrNameLst>
                                      </p:cBhvr>
                                      <p:tavLst>
                                        <p:tav tm="0">
                                          <p:val>
                                            <p:strVal val="#ppt_x"/>
                                          </p:val>
                                        </p:tav>
                                        <p:tav tm="100000">
                                          <p:val>
                                            <p:strVal val="#ppt_x"/>
                                          </p:val>
                                        </p:tav>
                                      </p:tavLst>
                                    </p:anim>
                                    <p:anim calcmode="lin" valueType="num">
                                      <p:cBhvr>
                                        <p:cTn id="42" dur="500" fill="hold"/>
                                        <p:tgtEl>
                                          <p:spTgt spid="63"/>
                                        </p:tgtEl>
                                        <p:attrNameLst>
                                          <p:attrName>ppt_y</p:attrName>
                                        </p:attrNameLst>
                                      </p:cBhvr>
                                      <p:tavLst>
                                        <p:tav tm="0">
                                          <p:val>
                                            <p:strVal val="#ppt_y+#ppt_h/2"/>
                                          </p:val>
                                        </p:tav>
                                        <p:tav tm="100000">
                                          <p:val>
                                            <p:strVal val="#ppt_y"/>
                                          </p:val>
                                        </p:tav>
                                      </p:tavLst>
                                    </p:anim>
                                    <p:anim calcmode="lin" valueType="num">
                                      <p:cBhvr>
                                        <p:cTn id="43" dur="500" fill="hold"/>
                                        <p:tgtEl>
                                          <p:spTgt spid="63"/>
                                        </p:tgtEl>
                                        <p:attrNameLst>
                                          <p:attrName>ppt_w</p:attrName>
                                        </p:attrNameLst>
                                      </p:cBhvr>
                                      <p:tavLst>
                                        <p:tav tm="0">
                                          <p:val>
                                            <p:strVal val="#ppt_w"/>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childTnLst>
                                </p:cTn>
                              </p:par>
                            </p:childTnLst>
                          </p:cTn>
                        </p:par>
                        <p:par>
                          <p:cTn id="45" fill="hold">
                            <p:stCondLst>
                              <p:cond delay="1000"/>
                            </p:stCondLst>
                            <p:childTnLst>
                              <p:par>
                                <p:cTn id="46" presetID="17" presetClass="entr" presetSubtype="4" fill="hold" grpId="0" nodeType="afterEffect">
                                  <p:stCondLst>
                                    <p:cond delay="0"/>
                                  </p:stCondLst>
                                  <p:childTnLst>
                                    <p:set>
                                      <p:cBhvr>
                                        <p:cTn id="47" dur="1" fill="hold">
                                          <p:stCondLst>
                                            <p:cond delay="0"/>
                                          </p:stCondLst>
                                        </p:cTn>
                                        <p:tgtEl>
                                          <p:spTgt spid="104"/>
                                        </p:tgtEl>
                                        <p:attrNameLst>
                                          <p:attrName>style.visibility</p:attrName>
                                        </p:attrNameLst>
                                      </p:cBhvr>
                                      <p:to>
                                        <p:strVal val="visible"/>
                                      </p:to>
                                    </p:set>
                                    <p:anim calcmode="lin" valueType="num">
                                      <p:cBhvr>
                                        <p:cTn id="48" dur="500" fill="hold"/>
                                        <p:tgtEl>
                                          <p:spTgt spid="104"/>
                                        </p:tgtEl>
                                        <p:attrNameLst>
                                          <p:attrName>ppt_x</p:attrName>
                                        </p:attrNameLst>
                                      </p:cBhvr>
                                      <p:tavLst>
                                        <p:tav tm="0">
                                          <p:val>
                                            <p:strVal val="#ppt_x"/>
                                          </p:val>
                                        </p:tav>
                                        <p:tav tm="100000">
                                          <p:val>
                                            <p:strVal val="#ppt_x"/>
                                          </p:val>
                                        </p:tav>
                                      </p:tavLst>
                                    </p:anim>
                                    <p:anim calcmode="lin" valueType="num">
                                      <p:cBhvr>
                                        <p:cTn id="49" dur="500" fill="hold"/>
                                        <p:tgtEl>
                                          <p:spTgt spid="104"/>
                                        </p:tgtEl>
                                        <p:attrNameLst>
                                          <p:attrName>ppt_y</p:attrName>
                                        </p:attrNameLst>
                                      </p:cBhvr>
                                      <p:tavLst>
                                        <p:tav tm="0">
                                          <p:val>
                                            <p:strVal val="#ppt_y+#ppt_h/2"/>
                                          </p:val>
                                        </p:tav>
                                        <p:tav tm="100000">
                                          <p:val>
                                            <p:strVal val="#ppt_y"/>
                                          </p:val>
                                        </p:tav>
                                      </p:tavLst>
                                    </p:anim>
                                    <p:anim calcmode="lin" valueType="num">
                                      <p:cBhvr>
                                        <p:cTn id="50" dur="500" fill="hold"/>
                                        <p:tgtEl>
                                          <p:spTgt spid="104"/>
                                        </p:tgtEl>
                                        <p:attrNameLst>
                                          <p:attrName>ppt_w</p:attrName>
                                        </p:attrNameLst>
                                      </p:cBhvr>
                                      <p:tavLst>
                                        <p:tav tm="0">
                                          <p:val>
                                            <p:strVal val="#ppt_w"/>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86"/>
                                        </p:tgtEl>
                                        <p:attrNameLst>
                                          <p:attrName>style.visibility</p:attrName>
                                        </p:attrNameLst>
                                      </p:cBhvr>
                                      <p:to>
                                        <p:strVal val="visible"/>
                                      </p:to>
                                    </p:set>
                                    <p:animEffect transition="in" filter="wipe(down)">
                                      <p:cBhvr>
                                        <p:cTn id="56" dur="500"/>
                                        <p:tgtEl>
                                          <p:spTgt spid="86"/>
                                        </p:tgtEl>
                                      </p:cBhvr>
                                    </p:animEffect>
                                  </p:childTnLst>
                                </p:cTn>
                              </p:par>
                            </p:childTnLst>
                          </p:cTn>
                        </p:par>
                        <p:par>
                          <p:cTn id="57" fill="hold">
                            <p:stCondLst>
                              <p:cond delay="500"/>
                            </p:stCondLst>
                            <p:childTnLst>
                              <p:par>
                                <p:cTn id="58" presetID="17" presetClass="entr" presetSubtype="4"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ppt_x</p:attrName>
                                        </p:attrNameLst>
                                      </p:cBhvr>
                                      <p:tavLst>
                                        <p:tav tm="0">
                                          <p:val>
                                            <p:strVal val="#ppt_x"/>
                                          </p:val>
                                        </p:tav>
                                        <p:tav tm="100000">
                                          <p:val>
                                            <p:strVal val="#ppt_x"/>
                                          </p:val>
                                        </p:tav>
                                      </p:tavLst>
                                    </p:anim>
                                    <p:anim calcmode="lin" valueType="num">
                                      <p:cBhvr>
                                        <p:cTn id="61" dur="500" fill="hold"/>
                                        <p:tgtEl>
                                          <p:spTgt spid="64"/>
                                        </p:tgtEl>
                                        <p:attrNameLst>
                                          <p:attrName>ppt_y</p:attrName>
                                        </p:attrNameLst>
                                      </p:cBhvr>
                                      <p:tavLst>
                                        <p:tav tm="0">
                                          <p:val>
                                            <p:strVal val="#ppt_y+#ppt_h/2"/>
                                          </p:val>
                                        </p:tav>
                                        <p:tav tm="100000">
                                          <p:val>
                                            <p:strVal val="#ppt_y"/>
                                          </p:val>
                                        </p:tav>
                                      </p:tavLst>
                                    </p:anim>
                                    <p:anim calcmode="lin" valueType="num">
                                      <p:cBhvr>
                                        <p:cTn id="62" dur="500" fill="hold"/>
                                        <p:tgtEl>
                                          <p:spTgt spid="64"/>
                                        </p:tgtEl>
                                        <p:attrNameLst>
                                          <p:attrName>ppt_w</p:attrName>
                                        </p:attrNameLst>
                                      </p:cBhvr>
                                      <p:tavLst>
                                        <p:tav tm="0">
                                          <p:val>
                                            <p:strVal val="#ppt_w"/>
                                          </p:val>
                                        </p:tav>
                                        <p:tav tm="100000">
                                          <p:val>
                                            <p:strVal val="#ppt_w"/>
                                          </p:val>
                                        </p:tav>
                                      </p:tavLst>
                                    </p:anim>
                                    <p:anim calcmode="lin" valueType="num">
                                      <p:cBhvr>
                                        <p:cTn id="63" dur="500" fill="hold"/>
                                        <p:tgtEl>
                                          <p:spTgt spid="64"/>
                                        </p:tgtEl>
                                        <p:attrNameLst>
                                          <p:attrName>ppt_h</p:attrName>
                                        </p:attrNameLst>
                                      </p:cBhvr>
                                      <p:tavLst>
                                        <p:tav tm="0">
                                          <p:val>
                                            <p:fltVal val="0"/>
                                          </p:val>
                                        </p:tav>
                                        <p:tav tm="100000">
                                          <p:val>
                                            <p:strVal val="#ppt_h"/>
                                          </p:val>
                                        </p:tav>
                                      </p:tavLst>
                                    </p:anim>
                                  </p:childTnLst>
                                </p:cTn>
                              </p:par>
                            </p:childTnLst>
                          </p:cTn>
                        </p:par>
                        <p:par>
                          <p:cTn id="64" fill="hold">
                            <p:stCondLst>
                              <p:cond delay="1000"/>
                            </p:stCondLst>
                            <p:childTnLst>
                              <p:par>
                                <p:cTn id="65" presetID="17" presetClass="entr" presetSubtype="4" fill="hold" grpId="0" nodeType="afterEffect">
                                  <p:stCondLst>
                                    <p:cond delay="0"/>
                                  </p:stCondLst>
                                  <p:childTnLst>
                                    <p:set>
                                      <p:cBhvr>
                                        <p:cTn id="66" dur="1" fill="hold">
                                          <p:stCondLst>
                                            <p:cond delay="0"/>
                                          </p:stCondLst>
                                        </p:cTn>
                                        <p:tgtEl>
                                          <p:spTgt spid="105"/>
                                        </p:tgtEl>
                                        <p:attrNameLst>
                                          <p:attrName>style.visibility</p:attrName>
                                        </p:attrNameLst>
                                      </p:cBhvr>
                                      <p:to>
                                        <p:strVal val="visible"/>
                                      </p:to>
                                    </p:set>
                                    <p:anim calcmode="lin" valueType="num">
                                      <p:cBhvr>
                                        <p:cTn id="67" dur="500" fill="hold"/>
                                        <p:tgtEl>
                                          <p:spTgt spid="105"/>
                                        </p:tgtEl>
                                        <p:attrNameLst>
                                          <p:attrName>ppt_x</p:attrName>
                                        </p:attrNameLst>
                                      </p:cBhvr>
                                      <p:tavLst>
                                        <p:tav tm="0">
                                          <p:val>
                                            <p:strVal val="#ppt_x"/>
                                          </p:val>
                                        </p:tav>
                                        <p:tav tm="100000">
                                          <p:val>
                                            <p:strVal val="#ppt_x"/>
                                          </p:val>
                                        </p:tav>
                                      </p:tavLst>
                                    </p:anim>
                                    <p:anim calcmode="lin" valueType="num">
                                      <p:cBhvr>
                                        <p:cTn id="68" dur="500" fill="hold"/>
                                        <p:tgtEl>
                                          <p:spTgt spid="105"/>
                                        </p:tgtEl>
                                        <p:attrNameLst>
                                          <p:attrName>ppt_y</p:attrName>
                                        </p:attrNameLst>
                                      </p:cBhvr>
                                      <p:tavLst>
                                        <p:tav tm="0">
                                          <p:val>
                                            <p:strVal val="#ppt_y+#ppt_h/2"/>
                                          </p:val>
                                        </p:tav>
                                        <p:tav tm="100000">
                                          <p:val>
                                            <p:strVal val="#ppt_y"/>
                                          </p:val>
                                        </p:tav>
                                      </p:tavLst>
                                    </p:anim>
                                    <p:anim calcmode="lin" valueType="num">
                                      <p:cBhvr>
                                        <p:cTn id="69" dur="500" fill="hold"/>
                                        <p:tgtEl>
                                          <p:spTgt spid="105"/>
                                        </p:tgtEl>
                                        <p:attrNameLst>
                                          <p:attrName>ppt_w</p:attrName>
                                        </p:attrNameLst>
                                      </p:cBhvr>
                                      <p:tavLst>
                                        <p:tav tm="0">
                                          <p:val>
                                            <p:strVal val="#ppt_w"/>
                                          </p:val>
                                        </p:tav>
                                        <p:tav tm="100000">
                                          <p:val>
                                            <p:strVal val="#ppt_w"/>
                                          </p:val>
                                        </p:tav>
                                      </p:tavLst>
                                    </p:anim>
                                    <p:anim calcmode="lin" valueType="num">
                                      <p:cBhvr>
                                        <p:cTn id="70" dur="500" fill="hold"/>
                                        <p:tgtEl>
                                          <p:spTgt spid="105"/>
                                        </p:tgtEl>
                                        <p:attrNameLst>
                                          <p:attrName>ppt_h</p:attrName>
                                        </p:attrNameLst>
                                      </p:cBhvr>
                                      <p:tavLst>
                                        <p:tav tm="0">
                                          <p:val>
                                            <p:fltVal val="0"/>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87"/>
                                        </p:tgtEl>
                                        <p:attrNameLst>
                                          <p:attrName>style.visibility</p:attrName>
                                        </p:attrNameLst>
                                      </p:cBhvr>
                                      <p:to>
                                        <p:strVal val="visible"/>
                                      </p:to>
                                    </p:set>
                                    <p:animEffect transition="in" filter="wipe(down)">
                                      <p:cBhvr>
                                        <p:cTn id="75" dur="500"/>
                                        <p:tgtEl>
                                          <p:spTgt spid="87"/>
                                        </p:tgtEl>
                                      </p:cBhvr>
                                    </p:animEffect>
                                  </p:childTnLst>
                                </p:cTn>
                              </p:par>
                            </p:childTnLst>
                          </p:cTn>
                        </p:par>
                        <p:par>
                          <p:cTn id="76" fill="hold">
                            <p:stCondLst>
                              <p:cond delay="500"/>
                            </p:stCondLst>
                            <p:childTnLst>
                              <p:par>
                                <p:cTn id="77" presetID="17" presetClass="entr" presetSubtype="4" fill="hold" grpId="0" nodeType="afterEffect">
                                  <p:stCondLst>
                                    <p:cond delay="0"/>
                                  </p:stCondLst>
                                  <p:childTnLst>
                                    <p:set>
                                      <p:cBhvr>
                                        <p:cTn id="78" dur="1" fill="hold">
                                          <p:stCondLst>
                                            <p:cond delay="0"/>
                                          </p:stCondLst>
                                        </p:cTn>
                                        <p:tgtEl>
                                          <p:spTgt spid="65"/>
                                        </p:tgtEl>
                                        <p:attrNameLst>
                                          <p:attrName>style.visibility</p:attrName>
                                        </p:attrNameLst>
                                      </p:cBhvr>
                                      <p:to>
                                        <p:strVal val="visible"/>
                                      </p:to>
                                    </p:set>
                                    <p:anim calcmode="lin" valueType="num">
                                      <p:cBhvr>
                                        <p:cTn id="79" dur="500" fill="hold"/>
                                        <p:tgtEl>
                                          <p:spTgt spid="65"/>
                                        </p:tgtEl>
                                        <p:attrNameLst>
                                          <p:attrName>ppt_x</p:attrName>
                                        </p:attrNameLst>
                                      </p:cBhvr>
                                      <p:tavLst>
                                        <p:tav tm="0">
                                          <p:val>
                                            <p:strVal val="#ppt_x"/>
                                          </p:val>
                                        </p:tav>
                                        <p:tav tm="100000">
                                          <p:val>
                                            <p:strVal val="#ppt_x"/>
                                          </p:val>
                                        </p:tav>
                                      </p:tavLst>
                                    </p:anim>
                                    <p:anim calcmode="lin" valueType="num">
                                      <p:cBhvr>
                                        <p:cTn id="80" dur="500" fill="hold"/>
                                        <p:tgtEl>
                                          <p:spTgt spid="65"/>
                                        </p:tgtEl>
                                        <p:attrNameLst>
                                          <p:attrName>ppt_y</p:attrName>
                                        </p:attrNameLst>
                                      </p:cBhvr>
                                      <p:tavLst>
                                        <p:tav tm="0">
                                          <p:val>
                                            <p:strVal val="#ppt_y+#ppt_h/2"/>
                                          </p:val>
                                        </p:tav>
                                        <p:tav tm="100000">
                                          <p:val>
                                            <p:strVal val="#ppt_y"/>
                                          </p:val>
                                        </p:tav>
                                      </p:tavLst>
                                    </p:anim>
                                    <p:anim calcmode="lin" valueType="num">
                                      <p:cBhvr>
                                        <p:cTn id="81" dur="500" fill="hold"/>
                                        <p:tgtEl>
                                          <p:spTgt spid="65"/>
                                        </p:tgtEl>
                                        <p:attrNameLst>
                                          <p:attrName>ppt_w</p:attrName>
                                        </p:attrNameLst>
                                      </p:cBhvr>
                                      <p:tavLst>
                                        <p:tav tm="0">
                                          <p:val>
                                            <p:strVal val="#ppt_w"/>
                                          </p:val>
                                        </p:tav>
                                        <p:tav tm="100000">
                                          <p:val>
                                            <p:strVal val="#ppt_w"/>
                                          </p:val>
                                        </p:tav>
                                      </p:tavLst>
                                    </p:anim>
                                    <p:anim calcmode="lin" valueType="num">
                                      <p:cBhvr>
                                        <p:cTn id="82" dur="500" fill="hold"/>
                                        <p:tgtEl>
                                          <p:spTgt spid="65"/>
                                        </p:tgtEl>
                                        <p:attrNameLst>
                                          <p:attrName>ppt_h</p:attrName>
                                        </p:attrNameLst>
                                      </p:cBhvr>
                                      <p:tavLst>
                                        <p:tav tm="0">
                                          <p:val>
                                            <p:fltVal val="0"/>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500"/>
                            </p:stCondLst>
                            <p:childTnLst>
                              <p:par>
                                <p:cTn id="89" presetID="17" presetClass="entr" presetSubtype="8"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 calcmode="lin" valueType="num">
                                      <p:cBhvr>
                                        <p:cTn id="91" dur="500" fill="hold"/>
                                        <p:tgtEl>
                                          <p:spTgt spid="66"/>
                                        </p:tgtEl>
                                        <p:attrNameLst>
                                          <p:attrName>ppt_x</p:attrName>
                                        </p:attrNameLst>
                                      </p:cBhvr>
                                      <p:tavLst>
                                        <p:tav tm="0">
                                          <p:val>
                                            <p:strVal val="#ppt_x-#ppt_w/2"/>
                                          </p:val>
                                        </p:tav>
                                        <p:tav tm="100000">
                                          <p:val>
                                            <p:strVal val="#ppt_x"/>
                                          </p:val>
                                        </p:tav>
                                      </p:tavLst>
                                    </p:anim>
                                    <p:anim calcmode="lin" valueType="num">
                                      <p:cBhvr>
                                        <p:cTn id="92" dur="500" fill="hold"/>
                                        <p:tgtEl>
                                          <p:spTgt spid="66"/>
                                        </p:tgtEl>
                                        <p:attrNameLst>
                                          <p:attrName>ppt_y</p:attrName>
                                        </p:attrNameLst>
                                      </p:cBhvr>
                                      <p:tavLst>
                                        <p:tav tm="0">
                                          <p:val>
                                            <p:strVal val="#ppt_y"/>
                                          </p:val>
                                        </p:tav>
                                        <p:tav tm="100000">
                                          <p:val>
                                            <p:strVal val="#ppt_y"/>
                                          </p:val>
                                        </p:tav>
                                      </p:tavLst>
                                    </p:anim>
                                    <p:anim calcmode="lin" valueType="num">
                                      <p:cBhvr>
                                        <p:cTn id="93" dur="500" fill="hold"/>
                                        <p:tgtEl>
                                          <p:spTgt spid="66"/>
                                        </p:tgtEl>
                                        <p:attrNameLst>
                                          <p:attrName>ppt_w</p:attrName>
                                        </p:attrNameLst>
                                      </p:cBhvr>
                                      <p:tavLst>
                                        <p:tav tm="0">
                                          <p:val>
                                            <p:fltVal val="0"/>
                                          </p:val>
                                        </p:tav>
                                        <p:tav tm="100000">
                                          <p:val>
                                            <p:strVal val="#ppt_w"/>
                                          </p:val>
                                        </p:tav>
                                      </p:tavLst>
                                    </p:anim>
                                    <p:anim calcmode="lin" valueType="num">
                                      <p:cBhvr>
                                        <p:cTn id="94" dur="500" fill="hold"/>
                                        <p:tgtEl>
                                          <p:spTgt spid="66"/>
                                        </p:tgtEl>
                                        <p:attrNameLst>
                                          <p:attrName>ppt_h</p:attrName>
                                        </p:attrNameLst>
                                      </p:cBhvr>
                                      <p:tavLst>
                                        <p:tav tm="0">
                                          <p:val>
                                            <p:strVal val="#ppt_h"/>
                                          </p:val>
                                        </p:tav>
                                        <p:tav tm="100000">
                                          <p:val>
                                            <p:strVal val="#ppt_h"/>
                                          </p:val>
                                        </p:tav>
                                      </p:tavLst>
                                    </p:anim>
                                  </p:childTnLst>
                                </p:cTn>
                              </p:par>
                            </p:childTnLst>
                          </p:cTn>
                        </p:par>
                        <p:par>
                          <p:cTn id="95" fill="hold">
                            <p:stCondLst>
                              <p:cond delay="1000"/>
                            </p:stCondLst>
                            <p:childTnLst>
                              <p:par>
                                <p:cTn id="96" presetID="17" presetClass="entr" presetSubtype="8" fill="hold" grpId="0" nodeType="afterEffect">
                                  <p:stCondLst>
                                    <p:cond delay="0"/>
                                  </p:stCondLst>
                                  <p:childTnLst>
                                    <p:set>
                                      <p:cBhvr>
                                        <p:cTn id="97" dur="1" fill="hold">
                                          <p:stCondLst>
                                            <p:cond delay="0"/>
                                          </p:stCondLst>
                                        </p:cTn>
                                        <p:tgtEl>
                                          <p:spTgt spid="107"/>
                                        </p:tgtEl>
                                        <p:attrNameLst>
                                          <p:attrName>style.visibility</p:attrName>
                                        </p:attrNameLst>
                                      </p:cBhvr>
                                      <p:to>
                                        <p:strVal val="visible"/>
                                      </p:to>
                                    </p:set>
                                    <p:anim calcmode="lin" valueType="num">
                                      <p:cBhvr>
                                        <p:cTn id="98" dur="500" fill="hold"/>
                                        <p:tgtEl>
                                          <p:spTgt spid="107"/>
                                        </p:tgtEl>
                                        <p:attrNameLst>
                                          <p:attrName>ppt_x</p:attrName>
                                        </p:attrNameLst>
                                      </p:cBhvr>
                                      <p:tavLst>
                                        <p:tav tm="0">
                                          <p:val>
                                            <p:strVal val="#ppt_x-#ppt_w/2"/>
                                          </p:val>
                                        </p:tav>
                                        <p:tav tm="100000">
                                          <p:val>
                                            <p:strVal val="#ppt_x"/>
                                          </p:val>
                                        </p:tav>
                                      </p:tavLst>
                                    </p:anim>
                                    <p:anim calcmode="lin" valueType="num">
                                      <p:cBhvr>
                                        <p:cTn id="99" dur="500" fill="hold"/>
                                        <p:tgtEl>
                                          <p:spTgt spid="107"/>
                                        </p:tgtEl>
                                        <p:attrNameLst>
                                          <p:attrName>ppt_y</p:attrName>
                                        </p:attrNameLst>
                                      </p:cBhvr>
                                      <p:tavLst>
                                        <p:tav tm="0">
                                          <p:val>
                                            <p:strVal val="#ppt_y"/>
                                          </p:val>
                                        </p:tav>
                                        <p:tav tm="100000">
                                          <p:val>
                                            <p:strVal val="#ppt_y"/>
                                          </p:val>
                                        </p:tav>
                                      </p:tavLst>
                                    </p:anim>
                                    <p:anim calcmode="lin" valueType="num">
                                      <p:cBhvr>
                                        <p:cTn id="100" dur="500" fill="hold"/>
                                        <p:tgtEl>
                                          <p:spTgt spid="107"/>
                                        </p:tgtEl>
                                        <p:attrNameLst>
                                          <p:attrName>ppt_w</p:attrName>
                                        </p:attrNameLst>
                                      </p:cBhvr>
                                      <p:tavLst>
                                        <p:tav tm="0">
                                          <p:val>
                                            <p:fltVal val="0"/>
                                          </p:val>
                                        </p:tav>
                                        <p:tav tm="100000">
                                          <p:val>
                                            <p:strVal val="#ppt_w"/>
                                          </p:val>
                                        </p:tav>
                                      </p:tavLst>
                                    </p:anim>
                                    <p:anim calcmode="lin" valueType="num">
                                      <p:cBhvr>
                                        <p:cTn id="101" dur="500" fill="hold"/>
                                        <p:tgtEl>
                                          <p:spTgt spid="107"/>
                                        </p:tgtEl>
                                        <p:attrNameLst>
                                          <p:attrName>ppt_h</p:attrName>
                                        </p:attrNameLst>
                                      </p:cBhvr>
                                      <p:tavLst>
                                        <p:tav tm="0">
                                          <p:val>
                                            <p:strVal val="#ppt_h"/>
                                          </p:val>
                                        </p:tav>
                                        <p:tav tm="100000">
                                          <p:val>
                                            <p:strVal val="#ppt_h"/>
                                          </p:val>
                                        </p:tav>
                                      </p:tavLst>
                                    </p:anim>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nodeType="clickEffect">
                                  <p:stCondLst>
                                    <p:cond delay="0"/>
                                  </p:stCondLst>
                                  <p:childTnLst>
                                    <p:set>
                                      <p:cBhvr>
                                        <p:cTn id="105" dur="1" fill="hold">
                                          <p:stCondLst>
                                            <p:cond delay="0"/>
                                          </p:stCondLst>
                                        </p:cTn>
                                        <p:tgtEl>
                                          <p:spTgt spid="89"/>
                                        </p:tgtEl>
                                        <p:attrNameLst>
                                          <p:attrName>style.visibility</p:attrName>
                                        </p:attrNameLst>
                                      </p:cBhvr>
                                      <p:to>
                                        <p:strVal val="visible"/>
                                      </p:to>
                                    </p:set>
                                    <p:animEffect transition="in" filter="wipe(down)">
                                      <p:cBhvr>
                                        <p:cTn id="106" dur="500"/>
                                        <p:tgtEl>
                                          <p:spTgt spid="89"/>
                                        </p:tgtEl>
                                      </p:cBhvr>
                                    </p:animEffect>
                                  </p:childTnLst>
                                </p:cTn>
                              </p:par>
                            </p:childTnLst>
                          </p:cTn>
                        </p:par>
                        <p:par>
                          <p:cTn id="107" fill="hold">
                            <p:stCondLst>
                              <p:cond delay="500"/>
                            </p:stCondLst>
                            <p:childTnLst>
                              <p:par>
                                <p:cTn id="108" presetID="17" presetClass="entr" presetSubtype="1"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 calcmode="lin" valueType="num">
                                      <p:cBhvr>
                                        <p:cTn id="110" dur="500" fill="hold"/>
                                        <p:tgtEl>
                                          <p:spTgt spid="67"/>
                                        </p:tgtEl>
                                        <p:attrNameLst>
                                          <p:attrName>ppt_x</p:attrName>
                                        </p:attrNameLst>
                                      </p:cBhvr>
                                      <p:tavLst>
                                        <p:tav tm="0">
                                          <p:val>
                                            <p:strVal val="#ppt_x"/>
                                          </p:val>
                                        </p:tav>
                                        <p:tav tm="100000">
                                          <p:val>
                                            <p:strVal val="#ppt_x"/>
                                          </p:val>
                                        </p:tav>
                                      </p:tavLst>
                                    </p:anim>
                                    <p:anim calcmode="lin" valueType="num">
                                      <p:cBhvr>
                                        <p:cTn id="111" dur="500" fill="hold"/>
                                        <p:tgtEl>
                                          <p:spTgt spid="67"/>
                                        </p:tgtEl>
                                        <p:attrNameLst>
                                          <p:attrName>ppt_y</p:attrName>
                                        </p:attrNameLst>
                                      </p:cBhvr>
                                      <p:tavLst>
                                        <p:tav tm="0">
                                          <p:val>
                                            <p:strVal val="#ppt_y-#ppt_h/2"/>
                                          </p:val>
                                        </p:tav>
                                        <p:tav tm="100000">
                                          <p:val>
                                            <p:strVal val="#ppt_y"/>
                                          </p:val>
                                        </p:tav>
                                      </p:tavLst>
                                    </p:anim>
                                    <p:anim calcmode="lin" valueType="num">
                                      <p:cBhvr>
                                        <p:cTn id="112" dur="500" fill="hold"/>
                                        <p:tgtEl>
                                          <p:spTgt spid="67"/>
                                        </p:tgtEl>
                                        <p:attrNameLst>
                                          <p:attrName>ppt_w</p:attrName>
                                        </p:attrNameLst>
                                      </p:cBhvr>
                                      <p:tavLst>
                                        <p:tav tm="0">
                                          <p:val>
                                            <p:strVal val="#ppt_w"/>
                                          </p:val>
                                        </p:tav>
                                        <p:tav tm="100000">
                                          <p:val>
                                            <p:strVal val="#ppt_w"/>
                                          </p:val>
                                        </p:tav>
                                      </p:tavLst>
                                    </p:anim>
                                    <p:anim calcmode="lin" valueType="num">
                                      <p:cBhvr>
                                        <p:cTn id="113" dur="500" fill="hold"/>
                                        <p:tgtEl>
                                          <p:spTgt spid="67"/>
                                        </p:tgtEl>
                                        <p:attrNameLst>
                                          <p:attrName>ppt_h</p:attrName>
                                        </p:attrNameLst>
                                      </p:cBhvr>
                                      <p:tavLst>
                                        <p:tav tm="0">
                                          <p:val>
                                            <p:fltVal val="0"/>
                                          </p:val>
                                        </p:tav>
                                        <p:tav tm="100000">
                                          <p:val>
                                            <p:strVal val="#ppt_h"/>
                                          </p:val>
                                        </p:tav>
                                      </p:tavLst>
                                    </p:anim>
                                  </p:childTnLst>
                                </p:cTn>
                              </p:par>
                            </p:childTnLst>
                          </p:cTn>
                        </p:par>
                        <p:par>
                          <p:cTn id="114" fill="hold">
                            <p:stCondLst>
                              <p:cond delay="1000"/>
                            </p:stCondLst>
                            <p:childTnLst>
                              <p:par>
                                <p:cTn id="115" presetID="17" presetClass="entr" presetSubtype="8" fill="hold" grpId="0" nodeType="afterEffect">
                                  <p:stCondLst>
                                    <p:cond delay="0"/>
                                  </p:stCondLst>
                                  <p:childTnLst>
                                    <p:set>
                                      <p:cBhvr>
                                        <p:cTn id="116" dur="1" fill="hold">
                                          <p:stCondLst>
                                            <p:cond delay="0"/>
                                          </p:stCondLst>
                                        </p:cTn>
                                        <p:tgtEl>
                                          <p:spTgt spid="108"/>
                                        </p:tgtEl>
                                        <p:attrNameLst>
                                          <p:attrName>style.visibility</p:attrName>
                                        </p:attrNameLst>
                                      </p:cBhvr>
                                      <p:to>
                                        <p:strVal val="visible"/>
                                      </p:to>
                                    </p:set>
                                    <p:anim calcmode="lin" valueType="num">
                                      <p:cBhvr>
                                        <p:cTn id="117" dur="500" fill="hold"/>
                                        <p:tgtEl>
                                          <p:spTgt spid="108"/>
                                        </p:tgtEl>
                                        <p:attrNameLst>
                                          <p:attrName>ppt_x</p:attrName>
                                        </p:attrNameLst>
                                      </p:cBhvr>
                                      <p:tavLst>
                                        <p:tav tm="0">
                                          <p:val>
                                            <p:strVal val="#ppt_x-#ppt_w/2"/>
                                          </p:val>
                                        </p:tav>
                                        <p:tav tm="100000">
                                          <p:val>
                                            <p:strVal val="#ppt_x"/>
                                          </p:val>
                                        </p:tav>
                                      </p:tavLst>
                                    </p:anim>
                                    <p:anim calcmode="lin" valueType="num">
                                      <p:cBhvr>
                                        <p:cTn id="118" dur="500" fill="hold"/>
                                        <p:tgtEl>
                                          <p:spTgt spid="108"/>
                                        </p:tgtEl>
                                        <p:attrNameLst>
                                          <p:attrName>ppt_y</p:attrName>
                                        </p:attrNameLst>
                                      </p:cBhvr>
                                      <p:tavLst>
                                        <p:tav tm="0">
                                          <p:val>
                                            <p:strVal val="#ppt_y"/>
                                          </p:val>
                                        </p:tav>
                                        <p:tav tm="100000">
                                          <p:val>
                                            <p:strVal val="#ppt_y"/>
                                          </p:val>
                                        </p:tav>
                                      </p:tavLst>
                                    </p:anim>
                                    <p:anim calcmode="lin" valueType="num">
                                      <p:cBhvr>
                                        <p:cTn id="119" dur="500" fill="hold"/>
                                        <p:tgtEl>
                                          <p:spTgt spid="108"/>
                                        </p:tgtEl>
                                        <p:attrNameLst>
                                          <p:attrName>ppt_w</p:attrName>
                                        </p:attrNameLst>
                                      </p:cBhvr>
                                      <p:tavLst>
                                        <p:tav tm="0">
                                          <p:val>
                                            <p:fltVal val="0"/>
                                          </p:val>
                                        </p:tav>
                                        <p:tav tm="100000">
                                          <p:val>
                                            <p:strVal val="#ppt_w"/>
                                          </p:val>
                                        </p:tav>
                                      </p:tavLst>
                                    </p:anim>
                                    <p:anim calcmode="lin" valueType="num">
                                      <p:cBhvr>
                                        <p:cTn id="120" dur="500" fill="hold"/>
                                        <p:tgtEl>
                                          <p:spTgt spid="108"/>
                                        </p:tgtEl>
                                        <p:attrNameLst>
                                          <p:attrName>ppt_h</p:attrName>
                                        </p:attrNameLst>
                                      </p:cBhvr>
                                      <p:tavLst>
                                        <p:tav tm="0">
                                          <p:val>
                                            <p:strVal val="#ppt_h"/>
                                          </p:val>
                                        </p:tav>
                                        <p:tav tm="100000">
                                          <p:val>
                                            <p:strVal val="#ppt_h"/>
                                          </p:val>
                                        </p:tav>
                                      </p:tavLst>
                                    </p:anim>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nodeType="clickEffect">
                                  <p:stCondLst>
                                    <p:cond delay="0"/>
                                  </p:stCondLst>
                                  <p:childTnLst>
                                    <p:set>
                                      <p:cBhvr>
                                        <p:cTn id="124" dur="1" fill="hold">
                                          <p:stCondLst>
                                            <p:cond delay="0"/>
                                          </p:stCondLst>
                                        </p:cTn>
                                        <p:tgtEl>
                                          <p:spTgt spid="90"/>
                                        </p:tgtEl>
                                        <p:attrNameLst>
                                          <p:attrName>style.visibility</p:attrName>
                                        </p:attrNameLst>
                                      </p:cBhvr>
                                      <p:to>
                                        <p:strVal val="visible"/>
                                      </p:to>
                                    </p:set>
                                    <p:animEffect transition="in" filter="wipe(left)">
                                      <p:cBhvr>
                                        <p:cTn id="125" dur="500"/>
                                        <p:tgtEl>
                                          <p:spTgt spid="90"/>
                                        </p:tgtEl>
                                      </p:cBhvr>
                                    </p:animEffect>
                                  </p:childTnLst>
                                </p:cTn>
                              </p:par>
                            </p:childTnLst>
                          </p:cTn>
                        </p:par>
                        <p:par>
                          <p:cTn id="126" fill="hold">
                            <p:stCondLst>
                              <p:cond delay="500"/>
                            </p:stCondLst>
                            <p:childTnLst>
                              <p:par>
                                <p:cTn id="127" presetID="17" presetClass="entr" presetSubtype="1" fill="hold" grpId="0" nodeType="afterEffect">
                                  <p:stCondLst>
                                    <p:cond delay="0"/>
                                  </p:stCondLst>
                                  <p:childTnLst>
                                    <p:set>
                                      <p:cBhvr>
                                        <p:cTn id="128" dur="1" fill="hold">
                                          <p:stCondLst>
                                            <p:cond delay="0"/>
                                          </p:stCondLst>
                                        </p:cTn>
                                        <p:tgtEl>
                                          <p:spTgt spid="68"/>
                                        </p:tgtEl>
                                        <p:attrNameLst>
                                          <p:attrName>style.visibility</p:attrName>
                                        </p:attrNameLst>
                                      </p:cBhvr>
                                      <p:to>
                                        <p:strVal val="visible"/>
                                      </p:to>
                                    </p:set>
                                    <p:anim calcmode="lin" valueType="num">
                                      <p:cBhvr>
                                        <p:cTn id="129" dur="500" fill="hold"/>
                                        <p:tgtEl>
                                          <p:spTgt spid="68"/>
                                        </p:tgtEl>
                                        <p:attrNameLst>
                                          <p:attrName>ppt_x</p:attrName>
                                        </p:attrNameLst>
                                      </p:cBhvr>
                                      <p:tavLst>
                                        <p:tav tm="0">
                                          <p:val>
                                            <p:strVal val="#ppt_x"/>
                                          </p:val>
                                        </p:tav>
                                        <p:tav tm="100000">
                                          <p:val>
                                            <p:strVal val="#ppt_x"/>
                                          </p:val>
                                        </p:tav>
                                      </p:tavLst>
                                    </p:anim>
                                    <p:anim calcmode="lin" valueType="num">
                                      <p:cBhvr>
                                        <p:cTn id="130" dur="500" fill="hold"/>
                                        <p:tgtEl>
                                          <p:spTgt spid="68"/>
                                        </p:tgtEl>
                                        <p:attrNameLst>
                                          <p:attrName>ppt_y</p:attrName>
                                        </p:attrNameLst>
                                      </p:cBhvr>
                                      <p:tavLst>
                                        <p:tav tm="0">
                                          <p:val>
                                            <p:strVal val="#ppt_y-#ppt_h/2"/>
                                          </p:val>
                                        </p:tav>
                                        <p:tav tm="100000">
                                          <p:val>
                                            <p:strVal val="#ppt_y"/>
                                          </p:val>
                                        </p:tav>
                                      </p:tavLst>
                                    </p:anim>
                                    <p:anim calcmode="lin" valueType="num">
                                      <p:cBhvr>
                                        <p:cTn id="131" dur="500" fill="hold"/>
                                        <p:tgtEl>
                                          <p:spTgt spid="68"/>
                                        </p:tgtEl>
                                        <p:attrNameLst>
                                          <p:attrName>ppt_w</p:attrName>
                                        </p:attrNameLst>
                                      </p:cBhvr>
                                      <p:tavLst>
                                        <p:tav tm="0">
                                          <p:val>
                                            <p:strVal val="#ppt_w"/>
                                          </p:val>
                                        </p:tav>
                                        <p:tav tm="100000">
                                          <p:val>
                                            <p:strVal val="#ppt_w"/>
                                          </p:val>
                                        </p:tav>
                                      </p:tavLst>
                                    </p:anim>
                                    <p:anim calcmode="lin" valueType="num">
                                      <p:cBhvr>
                                        <p:cTn id="132" dur="500" fill="hold"/>
                                        <p:tgtEl>
                                          <p:spTgt spid="68"/>
                                        </p:tgtEl>
                                        <p:attrNameLst>
                                          <p:attrName>ppt_h</p:attrName>
                                        </p:attrNameLst>
                                      </p:cBhvr>
                                      <p:tavLst>
                                        <p:tav tm="0">
                                          <p:val>
                                            <p:fltVal val="0"/>
                                          </p:val>
                                        </p:tav>
                                        <p:tav tm="100000">
                                          <p:val>
                                            <p:strVal val="#ppt_h"/>
                                          </p:val>
                                        </p:tav>
                                      </p:tavLst>
                                    </p:anim>
                                  </p:childTnLst>
                                </p:cTn>
                              </p:par>
                            </p:childTnLst>
                          </p:cTn>
                        </p:par>
                        <p:par>
                          <p:cTn id="133" fill="hold">
                            <p:stCondLst>
                              <p:cond delay="1000"/>
                            </p:stCondLst>
                            <p:childTnLst>
                              <p:par>
                                <p:cTn id="134" presetID="17" presetClass="entr" presetSubtype="8" fill="hold" grpId="0" nodeType="afterEffect">
                                  <p:stCondLst>
                                    <p:cond delay="0"/>
                                  </p:stCondLst>
                                  <p:childTnLst>
                                    <p:set>
                                      <p:cBhvr>
                                        <p:cTn id="135" dur="1" fill="hold">
                                          <p:stCondLst>
                                            <p:cond delay="0"/>
                                          </p:stCondLst>
                                        </p:cTn>
                                        <p:tgtEl>
                                          <p:spTgt spid="109"/>
                                        </p:tgtEl>
                                        <p:attrNameLst>
                                          <p:attrName>style.visibility</p:attrName>
                                        </p:attrNameLst>
                                      </p:cBhvr>
                                      <p:to>
                                        <p:strVal val="visible"/>
                                      </p:to>
                                    </p:set>
                                    <p:anim calcmode="lin" valueType="num">
                                      <p:cBhvr>
                                        <p:cTn id="136" dur="500" fill="hold"/>
                                        <p:tgtEl>
                                          <p:spTgt spid="109"/>
                                        </p:tgtEl>
                                        <p:attrNameLst>
                                          <p:attrName>ppt_x</p:attrName>
                                        </p:attrNameLst>
                                      </p:cBhvr>
                                      <p:tavLst>
                                        <p:tav tm="0">
                                          <p:val>
                                            <p:strVal val="#ppt_x-#ppt_w/2"/>
                                          </p:val>
                                        </p:tav>
                                        <p:tav tm="100000">
                                          <p:val>
                                            <p:strVal val="#ppt_x"/>
                                          </p:val>
                                        </p:tav>
                                      </p:tavLst>
                                    </p:anim>
                                    <p:anim calcmode="lin" valueType="num">
                                      <p:cBhvr>
                                        <p:cTn id="137" dur="500" fill="hold"/>
                                        <p:tgtEl>
                                          <p:spTgt spid="109"/>
                                        </p:tgtEl>
                                        <p:attrNameLst>
                                          <p:attrName>ppt_y</p:attrName>
                                        </p:attrNameLst>
                                      </p:cBhvr>
                                      <p:tavLst>
                                        <p:tav tm="0">
                                          <p:val>
                                            <p:strVal val="#ppt_y"/>
                                          </p:val>
                                        </p:tav>
                                        <p:tav tm="100000">
                                          <p:val>
                                            <p:strVal val="#ppt_y"/>
                                          </p:val>
                                        </p:tav>
                                      </p:tavLst>
                                    </p:anim>
                                    <p:anim calcmode="lin" valueType="num">
                                      <p:cBhvr>
                                        <p:cTn id="138" dur="500" fill="hold"/>
                                        <p:tgtEl>
                                          <p:spTgt spid="109"/>
                                        </p:tgtEl>
                                        <p:attrNameLst>
                                          <p:attrName>ppt_w</p:attrName>
                                        </p:attrNameLst>
                                      </p:cBhvr>
                                      <p:tavLst>
                                        <p:tav tm="0">
                                          <p:val>
                                            <p:fltVal val="0"/>
                                          </p:val>
                                        </p:tav>
                                        <p:tav tm="100000">
                                          <p:val>
                                            <p:strVal val="#ppt_w"/>
                                          </p:val>
                                        </p:tav>
                                      </p:tavLst>
                                    </p:anim>
                                    <p:anim calcmode="lin" valueType="num">
                                      <p:cBhvr>
                                        <p:cTn id="139" dur="500" fill="hold"/>
                                        <p:tgtEl>
                                          <p:spTgt spid="109"/>
                                        </p:tgtEl>
                                        <p:attrNameLst>
                                          <p:attrName>ppt_h</p:attrName>
                                        </p:attrNameLst>
                                      </p:cBhvr>
                                      <p:tavLst>
                                        <p:tav tm="0">
                                          <p:val>
                                            <p:strVal val="#ppt_h"/>
                                          </p:val>
                                        </p:tav>
                                        <p:tav tm="100000">
                                          <p:val>
                                            <p:strVal val="#ppt_h"/>
                                          </p:val>
                                        </p:tav>
                                      </p:tavLst>
                                    </p:anim>
                                  </p:childTnLst>
                                </p:cTn>
                              </p:par>
                            </p:childTnLst>
                          </p:cTn>
                        </p:par>
                      </p:childTnLst>
                    </p:cTn>
                  </p:par>
                  <p:par>
                    <p:cTn id="140" fill="hold">
                      <p:stCondLst>
                        <p:cond delay="indefinite"/>
                      </p:stCondLst>
                      <p:childTnLst>
                        <p:par>
                          <p:cTn id="141" fill="hold">
                            <p:stCondLst>
                              <p:cond delay="0"/>
                            </p:stCondLst>
                            <p:childTnLst>
                              <p:par>
                                <p:cTn id="142" presetID="22" presetClass="entr" presetSubtype="8" fill="hold" nodeType="clickEffect">
                                  <p:stCondLst>
                                    <p:cond delay="0"/>
                                  </p:stCondLst>
                                  <p:childTnLst>
                                    <p:set>
                                      <p:cBhvr>
                                        <p:cTn id="143" dur="1" fill="hold">
                                          <p:stCondLst>
                                            <p:cond delay="0"/>
                                          </p:stCondLst>
                                        </p:cTn>
                                        <p:tgtEl>
                                          <p:spTgt spid="91"/>
                                        </p:tgtEl>
                                        <p:attrNameLst>
                                          <p:attrName>style.visibility</p:attrName>
                                        </p:attrNameLst>
                                      </p:cBhvr>
                                      <p:to>
                                        <p:strVal val="visible"/>
                                      </p:to>
                                    </p:set>
                                    <p:animEffect transition="in" filter="wipe(left)">
                                      <p:cBhvr>
                                        <p:cTn id="144" dur="500"/>
                                        <p:tgtEl>
                                          <p:spTgt spid="91"/>
                                        </p:tgtEl>
                                      </p:cBhvr>
                                    </p:animEffect>
                                  </p:childTnLst>
                                </p:cTn>
                              </p:par>
                            </p:childTnLst>
                          </p:cTn>
                        </p:par>
                        <p:par>
                          <p:cTn id="145" fill="hold">
                            <p:stCondLst>
                              <p:cond delay="500"/>
                            </p:stCondLst>
                            <p:childTnLst>
                              <p:par>
                                <p:cTn id="146" presetID="17" presetClass="entr" presetSubtype="1"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 calcmode="lin" valueType="num">
                                      <p:cBhvr>
                                        <p:cTn id="148" dur="500" fill="hold"/>
                                        <p:tgtEl>
                                          <p:spTgt spid="69"/>
                                        </p:tgtEl>
                                        <p:attrNameLst>
                                          <p:attrName>ppt_x</p:attrName>
                                        </p:attrNameLst>
                                      </p:cBhvr>
                                      <p:tavLst>
                                        <p:tav tm="0">
                                          <p:val>
                                            <p:strVal val="#ppt_x"/>
                                          </p:val>
                                        </p:tav>
                                        <p:tav tm="100000">
                                          <p:val>
                                            <p:strVal val="#ppt_x"/>
                                          </p:val>
                                        </p:tav>
                                      </p:tavLst>
                                    </p:anim>
                                    <p:anim calcmode="lin" valueType="num">
                                      <p:cBhvr>
                                        <p:cTn id="149" dur="500" fill="hold"/>
                                        <p:tgtEl>
                                          <p:spTgt spid="69"/>
                                        </p:tgtEl>
                                        <p:attrNameLst>
                                          <p:attrName>ppt_y</p:attrName>
                                        </p:attrNameLst>
                                      </p:cBhvr>
                                      <p:tavLst>
                                        <p:tav tm="0">
                                          <p:val>
                                            <p:strVal val="#ppt_y-#ppt_h/2"/>
                                          </p:val>
                                        </p:tav>
                                        <p:tav tm="100000">
                                          <p:val>
                                            <p:strVal val="#ppt_y"/>
                                          </p:val>
                                        </p:tav>
                                      </p:tavLst>
                                    </p:anim>
                                    <p:anim calcmode="lin" valueType="num">
                                      <p:cBhvr>
                                        <p:cTn id="150" dur="500" fill="hold"/>
                                        <p:tgtEl>
                                          <p:spTgt spid="69"/>
                                        </p:tgtEl>
                                        <p:attrNameLst>
                                          <p:attrName>ppt_w</p:attrName>
                                        </p:attrNameLst>
                                      </p:cBhvr>
                                      <p:tavLst>
                                        <p:tav tm="0">
                                          <p:val>
                                            <p:strVal val="#ppt_w"/>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childTnLst>
                                </p:cTn>
                              </p:par>
                            </p:childTnLst>
                          </p:cTn>
                        </p:par>
                        <p:par>
                          <p:cTn id="152" fill="hold">
                            <p:stCondLst>
                              <p:cond delay="1000"/>
                            </p:stCondLst>
                            <p:childTnLst>
                              <p:par>
                                <p:cTn id="153" presetID="17" presetClass="entr" presetSubtype="1" fill="hold" grpId="0" nodeType="afterEffect">
                                  <p:stCondLst>
                                    <p:cond delay="0"/>
                                  </p:stCondLst>
                                  <p:childTnLst>
                                    <p:set>
                                      <p:cBhvr>
                                        <p:cTn id="154" dur="1" fill="hold">
                                          <p:stCondLst>
                                            <p:cond delay="0"/>
                                          </p:stCondLst>
                                        </p:cTn>
                                        <p:tgtEl>
                                          <p:spTgt spid="110"/>
                                        </p:tgtEl>
                                        <p:attrNameLst>
                                          <p:attrName>style.visibility</p:attrName>
                                        </p:attrNameLst>
                                      </p:cBhvr>
                                      <p:to>
                                        <p:strVal val="visible"/>
                                      </p:to>
                                    </p:set>
                                    <p:anim calcmode="lin" valueType="num">
                                      <p:cBhvr>
                                        <p:cTn id="155" dur="500" fill="hold"/>
                                        <p:tgtEl>
                                          <p:spTgt spid="110"/>
                                        </p:tgtEl>
                                        <p:attrNameLst>
                                          <p:attrName>ppt_x</p:attrName>
                                        </p:attrNameLst>
                                      </p:cBhvr>
                                      <p:tavLst>
                                        <p:tav tm="0">
                                          <p:val>
                                            <p:strVal val="#ppt_x"/>
                                          </p:val>
                                        </p:tav>
                                        <p:tav tm="100000">
                                          <p:val>
                                            <p:strVal val="#ppt_x"/>
                                          </p:val>
                                        </p:tav>
                                      </p:tavLst>
                                    </p:anim>
                                    <p:anim calcmode="lin" valueType="num">
                                      <p:cBhvr>
                                        <p:cTn id="156" dur="500" fill="hold"/>
                                        <p:tgtEl>
                                          <p:spTgt spid="110"/>
                                        </p:tgtEl>
                                        <p:attrNameLst>
                                          <p:attrName>ppt_y</p:attrName>
                                        </p:attrNameLst>
                                      </p:cBhvr>
                                      <p:tavLst>
                                        <p:tav tm="0">
                                          <p:val>
                                            <p:strVal val="#ppt_y-#ppt_h/2"/>
                                          </p:val>
                                        </p:tav>
                                        <p:tav tm="100000">
                                          <p:val>
                                            <p:strVal val="#ppt_y"/>
                                          </p:val>
                                        </p:tav>
                                      </p:tavLst>
                                    </p:anim>
                                    <p:anim calcmode="lin" valueType="num">
                                      <p:cBhvr>
                                        <p:cTn id="157" dur="500" fill="hold"/>
                                        <p:tgtEl>
                                          <p:spTgt spid="110"/>
                                        </p:tgtEl>
                                        <p:attrNameLst>
                                          <p:attrName>ppt_w</p:attrName>
                                        </p:attrNameLst>
                                      </p:cBhvr>
                                      <p:tavLst>
                                        <p:tav tm="0">
                                          <p:val>
                                            <p:strVal val="#ppt_w"/>
                                          </p:val>
                                        </p:tav>
                                        <p:tav tm="100000">
                                          <p:val>
                                            <p:strVal val="#ppt_w"/>
                                          </p:val>
                                        </p:tav>
                                      </p:tavLst>
                                    </p:anim>
                                    <p:anim calcmode="lin" valueType="num">
                                      <p:cBhvr>
                                        <p:cTn id="158" dur="500" fill="hold"/>
                                        <p:tgtEl>
                                          <p:spTgt spid="1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3" grpId="0"/>
      <p:bldP spid="64" grpId="0"/>
      <p:bldP spid="65" grpId="0"/>
      <p:bldP spid="66" grpId="0"/>
      <p:bldP spid="67" grpId="0"/>
      <p:bldP spid="68" grpId="0"/>
      <p:bldP spid="69" grpId="0"/>
      <p:bldP spid="103" grpId="0"/>
      <p:bldP spid="104" grpId="0"/>
      <p:bldP spid="105" grpId="0"/>
      <p:bldP spid="107" grpId="0"/>
      <p:bldP spid="108" grpId="0"/>
      <p:bldP spid="109" grpId="0"/>
      <p:bldP spid="1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Slide Background Fill">
            <a:extLst>
              <a:ext uri="{FF2B5EF4-FFF2-40B4-BE49-F238E27FC236}">
                <a16:creationId xmlns:a16="http://schemas.microsoft.com/office/drawing/2014/main" id="{07D943FC-7A2D-40FA-9C30-CAEA51F17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0A9AA21F-497A-4BF7-9C74-2EFA3EE4FC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20" name="Color">
              <a:extLst>
                <a:ext uri="{FF2B5EF4-FFF2-40B4-BE49-F238E27FC236}">
                  <a16:creationId xmlns:a16="http://schemas.microsoft.com/office/drawing/2014/main" id="{F3A96AAF-F15D-48EB-B6A2-1D72010658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olor">
              <a:extLst>
                <a:ext uri="{FF2B5EF4-FFF2-40B4-BE49-F238E27FC236}">
                  <a16:creationId xmlns:a16="http://schemas.microsoft.com/office/drawing/2014/main" id="{DA0A1F48-0282-4627-B0EC-BD65FE7929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42" name="Freeform: Shape 41">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3" name="Freeform: Shape 42">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4" name="Freeform: Shape 43">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5" name="Freeform: Shape 44">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6" name="Freeform: Shape 45">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F0294E3D-C556-7CF9-A536-B21D52FF8DA3}"/>
              </a:ext>
            </a:extLst>
          </p:cNvPr>
          <p:cNvSpPr>
            <a:spLocks noGrp="1"/>
          </p:cNvSpPr>
          <p:nvPr>
            <p:ph type="title"/>
          </p:nvPr>
        </p:nvSpPr>
        <p:spPr>
          <a:xfrm rot="16200000">
            <a:off x="-1477549" y="2099341"/>
            <a:ext cx="5961888" cy="2485581"/>
          </a:xfrm>
        </p:spPr>
        <p:txBody>
          <a:bodyPr anchor="ctr">
            <a:normAutofit/>
          </a:bodyPr>
          <a:lstStyle/>
          <a:p>
            <a:r>
              <a:rPr lang="en-IN" sz="4800">
                <a:solidFill>
                  <a:schemeClr val="bg1"/>
                </a:solidFill>
              </a:rPr>
              <a:t>Data Management</a:t>
            </a:r>
          </a:p>
        </p:txBody>
      </p:sp>
      <p:sp>
        <p:nvSpPr>
          <p:cNvPr id="47" name="Rectangle 46">
            <a:extLst>
              <a:ext uri="{FF2B5EF4-FFF2-40B4-BE49-F238E27FC236}">
                <a16:creationId xmlns:a16="http://schemas.microsoft.com/office/drawing/2014/main" id="{971D9DBE-9F90-43A4-8285-A7A99286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56964" y="1504484"/>
            <a:ext cx="8623042" cy="4361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3372AEA-E8E2-1018-37B3-160EF5A3F176}"/>
              </a:ext>
            </a:extLst>
          </p:cNvPr>
          <p:cNvSpPr>
            <a:spLocks noGrp="1"/>
          </p:cNvSpPr>
          <p:nvPr>
            <p:ph idx="1"/>
          </p:nvPr>
        </p:nvSpPr>
        <p:spPr>
          <a:xfrm>
            <a:off x="3049526" y="1708030"/>
            <a:ext cx="3877203" cy="4014160"/>
          </a:xfrm>
        </p:spPr>
        <p:txBody>
          <a:bodyPr anchor="ctr">
            <a:normAutofit/>
          </a:bodyPr>
          <a:lstStyle/>
          <a:p>
            <a:r>
              <a:rPr lang="en-IN" sz="1800" dirty="0">
                <a:solidFill>
                  <a:schemeClr val="tx2"/>
                </a:solidFill>
              </a:rPr>
              <a:t>Data analysis was done using Pivot table in MS Excel.</a:t>
            </a:r>
          </a:p>
          <a:p>
            <a:r>
              <a:rPr lang="en-IN" sz="1800" dirty="0">
                <a:solidFill>
                  <a:schemeClr val="tx2"/>
                </a:solidFill>
              </a:rPr>
              <a:t>According to the questionnaire, various themes were classified, and analysis is done based upon those them.</a:t>
            </a:r>
          </a:p>
          <a:p>
            <a:r>
              <a:rPr lang="en-IN" sz="1800" dirty="0">
                <a:solidFill>
                  <a:schemeClr val="tx2"/>
                </a:solidFill>
              </a:rPr>
              <a:t>Based upon the themes for the qualitative analysis, transcripts were made, and the quotes of the beneficiaries are added.</a:t>
            </a:r>
          </a:p>
          <a:p>
            <a:pPr marL="0" indent="0">
              <a:buNone/>
            </a:pPr>
            <a:endParaRPr lang="en-IN" sz="1800" dirty="0">
              <a:solidFill>
                <a:schemeClr val="tx2"/>
              </a:solidFill>
            </a:endParaRPr>
          </a:p>
        </p:txBody>
      </p:sp>
      <p:pic>
        <p:nvPicPr>
          <p:cNvPr id="9" name="Graphic 8" descr="Statistics">
            <a:extLst>
              <a:ext uri="{FF2B5EF4-FFF2-40B4-BE49-F238E27FC236}">
                <a16:creationId xmlns:a16="http://schemas.microsoft.com/office/drawing/2014/main" id="{5B157F79-F1E7-3E00-CE79-F7A3D0A6469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17811" y="1504484"/>
            <a:ext cx="4361688" cy="4361688"/>
          </a:xfrm>
          <a:prstGeom prst="rect">
            <a:avLst/>
          </a:prstGeom>
        </p:spPr>
      </p:pic>
      <p:sp>
        <p:nvSpPr>
          <p:cNvPr id="5" name="Slide Number Placeholder 4">
            <a:extLst>
              <a:ext uri="{FF2B5EF4-FFF2-40B4-BE49-F238E27FC236}">
                <a16:creationId xmlns:a16="http://schemas.microsoft.com/office/drawing/2014/main" id="{BEF1135A-7517-4186-4BE1-80787DA69A05}"/>
              </a:ext>
            </a:extLst>
          </p:cNvPr>
          <p:cNvSpPr>
            <a:spLocks noGrp="1"/>
          </p:cNvSpPr>
          <p:nvPr>
            <p:ph type="sldNum" sz="quarter" idx="12"/>
          </p:nvPr>
        </p:nvSpPr>
        <p:spPr>
          <a:xfrm>
            <a:off x="11548872" y="6217920"/>
            <a:ext cx="640080" cy="640080"/>
          </a:xfrm>
        </p:spPr>
        <p:txBody>
          <a:bodyPr>
            <a:normAutofit/>
          </a:bodyPr>
          <a:lstStyle/>
          <a:p>
            <a:pPr algn="ctr">
              <a:spcAft>
                <a:spcPts val="600"/>
              </a:spcAft>
            </a:pPr>
            <a:fld id="{26AD20E6-394B-4DF0-96A5-9647FF39C943}" type="slidenum">
              <a:rPr lang="en-IN" sz="1600">
                <a:solidFill>
                  <a:schemeClr val="bg1"/>
                </a:solidFill>
              </a:rPr>
              <a:pPr algn="ctr">
                <a:spcAft>
                  <a:spcPts val="600"/>
                </a:spcAft>
              </a:pPr>
              <a:t>6</a:t>
            </a:fld>
            <a:endParaRPr lang="en-IN" sz="1600">
              <a:solidFill>
                <a:schemeClr val="bg1"/>
              </a:solidFill>
            </a:endParaRPr>
          </a:p>
        </p:txBody>
      </p:sp>
    </p:spTree>
    <p:extLst>
      <p:ext uri="{BB962C8B-B14F-4D97-AF65-F5344CB8AC3E}">
        <p14:creationId xmlns:p14="http://schemas.microsoft.com/office/powerpoint/2010/main" val="2628021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2487385" y="404557"/>
            <a:ext cx="6264729" cy="169667"/>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0000"/>
          </a:bodyPr>
          <a:lstStyle/>
          <a:p>
            <a:pPr algn="ctr"/>
            <a:r>
              <a:rPr lang="en-IN" b="1" dirty="0"/>
              <a:t> Results</a:t>
            </a:r>
          </a:p>
        </p:txBody>
      </p:sp>
      <p:sp>
        <p:nvSpPr>
          <p:cNvPr id="4" name="Slide Number Placeholder 3">
            <a:extLst>
              <a:ext uri="{FF2B5EF4-FFF2-40B4-BE49-F238E27FC236}">
                <a16:creationId xmlns:a16="http://schemas.microsoft.com/office/drawing/2014/main" id="{6849D843-D489-0698-8F13-E18D7AC34CCE}"/>
              </a:ext>
            </a:extLst>
          </p:cNvPr>
          <p:cNvSpPr>
            <a:spLocks noGrp="1"/>
          </p:cNvSpPr>
          <p:nvPr>
            <p:ph type="sldNum" sz="quarter" idx="12"/>
          </p:nvPr>
        </p:nvSpPr>
        <p:spPr/>
        <p:txBody>
          <a:bodyPr/>
          <a:lstStyle/>
          <a:p>
            <a:fld id="{26AD20E6-394B-4DF0-96A5-9647FF39C943}" type="slidenum">
              <a:rPr lang="en-IN" smtClean="0"/>
              <a:t>7</a:t>
            </a:fld>
            <a:endParaRPr lang="en-IN"/>
          </a:p>
        </p:txBody>
      </p:sp>
      <p:pic>
        <p:nvPicPr>
          <p:cNvPr id="6" name="Picture 5">
            <a:extLst>
              <a:ext uri="{FF2B5EF4-FFF2-40B4-BE49-F238E27FC236}">
                <a16:creationId xmlns:a16="http://schemas.microsoft.com/office/drawing/2014/main" id="{CC7E35C9-8D50-F7CA-E6F1-C10B29E0AE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990600" cy="466274"/>
          </a:xfrm>
          <a:prstGeom prst="rect">
            <a:avLst/>
          </a:prstGeom>
        </p:spPr>
      </p:pic>
      <p:sp>
        <p:nvSpPr>
          <p:cNvPr id="8" name="TextBox 7">
            <a:extLst>
              <a:ext uri="{FF2B5EF4-FFF2-40B4-BE49-F238E27FC236}">
                <a16:creationId xmlns:a16="http://schemas.microsoft.com/office/drawing/2014/main" id="{9FD8CFB5-1935-DFE8-3DDF-C953A6C66177}"/>
              </a:ext>
            </a:extLst>
          </p:cNvPr>
          <p:cNvSpPr txBox="1"/>
          <p:nvPr/>
        </p:nvSpPr>
        <p:spPr>
          <a:xfrm>
            <a:off x="838199" y="3090161"/>
            <a:ext cx="4530086" cy="523220"/>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b="1" dirty="0"/>
              <a:t>72% of beneficiaries said there was adequate seating space &amp; drinking water availability</a:t>
            </a:r>
            <a:endParaRPr lang="en-IN" sz="1400" b="1" dirty="0"/>
          </a:p>
        </p:txBody>
      </p:sp>
      <p:graphicFrame>
        <p:nvGraphicFramePr>
          <p:cNvPr id="13" name="Chart 12">
            <a:extLst>
              <a:ext uri="{FF2B5EF4-FFF2-40B4-BE49-F238E27FC236}">
                <a16:creationId xmlns:a16="http://schemas.microsoft.com/office/drawing/2014/main" id="{5B3706C7-0A5A-86AE-803D-B05D581B237A}"/>
              </a:ext>
            </a:extLst>
          </p:cNvPr>
          <p:cNvGraphicFramePr>
            <a:graphicFrameLocks/>
          </p:cNvGraphicFramePr>
          <p:nvPr>
            <p:extLst>
              <p:ext uri="{D42A27DB-BD31-4B8C-83A1-F6EECF244321}">
                <p14:modId xmlns:p14="http://schemas.microsoft.com/office/powerpoint/2010/main" val="2655780945"/>
              </p:ext>
            </p:extLst>
          </p:nvPr>
        </p:nvGraphicFramePr>
        <p:xfrm>
          <a:off x="838199" y="3682124"/>
          <a:ext cx="4530086" cy="234018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68B0CF86-01F7-F864-047F-5AAA02EDDAB7}"/>
              </a:ext>
            </a:extLst>
          </p:cNvPr>
          <p:cNvSpPr txBox="1"/>
          <p:nvPr/>
        </p:nvSpPr>
        <p:spPr>
          <a:xfrm>
            <a:off x="838199" y="5952804"/>
            <a:ext cx="4530086" cy="584775"/>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b="1" dirty="0"/>
              <a:t>84% of beneficiaries were satisfied with the ASHA's response to their queries</a:t>
            </a:r>
            <a:endParaRPr lang="en-IN" sz="1600" b="1" dirty="0"/>
          </a:p>
        </p:txBody>
      </p:sp>
      <p:graphicFrame>
        <p:nvGraphicFramePr>
          <p:cNvPr id="17" name="Chart 16">
            <a:extLst>
              <a:ext uri="{FF2B5EF4-FFF2-40B4-BE49-F238E27FC236}">
                <a16:creationId xmlns:a16="http://schemas.microsoft.com/office/drawing/2014/main" id="{FB640D5A-AB38-5B7D-79E2-CABFF3AC7DA8}"/>
              </a:ext>
            </a:extLst>
          </p:cNvPr>
          <p:cNvGraphicFramePr>
            <a:graphicFrameLocks/>
          </p:cNvGraphicFramePr>
          <p:nvPr>
            <p:extLst>
              <p:ext uri="{D42A27DB-BD31-4B8C-83A1-F6EECF244321}">
                <p14:modId xmlns:p14="http://schemas.microsoft.com/office/powerpoint/2010/main" val="1540753300"/>
              </p:ext>
            </p:extLst>
          </p:nvPr>
        </p:nvGraphicFramePr>
        <p:xfrm>
          <a:off x="990601" y="1004664"/>
          <a:ext cx="3918858" cy="2051126"/>
        </p:xfrm>
        <a:graphic>
          <a:graphicData uri="http://schemas.openxmlformats.org/drawingml/2006/chart">
            <c:chart xmlns:c="http://schemas.openxmlformats.org/drawingml/2006/chart" xmlns:r="http://schemas.openxmlformats.org/officeDocument/2006/relationships" r:id="rId4"/>
          </a:graphicData>
        </a:graphic>
      </p:graphicFrame>
      <p:sp>
        <p:nvSpPr>
          <p:cNvPr id="3" name="Speech Bubble: Rectangle with Corners Rounded 2">
            <a:extLst>
              <a:ext uri="{FF2B5EF4-FFF2-40B4-BE49-F238E27FC236}">
                <a16:creationId xmlns:a16="http://schemas.microsoft.com/office/drawing/2014/main" id="{E87B976E-C32D-7823-E48B-73E450678374}"/>
              </a:ext>
            </a:extLst>
          </p:cNvPr>
          <p:cNvSpPr/>
          <p:nvPr/>
        </p:nvSpPr>
        <p:spPr>
          <a:xfrm>
            <a:off x="5823857" y="1004663"/>
            <a:ext cx="5856514" cy="2320963"/>
          </a:xfrm>
          <a:prstGeom prst="wedgeRoundRectCallou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F3A57D45-F51F-4B7A-40D8-BF8B74FA52BF}"/>
              </a:ext>
            </a:extLst>
          </p:cNvPr>
          <p:cNvSpPr txBox="1"/>
          <p:nvPr/>
        </p:nvSpPr>
        <p:spPr>
          <a:xfrm>
            <a:off x="6036127" y="1250719"/>
            <a:ext cx="5584371"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a:t>Most of the beneficiaries said </a:t>
            </a:r>
            <a:r>
              <a:rPr lang="en-US" sz="2000" b="1" dirty="0"/>
              <a:t>that “there was facility of drinking water, </a:t>
            </a:r>
            <a:r>
              <a:rPr lang="en-US" sz="2000" b="1" dirty="0" err="1"/>
              <a:t>mayur</a:t>
            </a:r>
            <a:r>
              <a:rPr lang="en-US" sz="2000" b="1" dirty="0"/>
              <a:t> jugs and water bottles were given.”</a:t>
            </a:r>
          </a:p>
          <a:p>
            <a:pPr marL="285750" indent="-285750">
              <a:buFont typeface="Arial" panose="020B0604020202020204" pitchFamily="34" charset="0"/>
              <a:buChar char="•"/>
            </a:pPr>
            <a:r>
              <a:rPr lang="en-US" sz="2000" dirty="0"/>
              <a:t>Beneficiaries were happy with the seating arrangements as it was comfortable for pregnant women and for their child also.</a:t>
            </a:r>
            <a:endParaRPr lang="en-IN" sz="2000" dirty="0"/>
          </a:p>
        </p:txBody>
      </p:sp>
      <p:sp>
        <p:nvSpPr>
          <p:cNvPr id="7" name="Speech Bubble: Rectangle with Corners Rounded 6">
            <a:extLst>
              <a:ext uri="{FF2B5EF4-FFF2-40B4-BE49-F238E27FC236}">
                <a16:creationId xmlns:a16="http://schemas.microsoft.com/office/drawing/2014/main" id="{92CB501B-7E39-73E6-555D-AC0CD6ECF056}"/>
              </a:ext>
            </a:extLst>
          </p:cNvPr>
          <p:cNvSpPr/>
          <p:nvPr/>
        </p:nvSpPr>
        <p:spPr>
          <a:xfrm>
            <a:off x="5823857" y="3818624"/>
            <a:ext cx="5856514" cy="2420929"/>
          </a:xfrm>
          <a:prstGeom prst="wedgeRoundRectCallou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a:extLst>
              <a:ext uri="{FF2B5EF4-FFF2-40B4-BE49-F238E27FC236}">
                <a16:creationId xmlns:a16="http://schemas.microsoft.com/office/drawing/2014/main" id="{3AE49E30-2B48-E3DB-B049-1D74EC39165A}"/>
              </a:ext>
            </a:extLst>
          </p:cNvPr>
          <p:cNvSpPr txBox="1"/>
          <p:nvPr/>
        </p:nvSpPr>
        <p:spPr>
          <a:xfrm>
            <a:off x="6128656" y="4432051"/>
            <a:ext cx="5399314" cy="1600438"/>
          </a:xfrm>
          <a:prstGeom prst="rect">
            <a:avLst/>
          </a:prstGeom>
          <a:noFill/>
        </p:spPr>
        <p:txBody>
          <a:bodyPr wrap="square" rtlCol="0">
            <a:spAutoFit/>
          </a:bodyPr>
          <a:lstStyle/>
          <a:p>
            <a:pPr marL="285750" indent="-285750">
              <a:buFont typeface="Arial" panose="020B0604020202020204" pitchFamily="34" charset="0"/>
              <a:buChar char="•"/>
            </a:pPr>
            <a:r>
              <a:rPr lang="en-US" sz="2000" dirty="0"/>
              <a:t>Beneficiaries said that </a:t>
            </a:r>
            <a:r>
              <a:rPr lang="en-US" sz="2000" b="1" dirty="0"/>
              <a:t>“ASHA’s were very helpful throughout the pregnancy.”</a:t>
            </a:r>
          </a:p>
          <a:p>
            <a:pPr marL="285750" indent="-285750">
              <a:buFont typeface="Arial" panose="020B0604020202020204" pitchFamily="34" charset="0"/>
              <a:buChar char="•"/>
            </a:pPr>
            <a:r>
              <a:rPr lang="en-US" sz="2000" dirty="0"/>
              <a:t>ASHA’s support and their response was very generous and beneficial for the beneficiaries.</a:t>
            </a:r>
          </a:p>
          <a:p>
            <a:endParaRPr lang="en-IN" dirty="0"/>
          </a:p>
        </p:txBody>
      </p:sp>
    </p:spTree>
    <p:extLst>
      <p:ext uri="{BB962C8B-B14F-4D97-AF65-F5344CB8AC3E}">
        <p14:creationId xmlns:p14="http://schemas.microsoft.com/office/powerpoint/2010/main" val="13733061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F4F570F-F072-52B8-787D-1C99D28FBF3E}"/>
              </a:ext>
            </a:extLst>
          </p:cNvPr>
          <p:cNvSpPr>
            <a:spLocks noGrp="1"/>
          </p:cNvSpPr>
          <p:nvPr>
            <p:ph type="sldNum" sz="quarter" idx="12"/>
          </p:nvPr>
        </p:nvSpPr>
        <p:spPr/>
        <p:txBody>
          <a:bodyPr/>
          <a:lstStyle/>
          <a:p>
            <a:fld id="{26AD20E6-394B-4DF0-96A5-9647FF39C943}" type="slidenum">
              <a:rPr lang="en-IN" smtClean="0"/>
              <a:t>8</a:t>
            </a:fld>
            <a:endParaRPr lang="en-IN"/>
          </a:p>
        </p:txBody>
      </p:sp>
      <p:sp>
        <p:nvSpPr>
          <p:cNvPr id="11" name="TextBox 10">
            <a:extLst>
              <a:ext uri="{FF2B5EF4-FFF2-40B4-BE49-F238E27FC236}">
                <a16:creationId xmlns:a16="http://schemas.microsoft.com/office/drawing/2014/main" id="{A1B82E57-D313-85AB-2945-4817C0ED5B22}"/>
              </a:ext>
            </a:extLst>
          </p:cNvPr>
          <p:cNvSpPr txBox="1"/>
          <p:nvPr/>
        </p:nvSpPr>
        <p:spPr>
          <a:xfrm>
            <a:off x="736693" y="2831827"/>
            <a:ext cx="4749705" cy="523220"/>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b="1" dirty="0"/>
              <a:t>84% beneficiaries received Group counselling for ANC and ECD</a:t>
            </a:r>
            <a:endParaRPr lang="en-IN" sz="1400" b="1" dirty="0"/>
          </a:p>
        </p:txBody>
      </p:sp>
      <p:graphicFrame>
        <p:nvGraphicFramePr>
          <p:cNvPr id="15" name="Chart 14">
            <a:extLst>
              <a:ext uri="{FF2B5EF4-FFF2-40B4-BE49-F238E27FC236}">
                <a16:creationId xmlns:a16="http://schemas.microsoft.com/office/drawing/2014/main" id="{54DB7591-18D9-2DC5-F6BB-A6845F639129}"/>
              </a:ext>
            </a:extLst>
          </p:cNvPr>
          <p:cNvGraphicFramePr>
            <a:graphicFrameLocks/>
          </p:cNvGraphicFramePr>
          <p:nvPr>
            <p:extLst>
              <p:ext uri="{D42A27DB-BD31-4B8C-83A1-F6EECF244321}">
                <p14:modId xmlns:p14="http://schemas.microsoft.com/office/powerpoint/2010/main" val="2354978308"/>
              </p:ext>
            </p:extLst>
          </p:nvPr>
        </p:nvGraphicFramePr>
        <p:xfrm>
          <a:off x="736691" y="3420867"/>
          <a:ext cx="4749707" cy="22706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Chart 18">
            <a:extLst>
              <a:ext uri="{FF2B5EF4-FFF2-40B4-BE49-F238E27FC236}">
                <a16:creationId xmlns:a16="http://schemas.microsoft.com/office/drawing/2014/main" id="{25946594-A140-060E-8C3E-3C69F7AFCAC4}"/>
              </a:ext>
            </a:extLst>
          </p:cNvPr>
          <p:cNvGraphicFramePr>
            <a:graphicFrameLocks/>
          </p:cNvGraphicFramePr>
          <p:nvPr>
            <p:extLst>
              <p:ext uri="{D42A27DB-BD31-4B8C-83A1-F6EECF244321}">
                <p14:modId xmlns:p14="http://schemas.microsoft.com/office/powerpoint/2010/main" val="599227333"/>
              </p:ext>
            </p:extLst>
          </p:nvPr>
        </p:nvGraphicFramePr>
        <p:xfrm>
          <a:off x="736690" y="425264"/>
          <a:ext cx="4749705" cy="2431917"/>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F8364757-A87D-881E-817C-70AA42A013D2}"/>
              </a:ext>
            </a:extLst>
          </p:cNvPr>
          <p:cNvSpPr txBox="1"/>
          <p:nvPr/>
        </p:nvSpPr>
        <p:spPr>
          <a:xfrm>
            <a:off x="736690" y="5691547"/>
            <a:ext cx="4760866" cy="523220"/>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b="1" dirty="0"/>
              <a:t>92% of beneficiaries received information about proper diet and supplementation</a:t>
            </a:r>
          </a:p>
        </p:txBody>
      </p:sp>
      <p:pic>
        <p:nvPicPr>
          <p:cNvPr id="4" name="Picture 3">
            <a:extLst>
              <a:ext uri="{FF2B5EF4-FFF2-40B4-BE49-F238E27FC236}">
                <a16:creationId xmlns:a16="http://schemas.microsoft.com/office/drawing/2014/main" id="{43F9F868-4859-CEE0-B8FD-45021606F192}"/>
              </a:ext>
            </a:extLst>
          </p:cNvPr>
          <p:cNvPicPr>
            <a:picLocks noChangeAspect="1"/>
          </p:cNvPicPr>
          <p:nvPr/>
        </p:nvPicPr>
        <p:blipFill>
          <a:blip r:embed="rId4"/>
          <a:stretch>
            <a:fillRect/>
          </a:stretch>
        </p:blipFill>
        <p:spPr>
          <a:xfrm>
            <a:off x="5858871" y="441447"/>
            <a:ext cx="5895343" cy="2651990"/>
          </a:xfrm>
          <a:prstGeom prst="rect">
            <a:avLst/>
          </a:prstGeom>
        </p:spPr>
      </p:pic>
      <p:sp>
        <p:nvSpPr>
          <p:cNvPr id="5" name="TextBox 4">
            <a:extLst>
              <a:ext uri="{FF2B5EF4-FFF2-40B4-BE49-F238E27FC236}">
                <a16:creationId xmlns:a16="http://schemas.microsoft.com/office/drawing/2014/main" id="{8FAEE52A-AE21-6AAF-C4F4-8F7B3BA7FEED}"/>
              </a:ext>
            </a:extLst>
          </p:cNvPr>
          <p:cNvSpPr txBox="1"/>
          <p:nvPr/>
        </p:nvSpPr>
        <p:spPr>
          <a:xfrm>
            <a:off x="6232070" y="816497"/>
            <a:ext cx="5148943"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t>Majority of the beneficiaries received counselling for the ante natal care and early childhood development</a:t>
            </a:r>
          </a:p>
          <a:p>
            <a:pPr marL="285750" indent="-285750">
              <a:buFont typeface="Arial" panose="020B0604020202020204" pitchFamily="34" charset="0"/>
              <a:buChar char="•"/>
            </a:pPr>
            <a:r>
              <a:rPr lang="en-US" sz="2000" dirty="0"/>
              <a:t>Pregnant women who were present were very eager to know about the learnings.</a:t>
            </a:r>
            <a:endParaRPr lang="en-IN" sz="2000" dirty="0"/>
          </a:p>
        </p:txBody>
      </p:sp>
      <p:pic>
        <p:nvPicPr>
          <p:cNvPr id="6" name="Picture 5">
            <a:extLst>
              <a:ext uri="{FF2B5EF4-FFF2-40B4-BE49-F238E27FC236}">
                <a16:creationId xmlns:a16="http://schemas.microsoft.com/office/drawing/2014/main" id="{C337FFCE-03DC-4C2A-671F-EE31D482A7D7}"/>
              </a:ext>
            </a:extLst>
          </p:cNvPr>
          <p:cNvPicPr>
            <a:picLocks noChangeAspect="1"/>
          </p:cNvPicPr>
          <p:nvPr/>
        </p:nvPicPr>
        <p:blipFill>
          <a:blip r:embed="rId4"/>
          <a:stretch>
            <a:fillRect/>
          </a:stretch>
        </p:blipFill>
        <p:spPr>
          <a:xfrm>
            <a:off x="5858871" y="3562777"/>
            <a:ext cx="5895343" cy="2651990"/>
          </a:xfrm>
          <a:prstGeom prst="rect">
            <a:avLst/>
          </a:prstGeom>
        </p:spPr>
      </p:pic>
      <p:sp>
        <p:nvSpPr>
          <p:cNvPr id="7" name="TextBox 6">
            <a:extLst>
              <a:ext uri="{FF2B5EF4-FFF2-40B4-BE49-F238E27FC236}">
                <a16:creationId xmlns:a16="http://schemas.microsoft.com/office/drawing/2014/main" id="{896A6017-97CD-3260-9393-CE35D51ABB80}"/>
              </a:ext>
            </a:extLst>
          </p:cNvPr>
          <p:cNvSpPr txBox="1"/>
          <p:nvPr/>
        </p:nvSpPr>
        <p:spPr>
          <a:xfrm>
            <a:off x="6232070" y="3764564"/>
            <a:ext cx="5223239" cy="2031325"/>
          </a:xfrm>
          <a:prstGeom prst="rect">
            <a:avLst/>
          </a:prstGeom>
          <a:noFill/>
        </p:spPr>
        <p:txBody>
          <a:bodyPr wrap="square" rtlCol="0">
            <a:spAutoFit/>
          </a:bodyPr>
          <a:lstStyle/>
          <a:p>
            <a:pPr marL="285750" indent="-285750">
              <a:buFont typeface="Arial" panose="020B0604020202020204" pitchFamily="34" charset="0"/>
              <a:buChar char="•"/>
            </a:pPr>
            <a:r>
              <a:rPr lang="en-US" dirty="0"/>
              <a:t>Beneficiaries said, </a:t>
            </a:r>
            <a:r>
              <a:rPr lang="en-US" b="1" dirty="0"/>
              <a:t>“they learned about their diet, what should they include like green leafy vegetables, iron, calcium rich food.”</a:t>
            </a:r>
          </a:p>
          <a:p>
            <a:pPr marL="285750" indent="-285750">
              <a:buFont typeface="Arial" panose="020B0604020202020204" pitchFamily="34" charset="0"/>
              <a:buChar char="•"/>
            </a:pPr>
            <a:r>
              <a:rPr lang="en-US" dirty="0"/>
              <a:t>Through peer learning they got to know about home remedies.</a:t>
            </a:r>
          </a:p>
          <a:p>
            <a:pPr marL="285750" indent="-285750">
              <a:buFont typeface="Arial" panose="020B0604020202020204" pitchFamily="34" charset="0"/>
              <a:buChar char="•"/>
            </a:pPr>
            <a:r>
              <a:rPr lang="en-US" dirty="0"/>
              <a:t>Young mothers learned various things from the experienced mothers.</a:t>
            </a:r>
            <a:endParaRPr lang="en-IN" dirty="0"/>
          </a:p>
        </p:txBody>
      </p:sp>
    </p:spTree>
    <p:extLst>
      <p:ext uri="{BB962C8B-B14F-4D97-AF65-F5344CB8AC3E}">
        <p14:creationId xmlns:p14="http://schemas.microsoft.com/office/powerpoint/2010/main" val="3515594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Isosceles Triangle 35">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Isosceles Triangle 37">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152510F1-C90F-1644-E1E6-E6F7AEB43F1B}"/>
              </a:ext>
            </a:extLst>
          </p:cNvPr>
          <p:cNvSpPr>
            <a:spLocks/>
          </p:cNvSpPr>
          <p:nvPr/>
        </p:nvSpPr>
        <p:spPr>
          <a:xfrm>
            <a:off x="8527584" y="5911900"/>
            <a:ext cx="2273690" cy="302632"/>
          </a:xfrm>
          <a:prstGeom prst="rect">
            <a:avLst/>
          </a:prstGeom>
        </p:spPr>
        <p:txBody>
          <a:bodyPr/>
          <a:lstStyle/>
          <a:p>
            <a:pPr defTabSz="749808">
              <a:spcAft>
                <a:spcPts val="600"/>
              </a:spcAft>
            </a:pPr>
            <a:fld id="{26AD20E6-394B-4DF0-96A5-9647FF39C943}" type="slidenum">
              <a:rPr lang="en-IN" kern="1200">
                <a:solidFill>
                  <a:schemeClr val="tx1"/>
                </a:solidFill>
              </a:rPr>
              <a:pPr defTabSz="749808">
                <a:spcAft>
                  <a:spcPts val="600"/>
                </a:spcAft>
              </a:pPr>
              <a:t>9</a:t>
            </a:fld>
            <a:endParaRPr lang="en-IN" dirty="0"/>
          </a:p>
        </p:txBody>
      </p:sp>
      <p:pic>
        <p:nvPicPr>
          <p:cNvPr id="6" name="Picture 5" descr="A black and white logo&#10;&#10;Description automatically generated">
            <a:extLst>
              <a:ext uri="{FF2B5EF4-FFF2-40B4-BE49-F238E27FC236}">
                <a16:creationId xmlns:a16="http://schemas.microsoft.com/office/drawing/2014/main" id="{FDE056D7-024E-A9C1-BBD7-5EE6669F6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94" y="15872"/>
            <a:ext cx="1188444" cy="559400"/>
          </a:xfrm>
          <a:prstGeom prst="rect">
            <a:avLst/>
          </a:prstGeom>
        </p:spPr>
      </p:pic>
      <p:sp>
        <p:nvSpPr>
          <p:cNvPr id="13" name="TextBox 12">
            <a:extLst>
              <a:ext uri="{FF2B5EF4-FFF2-40B4-BE49-F238E27FC236}">
                <a16:creationId xmlns:a16="http://schemas.microsoft.com/office/drawing/2014/main" id="{F3C866C7-1F3A-53FA-CAA0-DF2EC736EE70}"/>
              </a:ext>
            </a:extLst>
          </p:cNvPr>
          <p:cNvSpPr txBox="1"/>
          <p:nvPr/>
        </p:nvSpPr>
        <p:spPr>
          <a:xfrm>
            <a:off x="1067284" y="2760760"/>
            <a:ext cx="4615049" cy="646331"/>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defTabSz="749808">
              <a:spcAft>
                <a:spcPts val="600"/>
              </a:spcAft>
            </a:pPr>
            <a:r>
              <a:rPr lang="en-US" b="1" kern="1200" dirty="0">
                <a:solidFill>
                  <a:schemeClr val="dk1"/>
                </a:solidFill>
              </a:rPr>
              <a:t>96% of pregnant women received information about danger signs for pregnancy, </a:t>
            </a:r>
            <a:endParaRPr lang="en-IN" b="1" dirty="0"/>
          </a:p>
        </p:txBody>
      </p:sp>
      <p:graphicFrame>
        <p:nvGraphicFramePr>
          <p:cNvPr id="14" name="Chart 13">
            <a:extLst>
              <a:ext uri="{FF2B5EF4-FFF2-40B4-BE49-F238E27FC236}">
                <a16:creationId xmlns:a16="http://schemas.microsoft.com/office/drawing/2014/main" id="{EDD50F06-2F3B-9563-1FD0-92A8E82114B5}"/>
              </a:ext>
            </a:extLst>
          </p:cNvPr>
          <p:cNvGraphicFramePr>
            <a:graphicFrameLocks/>
          </p:cNvGraphicFramePr>
          <p:nvPr>
            <p:extLst>
              <p:ext uri="{D42A27DB-BD31-4B8C-83A1-F6EECF244321}">
                <p14:modId xmlns:p14="http://schemas.microsoft.com/office/powerpoint/2010/main" val="3568313391"/>
              </p:ext>
            </p:extLst>
          </p:nvPr>
        </p:nvGraphicFramePr>
        <p:xfrm>
          <a:off x="1480950" y="441446"/>
          <a:ext cx="3787718" cy="23209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id="{C529FD76-B82D-9B83-FD33-21D8A5C2C010}"/>
              </a:ext>
            </a:extLst>
          </p:cNvPr>
          <p:cNvGraphicFramePr>
            <a:graphicFrameLocks/>
          </p:cNvGraphicFramePr>
          <p:nvPr>
            <p:extLst>
              <p:ext uri="{D42A27DB-BD31-4B8C-83A1-F6EECF244321}">
                <p14:modId xmlns:p14="http://schemas.microsoft.com/office/powerpoint/2010/main" val="3542115290"/>
              </p:ext>
            </p:extLst>
          </p:nvPr>
        </p:nvGraphicFramePr>
        <p:xfrm>
          <a:off x="1441147" y="3730754"/>
          <a:ext cx="4016829" cy="1995651"/>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a:extLst>
              <a:ext uri="{FF2B5EF4-FFF2-40B4-BE49-F238E27FC236}">
                <a16:creationId xmlns:a16="http://schemas.microsoft.com/office/drawing/2014/main" id="{CCDC2B1E-4B37-D0A5-E41A-7CDC9DB9B3CA}"/>
              </a:ext>
            </a:extLst>
          </p:cNvPr>
          <p:cNvSpPr txBox="1"/>
          <p:nvPr/>
        </p:nvSpPr>
        <p:spPr>
          <a:xfrm>
            <a:off x="1067284" y="5844685"/>
            <a:ext cx="4629762" cy="646331"/>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defTabSz="749808">
              <a:spcAft>
                <a:spcPts val="600"/>
              </a:spcAft>
            </a:pPr>
            <a:r>
              <a:rPr lang="en-US" b="1" kern="1200" dirty="0">
                <a:solidFill>
                  <a:schemeClr val="dk1"/>
                </a:solidFill>
              </a:rPr>
              <a:t>92% of beneficiaries received information about exclusive breastfeeding for 6 months</a:t>
            </a:r>
            <a:endParaRPr lang="en-IN" b="1" dirty="0"/>
          </a:p>
        </p:txBody>
      </p:sp>
      <p:pic>
        <p:nvPicPr>
          <p:cNvPr id="2" name="Picture 1">
            <a:extLst>
              <a:ext uri="{FF2B5EF4-FFF2-40B4-BE49-F238E27FC236}">
                <a16:creationId xmlns:a16="http://schemas.microsoft.com/office/drawing/2014/main" id="{F9BEF630-C624-3BBA-684A-56C1860F9B41}"/>
              </a:ext>
            </a:extLst>
          </p:cNvPr>
          <p:cNvPicPr>
            <a:picLocks noChangeAspect="1"/>
          </p:cNvPicPr>
          <p:nvPr/>
        </p:nvPicPr>
        <p:blipFill>
          <a:blip r:embed="rId5"/>
          <a:stretch>
            <a:fillRect/>
          </a:stretch>
        </p:blipFill>
        <p:spPr>
          <a:xfrm>
            <a:off x="5858871" y="441447"/>
            <a:ext cx="5895343" cy="2651990"/>
          </a:xfrm>
          <a:prstGeom prst="rect">
            <a:avLst/>
          </a:prstGeom>
        </p:spPr>
      </p:pic>
      <p:sp>
        <p:nvSpPr>
          <p:cNvPr id="3" name="TextBox 2">
            <a:extLst>
              <a:ext uri="{FF2B5EF4-FFF2-40B4-BE49-F238E27FC236}">
                <a16:creationId xmlns:a16="http://schemas.microsoft.com/office/drawing/2014/main" id="{8CF19D84-EB78-DA7D-EC26-19C9142F60FD}"/>
              </a:ext>
            </a:extLst>
          </p:cNvPr>
          <p:cNvSpPr txBox="1"/>
          <p:nvPr/>
        </p:nvSpPr>
        <p:spPr>
          <a:xfrm>
            <a:off x="6095999" y="643468"/>
            <a:ext cx="5497287" cy="2031325"/>
          </a:xfrm>
          <a:prstGeom prst="rect">
            <a:avLst/>
          </a:prstGeom>
          <a:noFill/>
        </p:spPr>
        <p:txBody>
          <a:bodyPr wrap="square" rtlCol="0">
            <a:spAutoFit/>
          </a:bodyPr>
          <a:lstStyle/>
          <a:p>
            <a:pPr marL="285750" indent="-285750">
              <a:buFont typeface="Arial" panose="020B0604020202020204" pitchFamily="34" charset="0"/>
              <a:buChar char="•"/>
            </a:pPr>
            <a:r>
              <a:rPr lang="en-US" dirty="0"/>
              <a:t>Beneficiaries were not aware of the danger signs for pregnancy, so this group counselling was very helpful to know about minor things such as headache, swollen feet </a:t>
            </a:r>
            <a:r>
              <a:rPr lang="en-US" dirty="0" err="1"/>
              <a:t>etc</a:t>
            </a:r>
            <a:r>
              <a:rPr lang="en-US" dirty="0"/>
              <a:t> and how to treat them at home.</a:t>
            </a:r>
          </a:p>
          <a:p>
            <a:pPr marL="285750" indent="-285750">
              <a:buFont typeface="Arial" panose="020B0604020202020204" pitchFamily="34" charset="0"/>
              <a:buChar char="•"/>
            </a:pPr>
            <a:r>
              <a:rPr lang="en-US" dirty="0"/>
              <a:t>Pregnant women said that </a:t>
            </a:r>
            <a:r>
              <a:rPr lang="en-US" b="1" dirty="0"/>
              <a:t>“they were now aware of the surroundings and the harmful effects of the indoor pollution(</a:t>
            </a:r>
            <a:r>
              <a:rPr lang="en-US" b="1" dirty="0" err="1"/>
              <a:t>chullha</a:t>
            </a:r>
            <a:r>
              <a:rPr lang="en-US" b="1" dirty="0"/>
              <a:t>).”</a:t>
            </a:r>
            <a:endParaRPr lang="en-IN" b="1" dirty="0"/>
          </a:p>
        </p:txBody>
      </p:sp>
      <p:pic>
        <p:nvPicPr>
          <p:cNvPr id="5" name="Picture 4">
            <a:extLst>
              <a:ext uri="{FF2B5EF4-FFF2-40B4-BE49-F238E27FC236}">
                <a16:creationId xmlns:a16="http://schemas.microsoft.com/office/drawing/2014/main" id="{3CAA01F9-F80B-48B8-C505-5805B45DBFD4}"/>
              </a:ext>
            </a:extLst>
          </p:cNvPr>
          <p:cNvPicPr>
            <a:picLocks noChangeAspect="1"/>
          </p:cNvPicPr>
          <p:nvPr/>
        </p:nvPicPr>
        <p:blipFill>
          <a:blip r:embed="rId5"/>
          <a:stretch>
            <a:fillRect/>
          </a:stretch>
        </p:blipFill>
        <p:spPr>
          <a:xfrm>
            <a:off x="6020696" y="3730754"/>
            <a:ext cx="5895343" cy="2651990"/>
          </a:xfrm>
          <a:prstGeom prst="rect">
            <a:avLst/>
          </a:prstGeom>
        </p:spPr>
      </p:pic>
      <p:sp>
        <p:nvSpPr>
          <p:cNvPr id="7" name="TextBox 6">
            <a:extLst>
              <a:ext uri="{FF2B5EF4-FFF2-40B4-BE49-F238E27FC236}">
                <a16:creationId xmlns:a16="http://schemas.microsoft.com/office/drawing/2014/main" id="{2D587975-9C99-E5DF-3738-0D2076ED1543}"/>
              </a:ext>
            </a:extLst>
          </p:cNvPr>
          <p:cNvSpPr txBox="1"/>
          <p:nvPr/>
        </p:nvSpPr>
        <p:spPr>
          <a:xfrm>
            <a:off x="6140406" y="3965642"/>
            <a:ext cx="5452880" cy="1754326"/>
          </a:xfrm>
          <a:prstGeom prst="rect">
            <a:avLst/>
          </a:prstGeom>
          <a:noFill/>
        </p:spPr>
        <p:txBody>
          <a:bodyPr wrap="square" rtlCol="0">
            <a:spAutoFit/>
          </a:bodyPr>
          <a:lstStyle/>
          <a:p>
            <a:pPr marL="285750" indent="-285750">
              <a:buFont typeface="Arial" panose="020B0604020202020204" pitchFamily="34" charset="0"/>
              <a:buChar char="•"/>
            </a:pPr>
            <a:r>
              <a:rPr lang="en-US" dirty="0"/>
              <a:t>Regarding breastfeeding women were confused because there was no clear message earlier but now, </a:t>
            </a:r>
            <a:r>
              <a:rPr lang="en-US" b="1" dirty="0"/>
              <a:t>“they knew about exclusive breastfeeding for first 6 months.”</a:t>
            </a:r>
          </a:p>
          <a:p>
            <a:pPr marL="285750" indent="-285750">
              <a:buFont typeface="Arial" panose="020B0604020202020204" pitchFamily="34" charset="0"/>
              <a:buChar char="•"/>
            </a:pPr>
            <a:r>
              <a:rPr lang="en-US" dirty="0"/>
              <a:t>Beneficiaries told that now they knew how to feed the child, especially young mothers.</a:t>
            </a:r>
            <a:endParaRPr lang="en-IN" dirty="0"/>
          </a:p>
        </p:txBody>
      </p:sp>
    </p:spTree>
    <p:extLst>
      <p:ext uri="{BB962C8B-B14F-4D97-AF65-F5344CB8AC3E}">
        <p14:creationId xmlns:p14="http://schemas.microsoft.com/office/powerpoint/2010/main" val="1911276768"/>
      </p:ext>
    </p:extLst>
  </p:cSld>
  <p:clrMapOvr>
    <a:masterClrMapping/>
  </p:clrMapOvr>
  <p:transition spd="slow">
    <p:push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2001</TotalTime>
  <Words>1193</Words>
  <Application>Microsoft Office PowerPoint</Application>
  <PresentationFormat>Widescreen</PresentationFormat>
  <Paragraphs>102</Paragraphs>
  <Slides>16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Amasis MT Pro Black</vt:lpstr>
      <vt:lpstr>Aptos Display</vt:lpstr>
      <vt:lpstr>Arial</vt:lpstr>
      <vt:lpstr>Calibri</vt:lpstr>
      <vt:lpstr>Calibri Light</vt:lpstr>
      <vt:lpstr>Oswald</vt:lpstr>
      <vt:lpstr>Office Theme</vt:lpstr>
      <vt:lpstr>   Evaluating the level of end-user satisfaction with respect to quality of group counselling services being provided to beneficiaries at VHSND sites: A qualitative study </vt:lpstr>
      <vt:lpstr>Mentor Approval</vt:lpstr>
      <vt:lpstr>Introduction </vt:lpstr>
      <vt:lpstr>Objectives of Your Study</vt:lpstr>
      <vt:lpstr>PowerPoint Presentation</vt:lpstr>
      <vt:lpstr>Data Management</vt:lpstr>
      <vt:lpstr> Results</vt:lpstr>
      <vt:lpstr>PowerPoint Presentation</vt:lpstr>
      <vt:lpstr>PowerPoint Presentation</vt:lpstr>
      <vt:lpstr>PowerPoint Presentation</vt:lpstr>
      <vt:lpstr>PowerPoint Presentation</vt:lpstr>
      <vt:lpstr>Discussion</vt:lpstr>
      <vt:lpstr>Conclusion</vt:lpstr>
      <vt:lpstr>PowerPoint Presentation</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Pooja Singh</cp:lastModifiedBy>
  <cp:revision>26</cp:revision>
  <dcterms:created xsi:type="dcterms:W3CDTF">2022-05-20T15:11:38Z</dcterms:created>
  <dcterms:modified xsi:type="dcterms:W3CDTF">2024-07-11T08:50:04Z</dcterms:modified>
</cp:coreProperties>
</file>