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9" r:id="rId2"/>
    <p:sldMasterId id="2147483657" r:id="rId3"/>
    <p:sldMasterId id="2147483653" r:id="rId4"/>
  </p:sldMasterIdLst>
  <p:notesMasterIdLst>
    <p:notesMasterId r:id="rId6"/>
  </p:notesMasterIdLst>
  <p:handoutMasterIdLst>
    <p:handoutMasterId r:id="rId7"/>
  </p:handoutMasterIdLst>
  <p:sldIdLst>
    <p:sldId id="258"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45">
          <p15:clr>
            <a:srgbClr val="A4A3A4"/>
          </p15:clr>
        </p15:guide>
        <p15:guide id="8" pos="2736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F5FA"/>
    <a:srgbClr val="CDD2DE"/>
    <a:srgbClr val="E3E9E5"/>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1" autoAdjust="0"/>
    <p:restoredTop sz="94692" autoAdjust="0"/>
  </p:normalViewPr>
  <p:slideViewPr>
    <p:cSldViewPr snapToGrid="0" snapToObjects="1" showGuides="1">
      <p:cViewPr varScale="1">
        <p:scale>
          <a:sx n="12" d="100"/>
          <a:sy n="12" d="100"/>
        </p:scale>
        <p:origin x="1804" y="92"/>
      </p:cViewPr>
      <p:guideLst>
        <p:guide orient="horz" pos="3318"/>
        <p:guide orient="horz" pos="288"/>
        <p:guide orient="horz" pos="20160"/>
        <p:guide orient="horz"/>
        <p:guide pos="581"/>
        <p:guide pos="27069"/>
        <p:guide pos="245"/>
        <p:guide pos="2736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6/18/2024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6/18/2024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74051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7923" y="6378481"/>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6076"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6074" y="14212513"/>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6378481"/>
            <a:ext cx="1004887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4306"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17094" y="6378481"/>
            <a:ext cx="1004887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02536" y="554874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7923" y="14951552"/>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Quick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27923" y="6378481"/>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6076"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6074" y="14212513"/>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8410" y="6378481"/>
            <a:ext cx="1004887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4306" y="5548749"/>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417094" y="6378481"/>
            <a:ext cx="10048874"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402536" y="5548749"/>
            <a:ext cx="10058400"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27923" y="14951552"/>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52625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t"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t"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nchor="t" anchorCtr="0">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923330"/>
          </a:xfrm>
          <a:prstGeom prst="rect">
            <a:avLst/>
          </a:prstGeom>
        </p:spPr>
        <p:txBody>
          <a:bodyPr anchor="t" anchorCtr="0">
            <a:sp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323439"/>
          </a:xfrm>
          <a:prstGeom prst="rect">
            <a:avLst/>
          </a:prstGeom>
        </p:spPr>
        <p:txBody>
          <a:bodyPr anchor="t" anchorCtr="0">
            <a:sp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569660"/>
          </a:xfrm>
          <a:prstGeom prst="rect">
            <a:avLst/>
          </a:prstGeom>
        </p:spPr>
        <p:txBody>
          <a:bodyPr anchor="t" anchorCtr="0">
            <a:sp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4F0052-EB2B-214A-A571-468A263B568E}"/>
              </a:ext>
            </a:extLst>
          </p:cNvPr>
          <p:cNvGrpSpPr/>
          <p:nvPr userDrawn="1"/>
        </p:nvGrpSpPr>
        <p:grpSpPr>
          <a:xfrm>
            <a:off x="-122803" y="-102882"/>
            <a:ext cx="44106584" cy="33075071"/>
            <a:chOff x="-122803" y="-102882"/>
            <a:chExt cx="44106584" cy="33075071"/>
          </a:xfrm>
        </p:grpSpPr>
        <p:sp>
          <p:nvSpPr>
            <p:cNvPr id="64" name="Freeform 63"/>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4"/>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graphicFrame>
        <p:nvGraphicFramePr>
          <p:cNvPr id="42" name="Table 41">
            <a:extLst>
              <a:ext uri="{FF2B5EF4-FFF2-40B4-BE49-F238E27FC236}">
                <a16:creationId xmlns:a16="http://schemas.microsoft.com/office/drawing/2014/main" id="{7F520963-52F0-244C-B2F9-F8BB83527D05}"/>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1DC8CE15-5DBB-194A-B2D5-DDFD80C156A0}"/>
              </a:ext>
            </a:extLst>
          </p:cNvPr>
          <p:cNvGraphicFramePr>
            <a:graphicFrameLocks noGrp="1"/>
          </p:cNvGraphicFramePr>
          <p:nvPr userDrawn="1">
            <p:extLst>
              <p:ext uri="{D42A27DB-BD31-4B8C-83A1-F6EECF244321}">
                <p14:modId xmlns:p14="http://schemas.microsoft.com/office/powerpoint/2010/main" val="1918879497"/>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92">
          <p15:clr>
            <a:srgbClr val="F26B43"/>
          </p15:clr>
        </p15:guide>
        <p15:guide id="2" pos="7104">
          <p15:clr>
            <a:srgbClr val="F26B43"/>
          </p15:clr>
        </p15:guide>
        <p15:guide id="3" pos="13824">
          <p15:clr>
            <a:srgbClr val="F26B43"/>
          </p15:clr>
        </p15:guide>
        <p15:guide id="4" pos="2054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Text Box 14"/>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nvGrpSpPr>
          <p:cNvPr id="8" name="Group 7">
            <a:extLst>
              <a:ext uri="{FF2B5EF4-FFF2-40B4-BE49-F238E27FC236}">
                <a16:creationId xmlns:a16="http://schemas.microsoft.com/office/drawing/2014/main" id="{CEE74BCF-85C0-C44E-BC9F-BF5853A23661}"/>
              </a:ext>
            </a:extLst>
          </p:cNvPr>
          <p:cNvGrpSpPr/>
          <p:nvPr userDrawn="1"/>
        </p:nvGrpSpPr>
        <p:grpSpPr>
          <a:xfrm>
            <a:off x="-130628" y="-102882"/>
            <a:ext cx="44021828" cy="33075071"/>
            <a:chOff x="-122803" y="-102882"/>
            <a:chExt cx="44106584" cy="33075071"/>
          </a:xfrm>
        </p:grpSpPr>
        <p:sp>
          <p:nvSpPr>
            <p:cNvPr id="9" name="Freeform 8">
              <a:extLst>
                <a:ext uri="{FF2B5EF4-FFF2-40B4-BE49-F238E27FC236}">
                  <a16:creationId xmlns:a16="http://schemas.microsoft.com/office/drawing/2014/main" id="{B9EC9CCD-D686-594F-89ED-BF958BDBF6D9}"/>
                </a:ext>
              </a:extLst>
            </p:cNvPr>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a:extLst>
                <a:ext uri="{FF2B5EF4-FFF2-40B4-BE49-F238E27FC236}">
                  <a16:creationId xmlns:a16="http://schemas.microsoft.com/office/drawing/2014/main" id="{327511B5-5516-C949-9773-D1999BE5745F}"/>
                </a:ext>
              </a:extLst>
            </p:cNvPr>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10911C03-1102-2A4C-BE1F-B61AA03CC93A}"/>
                </a:ext>
              </a:extLst>
            </p:cNvPr>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4">
              <a:extLst>
                <a:ext uri="{FF2B5EF4-FFF2-40B4-BE49-F238E27FC236}">
                  <a16:creationId xmlns:a16="http://schemas.microsoft.com/office/drawing/2014/main" id="{479AC5AE-5D7A-4047-8B42-117A31AEF12E}"/>
                </a:ext>
              </a:extLst>
            </p:cNvPr>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spTree>
    <p:extLst>
      <p:ext uri="{BB962C8B-B14F-4D97-AF65-F5344CB8AC3E}">
        <p14:creationId xmlns:p14="http://schemas.microsoft.com/office/powerpoint/2010/main" val="1948557014"/>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92">
          <p15:clr>
            <a:srgbClr val="F26B43"/>
          </p15:clr>
        </p15:guide>
        <p15:guide id="2" pos="7104">
          <p15:clr>
            <a:srgbClr val="F26B43"/>
          </p15:clr>
        </p15:guide>
        <p15:guide id="3" pos="13824">
          <p15:clr>
            <a:srgbClr val="F26B43"/>
          </p15:clr>
        </p15:guide>
        <p15:guide id="4" pos="2054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67" name="Text Box 14"/>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9" name="Table 38">
            <a:extLst>
              <a:ext uri="{FF2B5EF4-FFF2-40B4-BE49-F238E27FC236}">
                <a16:creationId xmlns:a16="http://schemas.microsoft.com/office/drawing/2014/main" id="{7BDBD169-B85A-6F47-B2E9-AD5D7DF18A71}"/>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1" name="Group 10">
            <a:extLst>
              <a:ext uri="{FF2B5EF4-FFF2-40B4-BE49-F238E27FC236}">
                <a16:creationId xmlns:a16="http://schemas.microsoft.com/office/drawing/2014/main" id="{D9F6BCED-5055-E44A-993C-83D6B18A42D5}"/>
              </a:ext>
            </a:extLst>
          </p:cNvPr>
          <p:cNvGrpSpPr/>
          <p:nvPr userDrawn="1"/>
        </p:nvGrpSpPr>
        <p:grpSpPr>
          <a:xfrm>
            <a:off x="-122803" y="-102882"/>
            <a:ext cx="44106584" cy="33075071"/>
            <a:chOff x="-122803" y="-102882"/>
            <a:chExt cx="44106584" cy="33075071"/>
          </a:xfrm>
        </p:grpSpPr>
        <p:sp>
          <p:nvSpPr>
            <p:cNvPr id="12" name="Freeform 11">
              <a:extLst>
                <a:ext uri="{FF2B5EF4-FFF2-40B4-BE49-F238E27FC236}">
                  <a16:creationId xmlns:a16="http://schemas.microsoft.com/office/drawing/2014/main" id="{F5169494-8456-4146-AB15-073A2619F444}"/>
                </a:ext>
              </a:extLst>
            </p:cNvPr>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a:extLst>
                <a:ext uri="{FF2B5EF4-FFF2-40B4-BE49-F238E27FC236}">
                  <a16:creationId xmlns:a16="http://schemas.microsoft.com/office/drawing/2014/main" id="{E1601305-5A18-5246-8D69-AD6BA2EE3D97}"/>
                </a:ext>
              </a:extLst>
            </p:cNvPr>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BF3D999D-55E6-4347-9739-20AD80A104E9}"/>
                </a:ext>
              </a:extLst>
            </p:cNvPr>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4">
              <a:extLst>
                <a:ext uri="{FF2B5EF4-FFF2-40B4-BE49-F238E27FC236}">
                  <a16:creationId xmlns:a16="http://schemas.microsoft.com/office/drawing/2014/main" id="{806BCFE9-545D-174F-9745-8DDA97FFEDEB}"/>
                </a:ext>
              </a:extLst>
            </p:cNvPr>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graphicFrame>
        <p:nvGraphicFramePr>
          <p:cNvPr id="16" name="Table 15">
            <a:extLst>
              <a:ext uri="{FF2B5EF4-FFF2-40B4-BE49-F238E27FC236}">
                <a16:creationId xmlns:a16="http://schemas.microsoft.com/office/drawing/2014/main" id="{00A80AFC-184B-2544-A422-03033C266DB7}"/>
              </a:ext>
            </a:extLst>
          </p:cNvPr>
          <p:cNvGraphicFramePr>
            <a:graphicFrameLocks noGrp="1"/>
          </p:cNvGraphicFramePr>
          <p:nvPr userDrawn="1">
            <p:extLst>
              <p:ext uri="{D42A27DB-BD31-4B8C-83A1-F6EECF244321}">
                <p14:modId xmlns:p14="http://schemas.microsoft.com/office/powerpoint/2010/main" val="93965922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904" userDrawn="1">
          <p15:clr>
            <a:srgbClr val="F26B43"/>
          </p15:clr>
        </p15:guide>
        <p15:guide id="3" pos="9360" userDrawn="1">
          <p15:clr>
            <a:srgbClr val="F26B43"/>
          </p15:clr>
        </p15:guide>
        <p15:guide id="4" pos="1828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 name="Text Box 14"/>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7" name="Table 36">
            <a:extLst>
              <a:ext uri="{FF2B5EF4-FFF2-40B4-BE49-F238E27FC236}">
                <a16:creationId xmlns:a16="http://schemas.microsoft.com/office/drawing/2014/main" id="{C89F966C-58DC-AF4F-B646-B007BC05CD9E}"/>
              </a:ext>
            </a:extLst>
          </p:cNvPr>
          <p:cNvGraphicFramePr>
            <a:graphicFrameLocks noGrp="1"/>
          </p:cNvGraphicFramePr>
          <p:nvPr userDrawn="1">
            <p:extLst>
              <p:ext uri="{D42A27DB-BD31-4B8C-83A1-F6EECF244321}">
                <p14:modId xmlns:p14="http://schemas.microsoft.com/office/powerpoint/2010/main" val="2677946538"/>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0" name="Group 9">
            <a:extLst>
              <a:ext uri="{FF2B5EF4-FFF2-40B4-BE49-F238E27FC236}">
                <a16:creationId xmlns:a16="http://schemas.microsoft.com/office/drawing/2014/main" id="{62BB6AD9-A529-034D-88F1-1A9EB71824A1}"/>
              </a:ext>
            </a:extLst>
          </p:cNvPr>
          <p:cNvGrpSpPr/>
          <p:nvPr userDrawn="1"/>
        </p:nvGrpSpPr>
        <p:grpSpPr>
          <a:xfrm>
            <a:off x="-122803" y="-102882"/>
            <a:ext cx="44106584" cy="33075071"/>
            <a:chOff x="-122803" y="-102882"/>
            <a:chExt cx="44106584" cy="33075071"/>
          </a:xfrm>
        </p:grpSpPr>
        <p:sp>
          <p:nvSpPr>
            <p:cNvPr id="11" name="Freeform 10">
              <a:extLst>
                <a:ext uri="{FF2B5EF4-FFF2-40B4-BE49-F238E27FC236}">
                  <a16:creationId xmlns:a16="http://schemas.microsoft.com/office/drawing/2014/main" id="{BC5F27CA-B918-274A-95A3-B3E0C481B088}"/>
                </a:ext>
              </a:extLst>
            </p:cNvPr>
            <p:cNvSpPr/>
            <p:nvPr userDrawn="1"/>
          </p:nvSpPr>
          <p:spPr>
            <a:xfrm>
              <a:off x="-51142" y="-84749"/>
              <a:ext cx="44034923" cy="3305693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79000">
                  <a:schemeClr val="accent1">
                    <a:lumMod val="40000"/>
                    <a:lumOff val="60000"/>
                  </a:schemeClr>
                </a:gs>
                <a:gs pos="13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F458A4B9-B10D-A946-BE0D-F69C9E2BC790}"/>
                </a:ext>
              </a:extLst>
            </p:cNvPr>
            <p:cNvSpPr/>
            <p:nvPr userDrawn="1"/>
          </p:nvSpPr>
          <p:spPr>
            <a:xfrm flipH="1" flipV="1">
              <a:off x="-51143" y="-84749"/>
              <a:ext cx="44034921" cy="33039928"/>
            </a:xfrm>
            <a:custGeom>
              <a:avLst/>
              <a:gdLst>
                <a:gd name="connsiteX0" fmla="*/ 0 w 44005500"/>
                <a:gd name="connsiteY0" fmla="*/ 0 h 32956500"/>
                <a:gd name="connsiteX1" fmla="*/ 44005500 w 44005500"/>
                <a:gd name="connsiteY1" fmla="*/ 32956500 h 32956500"/>
                <a:gd name="connsiteX2" fmla="*/ 38100 w 44005500"/>
                <a:gd name="connsiteY2" fmla="*/ 32918400 h 32956500"/>
                <a:gd name="connsiteX3" fmla="*/ 0 w 44005500"/>
                <a:gd name="connsiteY3" fmla="*/ 0 h 32956500"/>
              </a:gdLst>
              <a:ahLst/>
              <a:cxnLst>
                <a:cxn ang="0">
                  <a:pos x="connsiteX0" y="connsiteY0"/>
                </a:cxn>
                <a:cxn ang="0">
                  <a:pos x="connsiteX1" y="connsiteY1"/>
                </a:cxn>
                <a:cxn ang="0">
                  <a:pos x="connsiteX2" y="connsiteY2"/>
                </a:cxn>
                <a:cxn ang="0">
                  <a:pos x="connsiteX3" y="connsiteY3"/>
                </a:cxn>
              </a:cxnLst>
              <a:rect l="l" t="t" r="r" b="b"/>
              <a:pathLst>
                <a:path w="44005500" h="32956500">
                  <a:moveTo>
                    <a:pt x="0" y="0"/>
                  </a:moveTo>
                  <a:lnTo>
                    <a:pt x="44005500" y="32956500"/>
                  </a:lnTo>
                  <a:lnTo>
                    <a:pt x="38100" y="32918400"/>
                  </a:lnTo>
                  <a:lnTo>
                    <a:pt x="0" y="0"/>
                  </a:lnTo>
                  <a:close/>
                </a:path>
              </a:pathLst>
            </a:custGeom>
            <a:gradFill>
              <a:gsLst>
                <a:gs pos="41000">
                  <a:schemeClr val="bg2"/>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a:extLst>
                <a:ext uri="{FF2B5EF4-FFF2-40B4-BE49-F238E27FC236}">
                  <a16:creationId xmlns:a16="http://schemas.microsoft.com/office/drawing/2014/main" id="{51DE6070-016F-FC43-9412-BF4844CCDDCD}"/>
                </a:ext>
              </a:extLst>
            </p:cNvPr>
            <p:cNvSpPr/>
            <p:nvPr userDrawn="1"/>
          </p:nvSpPr>
          <p:spPr>
            <a:xfrm>
              <a:off x="-122803" y="-102882"/>
              <a:ext cx="44106584" cy="33075071"/>
            </a:xfrm>
            <a:custGeom>
              <a:avLst/>
              <a:gdLst>
                <a:gd name="connsiteX0" fmla="*/ 36576 w 39026592"/>
                <a:gd name="connsiteY0" fmla="*/ 0 h 30614112"/>
                <a:gd name="connsiteX1" fmla="*/ 15837408 w 39026592"/>
                <a:gd name="connsiteY1" fmla="*/ 30614112 h 30614112"/>
                <a:gd name="connsiteX2" fmla="*/ 39026592 w 39026592"/>
                <a:gd name="connsiteY2" fmla="*/ 13350240 h 30614112"/>
                <a:gd name="connsiteX3" fmla="*/ 0 w 39026592"/>
                <a:gd name="connsiteY3" fmla="*/ 73152 h 30614112"/>
                <a:gd name="connsiteX4" fmla="*/ 109728 w 39026592"/>
                <a:gd name="connsiteY4" fmla="*/ 146304 h 30614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6592" h="30614112">
                  <a:moveTo>
                    <a:pt x="36576" y="0"/>
                  </a:moveTo>
                  <a:lnTo>
                    <a:pt x="15837408" y="30614112"/>
                  </a:lnTo>
                  <a:lnTo>
                    <a:pt x="39026592" y="13350240"/>
                  </a:lnTo>
                  <a:lnTo>
                    <a:pt x="0" y="73152"/>
                  </a:lnTo>
                  <a:lnTo>
                    <a:pt x="109728" y="146304"/>
                  </a:lnTo>
                </a:path>
              </a:pathLst>
            </a:custGeom>
            <a:gradFill flip="none" rotWithShape="1">
              <a:gsLst>
                <a:gs pos="0">
                  <a:schemeClr val="bg1"/>
                </a:gs>
                <a:gs pos="76000">
                  <a:schemeClr val="accent1">
                    <a:lumMod val="30000"/>
                    <a:lumOff val="70000"/>
                    <a:alpha val="0"/>
                  </a:schemeClr>
                </a:gs>
              </a:gsLst>
              <a:path path="rect">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4">
              <a:extLst>
                <a:ext uri="{FF2B5EF4-FFF2-40B4-BE49-F238E27FC236}">
                  <a16:creationId xmlns:a16="http://schemas.microsoft.com/office/drawing/2014/main" id="{3328090C-37B0-484B-8744-51E482BDFD8F}"/>
                </a:ext>
              </a:extLst>
            </p:cNvPr>
            <p:cNvSpPr txBox="1">
              <a:spLocks noChangeArrowheads="1"/>
            </p:cNvSpPr>
            <p:nvPr userDrawn="1"/>
          </p:nvSpPr>
          <p:spPr bwMode="auto">
            <a:xfrm>
              <a:off x="1603881" y="32173892"/>
              <a:ext cx="2514600" cy="361442"/>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7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pSp>
      <p:graphicFrame>
        <p:nvGraphicFramePr>
          <p:cNvPr id="15" name="Table 14">
            <a:extLst>
              <a:ext uri="{FF2B5EF4-FFF2-40B4-BE49-F238E27FC236}">
                <a16:creationId xmlns:a16="http://schemas.microsoft.com/office/drawing/2014/main" id="{A5E11BB9-B60F-7545-8807-6EB6CC43735B}"/>
              </a:ext>
            </a:extLst>
          </p:cNvPr>
          <p:cNvGraphicFramePr>
            <a:graphicFrameLocks noGrp="1"/>
          </p:cNvGraphicFramePr>
          <p:nvPr userDrawn="1">
            <p:extLst>
              <p:ext uri="{D42A27DB-BD31-4B8C-83A1-F6EECF244321}">
                <p14:modId xmlns:p14="http://schemas.microsoft.com/office/powerpoint/2010/main" val="93965922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emf"/><Relationship Id="rId4" Type="http://schemas.openxmlformats.org/officeDocument/2006/relationships/image" Target="../media/image10.jpe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B307AA-AA8A-9611-9216-A36726AF07D1}"/>
              </a:ext>
            </a:extLst>
          </p:cNvPr>
          <p:cNvSpPr>
            <a:spLocks noGrp="1"/>
          </p:cNvSpPr>
          <p:nvPr>
            <p:ph type="body" sz="quarter" idx="10"/>
          </p:nvPr>
        </p:nvSpPr>
        <p:spPr>
          <a:xfrm>
            <a:off x="427923" y="6378481"/>
            <a:ext cx="10056813" cy="13111259"/>
          </a:xfrm>
        </p:spPr>
        <p:style>
          <a:lnRef idx="1">
            <a:schemeClr val="accent4"/>
          </a:lnRef>
          <a:fillRef idx="2">
            <a:schemeClr val="accent4"/>
          </a:fillRef>
          <a:effectRef idx="1">
            <a:schemeClr val="accent4"/>
          </a:effectRef>
          <a:fontRef idx="minor">
            <a:schemeClr val="dk1"/>
          </a:fontRef>
        </p:style>
        <p:txBody>
          <a:bodyPr/>
          <a:lstStyle/>
          <a:p>
            <a:r>
              <a:rPr lang="en-IN" sz="4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Patient satisfaction of quality improvements is deemed to be one of the important factors which determine the success of health care facility. It is easier to evaluate the patient’s satisfaction towards the services provided than to evaluate the quality of medical services that they receive. The health care system depends on availability, affordability, efficiency, feasibility and other factor. Consumer satisfaction regarding medical care organization like our tertiary care hospital is important in the provision of services to patients. This study was therefore undertaken with the aim to find out the level of patient satisfaction of quality improvements related to different parameters of quality of health care.</a:t>
            </a:r>
            <a:endParaRPr lang="en-IN" sz="4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B3ACBE33-3880-5736-DE37-307CE997EA06}"/>
              </a:ext>
            </a:extLst>
          </p:cNvPr>
          <p:cNvSpPr>
            <a:spLocks noGrp="1"/>
          </p:cNvSpPr>
          <p:nvPr>
            <p:ph type="body" sz="quarter" idx="11"/>
          </p:nvPr>
        </p:nvSpPr>
        <p:spPr/>
        <p:txBody>
          <a:bodyPr/>
          <a:lstStyle/>
          <a:p>
            <a:r>
              <a:rPr lang="en-US" dirty="0"/>
              <a:t>INTRODUCTION</a:t>
            </a:r>
          </a:p>
        </p:txBody>
      </p:sp>
      <p:sp>
        <p:nvSpPr>
          <p:cNvPr id="4" name="Text Placeholder 3">
            <a:extLst>
              <a:ext uri="{FF2B5EF4-FFF2-40B4-BE49-F238E27FC236}">
                <a16:creationId xmlns:a16="http://schemas.microsoft.com/office/drawing/2014/main" id="{1FE3E788-3729-2C33-CF0E-5DECCDB34F78}"/>
              </a:ext>
            </a:extLst>
          </p:cNvPr>
          <p:cNvSpPr>
            <a:spLocks noGrp="1"/>
          </p:cNvSpPr>
          <p:nvPr>
            <p:ph type="body" sz="quarter" idx="20"/>
          </p:nvPr>
        </p:nvSpPr>
        <p:spPr>
          <a:xfrm>
            <a:off x="446074" y="19761200"/>
            <a:ext cx="10050462" cy="558271"/>
          </a:xfrm>
        </p:spPr>
        <p:txBody>
          <a:bodyPr/>
          <a:lstStyle/>
          <a:p>
            <a:r>
              <a:rPr lang="en-US" dirty="0"/>
              <a:t>OBJECTIVE</a:t>
            </a:r>
          </a:p>
        </p:txBody>
      </p:sp>
      <p:sp>
        <p:nvSpPr>
          <p:cNvPr id="5" name="Text Placeholder 4">
            <a:extLst>
              <a:ext uri="{FF2B5EF4-FFF2-40B4-BE49-F238E27FC236}">
                <a16:creationId xmlns:a16="http://schemas.microsoft.com/office/drawing/2014/main" id="{BA60FC79-D42A-A4D3-7236-1A7581462AB4}"/>
              </a:ext>
            </a:extLst>
          </p:cNvPr>
          <p:cNvSpPr>
            <a:spLocks noGrp="1"/>
          </p:cNvSpPr>
          <p:nvPr>
            <p:ph type="body" sz="quarter" idx="21"/>
          </p:nvPr>
        </p:nvSpPr>
        <p:spPr>
          <a:xfrm>
            <a:off x="11428410" y="6251481"/>
            <a:ext cx="10048874" cy="26596751"/>
          </a:xfrm>
          <a:ln/>
        </p:spPr>
        <p:style>
          <a:lnRef idx="1">
            <a:schemeClr val="accent5"/>
          </a:lnRef>
          <a:fillRef idx="2">
            <a:schemeClr val="accent5"/>
          </a:fillRef>
          <a:effectRef idx="1">
            <a:schemeClr val="accent5"/>
          </a:effectRef>
          <a:fontRef idx="minor">
            <a:schemeClr val="dk1"/>
          </a:fontRef>
        </p:style>
        <p:txBody>
          <a:bodyPr/>
          <a:lstStyle/>
          <a:p>
            <a:pPr>
              <a:lnSpc>
                <a:spcPts val="1650"/>
              </a:lnSpc>
              <a:spcAft>
                <a:spcPts val="800"/>
              </a:spcAft>
            </a:pPr>
            <a:endParaRPr lang="en-IN" sz="4000" b="1"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ts val="1650"/>
              </a:lnSpc>
              <a:spcAft>
                <a:spcPts val="800"/>
              </a:spcAft>
            </a:pPr>
            <a:r>
              <a:rPr lang="en-IN" sz="4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Study design</a:t>
            </a: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228600" indent="228600">
              <a:spcAft>
                <a:spcPts val="800"/>
              </a:spcAft>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present study will be cross-sectional </a:t>
            </a:r>
          </a:p>
          <a:p>
            <a:pPr marL="228600" indent="228600">
              <a:spcAft>
                <a:spcPts val="800"/>
              </a:spcAft>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study. </a:t>
            </a:r>
            <a:endPar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IN" sz="4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Study population</a:t>
            </a: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indent="457200">
              <a:spcAft>
                <a:spcPts val="800"/>
              </a:spcAft>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target population of this study included </a:t>
            </a:r>
          </a:p>
          <a:p>
            <a:pPr indent="457200">
              <a:spcAft>
                <a:spcPts val="800"/>
              </a:spcAft>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patients who had utilized health services at </a:t>
            </a:r>
          </a:p>
          <a:p>
            <a:pPr indent="457200">
              <a:spcAft>
                <a:spcPts val="800"/>
              </a:spcAft>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OPD of a apollo hospital in Month of </a:t>
            </a:r>
          </a:p>
          <a:p>
            <a:pPr indent="457200">
              <a:spcAft>
                <a:spcPts val="800"/>
              </a:spcAft>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April- June.</a:t>
            </a:r>
            <a:endPar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IN" sz="4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Sample size</a:t>
            </a: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indent="457200">
              <a:spcAft>
                <a:spcPts val="800"/>
              </a:spcAft>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sample of 200 out-door patients had been </a:t>
            </a:r>
          </a:p>
          <a:p>
            <a:pPr indent="457200">
              <a:spcAft>
                <a:spcPts val="800"/>
              </a:spcAft>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taken on random basis. </a:t>
            </a:r>
            <a:endPar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IN" sz="4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Sample techniques</a:t>
            </a:r>
            <a:endPar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IN" sz="4000" dirty="0">
                <a:solidFill>
                  <a:schemeClr val="tx1"/>
                </a:solidFill>
                <a:ea typeface="Calibri" panose="020F0502020204030204" pitchFamily="34" charset="0"/>
              </a:rPr>
              <a:t>    </a:t>
            </a: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Simple random sampling technique was </a:t>
            </a:r>
          </a:p>
          <a:p>
            <a:pPr>
              <a:spcAft>
                <a:spcPts val="800"/>
              </a:spcAft>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used </a:t>
            </a:r>
            <a:r>
              <a:rPr lang="en-IN" sz="4000" dirty="0">
                <a:solidFill>
                  <a:schemeClr val="tx1"/>
                </a:solidFill>
                <a:ea typeface="Calibri" panose="020F0502020204030204" pitchFamily="34" charset="0"/>
              </a:rPr>
              <a:t> </a:t>
            </a: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 select the sample of study.</a:t>
            </a:r>
            <a:endPar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IN" sz="4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Study Settings</a:t>
            </a:r>
            <a:endPar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spcAft>
                <a:spcPts val="800"/>
              </a:spcAft>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Study had been conducted in the Apollo </a:t>
            </a:r>
          </a:p>
          <a:p>
            <a:pPr indent="457200">
              <a:spcAft>
                <a:spcPts val="800"/>
              </a:spcAft>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hospital, jubilee hills, Hyderabad , </a:t>
            </a:r>
          </a:p>
          <a:p>
            <a:pPr indent="457200">
              <a:spcAft>
                <a:spcPts val="800"/>
              </a:spcAft>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Telangana India. </a:t>
            </a:r>
            <a:endPar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IN" sz="4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Method of Data Collection</a:t>
            </a: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indent="457200">
              <a:spcAft>
                <a:spcPts val="800"/>
              </a:spcAft>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Data had been collected from those patients who visited the mentioned OPD’s of the Hospital. During the waiting time of patients, researcher had taken formal survey with  patients. The data had been checked on the spot, errors rectified, and missing data  incorporated in the forms.</a:t>
            </a:r>
            <a:endParaRPr lang="en-IN" sz="4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IN" sz="4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Tools of Data Collection</a:t>
            </a: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IN" sz="4000" dirty="0">
              <a:solidFill>
                <a:schemeClr val="tx1"/>
              </a:solidFill>
              <a:ea typeface="Calibri" panose="020F0502020204030204" pitchFamily="34" charset="0"/>
            </a:endParaRPr>
          </a:p>
          <a:p>
            <a:pPr indent="457200">
              <a:spcAft>
                <a:spcPts val="800"/>
              </a:spcAft>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data had been collected by survey forms </a:t>
            </a:r>
          </a:p>
          <a:p>
            <a:pPr indent="457200">
              <a:spcAft>
                <a:spcPts val="800"/>
              </a:spcAft>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patients who had utilized health services in </a:t>
            </a:r>
          </a:p>
          <a:p>
            <a:pPr indent="457200">
              <a:spcAft>
                <a:spcPts val="800"/>
              </a:spcAft>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out-patient services (OPD).</a:t>
            </a:r>
            <a:endParaRPr lang="en-IN" sz="4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800"/>
              </a:spcAft>
            </a:pPr>
            <a:r>
              <a:rPr lang="en-IN" sz="40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Study population</a:t>
            </a: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spcAft>
                <a:spcPts val="800"/>
              </a:spcAft>
            </a:pPr>
            <a:r>
              <a:rPr lang="en-IN" sz="4000" dirty="0">
                <a:solidFill>
                  <a:schemeClr val="tx1"/>
                </a:solidFill>
                <a:ea typeface="Calibri" panose="020F0502020204030204" pitchFamily="34" charset="0"/>
              </a:rPr>
              <a:t>T</a:t>
            </a: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hose patients who had visited the hospital and utilized the health services in OPD in hospital in particular month.</a:t>
            </a:r>
          </a:p>
          <a:p>
            <a:pPr indent="457200">
              <a:lnSpc>
                <a:spcPts val="1650"/>
              </a:lnSpc>
              <a:spcAft>
                <a:spcPts val="800"/>
              </a:spcAft>
            </a:pPr>
            <a:endParaRPr lang="en-IN" sz="4000" dirty="0">
              <a:ea typeface="Calibri" panose="020F0502020204030204" pitchFamily="34" charset="0"/>
            </a:endParaRPr>
          </a:p>
          <a:p>
            <a:pPr indent="457200">
              <a:lnSpc>
                <a:spcPts val="1650"/>
              </a:lnSpc>
              <a:spcAft>
                <a:spcPts val="800"/>
              </a:spcAft>
            </a:pP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ts val="1650"/>
              </a:lnSpc>
              <a:spcAft>
                <a:spcPts val="800"/>
              </a:spcAft>
            </a:pPr>
            <a:endParaRPr lang="en-IN" sz="4000" dirty="0">
              <a:latin typeface="Calibri" panose="020F0502020204030204" pitchFamily="34" charset="0"/>
              <a:ea typeface="Calibri" panose="020F0502020204030204" pitchFamily="34" charset="0"/>
            </a:endParaRPr>
          </a:p>
          <a:p>
            <a:pPr indent="457200">
              <a:lnSpc>
                <a:spcPts val="1650"/>
              </a:lnSpc>
              <a:spcAft>
                <a:spcPts val="800"/>
              </a:spcAft>
            </a:pP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ts val="1650"/>
              </a:lnSpc>
              <a:spcAft>
                <a:spcPts val="800"/>
              </a:spcAft>
            </a:pPr>
            <a:endParaRPr lang="en-IN" sz="4000" dirty="0">
              <a:latin typeface="Calibri" panose="020F0502020204030204" pitchFamily="34" charset="0"/>
              <a:ea typeface="Calibri" panose="020F0502020204030204" pitchFamily="34" charset="0"/>
            </a:endParaRPr>
          </a:p>
          <a:p>
            <a:pPr indent="457200">
              <a:lnSpc>
                <a:spcPts val="1650"/>
              </a:lnSpc>
              <a:spcAft>
                <a:spcPts val="800"/>
              </a:spcAft>
            </a:pP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ts val="1650"/>
              </a:lnSpc>
              <a:spcAft>
                <a:spcPts val="800"/>
              </a:spcAft>
            </a:pPr>
            <a:endParaRPr lang="en-IN" sz="4000" dirty="0">
              <a:latin typeface="Calibri" panose="020F0502020204030204" pitchFamily="34" charset="0"/>
              <a:ea typeface="Calibri" panose="020F0502020204030204" pitchFamily="34" charset="0"/>
            </a:endParaRPr>
          </a:p>
          <a:p>
            <a:pPr indent="457200">
              <a:lnSpc>
                <a:spcPts val="1650"/>
              </a:lnSpc>
              <a:spcAft>
                <a:spcPts val="800"/>
              </a:spcAft>
            </a:pP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ts val="1650"/>
              </a:lnSpc>
              <a:spcAft>
                <a:spcPts val="800"/>
              </a:spcAft>
            </a:pPr>
            <a:endParaRPr lang="en-IN" sz="4000" dirty="0">
              <a:latin typeface="Calibri" panose="020F0502020204030204" pitchFamily="34" charset="0"/>
              <a:ea typeface="Calibri" panose="020F0502020204030204" pitchFamily="34" charset="0"/>
            </a:endParaRPr>
          </a:p>
          <a:p>
            <a:pPr indent="457200">
              <a:lnSpc>
                <a:spcPts val="1650"/>
              </a:lnSpc>
              <a:spcAft>
                <a:spcPts val="800"/>
              </a:spcAft>
            </a:pPr>
            <a:endParaRPr lang="en-IN" sz="40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ts val="1650"/>
              </a:lnSpc>
              <a:spcAft>
                <a:spcPts val="800"/>
              </a:spcAft>
            </a:pPr>
            <a:endParaRPr lang="en-IN" sz="1600" dirty="0">
              <a:latin typeface="Calibri" panose="020F0502020204030204" pitchFamily="34" charset="0"/>
              <a:ea typeface="Calibri" panose="020F0502020204030204" pitchFamily="34" charset="0"/>
            </a:endParaRPr>
          </a:p>
          <a:p>
            <a:pPr indent="457200">
              <a:lnSpc>
                <a:spcPts val="1650"/>
              </a:lnSpc>
              <a:spcAft>
                <a:spcPts val="80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ts val="1650"/>
              </a:lnSpc>
              <a:spcAft>
                <a:spcPts val="800"/>
              </a:spcAft>
            </a:pPr>
            <a:endParaRPr lang="en-IN" sz="1600" dirty="0">
              <a:latin typeface="Calibri" panose="020F0502020204030204" pitchFamily="34" charset="0"/>
              <a:ea typeface="Calibri" panose="020F0502020204030204" pitchFamily="34" charset="0"/>
            </a:endParaRPr>
          </a:p>
          <a:p>
            <a:pPr indent="457200">
              <a:lnSpc>
                <a:spcPts val="1650"/>
              </a:lnSpc>
              <a:spcAft>
                <a:spcPts val="80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ts val="1650"/>
              </a:lnSpc>
              <a:spcAft>
                <a:spcPts val="800"/>
              </a:spcAft>
            </a:pPr>
            <a:endParaRPr lang="en-IN" sz="1600" dirty="0">
              <a:latin typeface="Calibri" panose="020F0502020204030204" pitchFamily="34" charset="0"/>
              <a:ea typeface="Calibri" panose="020F0502020204030204" pitchFamily="34" charset="0"/>
            </a:endParaRPr>
          </a:p>
          <a:p>
            <a:pPr indent="457200">
              <a:lnSpc>
                <a:spcPts val="1650"/>
              </a:lnSpc>
              <a:spcAft>
                <a:spcPts val="80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ts val="1650"/>
              </a:lnSpc>
              <a:spcAft>
                <a:spcPts val="800"/>
              </a:spcAft>
            </a:pPr>
            <a:endParaRPr lang="en-IN" sz="1600" dirty="0">
              <a:latin typeface="Calibri" panose="020F0502020204030204" pitchFamily="34" charset="0"/>
              <a:ea typeface="Calibri" panose="020F0502020204030204" pitchFamily="34" charset="0"/>
            </a:endParaRPr>
          </a:p>
          <a:p>
            <a:pPr indent="457200">
              <a:lnSpc>
                <a:spcPts val="1650"/>
              </a:lnSpc>
              <a:spcAft>
                <a:spcPts val="80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ts val="1650"/>
              </a:lnSpc>
              <a:spcAft>
                <a:spcPts val="800"/>
              </a:spcAft>
            </a:pPr>
            <a:endParaRPr lang="en-IN" sz="1600" dirty="0">
              <a:latin typeface="Calibri" panose="020F0502020204030204" pitchFamily="34" charset="0"/>
              <a:ea typeface="Calibri" panose="020F0502020204030204" pitchFamily="34" charset="0"/>
            </a:endParaRPr>
          </a:p>
          <a:p>
            <a:pPr indent="457200">
              <a:lnSpc>
                <a:spcPts val="1650"/>
              </a:lnSpc>
              <a:spcAft>
                <a:spcPts val="800"/>
              </a:spcAft>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Text Placeholder 5">
            <a:extLst>
              <a:ext uri="{FF2B5EF4-FFF2-40B4-BE49-F238E27FC236}">
                <a16:creationId xmlns:a16="http://schemas.microsoft.com/office/drawing/2014/main" id="{E018901B-0321-23F0-5D5E-BD418A27420E}"/>
              </a:ext>
            </a:extLst>
          </p:cNvPr>
          <p:cNvSpPr>
            <a:spLocks noGrp="1"/>
          </p:cNvSpPr>
          <p:nvPr>
            <p:ph type="body" sz="quarter" idx="22"/>
          </p:nvPr>
        </p:nvSpPr>
        <p:spPr/>
        <p:txBody>
          <a:bodyPr/>
          <a:lstStyle/>
          <a:p>
            <a:r>
              <a:rPr lang="en-US" dirty="0"/>
              <a:t>METHODOLOGY</a:t>
            </a:r>
          </a:p>
        </p:txBody>
      </p:sp>
      <p:sp>
        <p:nvSpPr>
          <p:cNvPr id="7" name="Text Placeholder 6">
            <a:extLst>
              <a:ext uri="{FF2B5EF4-FFF2-40B4-BE49-F238E27FC236}">
                <a16:creationId xmlns:a16="http://schemas.microsoft.com/office/drawing/2014/main" id="{DCDA6E4E-EED6-E9E6-0364-815CCB5CB56B}"/>
              </a:ext>
            </a:extLst>
          </p:cNvPr>
          <p:cNvSpPr>
            <a:spLocks noGrp="1"/>
          </p:cNvSpPr>
          <p:nvPr>
            <p:ph type="body" sz="quarter" idx="23"/>
          </p:nvPr>
        </p:nvSpPr>
        <p:spPr>
          <a:xfrm>
            <a:off x="22417094" y="6397936"/>
            <a:ext cx="10048874" cy="26450296"/>
          </a:xfrm>
        </p:spPr>
        <p:style>
          <a:lnRef idx="0">
            <a:schemeClr val="accent1"/>
          </a:lnRef>
          <a:fillRef idx="3">
            <a:schemeClr val="accent1"/>
          </a:fillRef>
          <a:effectRef idx="3">
            <a:schemeClr val="accent1"/>
          </a:effectRef>
          <a:fontRef idx="minor">
            <a:schemeClr val="lt1"/>
          </a:fontRef>
        </p:style>
        <p:txBody>
          <a:bodyPr/>
          <a:lstStyle/>
          <a:p>
            <a:endParaRPr lang="en-IN" sz="1800" dirty="0">
              <a:effectLst/>
              <a:latin typeface="Times New Roman" panose="02020603050405020304" pitchFamily="18" charset="0"/>
              <a:ea typeface="Calibri" panose="020F0502020204030204" pitchFamily="34" charset="0"/>
            </a:endParaRPr>
          </a:p>
          <a:p>
            <a:endParaRPr lang="en-IN" sz="1800" dirty="0">
              <a:ea typeface="Calibri" panose="020F0502020204030204" pitchFamily="34" charset="0"/>
            </a:endParaRPr>
          </a:p>
          <a:p>
            <a:endParaRPr lang="en-IN" sz="1800" dirty="0">
              <a:effectLst/>
              <a:latin typeface="Times New Roman" panose="02020603050405020304" pitchFamily="18" charset="0"/>
              <a:ea typeface="Calibri" panose="020F0502020204030204" pitchFamily="34" charset="0"/>
            </a:endParaRPr>
          </a:p>
          <a:p>
            <a:endParaRPr lang="en-IN" sz="1800" dirty="0">
              <a:ea typeface="Calibri" panose="020F0502020204030204" pitchFamily="34" charset="0"/>
            </a:endParaRPr>
          </a:p>
          <a:p>
            <a:endParaRPr lang="en-IN" sz="1800" dirty="0">
              <a:effectLst/>
              <a:latin typeface="Times New Roman" panose="02020603050405020304" pitchFamily="18" charset="0"/>
              <a:ea typeface="Calibri" panose="020F0502020204030204" pitchFamily="34" charset="0"/>
            </a:endParaRPr>
          </a:p>
          <a:p>
            <a:endParaRPr lang="en-IN" sz="1800" dirty="0">
              <a:ea typeface="Calibri" panose="020F0502020204030204" pitchFamily="34" charset="0"/>
            </a:endParaRPr>
          </a:p>
          <a:p>
            <a:endParaRPr lang="en-IN" sz="1800" dirty="0">
              <a:effectLst/>
              <a:latin typeface="Times New Roman" panose="02020603050405020304" pitchFamily="18" charset="0"/>
              <a:ea typeface="Calibri" panose="020F0502020204030204" pitchFamily="34" charset="0"/>
            </a:endParaRPr>
          </a:p>
          <a:p>
            <a:endParaRPr lang="en-IN" sz="1800" dirty="0">
              <a:ea typeface="Calibri" panose="020F0502020204030204" pitchFamily="34" charset="0"/>
            </a:endParaRPr>
          </a:p>
          <a:p>
            <a:endParaRPr lang="en-IN" sz="1800" dirty="0">
              <a:effectLst/>
              <a:latin typeface="Times New Roman" panose="02020603050405020304" pitchFamily="18" charset="0"/>
              <a:ea typeface="Calibri" panose="020F0502020204030204" pitchFamily="34" charset="0"/>
            </a:endParaRPr>
          </a:p>
          <a:p>
            <a:endParaRPr lang="en-IN" sz="1800" dirty="0">
              <a:ea typeface="Calibri" panose="020F0502020204030204" pitchFamily="34" charset="0"/>
            </a:endParaRPr>
          </a:p>
          <a:p>
            <a:endParaRPr lang="en-IN" sz="1800" dirty="0">
              <a:effectLst/>
              <a:latin typeface="Times New Roman" panose="02020603050405020304" pitchFamily="18" charset="0"/>
              <a:ea typeface="Calibri" panose="020F0502020204030204" pitchFamily="34" charset="0"/>
            </a:endParaRPr>
          </a:p>
          <a:p>
            <a:endParaRPr lang="en-IN" sz="1800" dirty="0">
              <a:ea typeface="Calibri" panose="020F0502020204030204" pitchFamily="34" charset="0"/>
            </a:endParaRPr>
          </a:p>
          <a:p>
            <a:endParaRPr lang="en-IN" sz="1800" dirty="0">
              <a:effectLst/>
              <a:latin typeface="Times New Roman" panose="02020603050405020304" pitchFamily="18" charset="0"/>
              <a:ea typeface="Calibri" panose="020F0502020204030204" pitchFamily="34" charset="0"/>
            </a:endParaRPr>
          </a:p>
          <a:p>
            <a:r>
              <a:rPr lang="en-IN" sz="2800" dirty="0">
                <a:solidFill>
                  <a:schemeClr val="tx1"/>
                </a:solidFill>
                <a:effectLst/>
                <a:highlight>
                  <a:srgbClr val="FFFFFF"/>
                </a:highlight>
                <a:latin typeface="Times New Roman" panose="02020603050405020304" pitchFamily="18" charset="0"/>
                <a:ea typeface="Calibri" panose="020F0502020204030204" pitchFamily="34" charset="0"/>
              </a:rPr>
              <a:t>Sex wise distribution of patients attending the OPD Sex Male Percent 51% Female 49% </a:t>
            </a:r>
            <a:r>
              <a:rPr lang="en-IN" sz="2800" dirty="0">
                <a:solidFill>
                  <a:schemeClr val="tx1"/>
                </a:solidFill>
                <a:effectLst/>
                <a:latin typeface="Times New Roman" panose="02020603050405020304" pitchFamily="18" charset="0"/>
                <a:ea typeface="Calibri" panose="020F0502020204030204" pitchFamily="34" charset="0"/>
              </a:rPr>
              <a:t>.</a:t>
            </a:r>
          </a:p>
          <a:p>
            <a:endParaRPr lang="en-IN" sz="2800" spc="15" dirty="0">
              <a:solidFill>
                <a:srgbClr val="202124"/>
              </a:solidFill>
              <a:highlight>
                <a:srgbClr val="FFFFFF"/>
              </a:highlight>
              <a:ea typeface="Calibri" panose="020F0502020204030204" pitchFamily="34" charset="0"/>
              <a:cs typeface="Times New Roman" panose="02020603050405020304" pitchFamily="18" charset="0"/>
            </a:endParaRPr>
          </a:p>
          <a:p>
            <a:endParaRPr lang="en-IN" sz="1800" spc="15" dirty="0">
              <a:solidFill>
                <a:srgbClr val="202124"/>
              </a:solidFill>
              <a:effectLst/>
              <a:highlight>
                <a:srgbClr val="FFFFFF"/>
              </a:highlight>
              <a:latin typeface="Times New Roman" panose="02020603050405020304" pitchFamily="18" charset="0"/>
              <a:ea typeface="Calibri" panose="020F0502020204030204" pitchFamily="34" charset="0"/>
            </a:endParaRPr>
          </a:p>
          <a:p>
            <a:endParaRPr lang="en-IN" sz="1800" spc="15" dirty="0">
              <a:solidFill>
                <a:srgbClr val="202124"/>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endParaRPr lang="en-IN" sz="1800" spc="15" dirty="0">
              <a:solidFill>
                <a:schemeClr val="tx1"/>
              </a:solidFill>
              <a:highlight>
                <a:srgbClr val="FFFFFF"/>
              </a:highlight>
              <a:ea typeface="Calibri" panose="020F0502020204030204" pitchFamily="34" charset="0"/>
            </a:endParaRPr>
          </a:p>
          <a:p>
            <a:r>
              <a:rPr lang="en-IN" sz="2800" spc="15" dirty="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rPr>
              <a:t>The above figure shows 138 patients are satisfied 57 neutral and 5 patients are dissatisfied regarding time taken for registration and billing.</a:t>
            </a:r>
          </a:p>
          <a:p>
            <a:endParaRPr lang="en-IN" sz="2800" spc="15" dirty="0">
              <a:solidFill>
                <a:schemeClr val="tx1"/>
              </a:solidFill>
              <a:highlight>
                <a:srgbClr val="FFFFFF"/>
              </a:highlight>
              <a:ea typeface="Calibri" panose="020F0502020204030204" pitchFamily="34" charset="0"/>
            </a:endParaRPr>
          </a:p>
          <a:p>
            <a:endParaRPr lang="en-IN" sz="1800" spc="15" dirty="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endParaRPr lang="en-IN" sz="1800" spc="15" dirty="0">
              <a:solidFill>
                <a:schemeClr val="tx1"/>
              </a:solidFill>
              <a:highlight>
                <a:srgbClr val="FFFFFF"/>
              </a:highlight>
              <a:ea typeface="Calibri" panose="020F0502020204030204" pitchFamily="34" charset="0"/>
            </a:endParaRPr>
          </a:p>
          <a:p>
            <a:endParaRPr lang="en-IN" sz="1800" spc="15" dirty="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endParaRPr lang="en-IN" sz="1800" spc="15" dirty="0">
              <a:solidFill>
                <a:schemeClr val="tx1"/>
              </a:solidFill>
              <a:highlight>
                <a:srgbClr val="FFFFFF"/>
              </a:highlight>
              <a:ea typeface="Calibri" panose="020F0502020204030204" pitchFamily="34" charset="0"/>
            </a:endParaRPr>
          </a:p>
          <a:p>
            <a:endParaRPr lang="en-IN" sz="1800" spc="15" dirty="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endParaRPr lang="en-IN" sz="1800" spc="15" dirty="0">
              <a:solidFill>
                <a:schemeClr val="tx1"/>
              </a:solidFill>
              <a:highlight>
                <a:srgbClr val="FFFFFF"/>
              </a:highlight>
              <a:ea typeface="Calibri" panose="020F0502020204030204" pitchFamily="34" charset="0"/>
            </a:endParaRPr>
          </a:p>
          <a:p>
            <a:endParaRPr lang="en-IN" sz="1800" spc="15" dirty="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endParaRPr lang="en-IN" sz="1800" spc="15" dirty="0">
              <a:solidFill>
                <a:schemeClr val="tx1"/>
              </a:solidFill>
              <a:highlight>
                <a:srgbClr val="FFFFFF"/>
              </a:highlight>
              <a:ea typeface="Calibri" panose="020F0502020204030204" pitchFamily="34" charset="0"/>
            </a:endParaRPr>
          </a:p>
          <a:p>
            <a:endParaRPr lang="en-IN" sz="1800" spc="15" dirty="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endParaRPr lang="en-IN" sz="1800" spc="15" dirty="0">
              <a:solidFill>
                <a:schemeClr val="tx1"/>
              </a:solidFill>
              <a:highlight>
                <a:srgbClr val="FFFFFF"/>
              </a:highlight>
              <a:ea typeface="Calibri" panose="020F0502020204030204" pitchFamily="34" charset="0"/>
            </a:endParaRPr>
          </a:p>
          <a:p>
            <a:endParaRPr lang="en-IN" sz="1800" spc="15" dirty="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endParaRPr lang="en-IN" sz="1800" spc="15" dirty="0">
              <a:solidFill>
                <a:schemeClr val="tx1"/>
              </a:solidFill>
              <a:highlight>
                <a:srgbClr val="FFFFFF"/>
              </a:highlight>
              <a:ea typeface="Calibri" panose="020F0502020204030204" pitchFamily="34" charset="0"/>
            </a:endParaRPr>
          </a:p>
          <a:p>
            <a:endParaRPr lang="en-IN" sz="1800" spc="15" dirty="0">
              <a:solidFill>
                <a:schemeClr val="tx1"/>
              </a:solidFill>
              <a:effectLst/>
              <a:highlight>
                <a:srgbClr val="FFFFFF"/>
              </a:highlight>
              <a:latin typeface="Times New Roman" panose="02020603050405020304" pitchFamily="18" charset="0"/>
              <a:ea typeface="Calibri" panose="020F0502020204030204" pitchFamily="34" charset="0"/>
              <a:cs typeface="Times New Roman" panose="02020603050405020304" pitchFamily="18" charset="0"/>
            </a:endParaRPr>
          </a:p>
          <a:p>
            <a:endParaRPr lang="en-IN" sz="1800" spc="15" dirty="0">
              <a:solidFill>
                <a:srgbClr val="202124"/>
              </a:solidFill>
              <a:effectLst/>
              <a:highlight>
                <a:srgbClr val="FFFFFF"/>
              </a:highlight>
              <a:latin typeface="Times New Roman" panose="02020603050405020304" pitchFamily="18" charset="0"/>
              <a:ea typeface="Calibri" panose="020F0502020204030204" pitchFamily="34" charset="0"/>
            </a:endParaRPr>
          </a:p>
          <a:p>
            <a:r>
              <a:rPr lang="en-IN" sz="2800" spc="15" dirty="0">
                <a:solidFill>
                  <a:schemeClr val="tx1"/>
                </a:solidFill>
                <a:effectLst/>
                <a:highlight>
                  <a:srgbClr val="FFFFFF"/>
                </a:highlight>
                <a:latin typeface="Times New Roman" panose="02020603050405020304" pitchFamily="18" charset="0"/>
                <a:ea typeface="Calibri" panose="020F0502020204030204" pitchFamily="34" charset="0"/>
              </a:rPr>
              <a:t>The above </a:t>
            </a:r>
            <a:r>
              <a:rPr lang="en-IN" sz="2800" spc="15" dirty="0">
                <a:solidFill>
                  <a:schemeClr val="tx1"/>
                </a:solidFill>
                <a:highlight>
                  <a:srgbClr val="FFFFFF"/>
                </a:highlight>
                <a:ea typeface="Calibri" panose="020F0502020204030204" pitchFamily="34" charset="0"/>
              </a:rPr>
              <a:t>figure </a:t>
            </a:r>
            <a:r>
              <a:rPr lang="en-IN" sz="2800" spc="15" dirty="0">
                <a:solidFill>
                  <a:schemeClr val="tx1"/>
                </a:solidFill>
                <a:effectLst/>
                <a:highlight>
                  <a:srgbClr val="FFFFFF"/>
                </a:highlight>
                <a:latin typeface="Times New Roman" panose="02020603050405020304" pitchFamily="18" charset="0"/>
                <a:ea typeface="Calibri" panose="020F0502020204030204" pitchFamily="34" charset="0"/>
              </a:rPr>
              <a:t>Shows 151 patients satisfied 45 neutral and 4 are dissatisfied regarding time taken for doctor consultation</a:t>
            </a: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highlight>
                <a:srgbClr val="FFFFFF"/>
              </a:highlight>
              <a:ea typeface="Calibri" panose="020F0502020204030204" pitchFamily="34" charset="0"/>
            </a:endParaRPr>
          </a:p>
          <a:p>
            <a:endParaRPr lang="en-IN" sz="1800" spc="15" dirty="0">
              <a:solidFill>
                <a:srgbClr val="202124"/>
              </a:solidFill>
              <a:highlight>
                <a:srgbClr val="FFFFFF"/>
              </a:highlight>
              <a:ea typeface="Calibri" panose="020F0502020204030204" pitchFamily="34" charset="0"/>
            </a:endParaRPr>
          </a:p>
          <a:p>
            <a:endParaRPr lang="en-US" dirty="0"/>
          </a:p>
        </p:txBody>
      </p:sp>
      <p:sp>
        <p:nvSpPr>
          <p:cNvPr id="8" name="Text Placeholder 7">
            <a:extLst>
              <a:ext uri="{FF2B5EF4-FFF2-40B4-BE49-F238E27FC236}">
                <a16:creationId xmlns:a16="http://schemas.microsoft.com/office/drawing/2014/main" id="{7A2F31A7-C5F5-7895-1799-B4B35CC90BD6}"/>
              </a:ext>
            </a:extLst>
          </p:cNvPr>
          <p:cNvSpPr>
            <a:spLocks noGrp="1"/>
          </p:cNvSpPr>
          <p:nvPr>
            <p:ph type="body" sz="quarter" idx="24"/>
          </p:nvPr>
        </p:nvSpPr>
        <p:spPr>
          <a:xfrm>
            <a:off x="22402536" y="5548749"/>
            <a:ext cx="10058400" cy="754045"/>
          </a:xfrm>
        </p:spPr>
        <p:txBody>
          <a:bodyPr/>
          <a:lstStyle/>
          <a:p>
            <a:r>
              <a:rPr lang="en-US" dirty="0"/>
              <a:t>DATA ANALYSIS</a:t>
            </a:r>
          </a:p>
        </p:txBody>
      </p:sp>
      <p:sp>
        <p:nvSpPr>
          <p:cNvPr id="9" name="Text Placeholder 8">
            <a:extLst>
              <a:ext uri="{FF2B5EF4-FFF2-40B4-BE49-F238E27FC236}">
                <a16:creationId xmlns:a16="http://schemas.microsoft.com/office/drawing/2014/main" id="{DC5F7137-EA35-46E7-AA16-D100B147B3E2}"/>
              </a:ext>
            </a:extLst>
          </p:cNvPr>
          <p:cNvSpPr>
            <a:spLocks noGrp="1"/>
          </p:cNvSpPr>
          <p:nvPr>
            <p:ph type="body" sz="quarter" idx="25"/>
          </p:nvPr>
        </p:nvSpPr>
        <p:spPr/>
        <p:txBody>
          <a:bodyPr/>
          <a:lstStyle/>
          <a:p>
            <a:r>
              <a:rPr lang="en-US" dirty="0"/>
              <a:t>CONCLUSION</a:t>
            </a:r>
          </a:p>
        </p:txBody>
      </p:sp>
      <p:sp>
        <p:nvSpPr>
          <p:cNvPr id="10" name="Text Placeholder 9">
            <a:extLst>
              <a:ext uri="{FF2B5EF4-FFF2-40B4-BE49-F238E27FC236}">
                <a16:creationId xmlns:a16="http://schemas.microsoft.com/office/drawing/2014/main" id="{4B0926C2-74E7-38BC-783A-713700B9ED44}"/>
              </a:ext>
            </a:extLst>
          </p:cNvPr>
          <p:cNvSpPr>
            <a:spLocks noGrp="1"/>
          </p:cNvSpPr>
          <p:nvPr>
            <p:ph type="body" sz="quarter" idx="26"/>
          </p:nvPr>
        </p:nvSpPr>
        <p:spPr>
          <a:xfrm>
            <a:off x="33405778" y="6465211"/>
            <a:ext cx="10485422" cy="15142585"/>
          </a:xfrm>
        </p:spPr>
        <p:style>
          <a:lnRef idx="1">
            <a:schemeClr val="accent6"/>
          </a:lnRef>
          <a:fillRef idx="3">
            <a:schemeClr val="accent6"/>
          </a:fillRef>
          <a:effectRef idx="2">
            <a:schemeClr val="accent6"/>
          </a:effectRef>
          <a:fontRef idx="minor">
            <a:schemeClr val="lt1"/>
          </a:fontRef>
        </p:style>
        <p:txBody>
          <a:bodyPr/>
          <a:lstStyle/>
          <a:p>
            <a:r>
              <a:rPr lang="en-IN" sz="4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Majority of patients using out-patient services were satisfied with the health care received, and with facilities such as clean toilets. Majority of participants felt that the consultation time given by doctors was adequate. However, most of the patients were dissatisfied with transport facilities. The registration process needs to be streamlined to reduce the waiting period. Similarly, some of the participants reported that behaviour of hospital staff was neutral. This highlights the need of reorientation training in communication and interpersonal skills for all categories of health care staff</a:t>
            </a:r>
            <a:r>
              <a:rPr lang="en-IN" sz="4400" dirty="0">
                <a:effectLst/>
                <a:latin typeface="Times New Roman" panose="02020603050405020304" pitchFamily="18" charset="0"/>
                <a:ea typeface="Calibri" panose="020F0502020204030204" pitchFamily="34" charset="0"/>
                <a:cs typeface="Times New Roman" panose="02020603050405020304" pitchFamily="18" charset="0"/>
              </a:rPr>
              <a:t>.</a:t>
            </a:r>
            <a:r>
              <a:rPr lang="en-IN" sz="4400" spc="10" dirty="0">
                <a:solidFill>
                  <a:srgbClr val="26262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IN"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en-IN" sz="4400"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PD</a:t>
            </a:r>
            <a:r>
              <a:rPr lang="en-IN" sz="4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services are an essential part of health care services in a hospital that need to be improved by developing patient feedback system. Patients are the bread runner of health care system so they must be given highest priority for making the health care system more efficient and effective</a:t>
            </a:r>
            <a:r>
              <a:rPr lang="en-IN"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4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1" name="Text Placeholder 10">
            <a:extLst>
              <a:ext uri="{FF2B5EF4-FFF2-40B4-BE49-F238E27FC236}">
                <a16:creationId xmlns:a16="http://schemas.microsoft.com/office/drawing/2014/main" id="{6095DEC2-AE1A-E260-ABD2-A83B32902089}"/>
              </a:ext>
            </a:extLst>
          </p:cNvPr>
          <p:cNvSpPr>
            <a:spLocks noGrp="1"/>
          </p:cNvSpPr>
          <p:nvPr>
            <p:ph type="body" sz="quarter" idx="27"/>
          </p:nvPr>
        </p:nvSpPr>
        <p:spPr>
          <a:xfrm>
            <a:off x="33390292" y="21770213"/>
            <a:ext cx="10047018" cy="1182005"/>
          </a:xfrm>
        </p:spPr>
        <p:txBody>
          <a:bodyPr/>
          <a:lstStyle/>
          <a:p>
            <a:r>
              <a:rPr lang="en-US" dirty="0"/>
              <a:t>RECOMMENDATIONS</a:t>
            </a:r>
          </a:p>
        </p:txBody>
      </p:sp>
      <p:sp>
        <p:nvSpPr>
          <p:cNvPr id="12" name="Text Placeholder 11">
            <a:extLst>
              <a:ext uri="{FF2B5EF4-FFF2-40B4-BE49-F238E27FC236}">
                <a16:creationId xmlns:a16="http://schemas.microsoft.com/office/drawing/2014/main" id="{847E1D79-37D3-497A-66B6-6CAD3E8F4121}"/>
              </a:ext>
            </a:extLst>
          </p:cNvPr>
          <p:cNvSpPr>
            <a:spLocks noGrp="1"/>
          </p:cNvSpPr>
          <p:nvPr>
            <p:ph type="body" sz="quarter" idx="28"/>
          </p:nvPr>
        </p:nvSpPr>
        <p:spPr>
          <a:xfrm>
            <a:off x="33405778" y="22984644"/>
            <a:ext cx="10485422" cy="9933756"/>
          </a:xfr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marL="342900" lvl="0" indent="-342900">
              <a:buFont typeface="Symbol" panose="05050102010706020507" pitchFamily="18" charset="2"/>
              <a:buChar char=""/>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 of housekeeping staff should be increase. </a:t>
            </a:r>
            <a:endPar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Female changing room should be situated near the procedure room. </a:t>
            </a:r>
            <a:endPar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 of billing counter as well as billing staff should be recruited. </a:t>
            </a:r>
            <a:endPar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There should be a specific report delivery counter. </a:t>
            </a:r>
            <a:endPar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Toilets should be clean regularly. </a:t>
            </a:r>
            <a:endPar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Public holidays &amp; doctors on leave should be clearly displayed on the notice board for the convenience of the patient. </a:t>
            </a:r>
            <a:endPar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 of chairs in reception area should be increase.</a:t>
            </a:r>
            <a:endPar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Symbol" panose="05050102010706020507" pitchFamily="18" charset="2"/>
              <a:buChar char=""/>
            </a:pPr>
            <a:r>
              <a:rPr lang="en-IN" sz="4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Dustbins should be provided nearby </a:t>
            </a:r>
            <a:r>
              <a:rPr lang="en-IN" sz="4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opd’s</a:t>
            </a:r>
            <a:r>
              <a:rPr lang="en-IN" sz="40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IN" sz="4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5" name="Text Placeholder 14">
            <a:extLst>
              <a:ext uri="{FF2B5EF4-FFF2-40B4-BE49-F238E27FC236}">
                <a16:creationId xmlns:a16="http://schemas.microsoft.com/office/drawing/2014/main" id="{9BD3EBAA-57AA-0671-C8EA-472B2655FD4F}"/>
              </a:ext>
            </a:extLst>
          </p:cNvPr>
          <p:cNvSpPr>
            <a:spLocks noGrp="1"/>
          </p:cNvSpPr>
          <p:nvPr>
            <p:ph type="body" sz="quarter" idx="96"/>
          </p:nvPr>
        </p:nvSpPr>
        <p:spPr>
          <a:xfrm>
            <a:off x="427923" y="20878799"/>
            <a:ext cx="10056813" cy="4025695"/>
          </a:xfr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IN" sz="4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main objective of the study is to find patient satisfaction among OPD patients.</a:t>
            </a:r>
          </a:p>
          <a:p>
            <a:endParaRPr lang="en-IN" sz="4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6" name="Text Placeholder 15">
            <a:extLst>
              <a:ext uri="{FF2B5EF4-FFF2-40B4-BE49-F238E27FC236}">
                <a16:creationId xmlns:a16="http://schemas.microsoft.com/office/drawing/2014/main" id="{D7DFA17A-7F91-2D79-7A30-C912A7F54E47}"/>
              </a:ext>
            </a:extLst>
          </p:cNvPr>
          <p:cNvSpPr>
            <a:spLocks noGrp="1"/>
          </p:cNvSpPr>
          <p:nvPr>
            <p:ph type="body" sz="quarter" idx="150"/>
          </p:nvPr>
        </p:nvSpPr>
        <p:spPr/>
        <p:style>
          <a:lnRef idx="1">
            <a:schemeClr val="accent6"/>
          </a:lnRef>
          <a:fillRef idx="2">
            <a:schemeClr val="accent6"/>
          </a:fillRef>
          <a:effectRef idx="1">
            <a:schemeClr val="accent6"/>
          </a:effectRef>
          <a:fontRef idx="minor">
            <a:schemeClr val="dk1"/>
          </a:fontRef>
        </p:style>
        <p:txBody>
          <a:bodyPr/>
          <a:lstStyle/>
          <a:p>
            <a:r>
              <a:rPr lang="en-US" dirty="0"/>
              <a:t>GUIDED BY: ANANDHI RAMACHANDRAN  CO GUIDE: UGENDHAR REDDY</a:t>
            </a:r>
          </a:p>
        </p:txBody>
      </p:sp>
      <p:sp>
        <p:nvSpPr>
          <p:cNvPr id="17" name="Text Placeholder 16">
            <a:extLst>
              <a:ext uri="{FF2B5EF4-FFF2-40B4-BE49-F238E27FC236}">
                <a16:creationId xmlns:a16="http://schemas.microsoft.com/office/drawing/2014/main" id="{2DB6633B-12D6-1090-9FCC-B048B7569502}"/>
              </a:ext>
            </a:extLst>
          </p:cNvPr>
          <p:cNvSpPr>
            <a:spLocks noGrp="1"/>
          </p:cNvSpPr>
          <p:nvPr>
            <p:ph type="body" sz="quarter" idx="151"/>
          </p:nvPr>
        </p:nvSpPr>
        <p:spPr/>
        <p:style>
          <a:lnRef idx="2">
            <a:schemeClr val="accent4">
              <a:shade val="15000"/>
            </a:schemeClr>
          </a:lnRef>
          <a:fillRef idx="1">
            <a:schemeClr val="accent4"/>
          </a:fillRef>
          <a:effectRef idx="0">
            <a:schemeClr val="accent4"/>
          </a:effectRef>
          <a:fontRef idx="minor">
            <a:schemeClr val="lt1"/>
          </a:fontRef>
        </p:style>
        <p:txBody>
          <a:bodyPr/>
          <a:lstStyle/>
          <a:p>
            <a:r>
              <a:rPr lang="en-US" dirty="0"/>
              <a:t>CHETTIKINDI HARSHAVARDHAN  PG/23/037</a:t>
            </a:r>
          </a:p>
        </p:txBody>
      </p:sp>
      <p:sp>
        <p:nvSpPr>
          <p:cNvPr id="18" name="Text Placeholder 17">
            <a:extLst>
              <a:ext uri="{FF2B5EF4-FFF2-40B4-BE49-F238E27FC236}">
                <a16:creationId xmlns:a16="http://schemas.microsoft.com/office/drawing/2014/main" id="{69007284-0BF7-5ECF-14DC-6A99C6F30547}"/>
              </a:ext>
            </a:extLst>
          </p:cNvPr>
          <p:cNvSpPr>
            <a:spLocks noGrp="1"/>
          </p:cNvSpPr>
          <p:nvPr>
            <p:ph type="body" sz="quarter" idx="153"/>
          </p:nvPr>
        </p:nvSpPr>
        <p:spPr>
          <a:xfrm>
            <a:off x="5932593" y="32583"/>
            <a:ext cx="31998968" cy="1756669"/>
          </a:xfrm>
        </p:spPr>
        <p:style>
          <a:lnRef idx="2">
            <a:schemeClr val="accent2">
              <a:shade val="15000"/>
            </a:schemeClr>
          </a:lnRef>
          <a:fillRef idx="1">
            <a:schemeClr val="accent2"/>
          </a:fillRef>
          <a:effectRef idx="0">
            <a:schemeClr val="accent2"/>
          </a:effectRef>
          <a:fontRef idx="minor">
            <a:schemeClr val="lt1"/>
          </a:fontRef>
        </p:style>
        <p:txBody>
          <a:bodyPr/>
          <a:lstStyle/>
          <a:p>
            <a:r>
              <a:rPr lang="en-IN" sz="8000" dirty="0">
                <a:effectLst/>
                <a:latin typeface="Times New Roman" panose="02020603050405020304" pitchFamily="18" charset="0"/>
                <a:ea typeface="Calibri" panose="020F0502020204030204" pitchFamily="34" charset="0"/>
              </a:rPr>
              <a:t>A STUDY ON PATIENT SATISFACTION IN OPD.</a:t>
            </a:r>
            <a:endParaRPr lang="en-US" sz="8000" dirty="0"/>
          </a:p>
        </p:txBody>
      </p:sp>
      <p:sp>
        <p:nvSpPr>
          <p:cNvPr id="19" name="AutoShape 2" descr="Apollo Hospital Logo">
            <a:extLst>
              <a:ext uri="{FF2B5EF4-FFF2-40B4-BE49-F238E27FC236}">
                <a16:creationId xmlns:a16="http://schemas.microsoft.com/office/drawing/2014/main" id="{64595AB7-C0E8-EA06-C6DE-36089A761F61}"/>
              </a:ext>
            </a:extLst>
          </p:cNvPr>
          <p:cNvSpPr>
            <a:spLocks noChangeAspect="1" noChangeArrowheads="1"/>
          </p:cNvSpPr>
          <p:nvPr/>
        </p:nvSpPr>
        <p:spPr bwMode="auto">
          <a:xfrm>
            <a:off x="21793200" y="16306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1" name="Picture 20">
            <a:extLst>
              <a:ext uri="{FF2B5EF4-FFF2-40B4-BE49-F238E27FC236}">
                <a16:creationId xmlns:a16="http://schemas.microsoft.com/office/drawing/2014/main" id="{89E18FBA-805F-13E7-C838-DDDC4CA28458}"/>
              </a:ext>
            </a:extLst>
          </p:cNvPr>
          <p:cNvPicPr>
            <a:picLocks noChangeAspect="1"/>
          </p:cNvPicPr>
          <p:nvPr/>
        </p:nvPicPr>
        <p:blipFill>
          <a:blip r:embed="rId3"/>
          <a:stretch>
            <a:fillRect/>
          </a:stretch>
        </p:blipFill>
        <p:spPr>
          <a:xfrm>
            <a:off x="427923" y="-61753"/>
            <a:ext cx="3124199" cy="2946400"/>
          </a:xfrm>
          <a:prstGeom prst="rect">
            <a:avLst/>
          </a:prstGeom>
        </p:spPr>
      </p:pic>
      <p:pic>
        <p:nvPicPr>
          <p:cNvPr id="1030" name="Picture 6" descr="IIHMR, Delhi | LinkedIn">
            <a:extLst>
              <a:ext uri="{FF2B5EF4-FFF2-40B4-BE49-F238E27FC236}">
                <a16:creationId xmlns:a16="http://schemas.microsoft.com/office/drawing/2014/main" id="{663F6DB9-03E9-A876-C06D-F6CA38817C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17600" y="32584"/>
            <a:ext cx="3810000" cy="291381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62FD4BA6-0905-458C-9958-37731D7253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98225" y="12209741"/>
            <a:ext cx="10124973" cy="3651260"/>
          </a:xfrm>
          <a:prstGeom prst="rect">
            <a:avLst/>
          </a:prstGeom>
          <a:noFill/>
          <a:ln>
            <a:noFill/>
          </a:ln>
        </p:spPr>
      </p:pic>
      <p:pic>
        <p:nvPicPr>
          <p:cNvPr id="24" name="Picture 23">
            <a:extLst>
              <a:ext uri="{FF2B5EF4-FFF2-40B4-BE49-F238E27FC236}">
                <a16:creationId xmlns:a16="http://schemas.microsoft.com/office/drawing/2014/main" id="{EBDAFC33-CA94-BAE4-0AEE-BC8A1B74C02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36274" y="18438717"/>
            <a:ext cx="10048874" cy="4009731"/>
          </a:xfrm>
          <a:prstGeom prst="rect">
            <a:avLst/>
          </a:prstGeom>
          <a:noFill/>
          <a:ln>
            <a:noFill/>
          </a:ln>
        </p:spPr>
      </p:pic>
      <p:pic>
        <p:nvPicPr>
          <p:cNvPr id="25" name="Picture 24">
            <a:extLst>
              <a:ext uri="{FF2B5EF4-FFF2-40B4-BE49-F238E27FC236}">
                <a16:creationId xmlns:a16="http://schemas.microsoft.com/office/drawing/2014/main" id="{2FAA4F5A-4772-05D7-7075-5EC16DC992B4}"/>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498225" y="6533201"/>
            <a:ext cx="10048874" cy="4069947"/>
          </a:xfrm>
          <a:prstGeom prst="rect">
            <a:avLst/>
          </a:prstGeom>
          <a:noFill/>
          <a:ln>
            <a:noFill/>
          </a:ln>
        </p:spPr>
      </p:pic>
      <p:pic>
        <p:nvPicPr>
          <p:cNvPr id="28" name="Picture 27">
            <a:extLst>
              <a:ext uri="{FF2B5EF4-FFF2-40B4-BE49-F238E27FC236}">
                <a16:creationId xmlns:a16="http://schemas.microsoft.com/office/drawing/2014/main" id="{F76F0ED6-C249-D67A-B3B2-613B0E343DE1}"/>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498225" y="23763465"/>
            <a:ext cx="10047018" cy="4260714"/>
          </a:xfrm>
          <a:prstGeom prst="rect">
            <a:avLst/>
          </a:prstGeom>
          <a:noFill/>
          <a:ln>
            <a:noFill/>
          </a:ln>
        </p:spPr>
      </p:pic>
      <p:pic>
        <p:nvPicPr>
          <p:cNvPr id="29" name="Picture 28">
            <a:extLst>
              <a:ext uri="{FF2B5EF4-FFF2-40B4-BE49-F238E27FC236}">
                <a16:creationId xmlns:a16="http://schemas.microsoft.com/office/drawing/2014/main" id="{16AE25F2-A733-74E9-F983-8D9A7776531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536274" y="28657685"/>
            <a:ext cx="10086924" cy="4096885"/>
          </a:xfrm>
          <a:prstGeom prst="rect">
            <a:avLst/>
          </a:prstGeom>
          <a:noFill/>
          <a:ln>
            <a:noFill/>
          </a:ln>
        </p:spPr>
      </p:pic>
      <p:pic>
        <p:nvPicPr>
          <p:cNvPr id="41" name="Picture 40">
            <a:extLst>
              <a:ext uri="{FF2B5EF4-FFF2-40B4-BE49-F238E27FC236}">
                <a16:creationId xmlns:a16="http://schemas.microsoft.com/office/drawing/2014/main" id="{C5FF9B62-4E68-93FA-0EBE-8E2A602A8AD4}"/>
              </a:ext>
            </a:extLst>
          </p:cNvPr>
          <p:cNvPicPr>
            <a:picLocks noChangeAspect="1"/>
          </p:cNvPicPr>
          <p:nvPr/>
        </p:nvPicPr>
        <p:blipFill>
          <a:blip r:embed="rId10"/>
          <a:stretch>
            <a:fillRect/>
          </a:stretch>
        </p:blipFill>
        <p:spPr>
          <a:xfrm>
            <a:off x="249832" y="24916988"/>
            <a:ext cx="9628561" cy="7494166"/>
          </a:xfrm>
          <a:prstGeom prst="rect">
            <a:avLst/>
          </a:prstGeom>
        </p:spPr>
      </p:pic>
    </p:spTree>
    <p:extLst>
      <p:ext uri="{BB962C8B-B14F-4D97-AF65-F5344CB8AC3E}">
        <p14:creationId xmlns:p14="http://schemas.microsoft.com/office/powerpoint/2010/main" val="235289332"/>
      </p:ext>
    </p:extLst>
  </p:cSld>
  <p:clrMapOvr>
    <a:masterClrMapping/>
  </p:clrMapOvr>
</p:sld>
</file>

<file path=ppt/theme/theme1.xml><?xml version="1.0" encoding="utf-8"?>
<a:theme xmlns:a="http://schemas.openxmlformats.org/drawingml/2006/main" name="36x48-Template-V2b">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1038</TotalTime>
  <Words>642</Words>
  <Application>Microsoft Office PowerPoint</Application>
  <PresentationFormat>Custom</PresentationFormat>
  <Paragraphs>132</Paragraphs>
  <Slides>1</Slides>
  <Notes>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vt:i4>
      </vt:variant>
    </vt:vector>
  </HeadingPairs>
  <TitlesOfParts>
    <vt:vector size="11" baseType="lpstr">
      <vt:lpstr>Arial</vt:lpstr>
      <vt:lpstr>Arial Black</vt:lpstr>
      <vt:lpstr>Calibri</vt:lpstr>
      <vt:lpstr>Symbol</vt:lpstr>
      <vt:lpstr>Times New Roman</vt:lpstr>
      <vt:lpstr>Trebuchet MS</vt:lpstr>
      <vt:lpstr>36x48-Template-V2b</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Chettikindiharshavardhan55308@outlook.com</cp:lastModifiedBy>
  <cp:revision>88</cp:revision>
  <dcterms:created xsi:type="dcterms:W3CDTF">2012-02-03T19:11:35Z</dcterms:created>
  <dcterms:modified xsi:type="dcterms:W3CDTF">2024-06-18T05:13:19Z</dcterms:modified>
</cp:coreProperties>
</file>