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8" r:id="rId2"/>
    <p:sldMasterId id="2147483759" r:id="rId3"/>
    <p:sldMasterId id="2147483816" r:id="rId4"/>
  </p:sldMasterIdLst>
  <p:notesMasterIdLst>
    <p:notesMasterId r:id="rId38"/>
  </p:notesMasterIdLst>
  <p:sldIdLst>
    <p:sldId id="5482" r:id="rId5"/>
    <p:sldId id="2147471497" r:id="rId6"/>
    <p:sldId id="2141411160" r:id="rId7"/>
    <p:sldId id="2147471529" r:id="rId8"/>
    <p:sldId id="2147471501" r:id="rId9"/>
    <p:sldId id="2147471494" r:id="rId10"/>
    <p:sldId id="2147471523" r:id="rId11"/>
    <p:sldId id="2147471533" r:id="rId12"/>
    <p:sldId id="2147471535" r:id="rId13"/>
    <p:sldId id="2147471537" r:id="rId14"/>
    <p:sldId id="2147471534" r:id="rId15"/>
    <p:sldId id="2147471536" r:id="rId16"/>
    <p:sldId id="2147471530" r:id="rId17"/>
    <p:sldId id="2147471507" r:id="rId18"/>
    <p:sldId id="2147471510" r:id="rId19"/>
    <p:sldId id="2147471531" r:id="rId20"/>
    <p:sldId id="2147471511" r:id="rId21"/>
    <p:sldId id="2147471508" r:id="rId22"/>
    <p:sldId id="16764857" r:id="rId23"/>
    <p:sldId id="5492" r:id="rId24"/>
    <p:sldId id="2147471513" r:id="rId25"/>
    <p:sldId id="2147471514" r:id="rId26"/>
    <p:sldId id="2147471525" r:id="rId27"/>
    <p:sldId id="2147471526" r:id="rId28"/>
    <p:sldId id="2147471528" r:id="rId29"/>
    <p:sldId id="2147471516" r:id="rId30"/>
    <p:sldId id="2147471524" r:id="rId31"/>
    <p:sldId id="2147471517" r:id="rId32"/>
    <p:sldId id="2147471503" r:id="rId33"/>
    <p:sldId id="2147471509" r:id="rId34"/>
    <p:sldId id="2147471532" r:id="rId35"/>
    <p:sldId id="2147471538" r:id="rId36"/>
    <p:sldId id="214747152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87"/>
    <a:srgbClr val="0F305D"/>
    <a:srgbClr val="3A5A6C"/>
    <a:srgbClr val="0087C1"/>
    <a:srgbClr val="595959"/>
    <a:srgbClr val="0078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444" autoAdjust="0"/>
  </p:normalViewPr>
  <p:slideViewPr>
    <p:cSldViewPr snapToGrid="0">
      <p:cViewPr>
        <p:scale>
          <a:sx n="68" d="100"/>
          <a:sy n="68" d="100"/>
        </p:scale>
        <p:origin x="1190" y="38"/>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900" b="1"/>
              <a:t>Percentage</a:t>
            </a:r>
            <a:r>
              <a:rPr lang="en-US" sz="900" b="1" baseline="0"/>
              <a:t> of Subscription to Mobile Services</a:t>
            </a:r>
            <a:endParaRPr lang="en-US" sz="900" b="1"/>
          </a:p>
        </c:rich>
      </c:tx>
      <c:layout>
        <c:manualLayout>
          <c:xMode val="edge"/>
          <c:yMode val="edge"/>
          <c:x val="0.12574581119738457"/>
          <c:y val="4.3243243243243246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710081064358381"/>
          <c:y val="0.26731531531531533"/>
          <c:w val="0.69739061336918029"/>
          <c:h val="0.40120082287011422"/>
        </c:manualLayout>
      </c:layout>
      <c:barChart>
        <c:barDir val="col"/>
        <c:grouping val="clustered"/>
        <c:varyColors val="0"/>
        <c:ser>
          <c:idx val="0"/>
          <c:order val="0"/>
          <c:tx>
            <c:strRef>
              <c:f>Sheet1!$B$2</c:f>
              <c:strCache>
                <c:ptCount val="1"/>
                <c:pt idx="0">
                  <c:v>GSMA</c:v>
                </c:pt>
              </c:strCache>
            </c:strRef>
          </c:tx>
          <c:spPr>
            <a:solidFill>
              <a:schemeClr val="accent1"/>
            </a:solidFill>
            <a:ln>
              <a:noFill/>
            </a:ln>
            <a:effectLst/>
          </c:spPr>
          <c:invertIfNegative val="0"/>
          <c:dLbls>
            <c:dLbl>
              <c:idx val="0"/>
              <c:layout>
                <c:manualLayout>
                  <c:x val="-7.9776625448743522E-3"/>
                  <c:y val="1.4414414414414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1D-468B-8A6B-89BE53BF78F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1D-468B-8A6B-89BE53BF78F9}"/>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2"/>
                <c:pt idx="0">
                  <c:v>Men</c:v>
                </c:pt>
                <c:pt idx="1">
                  <c:v>Women</c:v>
                </c:pt>
              </c:strCache>
            </c:strRef>
          </c:cat>
          <c:val>
            <c:numRef>
              <c:f>Sheet1!$B$3:$B$6</c:f>
              <c:numCache>
                <c:formatCode>0%</c:formatCode>
                <c:ptCount val="4"/>
                <c:pt idx="0">
                  <c:v>0.65</c:v>
                </c:pt>
                <c:pt idx="1">
                  <c:v>0.49</c:v>
                </c:pt>
              </c:numCache>
            </c:numRef>
          </c:val>
          <c:extLst>
            <c:ext xmlns:c16="http://schemas.microsoft.com/office/drawing/2014/chart" uri="{C3380CC4-5D6E-409C-BE32-E72D297353CC}">
              <c16:uniqueId val="{00000002-4D1D-468B-8A6B-89BE53BF78F9}"/>
            </c:ext>
          </c:extLst>
        </c:ser>
        <c:ser>
          <c:idx val="1"/>
          <c:order val="1"/>
          <c:tx>
            <c:strRef>
              <c:f>Sheet1!$C$2</c:f>
              <c:strCache>
                <c:ptCount val="1"/>
                <c:pt idx="0">
                  <c:v>NSSO</c:v>
                </c:pt>
              </c:strCache>
            </c:strRef>
          </c:tx>
          <c:spPr>
            <a:solidFill>
              <a:schemeClr val="accent2"/>
            </a:solidFill>
            <a:ln>
              <a:noFill/>
            </a:ln>
            <a:effectLst/>
          </c:spPr>
          <c:invertIfNegative val="0"/>
          <c:dLbls>
            <c:dLbl>
              <c:idx val="0"/>
              <c:layout>
                <c:manualLayout>
                  <c:x val="1.2259910093992644E-2"/>
                  <c:y val="-3.303265143702484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1D-468B-8A6B-89BE53BF78F9}"/>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2"/>
                <c:pt idx="0">
                  <c:v>Men</c:v>
                </c:pt>
                <c:pt idx="1">
                  <c:v>Women</c:v>
                </c:pt>
              </c:strCache>
            </c:strRef>
          </c:cat>
          <c:val>
            <c:numRef>
              <c:f>Sheet1!$C$3:$C$6</c:f>
              <c:numCache>
                <c:formatCode>0%</c:formatCode>
                <c:ptCount val="4"/>
                <c:pt idx="0">
                  <c:v>0.62</c:v>
                </c:pt>
                <c:pt idx="1">
                  <c:v>0.35</c:v>
                </c:pt>
              </c:numCache>
            </c:numRef>
          </c:val>
          <c:extLst>
            <c:ext xmlns:c16="http://schemas.microsoft.com/office/drawing/2014/chart" uri="{C3380CC4-5D6E-409C-BE32-E72D297353CC}">
              <c16:uniqueId val="{00000004-4D1D-468B-8A6B-89BE53BF78F9}"/>
            </c:ext>
          </c:extLst>
        </c:ser>
        <c:dLbls>
          <c:showLegendKey val="0"/>
          <c:showVal val="0"/>
          <c:showCatName val="0"/>
          <c:showSerName val="0"/>
          <c:showPercent val="0"/>
          <c:showBubbleSize val="0"/>
        </c:dLbls>
        <c:gapWidth val="219"/>
        <c:overlap val="-27"/>
        <c:axId val="148001583"/>
        <c:axId val="148015023"/>
      </c:barChart>
      <c:catAx>
        <c:axId val="148001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015023"/>
        <c:crosses val="autoZero"/>
        <c:auto val="1"/>
        <c:lblAlgn val="ctr"/>
        <c:lblOffset val="100"/>
        <c:noMultiLvlLbl val="0"/>
      </c:catAx>
      <c:valAx>
        <c:axId val="148015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001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2B3A42"/>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900" b="1"/>
              <a:t>Percentage</a:t>
            </a:r>
            <a:r>
              <a:rPr lang="en-US" sz="900" b="1" baseline="0"/>
              <a:t> of Subscription to Mobile Services</a:t>
            </a:r>
            <a:endParaRPr lang="en-US" sz="900" b="1"/>
          </a:p>
        </c:rich>
      </c:tx>
      <c:layout>
        <c:manualLayout>
          <c:xMode val="edge"/>
          <c:yMode val="edge"/>
          <c:x val="0.12574581119738457"/>
          <c:y val="4.3243243243243246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710081064358381"/>
          <c:y val="0.26731531531531533"/>
          <c:w val="0.69739061336918029"/>
          <c:h val="0.40120082287011422"/>
        </c:manualLayout>
      </c:layout>
      <c:barChart>
        <c:barDir val="col"/>
        <c:grouping val="clustered"/>
        <c:varyColors val="0"/>
        <c:ser>
          <c:idx val="0"/>
          <c:order val="0"/>
          <c:tx>
            <c:strRef>
              <c:f>Sheet1!$B$2</c:f>
              <c:strCache>
                <c:ptCount val="1"/>
                <c:pt idx="0">
                  <c:v>GSMA</c:v>
                </c:pt>
              </c:strCache>
            </c:strRef>
          </c:tx>
          <c:spPr>
            <a:solidFill>
              <a:schemeClr val="accent1"/>
            </a:solidFill>
            <a:ln>
              <a:noFill/>
            </a:ln>
            <a:effectLst/>
          </c:spPr>
          <c:invertIfNegative val="0"/>
          <c:dLbls>
            <c:dLbl>
              <c:idx val="0"/>
              <c:layout>
                <c:manualLayout>
                  <c:x val="-7.9776625448743522E-3"/>
                  <c:y val="1.4414414414414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1D-468B-8A6B-89BE53BF78F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1D-468B-8A6B-89BE53BF78F9}"/>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2"/>
                <c:pt idx="0">
                  <c:v>Men</c:v>
                </c:pt>
                <c:pt idx="1">
                  <c:v>Women</c:v>
                </c:pt>
              </c:strCache>
            </c:strRef>
          </c:cat>
          <c:val>
            <c:numRef>
              <c:f>Sheet1!$B$3:$B$6</c:f>
              <c:numCache>
                <c:formatCode>0%</c:formatCode>
                <c:ptCount val="4"/>
                <c:pt idx="0">
                  <c:v>0.65</c:v>
                </c:pt>
                <c:pt idx="1">
                  <c:v>0.49</c:v>
                </c:pt>
              </c:numCache>
            </c:numRef>
          </c:val>
          <c:extLst>
            <c:ext xmlns:c16="http://schemas.microsoft.com/office/drawing/2014/chart" uri="{C3380CC4-5D6E-409C-BE32-E72D297353CC}">
              <c16:uniqueId val="{00000002-4D1D-468B-8A6B-89BE53BF78F9}"/>
            </c:ext>
          </c:extLst>
        </c:ser>
        <c:ser>
          <c:idx val="1"/>
          <c:order val="1"/>
          <c:tx>
            <c:strRef>
              <c:f>Sheet1!$C$2</c:f>
              <c:strCache>
                <c:ptCount val="1"/>
                <c:pt idx="0">
                  <c:v>NSSO</c:v>
                </c:pt>
              </c:strCache>
            </c:strRef>
          </c:tx>
          <c:spPr>
            <a:solidFill>
              <a:schemeClr val="accent2"/>
            </a:solidFill>
            <a:ln>
              <a:noFill/>
            </a:ln>
            <a:effectLst/>
          </c:spPr>
          <c:invertIfNegative val="0"/>
          <c:dLbls>
            <c:dLbl>
              <c:idx val="0"/>
              <c:layout>
                <c:manualLayout>
                  <c:x val="1.2259910093992644E-2"/>
                  <c:y val="-3.303265143702484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1D-468B-8A6B-89BE53BF78F9}"/>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2"/>
                <c:pt idx="0">
                  <c:v>Men</c:v>
                </c:pt>
                <c:pt idx="1">
                  <c:v>Women</c:v>
                </c:pt>
              </c:strCache>
            </c:strRef>
          </c:cat>
          <c:val>
            <c:numRef>
              <c:f>Sheet1!$C$3:$C$6</c:f>
              <c:numCache>
                <c:formatCode>0%</c:formatCode>
                <c:ptCount val="4"/>
                <c:pt idx="0">
                  <c:v>0.62</c:v>
                </c:pt>
                <c:pt idx="1">
                  <c:v>0.35</c:v>
                </c:pt>
              </c:numCache>
            </c:numRef>
          </c:val>
          <c:extLst>
            <c:ext xmlns:c16="http://schemas.microsoft.com/office/drawing/2014/chart" uri="{C3380CC4-5D6E-409C-BE32-E72D297353CC}">
              <c16:uniqueId val="{00000004-4D1D-468B-8A6B-89BE53BF78F9}"/>
            </c:ext>
          </c:extLst>
        </c:ser>
        <c:dLbls>
          <c:showLegendKey val="0"/>
          <c:showVal val="0"/>
          <c:showCatName val="0"/>
          <c:showSerName val="0"/>
          <c:showPercent val="0"/>
          <c:showBubbleSize val="0"/>
        </c:dLbls>
        <c:gapWidth val="219"/>
        <c:overlap val="-27"/>
        <c:axId val="148001583"/>
        <c:axId val="148015023"/>
      </c:barChart>
      <c:catAx>
        <c:axId val="148001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015023"/>
        <c:crosses val="autoZero"/>
        <c:auto val="1"/>
        <c:lblAlgn val="ctr"/>
        <c:lblOffset val="100"/>
        <c:noMultiLvlLbl val="0"/>
      </c:catAx>
      <c:valAx>
        <c:axId val="1480150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001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2B3A42"/>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96B4F-3749-4E59-A7BE-1DE557D26C2D}" type="datetimeFigureOut">
              <a:rPr lang="en-IN" smtClean="0"/>
              <a:t>20-06-2024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526DB-89A9-4A78-841E-A7D6C160BF71}" type="slidenum">
              <a:rPr lang="en-IN" smtClean="0"/>
              <a:t>‹#›</a:t>
            </a:fld>
            <a:endParaRPr lang="en-IN"/>
          </a:p>
        </p:txBody>
      </p:sp>
    </p:spTree>
    <p:extLst>
      <p:ext uri="{BB962C8B-B14F-4D97-AF65-F5344CB8AC3E}">
        <p14:creationId xmlns:p14="http://schemas.microsoft.com/office/powerpoint/2010/main" val="3846913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apps.who.int/iris/handle/10665/259232"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apps.who.int/iris/handle/10665/259232"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apps.who.int/iris/handle/10665/259232"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a:p>
        </p:txBody>
      </p:sp>
      <p:sp>
        <p:nvSpPr>
          <p:cNvPr id="4" name="Header Placeholder 3"/>
          <p:cNvSpPr>
            <a:spLocks noGrp="1"/>
          </p:cNvSpPr>
          <p:nvPr>
            <p:ph type="hdr" sz="quarter"/>
          </p:nvPr>
        </p:nvSpPr>
        <p:spPr>
          <a:xfrm>
            <a:off x="399926" y="329698"/>
            <a:ext cx="4476874" cy="41891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1E296-9532-40C3-9174-581AD2B7748B}" type="slidenum">
              <a:rPr kumimoji="0" lang="en-US" sz="1200" b="0" i="0" u="none" strike="noStrike" kern="1200" cap="none" spc="0" normalizeH="0" baseline="0" noProof="0" smtClean="0">
                <a:ln>
                  <a:noFill/>
                </a:ln>
                <a:solidFill>
                  <a:srgbClr val="2B3A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60892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dirty="0"/>
          </a:p>
        </p:txBody>
      </p:sp>
      <p:sp>
        <p:nvSpPr>
          <p:cNvPr id="4" name="Header Placeholder 3"/>
          <p:cNvSpPr>
            <a:spLocks noGrp="1"/>
          </p:cNvSpPr>
          <p:nvPr>
            <p:ph type="hdr" sz="quarter"/>
          </p:nvPr>
        </p:nvSpPr>
        <p:spPr>
          <a:xfrm>
            <a:off x="399926" y="329698"/>
            <a:ext cx="4476874" cy="41891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1E296-9532-40C3-9174-581AD2B7748B}" type="slidenum">
              <a:rPr kumimoji="0" lang="en-US" sz="1200" b="0" i="0" u="none" strike="noStrike" kern="1200" cap="none" spc="0" normalizeH="0" baseline="0" noProof="0" smtClean="0">
                <a:ln>
                  <a:noFill/>
                </a:ln>
                <a:solidFill>
                  <a:srgbClr val="2B3A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Tree>
    <p:extLst>
      <p:ext uri="{BB962C8B-B14F-4D97-AF65-F5344CB8AC3E}">
        <p14:creationId xmlns:p14="http://schemas.microsoft.com/office/powerpoint/2010/main" val="520983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dirty="0"/>
          </a:p>
        </p:txBody>
      </p:sp>
      <p:sp>
        <p:nvSpPr>
          <p:cNvPr id="4" name="Header Placeholder 3"/>
          <p:cNvSpPr>
            <a:spLocks noGrp="1"/>
          </p:cNvSpPr>
          <p:nvPr>
            <p:ph type="hdr" sz="quarter"/>
          </p:nvPr>
        </p:nvSpPr>
        <p:spPr>
          <a:xfrm>
            <a:off x="399926" y="329698"/>
            <a:ext cx="4476874" cy="41891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1E296-9532-40C3-9174-581AD2B7748B}" type="slidenum">
              <a:rPr kumimoji="0" lang="en-US" sz="1200" b="0" i="0" u="none" strike="noStrike" kern="1200" cap="none" spc="0" normalizeH="0" baseline="0" noProof="0" smtClean="0">
                <a:ln>
                  <a:noFill/>
                </a:ln>
                <a:solidFill>
                  <a:srgbClr val="2B3A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40672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dirty="0"/>
          </a:p>
        </p:txBody>
      </p:sp>
      <p:sp>
        <p:nvSpPr>
          <p:cNvPr id="4" name="Header Placeholder 3"/>
          <p:cNvSpPr>
            <a:spLocks noGrp="1"/>
          </p:cNvSpPr>
          <p:nvPr>
            <p:ph type="hdr" sz="quarter"/>
          </p:nvPr>
        </p:nvSpPr>
        <p:spPr>
          <a:xfrm>
            <a:off x="399926" y="329698"/>
            <a:ext cx="4476874" cy="41891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1E296-9532-40C3-9174-581AD2B7748B}" type="slidenum">
              <a:rPr kumimoji="0" lang="en-US" sz="1200" b="0" i="0" u="none" strike="noStrike" kern="1200" cap="none" spc="0" normalizeH="0" baseline="0" noProof="0" smtClean="0">
                <a:ln>
                  <a:noFill/>
                </a:ln>
                <a:solidFill>
                  <a:srgbClr val="2B3A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29521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a:p>
        </p:txBody>
      </p:sp>
      <p:sp>
        <p:nvSpPr>
          <p:cNvPr id="4" name="Header Placeholder 3"/>
          <p:cNvSpPr>
            <a:spLocks noGrp="1"/>
          </p:cNvSpPr>
          <p:nvPr>
            <p:ph type="hdr" sz="quarter"/>
          </p:nvPr>
        </p:nvSpPr>
        <p:spPr>
          <a:xfrm>
            <a:off x="399926" y="329698"/>
            <a:ext cx="4476874" cy="41891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1E296-9532-40C3-9174-581AD2B7748B}" type="slidenum">
              <a:rPr kumimoji="0" lang="en-US" sz="1200" b="0" i="0" u="none" strike="noStrike" kern="1200" cap="none" spc="0" normalizeH="0" baseline="0" noProof="0" smtClean="0">
                <a:ln>
                  <a:noFill/>
                </a:ln>
                <a:solidFill>
                  <a:srgbClr val="2B3A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49263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dirty="0"/>
          </a:p>
        </p:txBody>
      </p:sp>
      <p:sp>
        <p:nvSpPr>
          <p:cNvPr id="4" name="Header Placeholder 3"/>
          <p:cNvSpPr>
            <a:spLocks noGrp="1"/>
          </p:cNvSpPr>
          <p:nvPr>
            <p:ph type="hdr" sz="quarter"/>
          </p:nvPr>
        </p:nvSpPr>
        <p:spPr>
          <a:xfrm>
            <a:off x="399926" y="329698"/>
            <a:ext cx="4476874" cy="41891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1E296-9532-40C3-9174-581AD2B7748B}" type="slidenum">
              <a:rPr kumimoji="0" lang="en-US" sz="1200" b="0" i="0" u="none" strike="noStrike" kern="1200" cap="none" spc="0" normalizeH="0" baseline="0" noProof="0" smtClean="0">
                <a:ln>
                  <a:noFill/>
                </a:ln>
                <a:solidFill>
                  <a:srgbClr val="2B3A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99712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dirty="0"/>
          </a:p>
        </p:txBody>
      </p:sp>
      <p:sp>
        <p:nvSpPr>
          <p:cNvPr id="4" name="Header Placeholder 3"/>
          <p:cNvSpPr>
            <a:spLocks noGrp="1"/>
          </p:cNvSpPr>
          <p:nvPr>
            <p:ph type="hdr" sz="quarter"/>
          </p:nvPr>
        </p:nvSpPr>
        <p:spPr>
          <a:xfrm>
            <a:off x="399926" y="329698"/>
            <a:ext cx="4476874" cy="41891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1E296-9532-40C3-9174-581AD2B7748B}" type="slidenum">
              <a:rPr kumimoji="0" lang="en-US" sz="1200" b="0" i="0" u="none" strike="noStrike" kern="1200" cap="none" spc="0" normalizeH="0" baseline="0" noProof="0" smtClean="0">
                <a:ln>
                  <a:noFill/>
                </a:ln>
                <a:solidFill>
                  <a:srgbClr val="2B3A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1615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dirty="0"/>
          </a:p>
        </p:txBody>
      </p:sp>
      <p:sp>
        <p:nvSpPr>
          <p:cNvPr id="4" name="Header Placeholder 3"/>
          <p:cNvSpPr>
            <a:spLocks noGrp="1"/>
          </p:cNvSpPr>
          <p:nvPr>
            <p:ph type="hdr" sz="quarter"/>
          </p:nvPr>
        </p:nvSpPr>
        <p:spPr>
          <a:xfrm>
            <a:off x="399926" y="329698"/>
            <a:ext cx="4476874" cy="41891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1E296-9532-40C3-9174-581AD2B7748B}" type="slidenum">
              <a:rPr kumimoji="0" lang="en-US" sz="1200" b="0" i="0" u="none" strike="noStrike" kern="1200" cap="none" spc="0" normalizeH="0" baseline="0" noProof="0" smtClean="0">
                <a:ln>
                  <a:noFill/>
                </a:ln>
                <a:solidFill>
                  <a:srgbClr val="2B3A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78905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2BFAC-41C5-4216-801B-1BE3D785A6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 Scope: Scoping reviews cover a wide range of research, making in-depth analysis of individual studies difficult.</a:t>
            </a:r>
            <a:br>
              <a:rPr lang="en-US" dirty="0"/>
            </a:br>
            <a:br>
              <a:rPr lang="en-US" dirty="0"/>
            </a:br>
            <a:r>
              <a:rPr lang="en-US" dirty="0"/>
              <a:t>Limited Analysis: They focus on summarizing the existing research rather than offering a critical appraisal of the studies' methodologies and findings.</a:t>
            </a:r>
            <a:br>
              <a:rPr lang="en-US" dirty="0"/>
            </a:br>
            <a:br>
              <a:rPr lang="en-US" dirty="0"/>
            </a:br>
            <a:r>
              <a:rPr lang="en-US" dirty="0"/>
              <a:t>Lack of Intersectionality: They might not explore how gender bias interacts with other forms of discrimination, like race or socioeconomic status.</a:t>
            </a:r>
            <a:br>
              <a:rPr lang="en-US" dirty="0"/>
            </a:br>
            <a:br>
              <a:rPr lang="en-US" dirty="0"/>
            </a:br>
            <a:r>
              <a:rPr lang="en-US" dirty="0"/>
              <a:t>Limited Generalizability: The focus on broad categories may miss the specific challenges faced by marginalized groups within a broader demographic (e.g., rural women, LGBTQ+ women in tech).</a:t>
            </a:r>
            <a:endParaRPr lang="en-IN" dirty="0"/>
          </a:p>
        </p:txBody>
      </p:sp>
      <p:sp>
        <p:nvSpPr>
          <p:cNvPr id="4" name="Slide Number Placeholder 3"/>
          <p:cNvSpPr>
            <a:spLocks noGrp="1"/>
          </p:cNvSpPr>
          <p:nvPr>
            <p:ph type="sldNum" sz="quarter" idx="5"/>
          </p:nvPr>
        </p:nvSpPr>
        <p:spPr/>
        <p:txBody>
          <a:bodyPr/>
          <a:lstStyle/>
          <a:p>
            <a:fld id="{53C526DB-89A9-4A78-841E-A7D6C160BF71}" type="slidenum">
              <a:rPr lang="en-IN" smtClean="0"/>
              <a:t>20</a:t>
            </a:fld>
            <a:endParaRPr lang="en-IN"/>
          </a:p>
        </p:txBody>
      </p:sp>
    </p:spTree>
    <p:extLst>
      <p:ext uri="{BB962C8B-B14F-4D97-AF65-F5344CB8AC3E}">
        <p14:creationId xmlns:p14="http://schemas.microsoft.com/office/powerpoint/2010/main" val="2585946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2BFAC-41C5-4216-801B-1BE3D785A6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57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3C526DB-89A9-4A78-841E-A7D6C160BF71}" type="slidenum">
              <a:rPr lang="en-IN" smtClean="0"/>
              <a:t>4</a:t>
            </a:fld>
            <a:endParaRPr lang="en-IN"/>
          </a:p>
        </p:txBody>
      </p:sp>
    </p:spTree>
    <p:extLst>
      <p:ext uri="{BB962C8B-B14F-4D97-AF65-F5344CB8AC3E}">
        <p14:creationId xmlns:p14="http://schemas.microsoft.com/office/powerpoint/2010/main" val="4163855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2BFAC-41C5-4216-801B-1BE3D785A6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736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2BFAC-41C5-4216-801B-1BE3D785A6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593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2BFAC-41C5-4216-801B-1BE3D785A6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41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2BFAC-41C5-4216-801B-1BE3D785A6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833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r>
              <a:rPr lang="en-US" sz="1800" dirty="0">
                <a:solidFill>
                  <a:srgbClr val="2B3A42"/>
                </a:solidFill>
                <a:effectLst/>
                <a:latin typeface="Arial" panose="020B0604020202020204" pitchFamily="34" charset="0"/>
                <a:ea typeface="Times New Roman" panose="02020603050405020304" pitchFamily="18" charset="0"/>
                <a:cs typeface="Times New Roman" panose="02020603050405020304" pitchFamily="18" charset="0"/>
              </a:rPr>
              <a:t>Noncommunicable diseases country profile 2018. https://apps.who.int/iris/handle/10665/274512</a:t>
            </a:r>
          </a:p>
          <a:p>
            <a:pPr marL="0" marR="0" lvl="0" indent="0" algn="l" defTabSz="914400" rtl="0" eaLnBrk="1" fontAlgn="auto" latinLnBrk="0" hangingPunct="1">
              <a:lnSpc>
                <a:spcPct val="100000"/>
              </a:lnSpc>
              <a:spcBef>
                <a:spcPts val="0"/>
              </a:spcBef>
              <a:spcAft>
                <a:spcPts val="0"/>
              </a:spcAft>
              <a:buClrTx/>
              <a:buSzTx/>
              <a:buFontTx/>
              <a:buNone/>
              <a:defRPr/>
            </a:pPr>
            <a:r>
              <a:rPr lang="en-US" sz="1800" i="1" dirty="0">
                <a:solidFill>
                  <a:srgbClr val="2B3A42"/>
                </a:solidFill>
                <a:effectLst/>
                <a:latin typeface="Arial" panose="020B0604020202020204" pitchFamily="34" charset="0"/>
                <a:ea typeface="Times New Roman" panose="02020603050405020304" pitchFamily="18" charset="0"/>
                <a:cs typeface="Times New Roman" panose="02020603050405020304" pitchFamily="18" charset="0"/>
              </a:rPr>
              <a:t>Source: WHO Best buys’ and other recommended interventions for the prevention and control of noncommunicable diseases. </a:t>
            </a:r>
            <a:r>
              <a:rPr lang="en-US" sz="1800" i="1" u="sng" dirty="0">
                <a:solidFill>
                  <a:srgbClr val="2B3A42"/>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https://apps.who.int/iris/handle/10665/259232</a:t>
            </a:r>
            <a:endParaRPr lang="en-US" sz="1800" dirty="0">
              <a:solidFill>
                <a:srgbClr val="2B3A42"/>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2BFAC-41C5-4216-801B-1BE3D785A6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642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2BFAC-41C5-4216-801B-1BE3D785A6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26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r>
              <a:rPr lang="en-US" sz="1800" dirty="0">
                <a:solidFill>
                  <a:srgbClr val="2B3A42"/>
                </a:solidFill>
                <a:effectLst/>
                <a:latin typeface="Arial" panose="020B0604020202020204" pitchFamily="34" charset="0"/>
                <a:ea typeface="Times New Roman" panose="02020603050405020304" pitchFamily="18" charset="0"/>
                <a:cs typeface="Times New Roman" panose="02020603050405020304" pitchFamily="18" charset="0"/>
              </a:rPr>
              <a:t>Noncommunicable diseases country profile 2018. https://apps.who.int/iris/handle/10665/274512</a:t>
            </a:r>
          </a:p>
          <a:p>
            <a:pPr marL="0" marR="0" lvl="0" indent="0" algn="l" defTabSz="914400" rtl="0" eaLnBrk="1" fontAlgn="auto" latinLnBrk="0" hangingPunct="1">
              <a:lnSpc>
                <a:spcPct val="100000"/>
              </a:lnSpc>
              <a:spcBef>
                <a:spcPts val="0"/>
              </a:spcBef>
              <a:spcAft>
                <a:spcPts val="0"/>
              </a:spcAft>
              <a:buClrTx/>
              <a:buSzTx/>
              <a:buFontTx/>
              <a:buNone/>
              <a:defRPr/>
            </a:pPr>
            <a:r>
              <a:rPr lang="en-US" sz="1800" i="1" dirty="0">
                <a:solidFill>
                  <a:srgbClr val="2B3A42"/>
                </a:solidFill>
                <a:effectLst/>
                <a:latin typeface="Arial" panose="020B0604020202020204" pitchFamily="34" charset="0"/>
                <a:ea typeface="Times New Roman" panose="02020603050405020304" pitchFamily="18" charset="0"/>
                <a:cs typeface="Times New Roman" panose="02020603050405020304" pitchFamily="18" charset="0"/>
              </a:rPr>
              <a:t>Source: WHO Best buys’ and other recommended interventions for the prevention and control of noncommunicable diseases. </a:t>
            </a:r>
            <a:r>
              <a:rPr lang="en-US" sz="1800" i="1" u="sng" dirty="0">
                <a:solidFill>
                  <a:srgbClr val="2B3A42"/>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https://apps.who.int/iris/handle/10665/259232</a:t>
            </a:r>
            <a:endParaRPr lang="en-US" sz="1800" dirty="0">
              <a:solidFill>
                <a:srgbClr val="2B3A42"/>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2BFAC-41C5-4216-801B-1BE3D785A6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62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dirty="0"/>
          </a:p>
        </p:txBody>
      </p:sp>
      <p:sp>
        <p:nvSpPr>
          <p:cNvPr id="4" name="Header Placeholder 3"/>
          <p:cNvSpPr>
            <a:spLocks noGrp="1"/>
          </p:cNvSpPr>
          <p:nvPr>
            <p:ph type="hdr" sz="quarter"/>
          </p:nvPr>
        </p:nvSpPr>
        <p:spPr>
          <a:xfrm>
            <a:off x="399926" y="329698"/>
            <a:ext cx="4476874" cy="41891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1E296-9532-40C3-9174-581AD2B7748B}" type="slidenum">
              <a:rPr kumimoji="0" lang="en-US" sz="1200" b="0" i="0" u="none" strike="noStrike" kern="1200" cap="none" spc="0" normalizeH="0" baseline="0" noProof="0" smtClean="0">
                <a:ln>
                  <a:noFill/>
                </a:ln>
                <a:solidFill>
                  <a:srgbClr val="2B3A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38857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dirty="0"/>
          </a:p>
        </p:txBody>
      </p:sp>
      <p:sp>
        <p:nvSpPr>
          <p:cNvPr id="4" name="Header Placeholder 3"/>
          <p:cNvSpPr>
            <a:spLocks noGrp="1"/>
          </p:cNvSpPr>
          <p:nvPr>
            <p:ph type="hdr" sz="quarter"/>
          </p:nvPr>
        </p:nvSpPr>
        <p:spPr>
          <a:xfrm>
            <a:off x="399926" y="329698"/>
            <a:ext cx="4476874" cy="41891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1E296-9532-40C3-9174-581AD2B7748B}" type="slidenum">
              <a:rPr kumimoji="0" lang="en-US" sz="1200" b="0" i="0" u="none" strike="noStrike" kern="1200" cap="none" spc="0" normalizeH="0" baseline="0" noProof="0" smtClean="0">
                <a:ln>
                  <a:noFill/>
                </a:ln>
                <a:solidFill>
                  <a:srgbClr val="2B3A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79886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2BFAC-41C5-4216-801B-1BE3D785A6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12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a:p>
        </p:txBody>
      </p:sp>
      <p:sp>
        <p:nvSpPr>
          <p:cNvPr id="4" name="Header Placeholder 3"/>
          <p:cNvSpPr>
            <a:spLocks noGrp="1"/>
          </p:cNvSpPr>
          <p:nvPr>
            <p:ph type="hdr" sz="quarter"/>
          </p:nvPr>
        </p:nvSpPr>
        <p:spPr>
          <a:xfrm>
            <a:off x="399926" y="329698"/>
            <a:ext cx="4476874" cy="41891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1E296-9532-40C3-9174-581AD2B7748B}" type="slidenum">
              <a:rPr kumimoji="0" lang="en-US" sz="1200" b="0" i="0" u="none" strike="noStrike" kern="1200" cap="none" spc="0" normalizeH="0" baseline="0" noProof="0" smtClean="0">
                <a:ln>
                  <a:noFill/>
                </a:ln>
                <a:solidFill>
                  <a:srgbClr val="2B3A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5876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2BFAC-41C5-4216-801B-1BE3D785A6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132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r>
              <a:rPr lang="en-US" sz="1800" dirty="0">
                <a:solidFill>
                  <a:srgbClr val="2B3A42"/>
                </a:solidFill>
                <a:effectLst/>
                <a:latin typeface="Arial" panose="020B0604020202020204" pitchFamily="34" charset="0"/>
                <a:ea typeface="Times New Roman" panose="02020603050405020304" pitchFamily="18" charset="0"/>
                <a:cs typeface="Times New Roman" panose="02020603050405020304" pitchFamily="18" charset="0"/>
              </a:rPr>
              <a:t>Noncommunicable diseases country profile 2018. https://apps.who.int/iris/handle/10665/274512</a:t>
            </a:r>
          </a:p>
          <a:p>
            <a:pPr marL="0" marR="0" lvl="0" indent="0" algn="l" defTabSz="914400" rtl="0" eaLnBrk="1" fontAlgn="auto" latinLnBrk="0" hangingPunct="1">
              <a:lnSpc>
                <a:spcPct val="100000"/>
              </a:lnSpc>
              <a:spcBef>
                <a:spcPts val="0"/>
              </a:spcBef>
              <a:spcAft>
                <a:spcPts val="0"/>
              </a:spcAft>
              <a:buClrTx/>
              <a:buSzTx/>
              <a:buFontTx/>
              <a:buNone/>
              <a:defRPr/>
            </a:pPr>
            <a:r>
              <a:rPr lang="en-US" sz="1800" i="1" dirty="0">
                <a:solidFill>
                  <a:srgbClr val="2B3A42"/>
                </a:solidFill>
                <a:effectLst/>
                <a:latin typeface="Arial" panose="020B0604020202020204" pitchFamily="34" charset="0"/>
                <a:ea typeface="Times New Roman" panose="02020603050405020304" pitchFamily="18" charset="0"/>
                <a:cs typeface="Times New Roman" panose="02020603050405020304" pitchFamily="18" charset="0"/>
              </a:rPr>
              <a:t>Source: WHO Best buys’ and other recommended interventions for the prevention and control of noncommunicable diseases. </a:t>
            </a:r>
            <a:r>
              <a:rPr lang="en-US" sz="1800" i="1" u="sng" dirty="0">
                <a:solidFill>
                  <a:srgbClr val="2B3A42"/>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https://apps.who.int/iris/handle/10665/259232</a:t>
            </a:r>
            <a:endParaRPr lang="en-US" sz="1800" dirty="0">
              <a:solidFill>
                <a:srgbClr val="2B3A42"/>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2BFAC-41C5-4216-801B-1BE3D785A6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41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dirty="0"/>
          </a:p>
        </p:txBody>
      </p:sp>
      <p:sp>
        <p:nvSpPr>
          <p:cNvPr id="4" name="Header Placeholder 3"/>
          <p:cNvSpPr>
            <a:spLocks noGrp="1"/>
          </p:cNvSpPr>
          <p:nvPr>
            <p:ph type="hdr" sz="quarter"/>
          </p:nvPr>
        </p:nvSpPr>
        <p:spPr>
          <a:xfrm>
            <a:off x="399926" y="329698"/>
            <a:ext cx="4476874" cy="41891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1E296-9532-40C3-9174-581AD2B7748B}" type="slidenum">
              <a:rPr kumimoji="0" lang="en-US" sz="1200" b="0" i="0" u="none" strike="noStrike" kern="1200" cap="none" spc="0" normalizeH="0" baseline="0" noProof="0" smtClean="0">
                <a:ln>
                  <a:noFill/>
                </a:ln>
                <a:solidFill>
                  <a:srgbClr val="2B3A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2885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dirty="0"/>
          </a:p>
        </p:txBody>
      </p:sp>
      <p:sp>
        <p:nvSpPr>
          <p:cNvPr id="4" name="Header Placeholder 3"/>
          <p:cNvSpPr>
            <a:spLocks noGrp="1"/>
          </p:cNvSpPr>
          <p:nvPr>
            <p:ph type="hdr" sz="quarter"/>
          </p:nvPr>
        </p:nvSpPr>
        <p:spPr>
          <a:xfrm>
            <a:off x="399926" y="329698"/>
            <a:ext cx="4476874" cy="41891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1E296-9532-40C3-9174-581AD2B7748B}" type="slidenum">
              <a:rPr kumimoji="0" lang="en-US" sz="1200" b="0" i="0" u="none" strike="noStrike" kern="1200" cap="none" spc="0" normalizeH="0" baseline="0" noProof="0" smtClean="0">
                <a:ln>
                  <a:noFill/>
                </a:ln>
                <a:solidFill>
                  <a:srgbClr val="2B3A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06357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dirty="0"/>
          </a:p>
        </p:txBody>
      </p:sp>
      <p:sp>
        <p:nvSpPr>
          <p:cNvPr id="4" name="Header Placeholder 3"/>
          <p:cNvSpPr>
            <a:spLocks noGrp="1"/>
          </p:cNvSpPr>
          <p:nvPr>
            <p:ph type="hdr" sz="quarter"/>
          </p:nvPr>
        </p:nvSpPr>
        <p:spPr>
          <a:xfrm>
            <a:off x="399926" y="329698"/>
            <a:ext cx="4476874" cy="41891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1E296-9532-40C3-9174-581AD2B7748B}" type="slidenum">
              <a:rPr kumimoji="0" lang="en-US" sz="1200" b="0" i="0" u="none" strike="noStrike" kern="1200" cap="none" spc="0" normalizeH="0" baseline="0" noProof="0" smtClean="0">
                <a:ln>
                  <a:noFill/>
                </a:ln>
                <a:solidFill>
                  <a:srgbClr val="2B3A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859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dirty="0"/>
          </a:p>
        </p:txBody>
      </p:sp>
      <p:sp>
        <p:nvSpPr>
          <p:cNvPr id="4" name="Header Placeholder 3"/>
          <p:cNvSpPr>
            <a:spLocks noGrp="1"/>
          </p:cNvSpPr>
          <p:nvPr>
            <p:ph type="hdr" sz="quarter"/>
          </p:nvPr>
        </p:nvSpPr>
        <p:spPr>
          <a:xfrm>
            <a:off x="399926" y="329698"/>
            <a:ext cx="4476874" cy="41891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1E296-9532-40C3-9174-581AD2B7748B}" type="slidenum">
              <a:rPr kumimoji="0" lang="en-US" sz="1200" b="0" i="0" u="none" strike="noStrike" kern="1200" cap="none" spc="0" normalizeH="0" baseline="0" noProof="0" smtClean="0">
                <a:ln>
                  <a:noFill/>
                </a:ln>
                <a:solidFill>
                  <a:srgbClr val="2B3A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88407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dirty="0"/>
          </a:p>
        </p:txBody>
      </p:sp>
      <p:sp>
        <p:nvSpPr>
          <p:cNvPr id="4" name="Header Placeholder 3"/>
          <p:cNvSpPr>
            <a:spLocks noGrp="1"/>
          </p:cNvSpPr>
          <p:nvPr>
            <p:ph type="hdr" sz="quarter"/>
          </p:nvPr>
        </p:nvSpPr>
        <p:spPr>
          <a:xfrm>
            <a:off x="399926" y="329698"/>
            <a:ext cx="4476874" cy="41891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1E296-9532-40C3-9174-581AD2B7748B}" type="slidenum">
              <a:rPr kumimoji="0" lang="en-US" sz="1200" b="0" i="0" u="none" strike="noStrike" kern="1200" cap="none" spc="0" normalizeH="0" baseline="0" noProof="0" smtClean="0">
                <a:ln>
                  <a:noFill/>
                </a:ln>
                <a:solidFill>
                  <a:srgbClr val="2B3A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11922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dirty="0"/>
          </a:p>
        </p:txBody>
      </p:sp>
      <p:sp>
        <p:nvSpPr>
          <p:cNvPr id="4" name="Header Placeholder 3"/>
          <p:cNvSpPr>
            <a:spLocks noGrp="1"/>
          </p:cNvSpPr>
          <p:nvPr>
            <p:ph type="hdr" sz="quarter"/>
          </p:nvPr>
        </p:nvSpPr>
        <p:spPr>
          <a:xfrm>
            <a:off x="399926" y="329698"/>
            <a:ext cx="4476874" cy="41891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1E296-9532-40C3-9174-581AD2B7748B}" type="slidenum">
              <a:rPr kumimoji="0" lang="en-US" sz="1200" b="0" i="0" u="none" strike="noStrike" kern="1200" cap="none" spc="0" normalizeH="0" baseline="0" noProof="0" smtClean="0">
                <a:ln>
                  <a:noFill/>
                </a:ln>
                <a:solidFill>
                  <a:srgbClr val="2B3A4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88680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4.xml"/><Relationship Id="rId4" Type="http://schemas.openxmlformats.org/officeDocument/2006/relationships/image" Target="../media/image2.svg"/></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22.jpe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sv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e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8.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6.png"/><Relationship Id="rId4" Type="http://schemas.openxmlformats.org/officeDocument/2006/relationships/image" Target="../media/image25.jpe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33.svg"/><Relationship Id="rId4" Type="http://schemas.openxmlformats.org/officeDocument/2006/relationships/image" Target="../media/image32.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Master" Target="../slideMasters/slideMaster4.xml"/><Relationship Id="rId4" Type="http://schemas.openxmlformats.org/officeDocument/2006/relationships/image" Target="../media/image2.svg"/></Relationships>
</file>

<file path=ppt/slideLayouts/_rels/slideLayout15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0.sv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Master" Target="../slideMasters/slideMaster4.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37.svg"/><Relationship Id="rId4" Type="http://schemas.openxmlformats.org/officeDocument/2006/relationships/image" Target="../media/image35.png"/><Relationship Id="rId9" Type="http://schemas.openxmlformats.org/officeDocument/2006/relationships/image" Target="../media/image36.png"/></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2.jpe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25.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3.svg"/><Relationship Id="rId4" Type="http://schemas.openxmlformats.org/officeDocument/2006/relationships/image" Target="../media/image3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0.sv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37.svg"/><Relationship Id="rId4" Type="http://schemas.openxmlformats.org/officeDocument/2006/relationships/image" Target="../media/image35.png"/><Relationship Id="rId9" Type="http://schemas.openxmlformats.org/officeDocument/2006/relationships/image" Target="../media/image36.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0.sv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37.svg"/><Relationship Id="rId4" Type="http://schemas.openxmlformats.org/officeDocument/2006/relationships/image" Target="../media/image39.png"/><Relationship Id="rId9" Type="http://schemas.openxmlformats.org/officeDocument/2006/relationships/image" Target="../media/image36.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0.jpe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33.svg"/><Relationship Id="rId4" Type="http://schemas.openxmlformats.org/officeDocument/2006/relationships/image" Target="../media/image32.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41.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2.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3.png"/><Relationship Id="rId4" Type="http://schemas.openxmlformats.org/officeDocument/2006/relationships/image" Target="../media/image25.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5.png"/><Relationship Id="rId4" Type="http://schemas.openxmlformats.org/officeDocument/2006/relationships/image" Target="../media/image44.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091486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6290176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Divider Light Grey - IQVIA">
    <p:spTree>
      <p:nvGrpSpPr>
        <p:cNvPr id="1" name=""/>
        <p:cNvGrpSpPr/>
        <p:nvPr/>
      </p:nvGrpSpPr>
      <p:grpSpPr>
        <a:xfrm>
          <a:off x="0" y="0"/>
          <a:ext cx="0" cy="0"/>
          <a:chOff x="0" y="0"/>
          <a:chExt cx="0" cy="0"/>
        </a:xfrm>
      </p:grpSpPr>
      <p:pic>
        <p:nvPicPr>
          <p:cNvPr id="14" name="Graphic 13"/>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60" name="Title 1"/>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11" name="Slide Number Placeholder 5"/>
          <p:cNvSpPr txBox="1"/>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grpSp>
        <p:nvGrpSpPr>
          <p:cNvPr id="57" name="Group 56"/>
          <p:cNvGrpSpPr/>
          <p:nvPr/>
        </p:nvGrpSpPr>
        <p:grpSpPr>
          <a:xfrm>
            <a:off x="7036244" y="2752016"/>
            <a:ext cx="5155756" cy="3703320"/>
            <a:chOff x="7036244" y="2752016"/>
            <a:chExt cx="5155756" cy="3703320"/>
          </a:xfrm>
          <a:solidFill>
            <a:schemeClr val="accent1"/>
          </a:solidFill>
        </p:grpSpPr>
        <p:sp>
          <p:nvSpPr>
            <p:cNvPr id="58" name="Freeform 57"/>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59" name="Freeform 58"/>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8" name="Freeform 67"/>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Freeform 68"/>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Tree>
    <p:extLst>
      <p:ext uri="{BB962C8B-B14F-4D97-AF65-F5344CB8AC3E}">
        <p14:creationId xmlns:p14="http://schemas.microsoft.com/office/powerpoint/2010/main" val="4260433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Quote - IQVIA">
    <p:spTree>
      <p:nvGrpSpPr>
        <p:cNvPr id="1" name=""/>
        <p:cNvGrpSpPr/>
        <p:nvPr/>
      </p:nvGrpSpPr>
      <p:grpSpPr>
        <a:xfrm>
          <a:off x="0" y="0"/>
          <a:ext cx="0" cy="0"/>
          <a:chOff x="0" y="0"/>
          <a:chExt cx="0" cy="0"/>
        </a:xfrm>
      </p:grpSpPr>
      <p:sp>
        <p:nvSpPr>
          <p:cNvPr id="68" name="Rectangle 67"/>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nvGrpSpPr>
          <p:cNvPr id="84" name="Group 83"/>
          <p:cNvGrpSpPr/>
          <p:nvPr/>
        </p:nvGrpSpPr>
        <p:grpSpPr>
          <a:xfrm>
            <a:off x="7036244" y="2752016"/>
            <a:ext cx="5155756" cy="3703320"/>
            <a:chOff x="7036244" y="2752016"/>
            <a:chExt cx="5155756" cy="3703320"/>
          </a:xfrm>
          <a:solidFill>
            <a:schemeClr val="accent1"/>
          </a:solidFill>
        </p:grpSpPr>
        <p:sp>
          <p:nvSpPr>
            <p:cNvPr id="85" name="Freeform 84"/>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86" name="Freeform 85"/>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87" name="Freeform 86"/>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Freeform 87"/>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82" name="Text Placeholder 3"/>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defRPr sz="3200" b="0" i="0" baseline="0">
                <a:solidFill>
                  <a:schemeClr val="accent2"/>
                </a:solidFill>
              </a:defRPr>
            </a:lvl1pPr>
          </a:lstStyle>
          <a:p>
            <a:r>
              <a:rPr lang="en-US" dirty="0"/>
              <a:t>Place quote here in 32pt Arial sentence case with quote attribution. Up to 6 lines of text can be used.”</a:t>
            </a:r>
          </a:p>
        </p:txBody>
      </p:sp>
      <p:sp>
        <p:nvSpPr>
          <p:cNvPr id="75" name="TextBox 74"/>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1" fmla="*/ 0 w 937240"/>
              <a:gd name="connsiteY0-2" fmla="*/ 0 h 1862048"/>
              <a:gd name="connsiteX1-3" fmla="*/ 937240 w 937240"/>
              <a:gd name="connsiteY1-4" fmla="*/ 0 h 1862048"/>
              <a:gd name="connsiteX2-5" fmla="*/ 698700 w 937240"/>
              <a:gd name="connsiteY2-6" fmla="*/ 1225944 h 1862048"/>
              <a:gd name="connsiteX3-7" fmla="*/ 0 w 937240"/>
              <a:gd name="connsiteY3-8" fmla="*/ 1862048 h 1862048"/>
              <a:gd name="connsiteX4-9" fmla="*/ 0 w 937240"/>
              <a:gd name="connsiteY4-10" fmla="*/ 0 h 1862048"/>
              <a:gd name="connsiteX0-11" fmla="*/ 0 w 937240"/>
              <a:gd name="connsiteY0-12" fmla="*/ 0 h 1225944"/>
              <a:gd name="connsiteX1-13" fmla="*/ 937240 w 937240"/>
              <a:gd name="connsiteY1-14" fmla="*/ 0 h 1225944"/>
              <a:gd name="connsiteX2-15" fmla="*/ 698700 w 937240"/>
              <a:gd name="connsiteY2-16" fmla="*/ 1225944 h 1225944"/>
              <a:gd name="connsiteX3-17" fmla="*/ 53009 w 937240"/>
              <a:gd name="connsiteY3-18" fmla="*/ 960901 h 1225944"/>
              <a:gd name="connsiteX4-19" fmla="*/ 0 w 937240"/>
              <a:gd name="connsiteY4-20" fmla="*/ 0 h 12259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chemeClr val="accent2"/>
                </a:solidFill>
                <a:latin typeface="Arial" panose="020B0604020202020204" pitchFamily="34" charset="0"/>
                <a:cs typeface="Arial" panose="020B0604020202020204" pitchFamily="34" charset="0"/>
              </a:rPr>
              <a:t>“</a:t>
            </a:r>
          </a:p>
        </p:txBody>
      </p:sp>
      <p:sp>
        <p:nvSpPr>
          <p:cNvPr id="65" name="Footer Placeholder 4"/>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sp>
        <p:nvSpPr>
          <p:cNvPr id="66" name="Slide Number Placeholder 5"/>
          <p:cNvSpPr txBox="1"/>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t>‹#›</a:t>
            </a:fld>
            <a:endParaRPr lang="en-US" sz="800" b="0" dirty="0">
              <a:solidFill>
                <a:srgbClr val="7F7F7F"/>
              </a:solidFill>
            </a:endParaRPr>
          </a:p>
        </p:txBody>
      </p:sp>
      <p:pic>
        <p:nvPicPr>
          <p:cNvPr id="15" name="Graphic 1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4" name="Graphic 13"/>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82339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Thought Slide - IQVIA">
    <p:spTree>
      <p:nvGrpSpPr>
        <p:cNvPr id="1" name=""/>
        <p:cNvGrpSpPr/>
        <p:nvPr/>
      </p:nvGrpSpPr>
      <p:grpSpPr>
        <a:xfrm>
          <a:off x="0" y="0"/>
          <a:ext cx="0" cy="0"/>
          <a:chOff x="0" y="0"/>
          <a:chExt cx="0" cy="0"/>
        </a:xfrm>
      </p:grpSpPr>
      <p:grpSp>
        <p:nvGrpSpPr>
          <p:cNvPr id="10" name="Group 9"/>
          <p:cNvGrpSpPr/>
          <p:nvPr/>
        </p:nvGrpSpPr>
        <p:grpSpPr>
          <a:xfrm>
            <a:off x="0" y="1460563"/>
            <a:ext cx="2550984" cy="4676908"/>
            <a:chOff x="0" y="1403413"/>
            <a:chExt cx="2550984" cy="4676908"/>
          </a:xfrm>
          <a:solidFill>
            <a:schemeClr val="accent1"/>
          </a:solidFill>
        </p:grpSpPr>
        <p:grpSp>
          <p:nvGrpSpPr>
            <p:cNvPr id="9" name="Group 8"/>
            <p:cNvGrpSpPr/>
            <p:nvPr/>
          </p:nvGrpSpPr>
          <p:grpSpPr>
            <a:xfrm>
              <a:off x="1" y="4502072"/>
              <a:ext cx="1013573" cy="545364"/>
              <a:chOff x="1" y="4502072"/>
              <a:chExt cx="1013573" cy="545364"/>
            </a:xfrm>
            <a:grpFill/>
          </p:grpSpPr>
          <p:sp>
            <p:nvSpPr>
              <p:cNvPr id="64" name="Rectangle 63"/>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5" name="Oval 64"/>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 name="Group 7"/>
            <p:cNvGrpSpPr/>
            <p:nvPr/>
          </p:nvGrpSpPr>
          <p:grpSpPr>
            <a:xfrm>
              <a:off x="0" y="3469185"/>
              <a:ext cx="1162174" cy="545364"/>
              <a:chOff x="0" y="3469185"/>
              <a:chExt cx="1162174" cy="545364"/>
            </a:xfrm>
            <a:grpFill/>
          </p:grpSpPr>
          <p:sp>
            <p:nvSpPr>
              <p:cNvPr id="66" name="Rectangle 65"/>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7" name="Oval 66"/>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 name="Group 6"/>
            <p:cNvGrpSpPr/>
            <p:nvPr/>
          </p:nvGrpSpPr>
          <p:grpSpPr>
            <a:xfrm>
              <a:off x="0" y="2436300"/>
              <a:ext cx="1023436" cy="545364"/>
              <a:chOff x="0" y="2440184"/>
              <a:chExt cx="1023436" cy="545364"/>
            </a:xfrm>
            <a:grpFill/>
          </p:grpSpPr>
          <p:sp>
            <p:nvSpPr>
              <p:cNvPr id="68" name="Rectangle 67"/>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Oval 68"/>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6" name="Group 5"/>
            <p:cNvGrpSpPr/>
            <p:nvPr/>
          </p:nvGrpSpPr>
          <p:grpSpPr>
            <a:xfrm>
              <a:off x="876713" y="5534957"/>
              <a:ext cx="1674271" cy="545364"/>
              <a:chOff x="876236" y="5534957"/>
              <a:chExt cx="1674271" cy="545364"/>
            </a:xfrm>
            <a:grpFill/>
          </p:grpSpPr>
          <p:sp>
            <p:nvSpPr>
              <p:cNvPr id="70" name="Rectangle 69"/>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1" name="Oval 70"/>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2" name="Oval 71"/>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5" name="Group 4"/>
            <p:cNvGrpSpPr/>
            <p:nvPr/>
          </p:nvGrpSpPr>
          <p:grpSpPr>
            <a:xfrm>
              <a:off x="1404844" y="4502072"/>
              <a:ext cx="1146140" cy="545364"/>
              <a:chOff x="1404367" y="4502072"/>
              <a:chExt cx="1146140" cy="545364"/>
            </a:xfrm>
            <a:grpFill/>
          </p:grpSpPr>
          <p:sp>
            <p:nvSpPr>
              <p:cNvPr id="73" name="Rectangle 72"/>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4" name="Oval 73"/>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5" name="Oval 74"/>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4" name="Group 3"/>
            <p:cNvGrpSpPr/>
            <p:nvPr/>
          </p:nvGrpSpPr>
          <p:grpSpPr>
            <a:xfrm>
              <a:off x="1563753" y="3469185"/>
              <a:ext cx="987231" cy="545364"/>
              <a:chOff x="1560101" y="3469185"/>
              <a:chExt cx="987231" cy="545364"/>
            </a:xfrm>
            <a:grpFill/>
          </p:grpSpPr>
          <p:sp>
            <p:nvSpPr>
              <p:cNvPr id="76" name="Oval 75"/>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7" name="Rectangle 76"/>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8" name="Oval 77"/>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3" name="Group 2"/>
            <p:cNvGrpSpPr/>
            <p:nvPr/>
          </p:nvGrpSpPr>
          <p:grpSpPr>
            <a:xfrm>
              <a:off x="1416321" y="2436300"/>
              <a:ext cx="1134663" cy="545364"/>
              <a:chOff x="1415887" y="2436300"/>
              <a:chExt cx="1134663" cy="545364"/>
            </a:xfrm>
            <a:grpFill/>
          </p:grpSpPr>
          <p:sp>
            <p:nvSpPr>
              <p:cNvPr id="79" name="Oval 78"/>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0" name="Oval 79"/>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1" name="Rectangle 80"/>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2" name="Group 1"/>
            <p:cNvGrpSpPr/>
            <p:nvPr/>
          </p:nvGrpSpPr>
          <p:grpSpPr>
            <a:xfrm>
              <a:off x="898206" y="1403413"/>
              <a:ext cx="1652778" cy="545364"/>
              <a:chOff x="898206" y="1403413"/>
              <a:chExt cx="1652778" cy="545364"/>
            </a:xfrm>
            <a:grpFill/>
          </p:grpSpPr>
          <p:sp>
            <p:nvSpPr>
              <p:cNvPr id="82" name="Oval 81"/>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3" name="Oval 82"/>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4" name="Rectangle 83"/>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85" name="Freeform 84"/>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Freeform 85"/>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60" name="Title 1"/>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defRPr sz="36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p:cNvSpPr txBox="1"/>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Tree>
    <p:extLst>
      <p:ext uri="{BB962C8B-B14F-4D97-AF65-F5344CB8AC3E}">
        <p14:creationId xmlns:p14="http://schemas.microsoft.com/office/powerpoint/2010/main" val="354832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Closing - IQVIA">
    <p:spTree>
      <p:nvGrpSpPr>
        <p:cNvPr id="1" name=""/>
        <p:cNvGrpSpPr/>
        <p:nvPr/>
      </p:nvGrpSpPr>
      <p:grpSpPr>
        <a:xfrm>
          <a:off x="0" y="0"/>
          <a:ext cx="0" cy="0"/>
          <a:chOff x="0" y="0"/>
          <a:chExt cx="0" cy="0"/>
        </a:xfrm>
      </p:grpSpPr>
      <p:sp>
        <p:nvSpPr>
          <p:cNvPr id="60" name="Content Placeholder 2"/>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
        <p:nvSpPr>
          <p:cNvPr id="62" name="Title 1"/>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p>
        </p:txBody>
      </p:sp>
      <p:grpSp>
        <p:nvGrpSpPr>
          <p:cNvPr id="12" name="Group 11"/>
          <p:cNvGrpSpPr/>
          <p:nvPr/>
        </p:nvGrpSpPr>
        <p:grpSpPr>
          <a:xfrm>
            <a:off x="7036244" y="2752016"/>
            <a:ext cx="5155756" cy="3703320"/>
            <a:chOff x="7036244" y="2752016"/>
            <a:chExt cx="5155756" cy="3703320"/>
          </a:xfrm>
          <a:solidFill>
            <a:schemeClr val="accent1"/>
          </a:solidFill>
        </p:grpSpPr>
        <p:sp>
          <p:nvSpPr>
            <p:cNvPr id="13" name="Freeform 12"/>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4" name="Freeform 13"/>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5" name="Freeform 14"/>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6" name="Freeform 15"/>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1" name="Graphic 1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5619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cSld name="Title and Subhead_Only">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8"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sp>
        <p:nvSpPr>
          <p:cNvPr id="11" name="Slide Number Placeholder 5"/>
          <p:cNvSpPr txBox="1"/>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4" name="Graphic 13"/>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98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cSld name="Logo Only">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sp>
        <p:nvSpPr>
          <p:cNvPr id="8" name="Slide Number Placeholder 5"/>
          <p:cNvSpPr txBox="1"/>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688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866467"/>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8"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sp>
        <p:nvSpPr>
          <p:cNvPr id="9" name="Slide Number Placeholder 5"/>
          <p:cNvSpPr txBox="1"/>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4" name="Graphic 13"/>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2597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cSld name="Title and Content_Subhea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stretch>
            <a:fillRect/>
          </a:stretch>
        </p:blipFill>
        <p:spPr>
          <a:xfrm>
            <a:off x="10000462" y="6398999"/>
            <a:ext cx="1390142" cy="241046"/>
          </a:xfrm>
          <a:prstGeom prst="rect">
            <a:avLst/>
          </a:prstGeom>
        </p:spPr>
      </p:pic>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384694" y="1702630"/>
            <a:ext cx="11338560" cy="4450195"/>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0" name="Footer Placeholder 6"/>
          <p:cNvSpPr>
            <a:spLocks noGrp="1"/>
          </p:cNvSpPr>
          <p:nvPr>
            <p:ph type="ftr" sz="quarter" idx="10"/>
          </p:nvPr>
        </p:nvSpPr>
        <p:spPr>
          <a:xfrm>
            <a:off x="384693" y="6387858"/>
            <a:ext cx="9116145" cy="338087"/>
          </a:xfrm>
        </p:spPr>
        <p:txBody>
          <a:bodyPr/>
          <a:lstStyle/>
          <a:p>
            <a:r>
              <a:rPr lang="en-US"/>
              <a:t>Impact Of Different Work-Office Models on Corporate Employees’ Mental, Physical, and Social Wellbeing in Hindustan Times Building, K.G. Marg, New Delhi”</a:t>
            </a:r>
            <a:endParaRPr lang="en-US" dirty="0"/>
          </a:p>
        </p:txBody>
      </p:sp>
      <p:sp>
        <p:nvSpPr>
          <p:cNvPr id="13"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lstStyle/>
          <a:p>
            <a:endParaRPr lang="en-US" dirty="0">
              <a:latin typeface="Arial" panose="020B0604020202020204" pitchFamily="34" charset="0"/>
            </a:endParaRPr>
          </a:p>
        </p:txBody>
      </p:sp>
      <p:sp>
        <p:nvSpPr>
          <p:cNvPr id="14" name="Slide Number Placeholder 5"/>
          <p:cNvSpPr txBox="1"/>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spTree>
    <p:extLst>
      <p:ext uri="{BB962C8B-B14F-4D97-AF65-F5344CB8AC3E}">
        <p14:creationId xmlns:p14="http://schemas.microsoft.com/office/powerpoint/2010/main" val="170555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0" name="Footer Placeholder 6"/>
          <p:cNvSpPr>
            <a:spLocks noGrp="1"/>
          </p:cNvSpPr>
          <p:nvPr>
            <p:ph type="ftr" sz="quarter" idx="10"/>
          </p:nvPr>
        </p:nvSpPr>
        <p:spPr>
          <a:xfrm>
            <a:off x="384693" y="6387858"/>
            <a:ext cx="9116145" cy="338087"/>
          </a:xfrm>
        </p:spPr>
        <p:txBody>
          <a:bodyPr/>
          <a:lstStyle/>
          <a:p>
            <a:r>
              <a:rPr lang="en-US"/>
              <a:t>Impact Of Different Work-Office Models on Corporate Employees’ Mental, Physical, and Social Wellbeing in Hindustan Times Building, K.G. Marg, New Delhi”</a:t>
            </a:r>
            <a:endParaRPr lang="en-US" dirty="0"/>
          </a:p>
        </p:txBody>
      </p:sp>
      <p:sp>
        <p:nvSpPr>
          <p:cNvPr id="13"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lstStyle/>
          <a:p>
            <a:endParaRPr lang="en-US" dirty="0">
              <a:latin typeface="Arial" panose="020B0604020202020204" pitchFamily="34" charset="0"/>
            </a:endParaRPr>
          </a:p>
        </p:txBody>
      </p:sp>
      <p:sp>
        <p:nvSpPr>
          <p:cNvPr id="14" name="Slide Number Placeholder 5"/>
          <p:cNvSpPr txBox="1"/>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pic>
        <p:nvPicPr>
          <p:cNvPr id="7" name="Picture 6"/>
          <p:cNvPicPr>
            <a:picLocks noChangeAspect="1"/>
          </p:cNvPicPr>
          <p:nvPr/>
        </p:nvPicPr>
        <p:blipFill>
          <a:blip r:embed="rId2" cstate="screen"/>
          <a:stretch>
            <a:fillRect/>
          </a:stretch>
        </p:blipFill>
        <p:spPr>
          <a:xfrm>
            <a:off x="10000462" y="6398999"/>
            <a:ext cx="1390142" cy="241046"/>
          </a:xfrm>
          <a:prstGeom prst="rect">
            <a:avLst/>
          </a:prstGeom>
        </p:spPr>
      </p:pic>
    </p:spTree>
    <p:extLst>
      <p:ext uri="{BB962C8B-B14F-4D97-AF65-F5344CB8AC3E}">
        <p14:creationId xmlns:p14="http://schemas.microsoft.com/office/powerpoint/2010/main" val="73295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Cover Charcoal - IQVIA">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959CA0"/>
                </a:solidFill>
                <a:ea typeface="Arial" charset="0"/>
                <a:cs typeface="Arial" charset="0"/>
              </a:rPr>
              <a:t>© 2023. All rights reserved. IQVIA</a:t>
            </a:r>
            <a:r>
              <a:rPr lang="en-US" sz="800" baseline="30000" dirty="0">
                <a:solidFill>
                  <a:srgbClr val="959CA0"/>
                </a:solidFill>
                <a:ea typeface="Arial" charset="0"/>
                <a:cs typeface="Arial" charset="0"/>
              </a:rPr>
              <a:t>®</a:t>
            </a:r>
            <a:r>
              <a:rPr lang="en-US" sz="800" dirty="0">
                <a:solidFill>
                  <a:srgbClr val="959CA0"/>
                </a:solidFill>
                <a:ea typeface="Arial" charset="0"/>
                <a:cs typeface="Arial" charset="0"/>
              </a:rPr>
              <a:t> is a registered trademark of IQVIA Inc. in the United States, the European Union, and various other countries. </a:t>
            </a:r>
            <a:endParaRPr lang="en-US" sz="800" kern="1200" dirty="0">
              <a:solidFill>
                <a:srgbClr val="959CA0"/>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2" name="Graphic 11">
            <a:extLst>
              <a:ext uri="{FF2B5EF4-FFF2-40B4-BE49-F238E27FC236}">
                <a16:creationId xmlns:a16="http://schemas.microsoft.com/office/drawing/2014/main" id="{8E3D6F47-43BF-4540-9690-AE662057D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id="{E8E2C89B-7571-F544-938F-C9997978262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id="{A849D536-F609-A744-B36A-8BFB5245F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371750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3698276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Cover Blue - IQVIA">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2023.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7807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over Green - IQVIA">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A1D794"/>
                </a:solidFill>
                <a:ea typeface="Arial" charset="0"/>
                <a:cs typeface="Arial" charset="0"/>
              </a:rPr>
              <a:t>© 2023. All rights reserved. IQVIA</a:t>
            </a:r>
            <a:r>
              <a:rPr lang="en-US" sz="800" baseline="30000" dirty="0">
                <a:solidFill>
                  <a:srgbClr val="A1D794"/>
                </a:solidFill>
                <a:ea typeface="Arial" charset="0"/>
                <a:cs typeface="Arial" charset="0"/>
              </a:rPr>
              <a:t>®</a:t>
            </a:r>
            <a:r>
              <a:rPr lang="en-US" sz="800" dirty="0">
                <a:solidFill>
                  <a:srgbClr val="A1D794"/>
                </a:solidFill>
                <a:ea typeface="Arial" charset="0"/>
                <a:cs typeface="Arial" charset="0"/>
              </a:rPr>
              <a:t> is a registered trademark of IQVIA Inc. in the United States, the European Union, and various other countries. </a:t>
            </a:r>
            <a:endParaRPr lang="en-US" sz="800" kern="1200" dirty="0">
              <a:solidFill>
                <a:srgbClr val="A1D794"/>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6" name="Graphic 15">
            <a:extLst>
              <a:ext uri="{FF2B5EF4-FFF2-40B4-BE49-F238E27FC236}">
                <a16:creationId xmlns:a16="http://schemas.microsoft.com/office/drawing/2014/main" id="{4D06917E-3E0E-6D47-9181-57DC0B96957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24231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1_Cover Img01 - IQVIA">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BAE22B14-6C76-49AB-BED0-5402C8FF1C19}"/>
              </a:ext>
            </a:extLst>
          </p:cNvPr>
          <p:cNvSpPr>
            <a:spLocks noGrp="1"/>
          </p:cNvSpPr>
          <p:nvPr>
            <p:ph type="pic" sz="quarter" idx="12" hasCustomPrompt="1"/>
          </p:nvPr>
        </p:nvSpPr>
        <p:spPr>
          <a:xfrm>
            <a:off x="1" y="4012"/>
            <a:ext cx="6016529" cy="6849226"/>
          </a:xfrm>
          <a:custGeom>
            <a:avLst/>
            <a:gdLst>
              <a:gd name="connsiteX0" fmla="*/ 1801388 w 6016529"/>
              <a:gd name="connsiteY0" fmla="*/ 5504671 h 6849226"/>
              <a:gd name="connsiteX1" fmla="*/ 2088635 w 6016529"/>
              <a:gd name="connsiteY1" fmla="*/ 5623907 h 6849226"/>
              <a:gd name="connsiteX2" fmla="*/ 2088635 w 6016529"/>
              <a:gd name="connsiteY2" fmla="*/ 6194943 h 6849226"/>
              <a:gd name="connsiteX3" fmla="*/ 1516579 w 6016529"/>
              <a:gd name="connsiteY3" fmla="*/ 6194943 h 6849226"/>
              <a:gd name="connsiteX4" fmla="*/ 1516579 w 6016529"/>
              <a:gd name="connsiteY4" fmla="*/ 5623907 h 6849226"/>
              <a:gd name="connsiteX5" fmla="*/ 1801388 w 6016529"/>
              <a:gd name="connsiteY5" fmla="*/ 5504671 h 6849226"/>
              <a:gd name="connsiteX6" fmla="*/ 1696584 w 6016529"/>
              <a:gd name="connsiteY6" fmla="*/ 4364868 h 6849226"/>
              <a:gd name="connsiteX7" fmla="*/ 1987195 w 6016529"/>
              <a:gd name="connsiteY7" fmla="*/ 4484170 h 6849226"/>
              <a:gd name="connsiteX8" fmla="*/ 1987195 w 6016529"/>
              <a:gd name="connsiteY8" fmla="*/ 5065263 h 6849226"/>
              <a:gd name="connsiteX9" fmla="*/ 360615 w 6016529"/>
              <a:gd name="connsiteY9" fmla="*/ 6691481 h 6849226"/>
              <a:gd name="connsiteX10" fmla="*/ 202834 w 6016529"/>
              <a:gd name="connsiteY10" fmla="*/ 6849226 h 6849226"/>
              <a:gd name="connsiteX11" fmla="*/ 1 w 6016529"/>
              <a:gd name="connsiteY11" fmla="*/ 6849226 h 6849226"/>
              <a:gd name="connsiteX12" fmla="*/ 1 w 6016529"/>
              <a:gd name="connsiteY12" fmla="*/ 6838974 h 6849226"/>
              <a:gd name="connsiteX13" fmla="*/ 1 w 6016529"/>
              <a:gd name="connsiteY13" fmla="*/ 5893076 h 6849226"/>
              <a:gd name="connsiteX14" fmla="*/ 1405973 w 6016529"/>
              <a:gd name="connsiteY14" fmla="*/ 4484170 h 6849226"/>
              <a:gd name="connsiteX15" fmla="*/ 1696584 w 6016529"/>
              <a:gd name="connsiteY15" fmla="*/ 4364868 h 6849226"/>
              <a:gd name="connsiteX16" fmla="*/ 5356050 w 6016529"/>
              <a:gd name="connsiteY16" fmla="*/ 3185373 h 6849226"/>
              <a:gd name="connsiteX17" fmla="*/ 5647937 w 6016529"/>
              <a:gd name="connsiteY17" fmla="*/ 3304731 h 6849226"/>
              <a:gd name="connsiteX18" fmla="*/ 5647937 w 6016529"/>
              <a:gd name="connsiteY18" fmla="*/ 3882843 h 6849226"/>
              <a:gd name="connsiteX19" fmla="*/ 4417055 w 6016529"/>
              <a:gd name="connsiteY19" fmla="*/ 5110519 h 6849226"/>
              <a:gd name="connsiteX20" fmla="*/ 3838963 w 6016529"/>
              <a:gd name="connsiteY20" fmla="*/ 5110519 h 6849226"/>
              <a:gd name="connsiteX21" fmla="*/ 3838963 w 6016529"/>
              <a:gd name="connsiteY21" fmla="*/ 4532407 h 6849226"/>
              <a:gd name="connsiteX22" fmla="*/ 5066597 w 6016529"/>
              <a:gd name="connsiteY22" fmla="*/ 3304731 h 6849226"/>
              <a:gd name="connsiteX23" fmla="*/ 5356050 w 6016529"/>
              <a:gd name="connsiteY23" fmla="*/ 3185373 h 6849226"/>
              <a:gd name="connsiteX24" fmla="*/ 5536808 w 6016529"/>
              <a:gd name="connsiteY24" fmla="*/ 1763773 h 6849226"/>
              <a:gd name="connsiteX25" fmla="*/ 5825779 w 6016529"/>
              <a:gd name="connsiteY25" fmla="*/ 1885531 h 6849226"/>
              <a:gd name="connsiteX26" fmla="*/ 5825779 w 6016529"/>
              <a:gd name="connsiteY26" fmla="*/ 2463473 h 6849226"/>
              <a:gd name="connsiteX27" fmla="*/ 2708786 w 6016529"/>
              <a:gd name="connsiteY27" fmla="*/ 5580466 h 6849226"/>
              <a:gd name="connsiteX28" fmla="*/ 2127597 w 6016529"/>
              <a:gd name="connsiteY28" fmla="*/ 5580466 h 6849226"/>
              <a:gd name="connsiteX29" fmla="*/ 2127597 w 6016529"/>
              <a:gd name="connsiteY29" fmla="*/ 5002523 h 6849226"/>
              <a:gd name="connsiteX30" fmla="*/ 5247836 w 6016529"/>
              <a:gd name="connsiteY30" fmla="*/ 1885531 h 6849226"/>
              <a:gd name="connsiteX31" fmla="*/ 5536808 w 6016529"/>
              <a:gd name="connsiteY31" fmla="*/ 1763773 h 6849226"/>
              <a:gd name="connsiteX32" fmla="*/ 3838081 w 6016529"/>
              <a:gd name="connsiteY32" fmla="*/ 983508 h 6849226"/>
              <a:gd name="connsiteX33" fmla="*/ 4127118 w 6016529"/>
              <a:gd name="connsiteY33" fmla="*/ 1102856 h 6849226"/>
              <a:gd name="connsiteX34" fmla="*/ 4127118 w 6016529"/>
              <a:gd name="connsiteY34" fmla="*/ 1684167 h 6849226"/>
              <a:gd name="connsiteX35" fmla="*/ 834045 w 6016529"/>
              <a:gd name="connsiteY35" fmla="*/ 4977183 h 6849226"/>
              <a:gd name="connsiteX36" fmla="*/ 255971 w 6016529"/>
              <a:gd name="connsiteY36" fmla="*/ 4977183 h 6849226"/>
              <a:gd name="connsiteX37" fmla="*/ 255971 w 6016529"/>
              <a:gd name="connsiteY37" fmla="*/ 4395872 h 6849226"/>
              <a:gd name="connsiteX38" fmla="*/ 3549044 w 6016529"/>
              <a:gd name="connsiteY38" fmla="*/ 1102856 h 6849226"/>
              <a:gd name="connsiteX39" fmla="*/ 3838081 w 6016529"/>
              <a:gd name="connsiteY39" fmla="*/ 983508 h 6849226"/>
              <a:gd name="connsiteX40" fmla="*/ 2974523 w 6016529"/>
              <a:gd name="connsiteY40" fmla="*/ 610447 h 6849226"/>
              <a:gd name="connsiteX41" fmla="*/ 3263533 w 6016529"/>
              <a:gd name="connsiteY41" fmla="*/ 729803 h 6849226"/>
              <a:gd name="connsiteX42" fmla="*/ 3263533 w 6016529"/>
              <a:gd name="connsiteY42" fmla="*/ 1307904 h 6849226"/>
              <a:gd name="connsiteX43" fmla="*/ 217569 w 6016529"/>
              <a:gd name="connsiteY43" fmla="*/ 4357551 h 6849226"/>
              <a:gd name="connsiteX44" fmla="*/ 0 w 6016529"/>
              <a:gd name="connsiteY44" fmla="*/ 4467975 h 6849226"/>
              <a:gd name="connsiteX45" fmla="*/ 0 w 6016529"/>
              <a:gd name="connsiteY45" fmla="*/ 4465920 h 6849226"/>
              <a:gd name="connsiteX46" fmla="*/ 0 w 6016529"/>
              <a:gd name="connsiteY46" fmla="*/ 4451533 h 6849226"/>
              <a:gd name="connsiteX47" fmla="*/ 0 w 6016529"/>
              <a:gd name="connsiteY47" fmla="*/ 4435862 h 6849226"/>
              <a:gd name="connsiteX48" fmla="*/ 0 w 6016529"/>
              <a:gd name="connsiteY48" fmla="*/ 4412484 h 6849226"/>
              <a:gd name="connsiteX49" fmla="*/ 0 w 6016529"/>
              <a:gd name="connsiteY49" fmla="*/ 4379858 h 6849226"/>
              <a:gd name="connsiteX50" fmla="*/ 0 w 6016529"/>
              <a:gd name="connsiteY50" fmla="*/ 4336441 h 6849226"/>
              <a:gd name="connsiteX51" fmla="*/ 0 w 6016529"/>
              <a:gd name="connsiteY51" fmla="*/ 4280693 h 6849226"/>
              <a:gd name="connsiteX52" fmla="*/ 0 w 6016529"/>
              <a:gd name="connsiteY52" fmla="*/ 4211072 h 6849226"/>
              <a:gd name="connsiteX53" fmla="*/ 0 w 6016529"/>
              <a:gd name="connsiteY53" fmla="*/ 4126038 h 6849226"/>
              <a:gd name="connsiteX54" fmla="*/ 0 w 6016529"/>
              <a:gd name="connsiteY54" fmla="*/ 4024047 h 6849226"/>
              <a:gd name="connsiteX55" fmla="*/ 0 w 6016529"/>
              <a:gd name="connsiteY55" fmla="*/ 3903560 h 6849226"/>
              <a:gd name="connsiteX56" fmla="*/ 0 w 6016529"/>
              <a:gd name="connsiteY56" fmla="*/ 3763034 h 6849226"/>
              <a:gd name="connsiteX57" fmla="*/ 0 w 6016529"/>
              <a:gd name="connsiteY57" fmla="*/ 3600928 h 6849226"/>
              <a:gd name="connsiteX58" fmla="*/ 0 w 6016529"/>
              <a:gd name="connsiteY58" fmla="*/ 3415701 h 6849226"/>
              <a:gd name="connsiteX59" fmla="*/ 2685514 w 6016529"/>
              <a:gd name="connsiteY59" fmla="*/ 729803 h 6849226"/>
              <a:gd name="connsiteX60" fmla="*/ 2974523 w 6016529"/>
              <a:gd name="connsiteY60" fmla="*/ 610447 h 6849226"/>
              <a:gd name="connsiteX61" fmla="*/ 5606520 w 6016529"/>
              <a:gd name="connsiteY61" fmla="*/ 454871 h 6849226"/>
              <a:gd name="connsiteX62" fmla="*/ 5897180 w 6016529"/>
              <a:gd name="connsiteY62" fmla="*/ 574220 h 6849226"/>
              <a:gd name="connsiteX63" fmla="*/ 5897180 w 6016529"/>
              <a:gd name="connsiteY63" fmla="*/ 1155542 h 6849226"/>
              <a:gd name="connsiteX64" fmla="*/ 2607355 w 6016529"/>
              <a:gd name="connsiteY64" fmla="*/ 4445367 h 6849226"/>
              <a:gd name="connsiteX65" fmla="*/ 2026033 w 6016529"/>
              <a:gd name="connsiteY65" fmla="*/ 4445367 h 6849226"/>
              <a:gd name="connsiteX66" fmla="*/ 2026033 w 6016529"/>
              <a:gd name="connsiteY66" fmla="*/ 3867293 h 6849226"/>
              <a:gd name="connsiteX67" fmla="*/ 5315859 w 6016529"/>
              <a:gd name="connsiteY67" fmla="*/ 574220 h 6849226"/>
              <a:gd name="connsiteX68" fmla="*/ 5606520 w 6016529"/>
              <a:gd name="connsiteY68" fmla="*/ 454871 h 6849226"/>
              <a:gd name="connsiteX69" fmla="*/ 3590538 w 6016529"/>
              <a:gd name="connsiteY69" fmla="*/ 0 h 6849226"/>
              <a:gd name="connsiteX70" fmla="*/ 3877809 w 6016529"/>
              <a:gd name="connsiteY70" fmla="*/ 116812 h 6849226"/>
              <a:gd name="connsiteX71" fmla="*/ 3877809 w 6016529"/>
              <a:gd name="connsiteY71" fmla="*/ 687893 h 6849226"/>
              <a:gd name="connsiteX72" fmla="*/ 3305704 w 6016529"/>
              <a:gd name="connsiteY72" fmla="*/ 687893 h 6849226"/>
              <a:gd name="connsiteX73" fmla="*/ 3305704 w 6016529"/>
              <a:gd name="connsiteY73" fmla="*/ 116812 h 6849226"/>
              <a:gd name="connsiteX74" fmla="*/ 3590538 w 6016529"/>
              <a:gd name="connsiteY74" fmla="*/ 0 h 684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16529" h="6849226">
                <a:moveTo>
                  <a:pt x="1801388" y="5504671"/>
                </a:moveTo>
                <a:cubicBezTo>
                  <a:pt x="1904992" y="5504671"/>
                  <a:pt x="2009003" y="5544416"/>
                  <a:pt x="2088635" y="5623907"/>
                </a:cubicBezTo>
                <a:cubicBezTo>
                  <a:pt x="2247901" y="5779644"/>
                  <a:pt x="2247901" y="6035962"/>
                  <a:pt x="2088635" y="6194943"/>
                </a:cubicBezTo>
                <a:cubicBezTo>
                  <a:pt x="1929370" y="6353925"/>
                  <a:pt x="1672594" y="6353925"/>
                  <a:pt x="1516579" y="6194943"/>
                </a:cubicBezTo>
                <a:cubicBezTo>
                  <a:pt x="1357313" y="6035962"/>
                  <a:pt x="1357313" y="5779644"/>
                  <a:pt x="1516579" y="5623907"/>
                </a:cubicBezTo>
                <a:cubicBezTo>
                  <a:pt x="1594586" y="5544416"/>
                  <a:pt x="1697784" y="5504671"/>
                  <a:pt x="1801388" y="5504671"/>
                </a:cubicBezTo>
                <a:close/>
                <a:moveTo>
                  <a:pt x="1696584" y="4364868"/>
                </a:moveTo>
                <a:cubicBezTo>
                  <a:pt x="1802113" y="4364868"/>
                  <a:pt x="1907643" y="4404635"/>
                  <a:pt x="1987195" y="4484170"/>
                </a:cubicBezTo>
                <a:cubicBezTo>
                  <a:pt x="2146300" y="4643240"/>
                  <a:pt x="2146300" y="4906193"/>
                  <a:pt x="1987195" y="5065263"/>
                </a:cubicBezTo>
                <a:cubicBezTo>
                  <a:pt x="1987195" y="5065263"/>
                  <a:pt x="1987195" y="5065263"/>
                  <a:pt x="360615" y="6691481"/>
                </a:cubicBezTo>
                <a:lnTo>
                  <a:pt x="202834" y="6849226"/>
                </a:lnTo>
                <a:lnTo>
                  <a:pt x="1" y="6849226"/>
                </a:lnTo>
                <a:lnTo>
                  <a:pt x="1" y="6838974"/>
                </a:lnTo>
                <a:cubicBezTo>
                  <a:pt x="1" y="6793931"/>
                  <a:pt x="1" y="6613760"/>
                  <a:pt x="1" y="5893076"/>
                </a:cubicBezTo>
                <a:cubicBezTo>
                  <a:pt x="1" y="5893076"/>
                  <a:pt x="1" y="5893076"/>
                  <a:pt x="1405973" y="4484170"/>
                </a:cubicBezTo>
                <a:cubicBezTo>
                  <a:pt x="1485526" y="4404635"/>
                  <a:pt x="1591055" y="4364868"/>
                  <a:pt x="1696584" y="4364868"/>
                </a:cubicBezTo>
                <a:close/>
                <a:moveTo>
                  <a:pt x="5356050" y="3185373"/>
                </a:moveTo>
                <a:cubicBezTo>
                  <a:pt x="5461194" y="3185373"/>
                  <a:pt x="5566745" y="3225159"/>
                  <a:pt x="5647937" y="3304731"/>
                </a:cubicBezTo>
                <a:cubicBezTo>
                  <a:pt x="5807075" y="3463874"/>
                  <a:pt x="5807075" y="3723699"/>
                  <a:pt x="5647937" y="3882843"/>
                </a:cubicBezTo>
                <a:cubicBezTo>
                  <a:pt x="5647937" y="3882843"/>
                  <a:pt x="5647937" y="3882843"/>
                  <a:pt x="4417055" y="5110519"/>
                </a:cubicBezTo>
                <a:cubicBezTo>
                  <a:pt x="4257918" y="5269662"/>
                  <a:pt x="3998101" y="5269662"/>
                  <a:pt x="3838963" y="5110519"/>
                </a:cubicBezTo>
                <a:cubicBezTo>
                  <a:pt x="3679825" y="4951376"/>
                  <a:pt x="3679825" y="4691550"/>
                  <a:pt x="3838963" y="4532407"/>
                </a:cubicBezTo>
                <a:cubicBezTo>
                  <a:pt x="3838963" y="4532407"/>
                  <a:pt x="3838963" y="4532407"/>
                  <a:pt x="5066597" y="3304731"/>
                </a:cubicBezTo>
                <a:cubicBezTo>
                  <a:pt x="5146166" y="3225159"/>
                  <a:pt x="5250905" y="3185373"/>
                  <a:pt x="5356050" y="3185373"/>
                </a:cubicBezTo>
                <a:close/>
                <a:moveTo>
                  <a:pt x="5536808" y="1763773"/>
                </a:moveTo>
                <a:cubicBezTo>
                  <a:pt x="5641519" y="1763773"/>
                  <a:pt x="5746231" y="1804359"/>
                  <a:pt x="5825779" y="1885531"/>
                </a:cubicBezTo>
                <a:cubicBezTo>
                  <a:pt x="5984875" y="2044627"/>
                  <a:pt x="5984875" y="2304377"/>
                  <a:pt x="5825779" y="2463473"/>
                </a:cubicBezTo>
                <a:cubicBezTo>
                  <a:pt x="5825779" y="2463473"/>
                  <a:pt x="5825779" y="2463473"/>
                  <a:pt x="2708786" y="5580466"/>
                </a:cubicBezTo>
                <a:cubicBezTo>
                  <a:pt x="2549689" y="5739562"/>
                  <a:pt x="2286693" y="5739562"/>
                  <a:pt x="2127597" y="5580466"/>
                </a:cubicBezTo>
                <a:cubicBezTo>
                  <a:pt x="1968500" y="5421369"/>
                  <a:pt x="1968500" y="5161620"/>
                  <a:pt x="2127597" y="5002523"/>
                </a:cubicBezTo>
                <a:cubicBezTo>
                  <a:pt x="2127597" y="5002523"/>
                  <a:pt x="2127597" y="5002523"/>
                  <a:pt x="5247836" y="1885531"/>
                </a:cubicBezTo>
                <a:cubicBezTo>
                  <a:pt x="5327384" y="1804359"/>
                  <a:pt x="5432096" y="1763773"/>
                  <a:pt x="5536808" y="1763773"/>
                </a:cubicBezTo>
                <a:close/>
                <a:moveTo>
                  <a:pt x="3838081" y="983508"/>
                </a:moveTo>
                <a:cubicBezTo>
                  <a:pt x="3942817" y="983508"/>
                  <a:pt x="4047552" y="1023291"/>
                  <a:pt x="4127118" y="1102856"/>
                </a:cubicBezTo>
                <a:cubicBezTo>
                  <a:pt x="4286251" y="1265233"/>
                  <a:pt x="4286251" y="1525037"/>
                  <a:pt x="4127118" y="1684167"/>
                </a:cubicBezTo>
                <a:cubicBezTo>
                  <a:pt x="4127118" y="1684167"/>
                  <a:pt x="4127118" y="1684167"/>
                  <a:pt x="834045" y="4977183"/>
                </a:cubicBezTo>
                <a:cubicBezTo>
                  <a:pt x="674913" y="5136313"/>
                  <a:pt x="415104" y="5136313"/>
                  <a:pt x="255971" y="4977183"/>
                </a:cubicBezTo>
                <a:cubicBezTo>
                  <a:pt x="96839" y="4814806"/>
                  <a:pt x="96839" y="4555002"/>
                  <a:pt x="255971" y="4395872"/>
                </a:cubicBezTo>
                <a:cubicBezTo>
                  <a:pt x="255971" y="4395872"/>
                  <a:pt x="255971" y="4395872"/>
                  <a:pt x="3549044" y="1102856"/>
                </a:cubicBezTo>
                <a:cubicBezTo>
                  <a:pt x="3628611" y="1023291"/>
                  <a:pt x="3733346" y="983508"/>
                  <a:pt x="3838081" y="983508"/>
                </a:cubicBezTo>
                <a:close/>
                <a:moveTo>
                  <a:pt x="2974523" y="610447"/>
                </a:moveTo>
                <a:cubicBezTo>
                  <a:pt x="3079249" y="610447"/>
                  <a:pt x="3183974" y="650233"/>
                  <a:pt x="3263533" y="729803"/>
                </a:cubicBezTo>
                <a:cubicBezTo>
                  <a:pt x="3422650" y="888943"/>
                  <a:pt x="3422650" y="1148764"/>
                  <a:pt x="3263533" y="1307904"/>
                </a:cubicBezTo>
                <a:lnTo>
                  <a:pt x="217569" y="4357551"/>
                </a:lnTo>
                <a:cubicBezTo>
                  <a:pt x="155871" y="4419259"/>
                  <a:pt x="77935" y="4454984"/>
                  <a:pt x="0" y="4467975"/>
                </a:cubicBezTo>
                <a:lnTo>
                  <a:pt x="0" y="4465920"/>
                </a:lnTo>
                <a:lnTo>
                  <a:pt x="0" y="4451533"/>
                </a:lnTo>
                <a:lnTo>
                  <a:pt x="0" y="4435862"/>
                </a:lnTo>
                <a:lnTo>
                  <a:pt x="0" y="4412484"/>
                </a:lnTo>
                <a:lnTo>
                  <a:pt x="0" y="4379858"/>
                </a:lnTo>
                <a:lnTo>
                  <a:pt x="0" y="4336441"/>
                </a:lnTo>
                <a:lnTo>
                  <a:pt x="0" y="4280693"/>
                </a:lnTo>
                <a:lnTo>
                  <a:pt x="0" y="4211072"/>
                </a:lnTo>
                <a:lnTo>
                  <a:pt x="0" y="4126038"/>
                </a:lnTo>
                <a:lnTo>
                  <a:pt x="0" y="4024047"/>
                </a:lnTo>
                <a:lnTo>
                  <a:pt x="0" y="3903560"/>
                </a:lnTo>
                <a:lnTo>
                  <a:pt x="0" y="3763034"/>
                </a:lnTo>
                <a:lnTo>
                  <a:pt x="0" y="3600928"/>
                </a:lnTo>
                <a:lnTo>
                  <a:pt x="0" y="3415701"/>
                </a:lnTo>
                <a:cubicBezTo>
                  <a:pt x="0" y="3415701"/>
                  <a:pt x="0" y="3415701"/>
                  <a:pt x="2685514" y="729803"/>
                </a:cubicBezTo>
                <a:cubicBezTo>
                  <a:pt x="2765073" y="650233"/>
                  <a:pt x="2869798" y="610447"/>
                  <a:pt x="2974523" y="610447"/>
                </a:cubicBezTo>
                <a:close/>
                <a:moveTo>
                  <a:pt x="5606520" y="454871"/>
                </a:moveTo>
                <a:cubicBezTo>
                  <a:pt x="5712067" y="454871"/>
                  <a:pt x="5817614" y="494654"/>
                  <a:pt x="5897180" y="574220"/>
                </a:cubicBezTo>
                <a:cubicBezTo>
                  <a:pt x="6056313" y="733353"/>
                  <a:pt x="6056313" y="996409"/>
                  <a:pt x="5897180" y="1155542"/>
                </a:cubicBezTo>
                <a:cubicBezTo>
                  <a:pt x="5897180" y="1155542"/>
                  <a:pt x="5897180" y="1155542"/>
                  <a:pt x="2607355" y="4445367"/>
                </a:cubicBezTo>
                <a:cubicBezTo>
                  <a:pt x="2444975" y="4604500"/>
                  <a:pt x="2185166" y="4604500"/>
                  <a:pt x="2026033" y="4445367"/>
                </a:cubicBezTo>
                <a:cubicBezTo>
                  <a:pt x="1866901" y="4286235"/>
                  <a:pt x="1866901" y="4026426"/>
                  <a:pt x="2026033" y="3867293"/>
                </a:cubicBezTo>
                <a:cubicBezTo>
                  <a:pt x="2026033" y="3867293"/>
                  <a:pt x="2026033" y="3867293"/>
                  <a:pt x="5315859" y="574220"/>
                </a:cubicBezTo>
                <a:cubicBezTo>
                  <a:pt x="5395425" y="494654"/>
                  <a:pt x="5500972" y="454871"/>
                  <a:pt x="5606520" y="454871"/>
                </a:cubicBezTo>
                <a:close/>
                <a:moveTo>
                  <a:pt x="3590538" y="0"/>
                </a:moveTo>
                <a:cubicBezTo>
                  <a:pt x="3694151" y="0"/>
                  <a:pt x="3798170" y="38937"/>
                  <a:pt x="3877809" y="116812"/>
                </a:cubicBezTo>
                <a:cubicBezTo>
                  <a:pt x="4033838" y="275806"/>
                  <a:pt x="4033838" y="532144"/>
                  <a:pt x="3877809" y="687893"/>
                </a:cubicBezTo>
                <a:cubicBezTo>
                  <a:pt x="3718530" y="846887"/>
                  <a:pt x="3461733" y="846887"/>
                  <a:pt x="3305704" y="687893"/>
                </a:cubicBezTo>
                <a:cubicBezTo>
                  <a:pt x="3146425" y="532144"/>
                  <a:pt x="3146425" y="275806"/>
                  <a:pt x="3305704" y="116812"/>
                </a:cubicBezTo>
                <a:cubicBezTo>
                  <a:pt x="3383719" y="38937"/>
                  <a:pt x="3486925" y="0"/>
                  <a:pt x="3590538" y="0"/>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sz="1800" b="1">
                <a:solidFill>
                  <a:srgbClr val="FF0000"/>
                </a:solidFill>
              </a:defRPr>
            </a:lvl1pPr>
          </a:lstStyle>
          <a:p>
            <a:r>
              <a:rPr lang="en-US" dirty="0"/>
              <a:t>Click icon to change photo</a:t>
            </a:r>
          </a:p>
        </p:txBody>
      </p:sp>
      <p:sp>
        <p:nvSpPr>
          <p:cNvPr id="31" name="TextBox 30">
            <a:extLst>
              <a:ext uri="{FF2B5EF4-FFF2-40B4-BE49-F238E27FC236}">
                <a16:creationId xmlns:a16="http://schemas.microsoft.com/office/drawing/2014/main" id="{37E65771-7C11-4A8C-84F4-5192D613DB5E}"/>
              </a:ext>
            </a:extLst>
          </p:cNvPr>
          <p:cNvSpPr txBox="1"/>
          <p:nvPr userDrawn="1"/>
        </p:nvSpPr>
        <p:spPr bwMode="black">
          <a:xfrm>
            <a:off x="7315200"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2023.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p>
        </p:txBody>
      </p:sp>
      <p:sp>
        <p:nvSpPr>
          <p:cNvPr id="32" name="Text Placeholder 21">
            <a:extLst>
              <a:ext uri="{FF2B5EF4-FFF2-40B4-BE49-F238E27FC236}">
                <a16:creationId xmlns:a16="http://schemas.microsoft.com/office/drawing/2014/main" id="{C836A395-FD4E-4917-8E6D-2BE4CAD8357E}"/>
              </a:ext>
            </a:extLst>
          </p:cNvPr>
          <p:cNvSpPr>
            <a:spLocks noGrp="1"/>
          </p:cNvSpPr>
          <p:nvPr>
            <p:ph type="body" sz="quarter" idx="11" hasCustomPrompt="1"/>
          </p:nvPr>
        </p:nvSpPr>
        <p:spPr>
          <a:xfrm>
            <a:off x="7315200" y="4175059"/>
            <a:ext cx="4495800"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a:t>
            </a:r>
          </a:p>
        </p:txBody>
      </p:sp>
      <p:sp>
        <p:nvSpPr>
          <p:cNvPr id="33" name="Title 1">
            <a:extLst>
              <a:ext uri="{FF2B5EF4-FFF2-40B4-BE49-F238E27FC236}">
                <a16:creationId xmlns:a16="http://schemas.microsoft.com/office/drawing/2014/main" id="{77536598-0245-4E2C-BBB9-0BD097E797ED}"/>
              </a:ext>
            </a:extLst>
          </p:cNvPr>
          <p:cNvSpPr>
            <a:spLocks noGrp="1"/>
          </p:cNvSpPr>
          <p:nvPr>
            <p:ph type="ctrTitle" hasCustomPrompt="1"/>
          </p:nvPr>
        </p:nvSpPr>
        <p:spPr>
          <a:xfrm>
            <a:off x="7315200" y="1918354"/>
            <a:ext cx="4495800" cy="2088828"/>
          </a:xfrm>
          <a:prstGeom prst="rect">
            <a:avLst/>
          </a:prstGeom>
        </p:spPr>
        <p:txBody>
          <a:bodyPr anchor="b" anchorCtr="0"/>
          <a:lstStyle>
            <a:lvl1pPr algn="l">
              <a:lnSpc>
                <a:spcPct val="100000"/>
              </a:lnSpc>
              <a:defRPr sz="3200" b="1" i="0" baseline="0">
                <a:solidFill>
                  <a:schemeClr val="accent2"/>
                </a:solidFill>
              </a:defRPr>
            </a:lvl1pPr>
          </a:lstStyle>
          <a:p>
            <a:r>
              <a:rPr lang="en-US" dirty="0"/>
              <a:t>Headline 32pt Arial Bold Title Case and Can be 3 Lines</a:t>
            </a:r>
          </a:p>
        </p:txBody>
      </p:sp>
      <p:sp>
        <p:nvSpPr>
          <p:cNvPr id="34" name="Subtitle 2">
            <a:extLst>
              <a:ext uri="{FF2B5EF4-FFF2-40B4-BE49-F238E27FC236}">
                <a16:creationId xmlns:a16="http://schemas.microsoft.com/office/drawing/2014/main" id="{884C363C-541B-44AF-8E1E-02C68EDA59BE}"/>
              </a:ext>
            </a:extLst>
          </p:cNvPr>
          <p:cNvSpPr>
            <a:spLocks noGrp="1"/>
          </p:cNvSpPr>
          <p:nvPr>
            <p:ph type="subTitle" idx="1" hasCustomPrompt="1"/>
          </p:nvPr>
        </p:nvSpPr>
        <p:spPr>
          <a:xfrm>
            <a:off x="7315200" y="5518464"/>
            <a:ext cx="4495800"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35" name="Graphic 34">
            <a:extLst>
              <a:ext uri="{FF2B5EF4-FFF2-40B4-BE49-F238E27FC236}">
                <a16:creationId xmlns:a16="http://schemas.microsoft.com/office/drawing/2014/main" id="{FCEAB378-025C-41A6-9397-DD16EC6FDF3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6331369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1_Cover Img02 - IQVIA">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008FDF6-6C42-435C-8ABA-FDA3F0DFE00D}"/>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23" name="Picture Placeholder 22">
            <a:extLst>
              <a:ext uri="{FF2B5EF4-FFF2-40B4-BE49-F238E27FC236}">
                <a16:creationId xmlns:a16="http://schemas.microsoft.com/office/drawing/2014/main" id="{98417A7B-0748-4FAB-875B-381521CB81EC}"/>
              </a:ext>
            </a:extLst>
          </p:cNvPr>
          <p:cNvSpPr>
            <a:spLocks noGrp="1"/>
          </p:cNvSpPr>
          <p:nvPr>
            <p:ph type="pic" sz="quarter" idx="12" hasCustomPrompt="1"/>
          </p:nvPr>
        </p:nvSpPr>
        <p:spPr>
          <a:xfrm>
            <a:off x="6506507" y="1"/>
            <a:ext cx="5682319" cy="6857999"/>
          </a:xfrm>
          <a:custGeom>
            <a:avLst/>
            <a:gdLst>
              <a:gd name="connsiteX0" fmla="*/ 3882150 w 5682319"/>
              <a:gd name="connsiteY0" fmla="*/ 4074443 h 6857999"/>
              <a:gd name="connsiteX1" fmla="*/ 4169357 w 5682319"/>
              <a:gd name="connsiteY1" fmla="*/ 4191499 h 6857999"/>
              <a:gd name="connsiteX2" fmla="*/ 4169357 w 5682319"/>
              <a:gd name="connsiteY2" fmla="*/ 4765537 h 6857999"/>
              <a:gd name="connsiteX3" fmla="*/ 2075525 w 5682319"/>
              <a:gd name="connsiteY3" fmla="*/ 6857999 h 6857999"/>
              <a:gd name="connsiteX4" fmla="*/ 929344 w 5682319"/>
              <a:gd name="connsiteY4" fmla="*/ 6857999 h 6857999"/>
              <a:gd name="connsiteX5" fmla="*/ 3594943 w 5682319"/>
              <a:gd name="connsiteY5" fmla="*/ 4191499 h 6857999"/>
              <a:gd name="connsiteX6" fmla="*/ 3882150 w 5682319"/>
              <a:gd name="connsiteY6" fmla="*/ 4074443 h 6857999"/>
              <a:gd name="connsiteX7" fmla="*/ 5682319 w 5682319"/>
              <a:gd name="connsiteY7" fmla="*/ 3317874 h 6857999"/>
              <a:gd name="connsiteX8" fmla="*/ 5682319 w 5682319"/>
              <a:gd name="connsiteY8" fmla="*/ 4466166 h 6857999"/>
              <a:gd name="connsiteX9" fmla="*/ 3668064 w 5682319"/>
              <a:gd name="connsiteY9" fmla="*/ 6479645 h 6857999"/>
              <a:gd name="connsiteX10" fmla="*/ 3096343 w 5682319"/>
              <a:gd name="connsiteY10" fmla="*/ 6479645 h 6857999"/>
              <a:gd name="connsiteX11" fmla="*/ 3096343 w 5682319"/>
              <a:gd name="connsiteY11" fmla="*/ 5905499 h 6857999"/>
              <a:gd name="connsiteX12" fmla="*/ 4185522 w 5682319"/>
              <a:gd name="connsiteY12" fmla="*/ 1341442 h 6857999"/>
              <a:gd name="connsiteX13" fmla="*/ 4472627 w 5682319"/>
              <a:gd name="connsiteY13" fmla="*/ 1460518 h 6857999"/>
              <a:gd name="connsiteX14" fmla="*/ 4472627 w 5682319"/>
              <a:gd name="connsiteY14" fmla="*/ 2034728 h 6857999"/>
              <a:gd name="connsiteX15" fmla="*/ 691303 w 5682319"/>
              <a:gd name="connsiteY15" fmla="*/ 5816052 h 6857999"/>
              <a:gd name="connsiteX16" fmla="*/ 117092 w 5682319"/>
              <a:gd name="connsiteY16" fmla="*/ 5816052 h 6857999"/>
              <a:gd name="connsiteX17" fmla="*/ 117092 w 5682319"/>
              <a:gd name="connsiteY17" fmla="*/ 5241841 h 6857999"/>
              <a:gd name="connsiteX18" fmla="*/ 3898416 w 5682319"/>
              <a:gd name="connsiteY18" fmla="*/ 1460518 h 6857999"/>
              <a:gd name="connsiteX19" fmla="*/ 4185522 w 5682319"/>
              <a:gd name="connsiteY19" fmla="*/ 1341442 h 6857999"/>
              <a:gd name="connsiteX20" fmla="*/ 5682319 w 5682319"/>
              <a:gd name="connsiteY20" fmla="*/ 892174 h 6857999"/>
              <a:gd name="connsiteX21" fmla="*/ 5682319 w 5682319"/>
              <a:gd name="connsiteY21" fmla="*/ 2037686 h 6857999"/>
              <a:gd name="connsiteX22" fmla="*/ 2456186 w 5682319"/>
              <a:gd name="connsiteY22" fmla="*/ 5265226 h 6857999"/>
              <a:gd name="connsiteX23" fmla="*/ 1881887 w 5682319"/>
              <a:gd name="connsiteY23" fmla="*/ 5265226 h 6857999"/>
              <a:gd name="connsiteX24" fmla="*/ 1881887 w 5682319"/>
              <a:gd name="connsiteY24" fmla="*/ 4691147 h 6857999"/>
              <a:gd name="connsiteX25" fmla="*/ 5663793 w 5682319"/>
              <a:gd name="connsiteY25" fmla="*/ 910693 h 6857999"/>
              <a:gd name="connsiteX26" fmla="*/ 5682319 w 5682319"/>
              <a:gd name="connsiteY26" fmla="*/ 892174 h 6857999"/>
              <a:gd name="connsiteX27" fmla="*/ 4144645 w 5682319"/>
              <a:gd name="connsiteY27" fmla="*/ 0 h 6857999"/>
              <a:gd name="connsiteX28" fmla="*/ 5293380 w 5682319"/>
              <a:gd name="connsiteY28" fmla="*/ 0 h 6857999"/>
              <a:gd name="connsiteX29" fmla="*/ 5292555 w 5682319"/>
              <a:gd name="connsiteY29" fmla="*/ 824 h 6857999"/>
              <a:gd name="connsiteX30" fmla="*/ 1910701 w 5682319"/>
              <a:gd name="connsiteY30" fmla="*/ 3380869 h 6857999"/>
              <a:gd name="connsiteX31" fmla="*/ 1338981 w 5682319"/>
              <a:gd name="connsiteY31" fmla="*/ 3380869 h 6857999"/>
              <a:gd name="connsiteX32" fmla="*/ 1338981 w 5682319"/>
              <a:gd name="connsiteY32" fmla="*/ 2806808 h 6857999"/>
              <a:gd name="connsiteX33" fmla="*/ 3889749 w 5682319"/>
              <a:gd name="connsiteY33" fmla="*/ 2550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82319" h="6857999">
                <a:moveTo>
                  <a:pt x="3882150" y="4074443"/>
                </a:moveTo>
                <a:cubicBezTo>
                  <a:pt x="3986048" y="4074443"/>
                  <a:pt x="4089945" y="4113462"/>
                  <a:pt x="4169357" y="4191499"/>
                </a:cubicBezTo>
                <a:cubicBezTo>
                  <a:pt x="4328181" y="4350219"/>
                  <a:pt x="4328181" y="4609462"/>
                  <a:pt x="4169357" y="4765537"/>
                </a:cubicBezTo>
                <a:cubicBezTo>
                  <a:pt x="4169357" y="4765537"/>
                  <a:pt x="4169357" y="4765537"/>
                  <a:pt x="2075525" y="6857999"/>
                </a:cubicBezTo>
                <a:cubicBezTo>
                  <a:pt x="2075525" y="6857999"/>
                  <a:pt x="2075525" y="6857999"/>
                  <a:pt x="929344" y="6857999"/>
                </a:cubicBezTo>
                <a:cubicBezTo>
                  <a:pt x="929344" y="6857999"/>
                  <a:pt x="929344" y="6857999"/>
                  <a:pt x="3594943" y="4191499"/>
                </a:cubicBezTo>
                <a:cubicBezTo>
                  <a:pt x="3674355" y="4113462"/>
                  <a:pt x="3778252" y="4074443"/>
                  <a:pt x="3882150" y="4074443"/>
                </a:cubicBezTo>
                <a:close/>
                <a:moveTo>
                  <a:pt x="5682319" y="3317874"/>
                </a:moveTo>
                <a:cubicBezTo>
                  <a:pt x="5682319" y="3317874"/>
                  <a:pt x="5682319" y="3317874"/>
                  <a:pt x="5682319" y="4466166"/>
                </a:cubicBezTo>
                <a:cubicBezTo>
                  <a:pt x="5682319" y="4466166"/>
                  <a:pt x="5682319" y="4466166"/>
                  <a:pt x="3668064" y="6479645"/>
                </a:cubicBezTo>
                <a:cubicBezTo>
                  <a:pt x="3511899" y="6635749"/>
                  <a:pt x="3252508" y="6635749"/>
                  <a:pt x="3096343" y="6479645"/>
                </a:cubicBezTo>
                <a:cubicBezTo>
                  <a:pt x="2937532" y="6320895"/>
                  <a:pt x="2937532" y="6061603"/>
                  <a:pt x="3096343" y="5905499"/>
                </a:cubicBezTo>
                <a:close/>
                <a:moveTo>
                  <a:pt x="4185522" y="1341442"/>
                </a:moveTo>
                <a:cubicBezTo>
                  <a:pt x="4289382" y="1341442"/>
                  <a:pt x="4393243" y="1381134"/>
                  <a:pt x="4472627" y="1460518"/>
                </a:cubicBezTo>
                <a:cubicBezTo>
                  <a:pt x="4631395" y="1619285"/>
                  <a:pt x="4631395" y="1875960"/>
                  <a:pt x="4472627" y="2034728"/>
                </a:cubicBezTo>
                <a:cubicBezTo>
                  <a:pt x="4472627" y="2034728"/>
                  <a:pt x="4472627" y="2034728"/>
                  <a:pt x="691303" y="5816052"/>
                </a:cubicBezTo>
                <a:cubicBezTo>
                  <a:pt x="532535" y="5972174"/>
                  <a:pt x="275860" y="5972174"/>
                  <a:pt x="117092" y="5816052"/>
                </a:cubicBezTo>
                <a:cubicBezTo>
                  <a:pt x="-39030" y="5657284"/>
                  <a:pt x="-39030" y="5400609"/>
                  <a:pt x="117092" y="5241841"/>
                </a:cubicBezTo>
                <a:cubicBezTo>
                  <a:pt x="117092" y="5241841"/>
                  <a:pt x="117092" y="5241841"/>
                  <a:pt x="3898416" y="1460518"/>
                </a:cubicBezTo>
                <a:cubicBezTo>
                  <a:pt x="3977800" y="1381134"/>
                  <a:pt x="4081661" y="1341442"/>
                  <a:pt x="4185522" y="1341442"/>
                </a:cubicBezTo>
                <a:close/>
                <a:moveTo>
                  <a:pt x="5682319" y="892174"/>
                </a:moveTo>
                <a:cubicBezTo>
                  <a:pt x="5682319" y="892174"/>
                  <a:pt x="5682319" y="892174"/>
                  <a:pt x="5682319" y="2037686"/>
                </a:cubicBezTo>
                <a:cubicBezTo>
                  <a:pt x="5682319" y="2037686"/>
                  <a:pt x="5682319" y="2037686"/>
                  <a:pt x="2456186" y="5265226"/>
                </a:cubicBezTo>
                <a:cubicBezTo>
                  <a:pt x="2297393" y="5421312"/>
                  <a:pt x="2040679" y="5421312"/>
                  <a:pt x="1881887" y="5265226"/>
                </a:cubicBezTo>
                <a:cubicBezTo>
                  <a:pt x="1723094" y="5106495"/>
                  <a:pt x="1723094" y="4849879"/>
                  <a:pt x="1881887" y="4691147"/>
                </a:cubicBezTo>
                <a:lnTo>
                  <a:pt x="5663793" y="910693"/>
                </a:lnTo>
                <a:cubicBezTo>
                  <a:pt x="5669086" y="905402"/>
                  <a:pt x="5677026" y="900111"/>
                  <a:pt x="5682319" y="892174"/>
                </a:cubicBezTo>
                <a:close/>
                <a:moveTo>
                  <a:pt x="4144645" y="0"/>
                </a:moveTo>
                <a:lnTo>
                  <a:pt x="5293380" y="0"/>
                </a:lnTo>
                <a:lnTo>
                  <a:pt x="5292555" y="824"/>
                </a:lnTo>
                <a:cubicBezTo>
                  <a:pt x="5280167" y="13206"/>
                  <a:pt x="5081964" y="211303"/>
                  <a:pt x="1910701" y="3380869"/>
                </a:cubicBezTo>
                <a:cubicBezTo>
                  <a:pt x="1754537" y="3536949"/>
                  <a:pt x="1495145" y="3536949"/>
                  <a:pt x="1338981" y="3380869"/>
                </a:cubicBezTo>
                <a:cubicBezTo>
                  <a:pt x="1180169" y="3222143"/>
                  <a:pt x="1180169" y="2962889"/>
                  <a:pt x="1338981" y="2806808"/>
                </a:cubicBezTo>
                <a:cubicBezTo>
                  <a:pt x="1338981" y="2806808"/>
                  <a:pt x="1338981" y="2806808"/>
                  <a:pt x="3889749" y="255000"/>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sz="1800" b="1">
                <a:solidFill>
                  <a:srgbClr val="FF0000"/>
                </a:solidFill>
              </a:defRPr>
            </a:lvl1pPr>
          </a:lstStyle>
          <a:p>
            <a:r>
              <a:rPr lang="en-US" dirty="0"/>
              <a:t>Click icon to change photo</a:t>
            </a:r>
          </a:p>
        </p:txBody>
      </p:sp>
      <p:sp>
        <p:nvSpPr>
          <p:cNvPr id="33" name="TextBox 32">
            <a:extLst>
              <a:ext uri="{FF2B5EF4-FFF2-40B4-BE49-F238E27FC236}">
                <a16:creationId xmlns:a16="http://schemas.microsoft.com/office/drawing/2014/main" id="{827AFCC2-DAD5-47A8-80A2-C1F764ACAB11}"/>
              </a:ext>
            </a:extLst>
          </p:cNvPr>
          <p:cNvSpPr txBox="1"/>
          <p:nvPr userDrawn="1"/>
        </p:nvSpPr>
        <p:spPr bwMode="black">
          <a:xfrm>
            <a:off x="731520"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2023.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731520" y="4175059"/>
            <a:ext cx="4495800"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dirty="0"/>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731520" y="1918354"/>
            <a:ext cx="4495800" cy="2088828"/>
          </a:xfrm>
          <a:prstGeom prst="rect">
            <a:avLst/>
          </a:prstGeom>
        </p:spPr>
        <p:txBody>
          <a:bodyPr anchor="b" anchorCtr="0"/>
          <a:lstStyle>
            <a:lvl1pPr algn="l">
              <a:lnSpc>
                <a:spcPct val="100000"/>
              </a:lnSpc>
              <a:defRPr sz="3200" b="1" i="0" baseline="0">
                <a:solidFill>
                  <a:schemeClr val="bg1"/>
                </a:solidFill>
              </a:defRPr>
            </a:lvl1pPr>
          </a:lstStyle>
          <a:p>
            <a:r>
              <a:rPr lang="en-US" dirty="0"/>
              <a:t>Headline 32pt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731520" y="5518464"/>
            <a:ext cx="4495800"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40" name="Picture 39">
            <a:extLst>
              <a:ext uri="{FF2B5EF4-FFF2-40B4-BE49-F238E27FC236}">
                <a16:creationId xmlns:a16="http://schemas.microsoft.com/office/drawing/2014/main" id="{78BCC127-A4D6-48D0-A944-3E354801CDCC}"/>
              </a:ext>
            </a:extLst>
          </p:cNvPr>
          <p:cNvPicPr>
            <a:picLocks/>
          </p:cNvPicPr>
          <p:nvPr userDrawn="1"/>
        </p:nvPicPr>
        <p:blipFill rotWithShape="1">
          <a:blip r:embed="rId3" cstate="email">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Tree>
    <p:extLst>
      <p:ext uri="{BB962C8B-B14F-4D97-AF65-F5344CB8AC3E}">
        <p14:creationId xmlns:p14="http://schemas.microsoft.com/office/powerpoint/2010/main" val="41329393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Cover Img03 - IQVIA">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5DA7DB7-B22C-4B80-97B4-17A8ADF15738}"/>
              </a:ext>
            </a:extLst>
          </p:cNvPr>
          <p:cNvSpPr>
            <a:spLocks noGrp="1"/>
          </p:cNvSpPr>
          <p:nvPr>
            <p:ph type="pic" sz="quarter" idx="11" hasCustomPrompt="1"/>
          </p:nvPr>
        </p:nvSpPr>
        <p:spPr>
          <a:xfrm>
            <a:off x="5857737" y="0"/>
            <a:ext cx="6334262" cy="6858000"/>
          </a:xfrm>
          <a:custGeom>
            <a:avLst/>
            <a:gdLst>
              <a:gd name="connsiteX0" fmla="*/ 4013337 w 6334262"/>
              <a:gd name="connsiteY0" fmla="*/ 5842794 h 6858000"/>
              <a:gd name="connsiteX1" fmla="*/ 4330837 w 6334262"/>
              <a:gd name="connsiteY1" fmla="*/ 5973762 h 6858000"/>
              <a:gd name="connsiteX2" fmla="*/ 4330837 w 6334262"/>
              <a:gd name="connsiteY2" fmla="*/ 6608762 h 6858000"/>
              <a:gd name="connsiteX3" fmla="*/ 3695837 w 6334262"/>
              <a:gd name="connsiteY3" fmla="*/ 6608762 h 6858000"/>
              <a:gd name="connsiteX4" fmla="*/ 3695837 w 6334262"/>
              <a:gd name="connsiteY4" fmla="*/ 5973762 h 6858000"/>
              <a:gd name="connsiteX5" fmla="*/ 4013337 w 6334262"/>
              <a:gd name="connsiteY5" fmla="*/ 5842794 h 6858000"/>
              <a:gd name="connsiteX6" fmla="*/ 3809726 w 6334262"/>
              <a:gd name="connsiteY6" fmla="*/ 4691876 h 6858000"/>
              <a:gd name="connsiteX7" fmla="*/ 4129796 w 6334262"/>
              <a:gd name="connsiteY7" fmla="*/ 4822907 h 6858000"/>
              <a:gd name="connsiteX8" fmla="*/ 4129796 w 6334262"/>
              <a:gd name="connsiteY8" fmla="*/ 5466147 h 6858000"/>
              <a:gd name="connsiteX9" fmla="*/ 2881257 w 6334262"/>
              <a:gd name="connsiteY9" fmla="*/ 6715570 h 6858000"/>
              <a:gd name="connsiteX10" fmla="*/ 2241116 w 6334262"/>
              <a:gd name="connsiteY10" fmla="*/ 6715570 h 6858000"/>
              <a:gd name="connsiteX11" fmla="*/ 2241116 w 6334262"/>
              <a:gd name="connsiteY11" fmla="*/ 6072329 h 6858000"/>
              <a:gd name="connsiteX12" fmla="*/ 3489655 w 6334262"/>
              <a:gd name="connsiteY12" fmla="*/ 4822907 h 6858000"/>
              <a:gd name="connsiteX13" fmla="*/ 3809726 w 6334262"/>
              <a:gd name="connsiteY13" fmla="*/ 4691876 h 6858000"/>
              <a:gd name="connsiteX14" fmla="*/ 6334262 w 6334262"/>
              <a:gd name="connsiteY14" fmla="*/ 3330575 h 6858000"/>
              <a:gd name="connsiteX15" fmla="*/ 6334262 w 6334262"/>
              <a:gd name="connsiteY15" fmla="*/ 4614291 h 6858000"/>
              <a:gd name="connsiteX16" fmla="*/ 5008700 w 6334262"/>
              <a:gd name="connsiteY16" fmla="*/ 5937711 h 6858000"/>
              <a:gd name="connsiteX17" fmla="*/ 4368408 w 6334262"/>
              <a:gd name="connsiteY17" fmla="*/ 5937711 h 6858000"/>
              <a:gd name="connsiteX18" fmla="*/ 4368408 w 6334262"/>
              <a:gd name="connsiteY18" fmla="*/ 5297176 h 6858000"/>
              <a:gd name="connsiteX19" fmla="*/ 4147423 w 6334262"/>
              <a:gd name="connsiteY19" fmla="*/ 3005005 h 6858000"/>
              <a:gd name="connsiteX20" fmla="*/ 4468930 w 6334262"/>
              <a:gd name="connsiteY20" fmla="*/ 3137959 h 6858000"/>
              <a:gd name="connsiteX21" fmla="*/ 4468930 w 6334262"/>
              <a:gd name="connsiteY21" fmla="*/ 3778250 h 6858000"/>
              <a:gd name="connsiteX22" fmla="*/ 1388815 w 6334262"/>
              <a:gd name="connsiteY22" fmla="*/ 6858000 h 6858000"/>
              <a:gd name="connsiteX23" fmla="*/ 1386438 w 6334262"/>
              <a:gd name="connsiteY23" fmla="*/ 6858000 h 6858000"/>
              <a:gd name="connsiteX24" fmla="*/ 1369796 w 6334262"/>
              <a:gd name="connsiteY24" fmla="*/ 6858000 h 6858000"/>
              <a:gd name="connsiteX25" fmla="*/ 1351668 w 6334262"/>
              <a:gd name="connsiteY25" fmla="*/ 6858000 h 6858000"/>
              <a:gd name="connsiteX26" fmla="*/ 1324626 w 6334262"/>
              <a:gd name="connsiteY26" fmla="*/ 6858000 h 6858000"/>
              <a:gd name="connsiteX27" fmla="*/ 1286884 w 6334262"/>
              <a:gd name="connsiteY27" fmla="*/ 6858000 h 6858000"/>
              <a:gd name="connsiteX28" fmla="*/ 1236662 w 6334262"/>
              <a:gd name="connsiteY28" fmla="*/ 6858000 h 6858000"/>
              <a:gd name="connsiteX29" fmla="*/ 1172175 w 6334262"/>
              <a:gd name="connsiteY29" fmla="*/ 6858000 h 6858000"/>
              <a:gd name="connsiteX30" fmla="*/ 1091641 w 6334262"/>
              <a:gd name="connsiteY30" fmla="*/ 6858000 h 6858000"/>
              <a:gd name="connsiteX31" fmla="*/ 993276 w 6334262"/>
              <a:gd name="connsiteY31" fmla="*/ 6858000 h 6858000"/>
              <a:gd name="connsiteX32" fmla="*/ 875297 w 6334262"/>
              <a:gd name="connsiteY32" fmla="*/ 6858000 h 6858000"/>
              <a:gd name="connsiteX33" fmla="*/ 735922 w 6334262"/>
              <a:gd name="connsiteY33" fmla="*/ 6858000 h 6858000"/>
              <a:gd name="connsiteX34" fmla="*/ 573368 w 6334262"/>
              <a:gd name="connsiteY34" fmla="*/ 6858000 h 6858000"/>
              <a:gd name="connsiteX35" fmla="*/ 385850 w 6334262"/>
              <a:gd name="connsiteY35" fmla="*/ 6858000 h 6858000"/>
              <a:gd name="connsiteX36" fmla="*/ 171587 w 6334262"/>
              <a:gd name="connsiteY36" fmla="*/ 6858000 h 6858000"/>
              <a:gd name="connsiteX37" fmla="*/ 280079 w 6334262"/>
              <a:gd name="connsiteY37" fmla="*/ 6683375 h 6858000"/>
              <a:gd name="connsiteX38" fmla="*/ 3825916 w 6334262"/>
              <a:gd name="connsiteY38" fmla="*/ 3137959 h 6858000"/>
              <a:gd name="connsiteX39" fmla="*/ 4147423 w 6334262"/>
              <a:gd name="connsiteY39" fmla="*/ 3005005 h 6858000"/>
              <a:gd name="connsiteX40" fmla="*/ 5753797 w 6334262"/>
              <a:gd name="connsiteY40" fmla="*/ 2747852 h 6858000"/>
              <a:gd name="connsiteX41" fmla="*/ 6075418 w 6334262"/>
              <a:gd name="connsiteY41" fmla="*/ 2880867 h 6858000"/>
              <a:gd name="connsiteX42" fmla="*/ 6075418 w 6334262"/>
              <a:gd name="connsiteY42" fmla="*/ 3524107 h 6858000"/>
              <a:gd name="connsiteX43" fmla="*/ 4825995 w 6334262"/>
              <a:gd name="connsiteY43" fmla="*/ 4773530 h 6858000"/>
              <a:gd name="connsiteX44" fmla="*/ 4182754 w 6334262"/>
              <a:gd name="connsiteY44" fmla="*/ 4773530 h 6858000"/>
              <a:gd name="connsiteX45" fmla="*/ 4182754 w 6334262"/>
              <a:gd name="connsiteY45" fmla="*/ 4130289 h 6858000"/>
              <a:gd name="connsiteX46" fmla="*/ 5432177 w 6334262"/>
              <a:gd name="connsiteY46" fmla="*/ 2880867 h 6858000"/>
              <a:gd name="connsiteX47" fmla="*/ 5753797 w 6334262"/>
              <a:gd name="connsiteY47" fmla="*/ 2747852 h 6858000"/>
              <a:gd name="connsiteX48" fmla="*/ 4256015 w 6334262"/>
              <a:gd name="connsiteY48" fmla="*/ 1544501 h 6858000"/>
              <a:gd name="connsiteX49" fmla="*/ 4577448 w 6334262"/>
              <a:gd name="connsiteY49" fmla="*/ 1677439 h 6858000"/>
              <a:gd name="connsiteX50" fmla="*/ 4577448 w 6334262"/>
              <a:gd name="connsiteY50" fmla="*/ 2317660 h 6858000"/>
              <a:gd name="connsiteX51" fmla="*/ 775805 w 6334262"/>
              <a:gd name="connsiteY51" fmla="*/ 6121949 h 6858000"/>
              <a:gd name="connsiteX52" fmla="*/ 132939 w 6334262"/>
              <a:gd name="connsiteY52" fmla="*/ 6121949 h 6858000"/>
              <a:gd name="connsiteX53" fmla="*/ 132939 w 6334262"/>
              <a:gd name="connsiteY53" fmla="*/ 5479082 h 6858000"/>
              <a:gd name="connsiteX54" fmla="*/ 3934582 w 6334262"/>
              <a:gd name="connsiteY54" fmla="*/ 1677439 h 6858000"/>
              <a:gd name="connsiteX55" fmla="*/ 4256015 w 6334262"/>
              <a:gd name="connsiteY55" fmla="*/ 1544501 h 6858000"/>
              <a:gd name="connsiteX56" fmla="*/ 3595373 w 6334262"/>
              <a:gd name="connsiteY56" fmla="*/ 853935 h 6858000"/>
              <a:gd name="connsiteX57" fmla="*/ 3915470 w 6334262"/>
              <a:gd name="connsiteY57" fmla="*/ 986868 h 6858000"/>
              <a:gd name="connsiteX58" fmla="*/ 3915470 w 6334262"/>
              <a:gd name="connsiteY58" fmla="*/ 1629706 h 6858000"/>
              <a:gd name="connsiteX59" fmla="*/ 1479032 w 6334262"/>
              <a:gd name="connsiteY59" fmla="*/ 4066144 h 6858000"/>
              <a:gd name="connsiteX60" fmla="*/ 836194 w 6334262"/>
              <a:gd name="connsiteY60" fmla="*/ 4066144 h 6858000"/>
              <a:gd name="connsiteX61" fmla="*/ 836194 w 6334262"/>
              <a:gd name="connsiteY61" fmla="*/ 3425951 h 6858000"/>
              <a:gd name="connsiteX62" fmla="*/ 3275276 w 6334262"/>
              <a:gd name="connsiteY62" fmla="*/ 986868 h 6858000"/>
              <a:gd name="connsiteX63" fmla="*/ 3595373 w 6334262"/>
              <a:gd name="connsiteY63" fmla="*/ 853935 h 6858000"/>
              <a:gd name="connsiteX64" fmla="*/ 6334262 w 6334262"/>
              <a:gd name="connsiteY64" fmla="*/ 812799 h 6858000"/>
              <a:gd name="connsiteX65" fmla="*/ 6334262 w 6334262"/>
              <a:gd name="connsiteY65" fmla="*/ 1913228 h 6858000"/>
              <a:gd name="connsiteX66" fmla="*/ 5170406 w 6334262"/>
              <a:gd name="connsiteY66" fmla="*/ 3077142 h 6858000"/>
              <a:gd name="connsiteX67" fmla="*/ 4527640 w 6334262"/>
              <a:gd name="connsiteY67" fmla="*/ 3077142 h 6858000"/>
              <a:gd name="connsiteX68" fmla="*/ 4527640 w 6334262"/>
              <a:gd name="connsiteY68" fmla="*/ 2434344 h 6858000"/>
              <a:gd name="connsiteX69" fmla="*/ 6016847 w 6334262"/>
              <a:gd name="connsiteY69" fmla="*/ 945062 h 6858000"/>
              <a:gd name="connsiteX70" fmla="*/ 6334262 w 6334262"/>
              <a:gd name="connsiteY70" fmla="*/ 812799 h 6858000"/>
              <a:gd name="connsiteX71" fmla="*/ 4280302 w 6334262"/>
              <a:gd name="connsiteY71" fmla="*/ 175418 h 6858000"/>
              <a:gd name="connsiteX72" fmla="*/ 4596479 w 6334262"/>
              <a:gd name="connsiteY72" fmla="*/ 306387 h 6858000"/>
              <a:gd name="connsiteX73" fmla="*/ 4596479 w 6334262"/>
              <a:gd name="connsiteY73" fmla="*/ 941387 h 6858000"/>
              <a:gd name="connsiteX74" fmla="*/ 3964125 w 6334262"/>
              <a:gd name="connsiteY74" fmla="*/ 941387 h 6858000"/>
              <a:gd name="connsiteX75" fmla="*/ 3964125 w 6334262"/>
              <a:gd name="connsiteY75" fmla="*/ 306387 h 6858000"/>
              <a:gd name="connsiteX76" fmla="*/ 4280302 w 6334262"/>
              <a:gd name="connsiteY76" fmla="*/ 175418 h 6858000"/>
              <a:gd name="connsiteX77" fmla="*/ 2910696 w 6334262"/>
              <a:gd name="connsiteY77" fmla="*/ 0 h 6858000"/>
              <a:gd name="connsiteX78" fmla="*/ 2913203 w 6334262"/>
              <a:gd name="connsiteY78" fmla="*/ 0 h 6858000"/>
              <a:gd name="connsiteX79" fmla="*/ 2919157 w 6334262"/>
              <a:gd name="connsiteY79" fmla="*/ 0 h 6858000"/>
              <a:gd name="connsiteX80" fmla="*/ 2930753 w 6334262"/>
              <a:gd name="connsiteY80" fmla="*/ 0 h 6858000"/>
              <a:gd name="connsiteX81" fmla="*/ 2949869 w 6334262"/>
              <a:gd name="connsiteY81" fmla="*/ 0 h 6858000"/>
              <a:gd name="connsiteX82" fmla="*/ 2978387 w 6334262"/>
              <a:gd name="connsiteY82" fmla="*/ 0 h 6858000"/>
              <a:gd name="connsiteX83" fmla="*/ 3018186 w 6334262"/>
              <a:gd name="connsiteY83" fmla="*/ 0 h 6858000"/>
              <a:gd name="connsiteX84" fmla="*/ 3071148 w 6334262"/>
              <a:gd name="connsiteY84" fmla="*/ 0 h 6858000"/>
              <a:gd name="connsiteX85" fmla="*/ 3139152 w 6334262"/>
              <a:gd name="connsiteY85" fmla="*/ 0 h 6858000"/>
              <a:gd name="connsiteX86" fmla="*/ 3224079 w 6334262"/>
              <a:gd name="connsiteY86" fmla="*/ 0 h 6858000"/>
              <a:gd name="connsiteX87" fmla="*/ 3327809 w 6334262"/>
              <a:gd name="connsiteY87" fmla="*/ 0 h 6858000"/>
              <a:gd name="connsiteX88" fmla="*/ 3452222 w 6334262"/>
              <a:gd name="connsiteY88" fmla="*/ 0 h 6858000"/>
              <a:gd name="connsiteX89" fmla="*/ 3599199 w 6334262"/>
              <a:gd name="connsiteY89" fmla="*/ 0 h 6858000"/>
              <a:gd name="connsiteX90" fmla="*/ 3770619 w 6334262"/>
              <a:gd name="connsiteY90" fmla="*/ 0 h 6858000"/>
              <a:gd name="connsiteX91" fmla="*/ 3968364 w 6334262"/>
              <a:gd name="connsiteY91" fmla="*/ 0 h 6858000"/>
              <a:gd name="connsiteX92" fmla="*/ 4077695 w 6334262"/>
              <a:gd name="connsiteY92" fmla="*/ 0 h 6858000"/>
              <a:gd name="connsiteX93" fmla="*/ 4194313 w 6334262"/>
              <a:gd name="connsiteY93" fmla="*/ 0 h 6858000"/>
              <a:gd name="connsiteX94" fmla="*/ 1507981 w 6334262"/>
              <a:gd name="connsiteY94" fmla="*/ 2688167 h 6858000"/>
              <a:gd name="connsiteX95" fmla="*/ 864850 w 6334262"/>
              <a:gd name="connsiteY95" fmla="*/ 2688167 h 6858000"/>
              <a:gd name="connsiteX96" fmla="*/ 864850 w 6334262"/>
              <a:gd name="connsiteY96" fmla="*/ 2045230 h 6858000"/>
              <a:gd name="connsiteX97" fmla="*/ 2910696 w 6334262"/>
              <a:gd name="connsiteY9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334262" h="6858000">
                <a:moveTo>
                  <a:pt x="4013337" y="5842794"/>
                </a:moveTo>
                <a:cubicBezTo>
                  <a:pt x="4128431" y="5842793"/>
                  <a:pt x="4243525" y="5886450"/>
                  <a:pt x="4330837" y="5973762"/>
                </a:cubicBezTo>
                <a:cubicBezTo>
                  <a:pt x="4505462" y="6151033"/>
                  <a:pt x="4505462" y="6434137"/>
                  <a:pt x="4330837" y="6608762"/>
                </a:cubicBezTo>
                <a:cubicBezTo>
                  <a:pt x="4156212" y="6783387"/>
                  <a:pt x="3870462" y="6783387"/>
                  <a:pt x="3695837" y="6608762"/>
                </a:cubicBezTo>
                <a:cubicBezTo>
                  <a:pt x="3521212" y="6434137"/>
                  <a:pt x="3521212" y="6151033"/>
                  <a:pt x="3695837" y="5973762"/>
                </a:cubicBezTo>
                <a:cubicBezTo>
                  <a:pt x="3783150" y="5886450"/>
                  <a:pt x="3898243" y="5842793"/>
                  <a:pt x="4013337" y="5842794"/>
                </a:cubicBezTo>
                <a:close/>
                <a:moveTo>
                  <a:pt x="3809726" y="4691876"/>
                </a:moveTo>
                <a:cubicBezTo>
                  <a:pt x="3926115" y="4691876"/>
                  <a:pt x="4042504" y="4735553"/>
                  <a:pt x="4129796" y="4822907"/>
                </a:cubicBezTo>
                <a:cubicBezTo>
                  <a:pt x="4307025" y="5000261"/>
                  <a:pt x="4307025" y="5288793"/>
                  <a:pt x="4129796" y="5466147"/>
                </a:cubicBezTo>
                <a:cubicBezTo>
                  <a:pt x="4129796" y="5466147"/>
                  <a:pt x="4129796" y="5466147"/>
                  <a:pt x="2881257" y="6715570"/>
                </a:cubicBezTo>
                <a:cubicBezTo>
                  <a:pt x="2706673" y="6892924"/>
                  <a:pt x="2415700" y="6892924"/>
                  <a:pt x="2241116" y="6715570"/>
                </a:cubicBezTo>
                <a:cubicBezTo>
                  <a:pt x="2063887" y="6538215"/>
                  <a:pt x="2063887" y="6249683"/>
                  <a:pt x="2241116" y="6072329"/>
                </a:cubicBezTo>
                <a:cubicBezTo>
                  <a:pt x="2241116" y="6072329"/>
                  <a:pt x="2241116" y="6072329"/>
                  <a:pt x="3489655" y="4822907"/>
                </a:cubicBezTo>
                <a:cubicBezTo>
                  <a:pt x="3576947" y="4735553"/>
                  <a:pt x="3693336" y="4691876"/>
                  <a:pt x="3809726" y="4691876"/>
                </a:cubicBezTo>
                <a:close/>
                <a:moveTo>
                  <a:pt x="6334262" y="3330575"/>
                </a:moveTo>
                <a:cubicBezTo>
                  <a:pt x="6334262" y="3330575"/>
                  <a:pt x="6334262" y="3330575"/>
                  <a:pt x="6334262" y="4614291"/>
                </a:cubicBezTo>
                <a:cubicBezTo>
                  <a:pt x="6334262" y="4614291"/>
                  <a:pt x="6334262" y="4614291"/>
                  <a:pt x="5008700" y="5937711"/>
                </a:cubicBezTo>
                <a:cubicBezTo>
                  <a:pt x="4834074" y="6115049"/>
                  <a:pt x="4543033" y="6115049"/>
                  <a:pt x="4368408" y="5937711"/>
                </a:cubicBezTo>
                <a:cubicBezTo>
                  <a:pt x="4191137" y="5763019"/>
                  <a:pt x="4191137" y="5474514"/>
                  <a:pt x="4368408" y="5297176"/>
                </a:cubicBezTo>
                <a:close/>
                <a:moveTo>
                  <a:pt x="4147423" y="3005005"/>
                </a:moveTo>
                <a:cubicBezTo>
                  <a:pt x="4263853" y="3005005"/>
                  <a:pt x="4380284" y="3049323"/>
                  <a:pt x="4468930" y="3137959"/>
                </a:cubicBezTo>
                <a:cubicBezTo>
                  <a:pt x="4643575" y="3312583"/>
                  <a:pt x="4643575" y="3603625"/>
                  <a:pt x="4468930" y="3778250"/>
                </a:cubicBezTo>
                <a:cubicBezTo>
                  <a:pt x="4468930" y="3778250"/>
                  <a:pt x="4468930" y="3778250"/>
                  <a:pt x="1388815" y="6858000"/>
                </a:cubicBezTo>
                <a:lnTo>
                  <a:pt x="1386438" y="6858000"/>
                </a:lnTo>
                <a:lnTo>
                  <a:pt x="1369796" y="6858000"/>
                </a:lnTo>
                <a:lnTo>
                  <a:pt x="1351668" y="6858000"/>
                </a:lnTo>
                <a:lnTo>
                  <a:pt x="1324626" y="6858000"/>
                </a:lnTo>
                <a:lnTo>
                  <a:pt x="1286884" y="6858000"/>
                </a:lnTo>
                <a:lnTo>
                  <a:pt x="1236662" y="6858000"/>
                </a:lnTo>
                <a:lnTo>
                  <a:pt x="1172175" y="6858000"/>
                </a:lnTo>
                <a:lnTo>
                  <a:pt x="1091641" y="6858000"/>
                </a:lnTo>
                <a:lnTo>
                  <a:pt x="993276" y="6858000"/>
                </a:lnTo>
                <a:lnTo>
                  <a:pt x="875297" y="6858000"/>
                </a:lnTo>
                <a:lnTo>
                  <a:pt x="735922" y="6858000"/>
                </a:lnTo>
                <a:lnTo>
                  <a:pt x="573368" y="6858000"/>
                </a:lnTo>
                <a:lnTo>
                  <a:pt x="385850" y="6858000"/>
                </a:lnTo>
                <a:lnTo>
                  <a:pt x="171587" y="6858000"/>
                </a:lnTo>
                <a:cubicBezTo>
                  <a:pt x="192756" y="6794500"/>
                  <a:pt x="229802" y="6733646"/>
                  <a:pt x="280079" y="6683375"/>
                </a:cubicBezTo>
                <a:cubicBezTo>
                  <a:pt x="280079" y="6683375"/>
                  <a:pt x="280079" y="6683375"/>
                  <a:pt x="3825916" y="3137959"/>
                </a:cubicBezTo>
                <a:cubicBezTo>
                  <a:pt x="3914562" y="3049323"/>
                  <a:pt x="4030992" y="3005005"/>
                  <a:pt x="4147423" y="3005005"/>
                </a:cubicBezTo>
                <a:close/>
                <a:moveTo>
                  <a:pt x="5753797" y="2747852"/>
                </a:moveTo>
                <a:cubicBezTo>
                  <a:pt x="5870269" y="2747852"/>
                  <a:pt x="5986740" y="2792190"/>
                  <a:pt x="6075418" y="2880867"/>
                </a:cubicBezTo>
                <a:cubicBezTo>
                  <a:pt x="6250125" y="3058222"/>
                  <a:pt x="6250125" y="3346754"/>
                  <a:pt x="6075418" y="3524107"/>
                </a:cubicBezTo>
                <a:cubicBezTo>
                  <a:pt x="6075418" y="3524107"/>
                  <a:pt x="6075418" y="3524107"/>
                  <a:pt x="4825995" y="4773530"/>
                </a:cubicBezTo>
                <a:cubicBezTo>
                  <a:pt x="4648641" y="4948237"/>
                  <a:pt x="4360109" y="4948237"/>
                  <a:pt x="4182754" y="4773530"/>
                </a:cubicBezTo>
                <a:cubicBezTo>
                  <a:pt x="4005400" y="4596175"/>
                  <a:pt x="4005400" y="4307643"/>
                  <a:pt x="4182754" y="4130289"/>
                </a:cubicBezTo>
                <a:cubicBezTo>
                  <a:pt x="4182754" y="4130289"/>
                  <a:pt x="4182754" y="4130289"/>
                  <a:pt x="5432177" y="2880867"/>
                </a:cubicBezTo>
                <a:cubicBezTo>
                  <a:pt x="5520854" y="2792190"/>
                  <a:pt x="5637325" y="2747852"/>
                  <a:pt x="5753797" y="2747852"/>
                </a:cubicBezTo>
                <a:close/>
                <a:moveTo>
                  <a:pt x="4256015" y="1544501"/>
                </a:moveTo>
                <a:cubicBezTo>
                  <a:pt x="4372419" y="1544501"/>
                  <a:pt x="4488823" y="1588814"/>
                  <a:pt x="4577448" y="1677439"/>
                </a:cubicBezTo>
                <a:cubicBezTo>
                  <a:pt x="4754700" y="1854691"/>
                  <a:pt x="4754700" y="2143055"/>
                  <a:pt x="4577448" y="2317660"/>
                </a:cubicBezTo>
                <a:cubicBezTo>
                  <a:pt x="4577448" y="2317660"/>
                  <a:pt x="4577448" y="2317660"/>
                  <a:pt x="775805" y="6121949"/>
                </a:cubicBezTo>
                <a:cubicBezTo>
                  <a:pt x="598554" y="6299200"/>
                  <a:pt x="310190" y="6299200"/>
                  <a:pt x="132939" y="6121949"/>
                </a:cubicBezTo>
                <a:cubicBezTo>
                  <a:pt x="-44313" y="5944698"/>
                  <a:pt x="-44313" y="5656333"/>
                  <a:pt x="132939" y="5479082"/>
                </a:cubicBezTo>
                <a:cubicBezTo>
                  <a:pt x="132939" y="5479082"/>
                  <a:pt x="132939" y="5479082"/>
                  <a:pt x="3934582" y="1677439"/>
                </a:cubicBezTo>
                <a:cubicBezTo>
                  <a:pt x="4023208" y="1588814"/>
                  <a:pt x="4139612" y="1544501"/>
                  <a:pt x="4256015" y="1544501"/>
                </a:cubicBezTo>
                <a:close/>
                <a:moveTo>
                  <a:pt x="3595373" y="853935"/>
                </a:moveTo>
                <a:cubicBezTo>
                  <a:pt x="3711772" y="853935"/>
                  <a:pt x="3828171" y="898246"/>
                  <a:pt x="3915470" y="986868"/>
                </a:cubicBezTo>
                <a:cubicBezTo>
                  <a:pt x="4092713" y="1164111"/>
                  <a:pt x="4092713" y="1452463"/>
                  <a:pt x="3915470" y="1629706"/>
                </a:cubicBezTo>
                <a:cubicBezTo>
                  <a:pt x="3915470" y="1629706"/>
                  <a:pt x="3915470" y="1629706"/>
                  <a:pt x="1479032" y="4066144"/>
                </a:cubicBezTo>
                <a:cubicBezTo>
                  <a:pt x="1301789" y="4243387"/>
                  <a:pt x="1013437" y="4243387"/>
                  <a:pt x="836194" y="4066144"/>
                </a:cubicBezTo>
                <a:cubicBezTo>
                  <a:pt x="658950" y="3891545"/>
                  <a:pt x="658950" y="3603194"/>
                  <a:pt x="836194" y="3425951"/>
                </a:cubicBezTo>
                <a:cubicBezTo>
                  <a:pt x="836194" y="3425951"/>
                  <a:pt x="836194" y="3425951"/>
                  <a:pt x="3275276" y="986868"/>
                </a:cubicBezTo>
                <a:cubicBezTo>
                  <a:pt x="3362575" y="898246"/>
                  <a:pt x="3478974" y="853935"/>
                  <a:pt x="3595373" y="853935"/>
                </a:cubicBezTo>
                <a:close/>
                <a:moveTo>
                  <a:pt x="6334262" y="812799"/>
                </a:moveTo>
                <a:cubicBezTo>
                  <a:pt x="6334262" y="812799"/>
                  <a:pt x="6334262" y="812799"/>
                  <a:pt x="6334262" y="1913228"/>
                </a:cubicBezTo>
                <a:cubicBezTo>
                  <a:pt x="6334262" y="1913228"/>
                  <a:pt x="6334262" y="1913228"/>
                  <a:pt x="5170406" y="3077142"/>
                </a:cubicBezTo>
                <a:cubicBezTo>
                  <a:pt x="4993183" y="3254375"/>
                  <a:pt x="4704864" y="3254375"/>
                  <a:pt x="4527640" y="3077142"/>
                </a:cubicBezTo>
                <a:cubicBezTo>
                  <a:pt x="4353062" y="2899910"/>
                  <a:pt x="4353062" y="2611577"/>
                  <a:pt x="4527640" y="2434344"/>
                </a:cubicBezTo>
                <a:lnTo>
                  <a:pt x="6016847" y="945062"/>
                </a:lnTo>
                <a:cubicBezTo>
                  <a:pt x="6104136" y="857769"/>
                  <a:pt x="6220522" y="815445"/>
                  <a:pt x="6334262" y="812799"/>
                </a:cubicBezTo>
                <a:close/>
                <a:moveTo>
                  <a:pt x="4280302" y="175418"/>
                </a:moveTo>
                <a:cubicBezTo>
                  <a:pt x="4394734" y="175418"/>
                  <a:pt x="4509167" y="219075"/>
                  <a:pt x="4596479" y="306387"/>
                </a:cubicBezTo>
                <a:cubicBezTo>
                  <a:pt x="4773750" y="481012"/>
                  <a:pt x="4773750" y="766762"/>
                  <a:pt x="4596479" y="941387"/>
                </a:cubicBezTo>
                <a:cubicBezTo>
                  <a:pt x="4421854" y="1116012"/>
                  <a:pt x="4138750" y="1116012"/>
                  <a:pt x="3964125" y="941387"/>
                </a:cubicBezTo>
                <a:cubicBezTo>
                  <a:pt x="3789500" y="766762"/>
                  <a:pt x="3789500" y="481012"/>
                  <a:pt x="3964125" y="306387"/>
                </a:cubicBezTo>
                <a:cubicBezTo>
                  <a:pt x="4051438" y="219075"/>
                  <a:pt x="4165870" y="175418"/>
                  <a:pt x="4280302" y="175418"/>
                </a:cubicBezTo>
                <a:close/>
                <a:moveTo>
                  <a:pt x="2910696" y="0"/>
                </a:moveTo>
                <a:lnTo>
                  <a:pt x="2913203" y="0"/>
                </a:lnTo>
                <a:lnTo>
                  <a:pt x="2919157" y="0"/>
                </a:lnTo>
                <a:lnTo>
                  <a:pt x="2930753" y="0"/>
                </a:lnTo>
                <a:lnTo>
                  <a:pt x="2949869" y="0"/>
                </a:lnTo>
                <a:lnTo>
                  <a:pt x="2978387" y="0"/>
                </a:lnTo>
                <a:lnTo>
                  <a:pt x="3018186" y="0"/>
                </a:lnTo>
                <a:lnTo>
                  <a:pt x="3071148" y="0"/>
                </a:lnTo>
                <a:lnTo>
                  <a:pt x="3139152" y="0"/>
                </a:lnTo>
                <a:lnTo>
                  <a:pt x="3224079" y="0"/>
                </a:lnTo>
                <a:lnTo>
                  <a:pt x="3327809" y="0"/>
                </a:lnTo>
                <a:lnTo>
                  <a:pt x="3452222" y="0"/>
                </a:lnTo>
                <a:lnTo>
                  <a:pt x="3599199" y="0"/>
                </a:lnTo>
                <a:lnTo>
                  <a:pt x="3770619" y="0"/>
                </a:lnTo>
                <a:lnTo>
                  <a:pt x="3968364" y="0"/>
                </a:lnTo>
                <a:lnTo>
                  <a:pt x="4077695" y="0"/>
                </a:lnTo>
                <a:lnTo>
                  <a:pt x="4194313" y="0"/>
                </a:lnTo>
                <a:cubicBezTo>
                  <a:pt x="4194313" y="0"/>
                  <a:pt x="4194313" y="0"/>
                  <a:pt x="1507981" y="2688167"/>
                </a:cubicBezTo>
                <a:cubicBezTo>
                  <a:pt x="1330657" y="2865438"/>
                  <a:pt x="1042174" y="2865438"/>
                  <a:pt x="864850" y="2688167"/>
                </a:cubicBezTo>
                <a:cubicBezTo>
                  <a:pt x="687525" y="2510896"/>
                  <a:pt x="687525" y="2222501"/>
                  <a:pt x="864850" y="2045230"/>
                </a:cubicBezTo>
                <a:cubicBezTo>
                  <a:pt x="864850" y="2045230"/>
                  <a:pt x="864850" y="2045230"/>
                  <a:pt x="2910696" y="0"/>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sz="1800" b="1">
                <a:solidFill>
                  <a:srgbClr val="FF0000"/>
                </a:solidFill>
              </a:defRPr>
            </a:lvl1pPr>
          </a:lstStyle>
          <a:p>
            <a:r>
              <a:rPr lang="en-US" dirty="0"/>
              <a:t>Click icon to change photo</a:t>
            </a:r>
          </a:p>
        </p:txBody>
      </p:sp>
      <p:pic>
        <p:nvPicPr>
          <p:cNvPr id="20" name="Graphic 19">
            <a:extLst>
              <a:ext uri="{FF2B5EF4-FFF2-40B4-BE49-F238E27FC236}">
                <a16:creationId xmlns:a16="http://schemas.microsoft.com/office/drawing/2014/main" id="{10C4B621-CB97-4EC0-87E2-2F48A237046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1520" y="812800"/>
            <a:ext cx="2247900" cy="406400"/>
          </a:xfrm>
          <a:prstGeom prst="rect">
            <a:avLst/>
          </a:prstGeom>
        </p:spPr>
      </p:pic>
      <p:sp>
        <p:nvSpPr>
          <p:cNvPr id="21" name="TextBox 20">
            <a:extLst>
              <a:ext uri="{FF2B5EF4-FFF2-40B4-BE49-F238E27FC236}">
                <a16:creationId xmlns:a16="http://schemas.microsoft.com/office/drawing/2014/main" id="{0B814947-048E-4F21-B2A9-2E67D9CC8BDE}"/>
              </a:ext>
            </a:extLst>
          </p:cNvPr>
          <p:cNvSpPr txBox="1"/>
          <p:nvPr userDrawn="1"/>
        </p:nvSpPr>
        <p:spPr bwMode="black">
          <a:xfrm>
            <a:off x="731520"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2023.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p>
        </p:txBody>
      </p:sp>
      <p:sp>
        <p:nvSpPr>
          <p:cNvPr id="22" name="Text Placeholder 21">
            <a:extLst>
              <a:ext uri="{FF2B5EF4-FFF2-40B4-BE49-F238E27FC236}">
                <a16:creationId xmlns:a16="http://schemas.microsoft.com/office/drawing/2014/main" id="{B6C43B74-D30C-4137-BFF2-FBFBF75C833C}"/>
              </a:ext>
            </a:extLst>
          </p:cNvPr>
          <p:cNvSpPr>
            <a:spLocks noGrp="1"/>
          </p:cNvSpPr>
          <p:nvPr userDrawn="1">
            <p:ph type="body" sz="quarter" idx="10" hasCustomPrompt="1"/>
          </p:nvPr>
        </p:nvSpPr>
        <p:spPr>
          <a:xfrm>
            <a:off x="731520" y="4175059"/>
            <a:ext cx="4495800"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a:t>
            </a:r>
          </a:p>
        </p:txBody>
      </p:sp>
      <p:sp>
        <p:nvSpPr>
          <p:cNvPr id="23" name="Title 1">
            <a:extLst>
              <a:ext uri="{FF2B5EF4-FFF2-40B4-BE49-F238E27FC236}">
                <a16:creationId xmlns:a16="http://schemas.microsoft.com/office/drawing/2014/main" id="{B3183858-B3A0-46CC-A456-DA30C93DD2CA}"/>
              </a:ext>
            </a:extLst>
          </p:cNvPr>
          <p:cNvSpPr>
            <a:spLocks noGrp="1"/>
          </p:cNvSpPr>
          <p:nvPr userDrawn="1">
            <p:ph type="ctrTitle" hasCustomPrompt="1"/>
          </p:nvPr>
        </p:nvSpPr>
        <p:spPr>
          <a:xfrm>
            <a:off x="731520" y="1918354"/>
            <a:ext cx="4495800" cy="2088828"/>
          </a:xfrm>
          <a:prstGeom prst="rect">
            <a:avLst/>
          </a:prstGeom>
        </p:spPr>
        <p:txBody>
          <a:bodyPr anchor="b" anchorCtr="0"/>
          <a:lstStyle>
            <a:lvl1pPr algn="l">
              <a:lnSpc>
                <a:spcPct val="100000"/>
              </a:lnSpc>
              <a:defRPr sz="3200" b="1" i="0" baseline="0">
                <a:solidFill>
                  <a:schemeClr val="accent2"/>
                </a:solidFill>
              </a:defRPr>
            </a:lvl1pPr>
          </a:lstStyle>
          <a:p>
            <a:r>
              <a:rPr lang="en-US" dirty="0"/>
              <a:t>Headline 32pt Arial Bold Title Case and Can be 3 Lines</a:t>
            </a:r>
          </a:p>
        </p:txBody>
      </p:sp>
      <p:sp>
        <p:nvSpPr>
          <p:cNvPr id="24" name="Subtitle 2">
            <a:extLst>
              <a:ext uri="{FF2B5EF4-FFF2-40B4-BE49-F238E27FC236}">
                <a16:creationId xmlns:a16="http://schemas.microsoft.com/office/drawing/2014/main" id="{52F80995-0F2C-4892-8CC6-4D4D83A80241}"/>
              </a:ext>
            </a:extLst>
          </p:cNvPr>
          <p:cNvSpPr>
            <a:spLocks noGrp="1"/>
          </p:cNvSpPr>
          <p:nvPr userDrawn="1">
            <p:ph type="subTitle" idx="1" hasCustomPrompt="1"/>
          </p:nvPr>
        </p:nvSpPr>
        <p:spPr>
          <a:xfrm>
            <a:off x="731520" y="5518464"/>
            <a:ext cx="4495800"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Tree>
    <p:extLst>
      <p:ext uri="{BB962C8B-B14F-4D97-AF65-F5344CB8AC3E}">
        <p14:creationId xmlns:p14="http://schemas.microsoft.com/office/powerpoint/2010/main" val="1443223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_Cover Img04 - IQVIA">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FFD4295F-BFEF-40BB-96E1-F34FC912306B}"/>
              </a:ext>
            </a:extLst>
          </p:cNvPr>
          <p:cNvSpPr>
            <a:spLocks noGrp="1"/>
          </p:cNvSpPr>
          <p:nvPr>
            <p:ph type="pic" sz="quarter" idx="12" hasCustomPrompt="1"/>
          </p:nvPr>
        </p:nvSpPr>
        <p:spPr>
          <a:xfrm>
            <a:off x="0" y="0"/>
            <a:ext cx="6126163" cy="6858000"/>
          </a:xfrm>
          <a:custGeom>
            <a:avLst/>
            <a:gdLst>
              <a:gd name="connsiteX0" fmla="*/ 4652238 w 6126163"/>
              <a:gd name="connsiteY0" fmla="*/ 1812535 h 6858000"/>
              <a:gd name="connsiteX1" fmla="*/ 5095371 w 6126163"/>
              <a:gd name="connsiteY1" fmla="*/ 1997101 h 6858000"/>
              <a:gd name="connsiteX2" fmla="*/ 5095371 w 6126163"/>
              <a:gd name="connsiteY2" fmla="*/ 2883547 h 6858000"/>
              <a:gd name="connsiteX3" fmla="*/ 1482731 w 6126163"/>
              <a:gd name="connsiteY3" fmla="*/ 6496919 h 6858000"/>
              <a:gd name="connsiteX4" fmla="*/ 1121723 w 6126163"/>
              <a:gd name="connsiteY4" fmla="*/ 6858000 h 6858000"/>
              <a:gd name="connsiteX5" fmla="*/ 0 w 6126163"/>
              <a:gd name="connsiteY5" fmla="*/ 6858000 h 6858000"/>
              <a:gd name="connsiteX6" fmla="*/ 0 w 6126163"/>
              <a:gd name="connsiteY6" fmla="*/ 6856730 h 6858000"/>
              <a:gd name="connsiteX7" fmla="*/ 0 w 6126163"/>
              <a:gd name="connsiteY7" fmla="*/ 6847830 h 6858000"/>
              <a:gd name="connsiteX8" fmla="*/ 0 w 6126163"/>
              <a:gd name="connsiteY8" fmla="*/ 6823674 h 6858000"/>
              <a:gd name="connsiteX9" fmla="*/ 0 w 6126163"/>
              <a:gd name="connsiteY9" fmla="*/ 6776633 h 6858000"/>
              <a:gd name="connsiteX10" fmla="*/ 0 w 6126163"/>
              <a:gd name="connsiteY10" fmla="*/ 6742148 h 6858000"/>
              <a:gd name="connsiteX11" fmla="*/ 0 w 6126163"/>
              <a:gd name="connsiteY11" fmla="*/ 6699080 h 6858000"/>
              <a:gd name="connsiteX12" fmla="*/ 0 w 6126163"/>
              <a:gd name="connsiteY12" fmla="*/ 6646477 h 6858000"/>
              <a:gd name="connsiteX13" fmla="*/ 0 w 6126163"/>
              <a:gd name="connsiteY13" fmla="*/ 6583385 h 6858000"/>
              <a:gd name="connsiteX14" fmla="*/ 0 w 6126163"/>
              <a:gd name="connsiteY14" fmla="*/ 6508851 h 6858000"/>
              <a:gd name="connsiteX15" fmla="*/ 0 w 6126163"/>
              <a:gd name="connsiteY15" fmla="*/ 6421921 h 6858000"/>
              <a:gd name="connsiteX16" fmla="*/ 0 w 6126163"/>
              <a:gd name="connsiteY16" fmla="*/ 6321642 h 6858000"/>
              <a:gd name="connsiteX17" fmla="*/ 0 w 6126163"/>
              <a:gd name="connsiteY17" fmla="*/ 6207059 h 6858000"/>
              <a:gd name="connsiteX18" fmla="*/ 4209104 w 6126163"/>
              <a:gd name="connsiteY18" fmla="*/ 1997101 h 6858000"/>
              <a:gd name="connsiteX19" fmla="*/ 4652238 w 6126163"/>
              <a:gd name="connsiteY19" fmla="*/ 1812535 h 6858000"/>
              <a:gd name="connsiteX20" fmla="*/ 2968625 w 6126163"/>
              <a:gd name="connsiteY20" fmla="*/ 0 h 6858000"/>
              <a:gd name="connsiteX21" fmla="*/ 6126163 w 6126163"/>
              <a:gd name="connsiteY21" fmla="*/ 0 h 6858000"/>
              <a:gd name="connsiteX22" fmla="*/ 0 w 6126163"/>
              <a:gd name="connsiteY22" fmla="*/ 6127750 h 6858000"/>
              <a:gd name="connsiteX23" fmla="*/ 0 w 6126163"/>
              <a:gd name="connsiteY23" fmla="*/ 2968625 h 6858000"/>
              <a:gd name="connsiteX24" fmla="*/ 1129242 w 6126163"/>
              <a:gd name="connsiteY24" fmla="*/ 0 h 6858000"/>
              <a:gd name="connsiteX25" fmla="*/ 1132705 w 6126163"/>
              <a:gd name="connsiteY25" fmla="*/ 0 h 6858000"/>
              <a:gd name="connsiteX26" fmla="*/ 1140928 w 6126163"/>
              <a:gd name="connsiteY26" fmla="*/ 0 h 6858000"/>
              <a:gd name="connsiteX27" fmla="*/ 1156941 w 6126163"/>
              <a:gd name="connsiteY27" fmla="*/ 0 h 6858000"/>
              <a:gd name="connsiteX28" fmla="*/ 1183341 w 6126163"/>
              <a:gd name="connsiteY28" fmla="*/ 0 h 6858000"/>
              <a:gd name="connsiteX29" fmla="*/ 1222725 w 6126163"/>
              <a:gd name="connsiteY29" fmla="*/ 0 h 6858000"/>
              <a:gd name="connsiteX30" fmla="*/ 1277689 w 6126163"/>
              <a:gd name="connsiteY30" fmla="*/ 0 h 6858000"/>
              <a:gd name="connsiteX31" fmla="*/ 1350831 w 6126163"/>
              <a:gd name="connsiteY31" fmla="*/ 0 h 6858000"/>
              <a:gd name="connsiteX32" fmla="*/ 1444746 w 6126163"/>
              <a:gd name="connsiteY32" fmla="*/ 0 h 6858000"/>
              <a:gd name="connsiteX33" fmla="*/ 1562032 w 6126163"/>
              <a:gd name="connsiteY33" fmla="*/ 0 h 6858000"/>
              <a:gd name="connsiteX34" fmla="*/ 1705286 w 6126163"/>
              <a:gd name="connsiteY34" fmla="*/ 0 h 6858000"/>
              <a:gd name="connsiteX35" fmla="*/ 1787462 w 6126163"/>
              <a:gd name="connsiteY35" fmla="*/ 0 h 6858000"/>
              <a:gd name="connsiteX36" fmla="*/ 1877103 w 6126163"/>
              <a:gd name="connsiteY36" fmla="*/ 0 h 6858000"/>
              <a:gd name="connsiteX37" fmla="*/ 1974535 w 6126163"/>
              <a:gd name="connsiteY37" fmla="*/ 0 h 6858000"/>
              <a:gd name="connsiteX38" fmla="*/ 2080082 w 6126163"/>
              <a:gd name="connsiteY38" fmla="*/ 0 h 6858000"/>
              <a:gd name="connsiteX39" fmla="*/ 2194068 w 6126163"/>
              <a:gd name="connsiteY39" fmla="*/ 0 h 6858000"/>
              <a:gd name="connsiteX40" fmla="*/ 2316818 w 6126163"/>
              <a:gd name="connsiteY40" fmla="*/ 0 h 6858000"/>
              <a:gd name="connsiteX41" fmla="*/ 2448657 w 6126163"/>
              <a:gd name="connsiteY41" fmla="*/ 0 h 6858000"/>
              <a:gd name="connsiteX42" fmla="*/ 2589909 w 6126163"/>
              <a:gd name="connsiteY42" fmla="*/ 0 h 6858000"/>
              <a:gd name="connsiteX43" fmla="*/ 2740898 w 6126163"/>
              <a:gd name="connsiteY43" fmla="*/ 0 h 6858000"/>
              <a:gd name="connsiteX44" fmla="*/ 2901950 w 6126163"/>
              <a:gd name="connsiteY44" fmla="*/ 0 h 6858000"/>
              <a:gd name="connsiteX45" fmla="*/ 1176867 w 6126163"/>
              <a:gd name="connsiteY45" fmla="*/ 1728193 h 6858000"/>
              <a:gd name="connsiteX46" fmla="*/ 287867 w 6126163"/>
              <a:gd name="connsiteY46" fmla="*/ 1728193 h 6858000"/>
              <a:gd name="connsiteX47" fmla="*/ 287867 w 6126163"/>
              <a:gd name="connsiteY47" fmla="*/ 841601 h 6858000"/>
              <a:gd name="connsiteX48" fmla="*/ 1129242 w 6126163"/>
              <a:gd name="connsiteY4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126163" h="6858000">
                <a:moveTo>
                  <a:pt x="4652238" y="1812535"/>
                </a:moveTo>
                <a:cubicBezTo>
                  <a:pt x="4812956" y="1812535"/>
                  <a:pt x="4973675" y="1874057"/>
                  <a:pt x="5095371" y="1997101"/>
                </a:cubicBezTo>
                <a:cubicBezTo>
                  <a:pt x="5338763" y="2240543"/>
                  <a:pt x="5338763" y="2637459"/>
                  <a:pt x="5095371" y="2883547"/>
                </a:cubicBezTo>
                <a:cubicBezTo>
                  <a:pt x="5095371" y="2883547"/>
                  <a:pt x="5095371" y="2883547"/>
                  <a:pt x="1482731" y="6496919"/>
                </a:cubicBezTo>
                <a:lnTo>
                  <a:pt x="1121723" y="6858000"/>
                </a:lnTo>
                <a:lnTo>
                  <a:pt x="0" y="6858000"/>
                </a:lnTo>
                <a:lnTo>
                  <a:pt x="0" y="6856730"/>
                </a:lnTo>
                <a:lnTo>
                  <a:pt x="0" y="6847830"/>
                </a:lnTo>
                <a:lnTo>
                  <a:pt x="0" y="6823674"/>
                </a:lnTo>
                <a:lnTo>
                  <a:pt x="0" y="6776633"/>
                </a:lnTo>
                <a:lnTo>
                  <a:pt x="0" y="6742148"/>
                </a:lnTo>
                <a:lnTo>
                  <a:pt x="0" y="6699080"/>
                </a:lnTo>
                <a:lnTo>
                  <a:pt x="0" y="6646477"/>
                </a:lnTo>
                <a:lnTo>
                  <a:pt x="0" y="6583385"/>
                </a:lnTo>
                <a:lnTo>
                  <a:pt x="0" y="6508851"/>
                </a:lnTo>
                <a:lnTo>
                  <a:pt x="0" y="6421921"/>
                </a:lnTo>
                <a:lnTo>
                  <a:pt x="0" y="6321642"/>
                </a:lnTo>
                <a:lnTo>
                  <a:pt x="0" y="6207059"/>
                </a:lnTo>
                <a:cubicBezTo>
                  <a:pt x="0" y="6207059"/>
                  <a:pt x="0" y="6207059"/>
                  <a:pt x="4209104" y="1997101"/>
                </a:cubicBezTo>
                <a:cubicBezTo>
                  <a:pt x="4330800" y="1874057"/>
                  <a:pt x="4491519" y="1812535"/>
                  <a:pt x="4652238" y="1812535"/>
                </a:cubicBezTo>
                <a:close/>
                <a:moveTo>
                  <a:pt x="2968625" y="0"/>
                </a:moveTo>
                <a:lnTo>
                  <a:pt x="6126163" y="0"/>
                </a:lnTo>
                <a:lnTo>
                  <a:pt x="0" y="6127750"/>
                </a:lnTo>
                <a:lnTo>
                  <a:pt x="0" y="2968625"/>
                </a:lnTo>
                <a:close/>
                <a:moveTo>
                  <a:pt x="1129242" y="0"/>
                </a:moveTo>
                <a:lnTo>
                  <a:pt x="1132705" y="0"/>
                </a:lnTo>
                <a:lnTo>
                  <a:pt x="1140928" y="0"/>
                </a:lnTo>
                <a:lnTo>
                  <a:pt x="1156941" y="0"/>
                </a:lnTo>
                <a:lnTo>
                  <a:pt x="1183341" y="0"/>
                </a:lnTo>
                <a:lnTo>
                  <a:pt x="1222725" y="0"/>
                </a:lnTo>
                <a:lnTo>
                  <a:pt x="1277689" y="0"/>
                </a:lnTo>
                <a:lnTo>
                  <a:pt x="1350831" y="0"/>
                </a:lnTo>
                <a:lnTo>
                  <a:pt x="1444746" y="0"/>
                </a:lnTo>
                <a:lnTo>
                  <a:pt x="1562032" y="0"/>
                </a:lnTo>
                <a:lnTo>
                  <a:pt x="1705286" y="0"/>
                </a:lnTo>
                <a:lnTo>
                  <a:pt x="1787462" y="0"/>
                </a:lnTo>
                <a:lnTo>
                  <a:pt x="1877103" y="0"/>
                </a:lnTo>
                <a:lnTo>
                  <a:pt x="1974535" y="0"/>
                </a:lnTo>
                <a:lnTo>
                  <a:pt x="2080082" y="0"/>
                </a:lnTo>
                <a:lnTo>
                  <a:pt x="2194068" y="0"/>
                </a:lnTo>
                <a:lnTo>
                  <a:pt x="2316818" y="0"/>
                </a:lnTo>
                <a:lnTo>
                  <a:pt x="2448657" y="0"/>
                </a:lnTo>
                <a:lnTo>
                  <a:pt x="2589909" y="0"/>
                </a:lnTo>
                <a:lnTo>
                  <a:pt x="2740898" y="0"/>
                </a:lnTo>
                <a:lnTo>
                  <a:pt x="2901950" y="0"/>
                </a:lnTo>
                <a:cubicBezTo>
                  <a:pt x="2901950" y="0"/>
                  <a:pt x="2901950" y="0"/>
                  <a:pt x="1176867" y="1728193"/>
                </a:cubicBezTo>
                <a:cubicBezTo>
                  <a:pt x="930804" y="1971675"/>
                  <a:pt x="533929" y="1971675"/>
                  <a:pt x="287867" y="1728193"/>
                </a:cubicBezTo>
                <a:cubicBezTo>
                  <a:pt x="44450" y="1484711"/>
                  <a:pt x="44450" y="1085083"/>
                  <a:pt x="287867" y="841601"/>
                </a:cubicBezTo>
                <a:cubicBezTo>
                  <a:pt x="287867" y="841601"/>
                  <a:pt x="287867" y="841601"/>
                  <a:pt x="1129242" y="0"/>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sz="1800" b="1">
                <a:solidFill>
                  <a:srgbClr val="FF0000"/>
                </a:solidFill>
              </a:defRPr>
            </a:lvl1pPr>
          </a:lstStyle>
          <a:p>
            <a:r>
              <a:rPr lang="en-US" dirty="0"/>
              <a:t>Click icon to change photo</a:t>
            </a:r>
          </a:p>
        </p:txBody>
      </p:sp>
      <p:sp>
        <p:nvSpPr>
          <p:cNvPr id="27" name="TextBox 26">
            <a:extLst>
              <a:ext uri="{FF2B5EF4-FFF2-40B4-BE49-F238E27FC236}">
                <a16:creationId xmlns:a16="http://schemas.microsoft.com/office/drawing/2014/main" id="{F577C4B3-1DF5-42C4-88D3-7A8FDF1437CE}"/>
              </a:ext>
            </a:extLst>
          </p:cNvPr>
          <p:cNvSpPr txBox="1"/>
          <p:nvPr userDrawn="1"/>
        </p:nvSpPr>
        <p:spPr bwMode="black">
          <a:xfrm>
            <a:off x="7315200"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2023.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p>
        </p:txBody>
      </p:sp>
      <p:sp>
        <p:nvSpPr>
          <p:cNvPr id="28" name="Text Placeholder 21">
            <a:extLst>
              <a:ext uri="{FF2B5EF4-FFF2-40B4-BE49-F238E27FC236}">
                <a16:creationId xmlns:a16="http://schemas.microsoft.com/office/drawing/2014/main" id="{1E827BD4-C372-4180-AA85-8A9DEF2FFB74}"/>
              </a:ext>
            </a:extLst>
          </p:cNvPr>
          <p:cNvSpPr>
            <a:spLocks noGrp="1"/>
          </p:cNvSpPr>
          <p:nvPr>
            <p:ph type="body" sz="quarter" idx="11" hasCustomPrompt="1"/>
          </p:nvPr>
        </p:nvSpPr>
        <p:spPr>
          <a:xfrm>
            <a:off x="7315200" y="4175059"/>
            <a:ext cx="4495800"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a:t>
            </a:r>
          </a:p>
        </p:txBody>
      </p:sp>
      <p:sp>
        <p:nvSpPr>
          <p:cNvPr id="29" name="Title 1">
            <a:extLst>
              <a:ext uri="{FF2B5EF4-FFF2-40B4-BE49-F238E27FC236}">
                <a16:creationId xmlns:a16="http://schemas.microsoft.com/office/drawing/2014/main" id="{9F2E8CDF-5D20-4D7F-A039-FA664F07CF3F}"/>
              </a:ext>
            </a:extLst>
          </p:cNvPr>
          <p:cNvSpPr>
            <a:spLocks noGrp="1"/>
          </p:cNvSpPr>
          <p:nvPr>
            <p:ph type="ctrTitle" hasCustomPrompt="1"/>
          </p:nvPr>
        </p:nvSpPr>
        <p:spPr>
          <a:xfrm>
            <a:off x="7315200" y="1918354"/>
            <a:ext cx="4495800" cy="2088828"/>
          </a:xfrm>
          <a:prstGeom prst="rect">
            <a:avLst/>
          </a:prstGeom>
        </p:spPr>
        <p:txBody>
          <a:bodyPr anchor="b" anchorCtr="0"/>
          <a:lstStyle>
            <a:lvl1pPr algn="l">
              <a:lnSpc>
                <a:spcPct val="100000"/>
              </a:lnSpc>
              <a:defRPr sz="3200" b="1" i="0" baseline="0">
                <a:solidFill>
                  <a:schemeClr val="accent2"/>
                </a:solidFill>
              </a:defRPr>
            </a:lvl1pPr>
          </a:lstStyle>
          <a:p>
            <a:r>
              <a:rPr lang="en-US" dirty="0"/>
              <a:t>Headline 32pt Arial Bold Title Case and Can be 3 Lines</a:t>
            </a:r>
          </a:p>
        </p:txBody>
      </p:sp>
      <p:sp>
        <p:nvSpPr>
          <p:cNvPr id="30" name="Subtitle 2">
            <a:extLst>
              <a:ext uri="{FF2B5EF4-FFF2-40B4-BE49-F238E27FC236}">
                <a16:creationId xmlns:a16="http://schemas.microsoft.com/office/drawing/2014/main" id="{98E6AE06-6C45-4DED-9551-699DA73FFB43}"/>
              </a:ext>
            </a:extLst>
          </p:cNvPr>
          <p:cNvSpPr>
            <a:spLocks noGrp="1"/>
          </p:cNvSpPr>
          <p:nvPr>
            <p:ph type="subTitle" idx="1" hasCustomPrompt="1"/>
          </p:nvPr>
        </p:nvSpPr>
        <p:spPr>
          <a:xfrm>
            <a:off x="7315200" y="5518464"/>
            <a:ext cx="4495800"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31" name="Graphic 30">
            <a:extLst>
              <a:ext uri="{FF2B5EF4-FFF2-40B4-BE49-F238E27FC236}">
                <a16:creationId xmlns:a16="http://schemas.microsoft.com/office/drawing/2014/main" id="{7910A531-85B9-4009-BD82-A503C2912A3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99917" y="735457"/>
            <a:ext cx="2247900" cy="406400"/>
          </a:xfrm>
          <a:prstGeom prst="rect">
            <a:avLst/>
          </a:prstGeom>
        </p:spPr>
      </p:pic>
      <p:sp>
        <p:nvSpPr>
          <p:cNvPr id="20" name="Freeform 13">
            <a:extLst>
              <a:ext uri="{FF2B5EF4-FFF2-40B4-BE49-F238E27FC236}">
                <a16:creationId xmlns:a16="http://schemas.microsoft.com/office/drawing/2014/main" id="{FCFE8574-3DDA-44E9-B82B-2F9AA30C2615}"/>
              </a:ext>
            </a:extLst>
          </p:cNvPr>
          <p:cNvSpPr>
            <a:spLocks/>
          </p:cNvSpPr>
          <p:nvPr userDrawn="1"/>
        </p:nvSpPr>
        <p:spPr bwMode="auto">
          <a:xfrm>
            <a:off x="0" y="1666875"/>
            <a:ext cx="455613" cy="1235075"/>
          </a:xfrm>
          <a:custGeom>
            <a:avLst/>
            <a:gdLst>
              <a:gd name="T0" fmla="*/ 80 w 172"/>
              <a:gd name="T1" fmla="*/ 53 h 467"/>
              <a:gd name="T2" fmla="*/ 80 w 172"/>
              <a:gd name="T3" fmla="*/ 53 h 467"/>
              <a:gd name="T4" fmla="*/ 0 w 172"/>
              <a:gd name="T5" fmla="*/ 0 h 467"/>
              <a:gd name="T6" fmla="*/ 0 w 172"/>
              <a:gd name="T7" fmla="*/ 467 h 467"/>
              <a:gd name="T8" fmla="*/ 80 w 172"/>
              <a:gd name="T9" fmla="*/ 388 h 467"/>
              <a:gd name="T10" fmla="*/ 80 w 172"/>
              <a:gd name="T11" fmla="*/ 53 h 467"/>
            </a:gdLst>
            <a:ahLst/>
            <a:cxnLst>
              <a:cxn ang="0">
                <a:pos x="T0" y="T1"/>
              </a:cxn>
              <a:cxn ang="0">
                <a:pos x="T2" y="T3"/>
              </a:cxn>
              <a:cxn ang="0">
                <a:pos x="T4" y="T5"/>
              </a:cxn>
              <a:cxn ang="0">
                <a:pos x="T6" y="T7"/>
              </a:cxn>
              <a:cxn ang="0">
                <a:pos x="T8" y="T9"/>
              </a:cxn>
              <a:cxn ang="0">
                <a:pos x="T10" y="T11"/>
              </a:cxn>
            </a:cxnLst>
            <a:rect l="0" t="0" r="r" b="b"/>
            <a:pathLst>
              <a:path w="172" h="467">
                <a:moveTo>
                  <a:pt x="80" y="53"/>
                </a:moveTo>
                <a:cubicBezTo>
                  <a:pt x="80" y="53"/>
                  <a:pt x="80" y="53"/>
                  <a:pt x="80" y="53"/>
                </a:cubicBezTo>
                <a:cubicBezTo>
                  <a:pt x="56" y="29"/>
                  <a:pt x="29" y="12"/>
                  <a:pt x="0" y="0"/>
                </a:cubicBezTo>
                <a:cubicBezTo>
                  <a:pt x="0" y="467"/>
                  <a:pt x="0" y="467"/>
                  <a:pt x="0" y="467"/>
                </a:cubicBezTo>
                <a:cubicBezTo>
                  <a:pt x="80" y="388"/>
                  <a:pt x="80" y="388"/>
                  <a:pt x="80" y="388"/>
                </a:cubicBezTo>
                <a:cubicBezTo>
                  <a:pt x="172" y="295"/>
                  <a:pt x="172" y="145"/>
                  <a:pt x="80" y="53"/>
                </a:cubicBezTo>
                <a:close/>
              </a:path>
            </a:pathLst>
          </a:custGeom>
          <a:solidFill>
            <a:srgbClr val="F4F4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a:p>
        </p:txBody>
      </p:sp>
      <p:sp>
        <p:nvSpPr>
          <p:cNvPr id="32" name="Freeform 17">
            <a:extLst>
              <a:ext uri="{FF2B5EF4-FFF2-40B4-BE49-F238E27FC236}">
                <a16:creationId xmlns:a16="http://schemas.microsoft.com/office/drawing/2014/main" id="{EBE5F009-828D-4CEF-96D5-43F75AD903F9}"/>
              </a:ext>
            </a:extLst>
          </p:cNvPr>
          <p:cNvSpPr>
            <a:spLocks/>
          </p:cNvSpPr>
          <p:nvPr userDrawn="1"/>
        </p:nvSpPr>
        <p:spPr bwMode="auto">
          <a:xfrm>
            <a:off x="4938713" y="0"/>
            <a:ext cx="3021013" cy="2154238"/>
          </a:xfrm>
          <a:custGeom>
            <a:avLst/>
            <a:gdLst>
              <a:gd name="T0" fmla="*/ 92 w 1142"/>
              <a:gd name="T1" fmla="*/ 722 h 814"/>
              <a:gd name="T2" fmla="*/ 92 w 1142"/>
              <a:gd name="T3" fmla="*/ 722 h 814"/>
              <a:gd name="T4" fmla="*/ 427 w 1142"/>
              <a:gd name="T5" fmla="*/ 722 h 814"/>
              <a:gd name="T6" fmla="*/ 1111 w 1142"/>
              <a:gd name="T7" fmla="*/ 38 h 814"/>
              <a:gd name="T8" fmla="*/ 1142 w 1142"/>
              <a:gd name="T9" fmla="*/ 0 h 814"/>
              <a:gd name="T10" fmla="*/ 479 w 1142"/>
              <a:gd name="T11" fmla="*/ 0 h 814"/>
              <a:gd name="T12" fmla="*/ 92 w 1142"/>
              <a:gd name="T13" fmla="*/ 387 h 814"/>
              <a:gd name="T14" fmla="*/ 92 w 1142"/>
              <a:gd name="T15" fmla="*/ 722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2" h="814">
                <a:moveTo>
                  <a:pt x="92" y="722"/>
                </a:moveTo>
                <a:cubicBezTo>
                  <a:pt x="92" y="722"/>
                  <a:pt x="92" y="722"/>
                  <a:pt x="92" y="722"/>
                </a:cubicBezTo>
                <a:cubicBezTo>
                  <a:pt x="184" y="814"/>
                  <a:pt x="335" y="814"/>
                  <a:pt x="427" y="722"/>
                </a:cubicBezTo>
                <a:cubicBezTo>
                  <a:pt x="1111" y="38"/>
                  <a:pt x="1111" y="38"/>
                  <a:pt x="1111" y="38"/>
                </a:cubicBezTo>
                <a:cubicBezTo>
                  <a:pt x="1123" y="26"/>
                  <a:pt x="1133" y="13"/>
                  <a:pt x="1142" y="0"/>
                </a:cubicBezTo>
                <a:cubicBezTo>
                  <a:pt x="479" y="0"/>
                  <a:pt x="479" y="0"/>
                  <a:pt x="479" y="0"/>
                </a:cubicBezTo>
                <a:cubicBezTo>
                  <a:pt x="92" y="387"/>
                  <a:pt x="92" y="387"/>
                  <a:pt x="92" y="387"/>
                </a:cubicBezTo>
                <a:cubicBezTo>
                  <a:pt x="0" y="479"/>
                  <a:pt x="0" y="630"/>
                  <a:pt x="92" y="722"/>
                </a:cubicBezTo>
                <a:close/>
              </a:path>
            </a:pathLst>
          </a:custGeom>
          <a:solidFill>
            <a:srgbClr val="F4F4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a:p>
        </p:txBody>
      </p:sp>
    </p:spTree>
    <p:extLst>
      <p:ext uri="{BB962C8B-B14F-4D97-AF65-F5344CB8AC3E}">
        <p14:creationId xmlns:p14="http://schemas.microsoft.com/office/powerpoint/2010/main" val="40016607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Cover Img05 - IQVIA">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CD4BCDB-D5A1-4262-8420-612F707BF2C8}"/>
              </a:ext>
            </a:extLst>
          </p:cNvPr>
          <p:cNvSpPr>
            <a:spLocks noGrp="1"/>
          </p:cNvSpPr>
          <p:nvPr>
            <p:ph type="pic" sz="quarter" idx="12" hasCustomPrompt="1"/>
          </p:nvPr>
        </p:nvSpPr>
        <p:spPr>
          <a:xfrm>
            <a:off x="4768658" y="0"/>
            <a:ext cx="7420167" cy="6185064"/>
          </a:xfrm>
          <a:custGeom>
            <a:avLst/>
            <a:gdLst>
              <a:gd name="connsiteX0" fmla="*/ 880919 w 7420167"/>
              <a:gd name="connsiteY0" fmla="*/ 0 h 6185064"/>
              <a:gd name="connsiteX1" fmla="*/ 7420167 w 7420167"/>
              <a:gd name="connsiteY1" fmla="*/ 0 h 6185064"/>
              <a:gd name="connsiteX2" fmla="*/ 7420167 w 7420167"/>
              <a:gd name="connsiteY2" fmla="*/ 4066168 h 6185064"/>
              <a:gd name="connsiteX3" fmla="*/ 5539556 w 7420167"/>
              <a:gd name="connsiteY3" fmla="*/ 5947431 h 6185064"/>
              <a:gd name="connsiteX4" fmla="*/ 4384794 w 7420167"/>
              <a:gd name="connsiteY4" fmla="*/ 5947431 h 6185064"/>
              <a:gd name="connsiteX5" fmla="*/ 237552 w 7420167"/>
              <a:gd name="connsiteY5" fmla="*/ 1798751 h 6185064"/>
              <a:gd name="connsiteX6" fmla="*/ 237552 w 7420167"/>
              <a:gd name="connsiteY6" fmla="*/ 643590 h 6185064"/>
              <a:gd name="connsiteX7" fmla="*/ 880919 w 7420167"/>
              <a:gd name="connsiteY7" fmla="*/ 0 h 618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0167" h="6185064">
                <a:moveTo>
                  <a:pt x="880919" y="0"/>
                </a:moveTo>
                <a:lnTo>
                  <a:pt x="7420167" y="0"/>
                </a:lnTo>
                <a:cubicBezTo>
                  <a:pt x="7420167" y="0"/>
                  <a:pt x="7420167" y="0"/>
                  <a:pt x="7420167" y="4066168"/>
                </a:cubicBezTo>
                <a:cubicBezTo>
                  <a:pt x="7420167" y="4066168"/>
                  <a:pt x="7420167" y="4066168"/>
                  <a:pt x="5539556" y="5947431"/>
                </a:cubicBezTo>
                <a:cubicBezTo>
                  <a:pt x="5222821" y="6264275"/>
                  <a:pt x="4701529" y="6264275"/>
                  <a:pt x="4384794" y="5947431"/>
                </a:cubicBezTo>
                <a:cubicBezTo>
                  <a:pt x="4384794" y="5947431"/>
                  <a:pt x="4384794" y="5947431"/>
                  <a:pt x="237552" y="1798751"/>
                </a:cubicBezTo>
                <a:cubicBezTo>
                  <a:pt x="-79183" y="1478607"/>
                  <a:pt x="-79183" y="960434"/>
                  <a:pt x="237552" y="643590"/>
                </a:cubicBezTo>
                <a:cubicBezTo>
                  <a:pt x="237552" y="643590"/>
                  <a:pt x="237552" y="643590"/>
                  <a:pt x="880919" y="0"/>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b="1">
                <a:solidFill>
                  <a:srgbClr val="FF0000"/>
                </a:solidFill>
              </a:defRPr>
            </a:lvl1pPr>
          </a:lstStyle>
          <a:p>
            <a:r>
              <a:rPr lang="en-US" dirty="0"/>
              <a:t>Click icon to change photo</a:t>
            </a:r>
          </a:p>
        </p:txBody>
      </p:sp>
      <p:pic>
        <p:nvPicPr>
          <p:cNvPr id="20" name="Graphic 19">
            <a:extLst>
              <a:ext uri="{FF2B5EF4-FFF2-40B4-BE49-F238E27FC236}">
                <a16:creationId xmlns:a16="http://schemas.microsoft.com/office/drawing/2014/main" id="{10C4B621-CB97-4EC0-87E2-2F48A237046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1520" y="812800"/>
            <a:ext cx="2247900" cy="406400"/>
          </a:xfrm>
          <a:prstGeom prst="rect">
            <a:avLst/>
          </a:prstGeom>
        </p:spPr>
      </p:pic>
      <p:sp>
        <p:nvSpPr>
          <p:cNvPr id="21" name="TextBox 20">
            <a:extLst>
              <a:ext uri="{FF2B5EF4-FFF2-40B4-BE49-F238E27FC236}">
                <a16:creationId xmlns:a16="http://schemas.microsoft.com/office/drawing/2014/main" id="{0B814947-048E-4F21-B2A9-2E67D9CC8BDE}"/>
              </a:ext>
            </a:extLst>
          </p:cNvPr>
          <p:cNvSpPr txBox="1"/>
          <p:nvPr userDrawn="1"/>
        </p:nvSpPr>
        <p:spPr bwMode="black">
          <a:xfrm>
            <a:off x="731520"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2023.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p>
        </p:txBody>
      </p:sp>
      <p:sp>
        <p:nvSpPr>
          <p:cNvPr id="22" name="Text Placeholder 21">
            <a:extLst>
              <a:ext uri="{FF2B5EF4-FFF2-40B4-BE49-F238E27FC236}">
                <a16:creationId xmlns:a16="http://schemas.microsoft.com/office/drawing/2014/main" id="{B6C43B74-D30C-4137-BFF2-FBFBF75C833C}"/>
              </a:ext>
            </a:extLst>
          </p:cNvPr>
          <p:cNvSpPr>
            <a:spLocks noGrp="1"/>
          </p:cNvSpPr>
          <p:nvPr>
            <p:ph type="body" sz="quarter" idx="10" hasCustomPrompt="1"/>
          </p:nvPr>
        </p:nvSpPr>
        <p:spPr>
          <a:xfrm>
            <a:off x="731520" y="4175059"/>
            <a:ext cx="4495800"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a:t>
            </a:r>
          </a:p>
        </p:txBody>
      </p:sp>
      <p:sp>
        <p:nvSpPr>
          <p:cNvPr id="23" name="Title 1">
            <a:extLst>
              <a:ext uri="{FF2B5EF4-FFF2-40B4-BE49-F238E27FC236}">
                <a16:creationId xmlns:a16="http://schemas.microsoft.com/office/drawing/2014/main" id="{B3183858-B3A0-46CC-A456-DA30C93DD2CA}"/>
              </a:ext>
            </a:extLst>
          </p:cNvPr>
          <p:cNvSpPr>
            <a:spLocks noGrp="1"/>
          </p:cNvSpPr>
          <p:nvPr>
            <p:ph type="ctrTitle" hasCustomPrompt="1"/>
          </p:nvPr>
        </p:nvSpPr>
        <p:spPr>
          <a:xfrm>
            <a:off x="731520" y="1918354"/>
            <a:ext cx="4495800" cy="2088828"/>
          </a:xfrm>
          <a:prstGeom prst="rect">
            <a:avLst/>
          </a:prstGeom>
        </p:spPr>
        <p:txBody>
          <a:bodyPr anchor="b" anchorCtr="0"/>
          <a:lstStyle>
            <a:lvl1pPr algn="l">
              <a:lnSpc>
                <a:spcPct val="100000"/>
              </a:lnSpc>
              <a:defRPr sz="3200" b="1" i="0" baseline="0">
                <a:solidFill>
                  <a:schemeClr val="accent2"/>
                </a:solidFill>
              </a:defRPr>
            </a:lvl1pPr>
          </a:lstStyle>
          <a:p>
            <a:r>
              <a:rPr lang="en-US" dirty="0"/>
              <a:t>Headline 32pt Arial Bold Title Case and Can be 3 Lines</a:t>
            </a:r>
          </a:p>
        </p:txBody>
      </p:sp>
      <p:sp>
        <p:nvSpPr>
          <p:cNvPr id="24" name="Subtitle 2">
            <a:extLst>
              <a:ext uri="{FF2B5EF4-FFF2-40B4-BE49-F238E27FC236}">
                <a16:creationId xmlns:a16="http://schemas.microsoft.com/office/drawing/2014/main" id="{52F80995-0F2C-4892-8CC6-4D4D83A80241}"/>
              </a:ext>
            </a:extLst>
          </p:cNvPr>
          <p:cNvSpPr>
            <a:spLocks noGrp="1"/>
          </p:cNvSpPr>
          <p:nvPr>
            <p:ph type="subTitle" idx="1" hasCustomPrompt="1"/>
          </p:nvPr>
        </p:nvSpPr>
        <p:spPr>
          <a:xfrm>
            <a:off x="731520" y="5518464"/>
            <a:ext cx="4495800"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Tree>
    <p:extLst>
      <p:ext uri="{BB962C8B-B14F-4D97-AF65-F5344CB8AC3E}">
        <p14:creationId xmlns:p14="http://schemas.microsoft.com/office/powerpoint/2010/main" val="4693847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2_Cover Img02 - IQVIA">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008FDF6-6C42-435C-8ABA-FDA3F0DFE00D}"/>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8" name="Freeform 7">
            <a:extLst>
              <a:ext uri="{FF2B5EF4-FFF2-40B4-BE49-F238E27FC236}">
                <a16:creationId xmlns:a16="http://schemas.microsoft.com/office/drawing/2014/main" id="{E47C2730-F629-4D6E-BE5B-C2E55D631223}"/>
              </a:ext>
            </a:extLst>
          </p:cNvPr>
          <p:cNvSpPr>
            <a:spLocks/>
          </p:cNvSpPr>
          <p:nvPr userDrawn="1"/>
        </p:nvSpPr>
        <p:spPr bwMode="auto">
          <a:xfrm>
            <a:off x="9337675" y="0"/>
            <a:ext cx="2857500" cy="2717800"/>
          </a:xfrm>
          <a:custGeom>
            <a:avLst/>
            <a:gdLst>
              <a:gd name="T0" fmla="*/ 445 w 1080"/>
              <a:gd name="T1" fmla="*/ 0 h 1027"/>
              <a:gd name="T2" fmla="*/ 160 w 1080"/>
              <a:gd name="T3" fmla="*/ 285 h 1027"/>
              <a:gd name="T4" fmla="*/ 160 w 1080"/>
              <a:gd name="T5" fmla="*/ 867 h 1027"/>
              <a:gd name="T6" fmla="*/ 742 w 1080"/>
              <a:gd name="T7" fmla="*/ 867 h 1027"/>
              <a:gd name="T8" fmla="*/ 1080 w 1080"/>
              <a:gd name="T9" fmla="*/ 529 h 1027"/>
              <a:gd name="T10" fmla="*/ 1080 w 1080"/>
              <a:gd name="T11" fmla="*/ 0 h 1027"/>
              <a:gd name="T12" fmla="*/ 445 w 1080"/>
              <a:gd name="T13" fmla="*/ 0 h 1027"/>
            </a:gdLst>
            <a:ahLst/>
            <a:cxnLst>
              <a:cxn ang="0">
                <a:pos x="T0" y="T1"/>
              </a:cxn>
              <a:cxn ang="0">
                <a:pos x="T2" y="T3"/>
              </a:cxn>
              <a:cxn ang="0">
                <a:pos x="T4" y="T5"/>
              </a:cxn>
              <a:cxn ang="0">
                <a:pos x="T6" y="T7"/>
              </a:cxn>
              <a:cxn ang="0">
                <a:pos x="T8" y="T9"/>
              </a:cxn>
              <a:cxn ang="0">
                <a:pos x="T10" y="T11"/>
              </a:cxn>
              <a:cxn ang="0">
                <a:pos x="T12" y="T13"/>
              </a:cxn>
            </a:cxnLst>
            <a:rect l="0" t="0" r="r" b="b"/>
            <a:pathLst>
              <a:path w="1080" h="1027">
                <a:moveTo>
                  <a:pt x="445" y="0"/>
                </a:moveTo>
                <a:cubicBezTo>
                  <a:pt x="160" y="285"/>
                  <a:pt x="160" y="285"/>
                  <a:pt x="160" y="285"/>
                </a:cubicBezTo>
                <a:cubicBezTo>
                  <a:pt x="0" y="445"/>
                  <a:pt x="0" y="707"/>
                  <a:pt x="160" y="867"/>
                </a:cubicBezTo>
                <a:cubicBezTo>
                  <a:pt x="320" y="1027"/>
                  <a:pt x="582" y="1027"/>
                  <a:pt x="742" y="867"/>
                </a:cubicBezTo>
                <a:cubicBezTo>
                  <a:pt x="1080" y="529"/>
                  <a:pt x="1080" y="529"/>
                  <a:pt x="1080" y="529"/>
                </a:cubicBezTo>
                <a:cubicBezTo>
                  <a:pt x="1080" y="0"/>
                  <a:pt x="1080" y="0"/>
                  <a:pt x="1080" y="0"/>
                </a:cubicBezTo>
                <a:lnTo>
                  <a:pt x="445" y="0"/>
                </a:lnTo>
                <a:close/>
              </a:path>
            </a:pathLst>
          </a:custGeom>
          <a:solidFill>
            <a:schemeClr val="bg1">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GB">
              <a:solidFill>
                <a:schemeClr val="lt1"/>
              </a:solidFill>
            </a:endParaRPr>
          </a:p>
        </p:txBody>
      </p:sp>
      <p:sp>
        <p:nvSpPr>
          <p:cNvPr id="18" name="Picture Placeholder 17">
            <a:extLst>
              <a:ext uri="{FF2B5EF4-FFF2-40B4-BE49-F238E27FC236}">
                <a16:creationId xmlns:a16="http://schemas.microsoft.com/office/drawing/2014/main" id="{04927313-E453-46DB-8A00-AE661AA4C1A0}"/>
              </a:ext>
            </a:extLst>
          </p:cNvPr>
          <p:cNvSpPr>
            <a:spLocks noGrp="1"/>
          </p:cNvSpPr>
          <p:nvPr>
            <p:ph type="pic" sz="quarter" idx="12" hasCustomPrompt="1"/>
          </p:nvPr>
        </p:nvSpPr>
        <p:spPr>
          <a:xfrm>
            <a:off x="5081589" y="1257474"/>
            <a:ext cx="7110411" cy="5600527"/>
          </a:xfrm>
          <a:custGeom>
            <a:avLst/>
            <a:gdLst>
              <a:gd name="connsiteX0" fmla="*/ 6435987 w 7110411"/>
              <a:gd name="connsiteY0" fmla="*/ 200 h 5600527"/>
              <a:gd name="connsiteX1" fmla="*/ 6981741 w 7110411"/>
              <a:gd name="connsiteY1" fmla="*/ 85856 h 5600527"/>
              <a:gd name="connsiteX2" fmla="*/ 7110411 w 7110411"/>
              <a:gd name="connsiteY2" fmla="*/ 130489 h 5600527"/>
              <a:gd name="connsiteX3" fmla="*/ 7110411 w 7110411"/>
              <a:gd name="connsiteY3" fmla="*/ 3976517 h 5600527"/>
              <a:gd name="connsiteX4" fmla="*/ 7110409 w 7110411"/>
              <a:gd name="connsiteY4" fmla="*/ 3976518 h 5600527"/>
              <a:gd name="connsiteX5" fmla="*/ 5634450 w 7110411"/>
              <a:gd name="connsiteY5" fmla="*/ 5452697 h 5600527"/>
              <a:gd name="connsiteX6" fmla="*/ 5486642 w 7110411"/>
              <a:gd name="connsiteY6" fmla="*/ 5600527 h 5600527"/>
              <a:gd name="connsiteX7" fmla="*/ 0 w 7110411"/>
              <a:gd name="connsiteY7" fmla="*/ 5600527 h 5600527"/>
              <a:gd name="connsiteX8" fmla="*/ 1228 w 7110411"/>
              <a:gd name="connsiteY8" fmla="*/ 5599299 h 5600527"/>
              <a:gd name="connsiteX9" fmla="*/ 5034271 w 7110411"/>
              <a:gd name="connsiteY9" fmla="*/ 565507 h 5600527"/>
              <a:gd name="connsiteX10" fmla="*/ 6435987 w 7110411"/>
              <a:gd name="connsiteY10" fmla="*/ 200 h 56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0411" h="5600527">
                <a:moveTo>
                  <a:pt x="6435987" y="200"/>
                </a:moveTo>
                <a:cubicBezTo>
                  <a:pt x="6620272" y="2827"/>
                  <a:pt x="6804215" y="31366"/>
                  <a:pt x="6981741" y="85856"/>
                </a:cubicBezTo>
                <a:lnTo>
                  <a:pt x="7110411" y="130489"/>
                </a:lnTo>
                <a:lnTo>
                  <a:pt x="7110411" y="3976517"/>
                </a:lnTo>
                <a:lnTo>
                  <a:pt x="7110409" y="3976518"/>
                </a:lnTo>
                <a:cubicBezTo>
                  <a:pt x="7088960" y="3997971"/>
                  <a:pt x="6922731" y="4164225"/>
                  <a:pt x="5634450" y="5452697"/>
                </a:cubicBezTo>
                <a:lnTo>
                  <a:pt x="5486642" y="5600527"/>
                </a:lnTo>
                <a:lnTo>
                  <a:pt x="0" y="5600527"/>
                </a:lnTo>
                <a:lnTo>
                  <a:pt x="1228" y="5599299"/>
                </a:lnTo>
                <a:cubicBezTo>
                  <a:pt x="19664" y="5580860"/>
                  <a:pt x="314641" y="5285839"/>
                  <a:pt x="5034271" y="565507"/>
                </a:cubicBezTo>
                <a:cubicBezTo>
                  <a:pt x="5419844" y="181696"/>
                  <a:pt x="5929205" y="-7027"/>
                  <a:pt x="6435987" y="200"/>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sz="1800" b="1">
                <a:solidFill>
                  <a:srgbClr val="FF0000"/>
                </a:solidFill>
              </a:defRPr>
            </a:lvl1pPr>
          </a:lstStyle>
          <a:p>
            <a:r>
              <a:rPr lang="en-US" dirty="0"/>
              <a:t>Click icon to change photo</a:t>
            </a:r>
          </a:p>
        </p:txBody>
      </p:sp>
      <p:sp>
        <p:nvSpPr>
          <p:cNvPr id="33" name="TextBox 32">
            <a:extLst>
              <a:ext uri="{FF2B5EF4-FFF2-40B4-BE49-F238E27FC236}">
                <a16:creationId xmlns:a16="http://schemas.microsoft.com/office/drawing/2014/main" id="{827AFCC2-DAD5-47A8-80A2-C1F764ACAB11}"/>
              </a:ext>
            </a:extLst>
          </p:cNvPr>
          <p:cNvSpPr txBox="1"/>
          <p:nvPr userDrawn="1"/>
        </p:nvSpPr>
        <p:spPr bwMode="black">
          <a:xfrm>
            <a:off x="731520"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2023.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731520" y="4175059"/>
            <a:ext cx="4495800"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dirty="0"/>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731520" y="1918354"/>
            <a:ext cx="4495800" cy="2088828"/>
          </a:xfrm>
          <a:prstGeom prst="rect">
            <a:avLst/>
          </a:prstGeom>
        </p:spPr>
        <p:txBody>
          <a:bodyPr anchor="b" anchorCtr="0"/>
          <a:lstStyle>
            <a:lvl1pPr algn="l">
              <a:lnSpc>
                <a:spcPct val="100000"/>
              </a:lnSpc>
              <a:defRPr sz="3200" b="1" i="0" baseline="0">
                <a:solidFill>
                  <a:schemeClr val="bg1"/>
                </a:solidFill>
              </a:defRPr>
            </a:lvl1pPr>
          </a:lstStyle>
          <a:p>
            <a:r>
              <a:rPr lang="en-US" dirty="0"/>
              <a:t>Headline 32pt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731520" y="5518464"/>
            <a:ext cx="4495800"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40" name="Picture 39">
            <a:extLst>
              <a:ext uri="{FF2B5EF4-FFF2-40B4-BE49-F238E27FC236}">
                <a16:creationId xmlns:a16="http://schemas.microsoft.com/office/drawing/2014/main" id="{78BCC127-A4D6-48D0-A944-3E354801CDCC}"/>
              </a:ext>
            </a:extLst>
          </p:cNvPr>
          <p:cNvPicPr>
            <a:picLocks/>
          </p:cNvPicPr>
          <p:nvPr userDrawn="1"/>
        </p:nvPicPr>
        <p:blipFill rotWithShape="1">
          <a:blip r:embed="rId3" cstate="email">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
        <p:nvSpPr>
          <p:cNvPr id="7" name="Freeform 6">
            <a:extLst>
              <a:ext uri="{FF2B5EF4-FFF2-40B4-BE49-F238E27FC236}">
                <a16:creationId xmlns:a16="http://schemas.microsoft.com/office/drawing/2014/main" id="{53B87BA2-34D6-4B9D-A0FF-47B82811DE0E}"/>
              </a:ext>
            </a:extLst>
          </p:cNvPr>
          <p:cNvSpPr>
            <a:spLocks/>
          </p:cNvSpPr>
          <p:nvPr userDrawn="1"/>
        </p:nvSpPr>
        <p:spPr bwMode="auto">
          <a:xfrm>
            <a:off x="3657600" y="1952625"/>
            <a:ext cx="6442075" cy="4905375"/>
          </a:xfrm>
          <a:custGeom>
            <a:avLst/>
            <a:gdLst>
              <a:gd name="T0" fmla="*/ 2275 w 2435"/>
              <a:gd name="T1" fmla="*/ 160 h 1854"/>
              <a:gd name="T2" fmla="*/ 2275 w 2435"/>
              <a:gd name="T3" fmla="*/ 160 h 1854"/>
              <a:gd name="T4" fmla="*/ 1694 w 2435"/>
              <a:gd name="T5" fmla="*/ 160 h 1854"/>
              <a:gd name="T6" fmla="*/ 11 w 2435"/>
              <a:gd name="T7" fmla="*/ 1843 h 1854"/>
              <a:gd name="T8" fmla="*/ 0 w 2435"/>
              <a:gd name="T9" fmla="*/ 1854 h 1854"/>
              <a:gd name="T10" fmla="*/ 1164 w 2435"/>
              <a:gd name="T11" fmla="*/ 1854 h 1854"/>
              <a:gd name="T12" fmla="*/ 2275 w 2435"/>
              <a:gd name="T13" fmla="*/ 742 h 1854"/>
              <a:gd name="T14" fmla="*/ 2275 w 2435"/>
              <a:gd name="T15" fmla="*/ 160 h 18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5" h="1854">
                <a:moveTo>
                  <a:pt x="2275" y="160"/>
                </a:moveTo>
                <a:cubicBezTo>
                  <a:pt x="2275" y="160"/>
                  <a:pt x="2275" y="160"/>
                  <a:pt x="2275" y="160"/>
                </a:cubicBezTo>
                <a:cubicBezTo>
                  <a:pt x="2115" y="0"/>
                  <a:pt x="1854" y="0"/>
                  <a:pt x="1694" y="160"/>
                </a:cubicBezTo>
                <a:cubicBezTo>
                  <a:pt x="11" y="1843"/>
                  <a:pt x="11" y="1843"/>
                  <a:pt x="11" y="1843"/>
                </a:cubicBezTo>
                <a:cubicBezTo>
                  <a:pt x="7" y="1847"/>
                  <a:pt x="4" y="1850"/>
                  <a:pt x="0" y="1854"/>
                </a:cubicBezTo>
                <a:cubicBezTo>
                  <a:pt x="1164" y="1854"/>
                  <a:pt x="1164" y="1854"/>
                  <a:pt x="1164" y="1854"/>
                </a:cubicBezTo>
                <a:cubicBezTo>
                  <a:pt x="2275" y="742"/>
                  <a:pt x="2275" y="742"/>
                  <a:pt x="2275" y="742"/>
                </a:cubicBezTo>
                <a:cubicBezTo>
                  <a:pt x="2435" y="582"/>
                  <a:pt x="2435" y="320"/>
                  <a:pt x="2275" y="160"/>
                </a:cubicBezTo>
                <a:close/>
              </a:path>
            </a:pathLst>
          </a:custGeom>
          <a:solidFill>
            <a:schemeClr val="bg1">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GB">
              <a:solidFill>
                <a:schemeClr val="lt1"/>
              </a:solidFill>
            </a:endParaRPr>
          </a:p>
        </p:txBody>
      </p:sp>
    </p:spTree>
    <p:extLst>
      <p:ext uri="{BB962C8B-B14F-4D97-AF65-F5344CB8AC3E}">
        <p14:creationId xmlns:p14="http://schemas.microsoft.com/office/powerpoint/2010/main" val="28142677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Cover White - IQVIA">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2023.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dirty="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61" name="Group 60">
            <a:extLst>
              <a:ext uri="{FF2B5EF4-FFF2-40B4-BE49-F238E27FC236}">
                <a16:creationId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5" name="Freeform 64">
              <a:extLst>
                <a:ext uri="{FF2B5EF4-FFF2-40B4-BE49-F238E27FC236}">
                  <a16:creationId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6" name="Freeform 65">
              <a:extLst>
                <a:ext uri="{FF2B5EF4-FFF2-40B4-BE49-F238E27FC236}">
                  <a16:creationId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7" name="Freeform 66">
              <a:extLst>
                <a:ext uri="{FF2B5EF4-FFF2-40B4-BE49-F238E27FC236}">
                  <a16:creationId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6" name="Graphic 15">
            <a:extLst>
              <a:ext uri="{FF2B5EF4-FFF2-40B4-BE49-F238E27FC236}">
                <a16:creationId xmlns:a16="http://schemas.microsoft.com/office/drawing/2014/main" id="{4A43F6D9-2B76-4F47-8BB1-588F5D046A7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90366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Cover Co-Brand - IQVIA">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2023.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dirty="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4" name="Text Placeholder 21">
            <a:extLst>
              <a:ext uri="{FF2B5EF4-FFF2-40B4-BE49-F238E27FC236}">
                <a16:creationId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br>
              <a:rPr lang="en-US" dirty="0"/>
            </a:br>
            <a:r>
              <a:rPr lang="en-US" dirty="0"/>
              <a:t>All other presentations, or without sponsor logo: Please delete this box.</a:t>
            </a:r>
          </a:p>
        </p:txBody>
      </p:sp>
      <p:grpSp>
        <p:nvGrpSpPr>
          <p:cNvPr id="39" name="Group 38">
            <a:extLst>
              <a:ext uri="{FF2B5EF4-FFF2-40B4-BE49-F238E27FC236}">
                <a16:creationId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41" name="Freeform: Shape 40">
              <a:extLst>
                <a:ext uri="{FF2B5EF4-FFF2-40B4-BE49-F238E27FC236}">
                  <a16:creationId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42" name="Freeform: Shape 41">
              <a:extLst>
                <a:ext uri="{FF2B5EF4-FFF2-40B4-BE49-F238E27FC236}">
                  <a16:creationId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grpSp>
      <p:pic>
        <p:nvPicPr>
          <p:cNvPr id="19" name="Graphic 18">
            <a:extLst>
              <a:ext uri="{FF2B5EF4-FFF2-40B4-BE49-F238E27FC236}">
                <a16:creationId xmlns:a16="http://schemas.microsoft.com/office/drawing/2014/main" id="{EFFBAF58-7775-B441-95B2-60BAEE630670}"/>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6484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7514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78600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844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253343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6424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00110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75597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8919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10731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4425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755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Divider - Dark_Pill_Transition2 - IQVIA">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542230-2118-4F35-8D4D-BA4512169B38}"/>
              </a:ext>
            </a:extLst>
          </p:cNvPr>
          <p:cNvSpPr>
            <a:spLocks noGrp="1"/>
          </p:cNvSpPr>
          <p:nvPr>
            <p:ph type="pic" sz="quarter" idx="10"/>
          </p:nvPr>
        </p:nvSpPr>
        <p:spPr>
          <a:xfrm>
            <a:off x="4386264" y="0"/>
            <a:ext cx="7805737" cy="6858000"/>
          </a:xfrm>
          <a:custGeom>
            <a:avLst/>
            <a:gdLst>
              <a:gd name="connsiteX0" fmla="*/ 6856413 w 7805737"/>
              <a:gd name="connsiteY0" fmla="*/ 0 h 6858000"/>
              <a:gd name="connsiteX1" fmla="*/ 7805737 w 7805737"/>
              <a:gd name="connsiteY1" fmla="*/ 0 h 6858000"/>
              <a:gd name="connsiteX2" fmla="*/ 7805737 w 7805737"/>
              <a:gd name="connsiteY2" fmla="*/ 4537076 h 6858000"/>
              <a:gd name="connsiteX3" fmla="*/ 5486401 w 7805737"/>
              <a:gd name="connsiteY3" fmla="*/ 6858000 h 6858000"/>
              <a:gd name="connsiteX4" fmla="*/ 0 w 780573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5737" h="6858000">
                <a:moveTo>
                  <a:pt x="6856413" y="0"/>
                </a:moveTo>
                <a:lnTo>
                  <a:pt x="7805737" y="0"/>
                </a:lnTo>
                <a:lnTo>
                  <a:pt x="7805737" y="4537076"/>
                </a:lnTo>
                <a:lnTo>
                  <a:pt x="5486401" y="6858000"/>
                </a:lnTo>
                <a:lnTo>
                  <a:pt x="0" y="6858000"/>
                </a:ln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sz="1800" b="1">
                <a:solidFill>
                  <a:srgbClr val="FF0000"/>
                </a:solidFill>
              </a:defRPr>
            </a:lvl1pPr>
          </a:lstStyle>
          <a:p>
            <a:r>
              <a:rPr lang="en-US"/>
              <a:t>Click icon to add picture</a:t>
            </a:r>
            <a:endParaRPr lang="en-US" dirty="0"/>
          </a:p>
        </p:txBody>
      </p:sp>
      <p:sp>
        <p:nvSpPr>
          <p:cNvPr id="13" name="Title 1">
            <a:extLst>
              <a:ext uri="{FF2B5EF4-FFF2-40B4-BE49-F238E27FC236}">
                <a16:creationId xmlns:a16="http://schemas.microsoft.com/office/drawing/2014/main" id="{79FAE025-4537-4CB0-B951-A9527F5A7151}"/>
              </a:ext>
            </a:extLst>
          </p:cNvPr>
          <p:cNvSpPr>
            <a:spLocks noGrp="1"/>
          </p:cNvSpPr>
          <p:nvPr>
            <p:ph type="title" hasCustomPrompt="1"/>
          </p:nvPr>
        </p:nvSpPr>
        <p:spPr bwMode="white">
          <a:xfrm>
            <a:off x="1036858" y="628649"/>
            <a:ext cx="4954366" cy="3943351"/>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4" name="Slide Number Placeholder 5">
            <a:extLst>
              <a:ext uri="{FF2B5EF4-FFF2-40B4-BE49-F238E27FC236}">
                <a16:creationId xmlns:a16="http://schemas.microsoft.com/office/drawing/2014/main" id="{D15310EE-DE2A-631D-8F9B-A33D194F77B1}"/>
              </a:ext>
            </a:extLst>
          </p:cNvPr>
          <p:cNvSpPr txBox="1">
            <a:spLocks/>
          </p:cNvSpPr>
          <p:nvPr userDrawn="1"/>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pic>
        <p:nvPicPr>
          <p:cNvPr id="11" name="Graphic 10">
            <a:extLst>
              <a:ext uri="{FF2B5EF4-FFF2-40B4-BE49-F238E27FC236}">
                <a16:creationId xmlns:a16="http://schemas.microsoft.com/office/drawing/2014/main" id="{52E0DAD0-C637-47E1-AF24-F5F9D0643A3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7385" y="5760594"/>
            <a:ext cx="2247900" cy="406400"/>
          </a:xfrm>
          <a:prstGeom prst="rect">
            <a:avLst/>
          </a:prstGeom>
        </p:spPr>
      </p:pic>
      <p:sp>
        <p:nvSpPr>
          <p:cNvPr id="14" name="Freeform 6">
            <a:extLst>
              <a:ext uri="{FF2B5EF4-FFF2-40B4-BE49-F238E27FC236}">
                <a16:creationId xmlns:a16="http://schemas.microsoft.com/office/drawing/2014/main" id="{21C70CAE-1C34-4EE5-8AA5-1F7E67E38438}"/>
              </a:ext>
            </a:extLst>
          </p:cNvPr>
          <p:cNvSpPr>
            <a:spLocks/>
          </p:cNvSpPr>
          <p:nvPr userDrawn="1"/>
        </p:nvSpPr>
        <p:spPr bwMode="auto">
          <a:xfrm>
            <a:off x="10922000" y="3706813"/>
            <a:ext cx="1270000" cy="2719388"/>
          </a:xfrm>
          <a:custGeom>
            <a:avLst/>
            <a:gdLst>
              <a:gd name="T0" fmla="*/ 160 w 480"/>
              <a:gd name="T1" fmla="*/ 319 h 1028"/>
              <a:gd name="T2" fmla="*/ 160 w 480"/>
              <a:gd name="T3" fmla="*/ 901 h 1028"/>
              <a:gd name="T4" fmla="*/ 160 w 480"/>
              <a:gd name="T5" fmla="*/ 901 h 1028"/>
              <a:gd name="T6" fmla="*/ 480 w 480"/>
              <a:gd name="T7" fmla="*/ 1020 h 1028"/>
              <a:gd name="T8" fmla="*/ 480 w 480"/>
              <a:gd name="T9" fmla="*/ 0 h 1028"/>
              <a:gd name="T10" fmla="*/ 160 w 480"/>
              <a:gd name="T11" fmla="*/ 319 h 1028"/>
            </a:gdLst>
            <a:ahLst/>
            <a:cxnLst>
              <a:cxn ang="0">
                <a:pos x="T0" y="T1"/>
              </a:cxn>
              <a:cxn ang="0">
                <a:pos x="T2" y="T3"/>
              </a:cxn>
              <a:cxn ang="0">
                <a:pos x="T4" y="T5"/>
              </a:cxn>
              <a:cxn ang="0">
                <a:pos x="T6" y="T7"/>
              </a:cxn>
              <a:cxn ang="0">
                <a:pos x="T8" y="T9"/>
              </a:cxn>
              <a:cxn ang="0">
                <a:pos x="T10" y="T11"/>
              </a:cxn>
            </a:cxnLst>
            <a:rect l="0" t="0" r="r" b="b"/>
            <a:pathLst>
              <a:path w="480" h="1028">
                <a:moveTo>
                  <a:pt x="160" y="319"/>
                </a:moveTo>
                <a:cubicBezTo>
                  <a:pt x="0" y="479"/>
                  <a:pt x="0" y="741"/>
                  <a:pt x="160" y="901"/>
                </a:cubicBezTo>
                <a:cubicBezTo>
                  <a:pt x="160" y="901"/>
                  <a:pt x="160" y="901"/>
                  <a:pt x="160" y="901"/>
                </a:cubicBezTo>
                <a:cubicBezTo>
                  <a:pt x="248" y="988"/>
                  <a:pt x="365" y="1028"/>
                  <a:pt x="480" y="1020"/>
                </a:cubicBezTo>
                <a:cubicBezTo>
                  <a:pt x="480" y="0"/>
                  <a:pt x="480" y="0"/>
                  <a:pt x="480" y="0"/>
                </a:cubicBezTo>
                <a:lnTo>
                  <a:pt x="160" y="319"/>
                </a:lnTo>
                <a:close/>
              </a:path>
            </a:pathLst>
          </a:custGeom>
          <a:solidFill>
            <a:schemeClr val="bg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GB">
              <a:solidFill>
                <a:schemeClr val="lt1"/>
              </a:solidFill>
            </a:endParaRPr>
          </a:p>
        </p:txBody>
      </p:sp>
      <p:sp>
        <p:nvSpPr>
          <p:cNvPr id="15" name="Freeform 7">
            <a:extLst>
              <a:ext uri="{FF2B5EF4-FFF2-40B4-BE49-F238E27FC236}">
                <a16:creationId xmlns:a16="http://schemas.microsoft.com/office/drawing/2014/main" id="{CE943C94-8C69-41C1-9DEB-D49C80BA7E6B}"/>
              </a:ext>
            </a:extLst>
          </p:cNvPr>
          <p:cNvSpPr>
            <a:spLocks/>
          </p:cNvSpPr>
          <p:nvPr userDrawn="1"/>
        </p:nvSpPr>
        <p:spPr bwMode="auto">
          <a:xfrm>
            <a:off x="3498850" y="3409950"/>
            <a:ext cx="4984750" cy="3448050"/>
          </a:xfrm>
          <a:custGeom>
            <a:avLst/>
            <a:gdLst>
              <a:gd name="T0" fmla="*/ 1724 w 1884"/>
              <a:gd name="T1" fmla="*/ 160 h 1303"/>
              <a:gd name="T2" fmla="*/ 1143 w 1884"/>
              <a:gd name="T3" fmla="*/ 160 h 1303"/>
              <a:gd name="T4" fmla="*/ 0 w 1884"/>
              <a:gd name="T5" fmla="*/ 1303 h 1303"/>
              <a:gd name="T6" fmla="*/ 1164 w 1884"/>
              <a:gd name="T7" fmla="*/ 1303 h 1303"/>
              <a:gd name="T8" fmla="*/ 1724 w 1884"/>
              <a:gd name="T9" fmla="*/ 742 h 1303"/>
              <a:gd name="T10" fmla="*/ 1724 w 1884"/>
              <a:gd name="T11" fmla="*/ 160 h 1303"/>
            </a:gdLst>
            <a:ahLst/>
            <a:cxnLst>
              <a:cxn ang="0">
                <a:pos x="T0" y="T1"/>
              </a:cxn>
              <a:cxn ang="0">
                <a:pos x="T2" y="T3"/>
              </a:cxn>
              <a:cxn ang="0">
                <a:pos x="T4" y="T5"/>
              </a:cxn>
              <a:cxn ang="0">
                <a:pos x="T6" y="T7"/>
              </a:cxn>
              <a:cxn ang="0">
                <a:pos x="T8" y="T9"/>
              </a:cxn>
              <a:cxn ang="0">
                <a:pos x="T10" y="T11"/>
              </a:cxn>
            </a:cxnLst>
            <a:rect l="0" t="0" r="r" b="b"/>
            <a:pathLst>
              <a:path w="1884" h="1303">
                <a:moveTo>
                  <a:pt x="1724" y="160"/>
                </a:moveTo>
                <a:cubicBezTo>
                  <a:pt x="1564" y="0"/>
                  <a:pt x="1303" y="0"/>
                  <a:pt x="1143" y="160"/>
                </a:cubicBezTo>
                <a:cubicBezTo>
                  <a:pt x="0" y="1303"/>
                  <a:pt x="0" y="1303"/>
                  <a:pt x="0" y="1303"/>
                </a:cubicBezTo>
                <a:cubicBezTo>
                  <a:pt x="1164" y="1303"/>
                  <a:pt x="1164" y="1303"/>
                  <a:pt x="1164" y="1303"/>
                </a:cubicBezTo>
                <a:cubicBezTo>
                  <a:pt x="1724" y="742"/>
                  <a:pt x="1724" y="742"/>
                  <a:pt x="1724" y="742"/>
                </a:cubicBezTo>
                <a:cubicBezTo>
                  <a:pt x="1884" y="582"/>
                  <a:pt x="1884" y="320"/>
                  <a:pt x="1724" y="160"/>
                </a:cubicBezTo>
                <a:close/>
              </a:path>
            </a:pathLst>
          </a:custGeom>
          <a:solidFill>
            <a:schemeClr val="bg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GB">
              <a:solidFill>
                <a:schemeClr val="lt1"/>
              </a:solidFill>
            </a:endParaRPr>
          </a:p>
        </p:txBody>
      </p:sp>
    </p:spTree>
    <p:extLst>
      <p:ext uri="{BB962C8B-B14F-4D97-AF65-F5344CB8AC3E}">
        <p14:creationId xmlns:p14="http://schemas.microsoft.com/office/powerpoint/2010/main" val="309025030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307097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Table of Contents - IQVIA">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56715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Table of Contents_Two Column - IQVIA">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99320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cstate="email">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20735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cstate="email">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174053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Divider Photo Left - IQVIA">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333880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233690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Divider - IQVIA">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22742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Divider Light Grey - IQVIA">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0F63227-657D-4706-8FAB-F4C17696833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Tree>
    <p:extLst>
      <p:ext uri="{BB962C8B-B14F-4D97-AF65-F5344CB8AC3E}">
        <p14:creationId xmlns:p14="http://schemas.microsoft.com/office/powerpoint/2010/main" val="2346268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Divider - Dark_Rounded _Rectangle - IQVI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4C53D69-3883-4CD7-B4A3-0EDE64087701}"/>
              </a:ext>
            </a:extLst>
          </p:cNvPr>
          <p:cNvSpPr>
            <a:spLocks noGrp="1"/>
          </p:cNvSpPr>
          <p:nvPr>
            <p:ph type="pic" sz="quarter" idx="10"/>
          </p:nvPr>
        </p:nvSpPr>
        <p:spPr>
          <a:xfrm>
            <a:off x="5661527" y="132055"/>
            <a:ext cx="6530473" cy="6725702"/>
          </a:xfrm>
          <a:custGeom>
            <a:avLst/>
            <a:gdLst>
              <a:gd name="connsiteX0" fmla="*/ 3574701 w 6530473"/>
              <a:gd name="connsiteY0" fmla="*/ 0 h 6725702"/>
              <a:gd name="connsiteX1" fmla="*/ 4187015 w 6530473"/>
              <a:gd name="connsiteY1" fmla="*/ 254020 h 6725702"/>
              <a:gd name="connsiteX2" fmla="*/ 6317569 w 6530473"/>
              <a:gd name="connsiteY2" fmla="*/ 2385420 h 6725702"/>
              <a:gd name="connsiteX3" fmla="*/ 6530473 w 6530473"/>
              <a:gd name="connsiteY3" fmla="*/ 2598409 h 6725702"/>
              <a:gd name="connsiteX4" fmla="*/ 6530473 w 6530473"/>
              <a:gd name="connsiteY4" fmla="*/ 4551187 h 6725702"/>
              <a:gd name="connsiteX5" fmla="*/ 6526176 w 6530473"/>
              <a:gd name="connsiteY5" fmla="*/ 4555486 h 6725702"/>
              <a:gd name="connsiteX6" fmla="*/ 4529774 w 6530473"/>
              <a:gd name="connsiteY6" fmla="*/ 6552682 h 6725702"/>
              <a:gd name="connsiteX7" fmla="*/ 4356822 w 6530473"/>
              <a:gd name="connsiteY7" fmla="*/ 6725702 h 6725702"/>
              <a:gd name="connsiteX8" fmla="*/ 2792552 w 6530473"/>
              <a:gd name="connsiteY8" fmla="*/ 6725702 h 6725702"/>
              <a:gd name="connsiteX9" fmla="*/ 2779469 w 6530473"/>
              <a:gd name="connsiteY9" fmla="*/ 6712628 h 6725702"/>
              <a:gd name="connsiteX10" fmla="*/ 253920 w 6530473"/>
              <a:gd name="connsiteY10" fmla="*/ 4188679 h 6725702"/>
              <a:gd name="connsiteX11" fmla="*/ 253920 w 6530473"/>
              <a:gd name="connsiteY11" fmla="*/ 2960917 h 6725702"/>
              <a:gd name="connsiteX12" fmla="*/ 2962386 w 6530473"/>
              <a:gd name="connsiteY12" fmla="*/ 254020 h 6725702"/>
              <a:gd name="connsiteX13" fmla="*/ 3574701 w 6530473"/>
              <a:gd name="connsiteY13" fmla="*/ 0 h 672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30473" h="6725702">
                <a:moveTo>
                  <a:pt x="3574701" y="0"/>
                </a:moveTo>
                <a:cubicBezTo>
                  <a:pt x="3796218" y="0"/>
                  <a:pt x="4017736" y="84674"/>
                  <a:pt x="4187015" y="254020"/>
                </a:cubicBezTo>
                <a:cubicBezTo>
                  <a:pt x="4187015" y="254020"/>
                  <a:pt x="4187015" y="254020"/>
                  <a:pt x="6317569" y="2385420"/>
                </a:cubicBezTo>
                <a:lnTo>
                  <a:pt x="6530473" y="2598409"/>
                </a:lnTo>
                <a:lnTo>
                  <a:pt x="6530473" y="4551187"/>
                </a:lnTo>
                <a:lnTo>
                  <a:pt x="6526176" y="4555486"/>
                </a:lnTo>
                <a:cubicBezTo>
                  <a:pt x="6497164" y="4584510"/>
                  <a:pt x="6272319" y="4809444"/>
                  <a:pt x="4529774" y="6552682"/>
                </a:cubicBezTo>
                <a:lnTo>
                  <a:pt x="4356822" y="6725702"/>
                </a:lnTo>
                <a:lnTo>
                  <a:pt x="2792552" y="6725702"/>
                </a:lnTo>
                <a:lnTo>
                  <a:pt x="2779469" y="6712628"/>
                </a:lnTo>
                <a:cubicBezTo>
                  <a:pt x="2659205" y="6592440"/>
                  <a:pt x="2178148" y="6111688"/>
                  <a:pt x="253920" y="4188679"/>
                </a:cubicBezTo>
                <a:cubicBezTo>
                  <a:pt x="-84639" y="3849986"/>
                  <a:pt x="-84639" y="3299610"/>
                  <a:pt x="253920" y="2960917"/>
                </a:cubicBezTo>
                <a:cubicBezTo>
                  <a:pt x="253920" y="2960917"/>
                  <a:pt x="253920" y="2960917"/>
                  <a:pt x="2962386" y="254020"/>
                </a:cubicBezTo>
                <a:cubicBezTo>
                  <a:pt x="3131666" y="84674"/>
                  <a:pt x="3353183" y="0"/>
                  <a:pt x="3574701" y="0"/>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b="1">
                <a:solidFill>
                  <a:srgbClr val="FF0000"/>
                </a:solidFill>
              </a:rPr>
              <a:t>Click icon to add picture</a:t>
            </a:r>
            <a:endParaRPr lang="en-US" b="1" dirty="0">
              <a:solidFill>
                <a:srgbClr val="FF0000"/>
              </a:solidFill>
            </a:endParaRPr>
          </a:p>
        </p:txBody>
      </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7385" y="5760594"/>
            <a:ext cx="2247900" cy="406400"/>
          </a:xfrm>
          <a:prstGeom prst="rect">
            <a:avLst/>
          </a:prstGeom>
        </p:spPr>
      </p:pic>
      <p:sp>
        <p:nvSpPr>
          <p:cNvPr id="37" name="Title 1">
            <a:extLst>
              <a:ext uri="{FF2B5EF4-FFF2-40B4-BE49-F238E27FC236}">
                <a16:creationId xmlns:a16="http://schemas.microsoft.com/office/drawing/2014/main" id="{3B6DCC28-D5BD-4271-A1CD-A5269AA52C6F}"/>
              </a:ext>
            </a:extLst>
          </p:cNvPr>
          <p:cNvSpPr>
            <a:spLocks noGrp="1"/>
          </p:cNvSpPr>
          <p:nvPr>
            <p:ph type="title" hasCustomPrompt="1"/>
          </p:nvPr>
        </p:nvSpPr>
        <p:spPr bwMode="white">
          <a:xfrm>
            <a:off x="1024157" y="331596"/>
            <a:ext cx="4637370" cy="4783015"/>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6" name="Slide Number Placeholder 5">
            <a:extLst>
              <a:ext uri="{FF2B5EF4-FFF2-40B4-BE49-F238E27FC236}">
                <a16:creationId xmlns:a16="http://schemas.microsoft.com/office/drawing/2014/main" id="{407A170F-D80C-4397-A709-AB5152D2159A}"/>
              </a:ext>
            </a:extLst>
          </p:cNvPr>
          <p:cNvSpPr txBox="1">
            <a:spLocks/>
          </p:cNvSpPr>
          <p:nvPr userDrawn="1"/>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2" name="Freeform 6">
            <a:extLst>
              <a:ext uri="{FF2B5EF4-FFF2-40B4-BE49-F238E27FC236}">
                <a16:creationId xmlns:a16="http://schemas.microsoft.com/office/drawing/2014/main" id="{A3614197-F405-1D49-46A3-D9220CE8F654}"/>
              </a:ext>
            </a:extLst>
          </p:cNvPr>
          <p:cNvSpPr>
            <a:spLocks/>
          </p:cNvSpPr>
          <p:nvPr userDrawn="1"/>
        </p:nvSpPr>
        <p:spPr bwMode="auto">
          <a:xfrm>
            <a:off x="9767522" y="-3175"/>
            <a:ext cx="2430828" cy="2257425"/>
          </a:xfrm>
          <a:custGeom>
            <a:avLst/>
            <a:gdLst>
              <a:gd name="T0" fmla="*/ 0 w 917"/>
              <a:gd name="T1" fmla="*/ 0 h 851"/>
              <a:gd name="T2" fmla="*/ 765 w 917"/>
              <a:gd name="T3" fmla="*/ 765 h 851"/>
              <a:gd name="T4" fmla="*/ 917 w 917"/>
              <a:gd name="T5" fmla="*/ 851 h 851"/>
              <a:gd name="T6" fmla="*/ 917 w 917"/>
              <a:gd name="T7" fmla="*/ 0 h 851"/>
              <a:gd name="T8" fmla="*/ 0 w 917"/>
              <a:gd name="T9" fmla="*/ 0 h 851"/>
            </a:gdLst>
            <a:ahLst/>
            <a:cxnLst>
              <a:cxn ang="0">
                <a:pos x="T0" y="T1"/>
              </a:cxn>
              <a:cxn ang="0">
                <a:pos x="T2" y="T3"/>
              </a:cxn>
              <a:cxn ang="0">
                <a:pos x="T4" y="T5"/>
              </a:cxn>
              <a:cxn ang="0">
                <a:pos x="T6" y="T7"/>
              </a:cxn>
              <a:cxn ang="0">
                <a:pos x="T8" y="T9"/>
              </a:cxn>
            </a:cxnLst>
            <a:rect l="0" t="0" r="r" b="b"/>
            <a:pathLst>
              <a:path w="917" h="851">
                <a:moveTo>
                  <a:pt x="0" y="0"/>
                </a:moveTo>
                <a:cubicBezTo>
                  <a:pt x="765" y="765"/>
                  <a:pt x="765" y="765"/>
                  <a:pt x="765" y="765"/>
                </a:cubicBezTo>
                <a:cubicBezTo>
                  <a:pt x="809" y="809"/>
                  <a:pt x="862" y="837"/>
                  <a:pt x="917" y="851"/>
                </a:cubicBezTo>
                <a:cubicBezTo>
                  <a:pt x="917" y="0"/>
                  <a:pt x="917" y="0"/>
                  <a:pt x="917" y="0"/>
                </a:cubicBezTo>
                <a:lnTo>
                  <a:pt x="0"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GB" sz="1600"/>
          </a:p>
        </p:txBody>
      </p:sp>
      <p:sp>
        <p:nvSpPr>
          <p:cNvPr id="3" name="Freeform 7">
            <a:extLst>
              <a:ext uri="{FF2B5EF4-FFF2-40B4-BE49-F238E27FC236}">
                <a16:creationId xmlns:a16="http://schemas.microsoft.com/office/drawing/2014/main" id="{12607981-6248-CF75-BFC3-98931F3EC252}"/>
              </a:ext>
            </a:extLst>
          </p:cNvPr>
          <p:cNvSpPr>
            <a:spLocks/>
          </p:cNvSpPr>
          <p:nvPr userDrawn="1"/>
        </p:nvSpPr>
        <p:spPr bwMode="auto">
          <a:xfrm>
            <a:off x="3217522" y="-3175"/>
            <a:ext cx="5490925" cy="2485573"/>
          </a:xfrm>
          <a:custGeom>
            <a:avLst/>
            <a:gdLst>
              <a:gd name="T0" fmla="*/ 1322 w 2181"/>
              <a:gd name="T1" fmla="*/ 859 h 987"/>
              <a:gd name="T2" fmla="*/ 2181 w 2181"/>
              <a:gd name="T3" fmla="*/ 0 h 987"/>
              <a:gd name="T4" fmla="*/ 0 w 2181"/>
              <a:gd name="T5" fmla="*/ 0 h 987"/>
              <a:gd name="T6" fmla="*/ 858 w 2181"/>
              <a:gd name="T7" fmla="*/ 859 h 987"/>
              <a:gd name="T8" fmla="*/ 1322 w 2181"/>
              <a:gd name="T9" fmla="*/ 859 h 987"/>
            </a:gdLst>
            <a:ahLst/>
            <a:cxnLst>
              <a:cxn ang="0">
                <a:pos x="T0" y="T1"/>
              </a:cxn>
              <a:cxn ang="0">
                <a:pos x="T2" y="T3"/>
              </a:cxn>
              <a:cxn ang="0">
                <a:pos x="T4" y="T5"/>
              </a:cxn>
              <a:cxn ang="0">
                <a:pos x="T6" y="T7"/>
              </a:cxn>
              <a:cxn ang="0">
                <a:pos x="T8" y="T9"/>
              </a:cxn>
            </a:cxnLst>
            <a:rect l="0" t="0" r="r" b="b"/>
            <a:pathLst>
              <a:path w="2181" h="987">
                <a:moveTo>
                  <a:pt x="1322" y="859"/>
                </a:moveTo>
                <a:cubicBezTo>
                  <a:pt x="2181" y="0"/>
                  <a:pt x="2181" y="0"/>
                  <a:pt x="2181" y="0"/>
                </a:cubicBezTo>
                <a:cubicBezTo>
                  <a:pt x="0" y="0"/>
                  <a:pt x="0" y="0"/>
                  <a:pt x="0" y="0"/>
                </a:cubicBezTo>
                <a:cubicBezTo>
                  <a:pt x="858" y="859"/>
                  <a:pt x="858" y="859"/>
                  <a:pt x="858" y="859"/>
                </a:cubicBezTo>
                <a:cubicBezTo>
                  <a:pt x="986" y="987"/>
                  <a:pt x="1194" y="987"/>
                  <a:pt x="1322" y="859"/>
                </a:cubicBezTo>
                <a:close/>
              </a:path>
            </a:pathLst>
          </a:custGeom>
          <a:solidFill>
            <a:schemeClr val="accent1">
              <a:lumMod val="75000"/>
              <a:alpha val="52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GB" sz="1600">
              <a:solidFill>
                <a:schemeClr val="lt1"/>
              </a:solidFill>
            </a:endParaRPr>
          </a:p>
        </p:txBody>
      </p:sp>
    </p:spTree>
    <p:extLst>
      <p:ext uri="{BB962C8B-B14F-4D97-AF65-F5344CB8AC3E}">
        <p14:creationId xmlns:p14="http://schemas.microsoft.com/office/powerpoint/2010/main" val="291924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ver Charcoal - IQVIA">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959CA0"/>
                </a:solidFill>
                <a:ea typeface="Arial" charset="0"/>
                <a:cs typeface="Arial" charset="0"/>
              </a:rPr>
              <a:t>© 2023. All rights reserved. IQVIA</a:t>
            </a:r>
            <a:r>
              <a:rPr lang="en-US" sz="800" baseline="30000" dirty="0">
                <a:solidFill>
                  <a:srgbClr val="959CA0"/>
                </a:solidFill>
                <a:ea typeface="Arial" charset="0"/>
                <a:cs typeface="Arial" charset="0"/>
              </a:rPr>
              <a:t>®</a:t>
            </a:r>
            <a:r>
              <a:rPr lang="en-US" sz="800" dirty="0">
                <a:solidFill>
                  <a:srgbClr val="959CA0"/>
                </a:solidFill>
                <a:ea typeface="Arial" charset="0"/>
                <a:cs typeface="Arial" charset="0"/>
              </a:rPr>
              <a:t> is a registered trademark of IQVIA Inc. in the United States, the European Union, and various other countries. </a:t>
            </a:r>
            <a:endParaRPr lang="en-US" sz="800" kern="1200" dirty="0">
              <a:solidFill>
                <a:srgbClr val="959CA0"/>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2" name="Graphic 11">
            <a:extLst>
              <a:ext uri="{FF2B5EF4-FFF2-40B4-BE49-F238E27FC236}">
                <a16:creationId xmlns:a16="http://schemas.microsoft.com/office/drawing/2014/main" id="{8E3D6F47-43BF-4540-9690-AE662057D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id="{E8E2C89B-7571-F544-938F-C9997978262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id="{A849D536-F609-A744-B36A-8BFB5245F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136983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Divider - Light_Rounded _Rectangle - IQVIA">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9875" y="5900911"/>
            <a:ext cx="2247900" cy="406400"/>
          </a:xfrm>
          <a:prstGeom prst="rect">
            <a:avLst/>
          </a:prstGeom>
        </p:spPr>
      </p:pic>
      <p:pic>
        <p:nvPicPr>
          <p:cNvPr id="10" name="Graphic 9">
            <a:extLst>
              <a:ext uri="{FF2B5EF4-FFF2-40B4-BE49-F238E27FC236}">
                <a16:creationId xmlns:a16="http://schemas.microsoft.com/office/drawing/2014/main" id="{F6F8EA9A-81B1-48B5-8794-9C241085721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67385" y="5760594"/>
            <a:ext cx="2247900" cy="406400"/>
          </a:xfrm>
          <a:prstGeom prst="rect">
            <a:avLst/>
          </a:prstGeom>
        </p:spPr>
      </p:pic>
      <p:sp>
        <p:nvSpPr>
          <p:cNvPr id="8" name="Slide Number Placeholder 5">
            <a:extLst>
              <a:ext uri="{FF2B5EF4-FFF2-40B4-BE49-F238E27FC236}">
                <a16:creationId xmlns:a16="http://schemas.microsoft.com/office/drawing/2014/main" id="{984C68B8-E430-020A-E1AF-70E83332DB1B}"/>
              </a:ext>
            </a:extLst>
          </p:cNvPr>
          <p:cNvSpPr txBox="1">
            <a:spLocks/>
          </p:cNvSpPr>
          <p:nvPr userDrawn="1"/>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42" name="Freeform 6">
            <a:extLst>
              <a:ext uri="{FF2B5EF4-FFF2-40B4-BE49-F238E27FC236}">
                <a16:creationId xmlns:a16="http://schemas.microsoft.com/office/drawing/2014/main" id="{BA1E3B59-56D9-49DB-A0C9-2DF07AC82E5E}"/>
              </a:ext>
            </a:extLst>
          </p:cNvPr>
          <p:cNvSpPr>
            <a:spLocks/>
          </p:cNvSpPr>
          <p:nvPr userDrawn="1"/>
        </p:nvSpPr>
        <p:spPr bwMode="auto">
          <a:xfrm>
            <a:off x="9767522" y="-3175"/>
            <a:ext cx="2430828" cy="2257425"/>
          </a:xfrm>
          <a:custGeom>
            <a:avLst/>
            <a:gdLst>
              <a:gd name="T0" fmla="*/ 0 w 917"/>
              <a:gd name="T1" fmla="*/ 0 h 851"/>
              <a:gd name="T2" fmla="*/ 765 w 917"/>
              <a:gd name="T3" fmla="*/ 765 h 851"/>
              <a:gd name="T4" fmla="*/ 917 w 917"/>
              <a:gd name="T5" fmla="*/ 851 h 851"/>
              <a:gd name="T6" fmla="*/ 917 w 917"/>
              <a:gd name="T7" fmla="*/ 0 h 851"/>
              <a:gd name="T8" fmla="*/ 0 w 917"/>
              <a:gd name="T9" fmla="*/ 0 h 851"/>
            </a:gdLst>
            <a:ahLst/>
            <a:cxnLst>
              <a:cxn ang="0">
                <a:pos x="T0" y="T1"/>
              </a:cxn>
              <a:cxn ang="0">
                <a:pos x="T2" y="T3"/>
              </a:cxn>
              <a:cxn ang="0">
                <a:pos x="T4" y="T5"/>
              </a:cxn>
              <a:cxn ang="0">
                <a:pos x="T6" y="T7"/>
              </a:cxn>
              <a:cxn ang="0">
                <a:pos x="T8" y="T9"/>
              </a:cxn>
            </a:cxnLst>
            <a:rect l="0" t="0" r="r" b="b"/>
            <a:pathLst>
              <a:path w="917" h="851">
                <a:moveTo>
                  <a:pt x="0" y="0"/>
                </a:moveTo>
                <a:cubicBezTo>
                  <a:pt x="765" y="765"/>
                  <a:pt x="765" y="765"/>
                  <a:pt x="765" y="765"/>
                </a:cubicBezTo>
                <a:cubicBezTo>
                  <a:pt x="809" y="809"/>
                  <a:pt x="862" y="837"/>
                  <a:pt x="917" y="851"/>
                </a:cubicBezTo>
                <a:cubicBezTo>
                  <a:pt x="917" y="0"/>
                  <a:pt x="917" y="0"/>
                  <a:pt x="917" y="0"/>
                </a:cubicBezTo>
                <a:lnTo>
                  <a:pt x="0"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GB" sz="1600"/>
          </a:p>
        </p:txBody>
      </p:sp>
      <p:sp>
        <p:nvSpPr>
          <p:cNvPr id="43" name="Freeform 7">
            <a:extLst>
              <a:ext uri="{FF2B5EF4-FFF2-40B4-BE49-F238E27FC236}">
                <a16:creationId xmlns:a16="http://schemas.microsoft.com/office/drawing/2014/main" id="{CB1D6DC5-500F-4690-AD5C-93A625BA3724}"/>
              </a:ext>
            </a:extLst>
          </p:cNvPr>
          <p:cNvSpPr>
            <a:spLocks/>
          </p:cNvSpPr>
          <p:nvPr userDrawn="1"/>
        </p:nvSpPr>
        <p:spPr bwMode="auto">
          <a:xfrm>
            <a:off x="3217522" y="-3175"/>
            <a:ext cx="5490925" cy="2485573"/>
          </a:xfrm>
          <a:custGeom>
            <a:avLst/>
            <a:gdLst>
              <a:gd name="T0" fmla="*/ 1322 w 2181"/>
              <a:gd name="T1" fmla="*/ 859 h 987"/>
              <a:gd name="T2" fmla="*/ 2181 w 2181"/>
              <a:gd name="T3" fmla="*/ 0 h 987"/>
              <a:gd name="T4" fmla="*/ 0 w 2181"/>
              <a:gd name="T5" fmla="*/ 0 h 987"/>
              <a:gd name="T6" fmla="*/ 858 w 2181"/>
              <a:gd name="T7" fmla="*/ 859 h 987"/>
              <a:gd name="T8" fmla="*/ 1322 w 2181"/>
              <a:gd name="T9" fmla="*/ 859 h 987"/>
            </a:gdLst>
            <a:ahLst/>
            <a:cxnLst>
              <a:cxn ang="0">
                <a:pos x="T0" y="T1"/>
              </a:cxn>
              <a:cxn ang="0">
                <a:pos x="T2" y="T3"/>
              </a:cxn>
              <a:cxn ang="0">
                <a:pos x="T4" y="T5"/>
              </a:cxn>
              <a:cxn ang="0">
                <a:pos x="T6" y="T7"/>
              </a:cxn>
              <a:cxn ang="0">
                <a:pos x="T8" y="T9"/>
              </a:cxn>
            </a:cxnLst>
            <a:rect l="0" t="0" r="r" b="b"/>
            <a:pathLst>
              <a:path w="2181" h="987">
                <a:moveTo>
                  <a:pt x="1322" y="859"/>
                </a:moveTo>
                <a:cubicBezTo>
                  <a:pt x="2181" y="0"/>
                  <a:pt x="2181" y="0"/>
                  <a:pt x="2181" y="0"/>
                </a:cubicBezTo>
                <a:cubicBezTo>
                  <a:pt x="0" y="0"/>
                  <a:pt x="0" y="0"/>
                  <a:pt x="0" y="0"/>
                </a:cubicBezTo>
                <a:cubicBezTo>
                  <a:pt x="858" y="859"/>
                  <a:pt x="858" y="859"/>
                  <a:pt x="858" y="859"/>
                </a:cubicBezTo>
                <a:cubicBezTo>
                  <a:pt x="986" y="987"/>
                  <a:pt x="1194" y="987"/>
                  <a:pt x="1322" y="859"/>
                </a:cubicBezTo>
                <a:close/>
              </a:path>
            </a:pathLst>
          </a:custGeom>
          <a:solidFill>
            <a:schemeClr val="accent1">
              <a:lumMod val="75000"/>
              <a:alpha val="52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GB" sz="1600">
              <a:solidFill>
                <a:schemeClr val="lt1"/>
              </a:solidFill>
            </a:endParaRPr>
          </a:p>
        </p:txBody>
      </p:sp>
      <p:sp>
        <p:nvSpPr>
          <p:cNvPr id="44" name="Title 1">
            <a:extLst>
              <a:ext uri="{FF2B5EF4-FFF2-40B4-BE49-F238E27FC236}">
                <a16:creationId xmlns:a16="http://schemas.microsoft.com/office/drawing/2014/main" id="{CAE1B4E0-B445-42BA-9CA9-4536768D9615}"/>
              </a:ext>
            </a:extLst>
          </p:cNvPr>
          <p:cNvSpPr>
            <a:spLocks noGrp="1"/>
          </p:cNvSpPr>
          <p:nvPr>
            <p:ph type="title" hasCustomPrompt="1"/>
          </p:nvPr>
        </p:nvSpPr>
        <p:spPr bwMode="white">
          <a:xfrm>
            <a:off x="1024157" y="331596"/>
            <a:ext cx="4631020" cy="4783015"/>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9" name="Picture Placeholder 8">
            <a:extLst>
              <a:ext uri="{FF2B5EF4-FFF2-40B4-BE49-F238E27FC236}">
                <a16:creationId xmlns:a16="http://schemas.microsoft.com/office/drawing/2014/main" id="{843DCC4E-402C-46AF-9555-0267C1C0A6AC}"/>
              </a:ext>
            </a:extLst>
          </p:cNvPr>
          <p:cNvSpPr>
            <a:spLocks noGrp="1"/>
          </p:cNvSpPr>
          <p:nvPr>
            <p:ph type="pic" sz="quarter" idx="10"/>
          </p:nvPr>
        </p:nvSpPr>
        <p:spPr>
          <a:xfrm>
            <a:off x="5661527" y="132055"/>
            <a:ext cx="6530473" cy="6725702"/>
          </a:xfrm>
          <a:custGeom>
            <a:avLst/>
            <a:gdLst>
              <a:gd name="connsiteX0" fmla="*/ 3574701 w 6530473"/>
              <a:gd name="connsiteY0" fmla="*/ 0 h 6725702"/>
              <a:gd name="connsiteX1" fmla="*/ 4187015 w 6530473"/>
              <a:gd name="connsiteY1" fmla="*/ 254020 h 6725702"/>
              <a:gd name="connsiteX2" fmla="*/ 6317569 w 6530473"/>
              <a:gd name="connsiteY2" fmla="*/ 2385420 h 6725702"/>
              <a:gd name="connsiteX3" fmla="*/ 6530473 w 6530473"/>
              <a:gd name="connsiteY3" fmla="*/ 2598409 h 6725702"/>
              <a:gd name="connsiteX4" fmla="*/ 6530473 w 6530473"/>
              <a:gd name="connsiteY4" fmla="*/ 4551187 h 6725702"/>
              <a:gd name="connsiteX5" fmla="*/ 6526176 w 6530473"/>
              <a:gd name="connsiteY5" fmla="*/ 4555486 h 6725702"/>
              <a:gd name="connsiteX6" fmla="*/ 4529774 w 6530473"/>
              <a:gd name="connsiteY6" fmla="*/ 6552682 h 6725702"/>
              <a:gd name="connsiteX7" fmla="*/ 4356822 w 6530473"/>
              <a:gd name="connsiteY7" fmla="*/ 6725702 h 6725702"/>
              <a:gd name="connsiteX8" fmla="*/ 2792552 w 6530473"/>
              <a:gd name="connsiteY8" fmla="*/ 6725702 h 6725702"/>
              <a:gd name="connsiteX9" fmla="*/ 2779469 w 6530473"/>
              <a:gd name="connsiteY9" fmla="*/ 6712628 h 6725702"/>
              <a:gd name="connsiteX10" fmla="*/ 253920 w 6530473"/>
              <a:gd name="connsiteY10" fmla="*/ 4188679 h 6725702"/>
              <a:gd name="connsiteX11" fmla="*/ 253920 w 6530473"/>
              <a:gd name="connsiteY11" fmla="*/ 2960917 h 6725702"/>
              <a:gd name="connsiteX12" fmla="*/ 2962386 w 6530473"/>
              <a:gd name="connsiteY12" fmla="*/ 254020 h 6725702"/>
              <a:gd name="connsiteX13" fmla="*/ 3574701 w 6530473"/>
              <a:gd name="connsiteY13" fmla="*/ 0 h 672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30473" h="6725702">
                <a:moveTo>
                  <a:pt x="3574701" y="0"/>
                </a:moveTo>
                <a:cubicBezTo>
                  <a:pt x="3796218" y="0"/>
                  <a:pt x="4017736" y="84674"/>
                  <a:pt x="4187015" y="254020"/>
                </a:cubicBezTo>
                <a:cubicBezTo>
                  <a:pt x="4187015" y="254020"/>
                  <a:pt x="4187015" y="254020"/>
                  <a:pt x="6317569" y="2385420"/>
                </a:cubicBezTo>
                <a:lnTo>
                  <a:pt x="6530473" y="2598409"/>
                </a:lnTo>
                <a:lnTo>
                  <a:pt x="6530473" y="4551187"/>
                </a:lnTo>
                <a:lnTo>
                  <a:pt x="6526176" y="4555486"/>
                </a:lnTo>
                <a:cubicBezTo>
                  <a:pt x="6497164" y="4584510"/>
                  <a:pt x="6272319" y="4809444"/>
                  <a:pt x="4529774" y="6552682"/>
                </a:cubicBezTo>
                <a:lnTo>
                  <a:pt x="4356822" y="6725702"/>
                </a:lnTo>
                <a:lnTo>
                  <a:pt x="2792552" y="6725702"/>
                </a:lnTo>
                <a:lnTo>
                  <a:pt x="2779469" y="6712628"/>
                </a:lnTo>
                <a:cubicBezTo>
                  <a:pt x="2659205" y="6592440"/>
                  <a:pt x="2178148" y="6111688"/>
                  <a:pt x="253920" y="4188679"/>
                </a:cubicBezTo>
                <a:cubicBezTo>
                  <a:pt x="-84639" y="3849986"/>
                  <a:pt x="-84639" y="3299610"/>
                  <a:pt x="253920" y="2960917"/>
                </a:cubicBezTo>
                <a:cubicBezTo>
                  <a:pt x="253920" y="2960917"/>
                  <a:pt x="253920" y="2960917"/>
                  <a:pt x="2962386" y="254020"/>
                </a:cubicBezTo>
                <a:cubicBezTo>
                  <a:pt x="3131666" y="84674"/>
                  <a:pt x="3353183" y="0"/>
                  <a:pt x="3574701" y="0"/>
                </a:cubicBezTo>
                <a:close/>
              </a:path>
            </a:pathLst>
          </a:custGeom>
          <a:blipFill>
            <a:blip r:embed="rId6"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b="1">
                <a:solidFill>
                  <a:srgbClr val="FF0000"/>
                </a:solidFill>
              </a:rPr>
              <a:t>Click icon to add picture</a:t>
            </a:r>
            <a:endParaRPr lang="en-US" b="1" dirty="0">
              <a:solidFill>
                <a:srgbClr val="FF0000"/>
              </a:solidFill>
            </a:endParaRPr>
          </a:p>
        </p:txBody>
      </p:sp>
    </p:spTree>
    <p:extLst>
      <p:ext uri="{BB962C8B-B14F-4D97-AF65-F5344CB8AC3E}">
        <p14:creationId xmlns:p14="http://schemas.microsoft.com/office/powerpoint/2010/main" val="425384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_Divider - Dark_Pill_Transition2 - IQVIA">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542230-2118-4F35-8D4D-BA4512169B38}"/>
              </a:ext>
            </a:extLst>
          </p:cNvPr>
          <p:cNvSpPr>
            <a:spLocks noGrp="1"/>
          </p:cNvSpPr>
          <p:nvPr>
            <p:ph type="pic" sz="quarter" idx="10"/>
          </p:nvPr>
        </p:nvSpPr>
        <p:spPr>
          <a:xfrm>
            <a:off x="4386264" y="0"/>
            <a:ext cx="7805737" cy="6858000"/>
          </a:xfrm>
          <a:custGeom>
            <a:avLst/>
            <a:gdLst>
              <a:gd name="connsiteX0" fmla="*/ 6856413 w 7805737"/>
              <a:gd name="connsiteY0" fmla="*/ 0 h 6858000"/>
              <a:gd name="connsiteX1" fmla="*/ 7805737 w 7805737"/>
              <a:gd name="connsiteY1" fmla="*/ 0 h 6858000"/>
              <a:gd name="connsiteX2" fmla="*/ 7805737 w 7805737"/>
              <a:gd name="connsiteY2" fmla="*/ 4537076 h 6858000"/>
              <a:gd name="connsiteX3" fmla="*/ 5486401 w 7805737"/>
              <a:gd name="connsiteY3" fmla="*/ 6858000 h 6858000"/>
              <a:gd name="connsiteX4" fmla="*/ 0 w 780573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5737" h="6858000">
                <a:moveTo>
                  <a:pt x="6856413" y="0"/>
                </a:moveTo>
                <a:lnTo>
                  <a:pt x="7805737" y="0"/>
                </a:lnTo>
                <a:lnTo>
                  <a:pt x="7805737" y="4537076"/>
                </a:lnTo>
                <a:lnTo>
                  <a:pt x="5486401" y="6858000"/>
                </a:lnTo>
                <a:lnTo>
                  <a:pt x="0" y="6858000"/>
                </a:ln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sz="1800" b="1">
                <a:solidFill>
                  <a:srgbClr val="FF0000"/>
                </a:solidFill>
              </a:defRPr>
            </a:lvl1pPr>
          </a:lstStyle>
          <a:p>
            <a:r>
              <a:rPr lang="en-US"/>
              <a:t>Click icon to add picture</a:t>
            </a:r>
            <a:endParaRPr lang="en-US" dirty="0"/>
          </a:p>
        </p:txBody>
      </p:sp>
      <p:sp>
        <p:nvSpPr>
          <p:cNvPr id="13" name="Title 1">
            <a:extLst>
              <a:ext uri="{FF2B5EF4-FFF2-40B4-BE49-F238E27FC236}">
                <a16:creationId xmlns:a16="http://schemas.microsoft.com/office/drawing/2014/main" id="{79FAE025-4537-4CB0-B951-A9527F5A7151}"/>
              </a:ext>
            </a:extLst>
          </p:cNvPr>
          <p:cNvSpPr>
            <a:spLocks noGrp="1"/>
          </p:cNvSpPr>
          <p:nvPr>
            <p:ph type="title" hasCustomPrompt="1"/>
          </p:nvPr>
        </p:nvSpPr>
        <p:spPr bwMode="white">
          <a:xfrm>
            <a:off x="1036858" y="628649"/>
            <a:ext cx="4954366" cy="3943351"/>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4" name="Slide Number Placeholder 5">
            <a:extLst>
              <a:ext uri="{FF2B5EF4-FFF2-40B4-BE49-F238E27FC236}">
                <a16:creationId xmlns:a16="http://schemas.microsoft.com/office/drawing/2014/main" id="{D15310EE-DE2A-631D-8F9B-A33D194F77B1}"/>
              </a:ext>
            </a:extLst>
          </p:cNvPr>
          <p:cNvSpPr txBox="1">
            <a:spLocks/>
          </p:cNvSpPr>
          <p:nvPr userDrawn="1"/>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pic>
        <p:nvPicPr>
          <p:cNvPr id="11" name="Graphic 10">
            <a:extLst>
              <a:ext uri="{FF2B5EF4-FFF2-40B4-BE49-F238E27FC236}">
                <a16:creationId xmlns:a16="http://schemas.microsoft.com/office/drawing/2014/main" id="{52E0DAD0-C637-47E1-AF24-F5F9D0643A3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7385" y="5760594"/>
            <a:ext cx="2247900" cy="406400"/>
          </a:xfrm>
          <a:prstGeom prst="rect">
            <a:avLst/>
          </a:prstGeom>
        </p:spPr>
      </p:pic>
      <p:sp>
        <p:nvSpPr>
          <p:cNvPr id="14" name="Freeform 6">
            <a:extLst>
              <a:ext uri="{FF2B5EF4-FFF2-40B4-BE49-F238E27FC236}">
                <a16:creationId xmlns:a16="http://schemas.microsoft.com/office/drawing/2014/main" id="{21C70CAE-1C34-4EE5-8AA5-1F7E67E38438}"/>
              </a:ext>
            </a:extLst>
          </p:cNvPr>
          <p:cNvSpPr>
            <a:spLocks/>
          </p:cNvSpPr>
          <p:nvPr userDrawn="1"/>
        </p:nvSpPr>
        <p:spPr bwMode="auto">
          <a:xfrm>
            <a:off x="10922000" y="3706813"/>
            <a:ext cx="1270000" cy="2719388"/>
          </a:xfrm>
          <a:custGeom>
            <a:avLst/>
            <a:gdLst>
              <a:gd name="T0" fmla="*/ 160 w 480"/>
              <a:gd name="T1" fmla="*/ 319 h 1028"/>
              <a:gd name="T2" fmla="*/ 160 w 480"/>
              <a:gd name="T3" fmla="*/ 901 h 1028"/>
              <a:gd name="T4" fmla="*/ 160 w 480"/>
              <a:gd name="T5" fmla="*/ 901 h 1028"/>
              <a:gd name="T6" fmla="*/ 480 w 480"/>
              <a:gd name="T7" fmla="*/ 1020 h 1028"/>
              <a:gd name="T8" fmla="*/ 480 w 480"/>
              <a:gd name="T9" fmla="*/ 0 h 1028"/>
              <a:gd name="T10" fmla="*/ 160 w 480"/>
              <a:gd name="T11" fmla="*/ 319 h 1028"/>
            </a:gdLst>
            <a:ahLst/>
            <a:cxnLst>
              <a:cxn ang="0">
                <a:pos x="T0" y="T1"/>
              </a:cxn>
              <a:cxn ang="0">
                <a:pos x="T2" y="T3"/>
              </a:cxn>
              <a:cxn ang="0">
                <a:pos x="T4" y="T5"/>
              </a:cxn>
              <a:cxn ang="0">
                <a:pos x="T6" y="T7"/>
              </a:cxn>
              <a:cxn ang="0">
                <a:pos x="T8" y="T9"/>
              </a:cxn>
              <a:cxn ang="0">
                <a:pos x="T10" y="T11"/>
              </a:cxn>
            </a:cxnLst>
            <a:rect l="0" t="0" r="r" b="b"/>
            <a:pathLst>
              <a:path w="480" h="1028">
                <a:moveTo>
                  <a:pt x="160" y="319"/>
                </a:moveTo>
                <a:cubicBezTo>
                  <a:pt x="0" y="479"/>
                  <a:pt x="0" y="741"/>
                  <a:pt x="160" y="901"/>
                </a:cubicBezTo>
                <a:cubicBezTo>
                  <a:pt x="160" y="901"/>
                  <a:pt x="160" y="901"/>
                  <a:pt x="160" y="901"/>
                </a:cubicBezTo>
                <a:cubicBezTo>
                  <a:pt x="248" y="988"/>
                  <a:pt x="365" y="1028"/>
                  <a:pt x="480" y="1020"/>
                </a:cubicBezTo>
                <a:cubicBezTo>
                  <a:pt x="480" y="0"/>
                  <a:pt x="480" y="0"/>
                  <a:pt x="480" y="0"/>
                </a:cubicBezTo>
                <a:lnTo>
                  <a:pt x="160" y="319"/>
                </a:lnTo>
                <a:close/>
              </a:path>
            </a:pathLst>
          </a:custGeom>
          <a:solidFill>
            <a:schemeClr val="bg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GB">
              <a:solidFill>
                <a:schemeClr val="lt1"/>
              </a:solidFill>
            </a:endParaRPr>
          </a:p>
        </p:txBody>
      </p:sp>
      <p:sp>
        <p:nvSpPr>
          <p:cNvPr id="15" name="Freeform 7">
            <a:extLst>
              <a:ext uri="{FF2B5EF4-FFF2-40B4-BE49-F238E27FC236}">
                <a16:creationId xmlns:a16="http://schemas.microsoft.com/office/drawing/2014/main" id="{CE943C94-8C69-41C1-9DEB-D49C80BA7E6B}"/>
              </a:ext>
            </a:extLst>
          </p:cNvPr>
          <p:cNvSpPr>
            <a:spLocks/>
          </p:cNvSpPr>
          <p:nvPr userDrawn="1"/>
        </p:nvSpPr>
        <p:spPr bwMode="auto">
          <a:xfrm>
            <a:off x="3498850" y="3409950"/>
            <a:ext cx="4984750" cy="3448050"/>
          </a:xfrm>
          <a:custGeom>
            <a:avLst/>
            <a:gdLst>
              <a:gd name="T0" fmla="*/ 1724 w 1884"/>
              <a:gd name="T1" fmla="*/ 160 h 1303"/>
              <a:gd name="T2" fmla="*/ 1143 w 1884"/>
              <a:gd name="T3" fmla="*/ 160 h 1303"/>
              <a:gd name="T4" fmla="*/ 0 w 1884"/>
              <a:gd name="T5" fmla="*/ 1303 h 1303"/>
              <a:gd name="T6" fmla="*/ 1164 w 1884"/>
              <a:gd name="T7" fmla="*/ 1303 h 1303"/>
              <a:gd name="T8" fmla="*/ 1724 w 1884"/>
              <a:gd name="T9" fmla="*/ 742 h 1303"/>
              <a:gd name="T10" fmla="*/ 1724 w 1884"/>
              <a:gd name="T11" fmla="*/ 160 h 1303"/>
            </a:gdLst>
            <a:ahLst/>
            <a:cxnLst>
              <a:cxn ang="0">
                <a:pos x="T0" y="T1"/>
              </a:cxn>
              <a:cxn ang="0">
                <a:pos x="T2" y="T3"/>
              </a:cxn>
              <a:cxn ang="0">
                <a:pos x="T4" y="T5"/>
              </a:cxn>
              <a:cxn ang="0">
                <a:pos x="T6" y="T7"/>
              </a:cxn>
              <a:cxn ang="0">
                <a:pos x="T8" y="T9"/>
              </a:cxn>
              <a:cxn ang="0">
                <a:pos x="T10" y="T11"/>
              </a:cxn>
            </a:cxnLst>
            <a:rect l="0" t="0" r="r" b="b"/>
            <a:pathLst>
              <a:path w="1884" h="1303">
                <a:moveTo>
                  <a:pt x="1724" y="160"/>
                </a:moveTo>
                <a:cubicBezTo>
                  <a:pt x="1564" y="0"/>
                  <a:pt x="1303" y="0"/>
                  <a:pt x="1143" y="160"/>
                </a:cubicBezTo>
                <a:cubicBezTo>
                  <a:pt x="0" y="1303"/>
                  <a:pt x="0" y="1303"/>
                  <a:pt x="0" y="1303"/>
                </a:cubicBezTo>
                <a:cubicBezTo>
                  <a:pt x="1164" y="1303"/>
                  <a:pt x="1164" y="1303"/>
                  <a:pt x="1164" y="1303"/>
                </a:cubicBezTo>
                <a:cubicBezTo>
                  <a:pt x="1724" y="742"/>
                  <a:pt x="1724" y="742"/>
                  <a:pt x="1724" y="742"/>
                </a:cubicBezTo>
                <a:cubicBezTo>
                  <a:pt x="1884" y="582"/>
                  <a:pt x="1884" y="320"/>
                  <a:pt x="1724" y="160"/>
                </a:cubicBezTo>
                <a:close/>
              </a:path>
            </a:pathLst>
          </a:custGeom>
          <a:solidFill>
            <a:schemeClr val="bg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GB">
              <a:solidFill>
                <a:schemeClr val="lt1"/>
              </a:solidFill>
            </a:endParaRPr>
          </a:p>
        </p:txBody>
      </p:sp>
    </p:spTree>
    <p:extLst>
      <p:ext uri="{BB962C8B-B14F-4D97-AF65-F5344CB8AC3E}">
        <p14:creationId xmlns:p14="http://schemas.microsoft.com/office/powerpoint/2010/main" val="206631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1_Divider - Dark_Pill_Transition - IQVIA">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CB5D9F59-0F20-4E72-95E0-5E2043A9CE75}"/>
              </a:ext>
            </a:extLst>
          </p:cNvPr>
          <p:cNvSpPr>
            <a:spLocks noGrp="1"/>
          </p:cNvSpPr>
          <p:nvPr>
            <p:ph type="pic" sz="quarter" idx="10"/>
          </p:nvPr>
        </p:nvSpPr>
        <p:spPr>
          <a:xfrm>
            <a:off x="2232023" y="3175"/>
            <a:ext cx="9959977" cy="6851650"/>
          </a:xfrm>
          <a:custGeom>
            <a:avLst/>
            <a:gdLst>
              <a:gd name="connsiteX0" fmla="*/ 3684051 w 9959977"/>
              <a:gd name="connsiteY0" fmla="*/ 6126754 h 6851650"/>
              <a:gd name="connsiteX1" fmla="*/ 4014328 w 9959977"/>
              <a:gd name="connsiteY1" fmla="*/ 6261876 h 6851650"/>
              <a:gd name="connsiteX2" fmla="*/ 4108019 w 9959977"/>
              <a:gd name="connsiteY2" fmla="*/ 6787289 h 6851650"/>
              <a:gd name="connsiteX3" fmla="*/ 4070889 w 9959977"/>
              <a:gd name="connsiteY3" fmla="*/ 6851650 h 6851650"/>
              <a:gd name="connsiteX4" fmla="*/ 2767005 w 9959977"/>
              <a:gd name="connsiteY4" fmla="*/ 6851650 h 6851650"/>
              <a:gd name="connsiteX5" fmla="*/ 2769964 w 9959977"/>
              <a:gd name="connsiteY5" fmla="*/ 6848687 h 6851650"/>
              <a:gd name="connsiteX6" fmla="*/ 3355758 w 9959977"/>
              <a:gd name="connsiteY6" fmla="*/ 6261876 h 6851650"/>
              <a:gd name="connsiteX7" fmla="*/ 3684051 w 9959977"/>
              <a:gd name="connsiteY7" fmla="*/ 6126754 h 6851650"/>
              <a:gd name="connsiteX8" fmla="*/ 7314695 w 9959977"/>
              <a:gd name="connsiteY8" fmla="*/ 3878792 h 6851650"/>
              <a:gd name="connsiteX9" fmla="*/ 7644951 w 9959977"/>
              <a:gd name="connsiteY9" fmla="*/ 4013730 h 6851650"/>
              <a:gd name="connsiteX10" fmla="*/ 7644951 w 9959977"/>
              <a:gd name="connsiteY10" fmla="*/ 4672543 h 6851650"/>
              <a:gd name="connsiteX11" fmla="*/ 5658899 w 9959977"/>
              <a:gd name="connsiteY11" fmla="*/ 6659451 h 6851650"/>
              <a:gd name="connsiteX12" fmla="*/ 5466782 w 9959977"/>
              <a:gd name="connsiteY12" fmla="*/ 6851650 h 6851650"/>
              <a:gd name="connsiteX13" fmla="*/ 4149726 w 9959977"/>
              <a:gd name="connsiteY13" fmla="*/ 6851650 h 6851650"/>
              <a:gd name="connsiteX14" fmla="*/ 4162118 w 9959977"/>
              <a:gd name="connsiteY14" fmla="*/ 6839252 h 6851650"/>
              <a:gd name="connsiteX15" fmla="*/ 6986422 w 9959977"/>
              <a:gd name="connsiteY15" fmla="*/ 4013730 h 6851650"/>
              <a:gd name="connsiteX16" fmla="*/ 7314695 w 9959977"/>
              <a:gd name="connsiteY16" fmla="*/ 3878792 h 6851650"/>
              <a:gd name="connsiteX17" fmla="*/ 4241584 w 9959977"/>
              <a:gd name="connsiteY17" fmla="*/ 2804061 h 6851650"/>
              <a:gd name="connsiteX18" fmla="*/ 4569926 w 9959977"/>
              <a:gd name="connsiteY18" fmla="*/ 2939016 h 6851650"/>
              <a:gd name="connsiteX19" fmla="*/ 4569926 w 9959977"/>
              <a:gd name="connsiteY19" fmla="*/ 3597913 h 6851650"/>
              <a:gd name="connsiteX20" fmla="*/ 1607062 w 9959977"/>
              <a:gd name="connsiteY20" fmla="*/ 6561819 h 6851650"/>
              <a:gd name="connsiteX21" fmla="*/ 1317332 w 9959977"/>
              <a:gd name="connsiteY21" fmla="*/ 6851650 h 6851650"/>
              <a:gd name="connsiteX22" fmla="*/ 0 w 9959977"/>
              <a:gd name="connsiteY22" fmla="*/ 6851650 h 6851650"/>
              <a:gd name="connsiteX23" fmla="*/ 1304 w 9959977"/>
              <a:gd name="connsiteY23" fmla="*/ 6850346 h 6851650"/>
              <a:gd name="connsiteX24" fmla="*/ 3911259 w 9959977"/>
              <a:gd name="connsiteY24" fmla="*/ 2939016 h 6851650"/>
              <a:gd name="connsiteX25" fmla="*/ 4241584 w 9959977"/>
              <a:gd name="connsiteY25" fmla="*/ 2804061 h 6851650"/>
              <a:gd name="connsiteX26" fmla="*/ 6963726 w 9959977"/>
              <a:gd name="connsiteY26" fmla="*/ 1462622 h 6851650"/>
              <a:gd name="connsiteX27" fmla="*/ 7294067 w 9959977"/>
              <a:gd name="connsiteY27" fmla="*/ 1597573 h 6851650"/>
              <a:gd name="connsiteX28" fmla="*/ 7294067 w 9959977"/>
              <a:gd name="connsiteY28" fmla="*/ 2256449 h 6851650"/>
              <a:gd name="connsiteX29" fmla="*/ 3111703 w 9959977"/>
              <a:gd name="connsiteY29" fmla="*/ 6439946 h 6851650"/>
              <a:gd name="connsiteX30" fmla="*/ 2700111 w 9959977"/>
              <a:gd name="connsiteY30" fmla="*/ 6851650 h 6851650"/>
              <a:gd name="connsiteX31" fmla="*/ 1382715 w 9959977"/>
              <a:gd name="connsiteY31" fmla="*/ 6851650 h 6851650"/>
              <a:gd name="connsiteX32" fmla="*/ 1386637 w 9959977"/>
              <a:gd name="connsiteY32" fmla="*/ 6847727 h 6851650"/>
              <a:gd name="connsiteX33" fmla="*/ 6635369 w 9959977"/>
              <a:gd name="connsiteY33" fmla="*/ 1597573 h 6851650"/>
              <a:gd name="connsiteX34" fmla="*/ 6963726 w 9959977"/>
              <a:gd name="connsiteY34" fmla="*/ 1462622 h 6851650"/>
              <a:gd name="connsiteX35" fmla="*/ 9959977 w 9959977"/>
              <a:gd name="connsiteY35" fmla="*/ 1039814 h 6851650"/>
              <a:gd name="connsiteX36" fmla="*/ 9959977 w 9959977"/>
              <a:gd name="connsiteY36" fmla="*/ 2357439 h 6851650"/>
              <a:gd name="connsiteX37" fmla="*/ 9956795 w 9959977"/>
              <a:gd name="connsiteY37" fmla="*/ 2360621 h 6851650"/>
              <a:gd name="connsiteX38" fmla="*/ 8330144 w 9959977"/>
              <a:gd name="connsiteY38" fmla="*/ 3987271 h 6851650"/>
              <a:gd name="connsiteX39" fmla="*/ 7671332 w 9959977"/>
              <a:gd name="connsiteY39" fmla="*/ 3987271 h 6851650"/>
              <a:gd name="connsiteX40" fmla="*/ 7671332 w 9959977"/>
              <a:gd name="connsiteY40" fmla="*/ 3328459 h 6851650"/>
              <a:gd name="connsiteX41" fmla="*/ 8232777 w 9959977"/>
              <a:gd name="connsiteY41" fmla="*/ 1 h 6851650"/>
              <a:gd name="connsiteX42" fmla="*/ 9550402 w 9959977"/>
              <a:gd name="connsiteY42" fmla="*/ 1 h 6851650"/>
              <a:gd name="connsiteX43" fmla="*/ 7992006 w 9959977"/>
              <a:gd name="connsiteY43" fmla="*/ 1558397 h 6851650"/>
              <a:gd name="connsiteX44" fmla="*/ 7333194 w 9959977"/>
              <a:gd name="connsiteY44" fmla="*/ 1558397 h 6851650"/>
              <a:gd name="connsiteX45" fmla="*/ 7333194 w 9959977"/>
              <a:gd name="connsiteY45" fmla="*/ 899584 h 6851650"/>
              <a:gd name="connsiteX46" fmla="*/ 8232777 w 9959977"/>
              <a:gd name="connsiteY46" fmla="*/ 1 h 6851650"/>
              <a:gd name="connsiteX47" fmla="*/ 6848850 w 9959977"/>
              <a:gd name="connsiteY47" fmla="*/ 1 h 6851650"/>
              <a:gd name="connsiteX48" fmla="*/ 8166102 w 9959977"/>
              <a:gd name="connsiteY48" fmla="*/ 1 h 6851650"/>
              <a:gd name="connsiteX49" fmla="*/ 5267089 w 9959977"/>
              <a:gd name="connsiteY49" fmla="*/ 2898839 h 6851650"/>
              <a:gd name="connsiteX50" fmla="*/ 4608463 w 9959977"/>
              <a:gd name="connsiteY50" fmla="*/ 2898839 h 6851650"/>
              <a:gd name="connsiteX51" fmla="*/ 4608463 w 9959977"/>
              <a:gd name="connsiteY51" fmla="*/ 2240253 h 6851650"/>
              <a:gd name="connsiteX52" fmla="*/ 6848850 w 9959977"/>
              <a:gd name="connsiteY52" fmla="*/ 1 h 6851650"/>
              <a:gd name="connsiteX53" fmla="*/ 5466013 w 9959977"/>
              <a:gd name="connsiteY53" fmla="*/ 1 h 6851650"/>
              <a:gd name="connsiteX54" fmla="*/ 6783390 w 9959977"/>
              <a:gd name="connsiteY54" fmla="*/ 1 h 6851650"/>
              <a:gd name="connsiteX55" fmla="*/ 4807324 w 9959977"/>
              <a:gd name="connsiteY55" fmla="*/ 1975953 h 6851650"/>
              <a:gd name="connsiteX56" fmla="*/ 4148635 w 9959977"/>
              <a:gd name="connsiteY56" fmla="*/ 1975953 h 6851650"/>
              <a:gd name="connsiteX57" fmla="*/ 4148635 w 9959977"/>
              <a:gd name="connsiteY57" fmla="*/ 1317302 h 6851650"/>
              <a:gd name="connsiteX58" fmla="*/ 5466013 w 9959977"/>
              <a:gd name="connsiteY58" fmla="*/ 1 h 6851650"/>
              <a:gd name="connsiteX59" fmla="*/ 9616109 w 9959977"/>
              <a:gd name="connsiteY59" fmla="*/ 0 h 6851650"/>
              <a:gd name="connsiteX60" fmla="*/ 9846474 w 9959977"/>
              <a:gd name="connsiteY60" fmla="*/ 0 h 6851650"/>
              <a:gd name="connsiteX61" fmla="*/ 9959977 w 9959977"/>
              <a:gd name="connsiteY61" fmla="*/ 0 h 6851650"/>
              <a:gd name="connsiteX62" fmla="*/ 9959977 w 9959977"/>
              <a:gd name="connsiteY62" fmla="*/ 973588 h 6851650"/>
              <a:gd name="connsiteX63" fmla="*/ 9958695 w 9959977"/>
              <a:gd name="connsiteY63" fmla="*/ 974871 h 6851650"/>
              <a:gd name="connsiteX64" fmla="*/ 4704076 w 9959977"/>
              <a:gd name="connsiteY64" fmla="*/ 6230423 h 6851650"/>
              <a:gd name="connsiteX65" fmla="*/ 4045435 w 9959977"/>
              <a:gd name="connsiteY65" fmla="*/ 6230423 h 6851650"/>
              <a:gd name="connsiteX66" fmla="*/ 4045435 w 9959977"/>
              <a:gd name="connsiteY66" fmla="*/ 5571665 h 6851650"/>
              <a:gd name="connsiteX67" fmla="*/ 9616109 w 9959977"/>
              <a:gd name="connsiteY67" fmla="*/ 0 h 6851650"/>
              <a:gd name="connsiteX0" fmla="*/ 3684051 w 9959977"/>
              <a:gd name="connsiteY0" fmla="*/ 6126754 h 6851650"/>
              <a:gd name="connsiteX1" fmla="*/ 4014328 w 9959977"/>
              <a:gd name="connsiteY1" fmla="*/ 6261876 h 6851650"/>
              <a:gd name="connsiteX2" fmla="*/ 4108019 w 9959977"/>
              <a:gd name="connsiteY2" fmla="*/ 6787289 h 6851650"/>
              <a:gd name="connsiteX3" fmla="*/ 4070889 w 9959977"/>
              <a:gd name="connsiteY3" fmla="*/ 6851650 h 6851650"/>
              <a:gd name="connsiteX4" fmla="*/ 2767005 w 9959977"/>
              <a:gd name="connsiteY4" fmla="*/ 6851650 h 6851650"/>
              <a:gd name="connsiteX5" fmla="*/ 2769964 w 9959977"/>
              <a:gd name="connsiteY5" fmla="*/ 6848687 h 6851650"/>
              <a:gd name="connsiteX6" fmla="*/ 3355758 w 9959977"/>
              <a:gd name="connsiteY6" fmla="*/ 6261876 h 6851650"/>
              <a:gd name="connsiteX7" fmla="*/ 3684051 w 9959977"/>
              <a:gd name="connsiteY7" fmla="*/ 6126754 h 6851650"/>
              <a:gd name="connsiteX8" fmla="*/ 7314695 w 9959977"/>
              <a:gd name="connsiteY8" fmla="*/ 3878792 h 6851650"/>
              <a:gd name="connsiteX9" fmla="*/ 7644951 w 9959977"/>
              <a:gd name="connsiteY9" fmla="*/ 4013730 h 6851650"/>
              <a:gd name="connsiteX10" fmla="*/ 7644951 w 9959977"/>
              <a:gd name="connsiteY10" fmla="*/ 4672543 h 6851650"/>
              <a:gd name="connsiteX11" fmla="*/ 5658899 w 9959977"/>
              <a:gd name="connsiteY11" fmla="*/ 6659451 h 6851650"/>
              <a:gd name="connsiteX12" fmla="*/ 5466782 w 9959977"/>
              <a:gd name="connsiteY12" fmla="*/ 6851650 h 6851650"/>
              <a:gd name="connsiteX13" fmla="*/ 4149726 w 9959977"/>
              <a:gd name="connsiteY13" fmla="*/ 6851650 h 6851650"/>
              <a:gd name="connsiteX14" fmla="*/ 4162118 w 9959977"/>
              <a:gd name="connsiteY14" fmla="*/ 6839252 h 6851650"/>
              <a:gd name="connsiteX15" fmla="*/ 6986422 w 9959977"/>
              <a:gd name="connsiteY15" fmla="*/ 4013730 h 6851650"/>
              <a:gd name="connsiteX16" fmla="*/ 7314695 w 9959977"/>
              <a:gd name="connsiteY16" fmla="*/ 3878792 h 6851650"/>
              <a:gd name="connsiteX17" fmla="*/ 4241584 w 9959977"/>
              <a:gd name="connsiteY17" fmla="*/ 2804061 h 6851650"/>
              <a:gd name="connsiteX18" fmla="*/ 4569926 w 9959977"/>
              <a:gd name="connsiteY18" fmla="*/ 2939016 h 6851650"/>
              <a:gd name="connsiteX19" fmla="*/ 4569926 w 9959977"/>
              <a:gd name="connsiteY19" fmla="*/ 3597913 h 6851650"/>
              <a:gd name="connsiteX20" fmla="*/ 1607062 w 9959977"/>
              <a:gd name="connsiteY20" fmla="*/ 6561819 h 6851650"/>
              <a:gd name="connsiteX21" fmla="*/ 1317332 w 9959977"/>
              <a:gd name="connsiteY21" fmla="*/ 6851650 h 6851650"/>
              <a:gd name="connsiteX22" fmla="*/ 0 w 9959977"/>
              <a:gd name="connsiteY22" fmla="*/ 6851650 h 6851650"/>
              <a:gd name="connsiteX23" fmla="*/ 1304 w 9959977"/>
              <a:gd name="connsiteY23" fmla="*/ 6850346 h 6851650"/>
              <a:gd name="connsiteX24" fmla="*/ 3911259 w 9959977"/>
              <a:gd name="connsiteY24" fmla="*/ 2939016 h 6851650"/>
              <a:gd name="connsiteX25" fmla="*/ 4241584 w 9959977"/>
              <a:gd name="connsiteY25" fmla="*/ 2804061 h 6851650"/>
              <a:gd name="connsiteX26" fmla="*/ 6963726 w 9959977"/>
              <a:gd name="connsiteY26" fmla="*/ 1462622 h 6851650"/>
              <a:gd name="connsiteX27" fmla="*/ 7294067 w 9959977"/>
              <a:gd name="connsiteY27" fmla="*/ 1597573 h 6851650"/>
              <a:gd name="connsiteX28" fmla="*/ 7294067 w 9959977"/>
              <a:gd name="connsiteY28" fmla="*/ 2256449 h 6851650"/>
              <a:gd name="connsiteX29" fmla="*/ 3111703 w 9959977"/>
              <a:gd name="connsiteY29" fmla="*/ 6439946 h 6851650"/>
              <a:gd name="connsiteX30" fmla="*/ 2700111 w 9959977"/>
              <a:gd name="connsiteY30" fmla="*/ 6851650 h 6851650"/>
              <a:gd name="connsiteX31" fmla="*/ 1382715 w 9959977"/>
              <a:gd name="connsiteY31" fmla="*/ 6851650 h 6851650"/>
              <a:gd name="connsiteX32" fmla="*/ 1386637 w 9959977"/>
              <a:gd name="connsiteY32" fmla="*/ 6847727 h 6851650"/>
              <a:gd name="connsiteX33" fmla="*/ 6635369 w 9959977"/>
              <a:gd name="connsiteY33" fmla="*/ 1597573 h 6851650"/>
              <a:gd name="connsiteX34" fmla="*/ 6963726 w 9959977"/>
              <a:gd name="connsiteY34" fmla="*/ 1462622 h 6851650"/>
              <a:gd name="connsiteX35" fmla="*/ 9959977 w 9959977"/>
              <a:gd name="connsiteY35" fmla="*/ 1039814 h 6851650"/>
              <a:gd name="connsiteX36" fmla="*/ 9959977 w 9959977"/>
              <a:gd name="connsiteY36" fmla="*/ 2357439 h 6851650"/>
              <a:gd name="connsiteX37" fmla="*/ 9956795 w 9959977"/>
              <a:gd name="connsiteY37" fmla="*/ 2360621 h 6851650"/>
              <a:gd name="connsiteX38" fmla="*/ 8330144 w 9959977"/>
              <a:gd name="connsiteY38" fmla="*/ 3987271 h 6851650"/>
              <a:gd name="connsiteX39" fmla="*/ 7671332 w 9959977"/>
              <a:gd name="connsiteY39" fmla="*/ 3987271 h 6851650"/>
              <a:gd name="connsiteX40" fmla="*/ 7671332 w 9959977"/>
              <a:gd name="connsiteY40" fmla="*/ 3328459 h 6851650"/>
              <a:gd name="connsiteX41" fmla="*/ 9959977 w 9959977"/>
              <a:gd name="connsiteY41" fmla="*/ 1039814 h 6851650"/>
              <a:gd name="connsiteX42" fmla="*/ 8232777 w 9959977"/>
              <a:gd name="connsiteY42" fmla="*/ 1 h 6851650"/>
              <a:gd name="connsiteX43" fmla="*/ 9550402 w 9959977"/>
              <a:gd name="connsiteY43" fmla="*/ 1 h 6851650"/>
              <a:gd name="connsiteX44" fmla="*/ 7992006 w 9959977"/>
              <a:gd name="connsiteY44" fmla="*/ 1558397 h 6851650"/>
              <a:gd name="connsiteX45" fmla="*/ 7333194 w 9959977"/>
              <a:gd name="connsiteY45" fmla="*/ 1558397 h 6851650"/>
              <a:gd name="connsiteX46" fmla="*/ 7333194 w 9959977"/>
              <a:gd name="connsiteY46" fmla="*/ 899584 h 6851650"/>
              <a:gd name="connsiteX47" fmla="*/ 8232777 w 9959977"/>
              <a:gd name="connsiteY47" fmla="*/ 1 h 6851650"/>
              <a:gd name="connsiteX48" fmla="*/ 6848850 w 9959977"/>
              <a:gd name="connsiteY48" fmla="*/ 1 h 6851650"/>
              <a:gd name="connsiteX49" fmla="*/ 8166102 w 9959977"/>
              <a:gd name="connsiteY49" fmla="*/ 1 h 6851650"/>
              <a:gd name="connsiteX50" fmla="*/ 5267089 w 9959977"/>
              <a:gd name="connsiteY50" fmla="*/ 2898839 h 6851650"/>
              <a:gd name="connsiteX51" fmla="*/ 4608463 w 9959977"/>
              <a:gd name="connsiteY51" fmla="*/ 2898839 h 6851650"/>
              <a:gd name="connsiteX52" fmla="*/ 4608463 w 9959977"/>
              <a:gd name="connsiteY52" fmla="*/ 2240253 h 6851650"/>
              <a:gd name="connsiteX53" fmla="*/ 6848850 w 9959977"/>
              <a:gd name="connsiteY53" fmla="*/ 1 h 6851650"/>
              <a:gd name="connsiteX54" fmla="*/ 5466013 w 9959977"/>
              <a:gd name="connsiteY54" fmla="*/ 1 h 6851650"/>
              <a:gd name="connsiteX55" fmla="*/ 6783390 w 9959977"/>
              <a:gd name="connsiteY55" fmla="*/ 1 h 6851650"/>
              <a:gd name="connsiteX56" fmla="*/ 4807324 w 9959977"/>
              <a:gd name="connsiteY56" fmla="*/ 1975953 h 6851650"/>
              <a:gd name="connsiteX57" fmla="*/ 4148635 w 9959977"/>
              <a:gd name="connsiteY57" fmla="*/ 1317302 h 6851650"/>
              <a:gd name="connsiteX58" fmla="*/ 5466013 w 9959977"/>
              <a:gd name="connsiteY58" fmla="*/ 1 h 6851650"/>
              <a:gd name="connsiteX59" fmla="*/ 9616109 w 9959977"/>
              <a:gd name="connsiteY59" fmla="*/ 0 h 6851650"/>
              <a:gd name="connsiteX60" fmla="*/ 9846474 w 9959977"/>
              <a:gd name="connsiteY60" fmla="*/ 0 h 6851650"/>
              <a:gd name="connsiteX61" fmla="*/ 9959977 w 9959977"/>
              <a:gd name="connsiteY61" fmla="*/ 0 h 6851650"/>
              <a:gd name="connsiteX62" fmla="*/ 9959977 w 9959977"/>
              <a:gd name="connsiteY62" fmla="*/ 973588 h 6851650"/>
              <a:gd name="connsiteX63" fmla="*/ 9958695 w 9959977"/>
              <a:gd name="connsiteY63" fmla="*/ 974871 h 6851650"/>
              <a:gd name="connsiteX64" fmla="*/ 4704076 w 9959977"/>
              <a:gd name="connsiteY64" fmla="*/ 6230423 h 6851650"/>
              <a:gd name="connsiteX65" fmla="*/ 4045435 w 9959977"/>
              <a:gd name="connsiteY65" fmla="*/ 6230423 h 6851650"/>
              <a:gd name="connsiteX66" fmla="*/ 4045435 w 9959977"/>
              <a:gd name="connsiteY66" fmla="*/ 5571665 h 6851650"/>
              <a:gd name="connsiteX67" fmla="*/ 9616109 w 9959977"/>
              <a:gd name="connsiteY67" fmla="*/ 0 h 6851650"/>
              <a:gd name="connsiteX0" fmla="*/ 3684051 w 9959977"/>
              <a:gd name="connsiteY0" fmla="*/ 6224330 h 6949226"/>
              <a:gd name="connsiteX1" fmla="*/ 4014328 w 9959977"/>
              <a:gd name="connsiteY1" fmla="*/ 6359452 h 6949226"/>
              <a:gd name="connsiteX2" fmla="*/ 4108019 w 9959977"/>
              <a:gd name="connsiteY2" fmla="*/ 6884865 h 6949226"/>
              <a:gd name="connsiteX3" fmla="*/ 4070889 w 9959977"/>
              <a:gd name="connsiteY3" fmla="*/ 6949226 h 6949226"/>
              <a:gd name="connsiteX4" fmla="*/ 2767005 w 9959977"/>
              <a:gd name="connsiteY4" fmla="*/ 6949226 h 6949226"/>
              <a:gd name="connsiteX5" fmla="*/ 2769964 w 9959977"/>
              <a:gd name="connsiteY5" fmla="*/ 6946263 h 6949226"/>
              <a:gd name="connsiteX6" fmla="*/ 3355758 w 9959977"/>
              <a:gd name="connsiteY6" fmla="*/ 6359452 h 6949226"/>
              <a:gd name="connsiteX7" fmla="*/ 3684051 w 9959977"/>
              <a:gd name="connsiteY7" fmla="*/ 6224330 h 6949226"/>
              <a:gd name="connsiteX8" fmla="*/ 7314695 w 9959977"/>
              <a:gd name="connsiteY8" fmla="*/ 3976368 h 6949226"/>
              <a:gd name="connsiteX9" fmla="*/ 7644951 w 9959977"/>
              <a:gd name="connsiteY9" fmla="*/ 4111306 h 6949226"/>
              <a:gd name="connsiteX10" fmla="*/ 7644951 w 9959977"/>
              <a:gd name="connsiteY10" fmla="*/ 4770119 h 6949226"/>
              <a:gd name="connsiteX11" fmla="*/ 5658899 w 9959977"/>
              <a:gd name="connsiteY11" fmla="*/ 6757027 h 6949226"/>
              <a:gd name="connsiteX12" fmla="*/ 5466782 w 9959977"/>
              <a:gd name="connsiteY12" fmla="*/ 6949226 h 6949226"/>
              <a:gd name="connsiteX13" fmla="*/ 4149726 w 9959977"/>
              <a:gd name="connsiteY13" fmla="*/ 6949226 h 6949226"/>
              <a:gd name="connsiteX14" fmla="*/ 4162118 w 9959977"/>
              <a:gd name="connsiteY14" fmla="*/ 6936828 h 6949226"/>
              <a:gd name="connsiteX15" fmla="*/ 6986422 w 9959977"/>
              <a:gd name="connsiteY15" fmla="*/ 4111306 h 6949226"/>
              <a:gd name="connsiteX16" fmla="*/ 7314695 w 9959977"/>
              <a:gd name="connsiteY16" fmla="*/ 3976368 h 6949226"/>
              <a:gd name="connsiteX17" fmla="*/ 4241584 w 9959977"/>
              <a:gd name="connsiteY17" fmla="*/ 2901637 h 6949226"/>
              <a:gd name="connsiteX18" fmla="*/ 4569926 w 9959977"/>
              <a:gd name="connsiteY18" fmla="*/ 3036592 h 6949226"/>
              <a:gd name="connsiteX19" fmla="*/ 4569926 w 9959977"/>
              <a:gd name="connsiteY19" fmla="*/ 3695489 h 6949226"/>
              <a:gd name="connsiteX20" fmla="*/ 1607062 w 9959977"/>
              <a:gd name="connsiteY20" fmla="*/ 6659395 h 6949226"/>
              <a:gd name="connsiteX21" fmla="*/ 1317332 w 9959977"/>
              <a:gd name="connsiteY21" fmla="*/ 6949226 h 6949226"/>
              <a:gd name="connsiteX22" fmla="*/ 0 w 9959977"/>
              <a:gd name="connsiteY22" fmla="*/ 6949226 h 6949226"/>
              <a:gd name="connsiteX23" fmla="*/ 1304 w 9959977"/>
              <a:gd name="connsiteY23" fmla="*/ 6947922 h 6949226"/>
              <a:gd name="connsiteX24" fmla="*/ 3911259 w 9959977"/>
              <a:gd name="connsiteY24" fmla="*/ 3036592 h 6949226"/>
              <a:gd name="connsiteX25" fmla="*/ 4241584 w 9959977"/>
              <a:gd name="connsiteY25" fmla="*/ 2901637 h 6949226"/>
              <a:gd name="connsiteX26" fmla="*/ 6963726 w 9959977"/>
              <a:gd name="connsiteY26" fmla="*/ 1560198 h 6949226"/>
              <a:gd name="connsiteX27" fmla="*/ 7294067 w 9959977"/>
              <a:gd name="connsiteY27" fmla="*/ 1695149 h 6949226"/>
              <a:gd name="connsiteX28" fmla="*/ 7294067 w 9959977"/>
              <a:gd name="connsiteY28" fmla="*/ 2354025 h 6949226"/>
              <a:gd name="connsiteX29" fmla="*/ 3111703 w 9959977"/>
              <a:gd name="connsiteY29" fmla="*/ 6537522 h 6949226"/>
              <a:gd name="connsiteX30" fmla="*/ 2700111 w 9959977"/>
              <a:gd name="connsiteY30" fmla="*/ 6949226 h 6949226"/>
              <a:gd name="connsiteX31" fmla="*/ 1382715 w 9959977"/>
              <a:gd name="connsiteY31" fmla="*/ 6949226 h 6949226"/>
              <a:gd name="connsiteX32" fmla="*/ 1386637 w 9959977"/>
              <a:gd name="connsiteY32" fmla="*/ 6945303 h 6949226"/>
              <a:gd name="connsiteX33" fmla="*/ 6635369 w 9959977"/>
              <a:gd name="connsiteY33" fmla="*/ 1695149 h 6949226"/>
              <a:gd name="connsiteX34" fmla="*/ 6963726 w 9959977"/>
              <a:gd name="connsiteY34" fmla="*/ 1560198 h 6949226"/>
              <a:gd name="connsiteX35" fmla="*/ 9959977 w 9959977"/>
              <a:gd name="connsiteY35" fmla="*/ 1137390 h 6949226"/>
              <a:gd name="connsiteX36" fmla="*/ 9959977 w 9959977"/>
              <a:gd name="connsiteY36" fmla="*/ 2455015 h 6949226"/>
              <a:gd name="connsiteX37" fmla="*/ 9956795 w 9959977"/>
              <a:gd name="connsiteY37" fmla="*/ 2458197 h 6949226"/>
              <a:gd name="connsiteX38" fmla="*/ 8330144 w 9959977"/>
              <a:gd name="connsiteY38" fmla="*/ 4084847 h 6949226"/>
              <a:gd name="connsiteX39" fmla="*/ 7671332 w 9959977"/>
              <a:gd name="connsiteY39" fmla="*/ 4084847 h 6949226"/>
              <a:gd name="connsiteX40" fmla="*/ 7671332 w 9959977"/>
              <a:gd name="connsiteY40" fmla="*/ 3426035 h 6949226"/>
              <a:gd name="connsiteX41" fmla="*/ 9959977 w 9959977"/>
              <a:gd name="connsiteY41" fmla="*/ 1137390 h 6949226"/>
              <a:gd name="connsiteX42" fmla="*/ 8232777 w 9959977"/>
              <a:gd name="connsiteY42" fmla="*/ 97577 h 6949226"/>
              <a:gd name="connsiteX43" fmla="*/ 9550402 w 9959977"/>
              <a:gd name="connsiteY43" fmla="*/ 97577 h 6949226"/>
              <a:gd name="connsiteX44" fmla="*/ 7992006 w 9959977"/>
              <a:gd name="connsiteY44" fmla="*/ 1655973 h 6949226"/>
              <a:gd name="connsiteX45" fmla="*/ 7333194 w 9959977"/>
              <a:gd name="connsiteY45" fmla="*/ 1655973 h 6949226"/>
              <a:gd name="connsiteX46" fmla="*/ 7333194 w 9959977"/>
              <a:gd name="connsiteY46" fmla="*/ 997160 h 6949226"/>
              <a:gd name="connsiteX47" fmla="*/ 8232777 w 9959977"/>
              <a:gd name="connsiteY47" fmla="*/ 97577 h 6949226"/>
              <a:gd name="connsiteX48" fmla="*/ 6848850 w 9959977"/>
              <a:gd name="connsiteY48" fmla="*/ 97577 h 6949226"/>
              <a:gd name="connsiteX49" fmla="*/ 8166102 w 9959977"/>
              <a:gd name="connsiteY49" fmla="*/ 97577 h 6949226"/>
              <a:gd name="connsiteX50" fmla="*/ 5267089 w 9959977"/>
              <a:gd name="connsiteY50" fmla="*/ 2996415 h 6949226"/>
              <a:gd name="connsiteX51" fmla="*/ 4608463 w 9959977"/>
              <a:gd name="connsiteY51" fmla="*/ 2996415 h 6949226"/>
              <a:gd name="connsiteX52" fmla="*/ 4608463 w 9959977"/>
              <a:gd name="connsiteY52" fmla="*/ 2337829 h 6949226"/>
              <a:gd name="connsiteX53" fmla="*/ 6848850 w 9959977"/>
              <a:gd name="connsiteY53" fmla="*/ 97577 h 6949226"/>
              <a:gd name="connsiteX54" fmla="*/ 5466013 w 9959977"/>
              <a:gd name="connsiteY54" fmla="*/ 97577 h 6949226"/>
              <a:gd name="connsiteX55" fmla="*/ 6783390 w 9959977"/>
              <a:gd name="connsiteY55" fmla="*/ 97577 h 6949226"/>
              <a:gd name="connsiteX56" fmla="*/ 4148635 w 9959977"/>
              <a:gd name="connsiteY56" fmla="*/ 1414878 h 6949226"/>
              <a:gd name="connsiteX57" fmla="*/ 5466013 w 9959977"/>
              <a:gd name="connsiteY57" fmla="*/ 97577 h 6949226"/>
              <a:gd name="connsiteX58" fmla="*/ 9616109 w 9959977"/>
              <a:gd name="connsiteY58" fmla="*/ 97576 h 6949226"/>
              <a:gd name="connsiteX59" fmla="*/ 9846474 w 9959977"/>
              <a:gd name="connsiteY59" fmla="*/ 97576 h 6949226"/>
              <a:gd name="connsiteX60" fmla="*/ 9959977 w 9959977"/>
              <a:gd name="connsiteY60" fmla="*/ 97576 h 6949226"/>
              <a:gd name="connsiteX61" fmla="*/ 9959977 w 9959977"/>
              <a:gd name="connsiteY61" fmla="*/ 1071164 h 6949226"/>
              <a:gd name="connsiteX62" fmla="*/ 9958695 w 9959977"/>
              <a:gd name="connsiteY62" fmla="*/ 1072447 h 6949226"/>
              <a:gd name="connsiteX63" fmla="*/ 4704076 w 9959977"/>
              <a:gd name="connsiteY63" fmla="*/ 6327999 h 6949226"/>
              <a:gd name="connsiteX64" fmla="*/ 4045435 w 9959977"/>
              <a:gd name="connsiteY64" fmla="*/ 6327999 h 6949226"/>
              <a:gd name="connsiteX65" fmla="*/ 4045435 w 9959977"/>
              <a:gd name="connsiteY65" fmla="*/ 5669241 h 6949226"/>
              <a:gd name="connsiteX66" fmla="*/ 9616109 w 9959977"/>
              <a:gd name="connsiteY66" fmla="*/ 97576 h 6949226"/>
              <a:gd name="connsiteX0" fmla="*/ 3684051 w 9959977"/>
              <a:gd name="connsiteY0" fmla="*/ 6126754 h 6851650"/>
              <a:gd name="connsiteX1" fmla="*/ 4014328 w 9959977"/>
              <a:gd name="connsiteY1" fmla="*/ 6261876 h 6851650"/>
              <a:gd name="connsiteX2" fmla="*/ 4108019 w 9959977"/>
              <a:gd name="connsiteY2" fmla="*/ 6787289 h 6851650"/>
              <a:gd name="connsiteX3" fmla="*/ 4070889 w 9959977"/>
              <a:gd name="connsiteY3" fmla="*/ 6851650 h 6851650"/>
              <a:gd name="connsiteX4" fmla="*/ 2767005 w 9959977"/>
              <a:gd name="connsiteY4" fmla="*/ 6851650 h 6851650"/>
              <a:gd name="connsiteX5" fmla="*/ 2769964 w 9959977"/>
              <a:gd name="connsiteY5" fmla="*/ 6848687 h 6851650"/>
              <a:gd name="connsiteX6" fmla="*/ 3355758 w 9959977"/>
              <a:gd name="connsiteY6" fmla="*/ 6261876 h 6851650"/>
              <a:gd name="connsiteX7" fmla="*/ 3684051 w 9959977"/>
              <a:gd name="connsiteY7" fmla="*/ 6126754 h 6851650"/>
              <a:gd name="connsiteX8" fmla="*/ 7314695 w 9959977"/>
              <a:gd name="connsiteY8" fmla="*/ 3878792 h 6851650"/>
              <a:gd name="connsiteX9" fmla="*/ 7644951 w 9959977"/>
              <a:gd name="connsiteY9" fmla="*/ 4013730 h 6851650"/>
              <a:gd name="connsiteX10" fmla="*/ 7644951 w 9959977"/>
              <a:gd name="connsiteY10" fmla="*/ 4672543 h 6851650"/>
              <a:gd name="connsiteX11" fmla="*/ 5658899 w 9959977"/>
              <a:gd name="connsiteY11" fmla="*/ 6659451 h 6851650"/>
              <a:gd name="connsiteX12" fmla="*/ 5466782 w 9959977"/>
              <a:gd name="connsiteY12" fmla="*/ 6851650 h 6851650"/>
              <a:gd name="connsiteX13" fmla="*/ 4149726 w 9959977"/>
              <a:gd name="connsiteY13" fmla="*/ 6851650 h 6851650"/>
              <a:gd name="connsiteX14" fmla="*/ 4162118 w 9959977"/>
              <a:gd name="connsiteY14" fmla="*/ 6839252 h 6851650"/>
              <a:gd name="connsiteX15" fmla="*/ 6986422 w 9959977"/>
              <a:gd name="connsiteY15" fmla="*/ 4013730 h 6851650"/>
              <a:gd name="connsiteX16" fmla="*/ 7314695 w 9959977"/>
              <a:gd name="connsiteY16" fmla="*/ 3878792 h 6851650"/>
              <a:gd name="connsiteX17" fmla="*/ 4241584 w 9959977"/>
              <a:gd name="connsiteY17" fmla="*/ 2804061 h 6851650"/>
              <a:gd name="connsiteX18" fmla="*/ 4569926 w 9959977"/>
              <a:gd name="connsiteY18" fmla="*/ 2939016 h 6851650"/>
              <a:gd name="connsiteX19" fmla="*/ 4569926 w 9959977"/>
              <a:gd name="connsiteY19" fmla="*/ 3597913 h 6851650"/>
              <a:gd name="connsiteX20" fmla="*/ 1607062 w 9959977"/>
              <a:gd name="connsiteY20" fmla="*/ 6561819 h 6851650"/>
              <a:gd name="connsiteX21" fmla="*/ 1317332 w 9959977"/>
              <a:gd name="connsiteY21" fmla="*/ 6851650 h 6851650"/>
              <a:gd name="connsiteX22" fmla="*/ 0 w 9959977"/>
              <a:gd name="connsiteY22" fmla="*/ 6851650 h 6851650"/>
              <a:gd name="connsiteX23" fmla="*/ 1304 w 9959977"/>
              <a:gd name="connsiteY23" fmla="*/ 6850346 h 6851650"/>
              <a:gd name="connsiteX24" fmla="*/ 3911259 w 9959977"/>
              <a:gd name="connsiteY24" fmla="*/ 2939016 h 6851650"/>
              <a:gd name="connsiteX25" fmla="*/ 4241584 w 9959977"/>
              <a:gd name="connsiteY25" fmla="*/ 2804061 h 6851650"/>
              <a:gd name="connsiteX26" fmla="*/ 6963726 w 9959977"/>
              <a:gd name="connsiteY26" fmla="*/ 1462622 h 6851650"/>
              <a:gd name="connsiteX27" fmla="*/ 7294067 w 9959977"/>
              <a:gd name="connsiteY27" fmla="*/ 1597573 h 6851650"/>
              <a:gd name="connsiteX28" fmla="*/ 7294067 w 9959977"/>
              <a:gd name="connsiteY28" fmla="*/ 2256449 h 6851650"/>
              <a:gd name="connsiteX29" fmla="*/ 3111703 w 9959977"/>
              <a:gd name="connsiteY29" fmla="*/ 6439946 h 6851650"/>
              <a:gd name="connsiteX30" fmla="*/ 2700111 w 9959977"/>
              <a:gd name="connsiteY30" fmla="*/ 6851650 h 6851650"/>
              <a:gd name="connsiteX31" fmla="*/ 1382715 w 9959977"/>
              <a:gd name="connsiteY31" fmla="*/ 6851650 h 6851650"/>
              <a:gd name="connsiteX32" fmla="*/ 1386637 w 9959977"/>
              <a:gd name="connsiteY32" fmla="*/ 6847727 h 6851650"/>
              <a:gd name="connsiteX33" fmla="*/ 6635369 w 9959977"/>
              <a:gd name="connsiteY33" fmla="*/ 1597573 h 6851650"/>
              <a:gd name="connsiteX34" fmla="*/ 6963726 w 9959977"/>
              <a:gd name="connsiteY34" fmla="*/ 1462622 h 6851650"/>
              <a:gd name="connsiteX35" fmla="*/ 9959977 w 9959977"/>
              <a:gd name="connsiteY35" fmla="*/ 1039814 h 6851650"/>
              <a:gd name="connsiteX36" fmla="*/ 9959977 w 9959977"/>
              <a:gd name="connsiteY36" fmla="*/ 2357439 h 6851650"/>
              <a:gd name="connsiteX37" fmla="*/ 9956795 w 9959977"/>
              <a:gd name="connsiteY37" fmla="*/ 2360621 h 6851650"/>
              <a:gd name="connsiteX38" fmla="*/ 8330144 w 9959977"/>
              <a:gd name="connsiteY38" fmla="*/ 3987271 h 6851650"/>
              <a:gd name="connsiteX39" fmla="*/ 7671332 w 9959977"/>
              <a:gd name="connsiteY39" fmla="*/ 3987271 h 6851650"/>
              <a:gd name="connsiteX40" fmla="*/ 7671332 w 9959977"/>
              <a:gd name="connsiteY40" fmla="*/ 3328459 h 6851650"/>
              <a:gd name="connsiteX41" fmla="*/ 9959977 w 9959977"/>
              <a:gd name="connsiteY41" fmla="*/ 1039814 h 6851650"/>
              <a:gd name="connsiteX42" fmla="*/ 8232777 w 9959977"/>
              <a:gd name="connsiteY42" fmla="*/ 1 h 6851650"/>
              <a:gd name="connsiteX43" fmla="*/ 9550402 w 9959977"/>
              <a:gd name="connsiteY43" fmla="*/ 1 h 6851650"/>
              <a:gd name="connsiteX44" fmla="*/ 7992006 w 9959977"/>
              <a:gd name="connsiteY44" fmla="*/ 1558397 h 6851650"/>
              <a:gd name="connsiteX45" fmla="*/ 7333194 w 9959977"/>
              <a:gd name="connsiteY45" fmla="*/ 1558397 h 6851650"/>
              <a:gd name="connsiteX46" fmla="*/ 7333194 w 9959977"/>
              <a:gd name="connsiteY46" fmla="*/ 899584 h 6851650"/>
              <a:gd name="connsiteX47" fmla="*/ 8232777 w 9959977"/>
              <a:gd name="connsiteY47" fmla="*/ 1 h 6851650"/>
              <a:gd name="connsiteX48" fmla="*/ 6848850 w 9959977"/>
              <a:gd name="connsiteY48" fmla="*/ 1 h 6851650"/>
              <a:gd name="connsiteX49" fmla="*/ 8166102 w 9959977"/>
              <a:gd name="connsiteY49" fmla="*/ 1 h 6851650"/>
              <a:gd name="connsiteX50" fmla="*/ 5267089 w 9959977"/>
              <a:gd name="connsiteY50" fmla="*/ 2898839 h 6851650"/>
              <a:gd name="connsiteX51" fmla="*/ 4608463 w 9959977"/>
              <a:gd name="connsiteY51" fmla="*/ 2898839 h 6851650"/>
              <a:gd name="connsiteX52" fmla="*/ 4608463 w 9959977"/>
              <a:gd name="connsiteY52" fmla="*/ 2240253 h 6851650"/>
              <a:gd name="connsiteX53" fmla="*/ 6848850 w 9959977"/>
              <a:gd name="connsiteY53" fmla="*/ 1 h 6851650"/>
              <a:gd name="connsiteX54" fmla="*/ 5466013 w 9959977"/>
              <a:gd name="connsiteY54" fmla="*/ 1 h 6851650"/>
              <a:gd name="connsiteX55" fmla="*/ 6783390 w 9959977"/>
              <a:gd name="connsiteY55" fmla="*/ 1 h 6851650"/>
              <a:gd name="connsiteX56" fmla="*/ 5466013 w 9959977"/>
              <a:gd name="connsiteY56" fmla="*/ 1 h 6851650"/>
              <a:gd name="connsiteX57" fmla="*/ 9616109 w 9959977"/>
              <a:gd name="connsiteY57" fmla="*/ 0 h 6851650"/>
              <a:gd name="connsiteX58" fmla="*/ 9846474 w 9959977"/>
              <a:gd name="connsiteY58" fmla="*/ 0 h 6851650"/>
              <a:gd name="connsiteX59" fmla="*/ 9959977 w 9959977"/>
              <a:gd name="connsiteY59" fmla="*/ 0 h 6851650"/>
              <a:gd name="connsiteX60" fmla="*/ 9959977 w 9959977"/>
              <a:gd name="connsiteY60" fmla="*/ 973588 h 6851650"/>
              <a:gd name="connsiteX61" fmla="*/ 9958695 w 9959977"/>
              <a:gd name="connsiteY61" fmla="*/ 974871 h 6851650"/>
              <a:gd name="connsiteX62" fmla="*/ 4704076 w 9959977"/>
              <a:gd name="connsiteY62" fmla="*/ 6230423 h 6851650"/>
              <a:gd name="connsiteX63" fmla="*/ 4045435 w 9959977"/>
              <a:gd name="connsiteY63" fmla="*/ 6230423 h 6851650"/>
              <a:gd name="connsiteX64" fmla="*/ 4045435 w 9959977"/>
              <a:gd name="connsiteY64" fmla="*/ 5571665 h 6851650"/>
              <a:gd name="connsiteX65" fmla="*/ 9616109 w 9959977"/>
              <a:gd name="connsiteY65" fmla="*/ 0 h 6851650"/>
              <a:gd name="connsiteX0" fmla="*/ 3684051 w 9959977"/>
              <a:gd name="connsiteY0" fmla="*/ 6126754 h 6851650"/>
              <a:gd name="connsiteX1" fmla="*/ 4014328 w 9959977"/>
              <a:gd name="connsiteY1" fmla="*/ 6261876 h 6851650"/>
              <a:gd name="connsiteX2" fmla="*/ 4108019 w 9959977"/>
              <a:gd name="connsiteY2" fmla="*/ 6787289 h 6851650"/>
              <a:gd name="connsiteX3" fmla="*/ 4070889 w 9959977"/>
              <a:gd name="connsiteY3" fmla="*/ 6851650 h 6851650"/>
              <a:gd name="connsiteX4" fmla="*/ 2767005 w 9959977"/>
              <a:gd name="connsiteY4" fmla="*/ 6851650 h 6851650"/>
              <a:gd name="connsiteX5" fmla="*/ 2769964 w 9959977"/>
              <a:gd name="connsiteY5" fmla="*/ 6848687 h 6851650"/>
              <a:gd name="connsiteX6" fmla="*/ 3355758 w 9959977"/>
              <a:gd name="connsiteY6" fmla="*/ 6261876 h 6851650"/>
              <a:gd name="connsiteX7" fmla="*/ 3684051 w 9959977"/>
              <a:gd name="connsiteY7" fmla="*/ 6126754 h 6851650"/>
              <a:gd name="connsiteX8" fmla="*/ 7314695 w 9959977"/>
              <a:gd name="connsiteY8" fmla="*/ 3878792 h 6851650"/>
              <a:gd name="connsiteX9" fmla="*/ 7644951 w 9959977"/>
              <a:gd name="connsiteY9" fmla="*/ 4013730 h 6851650"/>
              <a:gd name="connsiteX10" fmla="*/ 7644951 w 9959977"/>
              <a:gd name="connsiteY10" fmla="*/ 4672543 h 6851650"/>
              <a:gd name="connsiteX11" fmla="*/ 5658899 w 9959977"/>
              <a:gd name="connsiteY11" fmla="*/ 6659451 h 6851650"/>
              <a:gd name="connsiteX12" fmla="*/ 5466782 w 9959977"/>
              <a:gd name="connsiteY12" fmla="*/ 6851650 h 6851650"/>
              <a:gd name="connsiteX13" fmla="*/ 4149726 w 9959977"/>
              <a:gd name="connsiteY13" fmla="*/ 6851650 h 6851650"/>
              <a:gd name="connsiteX14" fmla="*/ 4162118 w 9959977"/>
              <a:gd name="connsiteY14" fmla="*/ 6839252 h 6851650"/>
              <a:gd name="connsiteX15" fmla="*/ 6986422 w 9959977"/>
              <a:gd name="connsiteY15" fmla="*/ 4013730 h 6851650"/>
              <a:gd name="connsiteX16" fmla="*/ 7314695 w 9959977"/>
              <a:gd name="connsiteY16" fmla="*/ 3878792 h 6851650"/>
              <a:gd name="connsiteX17" fmla="*/ 4241584 w 9959977"/>
              <a:gd name="connsiteY17" fmla="*/ 2804061 h 6851650"/>
              <a:gd name="connsiteX18" fmla="*/ 4569926 w 9959977"/>
              <a:gd name="connsiteY18" fmla="*/ 2939016 h 6851650"/>
              <a:gd name="connsiteX19" fmla="*/ 4569926 w 9959977"/>
              <a:gd name="connsiteY19" fmla="*/ 3597913 h 6851650"/>
              <a:gd name="connsiteX20" fmla="*/ 1607062 w 9959977"/>
              <a:gd name="connsiteY20" fmla="*/ 6561819 h 6851650"/>
              <a:gd name="connsiteX21" fmla="*/ 1317332 w 9959977"/>
              <a:gd name="connsiteY21" fmla="*/ 6851650 h 6851650"/>
              <a:gd name="connsiteX22" fmla="*/ 0 w 9959977"/>
              <a:gd name="connsiteY22" fmla="*/ 6851650 h 6851650"/>
              <a:gd name="connsiteX23" fmla="*/ 1304 w 9959977"/>
              <a:gd name="connsiteY23" fmla="*/ 6850346 h 6851650"/>
              <a:gd name="connsiteX24" fmla="*/ 3911259 w 9959977"/>
              <a:gd name="connsiteY24" fmla="*/ 2939016 h 6851650"/>
              <a:gd name="connsiteX25" fmla="*/ 4241584 w 9959977"/>
              <a:gd name="connsiteY25" fmla="*/ 2804061 h 6851650"/>
              <a:gd name="connsiteX26" fmla="*/ 6963726 w 9959977"/>
              <a:gd name="connsiteY26" fmla="*/ 1462622 h 6851650"/>
              <a:gd name="connsiteX27" fmla="*/ 7294067 w 9959977"/>
              <a:gd name="connsiteY27" fmla="*/ 1597573 h 6851650"/>
              <a:gd name="connsiteX28" fmla="*/ 7294067 w 9959977"/>
              <a:gd name="connsiteY28" fmla="*/ 2256449 h 6851650"/>
              <a:gd name="connsiteX29" fmla="*/ 3111703 w 9959977"/>
              <a:gd name="connsiteY29" fmla="*/ 6439946 h 6851650"/>
              <a:gd name="connsiteX30" fmla="*/ 2700111 w 9959977"/>
              <a:gd name="connsiteY30" fmla="*/ 6851650 h 6851650"/>
              <a:gd name="connsiteX31" fmla="*/ 1382715 w 9959977"/>
              <a:gd name="connsiteY31" fmla="*/ 6851650 h 6851650"/>
              <a:gd name="connsiteX32" fmla="*/ 1386637 w 9959977"/>
              <a:gd name="connsiteY32" fmla="*/ 6847727 h 6851650"/>
              <a:gd name="connsiteX33" fmla="*/ 6635369 w 9959977"/>
              <a:gd name="connsiteY33" fmla="*/ 1597573 h 6851650"/>
              <a:gd name="connsiteX34" fmla="*/ 6963726 w 9959977"/>
              <a:gd name="connsiteY34" fmla="*/ 1462622 h 6851650"/>
              <a:gd name="connsiteX35" fmla="*/ 9959977 w 9959977"/>
              <a:gd name="connsiteY35" fmla="*/ 1039814 h 6851650"/>
              <a:gd name="connsiteX36" fmla="*/ 9959977 w 9959977"/>
              <a:gd name="connsiteY36" fmla="*/ 2357439 h 6851650"/>
              <a:gd name="connsiteX37" fmla="*/ 9956795 w 9959977"/>
              <a:gd name="connsiteY37" fmla="*/ 2360621 h 6851650"/>
              <a:gd name="connsiteX38" fmla="*/ 8330144 w 9959977"/>
              <a:gd name="connsiteY38" fmla="*/ 3987271 h 6851650"/>
              <a:gd name="connsiteX39" fmla="*/ 7671332 w 9959977"/>
              <a:gd name="connsiteY39" fmla="*/ 3987271 h 6851650"/>
              <a:gd name="connsiteX40" fmla="*/ 7671332 w 9959977"/>
              <a:gd name="connsiteY40" fmla="*/ 3328459 h 6851650"/>
              <a:gd name="connsiteX41" fmla="*/ 9959977 w 9959977"/>
              <a:gd name="connsiteY41" fmla="*/ 1039814 h 6851650"/>
              <a:gd name="connsiteX42" fmla="*/ 8232777 w 9959977"/>
              <a:gd name="connsiteY42" fmla="*/ 1 h 6851650"/>
              <a:gd name="connsiteX43" fmla="*/ 9550402 w 9959977"/>
              <a:gd name="connsiteY43" fmla="*/ 1 h 6851650"/>
              <a:gd name="connsiteX44" fmla="*/ 7992006 w 9959977"/>
              <a:gd name="connsiteY44" fmla="*/ 1558397 h 6851650"/>
              <a:gd name="connsiteX45" fmla="*/ 7333194 w 9959977"/>
              <a:gd name="connsiteY45" fmla="*/ 1558397 h 6851650"/>
              <a:gd name="connsiteX46" fmla="*/ 7333194 w 9959977"/>
              <a:gd name="connsiteY46" fmla="*/ 899584 h 6851650"/>
              <a:gd name="connsiteX47" fmla="*/ 8232777 w 9959977"/>
              <a:gd name="connsiteY47" fmla="*/ 1 h 6851650"/>
              <a:gd name="connsiteX48" fmla="*/ 6848850 w 9959977"/>
              <a:gd name="connsiteY48" fmla="*/ 1 h 6851650"/>
              <a:gd name="connsiteX49" fmla="*/ 8166102 w 9959977"/>
              <a:gd name="connsiteY49" fmla="*/ 1 h 6851650"/>
              <a:gd name="connsiteX50" fmla="*/ 5267089 w 9959977"/>
              <a:gd name="connsiteY50" fmla="*/ 2898839 h 6851650"/>
              <a:gd name="connsiteX51" fmla="*/ 4608463 w 9959977"/>
              <a:gd name="connsiteY51" fmla="*/ 2898839 h 6851650"/>
              <a:gd name="connsiteX52" fmla="*/ 4608463 w 9959977"/>
              <a:gd name="connsiteY52" fmla="*/ 2240253 h 6851650"/>
              <a:gd name="connsiteX53" fmla="*/ 6848850 w 9959977"/>
              <a:gd name="connsiteY53" fmla="*/ 1 h 6851650"/>
              <a:gd name="connsiteX54" fmla="*/ 9616109 w 9959977"/>
              <a:gd name="connsiteY54" fmla="*/ 0 h 6851650"/>
              <a:gd name="connsiteX55" fmla="*/ 9846474 w 9959977"/>
              <a:gd name="connsiteY55" fmla="*/ 0 h 6851650"/>
              <a:gd name="connsiteX56" fmla="*/ 9959977 w 9959977"/>
              <a:gd name="connsiteY56" fmla="*/ 0 h 6851650"/>
              <a:gd name="connsiteX57" fmla="*/ 9959977 w 9959977"/>
              <a:gd name="connsiteY57" fmla="*/ 973588 h 6851650"/>
              <a:gd name="connsiteX58" fmla="*/ 9958695 w 9959977"/>
              <a:gd name="connsiteY58" fmla="*/ 974871 h 6851650"/>
              <a:gd name="connsiteX59" fmla="*/ 4704076 w 9959977"/>
              <a:gd name="connsiteY59" fmla="*/ 6230423 h 6851650"/>
              <a:gd name="connsiteX60" fmla="*/ 4045435 w 9959977"/>
              <a:gd name="connsiteY60" fmla="*/ 6230423 h 6851650"/>
              <a:gd name="connsiteX61" fmla="*/ 4045435 w 9959977"/>
              <a:gd name="connsiteY61" fmla="*/ 5571665 h 6851650"/>
              <a:gd name="connsiteX62" fmla="*/ 9616109 w 9959977"/>
              <a:gd name="connsiteY62" fmla="*/ 0 h 68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959977" h="6851650">
                <a:moveTo>
                  <a:pt x="3684051" y="6126754"/>
                </a:moveTo>
                <a:cubicBezTo>
                  <a:pt x="3803400" y="6126754"/>
                  <a:pt x="3923080" y="6171795"/>
                  <a:pt x="4014328" y="6261876"/>
                </a:cubicBezTo>
                <a:cubicBezTo>
                  <a:pt x="4155497" y="6403290"/>
                  <a:pt x="4187318" y="6615701"/>
                  <a:pt x="4108019" y="6787289"/>
                </a:cubicBezTo>
                <a:lnTo>
                  <a:pt x="4070889" y="6851650"/>
                </a:lnTo>
                <a:lnTo>
                  <a:pt x="2767005" y="6851650"/>
                </a:lnTo>
                <a:lnTo>
                  <a:pt x="2769964" y="6848687"/>
                </a:lnTo>
                <a:lnTo>
                  <a:pt x="3355758" y="6261876"/>
                </a:lnTo>
                <a:cubicBezTo>
                  <a:pt x="3445683" y="6171795"/>
                  <a:pt x="3564702" y="6126754"/>
                  <a:pt x="3684051" y="6126754"/>
                </a:cubicBezTo>
                <a:close/>
                <a:moveTo>
                  <a:pt x="7314695" y="3878792"/>
                </a:moveTo>
                <a:cubicBezTo>
                  <a:pt x="7434037" y="3878792"/>
                  <a:pt x="7553709" y="3923771"/>
                  <a:pt x="7644951" y="4013730"/>
                </a:cubicBezTo>
                <a:cubicBezTo>
                  <a:pt x="7824790" y="4196292"/>
                  <a:pt x="7824790" y="4492626"/>
                  <a:pt x="7644951" y="4672543"/>
                </a:cubicBezTo>
                <a:lnTo>
                  <a:pt x="5658899" y="6659451"/>
                </a:lnTo>
                <a:lnTo>
                  <a:pt x="5466782" y="6851650"/>
                </a:lnTo>
                <a:lnTo>
                  <a:pt x="4149726" y="6851650"/>
                </a:lnTo>
                <a:lnTo>
                  <a:pt x="4162118" y="6839252"/>
                </a:lnTo>
                <a:lnTo>
                  <a:pt x="6986422" y="4013730"/>
                </a:lnTo>
                <a:cubicBezTo>
                  <a:pt x="7076342" y="3923771"/>
                  <a:pt x="7195353" y="3878792"/>
                  <a:pt x="7314695" y="3878792"/>
                </a:cubicBezTo>
                <a:close/>
                <a:moveTo>
                  <a:pt x="4241584" y="2804061"/>
                </a:moveTo>
                <a:cubicBezTo>
                  <a:pt x="4360951" y="2804061"/>
                  <a:pt x="4479987" y="2849046"/>
                  <a:pt x="4569926" y="2939016"/>
                </a:cubicBezTo>
                <a:cubicBezTo>
                  <a:pt x="4749802" y="3121602"/>
                  <a:pt x="4749802" y="3417973"/>
                  <a:pt x="4569926" y="3597913"/>
                </a:cubicBezTo>
                <a:lnTo>
                  <a:pt x="1607062" y="6561819"/>
                </a:lnTo>
                <a:lnTo>
                  <a:pt x="1317332" y="6851650"/>
                </a:lnTo>
                <a:lnTo>
                  <a:pt x="0" y="6851650"/>
                </a:lnTo>
                <a:lnTo>
                  <a:pt x="1304" y="6850346"/>
                </a:lnTo>
                <a:lnTo>
                  <a:pt x="3911259" y="2939016"/>
                </a:lnTo>
                <a:cubicBezTo>
                  <a:pt x="4002521" y="2849046"/>
                  <a:pt x="4122218" y="2804061"/>
                  <a:pt x="4241584" y="2804061"/>
                </a:cubicBezTo>
                <a:close/>
                <a:moveTo>
                  <a:pt x="6963726" y="1462622"/>
                </a:moveTo>
                <a:cubicBezTo>
                  <a:pt x="7083099" y="1462622"/>
                  <a:pt x="7202802" y="1507606"/>
                  <a:pt x="7294067" y="1597573"/>
                </a:cubicBezTo>
                <a:cubicBezTo>
                  <a:pt x="7473953" y="1780153"/>
                  <a:pt x="7473953" y="2076515"/>
                  <a:pt x="7294067" y="2256449"/>
                </a:cubicBezTo>
                <a:lnTo>
                  <a:pt x="3111703" y="6439946"/>
                </a:lnTo>
                <a:lnTo>
                  <a:pt x="2700111" y="6851650"/>
                </a:lnTo>
                <a:lnTo>
                  <a:pt x="1382715" y="6851650"/>
                </a:lnTo>
                <a:lnTo>
                  <a:pt x="1386637" y="6847727"/>
                </a:lnTo>
                <a:lnTo>
                  <a:pt x="6635369" y="1597573"/>
                </a:lnTo>
                <a:cubicBezTo>
                  <a:pt x="6725312" y="1507606"/>
                  <a:pt x="6844354" y="1462622"/>
                  <a:pt x="6963726" y="1462622"/>
                </a:cubicBezTo>
                <a:close/>
                <a:moveTo>
                  <a:pt x="9959977" y="1039814"/>
                </a:moveTo>
                <a:lnTo>
                  <a:pt x="9959977" y="2357439"/>
                </a:lnTo>
                <a:lnTo>
                  <a:pt x="9956795" y="2360621"/>
                </a:lnTo>
                <a:lnTo>
                  <a:pt x="8330144" y="3987271"/>
                </a:lnTo>
                <a:cubicBezTo>
                  <a:pt x="8150228" y="4167188"/>
                  <a:pt x="7851248" y="4167188"/>
                  <a:pt x="7671332" y="3987271"/>
                </a:cubicBezTo>
                <a:cubicBezTo>
                  <a:pt x="7491415" y="3807355"/>
                  <a:pt x="7491415" y="3511021"/>
                  <a:pt x="7671332" y="3328459"/>
                </a:cubicBezTo>
                <a:lnTo>
                  <a:pt x="9959977" y="1039814"/>
                </a:lnTo>
                <a:close/>
                <a:moveTo>
                  <a:pt x="8232777" y="1"/>
                </a:moveTo>
                <a:lnTo>
                  <a:pt x="9550402" y="1"/>
                </a:lnTo>
                <a:lnTo>
                  <a:pt x="7992006" y="1558397"/>
                </a:lnTo>
                <a:cubicBezTo>
                  <a:pt x="7812089" y="1738314"/>
                  <a:pt x="7513110" y="1738314"/>
                  <a:pt x="7333194" y="1558397"/>
                </a:cubicBezTo>
                <a:cubicBezTo>
                  <a:pt x="7153277" y="1378480"/>
                  <a:pt x="7153277" y="1082147"/>
                  <a:pt x="7333194" y="899584"/>
                </a:cubicBezTo>
                <a:lnTo>
                  <a:pt x="8232777" y="1"/>
                </a:lnTo>
                <a:close/>
                <a:moveTo>
                  <a:pt x="6848850" y="1"/>
                </a:moveTo>
                <a:lnTo>
                  <a:pt x="8166102" y="1"/>
                </a:lnTo>
                <a:lnTo>
                  <a:pt x="5267089" y="2898839"/>
                </a:lnTo>
                <a:cubicBezTo>
                  <a:pt x="5084578" y="3081339"/>
                  <a:pt x="4788329" y="3081339"/>
                  <a:pt x="4608463" y="2898839"/>
                </a:cubicBezTo>
                <a:cubicBezTo>
                  <a:pt x="4425952" y="2718983"/>
                  <a:pt x="4425952" y="2422752"/>
                  <a:pt x="4608463" y="2240253"/>
                </a:cubicBezTo>
                <a:lnTo>
                  <a:pt x="6848850" y="1"/>
                </a:lnTo>
                <a:close/>
                <a:moveTo>
                  <a:pt x="9616109" y="0"/>
                </a:moveTo>
                <a:lnTo>
                  <a:pt x="9846474" y="0"/>
                </a:lnTo>
                <a:lnTo>
                  <a:pt x="9959977" y="0"/>
                </a:lnTo>
                <a:lnTo>
                  <a:pt x="9959977" y="973588"/>
                </a:lnTo>
                <a:lnTo>
                  <a:pt x="9958695" y="974871"/>
                </a:lnTo>
                <a:lnTo>
                  <a:pt x="4704076" y="6230423"/>
                </a:lnTo>
                <a:cubicBezTo>
                  <a:pt x="4524206" y="6410325"/>
                  <a:pt x="4227950" y="6410325"/>
                  <a:pt x="4045435" y="6230423"/>
                </a:cubicBezTo>
                <a:cubicBezTo>
                  <a:pt x="3865565" y="6047876"/>
                  <a:pt x="3865565" y="5751567"/>
                  <a:pt x="4045435" y="5571665"/>
                </a:cubicBezTo>
                <a:lnTo>
                  <a:pt x="9616109" y="0"/>
                </a:ln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FontTx/>
              <a:buNone/>
              <a:defRPr sz="1800" b="1">
                <a:solidFill>
                  <a:srgbClr val="FF0000"/>
                </a:solidFill>
              </a:defRPr>
            </a:lvl1pPr>
          </a:lstStyle>
          <a:p>
            <a:r>
              <a:rPr lang="en-US"/>
              <a:t>Click icon to add picture</a:t>
            </a:r>
            <a:endParaRPr lang="en-US" dirty="0"/>
          </a:p>
        </p:txBody>
      </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06175" y="5762798"/>
            <a:ext cx="2247900" cy="406400"/>
          </a:xfrm>
          <a:prstGeom prst="rect">
            <a:avLst/>
          </a:prstGeom>
        </p:spPr>
      </p:pic>
      <p:sp>
        <p:nvSpPr>
          <p:cNvPr id="6" name="Title 1">
            <a:extLst>
              <a:ext uri="{FF2B5EF4-FFF2-40B4-BE49-F238E27FC236}">
                <a16:creationId xmlns:a16="http://schemas.microsoft.com/office/drawing/2014/main" id="{1D1012A8-A101-43B4-8E0C-3EA5BF2FF58F}"/>
              </a:ext>
            </a:extLst>
          </p:cNvPr>
          <p:cNvSpPr>
            <a:spLocks noGrp="1"/>
          </p:cNvSpPr>
          <p:nvPr>
            <p:ph type="title" hasCustomPrompt="1"/>
          </p:nvPr>
        </p:nvSpPr>
        <p:spPr bwMode="white">
          <a:xfrm>
            <a:off x="1036857" y="628649"/>
            <a:ext cx="4954367" cy="3967163"/>
          </a:xfrm>
          <a:prstGeom prst="rect">
            <a:avLst/>
          </a:prstGeom>
        </p:spPr>
        <p:txBody>
          <a:bodyPr anchor="t" anchorCtr="0"/>
          <a:lstStyle>
            <a:lvl1pPr>
              <a:lnSpc>
                <a:spcPct val="100000"/>
              </a:lnSpc>
              <a:defRPr sz="3600" b="1">
                <a:solidFill>
                  <a:schemeClr val="bg1"/>
                </a:solidFill>
              </a:defRPr>
            </a:lvl1pPr>
          </a:lstStyle>
          <a:p>
            <a:r>
              <a:rPr lang="en-US" dirty="0"/>
              <a:t>Dividers are 36pt Arial Bold sentence case</a:t>
            </a:r>
          </a:p>
        </p:txBody>
      </p:sp>
      <p:sp>
        <p:nvSpPr>
          <p:cNvPr id="3" name="Slide Number Placeholder 5">
            <a:extLst>
              <a:ext uri="{FF2B5EF4-FFF2-40B4-BE49-F238E27FC236}">
                <a16:creationId xmlns:a16="http://schemas.microsoft.com/office/drawing/2014/main" id="{77A1145C-6DFB-CE0C-121D-56EE9F47F2FF}"/>
              </a:ext>
            </a:extLst>
          </p:cNvPr>
          <p:cNvSpPr txBox="1">
            <a:spLocks/>
          </p:cNvSpPr>
          <p:nvPr userDrawn="1"/>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Tree>
    <p:extLst>
      <p:ext uri="{BB962C8B-B14F-4D97-AF65-F5344CB8AC3E}">
        <p14:creationId xmlns:p14="http://schemas.microsoft.com/office/powerpoint/2010/main" val="166395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Divider - Light_Pill_Transition2 - IQVIA">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D171F091-2361-4553-AFAD-4034FA58511C}"/>
              </a:ext>
            </a:extLst>
          </p:cNvPr>
          <p:cNvSpPr>
            <a:spLocks noGrp="1"/>
          </p:cNvSpPr>
          <p:nvPr>
            <p:ph type="pic" sz="quarter" idx="10"/>
          </p:nvPr>
        </p:nvSpPr>
        <p:spPr>
          <a:xfrm>
            <a:off x="3024189" y="0"/>
            <a:ext cx="9164637" cy="6858000"/>
          </a:xfrm>
          <a:custGeom>
            <a:avLst/>
            <a:gdLst>
              <a:gd name="connsiteX0" fmla="*/ 6317672 w 9164637"/>
              <a:gd name="connsiteY0" fmla="*/ 5860023 h 6858000"/>
              <a:gd name="connsiteX1" fmla="*/ 6760367 w 9164637"/>
              <a:gd name="connsiteY1" fmla="*/ 6042677 h 6858000"/>
              <a:gd name="connsiteX2" fmla="*/ 6879139 w 9164637"/>
              <a:gd name="connsiteY2" fmla="*/ 6761298 h 6858000"/>
              <a:gd name="connsiteX3" fmla="*/ 6821155 w 9164637"/>
              <a:gd name="connsiteY3" fmla="*/ 6858000 h 6858000"/>
              <a:gd name="connsiteX4" fmla="*/ 5060951 w 9164637"/>
              <a:gd name="connsiteY4" fmla="*/ 6858000 h 6858000"/>
              <a:gd name="connsiteX5" fmla="*/ 5062540 w 9164637"/>
              <a:gd name="connsiteY5" fmla="*/ 6856409 h 6858000"/>
              <a:gd name="connsiteX6" fmla="*/ 5874978 w 9164637"/>
              <a:gd name="connsiteY6" fmla="*/ 6042677 h 6858000"/>
              <a:gd name="connsiteX7" fmla="*/ 6317672 w 9164637"/>
              <a:gd name="connsiteY7" fmla="*/ 5860023 h 6858000"/>
              <a:gd name="connsiteX8" fmla="*/ 9164637 w 9164637"/>
              <a:gd name="connsiteY8" fmla="*/ 2754314 h 6858000"/>
              <a:gd name="connsiteX9" fmla="*/ 9164637 w 9164637"/>
              <a:gd name="connsiteY9" fmla="*/ 4521730 h 6858000"/>
              <a:gd name="connsiteX10" fmla="*/ 7670947 w 9164637"/>
              <a:gd name="connsiteY10" fmla="*/ 6016626 h 6858000"/>
              <a:gd name="connsiteX11" fmla="*/ 6785307 w 9164637"/>
              <a:gd name="connsiteY11" fmla="*/ 6016626 h 6858000"/>
              <a:gd name="connsiteX12" fmla="*/ 6785307 w 9164637"/>
              <a:gd name="connsiteY12" fmla="*/ 5130271 h 6858000"/>
              <a:gd name="connsiteX13" fmla="*/ 9127625 w 9164637"/>
              <a:gd name="connsiteY13" fmla="*/ 2786063 h 6858000"/>
              <a:gd name="connsiteX14" fmla="*/ 9164637 w 9164637"/>
              <a:gd name="connsiteY14" fmla="*/ 2754314 h 6858000"/>
              <a:gd name="connsiteX15" fmla="*/ 6292160 w 9164637"/>
              <a:gd name="connsiteY15" fmla="*/ 823516 h 6858000"/>
              <a:gd name="connsiteX16" fmla="*/ 6735270 w 9164637"/>
              <a:gd name="connsiteY16" fmla="*/ 1008063 h 6858000"/>
              <a:gd name="connsiteX17" fmla="*/ 6735270 w 9164637"/>
              <a:gd name="connsiteY17" fmla="*/ 1894417 h 6858000"/>
              <a:gd name="connsiteX18" fmla="*/ 1772439 w 9164637"/>
              <a:gd name="connsiteY18" fmla="*/ 6858000 h 6858000"/>
              <a:gd name="connsiteX19" fmla="*/ 1768978 w 9164637"/>
              <a:gd name="connsiteY19" fmla="*/ 6858000 h 6858000"/>
              <a:gd name="connsiteX20" fmla="*/ 1760756 w 9164637"/>
              <a:gd name="connsiteY20" fmla="*/ 6858000 h 6858000"/>
              <a:gd name="connsiteX21" fmla="*/ 1744745 w 9164637"/>
              <a:gd name="connsiteY21" fmla="*/ 6858000 h 6858000"/>
              <a:gd name="connsiteX22" fmla="*/ 1718349 w 9164637"/>
              <a:gd name="connsiteY22" fmla="*/ 6858000 h 6858000"/>
              <a:gd name="connsiteX23" fmla="*/ 1678971 w 9164637"/>
              <a:gd name="connsiteY23" fmla="*/ 6858000 h 6858000"/>
              <a:gd name="connsiteX24" fmla="*/ 1624015 w 9164637"/>
              <a:gd name="connsiteY24" fmla="*/ 6858000 h 6858000"/>
              <a:gd name="connsiteX25" fmla="*/ 1550885 w 9164637"/>
              <a:gd name="connsiteY25" fmla="*/ 6858000 h 6858000"/>
              <a:gd name="connsiteX26" fmla="*/ 1456983 w 9164637"/>
              <a:gd name="connsiteY26" fmla="*/ 6858000 h 6858000"/>
              <a:gd name="connsiteX27" fmla="*/ 1339715 w 9164637"/>
              <a:gd name="connsiteY27" fmla="*/ 6858000 h 6858000"/>
              <a:gd name="connsiteX28" fmla="*/ 1196483 w 9164637"/>
              <a:gd name="connsiteY28" fmla="*/ 6858000 h 6858000"/>
              <a:gd name="connsiteX29" fmla="*/ 1024692 w 9164637"/>
              <a:gd name="connsiteY29" fmla="*/ 6858000 h 6858000"/>
              <a:gd name="connsiteX30" fmla="*/ 821744 w 9164637"/>
              <a:gd name="connsiteY30" fmla="*/ 6858000 h 6858000"/>
              <a:gd name="connsiteX31" fmla="*/ 585044 w 9164637"/>
              <a:gd name="connsiteY31" fmla="*/ 6858000 h 6858000"/>
              <a:gd name="connsiteX32" fmla="*/ 311995 w 9164637"/>
              <a:gd name="connsiteY32" fmla="*/ 6858000 h 6858000"/>
              <a:gd name="connsiteX33" fmla="*/ 161028 w 9164637"/>
              <a:gd name="connsiteY33" fmla="*/ 6858000 h 6858000"/>
              <a:gd name="connsiteX34" fmla="*/ 0 w 9164637"/>
              <a:gd name="connsiteY34" fmla="*/ 6858000 h 6858000"/>
              <a:gd name="connsiteX35" fmla="*/ 5849050 w 9164637"/>
              <a:gd name="connsiteY35" fmla="*/ 1008063 h 6858000"/>
              <a:gd name="connsiteX36" fmla="*/ 6292160 w 9164637"/>
              <a:gd name="connsiteY36" fmla="*/ 823516 h 6858000"/>
              <a:gd name="connsiteX37" fmla="*/ 8694737 w 9164637"/>
              <a:gd name="connsiteY37" fmla="*/ 0 h 6858000"/>
              <a:gd name="connsiteX38" fmla="*/ 9164637 w 9164637"/>
              <a:gd name="connsiteY38" fmla="*/ 0 h 6858000"/>
              <a:gd name="connsiteX39" fmla="*/ 9164637 w 9164637"/>
              <a:gd name="connsiteY39" fmla="*/ 2686050 h 6858000"/>
              <a:gd name="connsiteX40" fmla="*/ 4997450 w 9164637"/>
              <a:gd name="connsiteY40" fmla="*/ 6858000 h 6858000"/>
              <a:gd name="connsiteX41" fmla="*/ 1838325 w 9164637"/>
              <a:gd name="connsiteY41" fmla="*/ 6858000 h 6858000"/>
              <a:gd name="connsiteX42" fmla="*/ 6856244 w 9164637"/>
              <a:gd name="connsiteY42" fmla="*/ 0 h 6858000"/>
              <a:gd name="connsiteX43" fmla="*/ 6859705 w 9164637"/>
              <a:gd name="connsiteY43" fmla="*/ 0 h 6858000"/>
              <a:gd name="connsiteX44" fmla="*/ 6867923 w 9164637"/>
              <a:gd name="connsiteY44" fmla="*/ 0 h 6858000"/>
              <a:gd name="connsiteX45" fmla="*/ 6883929 w 9164637"/>
              <a:gd name="connsiteY45" fmla="*/ 0 h 6858000"/>
              <a:gd name="connsiteX46" fmla="*/ 6910316 w 9164637"/>
              <a:gd name="connsiteY46" fmla="*/ 0 h 6858000"/>
              <a:gd name="connsiteX47" fmla="*/ 6949680 w 9164637"/>
              <a:gd name="connsiteY47" fmla="*/ 0 h 6858000"/>
              <a:gd name="connsiteX48" fmla="*/ 7004616 w 9164637"/>
              <a:gd name="connsiteY48" fmla="*/ 0 h 6858000"/>
              <a:gd name="connsiteX49" fmla="*/ 7077721 w 9164637"/>
              <a:gd name="connsiteY49" fmla="*/ 0 h 6858000"/>
              <a:gd name="connsiteX50" fmla="*/ 7171590 w 9164637"/>
              <a:gd name="connsiteY50" fmla="*/ 0 h 6858000"/>
              <a:gd name="connsiteX51" fmla="*/ 7288817 w 9164637"/>
              <a:gd name="connsiteY51" fmla="*/ 0 h 6858000"/>
              <a:gd name="connsiteX52" fmla="*/ 7431998 w 9164637"/>
              <a:gd name="connsiteY52" fmla="*/ 0 h 6858000"/>
              <a:gd name="connsiteX53" fmla="*/ 7603730 w 9164637"/>
              <a:gd name="connsiteY53" fmla="*/ 0 h 6858000"/>
              <a:gd name="connsiteX54" fmla="*/ 7806606 w 9164637"/>
              <a:gd name="connsiteY54" fmla="*/ 0 h 6858000"/>
              <a:gd name="connsiteX55" fmla="*/ 8043224 w 9164637"/>
              <a:gd name="connsiteY55" fmla="*/ 0 h 6858000"/>
              <a:gd name="connsiteX56" fmla="*/ 8316177 w 9164637"/>
              <a:gd name="connsiteY56" fmla="*/ 0 h 6858000"/>
              <a:gd name="connsiteX57" fmla="*/ 8467091 w 9164637"/>
              <a:gd name="connsiteY57" fmla="*/ 0 h 6858000"/>
              <a:gd name="connsiteX58" fmla="*/ 8628062 w 9164637"/>
              <a:gd name="connsiteY58" fmla="*/ 0 h 6858000"/>
              <a:gd name="connsiteX59" fmla="*/ 7652240 w 9164637"/>
              <a:gd name="connsiteY59" fmla="*/ 973244 h 6858000"/>
              <a:gd name="connsiteX60" fmla="*/ 6766331 w 9164637"/>
              <a:gd name="connsiteY60" fmla="*/ 973244 h 6858000"/>
              <a:gd name="connsiteX61" fmla="*/ 6766331 w 9164637"/>
              <a:gd name="connsiteY61" fmla="*/ 87275 h 6858000"/>
              <a:gd name="connsiteX62" fmla="*/ 6856244 w 9164637"/>
              <a:gd name="connsiteY6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64637" h="6858000">
                <a:moveTo>
                  <a:pt x="6317672" y="5860023"/>
                </a:moveTo>
                <a:cubicBezTo>
                  <a:pt x="6478232" y="5860023"/>
                  <a:pt x="6638791" y="5920907"/>
                  <a:pt x="6760367" y="6042677"/>
                </a:cubicBezTo>
                <a:cubicBezTo>
                  <a:pt x="6952310" y="6234927"/>
                  <a:pt x="6992492" y="6526487"/>
                  <a:pt x="6879139" y="6761298"/>
                </a:cubicBezTo>
                <a:lnTo>
                  <a:pt x="6821155" y="6858000"/>
                </a:lnTo>
                <a:lnTo>
                  <a:pt x="5060951" y="6858000"/>
                </a:lnTo>
                <a:lnTo>
                  <a:pt x="5062540" y="6856409"/>
                </a:lnTo>
                <a:cubicBezTo>
                  <a:pt x="5073669" y="6845262"/>
                  <a:pt x="5162704" y="6756086"/>
                  <a:pt x="5874978" y="6042677"/>
                </a:cubicBezTo>
                <a:cubicBezTo>
                  <a:pt x="5996554" y="5920907"/>
                  <a:pt x="6157113" y="5860023"/>
                  <a:pt x="6317672" y="5860023"/>
                </a:cubicBezTo>
                <a:close/>
                <a:moveTo>
                  <a:pt x="9164637" y="2754314"/>
                </a:moveTo>
                <a:cubicBezTo>
                  <a:pt x="9164637" y="2754314"/>
                  <a:pt x="9164637" y="2754314"/>
                  <a:pt x="9164637" y="4521730"/>
                </a:cubicBezTo>
                <a:cubicBezTo>
                  <a:pt x="9164637" y="4521730"/>
                  <a:pt x="9164637" y="4521730"/>
                  <a:pt x="7670947" y="6016626"/>
                </a:cubicBezTo>
                <a:cubicBezTo>
                  <a:pt x="7427726" y="6262688"/>
                  <a:pt x="7028528" y="6262688"/>
                  <a:pt x="6785307" y="6016626"/>
                </a:cubicBezTo>
                <a:cubicBezTo>
                  <a:pt x="6542087" y="5773209"/>
                  <a:pt x="6542087" y="5376334"/>
                  <a:pt x="6785307" y="5130271"/>
                </a:cubicBezTo>
                <a:lnTo>
                  <a:pt x="9127625" y="2786063"/>
                </a:lnTo>
                <a:cubicBezTo>
                  <a:pt x="9140844" y="2775480"/>
                  <a:pt x="9151418" y="2764896"/>
                  <a:pt x="9164637" y="2754314"/>
                </a:cubicBezTo>
                <a:close/>
                <a:moveTo>
                  <a:pt x="6292160" y="823516"/>
                </a:moveTo>
                <a:cubicBezTo>
                  <a:pt x="6452870" y="823516"/>
                  <a:pt x="6613580" y="885032"/>
                  <a:pt x="6735270" y="1008063"/>
                </a:cubicBezTo>
                <a:cubicBezTo>
                  <a:pt x="6978650" y="1251479"/>
                  <a:pt x="6978650" y="1651000"/>
                  <a:pt x="6735270" y="1894417"/>
                </a:cubicBezTo>
                <a:cubicBezTo>
                  <a:pt x="6735270" y="1894417"/>
                  <a:pt x="6735270" y="1894417"/>
                  <a:pt x="1772439" y="6858000"/>
                </a:cubicBezTo>
                <a:lnTo>
                  <a:pt x="1768978" y="6858000"/>
                </a:lnTo>
                <a:lnTo>
                  <a:pt x="1760756" y="6858000"/>
                </a:lnTo>
                <a:lnTo>
                  <a:pt x="1744745" y="6858000"/>
                </a:lnTo>
                <a:lnTo>
                  <a:pt x="1718349" y="6858000"/>
                </a:lnTo>
                <a:lnTo>
                  <a:pt x="1678971" y="6858000"/>
                </a:lnTo>
                <a:lnTo>
                  <a:pt x="1624015" y="6858000"/>
                </a:lnTo>
                <a:lnTo>
                  <a:pt x="1550885" y="6858000"/>
                </a:lnTo>
                <a:lnTo>
                  <a:pt x="1456983" y="6858000"/>
                </a:lnTo>
                <a:lnTo>
                  <a:pt x="1339715" y="6858000"/>
                </a:lnTo>
                <a:lnTo>
                  <a:pt x="1196483" y="6858000"/>
                </a:lnTo>
                <a:lnTo>
                  <a:pt x="1024692" y="6858000"/>
                </a:lnTo>
                <a:lnTo>
                  <a:pt x="821744" y="6858000"/>
                </a:lnTo>
                <a:lnTo>
                  <a:pt x="585044" y="6858000"/>
                </a:lnTo>
                <a:lnTo>
                  <a:pt x="311995" y="6858000"/>
                </a:lnTo>
                <a:lnTo>
                  <a:pt x="161028" y="6858000"/>
                </a:lnTo>
                <a:lnTo>
                  <a:pt x="0" y="6858000"/>
                </a:lnTo>
                <a:cubicBezTo>
                  <a:pt x="0" y="6858000"/>
                  <a:pt x="0" y="6858000"/>
                  <a:pt x="5849050" y="1008063"/>
                </a:cubicBezTo>
                <a:cubicBezTo>
                  <a:pt x="5970740" y="885032"/>
                  <a:pt x="6131450" y="823516"/>
                  <a:pt x="6292160" y="823516"/>
                </a:cubicBezTo>
                <a:close/>
                <a:moveTo>
                  <a:pt x="8694737" y="0"/>
                </a:moveTo>
                <a:lnTo>
                  <a:pt x="9164637" y="0"/>
                </a:lnTo>
                <a:lnTo>
                  <a:pt x="9164637" y="2686050"/>
                </a:lnTo>
                <a:lnTo>
                  <a:pt x="4997450" y="6858000"/>
                </a:lnTo>
                <a:lnTo>
                  <a:pt x="1838325" y="6858000"/>
                </a:lnTo>
                <a:close/>
                <a:moveTo>
                  <a:pt x="6856244" y="0"/>
                </a:moveTo>
                <a:lnTo>
                  <a:pt x="6859705" y="0"/>
                </a:lnTo>
                <a:lnTo>
                  <a:pt x="6867923" y="0"/>
                </a:lnTo>
                <a:lnTo>
                  <a:pt x="6883929" y="0"/>
                </a:lnTo>
                <a:lnTo>
                  <a:pt x="6910316" y="0"/>
                </a:lnTo>
                <a:lnTo>
                  <a:pt x="6949680" y="0"/>
                </a:lnTo>
                <a:lnTo>
                  <a:pt x="7004616" y="0"/>
                </a:lnTo>
                <a:lnTo>
                  <a:pt x="7077721" y="0"/>
                </a:lnTo>
                <a:lnTo>
                  <a:pt x="7171590" y="0"/>
                </a:lnTo>
                <a:lnTo>
                  <a:pt x="7288817" y="0"/>
                </a:lnTo>
                <a:lnTo>
                  <a:pt x="7431998" y="0"/>
                </a:lnTo>
                <a:lnTo>
                  <a:pt x="7603730" y="0"/>
                </a:lnTo>
                <a:lnTo>
                  <a:pt x="7806606" y="0"/>
                </a:lnTo>
                <a:lnTo>
                  <a:pt x="8043224" y="0"/>
                </a:lnTo>
                <a:lnTo>
                  <a:pt x="8316177" y="0"/>
                </a:lnTo>
                <a:lnTo>
                  <a:pt x="8467091" y="0"/>
                </a:lnTo>
                <a:lnTo>
                  <a:pt x="8628062" y="0"/>
                </a:lnTo>
                <a:cubicBezTo>
                  <a:pt x="8628062" y="0"/>
                  <a:pt x="8628062" y="0"/>
                  <a:pt x="7652240" y="973244"/>
                </a:cubicBezTo>
                <a:cubicBezTo>
                  <a:pt x="7408946" y="1219200"/>
                  <a:pt x="7009626" y="1219200"/>
                  <a:pt x="6766331" y="973244"/>
                </a:cubicBezTo>
                <a:cubicBezTo>
                  <a:pt x="6523037" y="729933"/>
                  <a:pt x="6523037" y="330586"/>
                  <a:pt x="6766331" y="87275"/>
                </a:cubicBezTo>
                <a:cubicBezTo>
                  <a:pt x="6766331" y="87275"/>
                  <a:pt x="6766331" y="87275"/>
                  <a:pt x="6856244" y="0"/>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sz="1800" b="1">
                <a:solidFill>
                  <a:srgbClr val="FF0000"/>
                </a:solidFill>
              </a:defRPr>
            </a:lvl1pPr>
          </a:lstStyle>
          <a:p>
            <a:r>
              <a:rPr lang="en-US"/>
              <a:t>Click icon to add picture</a:t>
            </a:r>
            <a:endParaRPr lang="en-US" dirty="0"/>
          </a:p>
        </p:txBody>
      </p:sp>
      <p:sp>
        <p:nvSpPr>
          <p:cNvPr id="8" name="Slide Number Placeholder 5">
            <a:extLst>
              <a:ext uri="{FF2B5EF4-FFF2-40B4-BE49-F238E27FC236}">
                <a16:creationId xmlns:a16="http://schemas.microsoft.com/office/drawing/2014/main" id="{984C68B8-E430-020A-E1AF-70E83332DB1B}"/>
              </a:ext>
            </a:extLst>
          </p:cNvPr>
          <p:cNvSpPr txBox="1">
            <a:spLocks/>
          </p:cNvSpPr>
          <p:nvPr userDrawn="1"/>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30" name="Title 1">
            <a:extLst>
              <a:ext uri="{FF2B5EF4-FFF2-40B4-BE49-F238E27FC236}">
                <a16:creationId xmlns:a16="http://schemas.microsoft.com/office/drawing/2014/main" id="{9BE82380-4E70-46AE-92D4-098EF81513CA}"/>
              </a:ext>
            </a:extLst>
          </p:cNvPr>
          <p:cNvSpPr>
            <a:spLocks noGrp="1"/>
          </p:cNvSpPr>
          <p:nvPr>
            <p:ph type="title" hasCustomPrompt="1"/>
          </p:nvPr>
        </p:nvSpPr>
        <p:spPr bwMode="white">
          <a:xfrm>
            <a:off x="1024157" y="331596"/>
            <a:ext cx="4637370" cy="4783015"/>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pic>
        <p:nvPicPr>
          <p:cNvPr id="32" name="Graphic 31">
            <a:extLst>
              <a:ext uri="{FF2B5EF4-FFF2-40B4-BE49-F238E27FC236}">
                <a16:creationId xmlns:a16="http://schemas.microsoft.com/office/drawing/2014/main" id="{A2D12F34-9160-43F5-BFCE-E2ED30C9BC7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7385" y="5760594"/>
            <a:ext cx="2247900" cy="406400"/>
          </a:xfrm>
          <a:prstGeom prst="rect">
            <a:avLst/>
          </a:prstGeom>
        </p:spPr>
      </p:pic>
    </p:spTree>
    <p:extLst>
      <p:ext uri="{BB962C8B-B14F-4D97-AF65-F5344CB8AC3E}">
        <p14:creationId xmlns:p14="http://schemas.microsoft.com/office/powerpoint/2010/main" val="50361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nvGrpSpPr>
          <p:cNvPr id="84" name="Group 83">
            <a:extLst>
              <a:ext uri="{FF2B5EF4-FFF2-40B4-BE49-F238E27FC236}">
                <a16:creationId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86" name="Freeform 85">
              <a:extLst>
                <a:ext uri="{FF2B5EF4-FFF2-40B4-BE49-F238E27FC236}">
                  <a16:creationId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87" name="Freeform 86">
              <a:extLst>
                <a:ext uri="{FF2B5EF4-FFF2-40B4-BE49-F238E27FC236}">
                  <a16:creationId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Freeform 87">
              <a:extLst>
                <a:ext uri="{FF2B5EF4-FFF2-40B4-BE49-F238E27FC236}">
                  <a16:creationId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82" name="Text Placeholder 3">
            <a:extLst>
              <a:ext uri="{FF2B5EF4-FFF2-40B4-BE49-F238E27FC236}">
                <a16:creationId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dirty="0"/>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chemeClr val="accent2"/>
                </a:solidFill>
                <a:latin typeface="Arial" panose="020B0604020202020204" pitchFamily="34" charset="0"/>
                <a:cs typeface="Arial" panose="020B0604020202020204" pitchFamily="34" charset="0"/>
              </a:rPr>
              <a:t>“</a:t>
            </a:r>
          </a:p>
        </p:txBody>
      </p:sp>
      <p:sp>
        <p:nvSpPr>
          <p:cNvPr id="65" name="Footer Placeholder 4">
            <a:extLst>
              <a:ext uri="{FF2B5EF4-FFF2-40B4-BE49-F238E27FC236}">
                <a16:creationId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66" name="Slide Number Placeholder 5">
            <a:extLst>
              <a:ext uri="{FF2B5EF4-FFF2-40B4-BE49-F238E27FC236}">
                <a16:creationId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t>‹#›</a:t>
            </a:fld>
            <a:endParaRPr lang="en-US" sz="800" b="0" dirty="0">
              <a:solidFill>
                <a:srgbClr val="7F7F7F"/>
              </a:solidFill>
            </a:endParaRPr>
          </a:p>
        </p:txBody>
      </p:sp>
      <p:pic>
        <p:nvPicPr>
          <p:cNvPr id="15" name="Graphic 14">
            <a:extLst>
              <a:ext uri="{FF2B5EF4-FFF2-40B4-BE49-F238E27FC236}">
                <a16:creationId xmlns:a16="http://schemas.microsoft.com/office/drawing/2014/main" id="{5676FBE2-B43F-5C47-8389-AD3C99D975C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18804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hought Slide - IQVIA">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5" name="Oval 64">
                <a:extLst>
                  <a:ext uri="{FF2B5EF4-FFF2-40B4-BE49-F238E27FC236}">
                    <a16:creationId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 name="Group 7">
              <a:extLst>
                <a:ext uri="{FF2B5EF4-FFF2-40B4-BE49-F238E27FC236}">
                  <a16:creationId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7" name="Oval 66">
                <a:extLst>
                  <a:ext uri="{FF2B5EF4-FFF2-40B4-BE49-F238E27FC236}">
                    <a16:creationId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 name="Group 6">
              <a:extLst>
                <a:ext uri="{FF2B5EF4-FFF2-40B4-BE49-F238E27FC236}">
                  <a16:creationId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Oval 68">
                <a:extLst>
                  <a:ext uri="{FF2B5EF4-FFF2-40B4-BE49-F238E27FC236}">
                    <a16:creationId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6" name="Group 5">
              <a:extLst>
                <a:ext uri="{FF2B5EF4-FFF2-40B4-BE49-F238E27FC236}">
                  <a16:creationId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1" name="Oval 70">
                <a:extLst>
                  <a:ext uri="{FF2B5EF4-FFF2-40B4-BE49-F238E27FC236}">
                    <a16:creationId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2" name="Oval 71">
                <a:extLst>
                  <a:ext uri="{FF2B5EF4-FFF2-40B4-BE49-F238E27FC236}">
                    <a16:creationId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5" name="Group 4">
              <a:extLst>
                <a:ext uri="{FF2B5EF4-FFF2-40B4-BE49-F238E27FC236}">
                  <a16:creationId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4" name="Oval 73">
                <a:extLst>
                  <a:ext uri="{FF2B5EF4-FFF2-40B4-BE49-F238E27FC236}">
                    <a16:creationId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5" name="Oval 74">
                <a:extLst>
                  <a:ext uri="{FF2B5EF4-FFF2-40B4-BE49-F238E27FC236}">
                    <a16:creationId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4" name="Group 3">
              <a:extLst>
                <a:ext uri="{FF2B5EF4-FFF2-40B4-BE49-F238E27FC236}">
                  <a16:creationId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7" name="Rectangle 76">
                <a:extLst>
                  <a:ext uri="{FF2B5EF4-FFF2-40B4-BE49-F238E27FC236}">
                    <a16:creationId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8" name="Oval 77">
                <a:extLst>
                  <a:ext uri="{FF2B5EF4-FFF2-40B4-BE49-F238E27FC236}">
                    <a16:creationId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3" name="Group 2">
              <a:extLst>
                <a:ext uri="{FF2B5EF4-FFF2-40B4-BE49-F238E27FC236}">
                  <a16:creationId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0" name="Oval 79">
                <a:extLst>
                  <a:ext uri="{FF2B5EF4-FFF2-40B4-BE49-F238E27FC236}">
                    <a16:creationId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1" name="Rectangle 80">
                <a:extLst>
                  <a:ext uri="{FF2B5EF4-FFF2-40B4-BE49-F238E27FC236}">
                    <a16:creationId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2" name="Group 1">
              <a:extLst>
                <a:ext uri="{FF2B5EF4-FFF2-40B4-BE49-F238E27FC236}">
                  <a16:creationId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3" name="Oval 82">
                <a:extLst>
                  <a:ext uri="{FF2B5EF4-FFF2-40B4-BE49-F238E27FC236}">
                    <a16:creationId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4" name="Rectangle 83">
                <a:extLst>
                  <a:ext uri="{FF2B5EF4-FFF2-40B4-BE49-F238E27FC236}">
                    <a16:creationId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85" name="Freeform 84">
              <a:extLst>
                <a:ext uri="{FF2B5EF4-FFF2-40B4-BE49-F238E27FC236}">
                  <a16:creationId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Freeform 85">
              <a:extLst>
                <a:ext uri="{FF2B5EF4-FFF2-40B4-BE49-F238E27FC236}">
                  <a16:creationId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60" name="Title 1">
            <a:extLst>
              <a:ext uri="{FF2B5EF4-FFF2-40B4-BE49-F238E27FC236}">
                <a16:creationId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a:extLst>
              <a:ext uri="{FF2B5EF4-FFF2-40B4-BE49-F238E27FC236}">
                <a16:creationId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Tree>
    <p:extLst>
      <p:ext uri="{BB962C8B-B14F-4D97-AF65-F5344CB8AC3E}">
        <p14:creationId xmlns:p14="http://schemas.microsoft.com/office/powerpoint/2010/main" val="408776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Closing - IQVIA">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
        <p:nvSpPr>
          <p:cNvPr id="62" name="Title 1">
            <a:extLst>
              <a:ext uri="{FF2B5EF4-FFF2-40B4-BE49-F238E27FC236}">
                <a16:creationId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p>
        </p:txBody>
      </p:sp>
      <p:grpSp>
        <p:nvGrpSpPr>
          <p:cNvPr id="12" name="Group 11">
            <a:extLst>
              <a:ext uri="{FF2B5EF4-FFF2-40B4-BE49-F238E27FC236}">
                <a16:creationId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4" name="Freeform 13">
              <a:extLst>
                <a:ext uri="{FF2B5EF4-FFF2-40B4-BE49-F238E27FC236}">
                  <a16:creationId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5" name="Freeform 14">
              <a:extLst>
                <a:ext uri="{FF2B5EF4-FFF2-40B4-BE49-F238E27FC236}">
                  <a16:creationId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6" name="Freeform 15">
              <a:extLst>
                <a:ext uri="{FF2B5EF4-FFF2-40B4-BE49-F238E27FC236}">
                  <a16:creationId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1" name="Graphic 10">
            <a:extLst>
              <a:ext uri="{FF2B5EF4-FFF2-40B4-BE49-F238E27FC236}">
                <a16:creationId xmlns:a16="http://schemas.microsoft.com/office/drawing/2014/main" id="{29E62D4C-ACB0-644F-9042-ADF3C890FE3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68551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cSld name="Two Column_Heavy Content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802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08">
          <p15:clr>
            <a:srgbClr val="FBAE40"/>
          </p15:clr>
        </p15:guide>
        <p15:guide id="4" orient="horz" pos="3984">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userDrawn="1">
  <p:cSld name="Four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id="{214D20CB-6BD9-3344-8B42-A798B20AE4C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a16="http://schemas.microsoft.com/office/drawing/2014/main" id="{DEEB4378-05D6-A943-9F14-62F7C1ADACC0}"/>
              </a:ext>
            </a:extLst>
          </p:cNvPr>
          <p:cNvSpPr>
            <a:spLocks noGrp="1"/>
          </p:cNvSpPr>
          <p:nvPr>
            <p:ph idx="19" hasCustomPrompt="1"/>
          </p:nvPr>
        </p:nvSpPr>
        <p:spPr>
          <a:xfrm>
            <a:off x="324981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7" name="Content Placeholder 2">
            <a:extLst>
              <a:ext uri="{FF2B5EF4-FFF2-40B4-BE49-F238E27FC236}">
                <a16:creationId xmlns:a16="http://schemas.microsoft.com/office/drawing/2014/main" id="{5ACE087C-DC43-984F-B43C-C76ECE14247B}"/>
              </a:ext>
            </a:extLst>
          </p:cNvPr>
          <p:cNvSpPr>
            <a:spLocks noGrp="1"/>
          </p:cNvSpPr>
          <p:nvPr>
            <p:ph idx="20" hasCustomPrompt="1"/>
          </p:nvPr>
        </p:nvSpPr>
        <p:spPr>
          <a:xfrm>
            <a:off x="611493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8" name="Content Placeholder 2">
            <a:extLst>
              <a:ext uri="{FF2B5EF4-FFF2-40B4-BE49-F238E27FC236}">
                <a16:creationId xmlns:a16="http://schemas.microsoft.com/office/drawing/2014/main" id="{609C138C-4451-3B45-A6CA-4A8422616640}"/>
              </a:ext>
            </a:extLst>
          </p:cNvPr>
          <p:cNvSpPr>
            <a:spLocks noGrp="1"/>
          </p:cNvSpPr>
          <p:nvPr>
            <p:ph idx="21" hasCustomPrompt="1"/>
          </p:nvPr>
        </p:nvSpPr>
        <p:spPr>
          <a:xfrm>
            <a:off x="898005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281937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userDrawn="1">
  <p:cSld name="Six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id="{214D20CB-6BD9-3344-8B42-A798B20AE4C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a16="http://schemas.microsoft.com/office/drawing/2014/main" id="{C252561B-932B-EB45-9051-05C07920DACE}"/>
              </a:ext>
            </a:extLst>
          </p:cNvPr>
          <p:cNvSpPr>
            <a:spLocks noGrp="1"/>
          </p:cNvSpPr>
          <p:nvPr>
            <p:ph idx="19" hasCustomPrompt="1"/>
          </p:nvPr>
        </p:nvSpPr>
        <p:spPr>
          <a:xfrm>
            <a:off x="2283781"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7" name="Content Placeholder 2">
            <a:extLst>
              <a:ext uri="{FF2B5EF4-FFF2-40B4-BE49-F238E27FC236}">
                <a16:creationId xmlns:a16="http://schemas.microsoft.com/office/drawing/2014/main" id="{07E24BD2-838A-B14F-9BE9-E78296A38A6C}"/>
              </a:ext>
            </a:extLst>
          </p:cNvPr>
          <p:cNvSpPr>
            <a:spLocks noGrp="1"/>
          </p:cNvSpPr>
          <p:nvPr>
            <p:ph idx="20" hasCustomPrompt="1"/>
          </p:nvPr>
        </p:nvSpPr>
        <p:spPr>
          <a:xfrm>
            <a:off x="418286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8" name="Content Placeholder 2">
            <a:extLst>
              <a:ext uri="{FF2B5EF4-FFF2-40B4-BE49-F238E27FC236}">
                <a16:creationId xmlns:a16="http://schemas.microsoft.com/office/drawing/2014/main" id="{260436A0-5563-A640-8388-05AE4AF644F4}"/>
              </a:ext>
            </a:extLst>
          </p:cNvPr>
          <p:cNvSpPr>
            <a:spLocks noGrp="1"/>
          </p:cNvSpPr>
          <p:nvPr>
            <p:ph idx="21" hasCustomPrompt="1"/>
          </p:nvPr>
        </p:nvSpPr>
        <p:spPr>
          <a:xfrm>
            <a:off x="6081955"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9" name="Content Placeholder 2">
            <a:extLst>
              <a:ext uri="{FF2B5EF4-FFF2-40B4-BE49-F238E27FC236}">
                <a16:creationId xmlns:a16="http://schemas.microsoft.com/office/drawing/2014/main" id="{31CF7E8F-E8B6-BB48-97F1-FA4D737853FC}"/>
              </a:ext>
            </a:extLst>
          </p:cNvPr>
          <p:cNvSpPr>
            <a:spLocks noGrp="1"/>
          </p:cNvSpPr>
          <p:nvPr>
            <p:ph idx="22" hasCustomPrompt="1"/>
          </p:nvPr>
        </p:nvSpPr>
        <p:spPr>
          <a:xfrm>
            <a:off x="7981042"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30" name="Content Placeholder 2">
            <a:extLst>
              <a:ext uri="{FF2B5EF4-FFF2-40B4-BE49-F238E27FC236}">
                <a16:creationId xmlns:a16="http://schemas.microsoft.com/office/drawing/2014/main" id="{22A179DF-AD99-884C-90CB-14820A1C16BD}"/>
              </a:ext>
            </a:extLst>
          </p:cNvPr>
          <p:cNvSpPr>
            <a:spLocks noGrp="1"/>
          </p:cNvSpPr>
          <p:nvPr>
            <p:ph idx="23" hasCustomPrompt="1"/>
          </p:nvPr>
        </p:nvSpPr>
        <p:spPr>
          <a:xfrm>
            <a:off x="988012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388164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ver Blue - IQVIA">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2023.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91960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userDrawn="1">
  <p:cSld name="1 Image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10" name="Slide Number Placeholder 5">
            <a:extLst>
              <a:ext uri="{FF2B5EF4-FFF2-40B4-BE49-F238E27FC236}">
                <a16:creationId xmlns:a16="http://schemas.microsoft.com/office/drawing/2014/main"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1" name="Graphic 10">
            <a:extLst>
              <a:ext uri="{FF2B5EF4-FFF2-40B4-BE49-F238E27FC236}">
                <a16:creationId xmlns:a16="http://schemas.microsoft.com/office/drawing/2014/main" id="{1E7740EB-B747-E841-B8D6-F82FA096569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0534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userDrawn="1">
  <p:cSld name="2 Images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10" name="Slide Number Placeholder 5">
            <a:extLst>
              <a:ext uri="{FF2B5EF4-FFF2-40B4-BE49-F238E27FC236}">
                <a16:creationId xmlns:a16="http://schemas.microsoft.com/office/drawing/2014/main"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1" name="Graphic 10">
            <a:extLst>
              <a:ext uri="{FF2B5EF4-FFF2-40B4-BE49-F238E27FC236}">
                <a16:creationId xmlns:a16="http://schemas.microsoft.com/office/drawing/2014/main" id="{1E7740EB-B747-E841-B8D6-F82FA096569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a16="http://schemas.microsoft.com/office/drawing/2014/main"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endParaRPr lang="en-US" dirty="0"/>
          </a:p>
        </p:txBody>
      </p:sp>
    </p:spTree>
    <p:extLst>
      <p:ext uri="{BB962C8B-B14F-4D97-AF65-F5344CB8AC3E}">
        <p14:creationId xmlns:p14="http://schemas.microsoft.com/office/powerpoint/2010/main" val="205505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iPad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id="{9113C037-5C5F-4EFB-BE29-BBB1C8319A1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b="-4106"/>
          <a:stretch/>
        </p:blipFill>
        <p:spPr>
          <a:xfrm rot="16200000">
            <a:off x="3737104" y="285277"/>
            <a:ext cx="4717791" cy="6880034"/>
          </a:xfrm>
          <a:prstGeom prst="rect">
            <a:avLst/>
          </a:prstGeom>
        </p:spPr>
      </p:pic>
      <p:sp>
        <p:nvSpPr>
          <p:cNvPr id="9" name="Picture Placeholder 9">
            <a:extLst>
              <a:ext uri="{FF2B5EF4-FFF2-40B4-BE49-F238E27FC236}">
                <a16:creationId xmlns:a16="http://schemas.microsoft.com/office/drawing/2014/main" id="{26226B86-EE99-4E17-B93E-25F21B822ADC}"/>
              </a:ext>
            </a:extLst>
          </p:cNvPr>
          <p:cNvSpPr>
            <a:spLocks noGrp="1"/>
          </p:cNvSpPr>
          <p:nvPr>
            <p:ph type="pic" sz="quarter" idx="10"/>
          </p:nvPr>
        </p:nvSpPr>
        <p:spPr>
          <a:xfrm>
            <a:off x="3287669" y="1717589"/>
            <a:ext cx="5374417" cy="4040660"/>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26648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id="{B5D3E922-5C6E-4E38-A2E7-1619490CB6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76665" y="1328071"/>
            <a:ext cx="6354618" cy="4937749"/>
          </a:xfrm>
          <a:prstGeom prst="rect">
            <a:avLst/>
          </a:prstGeom>
        </p:spPr>
      </p:pic>
      <p:sp>
        <p:nvSpPr>
          <p:cNvPr id="10" name="Picture Placeholder 9">
            <a:extLst>
              <a:ext uri="{FF2B5EF4-FFF2-40B4-BE49-F238E27FC236}">
                <a16:creationId xmlns:a16="http://schemas.microsoft.com/office/drawing/2014/main" id="{BE673FB0-5BF0-41DD-BC4E-33173189EA1D}"/>
              </a:ext>
            </a:extLst>
          </p:cNvPr>
          <p:cNvSpPr>
            <a:spLocks noGrp="1"/>
          </p:cNvSpPr>
          <p:nvPr>
            <p:ph type="pic" sz="quarter" idx="10"/>
          </p:nvPr>
        </p:nvSpPr>
        <p:spPr>
          <a:xfrm>
            <a:off x="3114675" y="1570038"/>
            <a:ext cx="5856288" cy="3322637"/>
          </a:xfrm>
          <a:prstGeom prst="rect">
            <a:avLst/>
          </a:prstGeom>
          <a:blipFill>
            <a:blip r:embed="rId5" cstate="email">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110359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id="{2451F59C-7BF1-479C-B823-7242C70046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62859" y="1285528"/>
            <a:ext cx="5828215" cy="4879533"/>
          </a:xfrm>
          <a:prstGeom prst="rect">
            <a:avLst/>
          </a:prstGeom>
        </p:spPr>
      </p:pic>
      <p:sp>
        <p:nvSpPr>
          <p:cNvPr id="9" name="Picture Placeholder 9">
            <a:extLst>
              <a:ext uri="{FF2B5EF4-FFF2-40B4-BE49-F238E27FC236}">
                <a16:creationId xmlns:a16="http://schemas.microsoft.com/office/drawing/2014/main" id="{FDBA942F-5F04-40BA-89C3-1B46FEF4A9B4}"/>
              </a:ext>
            </a:extLst>
          </p:cNvPr>
          <p:cNvSpPr>
            <a:spLocks noGrp="1"/>
          </p:cNvSpPr>
          <p:nvPr>
            <p:ph type="pic" sz="quarter" idx="10"/>
          </p:nvPr>
        </p:nvSpPr>
        <p:spPr>
          <a:xfrm>
            <a:off x="3200400" y="1569308"/>
            <a:ext cx="5313405" cy="3002692"/>
          </a:xfrm>
          <a:prstGeom prst="rect">
            <a:avLst/>
          </a:prstGeom>
          <a:blipFill>
            <a:blip r:embed="rId5" cstate="email">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69552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FE086A28-1143-4F63-91EE-9D8D862F9D6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54" t="18800"/>
          <a:stretch/>
        </p:blipFill>
        <p:spPr>
          <a:xfrm>
            <a:off x="2192998" y="1435655"/>
            <a:ext cx="7721952" cy="4774300"/>
          </a:xfrm>
          <a:prstGeom prst="rect">
            <a:avLst/>
          </a:prstGeom>
        </p:spPr>
      </p:pic>
      <p:sp>
        <p:nvSpPr>
          <p:cNvPr id="8" name="Picture Placeholder 9">
            <a:extLst>
              <a:ext uri="{FF2B5EF4-FFF2-40B4-BE49-F238E27FC236}">
                <a16:creationId xmlns:a16="http://schemas.microsoft.com/office/drawing/2014/main" id="{D6CFC02F-7D6B-4FF3-82E3-A56F5C86EC5A}"/>
              </a:ext>
            </a:extLst>
          </p:cNvPr>
          <p:cNvSpPr>
            <a:spLocks noGrp="1"/>
          </p:cNvSpPr>
          <p:nvPr>
            <p:ph type="pic" sz="quarter" idx="10"/>
          </p:nvPr>
        </p:nvSpPr>
        <p:spPr>
          <a:xfrm>
            <a:off x="3101546" y="1729946"/>
            <a:ext cx="5906530" cy="3781168"/>
          </a:xfrm>
          <a:prstGeom prst="rect">
            <a:avLst/>
          </a:prstGeom>
          <a:blipFill>
            <a:blip r:embed="rId6" cstate="email">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31019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2" name="Graphic 11">
            <a:extLst>
              <a:ext uri="{FF2B5EF4-FFF2-40B4-BE49-F238E27FC236}">
                <a16:creationId xmlns:a16="http://schemas.microsoft.com/office/drawing/2014/main" id="{2EB26B62-E5D9-47EC-B63A-5200B92FF9B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1664" t="12743" r="794"/>
          <a:stretch/>
        </p:blipFill>
        <p:spPr>
          <a:xfrm>
            <a:off x="3704048" y="1239577"/>
            <a:ext cx="4699851" cy="4971434"/>
          </a:xfrm>
          <a:prstGeom prst="rect">
            <a:avLst/>
          </a:prstGeom>
        </p:spPr>
      </p:pic>
      <p:sp>
        <p:nvSpPr>
          <p:cNvPr id="8" name="Picture Placeholder 9">
            <a:extLst>
              <a:ext uri="{FF2B5EF4-FFF2-40B4-BE49-F238E27FC236}">
                <a16:creationId xmlns:a16="http://schemas.microsoft.com/office/drawing/2014/main" id="{E669B137-621A-4E38-83C0-51865F06A95F}"/>
              </a:ext>
            </a:extLst>
          </p:cNvPr>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421278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userDrawn="1">
  <p:cSld name="iPhone screensho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AB2E89-EA47-D245-A3F9-47DA963409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45384" y="1417017"/>
            <a:ext cx="2678817" cy="4729447"/>
          </a:xfrm>
          <a:prstGeom prst="rect">
            <a:avLst/>
          </a:prstGeom>
        </p:spPr>
      </p:pic>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
        <p:nvSpPr>
          <p:cNvPr id="3" name="Picture Placeholder 2">
            <a:extLst>
              <a:ext uri="{FF2B5EF4-FFF2-40B4-BE49-F238E27FC236}">
                <a16:creationId xmlns:a16="http://schemas.microsoft.com/office/drawing/2014/main" id="{34D43FBD-32A2-46A1-A900-83E32FDD59CA}"/>
              </a:ext>
            </a:extLst>
          </p:cNvPr>
          <p:cNvSpPr>
            <a:spLocks noGrp="1"/>
          </p:cNvSpPr>
          <p:nvPr>
            <p:ph type="pic" sz="quarter" idx="10" hasCustomPrompt="1"/>
          </p:nvPr>
        </p:nvSpPr>
        <p:spPr>
          <a:xfrm>
            <a:off x="5030611" y="1605280"/>
            <a:ext cx="2046464" cy="4372133"/>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7625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userDrawn="1">
  <p:cSld name="Device family screensho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CB1EA13-9548-4E3D-9DB0-24F80791E9F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8500"/>
          <a:stretch/>
        </p:blipFill>
        <p:spPr>
          <a:xfrm>
            <a:off x="614522" y="1354130"/>
            <a:ext cx="7646206" cy="4742329"/>
          </a:xfrm>
          <a:prstGeom prst="rect">
            <a:avLst/>
          </a:prstGeom>
        </p:spPr>
      </p:pic>
      <p:sp>
        <p:nvSpPr>
          <p:cNvPr id="21" name="Picture Placeholder 9">
            <a:extLst>
              <a:ext uri="{FF2B5EF4-FFF2-40B4-BE49-F238E27FC236}">
                <a16:creationId xmlns:a16="http://schemas.microsoft.com/office/drawing/2014/main" id="{A236136D-F688-4995-AABE-D94AC286C863}"/>
              </a:ext>
            </a:extLst>
          </p:cNvPr>
          <p:cNvSpPr>
            <a:spLocks noGrp="1"/>
          </p:cNvSpPr>
          <p:nvPr>
            <p:ph type="pic" sz="quarter" idx="12"/>
          </p:nvPr>
        </p:nvSpPr>
        <p:spPr>
          <a:xfrm>
            <a:off x="1532870" y="1658384"/>
            <a:ext cx="5829655" cy="3747178"/>
          </a:xfrm>
          <a:prstGeom prst="rect">
            <a:avLst/>
          </a:prstGeom>
          <a:blipFill>
            <a:blip r:embed="rId4" cstate="email">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376299" y="6535995"/>
            <a:ext cx="1143000" cy="215900"/>
          </a:xfrm>
          <a:prstGeom prst="rect">
            <a:avLst/>
          </a:prstGeom>
        </p:spPr>
      </p:pic>
      <p:pic>
        <p:nvPicPr>
          <p:cNvPr id="15" name="Graphic 14">
            <a:extLst>
              <a:ext uri="{FF2B5EF4-FFF2-40B4-BE49-F238E27FC236}">
                <a16:creationId xmlns:a16="http://schemas.microsoft.com/office/drawing/2014/main" id="{39693A9F-3C8C-4928-A3F7-DCD0CE3A16E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t="12658"/>
          <a:stretch/>
        </p:blipFill>
        <p:spPr>
          <a:xfrm>
            <a:off x="6741255" y="2280981"/>
            <a:ext cx="3628167" cy="3747178"/>
          </a:xfrm>
          <a:prstGeom prst="rect">
            <a:avLst/>
          </a:prstGeom>
        </p:spPr>
      </p:pic>
      <p:sp>
        <p:nvSpPr>
          <p:cNvPr id="20" name="Picture Placeholder 9">
            <a:extLst>
              <a:ext uri="{FF2B5EF4-FFF2-40B4-BE49-F238E27FC236}">
                <a16:creationId xmlns:a16="http://schemas.microsoft.com/office/drawing/2014/main" id="{3AA12372-51CC-4CEF-9293-3A87A1C82D1D}"/>
              </a:ext>
            </a:extLst>
          </p:cNvPr>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pic>
        <p:nvPicPr>
          <p:cNvPr id="16" name="Graphic 15">
            <a:extLst>
              <a:ext uri="{FF2B5EF4-FFF2-40B4-BE49-F238E27FC236}">
                <a16:creationId xmlns:a16="http://schemas.microsoft.com/office/drawing/2014/main" id="{3ADF989B-762B-4F64-A2CE-48355BEE61B8}"/>
              </a:ext>
            </a:extLst>
          </p:cNvPr>
          <p:cNvPicPr>
            <a:picLocks noChangeAspect="1"/>
          </p:cNvPicPr>
          <p:nvPr userDrawn="1"/>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271006" y="3039670"/>
            <a:ext cx="2210586" cy="3056789"/>
          </a:xfrm>
          <a:prstGeom prst="rect">
            <a:avLst/>
          </a:prstGeom>
        </p:spPr>
      </p:pic>
      <p:sp>
        <p:nvSpPr>
          <p:cNvPr id="19" name="Picture Placeholder 2">
            <a:extLst>
              <a:ext uri="{FF2B5EF4-FFF2-40B4-BE49-F238E27FC236}">
                <a16:creationId xmlns:a16="http://schemas.microsoft.com/office/drawing/2014/main" id="{93DA8CF8-9F89-4904-956A-C7E7F961EEB4}"/>
              </a:ext>
            </a:extLst>
          </p:cNvPr>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dirty="0"/>
              <a:t>Tap icon to add picture</a:t>
            </a:r>
          </a:p>
        </p:txBody>
      </p:sp>
    </p:spTree>
    <p:extLst>
      <p:ext uri="{BB962C8B-B14F-4D97-AF65-F5344CB8AC3E}">
        <p14:creationId xmlns:p14="http://schemas.microsoft.com/office/powerpoint/2010/main" val="8675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iPad half">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4" name="Picture 3">
            <a:extLst>
              <a:ext uri="{FF2B5EF4-FFF2-40B4-BE49-F238E27FC236}">
                <a16:creationId xmlns:a16="http://schemas.microsoft.com/office/drawing/2014/main" id="{B7534050-85B0-4DFF-A142-3F72D60B3E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5925767" y="117060"/>
            <a:ext cx="5526615" cy="7005851"/>
          </a:xfrm>
          <a:prstGeom prst="rect">
            <a:avLst/>
          </a:prstGeom>
        </p:spPr>
      </p:pic>
      <p:sp>
        <p:nvSpPr>
          <p:cNvPr id="5" name="Picture Placeholder 4">
            <a:extLst>
              <a:ext uri="{FF2B5EF4-FFF2-40B4-BE49-F238E27FC236}">
                <a16:creationId xmlns:a16="http://schemas.microsoft.com/office/drawing/2014/main" id="{9076A7C0-DD41-479E-8F62-65FC83F25F73}"/>
              </a:ext>
            </a:extLst>
          </p:cNvPr>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419310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ver Green - IQVIA">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A1D794"/>
                </a:solidFill>
                <a:ea typeface="Arial" charset="0"/>
                <a:cs typeface="Arial" charset="0"/>
              </a:rPr>
              <a:t>© 2023. All rights reserved. IQVIA</a:t>
            </a:r>
            <a:r>
              <a:rPr lang="en-US" sz="800" baseline="30000" dirty="0">
                <a:solidFill>
                  <a:srgbClr val="A1D794"/>
                </a:solidFill>
                <a:ea typeface="Arial" charset="0"/>
                <a:cs typeface="Arial" charset="0"/>
              </a:rPr>
              <a:t>®</a:t>
            </a:r>
            <a:r>
              <a:rPr lang="en-US" sz="800" dirty="0">
                <a:solidFill>
                  <a:srgbClr val="A1D794"/>
                </a:solidFill>
                <a:ea typeface="Arial" charset="0"/>
                <a:cs typeface="Arial" charset="0"/>
              </a:rPr>
              <a:t> is a registered trademark of IQVIA Inc. in the United States, the European Union, and various other countries. </a:t>
            </a:r>
            <a:endParaRPr lang="en-US" sz="800" kern="1200" dirty="0">
              <a:solidFill>
                <a:srgbClr val="A1D794"/>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6" name="Graphic 15">
            <a:extLst>
              <a:ext uri="{FF2B5EF4-FFF2-40B4-BE49-F238E27FC236}">
                <a16:creationId xmlns:a16="http://schemas.microsoft.com/office/drawing/2014/main" id="{4D06917E-3E0E-6D47-9181-57DC0B96957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61165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Case Study Two Column">
    <p:spTree>
      <p:nvGrpSpPr>
        <p:cNvPr id="1" name=""/>
        <p:cNvGrpSpPr/>
        <p:nvPr/>
      </p:nvGrpSpPr>
      <p:grpSpPr>
        <a:xfrm>
          <a:off x="0" y="0"/>
          <a:ext cx="0" cy="0"/>
          <a:chOff x="0" y="0"/>
          <a:chExt cx="0" cy="0"/>
        </a:xfrm>
      </p:grpSpPr>
      <p:sp>
        <p:nvSpPr>
          <p:cNvPr id="25"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6"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2" name="Content Placeholder 2"/>
          <p:cNvSpPr>
            <a:spLocks noGrp="1"/>
          </p:cNvSpPr>
          <p:nvPr>
            <p:ph idx="1" hasCustomPrompt="1"/>
          </p:nvPr>
        </p:nvSpPr>
        <p:spPr>
          <a:xfrm>
            <a:off x="384693" y="1702632"/>
            <a:ext cx="5212081"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34" name="Content Placeholder 2"/>
          <p:cNvSpPr>
            <a:spLocks noGrp="1"/>
          </p:cNvSpPr>
          <p:nvPr>
            <p:ph idx="18" hasCustomPrompt="1"/>
          </p:nvPr>
        </p:nvSpPr>
        <p:spPr>
          <a:xfrm>
            <a:off x="6505333" y="1702630"/>
            <a:ext cx="52120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a16="http://schemas.microsoft.com/office/drawing/2014/main" id="{2C4B89F3-FAB4-4578-BCB4-97BDF7457E3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12" name="Slide Number Placeholder 5">
            <a:extLst>
              <a:ext uri="{FF2B5EF4-FFF2-40B4-BE49-F238E27FC236}">
                <a16:creationId xmlns:a16="http://schemas.microsoft.com/office/drawing/2014/main" id="{C6CC9E9B-3136-467A-893E-87BD7B4AE63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3" name="Graphic 12">
            <a:extLst>
              <a:ext uri="{FF2B5EF4-FFF2-40B4-BE49-F238E27FC236}">
                <a16:creationId xmlns:a16="http://schemas.microsoft.com/office/drawing/2014/main" id="{5A3B2C40-2043-41B2-AFB8-C002BAF2A42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97034262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Case Study Three Column">
    <p:spTree>
      <p:nvGrpSpPr>
        <p:cNvPr id="1" name=""/>
        <p:cNvGrpSpPr/>
        <p:nvPr/>
      </p:nvGrpSpPr>
      <p:grpSpPr>
        <a:xfrm>
          <a:off x="0" y="0"/>
          <a:ext cx="0" cy="0"/>
          <a:chOff x="0" y="0"/>
          <a:chExt cx="0" cy="0"/>
        </a:xfrm>
      </p:grpSpPr>
      <p:sp>
        <p:nvSpPr>
          <p:cNvPr id="8"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9"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3" name="Content Placeholder 2"/>
          <p:cNvSpPr>
            <a:spLocks noGrp="1"/>
          </p:cNvSpPr>
          <p:nvPr>
            <p:ph idx="1" hasCustomPrompt="1"/>
          </p:nvPr>
        </p:nvSpPr>
        <p:spPr>
          <a:xfrm>
            <a:off x="384694" y="1702632"/>
            <a:ext cx="315468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Content Placeholder 2"/>
          <p:cNvSpPr>
            <a:spLocks noGrp="1"/>
          </p:cNvSpPr>
          <p:nvPr>
            <p:ph idx="18" hasCustomPrompt="1"/>
          </p:nvPr>
        </p:nvSpPr>
        <p:spPr>
          <a:xfrm>
            <a:off x="8565446"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21" name="Content Placeholder 2"/>
          <p:cNvSpPr>
            <a:spLocks noGrp="1"/>
          </p:cNvSpPr>
          <p:nvPr>
            <p:ph idx="21" hasCustomPrompt="1"/>
          </p:nvPr>
        </p:nvSpPr>
        <p:spPr>
          <a:xfrm>
            <a:off x="4475070"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5" name="Footer Placeholder 4">
            <a:extLst>
              <a:ext uri="{FF2B5EF4-FFF2-40B4-BE49-F238E27FC236}">
                <a16:creationId xmlns:a16="http://schemas.microsoft.com/office/drawing/2014/main" id="{371425E1-4F9B-4675-B3BE-3917602B52C6}"/>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16" name="Slide Number Placeholder 5">
            <a:extLst>
              <a:ext uri="{FF2B5EF4-FFF2-40B4-BE49-F238E27FC236}">
                <a16:creationId xmlns:a16="http://schemas.microsoft.com/office/drawing/2014/main" id="{5257F084-9612-49F4-9B1C-18F170AF314B}"/>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22" name="Graphic 21">
            <a:extLst>
              <a:ext uri="{FF2B5EF4-FFF2-40B4-BE49-F238E27FC236}">
                <a16:creationId xmlns:a16="http://schemas.microsoft.com/office/drawing/2014/main" id="{F9474029-2EF9-4DF2-A677-E8323A123CD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39724755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7" name="Footer Placeholder 4">
            <a:extLst>
              <a:ext uri="{FF2B5EF4-FFF2-40B4-BE49-F238E27FC236}">
                <a16:creationId xmlns:a16="http://schemas.microsoft.com/office/drawing/2014/main" id="{A410B0EB-E78B-47EB-B746-DF4F9CE6FA9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D87E6CA8-2AEE-4396-8AD7-E49BA481362D}"/>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2" name="Graphic 11">
            <a:extLst>
              <a:ext uri="{FF2B5EF4-FFF2-40B4-BE49-F238E27FC236}">
                <a16:creationId xmlns:a16="http://schemas.microsoft.com/office/drawing/2014/main" id="{6D2E643D-7E04-4396-BE94-A4BBD6E9FA4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0408030"/>
      </p:ext>
    </p:extLst>
  </p:cSld>
  <p:clrMapOvr>
    <a:masterClrMapping/>
  </p:clrMapOvr>
  <p:hf hdr="0" dt="0"/>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a16="http://schemas.microsoft.com/office/drawing/2014/main" id="{C1055EC5-73CC-402C-ABE4-55EA1D4999E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12" name="Slide Number Placeholder 5">
            <a:extLst>
              <a:ext uri="{FF2B5EF4-FFF2-40B4-BE49-F238E27FC236}">
                <a16:creationId xmlns:a16="http://schemas.microsoft.com/office/drawing/2014/main" id="{2B0D7609-B866-44C7-AEDB-164307F0444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5" name="Graphic 14">
            <a:extLst>
              <a:ext uri="{FF2B5EF4-FFF2-40B4-BE49-F238E27FC236}">
                <a16:creationId xmlns:a16="http://schemas.microsoft.com/office/drawing/2014/main" id="{2B665D85-50F2-47F7-B526-B23E65FF050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80779060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ver Img01 - IQVIA">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BAE22B14-6C76-49AB-BED0-5402C8FF1C19}"/>
              </a:ext>
            </a:extLst>
          </p:cNvPr>
          <p:cNvSpPr>
            <a:spLocks noGrp="1"/>
          </p:cNvSpPr>
          <p:nvPr>
            <p:ph type="pic" sz="quarter" idx="12" hasCustomPrompt="1"/>
          </p:nvPr>
        </p:nvSpPr>
        <p:spPr>
          <a:xfrm>
            <a:off x="1" y="4012"/>
            <a:ext cx="6016529" cy="6849226"/>
          </a:xfrm>
          <a:custGeom>
            <a:avLst/>
            <a:gdLst>
              <a:gd name="connsiteX0" fmla="*/ 1801388 w 6016529"/>
              <a:gd name="connsiteY0" fmla="*/ 5504671 h 6849226"/>
              <a:gd name="connsiteX1" fmla="*/ 2088635 w 6016529"/>
              <a:gd name="connsiteY1" fmla="*/ 5623907 h 6849226"/>
              <a:gd name="connsiteX2" fmla="*/ 2088635 w 6016529"/>
              <a:gd name="connsiteY2" fmla="*/ 6194943 h 6849226"/>
              <a:gd name="connsiteX3" fmla="*/ 1516579 w 6016529"/>
              <a:gd name="connsiteY3" fmla="*/ 6194943 h 6849226"/>
              <a:gd name="connsiteX4" fmla="*/ 1516579 w 6016529"/>
              <a:gd name="connsiteY4" fmla="*/ 5623907 h 6849226"/>
              <a:gd name="connsiteX5" fmla="*/ 1801388 w 6016529"/>
              <a:gd name="connsiteY5" fmla="*/ 5504671 h 6849226"/>
              <a:gd name="connsiteX6" fmla="*/ 1696584 w 6016529"/>
              <a:gd name="connsiteY6" fmla="*/ 4364868 h 6849226"/>
              <a:gd name="connsiteX7" fmla="*/ 1987195 w 6016529"/>
              <a:gd name="connsiteY7" fmla="*/ 4484170 h 6849226"/>
              <a:gd name="connsiteX8" fmla="*/ 1987195 w 6016529"/>
              <a:gd name="connsiteY8" fmla="*/ 5065263 h 6849226"/>
              <a:gd name="connsiteX9" fmla="*/ 360615 w 6016529"/>
              <a:gd name="connsiteY9" fmla="*/ 6691481 h 6849226"/>
              <a:gd name="connsiteX10" fmla="*/ 202834 w 6016529"/>
              <a:gd name="connsiteY10" fmla="*/ 6849226 h 6849226"/>
              <a:gd name="connsiteX11" fmla="*/ 1 w 6016529"/>
              <a:gd name="connsiteY11" fmla="*/ 6849226 h 6849226"/>
              <a:gd name="connsiteX12" fmla="*/ 1 w 6016529"/>
              <a:gd name="connsiteY12" fmla="*/ 6838974 h 6849226"/>
              <a:gd name="connsiteX13" fmla="*/ 1 w 6016529"/>
              <a:gd name="connsiteY13" fmla="*/ 5893076 h 6849226"/>
              <a:gd name="connsiteX14" fmla="*/ 1405973 w 6016529"/>
              <a:gd name="connsiteY14" fmla="*/ 4484170 h 6849226"/>
              <a:gd name="connsiteX15" fmla="*/ 1696584 w 6016529"/>
              <a:gd name="connsiteY15" fmla="*/ 4364868 h 6849226"/>
              <a:gd name="connsiteX16" fmla="*/ 5356050 w 6016529"/>
              <a:gd name="connsiteY16" fmla="*/ 3185373 h 6849226"/>
              <a:gd name="connsiteX17" fmla="*/ 5647937 w 6016529"/>
              <a:gd name="connsiteY17" fmla="*/ 3304731 h 6849226"/>
              <a:gd name="connsiteX18" fmla="*/ 5647937 w 6016529"/>
              <a:gd name="connsiteY18" fmla="*/ 3882843 h 6849226"/>
              <a:gd name="connsiteX19" fmla="*/ 4417055 w 6016529"/>
              <a:gd name="connsiteY19" fmla="*/ 5110519 h 6849226"/>
              <a:gd name="connsiteX20" fmla="*/ 3838963 w 6016529"/>
              <a:gd name="connsiteY20" fmla="*/ 5110519 h 6849226"/>
              <a:gd name="connsiteX21" fmla="*/ 3838963 w 6016529"/>
              <a:gd name="connsiteY21" fmla="*/ 4532407 h 6849226"/>
              <a:gd name="connsiteX22" fmla="*/ 5066597 w 6016529"/>
              <a:gd name="connsiteY22" fmla="*/ 3304731 h 6849226"/>
              <a:gd name="connsiteX23" fmla="*/ 5356050 w 6016529"/>
              <a:gd name="connsiteY23" fmla="*/ 3185373 h 6849226"/>
              <a:gd name="connsiteX24" fmla="*/ 5536808 w 6016529"/>
              <a:gd name="connsiteY24" fmla="*/ 1763773 h 6849226"/>
              <a:gd name="connsiteX25" fmla="*/ 5825779 w 6016529"/>
              <a:gd name="connsiteY25" fmla="*/ 1885531 h 6849226"/>
              <a:gd name="connsiteX26" fmla="*/ 5825779 w 6016529"/>
              <a:gd name="connsiteY26" fmla="*/ 2463473 h 6849226"/>
              <a:gd name="connsiteX27" fmla="*/ 2708786 w 6016529"/>
              <a:gd name="connsiteY27" fmla="*/ 5580466 h 6849226"/>
              <a:gd name="connsiteX28" fmla="*/ 2127597 w 6016529"/>
              <a:gd name="connsiteY28" fmla="*/ 5580466 h 6849226"/>
              <a:gd name="connsiteX29" fmla="*/ 2127597 w 6016529"/>
              <a:gd name="connsiteY29" fmla="*/ 5002523 h 6849226"/>
              <a:gd name="connsiteX30" fmla="*/ 5247836 w 6016529"/>
              <a:gd name="connsiteY30" fmla="*/ 1885531 h 6849226"/>
              <a:gd name="connsiteX31" fmla="*/ 5536808 w 6016529"/>
              <a:gd name="connsiteY31" fmla="*/ 1763773 h 6849226"/>
              <a:gd name="connsiteX32" fmla="*/ 3838081 w 6016529"/>
              <a:gd name="connsiteY32" fmla="*/ 983508 h 6849226"/>
              <a:gd name="connsiteX33" fmla="*/ 4127118 w 6016529"/>
              <a:gd name="connsiteY33" fmla="*/ 1102856 h 6849226"/>
              <a:gd name="connsiteX34" fmla="*/ 4127118 w 6016529"/>
              <a:gd name="connsiteY34" fmla="*/ 1684167 h 6849226"/>
              <a:gd name="connsiteX35" fmla="*/ 834045 w 6016529"/>
              <a:gd name="connsiteY35" fmla="*/ 4977183 h 6849226"/>
              <a:gd name="connsiteX36" fmla="*/ 255971 w 6016529"/>
              <a:gd name="connsiteY36" fmla="*/ 4977183 h 6849226"/>
              <a:gd name="connsiteX37" fmla="*/ 255971 w 6016529"/>
              <a:gd name="connsiteY37" fmla="*/ 4395872 h 6849226"/>
              <a:gd name="connsiteX38" fmla="*/ 3549044 w 6016529"/>
              <a:gd name="connsiteY38" fmla="*/ 1102856 h 6849226"/>
              <a:gd name="connsiteX39" fmla="*/ 3838081 w 6016529"/>
              <a:gd name="connsiteY39" fmla="*/ 983508 h 6849226"/>
              <a:gd name="connsiteX40" fmla="*/ 2974523 w 6016529"/>
              <a:gd name="connsiteY40" fmla="*/ 610447 h 6849226"/>
              <a:gd name="connsiteX41" fmla="*/ 3263533 w 6016529"/>
              <a:gd name="connsiteY41" fmla="*/ 729803 h 6849226"/>
              <a:gd name="connsiteX42" fmla="*/ 3263533 w 6016529"/>
              <a:gd name="connsiteY42" fmla="*/ 1307904 h 6849226"/>
              <a:gd name="connsiteX43" fmla="*/ 217569 w 6016529"/>
              <a:gd name="connsiteY43" fmla="*/ 4357551 h 6849226"/>
              <a:gd name="connsiteX44" fmla="*/ 0 w 6016529"/>
              <a:gd name="connsiteY44" fmla="*/ 4467975 h 6849226"/>
              <a:gd name="connsiteX45" fmla="*/ 0 w 6016529"/>
              <a:gd name="connsiteY45" fmla="*/ 4465920 h 6849226"/>
              <a:gd name="connsiteX46" fmla="*/ 0 w 6016529"/>
              <a:gd name="connsiteY46" fmla="*/ 4451533 h 6849226"/>
              <a:gd name="connsiteX47" fmla="*/ 0 w 6016529"/>
              <a:gd name="connsiteY47" fmla="*/ 4435862 h 6849226"/>
              <a:gd name="connsiteX48" fmla="*/ 0 w 6016529"/>
              <a:gd name="connsiteY48" fmla="*/ 4412484 h 6849226"/>
              <a:gd name="connsiteX49" fmla="*/ 0 w 6016529"/>
              <a:gd name="connsiteY49" fmla="*/ 4379858 h 6849226"/>
              <a:gd name="connsiteX50" fmla="*/ 0 w 6016529"/>
              <a:gd name="connsiteY50" fmla="*/ 4336441 h 6849226"/>
              <a:gd name="connsiteX51" fmla="*/ 0 w 6016529"/>
              <a:gd name="connsiteY51" fmla="*/ 4280693 h 6849226"/>
              <a:gd name="connsiteX52" fmla="*/ 0 w 6016529"/>
              <a:gd name="connsiteY52" fmla="*/ 4211072 h 6849226"/>
              <a:gd name="connsiteX53" fmla="*/ 0 w 6016529"/>
              <a:gd name="connsiteY53" fmla="*/ 4126038 h 6849226"/>
              <a:gd name="connsiteX54" fmla="*/ 0 w 6016529"/>
              <a:gd name="connsiteY54" fmla="*/ 4024047 h 6849226"/>
              <a:gd name="connsiteX55" fmla="*/ 0 w 6016529"/>
              <a:gd name="connsiteY55" fmla="*/ 3903560 h 6849226"/>
              <a:gd name="connsiteX56" fmla="*/ 0 w 6016529"/>
              <a:gd name="connsiteY56" fmla="*/ 3763034 h 6849226"/>
              <a:gd name="connsiteX57" fmla="*/ 0 w 6016529"/>
              <a:gd name="connsiteY57" fmla="*/ 3600928 h 6849226"/>
              <a:gd name="connsiteX58" fmla="*/ 0 w 6016529"/>
              <a:gd name="connsiteY58" fmla="*/ 3415701 h 6849226"/>
              <a:gd name="connsiteX59" fmla="*/ 2685514 w 6016529"/>
              <a:gd name="connsiteY59" fmla="*/ 729803 h 6849226"/>
              <a:gd name="connsiteX60" fmla="*/ 2974523 w 6016529"/>
              <a:gd name="connsiteY60" fmla="*/ 610447 h 6849226"/>
              <a:gd name="connsiteX61" fmla="*/ 5606520 w 6016529"/>
              <a:gd name="connsiteY61" fmla="*/ 454871 h 6849226"/>
              <a:gd name="connsiteX62" fmla="*/ 5897180 w 6016529"/>
              <a:gd name="connsiteY62" fmla="*/ 574220 h 6849226"/>
              <a:gd name="connsiteX63" fmla="*/ 5897180 w 6016529"/>
              <a:gd name="connsiteY63" fmla="*/ 1155542 h 6849226"/>
              <a:gd name="connsiteX64" fmla="*/ 2607355 w 6016529"/>
              <a:gd name="connsiteY64" fmla="*/ 4445367 h 6849226"/>
              <a:gd name="connsiteX65" fmla="*/ 2026033 w 6016529"/>
              <a:gd name="connsiteY65" fmla="*/ 4445367 h 6849226"/>
              <a:gd name="connsiteX66" fmla="*/ 2026033 w 6016529"/>
              <a:gd name="connsiteY66" fmla="*/ 3867293 h 6849226"/>
              <a:gd name="connsiteX67" fmla="*/ 5315859 w 6016529"/>
              <a:gd name="connsiteY67" fmla="*/ 574220 h 6849226"/>
              <a:gd name="connsiteX68" fmla="*/ 5606520 w 6016529"/>
              <a:gd name="connsiteY68" fmla="*/ 454871 h 6849226"/>
              <a:gd name="connsiteX69" fmla="*/ 3590538 w 6016529"/>
              <a:gd name="connsiteY69" fmla="*/ 0 h 6849226"/>
              <a:gd name="connsiteX70" fmla="*/ 3877809 w 6016529"/>
              <a:gd name="connsiteY70" fmla="*/ 116812 h 6849226"/>
              <a:gd name="connsiteX71" fmla="*/ 3877809 w 6016529"/>
              <a:gd name="connsiteY71" fmla="*/ 687893 h 6849226"/>
              <a:gd name="connsiteX72" fmla="*/ 3305704 w 6016529"/>
              <a:gd name="connsiteY72" fmla="*/ 687893 h 6849226"/>
              <a:gd name="connsiteX73" fmla="*/ 3305704 w 6016529"/>
              <a:gd name="connsiteY73" fmla="*/ 116812 h 6849226"/>
              <a:gd name="connsiteX74" fmla="*/ 3590538 w 6016529"/>
              <a:gd name="connsiteY74" fmla="*/ 0 h 684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16529" h="6849226">
                <a:moveTo>
                  <a:pt x="1801388" y="5504671"/>
                </a:moveTo>
                <a:cubicBezTo>
                  <a:pt x="1904992" y="5504671"/>
                  <a:pt x="2009003" y="5544416"/>
                  <a:pt x="2088635" y="5623907"/>
                </a:cubicBezTo>
                <a:cubicBezTo>
                  <a:pt x="2247901" y="5779644"/>
                  <a:pt x="2247901" y="6035962"/>
                  <a:pt x="2088635" y="6194943"/>
                </a:cubicBezTo>
                <a:cubicBezTo>
                  <a:pt x="1929370" y="6353925"/>
                  <a:pt x="1672594" y="6353925"/>
                  <a:pt x="1516579" y="6194943"/>
                </a:cubicBezTo>
                <a:cubicBezTo>
                  <a:pt x="1357313" y="6035962"/>
                  <a:pt x="1357313" y="5779644"/>
                  <a:pt x="1516579" y="5623907"/>
                </a:cubicBezTo>
                <a:cubicBezTo>
                  <a:pt x="1594586" y="5544416"/>
                  <a:pt x="1697784" y="5504671"/>
                  <a:pt x="1801388" y="5504671"/>
                </a:cubicBezTo>
                <a:close/>
                <a:moveTo>
                  <a:pt x="1696584" y="4364868"/>
                </a:moveTo>
                <a:cubicBezTo>
                  <a:pt x="1802113" y="4364868"/>
                  <a:pt x="1907643" y="4404635"/>
                  <a:pt x="1987195" y="4484170"/>
                </a:cubicBezTo>
                <a:cubicBezTo>
                  <a:pt x="2146300" y="4643240"/>
                  <a:pt x="2146300" y="4906193"/>
                  <a:pt x="1987195" y="5065263"/>
                </a:cubicBezTo>
                <a:cubicBezTo>
                  <a:pt x="1987195" y="5065263"/>
                  <a:pt x="1987195" y="5065263"/>
                  <a:pt x="360615" y="6691481"/>
                </a:cubicBezTo>
                <a:lnTo>
                  <a:pt x="202834" y="6849226"/>
                </a:lnTo>
                <a:lnTo>
                  <a:pt x="1" y="6849226"/>
                </a:lnTo>
                <a:lnTo>
                  <a:pt x="1" y="6838974"/>
                </a:lnTo>
                <a:cubicBezTo>
                  <a:pt x="1" y="6793931"/>
                  <a:pt x="1" y="6613760"/>
                  <a:pt x="1" y="5893076"/>
                </a:cubicBezTo>
                <a:cubicBezTo>
                  <a:pt x="1" y="5893076"/>
                  <a:pt x="1" y="5893076"/>
                  <a:pt x="1405973" y="4484170"/>
                </a:cubicBezTo>
                <a:cubicBezTo>
                  <a:pt x="1485526" y="4404635"/>
                  <a:pt x="1591055" y="4364868"/>
                  <a:pt x="1696584" y="4364868"/>
                </a:cubicBezTo>
                <a:close/>
                <a:moveTo>
                  <a:pt x="5356050" y="3185373"/>
                </a:moveTo>
                <a:cubicBezTo>
                  <a:pt x="5461194" y="3185373"/>
                  <a:pt x="5566745" y="3225159"/>
                  <a:pt x="5647937" y="3304731"/>
                </a:cubicBezTo>
                <a:cubicBezTo>
                  <a:pt x="5807075" y="3463874"/>
                  <a:pt x="5807075" y="3723699"/>
                  <a:pt x="5647937" y="3882843"/>
                </a:cubicBezTo>
                <a:cubicBezTo>
                  <a:pt x="5647937" y="3882843"/>
                  <a:pt x="5647937" y="3882843"/>
                  <a:pt x="4417055" y="5110519"/>
                </a:cubicBezTo>
                <a:cubicBezTo>
                  <a:pt x="4257918" y="5269662"/>
                  <a:pt x="3998101" y="5269662"/>
                  <a:pt x="3838963" y="5110519"/>
                </a:cubicBezTo>
                <a:cubicBezTo>
                  <a:pt x="3679825" y="4951376"/>
                  <a:pt x="3679825" y="4691550"/>
                  <a:pt x="3838963" y="4532407"/>
                </a:cubicBezTo>
                <a:cubicBezTo>
                  <a:pt x="3838963" y="4532407"/>
                  <a:pt x="3838963" y="4532407"/>
                  <a:pt x="5066597" y="3304731"/>
                </a:cubicBezTo>
                <a:cubicBezTo>
                  <a:pt x="5146166" y="3225159"/>
                  <a:pt x="5250905" y="3185373"/>
                  <a:pt x="5356050" y="3185373"/>
                </a:cubicBezTo>
                <a:close/>
                <a:moveTo>
                  <a:pt x="5536808" y="1763773"/>
                </a:moveTo>
                <a:cubicBezTo>
                  <a:pt x="5641519" y="1763773"/>
                  <a:pt x="5746231" y="1804359"/>
                  <a:pt x="5825779" y="1885531"/>
                </a:cubicBezTo>
                <a:cubicBezTo>
                  <a:pt x="5984875" y="2044627"/>
                  <a:pt x="5984875" y="2304377"/>
                  <a:pt x="5825779" y="2463473"/>
                </a:cubicBezTo>
                <a:cubicBezTo>
                  <a:pt x="5825779" y="2463473"/>
                  <a:pt x="5825779" y="2463473"/>
                  <a:pt x="2708786" y="5580466"/>
                </a:cubicBezTo>
                <a:cubicBezTo>
                  <a:pt x="2549689" y="5739562"/>
                  <a:pt x="2286693" y="5739562"/>
                  <a:pt x="2127597" y="5580466"/>
                </a:cubicBezTo>
                <a:cubicBezTo>
                  <a:pt x="1968500" y="5421369"/>
                  <a:pt x="1968500" y="5161620"/>
                  <a:pt x="2127597" y="5002523"/>
                </a:cubicBezTo>
                <a:cubicBezTo>
                  <a:pt x="2127597" y="5002523"/>
                  <a:pt x="2127597" y="5002523"/>
                  <a:pt x="5247836" y="1885531"/>
                </a:cubicBezTo>
                <a:cubicBezTo>
                  <a:pt x="5327384" y="1804359"/>
                  <a:pt x="5432096" y="1763773"/>
                  <a:pt x="5536808" y="1763773"/>
                </a:cubicBezTo>
                <a:close/>
                <a:moveTo>
                  <a:pt x="3838081" y="983508"/>
                </a:moveTo>
                <a:cubicBezTo>
                  <a:pt x="3942817" y="983508"/>
                  <a:pt x="4047552" y="1023291"/>
                  <a:pt x="4127118" y="1102856"/>
                </a:cubicBezTo>
                <a:cubicBezTo>
                  <a:pt x="4286251" y="1265233"/>
                  <a:pt x="4286251" y="1525037"/>
                  <a:pt x="4127118" y="1684167"/>
                </a:cubicBezTo>
                <a:cubicBezTo>
                  <a:pt x="4127118" y="1684167"/>
                  <a:pt x="4127118" y="1684167"/>
                  <a:pt x="834045" y="4977183"/>
                </a:cubicBezTo>
                <a:cubicBezTo>
                  <a:pt x="674913" y="5136313"/>
                  <a:pt x="415104" y="5136313"/>
                  <a:pt x="255971" y="4977183"/>
                </a:cubicBezTo>
                <a:cubicBezTo>
                  <a:pt x="96839" y="4814806"/>
                  <a:pt x="96839" y="4555002"/>
                  <a:pt x="255971" y="4395872"/>
                </a:cubicBezTo>
                <a:cubicBezTo>
                  <a:pt x="255971" y="4395872"/>
                  <a:pt x="255971" y="4395872"/>
                  <a:pt x="3549044" y="1102856"/>
                </a:cubicBezTo>
                <a:cubicBezTo>
                  <a:pt x="3628611" y="1023291"/>
                  <a:pt x="3733346" y="983508"/>
                  <a:pt x="3838081" y="983508"/>
                </a:cubicBezTo>
                <a:close/>
                <a:moveTo>
                  <a:pt x="2974523" y="610447"/>
                </a:moveTo>
                <a:cubicBezTo>
                  <a:pt x="3079249" y="610447"/>
                  <a:pt x="3183974" y="650233"/>
                  <a:pt x="3263533" y="729803"/>
                </a:cubicBezTo>
                <a:cubicBezTo>
                  <a:pt x="3422650" y="888943"/>
                  <a:pt x="3422650" y="1148764"/>
                  <a:pt x="3263533" y="1307904"/>
                </a:cubicBezTo>
                <a:lnTo>
                  <a:pt x="217569" y="4357551"/>
                </a:lnTo>
                <a:cubicBezTo>
                  <a:pt x="155871" y="4419259"/>
                  <a:pt x="77935" y="4454984"/>
                  <a:pt x="0" y="4467975"/>
                </a:cubicBezTo>
                <a:lnTo>
                  <a:pt x="0" y="4465920"/>
                </a:lnTo>
                <a:lnTo>
                  <a:pt x="0" y="4451533"/>
                </a:lnTo>
                <a:lnTo>
                  <a:pt x="0" y="4435862"/>
                </a:lnTo>
                <a:lnTo>
                  <a:pt x="0" y="4412484"/>
                </a:lnTo>
                <a:lnTo>
                  <a:pt x="0" y="4379858"/>
                </a:lnTo>
                <a:lnTo>
                  <a:pt x="0" y="4336441"/>
                </a:lnTo>
                <a:lnTo>
                  <a:pt x="0" y="4280693"/>
                </a:lnTo>
                <a:lnTo>
                  <a:pt x="0" y="4211072"/>
                </a:lnTo>
                <a:lnTo>
                  <a:pt x="0" y="4126038"/>
                </a:lnTo>
                <a:lnTo>
                  <a:pt x="0" y="4024047"/>
                </a:lnTo>
                <a:lnTo>
                  <a:pt x="0" y="3903560"/>
                </a:lnTo>
                <a:lnTo>
                  <a:pt x="0" y="3763034"/>
                </a:lnTo>
                <a:lnTo>
                  <a:pt x="0" y="3600928"/>
                </a:lnTo>
                <a:lnTo>
                  <a:pt x="0" y="3415701"/>
                </a:lnTo>
                <a:cubicBezTo>
                  <a:pt x="0" y="3415701"/>
                  <a:pt x="0" y="3415701"/>
                  <a:pt x="2685514" y="729803"/>
                </a:cubicBezTo>
                <a:cubicBezTo>
                  <a:pt x="2765073" y="650233"/>
                  <a:pt x="2869798" y="610447"/>
                  <a:pt x="2974523" y="610447"/>
                </a:cubicBezTo>
                <a:close/>
                <a:moveTo>
                  <a:pt x="5606520" y="454871"/>
                </a:moveTo>
                <a:cubicBezTo>
                  <a:pt x="5712067" y="454871"/>
                  <a:pt x="5817614" y="494654"/>
                  <a:pt x="5897180" y="574220"/>
                </a:cubicBezTo>
                <a:cubicBezTo>
                  <a:pt x="6056313" y="733353"/>
                  <a:pt x="6056313" y="996409"/>
                  <a:pt x="5897180" y="1155542"/>
                </a:cubicBezTo>
                <a:cubicBezTo>
                  <a:pt x="5897180" y="1155542"/>
                  <a:pt x="5897180" y="1155542"/>
                  <a:pt x="2607355" y="4445367"/>
                </a:cubicBezTo>
                <a:cubicBezTo>
                  <a:pt x="2444975" y="4604500"/>
                  <a:pt x="2185166" y="4604500"/>
                  <a:pt x="2026033" y="4445367"/>
                </a:cubicBezTo>
                <a:cubicBezTo>
                  <a:pt x="1866901" y="4286235"/>
                  <a:pt x="1866901" y="4026426"/>
                  <a:pt x="2026033" y="3867293"/>
                </a:cubicBezTo>
                <a:cubicBezTo>
                  <a:pt x="2026033" y="3867293"/>
                  <a:pt x="2026033" y="3867293"/>
                  <a:pt x="5315859" y="574220"/>
                </a:cubicBezTo>
                <a:cubicBezTo>
                  <a:pt x="5395425" y="494654"/>
                  <a:pt x="5500972" y="454871"/>
                  <a:pt x="5606520" y="454871"/>
                </a:cubicBezTo>
                <a:close/>
                <a:moveTo>
                  <a:pt x="3590538" y="0"/>
                </a:moveTo>
                <a:cubicBezTo>
                  <a:pt x="3694151" y="0"/>
                  <a:pt x="3798170" y="38937"/>
                  <a:pt x="3877809" y="116812"/>
                </a:cubicBezTo>
                <a:cubicBezTo>
                  <a:pt x="4033838" y="275806"/>
                  <a:pt x="4033838" y="532144"/>
                  <a:pt x="3877809" y="687893"/>
                </a:cubicBezTo>
                <a:cubicBezTo>
                  <a:pt x="3718530" y="846887"/>
                  <a:pt x="3461733" y="846887"/>
                  <a:pt x="3305704" y="687893"/>
                </a:cubicBezTo>
                <a:cubicBezTo>
                  <a:pt x="3146425" y="532144"/>
                  <a:pt x="3146425" y="275806"/>
                  <a:pt x="3305704" y="116812"/>
                </a:cubicBezTo>
                <a:cubicBezTo>
                  <a:pt x="3383719" y="38937"/>
                  <a:pt x="3486925" y="0"/>
                  <a:pt x="3590538" y="0"/>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sz="1800" b="1">
                <a:solidFill>
                  <a:srgbClr val="FF0000"/>
                </a:solidFill>
              </a:defRPr>
            </a:lvl1pPr>
          </a:lstStyle>
          <a:p>
            <a:r>
              <a:rPr lang="en-US" dirty="0"/>
              <a:t>Click icon to change photo</a:t>
            </a:r>
          </a:p>
        </p:txBody>
      </p:sp>
      <p:sp>
        <p:nvSpPr>
          <p:cNvPr id="31" name="TextBox 30">
            <a:extLst>
              <a:ext uri="{FF2B5EF4-FFF2-40B4-BE49-F238E27FC236}">
                <a16:creationId xmlns:a16="http://schemas.microsoft.com/office/drawing/2014/main" id="{37E65771-7C11-4A8C-84F4-5192D613DB5E}"/>
              </a:ext>
            </a:extLst>
          </p:cNvPr>
          <p:cNvSpPr txBox="1"/>
          <p:nvPr userDrawn="1"/>
        </p:nvSpPr>
        <p:spPr bwMode="black">
          <a:xfrm>
            <a:off x="7315200"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2023.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p>
        </p:txBody>
      </p:sp>
      <p:sp>
        <p:nvSpPr>
          <p:cNvPr id="32" name="Text Placeholder 21">
            <a:extLst>
              <a:ext uri="{FF2B5EF4-FFF2-40B4-BE49-F238E27FC236}">
                <a16:creationId xmlns:a16="http://schemas.microsoft.com/office/drawing/2014/main" id="{C836A395-FD4E-4917-8E6D-2BE4CAD8357E}"/>
              </a:ext>
            </a:extLst>
          </p:cNvPr>
          <p:cNvSpPr>
            <a:spLocks noGrp="1"/>
          </p:cNvSpPr>
          <p:nvPr>
            <p:ph type="body" sz="quarter" idx="11" hasCustomPrompt="1"/>
          </p:nvPr>
        </p:nvSpPr>
        <p:spPr>
          <a:xfrm>
            <a:off x="7315200" y="4175059"/>
            <a:ext cx="4495800"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a:t>
            </a:r>
          </a:p>
        </p:txBody>
      </p:sp>
      <p:sp>
        <p:nvSpPr>
          <p:cNvPr id="33" name="Title 1">
            <a:extLst>
              <a:ext uri="{FF2B5EF4-FFF2-40B4-BE49-F238E27FC236}">
                <a16:creationId xmlns:a16="http://schemas.microsoft.com/office/drawing/2014/main" id="{77536598-0245-4E2C-BBB9-0BD097E797ED}"/>
              </a:ext>
            </a:extLst>
          </p:cNvPr>
          <p:cNvSpPr>
            <a:spLocks noGrp="1"/>
          </p:cNvSpPr>
          <p:nvPr>
            <p:ph type="ctrTitle" hasCustomPrompt="1"/>
          </p:nvPr>
        </p:nvSpPr>
        <p:spPr>
          <a:xfrm>
            <a:off x="7315200" y="1918354"/>
            <a:ext cx="4495800" cy="2088828"/>
          </a:xfrm>
          <a:prstGeom prst="rect">
            <a:avLst/>
          </a:prstGeom>
        </p:spPr>
        <p:txBody>
          <a:bodyPr anchor="b" anchorCtr="0"/>
          <a:lstStyle>
            <a:lvl1pPr algn="l">
              <a:lnSpc>
                <a:spcPct val="100000"/>
              </a:lnSpc>
              <a:defRPr sz="3200" b="1" i="0" baseline="0">
                <a:solidFill>
                  <a:schemeClr val="accent2"/>
                </a:solidFill>
              </a:defRPr>
            </a:lvl1pPr>
          </a:lstStyle>
          <a:p>
            <a:r>
              <a:rPr lang="en-US" dirty="0"/>
              <a:t>Headline 32pt Arial Bold Title Case and Can be 3 Lines</a:t>
            </a:r>
          </a:p>
        </p:txBody>
      </p:sp>
      <p:sp>
        <p:nvSpPr>
          <p:cNvPr id="34" name="Subtitle 2">
            <a:extLst>
              <a:ext uri="{FF2B5EF4-FFF2-40B4-BE49-F238E27FC236}">
                <a16:creationId xmlns:a16="http://schemas.microsoft.com/office/drawing/2014/main" id="{884C363C-541B-44AF-8E1E-02C68EDA59BE}"/>
              </a:ext>
            </a:extLst>
          </p:cNvPr>
          <p:cNvSpPr>
            <a:spLocks noGrp="1"/>
          </p:cNvSpPr>
          <p:nvPr>
            <p:ph type="subTitle" idx="1" hasCustomPrompt="1"/>
          </p:nvPr>
        </p:nvSpPr>
        <p:spPr>
          <a:xfrm>
            <a:off x="7315200" y="5518464"/>
            <a:ext cx="4495800"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35" name="Graphic 34">
            <a:extLst>
              <a:ext uri="{FF2B5EF4-FFF2-40B4-BE49-F238E27FC236}">
                <a16:creationId xmlns:a16="http://schemas.microsoft.com/office/drawing/2014/main" id="{FCEAB378-025C-41A6-9397-DD16EC6FDF3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7780836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over Img02 - IQVIA">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008FDF6-6C42-435C-8ABA-FDA3F0DFE00D}"/>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23" name="Picture Placeholder 22">
            <a:extLst>
              <a:ext uri="{FF2B5EF4-FFF2-40B4-BE49-F238E27FC236}">
                <a16:creationId xmlns:a16="http://schemas.microsoft.com/office/drawing/2014/main" id="{98417A7B-0748-4FAB-875B-381521CB81EC}"/>
              </a:ext>
            </a:extLst>
          </p:cNvPr>
          <p:cNvSpPr>
            <a:spLocks noGrp="1"/>
          </p:cNvSpPr>
          <p:nvPr>
            <p:ph type="pic" sz="quarter" idx="12" hasCustomPrompt="1"/>
          </p:nvPr>
        </p:nvSpPr>
        <p:spPr>
          <a:xfrm>
            <a:off x="6506507" y="1"/>
            <a:ext cx="5682319" cy="6857999"/>
          </a:xfrm>
          <a:custGeom>
            <a:avLst/>
            <a:gdLst>
              <a:gd name="connsiteX0" fmla="*/ 3882150 w 5682319"/>
              <a:gd name="connsiteY0" fmla="*/ 4074443 h 6857999"/>
              <a:gd name="connsiteX1" fmla="*/ 4169357 w 5682319"/>
              <a:gd name="connsiteY1" fmla="*/ 4191499 h 6857999"/>
              <a:gd name="connsiteX2" fmla="*/ 4169357 w 5682319"/>
              <a:gd name="connsiteY2" fmla="*/ 4765537 h 6857999"/>
              <a:gd name="connsiteX3" fmla="*/ 2075525 w 5682319"/>
              <a:gd name="connsiteY3" fmla="*/ 6857999 h 6857999"/>
              <a:gd name="connsiteX4" fmla="*/ 929344 w 5682319"/>
              <a:gd name="connsiteY4" fmla="*/ 6857999 h 6857999"/>
              <a:gd name="connsiteX5" fmla="*/ 3594943 w 5682319"/>
              <a:gd name="connsiteY5" fmla="*/ 4191499 h 6857999"/>
              <a:gd name="connsiteX6" fmla="*/ 3882150 w 5682319"/>
              <a:gd name="connsiteY6" fmla="*/ 4074443 h 6857999"/>
              <a:gd name="connsiteX7" fmla="*/ 5682319 w 5682319"/>
              <a:gd name="connsiteY7" fmla="*/ 3317874 h 6857999"/>
              <a:gd name="connsiteX8" fmla="*/ 5682319 w 5682319"/>
              <a:gd name="connsiteY8" fmla="*/ 4466166 h 6857999"/>
              <a:gd name="connsiteX9" fmla="*/ 3668064 w 5682319"/>
              <a:gd name="connsiteY9" fmla="*/ 6479645 h 6857999"/>
              <a:gd name="connsiteX10" fmla="*/ 3096343 w 5682319"/>
              <a:gd name="connsiteY10" fmla="*/ 6479645 h 6857999"/>
              <a:gd name="connsiteX11" fmla="*/ 3096343 w 5682319"/>
              <a:gd name="connsiteY11" fmla="*/ 5905499 h 6857999"/>
              <a:gd name="connsiteX12" fmla="*/ 4185522 w 5682319"/>
              <a:gd name="connsiteY12" fmla="*/ 1341442 h 6857999"/>
              <a:gd name="connsiteX13" fmla="*/ 4472627 w 5682319"/>
              <a:gd name="connsiteY13" fmla="*/ 1460518 h 6857999"/>
              <a:gd name="connsiteX14" fmla="*/ 4472627 w 5682319"/>
              <a:gd name="connsiteY14" fmla="*/ 2034728 h 6857999"/>
              <a:gd name="connsiteX15" fmla="*/ 691303 w 5682319"/>
              <a:gd name="connsiteY15" fmla="*/ 5816052 h 6857999"/>
              <a:gd name="connsiteX16" fmla="*/ 117092 w 5682319"/>
              <a:gd name="connsiteY16" fmla="*/ 5816052 h 6857999"/>
              <a:gd name="connsiteX17" fmla="*/ 117092 w 5682319"/>
              <a:gd name="connsiteY17" fmla="*/ 5241841 h 6857999"/>
              <a:gd name="connsiteX18" fmla="*/ 3898416 w 5682319"/>
              <a:gd name="connsiteY18" fmla="*/ 1460518 h 6857999"/>
              <a:gd name="connsiteX19" fmla="*/ 4185522 w 5682319"/>
              <a:gd name="connsiteY19" fmla="*/ 1341442 h 6857999"/>
              <a:gd name="connsiteX20" fmla="*/ 5682319 w 5682319"/>
              <a:gd name="connsiteY20" fmla="*/ 892174 h 6857999"/>
              <a:gd name="connsiteX21" fmla="*/ 5682319 w 5682319"/>
              <a:gd name="connsiteY21" fmla="*/ 2037686 h 6857999"/>
              <a:gd name="connsiteX22" fmla="*/ 2456186 w 5682319"/>
              <a:gd name="connsiteY22" fmla="*/ 5265226 h 6857999"/>
              <a:gd name="connsiteX23" fmla="*/ 1881887 w 5682319"/>
              <a:gd name="connsiteY23" fmla="*/ 5265226 h 6857999"/>
              <a:gd name="connsiteX24" fmla="*/ 1881887 w 5682319"/>
              <a:gd name="connsiteY24" fmla="*/ 4691147 h 6857999"/>
              <a:gd name="connsiteX25" fmla="*/ 5663793 w 5682319"/>
              <a:gd name="connsiteY25" fmla="*/ 910693 h 6857999"/>
              <a:gd name="connsiteX26" fmla="*/ 5682319 w 5682319"/>
              <a:gd name="connsiteY26" fmla="*/ 892174 h 6857999"/>
              <a:gd name="connsiteX27" fmla="*/ 4144645 w 5682319"/>
              <a:gd name="connsiteY27" fmla="*/ 0 h 6857999"/>
              <a:gd name="connsiteX28" fmla="*/ 5293380 w 5682319"/>
              <a:gd name="connsiteY28" fmla="*/ 0 h 6857999"/>
              <a:gd name="connsiteX29" fmla="*/ 5292555 w 5682319"/>
              <a:gd name="connsiteY29" fmla="*/ 824 h 6857999"/>
              <a:gd name="connsiteX30" fmla="*/ 1910701 w 5682319"/>
              <a:gd name="connsiteY30" fmla="*/ 3380869 h 6857999"/>
              <a:gd name="connsiteX31" fmla="*/ 1338981 w 5682319"/>
              <a:gd name="connsiteY31" fmla="*/ 3380869 h 6857999"/>
              <a:gd name="connsiteX32" fmla="*/ 1338981 w 5682319"/>
              <a:gd name="connsiteY32" fmla="*/ 2806808 h 6857999"/>
              <a:gd name="connsiteX33" fmla="*/ 3889749 w 5682319"/>
              <a:gd name="connsiteY33" fmla="*/ 2550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82319" h="6857999">
                <a:moveTo>
                  <a:pt x="3882150" y="4074443"/>
                </a:moveTo>
                <a:cubicBezTo>
                  <a:pt x="3986048" y="4074443"/>
                  <a:pt x="4089945" y="4113462"/>
                  <a:pt x="4169357" y="4191499"/>
                </a:cubicBezTo>
                <a:cubicBezTo>
                  <a:pt x="4328181" y="4350219"/>
                  <a:pt x="4328181" y="4609462"/>
                  <a:pt x="4169357" y="4765537"/>
                </a:cubicBezTo>
                <a:cubicBezTo>
                  <a:pt x="4169357" y="4765537"/>
                  <a:pt x="4169357" y="4765537"/>
                  <a:pt x="2075525" y="6857999"/>
                </a:cubicBezTo>
                <a:cubicBezTo>
                  <a:pt x="2075525" y="6857999"/>
                  <a:pt x="2075525" y="6857999"/>
                  <a:pt x="929344" y="6857999"/>
                </a:cubicBezTo>
                <a:cubicBezTo>
                  <a:pt x="929344" y="6857999"/>
                  <a:pt x="929344" y="6857999"/>
                  <a:pt x="3594943" y="4191499"/>
                </a:cubicBezTo>
                <a:cubicBezTo>
                  <a:pt x="3674355" y="4113462"/>
                  <a:pt x="3778252" y="4074443"/>
                  <a:pt x="3882150" y="4074443"/>
                </a:cubicBezTo>
                <a:close/>
                <a:moveTo>
                  <a:pt x="5682319" y="3317874"/>
                </a:moveTo>
                <a:cubicBezTo>
                  <a:pt x="5682319" y="3317874"/>
                  <a:pt x="5682319" y="3317874"/>
                  <a:pt x="5682319" y="4466166"/>
                </a:cubicBezTo>
                <a:cubicBezTo>
                  <a:pt x="5682319" y="4466166"/>
                  <a:pt x="5682319" y="4466166"/>
                  <a:pt x="3668064" y="6479645"/>
                </a:cubicBezTo>
                <a:cubicBezTo>
                  <a:pt x="3511899" y="6635749"/>
                  <a:pt x="3252508" y="6635749"/>
                  <a:pt x="3096343" y="6479645"/>
                </a:cubicBezTo>
                <a:cubicBezTo>
                  <a:pt x="2937532" y="6320895"/>
                  <a:pt x="2937532" y="6061603"/>
                  <a:pt x="3096343" y="5905499"/>
                </a:cubicBezTo>
                <a:close/>
                <a:moveTo>
                  <a:pt x="4185522" y="1341442"/>
                </a:moveTo>
                <a:cubicBezTo>
                  <a:pt x="4289382" y="1341442"/>
                  <a:pt x="4393243" y="1381134"/>
                  <a:pt x="4472627" y="1460518"/>
                </a:cubicBezTo>
                <a:cubicBezTo>
                  <a:pt x="4631395" y="1619285"/>
                  <a:pt x="4631395" y="1875960"/>
                  <a:pt x="4472627" y="2034728"/>
                </a:cubicBezTo>
                <a:cubicBezTo>
                  <a:pt x="4472627" y="2034728"/>
                  <a:pt x="4472627" y="2034728"/>
                  <a:pt x="691303" y="5816052"/>
                </a:cubicBezTo>
                <a:cubicBezTo>
                  <a:pt x="532535" y="5972174"/>
                  <a:pt x="275860" y="5972174"/>
                  <a:pt x="117092" y="5816052"/>
                </a:cubicBezTo>
                <a:cubicBezTo>
                  <a:pt x="-39030" y="5657284"/>
                  <a:pt x="-39030" y="5400609"/>
                  <a:pt x="117092" y="5241841"/>
                </a:cubicBezTo>
                <a:cubicBezTo>
                  <a:pt x="117092" y="5241841"/>
                  <a:pt x="117092" y="5241841"/>
                  <a:pt x="3898416" y="1460518"/>
                </a:cubicBezTo>
                <a:cubicBezTo>
                  <a:pt x="3977800" y="1381134"/>
                  <a:pt x="4081661" y="1341442"/>
                  <a:pt x="4185522" y="1341442"/>
                </a:cubicBezTo>
                <a:close/>
                <a:moveTo>
                  <a:pt x="5682319" y="892174"/>
                </a:moveTo>
                <a:cubicBezTo>
                  <a:pt x="5682319" y="892174"/>
                  <a:pt x="5682319" y="892174"/>
                  <a:pt x="5682319" y="2037686"/>
                </a:cubicBezTo>
                <a:cubicBezTo>
                  <a:pt x="5682319" y="2037686"/>
                  <a:pt x="5682319" y="2037686"/>
                  <a:pt x="2456186" y="5265226"/>
                </a:cubicBezTo>
                <a:cubicBezTo>
                  <a:pt x="2297393" y="5421312"/>
                  <a:pt x="2040679" y="5421312"/>
                  <a:pt x="1881887" y="5265226"/>
                </a:cubicBezTo>
                <a:cubicBezTo>
                  <a:pt x="1723094" y="5106495"/>
                  <a:pt x="1723094" y="4849879"/>
                  <a:pt x="1881887" y="4691147"/>
                </a:cubicBezTo>
                <a:lnTo>
                  <a:pt x="5663793" y="910693"/>
                </a:lnTo>
                <a:cubicBezTo>
                  <a:pt x="5669086" y="905402"/>
                  <a:pt x="5677026" y="900111"/>
                  <a:pt x="5682319" y="892174"/>
                </a:cubicBezTo>
                <a:close/>
                <a:moveTo>
                  <a:pt x="4144645" y="0"/>
                </a:moveTo>
                <a:lnTo>
                  <a:pt x="5293380" y="0"/>
                </a:lnTo>
                <a:lnTo>
                  <a:pt x="5292555" y="824"/>
                </a:lnTo>
                <a:cubicBezTo>
                  <a:pt x="5280167" y="13206"/>
                  <a:pt x="5081964" y="211303"/>
                  <a:pt x="1910701" y="3380869"/>
                </a:cubicBezTo>
                <a:cubicBezTo>
                  <a:pt x="1754537" y="3536949"/>
                  <a:pt x="1495145" y="3536949"/>
                  <a:pt x="1338981" y="3380869"/>
                </a:cubicBezTo>
                <a:cubicBezTo>
                  <a:pt x="1180169" y="3222143"/>
                  <a:pt x="1180169" y="2962889"/>
                  <a:pt x="1338981" y="2806808"/>
                </a:cubicBezTo>
                <a:cubicBezTo>
                  <a:pt x="1338981" y="2806808"/>
                  <a:pt x="1338981" y="2806808"/>
                  <a:pt x="3889749" y="255000"/>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sz="1800" b="1">
                <a:solidFill>
                  <a:srgbClr val="FF0000"/>
                </a:solidFill>
              </a:defRPr>
            </a:lvl1pPr>
          </a:lstStyle>
          <a:p>
            <a:r>
              <a:rPr lang="en-US" dirty="0"/>
              <a:t>Click icon to change photo</a:t>
            </a:r>
          </a:p>
        </p:txBody>
      </p:sp>
      <p:sp>
        <p:nvSpPr>
          <p:cNvPr id="33" name="TextBox 32">
            <a:extLst>
              <a:ext uri="{FF2B5EF4-FFF2-40B4-BE49-F238E27FC236}">
                <a16:creationId xmlns:a16="http://schemas.microsoft.com/office/drawing/2014/main" id="{827AFCC2-DAD5-47A8-80A2-C1F764ACAB11}"/>
              </a:ext>
            </a:extLst>
          </p:cNvPr>
          <p:cNvSpPr txBox="1"/>
          <p:nvPr userDrawn="1"/>
        </p:nvSpPr>
        <p:spPr bwMode="black">
          <a:xfrm>
            <a:off x="731520"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2023.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731520" y="4175059"/>
            <a:ext cx="4495800"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dirty="0"/>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731520" y="1918354"/>
            <a:ext cx="4495800" cy="2088828"/>
          </a:xfrm>
          <a:prstGeom prst="rect">
            <a:avLst/>
          </a:prstGeom>
        </p:spPr>
        <p:txBody>
          <a:bodyPr anchor="b" anchorCtr="0"/>
          <a:lstStyle>
            <a:lvl1pPr algn="l">
              <a:lnSpc>
                <a:spcPct val="100000"/>
              </a:lnSpc>
              <a:defRPr sz="3200" b="1" i="0" baseline="0">
                <a:solidFill>
                  <a:schemeClr val="bg1"/>
                </a:solidFill>
              </a:defRPr>
            </a:lvl1pPr>
          </a:lstStyle>
          <a:p>
            <a:r>
              <a:rPr lang="en-US" dirty="0"/>
              <a:t>Headline 32pt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731520" y="5518464"/>
            <a:ext cx="4495800"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40" name="Picture 39">
            <a:extLst>
              <a:ext uri="{FF2B5EF4-FFF2-40B4-BE49-F238E27FC236}">
                <a16:creationId xmlns:a16="http://schemas.microsoft.com/office/drawing/2014/main" id="{78BCC127-A4D6-48D0-A944-3E354801CDCC}"/>
              </a:ext>
            </a:extLst>
          </p:cNvPr>
          <p:cNvPicPr>
            <a:picLocks/>
          </p:cNvPicPr>
          <p:nvPr userDrawn="1"/>
        </p:nvPicPr>
        <p:blipFill rotWithShape="1">
          <a:blip r:embed="rId3" cstate="email">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Tree>
    <p:extLst>
      <p:ext uri="{BB962C8B-B14F-4D97-AF65-F5344CB8AC3E}">
        <p14:creationId xmlns:p14="http://schemas.microsoft.com/office/powerpoint/2010/main" val="4258604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ver Img03 - IQVIA">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5DA7DB7-B22C-4B80-97B4-17A8ADF15738}"/>
              </a:ext>
            </a:extLst>
          </p:cNvPr>
          <p:cNvSpPr>
            <a:spLocks noGrp="1"/>
          </p:cNvSpPr>
          <p:nvPr>
            <p:ph type="pic" sz="quarter" idx="11" hasCustomPrompt="1"/>
          </p:nvPr>
        </p:nvSpPr>
        <p:spPr>
          <a:xfrm>
            <a:off x="5857737" y="0"/>
            <a:ext cx="6334262" cy="6858000"/>
          </a:xfrm>
          <a:custGeom>
            <a:avLst/>
            <a:gdLst>
              <a:gd name="connsiteX0" fmla="*/ 4013337 w 6334262"/>
              <a:gd name="connsiteY0" fmla="*/ 5842794 h 6858000"/>
              <a:gd name="connsiteX1" fmla="*/ 4330837 w 6334262"/>
              <a:gd name="connsiteY1" fmla="*/ 5973762 h 6858000"/>
              <a:gd name="connsiteX2" fmla="*/ 4330837 w 6334262"/>
              <a:gd name="connsiteY2" fmla="*/ 6608762 h 6858000"/>
              <a:gd name="connsiteX3" fmla="*/ 3695837 w 6334262"/>
              <a:gd name="connsiteY3" fmla="*/ 6608762 h 6858000"/>
              <a:gd name="connsiteX4" fmla="*/ 3695837 w 6334262"/>
              <a:gd name="connsiteY4" fmla="*/ 5973762 h 6858000"/>
              <a:gd name="connsiteX5" fmla="*/ 4013337 w 6334262"/>
              <a:gd name="connsiteY5" fmla="*/ 5842794 h 6858000"/>
              <a:gd name="connsiteX6" fmla="*/ 3809726 w 6334262"/>
              <a:gd name="connsiteY6" fmla="*/ 4691876 h 6858000"/>
              <a:gd name="connsiteX7" fmla="*/ 4129796 w 6334262"/>
              <a:gd name="connsiteY7" fmla="*/ 4822907 h 6858000"/>
              <a:gd name="connsiteX8" fmla="*/ 4129796 w 6334262"/>
              <a:gd name="connsiteY8" fmla="*/ 5466147 h 6858000"/>
              <a:gd name="connsiteX9" fmla="*/ 2881257 w 6334262"/>
              <a:gd name="connsiteY9" fmla="*/ 6715570 h 6858000"/>
              <a:gd name="connsiteX10" fmla="*/ 2241116 w 6334262"/>
              <a:gd name="connsiteY10" fmla="*/ 6715570 h 6858000"/>
              <a:gd name="connsiteX11" fmla="*/ 2241116 w 6334262"/>
              <a:gd name="connsiteY11" fmla="*/ 6072329 h 6858000"/>
              <a:gd name="connsiteX12" fmla="*/ 3489655 w 6334262"/>
              <a:gd name="connsiteY12" fmla="*/ 4822907 h 6858000"/>
              <a:gd name="connsiteX13" fmla="*/ 3809726 w 6334262"/>
              <a:gd name="connsiteY13" fmla="*/ 4691876 h 6858000"/>
              <a:gd name="connsiteX14" fmla="*/ 6334262 w 6334262"/>
              <a:gd name="connsiteY14" fmla="*/ 3330575 h 6858000"/>
              <a:gd name="connsiteX15" fmla="*/ 6334262 w 6334262"/>
              <a:gd name="connsiteY15" fmla="*/ 4614291 h 6858000"/>
              <a:gd name="connsiteX16" fmla="*/ 5008700 w 6334262"/>
              <a:gd name="connsiteY16" fmla="*/ 5937711 h 6858000"/>
              <a:gd name="connsiteX17" fmla="*/ 4368408 w 6334262"/>
              <a:gd name="connsiteY17" fmla="*/ 5937711 h 6858000"/>
              <a:gd name="connsiteX18" fmla="*/ 4368408 w 6334262"/>
              <a:gd name="connsiteY18" fmla="*/ 5297176 h 6858000"/>
              <a:gd name="connsiteX19" fmla="*/ 4147423 w 6334262"/>
              <a:gd name="connsiteY19" fmla="*/ 3005005 h 6858000"/>
              <a:gd name="connsiteX20" fmla="*/ 4468930 w 6334262"/>
              <a:gd name="connsiteY20" fmla="*/ 3137959 h 6858000"/>
              <a:gd name="connsiteX21" fmla="*/ 4468930 w 6334262"/>
              <a:gd name="connsiteY21" fmla="*/ 3778250 h 6858000"/>
              <a:gd name="connsiteX22" fmla="*/ 1388815 w 6334262"/>
              <a:gd name="connsiteY22" fmla="*/ 6858000 h 6858000"/>
              <a:gd name="connsiteX23" fmla="*/ 1386438 w 6334262"/>
              <a:gd name="connsiteY23" fmla="*/ 6858000 h 6858000"/>
              <a:gd name="connsiteX24" fmla="*/ 1369796 w 6334262"/>
              <a:gd name="connsiteY24" fmla="*/ 6858000 h 6858000"/>
              <a:gd name="connsiteX25" fmla="*/ 1351668 w 6334262"/>
              <a:gd name="connsiteY25" fmla="*/ 6858000 h 6858000"/>
              <a:gd name="connsiteX26" fmla="*/ 1324626 w 6334262"/>
              <a:gd name="connsiteY26" fmla="*/ 6858000 h 6858000"/>
              <a:gd name="connsiteX27" fmla="*/ 1286884 w 6334262"/>
              <a:gd name="connsiteY27" fmla="*/ 6858000 h 6858000"/>
              <a:gd name="connsiteX28" fmla="*/ 1236662 w 6334262"/>
              <a:gd name="connsiteY28" fmla="*/ 6858000 h 6858000"/>
              <a:gd name="connsiteX29" fmla="*/ 1172175 w 6334262"/>
              <a:gd name="connsiteY29" fmla="*/ 6858000 h 6858000"/>
              <a:gd name="connsiteX30" fmla="*/ 1091641 w 6334262"/>
              <a:gd name="connsiteY30" fmla="*/ 6858000 h 6858000"/>
              <a:gd name="connsiteX31" fmla="*/ 993276 w 6334262"/>
              <a:gd name="connsiteY31" fmla="*/ 6858000 h 6858000"/>
              <a:gd name="connsiteX32" fmla="*/ 875297 w 6334262"/>
              <a:gd name="connsiteY32" fmla="*/ 6858000 h 6858000"/>
              <a:gd name="connsiteX33" fmla="*/ 735922 w 6334262"/>
              <a:gd name="connsiteY33" fmla="*/ 6858000 h 6858000"/>
              <a:gd name="connsiteX34" fmla="*/ 573368 w 6334262"/>
              <a:gd name="connsiteY34" fmla="*/ 6858000 h 6858000"/>
              <a:gd name="connsiteX35" fmla="*/ 385850 w 6334262"/>
              <a:gd name="connsiteY35" fmla="*/ 6858000 h 6858000"/>
              <a:gd name="connsiteX36" fmla="*/ 171587 w 6334262"/>
              <a:gd name="connsiteY36" fmla="*/ 6858000 h 6858000"/>
              <a:gd name="connsiteX37" fmla="*/ 280079 w 6334262"/>
              <a:gd name="connsiteY37" fmla="*/ 6683375 h 6858000"/>
              <a:gd name="connsiteX38" fmla="*/ 3825916 w 6334262"/>
              <a:gd name="connsiteY38" fmla="*/ 3137959 h 6858000"/>
              <a:gd name="connsiteX39" fmla="*/ 4147423 w 6334262"/>
              <a:gd name="connsiteY39" fmla="*/ 3005005 h 6858000"/>
              <a:gd name="connsiteX40" fmla="*/ 5753797 w 6334262"/>
              <a:gd name="connsiteY40" fmla="*/ 2747852 h 6858000"/>
              <a:gd name="connsiteX41" fmla="*/ 6075418 w 6334262"/>
              <a:gd name="connsiteY41" fmla="*/ 2880867 h 6858000"/>
              <a:gd name="connsiteX42" fmla="*/ 6075418 w 6334262"/>
              <a:gd name="connsiteY42" fmla="*/ 3524107 h 6858000"/>
              <a:gd name="connsiteX43" fmla="*/ 4825995 w 6334262"/>
              <a:gd name="connsiteY43" fmla="*/ 4773530 h 6858000"/>
              <a:gd name="connsiteX44" fmla="*/ 4182754 w 6334262"/>
              <a:gd name="connsiteY44" fmla="*/ 4773530 h 6858000"/>
              <a:gd name="connsiteX45" fmla="*/ 4182754 w 6334262"/>
              <a:gd name="connsiteY45" fmla="*/ 4130289 h 6858000"/>
              <a:gd name="connsiteX46" fmla="*/ 5432177 w 6334262"/>
              <a:gd name="connsiteY46" fmla="*/ 2880867 h 6858000"/>
              <a:gd name="connsiteX47" fmla="*/ 5753797 w 6334262"/>
              <a:gd name="connsiteY47" fmla="*/ 2747852 h 6858000"/>
              <a:gd name="connsiteX48" fmla="*/ 4256015 w 6334262"/>
              <a:gd name="connsiteY48" fmla="*/ 1544501 h 6858000"/>
              <a:gd name="connsiteX49" fmla="*/ 4577448 w 6334262"/>
              <a:gd name="connsiteY49" fmla="*/ 1677439 h 6858000"/>
              <a:gd name="connsiteX50" fmla="*/ 4577448 w 6334262"/>
              <a:gd name="connsiteY50" fmla="*/ 2317660 h 6858000"/>
              <a:gd name="connsiteX51" fmla="*/ 775805 w 6334262"/>
              <a:gd name="connsiteY51" fmla="*/ 6121949 h 6858000"/>
              <a:gd name="connsiteX52" fmla="*/ 132939 w 6334262"/>
              <a:gd name="connsiteY52" fmla="*/ 6121949 h 6858000"/>
              <a:gd name="connsiteX53" fmla="*/ 132939 w 6334262"/>
              <a:gd name="connsiteY53" fmla="*/ 5479082 h 6858000"/>
              <a:gd name="connsiteX54" fmla="*/ 3934582 w 6334262"/>
              <a:gd name="connsiteY54" fmla="*/ 1677439 h 6858000"/>
              <a:gd name="connsiteX55" fmla="*/ 4256015 w 6334262"/>
              <a:gd name="connsiteY55" fmla="*/ 1544501 h 6858000"/>
              <a:gd name="connsiteX56" fmla="*/ 3595373 w 6334262"/>
              <a:gd name="connsiteY56" fmla="*/ 853935 h 6858000"/>
              <a:gd name="connsiteX57" fmla="*/ 3915470 w 6334262"/>
              <a:gd name="connsiteY57" fmla="*/ 986868 h 6858000"/>
              <a:gd name="connsiteX58" fmla="*/ 3915470 w 6334262"/>
              <a:gd name="connsiteY58" fmla="*/ 1629706 h 6858000"/>
              <a:gd name="connsiteX59" fmla="*/ 1479032 w 6334262"/>
              <a:gd name="connsiteY59" fmla="*/ 4066144 h 6858000"/>
              <a:gd name="connsiteX60" fmla="*/ 836194 w 6334262"/>
              <a:gd name="connsiteY60" fmla="*/ 4066144 h 6858000"/>
              <a:gd name="connsiteX61" fmla="*/ 836194 w 6334262"/>
              <a:gd name="connsiteY61" fmla="*/ 3425951 h 6858000"/>
              <a:gd name="connsiteX62" fmla="*/ 3275276 w 6334262"/>
              <a:gd name="connsiteY62" fmla="*/ 986868 h 6858000"/>
              <a:gd name="connsiteX63" fmla="*/ 3595373 w 6334262"/>
              <a:gd name="connsiteY63" fmla="*/ 853935 h 6858000"/>
              <a:gd name="connsiteX64" fmla="*/ 6334262 w 6334262"/>
              <a:gd name="connsiteY64" fmla="*/ 812799 h 6858000"/>
              <a:gd name="connsiteX65" fmla="*/ 6334262 w 6334262"/>
              <a:gd name="connsiteY65" fmla="*/ 1913228 h 6858000"/>
              <a:gd name="connsiteX66" fmla="*/ 5170406 w 6334262"/>
              <a:gd name="connsiteY66" fmla="*/ 3077142 h 6858000"/>
              <a:gd name="connsiteX67" fmla="*/ 4527640 w 6334262"/>
              <a:gd name="connsiteY67" fmla="*/ 3077142 h 6858000"/>
              <a:gd name="connsiteX68" fmla="*/ 4527640 w 6334262"/>
              <a:gd name="connsiteY68" fmla="*/ 2434344 h 6858000"/>
              <a:gd name="connsiteX69" fmla="*/ 6016847 w 6334262"/>
              <a:gd name="connsiteY69" fmla="*/ 945062 h 6858000"/>
              <a:gd name="connsiteX70" fmla="*/ 6334262 w 6334262"/>
              <a:gd name="connsiteY70" fmla="*/ 812799 h 6858000"/>
              <a:gd name="connsiteX71" fmla="*/ 4280302 w 6334262"/>
              <a:gd name="connsiteY71" fmla="*/ 175418 h 6858000"/>
              <a:gd name="connsiteX72" fmla="*/ 4596479 w 6334262"/>
              <a:gd name="connsiteY72" fmla="*/ 306387 h 6858000"/>
              <a:gd name="connsiteX73" fmla="*/ 4596479 w 6334262"/>
              <a:gd name="connsiteY73" fmla="*/ 941387 h 6858000"/>
              <a:gd name="connsiteX74" fmla="*/ 3964125 w 6334262"/>
              <a:gd name="connsiteY74" fmla="*/ 941387 h 6858000"/>
              <a:gd name="connsiteX75" fmla="*/ 3964125 w 6334262"/>
              <a:gd name="connsiteY75" fmla="*/ 306387 h 6858000"/>
              <a:gd name="connsiteX76" fmla="*/ 4280302 w 6334262"/>
              <a:gd name="connsiteY76" fmla="*/ 175418 h 6858000"/>
              <a:gd name="connsiteX77" fmla="*/ 2910696 w 6334262"/>
              <a:gd name="connsiteY77" fmla="*/ 0 h 6858000"/>
              <a:gd name="connsiteX78" fmla="*/ 2913203 w 6334262"/>
              <a:gd name="connsiteY78" fmla="*/ 0 h 6858000"/>
              <a:gd name="connsiteX79" fmla="*/ 2919157 w 6334262"/>
              <a:gd name="connsiteY79" fmla="*/ 0 h 6858000"/>
              <a:gd name="connsiteX80" fmla="*/ 2930753 w 6334262"/>
              <a:gd name="connsiteY80" fmla="*/ 0 h 6858000"/>
              <a:gd name="connsiteX81" fmla="*/ 2949869 w 6334262"/>
              <a:gd name="connsiteY81" fmla="*/ 0 h 6858000"/>
              <a:gd name="connsiteX82" fmla="*/ 2978387 w 6334262"/>
              <a:gd name="connsiteY82" fmla="*/ 0 h 6858000"/>
              <a:gd name="connsiteX83" fmla="*/ 3018186 w 6334262"/>
              <a:gd name="connsiteY83" fmla="*/ 0 h 6858000"/>
              <a:gd name="connsiteX84" fmla="*/ 3071148 w 6334262"/>
              <a:gd name="connsiteY84" fmla="*/ 0 h 6858000"/>
              <a:gd name="connsiteX85" fmla="*/ 3139152 w 6334262"/>
              <a:gd name="connsiteY85" fmla="*/ 0 h 6858000"/>
              <a:gd name="connsiteX86" fmla="*/ 3224079 w 6334262"/>
              <a:gd name="connsiteY86" fmla="*/ 0 h 6858000"/>
              <a:gd name="connsiteX87" fmla="*/ 3327809 w 6334262"/>
              <a:gd name="connsiteY87" fmla="*/ 0 h 6858000"/>
              <a:gd name="connsiteX88" fmla="*/ 3452222 w 6334262"/>
              <a:gd name="connsiteY88" fmla="*/ 0 h 6858000"/>
              <a:gd name="connsiteX89" fmla="*/ 3599199 w 6334262"/>
              <a:gd name="connsiteY89" fmla="*/ 0 h 6858000"/>
              <a:gd name="connsiteX90" fmla="*/ 3770619 w 6334262"/>
              <a:gd name="connsiteY90" fmla="*/ 0 h 6858000"/>
              <a:gd name="connsiteX91" fmla="*/ 3968364 w 6334262"/>
              <a:gd name="connsiteY91" fmla="*/ 0 h 6858000"/>
              <a:gd name="connsiteX92" fmla="*/ 4077695 w 6334262"/>
              <a:gd name="connsiteY92" fmla="*/ 0 h 6858000"/>
              <a:gd name="connsiteX93" fmla="*/ 4194313 w 6334262"/>
              <a:gd name="connsiteY93" fmla="*/ 0 h 6858000"/>
              <a:gd name="connsiteX94" fmla="*/ 1507981 w 6334262"/>
              <a:gd name="connsiteY94" fmla="*/ 2688167 h 6858000"/>
              <a:gd name="connsiteX95" fmla="*/ 864850 w 6334262"/>
              <a:gd name="connsiteY95" fmla="*/ 2688167 h 6858000"/>
              <a:gd name="connsiteX96" fmla="*/ 864850 w 6334262"/>
              <a:gd name="connsiteY96" fmla="*/ 2045230 h 6858000"/>
              <a:gd name="connsiteX97" fmla="*/ 2910696 w 6334262"/>
              <a:gd name="connsiteY9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334262" h="6858000">
                <a:moveTo>
                  <a:pt x="4013337" y="5842794"/>
                </a:moveTo>
                <a:cubicBezTo>
                  <a:pt x="4128431" y="5842793"/>
                  <a:pt x="4243525" y="5886450"/>
                  <a:pt x="4330837" y="5973762"/>
                </a:cubicBezTo>
                <a:cubicBezTo>
                  <a:pt x="4505462" y="6151033"/>
                  <a:pt x="4505462" y="6434137"/>
                  <a:pt x="4330837" y="6608762"/>
                </a:cubicBezTo>
                <a:cubicBezTo>
                  <a:pt x="4156212" y="6783387"/>
                  <a:pt x="3870462" y="6783387"/>
                  <a:pt x="3695837" y="6608762"/>
                </a:cubicBezTo>
                <a:cubicBezTo>
                  <a:pt x="3521212" y="6434137"/>
                  <a:pt x="3521212" y="6151033"/>
                  <a:pt x="3695837" y="5973762"/>
                </a:cubicBezTo>
                <a:cubicBezTo>
                  <a:pt x="3783150" y="5886450"/>
                  <a:pt x="3898243" y="5842793"/>
                  <a:pt x="4013337" y="5842794"/>
                </a:cubicBezTo>
                <a:close/>
                <a:moveTo>
                  <a:pt x="3809726" y="4691876"/>
                </a:moveTo>
                <a:cubicBezTo>
                  <a:pt x="3926115" y="4691876"/>
                  <a:pt x="4042504" y="4735553"/>
                  <a:pt x="4129796" y="4822907"/>
                </a:cubicBezTo>
                <a:cubicBezTo>
                  <a:pt x="4307025" y="5000261"/>
                  <a:pt x="4307025" y="5288793"/>
                  <a:pt x="4129796" y="5466147"/>
                </a:cubicBezTo>
                <a:cubicBezTo>
                  <a:pt x="4129796" y="5466147"/>
                  <a:pt x="4129796" y="5466147"/>
                  <a:pt x="2881257" y="6715570"/>
                </a:cubicBezTo>
                <a:cubicBezTo>
                  <a:pt x="2706673" y="6892924"/>
                  <a:pt x="2415700" y="6892924"/>
                  <a:pt x="2241116" y="6715570"/>
                </a:cubicBezTo>
                <a:cubicBezTo>
                  <a:pt x="2063887" y="6538215"/>
                  <a:pt x="2063887" y="6249683"/>
                  <a:pt x="2241116" y="6072329"/>
                </a:cubicBezTo>
                <a:cubicBezTo>
                  <a:pt x="2241116" y="6072329"/>
                  <a:pt x="2241116" y="6072329"/>
                  <a:pt x="3489655" y="4822907"/>
                </a:cubicBezTo>
                <a:cubicBezTo>
                  <a:pt x="3576947" y="4735553"/>
                  <a:pt x="3693336" y="4691876"/>
                  <a:pt x="3809726" y="4691876"/>
                </a:cubicBezTo>
                <a:close/>
                <a:moveTo>
                  <a:pt x="6334262" y="3330575"/>
                </a:moveTo>
                <a:cubicBezTo>
                  <a:pt x="6334262" y="3330575"/>
                  <a:pt x="6334262" y="3330575"/>
                  <a:pt x="6334262" y="4614291"/>
                </a:cubicBezTo>
                <a:cubicBezTo>
                  <a:pt x="6334262" y="4614291"/>
                  <a:pt x="6334262" y="4614291"/>
                  <a:pt x="5008700" y="5937711"/>
                </a:cubicBezTo>
                <a:cubicBezTo>
                  <a:pt x="4834074" y="6115049"/>
                  <a:pt x="4543033" y="6115049"/>
                  <a:pt x="4368408" y="5937711"/>
                </a:cubicBezTo>
                <a:cubicBezTo>
                  <a:pt x="4191137" y="5763019"/>
                  <a:pt x="4191137" y="5474514"/>
                  <a:pt x="4368408" y="5297176"/>
                </a:cubicBezTo>
                <a:close/>
                <a:moveTo>
                  <a:pt x="4147423" y="3005005"/>
                </a:moveTo>
                <a:cubicBezTo>
                  <a:pt x="4263853" y="3005005"/>
                  <a:pt x="4380284" y="3049323"/>
                  <a:pt x="4468930" y="3137959"/>
                </a:cubicBezTo>
                <a:cubicBezTo>
                  <a:pt x="4643575" y="3312583"/>
                  <a:pt x="4643575" y="3603625"/>
                  <a:pt x="4468930" y="3778250"/>
                </a:cubicBezTo>
                <a:cubicBezTo>
                  <a:pt x="4468930" y="3778250"/>
                  <a:pt x="4468930" y="3778250"/>
                  <a:pt x="1388815" y="6858000"/>
                </a:cubicBezTo>
                <a:lnTo>
                  <a:pt x="1386438" y="6858000"/>
                </a:lnTo>
                <a:lnTo>
                  <a:pt x="1369796" y="6858000"/>
                </a:lnTo>
                <a:lnTo>
                  <a:pt x="1351668" y="6858000"/>
                </a:lnTo>
                <a:lnTo>
                  <a:pt x="1324626" y="6858000"/>
                </a:lnTo>
                <a:lnTo>
                  <a:pt x="1286884" y="6858000"/>
                </a:lnTo>
                <a:lnTo>
                  <a:pt x="1236662" y="6858000"/>
                </a:lnTo>
                <a:lnTo>
                  <a:pt x="1172175" y="6858000"/>
                </a:lnTo>
                <a:lnTo>
                  <a:pt x="1091641" y="6858000"/>
                </a:lnTo>
                <a:lnTo>
                  <a:pt x="993276" y="6858000"/>
                </a:lnTo>
                <a:lnTo>
                  <a:pt x="875297" y="6858000"/>
                </a:lnTo>
                <a:lnTo>
                  <a:pt x="735922" y="6858000"/>
                </a:lnTo>
                <a:lnTo>
                  <a:pt x="573368" y="6858000"/>
                </a:lnTo>
                <a:lnTo>
                  <a:pt x="385850" y="6858000"/>
                </a:lnTo>
                <a:lnTo>
                  <a:pt x="171587" y="6858000"/>
                </a:lnTo>
                <a:cubicBezTo>
                  <a:pt x="192756" y="6794500"/>
                  <a:pt x="229802" y="6733646"/>
                  <a:pt x="280079" y="6683375"/>
                </a:cubicBezTo>
                <a:cubicBezTo>
                  <a:pt x="280079" y="6683375"/>
                  <a:pt x="280079" y="6683375"/>
                  <a:pt x="3825916" y="3137959"/>
                </a:cubicBezTo>
                <a:cubicBezTo>
                  <a:pt x="3914562" y="3049323"/>
                  <a:pt x="4030992" y="3005005"/>
                  <a:pt x="4147423" y="3005005"/>
                </a:cubicBezTo>
                <a:close/>
                <a:moveTo>
                  <a:pt x="5753797" y="2747852"/>
                </a:moveTo>
                <a:cubicBezTo>
                  <a:pt x="5870269" y="2747852"/>
                  <a:pt x="5986740" y="2792190"/>
                  <a:pt x="6075418" y="2880867"/>
                </a:cubicBezTo>
                <a:cubicBezTo>
                  <a:pt x="6250125" y="3058222"/>
                  <a:pt x="6250125" y="3346754"/>
                  <a:pt x="6075418" y="3524107"/>
                </a:cubicBezTo>
                <a:cubicBezTo>
                  <a:pt x="6075418" y="3524107"/>
                  <a:pt x="6075418" y="3524107"/>
                  <a:pt x="4825995" y="4773530"/>
                </a:cubicBezTo>
                <a:cubicBezTo>
                  <a:pt x="4648641" y="4948237"/>
                  <a:pt x="4360109" y="4948237"/>
                  <a:pt x="4182754" y="4773530"/>
                </a:cubicBezTo>
                <a:cubicBezTo>
                  <a:pt x="4005400" y="4596175"/>
                  <a:pt x="4005400" y="4307643"/>
                  <a:pt x="4182754" y="4130289"/>
                </a:cubicBezTo>
                <a:cubicBezTo>
                  <a:pt x="4182754" y="4130289"/>
                  <a:pt x="4182754" y="4130289"/>
                  <a:pt x="5432177" y="2880867"/>
                </a:cubicBezTo>
                <a:cubicBezTo>
                  <a:pt x="5520854" y="2792190"/>
                  <a:pt x="5637325" y="2747852"/>
                  <a:pt x="5753797" y="2747852"/>
                </a:cubicBezTo>
                <a:close/>
                <a:moveTo>
                  <a:pt x="4256015" y="1544501"/>
                </a:moveTo>
                <a:cubicBezTo>
                  <a:pt x="4372419" y="1544501"/>
                  <a:pt x="4488823" y="1588814"/>
                  <a:pt x="4577448" y="1677439"/>
                </a:cubicBezTo>
                <a:cubicBezTo>
                  <a:pt x="4754700" y="1854691"/>
                  <a:pt x="4754700" y="2143055"/>
                  <a:pt x="4577448" y="2317660"/>
                </a:cubicBezTo>
                <a:cubicBezTo>
                  <a:pt x="4577448" y="2317660"/>
                  <a:pt x="4577448" y="2317660"/>
                  <a:pt x="775805" y="6121949"/>
                </a:cubicBezTo>
                <a:cubicBezTo>
                  <a:pt x="598554" y="6299200"/>
                  <a:pt x="310190" y="6299200"/>
                  <a:pt x="132939" y="6121949"/>
                </a:cubicBezTo>
                <a:cubicBezTo>
                  <a:pt x="-44313" y="5944698"/>
                  <a:pt x="-44313" y="5656333"/>
                  <a:pt x="132939" y="5479082"/>
                </a:cubicBezTo>
                <a:cubicBezTo>
                  <a:pt x="132939" y="5479082"/>
                  <a:pt x="132939" y="5479082"/>
                  <a:pt x="3934582" y="1677439"/>
                </a:cubicBezTo>
                <a:cubicBezTo>
                  <a:pt x="4023208" y="1588814"/>
                  <a:pt x="4139612" y="1544501"/>
                  <a:pt x="4256015" y="1544501"/>
                </a:cubicBezTo>
                <a:close/>
                <a:moveTo>
                  <a:pt x="3595373" y="853935"/>
                </a:moveTo>
                <a:cubicBezTo>
                  <a:pt x="3711772" y="853935"/>
                  <a:pt x="3828171" y="898246"/>
                  <a:pt x="3915470" y="986868"/>
                </a:cubicBezTo>
                <a:cubicBezTo>
                  <a:pt x="4092713" y="1164111"/>
                  <a:pt x="4092713" y="1452463"/>
                  <a:pt x="3915470" y="1629706"/>
                </a:cubicBezTo>
                <a:cubicBezTo>
                  <a:pt x="3915470" y="1629706"/>
                  <a:pt x="3915470" y="1629706"/>
                  <a:pt x="1479032" y="4066144"/>
                </a:cubicBezTo>
                <a:cubicBezTo>
                  <a:pt x="1301789" y="4243387"/>
                  <a:pt x="1013437" y="4243387"/>
                  <a:pt x="836194" y="4066144"/>
                </a:cubicBezTo>
                <a:cubicBezTo>
                  <a:pt x="658950" y="3891545"/>
                  <a:pt x="658950" y="3603194"/>
                  <a:pt x="836194" y="3425951"/>
                </a:cubicBezTo>
                <a:cubicBezTo>
                  <a:pt x="836194" y="3425951"/>
                  <a:pt x="836194" y="3425951"/>
                  <a:pt x="3275276" y="986868"/>
                </a:cubicBezTo>
                <a:cubicBezTo>
                  <a:pt x="3362575" y="898246"/>
                  <a:pt x="3478974" y="853935"/>
                  <a:pt x="3595373" y="853935"/>
                </a:cubicBezTo>
                <a:close/>
                <a:moveTo>
                  <a:pt x="6334262" y="812799"/>
                </a:moveTo>
                <a:cubicBezTo>
                  <a:pt x="6334262" y="812799"/>
                  <a:pt x="6334262" y="812799"/>
                  <a:pt x="6334262" y="1913228"/>
                </a:cubicBezTo>
                <a:cubicBezTo>
                  <a:pt x="6334262" y="1913228"/>
                  <a:pt x="6334262" y="1913228"/>
                  <a:pt x="5170406" y="3077142"/>
                </a:cubicBezTo>
                <a:cubicBezTo>
                  <a:pt x="4993183" y="3254375"/>
                  <a:pt x="4704864" y="3254375"/>
                  <a:pt x="4527640" y="3077142"/>
                </a:cubicBezTo>
                <a:cubicBezTo>
                  <a:pt x="4353062" y="2899910"/>
                  <a:pt x="4353062" y="2611577"/>
                  <a:pt x="4527640" y="2434344"/>
                </a:cubicBezTo>
                <a:lnTo>
                  <a:pt x="6016847" y="945062"/>
                </a:lnTo>
                <a:cubicBezTo>
                  <a:pt x="6104136" y="857769"/>
                  <a:pt x="6220522" y="815445"/>
                  <a:pt x="6334262" y="812799"/>
                </a:cubicBezTo>
                <a:close/>
                <a:moveTo>
                  <a:pt x="4280302" y="175418"/>
                </a:moveTo>
                <a:cubicBezTo>
                  <a:pt x="4394734" y="175418"/>
                  <a:pt x="4509167" y="219075"/>
                  <a:pt x="4596479" y="306387"/>
                </a:cubicBezTo>
                <a:cubicBezTo>
                  <a:pt x="4773750" y="481012"/>
                  <a:pt x="4773750" y="766762"/>
                  <a:pt x="4596479" y="941387"/>
                </a:cubicBezTo>
                <a:cubicBezTo>
                  <a:pt x="4421854" y="1116012"/>
                  <a:pt x="4138750" y="1116012"/>
                  <a:pt x="3964125" y="941387"/>
                </a:cubicBezTo>
                <a:cubicBezTo>
                  <a:pt x="3789500" y="766762"/>
                  <a:pt x="3789500" y="481012"/>
                  <a:pt x="3964125" y="306387"/>
                </a:cubicBezTo>
                <a:cubicBezTo>
                  <a:pt x="4051438" y="219075"/>
                  <a:pt x="4165870" y="175418"/>
                  <a:pt x="4280302" y="175418"/>
                </a:cubicBezTo>
                <a:close/>
                <a:moveTo>
                  <a:pt x="2910696" y="0"/>
                </a:moveTo>
                <a:lnTo>
                  <a:pt x="2913203" y="0"/>
                </a:lnTo>
                <a:lnTo>
                  <a:pt x="2919157" y="0"/>
                </a:lnTo>
                <a:lnTo>
                  <a:pt x="2930753" y="0"/>
                </a:lnTo>
                <a:lnTo>
                  <a:pt x="2949869" y="0"/>
                </a:lnTo>
                <a:lnTo>
                  <a:pt x="2978387" y="0"/>
                </a:lnTo>
                <a:lnTo>
                  <a:pt x="3018186" y="0"/>
                </a:lnTo>
                <a:lnTo>
                  <a:pt x="3071148" y="0"/>
                </a:lnTo>
                <a:lnTo>
                  <a:pt x="3139152" y="0"/>
                </a:lnTo>
                <a:lnTo>
                  <a:pt x="3224079" y="0"/>
                </a:lnTo>
                <a:lnTo>
                  <a:pt x="3327809" y="0"/>
                </a:lnTo>
                <a:lnTo>
                  <a:pt x="3452222" y="0"/>
                </a:lnTo>
                <a:lnTo>
                  <a:pt x="3599199" y="0"/>
                </a:lnTo>
                <a:lnTo>
                  <a:pt x="3770619" y="0"/>
                </a:lnTo>
                <a:lnTo>
                  <a:pt x="3968364" y="0"/>
                </a:lnTo>
                <a:lnTo>
                  <a:pt x="4077695" y="0"/>
                </a:lnTo>
                <a:lnTo>
                  <a:pt x="4194313" y="0"/>
                </a:lnTo>
                <a:cubicBezTo>
                  <a:pt x="4194313" y="0"/>
                  <a:pt x="4194313" y="0"/>
                  <a:pt x="1507981" y="2688167"/>
                </a:cubicBezTo>
                <a:cubicBezTo>
                  <a:pt x="1330657" y="2865438"/>
                  <a:pt x="1042174" y="2865438"/>
                  <a:pt x="864850" y="2688167"/>
                </a:cubicBezTo>
                <a:cubicBezTo>
                  <a:pt x="687525" y="2510896"/>
                  <a:pt x="687525" y="2222501"/>
                  <a:pt x="864850" y="2045230"/>
                </a:cubicBezTo>
                <a:cubicBezTo>
                  <a:pt x="864850" y="2045230"/>
                  <a:pt x="864850" y="2045230"/>
                  <a:pt x="2910696" y="0"/>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sz="1800" b="1">
                <a:solidFill>
                  <a:srgbClr val="FF0000"/>
                </a:solidFill>
              </a:defRPr>
            </a:lvl1pPr>
          </a:lstStyle>
          <a:p>
            <a:r>
              <a:rPr lang="en-US" dirty="0"/>
              <a:t>Click icon to change photo</a:t>
            </a:r>
          </a:p>
        </p:txBody>
      </p:sp>
      <p:pic>
        <p:nvPicPr>
          <p:cNvPr id="20" name="Graphic 19">
            <a:extLst>
              <a:ext uri="{FF2B5EF4-FFF2-40B4-BE49-F238E27FC236}">
                <a16:creationId xmlns:a16="http://schemas.microsoft.com/office/drawing/2014/main" id="{10C4B621-CB97-4EC0-87E2-2F48A237046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1520" y="812800"/>
            <a:ext cx="2247900" cy="406400"/>
          </a:xfrm>
          <a:prstGeom prst="rect">
            <a:avLst/>
          </a:prstGeom>
        </p:spPr>
      </p:pic>
      <p:sp>
        <p:nvSpPr>
          <p:cNvPr id="21" name="TextBox 20">
            <a:extLst>
              <a:ext uri="{FF2B5EF4-FFF2-40B4-BE49-F238E27FC236}">
                <a16:creationId xmlns:a16="http://schemas.microsoft.com/office/drawing/2014/main" id="{0B814947-048E-4F21-B2A9-2E67D9CC8BDE}"/>
              </a:ext>
            </a:extLst>
          </p:cNvPr>
          <p:cNvSpPr txBox="1"/>
          <p:nvPr userDrawn="1"/>
        </p:nvSpPr>
        <p:spPr bwMode="black">
          <a:xfrm>
            <a:off x="731520"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2023.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p>
        </p:txBody>
      </p:sp>
      <p:sp>
        <p:nvSpPr>
          <p:cNvPr id="22" name="Text Placeholder 21">
            <a:extLst>
              <a:ext uri="{FF2B5EF4-FFF2-40B4-BE49-F238E27FC236}">
                <a16:creationId xmlns:a16="http://schemas.microsoft.com/office/drawing/2014/main" id="{B6C43B74-D30C-4137-BFF2-FBFBF75C833C}"/>
              </a:ext>
            </a:extLst>
          </p:cNvPr>
          <p:cNvSpPr>
            <a:spLocks noGrp="1"/>
          </p:cNvSpPr>
          <p:nvPr userDrawn="1">
            <p:ph type="body" sz="quarter" idx="10" hasCustomPrompt="1"/>
          </p:nvPr>
        </p:nvSpPr>
        <p:spPr>
          <a:xfrm>
            <a:off x="731520" y="4175059"/>
            <a:ext cx="4495800"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a:t>
            </a:r>
          </a:p>
        </p:txBody>
      </p:sp>
      <p:sp>
        <p:nvSpPr>
          <p:cNvPr id="23" name="Title 1">
            <a:extLst>
              <a:ext uri="{FF2B5EF4-FFF2-40B4-BE49-F238E27FC236}">
                <a16:creationId xmlns:a16="http://schemas.microsoft.com/office/drawing/2014/main" id="{B3183858-B3A0-46CC-A456-DA30C93DD2CA}"/>
              </a:ext>
            </a:extLst>
          </p:cNvPr>
          <p:cNvSpPr>
            <a:spLocks noGrp="1"/>
          </p:cNvSpPr>
          <p:nvPr userDrawn="1">
            <p:ph type="ctrTitle" hasCustomPrompt="1"/>
          </p:nvPr>
        </p:nvSpPr>
        <p:spPr>
          <a:xfrm>
            <a:off x="731520" y="1918354"/>
            <a:ext cx="4495800" cy="2088828"/>
          </a:xfrm>
          <a:prstGeom prst="rect">
            <a:avLst/>
          </a:prstGeom>
        </p:spPr>
        <p:txBody>
          <a:bodyPr anchor="b" anchorCtr="0"/>
          <a:lstStyle>
            <a:lvl1pPr algn="l">
              <a:lnSpc>
                <a:spcPct val="100000"/>
              </a:lnSpc>
              <a:defRPr sz="3200" b="1" i="0" baseline="0">
                <a:solidFill>
                  <a:schemeClr val="accent2"/>
                </a:solidFill>
              </a:defRPr>
            </a:lvl1pPr>
          </a:lstStyle>
          <a:p>
            <a:r>
              <a:rPr lang="en-US" dirty="0"/>
              <a:t>Headline 32pt Arial Bold Title Case and Can be 3 Lines</a:t>
            </a:r>
          </a:p>
        </p:txBody>
      </p:sp>
      <p:sp>
        <p:nvSpPr>
          <p:cNvPr id="24" name="Subtitle 2">
            <a:extLst>
              <a:ext uri="{FF2B5EF4-FFF2-40B4-BE49-F238E27FC236}">
                <a16:creationId xmlns:a16="http://schemas.microsoft.com/office/drawing/2014/main" id="{52F80995-0F2C-4892-8CC6-4D4D83A80241}"/>
              </a:ext>
            </a:extLst>
          </p:cNvPr>
          <p:cNvSpPr>
            <a:spLocks noGrp="1"/>
          </p:cNvSpPr>
          <p:nvPr userDrawn="1">
            <p:ph type="subTitle" idx="1" hasCustomPrompt="1"/>
          </p:nvPr>
        </p:nvSpPr>
        <p:spPr>
          <a:xfrm>
            <a:off x="731520" y="5518464"/>
            <a:ext cx="4495800"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Tree>
    <p:extLst>
      <p:ext uri="{BB962C8B-B14F-4D97-AF65-F5344CB8AC3E}">
        <p14:creationId xmlns:p14="http://schemas.microsoft.com/office/powerpoint/2010/main" val="17552044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124711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ver Img04 - IQVIA">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FFD4295F-BFEF-40BB-96E1-F34FC912306B}"/>
              </a:ext>
            </a:extLst>
          </p:cNvPr>
          <p:cNvSpPr>
            <a:spLocks noGrp="1"/>
          </p:cNvSpPr>
          <p:nvPr>
            <p:ph type="pic" sz="quarter" idx="12" hasCustomPrompt="1"/>
          </p:nvPr>
        </p:nvSpPr>
        <p:spPr>
          <a:xfrm>
            <a:off x="0" y="0"/>
            <a:ext cx="6126163" cy="6858000"/>
          </a:xfrm>
          <a:custGeom>
            <a:avLst/>
            <a:gdLst>
              <a:gd name="connsiteX0" fmla="*/ 4652238 w 6126163"/>
              <a:gd name="connsiteY0" fmla="*/ 1812535 h 6858000"/>
              <a:gd name="connsiteX1" fmla="*/ 5095371 w 6126163"/>
              <a:gd name="connsiteY1" fmla="*/ 1997101 h 6858000"/>
              <a:gd name="connsiteX2" fmla="*/ 5095371 w 6126163"/>
              <a:gd name="connsiteY2" fmla="*/ 2883547 h 6858000"/>
              <a:gd name="connsiteX3" fmla="*/ 1482731 w 6126163"/>
              <a:gd name="connsiteY3" fmla="*/ 6496919 h 6858000"/>
              <a:gd name="connsiteX4" fmla="*/ 1121723 w 6126163"/>
              <a:gd name="connsiteY4" fmla="*/ 6858000 h 6858000"/>
              <a:gd name="connsiteX5" fmla="*/ 0 w 6126163"/>
              <a:gd name="connsiteY5" fmla="*/ 6858000 h 6858000"/>
              <a:gd name="connsiteX6" fmla="*/ 0 w 6126163"/>
              <a:gd name="connsiteY6" fmla="*/ 6856730 h 6858000"/>
              <a:gd name="connsiteX7" fmla="*/ 0 w 6126163"/>
              <a:gd name="connsiteY7" fmla="*/ 6847830 h 6858000"/>
              <a:gd name="connsiteX8" fmla="*/ 0 w 6126163"/>
              <a:gd name="connsiteY8" fmla="*/ 6823674 h 6858000"/>
              <a:gd name="connsiteX9" fmla="*/ 0 w 6126163"/>
              <a:gd name="connsiteY9" fmla="*/ 6776633 h 6858000"/>
              <a:gd name="connsiteX10" fmla="*/ 0 w 6126163"/>
              <a:gd name="connsiteY10" fmla="*/ 6742148 h 6858000"/>
              <a:gd name="connsiteX11" fmla="*/ 0 w 6126163"/>
              <a:gd name="connsiteY11" fmla="*/ 6699080 h 6858000"/>
              <a:gd name="connsiteX12" fmla="*/ 0 w 6126163"/>
              <a:gd name="connsiteY12" fmla="*/ 6646477 h 6858000"/>
              <a:gd name="connsiteX13" fmla="*/ 0 w 6126163"/>
              <a:gd name="connsiteY13" fmla="*/ 6583385 h 6858000"/>
              <a:gd name="connsiteX14" fmla="*/ 0 w 6126163"/>
              <a:gd name="connsiteY14" fmla="*/ 6508851 h 6858000"/>
              <a:gd name="connsiteX15" fmla="*/ 0 w 6126163"/>
              <a:gd name="connsiteY15" fmla="*/ 6421921 h 6858000"/>
              <a:gd name="connsiteX16" fmla="*/ 0 w 6126163"/>
              <a:gd name="connsiteY16" fmla="*/ 6321642 h 6858000"/>
              <a:gd name="connsiteX17" fmla="*/ 0 w 6126163"/>
              <a:gd name="connsiteY17" fmla="*/ 6207059 h 6858000"/>
              <a:gd name="connsiteX18" fmla="*/ 4209104 w 6126163"/>
              <a:gd name="connsiteY18" fmla="*/ 1997101 h 6858000"/>
              <a:gd name="connsiteX19" fmla="*/ 4652238 w 6126163"/>
              <a:gd name="connsiteY19" fmla="*/ 1812535 h 6858000"/>
              <a:gd name="connsiteX20" fmla="*/ 2968625 w 6126163"/>
              <a:gd name="connsiteY20" fmla="*/ 0 h 6858000"/>
              <a:gd name="connsiteX21" fmla="*/ 6126163 w 6126163"/>
              <a:gd name="connsiteY21" fmla="*/ 0 h 6858000"/>
              <a:gd name="connsiteX22" fmla="*/ 0 w 6126163"/>
              <a:gd name="connsiteY22" fmla="*/ 6127750 h 6858000"/>
              <a:gd name="connsiteX23" fmla="*/ 0 w 6126163"/>
              <a:gd name="connsiteY23" fmla="*/ 2968625 h 6858000"/>
              <a:gd name="connsiteX24" fmla="*/ 1129242 w 6126163"/>
              <a:gd name="connsiteY24" fmla="*/ 0 h 6858000"/>
              <a:gd name="connsiteX25" fmla="*/ 1132705 w 6126163"/>
              <a:gd name="connsiteY25" fmla="*/ 0 h 6858000"/>
              <a:gd name="connsiteX26" fmla="*/ 1140928 w 6126163"/>
              <a:gd name="connsiteY26" fmla="*/ 0 h 6858000"/>
              <a:gd name="connsiteX27" fmla="*/ 1156941 w 6126163"/>
              <a:gd name="connsiteY27" fmla="*/ 0 h 6858000"/>
              <a:gd name="connsiteX28" fmla="*/ 1183341 w 6126163"/>
              <a:gd name="connsiteY28" fmla="*/ 0 h 6858000"/>
              <a:gd name="connsiteX29" fmla="*/ 1222725 w 6126163"/>
              <a:gd name="connsiteY29" fmla="*/ 0 h 6858000"/>
              <a:gd name="connsiteX30" fmla="*/ 1277689 w 6126163"/>
              <a:gd name="connsiteY30" fmla="*/ 0 h 6858000"/>
              <a:gd name="connsiteX31" fmla="*/ 1350831 w 6126163"/>
              <a:gd name="connsiteY31" fmla="*/ 0 h 6858000"/>
              <a:gd name="connsiteX32" fmla="*/ 1444746 w 6126163"/>
              <a:gd name="connsiteY32" fmla="*/ 0 h 6858000"/>
              <a:gd name="connsiteX33" fmla="*/ 1562032 w 6126163"/>
              <a:gd name="connsiteY33" fmla="*/ 0 h 6858000"/>
              <a:gd name="connsiteX34" fmla="*/ 1705286 w 6126163"/>
              <a:gd name="connsiteY34" fmla="*/ 0 h 6858000"/>
              <a:gd name="connsiteX35" fmla="*/ 1787462 w 6126163"/>
              <a:gd name="connsiteY35" fmla="*/ 0 h 6858000"/>
              <a:gd name="connsiteX36" fmla="*/ 1877103 w 6126163"/>
              <a:gd name="connsiteY36" fmla="*/ 0 h 6858000"/>
              <a:gd name="connsiteX37" fmla="*/ 1974535 w 6126163"/>
              <a:gd name="connsiteY37" fmla="*/ 0 h 6858000"/>
              <a:gd name="connsiteX38" fmla="*/ 2080082 w 6126163"/>
              <a:gd name="connsiteY38" fmla="*/ 0 h 6858000"/>
              <a:gd name="connsiteX39" fmla="*/ 2194068 w 6126163"/>
              <a:gd name="connsiteY39" fmla="*/ 0 h 6858000"/>
              <a:gd name="connsiteX40" fmla="*/ 2316818 w 6126163"/>
              <a:gd name="connsiteY40" fmla="*/ 0 h 6858000"/>
              <a:gd name="connsiteX41" fmla="*/ 2448657 w 6126163"/>
              <a:gd name="connsiteY41" fmla="*/ 0 h 6858000"/>
              <a:gd name="connsiteX42" fmla="*/ 2589909 w 6126163"/>
              <a:gd name="connsiteY42" fmla="*/ 0 h 6858000"/>
              <a:gd name="connsiteX43" fmla="*/ 2740898 w 6126163"/>
              <a:gd name="connsiteY43" fmla="*/ 0 h 6858000"/>
              <a:gd name="connsiteX44" fmla="*/ 2901950 w 6126163"/>
              <a:gd name="connsiteY44" fmla="*/ 0 h 6858000"/>
              <a:gd name="connsiteX45" fmla="*/ 1176867 w 6126163"/>
              <a:gd name="connsiteY45" fmla="*/ 1728193 h 6858000"/>
              <a:gd name="connsiteX46" fmla="*/ 287867 w 6126163"/>
              <a:gd name="connsiteY46" fmla="*/ 1728193 h 6858000"/>
              <a:gd name="connsiteX47" fmla="*/ 287867 w 6126163"/>
              <a:gd name="connsiteY47" fmla="*/ 841601 h 6858000"/>
              <a:gd name="connsiteX48" fmla="*/ 1129242 w 6126163"/>
              <a:gd name="connsiteY4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126163" h="6858000">
                <a:moveTo>
                  <a:pt x="4652238" y="1812535"/>
                </a:moveTo>
                <a:cubicBezTo>
                  <a:pt x="4812956" y="1812535"/>
                  <a:pt x="4973675" y="1874057"/>
                  <a:pt x="5095371" y="1997101"/>
                </a:cubicBezTo>
                <a:cubicBezTo>
                  <a:pt x="5338763" y="2240543"/>
                  <a:pt x="5338763" y="2637459"/>
                  <a:pt x="5095371" y="2883547"/>
                </a:cubicBezTo>
                <a:cubicBezTo>
                  <a:pt x="5095371" y="2883547"/>
                  <a:pt x="5095371" y="2883547"/>
                  <a:pt x="1482731" y="6496919"/>
                </a:cubicBezTo>
                <a:lnTo>
                  <a:pt x="1121723" y="6858000"/>
                </a:lnTo>
                <a:lnTo>
                  <a:pt x="0" y="6858000"/>
                </a:lnTo>
                <a:lnTo>
                  <a:pt x="0" y="6856730"/>
                </a:lnTo>
                <a:lnTo>
                  <a:pt x="0" y="6847830"/>
                </a:lnTo>
                <a:lnTo>
                  <a:pt x="0" y="6823674"/>
                </a:lnTo>
                <a:lnTo>
                  <a:pt x="0" y="6776633"/>
                </a:lnTo>
                <a:lnTo>
                  <a:pt x="0" y="6742148"/>
                </a:lnTo>
                <a:lnTo>
                  <a:pt x="0" y="6699080"/>
                </a:lnTo>
                <a:lnTo>
                  <a:pt x="0" y="6646477"/>
                </a:lnTo>
                <a:lnTo>
                  <a:pt x="0" y="6583385"/>
                </a:lnTo>
                <a:lnTo>
                  <a:pt x="0" y="6508851"/>
                </a:lnTo>
                <a:lnTo>
                  <a:pt x="0" y="6421921"/>
                </a:lnTo>
                <a:lnTo>
                  <a:pt x="0" y="6321642"/>
                </a:lnTo>
                <a:lnTo>
                  <a:pt x="0" y="6207059"/>
                </a:lnTo>
                <a:cubicBezTo>
                  <a:pt x="0" y="6207059"/>
                  <a:pt x="0" y="6207059"/>
                  <a:pt x="4209104" y="1997101"/>
                </a:cubicBezTo>
                <a:cubicBezTo>
                  <a:pt x="4330800" y="1874057"/>
                  <a:pt x="4491519" y="1812535"/>
                  <a:pt x="4652238" y="1812535"/>
                </a:cubicBezTo>
                <a:close/>
                <a:moveTo>
                  <a:pt x="2968625" y="0"/>
                </a:moveTo>
                <a:lnTo>
                  <a:pt x="6126163" y="0"/>
                </a:lnTo>
                <a:lnTo>
                  <a:pt x="0" y="6127750"/>
                </a:lnTo>
                <a:lnTo>
                  <a:pt x="0" y="2968625"/>
                </a:lnTo>
                <a:close/>
                <a:moveTo>
                  <a:pt x="1129242" y="0"/>
                </a:moveTo>
                <a:lnTo>
                  <a:pt x="1132705" y="0"/>
                </a:lnTo>
                <a:lnTo>
                  <a:pt x="1140928" y="0"/>
                </a:lnTo>
                <a:lnTo>
                  <a:pt x="1156941" y="0"/>
                </a:lnTo>
                <a:lnTo>
                  <a:pt x="1183341" y="0"/>
                </a:lnTo>
                <a:lnTo>
                  <a:pt x="1222725" y="0"/>
                </a:lnTo>
                <a:lnTo>
                  <a:pt x="1277689" y="0"/>
                </a:lnTo>
                <a:lnTo>
                  <a:pt x="1350831" y="0"/>
                </a:lnTo>
                <a:lnTo>
                  <a:pt x="1444746" y="0"/>
                </a:lnTo>
                <a:lnTo>
                  <a:pt x="1562032" y="0"/>
                </a:lnTo>
                <a:lnTo>
                  <a:pt x="1705286" y="0"/>
                </a:lnTo>
                <a:lnTo>
                  <a:pt x="1787462" y="0"/>
                </a:lnTo>
                <a:lnTo>
                  <a:pt x="1877103" y="0"/>
                </a:lnTo>
                <a:lnTo>
                  <a:pt x="1974535" y="0"/>
                </a:lnTo>
                <a:lnTo>
                  <a:pt x="2080082" y="0"/>
                </a:lnTo>
                <a:lnTo>
                  <a:pt x="2194068" y="0"/>
                </a:lnTo>
                <a:lnTo>
                  <a:pt x="2316818" y="0"/>
                </a:lnTo>
                <a:lnTo>
                  <a:pt x="2448657" y="0"/>
                </a:lnTo>
                <a:lnTo>
                  <a:pt x="2589909" y="0"/>
                </a:lnTo>
                <a:lnTo>
                  <a:pt x="2740898" y="0"/>
                </a:lnTo>
                <a:lnTo>
                  <a:pt x="2901950" y="0"/>
                </a:lnTo>
                <a:cubicBezTo>
                  <a:pt x="2901950" y="0"/>
                  <a:pt x="2901950" y="0"/>
                  <a:pt x="1176867" y="1728193"/>
                </a:cubicBezTo>
                <a:cubicBezTo>
                  <a:pt x="930804" y="1971675"/>
                  <a:pt x="533929" y="1971675"/>
                  <a:pt x="287867" y="1728193"/>
                </a:cubicBezTo>
                <a:cubicBezTo>
                  <a:pt x="44450" y="1484711"/>
                  <a:pt x="44450" y="1085083"/>
                  <a:pt x="287867" y="841601"/>
                </a:cubicBezTo>
                <a:cubicBezTo>
                  <a:pt x="287867" y="841601"/>
                  <a:pt x="287867" y="841601"/>
                  <a:pt x="1129242" y="0"/>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sz="1800" b="1">
                <a:solidFill>
                  <a:srgbClr val="FF0000"/>
                </a:solidFill>
              </a:defRPr>
            </a:lvl1pPr>
          </a:lstStyle>
          <a:p>
            <a:r>
              <a:rPr lang="en-US" dirty="0"/>
              <a:t>Click icon to change photo</a:t>
            </a:r>
          </a:p>
        </p:txBody>
      </p:sp>
      <p:sp>
        <p:nvSpPr>
          <p:cNvPr id="27" name="TextBox 26">
            <a:extLst>
              <a:ext uri="{FF2B5EF4-FFF2-40B4-BE49-F238E27FC236}">
                <a16:creationId xmlns:a16="http://schemas.microsoft.com/office/drawing/2014/main" id="{F577C4B3-1DF5-42C4-88D3-7A8FDF1437CE}"/>
              </a:ext>
            </a:extLst>
          </p:cNvPr>
          <p:cNvSpPr txBox="1"/>
          <p:nvPr userDrawn="1"/>
        </p:nvSpPr>
        <p:spPr bwMode="black">
          <a:xfrm>
            <a:off x="7315200"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2023.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p>
        </p:txBody>
      </p:sp>
      <p:sp>
        <p:nvSpPr>
          <p:cNvPr id="28" name="Text Placeholder 21">
            <a:extLst>
              <a:ext uri="{FF2B5EF4-FFF2-40B4-BE49-F238E27FC236}">
                <a16:creationId xmlns:a16="http://schemas.microsoft.com/office/drawing/2014/main" id="{1E827BD4-C372-4180-AA85-8A9DEF2FFB74}"/>
              </a:ext>
            </a:extLst>
          </p:cNvPr>
          <p:cNvSpPr>
            <a:spLocks noGrp="1"/>
          </p:cNvSpPr>
          <p:nvPr>
            <p:ph type="body" sz="quarter" idx="11" hasCustomPrompt="1"/>
          </p:nvPr>
        </p:nvSpPr>
        <p:spPr>
          <a:xfrm>
            <a:off x="7315200" y="4175059"/>
            <a:ext cx="4495800"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a:t>
            </a:r>
          </a:p>
        </p:txBody>
      </p:sp>
      <p:sp>
        <p:nvSpPr>
          <p:cNvPr id="29" name="Title 1">
            <a:extLst>
              <a:ext uri="{FF2B5EF4-FFF2-40B4-BE49-F238E27FC236}">
                <a16:creationId xmlns:a16="http://schemas.microsoft.com/office/drawing/2014/main" id="{9F2E8CDF-5D20-4D7F-A039-FA664F07CF3F}"/>
              </a:ext>
            </a:extLst>
          </p:cNvPr>
          <p:cNvSpPr>
            <a:spLocks noGrp="1"/>
          </p:cNvSpPr>
          <p:nvPr>
            <p:ph type="ctrTitle" hasCustomPrompt="1"/>
          </p:nvPr>
        </p:nvSpPr>
        <p:spPr>
          <a:xfrm>
            <a:off x="7315200" y="1918354"/>
            <a:ext cx="4495800" cy="2088828"/>
          </a:xfrm>
          <a:prstGeom prst="rect">
            <a:avLst/>
          </a:prstGeom>
        </p:spPr>
        <p:txBody>
          <a:bodyPr anchor="b" anchorCtr="0"/>
          <a:lstStyle>
            <a:lvl1pPr algn="l">
              <a:lnSpc>
                <a:spcPct val="100000"/>
              </a:lnSpc>
              <a:defRPr sz="3200" b="1" i="0" baseline="0">
                <a:solidFill>
                  <a:schemeClr val="accent2"/>
                </a:solidFill>
              </a:defRPr>
            </a:lvl1pPr>
          </a:lstStyle>
          <a:p>
            <a:r>
              <a:rPr lang="en-US" dirty="0"/>
              <a:t>Headline 32pt Arial Bold Title Case and Can be 3 Lines</a:t>
            </a:r>
          </a:p>
        </p:txBody>
      </p:sp>
      <p:sp>
        <p:nvSpPr>
          <p:cNvPr id="30" name="Subtitle 2">
            <a:extLst>
              <a:ext uri="{FF2B5EF4-FFF2-40B4-BE49-F238E27FC236}">
                <a16:creationId xmlns:a16="http://schemas.microsoft.com/office/drawing/2014/main" id="{98E6AE06-6C45-4DED-9551-699DA73FFB43}"/>
              </a:ext>
            </a:extLst>
          </p:cNvPr>
          <p:cNvSpPr>
            <a:spLocks noGrp="1"/>
          </p:cNvSpPr>
          <p:nvPr>
            <p:ph type="subTitle" idx="1" hasCustomPrompt="1"/>
          </p:nvPr>
        </p:nvSpPr>
        <p:spPr>
          <a:xfrm>
            <a:off x="7315200" y="5518464"/>
            <a:ext cx="4495800"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31" name="Graphic 30">
            <a:extLst>
              <a:ext uri="{FF2B5EF4-FFF2-40B4-BE49-F238E27FC236}">
                <a16:creationId xmlns:a16="http://schemas.microsoft.com/office/drawing/2014/main" id="{7910A531-85B9-4009-BD82-A503C2912A3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99917" y="735457"/>
            <a:ext cx="2247900" cy="406400"/>
          </a:xfrm>
          <a:prstGeom prst="rect">
            <a:avLst/>
          </a:prstGeom>
        </p:spPr>
      </p:pic>
      <p:sp>
        <p:nvSpPr>
          <p:cNvPr id="20" name="Freeform 13">
            <a:extLst>
              <a:ext uri="{FF2B5EF4-FFF2-40B4-BE49-F238E27FC236}">
                <a16:creationId xmlns:a16="http://schemas.microsoft.com/office/drawing/2014/main" id="{FCFE8574-3DDA-44E9-B82B-2F9AA30C2615}"/>
              </a:ext>
            </a:extLst>
          </p:cNvPr>
          <p:cNvSpPr>
            <a:spLocks/>
          </p:cNvSpPr>
          <p:nvPr userDrawn="1"/>
        </p:nvSpPr>
        <p:spPr bwMode="auto">
          <a:xfrm>
            <a:off x="0" y="1666875"/>
            <a:ext cx="455613" cy="1235075"/>
          </a:xfrm>
          <a:custGeom>
            <a:avLst/>
            <a:gdLst>
              <a:gd name="T0" fmla="*/ 80 w 172"/>
              <a:gd name="T1" fmla="*/ 53 h 467"/>
              <a:gd name="T2" fmla="*/ 80 w 172"/>
              <a:gd name="T3" fmla="*/ 53 h 467"/>
              <a:gd name="T4" fmla="*/ 0 w 172"/>
              <a:gd name="T5" fmla="*/ 0 h 467"/>
              <a:gd name="T6" fmla="*/ 0 w 172"/>
              <a:gd name="T7" fmla="*/ 467 h 467"/>
              <a:gd name="T8" fmla="*/ 80 w 172"/>
              <a:gd name="T9" fmla="*/ 388 h 467"/>
              <a:gd name="T10" fmla="*/ 80 w 172"/>
              <a:gd name="T11" fmla="*/ 53 h 467"/>
            </a:gdLst>
            <a:ahLst/>
            <a:cxnLst>
              <a:cxn ang="0">
                <a:pos x="T0" y="T1"/>
              </a:cxn>
              <a:cxn ang="0">
                <a:pos x="T2" y="T3"/>
              </a:cxn>
              <a:cxn ang="0">
                <a:pos x="T4" y="T5"/>
              </a:cxn>
              <a:cxn ang="0">
                <a:pos x="T6" y="T7"/>
              </a:cxn>
              <a:cxn ang="0">
                <a:pos x="T8" y="T9"/>
              </a:cxn>
              <a:cxn ang="0">
                <a:pos x="T10" y="T11"/>
              </a:cxn>
            </a:cxnLst>
            <a:rect l="0" t="0" r="r" b="b"/>
            <a:pathLst>
              <a:path w="172" h="467">
                <a:moveTo>
                  <a:pt x="80" y="53"/>
                </a:moveTo>
                <a:cubicBezTo>
                  <a:pt x="80" y="53"/>
                  <a:pt x="80" y="53"/>
                  <a:pt x="80" y="53"/>
                </a:cubicBezTo>
                <a:cubicBezTo>
                  <a:pt x="56" y="29"/>
                  <a:pt x="29" y="12"/>
                  <a:pt x="0" y="0"/>
                </a:cubicBezTo>
                <a:cubicBezTo>
                  <a:pt x="0" y="467"/>
                  <a:pt x="0" y="467"/>
                  <a:pt x="0" y="467"/>
                </a:cubicBezTo>
                <a:cubicBezTo>
                  <a:pt x="80" y="388"/>
                  <a:pt x="80" y="388"/>
                  <a:pt x="80" y="388"/>
                </a:cubicBezTo>
                <a:cubicBezTo>
                  <a:pt x="172" y="295"/>
                  <a:pt x="172" y="145"/>
                  <a:pt x="80" y="53"/>
                </a:cubicBezTo>
                <a:close/>
              </a:path>
            </a:pathLst>
          </a:custGeom>
          <a:solidFill>
            <a:srgbClr val="F4F4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a:p>
        </p:txBody>
      </p:sp>
      <p:sp>
        <p:nvSpPr>
          <p:cNvPr id="32" name="Freeform 17">
            <a:extLst>
              <a:ext uri="{FF2B5EF4-FFF2-40B4-BE49-F238E27FC236}">
                <a16:creationId xmlns:a16="http://schemas.microsoft.com/office/drawing/2014/main" id="{EBE5F009-828D-4CEF-96D5-43F75AD903F9}"/>
              </a:ext>
            </a:extLst>
          </p:cNvPr>
          <p:cNvSpPr>
            <a:spLocks/>
          </p:cNvSpPr>
          <p:nvPr userDrawn="1"/>
        </p:nvSpPr>
        <p:spPr bwMode="auto">
          <a:xfrm>
            <a:off x="4938713" y="0"/>
            <a:ext cx="3021013" cy="2154238"/>
          </a:xfrm>
          <a:custGeom>
            <a:avLst/>
            <a:gdLst>
              <a:gd name="T0" fmla="*/ 92 w 1142"/>
              <a:gd name="T1" fmla="*/ 722 h 814"/>
              <a:gd name="T2" fmla="*/ 92 w 1142"/>
              <a:gd name="T3" fmla="*/ 722 h 814"/>
              <a:gd name="T4" fmla="*/ 427 w 1142"/>
              <a:gd name="T5" fmla="*/ 722 h 814"/>
              <a:gd name="T6" fmla="*/ 1111 w 1142"/>
              <a:gd name="T7" fmla="*/ 38 h 814"/>
              <a:gd name="T8" fmla="*/ 1142 w 1142"/>
              <a:gd name="T9" fmla="*/ 0 h 814"/>
              <a:gd name="T10" fmla="*/ 479 w 1142"/>
              <a:gd name="T11" fmla="*/ 0 h 814"/>
              <a:gd name="T12" fmla="*/ 92 w 1142"/>
              <a:gd name="T13" fmla="*/ 387 h 814"/>
              <a:gd name="T14" fmla="*/ 92 w 1142"/>
              <a:gd name="T15" fmla="*/ 722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2" h="814">
                <a:moveTo>
                  <a:pt x="92" y="722"/>
                </a:moveTo>
                <a:cubicBezTo>
                  <a:pt x="92" y="722"/>
                  <a:pt x="92" y="722"/>
                  <a:pt x="92" y="722"/>
                </a:cubicBezTo>
                <a:cubicBezTo>
                  <a:pt x="184" y="814"/>
                  <a:pt x="335" y="814"/>
                  <a:pt x="427" y="722"/>
                </a:cubicBezTo>
                <a:cubicBezTo>
                  <a:pt x="1111" y="38"/>
                  <a:pt x="1111" y="38"/>
                  <a:pt x="1111" y="38"/>
                </a:cubicBezTo>
                <a:cubicBezTo>
                  <a:pt x="1123" y="26"/>
                  <a:pt x="1133" y="13"/>
                  <a:pt x="1142" y="0"/>
                </a:cubicBezTo>
                <a:cubicBezTo>
                  <a:pt x="479" y="0"/>
                  <a:pt x="479" y="0"/>
                  <a:pt x="479" y="0"/>
                </a:cubicBezTo>
                <a:cubicBezTo>
                  <a:pt x="92" y="387"/>
                  <a:pt x="92" y="387"/>
                  <a:pt x="92" y="387"/>
                </a:cubicBezTo>
                <a:cubicBezTo>
                  <a:pt x="0" y="479"/>
                  <a:pt x="0" y="630"/>
                  <a:pt x="92" y="722"/>
                </a:cubicBezTo>
                <a:close/>
              </a:path>
            </a:pathLst>
          </a:custGeom>
          <a:solidFill>
            <a:srgbClr val="F4F4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a:p>
        </p:txBody>
      </p:sp>
    </p:spTree>
    <p:extLst>
      <p:ext uri="{BB962C8B-B14F-4D97-AF65-F5344CB8AC3E}">
        <p14:creationId xmlns:p14="http://schemas.microsoft.com/office/powerpoint/2010/main" val="21873849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Img05 - IQVIA">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CD4BCDB-D5A1-4262-8420-612F707BF2C8}"/>
              </a:ext>
            </a:extLst>
          </p:cNvPr>
          <p:cNvSpPr>
            <a:spLocks noGrp="1"/>
          </p:cNvSpPr>
          <p:nvPr>
            <p:ph type="pic" sz="quarter" idx="12" hasCustomPrompt="1"/>
          </p:nvPr>
        </p:nvSpPr>
        <p:spPr>
          <a:xfrm>
            <a:off x="4768658" y="0"/>
            <a:ext cx="7420167" cy="6185064"/>
          </a:xfrm>
          <a:custGeom>
            <a:avLst/>
            <a:gdLst>
              <a:gd name="connsiteX0" fmla="*/ 880919 w 7420167"/>
              <a:gd name="connsiteY0" fmla="*/ 0 h 6185064"/>
              <a:gd name="connsiteX1" fmla="*/ 7420167 w 7420167"/>
              <a:gd name="connsiteY1" fmla="*/ 0 h 6185064"/>
              <a:gd name="connsiteX2" fmla="*/ 7420167 w 7420167"/>
              <a:gd name="connsiteY2" fmla="*/ 4066168 h 6185064"/>
              <a:gd name="connsiteX3" fmla="*/ 5539556 w 7420167"/>
              <a:gd name="connsiteY3" fmla="*/ 5947431 h 6185064"/>
              <a:gd name="connsiteX4" fmla="*/ 4384794 w 7420167"/>
              <a:gd name="connsiteY4" fmla="*/ 5947431 h 6185064"/>
              <a:gd name="connsiteX5" fmla="*/ 237552 w 7420167"/>
              <a:gd name="connsiteY5" fmla="*/ 1798751 h 6185064"/>
              <a:gd name="connsiteX6" fmla="*/ 237552 w 7420167"/>
              <a:gd name="connsiteY6" fmla="*/ 643590 h 6185064"/>
              <a:gd name="connsiteX7" fmla="*/ 880919 w 7420167"/>
              <a:gd name="connsiteY7" fmla="*/ 0 h 618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0167" h="6185064">
                <a:moveTo>
                  <a:pt x="880919" y="0"/>
                </a:moveTo>
                <a:lnTo>
                  <a:pt x="7420167" y="0"/>
                </a:lnTo>
                <a:cubicBezTo>
                  <a:pt x="7420167" y="0"/>
                  <a:pt x="7420167" y="0"/>
                  <a:pt x="7420167" y="4066168"/>
                </a:cubicBezTo>
                <a:cubicBezTo>
                  <a:pt x="7420167" y="4066168"/>
                  <a:pt x="7420167" y="4066168"/>
                  <a:pt x="5539556" y="5947431"/>
                </a:cubicBezTo>
                <a:cubicBezTo>
                  <a:pt x="5222821" y="6264275"/>
                  <a:pt x="4701529" y="6264275"/>
                  <a:pt x="4384794" y="5947431"/>
                </a:cubicBezTo>
                <a:cubicBezTo>
                  <a:pt x="4384794" y="5947431"/>
                  <a:pt x="4384794" y="5947431"/>
                  <a:pt x="237552" y="1798751"/>
                </a:cubicBezTo>
                <a:cubicBezTo>
                  <a:pt x="-79183" y="1478607"/>
                  <a:pt x="-79183" y="960434"/>
                  <a:pt x="237552" y="643590"/>
                </a:cubicBezTo>
                <a:cubicBezTo>
                  <a:pt x="237552" y="643590"/>
                  <a:pt x="237552" y="643590"/>
                  <a:pt x="880919" y="0"/>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b="1">
                <a:solidFill>
                  <a:srgbClr val="FF0000"/>
                </a:solidFill>
              </a:defRPr>
            </a:lvl1pPr>
          </a:lstStyle>
          <a:p>
            <a:r>
              <a:rPr lang="en-US" dirty="0"/>
              <a:t>Click icon to change photo</a:t>
            </a:r>
          </a:p>
        </p:txBody>
      </p:sp>
      <p:pic>
        <p:nvPicPr>
          <p:cNvPr id="20" name="Graphic 19">
            <a:extLst>
              <a:ext uri="{FF2B5EF4-FFF2-40B4-BE49-F238E27FC236}">
                <a16:creationId xmlns:a16="http://schemas.microsoft.com/office/drawing/2014/main" id="{10C4B621-CB97-4EC0-87E2-2F48A237046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1520" y="812800"/>
            <a:ext cx="2247900" cy="406400"/>
          </a:xfrm>
          <a:prstGeom prst="rect">
            <a:avLst/>
          </a:prstGeom>
        </p:spPr>
      </p:pic>
      <p:sp>
        <p:nvSpPr>
          <p:cNvPr id="21" name="TextBox 20">
            <a:extLst>
              <a:ext uri="{FF2B5EF4-FFF2-40B4-BE49-F238E27FC236}">
                <a16:creationId xmlns:a16="http://schemas.microsoft.com/office/drawing/2014/main" id="{0B814947-048E-4F21-B2A9-2E67D9CC8BDE}"/>
              </a:ext>
            </a:extLst>
          </p:cNvPr>
          <p:cNvSpPr txBox="1"/>
          <p:nvPr userDrawn="1"/>
        </p:nvSpPr>
        <p:spPr bwMode="black">
          <a:xfrm>
            <a:off x="731520"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2023.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p>
        </p:txBody>
      </p:sp>
      <p:sp>
        <p:nvSpPr>
          <p:cNvPr id="22" name="Text Placeholder 21">
            <a:extLst>
              <a:ext uri="{FF2B5EF4-FFF2-40B4-BE49-F238E27FC236}">
                <a16:creationId xmlns:a16="http://schemas.microsoft.com/office/drawing/2014/main" id="{B6C43B74-D30C-4137-BFF2-FBFBF75C833C}"/>
              </a:ext>
            </a:extLst>
          </p:cNvPr>
          <p:cNvSpPr>
            <a:spLocks noGrp="1"/>
          </p:cNvSpPr>
          <p:nvPr>
            <p:ph type="body" sz="quarter" idx="10" hasCustomPrompt="1"/>
          </p:nvPr>
        </p:nvSpPr>
        <p:spPr>
          <a:xfrm>
            <a:off x="731520" y="4175059"/>
            <a:ext cx="4495800"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a:t>
            </a:r>
          </a:p>
        </p:txBody>
      </p:sp>
      <p:sp>
        <p:nvSpPr>
          <p:cNvPr id="23" name="Title 1">
            <a:extLst>
              <a:ext uri="{FF2B5EF4-FFF2-40B4-BE49-F238E27FC236}">
                <a16:creationId xmlns:a16="http://schemas.microsoft.com/office/drawing/2014/main" id="{B3183858-B3A0-46CC-A456-DA30C93DD2CA}"/>
              </a:ext>
            </a:extLst>
          </p:cNvPr>
          <p:cNvSpPr>
            <a:spLocks noGrp="1"/>
          </p:cNvSpPr>
          <p:nvPr>
            <p:ph type="ctrTitle" hasCustomPrompt="1"/>
          </p:nvPr>
        </p:nvSpPr>
        <p:spPr>
          <a:xfrm>
            <a:off x="731520" y="1918354"/>
            <a:ext cx="4495800" cy="2088828"/>
          </a:xfrm>
          <a:prstGeom prst="rect">
            <a:avLst/>
          </a:prstGeom>
        </p:spPr>
        <p:txBody>
          <a:bodyPr anchor="b" anchorCtr="0"/>
          <a:lstStyle>
            <a:lvl1pPr algn="l">
              <a:lnSpc>
                <a:spcPct val="100000"/>
              </a:lnSpc>
              <a:defRPr sz="3200" b="1" i="0" baseline="0">
                <a:solidFill>
                  <a:schemeClr val="accent2"/>
                </a:solidFill>
              </a:defRPr>
            </a:lvl1pPr>
          </a:lstStyle>
          <a:p>
            <a:r>
              <a:rPr lang="en-US" dirty="0"/>
              <a:t>Headline 32pt Arial Bold Title Case and Can be 3 Lines</a:t>
            </a:r>
          </a:p>
        </p:txBody>
      </p:sp>
      <p:sp>
        <p:nvSpPr>
          <p:cNvPr id="24" name="Subtitle 2">
            <a:extLst>
              <a:ext uri="{FF2B5EF4-FFF2-40B4-BE49-F238E27FC236}">
                <a16:creationId xmlns:a16="http://schemas.microsoft.com/office/drawing/2014/main" id="{52F80995-0F2C-4892-8CC6-4D4D83A80241}"/>
              </a:ext>
            </a:extLst>
          </p:cNvPr>
          <p:cNvSpPr>
            <a:spLocks noGrp="1"/>
          </p:cNvSpPr>
          <p:nvPr>
            <p:ph type="subTitle" idx="1" hasCustomPrompt="1"/>
          </p:nvPr>
        </p:nvSpPr>
        <p:spPr>
          <a:xfrm>
            <a:off x="731520" y="5518464"/>
            <a:ext cx="4495800"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Tree>
    <p:extLst>
      <p:ext uri="{BB962C8B-B14F-4D97-AF65-F5344CB8AC3E}">
        <p14:creationId xmlns:p14="http://schemas.microsoft.com/office/powerpoint/2010/main" val="47860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Cover Img02 - IQVIA">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008FDF6-6C42-435C-8ABA-FDA3F0DFE00D}"/>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8" name="Freeform 7">
            <a:extLst>
              <a:ext uri="{FF2B5EF4-FFF2-40B4-BE49-F238E27FC236}">
                <a16:creationId xmlns:a16="http://schemas.microsoft.com/office/drawing/2014/main" id="{E47C2730-F629-4D6E-BE5B-C2E55D631223}"/>
              </a:ext>
            </a:extLst>
          </p:cNvPr>
          <p:cNvSpPr>
            <a:spLocks/>
          </p:cNvSpPr>
          <p:nvPr userDrawn="1"/>
        </p:nvSpPr>
        <p:spPr bwMode="auto">
          <a:xfrm>
            <a:off x="9337675" y="0"/>
            <a:ext cx="2857500" cy="2717800"/>
          </a:xfrm>
          <a:custGeom>
            <a:avLst/>
            <a:gdLst>
              <a:gd name="T0" fmla="*/ 445 w 1080"/>
              <a:gd name="T1" fmla="*/ 0 h 1027"/>
              <a:gd name="T2" fmla="*/ 160 w 1080"/>
              <a:gd name="T3" fmla="*/ 285 h 1027"/>
              <a:gd name="T4" fmla="*/ 160 w 1080"/>
              <a:gd name="T5" fmla="*/ 867 h 1027"/>
              <a:gd name="T6" fmla="*/ 742 w 1080"/>
              <a:gd name="T7" fmla="*/ 867 h 1027"/>
              <a:gd name="T8" fmla="*/ 1080 w 1080"/>
              <a:gd name="T9" fmla="*/ 529 h 1027"/>
              <a:gd name="T10" fmla="*/ 1080 w 1080"/>
              <a:gd name="T11" fmla="*/ 0 h 1027"/>
              <a:gd name="T12" fmla="*/ 445 w 1080"/>
              <a:gd name="T13" fmla="*/ 0 h 1027"/>
            </a:gdLst>
            <a:ahLst/>
            <a:cxnLst>
              <a:cxn ang="0">
                <a:pos x="T0" y="T1"/>
              </a:cxn>
              <a:cxn ang="0">
                <a:pos x="T2" y="T3"/>
              </a:cxn>
              <a:cxn ang="0">
                <a:pos x="T4" y="T5"/>
              </a:cxn>
              <a:cxn ang="0">
                <a:pos x="T6" y="T7"/>
              </a:cxn>
              <a:cxn ang="0">
                <a:pos x="T8" y="T9"/>
              </a:cxn>
              <a:cxn ang="0">
                <a:pos x="T10" y="T11"/>
              </a:cxn>
              <a:cxn ang="0">
                <a:pos x="T12" y="T13"/>
              </a:cxn>
            </a:cxnLst>
            <a:rect l="0" t="0" r="r" b="b"/>
            <a:pathLst>
              <a:path w="1080" h="1027">
                <a:moveTo>
                  <a:pt x="445" y="0"/>
                </a:moveTo>
                <a:cubicBezTo>
                  <a:pt x="160" y="285"/>
                  <a:pt x="160" y="285"/>
                  <a:pt x="160" y="285"/>
                </a:cubicBezTo>
                <a:cubicBezTo>
                  <a:pt x="0" y="445"/>
                  <a:pt x="0" y="707"/>
                  <a:pt x="160" y="867"/>
                </a:cubicBezTo>
                <a:cubicBezTo>
                  <a:pt x="320" y="1027"/>
                  <a:pt x="582" y="1027"/>
                  <a:pt x="742" y="867"/>
                </a:cubicBezTo>
                <a:cubicBezTo>
                  <a:pt x="1080" y="529"/>
                  <a:pt x="1080" y="529"/>
                  <a:pt x="1080" y="529"/>
                </a:cubicBezTo>
                <a:cubicBezTo>
                  <a:pt x="1080" y="0"/>
                  <a:pt x="1080" y="0"/>
                  <a:pt x="1080" y="0"/>
                </a:cubicBezTo>
                <a:lnTo>
                  <a:pt x="445" y="0"/>
                </a:lnTo>
                <a:close/>
              </a:path>
            </a:pathLst>
          </a:custGeom>
          <a:solidFill>
            <a:schemeClr val="bg1">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GB">
              <a:solidFill>
                <a:schemeClr val="lt1"/>
              </a:solidFill>
            </a:endParaRPr>
          </a:p>
        </p:txBody>
      </p:sp>
      <p:sp>
        <p:nvSpPr>
          <p:cNvPr id="18" name="Picture Placeholder 17">
            <a:extLst>
              <a:ext uri="{FF2B5EF4-FFF2-40B4-BE49-F238E27FC236}">
                <a16:creationId xmlns:a16="http://schemas.microsoft.com/office/drawing/2014/main" id="{04927313-E453-46DB-8A00-AE661AA4C1A0}"/>
              </a:ext>
            </a:extLst>
          </p:cNvPr>
          <p:cNvSpPr>
            <a:spLocks noGrp="1"/>
          </p:cNvSpPr>
          <p:nvPr>
            <p:ph type="pic" sz="quarter" idx="12" hasCustomPrompt="1"/>
          </p:nvPr>
        </p:nvSpPr>
        <p:spPr>
          <a:xfrm>
            <a:off x="5081589" y="1257474"/>
            <a:ext cx="7110411" cy="5600527"/>
          </a:xfrm>
          <a:custGeom>
            <a:avLst/>
            <a:gdLst>
              <a:gd name="connsiteX0" fmla="*/ 6435987 w 7110411"/>
              <a:gd name="connsiteY0" fmla="*/ 200 h 5600527"/>
              <a:gd name="connsiteX1" fmla="*/ 6981741 w 7110411"/>
              <a:gd name="connsiteY1" fmla="*/ 85856 h 5600527"/>
              <a:gd name="connsiteX2" fmla="*/ 7110411 w 7110411"/>
              <a:gd name="connsiteY2" fmla="*/ 130489 h 5600527"/>
              <a:gd name="connsiteX3" fmla="*/ 7110411 w 7110411"/>
              <a:gd name="connsiteY3" fmla="*/ 3976517 h 5600527"/>
              <a:gd name="connsiteX4" fmla="*/ 7110409 w 7110411"/>
              <a:gd name="connsiteY4" fmla="*/ 3976518 h 5600527"/>
              <a:gd name="connsiteX5" fmla="*/ 5634450 w 7110411"/>
              <a:gd name="connsiteY5" fmla="*/ 5452697 h 5600527"/>
              <a:gd name="connsiteX6" fmla="*/ 5486642 w 7110411"/>
              <a:gd name="connsiteY6" fmla="*/ 5600527 h 5600527"/>
              <a:gd name="connsiteX7" fmla="*/ 0 w 7110411"/>
              <a:gd name="connsiteY7" fmla="*/ 5600527 h 5600527"/>
              <a:gd name="connsiteX8" fmla="*/ 1228 w 7110411"/>
              <a:gd name="connsiteY8" fmla="*/ 5599299 h 5600527"/>
              <a:gd name="connsiteX9" fmla="*/ 5034271 w 7110411"/>
              <a:gd name="connsiteY9" fmla="*/ 565507 h 5600527"/>
              <a:gd name="connsiteX10" fmla="*/ 6435987 w 7110411"/>
              <a:gd name="connsiteY10" fmla="*/ 200 h 56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0411" h="5600527">
                <a:moveTo>
                  <a:pt x="6435987" y="200"/>
                </a:moveTo>
                <a:cubicBezTo>
                  <a:pt x="6620272" y="2827"/>
                  <a:pt x="6804215" y="31366"/>
                  <a:pt x="6981741" y="85856"/>
                </a:cubicBezTo>
                <a:lnTo>
                  <a:pt x="7110411" y="130489"/>
                </a:lnTo>
                <a:lnTo>
                  <a:pt x="7110411" y="3976517"/>
                </a:lnTo>
                <a:lnTo>
                  <a:pt x="7110409" y="3976518"/>
                </a:lnTo>
                <a:cubicBezTo>
                  <a:pt x="7088960" y="3997971"/>
                  <a:pt x="6922731" y="4164225"/>
                  <a:pt x="5634450" y="5452697"/>
                </a:cubicBezTo>
                <a:lnTo>
                  <a:pt x="5486642" y="5600527"/>
                </a:lnTo>
                <a:lnTo>
                  <a:pt x="0" y="5600527"/>
                </a:lnTo>
                <a:lnTo>
                  <a:pt x="1228" y="5599299"/>
                </a:lnTo>
                <a:cubicBezTo>
                  <a:pt x="19664" y="5580860"/>
                  <a:pt x="314641" y="5285839"/>
                  <a:pt x="5034271" y="565507"/>
                </a:cubicBezTo>
                <a:cubicBezTo>
                  <a:pt x="5419844" y="181696"/>
                  <a:pt x="5929205" y="-7027"/>
                  <a:pt x="6435987" y="200"/>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sz="1800" b="1">
                <a:solidFill>
                  <a:srgbClr val="FF0000"/>
                </a:solidFill>
              </a:defRPr>
            </a:lvl1pPr>
          </a:lstStyle>
          <a:p>
            <a:r>
              <a:rPr lang="en-US" dirty="0"/>
              <a:t>Click icon to change photo</a:t>
            </a:r>
          </a:p>
        </p:txBody>
      </p:sp>
      <p:sp>
        <p:nvSpPr>
          <p:cNvPr id="33" name="TextBox 32">
            <a:extLst>
              <a:ext uri="{FF2B5EF4-FFF2-40B4-BE49-F238E27FC236}">
                <a16:creationId xmlns:a16="http://schemas.microsoft.com/office/drawing/2014/main" id="{827AFCC2-DAD5-47A8-80A2-C1F764ACAB11}"/>
              </a:ext>
            </a:extLst>
          </p:cNvPr>
          <p:cNvSpPr txBox="1"/>
          <p:nvPr userDrawn="1"/>
        </p:nvSpPr>
        <p:spPr bwMode="black">
          <a:xfrm>
            <a:off x="731520"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2023.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731520" y="4175059"/>
            <a:ext cx="4495800"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dirty="0"/>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731520" y="1918354"/>
            <a:ext cx="4495800" cy="2088828"/>
          </a:xfrm>
          <a:prstGeom prst="rect">
            <a:avLst/>
          </a:prstGeom>
        </p:spPr>
        <p:txBody>
          <a:bodyPr anchor="b" anchorCtr="0"/>
          <a:lstStyle>
            <a:lvl1pPr algn="l">
              <a:lnSpc>
                <a:spcPct val="100000"/>
              </a:lnSpc>
              <a:defRPr sz="3200" b="1" i="0" baseline="0">
                <a:solidFill>
                  <a:schemeClr val="bg1"/>
                </a:solidFill>
              </a:defRPr>
            </a:lvl1pPr>
          </a:lstStyle>
          <a:p>
            <a:r>
              <a:rPr lang="en-US" dirty="0"/>
              <a:t>Headline 32pt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731520" y="5518464"/>
            <a:ext cx="4495800"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40" name="Picture 39">
            <a:extLst>
              <a:ext uri="{FF2B5EF4-FFF2-40B4-BE49-F238E27FC236}">
                <a16:creationId xmlns:a16="http://schemas.microsoft.com/office/drawing/2014/main" id="{78BCC127-A4D6-48D0-A944-3E354801CDCC}"/>
              </a:ext>
            </a:extLst>
          </p:cNvPr>
          <p:cNvPicPr>
            <a:picLocks/>
          </p:cNvPicPr>
          <p:nvPr userDrawn="1"/>
        </p:nvPicPr>
        <p:blipFill rotWithShape="1">
          <a:blip r:embed="rId3" cstate="email">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
        <p:nvSpPr>
          <p:cNvPr id="7" name="Freeform 6">
            <a:extLst>
              <a:ext uri="{FF2B5EF4-FFF2-40B4-BE49-F238E27FC236}">
                <a16:creationId xmlns:a16="http://schemas.microsoft.com/office/drawing/2014/main" id="{53B87BA2-34D6-4B9D-A0FF-47B82811DE0E}"/>
              </a:ext>
            </a:extLst>
          </p:cNvPr>
          <p:cNvSpPr>
            <a:spLocks/>
          </p:cNvSpPr>
          <p:nvPr userDrawn="1"/>
        </p:nvSpPr>
        <p:spPr bwMode="auto">
          <a:xfrm>
            <a:off x="3657600" y="1952625"/>
            <a:ext cx="6442075" cy="4905375"/>
          </a:xfrm>
          <a:custGeom>
            <a:avLst/>
            <a:gdLst>
              <a:gd name="T0" fmla="*/ 2275 w 2435"/>
              <a:gd name="T1" fmla="*/ 160 h 1854"/>
              <a:gd name="T2" fmla="*/ 2275 w 2435"/>
              <a:gd name="T3" fmla="*/ 160 h 1854"/>
              <a:gd name="T4" fmla="*/ 1694 w 2435"/>
              <a:gd name="T5" fmla="*/ 160 h 1854"/>
              <a:gd name="T6" fmla="*/ 11 w 2435"/>
              <a:gd name="T7" fmla="*/ 1843 h 1854"/>
              <a:gd name="T8" fmla="*/ 0 w 2435"/>
              <a:gd name="T9" fmla="*/ 1854 h 1854"/>
              <a:gd name="T10" fmla="*/ 1164 w 2435"/>
              <a:gd name="T11" fmla="*/ 1854 h 1854"/>
              <a:gd name="T12" fmla="*/ 2275 w 2435"/>
              <a:gd name="T13" fmla="*/ 742 h 1854"/>
              <a:gd name="T14" fmla="*/ 2275 w 2435"/>
              <a:gd name="T15" fmla="*/ 160 h 18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5" h="1854">
                <a:moveTo>
                  <a:pt x="2275" y="160"/>
                </a:moveTo>
                <a:cubicBezTo>
                  <a:pt x="2275" y="160"/>
                  <a:pt x="2275" y="160"/>
                  <a:pt x="2275" y="160"/>
                </a:cubicBezTo>
                <a:cubicBezTo>
                  <a:pt x="2115" y="0"/>
                  <a:pt x="1854" y="0"/>
                  <a:pt x="1694" y="160"/>
                </a:cubicBezTo>
                <a:cubicBezTo>
                  <a:pt x="11" y="1843"/>
                  <a:pt x="11" y="1843"/>
                  <a:pt x="11" y="1843"/>
                </a:cubicBezTo>
                <a:cubicBezTo>
                  <a:pt x="7" y="1847"/>
                  <a:pt x="4" y="1850"/>
                  <a:pt x="0" y="1854"/>
                </a:cubicBezTo>
                <a:cubicBezTo>
                  <a:pt x="1164" y="1854"/>
                  <a:pt x="1164" y="1854"/>
                  <a:pt x="1164" y="1854"/>
                </a:cubicBezTo>
                <a:cubicBezTo>
                  <a:pt x="2275" y="742"/>
                  <a:pt x="2275" y="742"/>
                  <a:pt x="2275" y="742"/>
                </a:cubicBezTo>
                <a:cubicBezTo>
                  <a:pt x="2435" y="582"/>
                  <a:pt x="2435" y="320"/>
                  <a:pt x="2275" y="160"/>
                </a:cubicBezTo>
                <a:close/>
              </a:path>
            </a:pathLst>
          </a:custGeom>
          <a:solidFill>
            <a:schemeClr val="bg1">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GB">
              <a:solidFill>
                <a:schemeClr val="lt1"/>
              </a:solidFill>
            </a:endParaRPr>
          </a:p>
        </p:txBody>
      </p:sp>
    </p:spTree>
    <p:extLst>
      <p:ext uri="{BB962C8B-B14F-4D97-AF65-F5344CB8AC3E}">
        <p14:creationId xmlns:p14="http://schemas.microsoft.com/office/powerpoint/2010/main" val="1620893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ver White - IQVIA">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2023.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dirty="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61" name="Group 60">
            <a:extLst>
              <a:ext uri="{FF2B5EF4-FFF2-40B4-BE49-F238E27FC236}">
                <a16:creationId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5" name="Freeform 64">
              <a:extLst>
                <a:ext uri="{FF2B5EF4-FFF2-40B4-BE49-F238E27FC236}">
                  <a16:creationId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6" name="Freeform 65">
              <a:extLst>
                <a:ext uri="{FF2B5EF4-FFF2-40B4-BE49-F238E27FC236}">
                  <a16:creationId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7" name="Freeform 66">
              <a:extLst>
                <a:ext uri="{FF2B5EF4-FFF2-40B4-BE49-F238E27FC236}">
                  <a16:creationId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6" name="Graphic 15">
            <a:extLst>
              <a:ext uri="{FF2B5EF4-FFF2-40B4-BE49-F238E27FC236}">
                <a16:creationId xmlns:a16="http://schemas.microsoft.com/office/drawing/2014/main" id="{4A43F6D9-2B76-4F47-8BB1-588F5D046A7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51001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ver Co-Brand - IQVIA">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2023.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dirty="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4" name="Text Placeholder 21">
            <a:extLst>
              <a:ext uri="{FF2B5EF4-FFF2-40B4-BE49-F238E27FC236}">
                <a16:creationId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br>
              <a:rPr lang="en-US" dirty="0"/>
            </a:br>
            <a:r>
              <a:rPr lang="en-US" dirty="0"/>
              <a:t>All other presentations, or without sponsor logo: Please delete this box.</a:t>
            </a:r>
          </a:p>
        </p:txBody>
      </p:sp>
      <p:grpSp>
        <p:nvGrpSpPr>
          <p:cNvPr id="39" name="Group 38">
            <a:extLst>
              <a:ext uri="{FF2B5EF4-FFF2-40B4-BE49-F238E27FC236}">
                <a16:creationId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41" name="Freeform: Shape 40">
              <a:extLst>
                <a:ext uri="{FF2B5EF4-FFF2-40B4-BE49-F238E27FC236}">
                  <a16:creationId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42" name="Freeform: Shape 41">
              <a:extLst>
                <a:ext uri="{FF2B5EF4-FFF2-40B4-BE49-F238E27FC236}">
                  <a16:creationId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grpSp>
      <p:pic>
        <p:nvPicPr>
          <p:cNvPr id="19" name="Graphic 18">
            <a:extLst>
              <a:ext uri="{FF2B5EF4-FFF2-40B4-BE49-F238E27FC236}">
                <a16:creationId xmlns:a16="http://schemas.microsoft.com/office/drawing/2014/main" id="{EFFBAF58-7775-B441-95B2-60BAEE630670}"/>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09317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80536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75458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48403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33435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03548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867875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4003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2292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9148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19986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10175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228491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able of Contents - IQVIA">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84248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able of Contents_Two Column - IQVIA">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00440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cstate="email">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51311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cstate="email">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81656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8286542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Photo Left - IQVIA">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383934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271636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Divider - IQVIA">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23053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Divider Light Grey - IQVIA">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0F63227-657D-4706-8FAB-F4C17696833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Tree>
    <p:extLst>
      <p:ext uri="{BB962C8B-B14F-4D97-AF65-F5344CB8AC3E}">
        <p14:creationId xmlns:p14="http://schemas.microsoft.com/office/powerpoint/2010/main" val="35138846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 Dark_Rounded _Rectangle - IQVI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4C53D69-3883-4CD7-B4A3-0EDE64087701}"/>
              </a:ext>
            </a:extLst>
          </p:cNvPr>
          <p:cNvSpPr>
            <a:spLocks noGrp="1"/>
          </p:cNvSpPr>
          <p:nvPr>
            <p:ph type="pic" sz="quarter" idx="10"/>
          </p:nvPr>
        </p:nvSpPr>
        <p:spPr>
          <a:xfrm>
            <a:off x="5661527" y="132055"/>
            <a:ext cx="6530473" cy="6725702"/>
          </a:xfrm>
          <a:custGeom>
            <a:avLst/>
            <a:gdLst>
              <a:gd name="connsiteX0" fmla="*/ 3574701 w 6530473"/>
              <a:gd name="connsiteY0" fmla="*/ 0 h 6725702"/>
              <a:gd name="connsiteX1" fmla="*/ 4187015 w 6530473"/>
              <a:gd name="connsiteY1" fmla="*/ 254020 h 6725702"/>
              <a:gd name="connsiteX2" fmla="*/ 6317569 w 6530473"/>
              <a:gd name="connsiteY2" fmla="*/ 2385420 h 6725702"/>
              <a:gd name="connsiteX3" fmla="*/ 6530473 w 6530473"/>
              <a:gd name="connsiteY3" fmla="*/ 2598409 h 6725702"/>
              <a:gd name="connsiteX4" fmla="*/ 6530473 w 6530473"/>
              <a:gd name="connsiteY4" fmla="*/ 4551187 h 6725702"/>
              <a:gd name="connsiteX5" fmla="*/ 6526176 w 6530473"/>
              <a:gd name="connsiteY5" fmla="*/ 4555486 h 6725702"/>
              <a:gd name="connsiteX6" fmla="*/ 4529774 w 6530473"/>
              <a:gd name="connsiteY6" fmla="*/ 6552682 h 6725702"/>
              <a:gd name="connsiteX7" fmla="*/ 4356822 w 6530473"/>
              <a:gd name="connsiteY7" fmla="*/ 6725702 h 6725702"/>
              <a:gd name="connsiteX8" fmla="*/ 2792552 w 6530473"/>
              <a:gd name="connsiteY8" fmla="*/ 6725702 h 6725702"/>
              <a:gd name="connsiteX9" fmla="*/ 2779469 w 6530473"/>
              <a:gd name="connsiteY9" fmla="*/ 6712628 h 6725702"/>
              <a:gd name="connsiteX10" fmla="*/ 253920 w 6530473"/>
              <a:gd name="connsiteY10" fmla="*/ 4188679 h 6725702"/>
              <a:gd name="connsiteX11" fmla="*/ 253920 w 6530473"/>
              <a:gd name="connsiteY11" fmla="*/ 2960917 h 6725702"/>
              <a:gd name="connsiteX12" fmla="*/ 2962386 w 6530473"/>
              <a:gd name="connsiteY12" fmla="*/ 254020 h 6725702"/>
              <a:gd name="connsiteX13" fmla="*/ 3574701 w 6530473"/>
              <a:gd name="connsiteY13" fmla="*/ 0 h 672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30473" h="6725702">
                <a:moveTo>
                  <a:pt x="3574701" y="0"/>
                </a:moveTo>
                <a:cubicBezTo>
                  <a:pt x="3796218" y="0"/>
                  <a:pt x="4017736" y="84674"/>
                  <a:pt x="4187015" y="254020"/>
                </a:cubicBezTo>
                <a:cubicBezTo>
                  <a:pt x="4187015" y="254020"/>
                  <a:pt x="4187015" y="254020"/>
                  <a:pt x="6317569" y="2385420"/>
                </a:cubicBezTo>
                <a:lnTo>
                  <a:pt x="6530473" y="2598409"/>
                </a:lnTo>
                <a:lnTo>
                  <a:pt x="6530473" y="4551187"/>
                </a:lnTo>
                <a:lnTo>
                  <a:pt x="6526176" y="4555486"/>
                </a:lnTo>
                <a:cubicBezTo>
                  <a:pt x="6497164" y="4584510"/>
                  <a:pt x="6272319" y="4809444"/>
                  <a:pt x="4529774" y="6552682"/>
                </a:cubicBezTo>
                <a:lnTo>
                  <a:pt x="4356822" y="6725702"/>
                </a:lnTo>
                <a:lnTo>
                  <a:pt x="2792552" y="6725702"/>
                </a:lnTo>
                <a:lnTo>
                  <a:pt x="2779469" y="6712628"/>
                </a:lnTo>
                <a:cubicBezTo>
                  <a:pt x="2659205" y="6592440"/>
                  <a:pt x="2178148" y="6111688"/>
                  <a:pt x="253920" y="4188679"/>
                </a:cubicBezTo>
                <a:cubicBezTo>
                  <a:pt x="-84639" y="3849986"/>
                  <a:pt x="-84639" y="3299610"/>
                  <a:pt x="253920" y="2960917"/>
                </a:cubicBezTo>
                <a:cubicBezTo>
                  <a:pt x="253920" y="2960917"/>
                  <a:pt x="253920" y="2960917"/>
                  <a:pt x="2962386" y="254020"/>
                </a:cubicBezTo>
                <a:cubicBezTo>
                  <a:pt x="3131666" y="84674"/>
                  <a:pt x="3353183" y="0"/>
                  <a:pt x="3574701" y="0"/>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b="1">
                <a:solidFill>
                  <a:srgbClr val="FF0000"/>
                </a:solidFill>
              </a:rPr>
              <a:t>Click icon to add picture</a:t>
            </a:r>
            <a:endParaRPr lang="en-US" b="1" dirty="0">
              <a:solidFill>
                <a:srgbClr val="FF0000"/>
              </a:solidFill>
            </a:endParaRPr>
          </a:p>
        </p:txBody>
      </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7385" y="5760594"/>
            <a:ext cx="2247900" cy="406400"/>
          </a:xfrm>
          <a:prstGeom prst="rect">
            <a:avLst/>
          </a:prstGeom>
        </p:spPr>
      </p:pic>
      <p:sp>
        <p:nvSpPr>
          <p:cNvPr id="37" name="Title 1">
            <a:extLst>
              <a:ext uri="{FF2B5EF4-FFF2-40B4-BE49-F238E27FC236}">
                <a16:creationId xmlns:a16="http://schemas.microsoft.com/office/drawing/2014/main" id="{3B6DCC28-D5BD-4271-A1CD-A5269AA52C6F}"/>
              </a:ext>
            </a:extLst>
          </p:cNvPr>
          <p:cNvSpPr>
            <a:spLocks noGrp="1"/>
          </p:cNvSpPr>
          <p:nvPr>
            <p:ph type="title" hasCustomPrompt="1"/>
          </p:nvPr>
        </p:nvSpPr>
        <p:spPr bwMode="white">
          <a:xfrm>
            <a:off x="1024157" y="331596"/>
            <a:ext cx="4637370" cy="4783015"/>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6" name="Slide Number Placeholder 5">
            <a:extLst>
              <a:ext uri="{FF2B5EF4-FFF2-40B4-BE49-F238E27FC236}">
                <a16:creationId xmlns:a16="http://schemas.microsoft.com/office/drawing/2014/main" id="{407A170F-D80C-4397-A709-AB5152D2159A}"/>
              </a:ext>
            </a:extLst>
          </p:cNvPr>
          <p:cNvSpPr txBox="1">
            <a:spLocks/>
          </p:cNvSpPr>
          <p:nvPr userDrawn="1"/>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2" name="Freeform 6">
            <a:extLst>
              <a:ext uri="{FF2B5EF4-FFF2-40B4-BE49-F238E27FC236}">
                <a16:creationId xmlns:a16="http://schemas.microsoft.com/office/drawing/2014/main" id="{A3614197-F405-1D49-46A3-D9220CE8F654}"/>
              </a:ext>
            </a:extLst>
          </p:cNvPr>
          <p:cNvSpPr>
            <a:spLocks/>
          </p:cNvSpPr>
          <p:nvPr userDrawn="1"/>
        </p:nvSpPr>
        <p:spPr bwMode="auto">
          <a:xfrm>
            <a:off x="9767522" y="-3175"/>
            <a:ext cx="2430828" cy="2257425"/>
          </a:xfrm>
          <a:custGeom>
            <a:avLst/>
            <a:gdLst>
              <a:gd name="T0" fmla="*/ 0 w 917"/>
              <a:gd name="T1" fmla="*/ 0 h 851"/>
              <a:gd name="T2" fmla="*/ 765 w 917"/>
              <a:gd name="T3" fmla="*/ 765 h 851"/>
              <a:gd name="T4" fmla="*/ 917 w 917"/>
              <a:gd name="T5" fmla="*/ 851 h 851"/>
              <a:gd name="T6" fmla="*/ 917 w 917"/>
              <a:gd name="T7" fmla="*/ 0 h 851"/>
              <a:gd name="T8" fmla="*/ 0 w 917"/>
              <a:gd name="T9" fmla="*/ 0 h 851"/>
            </a:gdLst>
            <a:ahLst/>
            <a:cxnLst>
              <a:cxn ang="0">
                <a:pos x="T0" y="T1"/>
              </a:cxn>
              <a:cxn ang="0">
                <a:pos x="T2" y="T3"/>
              </a:cxn>
              <a:cxn ang="0">
                <a:pos x="T4" y="T5"/>
              </a:cxn>
              <a:cxn ang="0">
                <a:pos x="T6" y="T7"/>
              </a:cxn>
              <a:cxn ang="0">
                <a:pos x="T8" y="T9"/>
              </a:cxn>
            </a:cxnLst>
            <a:rect l="0" t="0" r="r" b="b"/>
            <a:pathLst>
              <a:path w="917" h="851">
                <a:moveTo>
                  <a:pt x="0" y="0"/>
                </a:moveTo>
                <a:cubicBezTo>
                  <a:pt x="765" y="765"/>
                  <a:pt x="765" y="765"/>
                  <a:pt x="765" y="765"/>
                </a:cubicBezTo>
                <a:cubicBezTo>
                  <a:pt x="809" y="809"/>
                  <a:pt x="862" y="837"/>
                  <a:pt x="917" y="851"/>
                </a:cubicBezTo>
                <a:cubicBezTo>
                  <a:pt x="917" y="0"/>
                  <a:pt x="917" y="0"/>
                  <a:pt x="917" y="0"/>
                </a:cubicBezTo>
                <a:lnTo>
                  <a:pt x="0"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GB" sz="1600"/>
          </a:p>
        </p:txBody>
      </p:sp>
      <p:sp>
        <p:nvSpPr>
          <p:cNvPr id="3" name="Freeform 7">
            <a:extLst>
              <a:ext uri="{FF2B5EF4-FFF2-40B4-BE49-F238E27FC236}">
                <a16:creationId xmlns:a16="http://schemas.microsoft.com/office/drawing/2014/main" id="{12607981-6248-CF75-BFC3-98931F3EC252}"/>
              </a:ext>
            </a:extLst>
          </p:cNvPr>
          <p:cNvSpPr>
            <a:spLocks/>
          </p:cNvSpPr>
          <p:nvPr userDrawn="1"/>
        </p:nvSpPr>
        <p:spPr bwMode="auto">
          <a:xfrm>
            <a:off x="3217522" y="-3175"/>
            <a:ext cx="5490925" cy="2485573"/>
          </a:xfrm>
          <a:custGeom>
            <a:avLst/>
            <a:gdLst>
              <a:gd name="T0" fmla="*/ 1322 w 2181"/>
              <a:gd name="T1" fmla="*/ 859 h 987"/>
              <a:gd name="T2" fmla="*/ 2181 w 2181"/>
              <a:gd name="T3" fmla="*/ 0 h 987"/>
              <a:gd name="T4" fmla="*/ 0 w 2181"/>
              <a:gd name="T5" fmla="*/ 0 h 987"/>
              <a:gd name="T6" fmla="*/ 858 w 2181"/>
              <a:gd name="T7" fmla="*/ 859 h 987"/>
              <a:gd name="T8" fmla="*/ 1322 w 2181"/>
              <a:gd name="T9" fmla="*/ 859 h 987"/>
            </a:gdLst>
            <a:ahLst/>
            <a:cxnLst>
              <a:cxn ang="0">
                <a:pos x="T0" y="T1"/>
              </a:cxn>
              <a:cxn ang="0">
                <a:pos x="T2" y="T3"/>
              </a:cxn>
              <a:cxn ang="0">
                <a:pos x="T4" y="T5"/>
              </a:cxn>
              <a:cxn ang="0">
                <a:pos x="T6" y="T7"/>
              </a:cxn>
              <a:cxn ang="0">
                <a:pos x="T8" y="T9"/>
              </a:cxn>
            </a:cxnLst>
            <a:rect l="0" t="0" r="r" b="b"/>
            <a:pathLst>
              <a:path w="2181" h="987">
                <a:moveTo>
                  <a:pt x="1322" y="859"/>
                </a:moveTo>
                <a:cubicBezTo>
                  <a:pt x="2181" y="0"/>
                  <a:pt x="2181" y="0"/>
                  <a:pt x="2181" y="0"/>
                </a:cubicBezTo>
                <a:cubicBezTo>
                  <a:pt x="0" y="0"/>
                  <a:pt x="0" y="0"/>
                  <a:pt x="0" y="0"/>
                </a:cubicBezTo>
                <a:cubicBezTo>
                  <a:pt x="858" y="859"/>
                  <a:pt x="858" y="859"/>
                  <a:pt x="858" y="859"/>
                </a:cubicBezTo>
                <a:cubicBezTo>
                  <a:pt x="986" y="987"/>
                  <a:pt x="1194" y="987"/>
                  <a:pt x="1322" y="859"/>
                </a:cubicBezTo>
                <a:close/>
              </a:path>
            </a:pathLst>
          </a:custGeom>
          <a:solidFill>
            <a:schemeClr val="accent1">
              <a:lumMod val="75000"/>
              <a:alpha val="52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GB" sz="1600">
              <a:solidFill>
                <a:schemeClr val="lt1"/>
              </a:solidFill>
            </a:endParaRPr>
          </a:p>
        </p:txBody>
      </p:sp>
    </p:spTree>
    <p:extLst>
      <p:ext uri="{BB962C8B-B14F-4D97-AF65-F5344CB8AC3E}">
        <p14:creationId xmlns:p14="http://schemas.microsoft.com/office/powerpoint/2010/main" val="369861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 Light_Rounded _Rectangle - IQVIA">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9875" y="5900911"/>
            <a:ext cx="2247900" cy="406400"/>
          </a:xfrm>
          <a:prstGeom prst="rect">
            <a:avLst/>
          </a:prstGeom>
        </p:spPr>
      </p:pic>
      <p:pic>
        <p:nvPicPr>
          <p:cNvPr id="10" name="Graphic 9">
            <a:extLst>
              <a:ext uri="{FF2B5EF4-FFF2-40B4-BE49-F238E27FC236}">
                <a16:creationId xmlns:a16="http://schemas.microsoft.com/office/drawing/2014/main" id="{F6F8EA9A-81B1-48B5-8794-9C241085721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67385" y="5760594"/>
            <a:ext cx="2247900" cy="406400"/>
          </a:xfrm>
          <a:prstGeom prst="rect">
            <a:avLst/>
          </a:prstGeom>
        </p:spPr>
      </p:pic>
      <p:sp>
        <p:nvSpPr>
          <p:cNvPr id="8" name="Slide Number Placeholder 5">
            <a:extLst>
              <a:ext uri="{FF2B5EF4-FFF2-40B4-BE49-F238E27FC236}">
                <a16:creationId xmlns:a16="http://schemas.microsoft.com/office/drawing/2014/main" id="{984C68B8-E430-020A-E1AF-70E83332DB1B}"/>
              </a:ext>
            </a:extLst>
          </p:cNvPr>
          <p:cNvSpPr txBox="1">
            <a:spLocks/>
          </p:cNvSpPr>
          <p:nvPr userDrawn="1"/>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42" name="Freeform 6">
            <a:extLst>
              <a:ext uri="{FF2B5EF4-FFF2-40B4-BE49-F238E27FC236}">
                <a16:creationId xmlns:a16="http://schemas.microsoft.com/office/drawing/2014/main" id="{BA1E3B59-56D9-49DB-A0C9-2DF07AC82E5E}"/>
              </a:ext>
            </a:extLst>
          </p:cNvPr>
          <p:cNvSpPr>
            <a:spLocks/>
          </p:cNvSpPr>
          <p:nvPr userDrawn="1"/>
        </p:nvSpPr>
        <p:spPr bwMode="auto">
          <a:xfrm>
            <a:off x="9767522" y="-3175"/>
            <a:ext cx="2430828" cy="2257425"/>
          </a:xfrm>
          <a:custGeom>
            <a:avLst/>
            <a:gdLst>
              <a:gd name="T0" fmla="*/ 0 w 917"/>
              <a:gd name="T1" fmla="*/ 0 h 851"/>
              <a:gd name="T2" fmla="*/ 765 w 917"/>
              <a:gd name="T3" fmla="*/ 765 h 851"/>
              <a:gd name="T4" fmla="*/ 917 w 917"/>
              <a:gd name="T5" fmla="*/ 851 h 851"/>
              <a:gd name="T6" fmla="*/ 917 w 917"/>
              <a:gd name="T7" fmla="*/ 0 h 851"/>
              <a:gd name="T8" fmla="*/ 0 w 917"/>
              <a:gd name="T9" fmla="*/ 0 h 851"/>
            </a:gdLst>
            <a:ahLst/>
            <a:cxnLst>
              <a:cxn ang="0">
                <a:pos x="T0" y="T1"/>
              </a:cxn>
              <a:cxn ang="0">
                <a:pos x="T2" y="T3"/>
              </a:cxn>
              <a:cxn ang="0">
                <a:pos x="T4" y="T5"/>
              </a:cxn>
              <a:cxn ang="0">
                <a:pos x="T6" y="T7"/>
              </a:cxn>
              <a:cxn ang="0">
                <a:pos x="T8" y="T9"/>
              </a:cxn>
            </a:cxnLst>
            <a:rect l="0" t="0" r="r" b="b"/>
            <a:pathLst>
              <a:path w="917" h="851">
                <a:moveTo>
                  <a:pt x="0" y="0"/>
                </a:moveTo>
                <a:cubicBezTo>
                  <a:pt x="765" y="765"/>
                  <a:pt x="765" y="765"/>
                  <a:pt x="765" y="765"/>
                </a:cubicBezTo>
                <a:cubicBezTo>
                  <a:pt x="809" y="809"/>
                  <a:pt x="862" y="837"/>
                  <a:pt x="917" y="851"/>
                </a:cubicBezTo>
                <a:cubicBezTo>
                  <a:pt x="917" y="0"/>
                  <a:pt x="917" y="0"/>
                  <a:pt x="917" y="0"/>
                </a:cubicBezTo>
                <a:lnTo>
                  <a:pt x="0" y="0"/>
                </a:ln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GB" sz="1600"/>
          </a:p>
        </p:txBody>
      </p:sp>
      <p:sp>
        <p:nvSpPr>
          <p:cNvPr id="43" name="Freeform 7">
            <a:extLst>
              <a:ext uri="{FF2B5EF4-FFF2-40B4-BE49-F238E27FC236}">
                <a16:creationId xmlns:a16="http://schemas.microsoft.com/office/drawing/2014/main" id="{CB1D6DC5-500F-4690-AD5C-93A625BA3724}"/>
              </a:ext>
            </a:extLst>
          </p:cNvPr>
          <p:cNvSpPr>
            <a:spLocks/>
          </p:cNvSpPr>
          <p:nvPr userDrawn="1"/>
        </p:nvSpPr>
        <p:spPr bwMode="auto">
          <a:xfrm>
            <a:off x="3217522" y="-3175"/>
            <a:ext cx="5490925" cy="2485573"/>
          </a:xfrm>
          <a:custGeom>
            <a:avLst/>
            <a:gdLst>
              <a:gd name="T0" fmla="*/ 1322 w 2181"/>
              <a:gd name="T1" fmla="*/ 859 h 987"/>
              <a:gd name="T2" fmla="*/ 2181 w 2181"/>
              <a:gd name="T3" fmla="*/ 0 h 987"/>
              <a:gd name="T4" fmla="*/ 0 w 2181"/>
              <a:gd name="T5" fmla="*/ 0 h 987"/>
              <a:gd name="T6" fmla="*/ 858 w 2181"/>
              <a:gd name="T7" fmla="*/ 859 h 987"/>
              <a:gd name="T8" fmla="*/ 1322 w 2181"/>
              <a:gd name="T9" fmla="*/ 859 h 987"/>
            </a:gdLst>
            <a:ahLst/>
            <a:cxnLst>
              <a:cxn ang="0">
                <a:pos x="T0" y="T1"/>
              </a:cxn>
              <a:cxn ang="0">
                <a:pos x="T2" y="T3"/>
              </a:cxn>
              <a:cxn ang="0">
                <a:pos x="T4" y="T5"/>
              </a:cxn>
              <a:cxn ang="0">
                <a:pos x="T6" y="T7"/>
              </a:cxn>
              <a:cxn ang="0">
                <a:pos x="T8" y="T9"/>
              </a:cxn>
            </a:cxnLst>
            <a:rect l="0" t="0" r="r" b="b"/>
            <a:pathLst>
              <a:path w="2181" h="987">
                <a:moveTo>
                  <a:pt x="1322" y="859"/>
                </a:moveTo>
                <a:cubicBezTo>
                  <a:pt x="2181" y="0"/>
                  <a:pt x="2181" y="0"/>
                  <a:pt x="2181" y="0"/>
                </a:cubicBezTo>
                <a:cubicBezTo>
                  <a:pt x="0" y="0"/>
                  <a:pt x="0" y="0"/>
                  <a:pt x="0" y="0"/>
                </a:cubicBezTo>
                <a:cubicBezTo>
                  <a:pt x="858" y="859"/>
                  <a:pt x="858" y="859"/>
                  <a:pt x="858" y="859"/>
                </a:cubicBezTo>
                <a:cubicBezTo>
                  <a:pt x="986" y="987"/>
                  <a:pt x="1194" y="987"/>
                  <a:pt x="1322" y="859"/>
                </a:cubicBezTo>
                <a:close/>
              </a:path>
            </a:pathLst>
          </a:custGeom>
          <a:solidFill>
            <a:schemeClr val="accent1">
              <a:lumMod val="75000"/>
              <a:alpha val="52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GB" sz="1600">
              <a:solidFill>
                <a:schemeClr val="lt1"/>
              </a:solidFill>
            </a:endParaRPr>
          </a:p>
        </p:txBody>
      </p:sp>
      <p:sp>
        <p:nvSpPr>
          <p:cNvPr id="44" name="Title 1">
            <a:extLst>
              <a:ext uri="{FF2B5EF4-FFF2-40B4-BE49-F238E27FC236}">
                <a16:creationId xmlns:a16="http://schemas.microsoft.com/office/drawing/2014/main" id="{CAE1B4E0-B445-42BA-9CA9-4536768D9615}"/>
              </a:ext>
            </a:extLst>
          </p:cNvPr>
          <p:cNvSpPr>
            <a:spLocks noGrp="1"/>
          </p:cNvSpPr>
          <p:nvPr>
            <p:ph type="title" hasCustomPrompt="1"/>
          </p:nvPr>
        </p:nvSpPr>
        <p:spPr bwMode="white">
          <a:xfrm>
            <a:off x="1024157" y="331596"/>
            <a:ext cx="4631020" cy="4783015"/>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sp>
        <p:nvSpPr>
          <p:cNvPr id="9" name="Picture Placeholder 8">
            <a:extLst>
              <a:ext uri="{FF2B5EF4-FFF2-40B4-BE49-F238E27FC236}">
                <a16:creationId xmlns:a16="http://schemas.microsoft.com/office/drawing/2014/main" id="{843DCC4E-402C-46AF-9555-0267C1C0A6AC}"/>
              </a:ext>
            </a:extLst>
          </p:cNvPr>
          <p:cNvSpPr>
            <a:spLocks noGrp="1"/>
          </p:cNvSpPr>
          <p:nvPr>
            <p:ph type="pic" sz="quarter" idx="10"/>
          </p:nvPr>
        </p:nvSpPr>
        <p:spPr>
          <a:xfrm>
            <a:off x="5661527" y="132055"/>
            <a:ext cx="6530473" cy="6725702"/>
          </a:xfrm>
          <a:custGeom>
            <a:avLst/>
            <a:gdLst>
              <a:gd name="connsiteX0" fmla="*/ 3574701 w 6530473"/>
              <a:gd name="connsiteY0" fmla="*/ 0 h 6725702"/>
              <a:gd name="connsiteX1" fmla="*/ 4187015 w 6530473"/>
              <a:gd name="connsiteY1" fmla="*/ 254020 h 6725702"/>
              <a:gd name="connsiteX2" fmla="*/ 6317569 w 6530473"/>
              <a:gd name="connsiteY2" fmla="*/ 2385420 h 6725702"/>
              <a:gd name="connsiteX3" fmla="*/ 6530473 w 6530473"/>
              <a:gd name="connsiteY3" fmla="*/ 2598409 h 6725702"/>
              <a:gd name="connsiteX4" fmla="*/ 6530473 w 6530473"/>
              <a:gd name="connsiteY4" fmla="*/ 4551187 h 6725702"/>
              <a:gd name="connsiteX5" fmla="*/ 6526176 w 6530473"/>
              <a:gd name="connsiteY5" fmla="*/ 4555486 h 6725702"/>
              <a:gd name="connsiteX6" fmla="*/ 4529774 w 6530473"/>
              <a:gd name="connsiteY6" fmla="*/ 6552682 h 6725702"/>
              <a:gd name="connsiteX7" fmla="*/ 4356822 w 6530473"/>
              <a:gd name="connsiteY7" fmla="*/ 6725702 h 6725702"/>
              <a:gd name="connsiteX8" fmla="*/ 2792552 w 6530473"/>
              <a:gd name="connsiteY8" fmla="*/ 6725702 h 6725702"/>
              <a:gd name="connsiteX9" fmla="*/ 2779469 w 6530473"/>
              <a:gd name="connsiteY9" fmla="*/ 6712628 h 6725702"/>
              <a:gd name="connsiteX10" fmla="*/ 253920 w 6530473"/>
              <a:gd name="connsiteY10" fmla="*/ 4188679 h 6725702"/>
              <a:gd name="connsiteX11" fmla="*/ 253920 w 6530473"/>
              <a:gd name="connsiteY11" fmla="*/ 2960917 h 6725702"/>
              <a:gd name="connsiteX12" fmla="*/ 2962386 w 6530473"/>
              <a:gd name="connsiteY12" fmla="*/ 254020 h 6725702"/>
              <a:gd name="connsiteX13" fmla="*/ 3574701 w 6530473"/>
              <a:gd name="connsiteY13" fmla="*/ 0 h 672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30473" h="6725702">
                <a:moveTo>
                  <a:pt x="3574701" y="0"/>
                </a:moveTo>
                <a:cubicBezTo>
                  <a:pt x="3796218" y="0"/>
                  <a:pt x="4017736" y="84674"/>
                  <a:pt x="4187015" y="254020"/>
                </a:cubicBezTo>
                <a:cubicBezTo>
                  <a:pt x="4187015" y="254020"/>
                  <a:pt x="4187015" y="254020"/>
                  <a:pt x="6317569" y="2385420"/>
                </a:cubicBezTo>
                <a:lnTo>
                  <a:pt x="6530473" y="2598409"/>
                </a:lnTo>
                <a:lnTo>
                  <a:pt x="6530473" y="4551187"/>
                </a:lnTo>
                <a:lnTo>
                  <a:pt x="6526176" y="4555486"/>
                </a:lnTo>
                <a:cubicBezTo>
                  <a:pt x="6497164" y="4584510"/>
                  <a:pt x="6272319" y="4809444"/>
                  <a:pt x="4529774" y="6552682"/>
                </a:cubicBezTo>
                <a:lnTo>
                  <a:pt x="4356822" y="6725702"/>
                </a:lnTo>
                <a:lnTo>
                  <a:pt x="2792552" y="6725702"/>
                </a:lnTo>
                <a:lnTo>
                  <a:pt x="2779469" y="6712628"/>
                </a:lnTo>
                <a:cubicBezTo>
                  <a:pt x="2659205" y="6592440"/>
                  <a:pt x="2178148" y="6111688"/>
                  <a:pt x="253920" y="4188679"/>
                </a:cubicBezTo>
                <a:cubicBezTo>
                  <a:pt x="-84639" y="3849986"/>
                  <a:pt x="-84639" y="3299610"/>
                  <a:pt x="253920" y="2960917"/>
                </a:cubicBezTo>
                <a:cubicBezTo>
                  <a:pt x="253920" y="2960917"/>
                  <a:pt x="253920" y="2960917"/>
                  <a:pt x="2962386" y="254020"/>
                </a:cubicBezTo>
                <a:cubicBezTo>
                  <a:pt x="3131666" y="84674"/>
                  <a:pt x="3353183" y="0"/>
                  <a:pt x="3574701" y="0"/>
                </a:cubicBezTo>
                <a:close/>
              </a:path>
            </a:pathLst>
          </a:custGeom>
          <a:blipFill>
            <a:blip r:embed="rId6"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b="1">
                <a:solidFill>
                  <a:srgbClr val="FF0000"/>
                </a:solidFill>
              </a:rPr>
              <a:t>Click icon to add picture</a:t>
            </a:r>
            <a:endParaRPr lang="en-US" b="1" dirty="0">
              <a:solidFill>
                <a:srgbClr val="FF0000"/>
              </a:solidFill>
            </a:endParaRPr>
          </a:p>
        </p:txBody>
      </p:sp>
    </p:spTree>
    <p:extLst>
      <p:ext uri="{BB962C8B-B14F-4D97-AF65-F5344CB8AC3E}">
        <p14:creationId xmlns:p14="http://schemas.microsoft.com/office/powerpoint/2010/main" val="126856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Divider - Dark_Pill_Transition2 - IQVIA">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542230-2118-4F35-8D4D-BA4512169B38}"/>
              </a:ext>
            </a:extLst>
          </p:cNvPr>
          <p:cNvSpPr>
            <a:spLocks noGrp="1"/>
          </p:cNvSpPr>
          <p:nvPr>
            <p:ph type="pic" sz="quarter" idx="10"/>
          </p:nvPr>
        </p:nvSpPr>
        <p:spPr>
          <a:xfrm>
            <a:off x="4386264" y="0"/>
            <a:ext cx="7805737" cy="6858000"/>
          </a:xfrm>
          <a:custGeom>
            <a:avLst/>
            <a:gdLst>
              <a:gd name="connsiteX0" fmla="*/ 6856413 w 7805737"/>
              <a:gd name="connsiteY0" fmla="*/ 0 h 6858000"/>
              <a:gd name="connsiteX1" fmla="*/ 7805737 w 7805737"/>
              <a:gd name="connsiteY1" fmla="*/ 0 h 6858000"/>
              <a:gd name="connsiteX2" fmla="*/ 7805737 w 7805737"/>
              <a:gd name="connsiteY2" fmla="*/ 4537076 h 6858000"/>
              <a:gd name="connsiteX3" fmla="*/ 5486401 w 7805737"/>
              <a:gd name="connsiteY3" fmla="*/ 6858000 h 6858000"/>
              <a:gd name="connsiteX4" fmla="*/ 0 w 780573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5737" h="6858000">
                <a:moveTo>
                  <a:pt x="6856413" y="0"/>
                </a:moveTo>
                <a:lnTo>
                  <a:pt x="7805737" y="0"/>
                </a:lnTo>
                <a:lnTo>
                  <a:pt x="7805737" y="4537076"/>
                </a:lnTo>
                <a:lnTo>
                  <a:pt x="5486401" y="6858000"/>
                </a:lnTo>
                <a:lnTo>
                  <a:pt x="0" y="6858000"/>
                </a:ln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sz="1800" b="1">
                <a:solidFill>
                  <a:srgbClr val="FF0000"/>
                </a:solidFill>
              </a:defRPr>
            </a:lvl1pPr>
          </a:lstStyle>
          <a:p>
            <a:r>
              <a:rPr lang="en-US"/>
              <a:t>Click icon to add picture</a:t>
            </a:r>
            <a:endParaRPr lang="en-US" dirty="0"/>
          </a:p>
        </p:txBody>
      </p:sp>
      <p:sp>
        <p:nvSpPr>
          <p:cNvPr id="13" name="Title 1">
            <a:extLst>
              <a:ext uri="{FF2B5EF4-FFF2-40B4-BE49-F238E27FC236}">
                <a16:creationId xmlns:a16="http://schemas.microsoft.com/office/drawing/2014/main" id="{79FAE025-4537-4CB0-B951-A9527F5A7151}"/>
              </a:ext>
            </a:extLst>
          </p:cNvPr>
          <p:cNvSpPr>
            <a:spLocks noGrp="1"/>
          </p:cNvSpPr>
          <p:nvPr>
            <p:ph type="title" hasCustomPrompt="1"/>
          </p:nvPr>
        </p:nvSpPr>
        <p:spPr bwMode="white">
          <a:xfrm>
            <a:off x="1036858" y="628649"/>
            <a:ext cx="4954366" cy="3943351"/>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4" name="Slide Number Placeholder 5">
            <a:extLst>
              <a:ext uri="{FF2B5EF4-FFF2-40B4-BE49-F238E27FC236}">
                <a16:creationId xmlns:a16="http://schemas.microsoft.com/office/drawing/2014/main" id="{D15310EE-DE2A-631D-8F9B-A33D194F77B1}"/>
              </a:ext>
            </a:extLst>
          </p:cNvPr>
          <p:cNvSpPr txBox="1">
            <a:spLocks/>
          </p:cNvSpPr>
          <p:nvPr userDrawn="1"/>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pic>
        <p:nvPicPr>
          <p:cNvPr id="11" name="Graphic 10">
            <a:extLst>
              <a:ext uri="{FF2B5EF4-FFF2-40B4-BE49-F238E27FC236}">
                <a16:creationId xmlns:a16="http://schemas.microsoft.com/office/drawing/2014/main" id="{52E0DAD0-C637-47E1-AF24-F5F9D0643A3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7385" y="5760594"/>
            <a:ext cx="2247900" cy="406400"/>
          </a:xfrm>
          <a:prstGeom prst="rect">
            <a:avLst/>
          </a:prstGeom>
        </p:spPr>
      </p:pic>
      <p:sp>
        <p:nvSpPr>
          <p:cNvPr id="14" name="Freeform 6">
            <a:extLst>
              <a:ext uri="{FF2B5EF4-FFF2-40B4-BE49-F238E27FC236}">
                <a16:creationId xmlns:a16="http://schemas.microsoft.com/office/drawing/2014/main" id="{21C70CAE-1C34-4EE5-8AA5-1F7E67E38438}"/>
              </a:ext>
            </a:extLst>
          </p:cNvPr>
          <p:cNvSpPr>
            <a:spLocks/>
          </p:cNvSpPr>
          <p:nvPr userDrawn="1"/>
        </p:nvSpPr>
        <p:spPr bwMode="auto">
          <a:xfrm>
            <a:off x="10922000" y="3706813"/>
            <a:ext cx="1270000" cy="2719388"/>
          </a:xfrm>
          <a:custGeom>
            <a:avLst/>
            <a:gdLst>
              <a:gd name="T0" fmla="*/ 160 w 480"/>
              <a:gd name="T1" fmla="*/ 319 h 1028"/>
              <a:gd name="T2" fmla="*/ 160 w 480"/>
              <a:gd name="T3" fmla="*/ 901 h 1028"/>
              <a:gd name="T4" fmla="*/ 160 w 480"/>
              <a:gd name="T5" fmla="*/ 901 h 1028"/>
              <a:gd name="T6" fmla="*/ 480 w 480"/>
              <a:gd name="T7" fmla="*/ 1020 h 1028"/>
              <a:gd name="T8" fmla="*/ 480 w 480"/>
              <a:gd name="T9" fmla="*/ 0 h 1028"/>
              <a:gd name="T10" fmla="*/ 160 w 480"/>
              <a:gd name="T11" fmla="*/ 319 h 1028"/>
            </a:gdLst>
            <a:ahLst/>
            <a:cxnLst>
              <a:cxn ang="0">
                <a:pos x="T0" y="T1"/>
              </a:cxn>
              <a:cxn ang="0">
                <a:pos x="T2" y="T3"/>
              </a:cxn>
              <a:cxn ang="0">
                <a:pos x="T4" y="T5"/>
              </a:cxn>
              <a:cxn ang="0">
                <a:pos x="T6" y="T7"/>
              </a:cxn>
              <a:cxn ang="0">
                <a:pos x="T8" y="T9"/>
              </a:cxn>
              <a:cxn ang="0">
                <a:pos x="T10" y="T11"/>
              </a:cxn>
            </a:cxnLst>
            <a:rect l="0" t="0" r="r" b="b"/>
            <a:pathLst>
              <a:path w="480" h="1028">
                <a:moveTo>
                  <a:pt x="160" y="319"/>
                </a:moveTo>
                <a:cubicBezTo>
                  <a:pt x="0" y="479"/>
                  <a:pt x="0" y="741"/>
                  <a:pt x="160" y="901"/>
                </a:cubicBezTo>
                <a:cubicBezTo>
                  <a:pt x="160" y="901"/>
                  <a:pt x="160" y="901"/>
                  <a:pt x="160" y="901"/>
                </a:cubicBezTo>
                <a:cubicBezTo>
                  <a:pt x="248" y="988"/>
                  <a:pt x="365" y="1028"/>
                  <a:pt x="480" y="1020"/>
                </a:cubicBezTo>
                <a:cubicBezTo>
                  <a:pt x="480" y="0"/>
                  <a:pt x="480" y="0"/>
                  <a:pt x="480" y="0"/>
                </a:cubicBezTo>
                <a:lnTo>
                  <a:pt x="160" y="319"/>
                </a:lnTo>
                <a:close/>
              </a:path>
            </a:pathLst>
          </a:custGeom>
          <a:solidFill>
            <a:schemeClr val="bg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GB">
              <a:solidFill>
                <a:schemeClr val="lt1"/>
              </a:solidFill>
            </a:endParaRPr>
          </a:p>
        </p:txBody>
      </p:sp>
      <p:sp>
        <p:nvSpPr>
          <p:cNvPr id="15" name="Freeform 7">
            <a:extLst>
              <a:ext uri="{FF2B5EF4-FFF2-40B4-BE49-F238E27FC236}">
                <a16:creationId xmlns:a16="http://schemas.microsoft.com/office/drawing/2014/main" id="{CE943C94-8C69-41C1-9DEB-D49C80BA7E6B}"/>
              </a:ext>
            </a:extLst>
          </p:cNvPr>
          <p:cNvSpPr>
            <a:spLocks/>
          </p:cNvSpPr>
          <p:nvPr userDrawn="1"/>
        </p:nvSpPr>
        <p:spPr bwMode="auto">
          <a:xfrm>
            <a:off x="3498850" y="3409950"/>
            <a:ext cx="4984750" cy="3448050"/>
          </a:xfrm>
          <a:custGeom>
            <a:avLst/>
            <a:gdLst>
              <a:gd name="T0" fmla="*/ 1724 w 1884"/>
              <a:gd name="T1" fmla="*/ 160 h 1303"/>
              <a:gd name="T2" fmla="*/ 1143 w 1884"/>
              <a:gd name="T3" fmla="*/ 160 h 1303"/>
              <a:gd name="T4" fmla="*/ 0 w 1884"/>
              <a:gd name="T5" fmla="*/ 1303 h 1303"/>
              <a:gd name="T6" fmla="*/ 1164 w 1884"/>
              <a:gd name="T7" fmla="*/ 1303 h 1303"/>
              <a:gd name="T8" fmla="*/ 1724 w 1884"/>
              <a:gd name="T9" fmla="*/ 742 h 1303"/>
              <a:gd name="T10" fmla="*/ 1724 w 1884"/>
              <a:gd name="T11" fmla="*/ 160 h 1303"/>
            </a:gdLst>
            <a:ahLst/>
            <a:cxnLst>
              <a:cxn ang="0">
                <a:pos x="T0" y="T1"/>
              </a:cxn>
              <a:cxn ang="0">
                <a:pos x="T2" y="T3"/>
              </a:cxn>
              <a:cxn ang="0">
                <a:pos x="T4" y="T5"/>
              </a:cxn>
              <a:cxn ang="0">
                <a:pos x="T6" y="T7"/>
              </a:cxn>
              <a:cxn ang="0">
                <a:pos x="T8" y="T9"/>
              </a:cxn>
              <a:cxn ang="0">
                <a:pos x="T10" y="T11"/>
              </a:cxn>
            </a:cxnLst>
            <a:rect l="0" t="0" r="r" b="b"/>
            <a:pathLst>
              <a:path w="1884" h="1303">
                <a:moveTo>
                  <a:pt x="1724" y="160"/>
                </a:moveTo>
                <a:cubicBezTo>
                  <a:pt x="1564" y="0"/>
                  <a:pt x="1303" y="0"/>
                  <a:pt x="1143" y="160"/>
                </a:cubicBezTo>
                <a:cubicBezTo>
                  <a:pt x="0" y="1303"/>
                  <a:pt x="0" y="1303"/>
                  <a:pt x="0" y="1303"/>
                </a:cubicBezTo>
                <a:cubicBezTo>
                  <a:pt x="1164" y="1303"/>
                  <a:pt x="1164" y="1303"/>
                  <a:pt x="1164" y="1303"/>
                </a:cubicBezTo>
                <a:cubicBezTo>
                  <a:pt x="1724" y="742"/>
                  <a:pt x="1724" y="742"/>
                  <a:pt x="1724" y="742"/>
                </a:cubicBezTo>
                <a:cubicBezTo>
                  <a:pt x="1884" y="582"/>
                  <a:pt x="1884" y="320"/>
                  <a:pt x="1724" y="160"/>
                </a:cubicBezTo>
                <a:close/>
              </a:path>
            </a:pathLst>
          </a:custGeom>
          <a:solidFill>
            <a:schemeClr val="bg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GB">
              <a:solidFill>
                <a:schemeClr val="lt1"/>
              </a:solidFill>
            </a:endParaRPr>
          </a:p>
        </p:txBody>
      </p:sp>
    </p:spTree>
    <p:extLst>
      <p:ext uri="{BB962C8B-B14F-4D97-AF65-F5344CB8AC3E}">
        <p14:creationId xmlns:p14="http://schemas.microsoft.com/office/powerpoint/2010/main" val="329592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Divider - Dark_Pill_Transition - IQVIA">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CB5D9F59-0F20-4E72-95E0-5E2043A9CE75}"/>
              </a:ext>
            </a:extLst>
          </p:cNvPr>
          <p:cNvSpPr>
            <a:spLocks noGrp="1"/>
          </p:cNvSpPr>
          <p:nvPr>
            <p:ph type="pic" sz="quarter" idx="10"/>
          </p:nvPr>
        </p:nvSpPr>
        <p:spPr>
          <a:xfrm>
            <a:off x="2232023" y="3175"/>
            <a:ext cx="9959977" cy="6851650"/>
          </a:xfrm>
          <a:custGeom>
            <a:avLst/>
            <a:gdLst>
              <a:gd name="connsiteX0" fmla="*/ 3684051 w 9959977"/>
              <a:gd name="connsiteY0" fmla="*/ 6126754 h 6851650"/>
              <a:gd name="connsiteX1" fmla="*/ 4014328 w 9959977"/>
              <a:gd name="connsiteY1" fmla="*/ 6261876 h 6851650"/>
              <a:gd name="connsiteX2" fmla="*/ 4108019 w 9959977"/>
              <a:gd name="connsiteY2" fmla="*/ 6787289 h 6851650"/>
              <a:gd name="connsiteX3" fmla="*/ 4070889 w 9959977"/>
              <a:gd name="connsiteY3" fmla="*/ 6851650 h 6851650"/>
              <a:gd name="connsiteX4" fmla="*/ 2767005 w 9959977"/>
              <a:gd name="connsiteY4" fmla="*/ 6851650 h 6851650"/>
              <a:gd name="connsiteX5" fmla="*/ 2769964 w 9959977"/>
              <a:gd name="connsiteY5" fmla="*/ 6848687 h 6851650"/>
              <a:gd name="connsiteX6" fmla="*/ 3355758 w 9959977"/>
              <a:gd name="connsiteY6" fmla="*/ 6261876 h 6851650"/>
              <a:gd name="connsiteX7" fmla="*/ 3684051 w 9959977"/>
              <a:gd name="connsiteY7" fmla="*/ 6126754 h 6851650"/>
              <a:gd name="connsiteX8" fmla="*/ 7314695 w 9959977"/>
              <a:gd name="connsiteY8" fmla="*/ 3878792 h 6851650"/>
              <a:gd name="connsiteX9" fmla="*/ 7644951 w 9959977"/>
              <a:gd name="connsiteY9" fmla="*/ 4013730 h 6851650"/>
              <a:gd name="connsiteX10" fmla="*/ 7644951 w 9959977"/>
              <a:gd name="connsiteY10" fmla="*/ 4672543 h 6851650"/>
              <a:gd name="connsiteX11" fmla="*/ 5658899 w 9959977"/>
              <a:gd name="connsiteY11" fmla="*/ 6659451 h 6851650"/>
              <a:gd name="connsiteX12" fmla="*/ 5466782 w 9959977"/>
              <a:gd name="connsiteY12" fmla="*/ 6851650 h 6851650"/>
              <a:gd name="connsiteX13" fmla="*/ 4149726 w 9959977"/>
              <a:gd name="connsiteY13" fmla="*/ 6851650 h 6851650"/>
              <a:gd name="connsiteX14" fmla="*/ 4162118 w 9959977"/>
              <a:gd name="connsiteY14" fmla="*/ 6839252 h 6851650"/>
              <a:gd name="connsiteX15" fmla="*/ 6986422 w 9959977"/>
              <a:gd name="connsiteY15" fmla="*/ 4013730 h 6851650"/>
              <a:gd name="connsiteX16" fmla="*/ 7314695 w 9959977"/>
              <a:gd name="connsiteY16" fmla="*/ 3878792 h 6851650"/>
              <a:gd name="connsiteX17" fmla="*/ 4241584 w 9959977"/>
              <a:gd name="connsiteY17" fmla="*/ 2804061 h 6851650"/>
              <a:gd name="connsiteX18" fmla="*/ 4569926 w 9959977"/>
              <a:gd name="connsiteY18" fmla="*/ 2939016 h 6851650"/>
              <a:gd name="connsiteX19" fmla="*/ 4569926 w 9959977"/>
              <a:gd name="connsiteY19" fmla="*/ 3597913 h 6851650"/>
              <a:gd name="connsiteX20" fmla="*/ 1607062 w 9959977"/>
              <a:gd name="connsiteY20" fmla="*/ 6561819 h 6851650"/>
              <a:gd name="connsiteX21" fmla="*/ 1317332 w 9959977"/>
              <a:gd name="connsiteY21" fmla="*/ 6851650 h 6851650"/>
              <a:gd name="connsiteX22" fmla="*/ 0 w 9959977"/>
              <a:gd name="connsiteY22" fmla="*/ 6851650 h 6851650"/>
              <a:gd name="connsiteX23" fmla="*/ 1304 w 9959977"/>
              <a:gd name="connsiteY23" fmla="*/ 6850346 h 6851650"/>
              <a:gd name="connsiteX24" fmla="*/ 3911259 w 9959977"/>
              <a:gd name="connsiteY24" fmla="*/ 2939016 h 6851650"/>
              <a:gd name="connsiteX25" fmla="*/ 4241584 w 9959977"/>
              <a:gd name="connsiteY25" fmla="*/ 2804061 h 6851650"/>
              <a:gd name="connsiteX26" fmla="*/ 6963726 w 9959977"/>
              <a:gd name="connsiteY26" fmla="*/ 1462622 h 6851650"/>
              <a:gd name="connsiteX27" fmla="*/ 7294067 w 9959977"/>
              <a:gd name="connsiteY27" fmla="*/ 1597573 h 6851650"/>
              <a:gd name="connsiteX28" fmla="*/ 7294067 w 9959977"/>
              <a:gd name="connsiteY28" fmla="*/ 2256449 h 6851650"/>
              <a:gd name="connsiteX29" fmla="*/ 3111703 w 9959977"/>
              <a:gd name="connsiteY29" fmla="*/ 6439946 h 6851650"/>
              <a:gd name="connsiteX30" fmla="*/ 2700111 w 9959977"/>
              <a:gd name="connsiteY30" fmla="*/ 6851650 h 6851650"/>
              <a:gd name="connsiteX31" fmla="*/ 1382715 w 9959977"/>
              <a:gd name="connsiteY31" fmla="*/ 6851650 h 6851650"/>
              <a:gd name="connsiteX32" fmla="*/ 1386637 w 9959977"/>
              <a:gd name="connsiteY32" fmla="*/ 6847727 h 6851650"/>
              <a:gd name="connsiteX33" fmla="*/ 6635369 w 9959977"/>
              <a:gd name="connsiteY33" fmla="*/ 1597573 h 6851650"/>
              <a:gd name="connsiteX34" fmla="*/ 6963726 w 9959977"/>
              <a:gd name="connsiteY34" fmla="*/ 1462622 h 6851650"/>
              <a:gd name="connsiteX35" fmla="*/ 9959977 w 9959977"/>
              <a:gd name="connsiteY35" fmla="*/ 1039814 h 6851650"/>
              <a:gd name="connsiteX36" fmla="*/ 9959977 w 9959977"/>
              <a:gd name="connsiteY36" fmla="*/ 2357439 h 6851650"/>
              <a:gd name="connsiteX37" fmla="*/ 9956795 w 9959977"/>
              <a:gd name="connsiteY37" fmla="*/ 2360621 h 6851650"/>
              <a:gd name="connsiteX38" fmla="*/ 8330144 w 9959977"/>
              <a:gd name="connsiteY38" fmla="*/ 3987271 h 6851650"/>
              <a:gd name="connsiteX39" fmla="*/ 7671332 w 9959977"/>
              <a:gd name="connsiteY39" fmla="*/ 3987271 h 6851650"/>
              <a:gd name="connsiteX40" fmla="*/ 7671332 w 9959977"/>
              <a:gd name="connsiteY40" fmla="*/ 3328459 h 6851650"/>
              <a:gd name="connsiteX41" fmla="*/ 8232777 w 9959977"/>
              <a:gd name="connsiteY41" fmla="*/ 1 h 6851650"/>
              <a:gd name="connsiteX42" fmla="*/ 9550402 w 9959977"/>
              <a:gd name="connsiteY42" fmla="*/ 1 h 6851650"/>
              <a:gd name="connsiteX43" fmla="*/ 7992006 w 9959977"/>
              <a:gd name="connsiteY43" fmla="*/ 1558397 h 6851650"/>
              <a:gd name="connsiteX44" fmla="*/ 7333194 w 9959977"/>
              <a:gd name="connsiteY44" fmla="*/ 1558397 h 6851650"/>
              <a:gd name="connsiteX45" fmla="*/ 7333194 w 9959977"/>
              <a:gd name="connsiteY45" fmla="*/ 899584 h 6851650"/>
              <a:gd name="connsiteX46" fmla="*/ 8232777 w 9959977"/>
              <a:gd name="connsiteY46" fmla="*/ 1 h 6851650"/>
              <a:gd name="connsiteX47" fmla="*/ 6848850 w 9959977"/>
              <a:gd name="connsiteY47" fmla="*/ 1 h 6851650"/>
              <a:gd name="connsiteX48" fmla="*/ 8166102 w 9959977"/>
              <a:gd name="connsiteY48" fmla="*/ 1 h 6851650"/>
              <a:gd name="connsiteX49" fmla="*/ 5267089 w 9959977"/>
              <a:gd name="connsiteY49" fmla="*/ 2898839 h 6851650"/>
              <a:gd name="connsiteX50" fmla="*/ 4608463 w 9959977"/>
              <a:gd name="connsiteY50" fmla="*/ 2898839 h 6851650"/>
              <a:gd name="connsiteX51" fmla="*/ 4608463 w 9959977"/>
              <a:gd name="connsiteY51" fmla="*/ 2240253 h 6851650"/>
              <a:gd name="connsiteX52" fmla="*/ 6848850 w 9959977"/>
              <a:gd name="connsiteY52" fmla="*/ 1 h 6851650"/>
              <a:gd name="connsiteX53" fmla="*/ 5466013 w 9959977"/>
              <a:gd name="connsiteY53" fmla="*/ 1 h 6851650"/>
              <a:gd name="connsiteX54" fmla="*/ 6783390 w 9959977"/>
              <a:gd name="connsiteY54" fmla="*/ 1 h 6851650"/>
              <a:gd name="connsiteX55" fmla="*/ 4807324 w 9959977"/>
              <a:gd name="connsiteY55" fmla="*/ 1975953 h 6851650"/>
              <a:gd name="connsiteX56" fmla="*/ 4148635 w 9959977"/>
              <a:gd name="connsiteY56" fmla="*/ 1975953 h 6851650"/>
              <a:gd name="connsiteX57" fmla="*/ 4148635 w 9959977"/>
              <a:gd name="connsiteY57" fmla="*/ 1317302 h 6851650"/>
              <a:gd name="connsiteX58" fmla="*/ 5466013 w 9959977"/>
              <a:gd name="connsiteY58" fmla="*/ 1 h 6851650"/>
              <a:gd name="connsiteX59" fmla="*/ 9616109 w 9959977"/>
              <a:gd name="connsiteY59" fmla="*/ 0 h 6851650"/>
              <a:gd name="connsiteX60" fmla="*/ 9846474 w 9959977"/>
              <a:gd name="connsiteY60" fmla="*/ 0 h 6851650"/>
              <a:gd name="connsiteX61" fmla="*/ 9959977 w 9959977"/>
              <a:gd name="connsiteY61" fmla="*/ 0 h 6851650"/>
              <a:gd name="connsiteX62" fmla="*/ 9959977 w 9959977"/>
              <a:gd name="connsiteY62" fmla="*/ 973588 h 6851650"/>
              <a:gd name="connsiteX63" fmla="*/ 9958695 w 9959977"/>
              <a:gd name="connsiteY63" fmla="*/ 974871 h 6851650"/>
              <a:gd name="connsiteX64" fmla="*/ 4704076 w 9959977"/>
              <a:gd name="connsiteY64" fmla="*/ 6230423 h 6851650"/>
              <a:gd name="connsiteX65" fmla="*/ 4045435 w 9959977"/>
              <a:gd name="connsiteY65" fmla="*/ 6230423 h 6851650"/>
              <a:gd name="connsiteX66" fmla="*/ 4045435 w 9959977"/>
              <a:gd name="connsiteY66" fmla="*/ 5571665 h 6851650"/>
              <a:gd name="connsiteX67" fmla="*/ 9616109 w 9959977"/>
              <a:gd name="connsiteY67" fmla="*/ 0 h 6851650"/>
              <a:gd name="connsiteX0" fmla="*/ 3684051 w 9959977"/>
              <a:gd name="connsiteY0" fmla="*/ 6126754 h 6851650"/>
              <a:gd name="connsiteX1" fmla="*/ 4014328 w 9959977"/>
              <a:gd name="connsiteY1" fmla="*/ 6261876 h 6851650"/>
              <a:gd name="connsiteX2" fmla="*/ 4108019 w 9959977"/>
              <a:gd name="connsiteY2" fmla="*/ 6787289 h 6851650"/>
              <a:gd name="connsiteX3" fmla="*/ 4070889 w 9959977"/>
              <a:gd name="connsiteY3" fmla="*/ 6851650 h 6851650"/>
              <a:gd name="connsiteX4" fmla="*/ 2767005 w 9959977"/>
              <a:gd name="connsiteY4" fmla="*/ 6851650 h 6851650"/>
              <a:gd name="connsiteX5" fmla="*/ 2769964 w 9959977"/>
              <a:gd name="connsiteY5" fmla="*/ 6848687 h 6851650"/>
              <a:gd name="connsiteX6" fmla="*/ 3355758 w 9959977"/>
              <a:gd name="connsiteY6" fmla="*/ 6261876 h 6851650"/>
              <a:gd name="connsiteX7" fmla="*/ 3684051 w 9959977"/>
              <a:gd name="connsiteY7" fmla="*/ 6126754 h 6851650"/>
              <a:gd name="connsiteX8" fmla="*/ 7314695 w 9959977"/>
              <a:gd name="connsiteY8" fmla="*/ 3878792 h 6851650"/>
              <a:gd name="connsiteX9" fmla="*/ 7644951 w 9959977"/>
              <a:gd name="connsiteY9" fmla="*/ 4013730 h 6851650"/>
              <a:gd name="connsiteX10" fmla="*/ 7644951 w 9959977"/>
              <a:gd name="connsiteY10" fmla="*/ 4672543 h 6851650"/>
              <a:gd name="connsiteX11" fmla="*/ 5658899 w 9959977"/>
              <a:gd name="connsiteY11" fmla="*/ 6659451 h 6851650"/>
              <a:gd name="connsiteX12" fmla="*/ 5466782 w 9959977"/>
              <a:gd name="connsiteY12" fmla="*/ 6851650 h 6851650"/>
              <a:gd name="connsiteX13" fmla="*/ 4149726 w 9959977"/>
              <a:gd name="connsiteY13" fmla="*/ 6851650 h 6851650"/>
              <a:gd name="connsiteX14" fmla="*/ 4162118 w 9959977"/>
              <a:gd name="connsiteY14" fmla="*/ 6839252 h 6851650"/>
              <a:gd name="connsiteX15" fmla="*/ 6986422 w 9959977"/>
              <a:gd name="connsiteY15" fmla="*/ 4013730 h 6851650"/>
              <a:gd name="connsiteX16" fmla="*/ 7314695 w 9959977"/>
              <a:gd name="connsiteY16" fmla="*/ 3878792 h 6851650"/>
              <a:gd name="connsiteX17" fmla="*/ 4241584 w 9959977"/>
              <a:gd name="connsiteY17" fmla="*/ 2804061 h 6851650"/>
              <a:gd name="connsiteX18" fmla="*/ 4569926 w 9959977"/>
              <a:gd name="connsiteY18" fmla="*/ 2939016 h 6851650"/>
              <a:gd name="connsiteX19" fmla="*/ 4569926 w 9959977"/>
              <a:gd name="connsiteY19" fmla="*/ 3597913 h 6851650"/>
              <a:gd name="connsiteX20" fmla="*/ 1607062 w 9959977"/>
              <a:gd name="connsiteY20" fmla="*/ 6561819 h 6851650"/>
              <a:gd name="connsiteX21" fmla="*/ 1317332 w 9959977"/>
              <a:gd name="connsiteY21" fmla="*/ 6851650 h 6851650"/>
              <a:gd name="connsiteX22" fmla="*/ 0 w 9959977"/>
              <a:gd name="connsiteY22" fmla="*/ 6851650 h 6851650"/>
              <a:gd name="connsiteX23" fmla="*/ 1304 w 9959977"/>
              <a:gd name="connsiteY23" fmla="*/ 6850346 h 6851650"/>
              <a:gd name="connsiteX24" fmla="*/ 3911259 w 9959977"/>
              <a:gd name="connsiteY24" fmla="*/ 2939016 h 6851650"/>
              <a:gd name="connsiteX25" fmla="*/ 4241584 w 9959977"/>
              <a:gd name="connsiteY25" fmla="*/ 2804061 h 6851650"/>
              <a:gd name="connsiteX26" fmla="*/ 6963726 w 9959977"/>
              <a:gd name="connsiteY26" fmla="*/ 1462622 h 6851650"/>
              <a:gd name="connsiteX27" fmla="*/ 7294067 w 9959977"/>
              <a:gd name="connsiteY27" fmla="*/ 1597573 h 6851650"/>
              <a:gd name="connsiteX28" fmla="*/ 7294067 w 9959977"/>
              <a:gd name="connsiteY28" fmla="*/ 2256449 h 6851650"/>
              <a:gd name="connsiteX29" fmla="*/ 3111703 w 9959977"/>
              <a:gd name="connsiteY29" fmla="*/ 6439946 h 6851650"/>
              <a:gd name="connsiteX30" fmla="*/ 2700111 w 9959977"/>
              <a:gd name="connsiteY30" fmla="*/ 6851650 h 6851650"/>
              <a:gd name="connsiteX31" fmla="*/ 1382715 w 9959977"/>
              <a:gd name="connsiteY31" fmla="*/ 6851650 h 6851650"/>
              <a:gd name="connsiteX32" fmla="*/ 1386637 w 9959977"/>
              <a:gd name="connsiteY32" fmla="*/ 6847727 h 6851650"/>
              <a:gd name="connsiteX33" fmla="*/ 6635369 w 9959977"/>
              <a:gd name="connsiteY33" fmla="*/ 1597573 h 6851650"/>
              <a:gd name="connsiteX34" fmla="*/ 6963726 w 9959977"/>
              <a:gd name="connsiteY34" fmla="*/ 1462622 h 6851650"/>
              <a:gd name="connsiteX35" fmla="*/ 9959977 w 9959977"/>
              <a:gd name="connsiteY35" fmla="*/ 1039814 h 6851650"/>
              <a:gd name="connsiteX36" fmla="*/ 9959977 w 9959977"/>
              <a:gd name="connsiteY36" fmla="*/ 2357439 h 6851650"/>
              <a:gd name="connsiteX37" fmla="*/ 9956795 w 9959977"/>
              <a:gd name="connsiteY37" fmla="*/ 2360621 h 6851650"/>
              <a:gd name="connsiteX38" fmla="*/ 8330144 w 9959977"/>
              <a:gd name="connsiteY38" fmla="*/ 3987271 h 6851650"/>
              <a:gd name="connsiteX39" fmla="*/ 7671332 w 9959977"/>
              <a:gd name="connsiteY39" fmla="*/ 3987271 h 6851650"/>
              <a:gd name="connsiteX40" fmla="*/ 7671332 w 9959977"/>
              <a:gd name="connsiteY40" fmla="*/ 3328459 h 6851650"/>
              <a:gd name="connsiteX41" fmla="*/ 9959977 w 9959977"/>
              <a:gd name="connsiteY41" fmla="*/ 1039814 h 6851650"/>
              <a:gd name="connsiteX42" fmla="*/ 8232777 w 9959977"/>
              <a:gd name="connsiteY42" fmla="*/ 1 h 6851650"/>
              <a:gd name="connsiteX43" fmla="*/ 9550402 w 9959977"/>
              <a:gd name="connsiteY43" fmla="*/ 1 h 6851650"/>
              <a:gd name="connsiteX44" fmla="*/ 7992006 w 9959977"/>
              <a:gd name="connsiteY44" fmla="*/ 1558397 h 6851650"/>
              <a:gd name="connsiteX45" fmla="*/ 7333194 w 9959977"/>
              <a:gd name="connsiteY45" fmla="*/ 1558397 h 6851650"/>
              <a:gd name="connsiteX46" fmla="*/ 7333194 w 9959977"/>
              <a:gd name="connsiteY46" fmla="*/ 899584 h 6851650"/>
              <a:gd name="connsiteX47" fmla="*/ 8232777 w 9959977"/>
              <a:gd name="connsiteY47" fmla="*/ 1 h 6851650"/>
              <a:gd name="connsiteX48" fmla="*/ 6848850 w 9959977"/>
              <a:gd name="connsiteY48" fmla="*/ 1 h 6851650"/>
              <a:gd name="connsiteX49" fmla="*/ 8166102 w 9959977"/>
              <a:gd name="connsiteY49" fmla="*/ 1 h 6851650"/>
              <a:gd name="connsiteX50" fmla="*/ 5267089 w 9959977"/>
              <a:gd name="connsiteY50" fmla="*/ 2898839 h 6851650"/>
              <a:gd name="connsiteX51" fmla="*/ 4608463 w 9959977"/>
              <a:gd name="connsiteY51" fmla="*/ 2898839 h 6851650"/>
              <a:gd name="connsiteX52" fmla="*/ 4608463 w 9959977"/>
              <a:gd name="connsiteY52" fmla="*/ 2240253 h 6851650"/>
              <a:gd name="connsiteX53" fmla="*/ 6848850 w 9959977"/>
              <a:gd name="connsiteY53" fmla="*/ 1 h 6851650"/>
              <a:gd name="connsiteX54" fmla="*/ 5466013 w 9959977"/>
              <a:gd name="connsiteY54" fmla="*/ 1 h 6851650"/>
              <a:gd name="connsiteX55" fmla="*/ 6783390 w 9959977"/>
              <a:gd name="connsiteY55" fmla="*/ 1 h 6851650"/>
              <a:gd name="connsiteX56" fmla="*/ 4807324 w 9959977"/>
              <a:gd name="connsiteY56" fmla="*/ 1975953 h 6851650"/>
              <a:gd name="connsiteX57" fmla="*/ 4148635 w 9959977"/>
              <a:gd name="connsiteY57" fmla="*/ 1317302 h 6851650"/>
              <a:gd name="connsiteX58" fmla="*/ 5466013 w 9959977"/>
              <a:gd name="connsiteY58" fmla="*/ 1 h 6851650"/>
              <a:gd name="connsiteX59" fmla="*/ 9616109 w 9959977"/>
              <a:gd name="connsiteY59" fmla="*/ 0 h 6851650"/>
              <a:gd name="connsiteX60" fmla="*/ 9846474 w 9959977"/>
              <a:gd name="connsiteY60" fmla="*/ 0 h 6851650"/>
              <a:gd name="connsiteX61" fmla="*/ 9959977 w 9959977"/>
              <a:gd name="connsiteY61" fmla="*/ 0 h 6851650"/>
              <a:gd name="connsiteX62" fmla="*/ 9959977 w 9959977"/>
              <a:gd name="connsiteY62" fmla="*/ 973588 h 6851650"/>
              <a:gd name="connsiteX63" fmla="*/ 9958695 w 9959977"/>
              <a:gd name="connsiteY63" fmla="*/ 974871 h 6851650"/>
              <a:gd name="connsiteX64" fmla="*/ 4704076 w 9959977"/>
              <a:gd name="connsiteY64" fmla="*/ 6230423 h 6851650"/>
              <a:gd name="connsiteX65" fmla="*/ 4045435 w 9959977"/>
              <a:gd name="connsiteY65" fmla="*/ 6230423 h 6851650"/>
              <a:gd name="connsiteX66" fmla="*/ 4045435 w 9959977"/>
              <a:gd name="connsiteY66" fmla="*/ 5571665 h 6851650"/>
              <a:gd name="connsiteX67" fmla="*/ 9616109 w 9959977"/>
              <a:gd name="connsiteY67" fmla="*/ 0 h 6851650"/>
              <a:gd name="connsiteX0" fmla="*/ 3684051 w 9959977"/>
              <a:gd name="connsiteY0" fmla="*/ 6224330 h 6949226"/>
              <a:gd name="connsiteX1" fmla="*/ 4014328 w 9959977"/>
              <a:gd name="connsiteY1" fmla="*/ 6359452 h 6949226"/>
              <a:gd name="connsiteX2" fmla="*/ 4108019 w 9959977"/>
              <a:gd name="connsiteY2" fmla="*/ 6884865 h 6949226"/>
              <a:gd name="connsiteX3" fmla="*/ 4070889 w 9959977"/>
              <a:gd name="connsiteY3" fmla="*/ 6949226 h 6949226"/>
              <a:gd name="connsiteX4" fmla="*/ 2767005 w 9959977"/>
              <a:gd name="connsiteY4" fmla="*/ 6949226 h 6949226"/>
              <a:gd name="connsiteX5" fmla="*/ 2769964 w 9959977"/>
              <a:gd name="connsiteY5" fmla="*/ 6946263 h 6949226"/>
              <a:gd name="connsiteX6" fmla="*/ 3355758 w 9959977"/>
              <a:gd name="connsiteY6" fmla="*/ 6359452 h 6949226"/>
              <a:gd name="connsiteX7" fmla="*/ 3684051 w 9959977"/>
              <a:gd name="connsiteY7" fmla="*/ 6224330 h 6949226"/>
              <a:gd name="connsiteX8" fmla="*/ 7314695 w 9959977"/>
              <a:gd name="connsiteY8" fmla="*/ 3976368 h 6949226"/>
              <a:gd name="connsiteX9" fmla="*/ 7644951 w 9959977"/>
              <a:gd name="connsiteY9" fmla="*/ 4111306 h 6949226"/>
              <a:gd name="connsiteX10" fmla="*/ 7644951 w 9959977"/>
              <a:gd name="connsiteY10" fmla="*/ 4770119 h 6949226"/>
              <a:gd name="connsiteX11" fmla="*/ 5658899 w 9959977"/>
              <a:gd name="connsiteY11" fmla="*/ 6757027 h 6949226"/>
              <a:gd name="connsiteX12" fmla="*/ 5466782 w 9959977"/>
              <a:gd name="connsiteY12" fmla="*/ 6949226 h 6949226"/>
              <a:gd name="connsiteX13" fmla="*/ 4149726 w 9959977"/>
              <a:gd name="connsiteY13" fmla="*/ 6949226 h 6949226"/>
              <a:gd name="connsiteX14" fmla="*/ 4162118 w 9959977"/>
              <a:gd name="connsiteY14" fmla="*/ 6936828 h 6949226"/>
              <a:gd name="connsiteX15" fmla="*/ 6986422 w 9959977"/>
              <a:gd name="connsiteY15" fmla="*/ 4111306 h 6949226"/>
              <a:gd name="connsiteX16" fmla="*/ 7314695 w 9959977"/>
              <a:gd name="connsiteY16" fmla="*/ 3976368 h 6949226"/>
              <a:gd name="connsiteX17" fmla="*/ 4241584 w 9959977"/>
              <a:gd name="connsiteY17" fmla="*/ 2901637 h 6949226"/>
              <a:gd name="connsiteX18" fmla="*/ 4569926 w 9959977"/>
              <a:gd name="connsiteY18" fmla="*/ 3036592 h 6949226"/>
              <a:gd name="connsiteX19" fmla="*/ 4569926 w 9959977"/>
              <a:gd name="connsiteY19" fmla="*/ 3695489 h 6949226"/>
              <a:gd name="connsiteX20" fmla="*/ 1607062 w 9959977"/>
              <a:gd name="connsiteY20" fmla="*/ 6659395 h 6949226"/>
              <a:gd name="connsiteX21" fmla="*/ 1317332 w 9959977"/>
              <a:gd name="connsiteY21" fmla="*/ 6949226 h 6949226"/>
              <a:gd name="connsiteX22" fmla="*/ 0 w 9959977"/>
              <a:gd name="connsiteY22" fmla="*/ 6949226 h 6949226"/>
              <a:gd name="connsiteX23" fmla="*/ 1304 w 9959977"/>
              <a:gd name="connsiteY23" fmla="*/ 6947922 h 6949226"/>
              <a:gd name="connsiteX24" fmla="*/ 3911259 w 9959977"/>
              <a:gd name="connsiteY24" fmla="*/ 3036592 h 6949226"/>
              <a:gd name="connsiteX25" fmla="*/ 4241584 w 9959977"/>
              <a:gd name="connsiteY25" fmla="*/ 2901637 h 6949226"/>
              <a:gd name="connsiteX26" fmla="*/ 6963726 w 9959977"/>
              <a:gd name="connsiteY26" fmla="*/ 1560198 h 6949226"/>
              <a:gd name="connsiteX27" fmla="*/ 7294067 w 9959977"/>
              <a:gd name="connsiteY27" fmla="*/ 1695149 h 6949226"/>
              <a:gd name="connsiteX28" fmla="*/ 7294067 w 9959977"/>
              <a:gd name="connsiteY28" fmla="*/ 2354025 h 6949226"/>
              <a:gd name="connsiteX29" fmla="*/ 3111703 w 9959977"/>
              <a:gd name="connsiteY29" fmla="*/ 6537522 h 6949226"/>
              <a:gd name="connsiteX30" fmla="*/ 2700111 w 9959977"/>
              <a:gd name="connsiteY30" fmla="*/ 6949226 h 6949226"/>
              <a:gd name="connsiteX31" fmla="*/ 1382715 w 9959977"/>
              <a:gd name="connsiteY31" fmla="*/ 6949226 h 6949226"/>
              <a:gd name="connsiteX32" fmla="*/ 1386637 w 9959977"/>
              <a:gd name="connsiteY32" fmla="*/ 6945303 h 6949226"/>
              <a:gd name="connsiteX33" fmla="*/ 6635369 w 9959977"/>
              <a:gd name="connsiteY33" fmla="*/ 1695149 h 6949226"/>
              <a:gd name="connsiteX34" fmla="*/ 6963726 w 9959977"/>
              <a:gd name="connsiteY34" fmla="*/ 1560198 h 6949226"/>
              <a:gd name="connsiteX35" fmla="*/ 9959977 w 9959977"/>
              <a:gd name="connsiteY35" fmla="*/ 1137390 h 6949226"/>
              <a:gd name="connsiteX36" fmla="*/ 9959977 w 9959977"/>
              <a:gd name="connsiteY36" fmla="*/ 2455015 h 6949226"/>
              <a:gd name="connsiteX37" fmla="*/ 9956795 w 9959977"/>
              <a:gd name="connsiteY37" fmla="*/ 2458197 h 6949226"/>
              <a:gd name="connsiteX38" fmla="*/ 8330144 w 9959977"/>
              <a:gd name="connsiteY38" fmla="*/ 4084847 h 6949226"/>
              <a:gd name="connsiteX39" fmla="*/ 7671332 w 9959977"/>
              <a:gd name="connsiteY39" fmla="*/ 4084847 h 6949226"/>
              <a:gd name="connsiteX40" fmla="*/ 7671332 w 9959977"/>
              <a:gd name="connsiteY40" fmla="*/ 3426035 h 6949226"/>
              <a:gd name="connsiteX41" fmla="*/ 9959977 w 9959977"/>
              <a:gd name="connsiteY41" fmla="*/ 1137390 h 6949226"/>
              <a:gd name="connsiteX42" fmla="*/ 8232777 w 9959977"/>
              <a:gd name="connsiteY42" fmla="*/ 97577 h 6949226"/>
              <a:gd name="connsiteX43" fmla="*/ 9550402 w 9959977"/>
              <a:gd name="connsiteY43" fmla="*/ 97577 h 6949226"/>
              <a:gd name="connsiteX44" fmla="*/ 7992006 w 9959977"/>
              <a:gd name="connsiteY44" fmla="*/ 1655973 h 6949226"/>
              <a:gd name="connsiteX45" fmla="*/ 7333194 w 9959977"/>
              <a:gd name="connsiteY45" fmla="*/ 1655973 h 6949226"/>
              <a:gd name="connsiteX46" fmla="*/ 7333194 w 9959977"/>
              <a:gd name="connsiteY46" fmla="*/ 997160 h 6949226"/>
              <a:gd name="connsiteX47" fmla="*/ 8232777 w 9959977"/>
              <a:gd name="connsiteY47" fmla="*/ 97577 h 6949226"/>
              <a:gd name="connsiteX48" fmla="*/ 6848850 w 9959977"/>
              <a:gd name="connsiteY48" fmla="*/ 97577 h 6949226"/>
              <a:gd name="connsiteX49" fmla="*/ 8166102 w 9959977"/>
              <a:gd name="connsiteY49" fmla="*/ 97577 h 6949226"/>
              <a:gd name="connsiteX50" fmla="*/ 5267089 w 9959977"/>
              <a:gd name="connsiteY50" fmla="*/ 2996415 h 6949226"/>
              <a:gd name="connsiteX51" fmla="*/ 4608463 w 9959977"/>
              <a:gd name="connsiteY51" fmla="*/ 2996415 h 6949226"/>
              <a:gd name="connsiteX52" fmla="*/ 4608463 w 9959977"/>
              <a:gd name="connsiteY52" fmla="*/ 2337829 h 6949226"/>
              <a:gd name="connsiteX53" fmla="*/ 6848850 w 9959977"/>
              <a:gd name="connsiteY53" fmla="*/ 97577 h 6949226"/>
              <a:gd name="connsiteX54" fmla="*/ 5466013 w 9959977"/>
              <a:gd name="connsiteY54" fmla="*/ 97577 h 6949226"/>
              <a:gd name="connsiteX55" fmla="*/ 6783390 w 9959977"/>
              <a:gd name="connsiteY55" fmla="*/ 97577 h 6949226"/>
              <a:gd name="connsiteX56" fmla="*/ 4148635 w 9959977"/>
              <a:gd name="connsiteY56" fmla="*/ 1414878 h 6949226"/>
              <a:gd name="connsiteX57" fmla="*/ 5466013 w 9959977"/>
              <a:gd name="connsiteY57" fmla="*/ 97577 h 6949226"/>
              <a:gd name="connsiteX58" fmla="*/ 9616109 w 9959977"/>
              <a:gd name="connsiteY58" fmla="*/ 97576 h 6949226"/>
              <a:gd name="connsiteX59" fmla="*/ 9846474 w 9959977"/>
              <a:gd name="connsiteY59" fmla="*/ 97576 h 6949226"/>
              <a:gd name="connsiteX60" fmla="*/ 9959977 w 9959977"/>
              <a:gd name="connsiteY60" fmla="*/ 97576 h 6949226"/>
              <a:gd name="connsiteX61" fmla="*/ 9959977 w 9959977"/>
              <a:gd name="connsiteY61" fmla="*/ 1071164 h 6949226"/>
              <a:gd name="connsiteX62" fmla="*/ 9958695 w 9959977"/>
              <a:gd name="connsiteY62" fmla="*/ 1072447 h 6949226"/>
              <a:gd name="connsiteX63" fmla="*/ 4704076 w 9959977"/>
              <a:gd name="connsiteY63" fmla="*/ 6327999 h 6949226"/>
              <a:gd name="connsiteX64" fmla="*/ 4045435 w 9959977"/>
              <a:gd name="connsiteY64" fmla="*/ 6327999 h 6949226"/>
              <a:gd name="connsiteX65" fmla="*/ 4045435 w 9959977"/>
              <a:gd name="connsiteY65" fmla="*/ 5669241 h 6949226"/>
              <a:gd name="connsiteX66" fmla="*/ 9616109 w 9959977"/>
              <a:gd name="connsiteY66" fmla="*/ 97576 h 6949226"/>
              <a:gd name="connsiteX0" fmla="*/ 3684051 w 9959977"/>
              <a:gd name="connsiteY0" fmla="*/ 6126754 h 6851650"/>
              <a:gd name="connsiteX1" fmla="*/ 4014328 w 9959977"/>
              <a:gd name="connsiteY1" fmla="*/ 6261876 h 6851650"/>
              <a:gd name="connsiteX2" fmla="*/ 4108019 w 9959977"/>
              <a:gd name="connsiteY2" fmla="*/ 6787289 h 6851650"/>
              <a:gd name="connsiteX3" fmla="*/ 4070889 w 9959977"/>
              <a:gd name="connsiteY3" fmla="*/ 6851650 h 6851650"/>
              <a:gd name="connsiteX4" fmla="*/ 2767005 w 9959977"/>
              <a:gd name="connsiteY4" fmla="*/ 6851650 h 6851650"/>
              <a:gd name="connsiteX5" fmla="*/ 2769964 w 9959977"/>
              <a:gd name="connsiteY5" fmla="*/ 6848687 h 6851650"/>
              <a:gd name="connsiteX6" fmla="*/ 3355758 w 9959977"/>
              <a:gd name="connsiteY6" fmla="*/ 6261876 h 6851650"/>
              <a:gd name="connsiteX7" fmla="*/ 3684051 w 9959977"/>
              <a:gd name="connsiteY7" fmla="*/ 6126754 h 6851650"/>
              <a:gd name="connsiteX8" fmla="*/ 7314695 w 9959977"/>
              <a:gd name="connsiteY8" fmla="*/ 3878792 h 6851650"/>
              <a:gd name="connsiteX9" fmla="*/ 7644951 w 9959977"/>
              <a:gd name="connsiteY9" fmla="*/ 4013730 h 6851650"/>
              <a:gd name="connsiteX10" fmla="*/ 7644951 w 9959977"/>
              <a:gd name="connsiteY10" fmla="*/ 4672543 h 6851650"/>
              <a:gd name="connsiteX11" fmla="*/ 5658899 w 9959977"/>
              <a:gd name="connsiteY11" fmla="*/ 6659451 h 6851650"/>
              <a:gd name="connsiteX12" fmla="*/ 5466782 w 9959977"/>
              <a:gd name="connsiteY12" fmla="*/ 6851650 h 6851650"/>
              <a:gd name="connsiteX13" fmla="*/ 4149726 w 9959977"/>
              <a:gd name="connsiteY13" fmla="*/ 6851650 h 6851650"/>
              <a:gd name="connsiteX14" fmla="*/ 4162118 w 9959977"/>
              <a:gd name="connsiteY14" fmla="*/ 6839252 h 6851650"/>
              <a:gd name="connsiteX15" fmla="*/ 6986422 w 9959977"/>
              <a:gd name="connsiteY15" fmla="*/ 4013730 h 6851650"/>
              <a:gd name="connsiteX16" fmla="*/ 7314695 w 9959977"/>
              <a:gd name="connsiteY16" fmla="*/ 3878792 h 6851650"/>
              <a:gd name="connsiteX17" fmla="*/ 4241584 w 9959977"/>
              <a:gd name="connsiteY17" fmla="*/ 2804061 h 6851650"/>
              <a:gd name="connsiteX18" fmla="*/ 4569926 w 9959977"/>
              <a:gd name="connsiteY18" fmla="*/ 2939016 h 6851650"/>
              <a:gd name="connsiteX19" fmla="*/ 4569926 w 9959977"/>
              <a:gd name="connsiteY19" fmla="*/ 3597913 h 6851650"/>
              <a:gd name="connsiteX20" fmla="*/ 1607062 w 9959977"/>
              <a:gd name="connsiteY20" fmla="*/ 6561819 h 6851650"/>
              <a:gd name="connsiteX21" fmla="*/ 1317332 w 9959977"/>
              <a:gd name="connsiteY21" fmla="*/ 6851650 h 6851650"/>
              <a:gd name="connsiteX22" fmla="*/ 0 w 9959977"/>
              <a:gd name="connsiteY22" fmla="*/ 6851650 h 6851650"/>
              <a:gd name="connsiteX23" fmla="*/ 1304 w 9959977"/>
              <a:gd name="connsiteY23" fmla="*/ 6850346 h 6851650"/>
              <a:gd name="connsiteX24" fmla="*/ 3911259 w 9959977"/>
              <a:gd name="connsiteY24" fmla="*/ 2939016 h 6851650"/>
              <a:gd name="connsiteX25" fmla="*/ 4241584 w 9959977"/>
              <a:gd name="connsiteY25" fmla="*/ 2804061 h 6851650"/>
              <a:gd name="connsiteX26" fmla="*/ 6963726 w 9959977"/>
              <a:gd name="connsiteY26" fmla="*/ 1462622 h 6851650"/>
              <a:gd name="connsiteX27" fmla="*/ 7294067 w 9959977"/>
              <a:gd name="connsiteY27" fmla="*/ 1597573 h 6851650"/>
              <a:gd name="connsiteX28" fmla="*/ 7294067 w 9959977"/>
              <a:gd name="connsiteY28" fmla="*/ 2256449 h 6851650"/>
              <a:gd name="connsiteX29" fmla="*/ 3111703 w 9959977"/>
              <a:gd name="connsiteY29" fmla="*/ 6439946 h 6851650"/>
              <a:gd name="connsiteX30" fmla="*/ 2700111 w 9959977"/>
              <a:gd name="connsiteY30" fmla="*/ 6851650 h 6851650"/>
              <a:gd name="connsiteX31" fmla="*/ 1382715 w 9959977"/>
              <a:gd name="connsiteY31" fmla="*/ 6851650 h 6851650"/>
              <a:gd name="connsiteX32" fmla="*/ 1386637 w 9959977"/>
              <a:gd name="connsiteY32" fmla="*/ 6847727 h 6851650"/>
              <a:gd name="connsiteX33" fmla="*/ 6635369 w 9959977"/>
              <a:gd name="connsiteY33" fmla="*/ 1597573 h 6851650"/>
              <a:gd name="connsiteX34" fmla="*/ 6963726 w 9959977"/>
              <a:gd name="connsiteY34" fmla="*/ 1462622 h 6851650"/>
              <a:gd name="connsiteX35" fmla="*/ 9959977 w 9959977"/>
              <a:gd name="connsiteY35" fmla="*/ 1039814 h 6851650"/>
              <a:gd name="connsiteX36" fmla="*/ 9959977 w 9959977"/>
              <a:gd name="connsiteY36" fmla="*/ 2357439 h 6851650"/>
              <a:gd name="connsiteX37" fmla="*/ 9956795 w 9959977"/>
              <a:gd name="connsiteY37" fmla="*/ 2360621 h 6851650"/>
              <a:gd name="connsiteX38" fmla="*/ 8330144 w 9959977"/>
              <a:gd name="connsiteY38" fmla="*/ 3987271 h 6851650"/>
              <a:gd name="connsiteX39" fmla="*/ 7671332 w 9959977"/>
              <a:gd name="connsiteY39" fmla="*/ 3987271 h 6851650"/>
              <a:gd name="connsiteX40" fmla="*/ 7671332 w 9959977"/>
              <a:gd name="connsiteY40" fmla="*/ 3328459 h 6851650"/>
              <a:gd name="connsiteX41" fmla="*/ 9959977 w 9959977"/>
              <a:gd name="connsiteY41" fmla="*/ 1039814 h 6851650"/>
              <a:gd name="connsiteX42" fmla="*/ 8232777 w 9959977"/>
              <a:gd name="connsiteY42" fmla="*/ 1 h 6851650"/>
              <a:gd name="connsiteX43" fmla="*/ 9550402 w 9959977"/>
              <a:gd name="connsiteY43" fmla="*/ 1 h 6851650"/>
              <a:gd name="connsiteX44" fmla="*/ 7992006 w 9959977"/>
              <a:gd name="connsiteY44" fmla="*/ 1558397 h 6851650"/>
              <a:gd name="connsiteX45" fmla="*/ 7333194 w 9959977"/>
              <a:gd name="connsiteY45" fmla="*/ 1558397 h 6851650"/>
              <a:gd name="connsiteX46" fmla="*/ 7333194 w 9959977"/>
              <a:gd name="connsiteY46" fmla="*/ 899584 h 6851650"/>
              <a:gd name="connsiteX47" fmla="*/ 8232777 w 9959977"/>
              <a:gd name="connsiteY47" fmla="*/ 1 h 6851650"/>
              <a:gd name="connsiteX48" fmla="*/ 6848850 w 9959977"/>
              <a:gd name="connsiteY48" fmla="*/ 1 h 6851650"/>
              <a:gd name="connsiteX49" fmla="*/ 8166102 w 9959977"/>
              <a:gd name="connsiteY49" fmla="*/ 1 h 6851650"/>
              <a:gd name="connsiteX50" fmla="*/ 5267089 w 9959977"/>
              <a:gd name="connsiteY50" fmla="*/ 2898839 h 6851650"/>
              <a:gd name="connsiteX51" fmla="*/ 4608463 w 9959977"/>
              <a:gd name="connsiteY51" fmla="*/ 2898839 h 6851650"/>
              <a:gd name="connsiteX52" fmla="*/ 4608463 w 9959977"/>
              <a:gd name="connsiteY52" fmla="*/ 2240253 h 6851650"/>
              <a:gd name="connsiteX53" fmla="*/ 6848850 w 9959977"/>
              <a:gd name="connsiteY53" fmla="*/ 1 h 6851650"/>
              <a:gd name="connsiteX54" fmla="*/ 5466013 w 9959977"/>
              <a:gd name="connsiteY54" fmla="*/ 1 h 6851650"/>
              <a:gd name="connsiteX55" fmla="*/ 6783390 w 9959977"/>
              <a:gd name="connsiteY55" fmla="*/ 1 h 6851650"/>
              <a:gd name="connsiteX56" fmla="*/ 5466013 w 9959977"/>
              <a:gd name="connsiteY56" fmla="*/ 1 h 6851650"/>
              <a:gd name="connsiteX57" fmla="*/ 9616109 w 9959977"/>
              <a:gd name="connsiteY57" fmla="*/ 0 h 6851650"/>
              <a:gd name="connsiteX58" fmla="*/ 9846474 w 9959977"/>
              <a:gd name="connsiteY58" fmla="*/ 0 h 6851650"/>
              <a:gd name="connsiteX59" fmla="*/ 9959977 w 9959977"/>
              <a:gd name="connsiteY59" fmla="*/ 0 h 6851650"/>
              <a:gd name="connsiteX60" fmla="*/ 9959977 w 9959977"/>
              <a:gd name="connsiteY60" fmla="*/ 973588 h 6851650"/>
              <a:gd name="connsiteX61" fmla="*/ 9958695 w 9959977"/>
              <a:gd name="connsiteY61" fmla="*/ 974871 h 6851650"/>
              <a:gd name="connsiteX62" fmla="*/ 4704076 w 9959977"/>
              <a:gd name="connsiteY62" fmla="*/ 6230423 h 6851650"/>
              <a:gd name="connsiteX63" fmla="*/ 4045435 w 9959977"/>
              <a:gd name="connsiteY63" fmla="*/ 6230423 h 6851650"/>
              <a:gd name="connsiteX64" fmla="*/ 4045435 w 9959977"/>
              <a:gd name="connsiteY64" fmla="*/ 5571665 h 6851650"/>
              <a:gd name="connsiteX65" fmla="*/ 9616109 w 9959977"/>
              <a:gd name="connsiteY65" fmla="*/ 0 h 6851650"/>
              <a:gd name="connsiteX0" fmla="*/ 3684051 w 9959977"/>
              <a:gd name="connsiteY0" fmla="*/ 6126754 h 6851650"/>
              <a:gd name="connsiteX1" fmla="*/ 4014328 w 9959977"/>
              <a:gd name="connsiteY1" fmla="*/ 6261876 h 6851650"/>
              <a:gd name="connsiteX2" fmla="*/ 4108019 w 9959977"/>
              <a:gd name="connsiteY2" fmla="*/ 6787289 h 6851650"/>
              <a:gd name="connsiteX3" fmla="*/ 4070889 w 9959977"/>
              <a:gd name="connsiteY3" fmla="*/ 6851650 h 6851650"/>
              <a:gd name="connsiteX4" fmla="*/ 2767005 w 9959977"/>
              <a:gd name="connsiteY4" fmla="*/ 6851650 h 6851650"/>
              <a:gd name="connsiteX5" fmla="*/ 2769964 w 9959977"/>
              <a:gd name="connsiteY5" fmla="*/ 6848687 h 6851650"/>
              <a:gd name="connsiteX6" fmla="*/ 3355758 w 9959977"/>
              <a:gd name="connsiteY6" fmla="*/ 6261876 h 6851650"/>
              <a:gd name="connsiteX7" fmla="*/ 3684051 w 9959977"/>
              <a:gd name="connsiteY7" fmla="*/ 6126754 h 6851650"/>
              <a:gd name="connsiteX8" fmla="*/ 7314695 w 9959977"/>
              <a:gd name="connsiteY8" fmla="*/ 3878792 h 6851650"/>
              <a:gd name="connsiteX9" fmla="*/ 7644951 w 9959977"/>
              <a:gd name="connsiteY9" fmla="*/ 4013730 h 6851650"/>
              <a:gd name="connsiteX10" fmla="*/ 7644951 w 9959977"/>
              <a:gd name="connsiteY10" fmla="*/ 4672543 h 6851650"/>
              <a:gd name="connsiteX11" fmla="*/ 5658899 w 9959977"/>
              <a:gd name="connsiteY11" fmla="*/ 6659451 h 6851650"/>
              <a:gd name="connsiteX12" fmla="*/ 5466782 w 9959977"/>
              <a:gd name="connsiteY12" fmla="*/ 6851650 h 6851650"/>
              <a:gd name="connsiteX13" fmla="*/ 4149726 w 9959977"/>
              <a:gd name="connsiteY13" fmla="*/ 6851650 h 6851650"/>
              <a:gd name="connsiteX14" fmla="*/ 4162118 w 9959977"/>
              <a:gd name="connsiteY14" fmla="*/ 6839252 h 6851650"/>
              <a:gd name="connsiteX15" fmla="*/ 6986422 w 9959977"/>
              <a:gd name="connsiteY15" fmla="*/ 4013730 h 6851650"/>
              <a:gd name="connsiteX16" fmla="*/ 7314695 w 9959977"/>
              <a:gd name="connsiteY16" fmla="*/ 3878792 h 6851650"/>
              <a:gd name="connsiteX17" fmla="*/ 4241584 w 9959977"/>
              <a:gd name="connsiteY17" fmla="*/ 2804061 h 6851650"/>
              <a:gd name="connsiteX18" fmla="*/ 4569926 w 9959977"/>
              <a:gd name="connsiteY18" fmla="*/ 2939016 h 6851650"/>
              <a:gd name="connsiteX19" fmla="*/ 4569926 w 9959977"/>
              <a:gd name="connsiteY19" fmla="*/ 3597913 h 6851650"/>
              <a:gd name="connsiteX20" fmla="*/ 1607062 w 9959977"/>
              <a:gd name="connsiteY20" fmla="*/ 6561819 h 6851650"/>
              <a:gd name="connsiteX21" fmla="*/ 1317332 w 9959977"/>
              <a:gd name="connsiteY21" fmla="*/ 6851650 h 6851650"/>
              <a:gd name="connsiteX22" fmla="*/ 0 w 9959977"/>
              <a:gd name="connsiteY22" fmla="*/ 6851650 h 6851650"/>
              <a:gd name="connsiteX23" fmla="*/ 1304 w 9959977"/>
              <a:gd name="connsiteY23" fmla="*/ 6850346 h 6851650"/>
              <a:gd name="connsiteX24" fmla="*/ 3911259 w 9959977"/>
              <a:gd name="connsiteY24" fmla="*/ 2939016 h 6851650"/>
              <a:gd name="connsiteX25" fmla="*/ 4241584 w 9959977"/>
              <a:gd name="connsiteY25" fmla="*/ 2804061 h 6851650"/>
              <a:gd name="connsiteX26" fmla="*/ 6963726 w 9959977"/>
              <a:gd name="connsiteY26" fmla="*/ 1462622 h 6851650"/>
              <a:gd name="connsiteX27" fmla="*/ 7294067 w 9959977"/>
              <a:gd name="connsiteY27" fmla="*/ 1597573 h 6851650"/>
              <a:gd name="connsiteX28" fmla="*/ 7294067 w 9959977"/>
              <a:gd name="connsiteY28" fmla="*/ 2256449 h 6851650"/>
              <a:gd name="connsiteX29" fmla="*/ 3111703 w 9959977"/>
              <a:gd name="connsiteY29" fmla="*/ 6439946 h 6851650"/>
              <a:gd name="connsiteX30" fmla="*/ 2700111 w 9959977"/>
              <a:gd name="connsiteY30" fmla="*/ 6851650 h 6851650"/>
              <a:gd name="connsiteX31" fmla="*/ 1382715 w 9959977"/>
              <a:gd name="connsiteY31" fmla="*/ 6851650 h 6851650"/>
              <a:gd name="connsiteX32" fmla="*/ 1386637 w 9959977"/>
              <a:gd name="connsiteY32" fmla="*/ 6847727 h 6851650"/>
              <a:gd name="connsiteX33" fmla="*/ 6635369 w 9959977"/>
              <a:gd name="connsiteY33" fmla="*/ 1597573 h 6851650"/>
              <a:gd name="connsiteX34" fmla="*/ 6963726 w 9959977"/>
              <a:gd name="connsiteY34" fmla="*/ 1462622 h 6851650"/>
              <a:gd name="connsiteX35" fmla="*/ 9959977 w 9959977"/>
              <a:gd name="connsiteY35" fmla="*/ 1039814 h 6851650"/>
              <a:gd name="connsiteX36" fmla="*/ 9959977 w 9959977"/>
              <a:gd name="connsiteY36" fmla="*/ 2357439 h 6851650"/>
              <a:gd name="connsiteX37" fmla="*/ 9956795 w 9959977"/>
              <a:gd name="connsiteY37" fmla="*/ 2360621 h 6851650"/>
              <a:gd name="connsiteX38" fmla="*/ 8330144 w 9959977"/>
              <a:gd name="connsiteY38" fmla="*/ 3987271 h 6851650"/>
              <a:gd name="connsiteX39" fmla="*/ 7671332 w 9959977"/>
              <a:gd name="connsiteY39" fmla="*/ 3987271 h 6851650"/>
              <a:gd name="connsiteX40" fmla="*/ 7671332 w 9959977"/>
              <a:gd name="connsiteY40" fmla="*/ 3328459 h 6851650"/>
              <a:gd name="connsiteX41" fmla="*/ 9959977 w 9959977"/>
              <a:gd name="connsiteY41" fmla="*/ 1039814 h 6851650"/>
              <a:gd name="connsiteX42" fmla="*/ 8232777 w 9959977"/>
              <a:gd name="connsiteY42" fmla="*/ 1 h 6851650"/>
              <a:gd name="connsiteX43" fmla="*/ 9550402 w 9959977"/>
              <a:gd name="connsiteY43" fmla="*/ 1 h 6851650"/>
              <a:gd name="connsiteX44" fmla="*/ 7992006 w 9959977"/>
              <a:gd name="connsiteY44" fmla="*/ 1558397 h 6851650"/>
              <a:gd name="connsiteX45" fmla="*/ 7333194 w 9959977"/>
              <a:gd name="connsiteY45" fmla="*/ 1558397 h 6851650"/>
              <a:gd name="connsiteX46" fmla="*/ 7333194 w 9959977"/>
              <a:gd name="connsiteY46" fmla="*/ 899584 h 6851650"/>
              <a:gd name="connsiteX47" fmla="*/ 8232777 w 9959977"/>
              <a:gd name="connsiteY47" fmla="*/ 1 h 6851650"/>
              <a:gd name="connsiteX48" fmla="*/ 6848850 w 9959977"/>
              <a:gd name="connsiteY48" fmla="*/ 1 h 6851650"/>
              <a:gd name="connsiteX49" fmla="*/ 8166102 w 9959977"/>
              <a:gd name="connsiteY49" fmla="*/ 1 h 6851650"/>
              <a:gd name="connsiteX50" fmla="*/ 5267089 w 9959977"/>
              <a:gd name="connsiteY50" fmla="*/ 2898839 h 6851650"/>
              <a:gd name="connsiteX51" fmla="*/ 4608463 w 9959977"/>
              <a:gd name="connsiteY51" fmla="*/ 2898839 h 6851650"/>
              <a:gd name="connsiteX52" fmla="*/ 4608463 w 9959977"/>
              <a:gd name="connsiteY52" fmla="*/ 2240253 h 6851650"/>
              <a:gd name="connsiteX53" fmla="*/ 6848850 w 9959977"/>
              <a:gd name="connsiteY53" fmla="*/ 1 h 6851650"/>
              <a:gd name="connsiteX54" fmla="*/ 9616109 w 9959977"/>
              <a:gd name="connsiteY54" fmla="*/ 0 h 6851650"/>
              <a:gd name="connsiteX55" fmla="*/ 9846474 w 9959977"/>
              <a:gd name="connsiteY55" fmla="*/ 0 h 6851650"/>
              <a:gd name="connsiteX56" fmla="*/ 9959977 w 9959977"/>
              <a:gd name="connsiteY56" fmla="*/ 0 h 6851650"/>
              <a:gd name="connsiteX57" fmla="*/ 9959977 w 9959977"/>
              <a:gd name="connsiteY57" fmla="*/ 973588 h 6851650"/>
              <a:gd name="connsiteX58" fmla="*/ 9958695 w 9959977"/>
              <a:gd name="connsiteY58" fmla="*/ 974871 h 6851650"/>
              <a:gd name="connsiteX59" fmla="*/ 4704076 w 9959977"/>
              <a:gd name="connsiteY59" fmla="*/ 6230423 h 6851650"/>
              <a:gd name="connsiteX60" fmla="*/ 4045435 w 9959977"/>
              <a:gd name="connsiteY60" fmla="*/ 6230423 h 6851650"/>
              <a:gd name="connsiteX61" fmla="*/ 4045435 w 9959977"/>
              <a:gd name="connsiteY61" fmla="*/ 5571665 h 6851650"/>
              <a:gd name="connsiteX62" fmla="*/ 9616109 w 9959977"/>
              <a:gd name="connsiteY62" fmla="*/ 0 h 68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959977" h="6851650">
                <a:moveTo>
                  <a:pt x="3684051" y="6126754"/>
                </a:moveTo>
                <a:cubicBezTo>
                  <a:pt x="3803400" y="6126754"/>
                  <a:pt x="3923080" y="6171795"/>
                  <a:pt x="4014328" y="6261876"/>
                </a:cubicBezTo>
                <a:cubicBezTo>
                  <a:pt x="4155497" y="6403290"/>
                  <a:pt x="4187318" y="6615701"/>
                  <a:pt x="4108019" y="6787289"/>
                </a:cubicBezTo>
                <a:lnTo>
                  <a:pt x="4070889" y="6851650"/>
                </a:lnTo>
                <a:lnTo>
                  <a:pt x="2767005" y="6851650"/>
                </a:lnTo>
                <a:lnTo>
                  <a:pt x="2769964" y="6848687"/>
                </a:lnTo>
                <a:lnTo>
                  <a:pt x="3355758" y="6261876"/>
                </a:lnTo>
                <a:cubicBezTo>
                  <a:pt x="3445683" y="6171795"/>
                  <a:pt x="3564702" y="6126754"/>
                  <a:pt x="3684051" y="6126754"/>
                </a:cubicBezTo>
                <a:close/>
                <a:moveTo>
                  <a:pt x="7314695" y="3878792"/>
                </a:moveTo>
                <a:cubicBezTo>
                  <a:pt x="7434037" y="3878792"/>
                  <a:pt x="7553709" y="3923771"/>
                  <a:pt x="7644951" y="4013730"/>
                </a:cubicBezTo>
                <a:cubicBezTo>
                  <a:pt x="7824790" y="4196292"/>
                  <a:pt x="7824790" y="4492626"/>
                  <a:pt x="7644951" y="4672543"/>
                </a:cubicBezTo>
                <a:lnTo>
                  <a:pt x="5658899" y="6659451"/>
                </a:lnTo>
                <a:lnTo>
                  <a:pt x="5466782" y="6851650"/>
                </a:lnTo>
                <a:lnTo>
                  <a:pt x="4149726" y="6851650"/>
                </a:lnTo>
                <a:lnTo>
                  <a:pt x="4162118" y="6839252"/>
                </a:lnTo>
                <a:lnTo>
                  <a:pt x="6986422" y="4013730"/>
                </a:lnTo>
                <a:cubicBezTo>
                  <a:pt x="7076342" y="3923771"/>
                  <a:pt x="7195353" y="3878792"/>
                  <a:pt x="7314695" y="3878792"/>
                </a:cubicBezTo>
                <a:close/>
                <a:moveTo>
                  <a:pt x="4241584" y="2804061"/>
                </a:moveTo>
                <a:cubicBezTo>
                  <a:pt x="4360951" y="2804061"/>
                  <a:pt x="4479987" y="2849046"/>
                  <a:pt x="4569926" y="2939016"/>
                </a:cubicBezTo>
                <a:cubicBezTo>
                  <a:pt x="4749802" y="3121602"/>
                  <a:pt x="4749802" y="3417973"/>
                  <a:pt x="4569926" y="3597913"/>
                </a:cubicBezTo>
                <a:lnTo>
                  <a:pt x="1607062" y="6561819"/>
                </a:lnTo>
                <a:lnTo>
                  <a:pt x="1317332" y="6851650"/>
                </a:lnTo>
                <a:lnTo>
                  <a:pt x="0" y="6851650"/>
                </a:lnTo>
                <a:lnTo>
                  <a:pt x="1304" y="6850346"/>
                </a:lnTo>
                <a:lnTo>
                  <a:pt x="3911259" y="2939016"/>
                </a:lnTo>
                <a:cubicBezTo>
                  <a:pt x="4002521" y="2849046"/>
                  <a:pt x="4122218" y="2804061"/>
                  <a:pt x="4241584" y="2804061"/>
                </a:cubicBezTo>
                <a:close/>
                <a:moveTo>
                  <a:pt x="6963726" y="1462622"/>
                </a:moveTo>
                <a:cubicBezTo>
                  <a:pt x="7083099" y="1462622"/>
                  <a:pt x="7202802" y="1507606"/>
                  <a:pt x="7294067" y="1597573"/>
                </a:cubicBezTo>
                <a:cubicBezTo>
                  <a:pt x="7473953" y="1780153"/>
                  <a:pt x="7473953" y="2076515"/>
                  <a:pt x="7294067" y="2256449"/>
                </a:cubicBezTo>
                <a:lnTo>
                  <a:pt x="3111703" y="6439946"/>
                </a:lnTo>
                <a:lnTo>
                  <a:pt x="2700111" y="6851650"/>
                </a:lnTo>
                <a:lnTo>
                  <a:pt x="1382715" y="6851650"/>
                </a:lnTo>
                <a:lnTo>
                  <a:pt x="1386637" y="6847727"/>
                </a:lnTo>
                <a:lnTo>
                  <a:pt x="6635369" y="1597573"/>
                </a:lnTo>
                <a:cubicBezTo>
                  <a:pt x="6725312" y="1507606"/>
                  <a:pt x="6844354" y="1462622"/>
                  <a:pt x="6963726" y="1462622"/>
                </a:cubicBezTo>
                <a:close/>
                <a:moveTo>
                  <a:pt x="9959977" y="1039814"/>
                </a:moveTo>
                <a:lnTo>
                  <a:pt x="9959977" y="2357439"/>
                </a:lnTo>
                <a:lnTo>
                  <a:pt x="9956795" y="2360621"/>
                </a:lnTo>
                <a:lnTo>
                  <a:pt x="8330144" y="3987271"/>
                </a:lnTo>
                <a:cubicBezTo>
                  <a:pt x="8150228" y="4167188"/>
                  <a:pt x="7851248" y="4167188"/>
                  <a:pt x="7671332" y="3987271"/>
                </a:cubicBezTo>
                <a:cubicBezTo>
                  <a:pt x="7491415" y="3807355"/>
                  <a:pt x="7491415" y="3511021"/>
                  <a:pt x="7671332" y="3328459"/>
                </a:cubicBezTo>
                <a:lnTo>
                  <a:pt x="9959977" y="1039814"/>
                </a:lnTo>
                <a:close/>
                <a:moveTo>
                  <a:pt x="8232777" y="1"/>
                </a:moveTo>
                <a:lnTo>
                  <a:pt x="9550402" y="1"/>
                </a:lnTo>
                <a:lnTo>
                  <a:pt x="7992006" y="1558397"/>
                </a:lnTo>
                <a:cubicBezTo>
                  <a:pt x="7812089" y="1738314"/>
                  <a:pt x="7513110" y="1738314"/>
                  <a:pt x="7333194" y="1558397"/>
                </a:cubicBezTo>
                <a:cubicBezTo>
                  <a:pt x="7153277" y="1378480"/>
                  <a:pt x="7153277" y="1082147"/>
                  <a:pt x="7333194" y="899584"/>
                </a:cubicBezTo>
                <a:lnTo>
                  <a:pt x="8232777" y="1"/>
                </a:lnTo>
                <a:close/>
                <a:moveTo>
                  <a:pt x="6848850" y="1"/>
                </a:moveTo>
                <a:lnTo>
                  <a:pt x="8166102" y="1"/>
                </a:lnTo>
                <a:lnTo>
                  <a:pt x="5267089" y="2898839"/>
                </a:lnTo>
                <a:cubicBezTo>
                  <a:pt x="5084578" y="3081339"/>
                  <a:pt x="4788329" y="3081339"/>
                  <a:pt x="4608463" y="2898839"/>
                </a:cubicBezTo>
                <a:cubicBezTo>
                  <a:pt x="4425952" y="2718983"/>
                  <a:pt x="4425952" y="2422752"/>
                  <a:pt x="4608463" y="2240253"/>
                </a:cubicBezTo>
                <a:lnTo>
                  <a:pt x="6848850" y="1"/>
                </a:lnTo>
                <a:close/>
                <a:moveTo>
                  <a:pt x="9616109" y="0"/>
                </a:moveTo>
                <a:lnTo>
                  <a:pt x="9846474" y="0"/>
                </a:lnTo>
                <a:lnTo>
                  <a:pt x="9959977" y="0"/>
                </a:lnTo>
                <a:lnTo>
                  <a:pt x="9959977" y="973588"/>
                </a:lnTo>
                <a:lnTo>
                  <a:pt x="9958695" y="974871"/>
                </a:lnTo>
                <a:lnTo>
                  <a:pt x="4704076" y="6230423"/>
                </a:lnTo>
                <a:cubicBezTo>
                  <a:pt x="4524206" y="6410325"/>
                  <a:pt x="4227950" y="6410325"/>
                  <a:pt x="4045435" y="6230423"/>
                </a:cubicBezTo>
                <a:cubicBezTo>
                  <a:pt x="3865565" y="6047876"/>
                  <a:pt x="3865565" y="5751567"/>
                  <a:pt x="4045435" y="5571665"/>
                </a:cubicBezTo>
                <a:lnTo>
                  <a:pt x="9616109" y="0"/>
                </a:ln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FontTx/>
              <a:buNone/>
              <a:defRPr sz="1800" b="1">
                <a:solidFill>
                  <a:srgbClr val="FF0000"/>
                </a:solidFill>
              </a:defRPr>
            </a:lvl1pPr>
          </a:lstStyle>
          <a:p>
            <a:r>
              <a:rPr lang="en-US"/>
              <a:t>Click icon to add picture</a:t>
            </a:r>
            <a:endParaRPr lang="en-US" dirty="0"/>
          </a:p>
        </p:txBody>
      </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06175" y="5762798"/>
            <a:ext cx="2247900" cy="406400"/>
          </a:xfrm>
          <a:prstGeom prst="rect">
            <a:avLst/>
          </a:prstGeom>
        </p:spPr>
      </p:pic>
      <p:sp>
        <p:nvSpPr>
          <p:cNvPr id="6" name="Title 1">
            <a:extLst>
              <a:ext uri="{FF2B5EF4-FFF2-40B4-BE49-F238E27FC236}">
                <a16:creationId xmlns:a16="http://schemas.microsoft.com/office/drawing/2014/main" id="{1D1012A8-A101-43B4-8E0C-3EA5BF2FF58F}"/>
              </a:ext>
            </a:extLst>
          </p:cNvPr>
          <p:cNvSpPr>
            <a:spLocks noGrp="1"/>
          </p:cNvSpPr>
          <p:nvPr>
            <p:ph type="title" hasCustomPrompt="1"/>
          </p:nvPr>
        </p:nvSpPr>
        <p:spPr bwMode="white">
          <a:xfrm>
            <a:off x="1036857" y="628649"/>
            <a:ext cx="4954367" cy="3967163"/>
          </a:xfrm>
          <a:prstGeom prst="rect">
            <a:avLst/>
          </a:prstGeom>
        </p:spPr>
        <p:txBody>
          <a:bodyPr anchor="t" anchorCtr="0"/>
          <a:lstStyle>
            <a:lvl1pPr>
              <a:lnSpc>
                <a:spcPct val="100000"/>
              </a:lnSpc>
              <a:defRPr sz="3600" b="1">
                <a:solidFill>
                  <a:schemeClr val="bg1"/>
                </a:solidFill>
              </a:defRPr>
            </a:lvl1pPr>
          </a:lstStyle>
          <a:p>
            <a:r>
              <a:rPr lang="en-US" dirty="0"/>
              <a:t>Dividers are 36pt Arial Bold sentence case</a:t>
            </a:r>
          </a:p>
        </p:txBody>
      </p:sp>
      <p:sp>
        <p:nvSpPr>
          <p:cNvPr id="3" name="Slide Number Placeholder 5">
            <a:extLst>
              <a:ext uri="{FF2B5EF4-FFF2-40B4-BE49-F238E27FC236}">
                <a16:creationId xmlns:a16="http://schemas.microsoft.com/office/drawing/2014/main" id="{77A1145C-6DFB-CE0C-121D-56EE9F47F2FF}"/>
              </a:ext>
            </a:extLst>
          </p:cNvPr>
          <p:cNvSpPr txBox="1">
            <a:spLocks/>
          </p:cNvSpPr>
          <p:nvPr userDrawn="1"/>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Tree>
    <p:extLst>
      <p:ext uri="{BB962C8B-B14F-4D97-AF65-F5344CB8AC3E}">
        <p14:creationId xmlns:p14="http://schemas.microsoft.com/office/powerpoint/2010/main" val="353334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Divider - Light_Pill_Transition2 - IQVIA">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D171F091-2361-4553-AFAD-4034FA58511C}"/>
              </a:ext>
            </a:extLst>
          </p:cNvPr>
          <p:cNvSpPr>
            <a:spLocks noGrp="1"/>
          </p:cNvSpPr>
          <p:nvPr>
            <p:ph type="pic" sz="quarter" idx="10"/>
          </p:nvPr>
        </p:nvSpPr>
        <p:spPr>
          <a:xfrm>
            <a:off x="3024189" y="0"/>
            <a:ext cx="9164637" cy="6858000"/>
          </a:xfrm>
          <a:custGeom>
            <a:avLst/>
            <a:gdLst>
              <a:gd name="connsiteX0" fmla="*/ 6317672 w 9164637"/>
              <a:gd name="connsiteY0" fmla="*/ 5860023 h 6858000"/>
              <a:gd name="connsiteX1" fmla="*/ 6760367 w 9164637"/>
              <a:gd name="connsiteY1" fmla="*/ 6042677 h 6858000"/>
              <a:gd name="connsiteX2" fmla="*/ 6879139 w 9164637"/>
              <a:gd name="connsiteY2" fmla="*/ 6761298 h 6858000"/>
              <a:gd name="connsiteX3" fmla="*/ 6821155 w 9164637"/>
              <a:gd name="connsiteY3" fmla="*/ 6858000 h 6858000"/>
              <a:gd name="connsiteX4" fmla="*/ 5060951 w 9164637"/>
              <a:gd name="connsiteY4" fmla="*/ 6858000 h 6858000"/>
              <a:gd name="connsiteX5" fmla="*/ 5062540 w 9164637"/>
              <a:gd name="connsiteY5" fmla="*/ 6856409 h 6858000"/>
              <a:gd name="connsiteX6" fmla="*/ 5874978 w 9164637"/>
              <a:gd name="connsiteY6" fmla="*/ 6042677 h 6858000"/>
              <a:gd name="connsiteX7" fmla="*/ 6317672 w 9164637"/>
              <a:gd name="connsiteY7" fmla="*/ 5860023 h 6858000"/>
              <a:gd name="connsiteX8" fmla="*/ 9164637 w 9164637"/>
              <a:gd name="connsiteY8" fmla="*/ 2754314 h 6858000"/>
              <a:gd name="connsiteX9" fmla="*/ 9164637 w 9164637"/>
              <a:gd name="connsiteY9" fmla="*/ 4521730 h 6858000"/>
              <a:gd name="connsiteX10" fmla="*/ 7670947 w 9164637"/>
              <a:gd name="connsiteY10" fmla="*/ 6016626 h 6858000"/>
              <a:gd name="connsiteX11" fmla="*/ 6785307 w 9164637"/>
              <a:gd name="connsiteY11" fmla="*/ 6016626 h 6858000"/>
              <a:gd name="connsiteX12" fmla="*/ 6785307 w 9164637"/>
              <a:gd name="connsiteY12" fmla="*/ 5130271 h 6858000"/>
              <a:gd name="connsiteX13" fmla="*/ 9127625 w 9164637"/>
              <a:gd name="connsiteY13" fmla="*/ 2786063 h 6858000"/>
              <a:gd name="connsiteX14" fmla="*/ 9164637 w 9164637"/>
              <a:gd name="connsiteY14" fmla="*/ 2754314 h 6858000"/>
              <a:gd name="connsiteX15" fmla="*/ 6292160 w 9164637"/>
              <a:gd name="connsiteY15" fmla="*/ 823516 h 6858000"/>
              <a:gd name="connsiteX16" fmla="*/ 6735270 w 9164637"/>
              <a:gd name="connsiteY16" fmla="*/ 1008063 h 6858000"/>
              <a:gd name="connsiteX17" fmla="*/ 6735270 w 9164637"/>
              <a:gd name="connsiteY17" fmla="*/ 1894417 h 6858000"/>
              <a:gd name="connsiteX18" fmla="*/ 1772439 w 9164637"/>
              <a:gd name="connsiteY18" fmla="*/ 6858000 h 6858000"/>
              <a:gd name="connsiteX19" fmla="*/ 1768978 w 9164637"/>
              <a:gd name="connsiteY19" fmla="*/ 6858000 h 6858000"/>
              <a:gd name="connsiteX20" fmla="*/ 1760756 w 9164637"/>
              <a:gd name="connsiteY20" fmla="*/ 6858000 h 6858000"/>
              <a:gd name="connsiteX21" fmla="*/ 1744745 w 9164637"/>
              <a:gd name="connsiteY21" fmla="*/ 6858000 h 6858000"/>
              <a:gd name="connsiteX22" fmla="*/ 1718349 w 9164637"/>
              <a:gd name="connsiteY22" fmla="*/ 6858000 h 6858000"/>
              <a:gd name="connsiteX23" fmla="*/ 1678971 w 9164637"/>
              <a:gd name="connsiteY23" fmla="*/ 6858000 h 6858000"/>
              <a:gd name="connsiteX24" fmla="*/ 1624015 w 9164637"/>
              <a:gd name="connsiteY24" fmla="*/ 6858000 h 6858000"/>
              <a:gd name="connsiteX25" fmla="*/ 1550885 w 9164637"/>
              <a:gd name="connsiteY25" fmla="*/ 6858000 h 6858000"/>
              <a:gd name="connsiteX26" fmla="*/ 1456983 w 9164637"/>
              <a:gd name="connsiteY26" fmla="*/ 6858000 h 6858000"/>
              <a:gd name="connsiteX27" fmla="*/ 1339715 w 9164637"/>
              <a:gd name="connsiteY27" fmla="*/ 6858000 h 6858000"/>
              <a:gd name="connsiteX28" fmla="*/ 1196483 w 9164637"/>
              <a:gd name="connsiteY28" fmla="*/ 6858000 h 6858000"/>
              <a:gd name="connsiteX29" fmla="*/ 1024692 w 9164637"/>
              <a:gd name="connsiteY29" fmla="*/ 6858000 h 6858000"/>
              <a:gd name="connsiteX30" fmla="*/ 821744 w 9164637"/>
              <a:gd name="connsiteY30" fmla="*/ 6858000 h 6858000"/>
              <a:gd name="connsiteX31" fmla="*/ 585044 w 9164637"/>
              <a:gd name="connsiteY31" fmla="*/ 6858000 h 6858000"/>
              <a:gd name="connsiteX32" fmla="*/ 311995 w 9164637"/>
              <a:gd name="connsiteY32" fmla="*/ 6858000 h 6858000"/>
              <a:gd name="connsiteX33" fmla="*/ 161028 w 9164637"/>
              <a:gd name="connsiteY33" fmla="*/ 6858000 h 6858000"/>
              <a:gd name="connsiteX34" fmla="*/ 0 w 9164637"/>
              <a:gd name="connsiteY34" fmla="*/ 6858000 h 6858000"/>
              <a:gd name="connsiteX35" fmla="*/ 5849050 w 9164637"/>
              <a:gd name="connsiteY35" fmla="*/ 1008063 h 6858000"/>
              <a:gd name="connsiteX36" fmla="*/ 6292160 w 9164637"/>
              <a:gd name="connsiteY36" fmla="*/ 823516 h 6858000"/>
              <a:gd name="connsiteX37" fmla="*/ 8694737 w 9164637"/>
              <a:gd name="connsiteY37" fmla="*/ 0 h 6858000"/>
              <a:gd name="connsiteX38" fmla="*/ 9164637 w 9164637"/>
              <a:gd name="connsiteY38" fmla="*/ 0 h 6858000"/>
              <a:gd name="connsiteX39" fmla="*/ 9164637 w 9164637"/>
              <a:gd name="connsiteY39" fmla="*/ 2686050 h 6858000"/>
              <a:gd name="connsiteX40" fmla="*/ 4997450 w 9164637"/>
              <a:gd name="connsiteY40" fmla="*/ 6858000 h 6858000"/>
              <a:gd name="connsiteX41" fmla="*/ 1838325 w 9164637"/>
              <a:gd name="connsiteY41" fmla="*/ 6858000 h 6858000"/>
              <a:gd name="connsiteX42" fmla="*/ 6856244 w 9164637"/>
              <a:gd name="connsiteY42" fmla="*/ 0 h 6858000"/>
              <a:gd name="connsiteX43" fmla="*/ 6859705 w 9164637"/>
              <a:gd name="connsiteY43" fmla="*/ 0 h 6858000"/>
              <a:gd name="connsiteX44" fmla="*/ 6867923 w 9164637"/>
              <a:gd name="connsiteY44" fmla="*/ 0 h 6858000"/>
              <a:gd name="connsiteX45" fmla="*/ 6883929 w 9164637"/>
              <a:gd name="connsiteY45" fmla="*/ 0 h 6858000"/>
              <a:gd name="connsiteX46" fmla="*/ 6910316 w 9164637"/>
              <a:gd name="connsiteY46" fmla="*/ 0 h 6858000"/>
              <a:gd name="connsiteX47" fmla="*/ 6949680 w 9164637"/>
              <a:gd name="connsiteY47" fmla="*/ 0 h 6858000"/>
              <a:gd name="connsiteX48" fmla="*/ 7004616 w 9164637"/>
              <a:gd name="connsiteY48" fmla="*/ 0 h 6858000"/>
              <a:gd name="connsiteX49" fmla="*/ 7077721 w 9164637"/>
              <a:gd name="connsiteY49" fmla="*/ 0 h 6858000"/>
              <a:gd name="connsiteX50" fmla="*/ 7171590 w 9164637"/>
              <a:gd name="connsiteY50" fmla="*/ 0 h 6858000"/>
              <a:gd name="connsiteX51" fmla="*/ 7288817 w 9164637"/>
              <a:gd name="connsiteY51" fmla="*/ 0 h 6858000"/>
              <a:gd name="connsiteX52" fmla="*/ 7431998 w 9164637"/>
              <a:gd name="connsiteY52" fmla="*/ 0 h 6858000"/>
              <a:gd name="connsiteX53" fmla="*/ 7603730 w 9164637"/>
              <a:gd name="connsiteY53" fmla="*/ 0 h 6858000"/>
              <a:gd name="connsiteX54" fmla="*/ 7806606 w 9164637"/>
              <a:gd name="connsiteY54" fmla="*/ 0 h 6858000"/>
              <a:gd name="connsiteX55" fmla="*/ 8043224 w 9164637"/>
              <a:gd name="connsiteY55" fmla="*/ 0 h 6858000"/>
              <a:gd name="connsiteX56" fmla="*/ 8316177 w 9164637"/>
              <a:gd name="connsiteY56" fmla="*/ 0 h 6858000"/>
              <a:gd name="connsiteX57" fmla="*/ 8467091 w 9164637"/>
              <a:gd name="connsiteY57" fmla="*/ 0 h 6858000"/>
              <a:gd name="connsiteX58" fmla="*/ 8628062 w 9164637"/>
              <a:gd name="connsiteY58" fmla="*/ 0 h 6858000"/>
              <a:gd name="connsiteX59" fmla="*/ 7652240 w 9164637"/>
              <a:gd name="connsiteY59" fmla="*/ 973244 h 6858000"/>
              <a:gd name="connsiteX60" fmla="*/ 6766331 w 9164637"/>
              <a:gd name="connsiteY60" fmla="*/ 973244 h 6858000"/>
              <a:gd name="connsiteX61" fmla="*/ 6766331 w 9164637"/>
              <a:gd name="connsiteY61" fmla="*/ 87275 h 6858000"/>
              <a:gd name="connsiteX62" fmla="*/ 6856244 w 9164637"/>
              <a:gd name="connsiteY6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64637" h="6858000">
                <a:moveTo>
                  <a:pt x="6317672" y="5860023"/>
                </a:moveTo>
                <a:cubicBezTo>
                  <a:pt x="6478232" y="5860023"/>
                  <a:pt x="6638791" y="5920907"/>
                  <a:pt x="6760367" y="6042677"/>
                </a:cubicBezTo>
                <a:cubicBezTo>
                  <a:pt x="6952310" y="6234927"/>
                  <a:pt x="6992492" y="6526487"/>
                  <a:pt x="6879139" y="6761298"/>
                </a:cubicBezTo>
                <a:lnTo>
                  <a:pt x="6821155" y="6858000"/>
                </a:lnTo>
                <a:lnTo>
                  <a:pt x="5060951" y="6858000"/>
                </a:lnTo>
                <a:lnTo>
                  <a:pt x="5062540" y="6856409"/>
                </a:lnTo>
                <a:cubicBezTo>
                  <a:pt x="5073669" y="6845262"/>
                  <a:pt x="5162704" y="6756086"/>
                  <a:pt x="5874978" y="6042677"/>
                </a:cubicBezTo>
                <a:cubicBezTo>
                  <a:pt x="5996554" y="5920907"/>
                  <a:pt x="6157113" y="5860023"/>
                  <a:pt x="6317672" y="5860023"/>
                </a:cubicBezTo>
                <a:close/>
                <a:moveTo>
                  <a:pt x="9164637" y="2754314"/>
                </a:moveTo>
                <a:cubicBezTo>
                  <a:pt x="9164637" y="2754314"/>
                  <a:pt x="9164637" y="2754314"/>
                  <a:pt x="9164637" y="4521730"/>
                </a:cubicBezTo>
                <a:cubicBezTo>
                  <a:pt x="9164637" y="4521730"/>
                  <a:pt x="9164637" y="4521730"/>
                  <a:pt x="7670947" y="6016626"/>
                </a:cubicBezTo>
                <a:cubicBezTo>
                  <a:pt x="7427726" y="6262688"/>
                  <a:pt x="7028528" y="6262688"/>
                  <a:pt x="6785307" y="6016626"/>
                </a:cubicBezTo>
                <a:cubicBezTo>
                  <a:pt x="6542087" y="5773209"/>
                  <a:pt x="6542087" y="5376334"/>
                  <a:pt x="6785307" y="5130271"/>
                </a:cubicBezTo>
                <a:lnTo>
                  <a:pt x="9127625" y="2786063"/>
                </a:lnTo>
                <a:cubicBezTo>
                  <a:pt x="9140844" y="2775480"/>
                  <a:pt x="9151418" y="2764896"/>
                  <a:pt x="9164637" y="2754314"/>
                </a:cubicBezTo>
                <a:close/>
                <a:moveTo>
                  <a:pt x="6292160" y="823516"/>
                </a:moveTo>
                <a:cubicBezTo>
                  <a:pt x="6452870" y="823516"/>
                  <a:pt x="6613580" y="885032"/>
                  <a:pt x="6735270" y="1008063"/>
                </a:cubicBezTo>
                <a:cubicBezTo>
                  <a:pt x="6978650" y="1251479"/>
                  <a:pt x="6978650" y="1651000"/>
                  <a:pt x="6735270" y="1894417"/>
                </a:cubicBezTo>
                <a:cubicBezTo>
                  <a:pt x="6735270" y="1894417"/>
                  <a:pt x="6735270" y="1894417"/>
                  <a:pt x="1772439" y="6858000"/>
                </a:cubicBezTo>
                <a:lnTo>
                  <a:pt x="1768978" y="6858000"/>
                </a:lnTo>
                <a:lnTo>
                  <a:pt x="1760756" y="6858000"/>
                </a:lnTo>
                <a:lnTo>
                  <a:pt x="1744745" y="6858000"/>
                </a:lnTo>
                <a:lnTo>
                  <a:pt x="1718349" y="6858000"/>
                </a:lnTo>
                <a:lnTo>
                  <a:pt x="1678971" y="6858000"/>
                </a:lnTo>
                <a:lnTo>
                  <a:pt x="1624015" y="6858000"/>
                </a:lnTo>
                <a:lnTo>
                  <a:pt x="1550885" y="6858000"/>
                </a:lnTo>
                <a:lnTo>
                  <a:pt x="1456983" y="6858000"/>
                </a:lnTo>
                <a:lnTo>
                  <a:pt x="1339715" y="6858000"/>
                </a:lnTo>
                <a:lnTo>
                  <a:pt x="1196483" y="6858000"/>
                </a:lnTo>
                <a:lnTo>
                  <a:pt x="1024692" y="6858000"/>
                </a:lnTo>
                <a:lnTo>
                  <a:pt x="821744" y="6858000"/>
                </a:lnTo>
                <a:lnTo>
                  <a:pt x="585044" y="6858000"/>
                </a:lnTo>
                <a:lnTo>
                  <a:pt x="311995" y="6858000"/>
                </a:lnTo>
                <a:lnTo>
                  <a:pt x="161028" y="6858000"/>
                </a:lnTo>
                <a:lnTo>
                  <a:pt x="0" y="6858000"/>
                </a:lnTo>
                <a:cubicBezTo>
                  <a:pt x="0" y="6858000"/>
                  <a:pt x="0" y="6858000"/>
                  <a:pt x="5849050" y="1008063"/>
                </a:cubicBezTo>
                <a:cubicBezTo>
                  <a:pt x="5970740" y="885032"/>
                  <a:pt x="6131450" y="823516"/>
                  <a:pt x="6292160" y="823516"/>
                </a:cubicBezTo>
                <a:close/>
                <a:moveTo>
                  <a:pt x="8694737" y="0"/>
                </a:moveTo>
                <a:lnTo>
                  <a:pt x="9164637" y="0"/>
                </a:lnTo>
                <a:lnTo>
                  <a:pt x="9164637" y="2686050"/>
                </a:lnTo>
                <a:lnTo>
                  <a:pt x="4997450" y="6858000"/>
                </a:lnTo>
                <a:lnTo>
                  <a:pt x="1838325" y="6858000"/>
                </a:lnTo>
                <a:close/>
                <a:moveTo>
                  <a:pt x="6856244" y="0"/>
                </a:moveTo>
                <a:lnTo>
                  <a:pt x="6859705" y="0"/>
                </a:lnTo>
                <a:lnTo>
                  <a:pt x="6867923" y="0"/>
                </a:lnTo>
                <a:lnTo>
                  <a:pt x="6883929" y="0"/>
                </a:lnTo>
                <a:lnTo>
                  <a:pt x="6910316" y="0"/>
                </a:lnTo>
                <a:lnTo>
                  <a:pt x="6949680" y="0"/>
                </a:lnTo>
                <a:lnTo>
                  <a:pt x="7004616" y="0"/>
                </a:lnTo>
                <a:lnTo>
                  <a:pt x="7077721" y="0"/>
                </a:lnTo>
                <a:lnTo>
                  <a:pt x="7171590" y="0"/>
                </a:lnTo>
                <a:lnTo>
                  <a:pt x="7288817" y="0"/>
                </a:lnTo>
                <a:lnTo>
                  <a:pt x="7431998" y="0"/>
                </a:lnTo>
                <a:lnTo>
                  <a:pt x="7603730" y="0"/>
                </a:lnTo>
                <a:lnTo>
                  <a:pt x="7806606" y="0"/>
                </a:lnTo>
                <a:lnTo>
                  <a:pt x="8043224" y="0"/>
                </a:lnTo>
                <a:lnTo>
                  <a:pt x="8316177" y="0"/>
                </a:lnTo>
                <a:lnTo>
                  <a:pt x="8467091" y="0"/>
                </a:lnTo>
                <a:lnTo>
                  <a:pt x="8628062" y="0"/>
                </a:lnTo>
                <a:cubicBezTo>
                  <a:pt x="8628062" y="0"/>
                  <a:pt x="8628062" y="0"/>
                  <a:pt x="7652240" y="973244"/>
                </a:cubicBezTo>
                <a:cubicBezTo>
                  <a:pt x="7408946" y="1219200"/>
                  <a:pt x="7009626" y="1219200"/>
                  <a:pt x="6766331" y="973244"/>
                </a:cubicBezTo>
                <a:cubicBezTo>
                  <a:pt x="6523037" y="729933"/>
                  <a:pt x="6523037" y="330586"/>
                  <a:pt x="6766331" y="87275"/>
                </a:cubicBezTo>
                <a:cubicBezTo>
                  <a:pt x="6766331" y="87275"/>
                  <a:pt x="6766331" y="87275"/>
                  <a:pt x="6856244" y="0"/>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chor="ctr">
            <a:noAutofit/>
          </a:bodyPr>
          <a:lstStyle>
            <a:lvl1pPr marL="0" indent="0" algn="ctr">
              <a:buNone/>
              <a:defRPr sz="1800" b="1">
                <a:solidFill>
                  <a:srgbClr val="FF0000"/>
                </a:solidFill>
              </a:defRPr>
            </a:lvl1pPr>
          </a:lstStyle>
          <a:p>
            <a:r>
              <a:rPr lang="en-US"/>
              <a:t>Click icon to add picture</a:t>
            </a:r>
            <a:endParaRPr lang="en-US" dirty="0"/>
          </a:p>
        </p:txBody>
      </p:sp>
      <p:sp>
        <p:nvSpPr>
          <p:cNvPr id="8" name="Slide Number Placeholder 5">
            <a:extLst>
              <a:ext uri="{FF2B5EF4-FFF2-40B4-BE49-F238E27FC236}">
                <a16:creationId xmlns:a16="http://schemas.microsoft.com/office/drawing/2014/main" id="{984C68B8-E430-020A-E1AF-70E83332DB1B}"/>
              </a:ext>
            </a:extLst>
          </p:cNvPr>
          <p:cNvSpPr txBox="1">
            <a:spLocks/>
          </p:cNvSpPr>
          <p:nvPr userDrawn="1"/>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30" name="Title 1">
            <a:extLst>
              <a:ext uri="{FF2B5EF4-FFF2-40B4-BE49-F238E27FC236}">
                <a16:creationId xmlns:a16="http://schemas.microsoft.com/office/drawing/2014/main" id="{9BE82380-4E70-46AE-92D4-098EF81513CA}"/>
              </a:ext>
            </a:extLst>
          </p:cNvPr>
          <p:cNvSpPr>
            <a:spLocks noGrp="1"/>
          </p:cNvSpPr>
          <p:nvPr>
            <p:ph type="title" hasCustomPrompt="1"/>
          </p:nvPr>
        </p:nvSpPr>
        <p:spPr bwMode="white">
          <a:xfrm>
            <a:off x="1024157" y="331596"/>
            <a:ext cx="4637370" cy="4783015"/>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p>
        </p:txBody>
      </p:sp>
      <p:pic>
        <p:nvPicPr>
          <p:cNvPr id="32" name="Graphic 31">
            <a:extLst>
              <a:ext uri="{FF2B5EF4-FFF2-40B4-BE49-F238E27FC236}">
                <a16:creationId xmlns:a16="http://schemas.microsoft.com/office/drawing/2014/main" id="{A2D12F34-9160-43F5-BFCE-E2ED30C9BC7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67385" y="5760594"/>
            <a:ext cx="2247900" cy="406400"/>
          </a:xfrm>
          <a:prstGeom prst="rect">
            <a:avLst/>
          </a:prstGeom>
        </p:spPr>
      </p:pic>
    </p:spTree>
    <p:extLst>
      <p:ext uri="{BB962C8B-B14F-4D97-AF65-F5344CB8AC3E}">
        <p14:creationId xmlns:p14="http://schemas.microsoft.com/office/powerpoint/2010/main" val="231339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nvGrpSpPr>
          <p:cNvPr id="84" name="Group 83">
            <a:extLst>
              <a:ext uri="{FF2B5EF4-FFF2-40B4-BE49-F238E27FC236}">
                <a16:creationId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86" name="Freeform 85">
              <a:extLst>
                <a:ext uri="{FF2B5EF4-FFF2-40B4-BE49-F238E27FC236}">
                  <a16:creationId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87" name="Freeform 86">
              <a:extLst>
                <a:ext uri="{FF2B5EF4-FFF2-40B4-BE49-F238E27FC236}">
                  <a16:creationId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Freeform 87">
              <a:extLst>
                <a:ext uri="{FF2B5EF4-FFF2-40B4-BE49-F238E27FC236}">
                  <a16:creationId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82" name="Text Placeholder 3">
            <a:extLst>
              <a:ext uri="{FF2B5EF4-FFF2-40B4-BE49-F238E27FC236}">
                <a16:creationId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dirty="0"/>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chemeClr val="accent2"/>
                </a:solidFill>
                <a:latin typeface="Arial" panose="020B0604020202020204" pitchFamily="34" charset="0"/>
                <a:cs typeface="Arial" panose="020B0604020202020204" pitchFamily="34" charset="0"/>
              </a:rPr>
              <a:t>“</a:t>
            </a:r>
          </a:p>
        </p:txBody>
      </p:sp>
      <p:sp>
        <p:nvSpPr>
          <p:cNvPr id="65" name="Footer Placeholder 4">
            <a:extLst>
              <a:ext uri="{FF2B5EF4-FFF2-40B4-BE49-F238E27FC236}">
                <a16:creationId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66" name="Slide Number Placeholder 5">
            <a:extLst>
              <a:ext uri="{FF2B5EF4-FFF2-40B4-BE49-F238E27FC236}">
                <a16:creationId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t>‹#›</a:t>
            </a:fld>
            <a:endParaRPr lang="en-US" sz="800" b="0" dirty="0">
              <a:solidFill>
                <a:srgbClr val="7F7F7F"/>
              </a:solidFill>
            </a:endParaRPr>
          </a:p>
        </p:txBody>
      </p:sp>
      <p:pic>
        <p:nvPicPr>
          <p:cNvPr id="15" name="Graphic 14">
            <a:extLst>
              <a:ext uri="{FF2B5EF4-FFF2-40B4-BE49-F238E27FC236}">
                <a16:creationId xmlns:a16="http://schemas.microsoft.com/office/drawing/2014/main" id="{5676FBE2-B43F-5C47-8389-AD3C99D975C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88170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2972247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hought Slide - IQVIA">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5" name="Oval 64">
                <a:extLst>
                  <a:ext uri="{FF2B5EF4-FFF2-40B4-BE49-F238E27FC236}">
                    <a16:creationId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 name="Group 7">
              <a:extLst>
                <a:ext uri="{FF2B5EF4-FFF2-40B4-BE49-F238E27FC236}">
                  <a16:creationId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7" name="Oval 66">
                <a:extLst>
                  <a:ext uri="{FF2B5EF4-FFF2-40B4-BE49-F238E27FC236}">
                    <a16:creationId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 name="Group 6">
              <a:extLst>
                <a:ext uri="{FF2B5EF4-FFF2-40B4-BE49-F238E27FC236}">
                  <a16:creationId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Oval 68">
                <a:extLst>
                  <a:ext uri="{FF2B5EF4-FFF2-40B4-BE49-F238E27FC236}">
                    <a16:creationId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6" name="Group 5">
              <a:extLst>
                <a:ext uri="{FF2B5EF4-FFF2-40B4-BE49-F238E27FC236}">
                  <a16:creationId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1" name="Oval 70">
                <a:extLst>
                  <a:ext uri="{FF2B5EF4-FFF2-40B4-BE49-F238E27FC236}">
                    <a16:creationId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2" name="Oval 71">
                <a:extLst>
                  <a:ext uri="{FF2B5EF4-FFF2-40B4-BE49-F238E27FC236}">
                    <a16:creationId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5" name="Group 4">
              <a:extLst>
                <a:ext uri="{FF2B5EF4-FFF2-40B4-BE49-F238E27FC236}">
                  <a16:creationId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4" name="Oval 73">
                <a:extLst>
                  <a:ext uri="{FF2B5EF4-FFF2-40B4-BE49-F238E27FC236}">
                    <a16:creationId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5" name="Oval 74">
                <a:extLst>
                  <a:ext uri="{FF2B5EF4-FFF2-40B4-BE49-F238E27FC236}">
                    <a16:creationId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4" name="Group 3">
              <a:extLst>
                <a:ext uri="{FF2B5EF4-FFF2-40B4-BE49-F238E27FC236}">
                  <a16:creationId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7" name="Rectangle 76">
                <a:extLst>
                  <a:ext uri="{FF2B5EF4-FFF2-40B4-BE49-F238E27FC236}">
                    <a16:creationId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8" name="Oval 77">
                <a:extLst>
                  <a:ext uri="{FF2B5EF4-FFF2-40B4-BE49-F238E27FC236}">
                    <a16:creationId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3" name="Group 2">
              <a:extLst>
                <a:ext uri="{FF2B5EF4-FFF2-40B4-BE49-F238E27FC236}">
                  <a16:creationId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0" name="Oval 79">
                <a:extLst>
                  <a:ext uri="{FF2B5EF4-FFF2-40B4-BE49-F238E27FC236}">
                    <a16:creationId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1" name="Rectangle 80">
                <a:extLst>
                  <a:ext uri="{FF2B5EF4-FFF2-40B4-BE49-F238E27FC236}">
                    <a16:creationId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2" name="Group 1">
              <a:extLst>
                <a:ext uri="{FF2B5EF4-FFF2-40B4-BE49-F238E27FC236}">
                  <a16:creationId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3" name="Oval 82">
                <a:extLst>
                  <a:ext uri="{FF2B5EF4-FFF2-40B4-BE49-F238E27FC236}">
                    <a16:creationId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4" name="Rectangle 83">
                <a:extLst>
                  <a:ext uri="{FF2B5EF4-FFF2-40B4-BE49-F238E27FC236}">
                    <a16:creationId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85" name="Freeform 84">
              <a:extLst>
                <a:ext uri="{FF2B5EF4-FFF2-40B4-BE49-F238E27FC236}">
                  <a16:creationId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Freeform 85">
              <a:extLst>
                <a:ext uri="{FF2B5EF4-FFF2-40B4-BE49-F238E27FC236}">
                  <a16:creationId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60" name="Title 1">
            <a:extLst>
              <a:ext uri="{FF2B5EF4-FFF2-40B4-BE49-F238E27FC236}">
                <a16:creationId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a:extLst>
              <a:ext uri="{FF2B5EF4-FFF2-40B4-BE49-F238E27FC236}">
                <a16:creationId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Tree>
    <p:extLst>
      <p:ext uri="{BB962C8B-B14F-4D97-AF65-F5344CB8AC3E}">
        <p14:creationId xmlns:p14="http://schemas.microsoft.com/office/powerpoint/2010/main" val="419127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losing - IQVIA">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
        <p:nvSpPr>
          <p:cNvPr id="62" name="Title 1">
            <a:extLst>
              <a:ext uri="{FF2B5EF4-FFF2-40B4-BE49-F238E27FC236}">
                <a16:creationId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p>
        </p:txBody>
      </p:sp>
      <p:grpSp>
        <p:nvGrpSpPr>
          <p:cNvPr id="12" name="Group 11">
            <a:extLst>
              <a:ext uri="{FF2B5EF4-FFF2-40B4-BE49-F238E27FC236}">
                <a16:creationId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4" name="Freeform 13">
              <a:extLst>
                <a:ext uri="{FF2B5EF4-FFF2-40B4-BE49-F238E27FC236}">
                  <a16:creationId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5" name="Freeform 14">
              <a:extLst>
                <a:ext uri="{FF2B5EF4-FFF2-40B4-BE49-F238E27FC236}">
                  <a16:creationId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6" name="Freeform 15">
              <a:extLst>
                <a:ext uri="{FF2B5EF4-FFF2-40B4-BE49-F238E27FC236}">
                  <a16:creationId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1" name="Graphic 10">
            <a:extLst>
              <a:ext uri="{FF2B5EF4-FFF2-40B4-BE49-F238E27FC236}">
                <a16:creationId xmlns:a16="http://schemas.microsoft.com/office/drawing/2014/main" id="{29E62D4C-ACB0-644F-9042-ADF3C890FE3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1185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Two Column_Heavy Content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817370"/>
            <a:ext cx="5532119" cy="4507230"/>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52910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08">
          <p15:clr>
            <a:srgbClr val="FBAE40"/>
          </p15:clr>
        </p15:guide>
        <p15:guide id="4" orient="horz" pos="398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Four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id="{214D20CB-6BD9-3344-8B42-A798B20AE4C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
        <p:nvSpPr>
          <p:cNvPr id="16" name="Content Placeholder 2">
            <a:extLst>
              <a:ext uri="{FF2B5EF4-FFF2-40B4-BE49-F238E27FC236}">
                <a16:creationId xmlns:a16="http://schemas.microsoft.com/office/drawing/2014/main" id="{DEEB4378-05D6-A943-9F14-62F7C1ADACC0}"/>
              </a:ext>
            </a:extLst>
          </p:cNvPr>
          <p:cNvSpPr>
            <a:spLocks noGrp="1"/>
          </p:cNvSpPr>
          <p:nvPr>
            <p:ph idx="19" hasCustomPrompt="1"/>
          </p:nvPr>
        </p:nvSpPr>
        <p:spPr>
          <a:xfrm>
            <a:off x="324981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7" name="Content Placeholder 2">
            <a:extLst>
              <a:ext uri="{FF2B5EF4-FFF2-40B4-BE49-F238E27FC236}">
                <a16:creationId xmlns:a16="http://schemas.microsoft.com/office/drawing/2014/main" id="{5ACE087C-DC43-984F-B43C-C76ECE14247B}"/>
              </a:ext>
            </a:extLst>
          </p:cNvPr>
          <p:cNvSpPr>
            <a:spLocks noGrp="1"/>
          </p:cNvSpPr>
          <p:nvPr>
            <p:ph idx="20" hasCustomPrompt="1"/>
          </p:nvPr>
        </p:nvSpPr>
        <p:spPr>
          <a:xfrm>
            <a:off x="611493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8" name="Content Placeholder 2">
            <a:extLst>
              <a:ext uri="{FF2B5EF4-FFF2-40B4-BE49-F238E27FC236}">
                <a16:creationId xmlns:a16="http://schemas.microsoft.com/office/drawing/2014/main" id="{609C138C-4451-3B45-A6CA-4A8422616640}"/>
              </a:ext>
            </a:extLst>
          </p:cNvPr>
          <p:cNvSpPr>
            <a:spLocks noGrp="1"/>
          </p:cNvSpPr>
          <p:nvPr>
            <p:ph idx="21" hasCustomPrompt="1"/>
          </p:nvPr>
        </p:nvSpPr>
        <p:spPr>
          <a:xfrm>
            <a:off x="8980054" y="2205990"/>
            <a:ext cx="2743200" cy="410878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423514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Six Column_Heavy Content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id="{214D20CB-6BD9-3344-8B42-A798B20AE4C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
        <p:nvSpPr>
          <p:cNvPr id="26" name="Content Placeholder 2">
            <a:extLst>
              <a:ext uri="{FF2B5EF4-FFF2-40B4-BE49-F238E27FC236}">
                <a16:creationId xmlns:a16="http://schemas.microsoft.com/office/drawing/2014/main" id="{C252561B-932B-EB45-9051-05C07920DACE}"/>
              </a:ext>
            </a:extLst>
          </p:cNvPr>
          <p:cNvSpPr>
            <a:spLocks noGrp="1"/>
          </p:cNvSpPr>
          <p:nvPr>
            <p:ph idx="19" hasCustomPrompt="1"/>
          </p:nvPr>
        </p:nvSpPr>
        <p:spPr>
          <a:xfrm>
            <a:off x="2283781"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7" name="Content Placeholder 2">
            <a:extLst>
              <a:ext uri="{FF2B5EF4-FFF2-40B4-BE49-F238E27FC236}">
                <a16:creationId xmlns:a16="http://schemas.microsoft.com/office/drawing/2014/main" id="{07E24BD2-838A-B14F-9BE9-E78296A38A6C}"/>
              </a:ext>
            </a:extLst>
          </p:cNvPr>
          <p:cNvSpPr>
            <a:spLocks noGrp="1"/>
          </p:cNvSpPr>
          <p:nvPr>
            <p:ph idx="20" hasCustomPrompt="1"/>
          </p:nvPr>
        </p:nvSpPr>
        <p:spPr>
          <a:xfrm>
            <a:off x="418286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8" name="Content Placeholder 2">
            <a:extLst>
              <a:ext uri="{FF2B5EF4-FFF2-40B4-BE49-F238E27FC236}">
                <a16:creationId xmlns:a16="http://schemas.microsoft.com/office/drawing/2014/main" id="{260436A0-5563-A640-8388-05AE4AF644F4}"/>
              </a:ext>
            </a:extLst>
          </p:cNvPr>
          <p:cNvSpPr>
            <a:spLocks noGrp="1"/>
          </p:cNvSpPr>
          <p:nvPr>
            <p:ph idx="21" hasCustomPrompt="1"/>
          </p:nvPr>
        </p:nvSpPr>
        <p:spPr>
          <a:xfrm>
            <a:off x="6081955"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29" name="Content Placeholder 2">
            <a:extLst>
              <a:ext uri="{FF2B5EF4-FFF2-40B4-BE49-F238E27FC236}">
                <a16:creationId xmlns:a16="http://schemas.microsoft.com/office/drawing/2014/main" id="{31CF7E8F-E8B6-BB48-97F1-FA4D737853FC}"/>
              </a:ext>
            </a:extLst>
          </p:cNvPr>
          <p:cNvSpPr>
            <a:spLocks noGrp="1"/>
          </p:cNvSpPr>
          <p:nvPr>
            <p:ph idx="22" hasCustomPrompt="1"/>
          </p:nvPr>
        </p:nvSpPr>
        <p:spPr>
          <a:xfrm>
            <a:off x="7981042"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
        <p:nvSpPr>
          <p:cNvPr id="30" name="Content Placeholder 2">
            <a:extLst>
              <a:ext uri="{FF2B5EF4-FFF2-40B4-BE49-F238E27FC236}">
                <a16:creationId xmlns:a16="http://schemas.microsoft.com/office/drawing/2014/main" id="{22A179DF-AD99-884C-90CB-14820A1C16BD}"/>
              </a:ext>
            </a:extLst>
          </p:cNvPr>
          <p:cNvSpPr>
            <a:spLocks noGrp="1"/>
          </p:cNvSpPr>
          <p:nvPr>
            <p:ph idx="23" hasCustomPrompt="1"/>
          </p:nvPr>
        </p:nvSpPr>
        <p:spPr>
          <a:xfrm>
            <a:off x="9880128" y="2217420"/>
            <a:ext cx="1843126" cy="4097353"/>
          </a:xfrm>
          <a:prstGeom prst="rect">
            <a:avLst/>
          </a:prstGeom>
        </p:spPr>
        <p:txBody>
          <a:bodyPr/>
          <a:lstStyle>
            <a:lvl1pPr marL="182880" indent="-182880">
              <a:lnSpc>
                <a:spcPct val="100000"/>
              </a:lnSpc>
              <a:spcBef>
                <a:spcPts val="1000"/>
              </a:spcBef>
              <a:defRPr sz="1000">
                <a:solidFill>
                  <a:schemeClr val="tx1"/>
                </a:solidFill>
              </a:defRPr>
            </a:lvl1pPr>
            <a:lvl2pPr marL="365760" indent="-182880">
              <a:lnSpc>
                <a:spcPct val="100000"/>
              </a:lnSpc>
              <a:spcBef>
                <a:spcPts val="800"/>
              </a:spcBef>
              <a:buFont typeface="Arial" panose="020B0604020202020204" pitchFamily="34" charset="0"/>
              <a:buChar char="-"/>
              <a:defRPr sz="1000">
                <a:solidFill>
                  <a:schemeClr val="tx1"/>
                </a:solidFill>
              </a:defRPr>
            </a:lvl2pPr>
            <a:lvl3pPr marL="548640" indent="-182880">
              <a:lnSpc>
                <a:spcPct val="100000"/>
              </a:lnSpc>
              <a:spcBef>
                <a:spcPts val="800"/>
              </a:spcBef>
              <a:buFont typeface="Arial" panose="020B0604020202020204" pitchFamily="34" charset="0"/>
              <a:buChar char="›"/>
              <a:defRPr sz="1000">
                <a:solidFill>
                  <a:schemeClr val="tx1"/>
                </a:solidFill>
              </a:defRPr>
            </a:lvl3pPr>
            <a:lvl4pPr marL="731520" indent="-182880">
              <a:lnSpc>
                <a:spcPct val="100000"/>
              </a:lnSpc>
              <a:spcBef>
                <a:spcPts val="800"/>
              </a:spcBef>
              <a:buFont typeface="Arial" panose="020B0604020202020204" pitchFamily="34" charset="0"/>
              <a:buChar char="»"/>
              <a:defRPr sz="1000">
                <a:solidFill>
                  <a:schemeClr val="tx1"/>
                </a:solidFill>
              </a:defRPr>
            </a:lvl4pPr>
            <a:lvl5pPr marL="914400" indent="-182880">
              <a:lnSpc>
                <a:spcPct val="100000"/>
              </a:lnSpc>
              <a:spcBef>
                <a:spcPts val="800"/>
              </a:spcBef>
              <a:buSzPct val="75000"/>
              <a:buFont typeface="Wingdings" panose="05000000000000000000" pitchFamily="2" charset="2"/>
              <a:buChar char="§"/>
              <a:defRPr sz="1000">
                <a:solidFill>
                  <a:schemeClr val="tx1"/>
                </a:solidFill>
              </a:defRPr>
            </a:lvl5pPr>
          </a:lstStyle>
          <a:p>
            <a:pPr lvl="0"/>
            <a:r>
              <a:rPr lang="en-US" dirty="0"/>
              <a:t>Arial 10pt bullet level 1</a:t>
            </a:r>
          </a:p>
          <a:p>
            <a:pPr lvl="1"/>
            <a:r>
              <a:rPr lang="en-US" dirty="0"/>
              <a:t>Arial 10pt bullet level 2</a:t>
            </a:r>
          </a:p>
          <a:p>
            <a:pPr lvl="2"/>
            <a:r>
              <a:rPr lang="en-US" dirty="0"/>
              <a:t>Arial 10pt bullet level 3</a:t>
            </a:r>
          </a:p>
          <a:p>
            <a:pPr lvl="3"/>
            <a:r>
              <a:rPr lang="en-US" dirty="0"/>
              <a:t>Arial 10pt bullet level 4</a:t>
            </a:r>
          </a:p>
          <a:p>
            <a:pPr lvl="4"/>
            <a:r>
              <a:rPr lang="en-US" dirty="0"/>
              <a:t>Arial 10pt bullet level 5</a:t>
            </a:r>
          </a:p>
        </p:txBody>
      </p:sp>
    </p:spTree>
    <p:extLst>
      <p:ext uri="{BB962C8B-B14F-4D97-AF65-F5344CB8AC3E}">
        <p14:creationId xmlns:p14="http://schemas.microsoft.com/office/powerpoint/2010/main" val="419822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 Image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6A9CF890-935A-194A-8F65-4498A2809EAC}"/>
              </a:ext>
            </a:extLst>
          </p:cNvPr>
          <p:cNvSpPr>
            <a:spLocks noGrp="1"/>
          </p:cNvSpPr>
          <p:nvPr>
            <p:ph type="pic" sz="quarter" idx="20"/>
          </p:nvPr>
        </p:nvSpPr>
        <p:spPr>
          <a:xfrm>
            <a:off x="8091488" y="1690576"/>
            <a:ext cx="3646487" cy="4603897"/>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10" name="Slide Number Placeholder 5">
            <a:extLst>
              <a:ext uri="{FF2B5EF4-FFF2-40B4-BE49-F238E27FC236}">
                <a16:creationId xmlns:a16="http://schemas.microsoft.com/office/drawing/2014/main"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1" name="Graphic 10">
            <a:extLst>
              <a:ext uri="{FF2B5EF4-FFF2-40B4-BE49-F238E27FC236}">
                <a16:creationId xmlns:a16="http://schemas.microsoft.com/office/drawing/2014/main" id="{1E7740EB-B747-E841-B8D6-F82FA096569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9986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2 Images &amp; Tex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6A9CF890-935A-194A-8F65-4498A2809EAC}"/>
              </a:ext>
            </a:extLst>
          </p:cNvPr>
          <p:cNvSpPr>
            <a:spLocks noGrp="1"/>
          </p:cNvSpPr>
          <p:nvPr>
            <p:ph type="pic" sz="quarter" idx="20"/>
          </p:nvPr>
        </p:nvSpPr>
        <p:spPr>
          <a:xfrm>
            <a:off x="8091488" y="1690577"/>
            <a:ext cx="3646487" cy="2232136"/>
          </a:xfrm>
          <a:prstGeom prst="rect">
            <a:avLst/>
          </a:prstGeom>
        </p:spPr>
        <p:txBody>
          <a:bodyPr/>
          <a:lstStyle>
            <a:lvl1pPr marL="0" indent="0">
              <a:buNone/>
              <a:defRPr sz="2000">
                <a:solidFill>
                  <a:srgbClr val="DA291C"/>
                </a:solidFill>
              </a:defRPr>
            </a:lvl1pPr>
          </a:lstStyle>
          <a:p>
            <a:endParaRPr lang="en-US"/>
          </a:p>
        </p:txBody>
      </p:sp>
      <p:sp>
        <p:nvSpPr>
          <p:cNvPr id="4" name="Content Placeholder 2">
            <a:extLst>
              <a:ext uri="{FF2B5EF4-FFF2-40B4-BE49-F238E27FC236}">
                <a16:creationId xmlns:a16="http://schemas.microsoft.com/office/drawing/2014/main" id="{A1539B8A-76E5-7740-995C-41280A95336D}"/>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6" name="Text Placeholder 8">
            <a:extLst>
              <a:ext uri="{FF2B5EF4-FFF2-40B4-BE49-F238E27FC236}">
                <a16:creationId xmlns:a16="http://schemas.microsoft.com/office/drawing/2014/main" id="{31813B5D-CF24-3D4C-9309-0B0E169F3D3C}"/>
              </a:ext>
            </a:extLst>
          </p:cNvPr>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7" name="Title 1">
            <a:extLst>
              <a:ext uri="{FF2B5EF4-FFF2-40B4-BE49-F238E27FC236}">
                <a16:creationId xmlns:a16="http://schemas.microsoft.com/office/drawing/2014/main" id="{48CE82E1-0230-2246-9E3E-3B12C85EEB8B}"/>
              </a:ext>
            </a:extLst>
          </p:cNvPr>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8" name="Footer Placeholder 4">
            <a:extLst>
              <a:ext uri="{FF2B5EF4-FFF2-40B4-BE49-F238E27FC236}">
                <a16:creationId xmlns:a16="http://schemas.microsoft.com/office/drawing/2014/main" id="{E6DA1BEB-75AF-B04D-8D4B-71591EF6F52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10" name="Slide Number Placeholder 5">
            <a:extLst>
              <a:ext uri="{FF2B5EF4-FFF2-40B4-BE49-F238E27FC236}">
                <a16:creationId xmlns:a16="http://schemas.microsoft.com/office/drawing/2014/main" id="{8A38B4F8-85A6-B341-A2F0-8216D1937218}"/>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1" name="Graphic 10">
            <a:extLst>
              <a:ext uri="{FF2B5EF4-FFF2-40B4-BE49-F238E27FC236}">
                <a16:creationId xmlns:a16="http://schemas.microsoft.com/office/drawing/2014/main" id="{1E7740EB-B747-E841-B8D6-F82FA096569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
        <p:nvSpPr>
          <p:cNvPr id="20" name="Picture Placeholder 18">
            <a:extLst>
              <a:ext uri="{FF2B5EF4-FFF2-40B4-BE49-F238E27FC236}">
                <a16:creationId xmlns:a16="http://schemas.microsoft.com/office/drawing/2014/main" id="{02EC35EC-1FBA-8449-9C14-690BA79539B3}"/>
              </a:ext>
            </a:extLst>
          </p:cNvPr>
          <p:cNvSpPr>
            <a:spLocks noGrp="1"/>
          </p:cNvSpPr>
          <p:nvPr>
            <p:ph type="pic" sz="quarter" idx="21"/>
          </p:nvPr>
        </p:nvSpPr>
        <p:spPr>
          <a:xfrm>
            <a:off x="8091488" y="4038600"/>
            <a:ext cx="3646487" cy="2232136"/>
          </a:xfrm>
          <a:prstGeom prst="rect">
            <a:avLst/>
          </a:prstGeom>
        </p:spPr>
        <p:txBody>
          <a:bodyPr/>
          <a:lstStyle>
            <a:lvl1pPr marL="0" indent="0">
              <a:buNone/>
              <a:defRPr sz="2000">
                <a:solidFill>
                  <a:srgbClr val="DA291C"/>
                </a:solidFill>
              </a:defRPr>
            </a:lvl1pPr>
          </a:lstStyle>
          <a:p>
            <a:endParaRPr lang="en-US" dirty="0"/>
          </a:p>
        </p:txBody>
      </p:sp>
    </p:spTree>
    <p:extLst>
      <p:ext uri="{BB962C8B-B14F-4D97-AF65-F5344CB8AC3E}">
        <p14:creationId xmlns:p14="http://schemas.microsoft.com/office/powerpoint/2010/main" val="341144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id="{B5D3E922-5C6E-4E38-A2E7-1619490CB6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76665" y="1328071"/>
            <a:ext cx="6354618" cy="4937749"/>
          </a:xfrm>
          <a:prstGeom prst="rect">
            <a:avLst/>
          </a:prstGeom>
        </p:spPr>
      </p:pic>
      <p:sp>
        <p:nvSpPr>
          <p:cNvPr id="10" name="Picture Placeholder 9">
            <a:extLst>
              <a:ext uri="{FF2B5EF4-FFF2-40B4-BE49-F238E27FC236}">
                <a16:creationId xmlns:a16="http://schemas.microsoft.com/office/drawing/2014/main" id="{BE673FB0-5BF0-41DD-BC4E-33173189EA1D}"/>
              </a:ext>
            </a:extLst>
          </p:cNvPr>
          <p:cNvSpPr>
            <a:spLocks noGrp="1"/>
          </p:cNvSpPr>
          <p:nvPr>
            <p:ph type="pic" sz="quarter" idx="10"/>
          </p:nvPr>
        </p:nvSpPr>
        <p:spPr>
          <a:xfrm>
            <a:off x="3114675" y="1570038"/>
            <a:ext cx="5856288" cy="3322637"/>
          </a:xfrm>
          <a:prstGeom prst="rect">
            <a:avLst/>
          </a:prstGeom>
          <a:blipFill>
            <a:blip r:embed="rId5" cstate="email">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3652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id="{2451F59C-7BF1-479C-B823-7242C70046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62859" y="1285528"/>
            <a:ext cx="5828215" cy="4879533"/>
          </a:xfrm>
          <a:prstGeom prst="rect">
            <a:avLst/>
          </a:prstGeom>
        </p:spPr>
      </p:pic>
      <p:sp>
        <p:nvSpPr>
          <p:cNvPr id="9" name="Picture Placeholder 9">
            <a:extLst>
              <a:ext uri="{FF2B5EF4-FFF2-40B4-BE49-F238E27FC236}">
                <a16:creationId xmlns:a16="http://schemas.microsoft.com/office/drawing/2014/main" id="{FDBA942F-5F04-40BA-89C3-1B46FEF4A9B4}"/>
              </a:ext>
            </a:extLst>
          </p:cNvPr>
          <p:cNvSpPr>
            <a:spLocks noGrp="1"/>
          </p:cNvSpPr>
          <p:nvPr>
            <p:ph type="pic" sz="quarter" idx="10"/>
          </p:nvPr>
        </p:nvSpPr>
        <p:spPr>
          <a:xfrm>
            <a:off x="3200400" y="1569308"/>
            <a:ext cx="5313405" cy="3002692"/>
          </a:xfrm>
          <a:prstGeom prst="rect">
            <a:avLst/>
          </a:prstGeom>
          <a:blipFill>
            <a:blip r:embed="rId5" cstate="email">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193531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FE086A28-1143-4F63-91EE-9D8D862F9D6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54" t="18800"/>
          <a:stretch/>
        </p:blipFill>
        <p:spPr>
          <a:xfrm>
            <a:off x="2192998" y="1435655"/>
            <a:ext cx="7721952" cy="4774300"/>
          </a:xfrm>
          <a:prstGeom prst="rect">
            <a:avLst/>
          </a:prstGeom>
        </p:spPr>
      </p:pic>
      <p:sp>
        <p:nvSpPr>
          <p:cNvPr id="8" name="Picture Placeholder 9">
            <a:extLst>
              <a:ext uri="{FF2B5EF4-FFF2-40B4-BE49-F238E27FC236}">
                <a16:creationId xmlns:a16="http://schemas.microsoft.com/office/drawing/2014/main" id="{D6CFC02F-7D6B-4FF3-82E3-A56F5C86EC5A}"/>
              </a:ext>
            </a:extLst>
          </p:cNvPr>
          <p:cNvSpPr>
            <a:spLocks noGrp="1"/>
          </p:cNvSpPr>
          <p:nvPr>
            <p:ph type="pic" sz="quarter" idx="10"/>
          </p:nvPr>
        </p:nvSpPr>
        <p:spPr>
          <a:xfrm>
            <a:off x="3101546" y="1729946"/>
            <a:ext cx="5906530" cy="3781168"/>
          </a:xfrm>
          <a:prstGeom prst="rect">
            <a:avLst/>
          </a:prstGeom>
          <a:blipFill>
            <a:blip r:embed="rId6" cstate="email">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274125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5761968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2" name="Graphic 11">
            <a:extLst>
              <a:ext uri="{FF2B5EF4-FFF2-40B4-BE49-F238E27FC236}">
                <a16:creationId xmlns:a16="http://schemas.microsoft.com/office/drawing/2014/main" id="{2EB26B62-E5D9-47EC-B63A-5200B92FF9B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1664" t="12743" r="794"/>
          <a:stretch/>
        </p:blipFill>
        <p:spPr>
          <a:xfrm>
            <a:off x="3704048" y="1239577"/>
            <a:ext cx="4699851" cy="4971434"/>
          </a:xfrm>
          <a:prstGeom prst="rect">
            <a:avLst/>
          </a:prstGeom>
        </p:spPr>
      </p:pic>
      <p:sp>
        <p:nvSpPr>
          <p:cNvPr id="8" name="Picture Placeholder 9">
            <a:extLst>
              <a:ext uri="{FF2B5EF4-FFF2-40B4-BE49-F238E27FC236}">
                <a16:creationId xmlns:a16="http://schemas.microsoft.com/office/drawing/2014/main" id="{E669B137-621A-4E38-83C0-51865F06A95F}"/>
              </a:ext>
            </a:extLst>
          </p:cNvPr>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425435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iPhone screensho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AB2E89-EA47-D245-A3F9-47DA963409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45384" y="1417017"/>
            <a:ext cx="2678817" cy="4729447"/>
          </a:xfrm>
          <a:prstGeom prst="rect">
            <a:avLst/>
          </a:prstGeom>
        </p:spPr>
      </p:pic>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
        <p:nvSpPr>
          <p:cNvPr id="3" name="Picture Placeholder 2">
            <a:extLst>
              <a:ext uri="{FF2B5EF4-FFF2-40B4-BE49-F238E27FC236}">
                <a16:creationId xmlns:a16="http://schemas.microsoft.com/office/drawing/2014/main" id="{34D43FBD-32A2-46A1-A900-83E32FDD59CA}"/>
              </a:ext>
            </a:extLst>
          </p:cNvPr>
          <p:cNvSpPr>
            <a:spLocks noGrp="1"/>
          </p:cNvSpPr>
          <p:nvPr>
            <p:ph type="pic" sz="quarter" idx="10" hasCustomPrompt="1"/>
          </p:nvPr>
        </p:nvSpPr>
        <p:spPr>
          <a:xfrm>
            <a:off x="5030611" y="1605280"/>
            <a:ext cx="2046464" cy="4372133"/>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112477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Device family screensho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CB1EA13-9548-4E3D-9DB0-24F80791E9F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8500"/>
          <a:stretch/>
        </p:blipFill>
        <p:spPr>
          <a:xfrm>
            <a:off x="614522" y="1354130"/>
            <a:ext cx="7646206" cy="4742329"/>
          </a:xfrm>
          <a:prstGeom prst="rect">
            <a:avLst/>
          </a:prstGeom>
        </p:spPr>
      </p:pic>
      <p:sp>
        <p:nvSpPr>
          <p:cNvPr id="21" name="Picture Placeholder 9">
            <a:extLst>
              <a:ext uri="{FF2B5EF4-FFF2-40B4-BE49-F238E27FC236}">
                <a16:creationId xmlns:a16="http://schemas.microsoft.com/office/drawing/2014/main" id="{A236136D-F688-4995-AABE-D94AC286C863}"/>
              </a:ext>
            </a:extLst>
          </p:cNvPr>
          <p:cNvSpPr>
            <a:spLocks noGrp="1"/>
          </p:cNvSpPr>
          <p:nvPr>
            <p:ph type="pic" sz="quarter" idx="12"/>
          </p:nvPr>
        </p:nvSpPr>
        <p:spPr>
          <a:xfrm>
            <a:off x="1532870" y="1658384"/>
            <a:ext cx="5829655" cy="3747178"/>
          </a:xfrm>
          <a:prstGeom prst="rect">
            <a:avLst/>
          </a:prstGeom>
          <a:blipFill>
            <a:blip r:embed="rId4" cstate="email">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376299" y="6535995"/>
            <a:ext cx="1143000" cy="215900"/>
          </a:xfrm>
          <a:prstGeom prst="rect">
            <a:avLst/>
          </a:prstGeom>
        </p:spPr>
      </p:pic>
      <p:pic>
        <p:nvPicPr>
          <p:cNvPr id="15" name="Graphic 14">
            <a:extLst>
              <a:ext uri="{FF2B5EF4-FFF2-40B4-BE49-F238E27FC236}">
                <a16:creationId xmlns:a16="http://schemas.microsoft.com/office/drawing/2014/main" id="{39693A9F-3C8C-4928-A3F7-DCD0CE3A16E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t="12658"/>
          <a:stretch/>
        </p:blipFill>
        <p:spPr>
          <a:xfrm>
            <a:off x="6741255" y="2280981"/>
            <a:ext cx="3628167" cy="3747178"/>
          </a:xfrm>
          <a:prstGeom prst="rect">
            <a:avLst/>
          </a:prstGeom>
        </p:spPr>
      </p:pic>
      <p:sp>
        <p:nvSpPr>
          <p:cNvPr id="20" name="Picture Placeholder 9">
            <a:extLst>
              <a:ext uri="{FF2B5EF4-FFF2-40B4-BE49-F238E27FC236}">
                <a16:creationId xmlns:a16="http://schemas.microsoft.com/office/drawing/2014/main" id="{3AA12372-51CC-4CEF-9293-3A87A1C82D1D}"/>
              </a:ext>
            </a:extLst>
          </p:cNvPr>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pic>
        <p:nvPicPr>
          <p:cNvPr id="16" name="Graphic 15">
            <a:extLst>
              <a:ext uri="{FF2B5EF4-FFF2-40B4-BE49-F238E27FC236}">
                <a16:creationId xmlns:a16="http://schemas.microsoft.com/office/drawing/2014/main" id="{3ADF989B-762B-4F64-A2CE-48355BEE61B8}"/>
              </a:ext>
            </a:extLst>
          </p:cNvPr>
          <p:cNvPicPr>
            <a:picLocks noChangeAspect="1"/>
          </p:cNvPicPr>
          <p:nvPr userDrawn="1"/>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271006" y="3039670"/>
            <a:ext cx="2210586" cy="3056789"/>
          </a:xfrm>
          <a:prstGeom prst="rect">
            <a:avLst/>
          </a:prstGeom>
        </p:spPr>
      </p:pic>
      <p:sp>
        <p:nvSpPr>
          <p:cNvPr id="19" name="Picture Placeholder 2">
            <a:extLst>
              <a:ext uri="{FF2B5EF4-FFF2-40B4-BE49-F238E27FC236}">
                <a16:creationId xmlns:a16="http://schemas.microsoft.com/office/drawing/2014/main" id="{93DA8CF8-9F89-4904-956A-C7E7F961EEB4}"/>
              </a:ext>
            </a:extLst>
          </p:cNvPr>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dirty="0"/>
              <a:t>Tap icon to add picture</a:t>
            </a:r>
          </a:p>
        </p:txBody>
      </p:sp>
    </p:spTree>
    <p:extLst>
      <p:ext uri="{BB962C8B-B14F-4D97-AF65-F5344CB8AC3E}">
        <p14:creationId xmlns:p14="http://schemas.microsoft.com/office/powerpoint/2010/main" val="290165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iPad half">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4" name="Picture 3">
            <a:extLst>
              <a:ext uri="{FF2B5EF4-FFF2-40B4-BE49-F238E27FC236}">
                <a16:creationId xmlns:a16="http://schemas.microsoft.com/office/drawing/2014/main" id="{B7534050-85B0-4DFF-A142-3F72D60B3E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5925767" y="117060"/>
            <a:ext cx="5526615" cy="7005851"/>
          </a:xfrm>
          <a:prstGeom prst="rect">
            <a:avLst/>
          </a:prstGeom>
        </p:spPr>
      </p:pic>
      <p:sp>
        <p:nvSpPr>
          <p:cNvPr id="5" name="Picture Placeholder 4">
            <a:extLst>
              <a:ext uri="{FF2B5EF4-FFF2-40B4-BE49-F238E27FC236}">
                <a16:creationId xmlns:a16="http://schemas.microsoft.com/office/drawing/2014/main" id="{9076A7C0-DD41-479E-8F62-65FC83F25F73}"/>
              </a:ext>
            </a:extLst>
          </p:cNvPr>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346519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Case Study Two Column">
    <p:spTree>
      <p:nvGrpSpPr>
        <p:cNvPr id="1" name=""/>
        <p:cNvGrpSpPr/>
        <p:nvPr/>
      </p:nvGrpSpPr>
      <p:grpSpPr>
        <a:xfrm>
          <a:off x="0" y="0"/>
          <a:ext cx="0" cy="0"/>
          <a:chOff x="0" y="0"/>
          <a:chExt cx="0" cy="0"/>
        </a:xfrm>
      </p:grpSpPr>
      <p:sp>
        <p:nvSpPr>
          <p:cNvPr id="25"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6"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2" name="Content Placeholder 2"/>
          <p:cNvSpPr>
            <a:spLocks noGrp="1"/>
          </p:cNvSpPr>
          <p:nvPr>
            <p:ph idx="1" hasCustomPrompt="1"/>
          </p:nvPr>
        </p:nvSpPr>
        <p:spPr>
          <a:xfrm>
            <a:off x="384693" y="1702632"/>
            <a:ext cx="5212081"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34" name="Content Placeholder 2"/>
          <p:cNvSpPr>
            <a:spLocks noGrp="1"/>
          </p:cNvSpPr>
          <p:nvPr>
            <p:ph idx="18" hasCustomPrompt="1"/>
          </p:nvPr>
        </p:nvSpPr>
        <p:spPr>
          <a:xfrm>
            <a:off x="6505333" y="1702630"/>
            <a:ext cx="52120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a16="http://schemas.microsoft.com/office/drawing/2014/main" id="{2C4B89F3-FAB4-4578-BCB4-97BDF7457E3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12" name="Slide Number Placeholder 5">
            <a:extLst>
              <a:ext uri="{FF2B5EF4-FFF2-40B4-BE49-F238E27FC236}">
                <a16:creationId xmlns:a16="http://schemas.microsoft.com/office/drawing/2014/main" id="{C6CC9E9B-3136-467A-893E-87BD7B4AE63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3" name="Graphic 12">
            <a:extLst>
              <a:ext uri="{FF2B5EF4-FFF2-40B4-BE49-F238E27FC236}">
                <a16:creationId xmlns:a16="http://schemas.microsoft.com/office/drawing/2014/main" id="{5A3B2C40-2043-41B2-AFB8-C002BAF2A42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20129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Case Study Three Column">
    <p:spTree>
      <p:nvGrpSpPr>
        <p:cNvPr id="1" name=""/>
        <p:cNvGrpSpPr/>
        <p:nvPr/>
      </p:nvGrpSpPr>
      <p:grpSpPr>
        <a:xfrm>
          <a:off x="0" y="0"/>
          <a:ext cx="0" cy="0"/>
          <a:chOff x="0" y="0"/>
          <a:chExt cx="0" cy="0"/>
        </a:xfrm>
      </p:grpSpPr>
      <p:sp>
        <p:nvSpPr>
          <p:cNvPr id="8"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9"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13" name="Content Placeholder 2"/>
          <p:cNvSpPr>
            <a:spLocks noGrp="1"/>
          </p:cNvSpPr>
          <p:nvPr>
            <p:ph idx="1" hasCustomPrompt="1"/>
          </p:nvPr>
        </p:nvSpPr>
        <p:spPr>
          <a:xfrm>
            <a:off x="384694" y="1702632"/>
            <a:ext cx="315468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Content Placeholder 2"/>
          <p:cNvSpPr>
            <a:spLocks noGrp="1"/>
          </p:cNvSpPr>
          <p:nvPr>
            <p:ph idx="18" hasCustomPrompt="1"/>
          </p:nvPr>
        </p:nvSpPr>
        <p:spPr>
          <a:xfrm>
            <a:off x="8565446"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21" name="Content Placeholder 2"/>
          <p:cNvSpPr>
            <a:spLocks noGrp="1"/>
          </p:cNvSpPr>
          <p:nvPr>
            <p:ph idx="21" hasCustomPrompt="1"/>
          </p:nvPr>
        </p:nvSpPr>
        <p:spPr>
          <a:xfrm>
            <a:off x="4475070"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5" name="Footer Placeholder 4">
            <a:extLst>
              <a:ext uri="{FF2B5EF4-FFF2-40B4-BE49-F238E27FC236}">
                <a16:creationId xmlns:a16="http://schemas.microsoft.com/office/drawing/2014/main" id="{371425E1-4F9B-4675-B3BE-3917602B52C6}"/>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16" name="Slide Number Placeholder 5">
            <a:extLst>
              <a:ext uri="{FF2B5EF4-FFF2-40B4-BE49-F238E27FC236}">
                <a16:creationId xmlns:a16="http://schemas.microsoft.com/office/drawing/2014/main" id="{5257F084-9612-49F4-9B1C-18F170AF314B}"/>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22" name="Graphic 21">
            <a:extLst>
              <a:ext uri="{FF2B5EF4-FFF2-40B4-BE49-F238E27FC236}">
                <a16:creationId xmlns:a16="http://schemas.microsoft.com/office/drawing/2014/main" id="{F9474029-2EF9-4DF2-A677-E8323A123CD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27127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7" name="Footer Placeholder 4">
            <a:extLst>
              <a:ext uri="{FF2B5EF4-FFF2-40B4-BE49-F238E27FC236}">
                <a16:creationId xmlns:a16="http://schemas.microsoft.com/office/drawing/2014/main" id="{A410B0EB-E78B-47EB-B746-DF4F9CE6FA9F}"/>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D87E6CA8-2AEE-4396-8AD7-E49BA481362D}"/>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2" name="Graphic 11">
            <a:extLst>
              <a:ext uri="{FF2B5EF4-FFF2-40B4-BE49-F238E27FC236}">
                <a16:creationId xmlns:a16="http://schemas.microsoft.com/office/drawing/2014/main" id="{6D2E643D-7E04-4396-BE94-A4BBD6E9FA4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7508592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Title Case</a:t>
            </a:r>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1" name="Footer Placeholder 4">
            <a:extLst>
              <a:ext uri="{FF2B5EF4-FFF2-40B4-BE49-F238E27FC236}">
                <a16:creationId xmlns:a16="http://schemas.microsoft.com/office/drawing/2014/main" id="{C1055EC5-73CC-402C-ABE4-55EA1D4999E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12" name="Slide Number Placeholder 5">
            <a:extLst>
              <a:ext uri="{FF2B5EF4-FFF2-40B4-BE49-F238E27FC236}">
                <a16:creationId xmlns:a16="http://schemas.microsoft.com/office/drawing/2014/main" id="{2B0D7609-B866-44C7-AEDB-164307F0444F}"/>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5" name="Graphic 14">
            <a:extLst>
              <a:ext uri="{FF2B5EF4-FFF2-40B4-BE49-F238E27FC236}">
                <a16:creationId xmlns:a16="http://schemas.microsoft.com/office/drawing/2014/main" id="{2B665D85-50F2-47F7-B526-B23E65FF050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1223214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Cover Charcoal - IQVIA">
    <p:spTree>
      <p:nvGrpSpPr>
        <p:cNvPr id="1" name=""/>
        <p:cNvGrpSpPr/>
        <p:nvPr/>
      </p:nvGrpSpPr>
      <p:grpSpPr>
        <a:xfrm>
          <a:off x="0" y="0"/>
          <a:ext cx="0" cy="0"/>
          <a:chOff x="0" y="0"/>
          <a:chExt cx="0" cy="0"/>
        </a:xfrm>
      </p:grpSpPr>
      <p:sp>
        <p:nvSpPr>
          <p:cNvPr id="70" name="TextBox 69"/>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sz="800" dirty="0">
                <a:solidFill>
                  <a:srgbClr val="959CA0"/>
                </a:solidFill>
                <a:ea typeface="Arial" panose="020B0604020202020204" pitchFamily="34" charset="0"/>
                <a:cs typeface="Arial" panose="020B0604020202020204" pitchFamily="34" charset="0"/>
              </a:rPr>
              <a:t>© 2022. All rights reserved. IQVIA</a:t>
            </a:r>
            <a:r>
              <a:rPr lang="en-US" sz="800" baseline="30000" dirty="0">
                <a:solidFill>
                  <a:srgbClr val="959CA0"/>
                </a:solidFill>
                <a:ea typeface="Arial" panose="020B0604020202020204" pitchFamily="34" charset="0"/>
                <a:cs typeface="Arial" panose="020B0604020202020204" pitchFamily="34" charset="0"/>
              </a:rPr>
              <a:t>®</a:t>
            </a:r>
            <a:r>
              <a:rPr lang="en-US" sz="800" dirty="0">
                <a:solidFill>
                  <a:srgbClr val="959CA0"/>
                </a:solidFill>
                <a:ea typeface="Arial" panose="020B0604020202020204" pitchFamily="34" charset="0"/>
                <a:cs typeface="Arial" panose="020B0604020202020204" pitchFamily="34" charset="0"/>
              </a:rPr>
              <a:t> is a registered trademark of IQVIA Inc. in the United States, the European Union, and various other countries. </a:t>
            </a:r>
            <a:endParaRPr lang="en-US" sz="800" kern="1200" dirty="0">
              <a:solidFill>
                <a:srgbClr val="959CA0"/>
              </a:solidFill>
              <a:latin typeface="+mn-lt"/>
              <a:ea typeface="Arial" panose="020B0604020202020204" pitchFamily="34" charset="0"/>
              <a:cs typeface="Arial" panose="020B0604020202020204" pitchFamily="34" charset="0"/>
            </a:endParaRPr>
          </a:p>
        </p:txBody>
      </p:sp>
      <p:sp>
        <p:nvSpPr>
          <p:cNvPr id="64" name="Text Placeholder 21"/>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p>
        </p:txBody>
      </p:sp>
      <p:sp>
        <p:nvSpPr>
          <p:cNvPr id="71" name="Title 1"/>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p:cNvGrpSpPr/>
          <p:nvPr/>
        </p:nvGrpSpPr>
        <p:grpSpPr>
          <a:xfrm>
            <a:off x="7036244" y="2752016"/>
            <a:ext cx="5155756" cy="3703320"/>
            <a:chOff x="7036244" y="2752016"/>
            <a:chExt cx="5155756" cy="3703320"/>
          </a:xfrm>
          <a:solidFill>
            <a:schemeClr val="accent1"/>
          </a:solidFill>
        </p:grpSpPr>
        <p:sp>
          <p:nvSpPr>
            <p:cNvPr id="103" name="Freeform 102"/>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4" name="Rectangle 103"/>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5" name="Rectangle 104"/>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Rectangle 105"/>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12" name="Graphic 1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17" name="Graphic 16"/>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61000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Cover Blue - IQVIA">
    <p:spTree>
      <p:nvGrpSpPr>
        <p:cNvPr id="1" name=""/>
        <p:cNvGrpSpPr/>
        <p:nvPr/>
      </p:nvGrpSpPr>
      <p:grpSpPr>
        <a:xfrm>
          <a:off x="0" y="0"/>
          <a:ext cx="0" cy="0"/>
          <a:chOff x="0" y="0"/>
          <a:chExt cx="0" cy="0"/>
        </a:xfrm>
      </p:grpSpPr>
      <p:sp>
        <p:nvSpPr>
          <p:cNvPr id="70" name="TextBox 69"/>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sz="800" dirty="0">
                <a:solidFill>
                  <a:srgbClr val="7FD1EF"/>
                </a:solidFill>
                <a:ea typeface="Arial" panose="020B0604020202020204" pitchFamily="34" charset="0"/>
                <a:cs typeface="Arial" panose="020B0604020202020204" pitchFamily="34" charset="0"/>
              </a:rPr>
              <a:t>© 2020. All rights reserved. IQVIA</a:t>
            </a:r>
            <a:r>
              <a:rPr lang="en-US" sz="800" baseline="30000" dirty="0">
                <a:solidFill>
                  <a:srgbClr val="7FD1EF"/>
                </a:solidFill>
                <a:ea typeface="Arial" panose="020B0604020202020204" pitchFamily="34" charset="0"/>
                <a:cs typeface="Arial" panose="020B0604020202020204" pitchFamily="34" charset="0"/>
              </a:rPr>
              <a:t>®</a:t>
            </a:r>
            <a:r>
              <a:rPr lang="en-US" sz="800" dirty="0">
                <a:solidFill>
                  <a:srgbClr val="7FD1EF"/>
                </a:solidFill>
                <a:ea typeface="Arial" panose="020B0604020202020204" pitchFamily="34" charset="0"/>
                <a:cs typeface="Arial" panose="020B0604020202020204" pitchFamily="34" charset="0"/>
              </a:rPr>
              <a:t> is a registered trademark of IQVIA Inc. in the United States, the European Union, and various other countries. </a:t>
            </a:r>
          </a:p>
        </p:txBody>
      </p:sp>
      <p:sp>
        <p:nvSpPr>
          <p:cNvPr id="64" name="Text Placeholder 21"/>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p:cNvGrpSpPr/>
          <p:nvPr/>
        </p:nvGrpSpPr>
        <p:grpSpPr>
          <a:xfrm>
            <a:off x="7036244" y="2752016"/>
            <a:ext cx="5155756" cy="3703320"/>
            <a:chOff x="7036244" y="2752016"/>
            <a:chExt cx="5155756" cy="3703320"/>
          </a:xfrm>
          <a:solidFill>
            <a:schemeClr val="accent2"/>
          </a:solidFill>
        </p:grpSpPr>
        <p:sp>
          <p:nvSpPr>
            <p:cNvPr id="103" name="Freeform 102"/>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4" name="Rectangle 103"/>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5" name="Rectangle 104"/>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Rectangle 105"/>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16" name="Graphic 1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87423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743121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Cover Green - IQVIA">
    <p:spTree>
      <p:nvGrpSpPr>
        <p:cNvPr id="1" name=""/>
        <p:cNvGrpSpPr/>
        <p:nvPr/>
      </p:nvGrpSpPr>
      <p:grpSpPr>
        <a:xfrm>
          <a:off x="0" y="0"/>
          <a:ext cx="0" cy="0"/>
          <a:chOff x="0" y="0"/>
          <a:chExt cx="0" cy="0"/>
        </a:xfrm>
      </p:grpSpPr>
      <p:sp>
        <p:nvSpPr>
          <p:cNvPr id="70" name="TextBox 69"/>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sz="800" dirty="0">
                <a:solidFill>
                  <a:srgbClr val="A1D794"/>
                </a:solidFill>
                <a:ea typeface="Arial" panose="020B0604020202020204" pitchFamily="34" charset="0"/>
                <a:cs typeface="Arial" panose="020B0604020202020204" pitchFamily="34" charset="0"/>
              </a:rPr>
              <a:t>© 2020. All rights reserved. IQVIA</a:t>
            </a:r>
            <a:r>
              <a:rPr lang="en-US" sz="800" baseline="30000" dirty="0">
                <a:solidFill>
                  <a:srgbClr val="A1D794"/>
                </a:solidFill>
                <a:ea typeface="Arial" panose="020B0604020202020204" pitchFamily="34" charset="0"/>
                <a:cs typeface="Arial" panose="020B0604020202020204" pitchFamily="34" charset="0"/>
              </a:rPr>
              <a:t>®</a:t>
            </a:r>
            <a:r>
              <a:rPr lang="en-US" sz="800" dirty="0">
                <a:solidFill>
                  <a:srgbClr val="A1D794"/>
                </a:solidFill>
                <a:ea typeface="Arial" panose="020B0604020202020204" pitchFamily="34" charset="0"/>
                <a:cs typeface="Arial" panose="020B0604020202020204" pitchFamily="34" charset="0"/>
              </a:rPr>
              <a:t> is a registered trademark of IQVIA Inc. in the United States, the European Union, and various other countries. </a:t>
            </a:r>
            <a:endParaRPr lang="en-US" sz="800" kern="1200" dirty="0">
              <a:solidFill>
                <a:srgbClr val="A1D794"/>
              </a:solidFill>
              <a:latin typeface="+mn-lt"/>
              <a:ea typeface="Arial" panose="020B0604020202020204" pitchFamily="34" charset="0"/>
              <a:cs typeface="Arial" panose="020B0604020202020204" pitchFamily="34" charset="0"/>
            </a:endParaRPr>
          </a:p>
        </p:txBody>
      </p:sp>
      <p:sp>
        <p:nvSpPr>
          <p:cNvPr id="64" name="Text Placeholder 21"/>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p>
        </p:txBody>
      </p:sp>
      <p:sp>
        <p:nvSpPr>
          <p:cNvPr id="71" name="Title 1"/>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p:cNvGrpSpPr/>
          <p:nvPr/>
        </p:nvGrpSpPr>
        <p:grpSpPr>
          <a:xfrm>
            <a:off x="7036244" y="2752016"/>
            <a:ext cx="5155756" cy="3703320"/>
            <a:chOff x="7036244" y="2752016"/>
            <a:chExt cx="5155756" cy="3703320"/>
          </a:xfrm>
          <a:solidFill>
            <a:schemeClr val="accent4"/>
          </a:solidFill>
        </p:grpSpPr>
        <p:sp>
          <p:nvSpPr>
            <p:cNvPr id="103" name="Freeform 102"/>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4" name="Rectangle 103"/>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5" name="Rectangle 104"/>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Rectangle 105"/>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16" name="Graphic 1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0646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Cover Orange - IQVIA">
    <p:spTree>
      <p:nvGrpSpPr>
        <p:cNvPr id="1" name=""/>
        <p:cNvGrpSpPr/>
        <p:nvPr/>
      </p:nvGrpSpPr>
      <p:grpSpPr>
        <a:xfrm>
          <a:off x="0" y="0"/>
          <a:ext cx="0" cy="0"/>
          <a:chOff x="0" y="0"/>
          <a:chExt cx="0" cy="0"/>
        </a:xfrm>
      </p:grpSpPr>
      <p:sp>
        <p:nvSpPr>
          <p:cNvPr id="70" name="TextBox 69"/>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sz="800" dirty="0">
                <a:solidFill>
                  <a:schemeClr val="bg1"/>
                </a:solidFill>
                <a:ea typeface="Arial" panose="020B0604020202020204" pitchFamily="34" charset="0"/>
                <a:cs typeface="Arial" panose="020B0604020202020204" pitchFamily="34" charset="0"/>
              </a:rPr>
              <a:t>© 2020. All rights reserved. IQVIA</a:t>
            </a:r>
            <a:r>
              <a:rPr lang="en-US" sz="800" baseline="30000" dirty="0">
                <a:solidFill>
                  <a:schemeClr val="bg1"/>
                </a:solidFill>
                <a:ea typeface="Arial" panose="020B0604020202020204" pitchFamily="34" charset="0"/>
                <a:cs typeface="Arial" panose="020B0604020202020204" pitchFamily="34" charset="0"/>
              </a:rPr>
              <a:t>®</a:t>
            </a:r>
            <a:r>
              <a:rPr lang="en-US" sz="800" dirty="0">
                <a:solidFill>
                  <a:schemeClr val="bg1"/>
                </a:solidFill>
                <a:ea typeface="Arial" panose="020B0604020202020204" pitchFamily="34" charset="0"/>
                <a:cs typeface="Arial" panose="020B0604020202020204" pitchFamily="34" charset="0"/>
              </a:rPr>
              <a:t> is a registered trademark of IQVIA Inc. in the United States, the European Union, and various other countries. </a:t>
            </a:r>
            <a:endParaRPr lang="en-US" sz="800" kern="1200" dirty="0">
              <a:solidFill>
                <a:schemeClr val="bg1"/>
              </a:solidFill>
              <a:latin typeface="+mn-lt"/>
              <a:ea typeface="Arial" panose="020B0604020202020204" pitchFamily="34" charset="0"/>
              <a:cs typeface="Arial" panose="020B0604020202020204" pitchFamily="34" charset="0"/>
            </a:endParaRPr>
          </a:p>
        </p:txBody>
      </p:sp>
      <p:sp>
        <p:nvSpPr>
          <p:cNvPr id="64" name="Text Placeholder 21"/>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FFE2C4"/>
                </a:solidFill>
              </a:defRPr>
            </a:lvl1pPr>
          </a:lstStyle>
          <a:p>
            <a:pPr lvl="0"/>
            <a:r>
              <a:rPr lang="en-US" dirty="0"/>
              <a:t>Subheads are 24pt Arial Italic sentence case and can be 2 lines.</a:t>
            </a:r>
          </a:p>
        </p:txBody>
      </p:sp>
      <p:sp>
        <p:nvSpPr>
          <p:cNvPr id="71" name="Title 1"/>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p:cNvGrpSpPr/>
          <p:nvPr/>
        </p:nvGrpSpPr>
        <p:grpSpPr>
          <a:xfrm>
            <a:off x="7036244" y="2752016"/>
            <a:ext cx="5155756" cy="3703320"/>
            <a:chOff x="7036244" y="2752016"/>
            <a:chExt cx="5155756" cy="3703320"/>
          </a:xfrm>
          <a:solidFill>
            <a:srgbClr val="FE8A12"/>
          </a:solidFill>
        </p:grpSpPr>
        <p:sp>
          <p:nvSpPr>
            <p:cNvPr id="103" name="Freeform 102"/>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4" name="Rectangle 103"/>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5" name="Rectangle 104"/>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Rectangle 105"/>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16" name="Graphic 1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38532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over White - IQVIA">
    <p:spTree>
      <p:nvGrpSpPr>
        <p:cNvPr id="1" name=""/>
        <p:cNvGrpSpPr/>
        <p:nvPr/>
      </p:nvGrpSpPr>
      <p:grpSpPr>
        <a:xfrm>
          <a:off x="0" y="0"/>
          <a:ext cx="0" cy="0"/>
          <a:chOff x="0" y="0"/>
          <a:chExt cx="0" cy="0"/>
        </a:xfrm>
      </p:grpSpPr>
      <p:sp>
        <p:nvSpPr>
          <p:cNvPr id="62" name="TextBox 61"/>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sz="800" dirty="0">
                <a:solidFill>
                  <a:schemeClr val="bg1">
                    <a:lumMod val="50000"/>
                  </a:schemeClr>
                </a:solidFill>
                <a:ea typeface="Arial" panose="020B0604020202020204" pitchFamily="34" charset="0"/>
                <a:cs typeface="Arial" panose="020B0604020202020204" pitchFamily="34" charset="0"/>
              </a:rPr>
              <a:t>© 2020. All rights reserved. IQVIA</a:t>
            </a:r>
            <a:r>
              <a:rPr lang="en-US" sz="800" baseline="30000" dirty="0">
                <a:solidFill>
                  <a:schemeClr val="bg1">
                    <a:lumMod val="50000"/>
                  </a:schemeClr>
                </a:solidFill>
                <a:ea typeface="Arial" panose="020B0604020202020204" pitchFamily="34" charset="0"/>
                <a:cs typeface="Arial" panose="020B0604020202020204" pitchFamily="34" charset="0"/>
              </a:rPr>
              <a:t>®</a:t>
            </a:r>
            <a:r>
              <a:rPr lang="en-US" sz="800" dirty="0">
                <a:solidFill>
                  <a:schemeClr val="bg1">
                    <a:lumMod val="50000"/>
                  </a:schemeClr>
                </a:solidFill>
                <a:ea typeface="Arial" panose="020B0604020202020204" pitchFamily="34" charset="0"/>
                <a:cs typeface="Arial" panose="020B0604020202020204" pitchFamily="34" charset="0"/>
              </a:rPr>
              <a:t> is a registered trademark of IQVIA Inc. in the United States, the European Union, and various other countries. </a:t>
            </a:r>
            <a:endParaRPr lang="en-US" sz="800" kern="1200" dirty="0">
              <a:solidFill>
                <a:schemeClr val="bg1">
                  <a:lumMod val="50000"/>
                </a:schemeClr>
              </a:solidFill>
              <a:latin typeface="+mn-lt"/>
              <a:ea typeface="Arial" panose="020B0604020202020204" pitchFamily="34" charset="0"/>
              <a:cs typeface="Arial" panose="020B0604020202020204" pitchFamily="34" charset="0"/>
            </a:endParaRPr>
          </a:p>
        </p:txBody>
      </p:sp>
      <p:sp>
        <p:nvSpPr>
          <p:cNvPr id="64" name="Text Placeholder 21"/>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61" name="Group 60"/>
          <p:cNvGrpSpPr/>
          <p:nvPr/>
        </p:nvGrpSpPr>
        <p:grpSpPr>
          <a:xfrm>
            <a:off x="7036244" y="2752016"/>
            <a:ext cx="5155756" cy="3703320"/>
            <a:chOff x="7036244" y="2752016"/>
            <a:chExt cx="5155756" cy="3703320"/>
          </a:xfrm>
          <a:solidFill>
            <a:schemeClr val="accent1"/>
          </a:solidFill>
        </p:grpSpPr>
        <p:sp>
          <p:nvSpPr>
            <p:cNvPr id="63" name="Freeform 62"/>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5" name="Freeform 64"/>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6" name="Freeform 65"/>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7" name="Freeform 66"/>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3" name="Rectangle 12"/>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4" name="Rectangle 13"/>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5" name="Rectangle 14"/>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16" name="Graphic 1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7" name="Graphic 1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0396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Cover Co-Brand - IQVIA">
    <p:spTree>
      <p:nvGrpSpPr>
        <p:cNvPr id="1" name=""/>
        <p:cNvGrpSpPr/>
        <p:nvPr/>
      </p:nvGrpSpPr>
      <p:grpSpPr>
        <a:xfrm>
          <a:off x="0" y="0"/>
          <a:ext cx="0" cy="0"/>
          <a:chOff x="0" y="0"/>
          <a:chExt cx="0" cy="0"/>
        </a:xfrm>
      </p:grpSpPr>
      <p:sp>
        <p:nvSpPr>
          <p:cNvPr id="62" name="TextBox 61"/>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sz="800" dirty="0">
                <a:solidFill>
                  <a:schemeClr val="bg1">
                    <a:lumMod val="50000"/>
                  </a:schemeClr>
                </a:solidFill>
                <a:ea typeface="Arial" panose="020B0604020202020204" pitchFamily="34" charset="0"/>
                <a:cs typeface="Arial" panose="020B0604020202020204" pitchFamily="34" charset="0"/>
              </a:rPr>
              <a:t>© 2020. All rights reserved. IQVIA</a:t>
            </a:r>
            <a:r>
              <a:rPr lang="en-US" sz="800" baseline="30000" dirty="0">
                <a:solidFill>
                  <a:schemeClr val="bg1">
                    <a:lumMod val="50000"/>
                  </a:schemeClr>
                </a:solidFill>
                <a:ea typeface="Arial" panose="020B0604020202020204" pitchFamily="34" charset="0"/>
                <a:cs typeface="Arial" panose="020B0604020202020204" pitchFamily="34" charset="0"/>
              </a:rPr>
              <a:t>®</a:t>
            </a:r>
            <a:r>
              <a:rPr lang="en-US" sz="800" dirty="0">
                <a:solidFill>
                  <a:schemeClr val="bg1">
                    <a:lumMod val="50000"/>
                  </a:schemeClr>
                </a:solidFill>
                <a:ea typeface="Arial" panose="020B0604020202020204" pitchFamily="34" charset="0"/>
                <a:cs typeface="Arial" panose="020B0604020202020204" pitchFamily="34" charset="0"/>
              </a:rPr>
              <a:t> is a registered trademark of IQVIA Inc. in the United States, the European Union, and various other countries. </a:t>
            </a:r>
            <a:endParaRPr lang="en-US" sz="800" kern="1200" dirty="0">
              <a:solidFill>
                <a:schemeClr val="bg1">
                  <a:lumMod val="50000"/>
                </a:schemeClr>
              </a:solidFill>
              <a:latin typeface="+mn-lt"/>
              <a:ea typeface="Arial" panose="020B0604020202020204" pitchFamily="34" charset="0"/>
              <a:cs typeface="Arial" panose="020B0604020202020204" pitchFamily="34" charset="0"/>
            </a:endParaRPr>
          </a:p>
        </p:txBody>
      </p:sp>
      <p:sp>
        <p:nvSpPr>
          <p:cNvPr id="64" name="Text Placeholder 21"/>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4" name="Text Placeholder 21"/>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Bid defense only: You may replace this box with a sponsor logo. Ensure the logo is on a white or transparent background and you have usage permission.</a:t>
            </a:r>
            <a:br>
              <a:rPr lang="en-US" dirty="0"/>
            </a:br>
            <a:br>
              <a:rPr lang="en-US" dirty="0"/>
            </a:br>
            <a:r>
              <a:rPr lang="en-US" dirty="0"/>
              <a:t>All other presentations, or without sponsor logo: Please delete this box.</a:t>
            </a:r>
          </a:p>
        </p:txBody>
      </p:sp>
      <p:sp>
        <p:nvSpPr>
          <p:cNvPr id="15" name="Rectangle 14"/>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6" name="Rectangle 15"/>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7" name="Rectangle 16"/>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nvGrpSpPr>
          <p:cNvPr id="39" name="Group 38"/>
          <p:cNvGrpSpPr/>
          <p:nvPr/>
        </p:nvGrpSpPr>
        <p:grpSpPr>
          <a:xfrm>
            <a:off x="9941531" y="3804028"/>
            <a:ext cx="2250469" cy="2651308"/>
            <a:chOff x="9941531" y="3804028"/>
            <a:chExt cx="2250469" cy="2651308"/>
          </a:xfrm>
        </p:grpSpPr>
        <p:sp>
          <p:nvSpPr>
            <p:cNvPr id="40" name="Freeform: Shape 39"/>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41" name="Freeform: Shape 40"/>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42" name="Freeform: Shape 41"/>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grpSp>
      <p:pic>
        <p:nvPicPr>
          <p:cNvPr id="19" name="Graphic 18"/>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8" name="Graphic 1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76166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sp>
        <p:nvSpPr>
          <p:cNvPr id="30"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8695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Title and Content_Subhead - IQVIA">
    <p:spTree>
      <p:nvGrpSpPr>
        <p:cNvPr id="1" name=""/>
        <p:cNvGrpSpPr/>
        <p:nvPr/>
      </p:nvGrpSpPr>
      <p:grpSpPr>
        <a:xfrm>
          <a:off x="0" y="0"/>
          <a:ext cx="0" cy="0"/>
          <a:chOff x="0" y="0"/>
          <a:chExt cx="0" cy="0"/>
        </a:xfrm>
      </p:grpSpPr>
      <p:sp>
        <p:nvSpPr>
          <p:cNvPr id="53" name="Content Placeholder 2"/>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sp>
        <p:nvSpPr>
          <p:cNvPr id="31"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4" name="Graphic 13"/>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05428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itle and Content_Callout Opt1 - IQVIA">
    <p:spTree>
      <p:nvGrpSpPr>
        <p:cNvPr id="1" name=""/>
        <p:cNvGrpSpPr/>
        <p:nvPr/>
      </p:nvGrpSpPr>
      <p:grpSpPr>
        <a:xfrm>
          <a:off x="0" y="0"/>
          <a:ext cx="0" cy="0"/>
          <a:chOff x="0" y="0"/>
          <a:chExt cx="0" cy="0"/>
        </a:xfrm>
      </p:grpSpPr>
      <p:pic>
        <p:nvPicPr>
          <p:cNvPr id="17" name="Graphic 1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200" rtl="0" eaLnBrk="0" fontAlgn="base" latinLnBrk="0" hangingPunct="0">
              <a:lnSpc>
                <a:spcPct val="125000"/>
              </a:lnSpc>
              <a:spcBef>
                <a:spcPts val="0"/>
              </a:spcBef>
              <a:spcAft>
                <a:spcPct val="0"/>
              </a:spcAft>
              <a:buClrTx/>
              <a:buSzTx/>
              <a:buFontTx/>
              <a:buNone/>
              <a:defRPr sz="2000" b="1" i="0" baseline="0">
                <a:solidFill>
                  <a:schemeClr val="accent2"/>
                </a:solidFill>
                <a:latin typeface="+mj-lt"/>
              </a:defRPr>
            </a:lvl1pPr>
            <a:lvl2pPr marL="230505" indent="-119380">
              <a:lnSpc>
                <a:spcPct val="100000"/>
              </a:lnSpc>
              <a:buFont typeface="Arial" panose="020B0604020202020204"/>
              <a:buChar char="•"/>
              <a:defRPr sz="1200" b="0" i="0" baseline="0">
                <a:solidFill>
                  <a:schemeClr val="accent1"/>
                </a:solidFill>
                <a:latin typeface="+mj-lt"/>
                <a:cs typeface="Arial" panose="020B0604020202020204"/>
              </a:defRPr>
            </a:lvl2pPr>
            <a:lvl3pPr marL="609600" indent="-228600">
              <a:lnSpc>
                <a:spcPct val="100000"/>
              </a:lnSpc>
              <a:buFont typeface="Arial" panose="020B0604020202020204" pitchFamily="34" charset="0"/>
              <a:buChar char="•"/>
              <a:defRPr sz="1200" b="0" i="0">
                <a:solidFill>
                  <a:schemeClr val="bg1"/>
                </a:solidFill>
                <a:latin typeface="+mj-lt"/>
                <a:cs typeface="Arial" panose="020B0604020202020204"/>
              </a:defRPr>
            </a:lvl3pPr>
            <a:lvl4pPr>
              <a:defRPr sz="2135" b="0" i="0">
                <a:latin typeface="Georgia" panose="02040502050405020303"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sp>
        <p:nvSpPr>
          <p:cNvPr id="33"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6982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and Content_Callout Opt2 - IQVIA">
    <p:spTree>
      <p:nvGrpSpPr>
        <p:cNvPr id="1" name=""/>
        <p:cNvGrpSpPr/>
        <p:nvPr/>
      </p:nvGrpSpPr>
      <p:grpSpPr>
        <a:xfrm>
          <a:off x="0" y="0"/>
          <a:ext cx="0" cy="0"/>
          <a:chOff x="0" y="0"/>
          <a:chExt cx="0" cy="0"/>
        </a:xfrm>
      </p:grpSpPr>
      <p:sp>
        <p:nvSpPr>
          <p:cNvPr id="57" name="Content Placeholder 2"/>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200" rtl="0" eaLnBrk="0" fontAlgn="base" latinLnBrk="0" hangingPunct="0">
              <a:lnSpc>
                <a:spcPct val="125000"/>
              </a:lnSpc>
              <a:spcBef>
                <a:spcPts val="0"/>
              </a:spcBef>
              <a:spcAft>
                <a:spcPct val="0"/>
              </a:spcAft>
              <a:buClrTx/>
              <a:buSzTx/>
              <a:buFontTx/>
              <a:buNone/>
              <a:defRPr sz="2000" b="1" i="0" baseline="0">
                <a:solidFill>
                  <a:schemeClr val="accent1"/>
                </a:solidFill>
                <a:latin typeface="+mj-lt"/>
              </a:defRPr>
            </a:lvl1pPr>
            <a:lvl2pPr marL="230505" indent="-119380">
              <a:lnSpc>
                <a:spcPct val="100000"/>
              </a:lnSpc>
              <a:buFont typeface="Arial" panose="020B0604020202020204"/>
              <a:buChar char="•"/>
              <a:defRPr sz="1200" b="0" i="0" baseline="0">
                <a:solidFill>
                  <a:schemeClr val="accent1"/>
                </a:solidFill>
                <a:latin typeface="+mj-lt"/>
                <a:cs typeface="Arial" panose="020B0604020202020204"/>
              </a:defRPr>
            </a:lvl2pPr>
            <a:lvl3pPr marL="609600" indent="-228600">
              <a:lnSpc>
                <a:spcPct val="100000"/>
              </a:lnSpc>
              <a:buFont typeface="Arial" panose="020B0604020202020204" pitchFamily="34" charset="0"/>
              <a:buChar char="•"/>
              <a:defRPr sz="1200" b="0" i="0">
                <a:solidFill>
                  <a:schemeClr val="bg1"/>
                </a:solidFill>
                <a:latin typeface="+mj-lt"/>
                <a:cs typeface="Arial" panose="020B0604020202020204"/>
              </a:defRPr>
            </a:lvl3pPr>
            <a:lvl4pPr>
              <a:defRPr sz="2135" b="0" i="0">
                <a:latin typeface="Georgia" panose="02040502050405020303"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cxnSp>
        <p:nvCxnSpPr>
          <p:cNvPr id="11" name="Straight Connector 10"/>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2" name="Graphic 1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80069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Two Column - IQVIA">
    <p:spTree>
      <p:nvGrpSpPr>
        <p:cNvPr id="1" name=""/>
        <p:cNvGrpSpPr/>
        <p:nvPr/>
      </p:nvGrpSpPr>
      <p:grpSpPr>
        <a:xfrm>
          <a:off x="0" y="0"/>
          <a:ext cx="0" cy="0"/>
          <a:chOff x="0" y="0"/>
          <a:chExt cx="0" cy="0"/>
        </a:xfrm>
      </p:grpSpPr>
      <p:sp>
        <p:nvSpPr>
          <p:cNvPr id="57" name="Content Placeholder 2"/>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sp>
        <p:nvSpPr>
          <p:cNvPr id="32"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9" name="Graphic 8"/>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1438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wo Column_NoSubhead - IQVIA">
    <p:spTree>
      <p:nvGrpSpPr>
        <p:cNvPr id="1" name=""/>
        <p:cNvGrpSpPr/>
        <p:nvPr/>
      </p:nvGrpSpPr>
      <p:grpSpPr>
        <a:xfrm>
          <a:off x="0" y="0"/>
          <a:ext cx="0" cy="0"/>
          <a:chOff x="0" y="0"/>
          <a:chExt cx="0" cy="0"/>
        </a:xfrm>
      </p:grpSpPr>
      <p:sp>
        <p:nvSpPr>
          <p:cNvPr id="57" name="Content Placeholder 2"/>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sp>
        <p:nvSpPr>
          <p:cNvPr id="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32890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7552009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Three Column - IQVIA">
    <p:spTree>
      <p:nvGrpSpPr>
        <p:cNvPr id="1" name=""/>
        <p:cNvGrpSpPr/>
        <p:nvPr/>
      </p:nvGrpSpPr>
      <p:grpSpPr>
        <a:xfrm>
          <a:off x="0" y="0"/>
          <a:ext cx="0" cy="0"/>
          <a:chOff x="0" y="0"/>
          <a:chExt cx="0" cy="0"/>
        </a:xfrm>
      </p:grpSpPr>
      <p:sp>
        <p:nvSpPr>
          <p:cNvPr id="56" name="Content Placeholder 2"/>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sp>
        <p:nvSpPr>
          <p:cNvPr id="33"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1" name="Graphic 1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1739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sp>
        <p:nvSpPr>
          <p:cNvPr id="2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9380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evice family screenshot">
    <p:spTree>
      <p:nvGrpSpPr>
        <p:cNvPr id="1" name=""/>
        <p:cNvGrpSpPr/>
        <p:nvPr/>
      </p:nvGrpSpPr>
      <p:grpSpPr>
        <a:xfrm>
          <a:off x="0" y="0"/>
          <a:ext cx="0" cy="0"/>
          <a:chOff x="0" y="0"/>
          <a:chExt cx="0" cy="0"/>
        </a:xfrm>
      </p:grpSpPr>
      <p:pic>
        <p:nvPicPr>
          <p:cNvPr id="14" name="Graphic 13"/>
          <p:cNvPicPr>
            <a:picLocks noChangeAspect="1"/>
          </p:cNvPicPr>
          <p:nvPr userDrawn="1"/>
        </p:nvPicPr>
        <p:blipFill rotWithShape="1">
          <a:blip r:embed="rId2" cstate="email">
            <a:extLst>
              <a:ext uri="{96DAC541-7B7A-43D3-8B79-37D633B846F1}">
                <asvg:svgBlip xmlns:asvg="http://schemas.microsoft.com/office/drawing/2016/SVG/main" r:embed="rId3"/>
              </a:ext>
            </a:extLst>
          </a:blip>
          <a:srcRect t="18500"/>
          <a:stretch>
            <a:fillRect/>
          </a:stretch>
        </p:blipFill>
        <p:spPr>
          <a:xfrm>
            <a:off x="614522" y="1354130"/>
            <a:ext cx="7646206" cy="4742329"/>
          </a:xfrm>
          <a:prstGeom prst="rect">
            <a:avLst/>
          </a:prstGeom>
        </p:spPr>
      </p:pic>
      <p:sp>
        <p:nvSpPr>
          <p:cNvPr id="21" name="Picture Placeholder 9"/>
          <p:cNvSpPr>
            <a:spLocks noGrp="1"/>
          </p:cNvSpPr>
          <p:nvPr>
            <p:ph type="pic" sz="quarter" idx="12"/>
          </p:nvPr>
        </p:nvSpPr>
        <p:spPr>
          <a:xfrm>
            <a:off x="1532870" y="1658384"/>
            <a:ext cx="5829655" cy="3747178"/>
          </a:xfrm>
          <a:prstGeom prst="rect">
            <a:avLst/>
          </a:prstGeom>
          <a:blipFill>
            <a:blip r:embed="rId4" cstate="screen"/>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sp>
        <p:nvSpPr>
          <p:cNvPr id="2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76299" y="6535995"/>
            <a:ext cx="1143000" cy="215900"/>
          </a:xfrm>
          <a:prstGeom prst="rect">
            <a:avLst/>
          </a:prstGeom>
        </p:spPr>
      </p:pic>
      <p:pic>
        <p:nvPicPr>
          <p:cNvPr id="6" name="Graphic 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76299" y="6535995"/>
            <a:ext cx="1143000" cy="215900"/>
          </a:xfrm>
          <a:prstGeom prst="rect">
            <a:avLst/>
          </a:prstGeom>
        </p:spPr>
      </p:pic>
      <p:pic>
        <p:nvPicPr>
          <p:cNvPr id="15" name="Graphic 14"/>
          <p:cNvPicPr>
            <a:picLocks noChangeAspect="1"/>
          </p:cNvPicPr>
          <p:nvPr userDrawn="1"/>
        </p:nvPicPr>
        <p:blipFill rotWithShape="1">
          <a:blip r:embed="rId7" cstate="email">
            <a:extLst>
              <a:ext uri="{96DAC541-7B7A-43D3-8B79-37D633B846F1}">
                <asvg:svgBlip xmlns:asvg="http://schemas.microsoft.com/office/drawing/2016/SVG/main" r:embed="rId8"/>
              </a:ext>
            </a:extLst>
          </a:blip>
          <a:srcRect t="12658"/>
          <a:stretch>
            <a:fillRect/>
          </a:stretch>
        </p:blipFill>
        <p:spPr>
          <a:xfrm>
            <a:off x="6741255" y="2280981"/>
            <a:ext cx="3628167" cy="3747178"/>
          </a:xfrm>
          <a:prstGeom prst="rect">
            <a:avLst/>
          </a:prstGeom>
        </p:spPr>
      </p:pic>
      <p:sp>
        <p:nvSpPr>
          <p:cNvPr id="20" name="Picture Placeholder 9"/>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pic>
        <p:nvPicPr>
          <p:cNvPr id="16" name="Graphic 15"/>
          <p:cNvPicPr>
            <a:picLocks noChangeAspect="1"/>
          </p:cNvPicPr>
          <p:nvPr userDrawn="1"/>
        </p:nvPicPr>
        <p:blipFill>
          <a:blip r:embed="rId9" cstate="screen">
            <a:extLst>
              <a:ext uri="{96DAC541-7B7A-43D3-8B79-37D633B846F1}">
                <asvg:svgBlip xmlns:asvg="http://schemas.microsoft.com/office/drawing/2016/SVG/main" r:embed="rId10"/>
              </a:ext>
            </a:extLst>
          </a:blip>
          <a:stretch>
            <a:fillRect/>
          </a:stretch>
        </p:blipFill>
        <p:spPr>
          <a:xfrm>
            <a:off x="9271006" y="3039670"/>
            <a:ext cx="2210586" cy="3056789"/>
          </a:xfrm>
          <a:prstGeom prst="rect">
            <a:avLst/>
          </a:prstGeom>
        </p:spPr>
      </p:pic>
      <p:sp>
        <p:nvSpPr>
          <p:cNvPr id="19" name="Picture Placeholder 2"/>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dirty="0"/>
              <a:t>Tap icon to add picture</a:t>
            </a:r>
          </a:p>
        </p:txBody>
      </p:sp>
    </p:spTree>
    <p:extLst>
      <p:ext uri="{BB962C8B-B14F-4D97-AF65-F5344CB8AC3E}">
        <p14:creationId xmlns:p14="http://schemas.microsoft.com/office/powerpoint/2010/main" val="358565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Phone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sp>
        <p:nvSpPr>
          <p:cNvPr id="2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3" name="Picture 12"/>
          <p:cNvPicPr>
            <a:picLocks noChangeAspect="1"/>
          </p:cNvPicPr>
          <p:nvPr userDrawn="1"/>
        </p:nvPicPr>
        <p:blipFill>
          <a:blip r:embed="rId4" cstate="screen"/>
          <a:stretch>
            <a:fillRect/>
          </a:stretch>
        </p:blipFill>
        <p:spPr>
          <a:xfrm>
            <a:off x="4463837" y="1203269"/>
            <a:ext cx="3180274" cy="5044051"/>
          </a:xfrm>
          <a:prstGeom prst="rect">
            <a:avLst/>
          </a:prstGeom>
        </p:spPr>
      </p:pic>
      <p:sp>
        <p:nvSpPr>
          <p:cNvPr id="3" name="Picture Placeholder 2"/>
          <p:cNvSpPr>
            <a:spLocks noGrp="1"/>
          </p:cNvSpPr>
          <p:nvPr>
            <p:ph type="pic" sz="quarter" idx="10" hasCustomPrompt="1"/>
          </p:nvPr>
        </p:nvSpPr>
        <p:spPr>
          <a:xfrm>
            <a:off x="5054599" y="1558456"/>
            <a:ext cx="2019301" cy="4042244"/>
          </a:xfrm>
          <a:prstGeom prst="roundRect">
            <a:avLst>
              <a:gd name="adj" fmla="val 10408"/>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48038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sp>
        <p:nvSpPr>
          <p:cNvPr id="2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2" name="Graphic 11"/>
          <p:cNvPicPr>
            <a:picLocks noChangeAspect="1"/>
          </p:cNvPicPr>
          <p:nvPr userDrawn="1"/>
        </p:nvPicPr>
        <p:blipFill rotWithShape="1">
          <a:blip r:embed="rId4" cstate="email">
            <a:extLst>
              <a:ext uri="{96DAC541-7B7A-43D3-8B79-37D633B846F1}">
                <asvg:svgBlip xmlns:asvg="http://schemas.microsoft.com/office/drawing/2016/SVG/main" r:embed="rId5"/>
              </a:ext>
            </a:extLst>
          </a:blip>
          <a:srcRect l="1664" t="12743" r="794"/>
          <a:stretch>
            <a:fillRect/>
          </a:stretch>
        </p:blipFill>
        <p:spPr>
          <a:xfrm>
            <a:off x="3704048" y="1239577"/>
            <a:ext cx="4699851" cy="4971434"/>
          </a:xfrm>
          <a:prstGeom prst="rect">
            <a:avLst/>
          </a:prstGeom>
        </p:spPr>
      </p:pic>
      <p:sp>
        <p:nvSpPr>
          <p:cNvPr id="8" name="Picture Placeholder 9"/>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00778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sp>
        <p:nvSpPr>
          <p:cNvPr id="2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p:cNvPicPr>
            <a:picLocks noChangeAspect="1"/>
          </p:cNvPicPr>
          <p:nvPr userDrawn="1"/>
        </p:nvPicPr>
        <p:blipFill rotWithShape="1">
          <a:blip r:embed="rId4" cstate="email">
            <a:extLst>
              <a:ext uri="{96DAC541-7B7A-43D3-8B79-37D633B846F1}">
                <asvg:svgBlip xmlns:asvg="http://schemas.microsoft.com/office/drawing/2016/SVG/main" r:embed="rId5"/>
              </a:ext>
            </a:extLst>
          </a:blip>
          <a:srcRect l="54" t="18800"/>
          <a:stretch>
            <a:fillRect/>
          </a:stretch>
        </p:blipFill>
        <p:spPr>
          <a:xfrm>
            <a:off x="2192998" y="1435655"/>
            <a:ext cx="7721952" cy="4774300"/>
          </a:xfrm>
          <a:prstGeom prst="rect">
            <a:avLst/>
          </a:prstGeom>
        </p:spPr>
      </p:pic>
      <p:sp>
        <p:nvSpPr>
          <p:cNvPr id="8" name="Picture Placeholder 9"/>
          <p:cNvSpPr>
            <a:spLocks noGrp="1"/>
          </p:cNvSpPr>
          <p:nvPr>
            <p:ph type="pic" sz="quarter" idx="10"/>
          </p:nvPr>
        </p:nvSpPr>
        <p:spPr>
          <a:xfrm>
            <a:off x="3101546" y="1729946"/>
            <a:ext cx="5906530" cy="3781168"/>
          </a:xfrm>
          <a:prstGeom prst="rect">
            <a:avLst/>
          </a:prstGeom>
          <a:blipFill>
            <a:blip r:embed="rId6" cstate="screen"/>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245491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iPad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sp>
        <p:nvSpPr>
          <p:cNvPr id="2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p:cNvPicPr>
            <a:picLocks noChangeAspect="1"/>
          </p:cNvPicPr>
          <p:nvPr userDrawn="1"/>
        </p:nvPicPr>
        <p:blipFill rotWithShape="1">
          <a:blip r:embed="rId4" cstate="screen"/>
          <a:srcRect b="-4106"/>
          <a:stretch>
            <a:fillRect/>
          </a:stretch>
        </p:blipFill>
        <p:spPr>
          <a:xfrm rot="16200000">
            <a:off x="3737104" y="285277"/>
            <a:ext cx="4717791" cy="6880034"/>
          </a:xfrm>
          <a:prstGeom prst="rect">
            <a:avLst/>
          </a:prstGeom>
        </p:spPr>
      </p:pic>
      <p:sp>
        <p:nvSpPr>
          <p:cNvPr id="9" name="Picture Placeholder 9"/>
          <p:cNvSpPr>
            <a:spLocks noGrp="1"/>
          </p:cNvSpPr>
          <p:nvPr>
            <p:ph type="pic" sz="quarter" idx="10"/>
          </p:nvPr>
        </p:nvSpPr>
        <p:spPr>
          <a:xfrm>
            <a:off x="3287669" y="1717589"/>
            <a:ext cx="5374417" cy="4040660"/>
          </a:xfrm>
          <a:prstGeom prst="rect">
            <a:avLst/>
          </a:prstGeom>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299328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sp>
        <p:nvSpPr>
          <p:cNvPr id="2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p:cNvPicPr>
            <a:picLocks noChangeAspect="1"/>
          </p:cNvPicPr>
          <p:nvPr userDrawn="1"/>
        </p:nvPicPr>
        <p:blipFill rotWithShape="1">
          <a:blip r:embed="rId4" cstate="screen"/>
          <a:srcRect/>
          <a:stretch>
            <a:fillRect/>
          </a:stretch>
        </p:blipFill>
        <p:spPr>
          <a:xfrm>
            <a:off x="2876665" y="1328071"/>
            <a:ext cx="6354618" cy="4937749"/>
          </a:xfrm>
          <a:prstGeom prst="rect">
            <a:avLst/>
          </a:prstGeom>
        </p:spPr>
      </p:pic>
      <p:sp>
        <p:nvSpPr>
          <p:cNvPr id="10" name="Picture Placeholder 9"/>
          <p:cNvSpPr>
            <a:spLocks noGrp="1"/>
          </p:cNvSpPr>
          <p:nvPr>
            <p:ph type="pic" sz="quarter" idx="10"/>
          </p:nvPr>
        </p:nvSpPr>
        <p:spPr>
          <a:xfrm>
            <a:off x="3114675" y="1570038"/>
            <a:ext cx="5856288" cy="3322637"/>
          </a:xfrm>
          <a:prstGeom prst="rect">
            <a:avLst/>
          </a:prstGeom>
          <a:blipFill>
            <a:blip r:embed="rId5" cstate="screen"/>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35518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sp>
        <p:nvSpPr>
          <p:cNvPr id="2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p:cNvPicPr>
            <a:picLocks noChangeAspect="1"/>
          </p:cNvPicPr>
          <p:nvPr userDrawn="1"/>
        </p:nvPicPr>
        <p:blipFill>
          <a:blip r:embed="rId4" cstate="screen"/>
          <a:stretch>
            <a:fillRect/>
          </a:stretch>
        </p:blipFill>
        <p:spPr>
          <a:xfrm>
            <a:off x="2962859" y="1285528"/>
            <a:ext cx="5828215" cy="4879533"/>
          </a:xfrm>
          <a:prstGeom prst="rect">
            <a:avLst/>
          </a:prstGeom>
        </p:spPr>
      </p:pic>
      <p:sp>
        <p:nvSpPr>
          <p:cNvPr id="9" name="Picture Placeholder 9"/>
          <p:cNvSpPr>
            <a:spLocks noGrp="1"/>
          </p:cNvSpPr>
          <p:nvPr>
            <p:ph type="pic" sz="quarter" idx="10"/>
          </p:nvPr>
        </p:nvSpPr>
        <p:spPr>
          <a:xfrm>
            <a:off x="3200400" y="1569308"/>
            <a:ext cx="5313405" cy="3002692"/>
          </a:xfrm>
          <a:prstGeom prst="rect">
            <a:avLst/>
          </a:prstGeom>
          <a:blipFill>
            <a:blip r:embed="rId5" cstate="screen"/>
            <a:stretch>
              <a:fillRect l="1"/>
            </a:stretch>
          </a:blipFill>
        </p:spPr>
        <p:txBody>
          <a:bodyPr anchor="ctr"/>
          <a:lstStyle>
            <a:lvl1pPr marL="0" indent="0" algn="ctr">
              <a:buFontTx/>
              <a:buNone/>
              <a:defRPr b="1">
                <a:solidFill>
                  <a:srgbClr val="FF0000"/>
                </a:solidFill>
              </a:defRPr>
            </a:lvl1pPr>
          </a:lstStyle>
          <a:p>
            <a:r>
              <a:rPr lang="en-US" dirty="0"/>
              <a:t>Click icon to add picture</a:t>
            </a:r>
          </a:p>
        </p:txBody>
      </p:sp>
    </p:spTree>
    <p:extLst>
      <p:ext uri="{BB962C8B-B14F-4D97-AF65-F5344CB8AC3E}">
        <p14:creationId xmlns:p14="http://schemas.microsoft.com/office/powerpoint/2010/main" val="222475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sp>
        <p:nvSpPr>
          <p:cNvPr id="35"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8" name="Graphic 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73414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6044636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Logo Only - IQVIA">
    <p:spTree>
      <p:nvGrpSpPr>
        <p:cNvPr id="1" name=""/>
        <p:cNvGrpSpPr/>
        <p:nvPr/>
      </p:nvGrpSpPr>
      <p:grpSpPr>
        <a:xfrm>
          <a:off x="0" y="0"/>
          <a:ext cx="0" cy="0"/>
          <a:chOff x="0" y="0"/>
          <a:chExt cx="0" cy="0"/>
        </a:xfrm>
      </p:grpSpPr>
      <p:sp>
        <p:nvSpPr>
          <p:cNvPr id="53"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sp>
        <p:nvSpPr>
          <p:cNvPr id="31"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6" name="Graphic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5" name="Graphic 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12133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Blank - IQVIA">
    <p:spTree>
      <p:nvGrpSpPr>
        <p:cNvPr id="1" name=""/>
        <p:cNvGrpSpPr/>
        <p:nvPr/>
      </p:nvGrpSpPr>
      <p:grpSpPr>
        <a:xfrm>
          <a:off x="0" y="0"/>
          <a:ext cx="0" cy="0"/>
          <a:chOff x="0" y="0"/>
          <a:chExt cx="0" cy="0"/>
        </a:xfrm>
      </p:grpSpPr>
      <p:sp>
        <p:nvSpPr>
          <p:cNvPr id="3"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43720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iPad half">
    <p:spTree>
      <p:nvGrpSpPr>
        <p:cNvPr id="1" name=""/>
        <p:cNvGrpSpPr/>
        <p:nvPr/>
      </p:nvGrpSpPr>
      <p:grpSpPr>
        <a:xfrm>
          <a:off x="0" y="0"/>
          <a:ext cx="0" cy="0"/>
          <a:chOff x="0" y="0"/>
          <a:chExt cx="0" cy="0"/>
        </a:xfrm>
      </p:grpSpPr>
      <p:sp>
        <p:nvSpPr>
          <p:cNvPr id="3"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4" name="Picture 3"/>
          <p:cNvPicPr>
            <a:picLocks noChangeAspect="1"/>
          </p:cNvPicPr>
          <p:nvPr userDrawn="1"/>
        </p:nvPicPr>
        <p:blipFill rotWithShape="1">
          <a:blip r:embed="rId2" cstate="screen"/>
          <a:srcRect/>
          <a:stretch>
            <a:fillRect/>
          </a:stretch>
        </p:blipFill>
        <p:spPr>
          <a:xfrm rot="16200000">
            <a:off x="5925767" y="117060"/>
            <a:ext cx="5526615" cy="7005851"/>
          </a:xfrm>
          <a:prstGeom prst="rect">
            <a:avLst/>
          </a:prstGeom>
        </p:spPr>
      </p:pic>
      <p:sp>
        <p:nvSpPr>
          <p:cNvPr id="5" name="Picture Placeholder 4"/>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dirty="0"/>
              <a:t>Tap icon to add picture</a:t>
            </a:r>
          </a:p>
        </p:txBody>
      </p:sp>
    </p:spTree>
    <p:extLst>
      <p:ext uri="{BB962C8B-B14F-4D97-AF65-F5344CB8AC3E}">
        <p14:creationId xmlns:p14="http://schemas.microsoft.com/office/powerpoint/2010/main" val="200901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Table of Contents - IQVIA">
    <p:spTree>
      <p:nvGrpSpPr>
        <p:cNvPr id="1" name=""/>
        <p:cNvGrpSpPr/>
        <p:nvPr/>
      </p:nvGrpSpPr>
      <p:grpSpPr>
        <a:xfrm>
          <a:off x="0" y="0"/>
          <a:ext cx="0" cy="0"/>
          <a:chOff x="0" y="0"/>
          <a:chExt cx="0" cy="0"/>
        </a:xfrm>
      </p:grpSpPr>
      <p:sp>
        <p:nvSpPr>
          <p:cNvPr id="51" name="Rectangle 50"/>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p:cNvGrpSpPr/>
          <p:nvPr/>
        </p:nvGrpSpPr>
        <p:grpSpPr>
          <a:xfrm>
            <a:off x="-1" y="260324"/>
            <a:ext cx="1250388" cy="1575820"/>
            <a:chOff x="-1" y="260324"/>
            <a:chExt cx="1250388" cy="1575820"/>
          </a:xfrm>
          <a:solidFill>
            <a:schemeClr val="accent1"/>
          </a:solidFill>
        </p:grpSpPr>
        <p:grpSp>
          <p:nvGrpSpPr>
            <p:cNvPr id="78" name="Group 77"/>
            <p:cNvGrpSpPr/>
            <p:nvPr/>
          </p:nvGrpSpPr>
          <p:grpSpPr>
            <a:xfrm>
              <a:off x="686264" y="1652391"/>
              <a:ext cx="564123" cy="183753"/>
              <a:chOff x="876236" y="5534957"/>
              <a:chExt cx="1674271" cy="545364"/>
            </a:xfrm>
            <a:grpFill/>
          </p:grpSpPr>
          <p:sp>
            <p:nvSpPr>
              <p:cNvPr id="96" name="Rectangle 95"/>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p:cNvGrpSpPr/>
            <p:nvPr/>
          </p:nvGrpSpPr>
          <p:grpSpPr>
            <a:xfrm>
              <a:off x="864211" y="1304375"/>
              <a:ext cx="386176" cy="183753"/>
              <a:chOff x="1404367" y="4502072"/>
              <a:chExt cx="1146140" cy="545364"/>
            </a:xfrm>
            <a:grpFill/>
          </p:grpSpPr>
          <p:sp>
            <p:nvSpPr>
              <p:cNvPr id="93" name="Rectangle 92"/>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p:cNvGrpSpPr/>
            <p:nvPr/>
          </p:nvGrpSpPr>
          <p:grpSpPr>
            <a:xfrm>
              <a:off x="917753" y="956358"/>
              <a:ext cx="332634" cy="183753"/>
              <a:chOff x="1560101" y="3469185"/>
              <a:chExt cx="987231" cy="545364"/>
            </a:xfrm>
            <a:grpFill/>
          </p:grpSpPr>
          <p:sp>
            <p:nvSpPr>
              <p:cNvPr id="90" name="Oval 89"/>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p:cNvGrpSpPr/>
            <p:nvPr/>
          </p:nvGrpSpPr>
          <p:grpSpPr>
            <a:xfrm>
              <a:off x="868078" y="608341"/>
              <a:ext cx="382309" cy="183753"/>
              <a:chOff x="1415887" y="2436300"/>
              <a:chExt cx="1134663" cy="545364"/>
            </a:xfrm>
            <a:grpFill/>
          </p:grpSpPr>
          <p:sp>
            <p:nvSpPr>
              <p:cNvPr id="87" name="Oval 86"/>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p:cNvGrpSpPr/>
            <p:nvPr/>
          </p:nvGrpSpPr>
          <p:grpSpPr>
            <a:xfrm>
              <a:off x="693506" y="260324"/>
              <a:ext cx="556881" cy="183753"/>
              <a:chOff x="898206" y="1403413"/>
              <a:chExt cx="1652778" cy="545364"/>
            </a:xfrm>
            <a:grpFill/>
          </p:grpSpPr>
          <p:sp>
            <p:nvSpPr>
              <p:cNvPr id="84" name="Oval 83"/>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34" name="Graphic 33"/>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3" name="Graphic 3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624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Table of Contents_Two Column - IQVIA">
    <p:spTree>
      <p:nvGrpSpPr>
        <p:cNvPr id="1" name=""/>
        <p:cNvGrpSpPr/>
        <p:nvPr/>
      </p:nvGrpSpPr>
      <p:grpSpPr>
        <a:xfrm>
          <a:off x="0" y="0"/>
          <a:ext cx="0" cy="0"/>
          <a:chOff x="0" y="0"/>
          <a:chExt cx="0" cy="0"/>
        </a:xfrm>
      </p:grpSpPr>
      <p:sp>
        <p:nvSpPr>
          <p:cNvPr id="51" name="Rectangle 50"/>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p:cNvGrpSpPr/>
          <p:nvPr/>
        </p:nvGrpSpPr>
        <p:grpSpPr>
          <a:xfrm>
            <a:off x="-1" y="260324"/>
            <a:ext cx="1250388" cy="1575820"/>
            <a:chOff x="-1" y="260324"/>
            <a:chExt cx="1250388" cy="1575820"/>
          </a:xfrm>
          <a:solidFill>
            <a:schemeClr val="accent1"/>
          </a:solidFill>
        </p:grpSpPr>
        <p:grpSp>
          <p:nvGrpSpPr>
            <p:cNvPr id="78" name="Group 77"/>
            <p:cNvGrpSpPr/>
            <p:nvPr/>
          </p:nvGrpSpPr>
          <p:grpSpPr>
            <a:xfrm>
              <a:off x="686264" y="1652391"/>
              <a:ext cx="564123" cy="183753"/>
              <a:chOff x="876236" y="5534957"/>
              <a:chExt cx="1674271" cy="545364"/>
            </a:xfrm>
            <a:grpFill/>
          </p:grpSpPr>
          <p:sp>
            <p:nvSpPr>
              <p:cNvPr id="96" name="Rectangle 95"/>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p:cNvGrpSpPr/>
            <p:nvPr/>
          </p:nvGrpSpPr>
          <p:grpSpPr>
            <a:xfrm>
              <a:off x="864211" y="1304375"/>
              <a:ext cx="386176" cy="183753"/>
              <a:chOff x="1404367" y="4502072"/>
              <a:chExt cx="1146140" cy="545364"/>
            </a:xfrm>
            <a:grpFill/>
          </p:grpSpPr>
          <p:sp>
            <p:nvSpPr>
              <p:cNvPr id="93" name="Rectangle 92"/>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p:cNvGrpSpPr/>
            <p:nvPr/>
          </p:nvGrpSpPr>
          <p:grpSpPr>
            <a:xfrm>
              <a:off x="917753" y="956358"/>
              <a:ext cx="332634" cy="183753"/>
              <a:chOff x="1560101" y="3469185"/>
              <a:chExt cx="987231" cy="545364"/>
            </a:xfrm>
            <a:grpFill/>
          </p:grpSpPr>
          <p:sp>
            <p:nvSpPr>
              <p:cNvPr id="90" name="Oval 89"/>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p:cNvGrpSpPr/>
            <p:nvPr/>
          </p:nvGrpSpPr>
          <p:grpSpPr>
            <a:xfrm>
              <a:off x="868078" y="608341"/>
              <a:ext cx="382309" cy="183753"/>
              <a:chOff x="1415887" y="2436300"/>
              <a:chExt cx="1134663" cy="545364"/>
            </a:xfrm>
            <a:grpFill/>
          </p:grpSpPr>
          <p:sp>
            <p:nvSpPr>
              <p:cNvPr id="87" name="Oval 86"/>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p:cNvGrpSpPr/>
            <p:nvPr/>
          </p:nvGrpSpPr>
          <p:grpSpPr>
            <a:xfrm>
              <a:off x="693506" y="260324"/>
              <a:ext cx="556881" cy="183753"/>
              <a:chOff x="898206" y="1403413"/>
              <a:chExt cx="1652778" cy="545364"/>
            </a:xfrm>
            <a:grpFill/>
          </p:grpSpPr>
          <p:sp>
            <p:nvSpPr>
              <p:cNvPr id="84" name="Oval 83"/>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34" name="Content Placeholder 2"/>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6" name="Graphic 3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1652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Half Photo Left - IQVIA">
    <p:spTree>
      <p:nvGrpSpPr>
        <p:cNvPr id="1" name=""/>
        <p:cNvGrpSpPr/>
        <p:nvPr/>
      </p:nvGrpSpPr>
      <p:grpSpPr>
        <a:xfrm>
          <a:off x="0" y="0"/>
          <a:ext cx="0" cy="0"/>
          <a:chOff x="0" y="0"/>
          <a:chExt cx="0" cy="0"/>
        </a:xfrm>
      </p:grpSpPr>
      <p:sp>
        <p:nvSpPr>
          <p:cNvPr id="10" name="Picture Placeholder 8"/>
          <p:cNvSpPr>
            <a:spLocks noGrp="1"/>
          </p:cNvSpPr>
          <p:nvPr>
            <p:ph type="pic" sz="quarter" idx="12"/>
          </p:nvPr>
        </p:nvSpPr>
        <p:spPr>
          <a:xfrm>
            <a:off x="0" y="0"/>
            <a:ext cx="6108192" cy="6858000"/>
          </a:xfrm>
          <a:prstGeom prst="rect">
            <a:avLst/>
          </a:prstGeom>
          <a:blipFill>
            <a:blip r:embed="rId2" cstate="email"/>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6000" b="1">
                <a:solidFill>
                  <a:srgbClr val="DA291C"/>
                </a:solidFill>
              </a:defRPr>
            </a:lvl1pPr>
          </a:lstStyle>
          <a:p>
            <a:r>
              <a:rPr lang="en-US" dirty="0"/>
              <a:t>Click icon to add picture</a:t>
            </a:r>
          </a:p>
        </p:txBody>
      </p:sp>
      <p:sp>
        <p:nvSpPr>
          <p:cNvPr id="57" name="Content Placeholder 2"/>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sp>
        <p:nvSpPr>
          <p:cNvPr id="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11" name="Text Placeholder 21"/>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pic>
        <p:nvPicPr>
          <p:cNvPr id="13" name="Graphic 1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26689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Half Photo Right - IQVIA">
    <p:spTree>
      <p:nvGrpSpPr>
        <p:cNvPr id="1" name=""/>
        <p:cNvGrpSpPr/>
        <p:nvPr/>
      </p:nvGrpSpPr>
      <p:grpSpPr>
        <a:xfrm>
          <a:off x="0" y="0"/>
          <a:ext cx="0" cy="0"/>
          <a:chOff x="0" y="0"/>
          <a:chExt cx="0" cy="0"/>
        </a:xfrm>
      </p:grpSpPr>
      <p:sp>
        <p:nvSpPr>
          <p:cNvPr id="16" name="Picture Placeholder 8"/>
          <p:cNvSpPr>
            <a:spLocks noGrp="1"/>
          </p:cNvSpPr>
          <p:nvPr>
            <p:ph type="pic" sz="quarter" idx="12"/>
          </p:nvPr>
        </p:nvSpPr>
        <p:spPr>
          <a:xfrm>
            <a:off x="6083808" y="0"/>
            <a:ext cx="6108192" cy="6858000"/>
          </a:xfrm>
          <a:prstGeom prst="rect">
            <a:avLst/>
          </a:prstGeom>
          <a:blipFill>
            <a:blip r:embed="rId2" cstate="email"/>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6000" b="1">
                <a:solidFill>
                  <a:srgbClr val="DA291C"/>
                </a:solidFill>
              </a:defRPr>
            </a:lvl1pPr>
          </a:lstStyle>
          <a:p>
            <a:r>
              <a:rPr lang="en-US" dirty="0"/>
              <a:t>Click icon to add picture</a:t>
            </a:r>
          </a:p>
        </p:txBody>
      </p:sp>
      <p:sp>
        <p:nvSpPr>
          <p:cNvPr id="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11" name="Text Placeholder 21"/>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sp>
        <p:nvSpPr>
          <p:cNvPr id="8" name="Content Placeholder 2"/>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293923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Divider Photo Left - IQVIA">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0" y="0"/>
            <a:ext cx="12192000" cy="6858000"/>
          </a:xfrm>
          <a:prstGeom prst="rect">
            <a:avLst/>
          </a:prstGeom>
          <a:blipFill dpi="0" rotWithShape="1">
            <a:blip r:embed="rId2" cstate="email"/>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6000" b="1">
                <a:solidFill>
                  <a:srgbClr val="DA291C"/>
                </a:solidFill>
              </a:defRPr>
            </a:lvl1pPr>
          </a:lstStyle>
          <a:p>
            <a:r>
              <a:rPr lang="en-US"/>
              <a:t>Click icon to add picture</a:t>
            </a:r>
            <a:endParaRPr lang="en-US" dirty="0"/>
          </a:p>
        </p:txBody>
      </p:sp>
      <p:sp>
        <p:nvSpPr>
          <p:cNvPr id="10" name="Title 1"/>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p:cNvSpPr txBox="1"/>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6" name="Text Placeholder 21"/>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161648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Divider Photo Right - IQVIA">
    <p:spTree>
      <p:nvGrpSpPr>
        <p:cNvPr id="1" name=""/>
        <p:cNvGrpSpPr/>
        <p:nvPr/>
      </p:nvGrpSpPr>
      <p:grpSpPr>
        <a:xfrm>
          <a:off x="0" y="0"/>
          <a:ext cx="0" cy="0"/>
          <a:chOff x="0" y="0"/>
          <a:chExt cx="0" cy="0"/>
        </a:xfrm>
      </p:grpSpPr>
      <p:sp>
        <p:nvSpPr>
          <p:cNvPr id="10" name="Picture Placeholder 8"/>
          <p:cNvSpPr>
            <a:spLocks noGrp="1" noChangeAspect="1"/>
          </p:cNvSpPr>
          <p:nvPr>
            <p:ph type="pic" sz="quarter" idx="13"/>
          </p:nvPr>
        </p:nvSpPr>
        <p:spPr>
          <a:xfrm>
            <a:off x="0" y="0"/>
            <a:ext cx="12192000" cy="6858000"/>
          </a:xfrm>
          <a:prstGeom prst="rect">
            <a:avLst/>
          </a:prstGeom>
          <a:blipFill dpi="0" rotWithShape="1">
            <a:blip r:embed="rId2" cstate="email"/>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6000" b="1">
                <a:solidFill>
                  <a:srgbClr val="DA291C"/>
                </a:solidFill>
              </a:defRPr>
            </a:lvl1pPr>
          </a:lstStyle>
          <a:p>
            <a:r>
              <a:rPr lang="en-US"/>
              <a:t>Click icon to add picture</a:t>
            </a:r>
            <a:endParaRPr lang="en-US" dirty="0"/>
          </a:p>
        </p:txBody>
      </p:sp>
      <p:sp>
        <p:nvSpPr>
          <p:cNvPr id="6" name="Slide Number Placeholder 5"/>
          <p:cNvSpPr txBox="1"/>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9" name="Title 1"/>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109261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Divider - IQVIA">
    <p:spTree>
      <p:nvGrpSpPr>
        <p:cNvPr id="1" name=""/>
        <p:cNvGrpSpPr/>
        <p:nvPr/>
      </p:nvGrpSpPr>
      <p:grpSpPr>
        <a:xfrm>
          <a:off x="0" y="0"/>
          <a:ext cx="0" cy="0"/>
          <a:chOff x="0" y="0"/>
          <a:chExt cx="0" cy="0"/>
        </a:xfrm>
      </p:grpSpPr>
      <p:sp>
        <p:nvSpPr>
          <p:cNvPr id="60" name="Title 1"/>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p:cNvSpPr txBox="1"/>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grpSp>
        <p:nvGrpSpPr>
          <p:cNvPr id="57" name="Group 56"/>
          <p:cNvGrpSpPr/>
          <p:nvPr/>
        </p:nvGrpSpPr>
        <p:grpSpPr>
          <a:xfrm>
            <a:off x="7036244" y="2752016"/>
            <a:ext cx="5155756" cy="3703320"/>
            <a:chOff x="7036244" y="2752016"/>
            <a:chExt cx="5155756" cy="3703320"/>
          </a:xfrm>
          <a:solidFill>
            <a:schemeClr val="accent1"/>
          </a:solidFill>
        </p:grpSpPr>
        <p:sp>
          <p:nvSpPr>
            <p:cNvPr id="58" name="Freeform 57"/>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59" name="Freeform 58"/>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8" name="Freeform 67"/>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Freeform 68"/>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2" name="Graphic 1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06976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slideLayout" Target="../slideLayouts/slideLayout63.xml"/><Relationship Id="rId55" Type="http://schemas.openxmlformats.org/officeDocument/2006/relationships/theme" Target="../theme/theme2.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3" Type="http://schemas.openxmlformats.org/officeDocument/2006/relationships/slideLayout" Target="../slideLayouts/slideLayout66.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54" Type="http://schemas.openxmlformats.org/officeDocument/2006/relationships/slideLayout" Target="../slideLayouts/slideLayout67.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theme" Target="../theme/theme3.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41" Type="http://schemas.openxmlformats.org/officeDocument/2006/relationships/slideLayout" Target="../slideLayouts/slideLayout108.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8" Type="http://schemas.openxmlformats.org/officeDocument/2006/relationships/slideLayout" Target="../slideLayouts/slideLayout75.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9" Type="http://schemas.openxmlformats.org/officeDocument/2006/relationships/slideLayout" Target="../slideLayouts/slideLayout147.xml"/><Relationship Id="rId21" Type="http://schemas.openxmlformats.org/officeDocument/2006/relationships/slideLayout" Target="../slideLayouts/slideLayout129.xml"/><Relationship Id="rId34" Type="http://schemas.openxmlformats.org/officeDocument/2006/relationships/slideLayout" Target="../slideLayouts/slideLayout142.xml"/><Relationship Id="rId42" Type="http://schemas.openxmlformats.org/officeDocument/2006/relationships/slideLayout" Target="../slideLayouts/slideLayout150.xml"/><Relationship Id="rId47" Type="http://schemas.openxmlformats.org/officeDocument/2006/relationships/slideLayout" Target="../slideLayouts/slideLayout155.xml"/><Relationship Id="rId50" Type="http://schemas.openxmlformats.org/officeDocument/2006/relationships/slideLayout" Target="../slideLayouts/slideLayout158.xml"/><Relationship Id="rId55" Type="http://schemas.openxmlformats.org/officeDocument/2006/relationships/slideLayout" Target="../slideLayouts/slideLayout163.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9" Type="http://schemas.openxmlformats.org/officeDocument/2006/relationships/slideLayout" Target="../slideLayouts/slideLayout137.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32" Type="http://schemas.openxmlformats.org/officeDocument/2006/relationships/slideLayout" Target="../slideLayouts/slideLayout140.xml"/><Relationship Id="rId37" Type="http://schemas.openxmlformats.org/officeDocument/2006/relationships/slideLayout" Target="../slideLayouts/slideLayout145.xml"/><Relationship Id="rId40" Type="http://schemas.openxmlformats.org/officeDocument/2006/relationships/slideLayout" Target="../slideLayouts/slideLayout148.xml"/><Relationship Id="rId45" Type="http://schemas.openxmlformats.org/officeDocument/2006/relationships/slideLayout" Target="../slideLayouts/slideLayout153.xml"/><Relationship Id="rId53" Type="http://schemas.openxmlformats.org/officeDocument/2006/relationships/slideLayout" Target="../slideLayouts/slideLayout161.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31" Type="http://schemas.openxmlformats.org/officeDocument/2006/relationships/slideLayout" Target="../slideLayouts/slideLayout139.xml"/><Relationship Id="rId44" Type="http://schemas.openxmlformats.org/officeDocument/2006/relationships/slideLayout" Target="../slideLayouts/slideLayout152.xml"/><Relationship Id="rId52" Type="http://schemas.openxmlformats.org/officeDocument/2006/relationships/slideLayout" Target="../slideLayouts/slideLayout160.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 Id="rId35" Type="http://schemas.openxmlformats.org/officeDocument/2006/relationships/slideLayout" Target="../slideLayouts/slideLayout143.xml"/><Relationship Id="rId43" Type="http://schemas.openxmlformats.org/officeDocument/2006/relationships/slideLayout" Target="../slideLayouts/slideLayout151.xml"/><Relationship Id="rId48" Type="http://schemas.openxmlformats.org/officeDocument/2006/relationships/slideLayout" Target="../slideLayouts/slideLayout156.xml"/><Relationship Id="rId56" Type="http://schemas.openxmlformats.org/officeDocument/2006/relationships/theme" Target="../theme/theme4.xml"/><Relationship Id="rId8" Type="http://schemas.openxmlformats.org/officeDocument/2006/relationships/slideLayout" Target="../slideLayouts/slideLayout116.xml"/><Relationship Id="rId51" Type="http://schemas.openxmlformats.org/officeDocument/2006/relationships/slideLayout" Target="../slideLayouts/slideLayout159.xml"/><Relationship Id="rId3" Type="http://schemas.openxmlformats.org/officeDocument/2006/relationships/slideLayout" Target="../slideLayouts/slideLayout111.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33" Type="http://schemas.openxmlformats.org/officeDocument/2006/relationships/slideLayout" Target="../slideLayouts/slideLayout141.xml"/><Relationship Id="rId38" Type="http://schemas.openxmlformats.org/officeDocument/2006/relationships/slideLayout" Target="../slideLayouts/slideLayout146.xml"/><Relationship Id="rId46" Type="http://schemas.openxmlformats.org/officeDocument/2006/relationships/slideLayout" Target="../slideLayouts/slideLayout154.xml"/><Relationship Id="rId20" Type="http://schemas.openxmlformats.org/officeDocument/2006/relationships/slideLayout" Target="../slideLayouts/slideLayout128.xml"/><Relationship Id="rId41" Type="http://schemas.openxmlformats.org/officeDocument/2006/relationships/slideLayout" Target="../slideLayouts/slideLayout149.xml"/><Relationship Id="rId54" Type="http://schemas.openxmlformats.org/officeDocument/2006/relationships/slideLayout" Target="../slideLayouts/slideLayout162.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36" Type="http://schemas.openxmlformats.org/officeDocument/2006/relationships/slideLayout" Target="../slideLayouts/slideLayout144.xml"/><Relationship Id="rId49" Type="http://schemas.openxmlformats.org/officeDocument/2006/relationships/slideLayout" Target="../slideLayouts/slideLayout1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587"/>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9B618960-8005-486C-9A75-10CB2AAC16F9}" type="slidenum">
              <a:rPr lang="en-US" smtClean="0"/>
              <a:t>‹#›</a:t>
            </a:fld>
            <a:endParaRPr lang="en-US"/>
          </a:p>
        </p:txBody>
      </p:sp>
    </p:spTree>
    <p:extLst>
      <p:ext uri="{BB962C8B-B14F-4D97-AF65-F5344CB8AC3E}">
        <p14:creationId xmlns:p14="http://schemas.microsoft.com/office/powerpoint/2010/main" val="26327986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5587"/>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44" name="TextBox 43">
            <a:extLst>
              <a:ext uri="{FF2B5EF4-FFF2-40B4-BE49-F238E27FC236}">
                <a16:creationId xmlns:a16="http://schemas.microsoft.com/office/drawing/2014/main"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bg1">
                    <a:lumMod val="50000"/>
                  </a:schemeClr>
                </a:solidFill>
                <a:effectLst/>
                <a:latin typeface="+mn-lt"/>
                <a:ea typeface="+mn-ea"/>
                <a:cs typeface="+mn-cs"/>
              </a:rPr>
              <a:t>IQVIA Template (V2.2.2)</a:t>
            </a:r>
            <a:endParaRPr lang="en-US" sz="1000" kern="1200" dirty="0">
              <a:solidFill>
                <a:schemeClr val="bg1">
                  <a:lumMod val="50000"/>
                </a:schemeClr>
              </a:solidFill>
              <a:latin typeface="+mn-lt"/>
              <a:ea typeface="Arial" charset="0"/>
              <a:cs typeface="Arial" charset="0"/>
            </a:endParaRPr>
          </a:p>
        </p:txBody>
      </p:sp>
      <p:grpSp>
        <p:nvGrpSpPr>
          <p:cNvPr id="147" name="Group 146">
            <a:extLst>
              <a:ext uri="{FF2B5EF4-FFF2-40B4-BE49-F238E27FC236}">
                <a16:creationId xmlns:a16="http://schemas.microsoft.com/office/drawing/2014/main" id="{8ADA47BD-E4A5-7845-BFB3-F0B0FFBC057C}"/>
              </a:ext>
            </a:extLst>
          </p:cNvPr>
          <p:cNvGrpSpPr/>
          <p:nvPr userDrawn="1"/>
        </p:nvGrpSpPr>
        <p:grpSpPr>
          <a:xfrm>
            <a:off x="12308083" y="0"/>
            <a:ext cx="851744" cy="3915867"/>
            <a:chOff x="5958724" y="2146789"/>
            <a:chExt cx="851744" cy="3915867"/>
          </a:xfrm>
        </p:grpSpPr>
        <p:sp>
          <p:nvSpPr>
            <p:cNvPr id="148" name="Rectangle 147">
              <a:extLst>
                <a:ext uri="{FF2B5EF4-FFF2-40B4-BE49-F238E27FC236}">
                  <a16:creationId xmlns:a16="http://schemas.microsoft.com/office/drawing/2014/main" id="{F46DD2B6-4144-9C44-8392-9127F5DADBD1}"/>
                </a:ext>
              </a:extLst>
            </p:cNvPr>
            <p:cNvSpPr/>
            <p:nvPr/>
          </p:nvSpPr>
          <p:spPr bwMode="gray">
            <a:xfrm>
              <a:off x="5958724" y="4367503"/>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49" name="Rectangle 148">
              <a:extLst>
                <a:ext uri="{FF2B5EF4-FFF2-40B4-BE49-F238E27FC236}">
                  <a16:creationId xmlns:a16="http://schemas.microsoft.com/office/drawing/2014/main" id="{BBE2A7EF-3365-0441-9D19-475B521B2290}"/>
                </a:ext>
              </a:extLst>
            </p:cNvPr>
            <p:cNvSpPr/>
            <p:nvPr/>
          </p:nvSpPr>
          <p:spPr bwMode="gray">
            <a:xfrm>
              <a:off x="6401764" y="4367503"/>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0" name="Rectangle 149">
              <a:extLst>
                <a:ext uri="{FF2B5EF4-FFF2-40B4-BE49-F238E27FC236}">
                  <a16:creationId xmlns:a16="http://schemas.microsoft.com/office/drawing/2014/main" id="{F5E57586-5BBB-444A-AF8C-B41739BFA68E}"/>
                </a:ext>
              </a:extLst>
            </p:cNvPr>
            <p:cNvSpPr/>
            <p:nvPr/>
          </p:nvSpPr>
          <p:spPr bwMode="gray">
            <a:xfrm>
              <a:off x="6623283" y="4367503"/>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1" name="Rectangle 150">
              <a:extLst>
                <a:ext uri="{FF2B5EF4-FFF2-40B4-BE49-F238E27FC236}">
                  <a16:creationId xmlns:a16="http://schemas.microsoft.com/office/drawing/2014/main" id="{7900B15B-0301-9442-BA29-DAF74AC2ED47}"/>
                </a:ext>
              </a:extLst>
            </p:cNvPr>
            <p:cNvSpPr/>
            <p:nvPr/>
          </p:nvSpPr>
          <p:spPr bwMode="gray">
            <a:xfrm>
              <a:off x="6180244" y="4367503"/>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2" name="Rectangle 151">
              <a:extLst>
                <a:ext uri="{FF2B5EF4-FFF2-40B4-BE49-F238E27FC236}">
                  <a16:creationId xmlns:a16="http://schemas.microsoft.com/office/drawing/2014/main" id="{DD901AD7-A1AE-D147-9240-470D94A80732}"/>
                </a:ext>
              </a:extLst>
            </p:cNvPr>
            <p:cNvSpPr/>
            <p:nvPr/>
          </p:nvSpPr>
          <p:spPr bwMode="gray">
            <a:xfrm>
              <a:off x="5958724" y="5230398"/>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3" name="Rectangle 152">
              <a:extLst>
                <a:ext uri="{FF2B5EF4-FFF2-40B4-BE49-F238E27FC236}">
                  <a16:creationId xmlns:a16="http://schemas.microsoft.com/office/drawing/2014/main" id="{7BE91BB9-CB37-5644-9D3E-65E05DA24DFB}"/>
                </a:ext>
              </a:extLst>
            </p:cNvPr>
            <p:cNvSpPr/>
            <p:nvPr/>
          </p:nvSpPr>
          <p:spPr bwMode="gray">
            <a:xfrm>
              <a:off x="6180244" y="5230398"/>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4" name="Rectangle 153">
              <a:extLst>
                <a:ext uri="{FF2B5EF4-FFF2-40B4-BE49-F238E27FC236}">
                  <a16:creationId xmlns:a16="http://schemas.microsoft.com/office/drawing/2014/main" id="{EF40564E-4C5B-F540-BCD2-987DECECBC4B}"/>
                </a:ext>
              </a:extLst>
            </p:cNvPr>
            <p:cNvSpPr/>
            <p:nvPr/>
          </p:nvSpPr>
          <p:spPr bwMode="gray">
            <a:xfrm>
              <a:off x="6401764" y="5230398"/>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5" name="Rectangle 154">
              <a:extLst>
                <a:ext uri="{FF2B5EF4-FFF2-40B4-BE49-F238E27FC236}">
                  <a16:creationId xmlns:a16="http://schemas.microsoft.com/office/drawing/2014/main" id="{60B69A35-7556-7E46-B4BF-B9A458A4FC9C}"/>
                </a:ext>
              </a:extLst>
            </p:cNvPr>
            <p:cNvSpPr/>
            <p:nvPr/>
          </p:nvSpPr>
          <p:spPr bwMode="gray">
            <a:xfrm>
              <a:off x="6623284" y="5230398"/>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6" name="TextBox 155">
              <a:extLst>
                <a:ext uri="{FF2B5EF4-FFF2-40B4-BE49-F238E27FC236}">
                  <a16:creationId xmlns:a16="http://schemas.microsoft.com/office/drawing/2014/main" id="{F396C095-9B66-F444-862E-DE666BC5DC9E}"/>
                </a:ext>
              </a:extLst>
            </p:cNvPr>
            <p:cNvSpPr txBox="1"/>
            <p:nvPr/>
          </p:nvSpPr>
          <p:spPr>
            <a:xfrm>
              <a:off x="5958724" y="2146789"/>
              <a:ext cx="851744" cy="184666"/>
            </a:xfrm>
            <a:prstGeom prst="rect">
              <a:avLst/>
            </a:prstGeom>
            <a:noFill/>
          </p:spPr>
          <p:txBody>
            <a:bodyPr wrap="square" lIns="0" rIns="0" rtlCol="0">
              <a:spAutoFit/>
            </a:bodyPr>
            <a:lstStyle/>
            <a:p>
              <a:pPr algn="ctr"/>
              <a:r>
                <a:rPr lang="en-US" sz="600" dirty="0">
                  <a:solidFill>
                    <a:schemeClr val="tx1"/>
                  </a:solidFill>
                </a:rPr>
                <a:t>100%  50%   75%   25%</a:t>
              </a:r>
            </a:p>
          </p:txBody>
        </p:sp>
        <p:sp>
          <p:nvSpPr>
            <p:cNvPr id="157" name="Rectangle 156">
              <a:extLst>
                <a:ext uri="{FF2B5EF4-FFF2-40B4-BE49-F238E27FC236}">
                  <a16:creationId xmlns:a16="http://schemas.microsoft.com/office/drawing/2014/main" id="{480FE3E9-3530-C64D-B638-EC4604BABA48}"/>
                </a:ext>
              </a:extLst>
            </p:cNvPr>
            <p:cNvSpPr/>
            <p:nvPr/>
          </p:nvSpPr>
          <p:spPr bwMode="gray">
            <a:xfrm>
              <a:off x="5958724" y="5875472"/>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8" name="Rectangle 157">
              <a:extLst>
                <a:ext uri="{FF2B5EF4-FFF2-40B4-BE49-F238E27FC236}">
                  <a16:creationId xmlns:a16="http://schemas.microsoft.com/office/drawing/2014/main" id="{25FA0A73-ADED-6F42-9167-2CF5F6F9E90A}"/>
                </a:ext>
              </a:extLst>
            </p:cNvPr>
            <p:cNvSpPr/>
            <p:nvPr/>
          </p:nvSpPr>
          <p:spPr bwMode="gray">
            <a:xfrm>
              <a:off x="5958724" y="5019103"/>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9" name="Rectangle 158">
              <a:extLst>
                <a:ext uri="{FF2B5EF4-FFF2-40B4-BE49-F238E27FC236}">
                  <a16:creationId xmlns:a16="http://schemas.microsoft.com/office/drawing/2014/main" id="{AE835229-8F21-9A48-BD16-620E2017B79C}"/>
                </a:ext>
              </a:extLst>
            </p:cNvPr>
            <p:cNvSpPr/>
            <p:nvPr/>
          </p:nvSpPr>
          <p:spPr bwMode="gray">
            <a:xfrm>
              <a:off x="6180244" y="5019103"/>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0" name="Rectangle 159">
              <a:extLst>
                <a:ext uri="{FF2B5EF4-FFF2-40B4-BE49-F238E27FC236}">
                  <a16:creationId xmlns:a16="http://schemas.microsoft.com/office/drawing/2014/main" id="{8BAF336C-0CDF-0A49-A8D2-0BA6C083EEAF}"/>
                </a:ext>
              </a:extLst>
            </p:cNvPr>
            <p:cNvSpPr/>
            <p:nvPr/>
          </p:nvSpPr>
          <p:spPr bwMode="gray">
            <a:xfrm>
              <a:off x="6401764" y="5019103"/>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1" name="Rectangle 160">
              <a:extLst>
                <a:ext uri="{FF2B5EF4-FFF2-40B4-BE49-F238E27FC236}">
                  <a16:creationId xmlns:a16="http://schemas.microsoft.com/office/drawing/2014/main" id="{B01A576D-7D44-DA4B-8DCF-7D091109B952}"/>
                </a:ext>
              </a:extLst>
            </p:cNvPr>
            <p:cNvSpPr/>
            <p:nvPr/>
          </p:nvSpPr>
          <p:spPr bwMode="gray">
            <a:xfrm>
              <a:off x="6623284" y="5019103"/>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2" name="Rectangle 161">
              <a:extLst>
                <a:ext uri="{FF2B5EF4-FFF2-40B4-BE49-F238E27FC236}">
                  <a16:creationId xmlns:a16="http://schemas.microsoft.com/office/drawing/2014/main" id="{5CE1B164-8B08-1A46-8990-C0E66043BE64}"/>
                </a:ext>
              </a:extLst>
            </p:cNvPr>
            <p:cNvSpPr/>
            <p:nvPr/>
          </p:nvSpPr>
          <p:spPr bwMode="gray">
            <a:xfrm>
              <a:off x="5958724" y="5448992"/>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3" name="Rectangle 162">
              <a:extLst>
                <a:ext uri="{FF2B5EF4-FFF2-40B4-BE49-F238E27FC236}">
                  <a16:creationId xmlns:a16="http://schemas.microsoft.com/office/drawing/2014/main" id="{FABDCF59-39B4-D741-804B-DA8E5356DEE0}"/>
                </a:ext>
              </a:extLst>
            </p:cNvPr>
            <p:cNvSpPr/>
            <p:nvPr/>
          </p:nvSpPr>
          <p:spPr bwMode="gray">
            <a:xfrm>
              <a:off x="6180244" y="2343732"/>
              <a:ext cx="187184" cy="187184"/>
            </a:xfrm>
            <a:prstGeom prst="rect">
              <a:avLst/>
            </a:prstGeom>
            <a:solidFill>
              <a:srgbClr val="7FD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4" name="Rectangle 163">
              <a:extLst>
                <a:ext uri="{FF2B5EF4-FFF2-40B4-BE49-F238E27FC236}">
                  <a16:creationId xmlns:a16="http://schemas.microsoft.com/office/drawing/2014/main" id="{51FF5A3B-DFB1-5F43-A2EF-04D81F0CA37E}"/>
                </a:ext>
              </a:extLst>
            </p:cNvPr>
            <p:cNvSpPr/>
            <p:nvPr/>
          </p:nvSpPr>
          <p:spPr bwMode="gray">
            <a:xfrm>
              <a:off x="6180244" y="2565037"/>
              <a:ext cx="187184" cy="187184"/>
            </a:xfrm>
            <a:prstGeom prst="rect">
              <a:avLst/>
            </a:prstGeom>
            <a:solidFill>
              <a:srgbClr val="7FAA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5" name="Rectangle 164">
              <a:extLst>
                <a:ext uri="{FF2B5EF4-FFF2-40B4-BE49-F238E27FC236}">
                  <a16:creationId xmlns:a16="http://schemas.microsoft.com/office/drawing/2014/main" id="{48595AD6-FC65-BD4F-A0A3-C9735B09BF97}"/>
                </a:ext>
              </a:extLst>
            </p:cNvPr>
            <p:cNvSpPr/>
            <p:nvPr/>
          </p:nvSpPr>
          <p:spPr bwMode="gray">
            <a:xfrm>
              <a:off x="6401763" y="2343732"/>
              <a:ext cx="187184" cy="187184"/>
            </a:xfrm>
            <a:prstGeom prst="rect">
              <a:avLst/>
            </a:prstGeom>
            <a:solidFill>
              <a:srgbClr val="40BAE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6" name="Rectangle 165">
              <a:extLst>
                <a:ext uri="{FF2B5EF4-FFF2-40B4-BE49-F238E27FC236}">
                  <a16:creationId xmlns:a16="http://schemas.microsoft.com/office/drawing/2014/main" id="{C2D4C9F2-E663-FE4E-91B5-486C3221C4FF}"/>
                </a:ext>
              </a:extLst>
            </p:cNvPr>
            <p:cNvSpPr/>
            <p:nvPr/>
          </p:nvSpPr>
          <p:spPr bwMode="gray">
            <a:xfrm>
              <a:off x="6401763" y="2565037"/>
              <a:ext cx="187184" cy="187184"/>
            </a:xfrm>
            <a:prstGeom prst="rect">
              <a:avLst/>
            </a:prstGeom>
            <a:solidFill>
              <a:srgbClr val="4080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7" name="Rectangle 166">
              <a:extLst>
                <a:ext uri="{FF2B5EF4-FFF2-40B4-BE49-F238E27FC236}">
                  <a16:creationId xmlns:a16="http://schemas.microsoft.com/office/drawing/2014/main" id="{4E87748B-6503-C94A-A0A5-ECF75744DC53}"/>
                </a:ext>
              </a:extLst>
            </p:cNvPr>
            <p:cNvSpPr/>
            <p:nvPr/>
          </p:nvSpPr>
          <p:spPr bwMode="gray">
            <a:xfrm>
              <a:off x="6623283" y="2343732"/>
              <a:ext cx="187184" cy="187184"/>
            </a:xfrm>
            <a:prstGeom prst="rect">
              <a:avLst/>
            </a:prstGeom>
            <a:solidFill>
              <a:srgbClr val="BFE8F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8" name="Rectangle 167">
              <a:extLst>
                <a:ext uri="{FF2B5EF4-FFF2-40B4-BE49-F238E27FC236}">
                  <a16:creationId xmlns:a16="http://schemas.microsoft.com/office/drawing/2014/main" id="{18F062A5-65F4-EC4E-99C6-45D7627564E3}"/>
                </a:ext>
              </a:extLst>
            </p:cNvPr>
            <p:cNvSpPr/>
            <p:nvPr/>
          </p:nvSpPr>
          <p:spPr bwMode="gray">
            <a:xfrm>
              <a:off x="6623283" y="2565037"/>
              <a:ext cx="187184" cy="187184"/>
            </a:xfrm>
            <a:prstGeom prst="rect">
              <a:avLst/>
            </a:prstGeom>
            <a:solidFill>
              <a:srgbClr val="BFD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9" name="Rectangle 168">
              <a:extLst>
                <a:ext uri="{FF2B5EF4-FFF2-40B4-BE49-F238E27FC236}">
                  <a16:creationId xmlns:a16="http://schemas.microsoft.com/office/drawing/2014/main" id="{3C6FF5B6-5DBB-B04F-B902-B9A93A757215}"/>
                </a:ext>
              </a:extLst>
            </p:cNvPr>
            <p:cNvSpPr/>
            <p:nvPr/>
          </p:nvSpPr>
          <p:spPr bwMode="gray">
            <a:xfrm>
              <a:off x="5958724" y="3700925"/>
              <a:ext cx="187184" cy="187184"/>
            </a:xfrm>
            <a:prstGeom prst="rect">
              <a:avLst/>
            </a:prstGeom>
            <a:solidFill>
              <a:srgbClr val="43B0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0" name="Rectangle 169">
              <a:extLst>
                <a:ext uri="{FF2B5EF4-FFF2-40B4-BE49-F238E27FC236}">
                  <a16:creationId xmlns:a16="http://schemas.microsoft.com/office/drawing/2014/main" id="{B2008AA1-3AD4-1E4C-B34C-1BAB347F3885}"/>
                </a:ext>
              </a:extLst>
            </p:cNvPr>
            <p:cNvSpPr/>
            <p:nvPr/>
          </p:nvSpPr>
          <p:spPr bwMode="gray">
            <a:xfrm>
              <a:off x="6180244" y="4583145"/>
              <a:ext cx="187184" cy="187184"/>
            </a:xfrm>
            <a:prstGeom prst="rect">
              <a:avLst/>
            </a:prstGeom>
            <a:solidFill>
              <a:srgbClr val="F7D9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1" name="Rectangle 170">
              <a:extLst>
                <a:ext uri="{FF2B5EF4-FFF2-40B4-BE49-F238E27FC236}">
                  <a16:creationId xmlns:a16="http://schemas.microsoft.com/office/drawing/2014/main" id="{415782FB-236F-3E4E-B840-8903CA2A46D6}"/>
                </a:ext>
              </a:extLst>
            </p:cNvPr>
            <p:cNvSpPr/>
            <p:nvPr/>
          </p:nvSpPr>
          <p:spPr bwMode="gray">
            <a:xfrm>
              <a:off x="6401763" y="4583145"/>
              <a:ext cx="187184" cy="187184"/>
            </a:xfrm>
            <a:prstGeom prst="rect">
              <a:avLst/>
            </a:prstGeom>
            <a:solidFill>
              <a:srgbClr val="F4C6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2" name="Rectangle 171">
              <a:extLst>
                <a:ext uri="{FF2B5EF4-FFF2-40B4-BE49-F238E27FC236}">
                  <a16:creationId xmlns:a16="http://schemas.microsoft.com/office/drawing/2014/main" id="{99C6C7E8-E1A5-D848-873A-234390B695A6}"/>
                </a:ext>
              </a:extLst>
            </p:cNvPr>
            <p:cNvSpPr/>
            <p:nvPr/>
          </p:nvSpPr>
          <p:spPr bwMode="gray">
            <a:xfrm>
              <a:off x="6623283" y="4583145"/>
              <a:ext cx="187184" cy="187184"/>
            </a:xfrm>
            <a:prstGeom prst="rect">
              <a:avLst/>
            </a:prstGeom>
            <a:solidFill>
              <a:srgbClr val="FBE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3" name="Rectangle 172">
              <a:extLst>
                <a:ext uri="{FF2B5EF4-FFF2-40B4-BE49-F238E27FC236}">
                  <a16:creationId xmlns:a16="http://schemas.microsoft.com/office/drawing/2014/main" id="{7BC28099-48BB-8E4A-9E3A-F5749D3F9E0A}"/>
                </a:ext>
              </a:extLst>
            </p:cNvPr>
            <p:cNvSpPr/>
            <p:nvPr/>
          </p:nvSpPr>
          <p:spPr bwMode="gray">
            <a:xfrm>
              <a:off x="5958724" y="2566491"/>
              <a:ext cx="187184" cy="187184"/>
            </a:xfrm>
            <a:prstGeom prst="rect">
              <a:avLst/>
            </a:prstGeom>
            <a:solidFill>
              <a:srgbClr val="0055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4" name="Rectangle 173">
              <a:extLst>
                <a:ext uri="{FF2B5EF4-FFF2-40B4-BE49-F238E27FC236}">
                  <a16:creationId xmlns:a16="http://schemas.microsoft.com/office/drawing/2014/main" id="{63E571ED-E3FF-5845-A5E1-0018A8108B4A}"/>
                </a:ext>
              </a:extLst>
            </p:cNvPr>
            <p:cNvSpPr/>
            <p:nvPr/>
          </p:nvSpPr>
          <p:spPr bwMode="gray">
            <a:xfrm>
              <a:off x="6180244" y="4804513"/>
              <a:ext cx="187184" cy="187184"/>
            </a:xfrm>
            <a:prstGeom prst="rect">
              <a:avLst/>
            </a:prstGeom>
            <a:solidFill>
              <a:srgbClr val="FEC4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5" name="Rectangle 174">
              <a:extLst>
                <a:ext uri="{FF2B5EF4-FFF2-40B4-BE49-F238E27FC236}">
                  <a16:creationId xmlns:a16="http://schemas.microsoft.com/office/drawing/2014/main" id="{6B6BB2FF-AD78-0C41-B253-007FB067303C}"/>
                </a:ext>
              </a:extLst>
            </p:cNvPr>
            <p:cNvSpPr/>
            <p:nvPr/>
          </p:nvSpPr>
          <p:spPr bwMode="gray">
            <a:xfrm>
              <a:off x="6401763" y="4804513"/>
              <a:ext cx="187184" cy="187184"/>
            </a:xfrm>
            <a:prstGeom prst="rect">
              <a:avLst/>
            </a:prstGeom>
            <a:solidFill>
              <a:srgbClr val="FEA7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6" name="Rectangle 175">
              <a:extLst>
                <a:ext uri="{FF2B5EF4-FFF2-40B4-BE49-F238E27FC236}">
                  <a16:creationId xmlns:a16="http://schemas.microsoft.com/office/drawing/2014/main" id="{72D84D15-FC10-8449-A8DF-0693CC5AD3C8}"/>
                </a:ext>
              </a:extLst>
            </p:cNvPr>
            <p:cNvSpPr/>
            <p:nvPr/>
          </p:nvSpPr>
          <p:spPr bwMode="gray">
            <a:xfrm>
              <a:off x="6623283" y="4804513"/>
              <a:ext cx="187184" cy="187184"/>
            </a:xfrm>
            <a:prstGeom prst="rect">
              <a:avLst/>
            </a:prstGeom>
            <a:solidFill>
              <a:srgbClr val="FFE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7" name="Rectangle 176">
              <a:extLst>
                <a:ext uri="{FF2B5EF4-FFF2-40B4-BE49-F238E27FC236}">
                  <a16:creationId xmlns:a16="http://schemas.microsoft.com/office/drawing/2014/main" id="{1412DE59-4F68-1A4F-81B2-F45A075CF184}"/>
                </a:ext>
              </a:extLst>
            </p:cNvPr>
            <p:cNvSpPr/>
            <p:nvPr/>
          </p:nvSpPr>
          <p:spPr bwMode="gray">
            <a:xfrm>
              <a:off x="5958724" y="2343732"/>
              <a:ext cx="187184" cy="187184"/>
            </a:xfrm>
            <a:prstGeom prst="rect">
              <a:avLst/>
            </a:prstGeom>
            <a:solidFill>
              <a:srgbClr val="00A3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8" name="Rectangle 177">
              <a:extLst>
                <a:ext uri="{FF2B5EF4-FFF2-40B4-BE49-F238E27FC236}">
                  <a16:creationId xmlns:a16="http://schemas.microsoft.com/office/drawing/2014/main" id="{C91C1BDA-5D81-794C-B1A7-67CC9CE1EE1E}"/>
                </a:ext>
              </a:extLst>
            </p:cNvPr>
            <p:cNvSpPr/>
            <p:nvPr/>
          </p:nvSpPr>
          <p:spPr bwMode="gray">
            <a:xfrm>
              <a:off x="6180244" y="3017653"/>
              <a:ext cx="187184" cy="187184"/>
            </a:xfrm>
            <a:prstGeom prst="rect">
              <a:avLst/>
            </a:prstGeom>
            <a:solidFill>
              <a:srgbClr val="7FDF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9" name="Rectangle 178">
              <a:extLst>
                <a:ext uri="{FF2B5EF4-FFF2-40B4-BE49-F238E27FC236}">
                  <a16:creationId xmlns:a16="http://schemas.microsoft.com/office/drawing/2014/main" id="{E26E8257-987A-C249-A28B-F90461918BC4}"/>
                </a:ext>
              </a:extLst>
            </p:cNvPr>
            <p:cNvSpPr/>
            <p:nvPr/>
          </p:nvSpPr>
          <p:spPr bwMode="gray">
            <a:xfrm>
              <a:off x="6401763" y="3017653"/>
              <a:ext cx="187184" cy="187184"/>
            </a:xfrm>
            <a:prstGeom prst="rect">
              <a:avLst/>
            </a:prstGeom>
            <a:solidFill>
              <a:srgbClr val="40CF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0" name="Rectangle 179">
              <a:extLst>
                <a:ext uri="{FF2B5EF4-FFF2-40B4-BE49-F238E27FC236}">
                  <a16:creationId xmlns:a16="http://schemas.microsoft.com/office/drawing/2014/main" id="{9C325A48-0CB1-104E-BA30-9A71DD6D61AB}"/>
                </a:ext>
              </a:extLst>
            </p:cNvPr>
            <p:cNvSpPr/>
            <p:nvPr/>
          </p:nvSpPr>
          <p:spPr bwMode="gray">
            <a:xfrm>
              <a:off x="6623283" y="3017653"/>
              <a:ext cx="187184" cy="187184"/>
            </a:xfrm>
            <a:prstGeom prst="rect">
              <a:avLst/>
            </a:prstGeom>
            <a:solidFill>
              <a:srgbClr val="BFEF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1" name="Rectangle 180">
              <a:extLst>
                <a:ext uri="{FF2B5EF4-FFF2-40B4-BE49-F238E27FC236}">
                  <a16:creationId xmlns:a16="http://schemas.microsoft.com/office/drawing/2014/main" id="{2A36493E-9946-3341-A680-94F587D7EB67}"/>
                </a:ext>
              </a:extLst>
            </p:cNvPr>
            <p:cNvSpPr/>
            <p:nvPr/>
          </p:nvSpPr>
          <p:spPr bwMode="gray">
            <a:xfrm>
              <a:off x="5958724" y="4584599"/>
              <a:ext cx="187184" cy="187184"/>
            </a:xfrm>
            <a:prstGeom prst="rect">
              <a:avLst/>
            </a:prstGeom>
            <a:solidFill>
              <a:srgbClr val="F0B3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2" name="Rectangle 181">
              <a:extLst>
                <a:ext uri="{FF2B5EF4-FFF2-40B4-BE49-F238E27FC236}">
                  <a16:creationId xmlns:a16="http://schemas.microsoft.com/office/drawing/2014/main" id="{F65DD10B-52F6-9841-91B3-81394F672A9F}"/>
                </a:ext>
              </a:extLst>
            </p:cNvPr>
            <p:cNvSpPr/>
            <p:nvPr/>
          </p:nvSpPr>
          <p:spPr bwMode="gray">
            <a:xfrm>
              <a:off x="5958724" y="4804513"/>
              <a:ext cx="187184" cy="187184"/>
            </a:xfrm>
            <a:prstGeom prst="rect">
              <a:avLst/>
            </a:prstGeom>
            <a:solidFill>
              <a:srgbClr val="FE8A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3" name="Rectangle 182">
              <a:extLst>
                <a:ext uri="{FF2B5EF4-FFF2-40B4-BE49-F238E27FC236}">
                  <a16:creationId xmlns:a16="http://schemas.microsoft.com/office/drawing/2014/main" id="{96B5B61B-C053-424B-AAFB-3CAEB0DDF986}"/>
                </a:ext>
              </a:extLst>
            </p:cNvPr>
            <p:cNvSpPr/>
            <p:nvPr/>
          </p:nvSpPr>
          <p:spPr bwMode="gray">
            <a:xfrm>
              <a:off x="5958724" y="3020561"/>
              <a:ext cx="187184" cy="187184"/>
            </a:xfrm>
            <a:prstGeom prst="rect">
              <a:avLst/>
            </a:prstGeom>
            <a:solidFill>
              <a:srgbClr val="00BF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4" name="Rectangle 183">
              <a:extLst>
                <a:ext uri="{FF2B5EF4-FFF2-40B4-BE49-F238E27FC236}">
                  <a16:creationId xmlns:a16="http://schemas.microsoft.com/office/drawing/2014/main" id="{A9EA6558-DD3B-7A4C-91B0-97252C1832CF}"/>
                </a:ext>
              </a:extLst>
            </p:cNvPr>
            <p:cNvSpPr/>
            <p:nvPr/>
          </p:nvSpPr>
          <p:spPr bwMode="gray">
            <a:xfrm>
              <a:off x="5958724" y="3922293"/>
              <a:ext cx="187184" cy="187184"/>
            </a:xfrm>
            <a:prstGeom prst="rect">
              <a:avLst/>
            </a:prstGeom>
            <a:solidFill>
              <a:srgbClr val="0271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5" name="Rectangle 184">
              <a:extLst>
                <a:ext uri="{FF2B5EF4-FFF2-40B4-BE49-F238E27FC236}">
                  <a16:creationId xmlns:a16="http://schemas.microsoft.com/office/drawing/2014/main" id="{E34F6D7E-6CD3-7B49-9F1D-6D78AACEFF91}"/>
                </a:ext>
              </a:extLst>
            </p:cNvPr>
            <p:cNvSpPr/>
            <p:nvPr/>
          </p:nvSpPr>
          <p:spPr bwMode="gray">
            <a:xfrm>
              <a:off x="6180244" y="3922293"/>
              <a:ext cx="187184" cy="187184"/>
            </a:xfrm>
            <a:prstGeom prst="rect">
              <a:avLst/>
            </a:prstGeom>
            <a:solidFill>
              <a:srgbClr val="80B8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6" name="Rectangle 185">
              <a:extLst>
                <a:ext uri="{FF2B5EF4-FFF2-40B4-BE49-F238E27FC236}">
                  <a16:creationId xmlns:a16="http://schemas.microsoft.com/office/drawing/2014/main" id="{BF821065-02C2-EF4B-9F9C-E2A91FD8F316}"/>
                </a:ext>
              </a:extLst>
            </p:cNvPr>
            <p:cNvSpPr/>
            <p:nvPr/>
          </p:nvSpPr>
          <p:spPr bwMode="gray">
            <a:xfrm>
              <a:off x="6180244" y="3700925"/>
              <a:ext cx="187184" cy="187184"/>
            </a:xfrm>
            <a:prstGeom prst="rect">
              <a:avLst/>
            </a:prstGeom>
            <a:solidFill>
              <a:srgbClr val="A1D7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7" name="Rectangle 186">
              <a:extLst>
                <a:ext uri="{FF2B5EF4-FFF2-40B4-BE49-F238E27FC236}">
                  <a16:creationId xmlns:a16="http://schemas.microsoft.com/office/drawing/2014/main" id="{C91976CC-682F-9849-BB70-F87EC81993D2}"/>
                </a:ext>
              </a:extLst>
            </p:cNvPr>
            <p:cNvSpPr/>
            <p:nvPr/>
          </p:nvSpPr>
          <p:spPr bwMode="gray">
            <a:xfrm>
              <a:off x="6401763" y="3922293"/>
              <a:ext cx="187184" cy="187184"/>
            </a:xfrm>
            <a:prstGeom prst="rect">
              <a:avLst/>
            </a:prstGeom>
            <a:solidFill>
              <a:srgbClr val="4195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8" name="Rectangle 187">
              <a:extLst>
                <a:ext uri="{FF2B5EF4-FFF2-40B4-BE49-F238E27FC236}">
                  <a16:creationId xmlns:a16="http://schemas.microsoft.com/office/drawing/2014/main" id="{D79483A8-0232-0548-BBDE-CAC5A5717E5B}"/>
                </a:ext>
              </a:extLst>
            </p:cNvPr>
            <p:cNvSpPr/>
            <p:nvPr/>
          </p:nvSpPr>
          <p:spPr bwMode="gray">
            <a:xfrm>
              <a:off x="6401763" y="3700925"/>
              <a:ext cx="187184" cy="187184"/>
            </a:xfrm>
            <a:prstGeom prst="rect">
              <a:avLst/>
            </a:prstGeom>
            <a:solidFill>
              <a:srgbClr val="72C4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9" name="Rectangle 188">
              <a:extLst>
                <a:ext uri="{FF2B5EF4-FFF2-40B4-BE49-F238E27FC236}">
                  <a16:creationId xmlns:a16="http://schemas.microsoft.com/office/drawing/2014/main" id="{6B89722E-49F3-144D-AC2D-0950AC3ACF7F}"/>
                </a:ext>
              </a:extLst>
            </p:cNvPr>
            <p:cNvSpPr/>
            <p:nvPr/>
          </p:nvSpPr>
          <p:spPr bwMode="gray">
            <a:xfrm>
              <a:off x="6623283" y="3922293"/>
              <a:ext cx="187184" cy="187184"/>
            </a:xfrm>
            <a:prstGeom prst="rect">
              <a:avLst/>
            </a:prstGeom>
            <a:solidFill>
              <a:srgbClr val="C0D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0" name="Rectangle 189">
              <a:extLst>
                <a:ext uri="{FF2B5EF4-FFF2-40B4-BE49-F238E27FC236}">
                  <a16:creationId xmlns:a16="http://schemas.microsoft.com/office/drawing/2014/main" id="{ACF64A98-8F5F-364E-9BF7-4F76EBB2E875}"/>
                </a:ext>
              </a:extLst>
            </p:cNvPr>
            <p:cNvSpPr/>
            <p:nvPr/>
          </p:nvSpPr>
          <p:spPr bwMode="gray">
            <a:xfrm>
              <a:off x="6623283" y="3700925"/>
              <a:ext cx="187184" cy="187184"/>
            </a:xfrm>
            <a:prstGeom prst="rect">
              <a:avLst/>
            </a:prstGeom>
            <a:solidFill>
              <a:srgbClr val="D0EB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1" name="Rectangle 190">
              <a:extLst>
                <a:ext uri="{FF2B5EF4-FFF2-40B4-BE49-F238E27FC236}">
                  <a16:creationId xmlns:a16="http://schemas.microsoft.com/office/drawing/2014/main" id="{68D56737-D7FA-9241-BF90-CDAA19D3F175}"/>
                </a:ext>
              </a:extLst>
            </p:cNvPr>
            <p:cNvSpPr/>
            <p:nvPr/>
          </p:nvSpPr>
          <p:spPr bwMode="gray">
            <a:xfrm>
              <a:off x="5958724" y="2792710"/>
              <a:ext cx="187184" cy="187184"/>
            </a:xfrm>
            <a:prstGeom prst="rect">
              <a:avLst/>
            </a:prstGeom>
            <a:solidFill>
              <a:srgbClr val="00CC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2" name="TextBox 191">
              <a:extLst>
                <a:ext uri="{FF2B5EF4-FFF2-40B4-BE49-F238E27FC236}">
                  <a16:creationId xmlns:a16="http://schemas.microsoft.com/office/drawing/2014/main" id="{03825342-AAFF-0E4E-A60C-2B8AB690F64E}"/>
                </a:ext>
              </a:extLst>
            </p:cNvPr>
            <p:cNvSpPr txBox="1"/>
            <p:nvPr/>
          </p:nvSpPr>
          <p:spPr>
            <a:xfrm>
              <a:off x="6179531" y="2792515"/>
              <a:ext cx="630936" cy="184666"/>
            </a:xfrm>
            <a:prstGeom prst="rect">
              <a:avLst/>
            </a:prstGeom>
            <a:noFill/>
          </p:spPr>
          <p:txBody>
            <a:bodyPr wrap="square" lIns="0" rIns="0" rtlCol="0">
              <a:spAutoFit/>
            </a:bodyPr>
            <a:lstStyle/>
            <a:p>
              <a:r>
                <a:rPr lang="en-US" sz="600" dirty="0">
                  <a:solidFill>
                    <a:schemeClr val="tx1"/>
                  </a:solidFill>
                </a:rPr>
                <a:t>Bright Blue</a:t>
              </a:r>
            </a:p>
          </p:txBody>
        </p:sp>
        <p:sp>
          <p:nvSpPr>
            <p:cNvPr id="193" name="TextBox 192">
              <a:extLst>
                <a:ext uri="{FF2B5EF4-FFF2-40B4-BE49-F238E27FC236}">
                  <a16:creationId xmlns:a16="http://schemas.microsoft.com/office/drawing/2014/main" id="{463016A2-866B-6740-A2DD-BA0BFCC950F7}"/>
                </a:ext>
              </a:extLst>
            </p:cNvPr>
            <p:cNvSpPr txBox="1"/>
            <p:nvPr/>
          </p:nvSpPr>
          <p:spPr>
            <a:xfrm>
              <a:off x="6180244" y="5875802"/>
              <a:ext cx="630223" cy="184666"/>
            </a:xfrm>
            <a:prstGeom prst="rect">
              <a:avLst/>
            </a:prstGeom>
            <a:noFill/>
          </p:spPr>
          <p:txBody>
            <a:bodyPr wrap="square" lIns="0" rIns="0" rtlCol="0">
              <a:spAutoFit/>
            </a:bodyPr>
            <a:lstStyle/>
            <a:p>
              <a:r>
                <a:rPr lang="en-US" sz="600" dirty="0"/>
                <a:t>5% Charcoal</a:t>
              </a:r>
              <a:endParaRPr lang="en-US" sz="600" dirty="0">
                <a:solidFill>
                  <a:schemeClr val="tx1"/>
                </a:solidFill>
              </a:endParaRPr>
            </a:p>
          </p:txBody>
        </p:sp>
        <p:sp>
          <p:nvSpPr>
            <p:cNvPr id="194" name="Rectangle 193">
              <a:extLst>
                <a:ext uri="{FF2B5EF4-FFF2-40B4-BE49-F238E27FC236}">
                  <a16:creationId xmlns:a16="http://schemas.microsoft.com/office/drawing/2014/main" id="{FFE6951A-1135-BF4C-8E4A-27E4A4579C3B}"/>
                </a:ext>
              </a:extLst>
            </p:cNvPr>
            <p:cNvSpPr/>
            <p:nvPr/>
          </p:nvSpPr>
          <p:spPr bwMode="gray">
            <a:xfrm>
              <a:off x="5958724" y="5662447"/>
              <a:ext cx="187184" cy="187184"/>
            </a:xfrm>
            <a:prstGeom prst="rect">
              <a:avLst/>
            </a:pr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95" name="TextBox 194">
              <a:extLst>
                <a:ext uri="{FF2B5EF4-FFF2-40B4-BE49-F238E27FC236}">
                  <a16:creationId xmlns:a16="http://schemas.microsoft.com/office/drawing/2014/main" id="{72B3BE3E-8803-DD42-B96E-2D6A35B5C8FE}"/>
                </a:ext>
              </a:extLst>
            </p:cNvPr>
            <p:cNvSpPr txBox="1"/>
            <p:nvPr/>
          </p:nvSpPr>
          <p:spPr>
            <a:xfrm>
              <a:off x="6180244" y="5662777"/>
              <a:ext cx="630223" cy="184666"/>
            </a:xfrm>
            <a:prstGeom prst="rect">
              <a:avLst/>
            </a:prstGeom>
            <a:noFill/>
          </p:spPr>
          <p:txBody>
            <a:bodyPr wrap="square" lIns="0" rIns="0" rtlCol="0">
              <a:spAutoFit/>
            </a:bodyPr>
            <a:lstStyle/>
            <a:p>
              <a:r>
                <a:rPr lang="en-US" sz="600" dirty="0"/>
                <a:t>Indigo</a:t>
              </a:r>
              <a:endParaRPr lang="en-US" sz="600" dirty="0">
                <a:solidFill>
                  <a:schemeClr val="tx1"/>
                </a:solidFill>
              </a:endParaRPr>
            </a:p>
          </p:txBody>
        </p:sp>
        <p:sp>
          <p:nvSpPr>
            <p:cNvPr id="196" name="TextBox 195">
              <a:extLst>
                <a:ext uri="{FF2B5EF4-FFF2-40B4-BE49-F238E27FC236}">
                  <a16:creationId xmlns:a16="http://schemas.microsoft.com/office/drawing/2014/main" id="{1307F021-E250-BC44-A156-97E93EFBD041}"/>
                </a:ext>
              </a:extLst>
            </p:cNvPr>
            <p:cNvSpPr txBox="1"/>
            <p:nvPr/>
          </p:nvSpPr>
          <p:spPr>
            <a:xfrm>
              <a:off x="6180244" y="5451924"/>
              <a:ext cx="630223" cy="184666"/>
            </a:xfrm>
            <a:prstGeom prst="rect">
              <a:avLst/>
            </a:prstGeom>
            <a:noFill/>
          </p:spPr>
          <p:txBody>
            <a:bodyPr wrap="square" lIns="0" rIns="0" rtlCol="0">
              <a:spAutoFit/>
            </a:bodyPr>
            <a:lstStyle/>
            <a:p>
              <a:r>
                <a:rPr lang="en-US" sz="600" dirty="0">
                  <a:solidFill>
                    <a:schemeClr val="tx1"/>
                  </a:solidFill>
                </a:rPr>
                <a:t>Red</a:t>
              </a:r>
            </a:p>
          </p:txBody>
        </p:sp>
        <p:sp>
          <p:nvSpPr>
            <p:cNvPr id="197" name="Rectangle 196">
              <a:extLst>
                <a:ext uri="{FF2B5EF4-FFF2-40B4-BE49-F238E27FC236}">
                  <a16:creationId xmlns:a16="http://schemas.microsoft.com/office/drawing/2014/main" id="{D6E8F370-88B7-B143-BECC-56B2696E26F2}"/>
                </a:ext>
              </a:extLst>
            </p:cNvPr>
            <p:cNvSpPr/>
            <p:nvPr/>
          </p:nvSpPr>
          <p:spPr bwMode="gray">
            <a:xfrm>
              <a:off x="6180244" y="3246253"/>
              <a:ext cx="187184" cy="187184"/>
            </a:xfrm>
            <a:prstGeom prst="rect">
              <a:avLst/>
            </a:prstGeom>
            <a:solidFill>
              <a:srgbClr val="80C7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8" name="Rectangle 197">
              <a:extLst>
                <a:ext uri="{FF2B5EF4-FFF2-40B4-BE49-F238E27FC236}">
                  <a16:creationId xmlns:a16="http://schemas.microsoft.com/office/drawing/2014/main" id="{6777473D-86CB-DC41-A591-538A0820099A}"/>
                </a:ext>
              </a:extLst>
            </p:cNvPr>
            <p:cNvSpPr/>
            <p:nvPr/>
          </p:nvSpPr>
          <p:spPr bwMode="gray">
            <a:xfrm>
              <a:off x="6401763" y="3246253"/>
              <a:ext cx="187184" cy="187184"/>
            </a:xfrm>
            <a:prstGeom prst="rect">
              <a:avLst/>
            </a:prstGeom>
            <a:solidFill>
              <a:srgbClr val="40A4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9" name="Rectangle 198">
              <a:extLst>
                <a:ext uri="{FF2B5EF4-FFF2-40B4-BE49-F238E27FC236}">
                  <a16:creationId xmlns:a16="http://schemas.microsoft.com/office/drawing/2014/main" id="{989B0485-B1FD-0E46-998C-70BF14846660}"/>
                </a:ext>
              </a:extLst>
            </p:cNvPr>
            <p:cNvSpPr/>
            <p:nvPr/>
          </p:nvSpPr>
          <p:spPr bwMode="gray">
            <a:xfrm>
              <a:off x="6623283" y="3246253"/>
              <a:ext cx="187184" cy="187184"/>
            </a:xfrm>
            <a:prstGeom prst="rect">
              <a:avLst/>
            </a:prstGeom>
            <a:solidFill>
              <a:srgbClr val="CCE9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0" name="Rectangle 199">
              <a:extLst>
                <a:ext uri="{FF2B5EF4-FFF2-40B4-BE49-F238E27FC236}">
                  <a16:creationId xmlns:a16="http://schemas.microsoft.com/office/drawing/2014/main" id="{C3488BCE-878D-4A43-AA90-4912A715E8BD}"/>
                </a:ext>
              </a:extLst>
            </p:cNvPr>
            <p:cNvSpPr/>
            <p:nvPr/>
          </p:nvSpPr>
          <p:spPr bwMode="gray">
            <a:xfrm>
              <a:off x="5958724" y="3249161"/>
              <a:ext cx="187184" cy="187184"/>
            </a:xfrm>
            <a:prstGeom prst="rect">
              <a:avLst/>
            </a:prstGeom>
            <a:solidFill>
              <a:srgbClr val="00867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1" name="Rectangle 200">
              <a:extLst>
                <a:ext uri="{FF2B5EF4-FFF2-40B4-BE49-F238E27FC236}">
                  <a16:creationId xmlns:a16="http://schemas.microsoft.com/office/drawing/2014/main" id="{7AB8F119-F5FE-2149-92FB-75F8830718E6}"/>
                </a:ext>
              </a:extLst>
            </p:cNvPr>
            <p:cNvSpPr/>
            <p:nvPr/>
          </p:nvSpPr>
          <p:spPr bwMode="gray">
            <a:xfrm>
              <a:off x="5958724" y="3472953"/>
              <a:ext cx="187184" cy="187184"/>
            </a:xfrm>
            <a:prstGeom prst="rect">
              <a:avLst/>
            </a:prstGeom>
            <a:solidFill>
              <a:srgbClr val="0CEF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2" name="TextBox 201">
              <a:extLst>
                <a:ext uri="{FF2B5EF4-FFF2-40B4-BE49-F238E27FC236}">
                  <a16:creationId xmlns:a16="http://schemas.microsoft.com/office/drawing/2014/main" id="{D4276137-38CE-CE41-8278-45DD99244B1A}"/>
                </a:ext>
              </a:extLst>
            </p:cNvPr>
            <p:cNvSpPr txBox="1"/>
            <p:nvPr/>
          </p:nvSpPr>
          <p:spPr>
            <a:xfrm>
              <a:off x="6179531" y="3472758"/>
              <a:ext cx="630936" cy="184666"/>
            </a:xfrm>
            <a:prstGeom prst="rect">
              <a:avLst/>
            </a:prstGeom>
            <a:noFill/>
          </p:spPr>
          <p:txBody>
            <a:bodyPr wrap="square" lIns="0" rIns="0" rtlCol="0">
              <a:spAutoFit/>
            </a:bodyPr>
            <a:lstStyle/>
            <a:p>
              <a:r>
                <a:rPr lang="en-US" sz="600" dirty="0">
                  <a:solidFill>
                    <a:schemeClr val="tx1"/>
                  </a:solidFill>
                </a:rPr>
                <a:t>Bright Teal</a:t>
              </a:r>
            </a:p>
          </p:txBody>
        </p:sp>
        <p:sp>
          <p:nvSpPr>
            <p:cNvPr id="203" name="Rectangle 202">
              <a:extLst>
                <a:ext uri="{FF2B5EF4-FFF2-40B4-BE49-F238E27FC236}">
                  <a16:creationId xmlns:a16="http://schemas.microsoft.com/office/drawing/2014/main" id="{32FDF16C-E3D9-5A43-B4BA-A2D0BD2547E2}"/>
                </a:ext>
              </a:extLst>
            </p:cNvPr>
            <p:cNvSpPr/>
            <p:nvPr/>
          </p:nvSpPr>
          <p:spPr bwMode="gray">
            <a:xfrm>
              <a:off x="5958724" y="4147323"/>
              <a:ext cx="187184" cy="187184"/>
            </a:xfrm>
            <a:prstGeom prst="rect">
              <a:avLst/>
            </a:prstGeom>
            <a:solidFill>
              <a:srgbClr val="79D8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4" name="TextBox 203">
              <a:extLst>
                <a:ext uri="{FF2B5EF4-FFF2-40B4-BE49-F238E27FC236}">
                  <a16:creationId xmlns:a16="http://schemas.microsoft.com/office/drawing/2014/main" id="{2AF546EF-4A91-2643-AD8A-13B35443E7F5}"/>
                </a:ext>
              </a:extLst>
            </p:cNvPr>
            <p:cNvSpPr txBox="1"/>
            <p:nvPr/>
          </p:nvSpPr>
          <p:spPr>
            <a:xfrm>
              <a:off x="6179531" y="4147128"/>
              <a:ext cx="630936" cy="184666"/>
            </a:xfrm>
            <a:prstGeom prst="rect">
              <a:avLst/>
            </a:prstGeom>
            <a:noFill/>
          </p:spPr>
          <p:txBody>
            <a:bodyPr wrap="square" lIns="0" rIns="0" rtlCol="0">
              <a:spAutoFit/>
            </a:bodyPr>
            <a:lstStyle/>
            <a:p>
              <a:r>
                <a:rPr lang="en-US" sz="600" dirty="0">
                  <a:solidFill>
                    <a:schemeClr val="tx1"/>
                  </a:solidFill>
                </a:rPr>
                <a:t>Bright Green</a:t>
              </a:r>
            </a:p>
          </p:txBody>
        </p:sp>
      </p:grpSp>
    </p:spTree>
    <p:extLst>
      <p:ext uri="{BB962C8B-B14F-4D97-AF65-F5344CB8AC3E}">
        <p14:creationId xmlns:p14="http://schemas.microsoft.com/office/powerpoint/2010/main" val="82243394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 id="2147483727" r:id="rId39"/>
    <p:sldLayoutId id="2147483728" r:id="rId40"/>
    <p:sldLayoutId id="2147483729" r:id="rId41"/>
    <p:sldLayoutId id="2147483730" r:id="rId42"/>
    <p:sldLayoutId id="2147483731" r:id="rId43"/>
    <p:sldLayoutId id="2147483733" r:id="rId44"/>
    <p:sldLayoutId id="2147483734" r:id="rId45"/>
    <p:sldLayoutId id="2147483735" r:id="rId46"/>
    <p:sldLayoutId id="2147483736" r:id="rId47"/>
    <p:sldLayoutId id="2147483737" r:id="rId48"/>
    <p:sldLayoutId id="2147483738" r:id="rId49"/>
    <p:sldLayoutId id="2147483739" r:id="rId50"/>
    <p:sldLayoutId id="2147483740" r:id="rId51"/>
    <p:sldLayoutId id="2147483741" r:id="rId52"/>
    <p:sldLayoutId id="2147483742" r:id="rId53"/>
    <p:sldLayoutId id="2147483743" r:id="rId5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5587"/>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en-US"/>
              <a:t>Impact Of Different Work-Office Models on Corporate Employees’ Mental, Physical, and Social Wellbeing in Hindustan Times Building, K.G. Marg, New Delhi”</a:t>
            </a:r>
            <a:endParaRPr lang="en-US" dirty="0"/>
          </a:p>
        </p:txBody>
      </p:sp>
      <p:grpSp>
        <p:nvGrpSpPr>
          <p:cNvPr id="126" name="Group 125"/>
          <p:cNvGrpSpPr/>
          <p:nvPr/>
        </p:nvGrpSpPr>
        <p:grpSpPr>
          <a:xfrm>
            <a:off x="12325585" y="41736"/>
            <a:ext cx="1568505" cy="4234899"/>
            <a:chOff x="12325585" y="41736"/>
            <a:chExt cx="1568505" cy="4234899"/>
          </a:xfrm>
        </p:grpSpPr>
        <p:sp>
          <p:nvSpPr>
            <p:cNvPr id="127" name="Rectangle 126"/>
            <p:cNvSpPr/>
            <p:nvPr/>
          </p:nvSpPr>
          <p:spPr bwMode="gray">
            <a:xfrm>
              <a:off x="12798661" y="253916"/>
              <a:ext cx="284385" cy="284385"/>
            </a:xfrm>
            <a:prstGeom prst="rect">
              <a:avLst/>
            </a:pr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bwMode="gray">
            <a:xfrm>
              <a:off x="12798661" y="590140"/>
              <a:ext cx="284385" cy="284385"/>
            </a:xfrm>
            <a:prstGeom prst="rect">
              <a:avLst/>
            </a:prstGeom>
            <a:solidFill>
              <a:srgbClr val="7FA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bwMode="gray">
            <a:xfrm>
              <a:off x="13135211" y="253916"/>
              <a:ext cx="284385" cy="284385"/>
            </a:xfrm>
            <a:prstGeom prst="rect">
              <a:avLst/>
            </a:prstGeom>
            <a:solidFill>
              <a:srgbClr val="40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p:cNvSpPr/>
            <p:nvPr/>
          </p:nvSpPr>
          <p:spPr bwMode="gray">
            <a:xfrm>
              <a:off x="13135211" y="590140"/>
              <a:ext cx="284385" cy="284385"/>
            </a:xfrm>
            <a:prstGeom prst="rect">
              <a:avLst/>
            </a:prstGeom>
            <a:solidFill>
              <a:srgbClr val="4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p:cNvSpPr/>
            <p:nvPr/>
          </p:nvSpPr>
          <p:spPr bwMode="gray">
            <a:xfrm>
              <a:off x="13471761" y="253916"/>
              <a:ext cx="284385" cy="284385"/>
            </a:xfrm>
            <a:prstGeom prst="rect">
              <a:avLst/>
            </a:prstGeom>
            <a:solidFill>
              <a:srgbClr val="BF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p:cNvSpPr/>
            <p:nvPr/>
          </p:nvSpPr>
          <p:spPr bwMode="gray">
            <a:xfrm>
              <a:off x="13471761" y="590140"/>
              <a:ext cx="284385" cy="284385"/>
            </a:xfrm>
            <a:prstGeom prst="rect">
              <a:avLst/>
            </a:prstGeom>
            <a:solidFill>
              <a:srgbClr val="BFD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bwMode="gray">
            <a:xfrm>
              <a:off x="12462111" y="928669"/>
              <a:ext cx="284385" cy="284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bwMode="gray">
            <a:xfrm>
              <a:off x="12798661" y="1935420"/>
              <a:ext cx="284385" cy="284385"/>
            </a:xfrm>
            <a:prstGeom prst="rect">
              <a:avLst/>
            </a:prstGeom>
            <a:solidFill>
              <a:srgbClr val="F7D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p:nvPr/>
          </p:nvSpPr>
          <p:spPr bwMode="gray">
            <a:xfrm>
              <a:off x="13135211" y="1935420"/>
              <a:ext cx="284385" cy="284385"/>
            </a:xfrm>
            <a:prstGeom prst="rect">
              <a:avLst/>
            </a:prstGeom>
            <a:solidFill>
              <a:srgbClr val="F4C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bwMode="gray">
            <a:xfrm>
              <a:off x="13471761" y="1935420"/>
              <a:ext cx="284385" cy="284385"/>
            </a:xfrm>
            <a:prstGeom prst="rect">
              <a:avLst/>
            </a:prstGeom>
            <a:solidFill>
              <a:srgbClr val="FB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p:cNvSpPr/>
            <p:nvPr/>
          </p:nvSpPr>
          <p:spPr bwMode="gray">
            <a:xfrm>
              <a:off x="12462111" y="592349"/>
              <a:ext cx="284385" cy="284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bwMode="gray">
            <a:xfrm>
              <a:off x="12798661" y="2271740"/>
              <a:ext cx="284385" cy="284385"/>
            </a:xfrm>
            <a:prstGeom prst="rect">
              <a:avLst/>
            </a:prstGeom>
            <a:solidFill>
              <a:srgbClr val="FEC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p:cNvSpPr/>
            <p:nvPr/>
          </p:nvSpPr>
          <p:spPr bwMode="gray">
            <a:xfrm>
              <a:off x="13135211" y="2271740"/>
              <a:ext cx="284385" cy="284385"/>
            </a:xfrm>
            <a:prstGeom prst="rect">
              <a:avLst/>
            </a:prstGeom>
            <a:solidFill>
              <a:srgbClr val="FEA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bwMode="gray">
            <a:xfrm>
              <a:off x="13471761" y="2271740"/>
              <a:ext cx="284385" cy="284385"/>
            </a:xfrm>
            <a:prstGeom prst="rect">
              <a:avLst/>
            </a:prstGeom>
            <a:solidFill>
              <a:srgbClr val="FFE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p:cNvSpPr/>
            <p:nvPr/>
          </p:nvSpPr>
          <p:spPr bwMode="gray">
            <a:xfrm>
              <a:off x="12462111" y="253916"/>
              <a:ext cx="284385" cy="28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p:cNvSpPr/>
            <p:nvPr/>
          </p:nvSpPr>
          <p:spPr bwMode="gray">
            <a:xfrm>
              <a:off x="12798661" y="1596891"/>
              <a:ext cx="284385" cy="284385"/>
            </a:xfrm>
            <a:prstGeom prst="rect">
              <a:avLst/>
            </a:prstGeom>
            <a:solidFill>
              <a:srgbClr val="7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p:cNvSpPr/>
            <p:nvPr/>
          </p:nvSpPr>
          <p:spPr bwMode="gray">
            <a:xfrm>
              <a:off x="13135211" y="1596891"/>
              <a:ext cx="284385" cy="284385"/>
            </a:xfrm>
            <a:prstGeom prst="rect">
              <a:avLst/>
            </a:prstGeom>
            <a:solidFill>
              <a:srgbClr val="40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p:cNvSpPr/>
            <p:nvPr/>
          </p:nvSpPr>
          <p:spPr bwMode="gray">
            <a:xfrm>
              <a:off x="13471761" y="1596891"/>
              <a:ext cx="284385" cy="284385"/>
            </a:xfrm>
            <a:prstGeom prst="rect">
              <a:avLst/>
            </a:prstGeom>
            <a:solidFill>
              <a:srgbClr val="BF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p:cNvSpPr/>
            <p:nvPr/>
          </p:nvSpPr>
          <p:spPr bwMode="gray">
            <a:xfrm>
              <a:off x="12462111" y="3533419"/>
              <a:ext cx="284385" cy="284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p:cNvSpPr/>
            <p:nvPr/>
          </p:nvSpPr>
          <p:spPr bwMode="gray">
            <a:xfrm>
              <a:off x="13135211" y="3533419"/>
              <a:ext cx="284385" cy="2843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p:cNvSpPr/>
            <p:nvPr/>
          </p:nvSpPr>
          <p:spPr bwMode="gray">
            <a:xfrm>
              <a:off x="13471760" y="3533419"/>
              <a:ext cx="284385" cy="284385"/>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p:cNvSpPr/>
            <p:nvPr/>
          </p:nvSpPr>
          <p:spPr bwMode="gray">
            <a:xfrm>
              <a:off x="12798661" y="3533419"/>
              <a:ext cx="284385" cy="284385"/>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p:cNvSpPr/>
            <p:nvPr/>
          </p:nvSpPr>
          <p:spPr bwMode="gray">
            <a:xfrm>
              <a:off x="12462111" y="2610269"/>
              <a:ext cx="284385" cy="284385"/>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p:cNvSpPr/>
            <p:nvPr/>
          </p:nvSpPr>
          <p:spPr bwMode="gray">
            <a:xfrm>
              <a:off x="12462111" y="1937629"/>
              <a:ext cx="284385" cy="2843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p:cNvSpPr/>
            <p:nvPr/>
          </p:nvSpPr>
          <p:spPr bwMode="gray">
            <a:xfrm>
              <a:off x="12462111" y="227174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p:cNvSpPr/>
            <p:nvPr/>
          </p:nvSpPr>
          <p:spPr bwMode="gray">
            <a:xfrm>
              <a:off x="12462111" y="1601309"/>
              <a:ext cx="284385" cy="2843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nvSpPr>
          <p:spPr bwMode="gray">
            <a:xfrm>
              <a:off x="12462111" y="1264989"/>
              <a:ext cx="284385" cy="284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p:cNvSpPr/>
            <p:nvPr/>
          </p:nvSpPr>
          <p:spPr bwMode="gray">
            <a:xfrm>
              <a:off x="12462111" y="3074588"/>
              <a:ext cx="284385" cy="28438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nvSpPr>
          <p:spPr bwMode="gray">
            <a:xfrm>
              <a:off x="12798661" y="2610269"/>
              <a:ext cx="284385" cy="284385"/>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p:cNvSpPr/>
            <p:nvPr/>
          </p:nvSpPr>
          <p:spPr bwMode="gray">
            <a:xfrm>
              <a:off x="12798661" y="1264989"/>
              <a:ext cx="284385" cy="284385"/>
            </a:xfrm>
            <a:prstGeom prst="rect">
              <a:avLst/>
            </a:prstGeom>
            <a:solidFill>
              <a:srgbClr val="80B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bwMode="gray">
            <a:xfrm>
              <a:off x="12798661" y="928669"/>
              <a:ext cx="284385" cy="284385"/>
            </a:xfrm>
            <a:prstGeom prst="rect">
              <a:avLst/>
            </a:prstGeom>
            <a:solidFill>
              <a:srgbClr val="A1D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p:cNvSpPr/>
            <p:nvPr/>
          </p:nvSpPr>
          <p:spPr bwMode="gray">
            <a:xfrm>
              <a:off x="13135211" y="2610269"/>
              <a:ext cx="284385" cy="284385"/>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bwMode="gray">
            <a:xfrm>
              <a:off x="13135211" y="1264989"/>
              <a:ext cx="284385" cy="284385"/>
            </a:xfrm>
            <a:prstGeom prst="rect">
              <a:avLst/>
            </a:prstGeom>
            <a:solidFill>
              <a:srgbClr val="419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p:cNvSpPr/>
            <p:nvPr/>
          </p:nvSpPr>
          <p:spPr bwMode="gray">
            <a:xfrm>
              <a:off x="13135211" y="928669"/>
              <a:ext cx="284385" cy="284385"/>
            </a:xfrm>
            <a:prstGeom prst="rect">
              <a:avLst/>
            </a:prstGeom>
            <a:solidFill>
              <a:srgbClr val="72C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p:cNvSpPr/>
            <p:nvPr/>
          </p:nvSpPr>
          <p:spPr bwMode="gray">
            <a:xfrm>
              <a:off x="13471761" y="2610269"/>
              <a:ext cx="284385" cy="284385"/>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p:cNvSpPr/>
            <p:nvPr/>
          </p:nvSpPr>
          <p:spPr bwMode="gray">
            <a:xfrm>
              <a:off x="13471761" y="1264989"/>
              <a:ext cx="284385" cy="284385"/>
            </a:xfrm>
            <a:prstGeom prst="rect">
              <a:avLst/>
            </a:prstGeom>
            <a:solidFill>
              <a:srgbClr val="C0D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p:cNvSpPr/>
            <p:nvPr/>
          </p:nvSpPr>
          <p:spPr bwMode="gray">
            <a:xfrm>
              <a:off x="13471761" y="928669"/>
              <a:ext cx="284385" cy="284385"/>
            </a:xfrm>
            <a:prstGeom prst="rect">
              <a:avLst/>
            </a:prstGeom>
            <a:solidFill>
              <a:srgbClr val="D0E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TextBox 163"/>
            <p:cNvSpPr txBox="1"/>
            <p:nvPr/>
          </p:nvSpPr>
          <p:spPr>
            <a:xfrm>
              <a:off x="12325585" y="41736"/>
              <a:ext cx="1568505" cy="215444"/>
            </a:xfrm>
            <a:prstGeom prst="rect">
              <a:avLst/>
            </a:prstGeom>
            <a:noFill/>
          </p:spPr>
          <p:txBody>
            <a:bodyPr wrap="square" rtlCol="0">
              <a:spAutoFit/>
            </a:bodyPr>
            <a:lstStyle/>
            <a:p>
              <a:pPr algn="ctr"/>
              <a:r>
                <a:rPr lang="en-US" sz="800" dirty="0">
                  <a:solidFill>
                    <a:schemeClr val="tx1"/>
                  </a:solidFill>
                </a:rPr>
                <a:t>100%    50%     75%     25%</a:t>
              </a:r>
            </a:p>
          </p:txBody>
        </p:sp>
        <p:sp>
          <p:nvSpPr>
            <p:cNvPr id="165" name="Rectangle 164"/>
            <p:cNvSpPr/>
            <p:nvPr/>
          </p:nvSpPr>
          <p:spPr bwMode="gray">
            <a:xfrm>
              <a:off x="12462110" y="3992250"/>
              <a:ext cx="284385" cy="284385"/>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TextBox 165"/>
            <p:cNvSpPr txBox="1"/>
            <p:nvPr/>
          </p:nvSpPr>
          <p:spPr>
            <a:xfrm>
              <a:off x="12759146" y="4026720"/>
              <a:ext cx="774571" cy="215444"/>
            </a:xfrm>
            <a:prstGeom prst="rect">
              <a:avLst/>
            </a:prstGeom>
            <a:noFill/>
          </p:spPr>
          <p:txBody>
            <a:bodyPr wrap="none" rtlCol="0">
              <a:spAutoFit/>
            </a:bodyPr>
            <a:lstStyle/>
            <a:p>
              <a:r>
                <a:rPr lang="en-US" sz="800" dirty="0">
                  <a:solidFill>
                    <a:schemeClr val="tx2"/>
                  </a:solidFill>
                </a:rPr>
                <a:t>5% Charcoal</a:t>
              </a:r>
            </a:p>
          </p:txBody>
        </p:sp>
      </p:grpSp>
      <p:sp>
        <p:nvSpPr>
          <p:cNvPr id="44" name="TextBox 43"/>
          <p:cNvSpPr txBox="1"/>
          <p:nvPr/>
        </p:nvSpPr>
        <p:spPr bwMode="black">
          <a:xfrm>
            <a:off x="5131676" y="6955423"/>
            <a:ext cx="7060325" cy="338554"/>
          </a:xfrm>
          <a:prstGeom prst="rect">
            <a:avLst/>
          </a:prstGeom>
          <a:ln>
            <a:noFill/>
          </a:ln>
        </p:spPr>
        <p:txBody>
          <a:bodyPr vert="horz" wrap="square" lIns="91440" tIns="45720" rIns="91440" bIns="45720" numCol="1" rtlCol="0" anchor="ctr" anchorCtr="0" compatLnSpc="1">
            <a:spAutoFit/>
          </a:bodyPr>
          <a:lstStyle/>
          <a:p>
            <a:pPr marL="0" marR="0" indent="0" algn="r" defTabSz="914400" rtl="0" eaLnBrk="1" fontAlgn="auto" latinLnBrk="0" hangingPunct="1">
              <a:lnSpc>
                <a:spcPct val="100000"/>
              </a:lnSpc>
              <a:spcBef>
                <a:spcPts val="0"/>
              </a:spcBef>
              <a:spcAft>
                <a:spcPts val="0"/>
              </a:spcAft>
              <a:buClrTx/>
              <a:buSzTx/>
              <a:buFontTx/>
              <a:buNone/>
              <a:defRPr/>
            </a:pPr>
            <a:r>
              <a:rPr lang="en-US" sz="1600" b="1" i="0" u="none" strike="noStrike" kern="1200" dirty="0">
                <a:solidFill>
                  <a:schemeClr val="bg1">
                    <a:lumMod val="50000"/>
                  </a:schemeClr>
                </a:solidFill>
                <a:effectLst/>
                <a:latin typeface="+mn-lt"/>
                <a:ea typeface="+mn-ea"/>
                <a:cs typeface="+mn-cs"/>
              </a:rPr>
              <a:t>IQVIA Template (V2.0.0)</a:t>
            </a:r>
            <a:endParaRPr lang="en-US" sz="1100" kern="1200" dirty="0">
              <a:solidFill>
                <a:schemeClr val="bg1">
                  <a:lumMod val="50000"/>
                </a:schemeClr>
              </a:solidFill>
              <a:latin typeface="+mn-l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969097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1" r:id="rId32"/>
    <p:sldLayoutId id="2147483792" r:id="rId33"/>
    <p:sldLayoutId id="2147483793" r:id="rId34"/>
    <p:sldLayoutId id="2147483794" r:id="rId35"/>
    <p:sldLayoutId id="2147483795" r:id="rId36"/>
    <p:sldLayoutId id="2147483796" r:id="rId37"/>
    <p:sldLayoutId id="2147483797" r:id="rId38"/>
    <p:sldLayoutId id="2147483798" r:id="rId39"/>
    <p:sldLayoutId id="2147483799" r:id="rId40"/>
    <p:sldLayoutId id="2147483800"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5587"/>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44" name="TextBox 43">
            <a:extLst>
              <a:ext uri="{FF2B5EF4-FFF2-40B4-BE49-F238E27FC236}">
                <a16:creationId xmlns:a16="http://schemas.microsoft.com/office/drawing/2014/main"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bg1">
                    <a:lumMod val="50000"/>
                  </a:schemeClr>
                </a:solidFill>
                <a:effectLst/>
                <a:latin typeface="+mn-lt"/>
                <a:ea typeface="+mn-ea"/>
                <a:cs typeface="+mn-cs"/>
              </a:rPr>
              <a:t>IQVIA Template (V2.2.2)</a:t>
            </a:r>
            <a:endParaRPr lang="en-US" sz="1000" kern="1200" dirty="0">
              <a:solidFill>
                <a:schemeClr val="bg1">
                  <a:lumMod val="50000"/>
                </a:schemeClr>
              </a:solidFill>
              <a:latin typeface="+mn-lt"/>
              <a:ea typeface="Arial" charset="0"/>
              <a:cs typeface="Arial" charset="0"/>
            </a:endParaRPr>
          </a:p>
        </p:txBody>
      </p:sp>
      <p:grpSp>
        <p:nvGrpSpPr>
          <p:cNvPr id="147" name="Group 146">
            <a:extLst>
              <a:ext uri="{FF2B5EF4-FFF2-40B4-BE49-F238E27FC236}">
                <a16:creationId xmlns:a16="http://schemas.microsoft.com/office/drawing/2014/main" id="{8ADA47BD-E4A5-7845-BFB3-F0B0FFBC057C}"/>
              </a:ext>
            </a:extLst>
          </p:cNvPr>
          <p:cNvGrpSpPr/>
          <p:nvPr userDrawn="1"/>
        </p:nvGrpSpPr>
        <p:grpSpPr>
          <a:xfrm>
            <a:off x="12308083" y="0"/>
            <a:ext cx="851744" cy="3915867"/>
            <a:chOff x="5958724" y="2146789"/>
            <a:chExt cx="851744" cy="3915867"/>
          </a:xfrm>
        </p:grpSpPr>
        <p:sp>
          <p:nvSpPr>
            <p:cNvPr id="148" name="Rectangle 147">
              <a:extLst>
                <a:ext uri="{FF2B5EF4-FFF2-40B4-BE49-F238E27FC236}">
                  <a16:creationId xmlns:a16="http://schemas.microsoft.com/office/drawing/2014/main" id="{F46DD2B6-4144-9C44-8392-9127F5DADBD1}"/>
                </a:ext>
              </a:extLst>
            </p:cNvPr>
            <p:cNvSpPr/>
            <p:nvPr/>
          </p:nvSpPr>
          <p:spPr bwMode="gray">
            <a:xfrm>
              <a:off x="5958724" y="4367503"/>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49" name="Rectangle 148">
              <a:extLst>
                <a:ext uri="{FF2B5EF4-FFF2-40B4-BE49-F238E27FC236}">
                  <a16:creationId xmlns:a16="http://schemas.microsoft.com/office/drawing/2014/main" id="{BBE2A7EF-3365-0441-9D19-475B521B2290}"/>
                </a:ext>
              </a:extLst>
            </p:cNvPr>
            <p:cNvSpPr/>
            <p:nvPr/>
          </p:nvSpPr>
          <p:spPr bwMode="gray">
            <a:xfrm>
              <a:off x="6401764" y="4367503"/>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0" name="Rectangle 149">
              <a:extLst>
                <a:ext uri="{FF2B5EF4-FFF2-40B4-BE49-F238E27FC236}">
                  <a16:creationId xmlns:a16="http://schemas.microsoft.com/office/drawing/2014/main" id="{F5E57586-5BBB-444A-AF8C-B41739BFA68E}"/>
                </a:ext>
              </a:extLst>
            </p:cNvPr>
            <p:cNvSpPr/>
            <p:nvPr/>
          </p:nvSpPr>
          <p:spPr bwMode="gray">
            <a:xfrm>
              <a:off x="6623283" y="4367503"/>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1" name="Rectangle 150">
              <a:extLst>
                <a:ext uri="{FF2B5EF4-FFF2-40B4-BE49-F238E27FC236}">
                  <a16:creationId xmlns:a16="http://schemas.microsoft.com/office/drawing/2014/main" id="{7900B15B-0301-9442-BA29-DAF74AC2ED47}"/>
                </a:ext>
              </a:extLst>
            </p:cNvPr>
            <p:cNvSpPr/>
            <p:nvPr/>
          </p:nvSpPr>
          <p:spPr bwMode="gray">
            <a:xfrm>
              <a:off x="6180244" y="4367503"/>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2" name="Rectangle 151">
              <a:extLst>
                <a:ext uri="{FF2B5EF4-FFF2-40B4-BE49-F238E27FC236}">
                  <a16:creationId xmlns:a16="http://schemas.microsoft.com/office/drawing/2014/main" id="{DD901AD7-A1AE-D147-9240-470D94A80732}"/>
                </a:ext>
              </a:extLst>
            </p:cNvPr>
            <p:cNvSpPr/>
            <p:nvPr/>
          </p:nvSpPr>
          <p:spPr bwMode="gray">
            <a:xfrm>
              <a:off x="5958724" y="5230398"/>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3" name="Rectangle 152">
              <a:extLst>
                <a:ext uri="{FF2B5EF4-FFF2-40B4-BE49-F238E27FC236}">
                  <a16:creationId xmlns:a16="http://schemas.microsoft.com/office/drawing/2014/main" id="{7BE91BB9-CB37-5644-9D3E-65E05DA24DFB}"/>
                </a:ext>
              </a:extLst>
            </p:cNvPr>
            <p:cNvSpPr/>
            <p:nvPr/>
          </p:nvSpPr>
          <p:spPr bwMode="gray">
            <a:xfrm>
              <a:off x="6180244" y="5230398"/>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4" name="Rectangle 153">
              <a:extLst>
                <a:ext uri="{FF2B5EF4-FFF2-40B4-BE49-F238E27FC236}">
                  <a16:creationId xmlns:a16="http://schemas.microsoft.com/office/drawing/2014/main" id="{EF40564E-4C5B-F540-BCD2-987DECECBC4B}"/>
                </a:ext>
              </a:extLst>
            </p:cNvPr>
            <p:cNvSpPr/>
            <p:nvPr/>
          </p:nvSpPr>
          <p:spPr bwMode="gray">
            <a:xfrm>
              <a:off x="6401764" y="5230398"/>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5" name="Rectangle 154">
              <a:extLst>
                <a:ext uri="{FF2B5EF4-FFF2-40B4-BE49-F238E27FC236}">
                  <a16:creationId xmlns:a16="http://schemas.microsoft.com/office/drawing/2014/main" id="{60B69A35-7556-7E46-B4BF-B9A458A4FC9C}"/>
                </a:ext>
              </a:extLst>
            </p:cNvPr>
            <p:cNvSpPr/>
            <p:nvPr/>
          </p:nvSpPr>
          <p:spPr bwMode="gray">
            <a:xfrm>
              <a:off x="6623284" y="5230398"/>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6" name="TextBox 155">
              <a:extLst>
                <a:ext uri="{FF2B5EF4-FFF2-40B4-BE49-F238E27FC236}">
                  <a16:creationId xmlns:a16="http://schemas.microsoft.com/office/drawing/2014/main" id="{F396C095-9B66-F444-862E-DE666BC5DC9E}"/>
                </a:ext>
              </a:extLst>
            </p:cNvPr>
            <p:cNvSpPr txBox="1"/>
            <p:nvPr/>
          </p:nvSpPr>
          <p:spPr>
            <a:xfrm>
              <a:off x="5958724" y="2146789"/>
              <a:ext cx="851744" cy="184666"/>
            </a:xfrm>
            <a:prstGeom prst="rect">
              <a:avLst/>
            </a:prstGeom>
            <a:noFill/>
          </p:spPr>
          <p:txBody>
            <a:bodyPr wrap="square" lIns="0" rIns="0" rtlCol="0">
              <a:spAutoFit/>
            </a:bodyPr>
            <a:lstStyle/>
            <a:p>
              <a:pPr algn="ctr"/>
              <a:r>
                <a:rPr lang="en-US" sz="600" dirty="0">
                  <a:solidFill>
                    <a:schemeClr val="tx1"/>
                  </a:solidFill>
                </a:rPr>
                <a:t>100%  50%   75%   25%</a:t>
              </a:r>
            </a:p>
          </p:txBody>
        </p:sp>
        <p:sp>
          <p:nvSpPr>
            <p:cNvPr id="157" name="Rectangle 156">
              <a:extLst>
                <a:ext uri="{FF2B5EF4-FFF2-40B4-BE49-F238E27FC236}">
                  <a16:creationId xmlns:a16="http://schemas.microsoft.com/office/drawing/2014/main" id="{480FE3E9-3530-C64D-B638-EC4604BABA48}"/>
                </a:ext>
              </a:extLst>
            </p:cNvPr>
            <p:cNvSpPr/>
            <p:nvPr/>
          </p:nvSpPr>
          <p:spPr bwMode="gray">
            <a:xfrm>
              <a:off x="5958724" y="5875472"/>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8" name="Rectangle 157">
              <a:extLst>
                <a:ext uri="{FF2B5EF4-FFF2-40B4-BE49-F238E27FC236}">
                  <a16:creationId xmlns:a16="http://schemas.microsoft.com/office/drawing/2014/main" id="{25FA0A73-ADED-6F42-9167-2CF5F6F9E90A}"/>
                </a:ext>
              </a:extLst>
            </p:cNvPr>
            <p:cNvSpPr/>
            <p:nvPr/>
          </p:nvSpPr>
          <p:spPr bwMode="gray">
            <a:xfrm>
              <a:off x="5958724" y="5019103"/>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9" name="Rectangle 158">
              <a:extLst>
                <a:ext uri="{FF2B5EF4-FFF2-40B4-BE49-F238E27FC236}">
                  <a16:creationId xmlns:a16="http://schemas.microsoft.com/office/drawing/2014/main" id="{AE835229-8F21-9A48-BD16-620E2017B79C}"/>
                </a:ext>
              </a:extLst>
            </p:cNvPr>
            <p:cNvSpPr/>
            <p:nvPr/>
          </p:nvSpPr>
          <p:spPr bwMode="gray">
            <a:xfrm>
              <a:off x="6180244" y="5019103"/>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0" name="Rectangle 159">
              <a:extLst>
                <a:ext uri="{FF2B5EF4-FFF2-40B4-BE49-F238E27FC236}">
                  <a16:creationId xmlns:a16="http://schemas.microsoft.com/office/drawing/2014/main" id="{8BAF336C-0CDF-0A49-A8D2-0BA6C083EEAF}"/>
                </a:ext>
              </a:extLst>
            </p:cNvPr>
            <p:cNvSpPr/>
            <p:nvPr/>
          </p:nvSpPr>
          <p:spPr bwMode="gray">
            <a:xfrm>
              <a:off x="6401764" y="5019103"/>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1" name="Rectangle 160">
              <a:extLst>
                <a:ext uri="{FF2B5EF4-FFF2-40B4-BE49-F238E27FC236}">
                  <a16:creationId xmlns:a16="http://schemas.microsoft.com/office/drawing/2014/main" id="{B01A576D-7D44-DA4B-8DCF-7D091109B952}"/>
                </a:ext>
              </a:extLst>
            </p:cNvPr>
            <p:cNvSpPr/>
            <p:nvPr/>
          </p:nvSpPr>
          <p:spPr bwMode="gray">
            <a:xfrm>
              <a:off x="6623284" y="5019103"/>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2" name="Rectangle 161">
              <a:extLst>
                <a:ext uri="{FF2B5EF4-FFF2-40B4-BE49-F238E27FC236}">
                  <a16:creationId xmlns:a16="http://schemas.microsoft.com/office/drawing/2014/main" id="{5CE1B164-8B08-1A46-8990-C0E66043BE64}"/>
                </a:ext>
              </a:extLst>
            </p:cNvPr>
            <p:cNvSpPr/>
            <p:nvPr/>
          </p:nvSpPr>
          <p:spPr bwMode="gray">
            <a:xfrm>
              <a:off x="5958724" y="5448992"/>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3" name="Rectangle 162">
              <a:extLst>
                <a:ext uri="{FF2B5EF4-FFF2-40B4-BE49-F238E27FC236}">
                  <a16:creationId xmlns:a16="http://schemas.microsoft.com/office/drawing/2014/main" id="{FABDCF59-39B4-D741-804B-DA8E5356DEE0}"/>
                </a:ext>
              </a:extLst>
            </p:cNvPr>
            <p:cNvSpPr/>
            <p:nvPr/>
          </p:nvSpPr>
          <p:spPr bwMode="gray">
            <a:xfrm>
              <a:off x="6180244" y="2343732"/>
              <a:ext cx="187184" cy="187184"/>
            </a:xfrm>
            <a:prstGeom prst="rect">
              <a:avLst/>
            </a:prstGeom>
            <a:solidFill>
              <a:srgbClr val="7FD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4" name="Rectangle 163">
              <a:extLst>
                <a:ext uri="{FF2B5EF4-FFF2-40B4-BE49-F238E27FC236}">
                  <a16:creationId xmlns:a16="http://schemas.microsoft.com/office/drawing/2014/main" id="{51FF5A3B-DFB1-5F43-A2EF-04D81F0CA37E}"/>
                </a:ext>
              </a:extLst>
            </p:cNvPr>
            <p:cNvSpPr/>
            <p:nvPr/>
          </p:nvSpPr>
          <p:spPr bwMode="gray">
            <a:xfrm>
              <a:off x="6180244" y="2565037"/>
              <a:ext cx="187184" cy="187184"/>
            </a:xfrm>
            <a:prstGeom prst="rect">
              <a:avLst/>
            </a:prstGeom>
            <a:solidFill>
              <a:srgbClr val="7FAA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5" name="Rectangle 164">
              <a:extLst>
                <a:ext uri="{FF2B5EF4-FFF2-40B4-BE49-F238E27FC236}">
                  <a16:creationId xmlns:a16="http://schemas.microsoft.com/office/drawing/2014/main" id="{48595AD6-FC65-BD4F-A0A3-C9735B09BF97}"/>
                </a:ext>
              </a:extLst>
            </p:cNvPr>
            <p:cNvSpPr/>
            <p:nvPr/>
          </p:nvSpPr>
          <p:spPr bwMode="gray">
            <a:xfrm>
              <a:off x="6401763" y="2343732"/>
              <a:ext cx="187184" cy="187184"/>
            </a:xfrm>
            <a:prstGeom prst="rect">
              <a:avLst/>
            </a:prstGeom>
            <a:solidFill>
              <a:srgbClr val="40BAE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6" name="Rectangle 165">
              <a:extLst>
                <a:ext uri="{FF2B5EF4-FFF2-40B4-BE49-F238E27FC236}">
                  <a16:creationId xmlns:a16="http://schemas.microsoft.com/office/drawing/2014/main" id="{C2D4C9F2-E663-FE4E-91B5-486C3221C4FF}"/>
                </a:ext>
              </a:extLst>
            </p:cNvPr>
            <p:cNvSpPr/>
            <p:nvPr/>
          </p:nvSpPr>
          <p:spPr bwMode="gray">
            <a:xfrm>
              <a:off x="6401763" y="2565037"/>
              <a:ext cx="187184" cy="187184"/>
            </a:xfrm>
            <a:prstGeom prst="rect">
              <a:avLst/>
            </a:prstGeom>
            <a:solidFill>
              <a:srgbClr val="4080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7" name="Rectangle 166">
              <a:extLst>
                <a:ext uri="{FF2B5EF4-FFF2-40B4-BE49-F238E27FC236}">
                  <a16:creationId xmlns:a16="http://schemas.microsoft.com/office/drawing/2014/main" id="{4E87748B-6503-C94A-A0A5-ECF75744DC53}"/>
                </a:ext>
              </a:extLst>
            </p:cNvPr>
            <p:cNvSpPr/>
            <p:nvPr/>
          </p:nvSpPr>
          <p:spPr bwMode="gray">
            <a:xfrm>
              <a:off x="6623283" y="2343732"/>
              <a:ext cx="187184" cy="187184"/>
            </a:xfrm>
            <a:prstGeom prst="rect">
              <a:avLst/>
            </a:prstGeom>
            <a:solidFill>
              <a:srgbClr val="BFE8F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8" name="Rectangle 167">
              <a:extLst>
                <a:ext uri="{FF2B5EF4-FFF2-40B4-BE49-F238E27FC236}">
                  <a16:creationId xmlns:a16="http://schemas.microsoft.com/office/drawing/2014/main" id="{18F062A5-65F4-EC4E-99C6-45D7627564E3}"/>
                </a:ext>
              </a:extLst>
            </p:cNvPr>
            <p:cNvSpPr/>
            <p:nvPr/>
          </p:nvSpPr>
          <p:spPr bwMode="gray">
            <a:xfrm>
              <a:off x="6623283" y="2565037"/>
              <a:ext cx="187184" cy="187184"/>
            </a:xfrm>
            <a:prstGeom prst="rect">
              <a:avLst/>
            </a:prstGeom>
            <a:solidFill>
              <a:srgbClr val="BFD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9" name="Rectangle 168">
              <a:extLst>
                <a:ext uri="{FF2B5EF4-FFF2-40B4-BE49-F238E27FC236}">
                  <a16:creationId xmlns:a16="http://schemas.microsoft.com/office/drawing/2014/main" id="{3C6FF5B6-5DBB-B04F-B902-B9A93A757215}"/>
                </a:ext>
              </a:extLst>
            </p:cNvPr>
            <p:cNvSpPr/>
            <p:nvPr/>
          </p:nvSpPr>
          <p:spPr bwMode="gray">
            <a:xfrm>
              <a:off x="5958724" y="3700925"/>
              <a:ext cx="187184" cy="187184"/>
            </a:xfrm>
            <a:prstGeom prst="rect">
              <a:avLst/>
            </a:prstGeom>
            <a:solidFill>
              <a:srgbClr val="43B0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0" name="Rectangle 169">
              <a:extLst>
                <a:ext uri="{FF2B5EF4-FFF2-40B4-BE49-F238E27FC236}">
                  <a16:creationId xmlns:a16="http://schemas.microsoft.com/office/drawing/2014/main" id="{B2008AA1-3AD4-1E4C-B34C-1BAB347F3885}"/>
                </a:ext>
              </a:extLst>
            </p:cNvPr>
            <p:cNvSpPr/>
            <p:nvPr/>
          </p:nvSpPr>
          <p:spPr bwMode="gray">
            <a:xfrm>
              <a:off x="6180244" y="4583145"/>
              <a:ext cx="187184" cy="187184"/>
            </a:xfrm>
            <a:prstGeom prst="rect">
              <a:avLst/>
            </a:prstGeom>
            <a:solidFill>
              <a:srgbClr val="F7D9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1" name="Rectangle 170">
              <a:extLst>
                <a:ext uri="{FF2B5EF4-FFF2-40B4-BE49-F238E27FC236}">
                  <a16:creationId xmlns:a16="http://schemas.microsoft.com/office/drawing/2014/main" id="{415782FB-236F-3E4E-B840-8903CA2A46D6}"/>
                </a:ext>
              </a:extLst>
            </p:cNvPr>
            <p:cNvSpPr/>
            <p:nvPr/>
          </p:nvSpPr>
          <p:spPr bwMode="gray">
            <a:xfrm>
              <a:off x="6401763" y="4583145"/>
              <a:ext cx="187184" cy="187184"/>
            </a:xfrm>
            <a:prstGeom prst="rect">
              <a:avLst/>
            </a:prstGeom>
            <a:solidFill>
              <a:srgbClr val="F4C6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2" name="Rectangle 171">
              <a:extLst>
                <a:ext uri="{FF2B5EF4-FFF2-40B4-BE49-F238E27FC236}">
                  <a16:creationId xmlns:a16="http://schemas.microsoft.com/office/drawing/2014/main" id="{99C6C7E8-E1A5-D848-873A-234390B695A6}"/>
                </a:ext>
              </a:extLst>
            </p:cNvPr>
            <p:cNvSpPr/>
            <p:nvPr/>
          </p:nvSpPr>
          <p:spPr bwMode="gray">
            <a:xfrm>
              <a:off x="6623283" y="4583145"/>
              <a:ext cx="187184" cy="187184"/>
            </a:xfrm>
            <a:prstGeom prst="rect">
              <a:avLst/>
            </a:prstGeom>
            <a:solidFill>
              <a:srgbClr val="FBE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3" name="Rectangle 172">
              <a:extLst>
                <a:ext uri="{FF2B5EF4-FFF2-40B4-BE49-F238E27FC236}">
                  <a16:creationId xmlns:a16="http://schemas.microsoft.com/office/drawing/2014/main" id="{7BC28099-48BB-8E4A-9E3A-F5749D3F9E0A}"/>
                </a:ext>
              </a:extLst>
            </p:cNvPr>
            <p:cNvSpPr/>
            <p:nvPr/>
          </p:nvSpPr>
          <p:spPr bwMode="gray">
            <a:xfrm>
              <a:off x="5958724" y="2566491"/>
              <a:ext cx="187184" cy="187184"/>
            </a:xfrm>
            <a:prstGeom prst="rect">
              <a:avLst/>
            </a:prstGeom>
            <a:solidFill>
              <a:srgbClr val="0055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4" name="Rectangle 173">
              <a:extLst>
                <a:ext uri="{FF2B5EF4-FFF2-40B4-BE49-F238E27FC236}">
                  <a16:creationId xmlns:a16="http://schemas.microsoft.com/office/drawing/2014/main" id="{63E571ED-E3FF-5845-A5E1-0018A8108B4A}"/>
                </a:ext>
              </a:extLst>
            </p:cNvPr>
            <p:cNvSpPr/>
            <p:nvPr/>
          </p:nvSpPr>
          <p:spPr bwMode="gray">
            <a:xfrm>
              <a:off x="6180244" y="4804513"/>
              <a:ext cx="187184" cy="187184"/>
            </a:xfrm>
            <a:prstGeom prst="rect">
              <a:avLst/>
            </a:prstGeom>
            <a:solidFill>
              <a:srgbClr val="FEC4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5" name="Rectangle 174">
              <a:extLst>
                <a:ext uri="{FF2B5EF4-FFF2-40B4-BE49-F238E27FC236}">
                  <a16:creationId xmlns:a16="http://schemas.microsoft.com/office/drawing/2014/main" id="{6B6BB2FF-AD78-0C41-B253-007FB067303C}"/>
                </a:ext>
              </a:extLst>
            </p:cNvPr>
            <p:cNvSpPr/>
            <p:nvPr/>
          </p:nvSpPr>
          <p:spPr bwMode="gray">
            <a:xfrm>
              <a:off x="6401763" y="4804513"/>
              <a:ext cx="187184" cy="187184"/>
            </a:xfrm>
            <a:prstGeom prst="rect">
              <a:avLst/>
            </a:prstGeom>
            <a:solidFill>
              <a:srgbClr val="FEA7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6" name="Rectangle 175">
              <a:extLst>
                <a:ext uri="{FF2B5EF4-FFF2-40B4-BE49-F238E27FC236}">
                  <a16:creationId xmlns:a16="http://schemas.microsoft.com/office/drawing/2014/main" id="{72D84D15-FC10-8449-A8DF-0693CC5AD3C8}"/>
                </a:ext>
              </a:extLst>
            </p:cNvPr>
            <p:cNvSpPr/>
            <p:nvPr/>
          </p:nvSpPr>
          <p:spPr bwMode="gray">
            <a:xfrm>
              <a:off x="6623283" y="4804513"/>
              <a:ext cx="187184" cy="187184"/>
            </a:xfrm>
            <a:prstGeom prst="rect">
              <a:avLst/>
            </a:prstGeom>
            <a:solidFill>
              <a:srgbClr val="FFE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7" name="Rectangle 176">
              <a:extLst>
                <a:ext uri="{FF2B5EF4-FFF2-40B4-BE49-F238E27FC236}">
                  <a16:creationId xmlns:a16="http://schemas.microsoft.com/office/drawing/2014/main" id="{1412DE59-4F68-1A4F-81B2-F45A075CF184}"/>
                </a:ext>
              </a:extLst>
            </p:cNvPr>
            <p:cNvSpPr/>
            <p:nvPr/>
          </p:nvSpPr>
          <p:spPr bwMode="gray">
            <a:xfrm>
              <a:off x="5958724" y="2343732"/>
              <a:ext cx="187184" cy="187184"/>
            </a:xfrm>
            <a:prstGeom prst="rect">
              <a:avLst/>
            </a:prstGeom>
            <a:solidFill>
              <a:srgbClr val="00A3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8" name="Rectangle 177">
              <a:extLst>
                <a:ext uri="{FF2B5EF4-FFF2-40B4-BE49-F238E27FC236}">
                  <a16:creationId xmlns:a16="http://schemas.microsoft.com/office/drawing/2014/main" id="{C91C1BDA-5D81-794C-B1A7-67CC9CE1EE1E}"/>
                </a:ext>
              </a:extLst>
            </p:cNvPr>
            <p:cNvSpPr/>
            <p:nvPr/>
          </p:nvSpPr>
          <p:spPr bwMode="gray">
            <a:xfrm>
              <a:off x="6180244" y="3017653"/>
              <a:ext cx="187184" cy="187184"/>
            </a:xfrm>
            <a:prstGeom prst="rect">
              <a:avLst/>
            </a:prstGeom>
            <a:solidFill>
              <a:srgbClr val="7FDF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9" name="Rectangle 178">
              <a:extLst>
                <a:ext uri="{FF2B5EF4-FFF2-40B4-BE49-F238E27FC236}">
                  <a16:creationId xmlns:a16="http://schemas.microsoft.com/office/drawing/2014/main" id="{E26E8257-987A-C249-A28B-F90461918BC4}"/>
                </a:ext>
              </a:extLst>
            </p:cNvPr>
            <p:cNvSpPr/>
            <p:nvPr/>
          </p:nvSpPr>
          <p:spPr bwMode="gray">
            <a:xfrm>
              <a:off x="6401763" y="3017653"/>
              <a:ext cx="187184" cy="187184"/>
            </a:xfrm>
            <a:prstGeom prst="rect">
              <a:avLst/>
            </a:prstGeom>
            <a:solidFill>
              <a:srgbClr val="40CF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0" name="Rectangle 179">
              <a:extLst>
                <a:ext uri="{FF2B5EF4-FFF2-40B4-BE49-F238E27FC236}">
                  <a16:creationId xmlns:a16="http://schemas.microsoft.com/office/drawing/2014/main" id="{9C325A48-0CB1-104E-BA30-9A71DD6D61AB}"/>
                </a:ext>
              </a:extLst>
            </p:cNvPr>
            <p:cNvSpPr/>
            <p:nvPr/>
          </p:nvSpPr>
          <p:spPr bwMode="gray">
            <a:xfrm>
              <a:off x="6623283" y="3017653"/>
              <a:ext cx="187184" cy="187184"/>
            </a:xfrm>
            <a:prstGeom prst="rect">
              <a:avLst/>
            </a:prstGeom>
            <a:solidFill>
              <a:srgbClr val="BFEF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1" name="Rectangle 180">
              <a:extLst>
                <a:ext uri="{FF2B5EF4-FFF2-40B4-BE49-F238E27FC236}">
                  <a16:creationId xmlns:a16="http://schemas.microsoft.com/office/drawing/2014/main" id="{2A36493E-9946-3341-A680-94F587D7EB67}"/>
                </a:ext>
              </a:extLst>
            </p:cNvPr>
            <p:cNvSpPr/>
            <p:nvPr/>
          </p:nvSpPr>
          <p:spPr bwMode="gray">
            <a:xfrm>
              <a:off x="5958724" y="4584599"/>
              <a:ext cx="187184" cy="187184"/>
            </a:xfrm>
            <a:prstGeom prst="rect">
              <a:avLst/>
            </a:prstGeom>
            <a:solidFill>
              <a:srgbClr val="F0B3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2" name="Rectangle 181">
              <a:extLst>
                <a:ext uri="{FF2B5EF4-FFF2-40B4-BE49-F238E27FC236}">
                  <a16:creationId xmlns:a16="http://schemas.microsoft.com/office/drawing/2014/main" id="{F65DD10B-52F6-9841-91B3-81394F672A9F}"/>
                </a:ext>
              </a:extLst>
            </p:cNvPr>
            <p:cNvSpPr/>
            <p:nvPr/>
          </p:nvSpPr>
          <p:spPr bwMode="gray">
            <a:xfrm>
              <a:off x="5958724" y="4804513"/>
              <a:ext cx="187184" cy="187184"/>
            </a:xfrm>
            <a:prstGeom prst="rect">
              <a:avLst/>
            </a:prstGeom>
            <a:solidFill>
              <a:srgbClr val="FE8A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3" name="Rectangle 182">
              <a:extLst>
                <a:ext uri="{FF2B5EF4-FFF2-40B4-BE49-F238E27FC236}">
                  <a16:creationId xmlns:a16="http://schemas.microsoft.com/office/drawing/2014/main" id="{96B5B61B-C053-424B-AAFB-3CAEB0DDF986}"/>
                </a:ext>
              </a:extLst>
            </p:cNvPr>
            <p:cNvSpPr/>
            <p:nvPr/>
          </p:nvSpPr>
          <p:spPr bwMode="gray">
            <a:xfrm>
              <a:off x="5958724" y="3020561"/>
              <a:ext cx="187184" cy="187184"/>
            </a:xfrm>
            <a:prstGeom prst="rect">
              <a:avLst/>
            </a:prstGeom>
            <a:solidFill>
              <a:srgbClr val="00BF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4" name="Rectangle 183">
              <a:extLst>
                <a:ext uri="{FF2B5EF4-FFF2-40B4-BE49-F238E27FC236}">
                  <a16:creationId xmlns:a16="http://schemas.microsoft.com/office/drawing/2014/main" id="{A9EA6558-DD3B-7A4C-91B0-97252C1832CF}"/>
                </a:ext>
              </a:extLst>
            </p:cNvPr>
            <p:cNvSpPr/>
            <p:nvPr/>
          </p:nvSpPr>
          <p:spPr bwMode="gray">
            <a:xfrm>
              <a:off x="5958724" y="3922293"/>
              <a:ext cx="187184" cy="187184"/>
            </a:xfrm>
            <a:prstGeom prst="rect">
              <a:avLst/>
            </a:prstGeom>
            <a:solidFill>
              <a:srgbClr val="0271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5" name="Rectangle 184">
              <a:extLst>
                <a:ext uri="{FF2B5EF4-FFF2-40B4-BE49-F238E27FC236}">
                  <a16:creationId xmlns:a16="http://schemas.microsoft.com/office/drawing/2014/main" id="{E34F6D7E-6CD3-7B49-9F1D-6D78AACEFF91}"/>
                </a:ext>
              </a:extLst>
            </p:cNvPr>
            <p:cNvSpPr/>
            <p:nvPr/>
          </p:nvSpPr>
          <p:spPr bwMode="gray">
            <a:xfrm>
              <a:off x="6180244" y="3922293"/>
              <a:ext cx="187184" cy="187184"/>
            </a:xfrm>
            <a:prstGeom prst="rect">
              <a:avLst/>
            </a:prstGeom>
            <a:solidFill>
              <a:srgbClr val="80B8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6" name="Rectangle 185">
              <a:extLst>
                <a:ext uri="{FF2B5EF4-FFF2-40B4-BE49-F238E27FC236}">
                  <a16:creationId xmlns:a16="http://schemas.microsoft.com/office/drawing/2014/main" id="{BF821065-02C2-EF4B-9F9C-E2A91FD8F316}"/>
                </a:ext>
              </a:extLst>
            </p:cNvPr>
            <p:cNvSpPr/>
            <p:nvPr/>
          </p:nvSpPr>
          <p:spPr bwMode="gray">
            <a:xfrm>
              <a:off x="6180244" y="3700925"/>
              <a:ext cx="187184" cy="187184"/>
            </a:xfrm>
            <a:prstGeom prst="rect">
              <a:avLst/>
            </a:prstGeom>
            <a:solidFill>
              <a:srgbClr val="A1D7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7" name="Rectangle 186">
              <a:extLst>
                <a:ext uri="{FF2B5EF4-FFF2-40B4-BE49-F238E27FC236}">
                  <a16:creationId xmlns:a16="http://schemas.microsoft.com/office/drawing/2014/main" id="{C91976CC-682F-9849-BB70-F87EC81993D2}"/>
                </a:ext>
              </a:extLst>
            </p:cNvPr>
            <p:cNvSpPr/>
            <p:nvPr/>
          </p:nvSpPr>
          <p:spPr bwMode="gray">
            <a:xfrm>
              <a:off x="6401763" y="3922293"/>
              <a:ext cx="187184" cy="187184"/>
            </a:xfrm>
            <a:prstGeom prst="rect">
              <a:avLst/>
            </a:prstGeom>
            <a:solidFill>
              <a:srgbClr val="4195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8" name="Rectangle 187">
              <a:extLst>
                <a:ext uri="{FF2B5EF4-FFF2-40B4-BE49-F238E27FC236}">
                  <a16:creationId xmlns:a16="http://schemas.microsoft.com/office/drawing/2014/main" id="{D79483A8-0232-0548-BBDE-CAC5A5717E5B}"/>
                </a:ext>
              </a:extLst>
            </p:cNvPr>
            <p:cNvSpPr/>
            <p:nvPr/>
          </p:nvSpPr>
          <p:spPr bwMode="gray">
            <a:xfrm>
              <a:off x="6401763" y="3700925"/>
              <a:ext cx="187184" cy="187184"/>
            </a:xfrm>
            <a:prstGeom prst="rect">
              <a:avLst/>
            </a:prstGeom>
            <a:solidFill>
              <a:srgbClr val="72C4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9" name="Rectangle 188">
              <a:extLst>
                <a:ext uri="{FF2B5EF4-FFF2-40B4-BE49-F238E27FC236}">
                  <a16:creationId xmlns:a16="http://schemas.microsoft.com/office/drawing/2014/main" id="{6B89722E-49F3-144D-AC2D-0950AC3ACF7F}"/>
                </a:ext>
              </a:extLst>
            </p:cNvPr>
            <p:cNvSpPr/>
            <p:nvPr/>
          </p:nvSpPr>
          <p:spPr bwMode="gray">
            <a:xfrm>
              <a:off x="6623283" y="3922293"/>
              <a:ext cx="187184" cy="187184"/>
            </a:xfrm>
            <a:prstGeom prst="rect">
              <a:avLst/>
            </a:prstGeom>
            <a:solidFill>
              <a:srgbClr val="C0D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0" name="Rectangle 189">
              <a:extLst>
                <a:ext uri="{FF2B5EF4-FFF2-40B4-BE49-F238E27FC236}">
                  <a16:creationId xmlns:a16="http://schemas.microsoft.com/office/drawing/2014/main" id="{ACF64A98-8F5F-364E-9BF7-4F76EBB2E875}"/>
                </a:ext>
              </a:extLst>
            </p:cNvPr>
            <p:cNvSpPr/>
            <p:nvPr/>
          </p:nvSpPr>
          <p:spPr bwMode="gray">
            <a:xfrm>
              <a:off x="6623283" y="3700925"/>
              <a:ext cx="187184" cy="187184"/>
            </a:xfrm>
            <a:prstGeom prst="rect">
              <a:avLst/>
            </a:prstGeom>
            <a:solidFill>
              <a:srgbClr val="D0EB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1" name="Rectangle 190">
              <a:extLst>
                <a:ext uri="{FF2B5EF4-FFF2-40B4-BE49-F238E27FC236}">
                  <a16:creationId xmlns:a16="http://schemas.microsoft.com/office/drawing/2014/main" id="{68D56737-D7FA-9241-BF90-CDAA19D3F175}"/>
                </a:ext>
              </a:extLst>
            </p:cNvPr>
            <p:cNvSpPr/>
            <p:nvPr/>
          </p:nvSpPr>
          <p:spPr bwMode="gray">
            <a:xfrm>
              <a:off x="5958724" y="2792710"/>
              <a:ext cx="187184" cy="187184"/>
            </a:xfrm>
            <a:prstGeom prst="rect">
              <a:avLst/>
            </a:prstGeom>
            <a:solidFill>
              <a:srgbClr val="00CC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2" name="TextBox 191">
              <a:extLst>
                <a:ext uri="{FF2B5EF4-FFF2-40B4-BE49-F238E27FC236}">
                  <a16:creationId xmlns:a16="http://schemas.microsoft.com/office/drawing/2014/main" id="{03825342-AAFF-0E4E-A60C-2B8AB690F64E}"/>
                </a:ext>
              </a:extLst>
            </p:cNvPr>
            <p:cNvSpPr txBox="1"/>
            <p:nvPr/>
          </p:nvSpPr>
          <p:spPr>
            <a:xfrm>
              <a:off x="6179531" y="2792515"/>
              <a:ext cx="630936" cy="184666"/>
            </a:xfrm>
            <a:prstGeom prst="rect">
              <a:avLst/>
            </a:prstGeom>
            <a:noFill/>
          </p:spPr>
          <p:txBody>
            <a:bodyPr wrap="square" lIns="0" rIns="0" rtlCol="0">
              <a:spAutoFit/>
            </a:bodyPr>
            <a:lstStyle/>
            <a:p>
              <a:r>
                <a:rPr lang="en-US" sz="600" dirty="0">
                  <a:solidFill>
                    <a:schemeClr val="tx1"/>
                  </a:solidFill>
                </a:rPr>
                <a:t>Bright Blue</a:t>
              </a:r>
            </a:p>
          </p:txBody>
        </p:sp>
        <p:sp>
          <p:nvSpPr>
            <p:cNvPr id="193" name="TextBox 192">
              <a:extLst>
                <a:ext uri="{FF2B5EF4-FFF2-40B4-BE49-F238E27FC236}">
                  <a16:creationId xmlns:a16="http://schemas.microsoft.com/office/drawing/2014/main" id="{463016A2-866B-6740-A2DD-BA0BFCC950F7}"/>
                </a:ext>
              </a:extLst>
            </p:cNvPr>
            <p:cNvSpPr txBox="1"/>
            <p:nvPr/>
          </p:nvSpPr>
          <p:spPr>
            <a:xfrm>
              <a:off x="6180244" y="5875802"/>
              <a:ext cx="630223" cy="184666"/>
            </a:xfrm>
            <a:prstGeom prst="rect">
              <a:avLst/>
            </a:prstGeom>
            <a:noFill/>
          </p:spPr>
          <p:txBody>
            <a:bodyPr wrap="square" lIns="0" rIns="0" rtlCol="0">
              <a:spAutoFit/>
            </a:bodyPr>
            <a:lstStyle/>
            <a:p>
              <a:r>
                <a:rPr lang="en-US" sz="600" dirty="0"/>
                <a:t>5% Charcoal</a:t>
              </a:r>
              <a:endParaRPr lang="en-US" sz="600" dirty="0">
                <a:solidFill>
                  <a:schemeClr val="tx1"/>
                </a:solidFill>
              </a:endParaRPr>
            </a:p>
          </p:txBody>
        </p:sp>
        <p:sp>
          <p:nvSpPr>
            <p:cNvPr id="194" name="Rectangle 193">
              <a:extLst>
                <a:ext uri="{FF2B5EF4-FFF2-40B4-BE49-F238E27FC236}">
                  <a16:creationId xmlns:a16="http://schemas.microsoft.com/office/drawing/2014/main" id="{FFE6951A-1135-BF4C-8E4A-27E4A4579C3B}"/>
                </a:ext>
              </a:extLst>
            </p:cNvPr>
            <p:cNvSpPr/>
            <p:nvPr/>
          </p:nvSpPr>
          <p:spPr bwMode="gray">
            <a:xfrm>
              <a:off x="5958724" y="5662447"/>
              <a:ext cx="187184" cy="187184"/>
            </a:xfrm>
            <a:prstGeom prst="rect">
              <a:avLst/>
            </a:pr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95" name="TextBox 194">
              <a:extLst>
                <a:ext uri="{FF2B5EF4-FFF2-40B4-BE49-F238E27FC236}">
                  <a16:creationId xmlns:a16="http://schemas.microsoft.com/office/drawing/2014/main" id="{72B3BE3E-8803-DD42-B96E-2D6A35B5C8FE}"/>
                </a:ext>
              </a:extLst>
            </p:cNvPr>
            <p:cNvSpPr txBox="1"/>
            <p:nvPr/>
          </p:nvSpPr>
          <p:spPr>
            <a:xfrm>
              <a:off x="6180244" y="5662777"/>
              <a:ext cx="630223" cy="184666"/>
            </a:xfrm>
            <a:prstGeom prst="rect">
              <a:avLst/>
            </a:prstGeom>
            <a:noFill/>
          </p:spPr>
          <p:txBody>
            <a:bodyPr wrap="square" lIns="0" rIns="0" rtlCol="0">
              <a:spAutoFit/>
            </a:bodyPr>
            <a:lstStyle/>
            <a:p>
              <a:r>
                <a:rPr lang="en-US" sz="600" dirty="0"/>
                <a:t>Indigo</a:t>
              </a:r>
              <a:endParaRPr lang="en-US" sz="600" dirty="0">
                <a:solidFill>
                  <a:schemeClr val="tx1"/>
                </a:solidFill>
              </a:endParaRPr>
            </a:p>
          </p:txBody>
        </p:sp>
        <p:sp>
          <p:nvSpPr>
            <p:cNvPr id="196" name="TextBox 195">
              <a:extLst>
                <a:ext uri="{FF2B5EF4-FFF2-40B4-BE49-F238E27FC236}">
                  <a16:creationId xmlns:a16="http://schemas.microsoft.com/office/drawing/2014/main" id="{1307F021-E250-BC44-A156-97E93EFBD041}"/>
                </a:ext>
              </a:extLst>
            </p:cNvPr>
            <p:cNvSpPr txBox="1"/>
            <p:nvPr/>
          </p:nvSpPr>
          <p:spPr>
            <a:xfrm>
              <a:off x="6180244" y="5451924"/>
              <a:ext cx="630223" cy="184666"/>
            </a:xfrm>
            <a:prstGeom prst="rect">
              <a:avLst/>
            </a:prstGeom>
            <a:noFill/>
          </p:spPr>
          <p:txBody>
            <a:bodyPr wrap="square" lIns="0" rIns="0" rtlCol="0">
              <a:spAutoFit/>
            </a:bodyPr>
            <a:lstStyle/>
            <a:p>
              <a:r>
                <a:rPr lang="en-US" sz="600" dirty="0">
                  <a:solidFill>
                    <a:schemeClr val="tx1"/>
                  </a:solidFill>
                </a:rPr>
                <a:t>Red</a:t>
              </a:r>
            </a:p>
          </p:txBody>
        </p:sp>
        <p:sp>
          <p:nvSpPr>
            <p:cNvPr id="197" name="Rectangle 196">
              <a:extLst>
                <a:ext uri="{FF2B5EF4-FFF2-40B4-BE49-F238E27FC236}">
                  <a16:creationId xmlns:a16="http://schemas.microsoft.com/office/drawing/2014/main" id="{D6E8F370-88B7-B143-BECC-56B2696E26F2}"/>
                </a:ext>
              </a:extLst>
            </p:cNvPr>
            <p:cNvSpPr/>
            <p:nvPr/>
          </p:nvSpPr>
          <p:spPr bwMode="gray">
            <a:xfrm>
              <a:off x="6180244" y="3246253"/>
              <a:ext cx="187184" cy="187184"/>
            </a:xfrm>
            <a:prstGeom prst="rect">
              <a:avLst/>
            </a:prstGeom>
            <a:solidFill>
              <a:srgbClr val="80C7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8" name="Rectangle 197">
              <a:extLst>
                <a:ext uri="{FF2B5EF4-FFF2-40B4-BE49-F238E27FC236}">
                  <a16:creationId xmlns:a16="http://schemas.microsoft.com/office/drawing/2014/main" id="{6777473D-86CB-DC41-A591-538A0820099A}"/>
                </a:ext>
              </a:extLst>
            </p:cNvPr>
            <p:cNvSpPr/>
            <p:nvPr/>
          </p:nvSpPr>
          <p:spPr bwMode="gray">
            <a:xfrm>
              <a:off x="6401763" y="3246253"/>
              <a:ext cx="187184" cy="187184"/>
            </a:xfrm>
            <a:prstGeom prst="rect">
              <a:avLst/>
            </a:prstGeom>
            <a:solidFill>
              <a:srgbClr val="40A4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9" name="Rectangle 198">
              <a:extLst>
                <a:ext uri="{FF2B5EF4-FFF2-40B4-BE49-F238E27FC236}">
                  <a16:creationId xmlns:a16="http://schemas.microsoft.com/office/drawing/2014/main" id="{989B0485-B1FD-0E46-998C-70BF14846660}"/>
                </a:ext>
              </a:extLst>
            </p:cNvPr>
            <p:cNvSpPr/>
            <p:nvPr/>
          </p:nvSpPr>
          <p:spPr bwMode="gray">
            <a:xfrm>
              <a:off x="6623283" y="3246253"/>
              <a:ext cx="187184" cy="187184"/>
            </a:xfrm>
            <a:prstGeom prst="rect">
              <a:avLst/>
            </a:prstGeom>
            <a:solidFill>
              <a:srgbClr val="CCE9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0" name="Rectangle 199">
              <a:extLst>
                <a:ext uri="{FF2B5EF4-FFF2-40B4-BE49-F238E27FC236}">
                  <a16:creationId xmlns:a16="http://schemas.microsoft.com/office/drawing/2014/main" id="{C3488BCE-878D-4A43-AA90-4912A715E8BD}"/>
                </a:ext>
              </a:extLst>
            </p:cNvPr>
            <p:cNvSpPr/>
            <p:nvPr/>
          </p:nvSpPr>
          <p:spPr bwMode="gray">
            <a:xfrm>
              <a:off x="5958724" y="3249161"/>
              <a:ext cx="187184" cy="187184"/>
            </a:xfrm>
            <a:prstGeom prst="rect">
              <a:avLst/>
            </a:prstGeom>
            <a:solidFill>
              <a:srgbClr val="00867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1" name="Rectangle 200">
              <a:extLst>
                <a:ext uri="{FF2B5EF4-FFF2-40B4-BE49-F238E27FC236}">
                  <a16:creationId xmlns:a16="http://schemas.microsoft.com/office/drawing/2014/main" id="{7AB8F119-F5FE-2149-92FB-75F8830718E6}"/>
                </a:ext>
              </a:extLst>
            </p:cNvPr>
            <p:cNvSpPr/>
            <p:nvPr/>
          </p:nvSpPr>
          <p:spPr bwMode="gray">
            <a:xfrm>
              <a:off x="5958724" y="3472953"/>
              <a:ext cx="187184" cy="187184"/>
            </a:xfrm>
            <a:prstGeom prst="rect">
              <a:avLst/>
            </a:prstGeom>
            <a:solidFill>
              <a:srgbClr val="0CEF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2" name="TextBox 201">
              <a:extLst>
                <a:ext uri="{FF2B5EF4-FFF2-40B4-BE49-F238E27FC236}">
                  <a16:creationId xmlns:a16="http://schemas.microsoft.com/office/drawing/2014/main" id="{D4276137-38CE-CE41-8278-45DD99244B1A}"/>
                </a:ext>
              </a:extLst>
            </p:cNvPr>
            <p:cNvSpPr txBox="1"/>
            <p:nvPr/>
          </p:nvSpPr>
          <p:spPr>
            <a:xfrm>
              <a:off x="6179531" y="3472758"/>
              <a:ext cx="630936" cy="184666"/>
            </a:xfrm>
            <a:prstGeom prst="rect">
              <a:avLst/>
            </a:prstGeom>
            <a:noFill/>
          </p:spPr>
          <p:txBody>
            <a:bodyPr wrap="square" lIns="0" rIns="0" rtlCol="0">
              <a:spAutoFit/>
            </a:bodyPr>
            <a:lstStyle/>
            <a:p>
              <a:r>
                <a:rPr lang="en-US" sz="600" dirty="0">
                  <a:solidFill>
                    <a:schemeClr val="tx1"/>
                  </a:solidFill>
                </a:rPr>
                <a:t>Bright Teal</a:t>
              </a:r>
            </a:p>
          </p:txBody>
        </p:sp>
        <p:sp>
          <p:nvSpPr>
            <p:cNvPr id="203" name="Rectangle 202">
              <a:extLst>
                <a:ext uri="{FF2B5EF4-FFF2-40B4-BE49-F238E27FC236}">
                  <a16:creationId xmlns:a16="http://schemas.microsoft.com/office/drawing/2014/main" id="{32FDF16C-E3D9-5A43-B4BA-A2D0BD2547E2}"/>
                </a:ext>
              </a:extLst>
            </p:cNvPr>
            <p:cNvSpPr/>
            <p:nvPr/>
          </p:nvSpPr>
          <p:spPr bwMode="gray">
            <a:xfrm>
              <a:off x="5958724" y="4147323"/>
              <a:ext cx="187184" cy="187184"/>
            </a:xfrm>
            <a:prstGeom prst="rect">
              <a:avLst/>
            </a:prstGeom>
            <a:solidFill>
              <a:srgbClr val="79D8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4" name="TextBox 203">
              <a:extLst>
                <a:ext uri="{FF2B5EF4-FFF2-40B4-BE49-F238E27FC236}">
                  <a16:creationId xmlns:a16="http://schemas.microsoft.com/office/drawing/2014/main" id="{2AF546EF-4A91-2643-AD8A-13B35443E7F5}"/>
                </a:ext>
              </a:extLst>
            </p:cNvPr>
            <p:cNvSpPr txBox="1"/>
            <p:nvPr/>
          </p:nvSpPr>
          <p:spPr>
            <a:xfrm>
              <a:off x="6179531" y="4147128"/>
              <a:ext cx="630936" cy="184666"/>
            </a:xfrm>
            <a:prstGeom prst="rect">
              <a:avLst/>
            </a:prstGeom>
            <a:noFill/>
          </p:spPr>
          <p:txBody>
            <a:bodyPr wrap="square" lIns="0" rIns="0" rtlCol="0">
              <a:spAutoFit/>
            </a:bodyPr>
            <a:lstStyle/>
            <a:p>
              <a:r>
                <a:rPr lang="en-US" sz="600" dirty="0">
                  <a:solidFill>
                    <a:schemeClr val="tx1"/>
                  </a:solidFill>
                </a:rPr>
                <a:t>Bright Green</a:t>
              </a:r>
            </a:p>
          </p:txBody>
        </p:sp>
      </p:grpSp>
    </p:spTree>
    <p:extLst>
      <p:ext uri="{BB962C8B-B14F-4D97-AF65-F5344CB8AC3E}">
        <p14:creationId xmlns:p14="http://schemas.microsoft.com/office/powerpoint/2010/main" val="156177344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39" r:id="rId23"/>
    <p:sldLayoutId id="2147483840" r:id="rId24"/>
    <p:sldLayoutId id="2147483841" r:id="rId25"/>
    <p:sldLayoutId id="2147483842" r:id="rId26"/>
    <p:sldLayoutId id="2147483843" r:id="rId27"/>
    <p:sldLayoutId id="2147483844" r:id="rId28"/>
    <p:sldLayoutId id="2147483845" r:id="rId29"/>
    <p:sldLayoutId id="2147483846" r:id="rId30"/>
    <p:sldLayoutId id="2147483847" r:id="rId31"/>
    <p:sldLayoutId id="2147483848" r:id="rId32"/>
    <p:sldLayoutId id="2147483849" r:id="rId33"/>
    <p:sldLayoutId id="2147483850" r:id="rId34"/>
    <p:sldLayoutId id="2147483851" r:id="rId35"/>
    <p:sldLayoutId id="2147483852" r:id="rId36"/>
    <p:sldLayoutId id="2147483853" r:id="rId37"/>
    <p:sldLayoutId id="2147483854" r:id="rId38"/>
    <p:sldLayoutId id="2147483855" r:id="rId39"/>
    <p:sldLayoutId id="2147483856" r:id="rId40"/>
    <p:sldLayoutId id="2147483857" r:id="rId41"/>
    <p:sldLayoutId id="2147483858" r:id="rId42"/>
    <p:sldLayoutId id="2147483859" r:id="rId43"/>
    <p:sldLayoutId id="2147483860" r:id="rId44"/>
    <p:sldLayoutId id="2147483861" r:id="rId45"/>
    <p:sldLayoutId id="2147483862" r:id="rId46"/>
    <p:sldLayoutId id="2147483863" r:id="rId47"/>
    <p:sldLayoutId id="2147483864" r:id="rId48"/>
    <p:sldLayoutId id="2147483865" r:id="rId49"/>
    <p:sldLayoutId id="2147483866" r:id="rId50"/>
    <p:sldLayoutId id="2147483867" r:id="rId51"/>
    <p:sldLayoutId id="2147483868" r:id="rId52"/>
    <p:sldLayoutId id="2147483869" r:id="rId53"/>
    <p:sldLayoutId id="2147483870" r:id="rId54"/>
    <p:sldLayoutId id="2147483871" r:id="rId5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5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image" Target="../media/image61.png"/><Relationship Id="rId5" Type="http://schemas.microsoft.com/office/2007/relationships/hdphoto" Target="../media/hdphoto1.wdp"/><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image" Target="../media/image62.png"/><Relationship Id="rId5" Type="http://schemas.microsoft.com/office/2007/relationships/hdphoto" Target="../media/hdphoto1.wdp"/><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image" Target="../media/image63.png"/><Relationship Id="rId5" Type="http://schemas.microsoft.com/office/2007/relationships/hdphoto" Target="../media/hdphoto1.wdp"/><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8" Type="http://schemas.openxmlformats.org/officeDocument/2006/relationships/hyperlink" Target="Gender%20imbalances%20remain%20in%20digital%20skills%20and%20STEM%20careers%20%5bInternet%5d.%20Unesco.org.%202023" TargetMode="External"/><Relationship Id="rId3" Type="http://schemas.openxmlformats.org/officeDocument/2006/relationships/image" Target="../media/image52.png"/><Relationship Id="rId7" Type="http://schemas.openxmlformats.org/officeDocument/2006/relationships/hyperlink" Target="Second%20edition.%20State%20of%20AI%20in%20India%20%5bInternet%5d.%20Deloitte.com.%20%5bcited%202024%20Jun%2018%5d." TargetMode="External"/><Relationship Id="rId2" Type="http://schemas.openxmlformats.org/officeDocument/2006/relationships/notesSlide" Target="../notesSlides/notesSlide11.xml"/><Relationship Id="rId1" Type="http://schemas.openxmlformats.org/officeDocument/2006/relationships/slideLayout" Target="../slideLayouts/slideLayout32.xml"/><Relationship Id="rId6" Type="http://schemas.openxmlformats.org/officeDocument/2006/relationships/hyperlink" Target="https://www.businesstoday.in/magazine/deep-dive/story/mpw-2023-womens-representation-in-tech-still-lags-even-as-newer-technologies-pose-fresh-challenges-408909-2023-12-11#:~:text=These%20varied%20concerns%20necessitate%20a,looking%20up%20the%20corporate%20hierarchy." TargetMode="External"/><Relationship Id="rId11" Type="http://schemas.openxmlformats.org/officeDocument/2006/relationships/hyperlink" Target="Wakdikar%20S.%20WOMEN%20IN%20STEM%20%5bInternet%5d.%20Res.in.%20%5bcited%202024%20Jun%2018%5d." TargetMode="External"/><Relationship Id="rId5" Type="http://schemas.microsoft.com/office/2007/relationships/hdphoto" Target="../media/hdphoto1.wdp"/><Relationship Id="rId10" Type="http://schemas.openxmlformats.org/officeDocument/2006/relationships/hyperlink" Target="Valls%20A,%20Gibert%20K.%20Women%20in%20artificial%20Intelligence.%20Appl%20Sci%20(Basel)%20%5bInternet%5d.%202022" TargetMode="External"/><Relationship Id="rId4" Type="http://schemas.openxmlformats.org/officeDocument/2006/relationships/image" Target="../media/image50.png"/><Relationship Id="rId9" Type="http://schemas.openxmlformats.org/officeDocument/2006/relationships/hyperlink" Target="Jetir.org.%20%5bcited%202024%20Jun%2018%5d"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hyperlink" Target="https://aclanthology.org/P19-2031/" TargetMode="External"/><Relationship Id="rId3" Type="http://schemas.openxmlformats.org/officeDocument/2006/relationships/image" Target="../media/image52.png"/><Relationship Id="rId7" Type="http://schemas.openxmlformats.org/officeDocument/2006/relationships/hyperlink" Target="https://www.researchgate.net/publication/228934881_Image_tagging_and_search_a_gender_oriented_study" TargetMode="External"/><Relationship Id="rId12" Type="http://schemas.openxmlformats.org/officeDocument/2006/relationships/hyperlink" Target="https://openaccess.city.ac.uk/id/eprint/19124/1/Lets%20Talk%20About%20Race%20Accepted%20version.pdf" TargetMode="External"/><Relationship Id="rId2" Type="http://schemas.openxmlformats.org/officeDocument/2006/relationships/notesSlide" Target="../notesSlides/notesSlide12.xml"/><Relationship Id="rId16" Type="http://schemas.openxmlformats.org/officeDocument/2006/relationships/hyperlink" Target="Atay%20M,%20Gipson%20H,%20Gwyn%20T,%20Roy%20K.%20Evaluation%20of%20gender%20bias%20in%20facial%20recognition%20with%20traditional%20machine%20learning%20algorithms%20%5bInternet%5d.%20Nsf.gov." TargetMode="External"/><Relationship Id="rId1" Type="http://schemas.openxmlformats.org/officeDocument/2006/relationships/slideLayout" Target="../slideLayouts/slideLayout32.xml"/><Relationship Id="rId6" Type="http://schemas.openxmlformats.org/officeDocument/2006/relationships/hyperlink" Target="https://www.axios.com/2024/02/23/google-gemini-images-stereotypes-controversy" TargetMode="External"/><Relationship Id="rId11" Type="http://schemas.openxmlformats.org/officeDocument/2006/relationships/hyperlink" Target="https://aclanthology.org/2020.emnlp-main.324.pdf" TargetMode="External"/><Relationship Id="rId5" Type="http://schemas.microsoft.com/office/2007/relationships/hdphoto" Target="../media/hdphoto1.wdp"/><Relationship Id="rId15" Type="http://schemas.openxmlformats.org/officeDocument/2006/relationships/hyperlink" Target="https://physicsworld.com/a/fighting-algorithmic-bias-in-artificial-intelligence/" TargetMode="External"/><Relationship Id="rId10" Type="http://schemas.openxmlformats.org/officeDocument/2006/relationships/image" Target="../media/image66.jpeg"/><Relationship Id="rId4" Type="http://schemas.openxmlformats.org/officeDocument/2006/relationships/image" Target="../media/image50.png"/><Relationship Id="rId9" Type="http://schemas.openxmlformats.org/officeDocument/2006/relationships/image" Target="../media/image65.png"/><Relationship Id="rId14" Type="http://schemas.openxmlformats.org/officeDocument/2006/relationships/image" Target="../media/image67.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32.xml"/><Relationship Id="rId6" Type="http://schemas.openxmlformats.org/officeDocument/2006/relationships/hyperlink" Target="https://www.unwomen.org/en/news-stories/feature-story/2023/09/heforshe-summit-discusses-gender-bias-in-ai-and-how-to-encourage-male-feminist-allies" TargetMode="External"/><Relationship Id="rId5" Type="http://schemas.microsoft.com/office/2007/relationships/hdphoto" Target="../media/hdphoto1.wdp"/><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52.png"/><Relationship Id="rId7" Type="http://schemas.openxmlformats.org/officeDocument/2006/relationships/hyperlink" Target="https://www.gsma.com/r/wp-content/uploads/2023/10/State-of-Mobile-Internet-Connectivity-2023-South-Asia.pdf" TargetMode="External"/><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hyperlink" Target="https://bestmediainfo.com/2023/05/759-million-indians-active-internet-users-to-reach-900-million-by-2025-iamaikantar-report" TargetMode="External"/><Relationship Id="rId5" Type="http://schemas.microsoft.com/office/2007/relationships/hdphoto" Target="../media/hdphoto1.wdp"/><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32.xml"/><Relationship Id="rId6" Type="http://schemas.openxmlformats.org/officeDocument/2006/relationships/hyperlink" Target="https://www.gsma.com/r/wp-content/uploads/2023/10/State-of-Mobile-Internet-Connectivity-2023-South-Asia.pdf" TargetMode="External"/><Relationship Id="rId5" Type="http://schemas.microsoft.com/office/2007/relationships/hdphoto" Target="../media/hdphoto1.wdp"/><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hyperlink" Target="https://wcd.nic.in/sites/default/files/Handbook%20on%20Sexual%20Harassment%20of%20Women%20at%20Workplace.pdf" TargetMode="External"/><Relationship Id="rId13" Type="http://schemas.openxmlformats.org/officeDocument/2006/relationships/hyperlink" Target="https://en.wikipedia.org/wiki/Algorithmic_bias" TargetMode="External"/><Relationship Id="rId3" Type="http://schemas.openxmlformats.org/officeDocument/2006/relationships/image" Target="../media/image52.png"/><Relationship Id="rId7" Type="http://schemas.openxmlformats.org/officeDocument/2006/relationships/hyperlink" Target="https://msde.gov.in/sites/default/files/2019-09/Women%20get%20a%20special%20focus%20under%20Skill%20India%20Mission.pdf" TargetMode="External"/><Relationship Id="rId12" Type="http://schemas.openxmlformats.org/officeDocument/2006/relationships/hyperlink" Target="https://www.pib.gov.in/PressReleasePage.aspx?PRID=1876462" TargetMode="External"/><Relationship Id="rId2" Type="http://schemas.openxmlformats.org/officeDocument/2006/relationships/notesSlide" Target="../notesSlides/notesSlide16.xml"/><Relationship Id="rId1" Type="http://schemas.openxmlformats.org/officeDocument/2006/relationships/slideLayout" Target="../slideLayouts/slideLayout32.xml"/><Relationship Id="rId6" Type="http://schemas.openxmlformats.org/officeDocument/2006/relationships/hyperlink" Target="1.%09Beti%20bachao,%20Beti%20padhao:%20Caring%20for%20the%20girl%20child%20%5bInternet%5d.%20Gov.in.%20%5bcited%202024%20Jun%2019%5d.%20Available%20from:%20https:/www.pmindia.gov.in/en/government_tr_rec/beti-bachao-beti-padhao-caring-for-the-girl-child/" TargetMode="External"/><Relationship Id="rId11" Type="http://schemas.openxmlformats.org/officeDocument/2006/relationships/hyperlink" Target="https://www.ltfs.com/docs/default-source/default-document-library/digitalsakhi.pdf?sfvrsn=1bfed88e_1" TargetMode="External"/><Relationship Id="rId5" Type="http://schemas.microsoft.com/office/2007/relationships/hdphoto" Target="../media/hdphoto1.wdp"/><Relationship Id="rId10" Type="http://schemas.openxmlformats.org/officeDocument/2006/relationships/hyperlink" Target="https://indiastemfoundation.org/" TargetMode="External"/><Relationship Id="rId4" Type="http://schemas.openxmlformats.org/officeDocument/2006/relationships/image" Target="../media/image50.png"/><Relationship Id="rId9" Type="http://schemas.openxmlformats.org/officeDocument/2006/relationships/hyperlink" Target="https://www.defindia.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89.xml"/><Relationship Id="rId5" Type="http://schemas.microsoft.com/office/2007/relationships/hdphoto" Target="../media/hdphoto1.wdp"/><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32.xml"/><Relationship Id="rId5" Type="http://schemas.microsoft.com/office/2007/relationships/hdphoto" Target="../media/hdphoto1.wdp"/><Relationship Id="rId4" Type="http://schemas.openxmlformats.org/officeDocument/2006/relationships/image" Target="../media/image50.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7" Type="http://schemas.microsoft.com/office/2007/relationships/hdphoto" Target="../media/hdphoto1.wdp"/><Relationship Id="rId2" Type="http://schemas.openxmlformats.org/officeDocument/2006/relationships/notesSlide" Target="../notesSlides/notesSlide18.xml"/><Relationship Id="rId1" Type="http://schemas.openxmlformats.org/officeDocument/2006/relationships/slideLayout" Target="../slideLayouts/slideLayout81.xml"/><Relationship Id="rId6" Type="http://schemas.openxmlformats.org/officeDocument/2006/relationships/image" Target="../media/image50.png"/><Relationship Id="rId5" Type="http://schemas.openxmlformats.org/officeDocument/2006/relationships/image" Target="../media/image69.svg"/><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89.xml"/><Relationship Id="rId5" Type="http://schemas.microsoft.com/office/2007/relationships/hdphoto" Target="../media/hdphoto1.wdp"/><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8" Type="http://schemas.openxmlformats.org/officeDocument/2006/relationships/hyperlink" Target="https://www.who.int/publications-detail-redirect/9789240025905" TargetMode="External"/><Relationship Id="rId13" Type="http://schemas.openxmlformats.org/officeDocument/2006/relationships/hyperlink" Target="https://ncses.nsf.gov/pubs/nsf19304/" TargetMode="External"/><Relationship Id="rId3" Type="http://schemas.openxmlformats.org/officeDocument/2006/relationships/image" Target="../media/image52.png"/><Relationship Id="rId7" Type="http://schemas.openxmlformats.org/officeDocument/2006/relationships/hyperlink" Target="https://plato.stanford.edu/entries/artificial-intelligence/" TargetMode="External"/><Relationship Id="rId12" Type="http://schemas.openxmlformats.org/officeDocument/2006/relationships/hyperlink" Target="https://www.businesstoday.in/magazine/deep-dive/story/mpw-2023-womens-representation-in-tech-still-lags-even-as-newer-technologies-pose-fresh-challenges-408909-2023-12-11" TargetMode="External"/><Relationship Id="rId2" Type="http://schemas.openxmlformats.org/officeDocument/2006/relationships/notesSlide" Target="../notesSlides/notesSlide20.xml"/><Relationship Id="rId16" Type="http://schemas.microsoft.com/office/2007/relationships/hdphoto" Target="../media/hdphoto1.wdp"/><Relationship Id="rId1" Type="http://schemas.openxmlformats.org/officeDocument/2006/relationships/slideLayout" Target="../slideLayouts/slideLayout89.xml"/><Relationship Id="rId6" Type="http://schemas.openxmlformats.org/officeDocument/2006/relationships/hyperlink" Target="https://www.frontiersin.org/journals/psychology/articles/10.3389/fpsyg.2015.01400/full" TargetMode="External"/><Relationship Id="rId11" Type="http://schemas.openxmlformats.org/officeDocument/2006/relationships/hyperlink" Target="https://oecd.ai/en/wonk/closing-the-gender-gap" TargetMode="External"/><Relationship Id="rId5" Type="http://schemas.openxmlformats.org/officeDocument/2006/relationships/hyperlink" Target="https://gender.jhpiego.org/analysistoolkit/gender-concepts-and-definitions/" TargetMode="External"/><Relationship Id="rId15" Type="http://schemas.openxmlformats.org/officeDocument/2006/relationships/image" Target="../media/image50.png"/><Relationship Id="rId10" Type="http://schemas.openxmlformats.org/officeDocument/2006/relationships/hyperlink" Target="https://www.gsma.com/r/wp-content/uploads/2022/06/The-Mobile-Gender-Gap-Report-2022.pdf" TargetMode="External"/><Relationship Id="rId4" Type="http://schemas.openxmlformats.org/officeDocument/2006/relationships/hyperlink" Target="https://cihr-irsc.gc.ca/e/48642.html" TargetMode="External"/><Relationship Id="rId9" Type="http://schemas.openxmlformats.org/officeDocument/2006/relationships/hyperlink" Target="http://dx.doi.org/10.5018/economics-ejournal.ja.2019-9" TargetMode="External"/><Relationship Id="rId14" Type="http://schemas.openxmlformats.org/officeDocument/2006/relationships/hyperlink" Target="http://www2.deloitte.com/content/dam/Deloitte/in/Documents/Consulting/in-State-of-AI-in-India-2022-noexp.pdf"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niscpr.res.in/includes/images/eresources/women-in-STEM.pdf" TargetMode="External"/><Relationship Id="rId13" Type="http://schemas.openxmlformats.org/officeDocument/2006/relationships/hyperlink" Target="https://physicsworld.com/a/fighting-algorithmic-bias-in-artificial-intelligence/" TargetMode="External"/><Relationship Id="rId3" Type="http://schemas.openxmlformats.org/officeDocument/2006/relationships/image" Target="../media/image52.png"/><Relationship Id="rId7" Type="http://schemas.openxmlformats.org/officeDocument/2006/relationships/hyperlink" Target="https://www.mdpi.com/2076-3417/12/19/9639" TargetMode="External"/><Relationship Id="rId12" Type="http://schemas.openxmlformats.org/officeDocument/2006/relationships/hyperlink" Target="https://www.axios.com/2024/02/23/google-gemini-images-stereotypes-controversy" TargetMode="External"/><Relationship Id="rId17" Type="http://schemas.microsoft.com/office/2007/relationships/hdphoto" Target="../media/hdphoto1.wdp"/><Relationship Id="rId2" Type="http://schemas.openxmlformats.org/officeDocument/2006/relationships/notesSlide" Target="../notesSlides/notesSlide21.xml"/><Relationship Id="rId16" Type="http://schemas.openxmlformats.org/officeDocument/2006/relationships/image" Target="../media/image50.png"/><Relationship Id="rId1" Type="http://schemas.openxmlformats.org/officeDocument/2006/relationships/slideLayout" Target="../slideLayouts/slideLayout89.xml"/><Relationship Id="rId6" Type="http://schemas.openxmlformats.org/officeDocument/2006/relationships/hyperlink" Target="https://op.europa.eu/en/publication-detail/-/publication/84bd6dea-2351-11e8-ac73-01aa75ed71a" TargetMode="External"/><Relationship Id="rId11" Type="http://schemas.openxmlformats.org/officeDocument/2006/relationships/hyperlink" Target="https://par.nsf.gov/servlets/purl/10358566" TargetMode="External"/><Relationship Id="rId5" Type="http://schemas.openxmlformats.org/officeDocument/2006/relationships/hyperlink" Target="https://www.jetir.org/papers/JETIRK006023.pdf" TargetMode="External"/><Relationship Id="rId15" Type="http://schemas.openxmlformats.org/officeDocument/2006/relationships/hyperlink" Target="https://www.unwomen.org/en/news-stories/feature-story/2023/09/heforshe-summit-discusses-gender-bias-in-ai-and-how-to-encourage-male-feminist-allies" TargetMode="External"/><Relationship Id="rId10" Type="http://schemas.openxmlformats.org/officeDocument/2006/relationships/hyperlink" Target="http://dx.doi.org/10.1145/3457607" TargetMode="External"/><Relationship Id="rId4" Type="http://schemas.openxmlformats.org/officeDocument/2006/relationships/hyperlink" Target="https://uis.unesco.org/en/blog/gender-imbalances-remain-digital-skills-stm-careers" TargetMode="External"/><Relationship Id="rId9" Type="http://schemas.openxmlformats.org/officeDocument/2006/relationships/hyperlink" Target="https://aclanthology.org/2020.emnlp-main.324.pdf" TargetMode="External"/><Relationship Id="rId14" Type="http://schemas.openxmlformats.org/officeDocument/2006/relationships/hyperlink" Target="https://www.researchgate.net/publication/228934881_Image_tagging_and_search_a_gender_oriented_study"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documents1.worldbank.org/curated/en/896971468194972881/pdf/World-development-report-2016-digital-dividends.pdf" TargetMode="External"/><Relationship Id="rId13" Type="http://schemas.openxmlformats.org/officeDocument/2006/relationships/hyperlink" Target="http://ltfs.com/docs/default-source/default-document-library/digitalsakhi.pdf?sfvrsn=1bfed88e_1" TargetMode="External"/><Relationship Id="rId18" Type="http://schemas.openxmlformats.org/officeDocument/2006/relationships/hyperlink" Target="http://arxiv.org/abs/1607.06520" TargetMode="External"/><Relationship Id="rId3" Type="http://schemas.openxmlformats.org/officeDocument/2006/relationships/image" Target="../media/image52.png"/><Relationship Id="rId21" Type="http://schemas.microsoft.com/office/2007/relationships/hdphoto" Target="../media/hdphoto1.wdp"/><Relationship Id="rId7" Type="http://schemas.openxmlformats.org/officeDocument/2006/relationships/hyperlink" Target="https://www.gsma.com/r/wp-content/uploads/2022/06/The-Mobile-Gender-Gap-Report-2022.pdf" TargetMode="External"/><Relationship Id="rId12" Type="http://schemas.openxmlformats.org/officeDocument/2006/relationships/hyperlink" Target="https://indiastemfoundation.org/" TargetMode="External"/><Relationship Id="rId17" Type="http://schemas.openxmlformats.org/officeDocument/2006/relationships/hyperlink" Target="https://www3.weforum.org/docs/WEF_Future_of_Jobs_2020.pdf" TargetMode="External"/><Relationship Id="rId2" Type="http://schemas.openxmlformats.org/officeDocument/2006/relationships/notesSlide" Target="../notesSlides/notesSlide22.xml"/><Relationship Id="rId16" Type="http://schemas.openxmlformats.org/officeDocument/2006/relationships/hyperlink" Target="https://en.wikipedia.org/w/index.php?title=Algorithmic_bias&amp;oldid=1229495685" TargetMode="External"/><Relationship Id="rId20" Type="http://schemas.openxmlformats.org/officeDocument/2006/relationships/image" Target="../media/image50.png"/><Relationship Id="rId1" Type="http://schemas.openxmlformats.org/officeDocument/2006/relationships/slideLayout" Target="../slideLayouts/slideLayout89.xml"/><Relationship Id="rId6" Type="http://schemas.openxmlformats.org/officeDocument/2006/relationships/hyperlink" Target="https://www.gsma.com/r/wp-content/uploads/2023/10/State-of-Mobile-Internet-Connectivity-2023-South-Asia.pdf" TargetMode="External"/><Relationship Id="rId11" Type="http://schemas.openxmlformats.org/officeDocument/2006/relationships/hyperlink" Target="https://www.defindia.org/" TargetMode="External"/><Relationship Id="rId5" Type="http://schemas.openxmlformats.org/officeDocument/2006/relationships/hyperlink" Target="https://bestmediainfo.com/2023/05/759-million-indians-active-internet-users-to-reach-900-million-by-2025-iamaikantar-report" TargetMode="External"/><Relationship Id="rId15" Type="http://schemas.openxmlformats.org/officeDocument/2006/relationships/hyperlink" Target="https://women-in-tech.org/in/" TargetMode="External"/><Relationship Id="rId10" Type="http://schemas.openxmlformats.org/officeDocument/2006/relationships/hyperlink" Target="https://wep.gov.in/" TargetMode="External"/><Relationship Id="rId19" Type="http://schemas.openxmlformats.org/officeDocument/2006/relationships/hyperlink" Target="http://dx.doi.org/10.1145/3457607" TargetMode="External"/><Relationship Id="rId4" Type="http://schemas.openxmlformats.org/officeDocument/2006/relationships/hyperlink" Target="https://www.ilo.org/resource/other/women-business-and-management" TargetMode="External"/><Relationship Id="rId9" Type="http://schemas.openxmlformats.org/officeDocument/2006/relationships/hyperlink" Target="https://msde.gov.in/sites/default/files/2019-09/Women%20get%20a%20special%20focus%20under%20Skill%20India%20Mission.pdf" TargetMode="External"/><Relationship Id="rId14" Type="http://schemas.openxmlformats.org/officeDocument/2006/relationships/hyperlink" Target="https://www.pib.gov.in/PressReleasePage.aspx?PRID=1876462"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news.mit.edu/2018/study-finds-gender-skin-type-bias-artificial-intelligence-systems-0212" TargetMode="External"/><Relationship Id="rId7" Type="http://schemas.openxmlformats.org/officeDocument/2006/relationships/hyperlink" Target="https://www.ohchr.org/sites/default/files/Documents/Issues/Women/WRGS/GenderDigital/WWW_Foundation.pdf" TargetMode="External"/><Relationship Id="rId2" Type="http://schemas.openxmlformats.org/officeDocument/2006/relationships/notesSlide" Target="../notesSlides/notesSlide23.xml"/><Relationship Id="rId1" Type="http://schemas.openxmlformats.org/officeDocument/2006/relationships/slideLayout" Target="../slideLayouts/slideLayout89.xml"/><Relationship Id="rId6" Type="http://schemas.openxmlformats.org/officeDocument/2006/relationships/hyperlink" Target="https://www.womeninai.co/" TargetMode="External"/><Relationship Id="rId5" Type="http://schemas.openxmlformats.org/officeDocument/2006/relationships/hyperlink" Target="https://www.pewresearch.org/short-reads/2013/09/12/its-a-womans-social-media-world/" TargetMode="External"/><Relationship Id="rId10" Type="http://schemas.microsoft.com/office/2007/relationships/hdphoto" Target="../media/hdphoto1.wdp"/><Relationship Id="rId4" Type="http://schemas.openxmlformats.org/officeDocument/2006/relationships/hyperlink" Target="https://www.itu.int/en/mediacentre/backgrounders/Pages/bridging-the-gender-divide.aspx" TargetMode="External"/><Relationship Id="rId9"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71.jpeg"/><Relationship Id="rId2" Type="http://schemas.openxmlformats.org/officeDocument/2006/relationships/notesSlide" Target="../notesSlides/notesSlide24.xml"/><Relationship Id="rId1" Type="http://schemas.openxmlformats.org/officeDocument/2006/relationships/slideLayout" Target="../slideLayouts/slideLayout89.xml"/><Relationship Id="rId6" Type="http://schemas.openxmlformats.org/officeDocument/2006/relationships/image" Target="../media/image70.jpeg"/><Relationship Id="rId5" Type="http://schemas.microsoft.com/office/2007/relationships/hdphoto" Target="../media/hdphoto1.wdp"/><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73.jpeg"/><Relationship Id="rId2" Type="http://schemas.openxmlformats.org/officeDocument/2006/relationships/notesSlide" Target="../notesSlides/notesSlide25.xml"/><Relationship Id="rId1" Type="http://schemas.openxmlformats.org/officeDocument/2006/relationships/slideLayout" Target="../slideLayouts/slideLayout89.xml"/><Relationship Id="rId6" Type="http://schemas.openxmlformats.org/officeDocument/2006/relationships/image" Target="../media/image72.jpeg"/><Relationship Id="rId5" Type="http://schemas.microsoft.com/office/2007/relationships/hdphoto" Target="../media/hdphoto1.wdp"/><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89.xml"/><Relationship Id="rId5" Type="http://schemas.microsoft.com/office/2007/relationships/hdphoto" Target="../media/hdphoto1.wdp"/><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32.xml"/><Relationship Id="rId5" Type="http://schemas.microsoft.com/office/2007/relationships/hdphoto" Target="../media/hdphoto1.wdp"/><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127.xml"/><Relationship Id="rId6" Type="http://schemas.openxmlformats.org/officeDocument/2006/relationships/image" Target="../media/image54.png"/><Relationship Id="rId5" Type="http://schemas.openxmlformats.org/officeDocument/2006/relationships/image" Target="../media/image53.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hyperlink" Target="https://www.gsma.com/r/wp-content/uploads/2023/10/State-of-Mobile-Internet-Connectivity-2023-South-Asia.pdf" TargetMode="External"/><Relationship Id="rId3" Type="http://schemas.openxmlformats.org/officeDocument/2006/relationships/image" Target="../media/image52.png"/><Relationship Id="rId7" Type="http://schemas.openxmlformats.org/officeDocument/2006/relationships/hyperlink" Target="https://bestmediainfo.com/2023/05/759-million-indians-active-internet-users-to-reach-900-million-by-2025-iamaikantar-report" TargetMode="External"/><Relationship Id="rId2" Type="http://schemas.openxmlformats.org/officeDocument/2006/relationships/notesSlide" Target="../notesSlides/notesSlide28.xml"/><Relationship Id="rId1" Type="http://schemas.openxmlformats.org/officeDocument/2006/relationships/slideLayout" Target="../slideLayouts/slideLayout32.xml"/><Relationship Id="rId6" Type="http://schemas.openxmlformats.org/officeDocument/2006/relationships/chart" Target="../charts/chart2.xml"/><Relationship Id="rId5" Type="http://schemas.microsoft.com/office/2007/relationships/hdphoto" Target="../media/hdphoto1.wdp"/><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89.xml"/><Relationship Id="rId5" Type="http://schemas.microsoft.com/office/2007/relationships/hdphoto" Target="../media/hdphoto1.wdp"/><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89.xml"/><Relationship Id="rId5" Type="http://schemas.microsoft.com/office/2007/relationships/hdphoto" Target="../media/hdphoto1.wdp"/><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89.xml"/><Relationship Id="rId5" Type="http://schemas.microsoft.com/office/2007/relationships/hdphoto" Target="../media/hdphoto1.wdp"/><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129.xml"/><Relationship Id="rId6" Type="http://schemas.openxmlformats.org/officeDocument/2006/relationships/image" Target="../media/image56.jpeg"/><Relationship Id="rId5" Type="http://schemas.microsoft.com/office/2007/relationships/hdphoto" Target="../media/hdphoto1.wdp"/><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2.png"/><Relationship Id="rId7"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57.png"/><Relationship Id="rId5" Type="http://schemas.microsoft.com/office/2007/relationships/hdphoto" Target="../media/hdphoto1.wdp"/><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microsoft.com/office/2007/relationships/hdphoto" Target="../media/hdphoto1.wdp"/><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32.xml"/><Relationship Id="rId5" Type="http://schemas.microsoft.com/office/2007/relationships/hdphoto" Target="../media/hdphoto1.wdp"/><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32.xml"/><Relationship Id="rId5" Type="http://schemas.microsoft.com/office/2007/relationships/hdphoto" Target="../media/hdphoto1.wdp"/><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60.png"/><Relationship Id="rId5" Type="http://schemas.microsoft.com/office/2007/relationships/hdphoto" Target="../media/hdphoto1.wdp"/><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558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52F5E-B274-401A-91A0-C5F726B5376B}"/>
              </a:ext>
            </a:extLst>
          </p:cNvPr>
          <p:cNvSpPr>
            <a:spLocks noGrp="1"/>
          </p:cNvSpPr>
          <p:nvPr>
            <p:ph type="title"/>
          </p:nvPr>
        </p:nvSpPr>
        <p:spPr>
          <a:xfrm>
            <a:off x="190948" y="1094622"/>
            <a:ext cx="7999741" cy="1825302"/>
          </a:xfrm>
        </p:spPr>
        <p:txBody>
          <a:bodyPr/>
          <a:lstStyle/>
          <a:p>
            <a:r>
              <a:rPr lang="en-IN" sz="1800" b="1" dirty="0">
                <a:effectLst/>
                <a:latin typeface="Times New Roman" panose="02020603050405020304" pitchFamily="18" charset="0"/>
                <a:ea typeface="Aptos" panose="020B0004020202020204" pitchFamily="34" charset="0"/>
              </a:rPr>
              <a:t>The Impact of Gender Bias in Artificial Intelligence: A Scoping Review and Framework for Promoting Opportunities for Women Empowerment and Representation in AI</a:t>
            </a: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7F01138-6716-66B8-113E-7706E5FA11F6}"/>
              </a:ext>
            </a:extLst>
          </p:cNvPr>
          <p:cNvSpPr txBox="1"/>
          <p:nvPr/>
        </p:nvSpPr>
        <p:spPr>
          <a:xfrm>
            <a:off x="2592529" y="3028890"/>
            <a:ext cx="340459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808080">
                    <a:lumMod val="20000"/>
                    <a:lumOff val="80000"/>
                  </a:srgbClr>
                </a:solidFill>
                <a:effectLst/>
                <a:uLnTx/>
                <a:uFillTx/>
                <a:latin typeface="Arial" panose="020B0604020202020204" pitchFamily="34" charset="0"/>
                <a:cs typeface="Arial" panose="020B0604020202020204" pitchFamily="34" charset="0"/>
              </a:rPr>
              <a:t>     A Scoping Review</a:t>
            </a:r>
            <a:endParaRPr kumimoji="0" lang="en-IN" sz="2000" b="0" i="0" u="none" strike="noStrike" kern="1200" cap="none" spc="0" normalizeH="0" baseline="0" noProof="0" dirty="0">
              <a:ln>
                <a:noFill/>
              </a:ln>
              <a:solidFill>
                <a:srgbClr val="000000"/>
              </a:solidFill>
              <a:effectLst/>
              <a:uLnTx/>
              <a:uFillTx/>
              <a:latin typeface="Arial"/>
              <a:cs typeface="+mn-cs"/>
            </a:endParaRPr>
          </a:p>
        </p:txBody>
      </p:sp>
      <p:sp>
        <p:nvSpPr>
          <p:cNvPr id="10" name="TextBox 9">
            <a:extLst>
              <a:ext uri="{FF2B5EF4-FFF2-40B4-BE49-F238E27FC236}">
                <a16:creationId xmlns:a16="http://schemas.microsoft.com/office/drawing/2014/main" id="{6A284921-F034-8177-BF78-E7E7F333721F}"/>
              </a:ext>
            </a:extLst>
          </p:cNvPr>
          <p:cNvSpPr txBox="1"/>
          <p:nvPr/>
        </p:nvSpPr>
        <p:spPr>
          <a:xfrm>
            <a:off x="265889" y="4831559"/>
            <a:ext cx="3048810" cy="784830"/>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
                <a:srgbClr val="000000"/>
              </a:buClr>
              <a:buSzPts val="2400"/>
              <a:buFontTx/>
              <a:buNone/>
              <a:tabLst/>
              <a:defRPr/>
            </a:pPr>
            <a:r>
              <a:rPr kumimoji="0" lang="en-IN" alt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ea"/>
              </a:rPr>
              <a:t>Presented by- </a:t>
            </a:r>
          </a:p>
          <a:p>
            <a:pPr marL="0" marR="0" lvl="0" indent="0" algn="l" defTabSz="914400" rtl="0" eaLnBrk="1" fontAlgn="auto" latinLnBrk="0" hangingPunct="1">
              <a:lnSpc>
                <a:spcPct val="90000"/>
              </a:lnSpc>
              <a:spcBef>
                <a:spcPts val="0"/>
              </a:spcBef>
              <a:spcAft>
                <a:spcPts val="0"/>
              </a:spcAft>
              <a:buClr>
                <a:srgbClr val="000000"/>
              </a:buClr>
              <a:buSzPts val="2400"/>
              <a:buFontTx/>
              <a:buNone/>
              <a:tabLst/>
              <a:defRPr/>
            </a:pPr>
            <a:r>
              <a:rPr kumimoji="0" lang="en-IN" alt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ea"/>
              </a:rPr>
              <a:t>Sadiya Siddiqui</a:t>
            </a:r>
          </a:p>
          <a:p>
            <a:pPr marL="0" marR="0" lvl="0" indent="0" algn="l" defTabSz="914400" rtl="0" eaLnBrk="1" fontAlgn="auto" latinLnBrk="0" hangingPunct="1">
              <a:lnSpc>
                <a:spcPct val="90000"/>
              </a:lnSpc>
              <a:spcBef>
                <a:spcPts val="0"/>
              </a:spcBef>
              <a:spcAft>
                <a:spcPts val="0"/>
              </a:spcAft>
              <a:buClr>
                <a:srgbClr val="000000"/>
              </a:buClr>
              <a:buSzPts val="2400"/>
              <a:buFontTx/>
              <a:buNone/>
              <a:tabLst/>
              <a:defRPr/>
            </a:pPr>
            <a:r>
              <a:rPr kumimoji="0" lang="en-IN" alt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ea"/>
              </a:rPr>
              <a:t>(PG/22/098)</a:t>
            </a:r>
          </a:p>
        </p:txBody>
      </p:sp>
      <p:sp>
        <p:nvSpPr>
          <p:cNvPr id="12" name="TextBox 11">
            <a:extLst>
              <a:ext uri="{FF2B5EF4-FFF2-40B4-BE49-F238E27FC236}">
                <a16:creationId xmlns:a16="http://schemas.microsoft.com/office/drawing/2014/main" id="{CA906484-1736-1206-C7B6-EE2423F51198}"/>
              </a:ext>
            </a:extLst>
          </p:cNvPr>
          <p:cNvSpPr txBox="1"/>
          <p:nvPr/>
        </p:nvSpPr>
        <p:spPr>
          <a:xfrm>
            <a:off x="282383" y="5514180"/>
            <a:ext cx="4012446" cy="5355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000000"/>
              </a:buClr>
              <a:buSzPts val="2400"/>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ea"/>
              </a:rPr>
              <a:t>Mentor: Dr. </a:t>
            </a:r>
            <a:r>
              <a:rPr kumimoji="0" lang="en-US" sz="1600" b="1"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mn-ea"/>
              </a:rPr>
              <a:t>Rupsa</a:t>
            </a:r>
            <a:r>
              <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mn-ea"/>
              </a:rPr>
              <a:t> Banerjee, IIHMR Delhi    </a:t>
            </a:r>
          </a:p>
        </p:txBody>
      </p:sp>
      <p:pic>
        <p:nvPicPr>
          <p:cNvPr id="9" name="Picture Placeholder 8" descr="A couple of heads of two people&#10;&#10;Description automatically generated">
            <a:extLst>
              <a:ext uri="{FF2B5EF4-FFF2-40B4-BE49-F238E27FC236}">
                <a16:creationId xmlns:a16="http://schemas.microsoft.com/office/drawing/2014/main" id="{E6CC237F-BBEB-6840-7C96-C00072A6936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4271" r="24271"/>
          <a:stretch>
            <a:fillRect/>
          </a:stretch>
        </p:blipFill>
        <p:spPr/>
      </p:pic>
      <p:pic>
        <p:nvPicPr>
          <p:cNvPr id="15" name="Picture 14" descr="A black background with a black square&#10;&#10;Description automatically generated with medium confidence">
            <a:extLst>
              <a:ext uri="{FF2B5EF4-FFF2-40B4-BE49-F238E27FC236}">
                <a16:creationId xmlns:a16="http://schemas.microsoft.com/office/drawing/2014/main" id="{24BFDCBC-0A18-5AF4-A348-4722B28D71DF}"/>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363440" y="280037"/>
            <a:ext cx="2381250" cy="645160"/>
          </a:xfrm>
          <a:prstGeom prst="rect">
            <a:avLst/>
          </a:prstGeom>
          <a:noFill/>
          <a:ln>
            <a:noFill/>
          </a:ln>
        </p:spPr>
      </p:pic>
      <p:pic>
        <p:nvPicPr>
          <p:cNvPr id="16" name="Google Shape;87;p13">
            <a:extLst>
              <a:ext uri="{FF2B5EF4-FFF2-40B4-BE49-F238E27FC236}">
                <a16:creationId xmlns:a16="http://schemas.microsoft.com/office/drawing/2014/main" id="{533A22E6-EE92-502B-2706-B64EECB5A85F}"/>
              </a:ext>
            </a:extLst>
          </p:cNvPr>
          <p:cNvPicPr preferRelativeResize="0"/>
          <p:nvPr/>
        </p:nvPicPr>
        <p:blipFill rotWithShape="1">
          <a:blip r:embed="rId5">
            <a:clrChange>
              <a:clrFrom>
                <a:srgbClr val="0485A5"/>
              </a:clrFrom>
              <a:clrTo>
                <a:srgbClr val="0485A5">
                  <a:alpha val="0"/>
                </a:srgbClr>
              </a:clrTo>
            </a:clrChange>
            <a:lum bright="70000" contrast="-70000"/>
            <a:extLst>
              <a:ext uri="{BEBA8EAE-BF5A-486C-A8C5-ECC9F3942E4B}">
                <a14:imgProps xmlns:a14="http://schemas.microsoft.com/office/drawing/2010/main">
                  <a14:imgLayer r:embed="rId6">
                    <a14:imgEffect>
                      <a14:colorTemperature colorTemp="11200"/>
                    </a14:imgEffect>
                    <a14:imgEffect>
                      <a14:saturation sat="33000"/>
                    </a14:imgEffect>
                  </a14:imgLayer>
                </a14:imgProps>
              </a:ext>
            </a:extLst>
          </a:blip>
          <a:srcRect/>
          <a:stretch>
            <a:fillRect/>
          </a:stretch>
        </p:blipFill>
        <p:spPr>
          <a:xfrm>
            <a:off x="190947" y="229494"/>
            <a:ext cx="1460871" cy="832390"/>
          </a:xfrm>
          <a:prstGeom prst="rect">
            <a:avLst/>
          </a:prstGeom>
          <a:noFill/>
          <a:ln>
            <a:noFill/>
          </a:ln>
        </p:spPr>
      </p:pic>
    </p:spTree>
    <p:extLst>
      <p:ext uri="{BB962C8B-B14F-4D97-AF65-F5344CB8AC3E}">
        <p14:creationId xmlns:p14="http://schemas.microsoft.com/office/powerpoint/2010/main" val="1726007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2760C6-1BF2-C30C-03A6-1E68F7BE83B0}"/>
              </a:ext>
            </a:extLst>
          </p:cNvPr>
          <p:cNvSpPr txBox="1"/>
          <p:nvPr/>
        </p:nvSpPr>
        <p:spPr>
          <a:xfrm>
            <a:off x="247416" y="1164078"/>
            <a:ext cx="11697167" cy="4870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pic>
        <p:nvPicPr>
          <p:cNvPr id="2" name="Google Shape;87;p13">
            <a:extLst>
              <a:ext uri="{FF2B5EF4-FFF2-40B4-BE49-F238E27FC236}">
                <a16:creationId xmlns:a16="http://schemas.microsoft.com/office/drawing/2014/main" id="{8A5BD692-A0C1-FBB7-4850-9EE48A71EA97}"/>
              </a:ext>
            </a:extLst>
          </p:cNvPr>
          <p:cNvPicPr preferRelativeResize="0"/>
          <p:nvPr/>
        </p:nvPicPr>
        <p:blipFill rotWithShape="1">
          <a:blip r:embed="rId3"/>
          <a:srcRect/>
          <a:stretch>
            <a:fillRect/>
          </a:stretch>
        </p:blipFill>
        <p:spPr>
          <a:xfrm>
            <a:off x="0" y="24130"/>
            <a:ext cx="1315720" cy="635635"/>
          </a:xfrm>
          <a:prstGeom prst="rect">
            <a:avLst/>
          </a:prstGeom>
          <a:noFill/>
          <a:ln>
            <a:noFill/>
          </a:ln>
        </p:spPr>
      </p:pic>
      <p:sp>
        <p:nvSpPr>
          <p:cNvPr id="6" name="Rectangle: Rounded Corners 5">
            <a:extLst>
              <a:ext uri="{FF2B5EF4-FFF2-40B4-BE49-F238E27FC236}">
                <a16:creationId xmlns:a16="http://schemas.microsoft.com/office/drawing/2014/main" id="{196E4F0B-B296-95B6-5177-3B676B71C2CD}"/>
              </a:ext>
            </a:extLst>
          </p:cNvPr>
          <p:cNvSpPr/>
          <p:nvPr/>
        </p:nvSpPr>
        <p:spPr>
          <a:xfrm>
            <a:off x="3947257" y="186019"/>
            <a:ext cx="5324334"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Qualitative Overview(2/4)</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C07C8F3A-378F-004D-728E-92182C07345C}"/>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72111" y="57715"/>
            <a:ext cx="1626425" cy="440653"/>
          </a:xfrm>
          <a:prstGeom prst="rect">
            <a:avLst/>
          </a:prstGeom>
          <a:noFill/>
          <a:ln>
            <a:noFill/>
          </a:ln>
        </p:spPr>
      </p:pic>
      <p:sp>
        <p:nvSpPr>
          <p:cNvPr id="26" name="Rectangle 25">
            <a:extLst>
              <a:ext uri="{FF2B5EF4-FFF2-40B4-BE49-F238E27FC236}">
                <a16:creationId xmlns:a16="http://schemas.microsoft.com/office/drawing/2014/main" id="{BF51AE12-2495-0FD9-37F2-107D499C62B1}"/>
              </a:ext>
            </a:extLst>
          </p:cNvPr>
          <p:cNvSpPr/>
          <p:nvPr/>
        </p:nvSpPr>
        <p:spPr>
          <a:xfrm>
            <a:off x="4250182" y="1450674"/>
            <a:ext cx="3391888" cy="3747481"/>
          </a:xfrm>
          <a:prstGeom prst="rect">
            <a:avLst/>
          </a:prstGeom>
        </p:spPr>
        <p:txBody>
          <a:bodyPr wrap="square" lIns="180000" rIns="108000" anchor="ctr" anchorCtr="0">
            <a:noAutofit/>
          </a:bodyPr>
          <a:lstStyle/>
          <a:p>
            <a:pPr marL="92075" algn="just"/>
            <a:endParaRPr lang="en-US" sz="1600" dirty="0">
              <a:solidFill>
                <a:schemeClr val="accent2"/>
              </a:solidFill>
            </a:endParaRPr>
          </a:p>
        </p:txBody>
      </p:sp>
      <p:pic>
        <p:nvPicPr>
          <p:cNvPr id="5" name="Picture 4">
            <a:extLst>
              <a:ext uri="{FF2B5EF4-FFF2-40B4-BE49-F238E27FC236}">
                <a16:creationId xmlns:a16="http://schemas.microsoft.com/office/drawing/2014/main" id="{CBDCF3F4-C3BD-D7BC-4DAB-AEB28434BE29}"/>
              </a:ext>
            </a:extLst>
          </p:cNvPr>
          <p:cNvPicPr>
            <a:picLocks noChangeAspect="1"/>
          </p:cNvPicPr>
          <p:nvPr/>
        </p:nvPicPr>
        <p:blipFill rotWithShape="1">
          <a:blip r:embed="rId6">
            <a:extLst>
              <a:ext uri="{28A0092B-C50C-407E-A947-70E740481C1C}">
                <a14:useLocalDpi xmlns:a14="http://schemas.microsoft.com/office/drawing/2010/main" val="0"/>
              </a:ext>
            </a:extLst>
          </a:blip>
          <a:srcRect l="3208" t="21980" r="1382" b="1571"/>
          <a:stretch/>
        </p:blipFill>
        <p:spPr>
          <a:xfrm>
            <a:off x="247415" y="1164078"/>
            <a:ext cx="11697167" cy="4870800"/>
          </a:xfrm>
          <a:prstGeom prst="rect">
            <a:avLst/>
          </a:prstGeom>
        </p:spPr>
      </p:pic>
    </p:spTree>
    <p:extLst>
      <p:ext uri="{BB962C8B-B14F-4D97-AF65-F5344CB8AC3E}">
        <p14:creationId xmlns:p14="http://schemas.microsoft.com/office/powerpoint/2010/main" val="429149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2760C6-1BF2-C30C-03A6-1E68F7BE83B0}"/>
              </a:ext>
            </a:extLst>
          </p:cNvPr>
          <p:cNvSpPr txBox="1"/>
          <p:nvPr/>
        </p:nvSpPr>
        <p:spPr>
          <a:xfrm>
            <a:off x="247416" y="1164078"/>
            <a:ext cx="11697167" cy="4870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pic>
        <p:nvPicPr>
          <p:cNvPr id="2" name="Google Shape;87;p13">
            <a:extLst>
              <a:ext uri="{FF2B5EF4-FFF2-40B4-BE49-F238E27FC236}">
                <a16:creationId xmlns:a16="http://schemas.microsoft.com/office/drawing/2014/main" id="{8A5BD692-A0C1-FBB7-4850-9EE48A71EA97}"/>
              </a:ext>
            </a:extLst>
          </p:cNvPr>
          <p:cNvPicPr preferRelativeResize="0"/>
          <p:nvPr/>
        </p:nvPicPr>
        <p:blipFill rotWithShape="1">
          <a:blip r:embed="rId3"/>
          <a:srcRect/>
          <a:stretch>
            <a:fillRect/>
          </a:stretch>
        </p:blipFill>
        <p:spPr>
          <a:xfrm>
            <a:off x="0" y="24130"/>
            <a:ext cx="1315720" cy="635635"/>
          </a:xfrm>
          <a:prstGeom prst="rect">
            <a:avLst/>
          </a:prstGeom>
          <a:noFill/>
          <a:ln>
            <a:noFill/>
          </a:ln>
        </p:spPr>
      </p:pic>
      <p:sp>
        <p:nvSpPr>
          <p:cNvPr id="6" name="Rectangle: Rounded Corners 5">
            <a:extLst>
              <a:ext uri="{FF2B5EF4-FFF2-40B4-BE49-F238E27FC236}">
                <a16:creationId xmlns:a16="http://schemas.microsoft.com/office/drawing/2014/main" id="{196E4F0B-B296-95B6-5177-3B676B71C2CD}"/>
              </a:ext>
            </a:extLst>
          </p:cNvPr>
          <p:cNvSpPr/>
          <p:nvPr/>
        </p:nvSpPr>
        <p:spPr>
          <a:xfrm>
            <a:off x="3947257" y="186019"/>
            <a:ext cx="5324334"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Qualitative Overview(</a:t>
            </a:r>
            <a:r>
              <a:rPr lang="en-US" sz="3200" b="1" dirty="0">
                <a:solidFill>
                  <a:srgbClr val="FFFFFF"/>
                </a:solidFill>
                <a:latin typeface="Arial" panose="020B0604020202020204"/>
              </a:rPr>
              <a:t>3</a:t>
            </a: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/4)</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C07C8F3A-378F-004D-728E-92182C07345C}"/>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72111" y="57715"/>
            <a:ext cx="1626425" cy="440653"/>
          </a:xfrm>
          <a:prstGeom prst="rect">
            <a:avLst/>
          </a:prstGeom>
          <a:noFill/>
          <a:ln>
            <a:noFill/>
          </a:ln>
        </p:spPr>
      </p:pic>
      <p:sp>
        <p:nvSpPr>
          <p:cNvPr id="26" name="Rectangle 25">
            <a:extLst>
              <a:ext uri="{FF2B5EF4-FFF2-40B4-BE49-F238E27FC236}">
                <a16:creationId xmlns:a16="http://schemas.microsoft.com/office/drawing/2014/main" id="{BF51AE12-2495-0FD9-37F2-107D499C62B1}"/>
              </a:ext>
            </a:extLst>
          </p:cNvPr>
          <p:cNvSpPr/>
          <p:nvPr/>
        </p:nvSpPr>
        <p:spPr>
          <a:xfrm>
            <a:off x="4250182" y="1450674"/>
            <a:ext cx="3391888" cy="3747481"/>
          </a:xfrm>
          <a:prstGeom prst="rect">
            <a:avLst/>
          </a:prstGeom>
        </p:spPr>
        <p:txBody>
          <a:bodyPr wrap="square" lIns="180000" rIns="108000" anchor="ctr" anchorCtr="0">
            <a:noAutofit/>
          </a:bodyPr>
          <a:lstStyle/>
          <a:p>
            <a:pPr marL="92075" algn="just"/>
            <a:endParaRPr lang="en-US" sz="1600" dirty="0">
              <a:solidFill>
                <a:schemeClr val="accent2"/>
              </a:solidFill>
            </a:endParaRPr>
          </a:p>
        </p:txBody>
      </p:sp>
      <p:pic>
        <p:nvPicPr>
          <p:cNvPr id="13" name="Picture 12">
            <a:extLst>
              <a:ext uri="{FF2B5EF4-FFF2-40B4-BE49-F238E27FC236}">
                <a16:creationId xmlns:a16="http://schemas.microsoft.com/office/drawing/2014/main" id="{2A28AC30-3901-DD21-0B23-F427B78D7671}"/>
              </a:ext>
            </a:extLst>
          </p:cNvPr>
          <p:cNvPicPr>
            <a:picLocks noChangeAspect="1"/>
          </p:cNvPicPr>
          <p:nvPr/>
        </p:nvPicPr>
        <p:blipFill rotWithShape="1">
          <a:blip r:embed="rId6">
            <a:extLst>
              <a:ext uri="{28A0092B-C50C-407E-A947-70E740481C1C}">
                <a14:useLocalDpi xmlns:a14="http://schemas.microsoft.com/office/drawing/2010/main" val="0"/>
              </a:ext>
            </a:extLst>
          </a:blip>
          <a:srcRect l="1066" t="654" r="4691"/>
          <a:stretch/>
        </p:blipFill>
        <p:spPr>
          <a:xfrm>
            <a:off x="177166" y="908385"/>
            <a:ext cx="11921369" cy="5660437"/>
          </a:xfrm>
          <a:prstGeom prst="rect">
            <a:avLst/>
          </a:prstGeom>
        </p:spPr>
      </p:pic>
    </p:spTree>
    <p:extLst>
      <p:ext uri="{BB962C8B-B14F-4D97-AF65-F5344CB8AC3E}">
        <p14:creationId xmlns:p14="http://schemas.microsoft.com/office/powerpoint/2010/main" val="87445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2760C6-1BF2-C30C-03A6-1E68F7BE83B0}"/>
              </a:ext>
            </a:extLst>
          </p:cNvPr>
          <p:cNvSpPr txBox="1"/>
          <p:nvPr/>
        </p:nvSpPr>
        <p:spPr>
          <a:xfrm>
            <a:off x="247416" y="1164078"/>
            <a:ext cx="11697167" cy="4870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pic>
        <p:nvPicPr>
          <p:cNvPr id="2" name="Google Shape;87;p13">
            <a:extLst>
              <a:ext uri="{FF2B5EF4-FFF2-40B4-BE49-F238E27FC236}">
                <a16:creationId xmlns:a16="http://schemas.microsoft.com/office/drawing/2014/main" id="{8A5BD692-A0C1-FBB7-4850-9EE48A71EA97}"/>
              </a:ext>
            </a:extLst>
          </p:cNvPr>
          <p:cNvPicPr preferRelativeResize="0"/>
          <p:nvPr/>
        </p:nvPicPr>
        <p:blipFill rotWithShape="1">
          <a:blip r:embed="rId3"/>
          <a:srcRect/>
          <a:stretch>
            <a:fillRect/>
          </a:stretch>
        </p:blipFill>
        <p:spPr>
          <a:xfrm>
            <a:off x="0" y="24130"/>
            <a:ext cx="1315720" cy="635635"/>
          </a:xfrm>
          <a:prstGeom prst="rect">
            <a:avLst/>
          </a:prstGeom>
          <a:noFill/>
          <a:ln>
            <a:noFill/>
          </a:ln>
        </p:spPr>
      </p:pic>
      <p:sp>
        <p:nvSpPr>
          <p:cNvPr id="6" name="Rectangle: Rounded Corners 5">
            <a:extLst>
              <a:ext uri="{FF2B5EF4-FFF2-40B4-BE49-F238E27FC236}">
                <a16:creationId xmlns:a16="http://schemas.microsoft.com/office/drawing/2014/main" id="{196E4F0B-B296-95B6-5177-3B676B71C2CD}"/>
              </a:ext>
            </a:extLst>
          </p:cNvPr>
          <p:cNvSpPr/>
          <p:nvPr/>
        </p:nvSpPr>
        <p:spPr>
          <a:xfrm>
            <a:off x="3947257" y="186019"/>
            <a:ext cx="5324334"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Qualitative Overview(</a:t>
            </a:r>
            <a:r>
              <a:rPr lang="en-US" sz="3200" b="1" dirty="0">
                <a:solidFill>
                  <a:srgbClr val="FFFFFF"/>
                </a:solidFill>
                <a:latin typeface="Arial" panose="020B0604020202020204"/>
              </a:rPr>
              <a:t>4</a:t>
            </a: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/4)</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C07C8F3A-378F-004D-728E-92182C07345C}"/>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72111" y="57715"/>
            <a:ext cx="1626425" cy="440653"/>
          </a:xfrm>
          <a:prstGeom prst="rect">
            <a:avLst/>
          </a:prstGeom>
          <a:noFill/>
          <a:ln>
            <a:noFill/>
          </a:ln>
        </p:spPr>
      </p:pic>
      <p:sp>
        <p:nvSpPr>
          <p:cNvPr id="26" name="Rectangle 25">
            <a:extLst>
              <a:ext uri="{FF2B5EF4-FFF2-40B4-BE49-F238E27FC236}">
                <a16:creationId xmlns:a16="http://schemas.microsoft.com/office/drawing/2014/main" id="{BF51AE12-2495-0FD9-37F2-107D499C62B1}"/>
              </a:ext>
            </a:extLst>
          </p:cNvPr>
          <p:cNvSpPr/>
          <p:nvPr/>
        </p:nvSpPr>
        <p:spPr>
          <a:xfrm>
            <a:off x="4250182" y="1450674"/>
            <a:ext cx="3391888" cy="3747481"/>
          </a:xfrm>
          <a:prstGeom prst="rect">
            <a:avLst/>
          </a:prstGeom>
        </p:spPr>
        <p:txBody>
          <a:bodyPr wrap="square" lIns="180000" rIns="108000" anchor="ctr" anchorCtr="0">
            <a:noAutofit/>
          </a:bodyPr>
          <a:lstStyle/>
          <a:p>
            <a:pPr marL="92075" algn="just"/>
            <a:endParaRPr lang="en-US" sz="1600" dirty="0">
              <a:solidFill>
                <a:schemeClr val="accent2"/>
              </a:solidFill>
            </a:endParaRPr>
          </a:p>
        </p:txBody>
      </p:sp>
      <p:pic>
        <p:nvPicPr>
          <p:cNvPr id="5" name="Picture 4">
            <a:extLst>
              <a:ext uri="{FF2B5EF4-FFF2-40B4-BE49-F238E27FC236}">
                <a16:creationId xmlns:a16="http://schemas.microsoft.com/office/drawing/2014/main" id="{0619FFED-B83F-5D75-D985-725BDB98FC4D}"/>
              </a:ext>
            </a:extLst>
          </p:cNvPr>
          <p:cNvPicPr>
            <a:picLocks noChangeAspect="1"/>
          </p:cNvPicPr>
          <p:nvPr/>
        </p:nvPicPr>
        <p:blipFill rotWithShape="1">
          <a:blip r:embed="rId6">
            <a:extLst>
              <a:ext uri="{28A0092B-C50C-407E-A947-70E740481C1C}">
                <a14:useLocalDpi xmlns:a14="http://schemas.microsoft.com/office/drawing/2010/main" val="0"/>
              </a:ext>
            </a:extLst>
          </a:blip>
          <a:srcRect l="804" r="1216" b="1906"/>
          <a:stretch/>
        </p:blipFill>
        <p:spPr>
          <a:xfrm>
            <a:off x="204718" y="1097123"/>
            <a:ext cx="11808105" cy="5235438"/>
          </a:xfrm>
          <a:prstGeom prst="rect">
            <a:avLst/>
          </a:prstGeom>
        </p:spPr>
      </p:pic>
    </p:spTree>
    <p:extLst>
      <p:ext uri="{BB962C8B-B14F-4D97-AF65-F5344CB8AC3E}">
        <p14:creationId xmlns:p14="http://schemas.microsoft.com/office/powerpoint/2010/main" val="117648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oogle Shape;87;p13">
            <a:extLst>
              <a:ext uri="{FF2B5EF4-FFF2-40B4-BE49-F238E27FC236}">
                <a16:creationId xmlns:a16="http://schemas.microsoft.com/office/drawing/2014/main" id="{61F00862-5E6C-00A7-2E7E-B8A2FC6AE047}"/>
              </a:ext>
            </a:extLst>
          </p:cNvPr>
          <p:cNvPicPr preferRelativeResize="0"/>
          <p:nvPr/>
        </p:nvPicPr>
        <p:blipFill rotWithShape="1">
          <a:blip r:embed="rId3"/>
          <a:srcRect/>
          <a:stretch>
            <a:fillRect/>
          </a:stretch>
        </p:blipFill>
        <p:spPr>
          <a:xfrm>
            <a:off x="92904" y="114546"/>
            <a:ext cx="1315720" cy="635635"/>
          </a:xfrm>
          <a:prstGeom prst="rect">
            <a:avLst/>
          </a:prstGeom>
          <a:noFill/>
          <a:ln>
            <a:noFill/>
          </a:ln>
        </p:spPr>
      </p:pic>
      <p:sp>
        <p:nvSpPr>
          <p:cNvPr id="8" name="Rectangle: Rounded Corners 7">
            <a:extLst>
              <a:ext uri="{FF2B5EF4-FFF2-40B4-BE49-F238E27FC236}">
                <a16:creationId xmlns:a16="http://schemas.microsoft.com/office/drawing/2014/main" id="{86D43D6B-BF01-F23E-2977-CA49E5B185AF}"/>
              </a:ext>
            </a:extLst>
          </p:cNvPr>
          <p:cNvSpPr/>
          <p:nvPr/>
        </p:nvSpPr>
        <p:spPr>
          <a:xfrm>
            <a:off x="3947257" y="150604"/>
            <a:ext cx="4741830"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Results (1/6)</a:t>
            </a:r>
          </a:p>
        </p:txBody>
      </p:sp>
      <p:sp>
        <p:nvSpPr>
          <p:cNvPr id="10" name="TextBox 9">
            <a:extLst>
              <a:ext uri="{FF2B5EF4-FFF2-40B4-BE49-F238E27FC236}">
                <a16:creationId xmlns:a16="http://schemas.microsoft.com/office/drawing/2014/main" id="{4880EC9A-6B17-E09C-E7EF-2C5BC317178C}"/>
              </a:ext>
            </a:extLst>
          </p:cNvPr>
          <p:cNvSpPr txBox="1"/>
          <p:nvPr/>
        </p:nvSpPr>
        <p:spPr>
          <a:xfrm>
            <a:off x="271313" y="1118312"/>
            <a:ext cx="11649374" cy="51480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sp>
        <p:nvSpPr>
          <p:cNvPr id="12" name="Text Box 16">
            <a:extLst>
              <a:ext uri="{FF2B5EF4-FFF2-40B4-BE49-F238E27FC236}">
                <a16:creationId xmlns:a16="http://schemas.microsoft.com/office/drawing/2014/main" id="{F118E904-A6CC-ACD5-E5E7-10F70B6C9975}"/>
              </a:ext>
            </a:extLst>
          </p:cNvPr>
          <p:cNvSpPr txBox="1"/>
          <p:nvPr/>
        </p:nvSpPr>
        <p:spPr>
          <a:xfrm>
            <a:off x="375920" y="1145540"/>
            <a:ext cx="2529840" cy="398780"/>
          </a:xfrm>
          <a:prstGeom prst="rect">
            <a:avLst/>
          </a:prstGeom>
          <a:noFill/>
          <a:ln w="9525">
            <a:noFill/>
          </a:ln>
        </p:spPr>
        <p:txBody>
          <a:bodyPr wrap="square">
            <a:spAutoFit/>
          </a:bodyPr>
          <a:lstStyle/>
          <a:p>
            <a:pPr indent="0"/>
            <a:r>
              <a:rPr lang="it-IT" altLang="en-US" sz="2000" b="1" u="sng" dirty="0">
                <a:solidFill>
                  <a:schemeClr val="tx1">
                    <a:lumMod val="50000"/>
                  </a:schemeClr>
                </a:solidFill>
                <a:latin typeface="Times New Roman" panose="02020603050405020304" charset="0"/>
              </a:rPr>
              <a:t>Gender Bias in AI</a:t>
            </a:r>
            <a:endParaRPr lang="en-IN" altLang="en-US" sz="2000" b="1" u="sng" dirty="0">
              <a:solidFill>
                <a:schemeClr val="tx1">
                  <a:lumMod val="50000"/>
                </a:schemeClr>
              </a:solidFill>
              <a:latin typeface="Times New Roman" panose="02020603050405020304" charset="0"/>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8DE3D669-2096-58A1-C8CA-8ED37A4EA334}"/>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92431" y="67875"/>
            <a:ext cx="1626425" cy="440653"/>
          </a:xfrm>
          <a:prstGeom prst="rect">
            <a:avLst/>
          </a:prstGeom>
          <a:noFill/>
          <a:ln>
            <a:noFill/>
          </a:ln>
        </p:spPr>
      </p:pic>
      <p:sp>
        <p:nvSpPr>
          <p:cNvPr id="3" name="TextBox 2">
            <a:extLst>
              <a:ext uri="{FF2B5EF4-FFF2-40B4-BE49-F238E27FC236}">
                <a16:creationId xmlns:a16="http://schemas.microsoft.com/office/drawing/2014/main" id="{E54D91DE-3D5D-4731-D466-CC0B7A0E523E}"/>
              </a:ext>
            </a:extLst>
          </p:cNvPr>
          <p:cNvSpPr txBox="1"/>
          <p:nvPr/>
        </p:nvSpPr>
        <p:spPr>
          <a:xfrm>
            <a:off x="377384" y="1569447"/>
            <a:ext cx="11430000" cy="692497"/>
          </a:xfrm>
          <a:prstGeom prst="rect">
            <a:avLst/>
          </a:prstGeom>
          <a:solidFill>
            <a:schemeClr val="bg1">
              <a:lumMod val="95000"/>
            </a:schemeClr>
          </a:solid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300" i="1" u="none" strike="noStrike" kern="1200" cap="none" spc="0" normalizeH="0" baseline="0" noProof="0" dirty="0">
                <a:ln>
                  <a:noFill/>
                </a:ln>
                <a:solidFill>
                  <a:srgbClr val="005587">
                    <a:lumMod val="75000"/>
                  </a:srgbClr>
                </a:solidFill>
                <a:effectLst/>
                <a:uLnTx/>
                <a:uFillTx/>
                <a:latin typeface="Arial"/>
                <a:ea typeface="+mn-ea"/>
                <a:cs typeface="+mn-cs"/>
              </a:rPr>
              <a:t>This review explores gender bias in Artificial Intelligence (AI) applications, analyzing </a:t>
            </a:r>
            <a:r>
              <a:rPr lang="en-US" sz="1300" b="1" i="1" dirty="0">
                <a:solidFill>
                  <a:srgbClr val="005587">
                    <a:lumMod val="75000"/>
                  </a:srgbClr>
                </a:solidFill>
                <a:latin typeface="Arial"/>
              </a:rPr>
              <a:t>40</a:t>
            </a: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 articles, blogs, research papers, and industry reports</a:t>
            </a:r>
            <a:r>
              <a:rPr kumimoji="0" lang="en-US" sz="1300" i="1" u="none" strike="noStrike" kern="1200" cap="none" spc="0" normalizeH="0" baseline="0" noProof="0" dirty="0">
                <a:ln>
                  <a:noFill/>
                </a:ln>
                <a:solidFill>
                  <a:srgbClr val="005587">
                    <a:lumMod val="75000"/>
                  </a:srgbClr>
                </a:solidFill>
                <a:effectLst/>
                <a:uLnTx/>
                <a:uFillTx/>
                <a:latin typeface="Arial"/>
                <a:ea typeface="+mn-ea"/>
                <a:cs typeface="+mn-cs"/>
              </a:rPr>
              <a:t>. It categorizes biases, into five categories: </a:t>
            </a: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participation and representation, Barrier to Entry, Stereotypes, Image Recognition and Algorithm Fairness.</a:t>
            </a:r>
            <a:endParaRPr kumimoji="0" lang="en-US" sz="1400" b="1" i="1" u="none"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9" name="TextBox 8">
            <a:extLst>
              <a:ext uri="{FF2B5EF4-FFF2-40B4-BE49-F238E27FC236}">
                <a16:creationId xmlns:a16="http://schemas.microsoft.com/office/drawing/2014/main" id="{50B812DD-0371-7216-1958-3BF689F0A5C8}"/>
              </a:ext>
            </a:extLst>
          </p:cNvPr>
          <p:cNvSpPr txBox="1"/>
          <p:nvPr/>
        </p:nvSpPr>
        <p:spPr>
          <a:xfrm>
            <a:off x="2738358" y="2365911"/>
            <a:ext cx="3125090" cy="292388"/>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A) Participation and Representation</a:t>
            </a:r>
            <a:endParaRPr kumimoji="0" lang="en-US" sz="1400" b="1" i="1" u="none"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11" name="TextBox 10">
            <a:extLst>
              <a:ext uri="{FF2B5EF4-FFF2-40B4-BE49-F238E27FC236}">
                <a16:creationId xmlns:a16="http://schemas.microsoft.com/office/drawing/2014/main" id="{11980EAE-C3FE-2080-833D-A677A502EBE7}"/>
              </a:ext>
            </a:extLst>
          </p:cNvPr>
          <p:cNvSpPr txBox="1"/>
          <p:nvPr/>
        </p:nvSpPr>
        <p:spPr>
          <a:xfrm>
            <a:off x="750764" y="2895600"/>
            <a:ext cx="2795076" cy="2702560"/>
          </a:xfrm>
          <a:prstGeom prst="rect">
            <a:avLst/>
          </a:prstGeom>
        </p:spPr>
        <p:txBody>
          <a:bodyPr wrap="square" rtlCol="0">
            <a:spAutoFit/>
          </a:bodyPr>
          <a:lstStyle/>
          <a:p>
            <a:endParaRPr lang="en-IN" sz="1600" dirty="0" err="1">
              <a:solidFill>
                <a:schemeClr val="tx2"/>
              </a:solidFill>
            </a:endParaRPr>
          </a:p>
        </p:txBody>
      </p:sp>
      <p:sp>
        <p:nvSpPr>
          <p:cNvPr id="14" name="TextBox 13">
            <a:extLst>
              <a:ext uri="{FF2B5EF4-FFF2-40B4-BE49-F238E27FC236}">
                <a16:creationId xmlns:a16="http://schemas.microsoft.com/office/drawing/2014/main" id="{5941BD84-C9E3-5491-B1CE-654858AFE924}"/>
              </a:ext>
            </a:extLst>
          </p:cNvPr>
          <p:cNvSpPr txBox="1"/>
          <p:nvPr/>
        </p:nvSpPr>
        <p:spPr>
          <a:xfrm>
            <a:off x="384616" y="2760735"/>
            <a:ext cx="3610707" cy="3258328"/>
          </a:xfrm>
          <a:prstGeom prst="rect">
            <a:avLst/>
          </a:prstGeom>
          <a:solidFill>
            <a:schemeClr val="tx1">
              <a:lumMod val="20000"/>
              <a:lumOff val="80000"/>
            </a:schemeClr>
          </a:solidFill>
          <a:effectLst>
            <a:outerShdw blurRad="50800" dist="38100" dir="5400000" algn="t" rotWithShape="0">
              <a:prstClr val="black">
                <a:alpha val="40000"/>
              </a:prstClr>
            </a:outerShdw>
          </a:effectLst>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200" b="1" u="sng" strike="noStrike" kern="1200" cap="none" spc="0" normalizeH="0" baseline="0" noProof="0" dirty="0">
                <a:ln>
                  <a:noFill/>
                </a:ln>
                <a:solidFill>
                  <a:srgbClr val="005587">
                    <a:lumMod val="75000"/>
                  </a:srgbClr>
                </a:solidFill>
                <a:effectLst/>
                <a:uLnTx/>
                <a:uFillTx/>
                <a:latin typeface="Arial"/>
                <a:ea typeface="+mn-ea"/>
                <a:cs typeface="+mn-cs"/>
              </a:rPr>
              <a:t>STEM  Workforce</a:t>
            </a:r>
          </a:p>
          <a:p>
            <a:pPr marR="0" lvl="0" algn="just" defTabSz="914400" rtl="0" eaLnBrk="1" fontAlgn="auto" latinLnBrk="0" hangingPunct="1">
              <a:lnSpc>
                <a:spcPct val="100000"/>
              </a:lnSpc>
              <a:spcBef>
                <a:spcPts val="0"/>
              </a:spcBef>
              <a:spcAft>
                <a:spcPts val="0"/>
              </a:spcAft>
              <a:buClrTx/>
              <a:buSzTx/>
              <a:tabLst/>
              <a:defRPr/>
            </a:pPr>
            <a:endParaRPr lang="en-US" sz="1200" b="1" u="sng" dirty="0">
              <a:solidFill>
                <a:srgbClr val="005587">
                  <a:lumMod val="75000"/>
                </a:srgbClr>
              </a:solidFill>
              <a:latin typeface="Arial"/>
            </a:endParaRPr>
          </a:p>
          <a:p>
            <a:pPr marR="0" lvl="0" defTabSz="914400" rtl="0" eaLnBrk="1" fontAlgn="auto" latinLnBrk="0" hangingPunct="1">
              <a:lnSpc>
                <a:spcPct val="150000"/>
              </a:lnSpc>
              <a:spcBef>
                <a:spcPts val="0"/>
              </a:spcBef>
              <a:spcAft>
                <a:spcPts val="0"/>
              </a:spcAft>
              <a:buClrTx/>
              <a:buSzTx/>
              <a:tabLst/>
              <a:defRPr/>
            </a:pPr>
            <a:r>
              <a:rPr kumimoji="0" lang="en-US" sz="1200" strike="noStrike" kern="1200" cap="none" spc="0" normalizeH="0" baseline="0" noProof="0" dirty="0">
                <a:ln>
                  <a:noFill/>
                </a:ln>
                <a:solidFill>
                  <a:srgbClr val="005587">
                    <a:lumMod val="75000"/>
                  </a:srgbClr>
                </a:solidFill>
                <a:effectLst/>
                <a:uLnTx/>
                <a:uFillTx/>
                <a:latin typeface="Arial"/>
                <a:ea typeface="+mn-ea"/>
                <a:cs typeface="+mn-cs"/>
              </a:rPr>
              <a:t>• Women make up nearly half of total workforce but only represent 26%.</a:t>
            </a:r>
          </a:p>
          <a:p>
            <a:pPr marR="0" lvl="0" defTabSz="914400" rtl="0" eaLnBrk="1" fontAlgn="auto" latinLnBrk="0" hangingPunct="1">
              <a:lnSpc>
                <a:spcPct val="150000"/>
              </a:lnSpc>
              <a:spcBef>
                <a:spcPts val="0"/>
              </a:spcBef>
              <a:spcAft>
                <a:spcPts val="0"/>
              </a:spcAft>
              <a:buClrTx/>
              <a:buSzTx/>
              <a:tabLst/>
              <a:defRPr/>
            </a:pPr>
            <a:r>
              <a:rPr kumimoji="0" lang="en-US" sz="1200" strike="noStrike" kern="1200" cap="none" spc="0" normalizeH="0" baseline="0" noProof="0" dirty="0">
                <a:ln>
                  <a:noFill/>
                </a:ln>
                <a:solidFill>
                  <a:srgbClr val="005587">
                    <a:lumMod val="75000"/>
                  </a:srgbClr>
                </a:solidFill>
                <a:effectLst/>
                <a:uLnTx/>
                <a:uFillTx/>
                <a:latin typeface="Arial"/>
                <a:ea typeface="+mn-ea"/>
                <a:cs typeface="+mn-cs"/>
              </a:rPr>
              <a:t>• In 2016, 59% of workforce comprised of women, 30% at major tech companies.</a:t>
            </a:r>
          </a:p>
          <a:p>
            <a:pPr marR="0" lvl="0" defTabSz="914400" rtl="0" eaLnBrk="1" fontAlgn="auto" latinLnBrk="0" hangingPunct="1">
              <a:lnSpc>
                <a:spcPct val="150000"/>
              </a:lnSpc>
              <a:spcBef>
                <a:spcPts val="0"/>
              </a:spcBef>
              <a:spcAft>
                <a:spcPts val="0"/>
              </a:spcAft>
              <a:buClrTx/>
              <a:buSzTx/>
              <a:tabLst/>
              <a:defRPr/>
            </a:pPr>
            <a:r>
              <a:rPr kumimoji="0" lang="en-US" sz="1200" strike="noStrike" kern="1200" cap="none" spc="0" normalizeH="0" baseline="0" noProof="0" dirty="0">
                <a:ln>
                  <a:noFill/>
                </a:ln>
                <a:solidFill>
                  <a:srgbClr val="005587">
                    <a:lumMod val="75000"/>
                  </a:srgbClr>
                </a:solidFill>
                <a:effectLst/>
                <a:uLnTx/>
                <a:uFillTx/>
                <a:latin typeface="Arial"/>
                <a:ea typeface="+mn-ea"/>
                <a:cs typeface="+mn-cs"/>
              </a:rPr>
              <a:t>• India's tech industry underrepresents women, with only 7% holding executive positions.</a:t>
            </a:r>
            <a:r>
              <a:rPr kumimoji="0" lang="en-US" sz="700" i="1" strike="noStrike" kern="1200" cap="none" spc="0" normalizeH="0" baseline="0" noProof="0" dirty="0">
                <a:ln>
                  <a:noFill/>
                </a:ln>
                <a:solidFill>
                  <a:srgbClr val="005587">
                    <a:lumMod val="75000"/>
                  </a:srgbClr>
                </a:solidFill>
                <a:effectLst/>
                <a:uLnTx/>
                <a:uFillTx/>
                <a:latin typeface="Arial"/>
                <a:hlinkClick r:id="rId6"/>
              </a:rPr>
              <a:t>(</a:t>
            </a:r>
            <a:r>
              <a:rPr lang="da-DK" sz="700" b="0" i="1" dirty="0">
                <a:solidFill>
                  <a:srgbClr val="05103E"/>
                </a:solidFill>
                <a:effectLst/>
                <a:latin typeface="Times New Roman" panose="02020603050405020304" pitchFamily="18" charset="0"/>
                <a:hlinkClick r:id="rId6"/>
              </a:rPr>
              <a:t>Chaturvedi, A. (2023, December 11)</a:t>
            </a:r>
            <a:endParaRPr kumimoji="0" lang="en-US" sz="700" i="1" strike="noStrike" kern="1200" cap="none" spc="0" normalizeH="0" baseline="0" noProof="0" dirty="0">
              <a:ln>
                <a:noFill/>
              </a:ln>
              <a:solidFill>
                <a:srgbClr val="005587">
                  <a:lumMod val="75000"/>
                </a:srgbClr>
              </a:solidFill>
              <a:effectLst/>
              <a:uLnTx/>
              <a:uFillTx/>
              <a:latin typeface="Arial"/>
              <a:ea typeface="+mn-ea"/>
              <a:cs typeface="+mn-cs"/>
            </a:endParaRPr>
          </a:p>
          <a:p>
            <a:pPr marR="0" lvl="0" defTabSz="914400" rtl="0" eaLnBrk="1" fontAlgn="auto" latinLnBrk="0" hangingPunct="1">
              <a:lnSpc>
                <a:spcPct val="150000"/>
              </a:lnSpc>
              <a:spcBef>
                <a:spcPts val="0"/>
              </a:spcBef>
              <a:spcAft>
                <a:spcPts val="0"/>
              </a:spcAft>
              <a:buClrTx/>
              <a:buSzTx/>
              <a:tabLst/>
              <a:defRPr/>
            </a:pPr>
            <a:r>
              <a:rPr kumimoji="0" lang="en-US" sz="1200" strike="noStrike" kern="1200" cap="none" spc="0" normalizeH="0" baseline="0" noProof="0" dirty="0">
                <a:ln>
                  <a:noFill/>
                </a:ln>
                <a:solidFill>
                  <a:srgbClr val="005587">
                    <a:lumMod val="75000"/>
                  </a:srgbClr>
                </a:solidFill>
                <a:effectLst/>
                <a:uLnTx/>
                <a:uFillTx/>
                <a:latin typeface="Arial"/>
                <a:ea typeface="+mn-ea"/>
                <a:cs typeface="+mn-cs"/>
              </a:rPr>
              <a:t>• Low girls' participation in computer science courses hinders women's tech career progression.</a:t>
            </a:r>
            <a:r>
              <a:rPr lang="en-IN" sz="12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IN" sz="700" i="1" kern="100" dirty="0">
                <a:effectLst/>
                <a:latin typeface="Times New Roman" panose="02020603050405020304" pitchFamily="18" charset="0"/>
                <a:ea typeface="Aptos" panose="020B0004020202020204" pitchFamily="34" charset="0"/>
                <a:cs typeface="Times New Roman" panose="02020603050405020304" pitchFamily="18" charset="0"/>
                <a:hlinkClick r:id="rId7" action="ppaction://hlinkfile"/>
              </a:rPr>
              <a:t>Second edition. State of AI in India [Internet]. Deloitte.com. [cited 2024 Jun 18].) </a:t>
            </a:r>
            <a:endParaRPr kumimoji="0" lang="en-US" sz="1200" i="1"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16" name="TextBox 15">
            <a:extLst>
              <a:ext uri="{FF2B5EF4-FFF2-40B4-BE49-F238E27FC236}">
                <a16:creationId xmlns:a16="http://schemas.microsoft.com/office/drawing/2014/main" id="{E2C70B06-A77B-C1B2-37BE-B14ADD852C09}"/>
              </a:ext>
            </a:extLst>
          </p:cNvPr>
          <p:cNvSpPr txBox="1"/>
          <p:nvPr/>
        </p:nvSpPr>
        <p:spPr>
          <a:xfrm>
            <a:off x="4129160" y="2723239"/>
            <a:ext cx="4112887" cy="3467552"/>
          </a:xfrm>
          <a:prstGeom prst="rect">
            <a:avLst/>
          </a:prstGeom>
          <a:solidFill>
            <a:schemeClr val="tx1">
              <a:lumMod val="20000"/>
              <a:lumOff val="80000"/>
            </a:schemeClr>
          </a:solidFill>
          <a:effectLst>
            <a:outerShdw blurRad="50800" dist="38100" dir="5400000" algn="t" rotWithShape="0">
              <a:prstClr val="black">
                <a:alpha val="40000"/>
              </a:prstClr>
            </a:outerShdw>
          </a:effectLst>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300" b="1" u="sng" strike="noStrike" kern="1200" cap="none" spc="0" normalizeH="0" baseline="0" noProof="0" dirty="0">
                <a:ln>
                  <a:noFill/>
                </a:ln>
                <a:solidFill>
                  <a:srgbClr val="005587">
                    <a:lumMod val="75000"/>
                  </a:srgbClr>
                </a:solidFill>
                <a:effectLst/>
                <a:uLnTx/>
                <a:uFillTx/>
                <a:latin typeface="Arial"/>
                <a:ea typeface="+mn-ea"/>
                <a:cs typeface="+mn-cs"/>
              </a:rPr>
              <a:t>STEM  Education</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i="1" dirty="0">
                <a:solidFill>
                  <a:srgbClr val="005587">
                    <a:lumMod val="75000"/>
                  </a:srgbClr>
                </a:solidFill>
                <a:latin typeface="Arial"/>
              </a:rPr>
              <a:t>Despite efforts in STEM education, women are still a minority.</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i="1" dirty="0">
                <a:solidFill>
                  <a:srgbClr val="005587">
                    <a:lumMod val="75000"/>
                  </a:srgbClr>
                </a:solidFill>
                <a:latin typeface="Arial"/>
              </a:rPr>
              <a:t>Gender and generational gap widens in lower-middle-income countries (internet access: 21% women vs 32% men).(</a:t>
            </a:r>
            <a:r>
              <a:rPr lang="en-IN" sz="700" i="1" kern="100" dirty="0">
                <a:latin typeface="Times New Roman" panose="02020603050405020304" pitchFamily="18" charset="0"/>
                <a:ea typeface="Aptos" panose="020B0004020202020204" pitchFamily="34" charset="0"/>
                <a:cs typeface="Times New Roman" panose="02020603050405020304" pitchFamily="18" charset="0"/>
                <a:hlinkClick r:id="rId8" action="ppaction://hlinkfile"/>
              </a:rPr>
              <a:t>Gender imbalances remain in digital skills and STEM careers [Internet]. Unesco.org. 2023) </a:t>
            </a:r>
            <a:endParaRPr lang="en-US" sz="1200" i="1" dirty="0">
              <a:solidFill>
                <a:srgbClr val="005587">
                  <a:lumMod val="75000"/>
                </a:srgbClr>
              </a:solidFill>
              <a:latin typeface="Arial"/>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i="1" dirty="0">
                <a:solidFill>
                  <a:srgbClr val="005587">
                    <a:lumMod val="75000"/>
                  </a:srgbClr>
                </a:solidFill>
                <a:latin typeface="Arial"/>
              </a:rPr>
              <a:t>Women Outperform in Education, Underperform in Careers </a:t>
            </a:r>
            <a:r>
              <a:rPr lang="en-US" sz="700" i="1" dirty="0">
                <a:solidFill>
                  <a:srgbClr val="005587">
                    <a:lumMod val="75000"/>
                  </a:srgbClr>
                </a:solidFill>
                <a:latin typeface="Arial"/>
              </a:rPr>
              <a:t>(</a:t>
            </a:r>
            <a:r>
              <a:rPr lang="en-IN" sz="700" i="1" kern="100" dirty="0">
                <a:effectLst/>
                <a:latin typeface="Times New Roman" panose="02020603050405020304" pitchFamily="18" charset="0"/>
                <a:ea typeface="Aptos" panose="020B0004020202020204" pitchFamily="34" charset="0"/>
                <a:cs typeface="Times New Roman" panose="02020603050405020304" pitchFamily="18" charset="0"/>
                <a:hlinkClick r:id="rId9" action="ppaction://hlinkfile"/>
              </a:rPr>
              <a:t>Jetir.org. [cited 2024 Jun 18]</a:t>
            </a:r>
            <a:r>
              <a:rPr lang="en-IN" sz="7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1200" i="1" dirty="0">
              <a:solidFill>
                <a:srgbClr val="005587">
                  <a:lumMod val="75000"/>
                </a:srgbClr>
              </a:solidFill>
              <a:latin typeface="Arial"/>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i="1" dirty="0">
                <a:solidFill>
                  <a:srgbClr val="005587">
                    <a:lumMod val="75000"/>
                  </a:srgbClr>
                </a:solidFill>
                <a:latin typeface="Arial"/>
              </a:rPr>
              <a:t>Women's research in AI offers valuable perspectives. Highlighting female researchers in STEM, especially AI, is crucial.</a:t>
            </a:r>
            <a:r>
              <a:rPr lang="en-IN" sz="7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IN" sz="700" i="1" kern="100" dirty="0">
                <a:effectLst/>
                <a:latin typeface="Times New Roman" panose="02020603050405020304" pitchFamily="18" charset="0"/>
                <a:ea typeface="Aptos" panose="020B0004020202020204" pitchFamily="34" charset="0"/>
                <a:cs typeface="Times New Roman" panose="02020603050405020304" pitchFamily="18" charset="0"/>
                <a:hlinkClick r:id="rId10" action="ppaction://hlinkfile"/>
              </a:rPr>
              <a:t>Valls A, </a:t>
            </a:r>
            <a:r>
              <a:rPr lang="en-IN" sz="700" i="1" kern="100" dirty="0" err="1">
                <a:effectLst/>
                <a:latin typeface="Times New Roman" panose="02020603050405020304" pitchFamily="18" charset="0"/>
                <a:ea typeface="Aptos" panose="020B0004020202020204" pitchFamily="34" charset="0"/>
                <a:cs typeface="Times New Roman" panose="02020603050405020304" pitchFamily="18" charset="0"/>
                <a:hlinkClick r:id="rId10" action="ppaction://hlinkfile"/>
              </a:rPr>
              <a:t>Gibert</a:t>
            </a:r>
            <a:r>
              <a:rPr lang="en-IN" sz="700" i="1" kern="100" dirty="0">
                <a:effectLst/>
                <a:latin typeface="Times New Roman" panose="02020603050405020304" pitchFamily="18" charset="0"/>
                <a:ea typeface="Aptos" panose="020B0004020202020204" pitchFamily="34" charset="0"/>
                <a:cs typeface="Times New Roman" panose="02020603050405020304" pitchFamily="18" charset="0"/>
                <a:hlinkClick r:id="rId10" action="ppaction://hlinkfile"/>
              </a:rPr>
              <a:t> K. Women in artificial Intelligence. </a:t>
            </a:r>
            <a:r>
              <a:rPr lang="en-IN" sz="700" i="1" kern="100" dirty="0" err="1">
                <a:effectLst/>
                <a:latin typeface="Times New Roman" panose="02020603050405020304" pitchFamily="18" charset="0"/>
                <a:ea typeface="Aptos" panose="020B0004020202020204" pitchFamily="34" charset="0"/>
                <a:cs typeface="Times New Roman" panose="02020603050405020304" pitchFamily="18" charset="0"/>
                <a:hlinkClick r:id="rId10" action="ppaction://hlinkfile"/>
              </a:rPr>
              <a:t>Appl</a:t>
            </a:r>
            <a:r>
              <a:rPr lang="en-IN" sz="700" i="1" kern="100" dirty="0">
                <a:effectLst/>
                <a:latin typeface="Times New Roman" panose="02020603050405020304" pitchFamily="18" charset="0"/>
                <a:ea typeface="Aptos" panose="020B0004020202020204" pitchFamily="34" charset="0"/>
                <a:cs typeface="Times New Roman" panose="02020603050405020304" pitchFamily="18" charset="0"/>
                <a:hlinkClick r:id="rId10" action="ppaction://hlinkfile"/>
              </a:rPr>
              <a:t> Sci (Basel) [Internet]. 2022</a:t>
            </a:r>
            <a:r>
              <a:rPr lang="en-IN" sz="7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1200" i="1" dirty="0">
              <a:solidFill>
                <a:srgbClr val="005587">
                  <a:lumMod val="75000"/>
                </a:srgbClr>
              </a:solidFill>
              <a:latin typeface="Arial"/>
            </a:endParaRPr>
          </a:p>
        </p:txBody>
      </p:sp>
      <p:sp>
        <p:nvSpPr>
          <p:cNvPr id="17" name="TextBox 16">
            <a:extLst>
              <a:ext uri="{FF2B5EF4-FFF2-40B4-BE49-F238E27FC236}">
                <a16:creationId xmlns:a16="http://schemas.microsoft.com/office/drawing/2014/main" id="{13C21FD1-5AB3-E795-A33C-630F98AB1995}"/>
              </a:ext>
            </a:extLst>
          </p:cNvPr>
          <p:cNvSpPr txBox="1"/>
          <p:nvPr/>
        </p:nvSpPr>
        <p:spPr>
          <a:xfrm>
            <a:off x="9450896" y="2346478"/>
            <a:ext cx="1764032" cy="292388"/>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B) Barriers to Entry</a:t>
            </a:r>
            <a:endParaRPr kumimoji="0" lang="en-US" sz="1400" b="1" i="1" u="none"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18" name="TextBox 17">
            <a:extLst>
              <a:ext uri="{FF2B5EF4-FFF2-40B4-BE49-F238E27FC236}">
                <a16:creationId xmlns:a16="http://schemas.microsoft.com/office/drawing/2014/main" id="{B2B8B428-B3F8-3D1D-9B77-088192898731}"/>
              </a:ext>
            </a:extLst>
          </p:cNvPr>
          <p:cNvSpPr txBox="1"/>
          <p:nvPr/>
        </p:nvSpPr>
        <p:spPr>
          <a:xfrm>
            <a:off x="8559544" y="2713079"/>
            <a:ext cx="3247840" cy="3382144"/>
          </a:xfrm>
          <a:prstGeom prst="rect">
            <a:avLst/>
          </a:prstGeom>
          <a:solidFill>
            <a:schemeClr val="tx1">
              <a:lumMod val="20000"/>
              <a:lumOff val="80000"/>
            </a:schemeClr>
          </a:solidFill>
          <a:effectLst>
            <a:outerShdw blurRad="50800" dist="38100" dir="5400000" algn="t" rotWithShape="0">
              <a:prstClr val="black">
                <a:alpha val="40000"/>
              </a:prstClr>
            </a:outerShdw>
          </a:effectLst>
        </p:spPr>
        <p:txBody>
          <a:bodyPr wrap="square">
            <a:spAutoFit/>
          </a:bodyPr>
          <a:lstStyle/>
          <a:p>
            <a:pPr marR="0" lvl="0" defTabSz="914400" rtl="0" eaLnBrk="1" fontAlgn="auto" latinLnBrk="0" hangingPunct="1">
              <a:lnSpc>
                <a:spcPct val="150000"/>
              </a:lnSpc>
              <a:spcBef>
                <a:spcPts val="0"/>
              </a:spcBef>
              <a:spcAft>
                <a:spcPts val="0"/>
              </a:spcAft>
              <a:buClrTx/>
              <a:buSzTx/>
              <a:tabLst/>
              <a:defRPr/>
            </a:pPr>
            <a:endParaRPr kumimoji="0" lang="en-US" sz="1200" strike="noStrike" kern="1200" cap="none" spc="0" normalizeH="0" baseline="0" noProof="0" dirty="0">
              <a:ln>
                <a:noFill/>
              </a:ln>
              <a:solidFill>
                <a:srgbClr val="005587">
                  <a:lumMod val="75000"/>
                </a:srgbClr>
              </a:solidFill>
              <a:effectLst/>
              <a:uLnTx/>
              <a:uFillTx/>
              <a:latin typeface="Arial"/>
              <a:ea typeface="+mn-ea"/>
              <a:cs typeface="+mn-cs"/>
            </a:endParaRPr>
          </a:p>
          <a:p>
            <a:pPr marR="0" lvl="0" defTabSz="914400" rtl="0" eaLnBrk="1" fontAlgn="auto" latinLnBrk="0" hangingPunct="1">
              <a:lnSpc>
                <a:spcPct val="150000"/>
              </a:lnSpc>
              <a:spcBef>
                <a:spcPts val="0"/>
              </a:spcBef>
              <a:spcAft>
                <a:spcPts val="0"/>
              </a:spcAft>
              <a:buClrTx/>
              <a:buSzTx/>
              <a:tabLst/>
              <a:defRPr/>
            </a:pPr>
            <a:endParaRPr kumimoji="0" lang="en-US" sz="1200" strike="noStrike" kern="1200" cap="none" spc="0" normalizeH="0" baseline="0" noProof="0" dirty="0">
              <a:ln>
                <a:noFill/>
              </a:ln>
              <a:solidFill>
                <a:srgbClr val="005587">
                  <a:lumMod val="75000"/>
                </a:srgbClr>
              </a:solidFill>
              <a:effectLst/>
              <a:uLnTx/>
              <a:uFillTx/>
              <a:latin typeface="Arial"/>
              <a:ea typeface="+mn-ea"/>
              <a:cs typeface="+mn-cs"/>
            </a:endParaRPr>
          </a:p>
          <a:p>
            <a:pPr marR="0" lvl="0" defTabSz="914400" rtl="0" eaLnBrk="1" fontAlgn="auto" latinLnBrk="0" hangingPunct="1">
              <a:lnSpc>
                <a:spcPct val="150000"/>
              </a:lnSpc>
              <a:spcBef>
                <a:spcPts val="0"/>
              </a:spcBef>
              <a:spcAft>
                <a:spcPts val="0"/>
              </a:spcAft>
              <a:buClrTx/>
              <a:buSzTx/>
              <a:tabLst/>
              <a:defRPr/>
            </a:pPr>
            <a:r>
              <a:rPr kumimoji="0" lang="en-US" sz="1200" strike="noStrike" kern="1200" cap="none" spc="0" normalizeH="0" baseline="0" noProof="0" dirty="0">
                <a:ln>
                  <a:noFill/>
                </a:ln>
                <a:solidFill>
                  <a:srgbClr val="005587">
                    <a:lumMod val="75000"/>
                  </a:srgbClr>
                </a:solidFill>
                <a:effectLst/>
                <a:uLnTx/>
                <a:uFillTx/>
                <a:latin typeface="Arial"/>
                <a:ea typeface="+mn-ea"/>
                <a:cs typeface="+mn-cs"/>
              </a:rPr>
              <a:t>India's Tech Sector Barriers to Women's Representation</a:t>
            </a:r>
          </a:p>
          <a:p>
            <a:pPr marR="0" lvl="0" defTabSz="914400" rtl="0" eaLnBrk="1" fontAlgn="auto" latinLnBrk="0" hangingPunct="1">
              <a:lnSpc>
                <a:spcPct val="150000"/>
              </a:lnSpc>
              <a:spcBef>
                <a:spcPts val="0"/>
              </a:spcBef>
              <a:spcAft>
                <a:spcPts val="0"/>
              </a:spcAft>
              <a:buClrTx/>
              <a:buSzTx/>
              <a:tabLst/>
              <a:defRPr/>
            </a:pPr>
            <a:r>
              <a:rPr kumimoji="0" lang="en-US" sz="1200" strike="noStrike" kern="1200" cap="none" spc="0" normalizeH="0" baseline="0" noProof="0" dirty="0">
                <a:ln>
                  <a:noFill/>
                </a:ln>
                <a:solidFill>
                  <a:srgbClr val="005587">
                    <a:lumMod val="75000"/>
                  </a:srgbClr>
                </a:solidFill>
                <a:effectLst/>
                <a:uLnTx/>
                <a:uFillTx/>
                <a:latin typeface="Arial"/>
                <a:ea typeface="+mn-ea"/>
                <a:cs typeface="+mn-cs"/>
              </a:rPr>
              <a:t>• Stereotypes and gender bias.</a:t>
            </a:r>
          </a:p>
          <a:p>
            <a:pPr marR="0" lvl="0" defTabSz="914400" rtl="0" eaLnBrk="1" fontAlgn="auto" latinLnBrk="0" hangingPunct="1">
              <a:lnSpc>
                <a:spcPct val="150000"/>
              </a:lnSpc>
              <a:spcBef>
                <a:spcPts val="0"/>
              </a:spcBef>
              <a:spcAft>
                <a:spcPts val="0"/>
              </a:spcAft>
              <a:buClrTx/>
              <a:buSzTx/>
              <a:tabLst/>
              <a:defRPr/>
            </a:pPr>
            <a:r>
              <a:rPr kumimoji="0" lang="en-US" sz="1200" strike="noStrike" kern="1200" cap="none" spc="0" normalizeH="0" baseline="0" noProof="0" dirty="0">
                <a:ln>
                  <a:noFill/>
                </a:ln>
                <a:solidFill>
                  <a:srgbClr val="005587">
                    <a:lumMod val="75000"/>
                  </a:srgbClr>
                </a:solidFill>
                <a:effectLst/>
                <a:uLnTx/>
                <a:uFillTx/>
                <a:latin typeface="Arial"/>
                <a:ea typeface="+mn-ea"/>
                <a:cs typeface="+mn-cs"/>
              </a:rPr>
              <a:t>• Lack of female role models.</a:t>
            </a:r>
          </a:p>
          <a:p>
            <a:pPr marR="0" lvl="0" defTabSz="914400" rtl="0" eaLnBrk="1" fontAlgn="auto" latinLnBrk="0" hangingPunct="1">
              <a:lnSpc>
                <a:spcPct val="150000"/>
              </a:lnSpc>
              <a:spcBef>
                <a:spcPts val="0"/>
              </a:spcBef>
              <a:spcAft>
                <a:spcPts val="0"/>
              </a:spcAft>
              <a:buClrTx/>
              <a:buSzTx/>
              <a:tabLst/>
              <a:defRPr/>
            </a:pPr>
            <a:r>
              <a:rPr kumimoji="0" lang="en-US" sz="1200" strike="noStrike" kern="1200" cap="none" spc="0" normalizeH="0" baseline="0" noProof="0" dirty="0">
                <a:ln>
                  <a:noFill/>
                </a:ln>
                <a:solidFill>
                  <a:srgbClr val="005587">
                    <a:lumMod val="75000"/>
                  </a:srgbClr>
                </a:solidFill>
                <a:effectLst/>
                <a:uLnTx/>
                <a:uFillTx/>
                <a:latin typeface="Arial"/>
                <a:ea typeface="+mn-ea"/>
                <a:cs typeface="+mn-cs"/>
              </a:rPr>
              <a:t>• Work-life balance issues.</a:t>
            </a:r>
          </a:p>
          <a:p>
            <a:pPr marR="0" lvl="0" defTabSz="914400" rtl="0" eaLnBrk="1" fontAlgn="auto" latinLnBrk="0" hangingPunct="1">
              <a:lnSpc>
                <a:spcPct val="150000"/>
              </a:lnSpc>
              <a:spcBef>
                <a:spcPts val="0"/>
              </a:spcBef>
              <a:spcAft>
                <a:spcPts val="0"/>
              </a:spcAft>
              <a:buClrTx/>
              <a:buSzTx/>
              <a:tabLst/>
              <a:defRPr/>
            </a:pPr>
            <a:r>
              <a:rPr kumimoji="0" lang="en-US" sz="1200" strike="noStrike" kern="1200" cap="none" spc="0" normalizeH="0" baseline="0" noProof="0" dirty="0">
                <a:ln>
                  <a:noFill/>
                </a:ln>
                <a:solidFill>
                  <a:srgbClr val="005587">
                    <a:lumMod val="75000"/>
                  </a:srgbClr>
                </a:solidFill>
                <a:effectLst/>
                <a:uLnTx/>
                <a:uFillTx/>
                <a:latin typeface="Arial"/>
                <a:ea typeface="+mn-ea"/>
                <a:cs typeface="+mn-cs"/>
              </a:rPr>
              <a:t>• Discouragement from STEM education.</a:t>
            </a:r>
          </a:p>
          <a:p>
            <a:pPr marR="0" lvl="0" defTabSz="914400" rtl="0" eaLnBrk="1" fontAlgn="auto" latinLnBrk="0" hangingPunct="1">
              <a:lnSpc>
                <a:spcPct val="150000"/>
              </a:lnSpc>
              <a:spcBef>
                <a:spcPts val="0"/>
              </a:spcBef>
              <a:spcAft>
                <a:spcPts val="0"/>
              </a:spcAft>
              <a:buClrTx/>
              <a:buSzTx/>
              <a:tabLst/>
              <a:defRPr/>
            </a:pPr>
            <a:r>
              <a:rPr kumimoji="0" lang="en-US" sz="1200" strike="noStrike" kern="1200" cap="none" spc="0" normalizeH="0" baseline="0" noProof="0" dirty="0">
                <a:ln>
                  <a:noFill/>
                </a:ln>
                <a:solidFill>
                  <a:srgbClr val="005587">
                    <a:lumMod val="75000"/>
                  </a:srgbClr>
                </a:solidFill>
                <a:effectLst/>
                <a:uLnTx/>
                <a:uFillTx/>
                <a:latin typeface="Arial"/>
                <a:ea typeface="+mn-ea"/>
                <a:cs typeface="+mn-cs"/>
              </a:rPr>
              <a:t>• Societal beliefs about gender roles.</a:t>
            </a:r>
          </a:p>
          <a:p>
            <a:pPr marR="0" lvl="0" defTabSz="914400" rtl="0" eaLnBrk="1" fontAlgn="auto" latinLnBrk="0" hangingPunct="1">
              <a:lnSpc>
                <a:spcPct val="150000"/>
              </a:lnSpc>
              <a:spcBef>
                <a:spcPts val="0"/>
              </a:spcBef>
              <a:spcAft>
                <a:spcPts val="0"/>
              </a:spcAft>
              <a:buClrTx/>
              <a:buSzTx/>
              <a:tabLst/>
              <a:defRPr/>
            </a:pPr>
            <a:r>
              <a:rPr lang="en-IN" sz="700" i="1" kern="100" dirty="0">
                <a:effectLst/>
                <a:latin typeface="Times New Roman" panose="02020603050405020304" pitchFamily="18" charset="0"/>
                <a:ea typeface="Aptos" panose="020B0004020202020204" pitchFamily="34" charset="0"/>
                <a:cs typeface="Times New Roman" panose="02020603050405020304" pitchFamily="18" charset="0"/>
                <a:hlinkClick r:id="rId11" action="ppaction://hlinkfile"/>
              </a:rPr>
              <a:t>(Wakdikar S. WOMEN IN STEM [Internet]. Res.in.)</a:t>
            </a:r>
            <a:r>
              <a:rPr lang="en-IN" sz="1200" kern="100" dirty="0">
                <a:effectLst/>
                <a:latin typeface="Times New Roman" panose="02020603050405020304" pitchFamily="18" charset="0"/>
                <a:ea typeface="Aptos" panose="020B0004020202020204" pitchFamily="34" charset="0"/>
                <a:cs typeface="Times New Roman" panose="02020603050405020304" pitchFamily="18" charset="0"/>
                <a:hlinkClick r:id="rId11" action="ppaction://hlinkfile"/>
              </a:rPr>
              <a:t> </a:t>
            </a:r>
            <a:endParaRPr kumimoji="0" lang="en-US" sz="1200" strike="noStrike" kern="1200" cap="none" spc="0" normalizeH="0" baseline="0" noProof="0" dirty="0">
              <a:ln>
                <a:noFill/>
              </a:ln>
              <a:solidFill>
                <a:srgbClr val="005587">
                  <a:lumMod val="75000"/>
                </a:srgbClr>
              </a:solidFill>
              <a:effectLst/>
              <a:uLnTx/>
              <a:uFillTx/>
              <a:latin typeface="Arial"/>
              <a:ea typeface="+mn-ea"/>
              <a:cs typeface="+mn-cs"/>
            </a:endParaRPr>
          </a:p>
          <a:p>
            <a:pPr marR="0" lvl="0" defTabSz="914400" rtl="0" eaLnBrk="1" fontAlgn="auto" latinLnBrk="0" hangingPunct="1">
              <a:lnSpc>
                <a:spcPct val="150000"/>
              </a:lnSpc>
              <a:spcBef>
                <a:spcPts val="0"/>
              </a:spcBef>
              <a:spcAft>
                <a:spcPts val="0"/>
              </a:spcAft>
              <a:buClrTx/>
              <a:buSzTx/>
              <a:tabLst/>
              <a:defRPr/>
            </a:pPr>
            <a:endParaRPr lang="en-US" sz="1200" dirty="0">
              <a:solidFill>
                <a:srgbClr val="005587">
                  <a:lumMod val="75000"/>
                </a:srgbClr>
              </a:solidFill>
              <a:latin typeface="Arial"/>
            </a:endParaRPr>
          </a:p>
          <a:p>
            <a:pPr marR="0" lvl="0" defTabSz="914400" rtl="0" eaLnBrk="1" fontAlgn="auto" latinLnBrk="0" hangingPunct="1">
              <a:lnSpc>
                <a:spcPct val="150000"/>
              </a:lnSpc>
              <a:spcBef>
                <a:spcPts val="0"/>
              </a:spcBef>
              <a:spcAft>
                <a:spcPts val="0"/>
              </a:spcAft>
              <a:buClrTx/>
              <a:buSzTx/>
              <a:tabLst/>
              <a:defRPr/>
            </a:pPr>
            <a:endParaRPr lang="en-US" sz="1200" dirty="0">
              <a:solidFill>
                <a:srgbClr val="005587">
                  <a:lumMod val="75000"/>
                </a:srgbClr>
              </a:solidFill>
              <a:latin typeface="Arial"/>
            </a:endParaRPr>
          </a:p>
        </p:txBody>
      </p:sp>
      <p:sp>
        <p:nvSpPr>
          <p:cNvPr id="5" name="TextBox 4">
            <a:extLst>
              <a:ext uri="{FF2B5EF4-FFF2-40B4-BE49-F238E27FC236}">
                <a16:creationId xmlns:a16="http://schemas.microsoft.com/office/drawing/2014/main" id="{7E4BF20F-B83F-9C2C-66D8-C52EBE8F82A5}"/>
              </a:ext>
            </a:extLst>
          </p:cNvPr>
          <p:cNvSpPr txBox="1"/>
          <p:nvPr/>
        </p:nvSpPr>
        <p:spPr>
          <a:xfrm>
            <a:off x="293464" y="6394892"/>
            <a:ext cx="9798390" cy="338554"/>
          </a:xfrm>
          <a:prstGeom prst="rect">
            <a:avLst/>
          </a:prstGeom>
          <a:solidFill>
            <a:schemeClr val="bg1">
              <a:lumMod val="95000"/>
            </a:schemeClr>
          </a:solid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800" i="1" u="none" strike="noStrike" kern="1200" cap="none" spc="0" normalizeH="0" baseline="0" noProof="0" dirty="0">
                <a:ln>
                  <a:noFill/>
                </a:ln>
                <a:solidFill>
                  <a:srgbClr val="FF0000"/>
                </a:solidFill>
                <a:effectLst/>
                <a:uLnTx/>
                <a:uFillTx/>
                <a:latin typeface="Arial"/>
                <a:ea typeface="+mn-ea"/>
                <a:cs typeface="+mn-cs"/>
              </a:rPr>
              <a:t>*ICT-Information and Communications Technology-  </a:t>
            </a:r>
            <a:r>
              <a:rPr lang="en-US" sz="800" b="0" i="0" dirty="0">
                <a:solidFill>
                  <a:srgbClr val="4D5156"/>
                </a:solidFill>
                <a:effectLst/>
                <a:highlight>
                  <a:srgbClr val="FFFFFF"/>
                </a:highlight>
                <a:latin typeface="Google Sans"/>
              </a:rPr>
              <a:t> </a:t>
            </a:r>
            <a:r>
              <a:rPr lang="en-US" sz="800" b="0" i="1" dirty="0">
                <a:solidFill>
                  <a:srgbClr val="FF0000"/>
                </a:solidFill>
                <a:effectLst/>
                <a:highlight>
                  <a:srgbClr val="FFFFFF"/>
                </a:highlight>
                <a:latin typeface="Google Sans"/>
              </a:rPr>
              <a:t>t</a:t>
            </a:r>
            <a:r>
              <a:rPr lang="en-US" sz="800" b="0" i="1" dirty="0">
                <a:solidFill>
                  <a:srgbClr val="FF0000"/>
                </a:solidFill>
                <a:effectLst/>
                <a:latin typeface="Google Sans"/>
              </a:rPr>
              <a:t>echnology that supports activities involving information. Suc</a:t>
            </a:r>
            <a:r>
              <a:rPr lang="en-US" sz="800" b="0" i="1" dirty="0">
                <a:solidFill>
                  <a:srgbClr val="FF0000"/>
                </a:solidFill>
                <a:effectLst/>
                <a:highlight>
                  <a:srgbClr val="FFFFFF"/>
                </a:highlight>
                <a:latin typeface="Google Sans"/>
              </a:rPr>
              <a:t>h activities include gathering, processing, storing and presenting data. Increasingly these activities also involve collaboration and communication.</a:t>
            </a:r>
            <a:endParaRPr kumimoji="0" lang="en-US" sz="800" b="1" i="1"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278137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oogle Shape;87;p13">
            <a:extLst>
              <a:ext uri="{FF2B5EF4-FFF2-40B4-BE49-F238E27FC236}">
                <a16:creationId xmlns:a16="http://schemas.microsoft.com/office/drawing/2014/main" id="{61F00862-5E6C-00A7-2E7E-B8A2FC6AE047}"/>
              </a:ext>
            </a:extLst>
          </p:cNvPr>
          <p:cNvPicPr preferRelativeResize="0"/>
          <p:nvPr/>
        </p:nvPicPr>
        <p:blipFill rotWithShape="1">
          <a:blip r:embed="rId3"/>
          <a:srcRect/>
          <a:stretch>
            <a:fillRect/>
          </a:stretch>
        </p:blipFill>
        <p:spPr>
          <a:xfrm>
            <a:off x="92904" y="114546"/>
            <a:ext cx="1315720" cy="635635"/>
          </a:xfrm>
          <a:prstGeom prst="rect">
            <a:avLst/>
          </a:prstGeom>
          <a:noFill/>
          <a:ln>
            <a:noFill/>
          </a:ln>
        </p:spPr>
      </p:pic>
      <p:sp>
        <p:nvSpPr>
          <p:cNvPr id="8" name="Rectangle: Rounded Corners 7">
            <a:extLst>
              <a:ext uri="{FF2B5EF4-FFF2-40B4-BE49-F238E27FC236}">
                <a16:creationId xmlns:a16="http://schemas.microsoft.com/office/drawing/2014/main" id="{86D43D6B-BF01-F23E-2977-CA49E5B185AF}"/>
              </a:ext>
            </a:extLst>
          </p:cNvPr>
          <p:cNvSpPr/>
          <p:nvPr/>
        </p:nvSpPr>
        <p:spPr>
          <a:xfrm>
            <a:off x="3947257" y="150604"/>
            <a:ext cx="4741830"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Results (2/6)</a:t>
            </a:r>
          </a:p>
        </p:txBody>
      </p:sp>
      <p:sp>
        <p:nvSpPr>
          <p:cNvPr id="10" name="TextBox 9">
            <a:extLst>
              <a:ext uri="{FF2B5EF4-FFF2-40B4-BE49-F238E27FC236}">
                <a16:creationId xmlns:a16="http://schemas.microsoft.com/office/drawing/2014/main" id="{4880EC9A-6B17-E09C-E7EF-2C5BC317178C}"/>
              </a:ext>
            </a:extLst>
          </p:cNvPr>
          <p:cNvSpPr txBox="1"/>
          <p:nvPr/>
        </p:nvSpPr>
        <p:spPr>
          <a:xfrm>
            <a:off x="271313" y="1118312"/>
            <a:ext cx="11649374" cy="50760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43D9DF37-8883-E4E7-69AB-3562CDAEC56B}"/>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82271" y="57715"/>
            <a:ext cx="1626425" cy="440653"/>
          </a:xfrm>
          <a:prstGeom prst="rect">
            <a:avLst/>
          </a:prstGeom>
          <a:noFill/>
          <a:ln>
            <a:noFill/>
          </a:ln>
        </p:spPr>
      </p:pic>
      <p:sp>
        <p:nvSpPr>
          <p:cNvPr id="5" name="Text Box 16">
            <a:extLst>
              <a:ext uri="{FF2B5EF4-FFF2-40B4-BE49-F238E27FC236}">
                <a16:creationId xmlns:a16="http://schemas.microsoft.com/office/drawing/2014/main" id="{4E33D91B-6C1A-ECE0-37DD-F8AE4853CC8E}"/>
              </a:ext>
            </a:extLst>
          </p:cNvPr>
          <p:cNvSpPr txBox="1"/>
          <p:nvPr/>
        </p:nvSpPr>
        <p:spPr>
          <a:xfrm>
            <a:off x="375920" y="1145540"/>
            <a:ext cx="2529840" cy="398780"/>
          </a:xfrm>
          <a:prstGeom prst="rect">
            <a:avLst/>
          </a:prstGeom>
          <a:noFill/>
          <a:ln w="9525">
            <a:noFill/>
          </a:ln>
        </p:spPr>
        <p:txBody>
          <a:bodyPr wrap="square">
            <a:spAutoFit/>
          </a:bodyPr>
          <a:lstStyle/>
          <a:p>
            <a:pPr indent="0"/>
            <a:r>
              <a:rPr lang="it-IT" altLang="en-US" sz="2000" b="1" u="sng" dirty="0">
                <a:solidFill>
                  <a:schemeClr val="tx1">
                    <a:lumMod val="50000"/>
                  </a:schemeClr>
                </a:solidFill>
                <a:latin typeface="Times New Roman" panose="02020603050405020304" charset="0"/>
              </a:rPr>
              <a:t>Gender Bias in AI</a:t>
            </a:r>
            <a:endParaRPr lang="en-IN" altLang="en-US" sz="2000" b="1" u="sng" dirty="0">
              <a:solidFill>
                <a:schemeClr val="tx1">
                  <a:lumMod val="50000"/>
                </a:schemeClr>
              </a:solidFill>
              <a:latin typeface="Times New Roman" panose="02020603050405020304" charset="0"/>
            </a:endParaRPr>
          </a:p>
        </p:txBody>
      </p:sp>
      <p:sp>
        <p:nvSpPr>
          <p:cNvPr id="6" name="TextBox 5">
            <a:extLst>
              <a:ext uri="{FF2B5EF4-FFF2-40B4-BE49-F238E27FC236}">
                <a16:creationId xmlns:a16="http://schemas.microsoft.com/office/drawing/2014/main" id="{0CECEC04-04A6-44B6-A713-EF4D16458189}"/>
              </a:ext>
            </a:extLst>
          </p:cNvPr>
          <p:cNvSpPr txBox="1"/>
          <p:nvPr/>
        </p:nvSpPr>
        <p:spPr>
          <a:xfrm>
            <a:off x="503158" y="1620063"/>
            <a:ext cx="3125090" cy="292388"/>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1300" b="1" i="1" dirty="0">
                <a:solidFill>
                  <a:srgbClr val="005587">
                    <a:lumMod val="75000"/>
                  </a:srgbClr>
                </a:solidFill>
                <a:latin typeface="Arial"/>
              </a:rPr>
              <a:t>C</a:t>
            </a: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 Stereotypes</a:t>
            </a:r>
            <a:endParaRPr kumimoji="0" lang="en-US" sz="1400" b="1" i="1" u="none"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9" name="TextBox 8">
            <a:extLst>
              <a:ext uri="{FF2B5EF4-FFF2-40B4-BE49-F238E27FC236}">
                <a16:creationId xmlns:a16="http://schemas.microsoft.com/office/drawing/2014/main" id="{D150EB0A-B0A1-CC48-B8C7-02E9DD8F523F}"/>
              </a:ext>
            </a:extLst>
          </p:cNvPr>
          <p:cNvSpPr txBox="1"/>
          <p:nvPr/>
        </p:nvSpPr>
        <p:spPr>
          <a:xfrm>
            <a:off x="580778" y="2041031"/>
            <a:ext cx="4382620" cy="1092607"/>
          </a:xfrm>
          <a:prstGeom prst="rect">
            <a:avLst/>
          </a:prstGeom>
          <a:solidFill>
            <a:schemeClr val="tx1">
              <a:lumMod val="20000"/>
              <a:lumOff val="80000"/>
            </a:schemeClr>
          </a:solidFill>
          <a:effectLst>
            <a:outerShdw blurRad="50800" dist="38100" dir="5400000" algn="t" rotWithShape="0">
              <a:prstClr val="black">
                <a:alpha val="40000"/>
              </a:prstClr>
            </a:outerShdw>
          </a:effectLst>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Stereotyping in AI systems reinforces traditional gender roles, perpetuating societal biases. Research by Harvard Business Review highlights gender bias in NLP systems like Alexa and Siri, which associate "man" with "doctor" and "woman" with "nurse.“</a:t>
            </a:r>
          </a:p>
        </p:txBody>
      </p:sp>
      <p:sp>
        <p:nvSpPr>
          <p:cNvPr id="12" name="TextBox 11">
            <a:extLst>
              <a:ext uri="{FF2B5EF4-FFF2-40B4-BE49-F238E27FC236}">
                <a16:creationId xmlns:a16="http://schemas.microsoft.com/office/drawing/2014/main" id="{024F6E9B-B514-B4AA-11D5-D7A25990E819}"/>
              </a:ext>
            </a:extLst>
          </p:cNvPr>
          <p:cNvSpPr txBox="1"/>
          <p:nvPr/>
        </p:nvSpPr>
        <p:spPr>
          <a:xfrm>
            <a:off x="7754864" y="1620063"/>
            <a:ext cx="2134478" cy="292388"/>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D) Image Recognition</a:t>
            </a:r>
            <a:endParaRPr kumimoji="0" lang="en-US" sz="1400" b="1" i="1" u="none"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13" name="TextBox 12">
            <a:extLst>
              <a:ext uri="{FF2B5EF4-FFF2-40B4-BE49-F238E27FC236}">
                <a16:creationId xmlns:a16="http://schemas.microsoft.com/office/drawing/2014/main" id="{431AD4CA-880A-5FCD-E405-167D8ACF663F}"/>
              </a:ext>
            </a:extLst>
          </p:cNvPr>
          <p:cNvSpPr txBox="1"/>
          <p:nvPr/>
        </p:nvSpPr>
        <p:spPr>
          <a:xfrm>
            <a:off x="5386458" y="2041031"/>
            <a:ext cx="3437599" cy="2693045"/>
          </a:xfrm>
          <a:prstGeom prst="rect">
            <a:avLst/>
          </a:prstGeom>
          <a:solidFill>
            <a:schemeClr val="tx1">
              <a:lumMod val="20000"/>
              <a:lumOff val="80000"/>
            </a:schemeClr>
          </a:solidFill>
          <a:effectLst>
            <a:outerShdw blurRad="50800" dist="38100" dir="5400000" algn="t" rotWithShape="0">
              <a:prstClr val="black">
                <a:alpha val="40000"/>
              </a:prstClr>
            </a:outerShdw>
          </a:effectLst>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Image recognition bias occurs when AI systems disproportionately misidentify or fail to recognize images of women compared to men.</a:t>
            </a:r>
            <a:endParaRPr lang="en-US" sz="1300" dirty="0">
              <a:solidFill>
                <a:srgbClr val="005587">
                  <a:lumMod val="75000"/>
                </a:srgbClr>
              </a:solidFill>
              <a:latin typeface="Arial"/>
            </a:endParaRPr>
          </a:p>
          <a:p>
            <a:pPr marL="400050" marR="0" lvl="0" indent="-400050" algn="just" defTabSz="914400" rtl="0" eaLnBrk="1" fontAlgn="auto" latinLnBrk="0" hangingPunct="1">
              <a:lnSpc>
                <a:spcPct val="100000"/>
              </a:lnSpc>
              <a:spcBef>
                <a:spcPts val="0"/>
              </a:spcBef>
              <a:spcAft>
                <a:spcPts val="0"/>
              </a:spcAft>
              <a:buClrTx/>
              <a:buSzTx/>
              <a:buAutoNum type="romanLcParenR"/>
              <a:tabLst/>
              <a:defRPr/>
            </a:pPr>
            <a:r>
              <a:rPr kumimoji="0" lang="en-US" sz="1300" b="1" strike="noStrike" kern="1200" cap="none" spc="0" normalizeH="0" baseline="0" noProof="0" dirty="0">
                <a:ln>
                  <a:noFill/>
                </a:ln>
                <a:solidFill>
                  <a:srgbClr val="005587">
                    <a:lumMod val="75000"/>
                  </a:srgbClr>
                </a:solidFill>
                <a:effectLst/>
                <a:uLnTx/>
                <a:uFillTx/>
                <a:latin typeface="Arial"/>
                <a:ea typeface="+mn-ea"/>
                <a:cs typeface="+mn-cs"/>
                <a:hlinkClick r:id="rId6"/>
              </a:rPr>
              <a:t>Facial recognition systems </a:t>
            </a: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have higher error rates for women, particularly those of color, with up to 34.7% errors for identifying darker-skinned women. *</a:t>
            </a:r>
          </a:p>
          <a:p>
            <a:pPr marL="400050" marR="0" lvl="0" indent="-400050" algn="just" defTabSz="914400" rtl="0" eaLnBrk="1" fontAlgn="auto" latinLnBrk="0" hangingPunct="1">
              <a:lnSpc>
                <a:spcPct val="100000"/>
              </a:lnSpc>
              <a:spcBef>
                <a:spcPts val="0"/>
              </a:spcBef>
              <a:spcAft>
                <a:spcPts val="0"/>
              </a:spcAft>
              <a:buClrTx/>
              <a:buSzTx/>
              <a:buAutoNum type="romanLcParenR"/>
              <a:tabLst/>
              <a:defRPr/>
            </a:pP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Social media </a:t>
            </a:r>
            <a:r>
              <a:rPr kumimoji="0" lang="en-US" sz="1300" b="1" strike="noStrike" kern="1200" cap="none" spc="0" normalizeH="0" baseline="0" noProof="0" dirty="0">
                <a:ln>
                  <a:noFill/>
                </a:ln>
                <a:solidFill>
                  <a:srgbClr val="005587">
                    <a:lumMod val="75000"/>
                  </a:srgbClr>
                </a:solidFill>
                <a:effectLst/>
                <a:uLnTx/>
                <a:uFillTx/>
                <a:latin typeface="Arial"/>
                <a:ea typeface="+mn-ea"/>
                <a:cs typeface="+mn-cs"/>
                <a:hlinkClick r:id="rId7"/>
              </a:rPr>
              <a:t>photo tagging algorithms</a:t>
            </a:r>
            <a:r>
              <a:rPr kumimoji="0" lang="en-US" sz="1300" b="1" strike="noStrike" kern="1200" cap="none" spc="0" normalizeH="0" baseline="0" noProof="0" dirty="0">
                <a:ln>
                  <a:noFill/>
                </a:ln>
                <a:solidFill>
                  <a:srgbClr val="005587">
                    <a:lumMod val="75000"/>
                  </a:srgbClr>
                </a:solidFill>
                <a:effectLst/>
                <a:uLnTx/>
                <a:uFillTx/>
                <a:latin typeface="Arial"/>
                <a:ea typeface="+mn-ea"/>
                <a:cs typeface="+mn-cs"/>
              </a:rPr>
              <a:t> </a:t>
            </a: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often misclassify or fail to recognize women, indicating a bias in the training data used.**</a:t>
            </a:r>
          </a:p>
        </p:txBody>
      </p:sp>
      <p:pic>
        <p:nvPicPr>
          <p:cNvPr id="7171" name="Picture 3" descr="121 Siri Virtual Assistant Stock Photos ...">
            <a:extLst>
              <a:ext uri="{FF2B5EF4-FFF2-40B4-BE49-F238E27FC236}">
                <a16:creationId xmlns:a16="http://schemas.microsoft.com/office/drawing/2014/main" id="{814F195A-F84E-E402-FC00-D4850E4A08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773" y="3262218"/>
            <a:ext cx="937913" cy="125216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AI-Chatbots: The Future of Customer ...">
            <a:extLst>
              <a:ext uri="{FF2B5EF4-FFF2-40B4-BE49-F238E27FC236}">
                <a16:creationId xmlns:a16="http://schemas.microsoft.com/office/drawing/2014/main" id="{E6BB394E-A469-549B-1B3B-F626DDA825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77878" y="3243235"/>
            <a:ext cx="1099970" cy="1252162"/>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10 Best Large Language Models in 2024 ...">
            <a:extLst>
              <a:ext uri="{FF2B5EF4-FFF2-40B4-BE49-F238E27FC236}">
                <a16:creationId xmlns:a16="http://schemas.microsoft.com/office/drawing/2014/main" id="{9C7D8448-FD0B-0BF3-D455-A796BA6C36E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28248" y="3436685"/>
            <a:ext cx="1428750" cy="8001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8929F01-1D80-6461-2FED-F60078851931}"/>
              </a:ext>
            </a:extLst>
          </p:cNvPr>
          <p:cNvSpPr txBox="1"/>
          <p:nvPr/>
        </p:nvSpPr>
        <p:spPr>
          <a:xfrm>
            <a:off x="358503" y="4603271"/>
            <a:ext cx="1603665" cy="276999"/>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1200" b="1" dirty="0">
                <a:solidFill>
                  <a:srgbClr val="005587">
                    <a:lumMod val="75000"/>
                  </a:srgbClr>
                </a:solidFill>
                <a:latin typeface="Arial"/>
                <a:hlinkClick r:id="rId11"/>
              </a:rPr>
              <a:t>Virtual Assistants</a:t>
            </a:r>
            <a:endParaRPr kumimoji="0" lang="en-US" sz="1200" b="1" u="none"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15" name="TextBox 14">
            <a:extLst>
              <a:ext uri="{FF2B5EF4-FFF2-40B4-BE49-F238E27FC236}">
                <a16:creationId xmlns:a16="http://schemas.microsoft.com/office/drawing/2014/main" id="{B88EDF38-91E8-0067-0F61-CACB02096A5F}"/>
              </a:ext>
            </a:extLst>
          </p:cNvPr>
          <p:cNvSpPr txBox="1"/>
          <p:nvPr/>
        </p:nvSpPr>
        <p:spPr>
          <a:xfrm>
            <a:off x="2527097" y="4611817"/>
            <a:ext cx="905227" cy="276999"/>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1200" b="1" dirty="0">
                <a:solidFill>
                  <a:srgbClr val="005587">
                    <a:lumMod val="75000"/>
                  </a:srgbClr>
                </a:solidFill>
                <a:latin typeface="Arial"/>
                <a:hlinkClick r:id="rId12"/>
              </a:rPr>
              <a:t>Chat Bots</a:t>
            </a:r>
            <a:endParaRPr kumimoji="0" lang="en-US" sz="1200" b="1" u="none"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16" name="TextBox 15">
            <a:extLst>
              <a:ext uri="{FF2B5EF4-FFF2-40B4-BE49-F238E27FC236}">
                <a16:creationId xmlns:a16="http://schemas.microsoft.com/office/drawing/2014/main" id="{ED70DC29-C2E2-016C-E3EA-7C8B12817C52}"/>
              </a:ext>
            </a:extLst>
          </p:cNvPr>
          <p:cNvSpPr txBox="1"/>
          <p:nvPr/>
        </p:nvSpPr>
        <p:spPr>
          <a:xfrm>
            <a:off x="3488708" y="4600321"/>
            <a:ext cx="1603665" cy="276999"/>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1200" b="1" dirty="0">
                <a:solidFill>
                  <a:srgbClr val="005587">
                    <a:lumMod val="75000"/>
                  </a:srgbClr>
                </a:solidFill>
                <a:latin typeface="Arial"/>
                <a:hlinkClick r:id="rId13"/>
              </a:rPr>
              <a:t>Language Models</a:t>
            </a:r>
            <a:endParaRPr kumimoji="0" lang="en-US" sz="1200" b="1" u="none" strike="noStrike" kern="1200" cap="none" spc="0" normalizeH="0" baseline="0" noProof="0" dirty="0">
              <a:ln>
                <a:noFill/>
              </a:ln>
              <a:solidFill>
                <a:srgbClr val="005587">
                  <a:lumMod val="75000"/>
                </a:srgbClr>
              </a:solidFill>
              <a:effectLst/>
              <a:uLnTx/>
              <a:uFillTx/>
              <a:latin typeface="Arial"/>
              <a:ea typeface="+mn-ea"/>
              <a:cs typeface="+mn-cs"/>
            </a:endParaRPr>
          </a:p>
        </p:txBody>
      </p:sp>
      <p:pic>
        <p:nvPicPr>
          <p:cNvPr id="20" name="Picture 19" descr="A screenshot of a computer&#10;&#10;Description automatically generated">
            <a:extLst>
              <a:ext uri="{FF2B5EF4-FFF2-40B4-BE49-F238E27FC236}">
                <a16:creationId xmlns:a16="http://schemas.microsoft.com/office/drawing/2014/main" id="{1299604B-2CD4-629D-18E6-97E3A79D6CB0}"/>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2538" r="2547"/>
          <a:stretch/>
        </p:blipFill>
        <p:spPr bwMode="auto">
          <a:xfrm>
            <a:off x="8982674" y="2268385"/>
            <a:ext cx="2779395" cy="2245995"/>
          </a:xfrm>
          <a:prstGeom prst="rect">
            <a:avLst/>
          </a:prstGeom>
          <a:noFill/>
          <a:ln w="6350">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22" name="TextBox 21">
            <a:extLst>
              <a:ext uri="{FF2B5EF4-FFF2-40B4-BE49-F238E27FC236}">
                <a16:creationId xmlns:a16="http://schemas.microsoft.com/office/drawing/2014/main" id="{0939EA77-CD6B-2449-766C-FDB770708044}"/>
              </a:ext>
            </a:extLst>
          </p:cNvPr>
          <p:cNvSpPr txBox="1"/>
          <p:nvPr/>
        </p:nvSpPr>
        <p:spPr>
          <a:xfrm>
            <a:off x="9153517" y="4526326"/>
            <a:ext cx="2517140" cy="400110"/>
          </a:xfrm>
          <a:prstGeom prst="rect">
            <a:avLst/>
          </a:prstGeom>
          <a:noFill/>
        </p:spPr>
        <p:txBody>
          <a:bodyPr wrap="square">
            <a:spAutoFit/>
          </a:bodyPr>
          <a:lstStyle/>
          <a:p>
            <a:r>
              <a:rPr lang="en-IN" sz="800" i="1"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Image 1- Gender Bias in Facial Recognition System</a:t>
            </a:r>
          </a:p>
          <a:p>
            <a:r>
              <a:rPr lang="en-IN" sz="600" i="1" kern="100" dirty="0">
                <a:effectLst/>
                <a:latin typeface="Times New Roman" panose="02020603050405020304" pitchFamily="18" charset="0"/>
                <a:ea typeface="Aptos" panose="020B0004020202020204" pitchFamily="34" charset="0"/>
                <a:cs typeface="Times New Roman" panose="02020603050405020304" pitchFamily="18" charset="0"/>
                <a:hlinkClick r:id="rId15"/>
              </a:rPr>
              <a:t>(Fighting algorithmic bias in artificial intelligence – [Internet]. Physics World. 2021</a:t>
            </a:r>
            <a:r>
              <a:rPr lang="en-IN" sz="6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IN" sz="700" i="1" u="sng" kern="100" baseline="30000" dirty="0">
              <a:solidFill>
                <a:srgbClr val="467886"/>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82F0C43-19E0-2251-F56F-BA74F6903E21}"/>
              </a:ext>
            </a:extLst>
          </p:cNvPr>
          <p:cNvSpPr txBox="1"/>
          <p:nvPr/>
        </p:nvSpPr>
        <p:spPr>
          <a:xfrm>
            <a:off x="293464" y="6394892"/>
            <a:ext cx="9129316" cy="246221"/>
          </a:xfrm>
          <a:prstGeom prst="rect">
            <a:avLst/>
          </a:prstGeom>
          <a:solidFill>
            <a:schemeClr val="bg1">
              <a:lumMod val="95000"/>
            </a:schemeClr>
          </a:solid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000" i="1" u="none" strike="noStrike" kern="1200" cap="none" spc="0" normalizeH="0" baseline="0" noProof="0" dirty="0">
                <a:ln>
                  <a:noFill/>
                </a:ln>
                <a:solidFill>
                  <a:srgbClr val="FF0000"/>
                </a:solidFill>
                <a:effectLst/>
                <a:uLnTx/>
                <a:uFillTx/>
                <a:latin typeface="Arial"/>
                <a:ea typeface="+mn-ea"/>
                <a:cs typeface="+mn-cs"/>
              </a:rPr>
              <a:t>NLP- Natural Language Processing -a machine learning technology that gives computers the ability to interpret, manipulate, and comprehend human language.</a:t>
            </a:r>
            <a:endParaRPr kumimoji="0" lang="en-US" sz="1000" b="1" i="1" u="none" strike="noStrike" kern="1200" cap="none" spc="0" normalizeH="0" baseline="0" noProof="0" dirty="0">
              <a:ln>
                <a:noFill/>
              </a:ln>
              <a:solidFill>
                <a:srgbClr val="FF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26657AAF-076C-43E2-6398-8EF89C3C66F5}"/>
              </a:ext>
            </a:extLst>
          </p:cNvPr>
          <p:cNvSpPr txBox="1"/>
          <p:nvPr/>
        </p:nvSpPr>
        <p:spPr>
          <a:xfrm>
            <a:off x="5421833" y="4719539"/>
            <a:ext cx="3437599" cy="487313"/>
          </a:xfrm>
          <a:prstGeom prst="rect">
            <a:avLst/>
          </a:prstGeom>
          <a:noFill/>
        </p:spPr>
        <p:txBody>
          <a:bodyPr wrap="square">
            <a:spAutoFit/>
          </a:bodyPr>
          <a:lstStyle/>
          <a:p>
            <a:r>
              <a:rPr lang="en-IN" sz="700" i="1"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hlinkClick r:id="rId16" action="ppaction://hlinkfile"/>
              </a:rPr>
              <a:t> (</a:t>
            </a:r>
            <a:r>
              <a:rPr lang="en-IN" sz="600" i="1" kern="100" dirty="0" err="1">
                <a:effectLst/>
                <a:latin typeface="Times New Roman" panose="02020603050405020304" pitchFamily="18" charset="0"/>
                <a:ea typeface="Aptos" panose="020B0004020202020204" pitchFamily="34" charset="0"/>
                <a:cs typeface="Times New Roman" panose="02020603050405020304" pitchFamily="18" charset="0"/>
                <a:hlinkClick r:id="rId16" action="ppaction://hlinkfile"/>
              </a:rPr>
              <a:t>Atay</a:t>
            </a:r>
            <a:r>
              <a:rPr lang="en-IN" sz="600" i="1" kern="100" dirty="0">
                <a:effectLst/>
                <a:latin typeface="Times New Roman" panose="02020603050405020304" pitchFamily="18" charset="0"/>
                <a:ea typeface="Aptos" panose="020B0004020202020204" pitchFamily="34" charset="0"/>
                <a:cs typeface="Times New Roman" panose="02020603050405020304" pitchFamily="18" charset="0"/>
                <a:hlinkClick r:id="rId16" action="ppaction://hlinkfile"/>
              </a:rPr>
              <a:t> M, Gipson H, Gwyn T, Roy K. Evaluation of gender bias in facial recognition with traditional machine learning algorithms [Internet]. Nsf.gov.</a:t>
            </a:r>
            <a:r>
              <a:rPr lang="en-IN" sz="600" i="1" kern="100" dirty="0">
                <a:effectLst/>
                <a:latin typeface="Times New Roman" panose="02020603050405020304" pitchFamily="18" charset="0"/>
                <a:ea typeface="Aptos" panose="020B0004020202020204" pitchFamily="34" charset="0"/>
                <a:cs typeface="Times New Roman" panose="02020603050405020304" pitchFamily="18" charset="0"/>
              </a:rPr>
              <a:t>)</a:t>
            </a:r>
          </a:p>
          <a:p>
            <a:endParaRPr lang="en-IN" sz="700" i="1" u="sng" kern="100" baseline="30000" dirty="0">
              <a:solidFill>
                <a:srgbClr val="467886"/>
              </a:solidFill>
              <a:latin typeface="Times New Roman" panose="02020603050405020304" pitchFamily="18" charset="0"/>
              <a:cs typeface="Times New Roman" panose="02020603050405020304" pitchFamily="18" charset="0"/>
            </a:endParaRPr>
          </a:p>
          <a:p>
            <a:r>
              <a:rPr lang="en-IN" sz="700" i="1" kern="100" dirty="0">
                <a:effectLst/>
                <a:latin typeface="Times New Roman" panose="02020603050405020304" pitchFamily="18" charset="0"/>
                <a:ea typeface="Aptos" panose="020B0004020202020204" pitchFamily="34" charset="0"/>
                <a:cs typeface="Times New Roman" panose="02020603050405020304" pitchFamily="18" charset="0"/>
                <a:hlinkClick r:id="rId7"/>
              </a:rPr>
              <a:t>(Researchgate.net.</a:t>
            </a:r>
            <a:r>
              <a:rPr lang="en-IN" sz="7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IN" sz="1600" i="1" dirty="0"/>
          </a:p>
        </p:txBody>
      </p:sp>
    </p:spTree>
    <p:extLst>
      <p:ext uri="{BB962C8B-B14F-4D97-AF65-F5344CB8AC3E}">
        <p14:creationId xmlns:p14="http://schemas.microsoft.com/office/powerpoint/2010/main" val="60973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oogle Shape;87;p13">
            <a:extLst>
              <a:ext uri="{FF2B5EF4-FFF2-40B4-BE49-F238E27FC236}">
                <a16:creationId xmlns:a16="http://schemas.microsoft.com/office/drawing/2014/main" id="{61F00862-5E6C-00A7-2E7E-B8A2FC6AE047}"/>
              </a:ext>
            </a:extLst>
          </p:cNvPr>
          <p:cNvPicPr preferRelativeResize="0"/>
          <p:nvPr/>
        </p:nvPicPr>
        <p:blipFill rotWithShape="1">
          <a:blip r:embed="rId3"/>
          <a:srcRect/>
          <a:stretch>
            <a:fillRect/>
          </a:stretch>
        </p:blipFill>
        <p:spPr>
          <a:xfrm>
            <a:off x="92904" y="114546"/>
            <a:ext cx="1315720" cy="635635"/>
          </a:xfrm>
          <a:prstGeom prst="rect">
            <a:avLst/>
          </a:prstGeom>
          <a:noFill/>
          <a:ln>
            <a:noFill/>
          </a:ln>
        </p:spPr>
      </p:pic>
      <p:sp>
        <p:nvSpPr>
          <p:cNvPr id="8" name="Rectangle: Rounded Corners 7">
            <a:extLst>
              <a:ext uri="{FF2B5EF4-FFF2-40B4-BE49-F238E27FC236}">
                <a16:creationId xmlns:a16="http://schemas.microsoft.com/office/drawing/2014/main" id="{86D43D6B-BF01-F23E-2977-CA49E5B185AF}"/>
              </a:ext>
            </a:extLst>
          </p:cNvPr>
          <p:cNvSpPr/>
          <p:nvPr/>
        </p:nvSpPr>
        <p:spPr>
          <a:xfrm>
            <a:off x="3947257" y="150604"/>
            <a:ext cx="4741830"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Results (3/6)</a:t>
            </a:r>
          </a:p>
        </p:txBody>
      </p:sp>
      <p:sp>
        <p:nvSpPr>
          <p:cNvPr id="10" name="TextBox 9">
            <a:extLst>
              <a:ext uri="{FF2B5EF4-FFF2-40B4-BE49-F238E27FC236}">
                <a16:creationId xmlns:a16="http://schemas.microsoft.com/office/drawing/2014/main" id="{4880EC9A-6B17-E09C-E7EF-2C5BC317178C}"/>
              </a:ext>
            </a:extLst>
          </p:cNvPr>
          <p:cNvSpPr txBox="1"/>
          <p:nvPr/>
        </p:nvSpPr>
        <p:spPr>
          <a:xfrm>
            <a:off x="271313" y="1118312"/>
            <a:ext cx="11649374" cy="50760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C0C105ED-5650-5B77-2D99-71776AFA82B0}"/>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82271" y="57715"/>
            <a:ext cx="1626425" cy="440653"/>
          </a:xfrm>
          <a:prstGeom prst="rect">
            <a:avLst/>
          </a:prstGeom>
          <a:noFill/>
          <a:ln>
            <a:noFill/>
          </a:ln>
        </p:spPr>
      </p:pic>
      <p:sp>
        <p:nvSpPr>
          <p:cNvPr id="3" name="Text Box 16">
            <a:extLst>
              <a:ext uri="{FF2B5EF4-FFF2-40B4-BE49-F238E27FC236}">
                <a16:creationId xmlns:a16="http://schemas.microsoft.com/office/drawing/2014/main" id="{A9717B08-36D0-FEE3-CCAC-92599B1C2C57}"/>
              </a:ext>
            </a:extLst>
          </p:cNvPr>
          <p:cNvSpPr txBox="1"/>
          <p:nvPr/>
        </p:nvSpPr>
        <p:spPr>
          <a:xfrm>
            <a:off x="375920" y="1145540"/>
            <a:ext cx="2529840" cy="398780"/>
          </a:xfrm>
          <a:prstGeom prst="rect">
            <a:avLst/>
          </a:prstGeom>
          <a:noFill/>
          <a:ln w="9525">
            <a:noFill/>
          </a:ln>
        </p:spPr>
        <p:txBody>
          <a:bodyPr wrap="square">
            <a:spAutoFit/>
          </a:bodyPr>
          <a:lstStyle/>
          <a:p>
            <a:pPr indent="0"/>
            <a:r>
              <a:rPr lang="it-IT" altLang="en-US" sz="2000" b="1" u="sng" dirty="0">
                <a:solidFill>
                  <a:schemeClr val="tx1">
                    <a:lumMod val="50000"/>
                  </a:schemeClr>
                </a:solidFill>
                <a:latin typeface="Times New Roman" panose="02020603050405020304" charset="0"/>
              </a:rPr>
              <a:t>Gender Bias in AI</a:t>
            </a:r>
            <a:endParaRPr lang="en-IN" altLang="en-US" sz="2000" b="1" u="sng" dirty="0">
              <a:solidFill>
                <a:schemeClr val="tx1">
                  <a:lumMod val="50000"/>
                </a:schemeClr>
              </a:solidFill>
              <a:latin typeface="Times New Roman" panose="02020603050405020304" charset="0"/>
            </a:endParaRPr>
          </a:p>
        </p:txBody>
      </p:sp>
      <p:sp>
        <p:nvSpPr>
          <p:cNvPr id="5" name="TextBox 4">
            <a:extLst>
              <a:ext uri="{FF2B5EF4-FFF2-40B4-BE49-F238E27FC236}">
                <a16:creationId xmlns:a16="http://schemas.microsoft.com/office/drawing/2014/main" id="{192FD5D9-4341-3D67-FE84-0F424C50F86E}"/>
              </a:ext>
            </a:extLst>
          </p:cNvPr>
          <p:cNvSpPr txBox="1"/>
          <p:nvPr/>
        </p:nvSpPr>
        <p:spPr>
          <a:xfrm>
            <a:off x="965325" y="1672900"/>
            <a:ext cx="1940435" cy="292388"/>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n-US" sz="1300" b="1" i="1" dirty="0">
                <a:solidFill>
                  <a:srgbClr val="005587">
                    <a:lumMod val="75000"/>
                  </a:srgbClr>
                </a:solidFill>
                <a:latin typeface="Arial"/>
              </a:rPr>
              <a:t>E</a:t>
            </a: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 Algorithm Fairness</a:t>
            </a:r>
            <a:endParaRPr kumimoji="0" lang="en-US" sz="1400" b="1" i="1" u="none" strike="noStrike" kern="1200" cap="none" spc="0" normalizeH="0" baseline="0" noProof="0" dirty="0">
              <a:ln>
                <a:noFill/>
              </a:ln>
              <a:solidFill>
                <a:srgbClr val="005587">
                  <a:lumMod val="75000"/>
                </a:srgbClr>
              </a:solidFill>
              <a:effectLst/>
              <a:uLnTx/>
              <a:uFillTx/>
              <a:latin typeface="Arial"/>
              <a:ea typeface="+mn-ea"/>
              <a:cs typeface="+mn-cs"/>
            </a:endParaRPr>
          </a:p>
        </p:txBody>
      </p:sp>
      <p:graphicFrame>
        <p:nvGraphicFramePr>
          <p:cNvPr id="9" name="Table 8">
            <a:extLst>
              <a:ext uri="{FF2B5EF4-FFF2-40B4-BE49-F238E27FC236}">
                <a16:creationId xmlns:a16="http://schemas.microsoft.com/office/drawing/2014/main" id="{FC7DC381-1F3A-D3B0-E8B6-822D07EDF436}"/>
              </a:ext>
            </a:extLst>
          </p:cNvPr>
          <p:cNvGraphicFramePr>
            <a:graphicFrameLocks noGrp="1"/>
          </p:cNvGraphicFramePr>
          <p:nvPr>
            <p:extLst>
              <p:ext uri="{D42A27DB-BD31-4B8C-83A1-F6EECF244321}">
                <p14:modId xmlns:p14="http://schemas.microsoft.com/office/powerpoint/2010/main" val="1263293317"/>
              </p:ext>
            </p:extLst>
          </p:nvPr>
        </p:nvGraphicFramePr>
        <p:xfrm>
          <a:off x="1290319" y="2164264"/>
          <a:ext cx="7398767" cy="2834456"/>
        </p:xfrm>
        <a:graphic>
          <a:graphicData uri="http://schemas.openxmlformats.org/drawingml/2006/table">
            <a:tbl>
              <a:tblPr firstRow="1" firstCol="1" bandRow="1"/>
              <a:tblGrid>
                <a:gridCol w="2448173">
                  <a:extLst>
                    <a:ext uri="{9D8B030D-6E8A-4147-A177-3AD203B41FA5}">
                      <a16:colId xmlns:a16="http://schemas.microsoft.com/office/drawing/2014/main" val="2760519790"/>
                    </a:ext>
                  </a:extLst>
                </a:gridCol>
                <a:gridCol w="2491572">
                  <a:extLst>
                    <a:ext uri="{9D8B030D-6E8A-4147-A177-3AD203B41FA5}">
                      <a16:colId xmlns:a16="http://schemas.microsoft.com/office/drawing/2014/main" val="1087747965"/>
                    </a:ext>
                  </a:extLst>
                </a:gridCol>
                <a:gridCol w="2459022">
                  <a:extLst>
                    <a:ext uri="{9D8B030D-6E8A-4147-A177-3AD203B41FA5}">
                      <a16:colId xmlns:a16="http://schemas.microsoft.com/office/drawing/2014/main" val="3789988"/>
                    </a:ext>
                  </a:extLst>
                </a:gridCol>
              </a:tblGrid>
              <a:tr h="296319">
                <a:tc>
                  <a:txBody>
                    <a:bodyPr/>
                    <a:lstStyle/>
                    <a:p>
                      <a:pPr marL="457200" algn="just">
                        <a:lnSpc>
                          <a:spcPct val="150000"/>
                        </a:lnSpc>
                      </a:pPr>
                      <a:r>
                        <a:rPr lang="en-IN" sz="1200" b="1" kern="100" dirty="0">
                          <a:solidFill>
                            <a:srgbClr val="FFFFFF"/>
                          </a:solidFill>
                          <a:effectLst/>
                          <a:highlight>
                            <a:srgbClr val="074F6A"/>
                          </a:highlight>
                          <a:latin typeface="Times New Roman" panose="02020603050405020304" pitchFamily="18" charset="0"/>
                          <a:ea typeface="Aptos" panose="020B0004020202020204" pitchFamily="34" charset="0"/>
                          <a:cs typeface="Times New Roman" panose="02020603050405020304" pitchFamily="18" charset="0"/>
                        </a:rPr>
                        <a:t>Domain</a:t>
                      </a:r>
                      <a:endParaRPr lang="en-IN" sz="1100" kern="100" dirty="0">
                        <a:effectLst/>
                        <a:highlight>
                          <a:srgbClr val="074F6A"/>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74F6A"/>
                    </a:solidFill>
                  </a:tcPr>
                </a:tc>
                <a:tc>
                  <a:txBody>
                    <a:bodyPr/>
                    <a:lstStyle/>
                    <a:p>
                      <a:pPr marL="457200" algn="just">
                        <a:lnSpc>
                          <a:spcPct val="150000"/>
                        </a:lnSpc>
                      </a:pPr>
                      <a:r>
                        <a:rPr lang="en-IN" sz="1200" b="1" kern="100">
                          <a:solidFill>
                            <a:srgbClr val="FFFFFF"/>
                          </a:solidFill>
                          <a:effectLst/>
                          <a:highlight>
                            <a:srgbClr val="074F6A"/>
                          </a:highlight>
                          <a:latin typeface="Times New Roman" panose="02020603050405020304" pitchFamily="18" charset="0"/>
                          <a:ea typeface="Aptos" panose="020B0004020202020204" pitchFamily="34" charset="0"/>
                          <a:cs typeface="Times New Roman" panose="02020603050405020304" pitchFamily="18" charset="0"/>
                        </a:rPr>
                        <a:t>Potential Bias</a:t>
                      </a:r>
                      <a:endParaRPr lang="en-IN" sz="1100" kern="100">
                        <a:effectLst/>
                        <a:highlight>
                          <a:srgbClr val="074F6A"/>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74F6A"/>
                    </a:solidFill>
                  </a:tcPr>
                </a:tc>
                <a:tc>
                  <a:txBody>
                    <a:bodyPr/>
                    <a:lstStyle/>
                    <a:p>
                      <a:pPr marL="457200" algn="just">
                        <a:lnSpc>
                          <a:spcPct val="150000"/>
                        </a:lnSpc>
                        <a:spcAft>
                          <a:spcPts val="800"/>
                        </a:spcAft>
                      </a:pPr>
                      <a:r>
                        <a:rPr lang="en-IN" sz="1200" b="1" kern="100">
                          <a:solidFill>
                            <a:srgbClr val="FFFFFF"/>
                          </a:solidFill>
                          <a:effectLst/>
                          <a:highlight>
                            <a:srgbClr val="074F6A"/>
                          </a:highlight>
                          <a:latin typeface="Times New Roman" panose="02020603050405020304" pitchFamily="18" charset="0"/>
                          <a:ea typeface="Aptos" panose="020B0004020202020204" pitchFamily="34" charset="0"/>
                          <a:cs typeface="Times New Roman" panose="02020603050405020304" pitchFamily="18" charset="0"/>
                        </a:rPr>
                        <a:t>Impact</a:t>
                      </a:r>
                      <a:endParaRPr lang="en-IN" sz="1100" kern="100">
                        <a:effectLst/>
                        <a:highlight>
                          <a:srgbClr val="074F6A"/>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74F6A"/>
                    </a:solidFill>
                  </a:tcPr>
                </a:tc>
                <a:extLst>
                  <a:ext uri="{0D108BD9-81ED-4DB2-BD59-A6C34878D82A}">
                    <a16:rowId xmlns:a16="http://schemas.microsoft.com/office/drawing/2014/main" val="3906909187"/>
                  </a:ext>
                </a:extLst>
              </a:tr>
              <a:tr h="626155">
                <a:tc>
                  <a:txBody>
                    <a:bodyPr/>
                    <a:lstStyle/>
                    <a:p>
                      <a:pPr marL="457200">
                        <a:lnSpc>
                          <a:spcPct val="150000"/>
                        </a:lnSpc>
                      </a:pPr>
                      <a:r>
                        <a:rPr lang="en-IN" sz="1200" kern="100" dirty="0">
                          <a:solidFill>
                            <a:srgbClr val="000000"/>
                          </a:solidFill>
                          <a:effectLst/>
                          <a:highlight>
                            <a:srgbClr val="D9D9D9"/>
                          </a:highlight>
                          <a:latin typeface="Times New Roman" panose="02020603050405020304" pitchFamily="18" charset="0"/>
                          <a:ea typeface="Aptos" panose="020B0004020202020204" pitchFamily="34" charset="0"/>
                          <a:cs typeface="Times New Roman" panose="02020603050405020304" pitchFamily="18" charset="0"/>
                        </a:rPr>
                        <a:t>Loan Applications</a:t>
                      </a:r>
                      <a:endParaRPr lang="en-IN" sz="1100" kern="100" dirty="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l">
                        <a:lnSpc>
                          <a:spcPct val="150000"/>
                        </a:lnSpc>
                      </a:pPr>
                      <a:r>
                        <a:rPr lang="en-IN" sz="1200" kern="100" dirty="0">
                          <a:effectLst/>
                          <a:latin typeface="Times New Roman" panose="02020603050405020304" pitchFamily="18" charset="0"/>
                          <a:ea typeface="Aptos" panose="020B0004020202020204" pitchFamily="34" charset="0"/>
                          <a:cs typeface="Times New Roman" panose="02020603050405020304" pitchFamily="18" charset="0"/>
                        </a:rPr>
                        <a:t>Algorithmic bias against female entrepreneurs</a:t>
                      </a:r>
                      <a:endParaRPr lang="en-IN"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l">
                        <a:lnSpc>
                          <a:spcPct val="150000"/>
                        </a:lnSpc>
                        <a:spcAft>
                          <a:spcPts val="800"/>
                        </a:spcAft>
                      </a:pPr>
                      <a:r>
                        <a:rPr lang="en-IN" sz="1200" kern="100" dirty="0">
                          <a:effectLst/>
                          <a:latin typeface="Times New Roman" panose="02020603050405020304" pitchFamily="18" charset="0"/>
                          <a:ea typeface="Aptos" panose="020B0004020202020204" pitchFamily="34" charset="0"/>
                          <a:cs typeface="Times New Roman" panose="02020603050405020304" pitchFamily="18" charset="0"/>
                        </a:rPr>
                        <a:t>Difficulty obtaining funding for businesses</a:t>
                      </a:r>
                      <a:endParaRPr lang="en-IN"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8233893"/>
                  </a:ext>
                </a:extLst>
              </a:tr>
              <a:tr h="955991">
                <a:tc>
                  <a:txBody>
                    <a:bodyPr/>
                    <a:lstStyle/>
                    <a:p>
                      <a:pPr marL="457200">
                        <a:lnSpc>
                          <a:spcPct val="150000"/>
                        </a:lnSpc>
                      </a:pPr>
                      <a:r>
                        <a:rPr lang="en-IN" sz="1200" kern="100" dirty="0">
                          <a:solidFill>
                            <a:srgbClr val="000000"/>
                          </a:solidFill>
                          <a:effectLst/>
                          <a:highlight>
                            <a:srgbClr val="D9D9D9"/>
                          </a:highlight>
                          <a:latin typeface="Times New Roman" panose="02020603050405020304" pitchFamily="18" charset="0"/>
                          <a:ea typeface="Aptos" panose="020B0004020202020204" pitchFamily="34" charset="0"/>
                          <a:cs typeface="Times New Roman" panose="02020603050405020304" pitchFamily="18" charset="0"/>
                        </a:rPr>
                        <a:t>Criminal Justice System</a:t>
                      </a:r>
                      <a:endParaRPr lang="en-IN" sz="1100" kern="100" dirty="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l">
                        <a:lnSpc>
                          <a:spcPct val="150000"/>
                        </a:lnSpc>
                      </a:pPr>
                      <a:r>
                        <a:rPr lang="en-IN" sz="1200" kern="100" dirty="0">
                          <a:effectLst/>
                          <a:latin typeface="Times New Roman" panose="02020603050405020304" pitchFamily="18" charset="0"/>
                          <a:ea typeface="Aptos" panose="020B0004020202020204" pitchFamily="34" charset="0"/>
                          <a:cs typeface="Times New Roman" panose="02020603050405020304" pitchFamily="18" charset="0"/>
                        </a:rPr>
                        <a:t>Facial recognition software misidentifying women</a:t>
                      </a:r>
                      <a:endParaRPr lang="en-IN"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l">
                        <a:lnSpc>
                          <a:spcPct val="150000"/>
                        </a:lnSpc>
                        <a:spcAft>
                          <a:spcPts val="800"/>
                        </a:spcAft>
                      </a:pPr>
                      <a:r>
                        <a:rPr lang="en-IN" sz="1200" kern="100" dirty="0">
                          <a:effectLst/>
                          <a:latin typeface="Times New Roman" panose="02020603050405020304" pitchFamily="18" charset="0"/>
                          <a:ea typeface="Aptos" panose="020B0004020202020204" pitchFamily="34" charset="0"/>
                          <a:cs typeface="Times New Roman" panose="02020603050405020304" pitchFamily="18" charset="0"/>
                        </a:rPr>
                        <a:t>Unjust incarceration or harsher sentencing</a:t>
                      </a:r>
                      <a:endParaRPr lang="en-IN"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8137092"/>
                  </a:ext>
                </a:extLst>
              </a:tr>
              <a:tr h="955991">
                <a:tc>
                  <a:txBody>
                    <a:bodyPr/>
                    <a:lstStyle/>
                    <a:p>
                      <a:pPr marL="457200">
                        <a:lnSpc>
                          <a:spcPct val="150000"/>
                        </a:lnSpc>
                      </a:pPr>
                      <a:r>
                        <a:rPr lang="en-IN" sz="1200" kern="100" dirty="0">
                          <a:solidFill>
                            <a:srgbClr val="000000"/>
                          </a:solidFill>
                          <a:effectLst/>
                          <a:highlight>
                            <a:srgbClr val="D9D9D9"/>
                          </a:highlight>
                          <a:latin typeface="Times New Roman" panose="02020603050405020304" pitchFamily="18" charset="0"/>
                          <a:ea typeface="Aptos" panose="020B0004020202020204" pitchFamily="34" charset="0"/>
                          <a:cs typeface="Times New Roman" panose="02020603050405020304" pitchFamily="18" charset="0"/>
                        </a:rPr>
                        <a:t>Online Advertising</a:t>
                      </a:r>
                      <a:endParaRPr lang="en-IN" sz="1100" kern="100" dirty="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l">
                        <a:lnSpc>
                          <a:spcPct val="150000"/>
                        </a:lnSpc>
                      </a:pPr>
                      <a:r>
                        <a:rPr lang="en-IN" sz="1200" kern="100" dirty="0">
                          <a:effectLst/>
                          <a:latin typeface="Times New Roman" panose="02020603050405020304" pitchFamily="18" charset="0"/>
                          <a:ea typeface="Aptos" panose="020B0004020202020204" pitchFamily="34" charset="0"/>
                          <a:cs typeface="Times New Roman" panose="02020603050405020304" pitchFamily="18" charset="0"/>
                        </a:rPr>
                        <a:t>Targeting based on gender stereotypes</a:t>
                      </a:r>
                      <a:endParaRPr lang="en-IN"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l">
                        <a:lnSpc>
                          <a:spcPct val="150000"/>
                        </a:lnSpc>
                        <a:spcAft>
                          <a:spcPts val="800"/>
                        </a:spcAft>
                      </a:pPr>
                      <a:r>
                        <a:rPr lang="en-IN" sz="1200" kern="100" dirty="0">
                          <a:effectLst/>
                          <a:latin typeface="Times New Roman" panose="02020603050405020304" pitchFamily="18" charset="0"/>
                          <a:ea typeface="Aptos" panose="020B0004020202020204" pitchFamily="34" charset="0"/>
                          <a:cs typeface="Times New Roman" panose="02020603050405020304" pitchFamily="18" charset="0"/>
                        </a:rPr>
                        <a:t>Limited career opportunities or exposure to relevant information</a:t>
                      </a:r>
                      <a:endParaRPr lang="en-IN"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4579775"/>
                  </a:ext>
                </a:extLst>
              </a:tr>
            </a:tbl>
          </a:graphicData>
        </a:graphic>
      </p:graphicFrame>
      <p:sp>
        <p:nvSpPr>
          <p:cNvPr id="12" name="TextBox 11">
            <a:extLst>
              <a:ext uri="{FF2B5EF4-FFF2-40B4-BE49-F238E27FC236}">
                <a16:creationId xmlns:a16="http://schemas.microsoft.com/office/drawing/2014/main" id="{17006F74-EC76-8AE9-8B27-1CF5BB01179D}"/>
              </a:ext>
            </a:extLst>
          </p:cNvPr>
          <p:cNvSpPr txBox="1"/>
          <p:nvPr/>
        </p:nvSpPr>
        <p:spPr>
          <a:xfrm>
            <a:off x="3863340" y="5019578"/>
            <a:ext cx="6141720" cy="338554"/>
          </a:xfrm>
          <a:prstGeom prst="rect">
            <a:avLst/>
          </a:prstGeom>
          <a:noFill/>
        </p:spPr>
        <p:txBody>
          <a:bodyPr wrap="square">
            <a:spAutoFit/>
          </a:bodyPr>
          <a:lstStyle/>
          <a:p>
            <a:r>
              <a:rPr lang="en-IN" sz="800" i="1" dirty="0">
                <a:solidFill>
                  <a:srgbClr val="000000"/>
                </a:solidFill>
                <a:effectLst/>
                <a:latin typeface="Times New Roman" panose="02020603050405020304" pitchFamily="18" charset="0"/>
                <a:ea typeface="Arial" panose="020B0604020202020204" pitchFamily="34" charset="0"/>
              </a:rPr>
              <a:t>Table 1- Potential Impact of Algorithmic Bias on Women</a:t>
            </a:r>
          </a:p>
          <a:p>
            <a:r>
              <a:rPr lang="en-US" sz="800" i="1" dirty="0">
                <a:solidFill>
                  <a:srgbClr val="000000"/>
                </a:solidFill>
                <a:latin typeface="Times New Roman" panose="02020603050405020304" pitchFamily="18" charset="0"/>
                <a:hlinkClick r:id="rId6"/>
              </a:rPr>
              <a:t>(September 29. HeForShe summit discusses gender bias in AI and how to encourage male feminist allies [Internet]. UN Women – Headquarters.</a:t>
            </a:r>
            <a:r>
              <a:rPr lang="en-US" sz="800" i="1" dirty="0">
                <a:solidFill>
                  <a:srgbClr val="000000"/>
                </a:solidFill>
                <a:latin typeface="Times New Roman" panose="02020603050405020304" pitchFamily="18" charset="0"/>
              </a:rPr>
              <a:t>) </a:t>
            </a:r>
            <a:endParaRPr lang="en-IN" dirty="0"/>
          </a:p>
        </p:txBody>
      </p:sp>
    </p:spTree>
    <p:extLst>
      <p:ext uri="{BB962C8B-B14F-4D97-AF65-F5344CB8AC3E}">
        <p14:creationId xmlns:p14="http://schemas.microsoft.com/office/powerpoint/2010/main" val="8825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oogle Shape;87;p13">
            <a:extLst>
              <a:ext uri="{FF2B5EF4-FFF2-40B4-BE49-F238E27FC236}">
                <a16:creationId xmlns:a16="http://schemas.microsoft.com/office/drawing/2014/main" id="{61F00862-5E6C-00A7-2E7E-B8A2FC6AE047}"/>
              </a:ext>
            </a:extLst>
          </p:cNvPr>
          <p:cNvPicPr preferRelativeResize="0"/>
          <p:nvPr/>
        </p:nvPicPr>
        <p:blipFill rotWithShape="1">
          <a:blip r:embed="rId3"/>
          <a:srcRect/>
          <a:stretch>
            <a:fillRect/>
          </a:stretch>
        </p:blipFill>
        <p:spPr>
          <a:xfrm>
            <a:off x="92904" y="114546"/>
            <a:ext cx="1315720" cy="635635"/>
          </a:xfrm>
          <a:prstGeom prst="rect">
            <a:avLst/>
          </a:prstGeom>
          <a:noFill/>
          <a:ln>
            <a:noFill/>
          </a:ln>
        </p:spPr>
      </p:pic>
      <p:sp>
        <p:nvSpPr>
          <p:cNvPr id="8" name="Rectangle: Rounded Corners 7">
            <a:extLst>
              <a:ext uri="{FF2B5EF4-FFF2-40B4-BE49-F238E27FC236}">
                <a16:creationId xmlns:a16="http://schemas.microsoft.com/office/drawing/2014/main" id="{86D43D6B-BF01-F23E-2977-CA49E5B185AF}"/>
              </a:ext>
            </a:extLst>
          </p:cNvPr>
          <p:cNvSpPr/>
          <p:nvPr/>
        </p:nvSpPr>
        <p:spPr>
          <a:xfrm>
            <a:off x="3947257" y="150604"/>
            <a:ext cx="4741830"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Results (4/6)</a:t>
            </a:r>
          </a:p>
        </p:txBody>
      </p:sp>
      <p:sp>
        <p:nvSpPr>
          <p:cNvPr id="10" name="TextBox 9">
            <a:extLst>
              <a:ext uri="{FF2B5EF4-FFF2-40B4-BE49-F238E27FC236}">
                <a16:creationId xmlns:a16="http://schemas.microsoft.com/office/drawing/2014/main" id="{4880EC9A-6B17-E09C-E7EF-2C5BC317178C}"/>
              </a:ext>
            </a:extLst>
          </p:cNvPr>
          <p:cNvSpPr txBox="1"/>
          <p:nvPr/>
        </p:nvSpPr>
        <p:spPr>
          <a:xfrm>
            <a:off x="271313" y="1118312"/>
            <a:ext cx="11649374" cy="50760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C4967FFB-7C22-0FC8-BDA4-EF9867C65E94}"/>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82271" y="57715"/>
            <a:ext cx="1626425" cy="440653"/>
          </a:xfrm>
          <a:prstGeom prst="rect">
            <a:avLst/>
          </a:prstGeom>
          <a:noFill/>
          <a:ln>
            <a:noFill/>
          </a:ln>
        </p:spPr>
      </p:pic>
      <p:sp>
        <p:nvSpPr>
          <p:cNvPr id="3" name="Text Box 16">
            <a:extLst>
              <a:ext uri="{FF2B5EF4-FFF2-40B4-BE49-F238E27FC236}">
                <a16:creationId xmlns:a16="http://schemas.microsoft.com/office/drawing/2014/main" id="{A03CC8FB-2836-EBC4-AE6C-6244089EF592}"/>
              </a:ext>
            </a:extLst>
          </p:cNvPr>
          <p:cNvSpPr txBox="1"/>
          <p:nvPr/>
        </p:nvSpPr>
        <p:spPr>
          <a:xfrm>
            <a:off x="375920" y="1145540"/>
            <a:ext cx="4419600" cy="400110"/>
          </a:xfrm>
          <a:prstGeom prst="rect">
            <a:avLst/>
          </a:prstGeom>
          <a:noFill/>
          <a:ln w="9525">
            <a:noFill/>
          </a:ln>
        </p:spPr>
        <p:txBody>
          <a:bodyPr wrap="square">
            <a:spAutoFit/>
          </a:bodyPr>
          <a:lstStyle/>
          <a:p>
            <a:pPr indent="0"/>
            <a:r>
              <a:rPr lang="it-IT" altLang="en-US" sz="2000" b="1" u="sng" dirty="0">
                <a:solidFill>
                  <a:schemeClr val="tx1">
                    <a:lumMod val="50000"/>
                  </a:schemeClr>
                </a:solidFill>
                <a:latin typeface="Times New Roman" panose="02020603050405020304" charset="0"/>
              </a:rPr>
              <a:t>Gender Interaction with Technology</a:t>
            </a:r>
            <a:endParaRPr lang="en-IN" altLang="en-US" sz="2000" b="1" u="sng" dirty="0">
              <a:solidFill>
                <a:schemeClr val="tx1">
                  <a:lumMod val="50000"/>
                </a:schemeClr>
              </a:solidFill>
              <a:latin typeface="Times New Roman" panose="02020603050405020304" charset="0"/>
            </a:endParaRPr>
          </a:p>
        </p:txBody>
      </p:sp>
      <p:sp>
        <p:nvSpPr>
          <p:cNvPr id="5" name="TextBox 4">
            <a:extLst>
              <a:ext uri="{FF2B5EF4-FFF2-40B4-BE49-F238E27FC236}">
                <a16:creationId xmlns:a16="http://schemas.microsoft.com/office/drawing/2014/main" id="{80701D61-7F22-E9D3-6BDF-5D110DB87170}"/>
              </a:ext>
            </a:extLst>
          </p:cNvPr>
          <p:cNvSpPr txBox="1"/>
          <p:nvPr/>
        </p:nvSpPr>
        <p:spPr>
          <a:xfrm>
            <a:off x="1143238" y="1609676"/>
            <a:ext cx="3125090" cy="292388"/>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A) Access to Technology</a:t>
            </a:r>
            <a:endParaRPr kumimoji="0" lang="en-US" sz="1400" b="1" i="1" u="none"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6" name="TextBox 5">
            <a:extLst>
              <a:ext uri="{FF2B5EF4-FFF2-40B4-BE49-F238E27FC236}">
                <a16:creationId xmlns:a16="http://schemas.microsoft.com/office/drawing/2014/main" id="{01EAF174-92DC-ABF3-97AD-8F1D1283646A}"/>
              </a:ext>
            </a:extLst>
          </p:cNvPr>
          <p:cNvSpPr txBox="1"/>
          <p:nvPr/>
        </p:nvSpPr>
        <p:spPr>
          <a:xfrm>
            <a:off x="659324" y="1966090"/>
            <a:ext cx="3437599" cy="3677930"/>
          </a:xfrm>
          <a:prstGeom prst="rect">
            <a:avLst/>
          </a:prstGeom>
          <a:solidFill>
            <a:schemeClr val="tx1">
              <a:lumMod val="20000"/>
              <a:lumOff val="80000"/>
            </a:schemeClr>
          </a:solidFill>
          <a:effectLst>
            <a:outerShdw blurRad="50800" dist="38100" dir="5400000" algn="t" rotWithShape="0">
              <a:prstClr val="black">
                <a:alpha val="40000"/>
              </a:prstClr>
            </a:outerShdw>
          </a:effectLst>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300" b="1" strike="noStrike" kern="1200" cap="none" spc="0" normalizeH="0" baseline="0" noProof="0" dirty="0">
                <a:ln>
                  <a:noFill/>
                </a:ln>
                <a:solidFill>
                  <a:srgbClr val="005587">
                    <a:lumMod val="75000"/>
                  </a:srgbClr>
                </a:solidFill>
                <a:effectLst/>
                <a:uLnTx/>
                <a:uFillTx/>
                <a:latin typeface="Arial"/>
                <a:ea typeface="+mn-ea"/>
                <a:cs typeface="+mn-cs"/>
              </a:rPr>
              <a:t>Digital Gender Divide in India</a:t>
            </a:r>
          </a:p>
          <a:p>
            <a:pPr marR="0" lvl="0" algn="just" defTabSz="914400" rtl="0" eaLnBrk="1" fontAlgn="auto" latinLnBrk="0" hangingPunct="1">
              <a:lnSpc>
                <a:spcPct val="100000"/>
              </a:lnSpc>
              <a:spcBef>
                <a:spcPts val="0"/>
              </a:spcBef>
              <a:spcAft>
                <a:spcPts val="0"/>
              </a:spcAft>
              <a:buClrTx/>
              <a:buSzTx/>
              <a:tabLst/>
              <a:defRPr/>
            </a:pPr>
            <a:r>
              <a:rPr kumimoji="0" lang="en-US" sz="1300" b="1" strike="noStrike" kern="1200" cap="none" spc="0" normalizeH="0" baseline="0" noProof="0" dirty="0">
                <a:ln>
                  <a:noFill/>
                </a:ln>
                <a:solidFill>
                  <a:srgbClr val="005587">
                    <a:lumMod val="75000"/>
                  </a:srgbClr>
                </a:solidFill>
                <a:effectLst/>
                <a:uLnTx/>
                <a:uFillTx/>
                <a:latin typeface="Arial"/>
                <a:ea typeface="+mn-ea"/>
                <a:cs typeface="+mn-cs"/>
              </a:rPr>
              <a:t>Less internet access for women due to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Economic limitations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Social norms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Lack of digital literacy training</a:t>
            </a:r>
          </a:p>
          <a:p>
            <a:pPr marR="0" lvl="0" algn="just" defTabSz="914400" rtl="0" eaLnBrk="1" fontAlgn="auto" latinLnBrk="0" hangingPunct="1">
              <a:lnSpc>
                <a:spcPct val="100000"/>
              </a:lnSpc>
              <a:spcBef>
                <a:spcPts val="0"/>
              </a:spcBef>
              <a:spcAft>
                <a:spcPts val="0"/>
              </a:spcAft>
              <a:buClrTx/>
              <a:buSzTx/>
              <a:tabLst/>
              <a:defRPr/>
            </a:pPr>
            <a:endParaRPr lang="en-US" sz="1300" dirty="0">
              <a:solidFill>
                <a:srgbClr val="005587">
                  <a:lumMod val="75000"/>
                </a:srgbClr>
              </a:solidFill>
              <a:latin typeface="Arial"/>
            </a:endParaRPr>
          </a:p>
          <a:p>
            <a:pPr marR="0" lvl="0" algn="just" defTabSz="914400" rtl="0" eaLnBrk="1" fontAlgn="auto" latinLnBrk="0" hangingPunct="1">
              <a:lnSpc>
                <a:spcPct val="100000"/>
              </a:lnSpc>
              <a:spcBef>
                <a:spcPts val="0"/>
              </a:spcBef>
              <a:spcAft>
                <a:spcPts val="0"/>
              </a:spcAft>
              <a:buClrTx/>
              <a:buSzTx/>
              <a:tabLst/>
              <a:defRPr/>
            </a:pPr>
            <a:r>
              <a:rPr kumimoji="0" lang="en-US" sz="1300" b="1" strike="noStrike" kern="1200" cap="none" spc="0" normalizeH="0" baseline="0" noProof="0" dirty="0">
                <a:ln>
                  <a:noFill/>
                </a:ln>
                <a:solidFill>
                  <a:srgbClr val="005587">
                    <a:lumMod val="75000"/>
                  </a:srgbClr>
                </a:solidFill>
                <a:effectLst/>
                <a:uLnTx/>
                <a:uFillTx/>
                <a:latin typeface="Arial"/>
                <a:ea typeface="+mn-ea"/>
                <a:cs typeface="+mn-cs"/>
              </a:rPr>
              <a:t>Mobile Internet Usage Gap (2022)</a:t>
            </a:r>
          </a:p>
          <a:p>
            <a:pPr marR="0" lvl="0" algn="just" defTabSz="914400" rtl="0" eaLnBrk="1" fontAlgn="auto" latinLnBrk="0" hangingPunct="1">
              <a:lnSpc>
                <a:spcPct val="100000"/>
              </a:lnSpc>
              <a:spcBef>
                <a:spcPts val="0"/>
              </a:spcBef>
              <a:spcAft>
                <a:spcPts val="0"/>
              </a:spcAft>
              <a:buClrTx/>
              <a:buSzTx/>
              <a:tabLst/>
              <a:defRPr/>
            </a:pP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Men: 65% subscribed to mobile services</a:t>
            </a:r>
          </a:p>
          <a:p>
            <a:pPr marR="0" lvl="0" algn="just" defTabSz="914400" rtl="0" eaLnBrk="1" fontAlgn="auto" latinLnBrk="0" hangingPunct="1">
              <a:lnSpc>
                <a:spcPct val="100000"/>
              </a:lnSpc>
              <a:spcBef>
                <a:spcPts val="0"/>
              </a:spcBef>
              <a:spcAft>
                <a:spcPts val="0"/>
              </a:spcAft>
              <a:buClrTx/>
              <a:buSzTx/>
              <a:tabLst/>
              <a:defRPr/>
            </a:pP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Women: 49% subscribed to mobile services.</a:t>
            </a:r>
          </a:p>
          <a:p>
            <a:pPr marR="0" lvl="0" algn="just" defTabSz="914400" rtl="0" eaLnBrk="1" fontAlgn="auto" latinLnBrk="0" hangingPunct="1">
              <a:lnSpc>
                <a:spcPct val="100000"/>
              </a:lnSpc>
              <a:spcBef>
                <a:spcPts val="0"/>
              </a:spcBef>
              <a:spcAft>
                <a:spcPts val="0"/>
              </a:spcAft>
              <a:buClrTx/>
              <a:buSzTx/>
              <a:tabLst/>
              <a:defRPr/>
            </a:pPr>
            <a:endParaRPr lang="en-US" sz="1300" dirty="0">
              <a:solidFill>
                <a:srgbClr val="005587">
                  <a:lumMod val="75000"/>
                </a:srgbClr>
              </a:solidFill>
              <a:latin typeface="Arial"/>
            </a:endParaRPr>
          </a:p>
          <a:p>
            <a:pPr marR="0" lvl="0" algn="just" defTabSz="914400" rtl="0" eaLnBrk="1" fontAlgn="auto" latinLnBrk="0" hangingPunct="1">
              <a:lnSpc>
                <a:spcPct val="100000"/>
              </a:lnSpc>
              <a:spcBef>
                <a:spcPts val="0"/>
              </a:spcBef>
              <a:spcAft>
                <a:spcPts val="0"/>
              </a:spcAft>
              <a:buClrTx/>
              <a:buSzTx/>
              <a:tabLst/>
              <a:defRPr/>
            </a:pPr>
            <a:r>
              <a:rPr kumimoji="0" lang="en-US" sz="1300" b="1" strike="noStrike" kern="1200" cap="none" spc="0" normalizeH="0" baseline="0" noProof="0" dirty="0">
                <a:ln>
                  <a:noFill/>
                </a:ln>
                <a:solidFill>
                  <a:srgbClr val="005587">
                    <a:lumMod val="75000"/>
                  </a:srgbClr>
                </a:solidFill>
                <a:effectLst/>
                <a:uLnTx/>
                <a:uFillTx/>
                <a:latin typeface="Arial"/>
                <a:ea typeface="+mn-ea"/>
                <a:cs typeface="+mn-cs"/>
              </a:rPr>
              <a:t>Gender Divide in Internet Use (2022)</a:t>
            </a:r>
          </a:p>
          <a:p>
            <a:pPr marR="0" lvl="0" algn="just" defTabSz="914400" rtl="0" eaLnBrk="1" fontAlgn="auto" latinLnBrk="0" hangingPunct="1">
              <a:lnSpc>
                <a:spcPct val="100000"/>
              </a:lnSpc>
              <a:spcBef>
                <a:spcPts val="0"/>
              </a:spcBef>
              <a:spcAft>
                <a:spcPts val="0"/>
              </a:spcAft>
              <a:buClrTx/>
              <a:buSzTx/>
              <a:tabLst/>
              <a:defRPr/>
            </a:pP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Men: 62% use mobile internet</a:t>
            </a:r>
          </a:p>
          <a:p>
            <a:pPr marR="0" lvl="0" algn="just" defTabSz="914400" rtl="0" eaLnBrk="1" fontAlgn="auto" latinLnBrk="0" hangingPunct="1">
              <a:lnSpc>
                <a:spcPct val="100000"/>
              </a:lnSpc>
              <a:spcBef>
                <a:spcPts val="0"/>
              </a:spcBef>
              <a:spcAft>
                <a:spcPts val="0"/>
              </a:spcAft>
              <a:buClrTx/>
              <a:buSzTx/>
              <a:tabLst/>
              <a:defRPr/>
            </a:pP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Women: 35% use mobile internet.</a:t>
            </a:r>
            <a:r>
              <a:rPr kumimoji="0" lang="en-US" sz="700" strike="noStrike" kern="1200" cap="none" spc="0" normalizeH="0" baseline="0" noProof="0" dirty="0">
                <a:ln>
                  <a:noFill/>
                </a:ln>
                <a:solidFill>
                  <a:srgbClr val="005587">
                    <a:lumMod val="75000"/>
                  </a:srgbClr>
                </a:solidFill>
                <a:effectLst/>
                <a:uLnTx/>
                <a:uFillTx/>
                <a:latin typeface="Arial"/>
                <a:ea typeface="+mn-ea"/>
                <a:cs typeface="+mn-cs"/>
              </a:rPr>
              <a:t>(</a:t>
            </a:r>
            <a:r>
              <a:rPr lang="en-IN" sz="600" i="1" kern="100" dirty="0">
                <a:effectLst/>
                <a:latin typeface="Times New Roman" panose="02020603050405020304" pitchFamily="18" charset="0"/>
                <a:ea typeface="Aptos" panose="020B0004020202020204" pitchFamily="34" charset="0"/>
                <a:cs typeface="Times New Roman" panose="02020603050405020304" pitchFamily="18" charset="0"/>
                <a:hlinkClick r:id="rId6"/>
              </a:rPr>
              <a:t>BestMediaInfo Bureau. 759 million Indians active internet users, to reach 900 million by 2025: IAMAI-Kantar report [Internet]. BMI. 2023 </a:t>
            </a:r>
            <a:r>
              <a:rPr lang="en-IN" sz="6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kumimoji="0" lang="en-US" sz="1300" i="1" strike="noStrike" kern="1200" cap="none" spc="0" normalizeH="0" baseline="0" noProof="0" dirty="0">
              <a:ln>
                <a:noFill/>
              </a:ln>
              <a:solidFill>
                <a:srgbClr val="005587">
                  <a:lumMod val="75000"/>
                </a:srgbClr>
              </a:solidFill>
              <a:effectLst/>
              <a:uLnTx/>
              <a:uFillTx/>
              <a:latin typeface="Arial"/>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lang="en-US" sz="1300" dirty="0">
              <a:solidFill>
                <a:srgbClr val="005587">
                  <a:lumMod val="75000"/>
                </a:srgbClr>
              </a:solidFill>
              <a:latin typeface="Arial"/>
            </a:endParaRPr>
          </a:p>
          <a:p>
            <a:pPr marR="0" lvl="0" algn="just" defTabSz="914400" rtl="0" eaLnBrk="1" fontAlgn="auto" latinLnBrk="0" hangingPunct="1">
              <a:lnSpc>
                <a:spcPct val="100000"/>
              </a:lnSpc>
              <a:spcBef>
                <a:spcPts val="0"/>
              </a:spcBef>
              <a:spcAft>
                <a:spcPts val="0"/>
              </a:spcAft>
              <a:buClrTx/>
              <a:buSzTx/>
              <a:tabLst/>
              <a:defRPr/>
            </a:pPr>
            <a:r>
              <a:rPr kumimoji="0" lang="en-US" sz="1300" b="1" strike="noStrike" kern="1200" cap="none" spc="0" normalizeH="0" baseline="0" noProof="0" dirty="0">
                <a:ln>
                  <a:noFill/>
                </a:ln>
                <a:solidFill>
                  <a:srgbClr val="005587">
                    <a:lumMod val="75000"/>
                  </a:srgbClr>
                </a:solidFill>
                <a:effectLst/>
                <a:uLnTx/>
                <a:uFillTx/>
                <a:latin typeface="Arial"/>
                <a:ea typeface="+mn-ea"/>
                <a:cs typeface="+mn-cs"/>
              </a:rPr>
              <a:t>Tech Use and Gender Stereotypes</a:t>
            </a:r>
          </a:p>
          <a:p>
            <a:pPr marR="0" lvl="0" algn="just" defTabSz="914400" rtl="0" eaLnBrk="1" fontAlgn="auto" latinLnBrk="0" hangingPunct="1">
              <a:lnSpc>
                <a:spcPct val="100000"/>
              </a:lnSpc>
              <a:spcBef>
                <a:spcPts val="0"/>
              </a:spcBef>
              <a:spcAft>
                <a:spcPts val="0"/>
              </a:spcAft>
              <a:buClrTx/>
              <a:buSzTx/>
              <a:tabLst/>
              <a:defRPr/>
            </a:pP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Women less likely in coding and gaming</a:t>
            </a:r>
            <a:r>
              <a:rPr kumimoji="0" lang="en-US" sz="700" i="1" strike="noStrike" kern="1200" cap="none" spc="0" normalizeH="0" baseline="0" noProof="0" dirty="0">
                <a:ln>
                  <a:noFill/>
                </a:ln>
                <a:solidFill>
                  <a:srgbClr val="005587">
                    <a:lumMod val="75000"/>
                  </a:srgbClr>
                </a:solidFill>
                <a:effectLst/>
                <a:uLnTx/>
                <a:uFillTx/>
                <a:latin typeface="Arial"/>
                <a:ea typeface="+mn-ea"/>
                <a:cs typeface="+mn-cs"/>
                <a:hlinkClick r:id="rId7"/>
              </a:rPr>
              <a:t>. (Gsma.com). </a:t>
            </a:r>
            <a:endParaRPr kumimoji="0" lang="en-US" sz="1400" i="1" strike="noStrike" kern="1200" cap="none" spc="0" normalizeH="0" baseline="0" noProof="0" dirty="0">
              <a:ln>
                <a:noFill/>
              </a:ln>
              <a:solidFill>
                <a:srgbClr val="005587">
                  <a:lumMod val="75000"/>
                </a:srgbClr>
              </a:solidFill>
              <a:effectLst/>
              <a:uLnTx/>
              <a:uFillTx/>
              <a:latin typeface="Arial"/>
              <a:ea typeface="+mn-ea"/>
              <a:cs typeface="+mn-cs"/>
            </a:endParaRPr>
          </a:p>
        </p:txBody>
      </p:sp>
      <p:graphicFrame>
        <p:nvGraphicFramePr>
          <p:cNvPr id="11" name="Chart 10">
            <a:extLst>
              <a:ext uri="{FF2B5EF4-FFF2-40B4-BE49-F238E27FC236}">
                <a16:creationId xmlns:a16="http://schemas.microsoft.com/office/drawing/2014/main" id="{2436AE8E-8361-669B-E417-72B3D7C9BB11}"/>
              </a:ext>
            </a:extLst>
          </p:cNvPr>
          <p:cNvGraphicFramePr/>
          <p:nvPr/>
        </p:nvGraphicFramePr>
        <p:xfrm>
          <a:off x="4268328" y="2522008"/>
          <a:ext cx="3437600" cy="2217103"/>
        </p:xfrm>
        <a:graphic>
          <a:graphicData uri="http://schemas.openxmlformats.org/drawingml/2006/chart">
            <c:chart xmlns:c="http://schemas.openxmlformats.org/drawingml/2006/chart" xmlns:r="http://schemas.openxmlformats.org/officeDocument/2006/relationships" r:id="rId8"/>
          </a:graphicData>
        </a:graphic>
      </p:graphicFrame>
      <p:sp>
        <p:nvSpPr>
          <p:cNvPr id="13" name="TextBox 12">
            <a:extLst>
              <a:ext uri="{FF2B5EF4-FFF2-40B4-BE49-F238E27FC236}">
                <a16:creationId xmlns:a16="http://schemas.microsoft.com/office/drawing/2014/main" id="{FDCF1C83-296D-96C7-8D1F-D035C5FBD552}"/>
              </a:ext>
            </a:extLst>
          </p:cNvPr>
          <p:cNvSpPr txBox="1"/>
          <p:nvPr/>
        </p:nvSpPr>
        <p:spPr>
          <a:xfrm>
            <a:off x="4524489" y="4739111"/>
            <a:ext cx="3128866" cy="1531573"/>
          </a:xfrm>
          <a:prstGeom prst="rect">
            <a:avLst/>
          </a:prstGeom>
          <a:noFill/>
        </p:spPr>
        <p:txBody>
          <a:bodyPr wrap="square">
            <a:spAutoFit/>
          </a:bodyPr>
          <a:lstStyle/>
          <a:p>
            <a:pPr marL="457200">
              <a:lnSpc>
                <a:spcPct val="150000"/>
              </a:lnSpc>
            </a:pPr>
            <a:r>
              <a:rPr lang="en-IN" sz="800" i="1"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Figure 1- Subscription to Mobile Services</a:t>
            </a:r>
            <a:br>
              <a:rPr lang="en-IN" sz="800" i="1"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br>
            <a:r>
              <a:rPr kumimoji="0" lang="en-US" sz="800" strike="noStrike" kern="1200" cap="none" spc="0" normalizeH="0" baseline="0" noProof="0" dirty="0">
                <a:ln>
                  <a:noFill/>
                </a:ln>
                <a:solidFill>
                  <a:srgbClr val="005587">
                    <a:lumMod val="75000"/>
                  </a:srgbClr>
                </a:solidFill>
                <a:effectLst/>
                <a:uLnTx/>
                <a:uFillTx/>
                <a:latin typeface="Arial"/>
                <a:ea typeface="+mn-ea"/>
                <a:cs typeface="+mn-cs"/>
              </a:rPr>
              <a:t>(</a:t>
            </a:r>
            <a:r>
              <a:rPr lang="en-IN" sz="700" i="1" kern="100" dirty="0">
                <a:effectLst/>
                <a:latin typeface="Times New Roman" panose="02020603050405020304" pitchFamily="18" charset="0"/>
                <a:ea typeface="Aptos" panose="020B0004020202020204" pitchFamily="34" charset="0"/>
                <a:cs typeface="Times New Roman" panose="02020603050405020304" pitchFamily="18" charset="0"/>
                <a:hlinkClick r:id="rId6"/>
              </a:rPr>
              <a:t>BestMediaInfo Bureau. 759 million Indians active internet users, to reach 900 million by 2025: IAMAI-Kantar report [Internet]. BMI. 2023 </a:t>
            </a:r>
            <a:r>
              <a:rPr lang="en-IN" sz="700" i="1" kern="100" dirty="0">
                <a:effectLst/>
                <a:latin typeface="Times New Roman" panose="02020603050405020304" pitchFamily="18" charset="0"/>
                <a:ea typeface="Aptos" panose="020B0004020202020204" pitchFamily="34" charset="0"/>
                <a:cs typeface="Times New Roman" panose="02020603050405020304" pitchFamily="18" charset="0"/>
              </a:rPr>
              <a:t>)</a:t>
            </a:r>
            <a:br>
              <a:rPr lang="en-IN" sz="800" i="1" kern="1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br>
            <a:r>
              <a:rPr lang="en-IN" sz="3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IN" sz="32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BD7CB6D6-6AF4-EBAB-6EB1-69873F10B37C}"/>
              </a:ext>
            </a:extLst>
          </p:cNvPr>
          <p:cNvGraphicFramePr>
            <a:graphicFrameLocks noGrp="1"/>
          </p:cNvGraphicFramePr>
          <p:nvPr/>
        </p:nvGraphicFramePr>
        <p:xfrm>
          <a:off x="7917515" y="2094932"/>
          <a:ext cx="3791585" cy="3450756"/>
        </p:xfrm>
        <a:graphic>
          <a:graphicData uri="http://schemas.openxmlformats.org/drawingml/2006/table">
            <a:tbl>
              <a:tblPr firstRow="1" firstCol="1" bandRow="1"/>
              <a:tblGrid>
                <a:gridCol w="1512570">
                  <a:extLst>
                    <a:ext uri="{9D8B030D-6E8A-4147-A177-3AD203B41FA5}">
                      <a16:colId xmlns:a16="http://schemas.microsoft.com/office/drawing/2014/main" val="3060478468"/>
                    </a:ext>
                  </a:extLst>
                </a:gridCol>
                <a:gridCol w="1045210">
                  <a:extLst>
                    <a:ext uri="{9D8B030D-6E8A-4147-A177-3AD203B41FA5}">
                      <a16:colId xmlns:a16="http://schemas.microsoft.com/office/drawing/2014/main" val="2864130121"/>
                    </a:ext>
                  </a:extLst>
                </a:gridCol>
                <a:gridCol w="1233805">
                  <a:extLst>
                    <a:ext uri="{9D8B030D-6E8A-4147-A177-3AD203B41FA5}">
                      <a16:colId xmlns:a16="http://schemas.microsoft.com/office/drawing/2014/main" val="2278234762"/>
                    </a:ext>
                  </a:extLst>
                </a:gridCol>
              </a:tblGrid>
              <a:tr h="729548">
                <a:tc>
                  <a:txBody>
                    <a:bodyPr/>
                    <a:lstStyle/>
                    <a:p>
                      <a:pPr marL="457200" algn="just">
                        <a:lnSpc>
                          <a:spcPct val="150000"/>
                        </a:lnSpc>
                      </a:pPr>
                      <a:r>
                        <a:rPr lang="en-IN" sz="1200" b="1" kern="100" dirty="0">
                          <a:solidFill>
                            <a:srgbClr val="FFFFFF"/>
                          </a:solidFill>
                          <a:effectLst/>
                          <a:highlight>
                            <a:srgbClr val="074F6A"/>
                          </a:highlight>
                          <a:latin typeface="Times New Roman" panose="02020603050405020304" pitchFamily="18" charset="0"/>
                          <a:ea typeface="Arial" panose="020B0604020202020204" pitchFamily="34" charset="0"/>
                          <a:cs typeface="Times New Roman" panose="02020603050405020304" pitchFamily="18" charset="0"/>
                        </a:rPr>
                        <a:t>Activity</a:t>
                      </a:r>
                      <a:endParaRPr lang="en-IN" sz="1100" kern="100" dirty="0">
                        <a:effectLst/>
                        <a:highlight>
                          <a:srgbClr val="074F6A"/>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74F6A"/>
                    </a:solidFill>
                  </a:tcPr>
                </a:tc>
                <a:tc>
                  <a:txBody>
                    <a:bodyPr/>
                    <a:lstStyle/>
                    <a:p>
                      <a:pPr marL="457200" algn="just">
                        <a:lnSpc>
                          <a:spcPct val="150000"/>
                        </a:lnSpc>
                      </a:pPr>
                      <a:r>
                        <a:rPr lang="en-IN" sz="1200" b="1" kern="100" dirty="0">
                          <a:solidFill>
                            <a:srgbClr val="FFFFFF"/>
                          </a:solidFill>
                          <a:effectLst/>
                          <a:highlight>
                            <a:srgbClr val="074F6A"/>
                          </a:highlight>
                          <a:latin typeface="Times New Roman" panose="02020603050405020304" pitchFamily="18" charset="0"/>
                          <a:ea typeface="Arial" panose="020B0604020202020204" pitchFamily="34" charset="0"/>
                          <a:cs typeface="Times New Roman" panose="02020603050405020304" pitchFamily="18" charset="0"/>
                        </a:rPr>
                        <a:t>Male (%)</a:t>
                      </a:r>
                      <a:endParaRPr lang="en-IN" sz="1100" kern="100" dirty="0">
                        <a:effectLst/>
                        <a:highlight>
                          <a:srgbClr val="074F6A"/>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74F6A"/>
                    </a:solidFill>
                  </a:tcPr>
                </a:tc>
                <a:tc>
                  <a:txBody>
                    <a:bodyPr/>
                    <a:lstStyle/>
                    <a:p>
                      <a:pPr marL="457200" algn="just">
                        <a:lnSpc>
                          <a:spcPct val="150000"/>
                        </a:lnSpc>
                        <a:spcAft>
                          <a:spcPts val="800"/>
                        </a:spcAft>
                      </a:pPr>
                      <a:r>
                        <a:rPr lang="en-IN" sz="1200" b="1" kern="100" dirty="0">
                          <a:solidFill>
                            <a:srgbClr val="FFFFFF"/>
                          </a:solidFill>
                          <a:effectLst/>
                          <a:highlight>
                            <a:srgbClr val="074F6A"/>
                          </a:highlight>
                          <a:latin typeface="Times New Roman" panose="02020603050405020304" pitchFamily="18" charset="0"/>
                          <a:ea typeface="Arial" panose="020B0604020202020204" pitchFamily="34" charset="0"/>
                          <a:cs typeface="Times New Roman" panose="02020603050405020304" pitchFamily="18" charset="0"/>
                        </a:rPr>
                        <a:t>Female (%)</a:t>
                      </a:r>
                      <a:endParaRPr lang="en-IN" sz="1100" kern="100" dirty="0">
                        <a:effectLst/>
                        <a:highlight>
                          <a:srgbClr val="074F6A"/>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74F6A"/>
                    </a:solidFill>
                  </a:tcPr>
                </a:tc>
                <a:extLst>
                  <a:ext uri="{0D108BD9-81ED-4DB2-BD59-A6C34878D82A}">
                    <a16:rowId xmlns:a16="http://schemas.microsoft.com/office/drawing/2014/main" val="2916432512"/>
                  </a:ext>
                </a:extLst>
              </a:tr>
              <a:tr h="923548">
                <a:tc>
                  <a:txBody>
                    <a:bodyPr/>
                    <a:lstStyle/>
                    <a:p>
                      <a:pPr marL="457200" algn="just">
                        <a:lnSpc>
                          <a:spcPct val="150000"/>
                        </a:lnSpc>
                      </a:pPr>
                      <a:r>
                        <a:rPr lang="en-IN" sz="1200" kern="100" dirty="0">
                          <a:solidFill>
                            <a:srgbClr val="000000"/>
                          </a:solidFill>
                          <a:effectLst/>
                          <a:highlight>
                            <a:srgbClr val="D9D9D9"/>
                          </a:highlight>
                          <a:latin typeface="Times New Roman" panose="02020603050405020304" pitchFamily="18" charset="0"/>
                          <a:ea typeface="Arial" panose="020B0604020202020204" pitchFamily="34" charset="0"/>
                          <a:cs typeface="Times New Roman" panose="02020603050405020304" pitchFamily="18" charset="0"/>
                        </a:rPr>
                        <a:t>Work-Related Tasks</a:t>
                      </a:r>
                      <a:endParaRPr lang="en-IN" sz="1100" kern="100" dirty="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just">
                        <a:lnSpc>
                          <a:spcPct val="150000"/>
                        </a:lnSpc>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60</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just">
                        <a:lnSpc>
                          <a:spcPct val="150000"/>
                        </a:lnSpc>
                        <a:spcAft>
                          <a:spcPts val="800"/>
                        </a:spcAft>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50</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9339876"/>
                  </a:ext>
                </a:extLst>
              </a:tr>
              <a:tr h="437056">
                <a:tc>
                  <a:txBody>
                    <a:bodyPr/>
                    <a:lstStyle/>
                    <a:p>
                      <a:pPr marL="457200" algn="just">
                        <a:lnSpc>
                          <a:spcPct val="150000"/>
                        </a:lnSpc>
                      </a:pPr>
                      <a:r>
                        <a:rPr lang="en-IN" sz="1200" kern="100">
                          <a:solidFill>
                            <a:srgbClr val="000000"/>
                          </a:solidFill>
                          <a:effectLst/>
                          <a:highlight>
                            <a:srgbClr val="D9D9D9"/>
                          </a:highlight>
                          <a:latin typeface="Times New Roman" panose="02020603050405020304" pitchFamily="18" charset="0"/>
                          <a:ea typeface="Arial" panose="020B0604020202020204" pitchFamily="34" charset="0"/>
                          <a:cs typeface="Times New Roman" panose="02020603050405020304" pitchFamily="18" charset="0"/>
                        </a:rPr>
                        <a:t>Social media</a:t>
                      </a:r>
                      <a:endParaRPr lang="en-IN" sz="1100" kern="10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just">
                        <a:lnSpc>
                          <a:spcPct val="150000"/>
                        </a:lnSpc>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20</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just">
                        <a:lnSpc>
                          <a:spcPct val="150000"/>
                        </a:lnSpc>
                        <a:spcAft>
                          <a:spcPts val="800"/>
                        </a:spcAft>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30</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0856278"/>
                  </a:ext>
                </a:extLst>
              </a:tr>
              <a:tr h="437056">
                <a:tc>
                  <a:txBody>
                    <a:bodyPr/>
                    <a:lstStyle/>
                    <a:p>
                      <a:pPr marL="457200" algn="just">
                        <a:lnSpc>
                          <a:spcPct val="150000"/>
                        </a:lnSpc>
                      </a:pPr>
                      <a:r>
                        <a:rPr lang="en-IN" sz="1200" kern="100">
                          <a:solidFill>
                            <a:srgbClr val="000000"/>
                          </a:solidFill>
                          <a:effectLst/>
                          <a:highlight>
                            <a:srgbClr val="D9D9D9"/>
                          </a:highlight>
                          <a:latin typeface="Times New Roman" panose="02020603050405020304" pitchFamily="18" charset="0"/>
                          <a:ea typeface="Arial" panose="020B0604020202020204" pitchFamily="34" charset="0"/>
                          <a:cs typeface="Times New Roman" panose="02020603050405020304" pitchFamily="18" charset="0"/>
                        </a:rPr>
                        <a:t>Entertainment</a:t>
                      </a:r>
                      <a:endParaRPr lang="en-IN" sz="1100" kern="10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just">
                        <a:lnSpc>
                          <a:spcPct val="150000"/>
                        </a:lnSpc>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15</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just">
                        <a:lnSpc>
                          <a:spcPct val="150000"/>
                        </a:lnSpc>
                        <a:spcAft>
                          <a:spcPts val="800"/>
                        </a:spcAft>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4062495"/>
                  </a:ext>
                </a:extLst>
              </a:tr>
              <a:tr h="923548">
                <a:tc>
                  <a:txBody>
                    <a:bodyPr/>
                    <a:lstStyle/>
                    <a:p>
                      <a:pPr marL="457200" algn="just">
                        <a:lnSpc>
                          <a:spcPct val="150000"/>
                        </a:lnSpc>
                      </a:pPr>
                      <a:r>
                        <a:rPr lang="en-IN" sz="1200" kern="100">
                          <a:solidFill>
                            <a:srgbClr val="000000"/>
                          </a:solidFill>
                          <a:effectLst/>
                          <a:highlight>
                            <a:srgbClr val="D9D9D9"/>
                          </a:highlight>
                          <a:latin typeface="Times New Roman" panose="02020603050405020304" pitchFamily="18" charset="0"/>
                          <a:ea typeface="Arial" panose="020B0604020202020204" pitchFamily="34" charset="0"/>
                          <a:cs typeface="Times New Roman" panose="02020603050405020304" pitchFamily="18" charset="0"/>
                        </a:rPr>
                        <a:t>Education and Learning</a:t>
                      </a:r>
                      <a:endParaRPr lang="en-IN" sz="1100" kern="10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just">
                        <a:lnSpc>
                          <a:spcPct val="150000"/>
                        </a:lnSpc>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just">
                        <a:lnSpc>
                          <a:spcPct val="150000"/>
                        </a:lnSpc>
                        <a:spcAft>
                          <a:spcPts val="800"/>
                        </a:spcAft>
                      </a:pPr>
                      <a:r>
                        <a:rPr lang="en-IN" sz="1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a:t>
                      </a:r>
                      <a:endParaRPr lang="en-IN"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3872812"/>
                  </a:ext>
                </a:extLst>
              </a:tr>
            </a:tbl>
          </a:graphicData>
        </a:graphic>
      </p:graphicFrame>
      <p:sp>
        <p:nvSpPr>
          <p:cNvPr id="16" name="TextBox 15">
            <a:extLst>
              <a:ext uri="{FF2B5EF4-FFF2-40B4-BE49-F238E27FC236}">
                <a16:creationId xmlns:a16="http://schemas.microsoft.com/office/drawing/2014/main" id="{1B20D4B2-A2DF-DBE0-3CED-DA26BA2098C7}"/>
              </a:ext>
            </a:extLst>
          </p:cNvPr>
          <p:cNvSpPr txBox="1"/>
          <p:nvPr/>
        </p:nvSpPr>
        <p:spPr>
          <a:xfrm>
            <a:off x="9059757" y="1673966"/>
            <a:ext cx="3125090" cy="292388"/>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n-US" sz="1300" b="1" i="1" dirty="0">
                <a:solidFill>
                  <a:srgbClr val="005587">
                    <a:lumMod val="75000"/>
                  </a:srgbClr>
                </a:solidFill>
                <a:latin typeface="Arial"/>
              </a:rPr>
              <a:t>B</a:t>
            </a: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 Usage Pattern</a:t>
            </a:r>
            <a:endParaRPr kumimoji="0" lang="en-US" sz="1400" b="1" i="1" u="none"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9" name="TextBox 8">
            <a:extLst>
              <a:ext uri="{FF2B5EF4-FFF2-40B4-BE49-F238E27FC236}">
                <a16:creationId xmlns:a16="http://schemas.microsoft.com/office/drawing/2014/main" id="{23283744-F75C-3442-6287-A021E170B9DE}"/>
              </a:ext>
            </a:extLst>
          </p:cNvPr>
          <p:cNvSpPr txBox="1"/>
          <p:nvPr/>
        </p:nvSpPr>
        <p:spPr>
          <a:xfrm>
            <a:off x="8397076" y="5538133"/>
            <a:ext cx="2894506" cy="323165"/>
          </a:xfrm>
          <a:prstGeom prst="rect">
            <a:avLst/>
          </a:prstGeom>
          <a:noFill/>
        </p:spPr>
        <p:txBody>
          <a:bodyPr wrap="square">
            <a:spAutoFit/>
          </a:bodyPr>
          <a:lstStyle/>
          <a:p>
            <a:pPr marL="457200" algn="just">
              <a:spcAft>
                <a:spcPts val="800"/>
              </a:spcAft>
            </a:pPr>
            <a:r>
              <a:rPr lang="en-IN" sz="800" i="1"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Table 2- Internet Usage patterns of different gender</a:t>
            </a:r>
            <a:br>
              <a:rPr lang="en-IN" sz="800" i="1" kern="1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br>
            <a:r>
              <a:rPr kumimoji="0" lang="en-US" sz="700" i="1" strike="noStrike" kern="1200" cap="none" spc="0" normalizeH="0" baseline="0" noProof="0" dirty="0">
                <a:ln>
                  <a:noFill/>
                </a:ln>
                <a:solidFill>
                  <a:srgbClr val="005587">
                    <a:lumMod val="75000"/>
                  </a:srgbClr>
                </a:solidFill>
                <a:effectLst/>
                <a:uLnTx/>
                <a:uFillTx/>
                <a:latin typeface="Arial"/>
                <a:ea typeface="+mn-ea"/>
                <a:cs typeface="+mn-cs"/>
                <a:hlinkClick r:id="rId7"/>
              </a:rPr>
              <a:t>(Gsma.com).</a:t>
            </a:r>
            <a:endParaRPr lang="en-IN"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3274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oogle Shape;87;p13">
            <a:extLst>
              <a:ext uri="{FF2B5EF4-FFF2-40B4-BE49-F238E27FC236}">
                <a16:creationId xmlns:a16="http://schemas.microsoft.com/office/drawing/2014/main" id="{61F00862-5E6C-00A7-2E7E-B8A2FC6AE047}"/>
              </a:ext>
            </a:extLst>
          </p:cNvPr>
          <p:cNvPicPr preferRelativeResize="0"/>
          <p:nvPr/>
        </p:nvPicPr>
        <p:blipFill rotWithShape="1">
          <a:blip r:embed="rId3"/>
          <a:srcRect/>
          <a:stretch>
            <a:fillRect/>
          </a:stretch>
        </p:blipFill>
        <p:spPr>
          <a:xfrm>
            <a:off x="92904" y="114546"/>
            <a:ext cx="1315720" cy="635635"/>
          </a:xfrm>
          <a:prstGeom prst="rect">
            <a:avLst/>
          </a:prstGeom>
          <a:noFill/>
          <a:ln>
            <a:noFill/>
          </a:ln>
        </p:spPr>
      </p:pic>
      <p:sp>
        <p:nvSpPr>
          <p:cNvPr id="8" name="Rectangle: Rounded Corners 7">
            <a:extLst>
              <a:ext uri="{FF2B5EF4-FFF2-40B4-BE49-F238E27FC236}">
                <a16:creationId xmlns:a16="http://schemas.microsoft.com/office/drawing/2014/main" id="{86D43D6B-BF01-F23E-2977-CA49E5B185AF}"/>
              </a:ext>
            </a:extLst>
          </p:cNvPr>
          <p:cNvSpPr/>
          <p:nvPr/>
        </p:nvSpPr>
        <p:spPr>
          <a:xfrm>
            <a:off x="3947257" y="150604"/>
            <a:ext cx="4741830"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Results (5/6)</a:t>
            </a:r>
          </a:p>
        </p:txBody>
      </p:sp>
      <p:sp>
        <p:nvSpPr>
          <p:cNvPr id="10" name="TextBox 9">
            <a:extLst>
              <a:ext uri="{FF2B5EF4-FFF2-40B4-BE49-F238E27FC236}">
                <a16:creationId xmlns:a16="http://schemas.microsoft.com/office/drawing/2014/main" id="{4880EC9A-6B17-E09C-E7EF-2C5BC317178C}"/>
              </a:ext>
            </a:extLst>
          </p:cNvPr>
          <p:cNvSpPr txBox="1"/>
          <p:nvPr/>
        </p:nvSpPr>
        <p:spPr>
          <a:xfrm>
            <a:off x="271313" y="1118312"/>
            <a:ext cx="11649374" cy="50760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06B71"/>
              </a:solidFill>
              <a:effectLst/>
              <a:uLnTx/>
              <a:uFillTx/>
              <a:latin typeface="Arial" panose="020B0604020202020204"/>
              <a:ea typeface="+mn-ea"/>
              <a:cs typeface="+mn-cs"/>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C9FB0350-9EDE-7A0A-695B-5C835E6B46E5}"/>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92431" y="57715"/>
            <a:ext cx="1626425" cy="440653"/>
          </a:xfrm>
          <a:prstGeom prst="rect">
            <a:avLst/>
          </a:prstGeom>
          <a:noFill/>
          <a:ln>
            <a:noFill/>
          </a:ln>
        </p:spPr>
      </p:pic>
      <p:sp>
        <p:nvSpPr>
          <p:cNvPr id="3" name="TextBox 2">
            <a:extLst>
              <a:ext uri="{FF2B5EF4-FFF2-40B4-BE49-F238E27FC236}">
                <a16:creationId xmlns:a16="http://schemas.microsoft.com/office/drawing/2014/main" id="{A15BADCD-F511-73EE-C735-7F85532EE4B2}"/>
              </a:ext>
            </a:extLst>
          </p:cNvPr>
          <p:cNvSpPr txBox="1"/>
          <p:nvPr/>
        </p:nvSpPr>
        <p:spPr>
          <a:xfrm>
            <a:off x="5143704" y="1540164"/>
            <a:ext cx="3125090" cy="292388"/>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n-US" sz="1300" b="1" i="1" dirty="0">
                <a:solidFill>
                  <a:srgbClr val="005587">
                    <a:lumMod val="75000"/>
                  </a:srgbClr>
                </a:solidFill>
                <a:latin typeface="Arial"/>
              </a:rPr>
              <a:t>C</a:t>
            </a: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 Preferences</a:t>
            </a:r>
            <a:endParaRPr kumimoji="0" lang="en-US" sz="1400" b="1" i="1" u="none" strike="noStrike" kern="1200" cap="none" spc="0" normalizeH="0" baseline="0" noProof="0" dirty="0">
              <a:ln>
                <a:noFill/>
              </a:ln>
              <a:solidFill>
                <a:srgbClr val="005587">
                  <a:lumMod val="75000"/>
                </a:srgbClr>
              </a:solidFill>
              <a:effectLst/>
              <a:uLnTx/>
              <a:uFillTx/>
              <a:latin typeface="Arial"/>
              <a:ea typeface="+mn-ea"/>
              <a:cs typeface="+mn-cs"/>
            </a:endParaRPr>
          </a:p>
        </p:txBody>
      </p:sp>
      <p:graphicFrame>
        <p:nvGraphicFramePr>
          <p:cNvPr id="6" name="Table 5">
            <a:extLst>
              <a:ext uri="{FF2B5EF4-FFF2-40B4-BE49-F238E27FC236}">
                <a16:creationId xmlns:a16="http://schemas.microsoft.com/office/drawing/2014/main" id="{C59ECBCF-C26C-18BA-6298-6D7A482BC4B1}"/>
              </a:ext>
            </a:extLst>
          </p:cNvPr>
          <p:cNvGraphicFramePr>
            <a:graphicFrameLocks noGrp="1"/>
          </p:cNvGraphicFramePr>
          <p:nvPr>
            <p:extLst>
              <p:ext uri="{D42A27DB-BD31-4B8C-83A1-F6EECF244321}">
                <p14:modId xmlns:p14="http://schemas.microsoft.com/office/powerpoint/2010/main" val="366610966"/>
              </p:ext>
            </p:extLst>
          </p:nvPr>
        </p:nvGraphicFramePr>
        <p:xfrm>
          <a:off x="3331035" y="2043036"/>
          <a:ext cx="4937759" cy="3219842"/>
        </p:xfrm>
        <a:graphic>
          <a:graphicData uri="http://schemas.openxmlformats.org/drawingml/2006/table">
            <a:tbl>
              <a:tblPr firstRow="1" firstCol="1" bandRow="1"/>
              <a:tblGrid>
                <a:gridCol w="2177378">
                  <a:extLst>
                    <a:ext uri="{9D8B030D-6E8A-4147-A177-3AD203B41FA5}">
                      <a16:colId xmlns:a16="http://schemas.microsoft.com/office/drawing/2014/main" val="4033302913"/>
                    </a:ext>
                  </a:extLst>
                </a:gridCol>
                <a:gridCol w="1554238">
                  <a:extLst>
                    <a:ext uri="{9D8B030D-6E8A-4147-A177-3AD203B41FA5}">
                      <a16:colId xmlns:a16="http://schemas.microsoft.com/office/drawing/2014/main" val="4220341808"/>
                    </a:ext>
                  </a:extLst>
                </a:gridCol>
                <a:gridCol w="1206143">
                  <a:extLst>
                    <a:ext uri="{9D8B030D-6E8A-4147-A177-3AD203B41FA5}">
                      <a16:colId xmlns:a16="http://schemas.microsoft.com/office/drawing/2014/main" val="967216599"/>
                    </a:ext>
                  </a:extLst>
                </a:gridCol>
              </a:tblGrid>
              <a:tr h="348988">
                <a:tc>
                  <a:txBody>
                    <a:bodyPr/>
                    <a:lstStyle/>
                    <a:p>
                      <a:pPr marL="457200" algn="just">
                        <a:lnSpc>
                          <a:spcPct val="150000"/>
                        </a:lnSpc>
                      </a:pPr>
                      <a:r>
                        <a:rPr lang="en-IN" sz="1200" b="1" kern="100">
                          <a:solidFill>
                            <a:srgbClr val="FFFFFF"/>
                          </a:solidFill>
                          <a:effectLst/>
                          <a:highlight>
                            <a:srgbClr val="074F6A"/>
                          </a:highlight>
                          <a:latin typeface="Times New Roman" panose="02020603050405020304" pitchFamily="18" charset="0"/>
                          <a:ea typeface="Arial" panose="020B0604020202020204" pitchFamily="34" charset="0"/>
                          <a:cs typeface="Times New Roman" panose="02020603050405020304" pitchFamily="18" charset="0"/>
                        </a:rPr>
                        <a:t>Activity</a:t>
                      </a:r>
                      <a:endParaRPr lang="en-IN" sz="1100" kern="100">
                        <a:effectLst/>
                        <a:highlight>
                          <a:srgbClr val="074F6A"/>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74F6A"/>
                    </a:solidFill>
                  </a:tcPr>
                </a:tc>
                <a:tc>
                  <a:txBody>
                    <a:bodyPr/>
                    <a:lstStyle/>
                    <a:p>
                      <a:pPr marL="457200" algn="just">
                        <a:lnSpc>
                          <a:spcPct val="150000"/>
                        </a:lnSpc>
                      </a:pPr>
                      <a:r>
                        <a:rPr lang="en-IN" sz="1200" b="1" kern="100">
                          <a:solidFill>
                            <a:srgbClr val="FFFFFF"/>
                          </a:solidFill>
                          <a:effectLst/>
                          <a:highlight>
                            <a:srgbClr val="074F6A"/>
                          </a:highlight>
                          <a:latin typeface="Times New Roman" panose="02020603050405020304" pitchFamily="18" charset="0"/>
                          <a:ea typeface="Arial" panose="020B0604020202020204" pitchFamily="34" charset="0"/>
                          <a:cs typeface="Times New Roman" panose="02020603050405020304" pitchFamily="18" charset="0"/>
                        </a:rPr>
                        <a:t>Male </a:t>
                      </a:r>
                      <a:endParaRPr lang="en-IN" sz="1100" kern="100">
                        <a:effectLst/>
                        <a:highlight>
                          <a:srgbClr val="074F6A"/>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74F6A"/>
                    </a:solidFill>
                  </a:tcPr>
                </a:tc>
                <a:tc>
                  <a:txBody>
                    <a:bodyPr/>
                    <a:lstStyle/>
                    <a:p>
                      <a:pPr marL="457200" algn="just">
                        <a:lnSpc>
                          <a:spcPct val="150000"/>
                        </a:lnSpc>
                        <a:spcAft>
                          <a:spcPts val="800"/>
                        </a:spcAft>
                      </a:pPr>
                      <a:r>
                        <a:rPr lang="en-IN" sz="1200" b="1" kern="100" dirty="0">
                          <a:solidFill>
                            <a:srgbClr val="FFFFFF"/>
                          </a:solidFill>
                          <a:effectLst/>
                          <a:highlight>
                            <a:srgbClr val="074F6A"/>
                          </a:highlight>
                          <a:latin typeface="Times New Roman" panose="02020603050405020304" pitchFamily="18" charset="0"/>
                          <a:ea typeface="Arial" panose="020B0604020202020204" pitchFamily="34" charset="0"/>
                          <a:cs typeface="Times New Roman" panose="02020603050405020304" pitchFamily="18" charset="0"/>
                        </a:rPr>
                        <a:t>Female </a:t>
                      </a:r>
                      <a:endParaRPr lang="en-IN" sz="1100" kern="100" dirty="0">
                        <a:effectLst/>
                        <a:highlight>
                          <a:srgbClr val="074F6A"/>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74F6A"/>
                    </a:solidFill>
                  </a:tcPr>
                </a:tc>
                <a:extLst>
                  <a:ext uri="{0D108BD9-81ED-4DB2-BD59-A6C34878D82A}">
                    <a16:rowId xmlns:a16="http://schemas.microsoft.com/office/drawing/2014/main" val="3418698008"/>
                  </a:ext>
                </a:extLst>
              </a:tr>
              <a:tr h="348988">
                <a:tc>
                  <a:txBody>
                    <a:bodyPr/>
                    <a:lstStyle/>
                    <a:p>
                      <a:pPr marL="457200" algn="just">
                        <a:lnSpc>
                          <a:spcPct val="150000"/>
                        </a:lnSpc>
                      </a:pPr>
                      <a:r>
                        <a:rPr lang="en-IN" sz="1200" kern="100">
                          <a:solidFill>
                            <a:srgbClr val="000000"/>
                          </a:solidFill>
                          <a:effectLst/>
                          <a:highlight>
                            <a:srgbClr val="D9D9D9"/>
                          </a:highlight>
                          <a:latin typeface="Times New Roman" panose="02020603050405020304" pitchFamily="18" charset="0"/>
                          <a:ea typeface="Arial" panose="020B0604020202020204" pitchFamily="34" charset="0"/>
                          <a:cs typeface="Times New Roman" panose="02020603050405020304" pitchFamily="18" charset="0"/>
                        </a:rPr>
                        <a:t>Work-Related Tasks</a:t>
                      </a:r>
                      <a:endParaRPr lang="en-IN" sz="1100" kern="10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just">
                        <a:lnSpc>
                          <a:spcPct val="150000"/>
                        </a:lnSpc>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High</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just">
                        <a:lnSpc>
                          <a:spcPct val="150000"/>
                        </a:lnSpc>
                        <a:spcAft>
                          <a:spcPts val="800"/>
                        </a:spcAft>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Moderate</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1721609"/>
                  </a:ext>
                </a:extLst>
              </a:tr>
              <a:tr h="348988">
                <a:tc>
                  <a:txBody>
                    <a:bodyPr/>
                    <a:lstStyle/>
                    <a:p>
                      <a:pPr marL="457200" algn="just">
                        <a:lnSpc>
                          <a:spcPct val="150000"/>
                        </a:lnSpc>
                      </a:pPr>
                      <a:r>
                        <a:rPr lang="en-IN" sz="1200" kern="100">
                          <a:solidFill>
                            <a:srgbClr val="000000"/>
                          </a:solidFill>
                          <a:effectLst/>
                          <a:highlight>
                            <a:srgbClr val="D9D9D9"/>
                          </a:highlight>
                          <a:latin typeface="Times New Roman" panose="02020603050405020304" pitchFamily="18" charset="0"/>
                          <a:ea typeface="Arial" panose="020B0604020202020204" pitchFamily="34" charset="0"/>
                          <a:cs typeface="Times New Roman" panose="02020603050405020304" pitchFamily="18" charset="0"/>
                        </a:rPr>
                        <a:t>Social media</a:t>
                      </a:r>
                      <a:endParaRPr lang="en-IN" sz="1100" kern="10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just">
                        <a:lnSpc>
                          <a:spcPct val="150000"/>
                        </a:lnSpc>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High</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just">
                        <a:lnSpc>
                          <a:spcPct val="150000"/>
                        </a:lnSpc>
                        <a:spcAft>
                          <a:spcPts val="800"/>
                        </a:spcAft>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High</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473568"/>
                  </a:ext>
                </a:extLst>
              </a:tr>
              <a:tr h="737451">
                <a:tc>
                  <a:txBody>
                    <a:bodyPr/>
                    <a:lstStyle/>
                    <a:p>
                      <a:pPr marL="457200" algn="just">
                        <a:lnSpc>
                          <a:spcPct val="150000"/>
                        </a:lnSpc>
                      </a:pPr>
                      <a:r>
                        <a:rPr lang="en-IN" sz="1200" kern="100">
                          <a:solidFill>
                            <a:srgbClr val="000000"/>
                          </a:solidFill>
                          <a:effectLst/>
                          <a:highlight>
                            <a:srgbClr val="D9D9D9"/>
                          </a:highlight>
                          <a:latin typeface="Times New Roman" panose="02020603050405020304" pitchFamily="18" charset="0"/>
                          <a:ea typeface="Arial" panose="020B0604020202020204" pitchFamily="34" charset="0"/>
                          <a:cs typeface="Times New Roman" panose="02020603050405020304" pitchFamily="18" charset="0"/>
                        </a:rPr>
                        <a:t>Entertainment</a:t>
                      </a:r>
                      <a:endParaRPr lang="en-IN" sz="1100" kern="10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just">
                        <a:lnSpc>
                          <a:spcPct val="150000"/>
                        </a:lnSpc>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Moderate</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just">
                        <a:lnSpc>
                          <a:spcPct val="150000"/>
                        </a:lnSpc>
                        <a:spcAft>
                          <a:spcPts val="800"/>
                        </a:spcAft>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Moderate</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790542"/>
                  </a:ext>
                </a:extLst>
              </a:tr>
              <a:tr h="348988">
                <a:tc>
                  <a:txBody>
                    <a:bodyPr/>
                    <a:lstStyle/>
                    <a:p>
                      <a:pPr marL="457200" algn="just">
                        <a:lnSpc>
                          <a:spcPct val="150000"/>
                        </a:lnSpc>
                      </a:pPr>
                      <a:r>
                        <a:rPr lang="en-IN" sz="1200" kern="100">
                          <a:solidFill>
                            <a:srgbClr val="000000"/>
                          </a:solidFill>
                          <a:effectLst/>
                          <a:highlight>
                            <a:srgbClr val="D9D9D9"/>
                          </a:highlight>
                          <a:latin typeface="Times New Roman" panose="02020603050405020304" pitchFamily="18" charset="0"/>
                          <a:ea typeface="Arial" panose="020B0604020202020204" pitchFamily="34" charset="0"/>
                          <a:cs typeface="Times New Roman" panose="02020603050405020304" pitchFamily="18" charset="0"/>
                        </a:rPr>
                        <a:t>Education and Learning</a:t>
                      </a:r>
                      <a:endParaRPr lang="en-IN" sz="1100" kern="10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just">
                        <a:lnSpc>
                          <a:spcPct val="150000"/>
                        </a:lnSpc>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Low</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just">
                        <a:lnSpc>
                          <a:spcPct val="150000"/>
                        </a:lnSpc>
                        <a:spcAft>
                          <a:spcPts val="800"/>
                        </a:spcAft>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Moderate</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4328572"/>
                  </a:ext>
                </a:extLst>
              </a:tr>
              <a:tr h="737451">
                <a:tc>
                  <a:txBody>
                    <a:bodyPr/>
                    <a:lstStyle/>
                    <a:p>
                      <a:pPr marL="457200" algn="just">
                        <a:lnSpc>
                          <a:spcPct val="150000"/>
                        </a:lnSpc>
                      </a:pPr>
                      <a:r>
                        <a:rPr lang="en-IN" sz="1200" kern="100">
                          <a:solidFill>
                            <a:srgbClr val="000000"/>
                          </a:solidFill>
                          <a:effectLst/>
                          <a:highlight>
                            <a:srgbClr val="D9D9D9"/>
                          </a:highlight>
                          <a:latin typeface="Times New Roman" panose="02020603050405020304" pitchFamily="18" charset="0"/>
                          <a:ea typeface="Arial" panose="020B0604020202020204" pitchFamily="34" charset="0"/>
                          <a:cs typeface="Times New Roman" panose="02020603050405020304" pitchFamily="18" charset="0"/>
                        </a:rPr>
                        <a:t>Communication Tools</a:t>
                      </a:r>
                      <a:endParaRPr lang="en-IN" sz="1100" kern="10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just">
                        <a:lnSpc>
                          <a:spcPct val="150000"/>
                        </a:lnSpc>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Moderate</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just">
                        <a:lnSpc>
                          <a:spcPct val="150000"/>
                        </a:lnSpc>
                        <a:spcAft>
                          <a:spcPts val="800"/>
                        </a:spcAft>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High</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4556458"/>
                  </a:ext>
                </a:extLst>
              </a:tr>
              <a:tr h="348988">
                <a:tc>
                  <a:txBody>
                    <a:bodyPr/>
                    <a:lstStyle/>
                    <a:p>
                      <a:pPr marL="457200" algn="just">
                        <a:lnSpc>
                          <a:spcPct val="150000"/>
                        </a:lnSpc>
                      </a:pPr>
                      <a:r>
                        <a:rPr lang="en-IN" sz="1200" kern="100">
                          <a:solidFill>
                            <a:srgbClr val="000000"/>
                          </a:solidFill>
                          <a:effectLst/>
                          <a:highlight>
                            <a:srgbClr val="D9D9D9"/>
                          </a:highlight>
                          <a:latin typeface="Times New Roman" panose="02020603050405020304" pitchFamily="18" charset="0"/>
                          <a:ea typeface="Arial" panose="020B0604020202020204" pitchFamily="34" charset="0"/>
                          <a:cs typeface="Times New Roman" panose="02020603050405020304" pitchFamily="18" charset="0"/>
                        </a:rPr>
                        <a:t>E-Commerce</a:t>
                      </a:r>
                      <a:endParaRPr lang="en-IN" sz="1100" kern="10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just">
                        <a:lnSpc>
                          <a:spcPct val="150000"/>
                        </a:lnSpc>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High</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just">
                        <a:lnSpc>
                          <a:spcPct val="150000"/>
                        </a:lnSpc>
                        <a:spcAft>
                          <a:spcPts val="800"/>
                        </a:spcAft>
                      </a:pPr>
                      <a:r>
                        <a:rPr lang="en-IN" sz="1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Low</a:t>
                      </a:r>
                      <a:endParaRPr lang="en-IN"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3188364"/>
                  </a:ext>
                </a:extLst>
              </a:tr>
            </a:tbl>
          </a:graphicData>
        </a:graphic>
      </p:graphicFrame>
      <p:sp>
        <p:nvSpPr>
          <p:cNvPr id="11" name="TextBox 10">
            <a:extLst>
              <a:ext uri="{FF2B5EF4-FFF2-40B4-BE49-F238E27FC236}">
                <a16:creationId xmlns:a16="http://schemas.microsoft.com/office/drawing/2014/main" id="{A33EE441-847C-5640-027A-8FDD815B4F2A}"/>
              </a:ext>
            </a:extLst>
          </p:cNvPr>
          <p:cNvSpPr txBox="1"/>
          <p:nvPr/>
        </p:nvSpPr>
        <p:spPr>
          <a:xfrm>
            <a:off x="4410535" y="5283736"/>
            <a:ext cx="3187700" cy="323165"/>
          </a:xfrm>
          <a:prstGeom prst="rect">
            <a:avLst/>
          </a:prstGeom>
          <a:noFill/>
        </p:spPr>
        <p:txBody>
          <a:bodyPr wrap="square">
            <a:spAutoFit/>
          </a:bodyPr>
          <a:lstStyle/>
          <a:p>
            <a:r>
              <a:rPr lang="en-IN" sz="800" i="1" dirty="0">
                <a:solidFill>
                  <a:srgbClr val="000000"/>
                </a:solidFill>
                <a:effectLst/>
                <a:latin typeface="Times New Roman" panose="02020603050405020304" pitchFamily="18" charset="0"/>
                <a:ea typeface="Arial" panose="020B0604020202020204" pitchFamily="34" charset="0"/>
              </a:rPr>
              <a:t>Table 3- Gender Differences in Internet Usage Patterns (India)</a:t>
            </a:r>
          </a:p>
          <a:p>
            <a:r>
              <a:rPr kumimoji="0" lang="en-US" sz="700" i="1" strike="noStrike" kern="1200" cap="none" spc="0" normalizeH="0" baseline="0" noProof="0" dirty="0">
                <a:ln>
                  <a:noFill/>
                </a:ln>
                <a:solidFill>
                  <a:srgbClr val="005587">
                    <a:lumMod val="75000"/>
                  </a:srgbClr>
                </a:solidFill>
                <a:effectLst/>
                <a:uLnTx/>
                <a:uFillTx/>
                <a:latin typeface="Arial"/>
                <a:ea typeface="+mn-ea"/>
                <a:cs typeface="+mn-cs"/>
                <a:hlinkClick r:id="rId6"/>
              </a:rPr>
              <a:t>(Gsma.com).</a:t>
            </a:r>
            <a:endParaRPr lang="en-IN" dirty="0"/>
          </a:p>
        </p:txBody>
      </p:sp>
    </p:spTree>
    <p:extLst>
      <p:ext uri="{BB962C8B-B14F-4D97-AF65-F5344CB8AC3E}">
        <p14:creationId xmlns:p14="http://schemas.microsoft.com/office/powerpoint/2010/main" val="394839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oogle Shape;87;p13">
            <a:extLst>
              <a:ext uri="{FF2B5EF4-FFF2-40B4-BE49-F238E27FC236}">
                <a16:creationId xmlns:a16="http://schemas.microsoft.com/office/drawing/2014/main" id="{61F00862-5E6C-00A7-2E7E-B8A2FC6AE047}"/>
              </a:ext>
            </a:extLst>
          </p:cNvPr>
          <p:cNvPicPr preferRelativeResize="0"/>
          <p:nvPr/>
        </p:nvPicPr>
        <p:blipFill rotWithShape="1">
          <a:blip r:embed="rId3"/>
          <a:srcRect/>
          <a:stretch>
            <a:fillRect/>
          </a:stretch>
        </p:blipFill>
        <p:spPr>
          <a:xfrm>
            <a:off x="92904" y="114546"/>
            <a:ext cx="1315720" cy="635635"/>
          </a:xfrm>
          <a:prstGeom prst="rect">
            <a:avLst/>
          </a:prstGeom>
          <a:noFill/>
          <a:ln>
            <a:noFill/>
          </a:ln>
        </p:spPr>
      </p:pic>
      <p:sp>
        <p:nvSpPr>
          <p:cNvPr id="8" name="Rectangle: Rounded Corners 7">
            <a:extLst>
              <a:ext uri="{FF2B5EF4-FFF2-40B4-BE49-F238E27FC236}">
                <a16:creationId xmlns:a16="http://schemas.microsoft.com/office/drawing/2014/main" id="{86D43D6B-BF01-F23E-2977-CA49E5B185AF}"/>
              </a:ext>
            </a:extLst>
          </p:cNvPr>
          <p:cNvSpPr/>
          <p:nvPr/>
        </p:nvSpPr>
        <p:spPr>
          <a:xfrm>
            <a:off x="3947257" y="150604"/>
            <a:ext cx="4741830"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Results (6/6)</a:t>
            </a:r>
          </a:p>
        </p:txBody>
      </p:sp>
      <p:sp>
        <p:nvSpPr>
          <p:cNvPr id="10" name="TextBox 9">
            <a:extLst>
              <a:ext uri="{FF2B5EF4-FFF2-40B4-BE49-F238E27FC236}">
                <a16:creationId xmlns:a16="http://schemas.microsoft.com/office/drawing/2014/main" id="{4880EC9A-6B17-E09C-E7EF-2C5BC317178C}"/>
              </a:ext>
            </a:extLst>
          </p:cNvPr>
          <p:cNvSpPr txBox="1"/>
          <p:nvPr/>
        </p:nvSpPr>
        <p:spPr>
          <a:xfrm>
            <a:off x="271313" y="1026675"/>
            <a:ext cx="11649374" cy="55836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A97DC176-4DB2-ADF0-AB62-B304EE19BD73}"/>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82271" y="57715"/>
            <a:ext cx="1626425" cy="440653"/>
          </a:xfrm>
          <a:prstGeom prst="rect">
            <a:avLst/>
          </a:prstGeom>
          <a:noFill/>
          <a:ln>
            <a:noFill/>
          </a:ln>
        </p:spPr>
      </p:pic>
      <p:sp>
        <p:nvSpPr>
          <p:cNvPr id="3" name="Text Box 16">
            <a:extLst>
              <a:ext uri="{FF2B5EF4-FFF2-40B4-BE49-F238E27FC236}">
                <a16:creationId xmlns:a16="http://schemas.microsoft.com/office/drawing/2014/main" id="{162A64E0-EC18-FC38-193F-CFFB7CD850FF}"/>
              </a:ext>
            </a:extLst>
          </p:cNvPr>
          <p:cNvSpPr txBox="1"/>
          <p:nvPr/>
        </p:nvSpPr>
        <p:spPr>
          <a:xfrm>
            <a:off x="375920" y="1145540"/>
            <a:ext cx="10281920" cy="400110"/>
          </a:xfrm>
          <a:prstGeom prst="rect">
            <a:avLst/>
          </a:prstGeom>
          <a:noFill/>
          <a:ln w="9525">
            <a:noFill/>
          </a:ln>
        </p:spPr>
        <p:txBody>
          <a:bodyPr wrap="square">
            <a:spAutoFit/>
          </a:bodyPr>
          <a:lstStyle/>
          <a:p>
            <a:pPr indent="0"/>
            <a:r>
              <a:rPr lang="en-US" altLang="en-US" sz="2000" b="1" u="sng" dirty="0">
                <a:solidFill>
                  <a:schemeClr val="tx1">
                    <a:lumMod val="50000"/>
                  </a:schemeClr>
                </a:solidFill>
                <a:latin typeface="Times New Roman" panose="02020603050405020304" charset="0"/>
              </a:rPr>
              <a:t>Existing policies, initiatives, and practices for promoting gender inclusivity in technology</a:t>
            </a:r>
            <a:endParaRPr lang="en-IN" altLang="en-US" sz="2000" b="1" u="sng" dirty="0">
              <a:solidFill>
                <a:schemeClr val="tx1">
                  <a:lumMod val="50000"/>
                </a:schemeClr>
              </a:solidFill>
              <a:latin typeface="Times New Roman" panose="02020603050405020304" charset="0"/>
            </a:endParaRPr>
          </a:p>
        </p:txBody>
      </p:sp>
      <p:sp>
        <p:nvSpPr>
          <p:cNvPr id="5" name="TextBox 4">
            <a:extLst>
              <a:ext uri="{FF2B5EF4-FFF2-40B4-BE49-F238E27FC236}">
                <a16:creationId xmlns:a16="http://schemas.microsoft.com/office/drawing/2014/main" id="{E8CBC5BF-D887-E3DC-5DCC-DEB6DEBB839A}"/>
              </a:ext>
            </a:extLst>
          </p:cNvPr>
          <p:cNvSpPr txBox="1"/>
          <p:nvPr/>
        </p:nvSpPr>
        <p:spPr>
          <a:xfrm>
            <a:off x="1399148" y="1606774"/>
            <a:ext cx="1271903" cy="321627"/>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A) Education</a:t>
            </a:r>
            <a:endParaRPr kumimoji="0" lang="en-US" sz="1400" b="1" i="1" u="none"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6" name="TextBox 5">
            <a:extLst>
              <a:ext uri="{FF2B5EF4-FFF2-40B4-BE49-F238E27FC236}">
                <a16:creationId xmlns:a16="http://schemas.microsoft.com/office/drawing/2014/main" id="{A7E84852-AF72-8F23-AB01-EC713E78765F}"/>
              </a:ext>
            </a:extLst>
          </p:cNvPr>
          <p:cNvSpPr txBox="1"/>
          <p:nvPr/>
        </p:nvSpPr>
        <p:spPr>
          <a:xfrm>
            <a:off x="401998" y="1913781"/>
            <a:ext cx="3437599" cy="1892826"/>
          </a:xfrm>
          <a:prstGeom prst="rect">
            <a:avLst/>
          </a:prstGeom>
          <a:solidFill>
            <a:schemeClr val="tx1">
              <a:lumMod val="20000"/>
              <a:lumOff val="80000"/>
            </a:schemeClr>
          </a:solidFill>
          <a:effectLst>
            <a:outerShdw blurRad="50800" dist="38100" dir="5400000" algn="t" rotWithShape="0">
              <a:prstClr val="black">
                <a:alpha val="40000"/>
              </a:prstClr>
            </a:outerShdw>
          </a:effectLst>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strike="noStrike" kern="1200" cap="none" spc="0" normalizeH="0" baseline="0" noProof="0" dirty="0">
                <a:ln>
                  <a:noFill/>
                </a:ln>
                <a:solidFill>
                  <a:srgbClr val="005587">
                    <a:lumMod val="75000"/>
                  </a:srgbClr>
                </a:solidFill>
                <a:effectLst/>
                <a:uLnTx/>
                <a:uFillTx/>
                <a:latin typeface="Arial"/>
                <a:ea typeface="+mn-ea"/>
                <a:cs typeface="+mn-cs"/>
                <a:hlinkClick r:id="rId6"/>
              </a:rPr>
              <a:t>Beti </a:t>
            </a:r>
            <a:r>
              <a:rPr kumimoji="0" lang="en-US" sz="1300" strike="noStrike" kern="1200" cap="none" spc="0" normalizeH="0" baseline="0" noProof="0" dirty="0" err="1">
                <a:ln>
                  <a:noFill/>
                </a:ln>
                <a:solidFill>
                  <a:srgbClr val="005587">
                    <a:lumMod val="75000"/>
                  </a:srgbClr>
                </a:solidFill>
                <a:effectLst/>
                <a:uLnTx/>
                <a:uFillTx/>
                <a:latin typeface="Arial"/>
                <a:ea typeface="+mn-ea"/>
                <a:cs typeface="+mn-cs"/>
                <a:hlinkClick r:id="rId6"/>
              </a:rPr>
              <a:t>Bachao</a:t>
            </a:r>
            <a:r>
              <a:rPr kumimoji="0" lang="en-US" sz="1300" strike="noStrike" kern="1200" cap="none" spc="0" normalizeH="0" baseline="0" noProof="0" dirty="0">
                <a:ln>
                  <a:noFill/>
                </a:ln>
                <a:solidFill>
                  <a:srgbClr val="005587">
                    <a:lumMod val="75000"/>
                  </a:srgbClr>
                </a:solidFill>
                <a:effectLst/>
                <a:uLnTx/>
                <a:uFillTx/>
                <a:latin typeface="Arial"/>
                <a:ea typeface="+mn-ea"/>
                <a:cs typeface="+mn-cs"/>
                <a:hlinkClick r:id="rId6"/>
              </a:rPr>
              <a:t> Beti </a:t>
            </a:r>
            <a:r>
              <a:rPr kumimoji="0" lang="en-US" sz="1300" strike="noStrike" kern="1200" cap="none" spc="0" normalizeH="0" baseline="0" noProof="0" dirty="0" err="1">
                <a:ln>
                  <a:noFill/>
                </a:ln>
                <a:solidFill>
                  <a:srgbClr val="005587">
                    <a:lumMod val="75000"/>
                  </a:srgbClr>
                </a:solidFill>
                <a:effectLst/>
                <a:uLnTx/>
                <a:uFillTx/>
                <a:latin typeface="Arial"/>
                <a:ea typeface="+mn-ea"/>
                <a:cs typeface="+mn-cs"/>
                <a:hlinkClick r:id="rId6"/>
              </a:rPr>
              <a:t>Padhao</a:t>
            </a:r>
            <a:r>
              <a:rPr kumimoji="0" lang="en-US" sz="1300" strike="noStrike" kern="1200" cap="none" spc="0" normalizeH="0" baseline="0" noProof="0" dirty="0">
                <a:ln>
                  <a:noFill/>
                </a:ln>
                <a:solidFill>
                  <a:srgbClr val="005587">
                    <a:lumMod val="75000"/>
                  </a:srgbClr>
                </a:solidFill>
                <a:effectLst/>
                <a:uLnTx/>
                <a:uFillTx/>
                <a:latin typeface="Arial"/>
                <a:ea typeface="+mn-ea"/>
                <a:cs typeface="+mn-cs"/>
                <a:hlinkClick r:id="rId6"/>
              </a:rPr>
              <a:t> (Save the girl child and educate the girl child)</a:t>
            </a:r>
            <a:endParaRPr kumimoji="0" lang="en-US" sz="1300" strike="noStrike" kern="1200" cap="none" spc="0" normalizeH="0" baseline="0" noProof="0" dirty="0">
              <a:ln>
                <a:noFill/>
              </a:ln>
              <a:solidFill>
                <a:srgbClr val="005587">
                  <a:lumMod val="75000"/>
                </a:srgbClr>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dirty="0">
              <a:solidFill>
                <a:srgbClr val="005587">
                  <a:lumMod val="75000"/>
                </a:srgbClr>
              </a:solidFill>
              <a:latin typeface="Aria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National Mission for Empowerment for Women (NMEW)</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dirty="0">
              <a:solidFill>
                <a:srgbClr val="005587">
                  <a:lumMod val="75000"/>
                </a:srgbClr>
              </a:solidFill>
              <a:latin typeface="Aria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strike="noStrike" kern="1200" cap="none" spc="0" normalizeH="0" baseline="0" noProof="0" dirty="0">
                <a:ln>
                  <a:noFill/>
                </a:ln>
                <a:solidFill>
                  <a:srgbClr val="005587">
                    <a:lumMod val="75000"/>
                  </a:srgbClr>
                </a:solidFill>
                <a:effectLst/>
                <a:uLnTx/>
                <a:uFillTx/>
                <a:latin typeface="Arial"/>
                <a:ea typeface="+mn-ea"/>
                <a:cs typeface="+mn-cs"/>
                <a:hlinkClick r:id="rId7"/>
              </a:rPr>
              <a:t>Skill India Mission</a:t>
            </a:r>
            <a:endParaRPr kumimoji="0" lang="en-US" sz="1300" strike="noStrike" kern="1200" cap="none" spc="0" normalizeH="0" baseline="0" noProof="0" dirty="0">
              <a:ln>
                <a:noFill/>
              </a:ln>
              <a:solidFill>
                <a:srgbClr val="005587">
                  <a:lumMod val="75000"/>
                </a:srgbClr>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dirty="0">
              <a:solidFill>
                <a:srgbClr val="005587">
                  <a:lumMod val="75000"/>
                </a:srgbClr>
              </a:solidFill>
              <a:latin typeface="Aria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9" name="TextBox 8">
            <a:extLst>
              <a:ext uri="{FF2B5EF4-FFF2-40B4-BE49-F238E27FC236}">
                <a16:creationId xmlns:a16="http://schemas.microsoft.com/office/drawing/2014/main" id="{24F03EE8-6AD5-B2DE-A572-C75435C2016E}"/>
              </a:ext>
            </a:extLst>
          </p:cNvPr>
          <p:cNvSpPr txBox="1"/>
          <p:nvPr/>
        </p:nvSpPr>
        <p:spPr>
          <a:xfrm>
            <a:off x="4571192" y="1605214"/>
            <a:ext cx="2218253" cy="292388"/>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n-US" sz="1300" b="1" i="1" dirty="0">
                <a:solidFill>
                  <a:srgbClr val="005587">
                    <a:lumMod val="75000"/>
                  </a:srgbClr>
                </a:solidFill>
                <a:latin typeface="Arial"/>
              </a:rPr>
              <a:t>B</a:t>
            </a: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 Workplace Diversity</a:t>
            </a:r>
            <a:endParaRPr kumimoji="0" lang="en-US" sz="1400" b="1" i="1" u="none"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11" name="TextBox 10">
            <a:extLst>
              <a:ext uri="{FF2B5EF4-FFF2-40B4-BE49-F238E27FC236}">
                <a16:creationId xmlns:a16="http://schemas.microsoft.com/office/drawing/2014/main" id="{30B3FEE2-63D2-27C3-3041-E6F3BBEA1018}"/>
              </a:ext>
            </a:extLst>
          </p:cNvPr>
          <p:cNvSpPr txBox="1"/>
          <p:nvPr/>
        </p:nvSpPr>
        <p:spPr>
          <a:xfrm>
            <a:off x="3970282" y="1893443"/>
            <a:ext cx="3437599" cy="1892826"/>
          </a:xfrm>
          <a:prstGeom prst="rect">
            <a:avLst/>
          </a:prstGeom>
          <a:solidFill>
            <a:schemeClr val="tx1">
              <a:lumMod val="20000"/>
              <a:lumOff val="80000"/>
            </a:schemeClr>
          </a:solidFill>
          <a:effectLst>
            <a:outerShdw blurRad="50800" dist="38100" dir="5400000" algn="t" rotWithShape="0">
              <a:prstClr val="black">
                <a:alpha val="40000"/>
              </a:prstClr>
            </a:outerShdw>
          </a:effectLst>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strike="noStrike" kern="1200" cap="none" spc="0" normalizeH="0" baseline="0" noProof="0" dirty="0">
                <a:ln>
                  <a:noFill/>
                </a:ln>
                <a:solidFill>
                  <a:srgbClr val="005587">
                    <a:lumMod val="75000"/>
                  </a:srgbClr>
                </a:solidFill>
                <a:effectLst/>
                <a:uLnTx/>
                <a:uFillTx/>
                <a:latin typeface="Arial"/>
                <a:ea typeface="+mn-ea"/>
                <a:cs typeface="+mn-cs"/>
                <a:hlinkClick r:id="rId8"/>
              </a:rPr>
              <a:t>The Sexual Harassment of Women at Workplace (Prevention, Prohibition and Redressal) Act, 2013</a:t>
            </a:r>
            <a:endParaRPr kumimoji="0" lang="en-US" sz="1300" strike="noStrike" kern="1200" cap="none" spc="0" normalizeH="0" baseline="0" noProof="0" dirty="0">
              <a:ln>
                <a:noFill/>
              </a:ln>
              <a:solidFill>
                <a:srgbClr val="005587">
                  <a:lumMod val="75000"/>
                </a:srgbClr>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dirty="0">
              <a:solidFill>
                <a:srgbClr val="005587">
                  <a:lumMod val="75000"/>
                </a:srgbClr>
              </a:solidFill>
              <a:latin typeface="Aria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strike="noStrike" kern="1200" cap="none" spc="0" normalizeH="0" baseline="0" noProof="0" dirty="0">
                <a:ln>
                  <a:noFill/>
                </a:ln>
                <a:solidFill>
                  <a:srgbClr val="005587">
                    <a:lumMod val="75000"/>
                  </a:srgbClr>
                </a:solidFill>
                <a:effectLst/>
                <a:uLnTx/>
                <a:uFillTx/>
                <a:latin typeface="Arial"/>
                <a:ea typeface="+mn-ea"/>
                <a:cs typeface="+mn-cs"/>
                <a:hlinkClick r:id="rId7"/>
              </a:rPr>
              <a:t>Schemes like the "WEP" (Women Entrepreneurship Platform) by NITI Aayog </a:t>
            </a:r>
            <a:endParaRPr lang="en-US" sz="1300" dirty="0">
              <a:solidFill>
                <a:srgbClr val="005587">
                  <a:lumMod val="75000"/>
                </a:srgbClr>
              </a:solidFill>
              <a:latin typeface="Arial"/>
            </a:endParaRPr>
          </a:p>
          <a:p>
            <a:pPr marR="0" lvl="0" algn="just" defTabSz="914400" rtl="0" eaLnBrk="1" fontAlgn="auto" latinLnBrk="0" hangingPunct="1">
              <a:lnSpc>
                <a:spcPct val="100000"/>
              </a:lnSpc>
              <a:spcBef>
                <a:spcPts val="0"/>
              </a:spcBef>
              <a:spcAft>
                <a:spcPts val="0"/>
              </a:spcAft>
              <a:buClrTx/>
              <a:buSzTx/>
              <a:tabLst/>
              <a:defRPr/>
            </a:pPr>
            <a:endParaRPr lang="en-US" sz="1300" dirty="0">
              <a:solidFill>
                <a:srgbClr val="005587">
                  <a:lumMod val="75000"/>
                </a:srgbClr>
              </a:solidFill>
              <a:latin typeface="Aria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13" name="TextBox 12">
            <a:extLst>
              <a:ext uri="{FF2B5EF4-FFF2-40B4-BE49-F238E27FC236}">
                <a16:creationId xmlns:a16="http://schemas.microsoft.com/office/drawing/2014/main" id="{34B99EF4-C3DC-8CA0-484C-CDD618732508}"/>
              </a:ext>
            </a:extLst>
          </p:cNvPr>
          <p:cNvSpPr txBox="1"/>
          <p:nvPr/>
        </p:nvSpPr>
        <p:spPr>
          <a:xfrm>
            <a:off x="7926769" y="1608343"/>
            <a:ext cx="2924734" cy="292388"/>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C) Community Driven Initiatives</a:t>
            </a:r>
            <a:endParaRPr kumimoji="0" lang="en-US" sz="1400" b="1" i="1" u="none"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14" name="TextBox 13">
            <a:extLst>
              <a:ext uri="{FF2B5EF4-FFF2-40B4-BE49-F238E27FC236}">
                <a16:creationId xmlns:a16="http://schemas.microsoft.com/office/drawing/2014/main" id="{E9D46846-8E42-4E43-FDB0-37DA371A648F}"/>
              </a:ext>
            </a:extLst>
          </p:cNvPr>
          <p:cNvSpPr txBox="1"/>
          <p:nvPr/>
        </p:nvSpPr>
        <p:spPr>
          <a:xfrm>
            <a:off x="7579858" y="1915351"/>
            <a:ext cx="3437599" cy="1892826"/>
          </a:xfrm>
          <a:prstGeom prst="rect">
            <a:avLst/>
          </a:prstGeom>
          <a:solidFill>
            <a:schemeClr val="tx1">
              <a:lumMod val="20000"/>
              <a:lumOff val="80000"/>
            </a:schemeClr>
          </a:solidFill>
          <a:effectLst>
            <a:outerShdw blurRad="50800" dist="38100" dir="5400000" algn="t" rotWithShape="0">
              <a:prstClr val="black">
                <a:alpha val="40000"/>
              </a:prstClr>
            </a:outerShdw>
          </a:effectLst>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Organizations like "</a:t>
            </a:r>
            <a:r>
              <a:rPr kumimoji="0" lang="en-US" sz="1300" strike="noStrike" kern="1200" cap="none" spc="0" normalizeH="0" baseline="0" noProof="0" dirty="0">
                <a:ln>
                  <a:noFill/>
                </a:ln>
                <a:solidFill>
                  <a:srgbClr val="005587">
                    <a:lumMod val="75000"/>
                  </a:srgbClr>
                </a:solidFill>
                <a:effectLst/>
                <a:uLnTx/>
                <a:uFillTx/>
                <a:latin typeface="Arial"/>
                <a:ea typeface="+mn-ea"/>
                <a:cs typeface="+mn-cs"/>
                <a:hlinkClick r:id="rId9"/>
              </a:rPr>
              <a:t>Digital Empowerment Foundation</a:t>
            </a: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 and "</a:t>
            </a:r>
            <a:r>
              <a:rPr kumimoji="0" lang="en-US" sz="1300" strike="noStrike" kern="1200" cap="none" spc="0" normalizeH="0" baseline="0" noProof="0" dirty="0">
                <a:ln>
                  <a:noFill/>
                </a:ln>
                <a:solidFill>
                  <a:srgbClr val="005587">
                    <a:lumMod val="75000"/>
                  </a:srgbClr>
                </a:solidFill>
                <a:effectLst/>
                <a:uLnTx/>
                <a:uFillTx/>
                <a:latin typeface="Arial"/>
                <a:ea typeface="+mn-ea"/>
                <a:cs typeface="+mn-cs"/>
                <a:hlinkClick r:id="rId10"/>
              </a:rPr>
              <a:t>India STEM Foundation</a:t>
            </a: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 </a:t>
            </a:r>
          </a:p>
          <a:p>
            <a:pPr marR="0" lvl="0" algn="just" defTabSz="914400" rtl="0" eaLnBrk="1" fontAlgn="auto" latinLnBrk="0" hangingPunct="1">
              <a:lnSpc>
                <a:spcPct val="100000"/>
              </a:lnSpc>
              <a:spcBef>
                <a:spcPts val="0"/>
              </a:spcBef>
              <a:spcAft>
                <a:spcPts val="0"/>
              </a:spcAft>
              <a:buClrTx/>
              <a:buSzTx/>
              <a:tabLst/>
              <a:defRPr/>
            </a:pPr>
            <a:endParaRPr lang="en-US" sz="1300" dirty="0">
              <a:solidFill>
                <a:srgbClr val="005587">
                  <a:lumMod val="75000"/>
                </a:srgbClr>
              </a:solidFill>
              <a:latin typeface="Aria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strike="noStrike" kern="1200" cap="none" spc="0" normalizeH="0" baseline="0" noProof="0" dirty="0">
                <a:ln>
                  <a:noFill/>
                </a:ln>
                <a:solidFill>
                  <a:srgbClr val="005587">
                    <a:lumMod val="75000"/>
                  </a:srgbClr>
                </a:solidFill>
                <a:effectLst/>
                <a:uLnTx/>
                <a:uFillTx/>
                <a:latin typeface="Arial"/>
                <a:ea typeface="+mn-ea"/>
                <a:cs typeface="+mn-cs"/>
                <a:hlinkClick r:id="rId11"/>
              </a:rPr>
              <a:t>Digital </a:t>
            </a:r>
            <a:r>
              <a:rPr kumimoji="0" lang="en-US" sz="1300" strike="noStrike" kern="1200" cap="none" spc="0" normalizeH="0" baseline="0" noProof="0" dirty="0" err="1">
                <a:ln>
                  <a:noFill/>
                </a:ln>
                <a:solidFill>
                  <a:srgbClr val="005587">
                    <a:lumMod val="75000"/>
                  </a:srgbClr>
                </a:solidFill>
                <a:effectLst/>
                <a:uLnTx/>
                <a:uFillTx/>
                <a:latin typeface="Arial"/>
                <a:ea typeface="+mn-ea"/>
                <a:cs typeface="+mn-cs"/>
                <a:hlinkClick r:id="rId11"/>
              </a:rPr>
              <a:t>Sakhi</a:t>
            </a:r>
            <a:endParaRPr kumimoji="0" lang="en-US" sz="1300" strike="noStrike" kern="1200" cap="none" spc="0" normalizeH="0" baseline="0" noProof="0" dirty="0">
              <a:ln>
                <a:noFill/>
              </a:ln>
              <a:solidFill>
                <a:srgbClr val="005587">
                  <a:lumMod val="75000"/>
                </a:srgbClr>
              </a:solidFill>
              <a:effectLst/>
              <a:uLnTx/>
              <a:uFillTx/>
              <a:latin typeface="Arial"/>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lang="en-US" sz="1300" dirty="0">
              <a:solidFill>
                <a:srgbClr val="005587">
                  <a:lumMod val="75000"/>
                </a:srgbClr>
              </a:solidFill>
              <a:latin typeface="Aria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strike="noStrike" kern="1200" cap="none" spc="0" normalizeH="0" baseline="0" noProof="0" dirty="0">
                <a:ln>
                  <a:noFill/>
                </a:ln>
                <a:solidFill>
                  <a:srgbClr val="005587">
                    <a:lumMod val="75000"/>
                  </a:srgbClr>
                </a:solidFill>
                <a:effectLst/>
                <a:uLnTx/>
                <a:uFillTx/>
                <a:latin typeface="Arial"/>
                <a:ea typeface="+mn-ea"/>
                <a:cs typeface="+mn-cs"/>
                <a:hlinkClick r:id="rId12"/>
              </a:rPr>
              <a:t>Women in Tech India</a:t>
            </a:r>
            <a:endParaRPr kumimoji="0" lang="en-US" sz="1300" strike="noStrike" kern="1200" cap="none" spc="0" normalizeH="0" baseline="0" noProof="0" dirty="0">
              <a:ln>
                <a:noFill/>
              </a:ln>
              <a:solidFill>
                <a:srgbClr val="005587">
                  <a:lumMod val="75000"/>
                </a:srgbClr>
              </a:solidFill>
              <a:effectLst/>
              <a:uLnTx/>
              <a:uFillTx/>
              <a:latin typeface="Arial"/>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lang="en-US" sz="1300" dirty="0">
              <a:solidFill>
                <a:srgbClr val="005587">
                  <a:lumMod val="75000"/>
                </a:srgbClr>
              </a:solidFill>
              <a:latin typeface="Aria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15" name="TextBox 14">
            <a:extLst>
              <a:ext uri="{FF2B5EF4-FFF2-40B4-BE49-F238E27FC236}">
                <a16:creationId xmlns:a16="http://schemas.microsoft.com/office/drawing/2014/main" id="{91662B5C-FD85-CBEC-83D4-8FB5D8959D85}"/>
              </a:ext>
            </a:extLst>
          </p:cNvPr>
          <p:cNvSpPr txBox="1"/>
          <p:nvPr/>
        </p:nvSpPr>
        <p:spPr>
          <a:xfrm>
            <a:off x="3879013" y="3888850"/>
            <a:ext cx="3961054" cy="292388"/>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n-US" sz="1300" b="1" i="1" dirty="0">
                <a:solidFill>
                  <a:srgbClr val="005587">
                    <a:lumMod val="75000"/>
                  </a:srgbClr>
                </a:solidFill>
                <a:latin typeface="Arial"/>
              </a:rPr>
              <a:t>D</a:t>
            </a: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 Future technologies and gender inclusivity</a:t>
            </a:r>
            <a:endParaRPr kumimoji="0" lang="en-US" sz="1400" b="1" i="1" u="none"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16" name="TextBox 15">
            <a:extLst>
              <a:ext uri="{FF2B5EF4-FFF2-40B4-BE49-F238E27FC236}">
                <a16:creationId xmlns:a16="http://schemas.microsoft.com/office/drawing/2014/main" id="{0ADA449F-9AA8-FB72-7AFD-8C343EAA9825}"/>
              </a:ext>
            </a:extLst>
          </p:cNvPr>
          <p:cNvSpPr txBox="1"/>
          <p:nvPr/>
        </p:nvSpPr>
        <p:spPr>
          <a:xfrm>
            <a:off x="3839597" y="4154423"/>
            <a:ext cx="3830444" cy="1892826"/>
          </a:xfrm>
          <a:prstGeom prst="rect">
            <a:avLst/>
          </a:prstGeom>
          <a:solidFill>
            <a:schemeClr val="tx1">
              <a:lumMod val="20000"/>
              <a:lumOff val="80000"/>
            </a:schemeClr>
          </a:solidFill>
          <a:effectLst>
            <a:outerShdw blurRad="50800" dist="38100" dir="5400000" algn="t" rotWithShape="0">
              <a:prstClr val="black">
                <a:alpha val="40000"/>
              </a:prstClr>
            </a:outerShdw>
          </a:effectLst>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The rise of AI and automation presents both opportunities and challenges for gender inclusivity. NASCOM emphasizes inclusive AI design principles and ethical practices. IoT and automation raise job displacement concerns for women, but also offer opportunities for skill development. India's efforts require collaboration between government, industry, academia, and civil society.</a:t>
            </a:r>
          </a:p>
        </p:txBody>
      </p:sp>
      <p:sp>
        <p:nvSpPr>
          <p:cNvPr id="12" name="Rectangle 1">
            <a:extLst>
              <a:ext uri="{FF2B5EF4-FFF2-40B4-BE49-F238E27FC236}">
                <a16:creationId xmlns:a16="http://schemas.microsoft.com/office/drawing/2014/main" id="{67DD4855-E73A-F044-B643-126EBE503E44}"/>
              </a:ext>
            </a:extLst>
          </p:cNvPr>
          <p:cNvSpPr>
            <a:spLocks noChangeArrowheads="1"/>
          </p:cNvSpPr>
          <p:nvPr/>
        </p:nvSpPr>
        <p:spPr bwMode="auto">
          <a:xfrm>
            <a:off x="3689350" y="3132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Box 18">
            <a:extLst>
              <a:ext uri="{FF2B5EF4-FFF2-40B4-BE49-F238E27FC236}">
                <a16:creationId xmlns:a16="http://schemas.microsoft.com/office/drawing/2014/main" id="{6BE457FA-9634-3D54-0BE4-8CB2E877F64C}"/>
              </a:ext>
            </a:extLst>
          </p:cNvPr>
          <p:cNvSpPr txBox="1"/>
          <p:nvPr/>
        </p:nvSpPr>
        <p:spPr>
          <a:xfrm>
            <a:off x="3839598" y="6115947"/>
            <a:ext cx="3830444" cy="307777"/>
          </a:xfrm>
          <a:prstGeom prst="rect">
            <a:avLst/>
          </a:prstGeom>
          <a:solidFill>
            <a:schemeClr val="bg1">
              <a:lumMod val="95000"/>
            </a:schemeClr>
          </a:solid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n-IN" sz="700" b="0" i="0" dirty="0">
                <a:solidFill>
                  <a:srgbClr val="37393C"/>
                </a:solidFill>
                <a:effectLst/>
                <a:highlight>
                  <a:srgbClr val="FFFFFF"/>
                </a:highlight>
                <a:latin typeface="Arial" panose="020B0604020202020204" pitchFamily="34" charset="0"/>
                <a:hlinkClick r:id="rId13"/>
              </a:rPr>
              <a:t>(Wikipedia contributors. Algorithmic bias [Internet]. Wikipedia, The Free Encyclopedia. 2024).</a:t>
            </a:r>
            <a:endParaRPr kumimoji="0" lang="en-US" sz="700" b="1" i="1"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355585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293253" y="967739"/>
            <a:ext cx="11430000" cy="576072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sp>
        <p:nvSpPr>
          <p:cNvPr id="6" name="TextBox 5"/>
          <p:cNvSpPr txBox="1"/>
          <p:nvPr/>
        </p:nvSpPr>
        <p:spPr>
          <a:xfrm>
            <a:off x="293253" y="1208298"/>
            <a:ext cx="11430000" cy="4832092"/>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Gender Bias in AI and Its Impact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i="1" u="none" strike="noStrike" kern="1200" cap="none" spc="0" normalizeH="0" baseline="0" noProof="0" dirty="0">
              <a:ln>
                <a:noFill/>
              </a:ln>
              <a:solidFill>
                <a:srgbClr val="005587">
                  <a:lumMod val="75000"/>
                </a:srgbClr>
              </a:solidFill>
              <a:effectLst/>
              <a:uLnTx/>
              <a:uFillTx/>
              <a:latin typeface="Arial"/>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1. Gender Bias in AI</a:t>
            </a:r>
          </a:p>
          <a:p>
            <a:pPr marR="0" lvl="0" algn="just" defTabSz="914400" rtl="0" eaLnBrk="1" fontAlgn="auto" latinLnBrk="0" hangingPunct="1">
              <a:lnSpc>
                <a:spcPct val="100000"/>
              </a:lnSpc>
              <a:spcBef>
                <a:spcPts val="0"/>
              </a:spcBef>
              <a:spcAft>
                <a:spcPts val="0"/>
              </a:spcAft>
              <a:buClrTx/>
              <a:buSzTx/>
              <a:tabLst/>
              <a:defRPr/>
            </a:pPr>
            <a:r>
              <a:rPr kumimoji="0" lang="en-US" sz="1300" i="1" u="none" strike="noStrike" kern="1200" cap="none" spc="0" normalizeH="0" baseline="0" noProof="0" dirty="0">
                <a:ln>
                  <a:noFill/>
                </a:ln>
                <a:solidFill>
                  <a:srgbClr val="005587">
                    <a:lumMod val="75000"/>
                  </a:srgbClr>
                </a:solidFill>
                <a:effectLst/>
                <a:uLnTx/>
                <a:uFillTx/>
                <a:latin typeface="Arial"/>
                <a:ea typeface="+mn-ea"/>
                <a:cs typeface="+mn-cs"/>
              </a:rPr>
              <a:t>      • </a:t>
            </a: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Biased data: </a:t>
            </a:r>
            <a:r>
              <a:rPr kumimoji="0" lang="en-US" sz="1300" i="1" u="none" strike="noStrike" kern="1200" cap="none" spc="0" normalizeH="0" baseline="0" noProof="0" dirty="0">
                <a:ln>
                  <a:noFill/>
                </a:ln>
                <a:solidFill>
                  <a:srgbClr val="005587">
                    <a:lumMod val="75000"/>
                  </a:srgbClr>
                </a:solidFill>
                <a:effectLst/>
                <a:uLnTx/>
                <a:uFillTx/>
                <a:latin typeface="Arial"/>
                <a:ea typeface="+mn-ea"/>
                <a:cs typeface="+mn-cs"/>
              </a:rPr>
              <a:t>AI systems trained on biased data perpetuate and amplify gender stereotypes.</a:t>
            </a:r>
          </a:p>
          <a:p>
            <a:pPr marR="0" lvl="0" algn="just" defTabSz="914400" rtl="0" eaLnBrk="1" fontAlgn="auto" latinLnBrk="0" hangingPunct="1">
              <a:lnSpc>
                <a:spcPct val="100000"/>
              </a:lnSpc>
              <a:spcBef>
                <a:spcPts val="0"/>
              </a:spcBef>
              <a:spcAft>
                <a:spcPts val="0"/>
              </a:spcAft>
              <a:buClrTx/>
              <a:buSzTx/>
              <a:tabLst/>
              <a:defRPr/>
            </a:pPr>
            <a:r>
              <a:rPr kumimoji="0" lang="en-US" sz="1300" i="1" u="none" strike="noStrike" kern="1200" cap="none" spc="0" normalizeH="0" baseline="0" noProof="0" dirty="0">
                <a:ln>
                  <a:noFill/>
                </a:ln>
                <a:solidFill>
                  <a:srgbClr val="005587">
                    <a:lumMod val="75000"/>
                  </a:srgbClr>
                </a:solidFill>
                <a:effectLst/>
                <a:uLnTx/>
                <a:uFillTx/>
                <a:latin typeface="Arial"/>
                <a:ea typeface="+mn-ea"/>
                <a:cs typeface="+mn-cs"/>
              </a:rPr>
              <a:t>      • </a:t>
            </a: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Algorithmic discrimination: </a:t>
            </a:r>
            <a:r>
              <a:rPr kumimoji="0" lang="en-US" sz="1300" i="1" u="none" strike="noStrike" kern="1200" cap="none" spc="0" normalizeH="0" baseline="0" noProof="0" dirty="0">
                <a:ln>
                  <a:noFill/>
                </a:ln>
                <a:solidFill>
                  <a:srgbClr val="005587">
                    <a:lumMod val="75000"/>
                  </a:srgbClr>
                </a:solidFill>
                <a:effectLst/>
                <a:uLnTx/>
                <a:uFillTx/>
                <a:latin typeface="Arial"/>
                <a:ea typeface="+mn-ea"/>
                <a:cs typeface="+mn-cs"/>
              </a:rPr>
              <a:t>AI systems disproportionately affect one gender over another, as seen in Amazon's recruitment algorithm</a:t>
            </a:r>
          </a:p>
          <a:p>
            <a:pPr marR="0" lvl="0" algn="just" defTabSz="914400" rtl="0" eaLnBrk="1" fontAlgn="auto" latinLnBrk="0" hangingPunct="1">
              <a:lnSpc>
                <a:spcPct val="100000"/>
              </a:lnSpc>
              <a:spcBef>
                <a:spcPts val="0"/>
              </a:spcBef>
              <a:spcAft>
                <a:spcPts val="0"/>
              </a:spcAft>
              <a:buClrTx/>
              <a:buSzTx/>
              <a:tabLst/>
              <a:defRPr/>
            </a:pPr>
            <a:r>
              <a:rPr kumimoji="0" lang="en-US" sz="1300" i="1" u="none" strike="noStrike" kern="1200" cap="none" spc="0" normalizeH="0" baseline="0" noProof="0" dirty="0">
                <a:ln>
                  <a:noFill/>
                </a:ln>
                <a:solidFill>
                  <a:srgbClr val="005587">
                    <a:lumMod val="75000"/>
                  </a:srgbClr>
                </a:solidFill>
                <a:effectLst/>
                <a:uLnTx/>
                <a:uFillTx/>
                <a:latin typeface="Arial"/>
                <a:ea typeface="+mn-ea"/>
                <a:cs typeface="+mn-cs"/>
              </a:rPr>
              <a:t>      • </a:t>
            </a: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Gendered representations in AI applications: </a:t>
            </a:r>
            <a:r>
              <a:rPr kumimoji="0" lang="en-US" sz="1300" i="1" u="none" strike="noStrike" kern="1200" cap="none" spc="0" normalizeH="0" baseline="0" noProof="0" dirty="0">
                <a:ln>
                  <a:noFill/>
                </a:ln>
                <a:solidFill>
                  <a:srgbClr val="005587">
                    <a:lumMod val="75000"/>
                  </a:srgbClr>
                </a:solidFill>
                <a:effectLst/>
                <a:uLnTx/>
                <a:uFillTx/>
                <a:latin typeface="Arial"/>
                <a:ea typeface="+mn-ea"/>
                <a:cs typeface="+mn-cs"/>
              </a:rPr>
              <a:t>Research shows facial recognition systems have higher error rates for women and people of color   compared to white men.</a:t>
            </a:r>
          </a:p>
          <a:p>
            <a:pPr marR="0" lvl="0" algn="just" defTabSz="914400" rtl="0" eaLnBrk="1" fontAlgn="auto" latinLnBrk="0" hangingPunct="1">
              <a:lnSpc>
                <a:spcPct val="100000"/>
              </a:lnSpc>
              <a:spcBef>
                <a:spcPts val="0"/>
              </a:spcBef>
              <a:spcAft>
                <a:spcPts val="0"/>
              </a:spcAft>
              <a:buClrTx/>
              <a:buSzTx/>
              <a:tabLst/>
              <a:defRPr/>
            </a:pPr>
            <a:endParaRPr lang="en-US" sz="1300" i="1" dirty="0">
              <a:solidFill>
                <a:srgbClr val="005587">
                  <a:lumMod val="75000"/>
                </a:srgbClr>
              </a:solidFill>
              <a:latin typeface="Arial"/>
            </a:endParaRPr>
          </a:p>
          <a:p>
            <a:pPr marR="0" lvl="0" algn="just" defTabSz="914400" rtl="0" eaLnBrk="1" fontAlgn="auto" latinLnBrk="0" hangingPunct="1">
              <a:lnSpc>
                <a:spcPct val="100000"/>
              </a:lnSpc>
              <a:spcBef>
                <a:spcPts val="0"/>
              </a:spcBef>
              <a:spcAft>
                <a:spcPts val="0"/>
              </a:spcAft>
              <a:buClrTx/>
              <a:buSzTx/>
              <a:tabLst/>
              <a:defRPr/>
            </a:pP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2. Gender Interactions with Technology</a:t>
            </a:r>
          </a:p>
          <a:p>
            <a:pPr marR="0" lvl="0" algn="just" defTabSz="914400" rtl="0" eaLnBrk="1" fontAlgn="auto" latinLnBrk="0" hangingPunct="1">
              <a:lnSpc>
                <a:spcPct val="100000"/>
              </a:lnSpc>
              <a:spcBef>
                <a:spcPts val="0"/>
              </a:spcBef>
              <a:spcAft>
                <a:spcPts val="0"/>
              </a:spcAft>
              <a:buClrTx/>
              <a:buSzTx/>
              <a:tabLst/>
              <a:defRPr/>
            </a:pPr>
            <a:r>
              <a:rPr kumimoji="0" lang="en-US" sz="1300" i="1" u="none" strike="noStrike" kern="1200" cap="none" spc="0" normalizeH="0" baseline="0" noProof="0" dirty="0">
                <a:ln>
                  <a:noFill/>
                </a:ln>
                <a:solidFill>
                  <a:srgbClr val="005587">
                    <a:lumMod val="75000"/>
                  </a:srgbClr>
                </a:solidFill>
                <a:effectLst/>
                <a:uLnTx/>
                <a:uFillTx/>
                <a:latin typeface="Arial"/>
                <a:ea typeface="+mn-ea"/>
                <a:cs typeface="+mn-cs"/>
              </a:rPr>
              <a:t>      • Disparities in access, usage patterns, and preferences: Women have less access to digital technologies compared to men, affecting their participation in the digital economy.</a:t>
            </a:r>
          </a:p>
          <a:p>
            <a:pPr marR="0" lvl="0" algn="just" defTabSz="914400" rtl="0" eaLnBrk="1" fontAlgn="auto" latinLnBrk="0" hangingPunct="1">
              <a:lnSpc>
                <a:spcPct val="100000"/>
              </a:lnSpc>
              <a:spcBef>
                <a:spcPts val="0"/>
              </a:spcBef>
              <a:spcAft>
                <a:spcPts val="0"/>
              </a:spcAft>
              <a:buClrTx/>
              <a:buSzTx/>
              <a:tabLst/>
              <a:defRPr/>
            </a:pPr>
            <a:r>
              <a:rPr kumimoji="0" lang="en-US" sz="1300" i="1" u="none" strike="noStrike" kern="1200" cap="none" spc="0" normalizeH="0" baseline="0" noProof="0" dirty="0">
                <a:ln>
                  <a:noFill/>
                </a:ln>
                <a:solidFill>
                  <a:srgbClr val="005587">
                    <a:lumMod val="75000"/>
                  </a:srgbClr>
                </a:solidFill>
                <a:effectLst/>
                <a:uLnTx/>
                <a:uFillTx/>
                <a:latin typeface="Arial"/>
                <a:ea typeface="+mn-ea"/>
                <a:cs typeface="+mn-cs"/>
              </a:rPr>
              <a:t>      • </a:t>
            </a: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Different usage patterns: </a:t>
            </a:r>
            <a:r>
              <a:rPr kumimoji="0" lang="en-US" sz="1300" i="1" u="none" strike="noStrike" kern="1200" cap="none" spc="0" normalizeH="0" baseline="0" noProof="0" dirty="0">
                <a:ln>
                  <a:noFill/>
                </a:ln>
                <a:solidFill>
                  <a:srgbClr val="005587">
                    <a:lumMod val="75000"/>
                  </a:srgbClr>
                </a:solidFill>
                <a:effectLst/>
                <a:uLnTx/>
                <a:uFillTx/>
                <a:latin typeface="Arial"/>
                <a:ea typeface="+mn-ea"/>
                <a:cs typeface="+mn-cs"/>
              </a:rPr>
              <a:t>Men and women use technology differently, influenced by social and cultural factors.</a:t>
            </a:r>
          </a:p>
          <a:p>
            <a:pPr marR="0" lvl="0" algn="just" defTabSz="914400" rtl="0" eaLnBrk="1" fontAlgn="auto" latinLnBrk="0" hangingPunct="1">
              <a:lnSpc>
                <a:spcPct val="100000"/>
              </a:lnSpc>
              <a:spcBef>
                <a:spcPts val="0"/>
              </a:spcBef>
              <a:spcAft>
                <a:spcPts val="0"/>
              </a:spcAft>
              <a:buClrTx/>
              <a:buSzTx/>
              <a:tabLst/>
              <a:defRPr/>
            </a:pPr>
            <a:endParaRPr lang="en-US" sz="1300" b="0" i="1" dirty="0">
              <a:solidFill>
                <a:srgbClr val="005587">
                  <a:lumMod val="75000"/>
                </a:srgbClr>
              </a:solidFill>
              <a:latin typeface="Arial"/>
            </a:endParaRPr>
          </a:p>
          <a:p>
            <a:pPr marR="0" lvl="0" algn="just" defTabSz="914400" rtl="0" eaLnBrk="1" fontAlgn="auto" latinLnBrk="0" hangingPunct="1">
              <a:lnSpc>
                <a:spcPct val="100000"/>
              </a:lnSpc>
              <a:spcBef>
                <a:spcPts val="0"/>
              </a:spcBef>
              <a:spcAft>
                <a:spcPts val="0"/>
              </a:spcAft>
              <a:buClrTx/>
              <a:buSzTx/>
              <a:tabLst/>
              <a:defRPr/>
            </a:pPr>
            <a:endParaRPr kumimoji="0" lang="en-US" sz="1300" i="1" u="none" strike="noStrike" kern="1200" cap="none" spc="0" normalizeH="0" baseline="0" noProof="0" dirty="0">
              <a:ln>
                <a:noFill/>
              </a:ln>
              <a:solidFill>
                <a:srgbClr val="005587">
                  <a:lumMod val="75000"/>
                </a:srgbClr>
              </a:solidFill>
              <a:effectLst/>
              <a:uLnTx/>
              <a:uFillTx/>
              <a:latin typeface="Arial"/>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3. Policies, Initiatives, and Practices for Gender Inclusivity</a:t>
            </a:r>
          </a:p>
          <a:p>
            <a:pPr marR="0" lvl="0" algn="just" defTabSz="914400" rtl="0" eaLnBrk="1" fontAlgn="auto" latinLnBrk="0" hangingPunct="1">
              <a:lnSpc>
                <a:spcPct val="100000"/>
              </a:lnSpc>
              <a:spcBef>
                <a:spcPts val="0"/>
              </a:spcBef>
              <a:spcAft>
                <a:spcPts val="0"/>
              </a:spcAft>
              <a:buClrTx/>
              <a:buSzTx/>
              <a:tabLst/>
              <a:defRPr/>
            </a:pPr>
            <a:r>
              <a:rPr kumimoji="0" lang="en-US" sz="1300" b="0" i="1" u="none" strike="noStrike" kern="1200" cap="none" spc="0" normalizeH="0" baseline="0" noProof="0" dirty="0">
                <a:ln>
                  <a:noFill/>
                </a:ln>
                <a:solidFill>
                  <a:srgbClr val="005587">
                    <a:lumMod val="75000"/>
                  </a:srgbClr>
                </a:solidFill>
                <a:effectLst/>
                <a:uLnTx/>
                <a:uFillTx/>
                <a:latin typeface="Arial"/>
                <a:ea typeface="+mn-ea"/>
                <a:cs typeface="+mn-cs"/>
              </a:rPr>
              <a:t>• Organizations and governments have implemented measures to address gender bias in AI and technology.</a:t>
            </a:r>
          </a:p>
          <a:p>
            <a:pPr marR="0" lvl="0" algn="just" defTabSz="914400" rtl="0" eaLnBrk="1" fontAlgn="auto" latinLnBrk="0" hangingPunct="1">
              <a:lnSpc>
                <a:spcPct val="100000"/>
              </a:lnSpc>
              <a:spcBef>
                <a:spcPts val="0"/>
              </a:spcBef>
              <a:spcAft>
                <a:spcPts val="0"/>
              </a:spcAft>
              <a:buClrTx/>
              <a:buSzTx/>
              <a:tabLst/>
              <a:defRPr/>
            </a:pPr>
            <a:r>
              <a:rPr kumimoji="0" lang="en-US" sz="1300" b="0" i="1" u="none" strike="noStrike" kern="1200" cap="none" spc="0" normalizeH="0" baseline="0" noProof="0" dirty="0">
                <a:ln>
                  <a:noFill/>
                </a:ln>
                <a:solidFill>
                  <a:srgbClr val="005587">
                    <a:lumMod val="75000"/>
                  </a:srgbClr>
                </a:solidFill>
                <a:effectLst/>
                <a:uLnTx/>
                <a:uFillTx/>
                <a:latin typeface="Arial"/>
                <a:ea typeface="+mn-ea"/>
                <a:cs typeface="+mn-cs"/>
              </a:rPr>
              <a:t>• Initiatives like the Women in AI network and diversity and inclusion programs by companies like Google and IBM focus on recruiting, retaining, and advancing women in tech roles.</a:t>
            </a:r>
          </a:p>
          <a:p>
            <a:pPr marR="0" lvl="0" algn="just" defTabSz="914400" rtl="0" eaLnBrk="1" fontAlgn="auto" latinLnBrk="0" hangingPunct="1">
              <a:lnSpc>
                <a:spcPct val="100000"/>
              </a:lnSpc>
              <a:spcBef>
                <a:spcPts val="0"/>
              </a:spcBef>
              <a:spcAft>
                <a:spcPts val="0"/>
              </a:spcAft>
              <a:buClrTx/>
              <a:buSzTx/>
              <a:tabLst/>
              <a:defRPr/>
            </a:pPr>
            <a:endParaRPr kumimoji="0" lang="en-US" sz="1300" b="0" i="1" u="none" strike="noStrike" kern="1200" cap="none" spc="0" normalizeH="0" baseline="0" noProof="0" dirty="0">
              <a:ln>
                <a:noFill/>
              </a:ln>
              <a:solidFill>
                <a:srgbClr val="005587">
                  <a:lumMod val="75000"/>
                </a:srgbClr>
              </a:solidFill>
              <a:effectLst/>
              <a:uLnTx/>
              <a:uFillTx/>
              <a:latin typeface="Arial"/>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4. Comparison with Previous Studies</a:t>
            </a:r>
          </a:p>
          <a:p>
            <a:pPr marR="0" lvl="0" algn="just" defTabSz="914400" rtl="0" eaLnBrk="1" fontAlgn="auto" latinLnBrk="0" hangingPunct="1">
              <a:lnSpc>
                <a:spcPct val="100000"/>
              </a:lnSpc>
              <a:spcBef>
                <a:spcPts val="0"/>
              </a:spcBef>
              <a:spcAft>
                <a:spcPts val="0"/>
              </a:spcAft>
              <a:buClrTx/>
              <a:buSzTx/>
              <a:tabLst/>
              <a:defRPr/>
            </a:pPr>
            <a:r>
              <a:rPr kumimoji="0" lang="en-US" sz="1300" b="0" i="1" u="none" strike="noStrike" kern="1200" cap="none" spc="0" normalizeH="0" baseline="0" noProof="0" dirty="0">
                <a:ln>
                  <a:noFill/>
                </a:ln>
                <a:solidFill>
                  <a:srgbClr val="005587">
                    <a:lumMod val="75000"/>
                  </a:srgbClr>
                </a:solidFill>
                <a:effectLst/>
                <a:uLnTx/>
                <a:uFillTx/>
                <a:latin typeface="Arial"/>
                <a:ea typeface="+mn-ea"/>
                <a:cs typeface="+mn-cs"/>
              </a:rPr>
              <a:t>• Findings align with previous studies, emphasizing the need for systemic changes in AI systems design and deployment.</a:t>
            </a:r>
          </a:p>
          <a:p>
            <a:pPr marR="0" lvl="0" algn="just" defTabSz="914400" rtl="0" eaLnBrk="1" fontAlgn="auto" latinLnBrk="0" hangingPunct="1">
              <a:lnSpc>
                <a:spcPct val="100000"/>
              </a:lnSpc>
              <a:spcBef>
                <a:spcPts val="0"/>
              </a:spcBef>
              <a:spcAft>
                <a:spcPts val="0"/>
              </a:spcAft>
              <a:buClrTx/>
              <a:buSzTx/>
              <a:tabLst/>
              <a:defRPr/>
            </a:pPr>
            <a:r>
              <a:rPr kumimoji="0" lang="en-US" sz="1300" b="0" i="1" u="none" strike="noStrike" kern="1200" cap="none" spc="0" normalizeH="0" baseline="0" noProof="0" dirty="0">
                <a:ln>
                  <a:noFill/>
                </a:ln>
                <a:solidFill>
                  <a:srgbClr val="005587">
                    <a:lumMod val="75000"/>
                  </a:srgbClr>
                </a:solidFill>
                <a:effectLst/>
                <a:uLnTx/>
                <a:uFillTx/>
                <a:latin typeface="Arial"/>
                <a:ea typeface="+mn-ea"/>
                <a:cs typeface="+mn-cs"/>
              </a:rPr>
              <a:t>• The review provides a comprehensive framework for addressing gender bias in AI, emphasizing intersectional approaches considering other forms of discrimination.</a:t>
            </a:r>
          </a:p>
        </p:txBody>
      </p:sp>
      <p:pic>
        <p:nvPicPr>
          <p:cNvPr id="21" name="Google Shape;87;p13">
            <a:extLst>
              <a:ext uri="{FF2B5EF4-FFF2-40B4-BE49-F238E27FC236}">
                <a16:creationId xmlns:a16="http://schemas.microsoft.com/office/drawing/2014/main" id="{3A4DB698-D161-F44A-66B1-7C87D7ACA556}"/>
              </a:ext>
            </a:extLst>
          </p:cNvPr>
          <p:cNvPicPr preferRelativeResize="0"/>
          <p:nvPr/>
        </p:nvPicPr>
        <p:blipFill rotWithShape="1">
          <a:blip r:embed="rId3"/>
          <a:srcRect/>
          <a:stretch>
            <a:fillRect/>
          </a:stretch>
        </p:blipFill>
        <p:spPr>
          <a:xfrm>
            <a:off x="0" y="24130"/>
            <a:ext cx="1315720" cy="635635"/>
          </a:xfrm>
          <a:prstGeom prst="rect">
            <a:avLst/>
          </a:prstGeom>
          <a:noFill/>
          <a:ln>
            <a:noFill/>
          </a:ln>
        </p:spPr>
      </p:pic>
      <p:sp>
        <p:nvSpPr>
          <p:cNvPr id="2" name="Rectangle: Rounded Corners 1">
            <a:extLst>
              <a:ext uri="{FF2B5EF4-FFF2-40B4-BE49-F238E27FC236}">
                <a16:creationId xmlns:a16="http://schemas.microsoft.com/office/drawing/2014/main" id="{0593C181-7831-8BB1-AC76-7A1BD8AEA5B9}"/>
              </a:ext>
            </a:extLst>
          </p:cNvPr>
          <p:cNvSpPr/>
          <p:nvPr/>
        </p:nvSpPr>
        <p:spPr>
          <a:xfrm>
            <a:off x="3830671" y="129540"/>
            <a:ext cx="4741830" cy="635635"/>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Discussion</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E32226CD-AE3F-D9F1-DD88-7DC7922E2CDB}"/>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82271" y="57715"/>
            <a:ext cx="1626425" cy="44065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oogle Shape;87;p13">
            <a:extLst>
              <a:ext uri="{FF2B5EF4-FFF2-40B4-BE49-F238E27FC236}">
                <a16:creationId xmlns:a16="http://schemas.microsoft.com/office/drawing/2014/main" id="{8A5BD692-A0C1-FBB7-4850-9EE48A71EA97}"/>
              </a:ext>
            </a:extLst>
          </p:cNvPr>
          <p:cNvPicPr preferRelativeResize="0"/>
          <p:nvPr/>
        </p:nvPicPr>
        <p:blipFill rotWithShape="1">
          <a:blip r:embed="rId3"/>
          <a:srcRect/>
          <a:stretch>
            <a:fillRect/>
          </a:stretch>
        </p:blipFill>
        <p:spPr>
          <a:xfrm>
            <a:off x="196645" y="110878"/>
            <a:ext cx="1315720" cy="635635"/>
          </a:xfrm>
          <a:prstGeom prst="rect">
            <a:avLst/>
          </a:prstGeom>
          <a:noFill/>
          <a:ln>
            <a:noFill/>
          </a:ln>
        </p:spPr>
      </p:pic>
      <p:pic>
        <p:nvPicPr>
          <p:cNvPr id="10" name="Picture 9" descr="A black background with a black square&#10;&#10;Description automatically generated with medium confidence">
            <a:extLst>
              <a:ext uri="{FF2B5EF4-FFF2-40B4-BE49-F238E27FC236}">
                <a16:creationId xmlns:a16="http://schemas.microsoft.com/office/drawing/2014/main" id="{EB69F77D-45F0-2671-D386-5ACAEB62B45F}"/>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49082" y="122612"/>
            <a:ext cx="2381250" cy="645160"/>
          </a:xfrm>
          <a:prstGeom prst="rect">
            <a:avLst/>
          </a:prstGeom>
          <a:noFill/>
          <a:ln>
            <a:noFill/>
          </a:ln>
        </p:spPr>
      </p:pic>
      <p:sp>
        <p:nvSpPr>
          <p:cNvPr id="6" name="TextBox 5">
            <a:extLst>
              <a:ext uri="{FF2B5EF4-FFF2-40B4-BE49-F238E27FC236}">
                <a16:creationId xmlns:a16="http://schemas.microsoft.com/office/drawing/2014/main" id="{FCEE9ADE-47D0-6070-A1C3-BCB4E8579DCE}"/>
              </a:ext>
            </a:extLst>
          </p:cNvPr>
          <p:cNvSpPr txBox="1"/>
          <p:nvPr/>
        </p:nvSpPr>
        <p:spPr>
          <a:xfrm>
            <a:off x="271313" y="1008513"/>
            <a:ext cx="11649374" cy="5200091"/>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2A730FBC-D857-90E5-483B-17054F282D19}"/>
              </a:ext>
            </a:extLst>
          </p:cNvPr>
          <p:cNvSpPr/>
          <p:nvPr/>
        </p:nvSpPr>
        <p:spPr>
          <a:xfrm>
            <a:off x="3937097" y="612739"/>
            <a:ext cx="4741830"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Mentor Approval</a:t>
            </a:r>
          </a:p>
        </p:txBody>
      </p:sp>
    </p:spTree>
    <p:extLst>
      <p:ext uri="{BB962C8B-B14F-4D97-AF65-F5344CB8AC3E}">
        <p14:creationId xmlns:p14="http://schemas.microsoft.com/office/powerpoint/2010/main" val="21783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7867A1F-2351-813B-AD59-3BEB7422815A}"/>
              </a:ext>
            </a:extLst>
          </p:cNvPr>
          <p:cNvGrpSpPr/>
          <p:nvPr/>
        </p:nvGrpSpPr>
        <p:grpSpPr>
          <a:xfrm>
            <a:off x="371968" y="841316"/>
            <a:ext cx="11430000" cy="5220000"/>
            <a:chOff x="364828" y="691740"/>
            <a:chExt cx="11430000" cy="5760720"/>
          </a:xfrm>
        </p:grpSpPr>
        <p:sp>
          <p:nvSpPr>
            <p:cNvPr id="15" name="TextBox 14">
              <a:extLst>
                <a:ext uri="{FF2B5EF4-FFF2-40B4-BE49-F238E27FC236}">
                  <a16:creationId xmlns:a16="http://schemas.microsoft.com/office/drawing/2014/main" id="{0A3E2569-ADA4-70FD-E8FA-AFEE7DA49CA7}"/>
                </a:ext>
              </a:extLst>
            </p:cNvPr>
            <p:cNvSpPr txBox="1"/>
            <p:nvPr/>
          </p:nvSpPr>
          <p:spPr>
            <a:xfrm>
              <a:off x="364828" y="691740"/>
              <a:ext cx="11430000" cy="576072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26BE2ED0-E3EC-4A98-B635-CFC7B6D4BAE2}"/>
                </a:ext>
              </a:extLst>
            </p:cNvPr>
            <p:cNvSpPr/>
            <p:nvPr/>
          </p:nvSpPr>
          <p:spPr>
            <a:xfrm>
              <a:off x="6234652" y="3876156"/>
              <a:ext cx="5449630" cy="1834349"/>
            </a:xfrm>
            <a:prstGeom prst="roundRect">
              <a:avLst>
                <a:gd name="adj" fmla="val 121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5" name="Rectangle: Rounded Corners 4">
              <a:extLst>
                <a:ext uri="{FF2B5EF4-FFF2-40B4-BE49-F238E27FC236}">
                  <a16:creationId xmlns:a16="http://schemas.microsoft.com/office/drawing/2014/main" id="{CF6C9EBE-79DA-44E7-9B3B-0A16A8038A40}"/>
                </a:ext>
              </a:extLst>
            </p:cNvPr>
            <p:cNvSpPr/>
            <p:nvPr/>
          </p:nvSpPr>
          <p:spPr>
            <a:xfrm>
              <a:off x="6234653" y="1740084"/>
              <a:ext cx="5449630" cy="1832016"/>
            </a:xfrm>
            <a:prstGeom prst="roundRect">
              <a:avLst>
                <a:gd name="adj" fmla="val 141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6" name="Rectangle: Rounded Corners 5">
              <a:extLst>
                <a:ext uri="{FF2B5EF4-FFF2-40B4-BE49-F238E27FC236}">
                  <a16:creationId xmlns:a16="http://schemas.microsoft.com/office/drawing/2014/main" id="{F5D64287-53AA-43A7-A32F-FD021F9EBF45}"/>
                </a:ext>
              </a:extLst>
            </p:cNvPr>
            <p:cNvSpPr/>
            <p:nvPr/>
          </p:nvSpPr>
          <p:spPr>
            <a:xfrm>
              <a:off x="510364" y="3876156"/>
              <a:ext cx="5432256" cy="1834349"/>
            </a:xfrm>
            <a:prstGeom prst="roundRect">
              <a:avLst>
                <a:gd name="adj" fmla="val 146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7" name="Rectangle: Rounded Corners 6">
              <a:extLst>
                <a:ext uri="{FF2B5EF4-FFF2-40B4-BE49-F238E27FC236}">
                  <a16:creationId xmlns:a16="http://schemas.microsoft.com/office/drawing/2014/main" id="{21453E2B-94EB-4B86-A7C5-52EDD8EEB47F}"/>
                </a:ext>
              </a:extLst>
            </p:cNvPr>
            <p:cNvSpPr/>
            <p:nvPr/>
          </p:nvSpPr>
          <p:spPr>
            <a:xfrm>
              <a:off x="510364" y="1740084"/>
              <a:ext cx="5432256" cy="1832016"/>
            </a:xfrm>
            <a:prstGeom prst="roundRect">
              <a:avLst>
                <a:gd name="adj" fmla="val 136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5B5C2CAE-53F0-4C86-989E-3E9E3F31616C}"/>
                </a:ext>
              </a:extLst>
            </p:cNvPr>
            <p:cNvGrpSpPr/>
            <p:nvPr/>
          </p:nvGrpSpPr>
          <p:grpSpPr>
            <a:xfrm>
              <a:off x="4258432" y="1883573"/>
              <a:ext cx="3675137" cy="3675138"/>
              <a:chOff x="4049137" y="1584167"/>
              <a:chExt cx="3675137" cy="3675138"/>
            </a:xfrm>
          </p:grpSpPr>
          <p:sp>
            <p:nvSpPr>
              <p:cNvPr id="9" name="Arc 8">
                <a:extLst>
                  <a:ext uri="{FF2B5EF4-FFF2-40B4-BE49-F238E27FC236}">
                    <a16:creationId xmlns:a16="http://schemas.microsoft.com/office/drawing/2014/main" id="{EF4E260E-73F3-4CFE-A0A1-08BA82145557}"/>
                  </a:ext>
                </a:extLst>
              </p:cNvPr>
              <p:cNvSpPr/>
              <p:nvPr/>
            </p:nvSpPr>
            <p:spPr>
              <a:xfrm>
                <a:off x="4049138" y="1584169"/>
                <a:ext cx="3675136" cy="3675136"/>
              </a:xfrm>
              <a:prstGeom prst="arc">
                <a:avLst/>
              </a:prstGeom>
              <a:ln w="304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a:ea typeface="+mn-ea"/>
                  <a:cs typeface="+mn-cs"/>
                </a:endParaRPr>
              </a:p>
            </p:txBody>
          </p:sp>
          <p:sp>
            <p:nvSpPr>
              <p:cNvPr id="10" name="Arc 9">
                <a:extLst>
                  <a:ext uri="{FF2B5EF4-FFF2-40B4-BE49-F238E27FC236}">
                    <a16:creationId xmlns:a16="http://schemas.microsoft.com/office/drawing/2014/main" id="{7F3839F2-A3CB-46BB-9A83-BC47A8529571}"/>
                  </a:ext>
                </a:extLst>
              </p:cNvPr>
              <p:cNvSpPr/>
              <p:nvPr/>
            </p:nvSpPr>
            <p:spPr>
              <a:xfrm rot="16200000">
                <a:off x="4049138" y="1584167"/>
                <a:ext cx="3675136" cy="3675136"/>
              </a:xfrm>
              <a:prstGeom prst="arc">
                <a:avLst/>
              </a:prstGeom>
              <a:ln w="304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a:ea typeface="+mn-ea"/>
                  <a:cs typeface="+mn-cs"/>
                </a:endParaRPr>
              </a:p>
            </p:txBody>
          </p:sp>
          <p:sp>
            <p:nvSpPr>
              <p:cNvPr id="11" name="Arc 10">
                <a:extLst>
                  <a:ext uri="{FF2B5EF4-FFF2-40B4-BE49-F238E27FC236}">
                    <a16:creationId xmlns:a16="http://schemas.microsoft.com/office/drawing/2014/main" id="{0082F5CF-F47E-4C29-9AB5-24002166497A}"/>
                  </a:ext>
                </a:extLst>
              </p:cNvPr>
              <p:cNvSpPr/>
              <p:nvPr/>
            </p:nvSpPr>
            <p:spPr>
              <a:xfrm rot="10800000">
                <a:off x="4049137" y="1584167"/>
                <a:ext cx="3675136" cy="3675136"/>
              </a:xfrm>
              <a:prstGeom prst="arc">
                <a:avLst/>
              </a:prstGeom>
              <a:ln w="304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a:ea typeface="+mn-ea"/>
                  <a:cs typeface="+mn-cs"/>
                </a:endParaRPr>
              </a:p>
            </p:txBody>
          </p:sp>
          <p:sp>
            <p:nvSpPr>
              <p:cNvPr id="12" name="Arc 11">
                <a:extLst>
                  <a:ext uri="{FF2B5EF4-FFF2-40B4-BE49-F238E27FC236}">
                    <a16:creationId xmlns:a16="http://schemas.microsoft.com/office/drawing/2014/main" id="{FA3891A4-BDF4-4762-A908-72D8CF5D7008}"/>
                  </a:ext>
                </a:extLst>
              </p:cNvPr>
              <p:cNvSpPr/>
              <p:nvPr/>
            </p:nvSpPr>
            <p:spPr>
              <a:xfrm rot="5400000">
                <a:off x="4049137" y="1584167"/>
                <a:ext cx="3675136" cy="3675136"/>
              </a:xfrm>
              <a:prstGeom prst="arc">
                <a:avLst/>
              </a:prstGeom>
              <a:ln w="304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a:ea typeface="+mn-ea"/>
                  <a:cs typeface="+mn-cs"/>
                </a:endParaRPr>
              </a:p>
            </p:txBody>
          </p:sp>
        </p:grpSp>
        <p:sp>
          <p:nvSpPr>
            <p:cNvPr id="13" name="Oval 12">
              <a:extLst>
                <a:ext uri="{FF2B5EF4-FFF2-40B4-BE49-F238E27FC236}">
                  <a16:creationId xmlns:a16="http://schemas.microsoft.com/office/drawing/2014/main" id="{ABFE3706-F063-42C5-A9B2-59004E2D6FF5}"/>
                </a:ext>
              </a:extLst>
            </p:cNvPr>
            <p:cNvSpPr/>
            <p:nvPr/>
          </p:nvSpPr>
          <p:spPr>
            <a:xfrm>
              <a:off x="5158384" y="2771976"/>
              <a:ext cx="1897480" cy="1897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grpSp>
      <p:sp>
        <p:nvSpPr>
          <p:cNvPr id="26" name="Text Placeholder 30">
            <a:extLst>
              <a:ext uri="{FF2B5EF4-FFF2-40B4-BE49-F238E27FC236}">
                <a16:creationId xmlns:a16="http://schemas.microsoft.com/office/drawing/2014/main" id="{1B1AA33E-9D49-404F-B04C-C21D35ED2AFE}"/>
              </a:ext>
            </a:extLst>
          </p:cNvPr>
          <p:cNvSpPr txBox="1">
            <a:spLocks/>
          </p:cNvSpPr>
          <p:nvPr/>
        </p:nvSpPr>
        <p:spPr>
          <a:xfrm>
            <a:off x="1317909" y="1970920"/>
            <a:ext cx="1745166" cy="755374"/>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      </a:t>
            </a:r>
          </a:p>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Broad Scope</a:t>
            </a:r>
          </a:p>
        </p:txBody>
      </p:sp>
      <p:sp>
        <p:nvSpPr>
          <p:cNvPr id="27" name="Text Placeholder 30">
            <a:extLst>
              <a:ext uri="{FF2B5EF4-FFF2-40B4-BE49-F238E27FC236}">
                <a16:creationId xmlns:a16="http://schemas.microsoft.com/office/drawing/2014/main" id="{EB7ACD17-50C9-4A14-9A39-6FCF480B1803}"/>
              </a:ext>
            </a:extLst>
          </p:cNvPr>
          <p:cNvSpPr txBox="1">
            <a:spLocks/>
          </p:cNvSpPr>
          <p:nvPr/>
        </p:nvSpPr>
        <p:spPr>
          <a:xfrm>
            <a:off x="950103" y="4232825"/>
            <a:ext cx="2920774" cy="695483"/>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Lack of Intersectionality</a:t>
            </a:r>
          </a:p>
        </p:txBody>
      </p:sp>
      <p:sp>
        <p:nvSpPr>
          <p:cNvPr id="28" name="Text Placeholder 30">
            <a:extLst>
              <a:ext uri="{FF2B5EF4-FFF2-40B4-BE49-F238E27FC236}">
                <a16:creationId xmlns:a16="http://schemas.microsoft.com/office/drawing/2014/main" id="{07FE372A-6BD7-4B01-A889-A2C9CDEB26E5}"/>
              </a:ext>
            </a:extLst>
          </p:cNvPr>
          <p:cNvSpPr txBox="1">
            <a:spLocks/>
          </p:cNvSpPr>
          <p:nvPr/>
        </p:nvSpPr>
        <p:spPr>
          <a:xfrm>
            <a:off x="9143205" y="2286445"/>
            <a:ext cx="2026945" cy="579983"/>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marL="0" marR="0" lvl="0" indent="0" algn="r" defTabSz="914400" rtl="0" eaLnBrk="1" fontAlgn="base" latinLnBrk="0" hangingPunct="1">
              <a:lnSpc>
                <a:spcPct val="100000"/>
              </a:lnSpc>
              <a:spcBef>
                <a:spcPts val="2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Limited Analysis</a:t>
            </a:r>
          </a:p>
        </p:txBody>
      </p:sp>
      <p:sp>
        <p:nvSpPr>
          <p:cNvPr id="29" name="Text Placeholder 30">
            <a:extLst>
              <a:ext uri="{FF2B5EF4-FFF2-40B4-BE49-F238E27FC236}">
                <a16:creationId xmlns:a16="http://schemas.microsoft.com/office/drawing/2014/main" id="{CBB078CA-2E70-4FEB-A02D-6BC0306F9B1F}"/>
              </a:ext>
            </a:extLst>
          </p:cNvPr>
          <p:cNvSpPr txBox="1">
            <a:spLocks/>
          </p:cNvSpPr>
          <p:nvPr/>
        </p:nvSpPr>
        <p:spPr>
          <a:xfrm>
            <a:off x="8410471" y="4232825"/>
            <a:ext cx="2918492" cy="837206"/>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marL="0" marR="0" lvl="0" indent="0" algn="r" defTabSz="914400" rtl="0" eaLnBrk="1" fontAlgn="base" latinLnBrk="0" hangingPunct="1">
              <a:lnSpc>
                <a:spcPct val="100000"/>
              </a:lnSpc>
              <a:spcBef>
                <a:spcPts val="2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Limited Generalizability</a:t>
            </a:r>
          </a:p>
        </p:txBody>
      </p:sp>
      <p:pic>
        <p:nvPicPr>
          <p:cNvPr id="17" name="Google Shape;87;p13">
            <a:extLst>
              <a:ext uri="{FF2B5EF4-FFF2-40B4-BE49-F238E27FC236}">
                <a16:creationId xmlns:a16="http://schemas.microsoft.com/office/drawing/2014/main" id="{75A7DC40-65B3-0E1B-33C4-8E803DBF0C80}"/>
              </a:ext>
            </a:extLst>
          </p:cNvPr>
          <p:cNvPicPr preferRelativeResize="0"/>
          <p:nvPr/>
        </p:nvPicPr>
        <p:blipFill rotWithShape="1">
          <a:blip r:embed="rId3"/>
          <a:srcRect/>
          <a:stretch>
            <a:fillRect/>
          </a:stretch>
        </p:blipFill>
        <p:spPr>
          <a:xfrm>
            <a:off x="140127" y="78603"/>
            <a:ext cx="1315720" cy="635635"/>
          </a:xfrm>
          <a:prstGeom prst="rect">
            <a:avLst/>
          </a:prstGeom>
          <a:noFill/>
          <a:ln>
            <a:noFill/>
          </a:ln>
        </p:spPr>
      </p:pic>
      <p:pic>
        <p:nvPicPr>
          <p:cNvPr id="24" name="Graphic 23" descr="Warning with solid fill">
            <a:extLst>
              <a:ext uri="{FF2B5EF4-FFF2-40B4-BE49-F238E27FC236}">
                <a16:creationId xmlns:a16="http://schemas.microsoft.com/office/drawing/2014/main" id="{33836E23-C753-DC29-6617-D38874CE46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12344" y="2942443"/>
            <a:ext cx="1349249" cy="1349249"/>
          </a:xfrm>
          <a:prstGeom prst="rect">
            <a:avLst/>
          </a:prstGeom>
        </p:spPr>
      </p:pic>
      <p:sp>
        <p:nvSpPr>
          <p:cNvPr id="2" name="Rectangle: Rounded Corners 1">
            <a:extLst>
              <a:ext uri="{FF2B5EF4-FFF2-40B4-BE49-F238E27FC236}">
                <a16:creationId xmlns:a16="http://schemas.microsoft.com/office/drawing/2014/main" id="{3DF72545-93E1-9408-0741-EF4B6B5DDFD9}"/>
              </a:ext>
            </a:extLst>
          </p:cNvPr>
          <p:cNvSpPr/>
          <p:nvPr/>
        </p:nvSpPr>
        <p:spPr>
          <a:xfrm>
            <a:off x="3870877" y="406298"/>
            <a:ext cx="4741830"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Study Limitations</a:t>
            </a: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9F2E5DE5-7D3D-677B-FC45-C31C756E8F38}"/>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92431" y="57715"/>
            <a:ext cx="1626425" cy="440653"/>
          </a:xfrm>
          <a:prstGeom prst="rect">
            <a:avLst/>
          </a:prstGeom>
          <a:noFill/>
          <a:ln>
            <a:noFill/>
          </a:ln>
        </p:spPr>
      </p:pic>
    </p:spTree>
    <p:extLst>
      <p:ext uri="{BB962C8B-B14F-4D97-AF65-F5344CB8AC3E}">
        <p14:creationId xmlns:p14="http://schemas.microsoft.com/office/powerpoint/2010/main" val="184238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380999" y="1139669"/>
            <a:ext cx="11430000" cy="48240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pic>
        <p:nvPicPr>
          <p:cNvPr id="21" name="Google Shape;87;p13">
            <a:extLst>
              <a:ext uri="{FF2B5EF4-FFF2-40B4-BE49-F238E27FC236}">
                <a16:creationId xmlns:a16="http://schemas.microsoft.com/office/drawing/2014/main" id="{3A4DB698-D161-F44A-66B1-7C87D7ACA556}"/>
              </a:ext>
            </a:extLst>
          </p:cNvPr>
          <p:cNvPicPr preferRelativeResize="0"/>
          <p:nvPr/>
        </p:nvPicPr>
        <p:blipFill rotWithShape="1">
          <a:blip r:embed="rId3"/>
          <a:srcRect/>
          <a:stretch>
            <a:fillRect/>
          </a:stretch>
        </p:blipFill>
        <p:spPr>
          <a:xfrm>
            <a:off x="0" y="24130"/>
            <a:ext cx="1315720" cy="635635"/>
          </a:xfrm>
          <a:prstGeom prst="rect">
            <a:avLst/>
          </a:prstGeom>
          <a:noFill/>
          <a:ln>
            <a:noFill/>
          </a:ln>
        </p:spPr>
      </p:pic>
      <p:sp>
        <p:nvSpPr>
          <p:cNvPr id="2" name="Rectangle: Rounded Corners 1">
            <a:extLst>
              <a:ext uri="{FF2B5EF4-FFF2-40B4-BE49-F238E27FC236}">
                <a16:creationId xmlns:a16="http://schemas.microsoft.com/office/drawing/2014/main" id="{0593C181-7831-8BB1-AC76-7A1BD8AEA5B9}"/>
              </a:ext>
            </a:extLst>
          </p:cNvPr>
          <p:cNvSpPr/>
          <p:nvPr/>
        </p:nvSpPr>
        <p:spPr>
          <a:xfrm>
            <a:off x="3614762" y="173478"/>
            <a:ext cx="4741830"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Conclusion</a:t>
            </a:r>
          </a:p>
        </p:txBody>
      </p:sp>
      <p:sp>
        <p:nvSpPr>
          <p:cNvPr id="3" name="TextBox 2">
            <a:extLst>
              <a:ext uri="{FF2B5EF4-FFF2-40B4-BE49-F238E27FC236}">
                <a16:creationId xmlns:a16="http://schemas.microsoft.com/office/drawing/2014/main" id="{0A1BE975-F71B-2354-AAFC-889EAF23317C}"/>
              </a:ext>
            </a:extLst>
          </p:cNvPr>
          <p:cNvSpPr txBox="1"/>
          <p:nvPr/>
        </p:nvSpPr>
        <p:spPr>
          <a:xfrm>
            <a:off x="657138" y="1375548"/>
            <a:ext cx="10835189" cy="427809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1" u="none" strike="noStrike" kern="1200" cap="none" spc="0" normalizeH="0" baseline="0" noProof="0" dirty="0">
                <a:ln>
                  <a:noFill/>
                </a:ln>
                <a:solidFill>
                  <a:srgbClr val="005587">
                    <a:lumMod val="75000"/>
                  </a:srgbClr>
                </a:solidFill>
                <a:effectLst/>
                <a:uLnTx/>
                <a:uFillTx/>
                <a:latin typeface="Arial"/>
                <a:ea typeface="+mn-ea"/>
                <a:cs typeface="+mn-cs"/>
              </a:rPr>
              <a:t>AI &amp; Gender Bias: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5587">
                    <a:lumMod val="75000"/>
                  </a:srgbClr>
                </a:solidFill>
                <a:effectLst/>
                <a:uLnTx/>
                <a:uFillTx/>
                <a:latin typeface="Arial"/>
                <a:ea typeface="+mn-ea"/>
                <a:cs typeface="+mn-cs"/>
              </a:rPr>
              <a:t>Skewed data sets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5587">
                    <a:lumMod val="75000"/>
                  </a:srgbClr>
                </a:solidFill>
                <a:effectLst/>
                <a:uLnTx/>
                <a:uFillTx/>
                <a:latin typeface="Arial"/>
                <a:ea typeface="+mn-ea"/>
                <a:cs typeface="+mn-cs"/>
              </a:rPr>
              <a:t>Algorithmic discrimination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5587">
                    <a:lumMod val="75000"/>
                  </a:srgbClr>
                </a:solidFill>
                <a:effectLst/>
                <a:uLnTx/>
                <a:uFillTx/>
                <a:latin typeface="Arial"/>
                <a:ea typeface="+mn-ea"/>
                <a:cs typeface="+mn-cs"/>
              </a:rPr>
              <a:t>Gendered representations in AI systems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5587">
                    <a:lumMod val="75000"/>
                  </a:srgbClr>
                </a:solidFill>
                <a:effectLst/>
                <a:uLnTx/>
                <a:uFillTx/>
                <a:latin typeface="Arial"/>
                <a:ea typeface="+mn-ea"/>
                <a:cs typeface="+mn-cs"/>
              </a:rPr>
              <a:t>Perpetuates inequality, limits women's opportunities</a:t>
            </a:r>
          </a:p>
          <a:p>
            <a:pPr marR="0" lvl="0" algn="l" defTabSz="914400" rtl="0" eaLnBrk="1" fontAlgn="auto" latinLnBrk="0" hangingPunct="1">
              <a:lnSpc>
                <a:spcPct val="100000"/>
              </a:lnSpc>
              <a:spcBef>
                <a:spcPts val="0"/>
              </a:spcBef>
              <a:spcAft>
                <a:spcPts val="0"/>
              </a:spcAft>
              <a:buClrTx/>
              <a:buSzTx/>
              <a:tabLst/>
              <a:defRPr/>
            </a:pPr>
            <a:endParaRPr lang="en-US" sz="1600" i="1" dirty="0">
              <a:solidFill>
                <a:srgbClr val="005587">
                  <a:lumMod val="75000"/>
                </a:srgbClr>
              </a:solidFill>
              <a:latin typeface="Arial"/>
            </a:endParaRPr>
          </a:p>
          <a:p>
            <a:pPr marR="0" lvl="0" algn="l" defTabSz="914400" rtl="0" eaLnBrk="1" fontAlgn="auto" latinLnBrk="0" hangingPunct="1">
              <a:lnSpc>
                <a:spcPct val="100000"/>
              </a:lnSpc>
              <a:spcBef>
                <a:spcPts val="0"/>
              </a:spcBef>
              <a:spcAft>
                <a:spcPts val="0"/>
              </a:spcAft>
              <a:buClrTx/>
              <a:buSzTx/>
              <a:tabLst/>
              <a:defRPr/>
            </a:pPr>
            <a:r>
              <a:rPr kumimoji="0" lang="en-US" sz="1600" b="1" i="1" u="none" strike="noStrike" kern="1200" cap="none" spc="0" normalizeH="0" baseline="0" noProof="0" dirty="0">
                <a:ln>
                  <a:noFill/>
                </a:ln>
                <a:solidFill>
                  <a:srgbClr val="005587">
                    <a:lumMod val="75000"/>
                  </a:srgbClr>
                </a:solidFill>
                <a:effectLst/>
                <a:uLnTx/>
                <a:uFillTx/>
                <a:latin typeface="Arial"/>
                <a:ea typeface="+mn-ea"/>
                <a:cs typeface="+mn-cs"/>
              </a:rPr>
              <a:t>The Gender-Tech </a:t>
            </a:r>
            <a:r>
              <a:rPr kumimoji="0" lang="en-US" sz="1600" b="1" i="1" u="none" strike="noStrike" kern="1200" cap="none" spc="0" normalizeH="0" baseline="0" noProof="0" dirty="0" err="1">
                <a:ln>
                  <a:noFill/>
                </a:ln>
                <a:solidFill>
                  <a:srgbClr val="005587">
                    <a:lumMod val="75000"/>
                  </a:srgbClr>
                </a:solidFill>
                <a:effectLst/>
                <a:uLnTx/>
                <a:uFillTx/>
                <a:latin typeface="Arial"/>
                <a:ea typeface="+mn-ea"/>
                <a:cs typeface="+mn-cs"/>
              </a:rPr>
              <a:t>Gap:Digital</a:t>
            </a:r>
            <a:r>
              <a:rPr kumimoji="0" lang="en-US" sz="1600" b="1" i="1" u="none" strike="noStrike" kern="1200" cap="none" spc="0" normalizeH="0" baseline="0" noProof="0" dirty="0">
                <a:ln>
                  <a:noFill/>
                </a:ln>
                <a:solidFill>
                  <a:srgbClr val="005587">
                    <a:lumMod val="75000"/>
                  </a:srgbClr>
                </a:solidFill>
                <a:effectLst/>
                <a:uLnTx/>
                <a:uFillTx/>
                <a:latin typeface="Arial"/>
                <a:ea typeface="+mn-ea"/>
                <a:cs typeface="+mn-cs"/>
              </a:rPr>
              <a:t> divide: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5587">
                    <a:lumMod val="75000"/>
                  </a:srgbClr>
                </a:solidFill>
                <a:effectLst/>
                <a:uLnTx/>
                <a:uFillTx/>
                <a:latin typeface="Arial"/>
                <a:ea typeface="+mn-ea"/>
                <a:cs typeface="+mn-cs"/>
              </a:rPr>
              <a:t>Women have less access and use technology differently.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5587">
                    <a:lumMod val="75000"/>
                  </a:srgbClr>
                </a:solidFill>
                <a:effectLst/>
                <a:uLnTx/>
                <a:uFillTx/>
                <a:latin typeface="Arial"/>
                <a:ea typeface="+mn-ea"/>
                <a:cs typeface="+mn-cs"/>
              </a:rPr>
              <a:t>Understanding usage patterns is key for inclusive AI design.</a:t>
            </a:r>
          </a:p>
          <a:p>
            <a:pPr marR="0" lvl="0" algn="l" defTabSz="914400" rtl="0" eaLnBrk="1" fontAlgn="auto" latinLnBrk="0" hangingPunct="1">
              <a:lnSpc>
                <a:spcPct val="100000"/>
              </a:lnSpc>
              <a:spcBef>
                <a:spcPts val="0"/>
              </a:spcBef>
              <a:spcAft>
                <a:spcPts val="0"/>
              </a:spcAft>
              <a:buClrTx/>
              <a:buSzTx/>
              <a:tabLst/>
              <a:defRPr/>
            </a:pPr>
            <a:endParaRPr lang="en-US" sz="1600" i="1" dirty="0">
              <a:solidFill>
                <a:srgbClr val="005587">
                  <a:lumMod val="75000"/>
                </a:srgbClr>
              </a:solidFill>
              <a:latin typeface="Arial"/>
            </a:endParaRPr>
          </a:p>
          <a:p>
            <a:pPr marR="0" lvl="0" algn="l" defTabSz="914400" rtl="0" eaLnBrk="1" fontAlgn="auto" latinLnBrk="0" hangingPunct="1">
              <a:lnSpc>
                <a:spcPct val="100000"/>
              </a:lnSpc>
              <a:spcBef>
                <a:spcPts val="0"/>
              </a:spcBef>
              <a:spcAft>
                <a:spcPts val="0"/>
              </a:spcAft>
              <a:buClrTx/>
              <a:buSzTx/>
              <a:tabLst/>
              <a:defRPr/>
            </a:pPr>
            <a:r>
              <a:rPr kumimoji="0" lang="en-US" sz="1600" b="1" i="1" u="none" strike="noStrike" kern="1200" cap="none" spc="0" normalizeH="0" baseline="0" noProof="0" dirty="0">
                <a:ln>
                  <a:noFill/>
                </a:ln>
                <a:solidFill>
                  <a:srgbClr val="005587">
                    <a:lumMod val="75000"/>
                  </a:srgbClr>
                </a:solidFill>
                <a:effectLst/>
                <a:uLnTx/>
                <a:uFillTx/>
                <a:latin typeface="Arial"/>
                <a:ea typeface="+mn-ea"/>
                <a:cs typeface="+mn-cs"/>
              </a:rPr>
              <a:t>Initiatives for Gender Equality in Tech: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5587">
                    <a:lumMod val="75000"/>
                  </a:srgbClr>
                </a:solidFill>
                <a:effectLst/>
                <a:uLnTx/>
                <a:uFillTx/>
                <a:latin typeface="Arial"/>
                <a:ea typeface="+mn-ea"/>
                <a:cs typeface="+mn-cs"/>
              </a:rPr>
              <a:t>Existing efforts offer hope but require continuous improvement.</a:t>
            </a:r>
          </a:p>
          <a:p>
            <a:pPr marR="0" lvl="0" algn="l" defTabSz="914400" rtl="0" eaLnBrk="1" fontAlgn="auto" latinLnBrk="0" hangingPunct="1">
              <a:lnSpc>
                <a:spcPct val="100000"/>
              </a:lnSpc>
              <a:spcBef>
                <a:spcPts val="0"/>
              </a:spcBef>
              <a:spcAft>
                <a:spcPts val="0"/>
              </a:spcAft>
              <a:buClrTx/>
              <a:buSzTx/>
              <a:tabLst/>
              <a:defRPr/>
            </a:pPr>
            <a:endParaRPr lang="en-US" sz="1600" i="1" dirty="0">
              <a:solidFill>
                <a:srgbClr val="005587">
                  <a:lumMod val="75000"/>
                </a:srgbClr>
              </a:solidFill>
              <a:latin typeface="Arial"/>
            </a:endParaRPr>
          </a:p>
          <a:p>
            <a:pPr marR="0" lvl="0" algn="l" defTabSz="914400" rtl="0" eaLnBrk="1" fontAlgn="auto" latinLnBrk="0" hangingPunct="1">
              <a:lnSpc>
                <a:spcPct val="100000"/>
              </a:lnSpc>
              <a:spcBef>
                <a:spcPts val="0"/>
              </a:spcBef>
              <a:spcAft>
                <a:spcPts val="0"/>
              </a:spcAft>
              <a:buClrTx/>
              <a:buSzTx/>
              <a:tabLst/>
              <a:defRPr/>
            </a:pPr>
            <a:r>
              <a:rPr kumimoji="0" lang="en-US" sz="1600" b="1" i="1" u="none" strike="noStrike" kern="1200" cap="none" spc="0" normalizeH="0" baseline="0" noProof="0" dirty="0">
                <a:ln>
                  <a:noFill/>
                </a:ln>
                <a:solidFill>
                  <a:srgbClr val="005587">
                    <a:lumMod val="75000"/>
                  </a:srgbClr>
                </a:solidFill>
                <a:effectLst/>
                <a:uLnTx/>
                <a:uFillTx/>
                <a:latin typeface="Arial"/>
                <a:ea typeface="+mn-ea"/>
                <a:cs typeface="+mn-cs"/>
              </a:rPr>
              <a:t>Moving Forward: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5587">
                    <a:lumMod val="75000"/>
                  </a:srgbClr>
                </a:solidFill>
                <a:effectLst/>
                <a:uLnTx/>
                <a:uFillTx/>
                <a:latin typeface="Arial"/>
                <a:ea typeface="+mn-ea"/>
                <a:cs typeface="+mn-cs"/>
              </a:rPr>
              <a:t>Intersectionality: Consider how gender interacts with other biases.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5587">
                    <a:lumMod val="75000"/>
                  </a:srgbClr>
                </a:solidFill>
                <a:effectLst/>
                <a:uLnTx/>
                <a:uFillTx/>
                <a:latin typeface="Arial"/>
                <a:ea typeface="+mn-ea"/>
                <a:cs typeface="+mn-cs"/>
              </a:rPr>
              <a:t>Collaboration &amp; Inclusive Design: Develop a more equitable AI landscape.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5587">
                    <a:lumMod val="75000"/>
                  </a:srgbClr>
                </a:solidFill>
                <a:effectLst/>
                <a:uLnTx/>
                <a:uFillTx/>
                <a:latin typeface="Arial"/>
                <a:ea typeface="+mn-ea"/>
                <a:cs typeface="+mn-cs"/>
              </a:rPr>
              <a:t>Empower women &amp; ensure AI benefits everyone.</a:t>
            </a:r>
            <a:endParaRPr kumimoji="0" lang="en-US" sz="1600" b="0" i="1" u="none" strike="noStrike" kern="1200" cap="none" spc="0" normalizeH="0" baseline="0" noProof="0" dirty="0">
              <a:ln>
                <a:noFill/>
              </a:ln>
              <a:solidFill>
                <a:schemeClr val="accent2">
                  <a:lumMod val="60000"/>
                  <a:lumOff val="40000"/>
                </a:schemeClr>
              </a:solidFill>
              <a:effectLst/>
              <a:uLnTx/>
              <a:uFillTx/>
              <a:latin typeface="Arial"/>
              <a:ea typeface="+mn-ea"/>
              <a:cs typeface="+mn-cs"/>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47147CF1-E9E2-8F17-78AB-08344B5A7D49}"/>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92431" y="57715"/>
            <a:ext cx="1626425" cy="440653"/>
          </a:xfrm>
          <a:prstGeom prst="rect">
            <a:avLst/>
          </a:prstGeom>
          <a:noFill/>
          <a:ln>
            <a:noFill/>
          </a:ln>
        </p:spPr>
      </p:pic>
    </p:spTree>
    <p:extLst>
      <p:ext uri="{BB962C8B-B14F-4D97-AF65-F5344CB8AC3E}">
        <p14:creationId xmlns:p14="http://schemas.microsoft.com/office/powerpoint/2010/main" val="139382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380999" y="1139669"/>
            <a:ext cx="11430000" cy="48240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pic>
        <p:nvPicPr>
          <p:cNvPr id="21" name="Google Shape;87;p13">
            <a:extLst>
              <a:ext uri="{FF2B5EF4-FFF2-40B4-BE49-F238E27FC236}">
                <a16:creationId xmlns:a16="http://schemas.microsoft.com/office/drawing/2014/main" id="{3A4DB698-D161-F44A-66B1-7C87D7ACA556}"/>
              </a:ext>
            </a:extLst>
          </p:cNvPr>
          <p:cNvPicPr preferRelativeResize="0"/>
          <p:nvPr/>
        </p:nvPicPr>
        <p:blipFill rotWithShape="1">
          <a:blip r:embed="rId3"/>
          <a:srcRect/>
          <a:stretch>
            <a:fillRect/>
          </a:stretch>
        </p:blipFill>
        <p:spPr>
          <a:xfrm>
            <a:off x="0" y="24130"/>
            <a:ext cx="1315720" cy="635635"/>
          </a:xfrm>
          <a:prstGeom prst="rect">
            <a:avLst/>
          </a:prstGeom>
          <a:noFill/>
          <a:ln>
            <a:noFill/>
          </a:ln>
        </p:spPr>
      </p:pic>
      <p:sp>
        <p:nvSpPr>
          <p:cNvPr id="2" name="Rectangle: Rounded Corners 1">
            <a:extLst>
              <a:ext uri="{FF2B5EF4-FFF2-40B4-BE49-F238E27FC236}">
                <a16:creationId xmlns:a16="http://schemas.microsoft.com/office/drawing/2014/main" id="{0593C181-7831-8BB1-AC76-7A1BD8AEA5B9}"/>
              </a:ext>
            </a:extLst>
          </p:cNvPr>
          <p:cNvSpPr/>
          <p:nvPr/>
        </p:nvSpPr>
        <p:spPr>
          <a:xfrm>
            <a:off x="3614762" y="173478"/>
            <a:ext cx="4741830"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References</a:t>
            </a:r>
          </a:p>
        </p:txBody>
      </p:sp>
      <p:sp>
        <p:nvSpPr>
          <p:cNvPr id="3" name="TextBox 2">
            <a:extLst>
              <a:ext uri="{FF2B5EF4-FFF2-40B4-BE49-F238E27FC236}">
                <a16:creationId xmlns:a16="http://schemas.microsoft.com/office/drawing/2014/main" id="{0A1BE975-F71B-2354-AAFC-889EAF23317C}"/>
              </a:ext>
            </a:extLst>
          </p:cNvPr>
          <p:cNvSpPr txBox="1"/>
          <p:nvPr/>
        </p:nvSpPr>
        <p:spPr>
          <a:xfrm>
            <a:off x="568082" y="1125668"/>
            <a:ext cx="10835189" cy="5207579"/>
          </a:xfrm>
          <a:prstGeom prst="rect">
            <a:avLst/>
          </a:prstGeom>
          <a:noFill/>
        </p:spPr>
        <p:txBody>
          <a:bodyPr wrap="square">
            <a:spAutoFit/>
          </a:bodyPr>
          <a:lstStyle/>
          <a:p>
            <a:pPr marL="342900" marR="448945" lvl="0" indent="-342900" algn="just">
              <a:lnSpc>
                <a:spcPct val="107000"/>
              </a:lnSpc>
              <a:spcAft>
                <a:spcPts val="800"/>
              </a:spcAft>
              <a:buFont typeface="+mj-lt"/>
              <a:buAutoNum type="romanLcPeriod"/>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"Government of Canada. What is gender? What is sex? [Internet]. Canadian Institutes of Health Research. 2023. Available from: </a:t>
            </a:r>
            <a:r>
              <a:rPr lang="en-IN" sz="10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4"/>
              </a:rPr>
              <a:t>https://cihr-irsc.gc.ca/e/48642.html</a:t>
            </a:r>
            <a:endParaRPr lang="en-IN"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448945" lvl="0" indent="-342900" algn="just">
              <a:lnSpc>
                <a:spcPct val="107000"/>
              </a:lnSpc>
              <a:spcAft>
                <a:spcPts val="800"/>
              </a:spcAft>
              <a:buFont typeface="+mj-lt"/>
              <a:buAutoNum type="romanLcPeriod"/>
            </a:pPr>
            <a:r>
              <a:rPr lang="en-IN" sz="1000" kern="100" dirty="0" err="1">
                <a:effectLst/>
                <a:latin typeface="Times New Roman" panose="02020603050405020304" pitchFamily="18" charset="0"/>
                <a:ea typeface="Aptos" panose="020B0004020202020204" pitchFamily="34" charset="0"/>
                <a:cs typeface="Times New Roman" panose="02020603050405020304" pitchFamily="18" charset="0"/>
              </a:rPr>
              <a:t>jhpiego</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 Gender Concepts and Definitions | Gender Analysis Toolkit For Health Systems | Jhpiego [Internet]. Gender Analysis Toolkit For Health Systems | Jhpiego. 2019. Available from: </a:t>
            </a:r>
            <a:r>
              <a:rPr lang="en-IN" sz="10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5"/>
              </a:rPr>
              <a:t>https://gender.jhpiego.org/analysistoolkit/gender-concepts-and-definitions/</a:t>
            </a:r>
            <a:endParaRPr lang="en-IN"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448945" lvl="0" indent="-342900" algn="just">
              <a:lnSpc>
                <a:spcPct val="107000"/>
              </a:lnSpc>
              <a:spcAft>
                <a:spcPts val="800"/>
              </a:spcAft>
              <a:buFont typeface="+mj-lt"/>
              <a:buAutoNum type="romanLcPeriod"/>
            </a:pPr>
            <a:r>
              <a:rPr lang="en-IN" sz="1000" kern="100" dirty="0" err="1">
                <a:effectLst/>
                <a:latin typeface="Times New Roman" panose="02020603050405020304" pitchFamily="18" charset="0"/>
                <a:ea typeface="Aptos" panose="020B0004020202020204" pitchFamily="34" charset="0"/>
                <a:cs typeface="Times New Roman" panose="02020603050405020304" pitchFamily="18" charset="0"/>
              </a:rPr>
              <a:t>Stamarski</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 CS, Son Hing LS. Gender inequalities in the workplace: The effects of organizational structures, processes, practices, and decision makers’ sexism. Frontiers in Psychology [Internet]. 2015 Sep 16;6(2). Available from: </a:t>
            </a:r>
            <a:r>
              <a:rPr lang="en-IN" sz="10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6"/>
              </a:rPr>
              <a:t>https://www.frontiersin.org/journals/psychology/articles/10.3389/fpsyg.2015.01400/full</a:t>
            </a:r>
            <a:endParaRPr lang="en-IN"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448945" lvl="0" indent="-342900" algn="just">
              <a:lnSpc>
                <a:spcPct val="107000"/>
              </a:lnSpc>
              <a:spcAft>
                <a:spcPts val="800"/>
              </a:spcAft>
              <a:buFont typeface="+mj-lt"/>
              <a:buAutoNum type="romanLcPeriod"/>
            </a:pPr>
            <a:r>
              <a:rPr lang="en-IN" sz="1000" kern="100" dirty="0" err="1">
                <a:effectLst/>
                <a:latin typeface="Times New Roman" panose="02020603050405020304" pitchFamily="18" charset="0"/>
                <a:ea typeface="Aptos" panose="020B0004020202020204" pitchFamily="34" charset="0"/>
                <a:cs typeface="Times New Roman" panose="02020603050405020304" pitchFamily="18" charset="0"/>
              </a:rPr>
              <a:t>Bringsjord</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 S, </a:t>
            </a:r>
            <a:r>
              <a:rPr lang="en-IN" sz="1000" kern="100" dirty="0" err="1">
                <a:effectLst/>
                <a:latin typeface="Times New Roman" panose="02020603050405020304" pitchFamily="18" charset="0"/>
                <a:ea typeface="Aptos" panose="020B0004020202020204" pitchFamily="34" charset="0"/>
                <a:cs typeface="Times New Roman" panose="02020603050405020304" pitchFamily="18" charset="0"/>
              </a:rPr>
              <a:t>Govindarajulu</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 NS. Artificial Intelligence (Stanford Encyclopedia of Philosophy) [Internet]. Stanford.edu. 2018. Available from: </a:t>
            </a:r>
            <a:r>
              <a:rPr lang="en-IN" sz="10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7"/>
              </a:rPr>
              <a:t>https://plato.stanford.edu/entries/artificial-intelligence/</a:t>
            </a:r>
            <a:endParaRPr lang="en-IN"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448945" lvl="0" indent="-342900" algn="just">
              <a:lnSpc>
                <a:spcPct val="107000"/>
              </a:lnSpc>
              <a:spcAft>
                <a:spcPts val="800"/>
              </a:spcAft>
              <a:buFont typeface="+mj-lt"/>
              <a:buAutoNum type="romanLcPeriod"/>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Closing the leadership gap: gender equity and leadership in the global health and care workforce [Internet]. www.who.int. Available from: </a:t>
            </a:r>
            <a:r>
              <a:rPr lang="en-IN" sz="10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8"/>
              </a:rPr>
              <a:t>https://www.who.int/publications-detail-redirect/9789240025905</a:t>
            </a:r>
            <a:endParaRPr lang="en-IN"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448945" lvl="0" indent="-342900" algn="just">
              <a:lnSpc>
                <a:spcPct val="107000"/>
              </a:lnSpc>
              <a:spcAft>
                <a:spcPts val="800"/>
              </a:spcAft>
              <a:buFont typeface="+mj-lt"/>
              <a:buAutoNum type="romanLcPeriod"/>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Closing the leadership gap: gender equity and leadership in the global health and care workforce [Internet]. www.who.int. Available from: </a:t>
            </a:r>
            <a:r>
              <a:rPr lang="en-IN" sz="10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8"/>
              </a:rPr>
              <a:t>https://www.who.int/publications-detail-redirect/9789240025905</a:t>
            </a:r>
            <a:endParaRPr lang="en-IN"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448945" lvl="0" indent="-342900" algn="just">
              <a:lnSpc>
                <a:spcPct val="107000"/>
              </a:lnSpc>
              <a:spcAft>
                <a:spcPts val="800"/>
              </a:spcAft>
              <a:buFont typeface="+mj-lt"/>
              <a:buAutoNum type="romanLcPeriod"/>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Mariscal J, Mayne G, </a:t>
            </a:r>
            <a:r>
              <a:rPr lang="en-IN" sz="1000" kern="100" dirty="0" err="1">
                <a:effectLst/>
                <a:latin typeface="Times New Roman" panose="02020603050405020304" pitchFamily="18" charset="0"/>
                <a:ea typeface="Aptos" panose="020B0004020202020204" pitchFamily="34" charset="0"/>
                <a:cs typeface="Times New Roman" panose="02020603050405020304" pitchFamily="18" charset="0"/>
              </a:rPr>
              <a:t>Aneja</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 U, </a:t>
            </a:r>
            <a:r>
              <a:rPr lang="en-IN" sz="1000" kern="100" dirty="0" err="1">
                <a:effectLst/>
                <a:latin typeface="Times New Roman" panose="02020603050405020304" pitchFamily="18" charset="0"/>
                <a:ea typeface="Aptos" panose="020B0004020202020204" pitchFamily="34" charset="0"/>
                <a:cs typeface="Times New Roman" panose="02020603050405020304" pitchFamily="18" charset="0"/>
              </a:rPr>
              <a:t>Sorgner</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 A. Bridging the gender digital gap. Econ Open-Access Open-Assess E-J [Internet]. 2019;13(1). Available from: </a:t>
            </a:r>
            <a:r>
              <a:rPr lang="en-IN" sz="10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9"/>
              </a:rPr>
              <a:t>http://dx.doi.org/10.5018/economics-ejournal.ja.2019-9</a:t>
            </a:r>
            <a:endParaRPr lang="en-IN"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448945" lvl="0" indent="-342900" algn="just">
              <a:lnSpc>
                <a:spcPct val="107000"/>
              </a:lnSpc>
              <a:spcAft>
                <a:spcPts val="800"/>
              </a:spcAft>
              <a:buFont typeface="+mj-lt"/>
              <a:buAutoNum type="romanLcPeriod"/>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Gsma.com. [cited 2024 Jun 18]. Available from: </a:t>
            </a:r>
            <a:r>
              <a:rPr lang="en-IN" sz="10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10"/>
              </a:rPr>
              <a:t>https://www.gsma.com/r/wp-content/uploads/2022/06/The-Mobile-Gender-Gap-Report-2022.pdf</a:t>
            </a:r>
            <a:endParaRPr lang="en-IN"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448945" lvl="0" indent="-342900" algn="just">
              <a:lnSpc>
                <a:spcPct val="107000"/>
              </a:lnSpc>
              <a:spcAft>
                <a:spcPts val="800"/>
              </a:spcAft>
              <a:buFont typeface="+mj-lt"/>
              <a:buAutoNum type="romanLcPeriod"/>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OECD AI policy observatory portal [Internet]. Oecd.ai. [cited 2024 Jun 18]. Available from: </a:t>
            </a:r>
            <a:r>
              <a:rPr lang="en-IN" sz="10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11"/>
              </a:rPr>
              <a:t>https://oecd.ai/en/wonk/closing-the-gender-gap</a:t>
            </a:r>
            <a:endParaRPr lang="en-IN"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448945" lvl="0" indent="-342900" algn="just">
              <a:lnSpc>
                <a:spcPct val="107000"/>
              </a:lnSpc>
              <a:spcAft>
                <a:spcPts val="800"/>
              </a:spcAft>
              <a:buFont typeface="+mj-lt"/>
              <a:buAutoNum type="romanLcPeriod"/>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Mariscal J, Mayne G, </a:t>
            </a:r>
            <a:r>
              <a:rPr lang="en-IN" sz="1000" kern="100" dirty="0" err="1">
                <a:effectLst/>
                <a:latin typeface="Times New Roman" panose="02020603050405020304" pitchFamily="18" charset="0"/>
                <a:ea typeface="Aptos" panose="020B0004020202020204" pitchFamily="34" charset="0"/>
                <a:cs typeface="Times New Roman" panose="02020603050405020304" pitchFamily="18" charset="0"/>
              </a:rPr>
              <a:t>Aneja</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 U, </a:t>
            </a:r>
            <a:r>
              <a:rPr lang="en-IN" sz="1000" kern="100" dirty="0" err="1">
                <a:effectLst/>
                <a:latin typeface="Times New Roman" panose="02020603050405020304" pitchFamily="18" charset="0"/>
                <a:ea typeface="Aptos" panose="020B0004020202020204" pitchFamily="34" charset="0"/>
                <a:cs typeface="Times New Roman" panose="02020603050405020304" pitchFamily="18" charset="0"/>
              </a:rPr>
              <a:t>Sorgner</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 A. Bridging the gender digital gap. Econ Open-Access Open-Assess E-J [Internet]. 2019;13(1). Available from: </a:t>
            </a:r>
            <a:r>
              <a:rPr lang="en-IN" sz="10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9"/>
              </a:rPr>
              <a:t>http://dx.doi.org/10.5018/economics-ejournal.ja.2019-9</a:t>
            </a:r>
            <a:endParaRPr lang="en-IN" sz="10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endParaRPr>
          </a:p>
          <a:p>
            <a:pPr marL="285750" marR="448945" lvl="0" indent="-285750" algn="just">
              <a:lnSpc>
                <a:spcPct val="107000"/>
              </a:lnSpc>
              <a:spcAft>
                <a:spcPts val="800"/>
              </a:spcAft>
              <a:buAutoNum type="romanLcPeriod" startAt="11"/>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Chaturvedi A. MPW 2023: Women’s representation in tech still lags even as newer technologies pose fresh challenges [Internet]. Business Today. 2023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12"/>
              </a:rPr>
              <a:t>https://www.businesstoday.in/magazine/deep-dive/story/mpw-2023-womens-representation-in-tech-still-lags-even-as-newer-technologies-pose-fresh-challenges-408909-2023-12-11</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448945" lvl="0" indent="-285750" algn="just">
              <a:lnSpc>
                <a:spcPct val="107000"/>
              </a:lnSpc>
              <a:spcAft>
                <a:spcPts val="800"/>
              </a:spcAft>
              <a:buAutoNum type="romanLcPeriod" startAt="12"/>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Women, minorities, and persons with disabilities in science and engineering: 2019 [Internet]. Nsf.gov.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13"/>
              </a:rPr>
              <a:t>https://ncses.nsf.gov/pubs/nsf19304/</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448945" lvl="0" indent="-285750" algn="just">
              <a:lnSpc>
                <a:spcPct val="107000"/>
              </a:lnSpc>
              <a:spcAft>
                <a:spcPts val="800"/>
              </a:spcAft>
              <a:buAutoNum type="romanLcPeriod" startAt="13"/>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Second edition. State of AI in India [Internet]. Deloitte.com.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14"/>
              </a:rPr>
              <a:t>http://www2.deloitte.com/content/dam/Deloitte/in/Documents/Consulting/in-State-of-AI-in-India-2022-noexp.pdf</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448945" lvl="0" indent="-342900" algn="just">
              <a:lnSpc>
                <a:spcPct val="107000"/>
              </a:lnSpc>
              <a:spcAft>
                <a:spcPts val="800"/>
              </a:spcAft>
              <a:buFont typeface="+mj-lt"/>
              <a:buAutoNum type="romanLcPeriod"/>
            </a:pPr>
            <a:endParaRPr lang="en-IN" sz="1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06369698-DE39-C691-72F0-7D382058DE1A}"/>
              </a:ext>
            </a:extLst>
          </p:cNvPr>
          <p:cNvPicPr>
            <a:picLocks noChangeAspect="1"/>
          </p:cNvPicPr>
          <p:nvPr/>
        </p:nvPicPr>
        <p:blipFill>
          <a:blip r:embed="rId15" cstate="print">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92431" y="57715"/>
            <a:ext cx="1626425" cy="440653"/>
          </a:xfrm>
          <a:prstGeom prst="rect">
            <a:avLst/>
          </a:prstGeom>
          <a:noFill/>
          <a:ln>
            <a:noFill/>
          </a:ln>
        </p:spPr>
      </p:pic>
    </p:spTree>
    <p:extLst>
      <p:ext uri="{BB962C8B-B14F-4D97-AF65-F5344CB8AC3E}">
        <p14:creationId xmlns:p14="http://schemas.microsoft.com/office/powerpoint/2010/main" val="120042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380999" y="1139669"/>
            <a:ext cx="11430000" cy="48240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pic>
        <p:nvPicPr>
          <p:cNvPr id="21" name="Google Shape;87;p13">
            <a:extLst>
              <a:ext uri="{FF2B5EF4-FFF2-40B4-BE49-F238E27FC236}">
                <a16:creationId xmlns:a16="http://schemas.microsoft.com/office/drawing/2014/main" id="{3A4DB698-D161-F44A-66B1-7C87D7ACA556}"/>
              </a:ext>
            </a:extLst>
          </p:cNvPr>
          <p:cNvPicPr preferRelativeResize="0"/>
          <p:nvPr/>
        </p:nvPicPr>
        <p:blipFill rotWithShape="1">
          <a:blip r:embed="rId3"/>
          <a:srcRect/>
          <a:stretch>
            <a:fillRect/>
          </a:stretch>
        </p:blipFill>
        <p:spPr>
          <a:xfrm>
            <a:off x="0" y="24130"/>
            <a:ext cx="1315720" cy="635635"/>
          </a:xfrm>
          <a:prstGeom prst="rect">
            <a:avLst/>
          </a:prstGeom>
          <a:noFill/>
          <a:ln>
            <a:noFill/>
          </a:ln>
        </p:spPr>
      </p:pic>
      <p:sp>
        <p:nvSpPr>
          <p:cNvPr id="2" name="Rectangle: Rounded Corners 1">
            <a:extLst>
              <a:ext uri="{FF2B5EF4-FFF2-40B4-BE49-F238E27FC236}">
                <a16:creationId xmlns:a16="http://schemas.microsoft.com/office/drawing/2014/main" id="{0593C181-7831-8BB1-AC76-7A1BD8AEA5B9}"/>
              </a:ext>
            </a:extLst>
          </p:cNvPr>
          <p:cNvSpPr/>
          <p:nvPr/>
        </p:nvSpPr>
        <p:spPr>
          <a:xfrm>
            <a:off x="3614762" y="173478"/>
            <a:ext cx="4741830"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References</a:t>
            </a:r>
          </a:p>
        </p:txBody>
      </p:sp>
      <p:sp>
        <p:nvSpPr>
          <p:cNvPr id="3" name="TextBox 2">
            <a:extLst>
              <a:ext uri="{FF2B5EF4-FFF2-40B4-BE49-F238E27FC236}">
                <a16:creationId xmlns:a16="http://schemas.microsoft.com/office/drawing/2014/main" id="{0A1BE975-F71B-2354-AAFC-889EAF23317C}"/>
              </a:ext>
            </a:extLst>
          </p:cNvPr>
          <p:cNvSpPr txBox="1"/>
          <p:nvPr/>
        </p:nvSpPr>
        <p:spPr>
          <a:xfrm>
            <a:off x="588410" y="1143505"/>
            <a:ext cx="11044145" cy="5412764"/>
          </a:xfrm>
          <a:prstGeom prst="rect">
            <a:avLst/>
          </a:prstGeom>
          <a:noFill/>
        </p:spPr>
        <p:txBody>
          <a:bodyPr wrap="square">
            <a:spAutoFit/>
          </a:bodyPr>
          <a:lstStyle/>
          <a:p>
            <a:pPr marL="285750" marR="448945" lvl="0" indent="-285750" algn="just">
              <a:lnSpc>
                <a:spcPct val="107000"/>
              </a:lnSpc>
              <a:spcAft>
                <a:spcPts val="800"/>
              </a:spcAft>
              <a:buAutoNum type="romanLcPeriod" startAt="14"/>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Gender imbalances remain in digital skills and STEM careers [Internet]. Unesco.org. 2023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4"/>
              </a:rPr>
              <a:t>https://uis.unesco.org/en/blog/gender-imbalances-remain-digital-skills-stm-careers</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448945" lvl="0" indent="-285750" algn="just">
              <a:lnSpc>
                <a:spcPct val="107000"/>
              </a:lnSpc>
              <a:spcAft>
                <a:spcPts val="800"/>
              </a:spcAft>
              <a:buAutoNum type="romanLcPeriod" startAt="15"/>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Gender imbalances remain in digital skills and STEM careers [Internet]. Unesco.org. 2023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4"/>
              </a:rPr>
              <a:t>https://uis.unesco.org/en/blog/gender-imbalances-remain-digital-skills-stm-careers</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448945" lvl="0" indent="-285750" algn="just">
              <a:lnSpc>
                <a:spcPct val="107000"/>
              </a:lnSpc>
              <a:spcAft>
                <a:spcPts val="800"/>
              </a:spcAft>
              <a:buAutoNum type="romanLcPeriod" startAt="16"/>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Jetir.org.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5"/>
              </a:rPr>
              <a:t>https://www.jetir.org/papers/JETIRK006023.pdf</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448945" lvl="0" indent="-285750" algn="just">
              <a:lnSpc>
                <a:spcPct val="107000"/>
              </a:lnSpc>
              <a:spcAft>
                <a:spcPts val="800"/>
              </a:spcAft>
              <a:buAutoNum type="romanLcPeriod" startAt="17"/>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Europa.eu.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6"/>
              </a:rPr>
              <a:t>https://op.europa.eu/en/publication-detail/-/publication/84bd6dea-2351-11e8-ac73-01aa75ed71a</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448945" lvl="0" indent="-285750" algn="just">
              <a:lnSpc>
                <a:spcPct val="107000"/>
              </a:lnSpc>
              <a:spcAft>
                <a:spcPts val="800"/>
              </a:spcAft>
              <a:buAutoNum type="romanLcPeriod" startAt="18"/>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Valls A, </a:t>
            </a:r>
            <a:r>
              <a:rPr lang="en-IN" sz="1000" kern="100" dirty="0" err="1">
                <a:effectLst/>
                <a:latin typeface="Times New Roman" panose="02020603050405020304" pitchFamily="18" charset="0"/>
                <a:ea typeface="Aptos" panose="020B0004020202020204" pitchFamily="34" charset="0"/>
                <a:cs typeface="Times New Roman" panose="02020603050405020304" pitchFamily="18" charset="0"/>
              </a:rPr>
              <a:t>Gibert</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 K. Women in artificial Intelligence. </a:t>
            </a:r>
            <a:r>
              <a:rPr lang="en-IN" sz="1000" kern="100" dirty="0" err="1">
                <a:effectLst/>
                <a:latin typeface="Times New Roman" panose="02020603050405020304" pitchFamily="18" charset="0"/>
                <a:ea typeface="Aptos" panose="020B0004020202020204" pitchFamily="34" charset="0"/>
                <a:cs typeface="Times New Roman" panose="02020603050405020304" pitchFamily="18" charset="0"/>
              </a:rPr>
              <a:t>Appl</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 Sci (Basel) [Internet]. 2022 [cited 2024 Jun 18];12(19):9639.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7"/>
              </a:rPr>
              <a:t>https://www.mdpi.com/2076-3417/12/19/9639</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448945" lvl="0" indent="-285750" algn="just">
              <a:lnSpc>
                <a:spcPct val="107000"/>
              </a:lnSpc>
              <a:spcAft>
                <a:spcPts val="800"/>
              </a:spcAft>
              <a:buAutoNum type="romanLcPeriod" startAt="19"/>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Wakdikar S. WOMEN IN STEM [Internet]. Res.in.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8"/>
              </a:rPr>
              <a:t>https://niscpr.res.in/includes/images/eresources/women-in-STEM.pdf</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448945" lvl="0" indent="-285750" algn="just">
              <a:lnSpc>
                <a:spcPct val="107000"/>
              </a:lnSpc>
              <a:spcAft>
                <a:spcPts val="800"/>
              </a:spcAft>
              <a:buAutoNum type="romanLcPeriod" startAt="20"/>
            </a:pPr>
            <a:r>
              <a:rPr lang="en-IN" sz="1000" kern="100" dirty="0" err="1">
                <a:effectLst/>
                <a:latin typeface="Times New Roman" panose="02020603050405020304" pitchFamily="18" charset="0"/>
                <a:ea typeface="Aptos" panose="020B0004020202020204" pitchFamily="34" charset="0"/>
                <a:cs typeface="Times New Roman" panose="02020603050405020304" pitchFamily="18" charset="0"/>
              </a:rPr>
              <a:t>Cavalin</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 P, Ribeiro VHA, Appel AP, </a:t>
            </a:r>
            <a:r>
              <a:rPr lang="en-IN" sz="1000" kern="100" dirty="0" err="1">
                <a:effectLst/>
                <a:latin typeface="Times New Roman" panose="02020603050405020304" pitchFamily="18" charset="0"/>
                <a:ea typeface="Aptos" panose="020B0004020202020204" pitchFamily="34" charset="0"/>
                <a:cs typeface="Times New Roman" panose="02020603050405020304" pitchFamily="18" charset="0"/>
              </a:rPr>
              <a:t>Pinhanez</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 C. Improving out-of-scope detection in intent classification by using embeddings of the word graph space of the classes [Internet]. Aclanthology.org.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9"/>
              </a:rPr>
              <a:t>https://aclanthology.org/2020.emnlp-main.324.pdf</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448945" lvl="0" indent="-285750" algn="just">
              <a:lnSpc>
                <a:spcPct val="107000"/>
              </a:lnSpc>
              <a:spcAft>
                <a:spcPts val="800"/>
              </a:spcAft>
              <a:buAutoNum type="romanLcPeriod" startAt="21"/>
            </a:pPr>
            <a:r>
              <a:rPr lang="en-IN" sz="1000" kern="100" dirty="0" err="1">
                <a:effectLst/>
                <a:latin typeface="Times New Roman" panose="02020603050405020304" pitchFamily="18" charset="0"/>
                <a:ea typeface="Aptos" panose="020B0004020202020204" pitchFamily="34" charset="0"/>
                <a:cs typeface="Times New Roman" panose="02020603050405020304" pitchFamily="18" charset="0"/>
              </a:rPr>
              <a:t>Mehrabi</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 N, </a:t>
            </a:r>
            <a:r>
              <a:rPr lang="en-IN" sz="1000" kern="100" dirty="0" err="1">
                <a:effectLst/>
                <a:latin typeface="Times New Roman" panose="02020603050405020304" pitchFamily="18" charset="0"/>
                <a:ea typeface="Aptos" panose="020B0004020202020204" pitchFamily="34" charset="0"/>
                <a:cs typeface="Times New Roman" panose="02020603050405020304" pitchFamily="18" charset="0"/>
              </a:rPr>
              <a:t>Morstatter</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 F, Saxena N, </a:t>
            </a:r>
            <a:r>
              <a:rPr lang="en-IN" sz="1000" kern="100" dirty="0" err="1">
                <a:effectLst/>
                <a:latin typeface="Times New Roman" panose="02020603050405020304" pitchFamily="18" charset="0"/>
                <a:ea typeface="Aptos" panose="020B0004020202020204" pitchFamily="34" charset="0"/>
                <a:cs typeface="Times New Roman" panose="02020603050405020304" pitchFamily="18" charset="0"/>
              </a:rPr>
              <a:t>Lerman</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 K, Galstyan A. A survey on bias and fairness in machine learning. ACM </a:t>
            </a:r>
            <a:r>
              <a:rPr lang="en-IN" sz="1000" kern="100" dirty="0" err="1">
                <a:effectLst/>
                <a:latin typeface="Times New Roman" panose="02020603050405020304" pitchFamily="18" charset="0"/>
                <a:ea typeface="Aptos" panose="020B0004020202020204" pitchFamily="34" charset="0"/>
                <a:cs typeface="Times New Roman" panose="02020603050405020304" pitchFamily="18" charset="0"/>
              </a:rPr>
              <a:t>Comput</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IN" sz="1000" kern="100" dirty="0" err="1">
                <a:effectLst/>
                <a:latin typeface="Times New Roman" panose="02020603050405020304" pitchFamily="18" charset="0"/>
                <a:ea typeface="Aptos" panose="020B0004020202020204" pitchFamily="34" charset="0"/>
                <a:cs typeface="Times New Roman" panose="02020603050405020304" pitchFamily="18" charset="0"/>
              </a:rPr>
              <a:t>Surv</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 [Internet]. 2022;54(6):1–35.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10"/>
              </a:rPr>
              <a:t>http://dx.doi.org/10.1145/3457607</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448945" lvl="0" indent="-285750" algn="just">
              <a:lnSpc>
                <a:spcPct val="107000"/>
              </a:lnSpc>
              <a:spcAft>
                <a:spcPts val="800"/>
              </a:spcAft>
              <a:buAutoNum type="romanLcPeriod" startAt="22"/>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Schlesinger A, O’Hara KP, Taylor AS. Let’s Talk About Race: Identity, Chatbots, and AI. In: Proceedings of the 2018 CHI Conference on Human Factors in Computing Systems. New York, NY, USA: ACM; 2018.</a:t>
            </a:r>
          </a:p>
          <a:p>
            <a:pPr marR="448945" lvl="0">
              <a:lnSpc>
                <a:spcPct val="107000"/>
              </a:lnSpc>
              <a:spcAft>
                <a:spcPts val="800"/>
              </a:spcAft>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xxiii. </a:t>
            </a:r>
            <a:r>
              <a:rPr lang="en-IN" sz="1000" kern="100" dirty="0" err="1">
                <a:effectLst/>
                <a:latin typeface="Times New Roman" panose="02020603050405020304" pitchFamily="18" charset="0"/>
                <a:ea typeface="Aptos" panose="020B0004020202020204" pitchFamily="34" charset="0"/>
                <a:cs typeface="Times New Roman" panose="02020603050405020304" pitchFamily="18" charset="0"/>
              </a:rPr>
              <a:t>Atay</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 M, Gipson H, Gwyn T, Roy K. Evaluation of gender bias in facial recognition with traditional machine learning algorithms [Internet]. Nsf.gov.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11"/>
              </a:rPr>
              <a:t>https://par.nsf.gov/servlets/purl/10358566</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448945" lvl="0">
              <a:lnSpc>
                <a:spcPct val="107000"/>
              </a:lnSpc>
              <a:spcAft>
                <a:spcPts val="800"/>
              </a:spcAft>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xxiv. Axios.com.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12"/>
              </a:rPr>
              <a:t>https://www.axios.com/2024/02/23/google-gemini-images-stereotypes-controversy</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448945" lvl="0">
              <a:lnSpc>
                <a:spcPct val="107000"/>
              </a:lnSpc>
              <a:spcAft>
                <a:spcPts val="800"/>
              </a:spcAft>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xxv. Fighting algorithmic bias in artificial intelligence – [Internet]. Physics World. 2021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13"/>
              </a:rPr>
              <a:t>https://physicsworld.com/a/fighting-algorithmic-bias-in-artificial-intelligence/</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R="448945" lvl="0">
              <a:lnSpc>
                <a:spcPct val="107000"/>
              </a:lnSpc>
              <a:spcAft>
                <a:spcPts val="800"/>
              </a:spcAft>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xxvi. Researchgate.net.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14"/>
              </a:rPr>
              <a:t>https://www.researchgate.net/publication/228934881_Image_tagging_and_search_a_gender_oriented_study</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448945" lvl="0" indent="-285750">
              <a:lnSpc>
                <a:spcPct val="107000"/>
              </a:lnSpc>
              <a:spcAft>
                <a:spcPts val="800"/>
              </a:spcAft>
              <a:buAutoNum type="romanLcPeriod" startAt="27"/>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September 29. HeForShe summit discusses gender bias in AI and how to encourage male feminist allies [Internet]. UN Women – Headquarters.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15"/>
              </a:rPr>
              <a:t>https://www.unwomen.org/en/news-stories/feature-story/2023/09/heforshe-summit-discusses-gender-bias-in-ai-and-how-to-encourage-male-feminist-allies</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448945" lvl="0" indent="-285750" algn="just">
              <a:lnSpc>
                <a:spcPct val="107000"/>
              </a:lnSpc>
              <a:spcAft>
                <a:spcPts val="800"/>
              </a:spcAft>
              <a:buAutoNum type="romanLcPeriod" startAt="22"/>
            </a:pP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448945" lvl="0" algn="just">
              <a:lnSpc>
                <a:spcPct val="107000"/>
              </a:lnSpc>
              <a:spcAft>
                <a:spcPts val="800"/>
              </a:spcAft>
            </a:pPr>
            <a:endParaRPr lang="en-IN" sz="1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06369698-DE39-C691-72F0-7D382058DE1A}"/>
              </a:ext>
            </a:extLst>
          </p:cNvPr>
          <p:cNvPicPr>
            <a:picLocks noChangeAspect="1"/>
          </p:cNvPicPr>
          <p:nvPr/>
        </p:nvPicPr>
        <p:blipFill>
          <a:blip r:embed="rId16" cstate="print">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92431" y="57715"/>
            <a:ext cx="1626425" cy="440653"/>
          </a:xfrm>
          <a:prstGeom prst="rect">
            <a:avLst/>
          </a:prstGeom>
          <a:noFill/>
          <a:ln>
            <a:noFill/>
          </a:ln>
        </p:spPr>
      </p:pic>
    </p:spTree>
    <p:extLst>
      <p:ext uri="{BB962C8B-B14F-4D97-AF65-F5344CB8AC3E}">
        <p14:creationId xmlns:p14="http://schemas.microsoft.com/office/powerpoint/2010/main" val="39555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380999" y="1139669"/>
            <a:ext cx="11430000" cy="48240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pic>
        <p:nvPicPr>
          <p:cNvPr id="21" name="Google Shape;87;p13">
            <a:extLst>
              <a:ext uri="{FF2B5EF4-FFF2-40B4-BE49-F238E27FC236}">
                <a16:creationId xmlns:a16="http://schemas.microsoft.com/office/drawing/2014/main" id="{3A4DB698-D161-F44A-66B1-7C87D7ACA556}"/>
              </a:ext>
            </a:extLst>
          </p:cNvPr>
          <p:cNvPicPr preferRelativeResize="0"/>
          <p:nvPr/>
        </p:nvPicPr>
        <p:blipFill rotWithShape="1">
          <a:blip r:embed="rId3"/>
          <a:srcRect/>
          <a:stretch>
            <a:fillRect/>
          </a:stretch>
        </p:blipFill>
        <p:spPr>
          <a:xfrm>
            <a:off x="0" y="24130"/>
            <a:ext cx="1315720" cy="635635"/>
          </a:xfrm>
          <a:prstGeom prst="rect">
            <a:avLst/>
          </a:prstGeom>
          <a:noFill/>
          <a:ln>
            <a:noFill/>
          </a:ln>
        </p:spPr>
      </p:pic>
      <p:sp>
        <p:nvSpPr>
          <p:cNvPr id="2" name="Rectangle: Rounded Corners 1">
            <a:extLst>
              <a:ext uri="{FF2B5EF4-FFF2-40B4-BE49-F238E27FC236}">
                <a16:creationId xmlns:a16="http://schemas.microsoft.com/office/drawing/2014/main" id="{0593C181-7831-8BB1-AC76-7A1BD8AEA5B9}"/>
              </a:ext>
            </a:extLst>
          </p:cNvPr>
          <p:cNvSpPr/>
          <p:nvPr/>
        </p:nvSpPr>
        <p:spPr>
          <a:xfrm>
            <a:off x="3614762" y="173478"/>
            <a:ext cx="4741830"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References</a:t>
            </a:r>
          </a:p>
        </p:txBody>
      </p:sp>
      <p:sp>
        <p:nvSpPr>
          <p:cNvPr id="3" name="TextBox 2">
            <a:extLst>
              <a:ext uri="{FF2B5EF4-FFF2-40B4-BE49-F238E27FC236}">
                <a16:creationId xmlns:a16="http://schemas.microsoft.com/office/drawing/2014/main" id="{0A1BE975-F71B-2354-AAFC-889EAF23317C}"/>
              </a:ext>
            </a:extLst>
          </p:cNvPr>
          <p:cNvSpPr txBox="1"/>
          <p:nvPr/>
        </p:nvSpPr>
        <p:spPr>
          <a:xfrm>
            <a:off x="585502" y="1166654"/>
            <a:ext cx="11044145" cy="4673267"/>
          </a:xfrm>
          <a:prstGeom prst="rect">
            <a:avLst/>
          </a:prstGeom>
          <a:noFill/>
        </p:spPr>
        <p:txBody>
          <a:bodyPr wrap="square">
            <a:spAutoFit/>
          </a:bodyPr>
          <a:lstStyle/>
          <a:p>
            <a:pPr marR="448945" lvl="0">
              <a:lnSpc>
                <a:spcPct val="107000"/>
              </a:lnSpc>
              <a:spcAft>
                <a:spcPts val="800"/>
              </a:spcAft>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xxviii. Women in business and management [Internet]. International Labour Organization. 2017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4"/>
              </a:rPr>
              <a:t>https://www.ilo.org/resource/other/women-business-and-management</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448945" lvl="0">
              <a:lnSpc>
                <a:spcPct val="107000"/>
              </a:lnSpc>
              <a:spcAft>
                <a:spcPts val="800"/>
              </a:spcAft>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xxix. BestMediaInfo Bureau. 759 million Indians active internet users, to reach 900 million by 2025: IAMAI-Kantar report [Internet]. BMI. 2023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5"/>
              </a:rPr>
              <a:t>https://bestmediainfo.com/2023/05/759-million-indians-active-internet-users-to-reach-900-million-by-2025-iamaikantar-report</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448945" lvl="0">
              <a:lnSpc>
                <a:spcPct val="107000"/>
              </a:lnSpc>
              <a:spcAft>
                <a:spcPts val="800"/>
              </a:spcAft>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xxx. BestMediaInfo Bureau. 759 million Indians active internet users, to reach 900 million by 2025: IAMAI-Kantar report [Internet]. BMI. 2023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5"/>
              </a:rPr>
              <a:t>https://bestmediainfo.com/2023/05/759-million-indians-active-internet-users-to-reach-900-million-by-2025-iamaikantar-report</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448945" lvl="0">
              <a:lnSpc>
                <a:spcPct val="107000"/>
              </a:lnSpc>
              <a:spcAft>
                <a:spcPts val="800"/>
              </a:spcAft>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xxxi. Gsma.com.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6"/>
              </a:rPr>
              <a:t>https://www.gsma.com/r/wp-content/uploads/2023/10/State-of-Mobile-Internet-Connectivity-2023-South-Asia.pdf</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448945" lvl="0">
              <a:lnSpc>
                <a:spcPct val="107000"/>
              </a:lnSpc>
              <a:spcAft>
                <a:spcPts val="800"/>
              </a:spcAft>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xxxii. Gsma.com.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7"/>
              </a:rPr>
              <a:t>https://www.gsma.com/r/wp-content/uploads/2022/06/The-Mobile-Gender-Gap-Report-2022.pdf</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448945" lvl="0">
              <a:lnSpc>
                <a:spcPct val="107000"/>
              </a:lnSpc>
              <a:spcAft>
                <a:spcPts val="800"/>
              </a:spcAft>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xxxiii. Worldbank.org.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8"/>
              </a:rPr>
              <a:t>https://documents1.worldbank.org/curated/en/896971468194972881/pdf/World-development-report-2016-digital-dividends.pdf</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448945" lvl="0" indent="-285750">
              <a:lnSpc>
                <a:spcPct val="107000"/>
              </a:lnSpc>
              <a:spcAft>
                <a:spcPts val="800"/>
              </a:spcAft>
              <a:buAutoNum type="romanLcPeriod" startAt="34"/>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Gov.in.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9"/>
              </a:rPr>
              <a:t>https://msde.gov.in/sites/default/files/2019-09/Women%20get%20a%20special%20focus%20under%20Skill%20India%20Mission.pdf</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448945" lvl="0" indent="-285750">
              <a:lnSpc>
                <a:spcPct val="107000"/>
              </a:lnSpc>
              <a:spcAft>
                <a:spcPts val="800"/>
              </a:spcAft>
              <a:buAutoNum type="romanLcPeriod" startAt="35"/>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WEP [Internet]. Gov.in.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10"/>
              </a:rPr>
              <a:t>https://wep.gov.in/</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448945" lvl="0">
              <a:lnSpc>
                <a:spcPct val="107000"/>
              </a:lnSpc>
              <a:spcAft>
                <a:spcPts val="800"/>
              </a:spcAft>
            </a:pP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rPr>
              <a:t>xxxvi. Digital empowerment foundation, DEF | [Internet]. Digital Empowerment Foundation, DEF. [cited 2024 Jun 18]. Available from: </a:t>
            </a:r>
            <a:r>
              <a:rPr lang="en-IN" sz="1000" kern="100" dirty="0">
                <a:effectLst/>
                <a:latin typeface="Times New Roman" panose="02020603050405020304" pitchFamily="18" charset="0"/>
                <a:ea typeface="Aptos" panose="020B0004020202020204" pitchFamily="34" charset="0"/>
                <a:cs typeface="Times New Roman" panose="02020603050405020304" pitchFamily="18" charset="0"/>
                <a:hlinkClick r:id="rId11"/>
              </a:rPr>
              <a:t>https://www.defindia.org/</a:t>
            </a: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AutoNum type="romanLcPeriod" startAt="37"/>
              <a:tabLst/>
              <a:defRPr/>
            </a:pP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rPr>
              <a:t>Making STEM education accessible to all [Internet]. India STEM Foundation. 2023 [cited 2024 Jun 18]. Available from: </a:t>
            </a: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hlinkClick r:id="rId12"/>
              </a:rPr>
              <a:t>https://indiastemfoundation.org/</a:t>
            </a:r>
            <a:endPar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AutoNum type="romanLcPeriod" startAt="38"/>
              <a:tabLst/>
              <a:defRPr/>
            </a:pP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rPr>
              <a:t>Ltfs.com. [cited 2024 Jun 18]. Available from: </a:t>
            </a: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hlinkClick r:id="rId13"/>
              </a:rPr>
              <a:t>http://ltfs.com/docs/default-source/default-document-library/digitalsakhi.pdf?sfvrsn=1bfed88e_1</a:t>
            </a:r>
            <a:endPar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AutoNum type="romanLcPeriod" startAt="39"/>
              <a:tabLst/>
              <a:defRPr/>
            </a:pP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rPr>
              <a:t>NCW launches Digital Shakti 4.0 </a:t>
            </a:r>
            <a:r>
              <a:rPr kumimoji="0" lang="en-US" sz="1000" b="0" i="0" u="none" strike="noStrike" kern="1200" cap="none" spc="0" normalizeH="0" baseline="0" noProof="0" dirty="0" err="1">
                <a:ln>
                  <a:noFill/>
                </a:ln>
                <a:solidFill>
                  <a:srgbClr val="606B71"/>
                </a:solidFill>
                <a:effectLst/>
                <a:uLnTx/>
                <a:uFillTx/>
                <a:latin typeface="Times New Roman" panose="02020603050405020304" pitchFamily="18" charset="0"/>
                <a:cs typeface="Times New Roman" panose="02020603050405020304" pitchFamily="18" charset="0"/>
              </a:rPr>
              <a:t>focussing</a:t>
            </a: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rPr>
              <a:t> on making women digitally skilled and aware [Internet]. Gov.in. [cited 2024 Jun 18]. Available from: </a:t>
            </a: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hlinkClick r:id="rId14"/>
              </a:rPr>
              <a:t>https://www.pib.gov.in/PressReleasePage.aspx?PRID=1876462</a:t>
            </a:r>
            <a:endPar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AutoNum type="romanLcPeriod" startAt="40"/>
              <a:tabLst/>
              <a:defRPr/>
            </a:pP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rPr>
              <a:t>Women in Tech India - Women in tech® [Internet]. Women in Tech®. Women in Tech; 2021 [cited 2024 Jun 18]. Available from: </a:t>
            </a: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hlinkClick r:id="rId15"/>
              </a:rPr>
              <a:t>https://women-in-tech.org/in/</a:t>
            </a:r>
            <a:endPar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AutoNum type="romanLcPeriod" startAt="41"/>
              <a:tabLst/>
              <a:defRPr/>
            </a:pP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rPr>
              <a:t>Wikipedia contributors. Algorithmic bias [Internet]. Wikipedia, The Free Encyclopedia. 2024. Available from: </a:t>
            </a: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hlinkClick r:id="rId16"/>
              </a:rPr>
              <a:t>https://en.wikipedia.org/w/index.php?title=Algorithmic_bias&amp;oldid=1229495685</a:t>
            </a:r>
            <a:endPar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AutoNum type="romanLcPeriod" startAt="42"/>
              <a:tabLst/>
              <a:defRPr/>
            </a:pP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rPr>
              <a:t>Weforum.org. [cited 2024 Jun 18]. Available from: </a:t>
            </a: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hlinkClick r:id="rId17"/>
              </a:rPr>
              <a:t>https://www3.weforum.org/docs/WEF_Future_of_Jobs_2020.pdf</a:t>
            </a:r>
            <a:endPar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AutoNum type="romanLcPeriod" startAt="43"/>
              <a:tabLst/>
              <a:defRPr/>
            </a:pPr>
            <a:r>
              <a:rPr kumimoji="0" lang="en-US" sz="1000" b="0" i="0" u="none" strike="noStrike" kern="1200" cap="none" spc="0" normalizeH="0" baseline="0" noProof="0" dirty="0" err="1">
                <a:ln>
                  <a:noFill/>
                </a:ln>
                <a:solidFill>
                  <a:srgbClr val="606B71"/>
                </a:solidFill>
                <a:effectLst/>
                <a:uLnTx/>
                <a:uFillTx/>
                <a:latin typeface="Times New Roman" panose="02020603050405020304" pitchFamily="18" charset="0"/>
                <a:cs typeface="Times New Roman" panose="02020603050405020304" pitchFamily="18" charset="0"/>
              </a:rPr>
              <a:t>Bolukbasi</a:t>
            </a: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rPr>
              <a:t> T, Chang K-W, Zou J, Saligrama V, </a:t>
            </a:r>
            <a:r>
              <a:rPr kumimoji="0" lang="en-US" sz="1000" b="0" i="0" u="none" strike="noStrike" kern="1200" cap="none" spc="0" normalizeH="0" baseline="0" noProof="0" dirty="0" err="1">
                <a:ln>
                  <a:noFill/>
                </a:ln>
                <a:solidFill>
                  <a:srgbClr val="606B71"/>
                </a:solidFill>
                <a:effectLst/>
                <a:uLnTx/>
                <a:uFillTx/>
                <a:latin typeface="Times New Roman" panose="02020603050405020304" pitchFamily="18" charset="0"/>
                <a:cs typeface="Times New Roman" panose="02020603050405020304" pitchFamily="18" charset="0"/>
              </a:rPr>
              <a:t>Kalai</a:t>
            </a: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rPr>
              <a:t> A. Man is to Computer Programmer as Woman is to Homemaker? Debiasing Word Embeddings [Internet]. </a:t>
            </a:r>
            <a:r>
              <a:rPr kumimoji="0" lang="en-US" sz="1000" b="0" i="0" u="none" strike="noStrike" kern="1200" cap="none" spc="0" normalizeH="0" baseline="0" noProof="0" dirty="0" err="1">
                <a:ln>
                  <a:noFill/>
                </a:ln>
                <a:solidFill>
                  <a:srgbClr val="606B71"/>
                </a:solidFill>
                <a:effectLst/>
                <a:uLnTx/>
                <a:uFillTx/>
                <a:latin typeface="Times New Roman" panose="02020603050405020304" pitchFamily="18" charset="0"/>
                <a:cs typeface="Times New Roman" panose="02020603050405020304" pitchFamily="18" charset="0"/>
              </a:rPr>
              <a:t>arXiv</a:t>
            </a: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rPr>
              <a:t> [cs.CL]. 2016 [cited 2024 Jun 18]. Available from: </a:t>
            </a: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hlinkClick r:id="rId18"/>
              </a:rPr>
              <a:t>http://arxiv.org/abs/1607.06520</a:t>
            </a:r>
            <a:endPar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AutoNum type="romanLcPeriod" startAt="44"/>
              <a:tabLst/>
              <a:defRPr/>
            </a:pPr>
            <a:r>
              <a:rPr kumimoji="0" lang="en-US" sz="1000" b="0" i="0" u="none" strike="noStrike" kern="1200" cap="none" spc="0" normalizeH="0" baseline="0" noProof="0" dirty="0" err="1">
                <a:ln>
                  <a:noFill/>
                </a:ln>
                <a:solidFill>
                  <a:srgbClr val="606B71"/>
                </a:solidFill>
                <a:effectLst/>
                <a:uLnTx/>
                <a:uFillTx/>
                <a:latin typeface="Times New Roman" panose="02020603050405020304" pitchFamily="18" charset="0"/>
                <a:cs typeface="Times New Roman" panose="02020603050405020304" pitchFamily="18" charset="0"/>
              </a:rPr>
              <a:t>Mehrabi</a:t>
            </a: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rPr>
              <a:t> N, </a:t>
            </a:r>
            <a:r>
              <a:rPr kumimoji="0" lang="en-US" sz="1000" b="0" i="0" u="none" strike="noStrike" kern="1200" cap="none" spc="0" normalizeH="0" baseline="0" noProof="0" dirty="0" err="1">
                <a:ln>
                  <a:noFill/>
                </a:ln>
                <a:solidFill>
                  <a:srgbClr val="606B71"/>
                </a:solidFill>
                <a:effectLst/>
                <a:uLnTx/>
                <a:uFillTx/>
                <a:latin typeface="Times New Roman" panose="02020603050405020304" pitchFamily="18" charset="0"/>
                <a:cs typeface="Times New Roman" panose="02020603050405020304" pitchFamily="18" charset="0"/>
              </a:rPr>
              <a:t>Morstatter</a:t>
            </a: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rPr>
              <a:t> F, Saxena N, </a:t>
            </a:r>
            <a:r>
              <a:rPr kumimoji="0" lang="en-US" sz="1000" b="0" i="0" u="none" strike="noStrike" kern="1200" cap="none" spc="0" normalizeH="0" baseline="0" noProof="0" dirty="0" err="1">
                <a:ln>
                  <a:noFill/>
                </a:ln>
                <a:solidFill>
                  <a:srgbClr val="606B71"/>
                </a:solidFill>
                <a:effectLst/>
                <a:uLnTx/>
                <a:uFillTx/>
                <a:latin typeface="Times New Roman" panose="02020603050405020304" pitchFamily="18" charset="0"/>
                <a:cs typeface="Times New Roman" panose="02020603050405020304" pitchFamily="18" charset="0"/>
              </a:rPr>
              <a:t>Lerman</a:t>
            </a: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rPr>
              <a:t> K, Galstyan A. A survey on bias and fairness in machine learning. ACM </a:t>
            </a:r>
            <a:r>
              <a:rPr kumimoji="0" lang="en-US" sz="1000" b="0" i="0" u="none" strike="noStrike" kern="1200" cap="none" spc="0" normalizeH="0" baseline="0" noProof="0" dirty="0" err="1">
                <a:ln>
                  <a:noFill/>
                </a:ln>
                <a:solidFill>
                  <a:srgbClr val="606B71"/>
                </a:solidFill>
                <a:effectLst/>
                <a:uLnTx/>
                <a:uFillTx/>
                <a:latin typeface="Times New Roman" panose="02020603050405020304" pitchFamily="18" charset="0"/>
                <a:cs typeface="Times New Roman" panose="02020603050405020304" pitchFamily="18" charset="0"/>
              </a:rPr>
              <a:t>Comput</a:t>
            </a: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rPr>
              <a:t> </a:t>
            </a:r>
            <a:r>
              <a:rPr kumimoji="0" lang="en-US" sz="1000" b="0" i="0" u="none" strike="noStrike" kern="1200" cap="none" spc="0" normalizeH="0" baseline="0" noProof="0" dirty="0" err="1">
                <a:ln>
                  <a:noFill/>
                </a:ln>
                <a:solidFill>
                  <a:srgbClr val="606B71"/>
                </a:solidFill>
                <a:effectLst/>
                <a:uLnTx/>
                <a:uFillTx/>
                <a:latin typeface="Times New Roman" panose="02020603050405020304" pitchFamily="18" charset="0"/>
                <a:cs typeface="Times New Roman" panose="02020603050405020304" pitchFamily="18" charset="0"/>
              </a:rPr>
              <a:t>Surv</a:t>
            </a: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rPr>
              <a:t> [Internet]. 2022;54(6):1–35. Available from: </a:t>
            </a:r>
            <a:r>
              <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hlinkClick r:id="rId19"/>
              </a:rPr>
              <a:t>http://dx.doi.org/10.1145/3457607</a:t>
            </a:r>
            <a:endParaRPr kumimoji="0" lang="en-US" sz="10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endParaRPr>
          </a:p>
          <a:p>
            <a:pPr marR="448945" lvl="0" algn="just">
              <a:lnSpc>
                <a:spcPct val="107000"/>
              </a:lnSpc>
              <a:spcAft>
                <a:spcPts val="800"/>
              </a:spcAft>
            </a:pPr>
            <a:endParaRPr lang="en-IN" sz="1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06369698-DE39-C691-72F0-7D382058DE1A}"/>
              </a:ext>
            </a:extLst>
          </p:cNvPr>
          <p:cNvPicPr>
            <a:picLocks noChangeAspect="1"/>
          </p:cNvPicPr>
          <p:nvPr/>
        </p:nvPicPr>
        <p:blipFill>
          <a:blip r:embed="rId20" cstate="print">
            <a:extLst>
              <a:ext uri="{BEBA8EAE-BF5A-486C-A8C5-ECC9F3942E4B}">
                <a14:imgProps xmlns:a14="http://schemas.microsoft.com/office/drawing/2010/main">
                  <a14:imgLayer r:embed="rId2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92431" y="57715"/>
            <a:ext cx="1626425" cy="440653"/>
          </a:xfrm>
          <a:prstGeom prst="rect">
            <a:avLst/>
          </a:prstGeom>
          <a:noFill/>
          <a:ln>
            <a:noFill/>
          </a:ln>
        </p:spPr>
      </p:pic>
    </p:spTree>
    <p:extLst>
      <p:ext uri="{BB962C8B-B14F-4D97-AF65-F5344CB8AC3E}">
        <p14:creationId xmlns:p14="http://schemas.microsoft.com/office/powerpoint/2010/main" val="111322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380999" y="1024596"/>
            <a:ext cx="11430000" cy="519385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AutoNum type="romanLcPeriod" startAt="45"/>
              <a:tabLst/>
              <a:defRPr/>
            </a:pPr>
            <a:endParaRPr kumimoji="0" lang="en-US" sz="12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AutoNum type="romanLcPeriod" startAt="45"/>
              <a:tabLst/>
              <a:defRPr/>
            </a:pPr>
            <a:endParaRPr lang="en-US" sz="1200" dirty="0">
              <a:solidFill>
                <a:srgbClr val="606B71"/>
              </a:solidFill>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AutoNum type="romanLcPeriod" startAt="45"/>
              <a:tabLst/>
              <a:defRPr/>
            </a:pPr>
            <a:endParaRPr kumimoji="0" lang="en-US" sz="12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50000"/>
              </a:lnSpc>
              <a:spcBef>
                <a:spcPts val="0"/>
              </a:spcBef>
              <a:spcAft>
                <a:spcPts val="0"/>
              </a:spcAft>
              <a:buClrTx/>
              <a:buSzTx/>
              <a:tabLst/>
              <a:defRPr/>
            </a:pPr>
            <a:endParaRPr kumimoji="0" lang="en-US" sz="14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0"/>
              </a:spcAft>
              <a:buClrTx/>
              <a:buSzTx/>
              <a:buFontTx/>
              <a:buAutoNum type="romanLcPeriod" startAt="45"/>
              <a:tabLst/>
              <a:defRPr/>
            </a:pPr>
            <a:r>
              <a:rPr kumimoji="0" lang="en-US" sz="14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rPr>
              <a:t>Hardesty L. Study finds gender and skin-type bias in commercial artificial-intelligence systems [Internet]. MIT News | Massachusetts Institute of Technology. [cited 2024 Jun 18]. Available from: </a:t>
            </a:r>
            <a:r>
              <a:rPr kumimoji="0" lang="en-US" sz="14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hlinkClick r:id="rId3"/>
              </a:rPr>
              <a:t>https://news.mit.edu/2018/study-finds-gender-skin-type-bias-artificial-intelligence-systems-0212</a:t>
            </a:r>
            <a:endParaRPr kumimoji="0" lang="en-US" sz="14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0"/>
              </a:spcAft>
              <a:buClrTx/>
              <a:buSzTx/>
              <a:buFontTx/>
              <a:buAutoNum type="romanLcPeriod" startAt="46"/>
              <a:tabLst/>
              <a:defRPr/>
            </a:pPr>
            <a:r>
              <a:rPr kumimoji="0" lang="en-US" sz="14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rPr>
              <a:t>Bridging the gender divide [Internet]. ITU. [cited 2024 Jun 18]. Available from: </a:t>
            </a:r>
            <a:r>
              <a:rPr kumimoji="0" lang="en-US" sz="14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hlinkClick r:id="rId4"/>
              </a:rPr>
              <a:t>https://www.itu.int/en/mediacentre/backgrounders/Pages/bridging-the-gender-divide.aspx</a:t>
            </a:r>
            <a:endParaRPr kumimoji="0" lang="en-US" sz="14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0"/>
              </a:spcAft>
              <a:buClrTx/>
              <a:buSzTx/>
              <a:buFontTx/>
              <a:buAutoNum type="romanLcPeriod" startAt="47"/>
              <a:tabLst/>
              <a:defRPr/>
            </a:pPr>
            <a:r>
              <a:rPr kumimoji="0" lang="en-US" sz="14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rPr>
              <a:t>Duggan M. It’s a woman’s (social media) world [Internet]. Pew Research Center. 2013 [cited 2024 Jun 18]. Available from: </a:t>
            </a:r>
            <a:r>
              <a:rPr kumimoji="0" lang="en-US" sz="14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hlinkClick r:id="rId5"/>
              </a:rPr>
              <a:t>https://www.pewresearch.org/short-reads/2013/09/12/its-a-womans-social-media-world/</a:t>
            </a:r>
            <a:endParaRPr kumimoji="0" lang="en-US" sz="14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0"/>
              </a:spcAft>
              <a:buClrTx/>
              <a:buSzTx/>
              <a:buFontTx/>
              <a:buAutoNum type="romanLcPeriod" startAt="48"/>
              <a:tabLst/>
              <a:defRPr/>
            </a:pPr>
            <a:r>
              <a:rPr kumimoji="0" lang="en-US" sz="14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rPr>
              <a:t>Women in AI (#WAI) [Internet]. Women in AI (WAI). [cited 2024 Jun 18]. Available from: </a:t>
            </a:r>
            <a:r>
              <a:rPr kumimoji="0" lang="en-US" sz="14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hlinkClick r:id="rId6"/>
              </a:rPr>
              <a:t>https://www.womeninai.co/</a:t>
            </a:r>
            <a:endParaRPr kumimoji="0" lang="en-US" sz="14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0"/>
              </a:spcAft>
              <a:buClrTx/>
              <a:buSzTx/>
              <a:buFontTx/>
              <a:buAutoNum type="romanLcPeriod" startAt="49"/>
              <a:tabLst/>
              <a:defRPr/>
            </a:pPr>
            <a:r>
              <a:rPr kumimoji="0" lang="en-US" sz="14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rPr>
              <a:t>Ohchr.org. [cited 2024 Jun 18]. Available from: </a:t>
            </a:r>
            <a:r>
              <a:rPr kumimoji="0" lang="en-US" sz="14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hlinkClick r:id="rId7"/>
              </a:rPr>
              <a:t>https://www.ohchr.org/sites/default/files/Documents/Issues/Women/WRGS/GenderDigital/WWW_Foundation.pdf</a:t>
            </a:r>
            <a:endParaRPr kumimoji="0" lang="en-US" sz="14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50000"/>
              </a:lnSpc>
              <a:spcBef>
                <a:spcPts val="0"/>
              </a:spcBef>
              <a:spcAft>
                <a:spcPts val="0"/>
              </a:spcAft>
              <a:buClrTx/>
              <a:buSzTx/>
              <a:buFontTx/>
              <a:buAutoNum type="alphaLcPeriod" startAt="12"/>
              <a:tabLst/>
              <a:defRPr/>
            </a:pPr>
            <a:r>
              <a:rPr kumimoji="0" lang="en-US" sz="1400" b="0" i="0" u="none" strike="noStrike" kern="1200" cap="none" spc="0" normalizeH="0" baseline="0" noProof="0" dirty="0" err="1">
                <a:ln>
                  <a:noFill/>
                </a:ln>
                <a:solidFill>
                  <a:srgbClr val="606B71"/>
                </a:solidFill>
                <a:effectLst/>
                <a:uLnTx/>
                <a:uFillTx/>
                <a:latin typeface="Times New Roman" panose="02020603050405020304" pitchFamily="18" charset="0"/>
                <a:cs typeface="Times New Roman" panose="02020603050405020304" pitchFamily="18" charset="0"/>
              </a:rPr>
              <a:t>Trauth</a:t>
            </a:r>
            <a:r>
              <a:rPr kumimoji="0" lang="en-US" sz="14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rPr>
              <a:t> EM, </a:t>
            </a:r>
            <a:r>
              <a:rPr kumimoji="0" lang="en-US" sz="1400" b="0" i="0" u="none" strike="noStrike" kern="1200" cap="none" spc="0" normalizeH="0" baseline="0" noProof="0" dirty="0" err="1">
                <a:ln>
                  <a:noFill/>
                </a:ln>
                <a:solidFill>
                  <a:srgbClr val="606B71"/>
                </a:solidFill>
                <a:effectLst/>
                <a:uLnTx/>
                <a:uFillTx/>
                <a:latin typeface="Times New Roman" panose="02020603050405020304" pitchFamily="18" charset="0"/>
                <a:cs typeface="Times New Roman" panose="02020603050405020304" pitchFamily="18" charset="0"/>
              </a:rPr>
              <a:t>Quesenberry</a:t>
            </a:r>
            <a:r>
              <a:rPr kumimoji="0" lang="en-US" sz="14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rPr>
              <a:t> JL. Handbook of gender and technology: Environment, identity, individual. Cheltenham, England: Edward Elgar Publishing; 2023.</a:t>
            </a:r>
          </a:p>
          <a:p>
            <a:pPr marR="448945" lvl="0">
              <a:lnSpc>
                <a:spcPct val="107000"/>
              </a:lnSpc>
              <a:spcAft>
                <a:spcPts val="800"/>
              </a:spcAft>
            </a:pPr>
            <a:endParaRPr lang="en-IN"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AutoNum type="romanLcPeriod" startAt="37"/>
              <a:tabLst/>
              <a:defRPr/>
            </a:pPr>
            <a:endParaRPr kumimoji="0" lang="en-US" sz="1200" b="0" i="0" u="none" strike="noStrike" kern="1200" cap="none" spc="0" normalizeH="0" baseline="0" noProof="0" dirty="0">
              <a:ln>
                <a:noFill/>
              </a:ln>
              <a:solidFill>
                <a:srgbClr val="606B71"/>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pic>
        <p:nvPicPr>
          <p:cNvPr id="21" name="Google Shape;87;p13">
            <a:extLst>
              <a:ext uri="{FF2B5EF4-FFF2-40B4-BE49-F238E27FC236}">
                <a16:creationId xmlns:a16="http://schemas.microsoft.com/office/drawing/2014/main" id="{3A4DB698-D161-F44A-66B1-7C87D7ACA556}"/>
              </a:ext>
            </a:extLst>
          </p:cNvPr>
          <p:cNvPicPr preferRelativeResize="0"/>
          <p:nvPr/>
        </p:nvPicPr>
        <p:blipFill rotWithShape="1">
          <a:blip r:embed="rId8"/>
          <a:srcRect/>
          <a:stretch>
            <a:fillRect/>
          </a:stretch>
        </p:blipFill>
        <p:spPr>
          <a:xfrm>
            <a:off x="0" y="24130"/>
            <a:ext cx="1315720" cy="635635"/>
          </a:xfrm>
          <a:prstGeom prst="rect">
            <a:avLst/>
          </a:prstGeom>
          <a:noFill/>
          <a:ln>
            <a:noFill/>
          </a:ln>
        </p:spPr>
      </p:pic>
      <p:sp>
        <p:nvSpPr>
          <p:cNvPr id="2" name="Rectangle: Rounded Corners 1">
            <a:extLst>
              <a:ext uri="{FF2B5EF4-FFF2-40B4-BE49-F238E27FC236}">
                <a16:creationId xmlns:a16="http://schemas.microsoft.com/office/drawing/2014/main" id="{0593C181-7831-8BB1-AC76-7A1BD8AEA5B9}"/>
              </a:ext>
            </a:extLst>
          </p:cNvPr>
          <p:cNvSpPr/>
          <p:nvPr/>
        </p:nvSpPr>
        <p:spPr>
          <a:xfrm>
            <a:off x="3614762" y="173478"/>
            <a:ext cx="4741830"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References</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06369698-DE39-C691-72F0-7D382058DE1A}"/>
              </a:ext>
            </a:extLst>
          </p:cNvPr>
          <p:cNvPicPr>
            <a:picLocks noChangeAspect="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92431" y="57715"/>
            <a:ext cx="1626425" cy="440653"/>
          </a:xfrm>
          <a:prstGeom prst="rect">
            <a:avLst/>
          </a:prstGeom>
          <a:noFill/>
          <a:ln>
            <a:noFill/>
          </a:ln>
        </p:spPr>
      </p:pic>
    </p:spTree>
    <p:extLst>
      <p:ext uri="{BB962C8B-B14F-4D97-AF65-F5344CB8AC3E}">
        <p14:creationId xmlns:p14="http://schemas.microsoft.com/office/powerpoint/2010/main" val="243551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380999" y="1139669"/>
            <a:ext cx="11430000" cy="48240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pic>
        <p:nvPicPr>
          <p:cNvPr id="21" name="Google Shape;87;p13">
            <a:extLst>
              <a:ext uri="{FF2B5EF4-FFF2-40B4-BE49-F238E27FC236}">
                <a16:creationId xmlns:a16="http://schemas.microsoft.com/office/drawing/2014/main" id="{3A4DB698-D161-F44A-66B1-7C87D7ACA556}"/>
              </a:ext>
            </a:extLst>
          </p:cNvPr>
          <p:cNvPicPr preferRelativeResize="0"/>
          <p:nvPr/>
        </p:nvPicPr>
        <p:blipFill rotWithShape="1">
          <a:blip r:embed="rId3"/>
          <a:srcRect/>
          <a:stretch>
            <a:fillRect/>
          </a:stretch>
        </p:blipFill>
        <p:spPr>
          <a:xfrm>
            <a:off x="203200" y="144811"/>
            <a:ext cx="1315720" cy="635635"/>
          </a:xfrm>
          <a:prstGeom prst="rect">
            <a:avLst/>
          </a:prstGeom>
          <a:noFill/>
          <a:ln>
            <a:noFill/>
          </a:ln>
        </p:spPr>
      </p:pic>
      <p:sp>
        <p:nvSpPr>
          <p:cNvPr id="2" name="Rectangle: Rounded Corners 1">
            <a:extLst>
              <a:ext uri="{FF2B5EF4-FFF2-40B4-BE49-F238E27FC236}">
                <a16:creationId xmlns:a16="http://schemas.microsoft.com/office/drawing/2014/main" id="{0593C181-7831-8BB1-AC76-7A1BD8AEA5B9}"/>
              </a:ext>
            </a:extLst>
          </p:cNvPr>
          <p:cNvSpPr/>
          <p:nvPr/>
        </p:nvSpPr>
        <p:spPr>
          <a:xfrm>
            <a:off x="3614762" y="173478"/>
            <a:ext cx="4942216"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Pictorial Journey</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AB6099F4-FD18-AEC3-B686-F25F6C0F8C6C}"/>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92431" y="57715"/>
            <a:ext cx="1626425" cy="440653"/>
          </a:xfrm>
          <a:prstGeom prst="rect">
            <a:avLst/>
          </a:prstGeom>
          <a:noFill/>
          <a:ln>
            <a:noFill/>
          </a:ln>
        </p:spPr>
      </p:pic>
      <p:pic>
        <p:nvPicPr>
          <p:cNvPr id="6" name="Picture 5" descr="A group of people posing for a selfie&#10;&#10;Description automatically generated">
            <a:extLst>
              <a:ext uri="{FF2B5EF4-FFF2-40B4-BE49-F238E27FC236}">
                <a16:creationId xmlns:a16="http://schemas.microsoft.com/office/drawing/2014/main" id="{FA1C700C-EB33-A657-44C1-790DC04DE8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999" y="1139669"/>
            <a:ext cx="5714999" cy="4835259"/>
          </a:xfrm>
          <a:prstGeom prst="rect">
            <a:avLst/>
          </a:prstGeom>
        </p:spPr>
      </p:pic>
      <p:pic>
        <p:nvPicPr>
          <p:cNvPr id="8" name="Picture 7" descr="A group of people posing for a photo&#10;&#10;Description automatically generated">
            <a:extLst>
              <a:ext uri="{FF2B5EF4-FFF2-40B4-BE49-F238E27FC236}">
                <a16:creationId xmlns:a16="http://schemas.microsoft.com/office/drawing/2014/main" id="{A7FD2F89-825A-4F8C-F77C-3982988F40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1128410"/>
            <a:ext cx="5714999" cy="4835259"/>
          </a:xfrm>
          <a:prstGeom prst="rect">
            <a:avLst/>
          </a:prstGeom>
        </p:spPr>
      </p:pic>
    </p:spTree>
    <p:extLst>
      <p:ext uri="{BB962C8B-B14F-4D97-AF65-F5344CB8AC3E}">
        <p14:creationId xmlns:p14="http://schemas.microsoft.com/office/powerpoint/2010/main" val="291993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380999" y="1139669"/>
            <a:ext cx="11430000" cy="48240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pic>
        <p:nvPicPr>
          <p:cNvPr id="21" name="Google Shape;87;p13">
            <a:extLst>
              <a:ext uri="{FF2B5EF4-FFF2-40B4-BE49-F238E27FC236}">
                <a16:creationId xmlns:a16="http://schemas.microsoft.com/office/drawing/2014/main" id="{3A4DB698-D161-F44A-66B1-7C87D7ACA556}"/>
              </a:ext>
            </a:extLst>
          </p:cNvPr>
          <p:cNvPicPr preferRelativeResize="0"/>
          <p:nvPr/>
        </p:nvPicPr>
        <p:blipFill rotWithShape="1">
          <a:blip r:embed="rId3"/>
          <a:srcRect/>
          <a:stretch>
            <a:fillRect/>
          </a:stretch>
        </p:blipFill>
        <p:spPr>
          <a:xfrm>
            <a:off x="203200" y="144811"/>
            <a:ext cx="1315720" cy="635635"/>
          </a:xfrm>
          <a:prstGeom prst="rect">
            <a:avLst/>
          </a:prstGeom>
          <a:noFill/>
          <a:ln>
            <a:noFill/>
          </a:ln>
        </p:spPr>
      </p:pic>
      <p:sp>
        <p:nvSpPr>
          <p:cNvPr id="2" name="Rectangle: Rounded Corners 1">
            <a:extLst>
              <a:ext uri="{FF2B5EF4-FFF2-40B4-BE49-F238E27FC236}">
                <a16:creationId xmlns:a16="http://schemas.microsoft.com/office/drawing/2014/main" id="{0593C181-7831-8BB1-AC76-7A1BD8AEA5B9}"/>
              </a:ext>
            </a:extLst>
          </p:cNvPr>
          <p:cNvSpPr/>
          <p:nvPr/>
        </p:nvSpPr>
        <p:spPr>
          <a:xfrm>
            <a:off x="3614762" y="173478"/>
            <a:ext cx="4942216"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Pictorial Journey</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AB6099F4-FD18-AEC3-B686-F25F6C0F8C6C}"/>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92431" y="57715"/>
            <a:ext cx="1626425" cy="440653"/>
          </a:xfrm>
          <a:prstGeom prst="rect">
            <a:avLst/>
          </a:prstGeom>
          <a:noFill/>
          <a:ln>
            <a:noFill/>
          </a:ln>
        </p:spPr>
      </p:pic>
      <p:pic>
        <p:nvPicPr>
          <p:cNvPr id="11" name="Picture 10" descr="A group of people standing in a courtyard&#10;&#10;Description automatically generated">
            <a:extLst>
              <a:ext uri="{FF2B5EF4-FFF2-40B4-BE49-F238E27FC236}">
                <a16:creationId xmlns:a16="http://schemas.microsoft.com/office/drawing/2014/main" id="{049A2D98-1054-804E-F697-2B1517CD9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999" y="1139669"/>
            <a:ext cx="7058251" cy="4824000"/>
          </a:xfrm>
          <a:prstGeom prst="rect">
            <a:avLst/>
          </a:prstGeom>
        </p:spPr>
      </p:pic>
      <p:pic>
        <p:nvPicPr>
          <p:cNvPr id="13" name="Picture 12" descr="A person holding up two fingers&#10;&#10;Description automatically generated">
            <a:extLst>
              <a:ext uri="{FF2B5EF4-FFF2-40B4-BE49-F238E27FC236}">
                <a16:creationId xmlns:a16="http://schemas.microsoft.com/office/drawing/2014/main" id="{1C488496-3B9F-9552-39FC-0505F2EE69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39249" y="1139669"/>
            <a:ext cx="4371749" cy="4824000"/>
          </a:xfrm>
          <a:prstGeom prst="rect">
            <a:avLst/>
          </a:prstGeom>
        </p:spPr>
      </p:pic>
    </p:spTree>
    <p:extLst>
      <p:ext uri="{BB962C8B-B14F-4D97-AF65-F5344CB8AC3E}">
        <p14:creationId xmlns:p14="http://schemas.microsoft.com/office/powerpoint/2010/main" val="48240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317297" y="1017000"/>
            <a:ext cx="11430000" cy="48240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pic>
        <p:nvPicPr>
          <p:cNvPr id="21" name="Google Shape;87;p13">
            <a:extLst>
              <a:ext uri="{FF2B5EF4-FFF2-40B4-BE49-F238E27FC236}">
                <a16:creationId xmlns:a16="http://schemas.microsoft.com/office/drawing/2014/main" id="{3A4DB698-D161-F44A-66B1-7C87D7ACA556}"/>
              </a:ext>
            </a:extLst>
          </p:cNvPr>
          <p:cNvPicPr preferRelativeResize="0"/>
          <p:nvPr/>
        </p:nvPicPr>
        <p:blipFill rotWithShape="1">
          <a:blip r:embed="rId3"/>
          <a:srcRect/>
          <a:stretch>
            <a:fillRect/>
          </a:stretch>
        </p:blipFill>
        <p:spPr>
          <a:xfrm>
            <a:off x="203200" y="129540"/>
            <a:ext cx="1315720" cy="635635"/>
          </a:xfrm>
          <a:prstGeom prst="rect">
            <a:avLst/>
          </a:prstGeom>
          <a:noFill/>
          <a:ln>
            <a:noFill/>
          </a:ln>
        </p:spPr>
      </p:pic>
      <p:sp>
        <p:nvSpPr>
          <p:cNvPr id="4" name="Footer Placeholder 1">
            <a:extLst>
              <a:ext uri="{FF2B5EF4-FFF2-40B4-BE49-F238E27FC236}">
                <a16:creationId xmlns:a16="http://schemas.microsoft.com/office/drawing/2014/main" id="{93BEE726-8410-D38E-5549-C6FB3BCEE0DC}"/>
              </a:ext>
            </a:extLst>
          </p:cNvPr>
          <p:cNvSpPr txBox="1">
            <a:spLocks/>
          </p:cNvSpPr>
          <p:nvPr/>
        </p:nvSpPr>
        <p:spPr>
          <a:xfrm>
            <a:off x="3399892" y="6322892"/>
            <a:ext cx="5836559"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B3A42"/>
                </a:solidFill>
                <a:effectLst/>
                <a:uLnTx/>
                <a:uFillTx/>
                <a:latin typeface="Calibri Light" panose="020F0302020204030204" charset="0"/>
                <a:ea typeface="+mn-ea"/>
                <a:cs typeface="Calibri Light" panose="020F0302020204030204" charset="0"/>
              </a:rPr>
              <a:t>Impact Of Different Work-Office Models on Corporate Employees’ Mental, Physical, and Social Wellbeing in Hindustan Times Building, K.G. Marg, New Delhi”</a:t>
            </a:r>
          </a:p>
        </p:txBody>
      </p:sp>
      <p:sp>
        <p:nvSpPr>
          <p:cNvPr id="17" name="TextBox 16">
            <a:extLst>
              <a:ext uri="{FF2B5EF4-FFF2-40B4-BE49-F238E27FC236}">
                <a16:creationId xmlns:a16="http://schemas.microsoft.com/office/drawing/2014/main" id="{C9374D1D-C5D7-54E7-AA10-6F8A7C9D668B}"/>
              </a:ext>
            </a:extLst>
          </p:cNvPr>
          <p:cNvSpPr txBox="1"/>
          <p:nvPr/>
        </p:nvSpPr>
        <p:spPr>
          <a:xfrm>
            <a:off x="3599370" y="2435271"/>
            <a:ext cx="909319" cy="1200329"/>
          </a:xfrm>
          <a:prstGeom prst="rect">
            <a:avLst/>
          </a:prstGeom>
          <a:noFill/>
        </p:spPr>
        <p:txBody>
          <a:bodyPr wrap="square" rtlCol="0">
            <a:spAutoFit/>
          </a:bodyPr>
          <a:lstStyle/>
          <a:p>
            <a:r>
              <a:rPr lang="en-US" sz="7200" dirty="0">
                <a:solidFill>
                  <a:srgbClr val="000000"/>
                </a:solidFill>
                <a:latin typeface="Arial Black" panose="020B0A04020102020204" pitchFamily="34" charset="0"/>
              </a:rPr>
              <a:t>T</a:t>
            </a:r>
          </a:p>
        </p:txBody>
      </p:sp>
      <p:sp>
        <p:nvSpPr>
          <p:cNvPr id="18" name="TextBox 17">
            <a:extLst>
              <a:ext uri="{FF2B5EF4-FFF2-40B4-BE49-F238E27FC236}">
                <a16:creationId xmlns:a16="http://schemas.microsoft.com/office/drawing/2014/main" id="{0C5F3423-83D8-F824-ACB1-F5C2A165719E}"/>
              </a:ext>
            </a:extLst>
          </p:cNvPr>
          <p:cNvSpPr txBox="1"/>
          <p:nvPr/>
        </p:nvSpPr>
        <p:spPr>
          <a:xfrm>
            <a:off x="4261674" y="2435272"/>
            <a:ext cx="909319" cy="1200329"/>
          </a:xfrm>
          <a:prstGeom prst="rect">
            <a:avLst/>
          </a:prstGeom>
          <a:noFill/>
        </p:spPr>
        <p:txBody>
          <a:bodyPr wrap="square" rtlCol="0">
            <a:spAutoFit/>
          </a:bodyPr>
          <a:lstStyle/>
          <a:p>
            <a:r>
              <a:rPr lang="en-US" sz="7200" dirty="0">
                <a:solidFill>
                  <a:srgbClr val="000000"/>
                </a:solidFill>
                <a:latin typeface="Arial Black" panose="020B0A04020102020204" pitchFamily="34" charset="0"/>
              </a:rPr>
              <a:t>H</a:t>
            </a:r>
          </a:p>
        </p:txBody>
      </p:sp>
      <p:sp>
        <p:nvSpPr>
          <p:cNvPr id="19" name="TextBox 18">
            <a:extLst>
              <a:ext uri="{FF2B5EF4-FFF2-40B4-BE49-F238E27FC236}">
                <a16:creationId xmlns:a16="http://schemas.microsoft.com/office/drawing/2014/main" id="{96776381-0A5C-389A-6E23-EC78D82FB15C}"/>
              </a:ext>
            </a:extLst>
          </p:cNvPr>
          <p:cNvSpPr txBox="1"/>
          <p:nvPr/>
        </p:nvSpPr>
        <p:spPr>
          <a:xfrm>
            <a:off x="5054788" y="2435273"/>
            <a:ext cx="909319" cy="1200329"/>
          </a:xfrm>
          <a:prstGeom prst="rect">
            <a:avLst/>
          </a:prstGeom>
          <a:noFill/>
        </p:spPr>
        <p:txBody>
          <a:bodyPr wrap="square" rtlCol="0">
            <a:spAutoFit/>
          </a:bodyPr>
          <a:lstStyle/>
          <a:p>
            <a:r>
              <a:rPr lang="en-US" sz="7200" dirty="0">
                <a:solidFill>
                  <a:srgbClr val="000000"/>
                </a:solidFill>
                <a:latin typeface="Arial Black" panose="020B0A04020102020204" pitchFamily="34" charset="0"/>
              </a:rPr>
              <a:t>A</a:t>
            </a:r>
          </a:p>
        </p:txBody>
      </p:sp>
      <p:sp>
        <p:nvSpPr>
          <p:cNvPr id="20" name="TextBox 19">
            <a:extLst>
              <a:ext uri="{FF2B5EF4-FFF2-40B4-BE49-F238E27FC236}">
                <a16:creationId xmlns:a16="http://schemas.microsoft.com/office/drawing/2014/main" id="{DE73A6DA-D3BC-DF05-0629-1B33B753E280}"/>
              </a:ext>
            </a:extLst>
          </p:cNvPr>
          <p:cNvSpPr txBox="1"/>
          <p:nvPr/>
        </p:nvSpPr>
        <p:spPr>
          <a:xfrm>
            <a:off x="5833297" y="2435274"/>
            <a:ext cx="909319" cy="1200329"/>
          </a:xfrm>
          <a:prstGeom prst="rect">
            <a:avLst/>
          </a:prstGeom>
          <a:noFill/>
        </p:spPr>
        <p:txBody>
          <a:bodyPr wrap="square" rtlCol="0">
            <a:spAutoFit/>
          </a:bodyPr>
          <a:lstStyle/>
          <a:p>
            <a:r>
              <a:rPr lang="en-US" sz="7200" dirty="0">
                <a:solidFill>
                  <a:srgbClr val="000000"/>
                </a:solidFill>
                <a:latin typeface="Arial Black" panose="020B0A04020102020204" pitchFamily="34" charset="0"/>
              </a:rPr>
              <a:t>N</a:t>
            </a:r>
          </a:p>
        </p:txBody>
      </p:sp>
      <p:sp>
        <p:nvSpPr>
          <p:cNvPr id="23" name="TextBox 22">
            <a:extLst>
              <a:ext uri="{FF2B5EF4-FFF2-40B4-BE49-F238E27FC236}">
                <a16:creationId xmlns:a16="http://schemas.microsoft.com/office/drawing/2014/main" id="{53CE9F78-22B1-73CE-AEF3-EA42764E12A2}"/>
              </a:ext>
            </a:extLst>
          </p:cNvPr>
          <p:cNvSpPr txBox="1"/>
          <p:nvPr/>
        </p:nvSpPr>
        <p:spPr>
          <a:xfrm>
            <a:off x="6589900" y="2435270"/>
            <a:ext cx="909319" cy="1200329"/>
          </a:xfrm>
          <a:prstGeom prst="rect">
            <a:avLst/>
          </a:prstGeom>
          <a:noFill/>
        </p:spPr>
        <p:txBody>
          <a:bodyPr wrap="square" rtlCol="0">
            <a:spAutoFit/>
          </a:bodyPr>
          <a:lstStyle/>
          <a:p>
            <a:r>
              <a:rPr lang="en-US" sz="7200" dirty="0">
                <a:solidFill>
                  <a:srgbClr val="000000"/>
                </a:solidFill>
                <a:latin typeface="Arial Black" panose="020B0A04020102020204" pitchFamily="34" charset="0"/>
              </a:rPr>
              <a:t>K</a:t>
            </a:r>
          </a:p>
        </p:txBody>
      </p:sp>
      <p:sp>
        <p:nvSpPr>
          <p:cNvPr id="24" name="TextBox 23">
            <a:extLst>
              <a:ext uri="{FF2B5EF4-FFF2-40B4-BE49-F238E27FC236}">
                <a16:creationId xmlns:a16="http://schemas.microsoft.com/office/drawing/2014/main" id="{52F44C31-3957-287A-786A-6A25D43A6FBD}"/>
              </a:ext>
            </a:extLst>
          </p:cNvPr>
          <p:cNvSpPr txBox="1"/>
          <p:nvPr/>
        </p:nvSpPr>
        <p:spPr>
          <a:xfrm>
            <a:off x="5122978" y="3317750"/>
            <a:ext cx="909319" cy="1200329"/>
          </a:xfrm>
          <a:prstGeom prst="rect">
            <a:avLst/>
          </a:prstGeom>
          <a:noFill/>
        </p:spPr>
        <p:txBody>
          <a:bodyPr wrap="square" rtlCol="0">
            <a:spAutoFit/>
          </a:bodyPr>
          <a:lstStyle/>
          <a:p>
            <a:r>
              <a:rPr lang="en-US" sz="7200" dirty="0">
                <a:solidFill>
                  <a:srgbClr val="000000"/>
                </a:solidFill>
                <a:latin typeface="Arial Black" panose="020B0A04020102020204" pitchFamily="34" charset="0"/>
              </a:rPr>
              <a:t>Y</a:t>
            </a:r>
          </a:p>
        </p:txBody>
      </p:sp>
      <p:sp>
        <p:nvSpPr>
          <p:cNvPr id="25" name="TextBox 24">
            <a:extLst>
              <a:ext uri="{FF2B5EF4-FFF2-40B4-BE49-F238E27FC236}">
                <a16:creationId xmlns:a16="http://schemas.microsoft.com/office/drawing/2014/main" id="{9EECA0F2-618A-5D71-EB28-AAB4BF4B2533}"/>
              </a:ext>
            </a:extLst>
          </p:cNvPr>
          <p:cNvSpPr txBox="1"/>
          <p:nvPr/>
        </p:nvSpPr>
        <p:spPr>
          <a:xfrm>
            <a:off x="5818536" y="3317746"/>
            <a:ext cx="1226024" cy="1200329"/>
          </a:xfrm>
          <a:prstGeom prst="rect">
            <a:avLst/>
          </a:prstGeom>
          <a:noFill/>
        </p:spPr>
        <p:txBody>
          <a:bodyPr wrap="square" rtlCol="0">
            <a:spAutoFit/>
          </a:bodyPr>
          <a:lstStyle/>
          <a:p>
            <a:r>
              <a:rPr lang="en-US" sz="7200" dirty="0">
                <a:solidFill>
                  <a:srgbClr val="000000"/>
                </a:solidFill>
                <a:latin typeface="Arial Black" panose="020B0A04020102020204" pitchFamily="34" charset="0"/>
              </a:rPr>
              <a:t>O</a:t>
            </a:r>
          </a:p>
        </p:txBody>
      </p:sp>
      <p:sp>
        <p:nvSpPr>
          <p:cNvPr id="26" name="TextBox 25">
            <a:extLst>
              <a:ext uri="{FF2B5EF4-FFF2-40B4-BE49-F238E27FC236}">
                <a16:creationId xmlns:a16="http://schemas.microsoft.com/office/drawing/2014/main" id="{BDAFBD4A-38CF-F4D7-4A27-2A47D8E5F3F6}"/>
              </a:ext>
            </a:extLst>
          </p:cNvPr>
          <p:cNvSpPr txBox="1"/>
          <p:nvPr/>
        </p:nvSpPr>
        <p:spPr>
          <a:xfrm>
            <a:off x="6602415" y="3317741"/>
            <a:ext cx="909319" cy="1200329"/>
          </a:xfrm>
          <a:prstGeom prst="rect">
            <a:avLst/>
          </a:prstGeom>
          <a:noFill/>
        </p:spPr>
        <p:txBody>
          <a:bodyPr wrap="square" rtlCol="0">
            <a:spAutoFit/>
          </a:bodyPr>
          <a:lstStyle/>
          <a:p>
            <a:r>
              <a:rPr lang="en-US" sz="7200" dirty="0">
                <a:solidFill>
                  <a:srgbClr val="000000"/>
                </a:solidFill>
                <a:latin typeface="Arial Black" panose="020B0A04020102020204" pitchFamily="34" charset="0"/>
              </a:rPr>
              <a:t>U</a:t>
            </a:r>
          </a:p>
        </p:txBody>
      </p:sp>
      <p:grpSp>
        <p:nvGrpSpPr>
          <p:cNvPr id="27" name="Group 26">
            <a:extLst>
              <a:ext uri="{FF2B5EF4-FFF2-40B4-BE49-F238E27FC236}">
                <a16:creationId xmlns:a16="http://schemas.microsoft.com/office/drawing/2014/main" id="{9469441C-F1F2-1B39-7E7E-F542178FEB13}"/>
              </a:ext>
            </a:extLst>
          </p:cNvPr>
          <p:cNvGrpSpPr/>
          <p:nvPr/>
        </p:nvGrpSpPr>
        <p:grpSpPr>
          <a:xfrm>
            <a:off x="7586010" y="2344668"/>
            <a:ext cx="4085946" cy="2173402"/>
            <a:chOff x="8119501" y="2321448"/>
            <a:chExt cx="4085946" cy="2173402"/>
          </a:xfrm>
        </p:grpSpPr>
        <p:sp>
          <p:nvSpPr>
            <p:cNvPr id="28" name="Rectangle 27">
              <a:extLst>
                <a:ext uri="{FF2B5EF4-FFF2-40B4-BE49-F238E27FC236}">
                  <a16:creationId xmlns:a16="http://schemas.microsoft.com/office/drawing/2014/main" id="{FC872F9A-E4BC-F023-6335-AC8A16023249}"/>
                </a:ext>
              </a:extLst>
            </p:cNvPr>
            <p:cNvSpPr/>
            <p:nvPr/>
          </p:nvSpPr>
          <p:spPr>
            <a:xfrm>
              <a:off x="8145463" y="2321448"/>
              <a:ext cx="4059984" cy="2173401"/>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cs typeface="+mn-cs"/>
              </a:endParaRPr>
            </a:p>
          </p:txBody>
        </p:sp>
        <p:sp>
          <p:nvSpPr>
            <p:cNvPr id="29" name="Rectangle 28">
              <a:extLst>
                <a:ext uri="{FF2B5EF4-FFF2-40B4-BE49-F238E27FC236}">
                  <a16:creationId xmlns:a16="http://schemas.microsoft.com/office/drawing/2014/main" id="{68FC51B9-41D2-79C7-7223-15053B267F8F}"/>
                </a:ext>
              </a:extLst>
            </p:cNvPr>
            <p:cNvSpPr/>
            <p:nvPr/>
          </p:nvSpPr>
          <p:spPr>
            <a:xfrm>
              <a:off x="8119501" y="2356768"/>
              <a:ext cx="215153" cy="2138082"/>
            </a:xfrm>
            <a:prstGeom prst="rect">
              <a:avLst/>
            </a:prstGeom>
            <a:solidFill>
              <a:srgbClr val="C0504D">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cs typeface="+mn-cs"/>
              </a:endParaRPr>
            </a:p>
          </p:txBody>
        </p:sp>
      </p:grpSp>
      <p:pic>
        <p:nvPicPr>
          <p:cNvPr id="2" name="Picture 1" descr="A black background with a black square&#10;&#10;Description automatically generated with medium confidence">
            <a:extLst>
              <a:ext uri="{FF2B5EF4-FFF2-40B4-BE49-F238E27FC236}">
                <a16:creationId xmlns:a16="http://schemas.microsoft.com/office/drawing/2014/main" id="{8BB92DC1-9ED4-E2DE-E10F-D0AE8C999B31}"/>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92431" y="57715"/>
            <a:ext cx="1626425" cy="440653"/>
          </a:xfrm>
          <a:prstGeom prst="rect">
            <a:avLst/>
          </a:prstGeom>
          <a:noFill/>
          <a:ln>
            <a:noFill/>
          </a:ln>
        </p:spPr>
      </p:pic>
    </p:spTree>
    <p:extLst>
      <p:ext uri="{BB962C8B-B14F-4D97-AF65-F5344CB8AC3E}">
        <p14:creationId xmlns:p14="http://schemas.microsoft.com/office/powerpoint/2010/main" val="79735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5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1+#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0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1+#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20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1+#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750"/>
                            </p:stCondLst>
                            <p:childTnLst>
                              <p:par>
                                <p:cTn id="38" presetID="2" presetClass="entr" presetSubtype="1"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0-#ppt_h/2"/>
                                          </p:val>
                                        </p:tav>
                                        <p:tav tm="100000">
                                          <p:val>
                                            <p:strVal val="#ppt_y"/>
                                          </p:val>
                                        </p:tav>
                                      </p:tavLst>
                                    </p:anim>
                                  </p:childTnLst>
                                </p:cTn>
                              </p:par>
                            </p:childTnLst>
                          </p:cTn>
                        </p:par>
                        <p:par>
                          <p:cTn id="42" fill="hold">
                            <p:stCondLst>
                              <p:cond delay="1250"/>
                            </p:stCondLst>
                            <p:childTnLst>
                              <p:par>
                                <p:cTn id="43" presetID="35" presetClass="path" presetSubtype="0" accel="50000" decel="50000" fill="hold" nodeType="afterEffect">
                                  <p:stCondLst>
                                    <p:cond delay="0"/>
                                  </p:stCondLst>
                                  <p:childTnLst>
                                    <p:animMotion origin="layout" path="M -3.54167E-6 -1.48148E-6 L -0.33658 0.00324 " pathEditMode="relative" rAng="0" ptsTypes="AA">
                                      <p:cBhvr>
                                        <p:cTn id="44" dur="2000" fill="hold"/>
                                        <p:tgtEl>
                                          <p:spTgt spid="27"/>
                                        </p:tgtEl>
                                        <p:attrNameLst>
                                          <p:attrName>ppt_x</p:attrName>
                                          <p:attrName>ppt_y</p:attrName>
                                        </p:attrNameLst>
                                      </p:cBhvr>
                                      <p:rCtr x="-16836"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3" grpId="0"/>
      <p:bldP spid="24" grpId="0"/>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4" name="Google Shape;87;p13">
            <a:extLst>
              <a:ext uri="{FF2B5EF4-FFF2-40B4-BE49-F238E27FC236}">
                <a16:creationId xmlns:a16="http://schemas.microsoft.com/office/drawing/2014/main" id="{61F00862-5E6C-00A7-2E7E-B8A2FC6AE047}"/>
              </a:ext>
            </a:extLst>
          </p:cNvPr>
          <p:cNvPicPr preferRelativeResize="0"/>
          <p:nvPr/>
        </p:nvPicPr>
        <p:blipFill rotWithShape="1">
          <a:blip r:embed="rId3"/>
          <a:srcRect/>
          <a:stretch>
            <a:fillRect/>
          </a:stretch>
        </p:blipFill>
        <p:spPr>
          <a:xfrm>
            <a:off x="92904" y="114546"/>
            <a:ext cx="1315720" cy="635635"/>
          </a:xfrm>
          <a:prstGeom prst="rect">
            <a:avLst/>
          </a:prstGeom>
          <a:noFill/>
          <a:ln>
            <a:noFill/>
          </a:ln>
        </p:spPr>
      </p:pic>
      <p:sp>
        <p:nvSpPr>
          <p:cNvPr id="8" name="Rectangle: Rounded Corners 7">
            <a:extLst>
              <a:ext uri="{FF2B5EF4-FFF2-40B4-BE49-F238E27FC236}">
                <a16:creationId xmlns:a16="http://schemas.microsoft.com/office/drawing/2014/main" id="{86D43D6B-BF01-F23E-2977-CA49E5B185AF}"/>
              </a:ext>
            </a:extLst>
          </p:cNvPr>
          <p:cNvSpPr/>
          <p:nvPr/>
        </p:nvSpPr>
        <p:spPr>
          <a:xfrm>
            <a:off x="3947257" y="150604"/>
            <a:ext cx="4741830"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Results (1/6)</a:t>
            </a:r>
          </a:p>
        </p:txBody>
      </p:sp>
      <p:sp>
        <p:nvSpPr>
          <p:cNvPr id="10" name="TextBox 9">
            <a:extLst>
              <a:ext uri="{FF2B5EF4-FFF2-40B4-BE49-F238E27FC236}">
                <a16:creationId xmlns:a16="http://schemas.microsoft.com/office/drawing/2014/main" id="{4880EC9A-6B17-E09C-E7EF-2C5BC317178C}"/>
              </a:ext>
            </a:extLst>
          </p:cNvPr>
          <p:cNvSpPr txBox="1"/>
          <p:nvPr/>
        </p:nvSpPr>
        <p:spPr>
          <a:xfrm>
            <a:off x="271313" y="1118312"/>
            <a:ext cx="11649374" cy="51480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sp>
        <p:nvSpPr>
          <p:cNvPr id="12" name="Text Box 16">
            <a:extLst>
              <a:ext uri="{FF2B5EF4-FFF2-40B4-BE49-F238E27FC236}">
                <a16:creationId xmlns:a16="http://schemas.microsoft.com/office/drawing/2014/main" id="{F118E904-A6CC-ACD5-E5E7-10F70B6C9975}"/>
              </a:ext>
            </a:extLst>
          </p:cNvPr>
          <p:cNvSpPr txBox="1"/>
          <p:nvPr/>
        </p:nvSpPr>
        <p:spPr>
          <a:xfrm>
            <a:off x="375920" y="1145540"/>
            <a:ext cx="2529840" cy="398780"/>
          </a:xfrm>
          <a:prstGeom prst="rect">
            <a:avLst/>
          </a:prstGeom>
          <a:noFill/>
          <a:ln w="9525">
            <a:noFill/>
          </a:ln>
        </p:spPr>
        <p:txBody>
          <a:bodyPr wrap="square">
            <a:spAutoFit/>
          </a:bodyPr>
          <a:lstStyle/>
          <a:p>
            <a:pPr indent="0"/>
            <a:r>
              <a:rPr lang="it-IT" altLang="en-US" sz="2000" b="1" u="sng" dirty="0">
                <a:solidFill>
                  <a:schemeClr val="tx1">
                    <a:lumMod val="50000"/>
                  </a:schemeClr>
                </a:solidFill>
                <a:latin typeface="Times New Roman" panose="02020603050405020304" charset="0"/>
              </a:rPr>
              <a:t>Gender Bias in AI</a:t>
            </a:r>
            <a:endParaRPr lang="en-IN" altLang="en-US" sz="2000" b="1" u="sng" dirty="0">
              <a:solidFill>
                <a:schemeClr val="tx1">
                  <a:lumMod val="50000"/>
                </a:schemeClr>
              </a:solidFill>
              <a:latin typeface="Times New Roman" panose="02020603050405020304" charset="0"/>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8DE3D669-2096-58A1-C8CA-8ED37A4EA334}"/>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92431" y="67875"/>
            <a:ext cx="1626425" cy="440653"/>
          </a:xfrm>
          <a:prstGeom prst="rect">
            <a:avLst/>
          </a:prstGeom>
          <a:noFill/>
          <a:ln>
            <a:noFill/>
          </a:ln>
        </p:spPr>
      </p:pic>
      <p:sp>
        <p:nvSpPr>
          <p:cNvPr id="3" name="TextBox 2">
            <a:extLst>
              <a:ext uri="{FF2B5EF4-FFF2-40B4-BE49-F238E27FC236}">
                <a16:creationId xmlns:a16="http://schemas.microsoft.com/office/drawing/2014/main" id="{E54D91DE-3D5D-4731-D466-CC0B7A0E523E}"/>
              </a:ext>
            </a:extLst>
          </p:cNvPr>
          <p:cNvSpPr txBox="1"/>
          <p:nvPr/>
        </p:nvSpPr>
        <p:spPr>
          <a:xfrm>
            <a:off x="377384" y="1569447"/>
            <a:ext cx="11430000" cy="692497"/>
          </a:xfrm>
          <a:prstGeom prst="rect">
            <a:avLst/>
          </a:prstGeom>
          <a:solidFill>
            <a:schemeClr val="bg1">
              <a:lumMod val="95000"/>
            </a:schemeClr>
          </a:solid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300" i="1" u="none" strike="noStrike" kern="1200" cap="none" spc="0" normalizeH="0" baseline="0" noProof="0" dirty="0">
                <a:ln>
                  <a:noFill/>
                </a:ln>
                <a:solidFill>
                  <a:srgbClr val="005587">
                    <a:lumMod val="75000"/>
                  </a:srgbClr>
                </a:solidFill>
                <a:effectLst/>
                <a:uLnTx/>
                <a:uFillTx/>
                <a:latin typeface="Arial"/>
                <a:ea typeface="+mn-ea"/>
                <a:cs typeface="+mn-cs"/>
              </a:rPr>
              <a:t>This review explores gender bias in Artificial Intelligence (AI) applications, analyzing </a:t>
            </a:r>
            <a:r>
              <a:rPr lang="en-US" sz="1300" i="1" dirty="0">
                <a:solidFill>
                  <a:srgbClr val="005587">
                    <a:lumMod val="75000"/>
                  </a:srgbClr>
                </a:solidFill>
                <a:latin typeface="Arial"/>
              </a:rPr>
              <a:t>40</a:t>
            </a:r>
            <a:r>
              <a:rPr kumimoji="0" lang="en-US" sz="1300" i="1" u="none" strike="noStrike" kern="1200" cap="none" spc="0" normalizeH="0" baseline="0" noProof="0" dirty="0">
                <a:ln>
                  <a:noFill/>
                </a:ln>
                <a:solidFill>
                  <a:srgbClr val="005587">
                    <a:lumMod val="75000"/>
                  </a:srgbClr>
                </a:solidFill>
                <a:effectLst/>
                <a:uLnTx/>
                <a:uFillTx/>
                <a:latin typeface="Arial"/>
                <a:ea typeface="+mn-ea"/>
                <a:cs typeface="+mn-cs"/>
              </a:rPr>
              <a:t> articles, blogs, research papers, and industry reports. It categorizes biases, into five categories: </a:t>
            </a: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participation and representation, Barrier to Entry, Stereotypes, Image Recognition and Algorithm Fairness.</a:t>
            </a:r>
            <a:endParaRPr kumimoji="0" lang="en-US" sz="1400" b="1" i="1" u="none"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9" name="TextBox 8">
            <a:extLst>
              <a:ext uri="{FF2B5EF4-FFF2-40B4-BE49-F238E27FC236}">
                <a16:creationId xmlns:a16="http://schemas.microsoft.com/office/drawing/2014/main" id="{50B812DD-0371-7216-1958-3BF689F0A5C8}"/>
              </a:ext>
            </a:extLst>
          </p:cNvPr>
          <p:cNvSpPr txBox="1"/>
          <p:nvPr/>
        </p:nvSpPr>
        <p:spPr>
          <a:xfrm>
            <a:off x="2738358" y="2365911"/>
            <a:ext cx="3125090" cy="292388"/>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A) Participation and Representation</a:t>
            </a:r>
            <a:endParaRPr kumimoji="0" lang="en-US" sz="1400" b="1" i="1" u="none"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11" name="TextBox 10">
            <a:extLst>
              <a:ext uri="{FF2B5EF4-FFF2-40B4-BE49-F238E27FC236}">
                <a16:creationId xmlns:a16="http://schemas.microsoft.com/office/drawing/2014/main" id="{11980EAE-C3FE-2080-833D-A677A502EBE7}"/>
              </a:ext>
            </a:extLst>
          </p:cNvPr>
          <p:cNvSpPr txBox="1"/>
          <p:nvPr/>
        </p:nvSpPr>
        <p:spPr>
          <a:xfrm>
            <a:off x="750764" y="2895600"/>
            <a:ext cx="2795076" cy="2702560"/>
          </a:xfrm>
          <a:prstGeom prst="rect">
            <a:avLst/>
          </a:prstGeom>
        </p:spPr>
        <p:txBody>
          <a:bodyPr wrap="square" rtlCol="0">
            <a:spAutoFit/>
          </a:bodyPr>
          <a:lstStyle/>
          <a:p>
            <a:endParaRPr lang="en-IN" sz="1600" dirty="0" err="1">
              <a:solidFill>
                <a:schemeClr val="tx2"/>
              </a:solidFill>
            </a:endParaRPr>
          </a:p>
        </p:txBody>
      </p:sp>
      <p:sp>
        <p:nvSpPr>
          <p:cNvPr id="14" name="TextBox 13">
            <a:extLst>
              <a:ext uri="{FF2B5EF4-FFF2-40B4-BE49-F238E27FC236}">
                <a16:creationId xmlns:a16="http://schemas.microsoft.com/office/drawing/2014/main" id="{5941BD84-C9E3-5491-B1CE-654858AFE924}"/>
              </a:ext>
            </a:extLst>
          </p:cNvPr>
          <p:cNvSpPr txBox="1"/>
          <p:nvPr/>
        </p:nvSpPr>
        <p:spPr>
          <a:xfrm>
            <a:off x="557724" y="2723239"/>
            <a:ext cx="3437599" cy="3293209"/>
          </a:xfrm>
          <a:prstGeom prst="rect">
            <a:avLst/>
          </a:prstGeom>
          <a:solidFill>
            <a:schemeClr val="tx1">
              <a:lumMod val="20000"/>
              <a:lumOff val="80000"/>
            </a:schemeClr>
          </a:solidFill>
          <a:effectLst>
            <a:outerShdw blurRad="50800" dist="38100" dir="5400000" algn="t" rotWithShape="0">
              <a:prstClr val="black">
                <a:alpha val="40000"/>
              </a:prstClr>
            </a:outerShdw>
          </a:effectLst>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300" b="1" u="sng" strike="noStrike" kern="1200" cap="none" spc="0" normalizeH="0" baseline="0" noProof="0" dirty="0">
                <a:ln>
                  <a:noFill/>
                </a:ln>
                <a:solidFill>
                  <a:srgbClr val="005587">
                    <a:lumMod val="75000"/>
                  </a:srgbClr>
                </a:solidFill>
                <a:effectLst/>
                <a:uLnTx/>
                <a:uFillTx/>
                <a:latin typeface="Arial"/>
                <a:ea typeface="+mn-ea"/>
                <a:cs typeface="+mn-cs"/>
              </a:rPr>
              <a:t>STEM  Workforce</a:t>
            </a:r>
          </a:p>
          <a:p>
            <a:pPr marR="0" lvl="0" algn="just" defTabSz="914400" rtl="0" eaLnBrk="1" fontAlgn="auto" latinLnBrk="0" hangingPunct="1">
              <a:lnSpc>
                <a:spcPct val="100000"/>
              </a:lnSpc>
              <a:spcBef>
                <a:spcPts val="0"/>
              </a:spcBef>
              <a:spcAft>
                <a:spcPts val="0"/>
              </a:spcAft>
              <a:buClrTx/>
              <a:buSzTx/>
              <a:tabLst/>
              <a:defRPr/>
            </a:pPr>
            <a:endParaRPr lang="en-US" sz="1300" b="1" u="sng" dirty="0">
              <a:solidFill>
                <a:srgbClr val="005587">
                  <a:lumMod val="75000"/>
                </a:srgbClr>
              </a:solidFill>
              <a:latin typeface="Arial"/>
            </a:endParaRPr>
          </a:p>
          <a:p>
            <a:pPr marR="0" lvl="0" algn="just" defTabSz="914400" rtl="0" eaLnBrk="1" fontAlgn="auto" latinLnBrk="0" hangingPunct="1">
              <a:lnSpc>
                <a:spcPct val="100000"/>
              </a:lnSpc>
              <a:spcBef>
                <a:spcPts val="0"/>
              </a:spcBef>
              <a:spcAft>
                <a:spcPts val="0"/>
              </a:spcAft>
              <a:buClrTx/>
              <a:buSzTx/>
              <a:tabLst/>
              <a:defRPr/>
            </a:pPr>
            <a:r>
              <a:rPr kumimoji="0" lang="en-US" sz="1400" strike="noStrike" kern="1200" cap="none" spc="0" normalizeH="0" baseline="0" noProof="0" dirty="0">
                <a:ln>
                  <a:noFill/>
                </a:ln>
                <a:solidFill>
                  <a:srgbClr val="005587">
                    <a:lumMod val="75000"/>
                  </a:srgbClr>
                </a:solidFill>
                <a:effectLst/>
                <a:uLnTx/>
                <a:uFillTx/>
                <a:latin typeface="Arial"/>
                <a:ea typeface="+mn-ea"/>
                <a:cs typeface="+mn-cs"/>
              </a:rPr>
              <a:t>Women in STEM fields make up nearly half of the </a:t>
            </a:r>
            <a:r>
              <a:rPr kumimoji="0" lang="en-US" sz="1400" b="1" strike="noStrike" kern="1200" cap="none" spc="0" normalizeH="0" baseline="0" noProof="0" dirty="0">
                <a:ln>
                  <a:noFill/>
                </a:ln>
                <a:solidFill>
                  <a:srgbClr val="005587">
                    <a:lumMod val="75000"/>
                  </a:srgbClr>
                </a:solidFill>
                <a:effectLst/>
                <a:uLnTx/>
                <a:uFillTx/>
                <a:latin typeface="Arial"/>
                <a:ea typeface="+mn-ea"/>
                <a:cs typeface="+mn-cs"/>
              </a:rPr>
              <a:t>total workforce </a:t>
            </a:r>
            <a:r>
              <a:rPr kumimoji="0" lang="en-US" sz="1400" strike="noStrike" kern="1200" cap="none" spc="0" normalizeH="0" baseline="0" noProof="0" dirty="0">
                <a:ln>
                  <a:noFill/>
                </a:ln>
                <a:solidFill>
                  <a:srgbClr val="005587">
                    <a:lumMod val="75000"/>
                  </a:srgbClr>
                </a:solidFill>
                <a:effectLst/>
                <a:uLnTx/>
                <a:uFillTx/>
                <a:latin typeface="Arial"/>
                <a:ea typeface="+mn-ea"/>
                <a:cs typeface="+mn-cs"/>
              </a:rPr>
              <a:t>but only </a:t>
            </a:r>
            <a:r>
              <a:rPr kumimoji="0" lang="en-US" sz="1400" b="1" strike="noStrike" kern="1200" cap="none" spc="0" normalizeH="0" baseline="0" noProof="0" dirty="0">
                <a:ln>
                  <a:noFill/>
                </a:ln>
                <a:solidFill>
                  <a:srgbClr val="005587">
                    <a:lumMod val="75000"/>
                  </a:srgbClr>
                </a:solidFill>
                <a:effectLst/>
                <a:uLnTx/>
                <a:uFillTx/>
                <a:latin typeface="Arial"/>
                <a:ea typeface="+mn-ea"/>
                <a:cs typeface="+mn-cs"/>
              </a:rPr>
              <a:t>represent 26%. </a:t>
            </a:r>
            <a:r>
              <a:rPr kumimoji="0" lang="en-US" sz="1400" strike="noStrike" kern="1200" cap="none" spc="0" normalizeH="0" baseline="0" noProof="0" dirty="0">
                <a:ln>
                  <a:noFill/>
                </a:ln>
                <a:solidFill>
                  <a:srgbClr val="005587">
                    <a:lumMod val="75000"/>
                  </a:srgbClr>
                </a:solidFill>
                <a:effectLst/>
                <a:uLnTx/>
                <a:uFillTx/>
                <a:latin typeface="Arial"/>
                <a:ea typeface="+mn-ea"/>
                <a:cs typeface="+mn-cs"/>
              </a:rPr>
              <a:t>In 2016, they made up </a:t>
            </a:r>
            <a:r>
              <a:rPr kumimoji="0" lang="en-US" sz="1400" b="1" strike="noStrike" kern="1200" cap="none" spc="0" normalizeH="0" baseline="0" noProof="0" dirty="0">
                <a:ln>
                  <a:noFill/>
                </a:ln>
                <a:solidFill>
                  <a:srgbClr val="005587">
                    <a:lumMod val="75000"/>
                  </a:srgbClr>
                </a:solidFill>
                <a:effectLst/>
                <a:uLnTx/>
                <a:uFillTx/>
                <a:latin typeface="Arial"/>
                <a:ea typeface="+mn-ea"/>
                <a:cs typeface="+mn-cs"/>
              </a:rPr>
              <a:t>59% of the workforce but only 30% at major technology companies</a:t>
            </a:r>
            <a:r>
              <a:rPr kumimoji="0" lang="en-US" sz="1400" strike="noStrike" kern="1200" cap="none" spc="0" normalizeH="0" baseline="0" noProof="0" dirty="0">
                <a:ln>
                  <a:noFill/>
                </a:ln>
                <a:solidFill>
                  <a:srgbClr val="005587">
                    <a:lumMod val="75000"/>
                  </a:srgbClr>
                </a:solidFill>
                <a:effectLst/>
                <a:uLnTx/>
                <a:uFillTx/>
                <a:latin typeface="Arial"/>
                <a:ea typeface="+mn-ea"/>
                <a:cs typeface="+mn-cs"/>
              </a:rPr>
              <a:t>. India's tech industry faces significant underrepresentation, with only </a:t>
            </a:r>
            <a:r>
              <a:rPr kumimoji="0" lang="en-US" sz="1400" b="1" strike="noStrike" kern="1200" cap="none" spc="0" normalizeH="0" baseline="0" noProof="0" dirty="0">
                <a:ln>
                  <a:noFill/>
                </a:ln>
                <a:solidFill>
                  <a:srgbClr val="005587">
                    <a:lumMod val="75000"/>
                  </a:srgbClr>
                </a:solidFill>
                <a:effectLst/>
                <a:uLnTx/>
                <a:uFillTx/>
                <a:latin typeface="Arial"/>
                <a:ea typeface="+mn-ea"/>
                <a:cs typeface="+mn-cs"/>
              </a:rPr>
              <a:t>7% of women holding executive positions</a:t>
            </a:r>
            <a:r>
              <a:rPr kumimoji="0" lang="en-US" sz="1400" strike="noStrike" kern="1200" cap="none" spc="0" normalizeH="0" baseline="0" noProof="0" dirty="0">
                <a:ln>
                  <a:noFill/>
                </a:ln>
                <a:solidFill>
                  <a:srgbClr val="005587">
                    <a:lumMod val="75000"/>
                  </a:srgbClr>
                </a:solidFill>
                <a:effectLst/>
                <a:uLnTx/>
                <a:uFillTx/>
                <a:latin typeface="Arial"/>
                <a:ea typeface="+mn-ea"/>
                <a:cs typeface="+mn-cs"/>
              </a:rPr>
              <a:t>. Low girls' participation in computer science courses restricts women entering tech careers. Despite a six-fold increase in AI talent availability, the rise in female representation remains gradual.</a:t>
            </a:r>
          </a:p>
        </p:txBody>
      </p:sp>
      <p:sp>
        <p:nvSpPr>
          <p:cNvPr id="16" name="TextBox 15">
            <a:extLst>
              <a:ext uri="{FF2B5EF4-FFF2-40B4-BE49-F238E27FC236}">
                <a16:creationId xmlns:a16="http://schemas.microsoft.com/office/drawing/2014/main" id="{E2C70B06-A77B-C1B2-37BE-B14ADD852C09}"/>
              </a:ext>
            </a:extLst>
          </p:cNvPr>
          <p:cNvSpPr txBox="1"/>
          <p:nvPr/>
        </p:nvSpPr>
        <p:spPr>
          <a:xfrm>
            <a:off x="4129160" y="2723239"/>
            <a:ext cx="4112887" cy="3293209"/>
          </a:xfrm>
          <a:prstGeom prst="rect">
            <a:avLst/>
          </a:prstGeom>
          <a:solidFill>
            <a:schemeClr val="tx1">
              <a:lumMod val="20000"/>
              <a:lumOff val="80000"/>
            </a:schemeClr>
          </a:solidFill>
          <a:effectLst>
            <a:outerShdw blurRad="50800" dist="38100" dir="5400000" algn="t" rotWithShape="0">
              <a:prstClr val="black">
                <a:alpha val="40000"/>
              </a:prstClr>
            </a:outerShdw>
          </a:effectLst>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300" b="1" u="sng" strike="noStrike" kern="1200" cap="none" spc="0" normalizeH="0" baseline="0" noProof="0" dirty="0">
                <a:ln>
                  <a:noFill/>
                </a:ln>
                <a:solidFill>
                  <a:srgbClr val="005587">
                    <a:lumMod val="75000"/>
                  </a:srgbClr>
                </a:solidFill>
                <a:effectLst/>
                <a:uLnTx/>
                <a:uFillTx/>
                <a:latin typeface="Arial"/>
                <a:ea typeface="+mn-ea"/>
                <a:cs typeface="+mn-cs"/>
              </a:rPr>
              <a:t>STEM  Education</a:t>
            </a:r>
          </a:p>
          <a:p>
            <a:pPr marR="0" lvl="0" algn="just" defTabSz="914400" rtl="0" eaLnBrk="1" fontAlgn="auto" latinLnBrk="0" hangingPunct="1">
              <a:lnSpc>
                <a:spcPct val="100000"/>
              </a:lnSpc>
              <a:spcBef>
                <a:spcPts val="0"/>
              </a:spcBef>
              <a:spcAft>
                <a:spcPts val="0"/>
              </a:spcAft>
              <a:buClrTx/>
              <a:buSzTx/>
              <a:tabLst/>
              <a:defRPr/>
            </a:pPr>
            <a:endParaRPr lang="en-US" sz="1300" b="1" u="sng" dirty="0">
              <a:solidFill>
                <a:srgbClr val="005587">
                  <a:lumMod val="75000"/>
                </a:srgbClr>
              </a:solidFill>
              <a:latin typeface="Arial"/>
            </a:endParaRPr>
          </a:p>
          <a:p>
            <a:pPr marR="0" lvl="0" algn="just" defTabSz="914400" rtl="0" eaLnBrk="1" fontAlgn="auto" latinLnBrk="0" hangingPunct="1">
              <a:lnSpc>
                <a:spcPct val="100000"/>
              </a:lnSpc>
              <a:spcBef>
                <a:spcPts val="0"/>
              </a:spcBef>
              <a:spcAft>
                <a:spcPts val="0"/>
              </a:spcAft>
              <a:buClrTx/>
              <a:buSzTx/>
              <a:tabLst/>
              <a:defRPr/>
            </a:pPr>
            <a:r>
              <a:rPr kumimoji="0" lang="en-US" sz="1400" strike="noStrike" kern="1200" cap="none" spc="0" normalizeH="0" baseline="0" noProof="0" dirty="0">
                <a:ln>
                  <a:noFill/>
                </a:ln>
                <a:solidFill>
                  <a:srgbClr val="005587">
                    <a:lumMod val="75000"/>
                  </a:srgbClr>
                </a:solidFill>
                <a:effectLst/>
                <a:uLnTx/>
                <a:uFillTx/>
                <a:latin typeface="Arial"/>
                <a:ea typeface="+mn-ea"/>
                <a:cs typeface="+mn-cs"/>
              </a:rPr>
              <a:t>Despite efforts to promote STEM education, women remain underrepresented in the tech sector. The gender and generational gap is particularly concerning in lower middle-income nations, where 21% of women are online compared to 32% of men and 39% of young people use the internet. Despite outperforming boys in most STEM subjects at graduate level, women's participation in the ICT and digital sector is not improving significantly. Women's research in AI is particularly valuable, and it is crucial to highlight the valuable work of female researchers in various STEM sectors, particularly in AI.</a:t>
            </a:r>
          </a:p>
        </p:txBody>
      </p:sp>
      <p:sp>
        <p:nvSpPr>
          <p:cNvPr id="17" name="TextBox 16">
            <a:extLst>
              <a:ext uri="{FF2B5EF4-FFF2-40B4-BE49-F238E27FC236}">
                <a16:creationId xmlns:a16="http://schemas.microsoft.com/office/drawing/2014/main" id="{13C21FD1-5AB3-E795-A33C-630F98AB1995}"/>
              </a:ext>
            </a:extLst>
          </p:cNvPr>
          <p:cNvSpPr txBox="1"/>
          <p:nvPr/>
        </p:nvSpPr>
        <p:spPr>
          <a:xfrm>
            <a:off x="9450896" y="2346478"/>
            <a:ext cx="1764032" cy="292388"/>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B) Barriers to Entry</a:t>
            </a:r>
            <a:endParaRPr kumimoji="0" lang="en-US" sz="1400" b="1" i="1" u="none"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18" name="TextBox 17">
            <a:extLst>
              <a:ext uri="{FF2B5EF4-FFF2-40B4-BE49-F238E27FC236}">
                <a16:creationId xmlns:a16="http://schemas.microsoft.com/office/drawing/2014/main" id="{B2B8B428-B3F8-3D1D-9B77-088192898731}"/>
              </a:ext>
            </a:extLst>
          </p:cNvPr>
          <p:cNvSpPr txBox="1"/>
          <p:nvPr/>
        </p:nvSpPr>
        <p:spPr>
          <a:xfrm>
            <a:off x="8559544" y="2713079"/>
            <a:ext cx="3247840" cy="3323987"/>
          </a:xfrm>
          <a:prstGeom prst="rect">
            <a:avLst/>
          </a:prstGeom>
          <a:solidFill>
            <a:schemeClr val="tx1">
              <a:lumMod val="20000"/>
              <a:lumOff val="80000"/>
            </a:schemeClr>
          </a:solidFill>
          <a:effectLst>
            <a:outerShdw blurRad="50800" dist="38100" dir="5400000" algn="t" rotWithShape="0">
              <a:prstClr val="black">
                <a:alpha val="40000"/>
              </a:prstClr>
            </a:outerShdw>
          </a:effectLst>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endParaRPr kumimoji="0" lang="en-US" sz="1400" strike="noStrike" kern="1200" cap="none" spc="0" normalizeH="0" baseline="0" noProof="0" dirty="0">
              <a:ln>
                <a:noFill/>
              </a:ln>
              <a:solidFill>
                <a:srgbClr val="005587">
                  <a:lumMod val="75000"/>
                </a:srgbClr>
              </a:solidFill>
              <a:effectLst/>
              <a:uLnTx/>
              <a:uFillTx/>
              <a:latin typeface="Arial"/>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lang="en-US" sz="1400" dirty="0">
              <a:solidFill>
                <a:srgbClr val="005587">
                  <a:lumMod val="75000"/>
                </a:srgbClr>
              </a:solidFill>
              <a:latin typeface="Arial"/>
            </a:endParaRPr>
          </a:p>
          <a:p>
            <a:pPr marR="0" lvl="0" algn="just" defTabSz="914400" rtl="0" eaLnBrk="1" fontAlgn="auto" latinLnBrk="0" hangingPunct="1">
              <a:lnSpc>
                <a:spcPct val="100000"/>
              </a:lnSpc>
              <a:spcBef>
                <a:spcPts val="0"/>
              </a:spcBef>
              <a:spcAft>
                <a:spcPts val="0"/>
              </a:spcAft>
              <a:buClrTx/>
              <a:buSzTx/>
              <a:tabLst/>
              <a:defRPr/>
            </a:pPr>
            <a:endParaRPr lang="en-US" sz="1400" dirty="0">
              <a:solidFill>
                <a:srgbClr val="005587">
                  <a:lumMod val="75000"/>
                </a:srgbClr>
              </a:solidFill>
              <a:latin typeface="Arial"/>
            </a:endParaRPr>
          </a:p>
          <a:p>
            <a:pPr marR="0" lvl="0" algn="just" defTabSz="914400" rtl="0" eaLnBrk="1" fontAlgn="auto" latinLnBrk="0" hangingPunct="1">
              <a:lnSpc>
                <a:spcPct val="100000"/>
              </a:lnSpc>
              <a:spcBef>
                <a:spcPts val="0"/>
              </a:spcBef>
              <a:spcAft>
                <a:spcPts val="0"/>
              </a:spcAft>
              <a:buClrTx/>
              <a:buSzTx/>
              <a:tabLst/>
              <a:defRPr/>
            </a:pPr>
            <a:r>
              <a:rPr lang="en-US" sz="1400" dirty="0">
                <a:solidFill>
                  <a:srgbClr val="005587">
                    <a:lumMod val="75000"/>
                  </a:srgbClr>
                </a:solidFill>
                <a:latin typeface="Arial"/>
              </a:rPr>
              <a:t>I</a:t>
            </a:r>
            <a:r>
              <a:rPr kumimoji="0" lang="en-US" sz="1400" strike="noStrike" kern="1200" cap="none" spc="0" normalizeH="0" baseline="0" noProof="0" dirty="0" err="1">
                <a:ln>
                  <a:noFill/>
                </a:ln>
                <a:solidFill>
                  <a:srgbClr val="005587">
                    <a:lumMod val="75000"/>
                  </a:srgbClr>
                </a:solidFill>
                <a:effectLst/>
                <a:uLnTx/>
                <a:uFillTx/>
                <a:latin typeface="Arial"/>
                <a:ea typeface="+mn-ea"/>
                <a:cs typeface="+mn-cs"/>
              </a:rPr>
              <a:t>ndia's</a:t>
            </a:r>
            <a:r>
              <a:rPr kumimoji="0" lang="en-US" sz="1400" strike="noStrike" kern="1200" cap="none" spc="0" normalizeH="0" baseline="0" noProof="0" dirty="0">
                <a:ln>
                  <a:noFill/>
                </a:ln>
                <a:solidFill>
                  <a:srgbClr val="005587">
                    <a:lumMod val="75000"/>
                  </a:srgbClr>
                </a:solidFill>
                <a:effectLst/>
                <a:uLnTx/>
                <a:uFillTx/>
                <a:latin typeface="Arial"/>
                <a:ea typeface="+mn-ea"/>
                <a:cs typeface="+mn-cs"/>
              </a:rPr>
              <a:t> tech sector faces barriers to women's representation, including stereotypes, gender bias, lack of female role models, and work-life balance issues. These factors discourage girls from pursuing STEM education and careers in technology. Societal beliefs about gender roles and expectations around childcare and household responsibilities further complicate the situation.</a:t>
            </a:r>
          </a:p>
          <a:p>
            <a:pPr marR="0" lvl="0" algn="just" defTabSz="914400" rtl="0" eaLnBrk="1" fontAlgn="auto" latinLnBrk="0" hangingPunct="1">
              <a:lnSpc>
                <a:spcPct val="100000"/>
              </a:lnSpc>
              <a:spcBef>
                <a:spcPts val="0"/>
              </a:spcBef>
              <a:spcAft>
                <a:spcPts val="0"/>
              </a:spcAft>
              <a:buClrTx/>
              <a:buSzTx/>
              <a:tabLst/>
              <a:defRPr/>
            </a:pPr>
            <a:endParaRPr kumimoji="0" lang="en-US" sz="1400"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5" name="TextBox 4">
            <a:extLst>
              <a:ext uri="{FF2B5EF4-FFF2-40B4-BE49-F238E27FC236}">
                <a16:creationId xmlns:a16="http://schemas.microsoft.com/office/drawing/2014/main" id="{7E4BF20F-B83F-9C2C-66D8-C52EBE8F82A5}"/>
              </a:ext>
            </a:extLst>
          </p:cNvPr>
          <p:cNvSpPr txBox="1"/>
          <p:nvPr/>
        </p:nvSpPr>
        <p:spPr>
          <a:xfrm>
            <a:off x="293464" y="6394892"/>
            <a:ext cx="9798390" cy="338554"/>
          </a:xfrm>
          <a:prstGeom prst="rect">
            <a:avLst/>
          </a:prstGeom>
          <a:solidFill>
            <a:schemeClr val="bg1">
              <a:lumMod val="95000"/>
            </a:schemeClr>
          </a:solid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800" i="1" u="none" strike="noStrike" kern="1200" cap="none" spc="0" normalizeH="0" baseline="0" noProof="0" dirty="0">
                <a:ln>
                  <a:noFill/>
                </a:ln>
                <a:solidFill>
                  <a:srgbClr val="FF0000"/>
                </a:solidFill>
                <a:effectLst/>
                <a:uLnTx/>
                <a:uFillTx/>
                <a:latin typeface="Arial"/>
                <a:ea typeface="+mn-ea"/>
                <a:cs typeface="+mn-cs"/>
              </a:rPr>
              <a:t>*ICT-Information and Communications Technology-  </a:t>
            </a:r>
            <a:r>
              <a:rPr lang="en-US" sz="800" b="0" i="0" dirty="0">
                <a:solidFill>
                  <a:srgbClr val="4D5156"/>
                </a:solidFill>
                <a:effectLst/>
                <a:highlight>
                  <a:srgbClr val="FFFFFF"/>
                </a:highlight>
                <a:latin typeface="Google Sans"/>
              </a:rPr>
              <a:t> </a:t>
            </a:r>
            <a:r>
              <a:rPr lang="en-US" sz="800" b="0" i="1" dirty="0">
                <a:solidFill>
                  <a:srgbClr val="FF0000"/>
                </a:solidFill>
                <a:effectLst/>
                <a:highlight>
                  <a:srgbClr val="FFFFFF"/>
                </a:highlight>
                <a:latin typeface="Google Sans"/>
              </a:rPr>
              <a:t>t</a:t>
            </a:r>
            <a:r>
              <a:rPr lang="en-US" sz="800" b="0" i="1" dirty="0">
                <a:solidFill>
                  <a:srgbClr val="FF0000"/>
                </a:solidFill>
                <a:effectLst/>
                <a:latin typeface="Google Sans"/>
              </a:rPr>
              <a:t>echnology that supports activities involving information. Suc</a:t>
            </a:r>
            <a:r>
              <a:rPr lang="en-US" sz="800" b="0" i="1" dirty="0">
                <a:solidFill>
                  <a:srgbClr val="FF0000"/>
                </a:solidFill>
                <a:effectLst/>
                <a:highlight>
                  <a:srgbClr val="FFFFFF"/>
                </a:highlight>
                <a:latin typeface="Google Sans"/>
              </a:rPr>
              <a:t>h activities include gathering, processing, storing and presenting data. Increasingly these activities also involve collaboration and communication.</a:t>
            </a:r>
            <a:endParaRPr kumimoji="0" lang="en-US" sz="800" b="1" i="1"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54373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D7EC7E-1A00-D984-80F2-C0CEDF11EB69}"/>
              </a:ext>
            </a:extLst>
          </p:cNvPr>
          <p:cNvSpPr txBox="1"/>
          <p:nvPr/>
        </p:nvSpPr>
        <p:spPr>
          <a:xfrm>
            <a:off x="271313" y="748508"/>
            <a:ext cx="11649374" cy="57201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sp>
        <p:nvSpPr>
          <p:cNvPr id="43" name="Rectangle: Rounded Corners 42">
            <a:extLst>
              <a:ext uri="{FF2B5EF4-FFF2-40B4-BE49-F238E27FC236}">
                <a16:creationId xmlns:a16="http://schemas.microsoft.com/office/drawing/2014/main" id="{CF59027B-9715-4F5D-9E52-10D8064A5039}"/>
              </a:ext>
            </a:extLst>
          </p:cNvPr>
          <p:cNvSpPr>
            <a:spLocks/>
          </p:cNvSpPr>
          <p:nvPr/>
        </p:nvSpPr>
        <p:spPr>
          <a:xfrm>
            <a:off x="411826" y="2395489"/>
            <a:ext cx="3548651" cy="3903711"/>
          </a:xfrm>
          <a:prstGeom prst="roundRect">
            <a:avLst>
              <a:gd name="adj" fmla="val 4795"/>
            </a:avLst>
          </a:prstGeom>
          <a:solidFill>
            <a:schemeClr val="bg1"/>
          </a:solid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44" name="Oval 43">
            <a:extLst>
              <a:ext uri="{FF2B5EF4-FFF2-40B4-BE49-F238E27FC236}">
                <a16:creationId xmlns:a16="http://schemas.microsoft.com/office/drawing/2014/main" id="{99AA2F5F-3306-4D1B-B800-BC0EBB8FD768}"/>
              </a:ext>
            </a:extLst>
          </p:cNvPr>
          <p:cNvSpPr>
            <a:spLocks/>
          </p:cNvSpPr>
          <p:nvPr/>
        </p:nvSpPr>
        <p:spPr>
          <a:xfrm>
            <a:off x="1457639" y="1399817"/>
            <a:ext cx="1457024" cy="1457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45" name="Oval 44">
            <a:extLst>
              <a:ext uri="{FF2B5EF4-FFF2-40B4-BE49-F238E27FC236}">
                <a16:creationId xmlns:a16="http://schemas.microsoft.com/office/drawing/2014/main" id="{E6A1CA54-E14C-462D-B22D-07C14DFE4416}"/>
              </a:ext>
            </a:extLst>
          </p:cNvPr>
          <p:cNvSpPr/>
          <p:nvPr/>
        </p:nvSpPr>
        <p:spPr>
          <a:xfrm>
            <a:off x="1602517" y="1510394"/>
            <a:ext cx="1167269" cy="11672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46" name="Arc 45">
            <a:extLst>
              <a:ext uri="{FF2B5EF4-FFF2-40B4-BE49-F238E27FC236}">
                <a16:creationId xmlns:a16="http://schemas.microsoft.com/office/drawing/2014/main" id="{435426FC-CF97-4B7A-8608-9967195749B5}"/>
              </a:ext>
            </a:extLst>
          </p:cNvPr>
          <p:cNvSpPr>
            <a:spLocks/>
          </p:cNvSpPr>
          <p:nvPr/>
        </p:nvSpPr>
        <p:spPr>
          <a:xfrm>
            <a:off x="1445917" y="1399817"/>
            <a:ext cx="1480469" cy="1457024"/>
          </a:xfrm>
          <a:prstGeom prst="arc">
            <a:avLst>
              <a:gd name="adj1" fmla="val 1267608"/>
              <a:gd name="adj2" fmla="val 9534225"/>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7" name="Rectangle 46">
            <a:extLst>
              <a:ext uri="{FF2B5EF4-FFF2-40B4-BE49-F238E27FC236}">
                <a16:creationId xmlns:a16="http://schemas.microsoft.com/office/drawing/2014/main" id="{2D691FC8-A516-4640-938D-F96E045290D6}"/>
              </a:ext>
            </a:extLst>
          </p:cNvPr>
          <p:cNvSpPr/>
          <p:nvPr/>
        </p:nvSpPr>
        <p:spPr>
          <a:xfrm>
            <a:off x="411826" y="2997200"/>
            <a:ext cx="3548650" cy="4475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What is Gender and </a:t>
            </a:r>
            <a:r>
              <a:rPr kumimoji="0" lang="en-US" sz="1600" b="1" i="0" u="none" strike="noStrike" kern="1200" cap="none" spc="0" normalizeH="0" baseline="0" noProof="0" dirty="0" err="1">
                <a:ln>
                  <a:noFill/>
                </a:ln>
                <a:solidFill>
                  <a:srgbClr val="FFFFFF"/>
                </a:solidFill>
                <a:effectLst/>
                <a:uLnTx/>
                <a:uFillTx/>
                <a:latin typeface="Arial" panose="020B0604020202020204"/>
                <a:ea typeface="+mn-ea"/>
                <a:cs typeface="+mn-cs"/>
              </a:rPr>
              <a:t>Gende</a:t>
            </a:r>
            <a:r>
              <a:rPr lang="en-US" sz="1600" b="1" dirty="0">
                <a:solidFill>
                  <a:srgbClr val="FFFFFF"/>
                </a:solidFill>
                <a:latin typeface="Arial" panose="020B0604020202020204"/>
              </a:rPr>
              <a:t>r Bias</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4" name="Rectangle: Rounded Corners 103">
            <a:extLst>
              <a:ext uri="{FF2B5EF4-FFF2-40B4-BE49-F238E27FC236}">
                <a16:creationId xmlns:a16="http://schemas.microsoft.com/office/drawing/2014/main" id="{74F79C5D-B4B0-4F7E-8CB6-C2C74F704C16}"/>
              </a:ext>
            </a:extLst>
          </p:cNvPr>
          <p:cNvSpPr>
            <a:spLocks/>
          </p:cNvSpPr>
          <p:nvPr/>
        </p:nvSpPr>
        <p:spPr>
          <a:xfrm>
            <a:off x="4321675" y="2395489"/>
            <a:ext cx="3548651" cy="3903711"/>
          </a:xfrm>
          <a:prstGeom prst="roundRect">
            <a:avLst>
              <a:gd name="adj" fmla="val 4795"/>
            </a:avLst>
          </a:prstGeom>
          <a:solidFill>
            <a:schemeClr val="bg1"/>
          </a:solid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105" name="Oval 104">
            <a:extLst>
              <a:ext uri="{FF2B5EF4-FFF2-40B4-BE49-F238E27FC236}">
                <a16:creationId xmlns:a16="http://schemas.microsoft.com/office/drawing/2014/main" id="{74E7BAE2-5719-4CF9-8237-CF0FE7F91384}"/>
              </a:ext>
            </a:extLst>
          </p:cNvPr>
          <p:cNvSpPr>
            <a:spLocks/>
          </p:cNvSpPr>
          <p:nvPr/>
        </p:nvSpPr>
        <p:spPr>
          <a:xfrm>
            <a:off x="5367488" y="1399817"/>
            <a:ext cx="1457024" cy="1457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106" name="Oval 105">
            <a:extLst>
              <a:ext uri="{FF2B5EF4-FFF2-40B4-BE49-F238E27FC236}">
                <a16:creationId xmlns:a16="http://schemas.microsoft.com/office/drawing/2014/main" id="{844E2350-6781-4911-B3C9-1CFEE5F912AC}"/>
              </a:ext>
            </a:extLst>
          </p:cNvPr>
          <p:cNvSpPr/>
          <p:nvPr/>
        </p:nvSpPr>
        <p:spPr>
          <a:xfrm>
            <a:off x="5512366" y="1510394"/>
            <a:ext cx="1167269" cy="11672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107" name="Arc 106">
            <a:extLst>
              <a:ext uri="{FF2B5EF4-FFF2-40B4-BE49-F238E27FC236}">
                <a16:creationId xmlns:a16="http://schemas.microsoft.com/office/drawing/2014/main" id="{C5B70E39-87F4-443F-A01C-852A002C8E66}"/>
              </a:ext>
            </a:extLst>
          </p:cNvPr>
          <p:cNvSpPr>
            <a:spLocks/>
          </p:cNvSpPr>
          <p:nvPr/>
        </p:nvSpPr>
        <p:spPr>
          <a:xfrm>
            <a:off x="5355766" y="1399817"/>
            <a:ext cx="1480469" cy="1457024"/>
          </a:xfrm>
          <a:prstGeom prst="arc">
            <a:avLst>
              <a:gd name="adj1" fmla="val 1276050"/>
              <a:gd name="adj2" fmla="val 9528815"/>
            </a:avLst>
          </a:prstGeom>
          <a:ln w="38100" cap="rnd">
            <a:solidFill>
              <a:srgbClr val="005587"/>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08" name="Rectangle 107">
            <a:extLst>
              <a:ext uri="{FF2B5EF4-FFF2-40B4-BE49-F238E27FC236}">
                <a16:creationId xmlns:a16="http://schemas.microsoft.com/office/drawing/2014/main" id="{F1AADFCC-122F-4692-8548-3B43F64CBCE8}"/>
              </a:ext>
            </a:extLst>
          </p:cNvPr>
          <p:cNvSpPr/>
          <p:nvPr/>
        </p:nvSpPr>
        <p:spPr>
          <a:xfrm>
            <a:off x="4321675" y="2997200"/>
            <a:ext cx="3548650" cy="447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Artificial Intelligence</a:t>
            </a:r>
          </a:p>
        </p:txBody>
      </p:sp>
      <p:sp>
        <p:nvSpPr>
          <p:cNvPr id="117" name="Rectangle: Rounded Corners 116">
            <a:extLst>
              <a:ext uri="{FF2B5EF4-FFF2-40B4-BE49-F238E27FC236}">
                <a16:creationId xmlns:a16="http://schemas.microsoft.com/office/drawing/2014/main" id="{E9502796-8D3A-4C6A-A195-4AA7DE3047A2}"/>
              </a:ext>
            </a:extLst>
          </p:cNvPr>
          <p:cNvSpPr>
            <a:spLocks/>
          </p:cNvSpPr>
          <p:nvPr/>
        </p:nvSpPr>
        <p:spPr>
          <a:xfrm>
            <a:off x="8231524" y="2395489"/>
            <a:ext cx="3548651" cy="3903711"/>
          </a:xfrm>
          <a:prstGeom prst="roundRect">
            <a:avLst>
              <a:gd name="adj" fmla="val 4795"/>
            </a:avLst>
          </a:prstGeom>
          <a:solidFill>
            <a:schemeClr val="bg1"/>
          </a:solidFill>
          <a:ln w="38100"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118" name="Oval 117">
            <a:extLst>
              <a:ext uri="{FF2B5EF4-FFF2-40B4-BE49-F238E27FC236}">
                <a16:creationId xmlns:a16="http://schemas.microsoft.com/office/drawing/2014/main" id="{2C423C20-8A15-4169-9E34-D4C34E780E63}"/>
              </a:ext>
            </a:extLst>
          </p:cNvPr>
          <p:cNvSpPr>
            <a:spLocks/>
          </p:cNvSpPr>
          <p:nvPr/>
        </p:nvSpPr>
        <p:spPr>
          <a:xfrm>
            <a:off x="9277337" y="1399817"/>
            <a:ext cx="1457024" cy="1457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119" name="Oval 118">
            <a:extLst>
              <a:ext uri="{FF2B5EF4-FFF2-40B4-BE49-F238E27FC236}">
                <a16:creationId xmlns:a16="http://schemas.microsoft.com/office/drawing/2014/main" id="{F70212EE-254A-4D94-8C1F-276CFFCADD41}"/>
              </a:ext>
            </a:extLst>
          </p:cNvPr>
          <p:cNvSpPr/>
          <p:nvPr/>
        </p:nvSpPr>
        <p:spPr>
          <a:xfrm>
            <a:off x="9422215" y="1510394"/>
            <a:ext cx="1167269" cy="116726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120" name="Arc 119">
            <a:extLst>
              <a:ext uri="{FF2B5EF4-FFF2-40B4-BE49-F238E27FC236}">
                <a16:creationId xmlns:a16="http://schemas.microsoft.com/office/drawing/2014/main" id="{301FC359-CA55-44DE-B363-9E3259850F74}"/>
              </a:ext>
            </a:extLst>
          </p:cNvPr>
          <p:cNvSpPr>
            <a:spLocks/>
          </p:cNvSpPr>
          <p:nvPr/>
        </p:nvSpPr>
        <p:spPr>
          <a:xfrm>
            <a:off x="9265615" y="1399817"/>
            <a:ext cx="1480469" cy="1457024"/>
          </a:xfrm>
          <a:prstGeom prst="arc">
            <a:avLst>
              <a:gd name="adj1" fmla="val 1270720"/>
              <a:gd name="adj2" fmla="val 9534122"/>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21" name="Rectangle 120">
            <a:extLst>
              <a:ext uri="{FF2B5EF4-FFF2-40B4-BE49-F238E27FC236}">
                <a16:creationId xmlns:a16="http://schemas.microsoft.com/office/drawing/2014/main" id="{618D6280-B141-4240-A2E8-E9B0E290316B}"/>
              </a:ext>
            </a:extLst>
          </p:cNvPr>
          <p:cNvSpPr/>
          <p:nvPr/>
        </p:nvSpPr>
        <p:spPr>
          <a:xfrm>
            <a:off x="8231524" y="2997200"/>
            <a:ext cx="3548650" cy="4475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Gender Bias in AI</a:t>
            </a:r>
          </a:p>
        </p:txBody>
      </p:sp>
      <p:sp>
        <p:nvSpPr>
          <p:cNvPr id="26" name="TextBox 25">
            <a:extLst>
              <a:ext uri="{FF2B5EF4-FFF2-40B4-BE49-F238E27FC236}">
                <a16:creationId xmlns:a16="http://schemas.microsoft.com/office/drawing/2014/main" id="{80831E33-B8A9-4C13-B6C9-D845DCA3DF43}"/>
              </a:ext>
            </a:extLst>
          </p:cNvPr>
          <p:cNvSpPr txBox="1"/>
          <p:nvPr/>
        </p:nvSpPr>
        <p:spPr>
          <a:xfrm>
            <a:off x="417269" y="3447666"/>
            <a:ext cx="3537765" cy="2851534"/>
          </a:xfrm>
          <a:prstGeom prst="rect">
            <a:avLst/>
          </a:prstGeom>
          <a:noFill/>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Gender refers to the socially constructed roles, behaviors, expressions, and identities of various genders, including girls, women, boys, men, and gender diverse individuals.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solidFill>
                <a:schemeClr val="accent1">
                  <a:lumMod val="50000"/>
                </a:schemeClr>
              </a:solidFill>
              <a:latin typeface="Arial" panose="020B060402020202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Gender bias is the unfair treatment of individuals or groups based on their perceived gender, resulting in stereotypes, social expectations, discrimination, and unequal access to opportunities.</a:t>
            </a:r>
          </a:p>
        </p:txBody>
      </p:sp>
      <p:sp>
        <p:nvSpPr>
          <p:cNvPr id="27" name="TextBox 26">
            <a:extLst>
              <a:ext uri="{FF2B5EF4-FFF2-40B4-BE49-F238E27FC236}">
                <a16:creationId xmlns:a16="http://schemas.microsoft.com/office/drawing/2014/main" id="{33640938-B7BA-4000-A348-10B61EF1B8E0}"/>
              </a:ext>
            </a:extLst>
          </p:cNvPr>
          <p:cNvSpPr txBox="1"/>
          <p:nvPr/>
        </p:nvSpPr>
        <p:spPr>
          <a:xfrm>
            <a:off x="4319796" y="3447666"/>
            <a:ext cx="3537765" cy="2661826"/>
          </a:xfrm>
          <a:prstGeom prst="rect">
            <a:avLst/>
          </a:prstGeom>
          <a:noFill/>
        </p:spPr>
        <p:txBody>
          <a:bodyPr wrap="square" rtlCol="0">
            <a:no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en-US" sz="1400"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1400"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Artificial intelligence (AI) has rapidly transformed numerous aspects of our lives. AI systems are essentially computer programs trained on massive datasets to learn and make intelligent decisions. Artificial Intelligence (AI) has the potential to revolutionize various aspects of our lives, but concerns remain regarding potential biases within these systems. </a:t>
            </a:r>
          </a:p>
        </p:txBody>
      </p:sp>
      <p:sp>
        <p:nvSpPr>
          <p:cNvPr id="28" name="TextBox 27">
            <a:extLst>
              <a:ext uri="{FF2B5EF4-FFF2-40B4-BE49-F238E27FC236}">
                <a16:creationId xmlns:a16="http://schemas.microsoft.com/office/drawing/2014/main" id="{5748937C-445F-472D-A4F2-6DDC7B4F86B6}"/>
              </a:ext>
            </a:extLst>
          </p:cNvPr>
          <p:cNvSpPr txBox="1"/>
          <p:nvPr/>
        </p:nvSpPr>
        <p:spPr>
          <a:xfrm>
            <a:off x="8238654" y="3447666"/>
            <a:ext cx="3537765" cy="2661826"/>
          </a:xfrm>
          <a:prstGeom prst="rect">
            <a:avLst/>
          </a:prstGeom>
          <a:noFill/>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solidFill>
                <a:schemeClr val="accent1">
                  <a:lumMod val="50000"/>
                </a:schemeClr>
              </a:solidFill>
              <a:latin typeface="Arial" panose="020B0604020202020204"/>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solidFill>
                <a:schemeClr val="accent1">
                  <a:lumMod val="50000"/>
                </a:schemeClr>
              </a:solidFill>
              <a:latin typeface="Arial" panose="020B060402020202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Gender bias in AI refers to the tendency of AI systems to reflect and amplify societal prejudices against particular genders.</a:t>
            </a:r>
            <a:endParaRPr kumimoji="0" lang="en-IN" sz="1400" i="0" u="none" strike="noStrike" kern="1200" cap="none" spc="0" normalizeH="0" baseline="0" noProof="0" dirty="0">
              <a:ln>
                <a:noFill/>
              </a:ln>
              <a:solidFill>
                <a:schemeClr val="accent1">
                  <a:lumMod val="50000"/>
                </a:schemeClr>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FE398AF5-0B24-C512-8C21-56B5726795CB}"/>
              </a:ext>
            </a:extLst>
          </p:cNvPr>
          <p:cNvSpPr/>
          <p:nvPr/>
        </p:nvSpPr>
        <p:spPr>
          <a:xfrm>
            <a:off x="3293806" y="246979"/>
            <a:ext cx="5971809"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Introduction</a:t>
            </a:r>
          </a:p>
        </p:txBody>
      </p:sp>
      <p:pic>
        <p:nvPicPr>
          <p:cNvPr id="2" name="Google Shape;87;p13">
            <a:extLst>
              <a:ext uri="{FF2B5EF4-FFF2-40B4-BE49-F238E27FC236}">
                <a16:creationId xmlns:a16="http://schemas.microsoft.com/office/drawing/2014/main" id="{C553A08E-5C66-A57E-4B75-C41D72FABDDD}"/>
              </a:ext>
            </a:extLst>
          </p:cNvPr>
          <p:cNvPicPr preferRelativeResize="0"/>
          <p:nvPr/>
        </p:nvPicPr>
        <p:blipFill rotWithShape="1">
          <a:blip r:embed="rId2"/>
          <a:srcRect/>
          <a:stretch>
            <a:fillRect/>
          </a:stretch>
        </p:blipFill>
        <p:spPr>
          <a:xfrm>
            <a:off x="300988" y="84135"/>
            <a:ext cx="1087372" cy="477562"/>
          </a:xfrm>
          <a:prstGeom prst="rect">
            <a:avLst/>
          </a:prstGeom>
          <a:noFill/>
          <a:ln>
            <a:noFill/>
          </a:ln>
        </p:spPr>
      </p:pic>
      <p:pic>
        <p:nvPicPr>
          <p:cNvPr id="9" name="Picture 8" descr="A black background with a black square&#10;&#10;Description automatically generated with medium confidence">
            <a:extLst>
              <a:ext uri="{FF2B5EF4-FFF2-40B4-BE49-F238E27FC236}">
                <a16:creationId xmlns:a16="http://schemas.microsoft.com/office/drawing/2014/main" id="{C6AD12EA-5088-3E38-0366-8DF667913CDF}"/>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522911" y="57715"/>
            <a:ext cx="1626425" cy="440653"/>
          </a:xfrm>
          <a:prstGeom prst="rect">
            <a:avLst/>
          </a:prstGeom>
          <a:noFill/>
          <a:ln>
            <a:noFill/>
          </a:ln>
        </p:spPr>
      </p:pic>
      <p:pic>
        <p:nvPicPr>
          <p:cNvPr id="1030" name="Picture 6" descr="Diversity ">
            <a:extLst>
              <a:ext uri="{FF2B5EF4-FFF2-40B4-BE49-F238E27FC236}">
                <a16:creationId xmlns:a16="http://schemas.microsoft.com/office/drawing/2014/main" id="{64292039-FA4C-1561-450A-1A3A760BDB09}"/>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808005" y="1745786"/>
            <a:ext cx="741680" cy="7416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chine learning ">
            <a:extLst>
              <a:ext uri="{FF2B5EF4-FFF2-40B4-BE49-F238E27FC236}">
                <a16:creationId xmlns:a16="http://schemas.microsoft.com/office/drawing/2014/main" id="{77F0C8C4-E036-D308-9CF6-5F3643E05203}"/>
              </a:ext>
            </a:extLst>
          </p:cNvPr>
          <p:cNvPicPr>
            <a:picLocks noChangeAspect="1" noChangeArrowheads="1"/>
          </p:cNvPicPr>
          <p:nvPr/>
        </p:nvPicPr>
        <p:blipFill>
          <a:blip r:embed="rId6">
            <a:lum bright="70000" contras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656811" y="1665219"/>
            <a:ext cx="833120" cy="8331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quality ">
            <a:extLst>
              <a:ext uri="{FF2B5EF4-FFF2-40B4-BE49-F238E27FC236}">
                <a16:creationId xmlns:a16="http://schemas.microsoft.com/office/drawing/2014/main" id="{E6DEBFAC-0BE1-360C-02B0-9D0D370E5949}"/>
              </a:ext>
            </a:extLst>
          </p:cNvPr>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9543569" y="1597352"/>
            <a:ext cx="924560" cy="92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79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4" name="Google Shape;87;p13">
            <a:extLst>
              <a:ext uri="{FF2B5EF4-FFF2-40B4-BE49-F238E27FC236}">
                <a16:creationId xmlns:a16="http://schemas.microsoft.com/office/drawing/2014/main" id="{61F00862-5E6C-00A7-2E7E-B8A2FC6AE047}"/>
              </a:ext>
            </a:extLst>
          </p:cNvPr>
          <p:cNvPicPr preferRelativeResize="0"/>
          <p:nvPr/>
        </p:nvPicPr>
        <p:blipFill rotWithShape="1">
          <a:blip r:embed="rId3"/>
          <a:srcRect/>
          <a:stretch>
            <a:fillRect/>
          </a:stretch>
        </p:blipFill>
        <p:spPr>
          <a:xfrm>
            <a:off x="92904" y="114546"/>
            <a:ext cx="1315720" cy="635635"/>
          </a:xfrm>
          <a:prstGeom prst="rect">
            <a:avLst/>
          </a:prstGeom>
          <a:noFill/>
          <a:ln>
            <a:noFill/>
          </a:ln>
        </p:spPr>
      </p:pic>
      <p:sp>
        <p:nvSpPr>
          <p:cNvPr id="8" name="Rectangle: Rounded Corners 7">
            <a:extLst>
              <a:ext uri="{FF2B5EF4-FFF2-40B4-BE49-F238E27FC236}">
                <a16:creationId xmlns:a16="http://schemas.microsoft.com/office/drawing/2014/main" id="{86D43D6B-BF01-F23E-2977-CA49E5B185AF}"/>
              </a:ext>
            </a:extLst>
          </p:cNvPr>
          <p:cNvSpPr/>
          <p:nvPr/>
        </p:nvSpPr>
        <p:spPr>
          <a:xfrm>
            <a:off x="3947257" y="150604"/>
            <a:ext cx="4741830"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Results (4/6)</a:t>
            </a:r>
          </a:p>
        </p:txBody>
      </p:sp>
      <p:sp>
        <p:nvSpPr>
          <p:cNvPr id="10" name="TextBox 9">
            <a:extLst>
              <a:ext uri="{FF2B5EF4-FFF2-40B4-BE49-F238E27FC236}">
                <a16:creationId xmlns:a16="http://schemas.microsoft.com/office/drawing/2014/main" id="{4880EC9A-6B17-E09C-E7EF-2C5BC317178C}"/>
              </a:ext>
            </a:extLst>
          </p:cNvPr>
          <p:cNvSpPr txBox="1"/>
          <p:nvPr/>
        </p:nvSpPr>
        <p:spPr>
          <a:xfrm>
            <a:off x="271313" y="1118312"/>
            <a:ext cx="11649374" cy="50760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C4967FFB-7C22-0FC8-BDA4-EF9867C65E94}"/>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82271" y="57715"/>
            <a:ext cx="1626425" cy="440653"/>
          </a:xfrm>
          <a:prstGeom prst="rect">
            <a:avLst/>
          </a:prstGeom>
          <a:noFill/>
          <a:ln>
            <a:noFill/>
          </a:ln>
        </p:spPr>
      </p:pic>
      <p:sp>
        <p:nvSpPr>
          <p:cNvPr id="3" name="Text Box 16">
            <a:extLst>
              <a:ext uri="{FF2B5EF4-FFF2-40B4-BE49-F238E27FC236}">
                <a16:creationId xmlns:a16="http://schemas.microsoft.com/office/drawing/2014/main" id="{A03CC8FB-2836-EBC4-AE6C-6244089EF592}"/>
              </a:ext>
            </a:extLst>
          </p:cNvPr>
          <p:cNvSpPr txBox="1"/>
          <p:nvPr/>
        </p:nvSpPr>
        <p:spPr>
          <a:xfrm>
            <a:off x="375920" y="1145540"/>
            <a:ext cx="4419600" cy="400110"/>
          </a:xfrm>
          <a:prstGeom prst="rect">
            <a:avLst/>
          </a:prstGeom>
          <a:noFill/>
          <a:ln w="9525">
            <a:noFill/>
          </a:ln>
        </p:spPr>
        <p:txBody>
          <a:bodyPr wrap="square">
            <a:spAutoFit/>
          </a:bodyPr>
          <a:lstStyle/>
          <a:p>
            <a:pPr indent="0"/>
            <a:r>
              <a:rPr lang="it-IT" altLang="en-US" sz="2000" b="1" u="sng" dirty="0">
                <a:solidFill>
                  <a:schemeClr val="tx1">
                    <a:lumMod val="50000"/>
                  </a:schemeClr>
                </a:solidFill>
                <a:latin typeface="Times New Roman" panose="02020603050405020304" charset="0"/>
              </a:rPr>
              <a:t>Gender Interaction with Technology</a:t>
            </a:r>
            <a:endParaRPr lang="en-IN" altLang="en-US" sz="2000" b="1" u="sng" dirty="0">
              <a:solidFill>
                <a:schemeClr val="tx1">
                  <a:lumMod val="50000"/>
                </a:schemeClr>
              </a:solidFill>
              <a:latin typeface="Times New Roman" panose="02020603050405020304" charset="0"/>
            </a:endParaRPr>
          </a:p>
        </p:txBody>
      </p:sp>
      <p:sp>
        <p:nvSpPr>
          <p:cNvPr id="5" name="TextBox 4">
            <a:extLst>
              <a:ext uri="{FF2B5EF4-FFF2-40B4-BE49-F238E27FC236}">
                <a16:creationId xmlns:a16="http://schemas.microsoft.com/office/drawing/2014/main" id="{80701D61-7F22-E9D3-6BDF-5D110DB87170}"/>
              </a:ext>
            </a:extLst>
          </p:cNvPr>
          <p:cNvSpPr txBox="1"/>
          <p:nvPr/>
        </p:nvSpPr>
        <p:spPr>
          <a:xfrm>
            <a:off x="1143238" y="1609676"/>
            <a:ext cx="3125090" cy="292388"/>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A) Access to Technology</a:t>
            </a:r>
            <a:endParaRPr kumimoji="0" lang="en-US" sz="1400" b="1" i="1" u="none"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6" name="TextBox 5">
            <a:extLst>
              <a:ext uri="{FF2B5EF4-FFF2-40B4-BE49-F238E27FC236}">
                <a16:creationId xmlns:a16="http://schemas.microsoft.com/office/drawing/2014/main" id="{01EAF174-92DC-ABF3-97AD-8F1D1283646A}"/>
              </a:ext>
            </a:extLst>
          </p:cNvPr>
          <p:cNvSpPr txBox="1"/>
          <p:nvPr/>
        </p:nvSpPr>
        <p:spPr>
          <a:xfrm>
            <a:off x="659324" y="1966090"/>
            <a:ext cx="3437599" cy="4093428"/>
          </a:xfrm>
          <a:prstGeom prst="rect">
            <a:avLst/>
          </a:prstGeom>
          <a:solidFill>
            <a:schemeClr val="tx1">
              <a:lumMod val="20000"/>
              <a:lumOff val="80000"/>
            </a:schemeClr>
          </a:solidFill>
          <a:effectLst>
            <a:outerShdw blurRad="50800" dist="38100" dir="5400000" algn="t" rotWithShape="0">
              <a:prstClr val="black">
                <a:alpha val="40000"/>
              </a:prstClr>
            </a:outerShdw>
          </a:effectLst>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India's digital landscape is marked by a significant gender gap in technology, particularly in internet access and usage. Women have lower access to the internet compared to men due to economic limitations, social norms, and lack of digital literacy training. In 2022, </a:t>
            </a:r>
            <a:r>
              <a:rPr kumimoji="0" lang="en-US" sz="1300" b="1" strike="noStrike" kern="1200" cap="none" spc="0" normalizeH="0" baseline="0" noProof="0" dirty="0">
                <a:ln>
                  <a:noFill/>
                </a:ln>
                <a:solidFill>
                  <a:srgbClr val="005587">
                    <a:lumMod val="75000"/>
                  </a:srgbClr>
                </a:solidFill>
                <a:effectLst/>
                <a:uLnTx/>
                <a:uFillTx/>
                <a:latin typeface="Arial"/>
                <a:ea typeface="+mn-ea"/>
                <a:cs typeface="+mn-cs"/>
              </a:rPr>
              <a:t>65% of men subscribed to mobile services</a:t>
            </a: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 while </a:t>
            </a:r>
            <a:r>
              <a:rPr kumimoji="0" lang="en-US" sz="1300" b="1" strike="noStrike" kern="1200" cap="none" spc="0" normalizeH="0" baseline="0" noProof="0" dirty="0">
                <a:ln>
                  <a:noFill/>
                </a:ln>
                <a:solidFill>
                  <a:srgbClr val="005587">
                    <a:lumMod val="75000"/>
                  </a:srgbClr>
                </a:solidFill>
                <a:effectLst/>
                <a:uLnTx/>
                <a:uFillTx/>
                <a:latin typeface="Arial"/>
                <a:ea typeface="+mn-ea"/>
                <a:cs typeface="+mn-cs"/>
              </a:rPr>
              <a:t>49% of women subscribed to mobile services</a:t>
            </a: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 The same gap exists in internet usage, with </a:t>
            </a:r>
            <a:r>
              <a:rPr kumimoji="0" lang="en-US" sz="1300" b="1" strike="noStrike" kern="1200" cap="none" spc="0" normalizeH="0" baseline="0" noProof="0" dirty="0">
                <a:ln>
                  <a:noFill/>
                </a:ln>
                <a:solidFill>
                  <a:srgbClr val="005587">
                    <a:lumMod val="75000"/>
                  </a:srgbClr>
                </a:solidFill>
                <a:effectLst/>
                <a:uLnTx/>
                <a:uFillTx/>
                <a:latin typeface="Arial"/>
                <a:ea typeface="+mn-ea"/>
                <a:cs typeface="+mn-cs"/>
              </a:rPr>
              <a:t>62% of men using mobile internet </a:t>
            </a: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compared to </a:t>
            </a:r>
            <a:r>
              <a:rPr kumimoji="0" lang="en-US" sz="1300" b="1" strike="noStrike" kern="1200" cap="none" spc="0" normalizeH="0" baseline="0" noProof="0" dirty="0">
                <a:ln>
                  <a:noFill/>
                </a:ln>
                <a:solidFill>
                  <a:srgbClr val="005587">
                    <a:lumMod val="75000"/>
                  </a:srgbClr>
                </a:solidFill>
                <a:effectLst/>
                <a:uLnTx/>
                <a:uFillTx/>
                <a:latin typeface="Arial"/>
                <a:ea typeface="+mn-ea"/>
                <a:cs typeface="+mn-cs"/>
              </a:rPr>
              <a:t>35% of women. Men use technology for entertainment, information seeking, and communication, while women use it for education, online payments, and government services</a:t>
            </a:r>
            <a:r>
              <a:rPr kumimoji="0" lang="en-US" sz="1300" strike="noStrike" kern="1200" cap="none" spc="0" normalizeH="0" baseline="0" noProof="0" dirty="0">
                <a:ln>
                  <a:noFill/>
                </a:ln>
                <a:solidFill>
                  <a:srgbClr val="005587">
                    <a:lumMod val="75000"/>
                  </a:srgbClr>
                </a:solidFill>
                <a:effectLst/>
                <a:uLnTx/>
                <a:uFillTx/>
                <a:latin typeface="Arial"/>
                <a:ea typeface="+mn-ea"/>
                <a:cs typeface="+mn-cs"/>
              </a:rPr>
              <a:t>. Gender stereotypes also influence technology use, with women being less likely to engage in fields like coding and gaming.</a:t>
            </a:r>
            <a:endParaRPr kumimoji="0" lang="en-US" sz="1400" strike="noStrike" kern="1200" cap="none" spc="0" normalizeH="0" baseline="0" noProof="0" dirty="0">
              <a:ln>
                <a:noFill/>
              </a:ln>
              <a:solidFill>
                <a:srgbClr val="005587">
                  <a:lumMod val="75000"/>
                </a:srgbClr>
              </a:solidFill>
              <a:effectLst/>
              <a:uLnTx/>
              <a:uFillTx/>
              <a:latin typeface="Arial"/>
              <a:ea typeface="+mn-ea"/>
              <a:cs typeface="+mn-cs"/>
            </a:endParaRPr>
          </a:p>
        </p:txBody>
      </p:sp>
      <p:graphicFrame>
        <p:nvGraphicFramePr>
          <p:cNvPr id="11" name="Chart 10">
            <a:extLst>
              <a:ext uri="{FF2B5EF4-FFF2-40B4-BE49-F238E27FC236}">
                <a16:creationId xmlns:a16="http://schemas.microsoft.com/office/drawing/2014/main" id="{2436AE8E-8361-669B-E417-72B3D7C9BB11}"/>
              </a:ext>
            </a:extLst>
          </p:cNvPr>
          <p:cNvGraphicFramePr/>
          <p:nvPr>
            <p:extLst>
              <p:ext uri="{D42A27DB-BD31-4B8C-83A1-F6EECF244321}">
                <p14:modId xmlns:p14="http://schemas.microsoft.com/office/powerpoint/2010/main" val="264712717"/>
              </p:ext>
            </p:extLst>
          </p:nvPr>
        </p:nvGraphicFramePr>
        <p:xfrm>
          <a:off x="4268328" y="2522008"/>
          <a:ext cx="3437600" cy="2217103"/>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FDCF1C83-296D-96C7-8D1F-D035C5FBD552}"/>
              </a:ext>
            </a:extLst>
          </p:cNvPr>
          <p:cNvSpPr txBox="1"/>
          <p:nvPr/>
        </p:nvSpPr>
        <p:spPr>
          <a:xfrm>
            <a:off x="4524489" y="4739111"/>
            <a:ext cx="3128866" cy="1393074"/>
          </a:xfrm>
          <a:prstGeom prst="rect">
            <a:avLst/>
          </a:prstGeom>
          <a:noFill/>
        </p:spPr>
        <p:txBody>
          <a:bodyPr wrap="square">
            <a:spAutoFit/>
          </a:bodyPr>
          <a:lstStyle/>
          <a:p>
            <a:pPr marL="457200">
              <a:lnSpc>
                <a:spcPct val="150000"/>
              </a:lnSpc>
            </a:pPr>
            <a:r>
              <a:rPr lang="en-IN" sz="800" i="1"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Figure 1- Subscription to Mobile Services</a:t>
            </a:r>
            <a:br>
              <a:rPr lang="en-IN" sz="800" i="1"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br>
            <a:r>
              <a:rPr lang="en-IN" sz="800" i="1" kern="100" dirty="0">
                <a:solidFill>
                  <a:srgbClr val="000000"/>
                </a:solidFill>
                <a:latin typeface="Times New Roman" panose="02020603050405020304" pitchFamily="18" charset="0"/>
                <a:ea typeface="Aptos" panose="020B0004020202020204" pitchFamily="34" charset="0"/>
                <a:cs typeface="Times New Roman" panose="02020603050405020304" pitchFamily="18" charset="0"/>
                <a:hlinkClick r:id="rId7"/>
              </a:rPr>
              <a:t>Source1</a:t>
            </a:r>
            <a:br>
              <a:rPr lang="en-IN" sz="800" i="1" kern="1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br>
            <a:r>
              <a:rPr lang="en-IN" sz="800" i="1" kern="100" dirty="0">
                <a:solidFill>
                  <a:srgbClr val="000000"/>
                </a:solidFill>
                <a:latin typeface="Times New Roman" panose="02020603050405020304" pitchFamily="18" charset="0"/>
                <a:ea typeface="Aptos" panose="020B0004020202020204" pitchFamily="34" charset="0"/>
                <a:cs typeface="Times New Roman" panose="02020603050405020304" pitchFamily="18" charset="0"/>
                <a:hlinkClick r:id="rId7"/>
              </a:rPr>
              <a:t>Source2</a:t>
            </a:r>
            <a:endParaRPr lang="en-IN" sz="3200" kern="100" dirty="0">
              <a:effectLst/>
              <a:latin typeface="Aptos" panose="020B0004020202020204" pitchFamily="34" charset="0"/>
              <a:ea typeface="Aptos" panose="020B0004020202020204" pitchFamily="34" charset="0"/>
              <a:cs typeface="Times New Roman" panose="02020603050405020304" pitchFamily="18" charset="0"/>
            </a:endParaRPr>
          </a:p>
          <a:p>
            <a:pPr marL="90170" algn="just">
              <a:lnSpc>
                <a:spcPct val="150000"/>
              </a:lnSpc>
              <a:spcAft>
                <a:spcPts val="800"/>
              </a:spcAft>
            </a:pPr>
            <a:r>
              <a:rPr lang="en-IN" sz="36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IN" sz="32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BD7CB6D6-6AF4-EBAB-6EB1-69873F10B37C}"/>
              </a:ext>
            </a:extLst>
          </p:cNvPr>
          <p:cNvGraphicFramePr>
            <a:graphicFrameLocks noGrp="1"/>
          </p:cNvGraphicFramePr>
          <p:nvPr>
            <p:extLst>
              <p:ext uri="{D42A27DB-BD31-4B8C-83A1-F6EECF244321}">
                <p14:modId xmlns:p14="http://schemas.microsoft.com/office/powerpoint/2010/main" val="3710502582"/>
              </p:ext>
            </p:extLst>
          </p:nvPr>
        </p:nvGraphicFramePr>
        <p:xfrm>
          <a:off x="7917515" y="2094932"/>
          <a:ext cx="3791585" cy="3450756"/>
        </p:xfrm>
        <a:graphic>
          <a:graphicData uri="http://schemas.openxmlformats.org/drawingml/2006/table">
            <a:tbl>
              <a:tblPr firstRow="1" firstCol="1" bandRow="1"/>
              <a:tblGrid>
                <a:gridCol w="1512570">
                  <a:extLst>
                    <a:ext uri="{9D8B030D-6E8A-4147-A177-3AD203B41FA5}">
                      <a16:colId xmlns:a16="http://schemas.microsoft.com/office/drawing/2014/main" val="3060478468"/>
                    </a:ext>
                  </a:extLst>
                </a:gridCol>
                <a:gridCol w="1045210">
                  <a:extLst>
                    <a:ext uri="{9D8B030D-6E8A-4147-A177-3AD203B41FA5}">
                      <a16:colId xmlns:a16="http://schemas.microsoft.com/office/drawing/2014/main" val="2864130121"/>
                    </a:ext>
                  </a:extLst>
                </a:gridCol>
                <a:gridCol w="1233805">
                  <a:extLst>
                    <a:ext uri="{9D8B030D-6E8A-4147-A177-3AD203B41FA5}">
                      <a16:colId xmlns:a16="http://schemas.microsoft.com/office/drawing/2014/main" val="2278234762"/>
                    </a:ext>
                  </a:extLst>
                </a:gridCol>
              </a:tblGrid>
              <a:tr h="729548">
                <a:tc>
                  <a:txBody>
                    <a:bodyPr/>
                    <a:lstStyle/>
                    <a:p>
                      <a:pPr marL="457200" algn="just">
                        <a:lnSpc>
                          <a:spcPct val="150000"/>
                        </a:lnSpc>
                      </a:pPr>
                      <a:r>
                        <a:rPr lang="en-IN" sz="1200" b="1" kern="100" dirty="0">
                          <a:solidFill>
                            <a:srgbClr val="FFFFFF"/>
                          </a:solidFill>
                          <a:effectLst/>
                          <a:highlight>
                            <a:srgbClr val="074F6A"/>
                          </a:highlight>
                          <a:latin typeface="Times New Roman" panose="02020603050405020304" pitchFamily="18" charset="0"/>
                          <a:ea typeface="Arial" panose="020B0604020202020204" pitchFamily="34" charset="0"/>
                          <a:cs typeface="Times New Roman" panose="02020603050405020304" pitchFamily="18" charset="0"/>
                        </a:rPr>
                        <a:t>Activity</a:t>
                      </a:r>
                      <a:endParaRPr lang="en-IN" sz="1100" kern="100" dirty="0">
                        <a:effectLst/>
                        <a:highlight>
                          <a:srgbClr val="074F6A"/>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74F6A"/>
                    </a:solidFill>
                  </a:tcPr>
                </a:tc>
                <a:tc>
                  <a:txBody>
                    <a:bodyPr/>
                    <a:lstStyle/>
                    <a:p>
                      <a:pPr marL="457200" algn="just">
                        <a:lnSpc>
                          <a:spcPct val="150000"/>
                        </a:lnSpc>
                      </a:pPr>
                      <a:r>
                        <a:rPr lang="en-IN" sz="1200" b="1" kern="100" dirty="0">
                          <a:solidFill>
                            <a:srgbClr val="FFFFFF"/>
                          </a:solidFill>
                          <a:effectLst/>
                          <a:highlight>
                            <a:srgbClr val="074F6A"/>
                          </a:highlight>
                          <a:latin typeface="Times New Roman" panose="02020603050405020304" pitchFamily="18" charset="0"/>
                          <a:ea typeface="Arial" panose="020B0604020202020204" pitchFamily="34" charset="0"/>
                          <a:cs typeface="Times New Roman" panose="02020603050405020304" pitchFamily="18" charset="0"/>
                        </a:rPr>
                        <a:t>Male (%)</a:t>
                      </a:r>
                      <a:endParaRPr lang="en-IN" sz="1100" kern="100" dirty="0">
                        <a:effectLst/>
                        <a:highlight>
                          <a:srgbClr val="074F6A"/>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74F6A"/>
                    </a:solidFill>
                  </a:tcPr>
                </a:tc>
                <a:tc>
                  <a:txBody>
                    <a:bodyPr/>
                    <a:lstStyle/>
                    <a:p>
                      <a:pPr marL="457200" algn="just">
                        <a:lnSpc>
                          <a:spcPct val="150000"/>
                        </a:lnSpc>
                        <a:spcAft>
                          <a:spcPts val="800"/>
                        </a:spcAft>
                      </a:pPr>
                      <a:r>
                        <a:rPr lang="en-IN" sz="1200" b="1" kern="100" dirty="0">
                          <a:solidFill>
                            <a:srgbClr val="FFFFFF"/>
                          </a:solidFill>
                          <a:effectLst/>
                          <a:highlight>
                            <a:srgbClr val="074F6A"/>
                          </a:highlight>
                          <a:latin typeface="Times New Roman" panose="02020603050405020304" pitchFamily="18" charset="0"/>
                          <a:ea typeface="Arial" panose="020B0604020202020204" pitchFamily="34" charset="0"/>
                          <a:cs typeface="Times New Roman" panose="02020603050405020304" pitchFamily="18" charset="0"/>
                        </a:rPr>
                        <a:t>Female (%)</a:t>
                      </a:r>
                      <a:endParaRPr lang="en-IN" sz="1100" kern="100" dirty="0">
                        <a:effectLst/>
                        <a:highlight>
                          <a:srgbClr val="074F6A"/>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74F6A"/>
                    </a:solidFill>
                  </a:tcPr>
                </a:tc>
                <a:extLst>
                  <a:ext uri="{0D108BD9-81ED-4DB2-BD59-A6C34878D82A}">
                    <a16:rowId xmlns:a16="http://schemas.microsoft.com/office/drawing/2014/main" val="2916432512"/>
                  </a:ext>
                </a:extLst>
              </a:tr>
              <a:tr h="923548">
                <a:tc>
                  <a:txBody>
                    <a:bodyPr/>
                    <a:lstStyle/>
                    <a:p>
                      <a:pPr marL="457200" algn="just">
                        <a:lnSpc>
                          <a:spcPct val="150000"/>
                        </a:lnSpc>
                      </a:pPr>
                      <a:r>
                        <a:rPr lang="en-IN" sz="1200" kern="100" dirty="0">
                          <a:solidFill>
                            <a:srgbClr val="000000"/>
                          </a:solidFill>
                          <a:effectLst/>
                          <a:highlight>
                            <a:srgbClr val="D9D9D9"/>
                          </a:highlight>
                          <a:latin typeface="Times New Roman" panose="02020603050405020304" pitchFamily="18" charset="0"/>
                          <a:ea typeface="Arial" panose="020B0604020202020204" pitchFamily="34" charset="0"/>
                          <a:cs typeface="Times New Roman" panose="02020603050405020304" pitchFamily="18" charset="0"/>
                        </a:rPr>
                        <a:t>Work-Related Tasks</a:t>
                      </a:r>
                      <a:endParaRPr lang="en-IN" sz="1100" kern="100" dirty="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just">
                        <a:lnSpc>
                          <a:spcPct val="150000"/>
                        </a:lnSpc>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60</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just">
                        <a:lnSpc>
                          <a:spcPct val="150000"/>
                        </a:lnSpc>
                        <a:spcAft>
                          <a:spcPts val="800"/>
                        </a:spcAft>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50</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9339876"/>
                  </a:ext>
                </a:extLst>
              </a:tr>
              <a:tr h="437056">
                <a:tc>
                  <a:txBody>
                    <a:bodyPr/>
                    <a:lstStyle/>
                    <a:p>
                      <a:pPr marL="457200" algn="just">
                        <a:lnSpc>
                          <a:spcPct val="150000"/>
                        </a:lnSpc>
                      </a:pPr>
                      <a:r>
                        <a:rPr lang="en-IN" sz="1200" kern="100">
                          <a:solidFill>
                            <a:srgbClr val="000000"/>
                          </a:solidFill>
                          <a:effectLst/>
                          <a:highlight>
                            <a:srgbClr val="D9D9D9"/>
                          </a:highlight>
                          <a:latin typeface="Times New Roman" panose="02020603050405020304" pitchFamily="18" charset="0"/>
                          <a:ea typeface="Arial" panose="020B0604020202020204" pitchFamily="34" charset="0"/>
                          <a:cs typeface="Times New Roman" panose="02020603050405020304" pitchFamily="18" charset="0"/>
                        </a:rPr>
                        <a:t>Social media</a:t>
                      </a:r>
                      <a:endParaRPr lang="en-IN" sz="1100" kern="10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just">
                        <a:lnSpc>
                          <a:spcPct val="150000"/>
                        </a:lnSpc>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20</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just">
                        <a:lnSpc>
                          <a:spcPct val="150000"/>
                        </a:lnSpc>
                        <a:spcAft>
                          <a:spcPts val="800"/>
                        </a:spcAft>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30</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0856278"/>
                  </a:ext>
                </a:extLst>
              </a:tr>
              <a:tr h="437056">
                <a:tc>
                  <a:txBody>
                    <a:bodyPr/>
                    <a:lstStyle/>
                    <a:p>
                      <a:pPr marL="457200" algn="just">
                        <a:lnSpc>
                          <a:spcPct val="150000"/>
                        </a:lnSpc>
                      </a:pPr>
                      <a:r>
                        <a:rPr lang="en-IN" sz="1200" kern="100">
                          <a:solidFill>
                            <a:srgbClr val="000000"/>
                          </a:solidFill>
                          <a:effectLst/>
                          <a:highlight>
                            <a:srgbClr val="D9D9D9"/>
                          </a:highlight>
                          <a:latin typeface="Times New Roman" panose="02020603050405020304" pitchFamily="18" charset="0"/>
                          <a:ea typeface="Arial" panose="020B0604020202020204" pitchFamily="34" charset="0"/>
                          <a:cs typeface="Times New Roman" panose="02020603050405020304" pitchFamily="18" charset="0"/>
                        </a:rPr>
                        <a:t>Entertainment</a:t>
                      </a:r>
                      <a:endParaRPr lang="en-IN" sz="1100" kern="10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just">
                        <a:lnSpc>
                          <a:spcPct val="150000"/>
                        </a:lnSpc>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15</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just">
                        <a:lnSpc>
                          <a:spcPct val="150000"/>
                        </a:lnSpc>
                        <a:spcAft>
                          <a:spcPts val="800"/>
                        </a:spcAft>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4062495"/>
                  </a:ext>
                </a:extLst>
              </a:tr>
              <a:tr h="923548">
                <a:tc>
                  <a:txBody>
                    <a:bodyPr/>
                    <a:lstStyle/>
                    <a:p>
                      <a:pPr marL="457200" algn="just">
                        <a:lnSpc>
                          <a:spcPct val="150000"/>
                        </a:lnSpc>
                      </a:pPr>
                      <a:r>
                        <a:rPr lang="en-IN" sz="1200" kern="100">
                          <a:solidFill>
                            <a:srgbClr val="000000"/>
                          </a:solidFill>
                          <a:effectLst/>
                          <a:highlight>
                            <a:srgbClr val="D9D9D9"/>
                          </a:highlight>
                          <a:latin typeface="Times New Roman" panose="02020603050405020304" pitchFamily="18" charset="0"/>
                          <a:ea typeface="Arial" panose="020B0604020202020204" pitchFamily="34" charset="0"/>
                          <a:cs typeface="Times New Roman" panose="02020603050405020304" pitchFamily="18" charset="0"/>
                        </a:rPr>
                        <a:t>Education and Learning</a:t>
                      </a:r>
                      <a:endParaRPr lang="en-IN" sz="1100" kern="10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just">
                        <a:lnSpc>
                          <a:spcPct val="150000"/>
                        </a:lnSpc>
                      </a:pPr>
                      <a:r>
                        <a:rPr lang="en-IN" sz="12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a:t>
                      </a:r>
                      <a:endParaRPr lang="en-IN"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just">
                        <a:lnSpc>
                          <a:spcPct val="150000"/>
                        </a:lnSpc>
                        <a:spcAft>
                          <a:spcPts val="800"/>
                        </a:spcAft>
                      </a:pPr>
                      <a:r>
                        <a:rPr lang="en-IN" sz="1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10</a:t>
                      </a:r>
                      <a:endParaRPr lang="en-IN"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3872812"/>
                  </a:ext>
                </a:extLst>
              </a:tr>
            </a:tbl>
          </a:graphicData>
        </a:graphic>
      </p:graphicFrame>
      <p:sp>
        <p:nvSpPr>
          <p:cNvPr id="16" name="TextBox 15">
            <a:extLst>
              <a:ext uri="{FF2B5EF4-FFF2-40B4-BE49-F238E27FC236}">
                <a16:creationId xmlns:a16="http://schemas.microsoft.com/office/drawing/2014/main" id="{1B20D4B2-A2DF-DBE0-3CED-DA26BA2098C7}"/>
              </a:ext>
            </a:extLst>
          </p:cNvPr>
          <p:cNvSpPr txBox="1"/>
          <p:nvPr/>
        </p:nvSpPr>
        <p:spPr>
          <a:xfrm>
            <a:off x="9059757" y="1673966"/>
            <a:ext cx="3125090" cy="292388"/>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n-US" sz="1300" b="1" i="1" dirty="0">
                <a:solidFill>
                  <a:srgbClr val="005587">
                    <a:lumMod val="75000"/>
                  </a:srgbClr>
                </a:solidFill>
                <a:latin typeface="Arial"/>
              </a:rPr>
              <a:t>B</a:t>
            </a: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 Usage Pattern</a:t>
            </a:r>
            <a:endParaRPr kumimoji="0" lang="en-US" sz="1400" b="1" i="1" u="none" strike="noStrike" kern="1200" cap="none" spc="0" normalizeH="0" baseline="0" noProof="0" dirty="0">
              <a:ln>
                <a:noFill/>
              </a:ln>
              <a:solidFill>
                <a:srgbClr val="005587">
                  <a:lumMod val="75000"/>
                </a:srgbClr>
              </a:solidFill>
              <a:effectLst/>
              <a:uLnTx/>
              <a:uFillTx/>
              <a:latin typeface="Arial"/>
              <a:ea typeface="+mn-ea"/>
              <a:cs typeface="+mn-cs"/>
            </a:endParaRPr>
          </a:p>
        </p:txBody>
      </p:sp>
      <p:sp>
        <p:nvSpPr>
          <p:cNvPr id="9" name="TextBox 8">
            <a:extLst>
              <a:ext uri="{FF2B5EF4-FFF2-40B4-BE49-F238E27FC236}">
                <a16:creationId xmlns:a16="http://schemas.microsoft.com/office/drawing/2014/main" id="{23283744-F75C-3442-6287-A021E170B9DE}"/>
              </a:ext>
            </a:extLst>
          </p:cNvPr>
          <p:cNvSpPr txBox="1"/>
          <p:nvPr/>
        </p:nvSpPr>
        <p:spPr>
          <a:xfrm>
            <a:off x="8397076" y="5538133"/>
            <a:ext cx="2894506" cy="338554"/>
          </a:xfrm>
          <a:prstGeom prst="rect">
            <a:avLst/>
          </a:prstGeom>
          <a:noFill/>
        </p:spPr>
        <p:txBody>
          <a:bodyPr wrap="square">
            <a:spAutoFit/>
          </a:bodyPr>
          <a:lstStyle/>
          <a:p>
            <a:pPr marL="457200" algn="just">
              <a:spcAft>
                <a:spcPts val="800"/>
              </a:spcAft>
            </a:pPr>
            <a:r>
              <a:rPr lang="en-IN" sz="800" i="1"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Table 2- Internet Usage patterns of different gender</a:t>
            </a:r>
            <a:br>
              <a:rPr lang="en-IN" sz="800" i="1" kern="1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br>
            <a:r>
              <a:rPr lang="en-IN" sz="800" i="1" kern="100" dirty="0">
                <a:solidFill>
                  <a:srgbClr val="000000"/>
                </a:solidFill>
                <a:latin typeface="Times New Roman" panose="02020603050405020304" pitchFamily="18" charset="0"/>
                <a:ea typeface="Aptos" panose="020B0004020202020204" pitchFamily="34" charset="0"/>
                <a:cs typeface="Times New Roman" panose="02020603050405020304" pitchFamily="18" charset="0"/>
                <a:hlinkClick r:id="rId8"/>
              </a:rPr>
              <a:t>Source</a:t>
            </a:r>
            <a:endParaRPr lang="en-IN"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7677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 name="TextBox 8"/>
          <p:cNvSpPr txBox="1"/>
          <p:nvPr/>
        </p:nvSpPr>
        <p:spPr>
          <a:xfrm>
            <a:off x="380999" y="1139669"/>
            <a:ext cx="11430000" cy="48240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pic>
        <p:nvPicPr>
          <p:cNvPr id="21" name="Google Shape;87;p13">
            <a:extLst>
              <a:ext uri="{FF2B5EF4-FFF2-40B4-BE49-F238E27FC236}">
                <a16:creationId xmlns:a16="http://schemas.microsoft.com/office/drawing/2014/main" id="{3A4DB698-D161-F44A-66B1-7C87D7ACA556}"/>
              </a:ext>
            </a:extLst>
          </p:cNvPr>
          <p:cNvPicPr preferRelativeResize="0"/>
          <p:nvPr/>
        </p:nvPicPr>
        <p:blipFill rotWithShape="1">
          <a:blip r:embed="rId3"/>
          <a:srcRect/>
          <a:stretch>
            <a:fillRect/>
          </a:stretch>
        </p:blipFill>
        <p:spPr>
          <a:xfrm>
            <a:off x="0" y="24130"/>
            <a:ext cx="1315720" cy="635635"/>
          </a:xfrm>
          <a:prstGeom prst="rect">
            <a:avLst/>
          </a:prstGeom>
          <a:noFill/>
          <a:ln>
            <a:noFill/>
          </a:ln>
        </p:spPr>
      </p:pic>
      <p:sp>
        <p:nvSpPr>
          <p:cNvPr id="2" name="Rectangle: Rounded Corners 1">
            <a:extLst>
              <a:ext uri="{FF2B5EF4-FFF2-40B4-BE49-F238E27FC236}">
                <a16:creationId xmlns:a16="http://schemas.microsoft.com/office/drawing/2014/main" id="{0593C181-7831-8BB1-AC76-7A1BD8AEA5B9}"/>
              </a:ext>
            </a:extLst>
          </p:cNvPr>
          <p:cNvSpPr/>
          <p:nvPr/>
        </p:nvSpPr>
        <p:spPr>
          <a:xfrm>
            <a:off x="3614762" y="173478"/>
            <a:ext cx="4741830"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Conclusion</a:t>
            </a:r>
          </a:p>
        </p:txBody>
      </p:sp>
      <p:sp>
        <p:nvSpPr>
          <p:cNvPr id="3" name="TextBox 2">
            <a:extLst>
              <a:ext uri="{FF2B5EF4-FFF2-40B4-BE49-F238E27FC236}">
                <a16:creationId xmlns:a16="http://schemas.microsoft.com/office/drawing/2014/main" id="{0A1BE975-F71B-2354-AAFC-889EAF23317C}"/>
              </a:ext>
            </a:extLst>
          </p:cNvPr>
          <p:cNvSpPr txBox="1"/>
          <p:nvPr/>
        </p:nvSpPr>
        <p:spPr>
          <a:xfrm>
            <a:off x="678404" y="1492510"/>
            <a:ext cx="10835189" cy="403187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5587">
                    <a:lumMod val="75000"/>
                  </a:srgbClr>
                </a:solidFill>
                <a:effectLst/>
                <a:uLnTx/>
                <a:uFillTx/>
                <a:latin typeface="Arial"/>
                <a:ea typeface="+mn-ea"/>
                <a:cs typeface="+mn-cs"/>
              </a:rPr>
              <a:t>This scoping review has shed light on the concerning issue of gender bias in Artificial Intelligence (AI) and its applications. The analysis identified prevalent forms of bias, including skewed data sets, algorithmic discrimination, and gendered representations within AI systems. These biases can have significant ramifications, perpetuating existing societal inequalities and limiting opportunities for women.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chemeClr val="accent2">
                    <a:lumMod val="60000"/>
                    <a:lumOff val="40000"/>
                  </a:schemeClr>
                </a:solidFill>
                <a:effectLst/>
                <a:uLnTx/>
                <a:uFillTx/>
                <a:latin typeface="Arial"/>
                <a:ea typeface="+mn-ea"/>
                <a:cs typeface="+mn-cs"/>
              </a:rPr>
              <a:t>The review also explored the interaction between genders and technology, highlighting the digital divide that disproportionately affects women's access and utilization of technology. Understanding these different usage patterns is crucial for designing inclusive AI systems that cater to diverse needs and preferences.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005587">
                    <a:lumMod val="75000"/>
                  </a:srgbClr>
                </a:solidFill>
                <a:effectLst/>
                <a:uLnTx/>
                <a:uFillTx/>
                <a:latin typeface="Arial"/>
                <a:ea typeface="+mn-ea"/>
                <a:cs typeface="+mn-cs"/>
              </a:rPr>
              <a:t>Furthermore, the study examined existing policies, initiatives, and practices aimed at promoting gender inclusivity in technology. These efforts by governments, organizations, and corporations offer a glimmer of hope in addressing the gender gap in AI and related fields. However, there's a need for continuous evaluation and improvement of these initiatives to ensure their effectiveness.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chemeClr val="accent2">
                    <a:lumMod val="60000"/>
                    <a:lumOff val="40000"/>
                  </a:schemeClr>
                </a:solidFill>
                <a:effectLst/>
                <a:uLnTx/>
                <a:uFillTx/>
                <a:latin typeface="Arial"/>
                <a:ea typeface="+mn-ea"/>
                <a:cs typeface="+mn-cs"/>
              </a:rPr>
              <a:t>In moving forward, a crucial takeaway from this review is the importance of adopting intersectional approaches that acknowledge the interplay of gender with other forms of discrimination. By fostering collaboration between stakeholders and implementing inclusive design principles, we can work towards developing a more equitable and representative AI landscape. This will not only empower women but also ensure that AI serves as a tool for progress, benefiting all members of society.</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47147CF1-E9E2-8F17-78AB-08344B5A7D49}"/>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92431" y="57715"/>
            <a:ext cx="1626425" cy="440653"/>
          </a:xfrm>
          <a:prstGeom prst="rect">
            <a:avLst/>
          </a:prstGeom>
          <a:noFill/>
          <a:ln>
            <a:noFill/>
          </a:ln>
        </p:spPr>
      </p:pic>
    </p:spTree>
    <p:extLst>
      <p:ext uri="{BB962C8B-B14F-4D97-AF65-F5344CB8AC3E}">
        <p14:creationId xmlns:p14="http://schemas.microsoft.com/office/powerpoint/2010/main" val="375966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 name="TextBox 8"/>
          <p:cNvSpPr txBox="1"/>
          <p:nvPr/>
        </p:nvSpPr>
        <p:spPr>
          <a:xfrm>
            <a:off x="293253" y="967739"/>
            <a:ext cx="11430000" cy="576072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sp>
        <p:nvSpPr>
          <p:cNvPr id="6" name="TextBox 5"/>
          <p:cNvSpPr txBox="1"/>
          <p:nvPr/>
        </p:nvSpPr>
        <p:spPr>
          <a:xfrm>
            <a:off x="293253" y="1208298"/>
            <a:ext cx="11430000" cy="5309146"/>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1" u="none" strike="noStrike" kern="1200" cap="none" spc="0" normalizeH="0" baseline="0" noProof="0" dirty="0">
                <a:ln>
                  <a:noFill/>
                </a:ln>
                <a:solidFill>
                  <a:srgbClr val="005587">
                    <a:lumMod val="75000"/>
                  </a:srgbClr>
                </a:solidFill>
                <a:effectLst/>
                <a:uLnTx/>
                <a:uFillTx/>
                <a:latin typeface="Arial"/>
                <a:ea typeface="+mn-ea"/>
                <a:cs typeface="+mn-cs"/>
              </a:rPr>
              <a:t>The impact of gender bias in Artificial Intelligence (AI) and its applications has become a critical area of study, given the increasing reliance on AI across various sectors. This chapter discusses the findings of a scoping review on gender bias in AI, comparing and contrasting them with previous studies. The objectives of the research were to identify common forms of gender bias in AI, understand gender interactions with technology, and summarize policies and initiatives promoting gender inclusivity in technology.</a:t>
            </a:r>
          </a:p>
          <a:p>
            <a:pPr marR="0" lvl="0" algn="just" defTabSz="914400" rtl="0" eaLnBrk="1" fontAlgn="auto" latinLnBrk="0" hangingPunct="1">
              <a:lnSpc>
                <a:spcPct val="100000"/>
              </a:lnSpc>
              <a:spcBef>
                <a:spcPts val="0"/>
              </a:spcBef>
              <a:spcAft>
                <a:spcPts val="0"/>
              </a:spcAft>
              <a:buClrTx/>
              <a:buSzTx/>
              <a:tabLst/>
              <a:defRPr/>
            </a:pPr>
            <a:endParaRPr kumimoji="0" lang="en-US" sz="1300" i="1" u="none" strike="noStrike" kern="1200" cap="none" spc="0" normalizeH="0" baseline="0" noProof="0" dirty="0">
              <a:ln>
                <a:noFill/>
              </a:ln>
              <a:solidFill>
                <a:srgbClr val="005587">
                  <a:lumMod val="75000"/>
                </a:srgbClr>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1" u="none" strike="noStrike" kern="1200" cap="none" spc="0" normalizeH="0" baseline="0" noProof="0" dirty="0">
                <a:ln>
                  <a:noFill/>
                </a:ln>
                <a:solidFill>
                  <a:schemeClr val="accent2">
                    <a:lumMod val="60000"/>
                    <a:lumOff val="40000"/>
                  </a:schemeClr>
                </a:solidFill>
                <a:effectLst/>
                <a:uLnTx/>
                <a:uFillTx/>
                <a:latin typeface="Arial"/>
                <a:ea typeface="+mn-ea"/>
                <a:cs typeface="+mn-cs"/>
              </a:rPr>
              <a:t>Gender Bias in AI</a:t>
            </a:r>
          </a:p>
          <a:p>
            <a:pPr marL="271463" marR="0" lvl="0" algn="just" defTabSz="914400" rtl="0" eaLnBrk="1" fontAlgn="auto" latinLnBrk="0" hangingPunct="1">
              <a:lnSpc>
                <a:spcPct val="100000"/>
              </a:lnSpc>
              <a:spcBef>
                <a:spcPts val="0"/>
              </a:spcBef>
              <a:spcAft>
                <a:spcPts val="0"/>
              </a:spcAft>
              <a:buClrTx/>
              <a:buSzTx/>
              <a:tabLst/>
              <a:defRPr/>
            </a:pPr>
            <a:r>
              <a:rPr kumimoji="0" lang="en-US" sz="1300" i="1" u="none" strike="noStrike" kern="1200" cap="none" spc="0" normalizeH="0" baseline="0" noProof="0" dirty="0">
                <a:ln>
                  <a:noFill/>
                </a:ln>
                <a:solidFill>
                  <a:schemeClr val="accent2">
                    <a:lumMod val="60000"/>
                    <a:lumOff val="40000"/>
                  </a:schemeClr>
                </a:solidFill>
                <a:effectLst/>
                <a:uLnTx/>
                <a:uFillTx/>
                <a:latin typeface="Arial"/>
                <a:ea typeface="+mn-ea"/>
                <a:cs typeface="+mn-cs"/>
              </a:rPr>
              <a:t>The review identified several common forms of gender bias in AI, including biased data, algorithmic discrimination, and gendered representations in AI applications. Biased data often stems from historical and societal biases that are ingrained in the datasets used to train AI models. For instance, </a:t>
            </a:r>
            <a:r>
              <a:rPr kumimoji="0" lang="en-US" sz="1300" i="1" u="none" strike="noStrike" kern="1200" cap="none" spc="0" normalizeH="0" baseline="0" noProof="0" dirty="0" err="1">
                <a:ln>
                  <a:noFill/>
                </a:ln>
                <a:solidFill>
                  <a:schemeClr val="accent2">
                    <a:lumMod val="60000"/>
                    <a:lumOff val="40000"/>
                  </a:schemeClr>
                </a:solidFill>
                <a:effectLst/>
                <a:uLnTx/>
                <a:uFillTx/>
                <a:latin typeface="Arial"/>
                <a:ea typeface="+mn-ea"/>
                <a:cs typeface="+mn-cs"/>
              </a:rPr>
              <a:t>Bolukbasi</a:t>
            </a:r>
            <a:r>
              <a:rPr kumimoji="0" lang="en-US" sz="1300" i="1" u="none" strike="noStrike" kern="1200" cap="none" spc="0" normalizeH="0" baseline="0" noProof="0" dirty="0">
                <a:ln>
                  <a:noFill/>
                </a:ln>
                <a:solidFill>
                  <a:schemeClr val="accent2">
                    <a:lumMod val="60000"/>
                    <a:lumOff val="40000"/>
                  </a:schemeClr>
                </a:solidFill>
                <a:effectLst/>
                <a:uLnTx/>
                <a:uFillTx/>
                <a:latin typeface="Arial"/>
                <a:ea typeface="+mn-ea"/>
                <a:cs typeface="+mn-cs"/>
              </a:rPr>
              <a:t> et al. (2016) demonstrated that word embedding models trained on large text corpora exhibit gender stereotypes, associating men with professions like "doctor" and women with "nurse”. This aligns with findings by </a:t>
            </a:r>
            <a:r>
              <a:rPr kumimoji="0" lang="en-US" sz="1300" i="1" u="none" strike="noStrike" kern="1200" cap="none" spc="0" normalizeH="0" baseline="0" noProof="0" dirty="0" err="1">
                <a:ln>
                  <a:noFill/>
                </a:ln>
                <a:solidFill>
                  <a:schemeClr val="accent2">
                    <a:lumMod val="60000"/>
                    <a:lumOff val="40000"/>
                  </a:schemeClr>
                </a:solidFill>
                <a:effectLst/>
                <a:uLnTx/>
                <a:uFillTx/>
                <a:latin typeface="Arial"/>
                <a:ea typeface="+mn-ea"/>
                <a:cs typeface="+mn-cs"/>
              </a:rPr>
              <a:t>Mehrabi</a:t>
            </a:r>
            <a:r>
              <a:rPr kumimoji="0" lang="en-US" sz="1300" i="1" u="none" strike="noStrike" kern="1200" cap="none" spc="0" normalizeH="0" baseline="0" noProof="0" dirty="0">
                <a:ln>
                  <a:noFill/>
                </a:ln>
                <a:solidFill>
                  <a:schemeClr val="accent2">
                    <a:lumMod val="60000"/>
                    <a:lumOff val="40000"/>
                  </a:schemeClr>
                </a:solidFill>
                <a:effectLst/>
                <a:uLnTx/>
                <a:uFillTx/>
                <a:latin typeface="Arial"/>
                <a:ea typeface="+mn-ea"/>
                <a:cs typeface="+mn-cs"/>
              </a:rPr>
              <a:t> et al. (2021), who noted that AI systems trained on biased data perpetuate and even amplify these biases.</a:t>
            </a:r>
          </a:p>
          <a:p>
            <a:pPr marL="271463" marR="0" lvl="0" algn="just" defTabSz="914400" rtl="0" eaLnBrk="1" fontAlgn="auto" latinLnBrk="0" hangingPunct="1">
              <a:lnSpc>
                <a:spcPct val="100000"/>
              </a:lnSpc>
              <a:spcBef>
                <a:spcPts val="0"/>
              </a:spcBef>
              <a:spcAft>
                <a:spcPts val="0"/>
              </a:spcAft>
              <a:buClrTx/>
              <a:buSzTx/>
              <a:tabLst/>
              <a:defRPr/>
            </a:pPr>
            <a:r>
              <a:rPr kumimoji="0" lang="en-US" sz="1300" i="1" u="none" strike="noStrike" kern="1200" cap="none" spc="0" normalizeH="0" baseline="0" noProof="0" dirty="0">
                <a:ln>
                  <a:noFill/>
                </a:ln>
                <a:solidFill>
                  <a:schemeClr val="accent2">
                    <a:lumMod val="60000"/>
                    <a:lumOff val="40000"/>
                  </a:schemeClr>
                </a:solidFill>
                <a:effectLst/>
                <a:uLnTx/>
                <a:uFillTx/>
                <a:latin typeface="Arial"/>
                <a:ea typeface="+mn-ea"/>
                <a:cs typeface="+mn-cs"/>
              </a:rPr>
              <a:t>Algorithmic discrimination occurs when the decision-making processes of AI systems disproportionately affect one gender over another. A notable example is Amazon's recruitment algorithm, which was found to downgrade resumes that included words typically associated with women, such as "women's chess club captain”. Similarly, research by </a:t>
            </a:r>
            <a:r>
              <a:rPr kumimoji="0" lang="en-US" sz="1300" i="1" u="none" strike="noStrike" kern="1200" cap="none" spc="0" normalizeH="0" baseline="0" noProof="0" dirty="0" err="1">
                <a:ln>
                  <a:noFill/>
                </a:ln>
                <a:solidFill>
                  <a:schemeClr val="accent2">
                    <a:lumMod val="60000"/>
                    <a:lumOff val="40000"/>
                  </a:schemeClr>
                </a:solidFill>
                <a:effectLst/>
                <a:uLnTx/>
                <a:uFillTx/>
                <a:latin typeface="Arial"/>
                <a:ea typeface="+mn-ea"/>
                <a:cs typeface="+mn-cs"/>
              </a:rPr>
              <a:t>Buolamwini</a:t>
            </a:r>
            <a:r>
              <a:rPr kumimoji="0" lang="en-US" sz="1300" i="1" u="none" strike="noStrike" kern="1200" cap="none" spc="0" normalizeH="0" baseline="0" noProof="0" dirty="0">
                <a:ln>
                  <a:noFill/>
                </a:ln>
                <a:solidFill>
                  <a:schemeClr val="accent2">
                    <a:lumMod val="60000"/>
                    <a:lumOff val="40000"/>
                  </a:schemeClr>
                </a:solidFill>
                <a:effectLst/>
                <a:uLnTx/>
                <a:uFillTx/>
                <a:latin typeface="Arial"/>
                <a:ea typeface="+mn-ea"/>
                <a:cs typeface="+mn-cs"/>
              </a:rPr>
              <a:t> and Gebru (2018) highlighted that facial recognition systems exhibit higher error rates for women and people of color compared to white men, raising concerns about the fairness and equity of these technologies.</a:t>
            </a:r>
          </a:p>
          <a:p>
            <a:pPr marL="271463" marR="0" lvl="0" algn="just" defTabSz="914400" rtl="0" eaLnBrk="1" fontAlgn="auto" latinLnBrk="0" hangingPunct="1">
              <a:lnSpc>
                <a:spcPct val="100000"/>
              </a:lnSpc>
              <a:spcBef>
                <a:spcPts val="0"/>
              </a:spcBef>
              <a:spcAft>
                <a:spcPts val="0"/>
              </a:spcAft>
              <a:buClrTx/>
              <a:buSzTx/>
              <a:tabLst/>
              <a:defRPr/>
            </a:pPr>
            <a:endParaRPr lang="en-US" sz="1300" i="1" dirty="0">
              <a:solidFill>
                <a:srgbClr val="005587">
                  <a:lumMod val="75000"/>
                </a:srgbClr>
              </a:solidFill>
              <a:latin typeface="Aria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Gender Interactions with Technology</a:t>
            </a:r>
          </a:p>
          <a:p>
            <a:pPr marL="271463" marR="0" lvl="0" algn="just" defTabSz="914400" rtl="0" eaLnBrk="1" fontAlgn="auto" latinLnBrk="0" hangingPunct="1">
              <a:lnSpc>
                <a:spcPct val="100000"/>
              </a:lnSpc>
              <a:spcBef>
                <a:spcPts val="0"/>
              </a:spcBef>
              <a:spcAft>
                <a:spcPts val="0"/>
              </a:spcAft>
              <a:buClrTx/>
              <a:buSzTx/>
              <a:tabLst/>
              <a:defRPr/>
            </a:pPr>
            <a:r>
              <a:rPr kumimoji="0" lang="en-US" sz="1300" i="1" u="none" strike="noStrike" kern="1200" cap="none" spc="0" normalizeH="0" baseline="0" noProof="0" dirty="0">
                <a:ln>
                  <a:noFill/>
                </a:ln>
                <a:solidFill>
                  <a:srgbClr val="005587">
                    <a:lumMod val="75000"/>
                  </a:srgbClr>
                </a:solidFill>
                <a:effectLst/>
                <a:uLnTx/>
                <a:uFillTx/>
                <a:latin typeface="Arial"/>
                <a:ea typeface="+mn-ea"/>
                <a:cs typeface="+mn-cs"/>
              </a:rPr>
              <a:t>Understanding how different genders interact with technology reveals disparities in access, usage patterns, and preferences. The digital divide remains a significant issue, with women in many parts of the world having less access to digital technologies compared to men. According to a report by the International Telecommunication Union (ITU), the global internet user gender gap stood at 17% in 2019, with the gap being more pronounced in developing countries. This gap affects women's ability to leverage digital tools and resources, hindering their participation in the digital economy.</a:t>
            </a:r>
          </a:p>
          <a:p>
            <a:pPr marL="271463" marR="0" lvl="0" algn="just" defTabSz="914400" rtl="0" eaLnBrk="1" fontAlgn="auto" latinLnBrk="0" hangingPunct="1">
              <a:lnSpc>
                <a:spcPct val="100000"/>
              </a:lnSpc>
              <a:spcBef>
                <a:spcPts val="0"/>
              </a:spcBef>
              <a:spcAft>
                <a:spcPts val="0"/>
              </a:spcAft>
              <a:buClrTx/>
              <a:buSzTx/>
              <a:tabLst/>
              <a:defRPr/>
            </a:pPr>
            <a:r>
              <a:rPr kumimoji="0" lang="en-US" sz="1300" i="1" u="none" strike="noStrike" kern="1200" cap="none" spc="0" normalizeH="0" baseline="0" noProof="0" dirty="0">
                <a:ln>
                  <a:noFill/>
                </a:ln>
                <a:solidFill>
                  <a:srgbClr val="005587">
                    <a:lumMod val="75000"/>
                  </a:srgbClr>
                </a:solidFill>
                <a:effectLst/>
                <a:uLnTx/>
                <a:uFillTx/>
                <a:latin typeface="Arial"/>
                <a:ea typeface="+mn-ea"/>
                <a:cs typeface="+mn-cs"/>
              </a:rPr>
              <a:t>In terms of usage patterns, studies have shown that men and women use technology differently, influenced by social and cultural factors. For example, a study by Pew Research Center found that women are more likely to use social media platforms for communication and networking, while men are more inclined towards using technology for information and entertainment. These differences necessitate the design of gender-sensitive technologies that cater to diverse needs and preferences.</a:t>
            </a:r>
          </a:p>
          <a:p>
            <a:pPr marL="271463" marR="0" lvl="0" algn="just" defTabSz="914400" rtl="0" eaLnBrk="1" fontAlgn="auto" latinLnBrk="0" hangingPunct="1">
              <a:lnSpc>
                <a:spcPct val="100000"/>
              </a:lnSpc>
              <a:spcBef>
                <a:spcPts val="0"/>
              </a:spcBef>
              <a:spcAft>
                <a:spcPts val="0"/>
              </a:spcAft>
              <a:buClrTx/>
              <a:buSzTx/>
              <a:tabLst/>
              <a:defRPr/>
            </a:pPr>
            <a:endParaRPr kumimoji="0" lang="en-US" sz="1400" b="0" i="1" u="none" strike="noStrike" kern="1200" cap="none" spc="0" normalizeH="0" baseline="0" noProof="0" dirty="0">
              <a:ln>
                <a:noFill/>
              </a:ln>
              <a:solidFill>
                <a:srgbClr val="005587">
                  <a:lumMod val="75000"/>
                </a:srgbClr>
              </a:solidFill>
              <a:effectLst/>
              <a:uLnTx/>
              <a:uFillTx/>
              <a:latin typeface="Arial"/>
              <a:ea typeface="+mn-ea"/>
              <a:cs typeface="+mn-cs"/>
            </a:endParaRPr>
          </a:p>
        </p:txBody>
      </p:sp>
      <p:pic>
        <p:nvPicPr>
          <p:cNvPr id="21" name="Google Shape;87;p13">
            <a:extLst>
              <a:ext uri="{FF2B5EF4-FFF2-40B4-BE49-F238E27FC236}">
                <a16:creationId xmlns:a16="http://schemas.microsoft.com/office/drawing/2014/main" id="{3A4DB698-D161-F44A-66B1-7C87D7ACA556}"/>
              </a:ext>
            </a:extLst>
          </p:cNvPr>
          <p:cNvPicPr preferRelativeResize="0"/>
          <p:nvPr/>
        </p:nvPicPr>
        <p:blipFill rotWithShape="1">
          <a:blip r:embed="rId3"/>
          <a:srcRect/>
          <a:stretch>
            <a:fillRect/>
          </a:stretch>
        </p:blipFill>
        <p:spPr>
          <a:xfrm>
            <a:off x="0" y="24130"/>
            <a:ext cx="1315720" cy="635635"/>
          </a:xfrm>
          <a:prstGeom prst="rect">
            <a:avLst/>
          </a:prstGeom>
          <a:noFill/>
          <a:ln>
            <a:noFill/>
          </a:ln>
        </p:spPr>
      </p:pic>
      <p:sp>
        <p:nvSpPr>
          <p:cNvPr id="2" name="Rectangle: Rounded Corners 1">
            <a:extLst>
              <a:ext uri="{FF2B5EF4-FFF2-40B4-BE49-F238E27FC236}">
                <a16:creationId xmlns:a16="http://schemas.microsoft.com/office/drawing/2014/main" id="{0593C181-7831-8BB1-AC76-7A1BD8AEA5B9}"/>
              </a:ext>
            </a:extLst>
          </p:cNvPr>
          <p:cNvSpPr/>
          <p:nvPr/>
        </p:nvSpPr>
        <p:spPr>
          <a:xfrm>
            <a:off x="3830671" y="129540"/>
            <a:ext cx="4741830" cy="635635"/>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a:ea typeface="+mn-ea"/>
                <a:cs typeface="+mn-cs"/>
              </a:rPr>
              <a:t>Discussion (1/2)</a:t>
            </a:r>
            <a:endPar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E32226CD-AE3F-D9F1-DD88-7DC7922E2CDB}"/>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82271" y="57715"/>
            <a:ext cx="1626425" cy="440653"/>
          </a:xfrm>
          <a:prstGeom prst="rect">
            <a:avLst/>
          </a:prstGeom>
          <a:noFill/>
          <a:ln>
            <a:noFill/>
          </a:ln>
        </p:spPr>
      </p:pic>
    </p:spTree>
    <p:extLst>
      <p:ext uri="{BB962C8B-B14F-4D97-AF65-F5344CB8AC3E}">
        <p14:creationId xmlns:p14="http://schemas.microsoft.com/office/powerpoint/2010/main" val="1622474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 name="TextBox 8"/>
          <p:cNvSpPr txBox="1"/>
          <p:nvPr/>
        </p:nvSpPr>
        <p:spPr>
          <a:xfrm>
            <a:off x="293253" y="967739"/>
            <a:ext cx="11430000" cy="576072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sp>
        <p:nvSpPr>
          <p:cNvPr id="6" name="TextBox 5"/>
          <p:cNvSpPr txBox="1"/>
          <p:nvPr/>
        </p:nvSpPr>
        <p:spPr>
          <a:xfrm>
            <a:off x="1095612" y="1374591"/>
            <a:ext cx="9555642" cy="4108817"/>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1" u="none" strike="noStrike" kern="1200" cap="none" spc="0" normalizeH="0" baseline="0" noProof="0" dirty="0">
              <a:ln>
                <a:noFill/>
              </a:ln>
              <a:solidFill>
                <a:srgbClr val="005587">
                  <a:lumMod val="75000"/>
                </a:srgbClr>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rPr>
              <a:t>Policies, Initiatives, and Practices for Gender Inclusivity</a:t>
            </a:r>
          </a:p>
          <a:p>
            <a:pPr marL="271463" marR="0" lvl="0" algn="just" defTabSz="914400" rtl="0" eaLnBrk="1" fontAlgn="auto" latinLnBrk="0" hangingPunct="1">
              <a:lnSpc>
                <a:spcPct val="100000"/>
              </a:lnSpc>
              <a:spcBef>
                <a:spcPts val="0"/>
              </a:spcBef>
              <a:spcAft>
                <a:spcPts val="0"/>
              </a:spcAft>
              <a:buClrTx/>
              <a:buSzTx/>
              <a:tabLst/>
              <a:defRPr/>
            </a:pPr>
            <a:r>
              <a:rPr kumimoji="0" lang="en-US" sz="1300" b="0" i="1" u="none" strike="noStrike" kern="1200" cap="none" spc="0" normalizeH="0" baseline="0" noProof="0" dirty="0">
                <a:ln>
                  <a:noFill/>
                </a:ln>
                <a:solidFill>
                  <a:srgbClr val="005587">
                    <a:lumMod val="75000"/>
                  </a:srgbClr>
                </a:solidFill>
                <a:effectLst/>
                <a:uLnTx/>
                <a:uFillTx/>
                <a:latin typeface="Arial"/>
                <a:ea typeface="+mn-ea"/>
                <a:cs typeface="+mn-cs"/>
              </a:rPr>
              <a:t>The review also summarized existing policies, initiatives, and practices aimed at promoting gender inclusivity in technology. Various organizations and governments have implemented measures to address gender bias in AI and technology. For instance, the European Commission's Horizon 2020 program includes specific actions to integrate gender perspectives into research and innovation processes. Additionally, initiatives like the Women in AI (WAI) network work towards increasing the representation and participation of women in AI through mentorship, advocacy, and education.</a:t>
            </a:r>
          </a:p>
          <a:p>
            <a:pPr marL="271463" marR="0" lvl="0" algn="just" defTabSz="914400" rtl="0" eaLnBrk="1" fontAlgn="auto" latinLnBrk="0" hangingPunct="1">
              <a:lnSpc>
                <a:spcPct val="100000"/>
              </a:lnSpc>
              <a:spcBef>
                <a:spcPts val="0"/>
              </a:spcBef>
              <a:spcAft>
                <a:spcPts val="0"/>
              </a:spcAft>
              <a:buClrTx/>
              <a:buSzTx/>
              <a:tabLst/>
              <a:defRPr/>
            </a:pPr>
            <a:r>
              <a:rPr kumimoji="0" lang="en-US" sz="1300" b="0" i="1" u="none" strike="noStrike" kern="1200" cap="none" spc="0" normalizeH="0" baseline="0" noProof="0" dirty="0">
                <a:ln>
                  <a:noFill/>
                </a:ln>
                <a:solidFill>
                  <a:srgbClr val="005587">
                    <a:lumMod val="75000"/>
                  </a:srgbClr>
                </a:solidFill>
                <a:effectLst/>
                <a:uLnTx/>
                <a:uFillTx/>
                <a:latin typeface="Arial"/>
                <a:ea typeface="+mn-ea"/>
                <a:cs typeface="+mn-cs"/>
              </a:rPr>
              <a:t>Corporate practices also play a crucial role in promoting gender inclusivity. Companies like Google and IBM have established diversity and inclusion programs that focus on recruiting, retaining, and advancing women in tech roles. These programs often include bias training, mentorship opportunities, and policies aimed at creating an inclusive workplace culture.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1" i="1" u="none" strike="noStrike" kern="1200" cap="none" spc="0" normalizeH="0" baseline="0" noProof="0" dirty="0">
              <a:ln>
                <a:noFill/>
              </a:ln>
              <a:solidFill>
                <a:srgbClr val="005587">
                  <a:lumMod val="75000"/>
                </a:srgbClr>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1" u="none" strike="noStrike" kern="1200" cap="none" spc="0" normalizeH="0" baseline="0" noProof="0" dirty="0">
                <a:ln>
                  <a:noFill/>
                </a:ln>
                <a:solidFill>
                  <a:schemeClr val="accent2">
                    <a:lumMod val="60000"/>
                    <a:lumOff val="40000"/>
                  </a:schemeClr>
                </a:solidFill>
                <a:effectLst/>
                <a:uLnTx/>
                <a:uFillTx/>
                <a:latin typeface="Arial"/>
                <a:ea typeface="+mn-ea"/>
                <a:cs typeface="+mn-cs"/>
              </a:rPr>
              <a:t>Comparison with Previous Studies</a:t>
            </a:r>
          </a:p>
          <a:p>
            <a:pPr marL="271463" marR="0" lvl="0" algn="just" defTabSz="914400" rtl="0" eaLnBrk="1" fontAlgn="auto" latinLnBrk="0" hangingPunct="1">
              <a:lnSpc>
                <a:spcPct val="100000"/>
              </a:lnSpc>
              <a:spcBef>
                <a:spcPts val="0"/>
              </a:spcBef>
              <a:spcAft>
                <a:spcPts val="0"/>
              </a:spcAft>
              <a:buClrTx/>
              <a:buSzTx/>
              <a:tabLst/>
              <a:defRPr/>
            </a:pPr>
            <a:r>
              <a:rPr kumimoji="0" lang="en-US" sz="1300" b="0" i="1" u="none" strike="noStrike" kern="1200" cap="none" spc="0" normalizeH="0" baseline="0" noProof="0" dirty="0">
                <a:ln>
                  <a:noFill/>
                </a:ln>
                <a:solidFill>
                  <a:schemeClr val="accent2">
                    <a:lumMod val="60000"/>
                    <a:lumOff val="40000"/>
                  </a:schemeClr>
                </a:solidFill>
                <a:effectLst/>
                <a:uLnTx/>
                <a:uFillTx/>
                <a:latin typeface="Arial"/>
                <a:ea typeface="+mn-ea"/>
                <a:cs typeface="+mn-cs"/>
              </a:rPr>
              <a:t>The findings of this research are consistent with previous studies that highlight the pervasive nature of gender bias in AI. For instance, the work of West et al. (2019) corroborates the presence of gender biases in AI applications, emphasizing the need for systemic changes in the way AI systems are designed and deployed. Furthermore, the recognition of differential access and usage patterns aligns with earlier research by the World Wide Web Foundation, which reported significant gender gaps in digital access and skills.</a:t>
            </a:r>
          </a:p>
          <a:p>
            <a:pPr marL="271463" marR="0" lvl="0" algn="just" defTabSz="914400" rtl="0" eaLnBrk="1" fontAlgn="auto" latinLnBrk="0" hangingPunct="1">
              <a:lnSpc>
                <a:spcPct val="100000"/>
              </a:lnSpc>
              <a:spcBef>
                <a:spcPts val="0"/>
              </a:spcBef>
              <a:spcAft>
                <a:spcPts val="0"/>
              </a:spcAft>
              <a:buClrTx/>
              <a:buSzTx/>
              <a:tabLst/>
              <a:defRPr/>
            </a:pPr>
            <a:r>
              <a:rPr kumimoji="0" lang="en-US" sz="1300" b="0" i="1" u="none" strike="noStrike" kern="1200" cap="none" spc="0" normalizeH="0" baseline="0" noProof="0" dirty="0">
                <a:ln>
                  <a:noFill/>
                </a:ln>
                <a:solidFill>
                  <a:schemeClr val="accent2">
                    <a:lumMod val="60000"/>
                    <a:lumOff val="40000"/>
                  </a:schemeClr>
                </a:solidFill>
                <a:effectLst/>
                <a:uLnTx/>
                <a:uFillTx/>
                <a:latin typeface="Arial"/>
                <a:ea typeface="+mn-ea"/>
                <a:cs typeface="+mn-cs"/>
              </a:rPr>
              <a:t>However, this review extends the discourse by providing a comprehensive framework for addressing gender bias in AI, emphasizing the importance of intersectional approaches that consider other forms of discrimination, such as race. This is crucial for developing holistic solutions that promote gender inclusivity in AI and technology.</a:t>
            </a:r>
          </a:p>
        </p:txBody>
      </p:sp>
      <p:pic>
        <p:nvPicPr>
          <p:cNvPr id="21" name="Google Shape;87;p13">
            <a:extLst>
              <a:ext uri="{FF2B5EF4-FFF2-40B4-BE49-F238E27FC236}">
                <a16:creationId xmlns:a16="http://schemas.microsoft.com/office/drawing/2014/main" id="{3A4DB698-D161-F44A-66B1-7C87D7ACA556}"/>
              </a:ext>
            </a:extLst>
          </p:cNvPr>
          <p:cNvPicPr preferRelativeResize="0"/>
          <p:nvPr/>
        </p:nvPicPr>
        <p:blipFill rotWithShape="1">
          <a:blip r:embed="rId3"/>
          <a:srcRect/>
          <a:stretch>
            <a:fillRect/>
          </a:stretch>
        </p:blipFill>
        <p:spPr>
          <a:xfrm>
            <a:off x="0" y="24130"/>
            <a:ext cx="1315720" cy="635635"/>
          </a:xfrm>
          <a:prstGeom prst="rect">
            <a:avLst/>
          </a:prstGeom>
          <a:noFill/>
          <a:ln>
            <a:noFill/>
          </a:ln>
        </p:spPr>
      </p:pic>
      <p:sp>
        <p:nvSpPr>
          <p:cNvPr id="2" name="Rectangle: Rounded Corners 1">
            <a:extLst>
              <a:ext uri="{FF2B5EF4-FFF2-40B4-BE49-F238E27FC236}">
                <a16:creationId xmlns:a16="http://schemas.microsoft.com/office/drawing/2014/main" id="{0593C181-7831-8BB1-AC76-7A1BD8AEA5B9}"/>
              </a:ext>
            </a:extLst>
          </p:cNvPr>
          <p:cNvSpPr/>
          <p:nvPr/>
        </p:nvSpPr>
        <p:spPr>
          <a:xfrm>
            <a:off x="3830671" y="129540"/>
            <a:ext cx="4741830" cy="635635"/>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Discussion (1/2)</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A2EAE1EF-CE51-9463-6787-890F90DB12BD}"/>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82271" y="57715"/>
            <a:ext cx="1626425" cy="440653"/>
          </a:xfrm>
          <a:prstGeom prst="rect">
            <a:avLst/>
          </a:prstGeom>
          <a:noFill/>
          <a:ln>
            <a:noFill/>
          </a:ln>
        </p:spPr>
      </p:pic>
    </p:spTree>
    <p:extLst>
      <p:ext uri="{BB962C8B-B14F-4D97-AF65-F5344CB8AC3E}">
        <p14:creationId xmlns:p14="http://schemas.microsoft.com/office/powerpoint/2010/main" val="13422996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C2623D8-B558-3F1D-C0F4-1F7772953FC5}"/>
              </a:ext>
            </a:extLst>
          </p:cNvPr>
          <p:cNvSpPr txBox="1"/>
          <p:nvPr/>
        </p:nvSpPr>
        <p:spPr>
          <a:xfrm>
            <a:off x="4145280" y="536328"/>
            <a:ext cx="8119111" cy="5922285"/>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pic>
        <p:nvPicPr>
          <p:cNvPr id="3" name="Google Shape;87;p13">
            <a:extLst>
              <a:ext uri="{FF2B5EF4-FFF2-40B4-BE49-F238E27FC236}">
                <a16:creationId xmlns:a16="http://schemas.microsoft.com/office/drawing/2014/main" id="{FF44EEC6-5662-AB0C-44E3-2E50FDBA0942}"/>
              </a:ext>
            </a:extLst>
          </p:cNvPr>
          <p:cNvPicPr preferRelativeResize="0"/>
          <p:nvPr/>
        </p:nvPicPr>
        <p:blipFill rotWithShape="1">
          <a:blip r:embed="rId3"/>
          <a:srcRect/>
          <a:stretch>
            <a:fillRect/>
          </a:stretch>
        </p:blipFill>
        <p:spPr>
          <a:xfrm>
            <a:off x="300988" y="84135"/>
            <a:ext cx="1087372" cy="477562"/>
          </a:xfrm>
          <a:prstGeom prst="rect">
            <a:avLst/>
          </a:prstGeom>
          <a:noFill/>
          <a:ln>
            <a:noFill/>
          </a:ln>
        </p:spPr>
      </p:pic>
      <p:sp>
        <p:nvSpPr>
          <p:cNvPr id="6" name="TextBox 5">
            <a:extLst>
              <a:ext uri="{FF2B5EF4-FFF2-40B4-BE49-F238E27FC236}">
                <a16:creationId xmlns:a16="http://schemas.microsoft.com/office/drawing/2014/main" id="{9DF44F80-2956-71AD-C9CC-F0B900DF6C4A}"/>
              </a:ext>
            </a:extLst>
          </p:cNvPr>
          <p:cNvSpPr txBox="1"/>
          <p:nvPr/>
        </p:nvSpPr>
        <p:spPr>
          <a:xfrm>
            <a:off x="4277361" y="985428"/>
            <a:ext cx="7914640" cy="52173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3A5A6C"/>
                </a:solidFill>
                <a:effectLst/>
                <a:uLnTx/>
                <a:uFillTx/>
                <a:latin typeface="Arial" panose="020B0604020202020204"/>
                <a:ea typeface="+mn-ea"/>
                <a:cs typeface="+mn-cs"/>
              </a:rPr>
              <a:t>The technology sector has been a significant contributor to global growth, but gender disparity remains a significant issue.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3A5A6C"/>
                </a:solidFill>
                <a:effectLst/>
                <a:uLnTx/>
                <a:uFillTx/>
                <a:latin typeface="Arial" panose="020B0604020202020204"/>
                <a:ea typeface="+mn-ea"/>
                <a:cs typeface="+mn-cs"/>
              </a:rPr>
              <a:t>Women are underrepresented in the technology sector due to limited education access and societal biases.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3A5A6C"/>
                </a:solidFill>
                <a:effectLst/>
                <a:uLnTx/>
                <a:uFillTx/>
                <a:latin typeface="Arial" panose="020B0604020202020204"/>
                <a:ea typeface="+mn-ea"/>
                <a:cs typeface="+mn-cs"/>
              </a:rPr>
              <a:t>Initiatives like Women in Analytics Initiative, Women in Tech India, and GATI aim to encourage female participation.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3A5A6C"/>
                </a:solidFill>
                <a:effectLst/>
                <a:uLnTx/>
                <a:uFillTx/>
                <a:latin typeface="Arial" panose="020B0604020202020204"/>
                <a:ea typeface="+mn-ea"/>
                <a:cs typeface="+mn-cs"/>
              </a:rPr>
              <a:t>Challenges include bias, discrimination, lack of mentorship, and demanding schedules.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3A5A6C"/>
                </a:solidFill>
                <a:effectLst/>
                <a:uLnTx/>
                <a:uFillTx/>
                <a:latin typeface="Arial" panose="020B0604020202020204"/>
                <a:ea typeface="+mn-ea"/>
                <a:cs typeface="+mn-cs"/>
              </a:rPr>
              <a:t>Global gender gaps persist in leadership, technology access, and AI participation.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srgbClr val="3A5A6C"/>
                </a:solidFill>
                <a:effectLst/>
                <a:uLnTx/>
                <a:uFillTx/>
                <a:latin typeface="Arial" panose="020B0604020202020204"/>
                <a:ea typeface="+mn-ea"/>
                <a:cs typeface="+mn-cs"/>
              </a:rPr>
              <a:t>India's significant gender gap in AI development and implementation is highlighted.</a:t>
            </a:r>
          </a:p>
          <a:p>
            <a:pPr marR="0" lvl="0" algn="l" defTabSz="914400" rtl="0" eaLnBrk="1" fontAlgn="auto" latinLnBrk="0" hangingPunct="1">
              <a:lnSpc>
                <a:spcPct val="150000"/>
              </a:lnSpc>
              <a:spcBef>
                <a:spcPts val="0"/>
              </a:spcBef>
              <a:spcAft>
                <a:spcPts val="0"/>
              </a:spcAft>
              <a:buClrTx/>
              <a:buSzTx/>
              <a:tabLst/>
              <a:defRPr/>
            </a:pPr>
            <a:r>
              <a:rPr kumimoji="0" lang="en-US" sz="1600" b="0" i="1" u="none" strike="noStrike" kern="1200" cap="none" spc="0" normalizeH="0" baseline="0" noProof="0" dirty="0">
                <a:ln>
                  <a:noFill/>
                </a:ln>
                <a:solidFill>
                  <a:srgbClr val="3A5A6C"/>
                </a:solidFill>
                <a:effectLst/>
                <a:uLnTx/>
                <a:uFillTx/>
                <a:latin typeface="Arial" panose="020B0604020202020204"/>
                <a:ea typeface="+mn-ea"/>
                <a:cs typeface="+mn-cs"/>
              </a:rPr>
              <a:t>Despite efforts to address gender bias in AI, significant challenges persist, necessitating further investigation and action. This scoping revies aims to analyze the impact of gender bias in AI on opportunities for women's empowerment and representation.</a:t>
            </a:r>
            <a:endParaRPr kumimoji="0" lang="en-IN" sz="1600" b="0" i="1" u="none" strike="noStrike" kern="1200" cap="none" spc="0" normalizeH="0" baseline="0" noProof="0" dirty="0" err="1">
              <a:ln>
                <a:noFill/>
              </a:ln>
              <a:solidFill>
                <a:srgbClr val="3A5A6C"/>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49EE7C88-D3C8-70B7-CC46-C42828728BCD}"/>
              </a:ext>
            </a:extLst>
          </p:cNvPr>
          <p:cNvSpPr/>
          <p:nvPr/>
        </p:nvSpPr>
        <p:spPr>
          <a:xfrm>
            <a:off x="6394789" y="45292"/>
            <a:ext cx="3578942"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Introduction</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E663DDFB-5070-F8AC-BCDA-FF127860B401}"/>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512751" y="57715"/>
            <a:ext cx="1626425" cy="440653"/>
          </a:xfrm>
          <a:prstGeom prst="rect">
            <a:avLst/>
          </a:prstGeom>
          <a:noFill/>
          <a:ln>
            <a:noFill/>
          </a:ln>
        </p:spPr>
      </p:pic>
      <p:pic>
        <p:nvPicPr>
          <p:cNvPr id="2053" name="Picture 5" descr="Gender Bias in Artificial Intelligence ...">
            <a:extLst>
              <a:ext uri="{FF2B5EF4-FFF2-40B4-BE49-F238E27FC236}">
                <a16:creationId xmlns:a16="http://schemas.microsoft.com/office/drawing/2014/main" id="{A022FA89-1F19-50D7-4596-19ACE2C5BF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68" y="931863"/>
            <a:ext cx="4162447" cy="517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57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2528F9-57BD-4ABC-73C1-15A0B249018A}"/>
              </a:ext>
            </a:extLst>
          </p:cNvPr>
          <p:cNvSpPr txBox="1"/>
          <p:nvPr/>
        </p:nvSpPr>
        <p:spPr>
          <a:xfrm>
            <a:off x="271313" y="1111684"/>
            <a:ext cx="11649374" cy="4870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638FD350-4E41-E74A-937B-8ACA060F9AD7}"/>
              </a:ext>
            </a:extLst>
          </p:cNvPr>
          <p:cNvSpPr txBox="1"/>
          <p:nvPr/>
        </p:nvSpPr>
        <p:spPr>
          <a:xfrm>
            <a:off x="7066397" y="1271840"/>
            <a:ext cx="4449369" cy="768263"/>
          </a:xfrm>
          <a:prstGeom prst="rect">
            <a:avLst/>
          </a:prstGeom>
          <a:ln>
            <a:noFill/>
          </a:ln>
        </p:spPr>
        <p:txBody>
          <a:bodyPr vert="horz" wrap="square" lIns="0" tIns="0" rIns="0" bIns="0" numCol="1" rtlCol="0" anchor="t" anchorCtr="0" compatLnSpc="1">
            <a:prstTxWarp prst="textNoShape">
              <a:avLst/>
            </a:prstTxWarp>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2" name="Rectangle: Top Corners Rounded 61">
            <a:extLst>
              <a:ext uri="{FF2B5EF4-FFF2-40B4-BE49-F238E27FC236}">
                <a16:creationId xmlns:a16="http://schemas.microsoft.com/office/drawing/2014/main" id="{7309D1AB-8242-C017-2D2E-61FF987D9F9F}"/>
              </a:ext>
            </a:extLst>
          </p:cNvPr>
          <p:cNvSpPr/>
          <p:nvPr/>
        </p:nvSpPr>
        <p:spPr>
          <a:xfrm rot="5400000">
            <a:off x="7875100" y="504203"/>
            <a:ext cx="1371787" cy="6306879"/>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63" name="Rectangle: Top Corners Rounded 62">
            <a:extLst>
              <a:ext uri="{FF2B5EF4-FFF2-40B4-BE49-F238E27FC236}">
                <a16:creationId xmlns:a16="http://schemas.microsoft.com/office/drawing/2014/main" id="{ADEFA3DC-FE14-CD8D-E02F-02F9CA0AC30E}"/>
              </a:ext>
            </a:extLst>
          </p:cNvPr>
          <p:cNvSpPr/>
          <p:nvPr/>
        </p:nvSpPr>
        <p:spPr>
          <a:xfrm rot="5400000">
            <a:off x="7881211" y="1812874"/>
            <a:ext cx="928504" cy="6409368"/>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64" name="Rectangle: Top Corners Rounded 63">
            <a:extLst>
              <a:ext uri="{FF2B5EF4-FFF2-40B4-BE49-F238E27FC236}">
                <a16:creationId xmlns:a16="http://schemas.microsoft.com/office/drawing/2014/main" id="{D3D9EB47-F55C-08EB-07B1-EF397D4FC652}"/>
              </a:ext>
            </a:extLst>
          </p:cNvPr>
          <p:cNvSpPr/>
          <p:nvPr/>
        </p:nvSpPr>
        <p:spPr>
          <a:xfrm rot="5400000">
            <a:off x="7477083" y="-1176752"/>
            <a:ext cx="928504" cy="6306879"/>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latin typeface="+mj-lt"/>
            </a:endParaRPr>
          </a:p>
        </p:txBody>
      </p:sp>
      <p:sp>
        <p:nvSpPr>
          <p:cNvPr id="65" name="Arc 64">
            <a:extLst>
              <a:ext uri="{FF2B5EF4-FFF2-40B4-BE49-F238E27FC236}">
                <a16:creationId xmlns:a16="http://schemas.microsoft.com/office/drawing/2014/main" id="{01226006-0E59-B350-5BB1-156700B8882F}"/>
              </a:ext>
            </a:extLst>
          </p:cNvPr>
          <p:cNvSpPr/>
          <p:nvPr/>
        </p:nvSpPr>
        <p:spPr>
          <a:xfrm rot="7560295">
            <a:off x="1215895" y="1983988"/>
            <a:ext cx="2719920" cy="2719920"/>
          </a:xfrm>
          <a:prstGeom prst="arc">
            <a:avLst>
              <a:gd name="adj1" fmla="val 16200000"/>
              <a:gd name="adj2" fmla="val 9884489"/>
            </a:avLst>
          </a:prstGeom>
          <a:ln w="152400" cap="rnd">
            <a:solidFill>
              <a:schemeClr val="accent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a:extLst>
              <a:ext uri="{FF2B5EF4-FFF2-40B4-BE49-F238E27FC236}">
                <a16:creationId xmlns:a16="http://schemas.microsoft.com/office/drawing/2014/main" id="{B74E9023-3360-7D5B-E88D-3750DAA5248C}"/>
              </a:ext>
            </a:extLst>
          </p:cNvPr>
          <p:cNvSpPr/>
          <p:nvPr/>
        </p:nvSpPr>
        <p:spPr>
          <a:xfrm rot="5400000">
            <a:off x="1480201" y="2232120"/>
            <a:ext cx="2197178" cy="2197178"/>
          </a:xfrm>
          <a:prstGeom prst="arc">
            <a:avLst>
              <a:gd name="adj1" fmla="val 16200000"/>
              <a:gd name="adj2" fmla="val 7105866"/>
            </a:avLst>
          </a:prstGeom>
          <a:ln w="152400"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Arc 66">
            <a:extLst>
              <a:ext uri="{FF2B5EF4-FFF2-40B4-BE49-F238E27FC236}">
                <a16:creationId xmlns:a16="http://schemas.microsoft.com/office/drawing/2014/main" id="{882E81EB-ADF0-06D5-F15A-C07F6A2F05B4}"/>
              </a:ext>
            </a:extLst>
          </p:cNvPr>
          <p:cNvSpPr/>
          <p:nvPr/>
        </p:nvSpPr>
        <p:spPr>
          <a:xfrm rot="3066051">
            <a:off x="1753292" y="2500717"/>
            <a:ext cx="1659981" cy="1659981"/>
          </a:xfrm>
          <a:prstGeom prst="arc">
            <a:avLst>
              <a:gd name="adj1" fmla="val 16200000"/>
              <a:gd name="adj2" fmla="val 4901015"/>
            </a:avLst>
          </a:prstGeom>
          <a:ln w="152400" cap="rnd">
            <a:solidFill>
              <a:schemeClr val="accent5"/>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16B2FF94-88DB-E0D1-6B3A-483036C4AC66}"/>
              </a:ext>
            </a:extLst>
          </p:cNvPr>
          <p:cNvCxnSpPr>
            <a:cxnSpLocks/>
          </p:cNvCxnSpPr>
          <p:nvPr/>
        </p:nvCxnSpPr>
        <p:spPr>
          <a:xfrm flipH="1">
            <a:off x="3217721" y="2353413"/>
            <a:ext cx="547066" cy="441988"/>
          </a:xfrm>
          <a:prstGeom prst="line">
            <a:avLst/>
          </a:prstGeom>
          <a:ln w="152400" cap="rnd">
            <a:solidFill>
              <a:schemeClr val="accent5"/>
            </a:solidFill>
            <a:roun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F43080B-6841-ADF2-E41C-AB3B7C0CC717}"/>
              </a:ext>
            </a:extLst>
          </p:cNvPr>
          <p:cNvCxnSpPr>
            <a:cxnSpLocks/>
          </p:cNvCxnSpPr>
          <p:nvPr/>
        </p:nvCxnSpPr>
        <p:spPr>
          <a:xfrm flipH="1">
            <a:off x="3689248" y="3316581"/>
            <a:ext cx="583146" cy="0"/>
          </a:xfrm>
          <a:prstGeom prst="line">
            <a:avLst/>
          </a:prstGeom>
          <a:ln w="152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EEAF899-5ACE-6FDC-EA47-2EC4625407B7}"/>
              </a:ext>
            </a:extLst>
          </p:cNvPr>
          <p:cNvCxnSpPr>
            <a:cxnSpLocks/>
          </p:cNvCxnSpPr>
          <p:nvPr/>
        </p:nvCxnSpPr>
        <p:spPr>
          <a:xfrm flipH="1" flipV="1">
            <a:off x="3696511" y="4127966"/>
            <a:ext cx="509552" cy="411679"/>
          </a:xfrm>
          <a:prstGeom prst="line">
            <a:avLst/>
          </a:prstGeom>
          <a:ln w="152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DE5DAC7C-E882-E303-0897-06F78D74C84F}"/>
              </a:ext>
            </a:extLst>
          </p:cNvPr>
          <p:cNvSpPr/>
          <p:nvPr/>
        </p:nvSpPr>
        <p:spPr>
          <a:xfrm>
            <a:off x="4966598" y="1663523"/>
            <a:ext cx="5809256" cy="646331"/>
          </a:xfrm>
          <a:prstGeom prst="rect">
            <a:avLst/>
          </a:prstGeom>
          <a:noFill/>
        </p:spPr>
        <p:txBody>
          <a:bodyPr wrap="square">
            <a:spAutoFit/>
          </a:bodyPr>
          <a:lstStyle/>
          <a:p>
            <a:pPr algn="just"/>
            <a:r>
              <a:rPr lang="en-IN" sz="1800" b="1" dirty="0">
                <a:solidFill>
                  <a:schemeClr val="bg1"/>
                </a:solidFill>
                <a:effectLst/>
                <a:ea typeface="Arial" panose="020B0604020202020204" pitchFamily="34" charset="0"/>
              </a:rPr>
              <a:t>To identify and categorize common forms of gender bias in AI and its applications</a:t>
            </a:r>
            <a:endParaRPr kumimoji="0" lang="en-US" sz="1600" b="1" i="0" u="none" strike="noStrike" kern="1200" cap="none" spc="0" normalizeH="0" baseline="0" noProof="0" dirty="0">
              <a:ln>
                <a:noFill/>
              </a:ln>
              <a:solidFill>
                <a:schemeClr val="bg1"/>
              </a:solidFill>
              <a:effectLst/>
              <a:uLnTx/>
              <a:uFillTx/>
              <a:ea typeface="+mn-ea"/>
              <a:cs typeface="Arial" panose="020B0604020202020204" pitchFamily="34" charset="0"/>
            </a:endParaRPr>
          </a:p>
        </p:txBody>
      </p:sp>
      <p:sp>
        <p:nvSpPr>
          <p:cNvPr id="73" name="Rectangle 72">
            <a:extLst>
              <a:ext uri="{FF2B5EF4-FFF2-40B4-BE49-F238E27FC236}">
                <a16:creationId xmlns:a16="http://schemas.microsoft.com/office/drawing/2014/main" id="{3A60099D-C721-76CC-2627-A094432A0618}"/>
              </a:ext>
            </a:extLst>
          </p:cNvPr>
          <p:cNvSpPr/>
          <p:nvPr/>
        </p:nvSpPr>
        <p:spPr>
          <a:xfrm>
            <a:off x="1723634" y="3146974"/>
            <a:ext cx="1567725" cy="400110"/>
          </a:xfrm>
          <a:prstGeom prst="rect">
            <a:avLst/>
          </a:prstGeom>
        </p:spPr>
        <p:txBody>
          <a:bodyPr wrap="square">
            <a:spAutoFit/>
          </a:bodyPr>
          <a:lstStyle/>
          <a:p>
            <a:pPr algn="ctr"/>
            <a:r>
              <a:rPr lang="en-US" sz="2000" b="1" dirty="0"/>
              <a:t>Objectives</a:t>
            </a:r>
            <a:endParaRPr lang="en-US" sz="2000" dirty="0"/>
          </a:p>
        </p:txBody>
      </p:sp>
      <p:sp>
        <p:nvSpPr>
          <p:cNvPr id="75" name="Rectangle 74">
            <a:extLst>
              <a:ext uri="{FF2B5EF4-FFF2-40B4-BE49-F238E27FC236}">
                <a16:creationId xmlns:a16="http://schemas.microsoft.com/office/drawing/2014/main" id="{F29A4903-C2EA-825F-4AC4-0A5A782BAD83}"/>
              </a:ext>
            </a:extLst>
          </p:cNvPr>
          <p:cNvSpPr/>
          <p:nvPr/>
        </p:nvSpPr>
        <p:spPr>
          <a:xfrm>
            <a:off x="5635814" y="3206117"/>
            <a:ext cx="5419298" cy="923330"/>
          </a:xfrm>
          <a:prstGeom prst="rect">
            <a:avLst/>
          </a:prstGeom>
          <a:noFill/>
        </p:spPr>
        <p:txBody>
          <a:bodyPr wrap="square">
            <a:spAutoFit/>
          </a:bodyPr>
          <a:lstStyle/>
          <a:p>
            <a:pPr algn="just"/>
            <a:r>
              <a:rPr lang="en-IN" sz="1800" b="1" dirty="0">
                <a:solidFill>
                  <a:schemeClr val="bg1"/>
                </a:solidFill>
                <a:effectLst/>
                <a:latin typeface="+mj-lt"/>
                <a:ea typeface="Arial" panose="020B0604020202020204" pitchFamily="34" charset="0"/>
              </a:rPr>
              <a:t>To understand how different genders interact with technology, including access, usage patterns, and preferences between genders</a:t>
            </a:r>
            <a:r>
              <a:rPr lang="en-US" sz="1600" b="1" dirty="0">
                <a:solidFill>
                  <a:schemeClr val="bg1"/>
                </a:solidFill>
                <a:latin typeface="+mj-lt"/>
                <a:sym typeface="+mn-ea"/>
              </a:rPr>
              <a:t>.</a:t>
            </a:r>
            <a:endParaRPr kumimoji="0" lang="en-US" sz="1600" b="1" i="0" u="none" strike="noStrike" kern="1200" cap="none" spc="0" normalizeH="0" baseline="0" noProof="0" dirty="0">
              <a:ln>
                <a:noFill/>
              </a:ln>
              <a:solidFill>
                <a:schemeClr val="bg1"/>
              </a:solidFill>
              <a:effectLst/>
              <a:uLnTx/>
              <a:uFillTx/>
              <a:latin typeface="+mj-lt"/>
              <a:ea typeface="+mn-ea"/>
              <a:cs typeface="Arial" panose="020B0604020202020204" pitchFamily="34" charset="0"/>
            </a:endParaRPr>
          </a:p>
        </p:txBody>
      </p:sp>
      <p:sp>
        <p:nvSpPr>
          <p:cNvPr id="77" name="Rectangle 76">
            <a:extLst>
              <a:ext uri="{FF2B5EF4-FFF2-40B4-BE49-F238E27FC236}">
                <a16:creationId xmlns:a16="http://schemas.microsoft.com/office/drawing/2014/main" id="{8A00E037-2272-D8F7-E305-85E386B6526F}"/>
              </a:ext>
            </a:extLst>
          </p:cNvPr>
          <p:cNvSpPr/>
          <p:nvPr/>
        </p:nvSpPr>
        <p:spPr>
          <a:xfrm>
            <a:off x="5566481" y="4593132"/>
            <a:ext cx="5557963" cy="830997"/>
          </a:xfrm>
          <a:prstGeom prst="rect">
            <a:avLst/>
          </a:prstGeom>
          <a:noFill/>
        </p:spPr>
        <p:txBody>
          <a:bodyPr wrap="square">
            <a:spAutoFit/>
          </a:bodyPr>
          <a:lstStyle/>
          <a:p>
            <a:pPr marR="448945" lvl="0" algn="just">
              <a:spcAft>
                <a:spcPts val="800"/>
              </a:spcAft>
            </a:pPr>
            <a:r>
              <a:rPr lang="en-US" sz="1600" b="1" kern="100" dirty="0">
                <a:solidFill>
                  <a:schemeClr val="bg1"/>
                </a:solidFill>
                <a:effectLst/>
                <a:ea typeface="Calibri" panose="020F0502020204030204" pitchFamily="34" charset="0"/>
                <a:cs typeface="Times New Roman" panose="02020603050405020304" pitchFamily="18" charset="0"/>
              </a:rPr>
              <a:t>To summarize existing policies, initiatives, and practices for promoting gender inclusivity in technology</a:t>
            </a:r>
            <a:endParaRPr lang="en-IN" sz="1600" b="1" kern="100" dirty="0">
              <a:solidFill>
                <a:schemeClr val="bg1"/>
              </a:solidFill>
              <a:effectLst/>
              <a:ea typeface="Calibri" panose="020F0502020204030204" pitchFamily="34" charset="0"/>
              <a:cs typeface="Times New Roman" panose="02020603050405020304" pitchFamily="18" charset="0"/>
            </a:endParaRPr>
          </a:p>
        </p:txBody>
      </p:sp>
      <p:sp>
        <p:nvSpPr>
          <p:cNvPr id="78" name="Oval 77">
            <a:extLst>
              <a:ext uri="{FF2B5EF4-FFF2-40B4-BE49-F238E27FC236}">
                <a16:creationId xmlns:a16="http://schemas.microsoft.com/office/drawing/2014/main" id="{DC3B5484-8737-31D0-37BB-A822131E3BAC}"/>
              </a:ext>
            </a:extLst>
          </p:cNvPr>
          <p:cNvSpPr/>
          <p:nvPr/>
        </p:nvSpPr>
        <p:spPr>
          <a:xfrm>
            <a:off x="3607797" y="1316520"/>
            <a:ext cx="1322766" cy="1322766"/>
          </a:xfrm>
          <a:prstGeom prst="ellipse">
            <a:avLst/>
          </a:prstGeom>
          <a:solidFill>
            <a:schemeClr val="bg1"/>
          </a:solidFill>
          <a:ln w="152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1" dirty="0" err="1"/>
          </a:p>
        </p:txBody>
      </p:sp>
      <p:sp>
        <p:nvSpPr>
          <p:cNvPr id="80" name="Oval 79">
            <a:extLst>
              <a:ext uri="{FF2B5EF4-FFF2-40B4-BE49-F238E27FC236}">
                <a16:creationId xmlns:a16="http://schemas.microsoft.com/office/drawing/2014/main" id="{FE330FD2-A83E-53D3-CEF9-D081647A4D9F}"/>
              </a:ext>
            </a:extLst>
          </p:cNvPr>
          <p:cNvSpPr/>
          <p:nvPr/>
        </p:nvSpPr>
        <p:spPr>
          <a:xfrm>
            <a:off x="4000428" y="4343535"/>
            <a:ext cx="1322766" cy="1322766"/>
          </a:xfrm>
          <a:prstGeom prst="ellipse">
            <a:avLst/>
          </a:prstGeom>
          <a:solidFill>
            <a:schemeClr val="bg1"/>
          </a:solid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79" name="Oval 78">
            <a:extLst>
              <a:ext uri="{FF2B5EF4-FFF2-40B4-BE49-F238E27FC236}">
                <a16:creationId xmlns:a16="http://schemas.microsoft.com/office/drawing/2014/main" id="{33A4D7C5-ACF1-1E06-2E49-A33D31C3313B}"/>
              </a:ext>
            </a:extLst>
          </p:cNvPr>
          <p:cNvSpPr/>
          <p:nvPr/>
        </p:nvSpPr>
        <p:spPr>
          <a:xfrm>
            <a:off x="4190186" y="2798393"/>
            <a:ext cx="1322766" cy="1322766"/>
          </a:xfrm>
          <a:prstGeom prst="ellipse">
            <a:avLst/>
          </a:prstGeom>
          <a:solidFill>
            <a:schemeClr val="bg1"/>
          </a:solid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86" name="Rectangle: Rounded Corners 85">
            <a:extLst>
              <a:ext uri="{FF2B5EF4-FFF2-40B4-BE49-F238E27FC236}">
                <a16:creationId xmlns:a16="http://schemas.microsoft.com/office/drawing/2014/main" id="{02F8E181-1B78-70EE-8890-381B8F285217}"/>
              </a:ext>
            </a:extLst>
          </p:cNvPr>
          <p:cNvSpPr/>
          <p:nvPr/>
        </p:nvSpPr>
        <p:spPr>
          <a:xfrm>
            <a:off x="3895921" y="131134"/>
            <a:ext cx="4741830"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Introduction</a:t>
            </a:r>
          </a:p>
        </p:txBody>
      </p:sp>
      <p:pic>
        <p:nvPicPr>
          <p:cNvPr id="4" name="Google Shape;87;p13">
            <a:extLst>
              <a:ext uri="{FF2B5EF4-FFF2-40B4-BE49-F238E27FC236}">
                <a16:creationId xmlns:a16="http://schemas.microsoft.com/office/drawing/2014/main" id="{3D23F717-DE38-D58E-1B88-1A3C42806D83}"/>
              </a:ext>
            </a:extLst>
          </p:cNvPr>
          <p:cNvPicPr preferRelativeResize="0"/>
          <p:nvPr/>
        </p:nvPicPr>
        <p:blipFill rotWithShape="1">
          <a:blip r:embed="rId3"/>
          <a:srcRect/>
          <a:stretch>
            <a:fillRect/>
          </a:stretch>
        </p:blipFill>
        <p:spPr>
          <a:xfrm>
            <a:off x="300988" y="84135"/>
            <a:ext cx="1087372" cy="477562"/>
          </a:xfrm>
          <a:prstGeom prst="rect">
            <a:avLst/>
          </a:prstGeom>
          <a:noFill/>
          <a:ln>
            <a:noFill/>
          </a:ln>
        </p:spPr>
      </p:pic>
      <p:pic>
        <p:nvPicPr>
          <p:cNvPr id="6" name="Picture 5" descr="A black background with a black square&#10;&#10;Description automatically generated with medium confidence">
            <a:extLst>
              <a:ext uri="{FF2B5EF4-FFF2-40B4-BE49-F238E27FC236}">
                <a16:creationId xmlns:a16="http://schemas.microsoft.com/office/drawing/2014/main" id="{39290014-82DC-18A7-ADA7-054336ACC0F2}"/>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61951" y="67875"/>
            <a:ext cx="1626425" cy="440653"/>
          </a:xfrm>
          <a:prstGeom prst="rect">
            <a:avLst/>
          </a:prstGeom>
          <a:noFill/>
          <a:ln>
            <a:noFill/>
          </a:ln>
        </p:spPr>
      </p:pic>
      <p:pic>
        <p:nvPicPr>
          <p:cNvPr id="3074" name="Picture 2" descr="Data classification">
            <a:extLst>
              <a:ext uri="{FF2B5EF4-FFF2-40B4-BE49-F238E27FC236}">
                <a16:creationId xmlns:a16="http://schemas.microsoft.com/office/drawing/2014/main" id="{E9070640-12B3-B0D5-F821-3EFF833F61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1810" y="1568310"/>
            <a:ext cx="928505" cy="9285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echnology ">
            <a:extLst>
              <a:ext uri="{FF2B5EF4-FFF2-40B4-BE49-F238E27FC236}">
                <a16:creationId xmlns:a16="http://schemas.microsoft.com/office/drawing/2014/main" id="{4F624CE1-366D-1CB0-7A6C-E086951E76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9217" y="3077599"/>
            <a:ext cx="782243" cy="7822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ile ">
            <a:extLst>
              <a:ext uri="{FF2B5EF4-FFF2-40B4-BE49-F238E27FC236}">
                <a16:creationId xmlns:a16="http://schemas.microsoft.com/office/drawing/2014/main" id="{C8D70225-62BB-C0F3-2CF7-BD3F43D08C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8842" y="4573940"/>
            <a:ext cx="848355" cy="84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95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2760C6-1BF2-C30C-03A6-1E68F7BE83B0}"/>
              </a:ext>
            </a:extLst>
          </p:cNvPr>
          <p:cNvSpPr txBox="1"/>
          <p:nvPr/>
        </p:nvSpPr>
        <p:spPr>
          <a:xfrm>
            <a:off x="247416" y="1164078"/>
            <a:ext cx="11697167" cy="4870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pic>
        <p:nvPicPr>
          <p:cNvPr id="2" name="Google Shape;87;p13">
            <a:extLst>
              <a:ext uri="{FF2B5EF4-FFF2-40B4-BE49-F238E27FC236}">
                <a16:creationId xmlns:a16="http://schemas.microsoft.com/office/drawing/2014/main" id="{8A5BD692-A0C1-FBB7-4850-9EE48A71EA97}"/>
              </a:ext>
            </a:extLst>
          </p:cNvPr>
          <p:cNvPicPr preferRelativeResize="0"/>
          <p:nvPr/>
        </p:nvPicPr>
        <p:blipFill rotWithShape="1">
          <a:blip r:embed="rId3"/>
          <a:srcRect/>
          <a:stretch>
            <a:fillRect/>
          </a:stretch>
        </p:blipFill>
        <p:spPr>
          <a:xfrm>
            <a:off x="0" y="24130"/>
            <a:ext cx="1315720" cy="635635"/>
          </a:xfrm>
          <a:prstGeom prst="rect">
            <a:avLst/>
          </a:prstGeom>
          <a:noFill/>
          <a:ln>
            <a:noFill/>
          </a:ln>
        </p:spPr>
      </p:pic>
      <p:sp>
        <p:nvSpPr>
          <p:cNvPr id="6" name="Rectangle: Rounded Corners 5">
            <a:extLst>
              <a:ext uri="{FF2B5EF4-FFF2-40B4-BE49-F238E27FC236}">
                <a16:creationId xmlns:a16="http://schemas.microsoft.com/office/drawing/2014/main" id="{196E4F0B-B296-95B6-5177-3B676B71C2CD}"/>
              </a:ext>
            </a:extLst>
          </p:cNvPr>
          <p:cNvSpPr/>
          <p:nvPr/>
        </p:nvSpPr>
        <p:spPr>
          <a:xfrm>
            <a:off x="3947257" y="186019"/>
            <a:ext cx="4741830"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Methodology (1/2)</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C07C8F3A-378F-004D-728E-92182C07345C}"/>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72111" y="57715"/>
            <a:ext cx="1626425" cy="440653"/>
          </a:xfrm>
          <a:prstGeom prst="rect">
            <a:avLst/>
          </a:prstGeom>
          <a:noFill/>
          <a:ln>
            <a:noFill/>
          </a:ln>
        </p:spPr>
      </p:pic>
      <p:sp>
        <p:nvSpPr>
          <p:cNvPr id="10" name="Rounded Rectangle 6">
            <a:extLst>
              <a:ext uri="{FF2B5EF4-FFF2-40B4-BE49-F238E27FC236}">
                <a16:creationId xmlns:a16="http://schemas.microsoft.com/office/drawing/2014/main" id="{6C4D4C4B-912C-EC3B-4E6A-1902DBA768EA}"/>
              </a:ext>
            </a:extLst>
          </p:cNvPr>
          <p:cNvSpPr/>
          <p:nvPr/>
        </p:nvSpPr>
        <p:spPr>
          <a:xfrm>
            <a:off x="616251" y="1302040"/>
            <a:ext cx="3178606" cy="4615200"/>
          </a:xfrm>
          <a:prstGeom prst="roundRect">
            <a:avLst>
              <a:gd name="adj" fmla="val 264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1304483"/>
            <a:endParaRPr lang="en-US" sz="1100" dirty="0" err="1">
              <a:solidFill>
                <a:prstClr val="white"/>
              </a:solidFill>
              <a:latin typeface="Arial"/>
            </a:endParaRPr>
          </a:p>
        </p:txBody>
      </p:sp>
      <p:sp>
        <p:nvSpPr>
          <p:cNvPr id="21" name="Rounded Rectangle 12">
            <a:extLst>
              <a:ext uri="{FF2B5EF4-FFF2-40B4-BE49-F238E27FC236}">
                <a16:creationId xmlns:a16="http://schemas.microsoft.com/office/drawing/2014/main" id="{DAF1C443-611F-E362-E38B-5D91B76547A8}"/>
              </a:ext>
            </a:extLst>
          </p:cNvPr>
          <p:cNvSpPr/>
          <p:nvPr/>
        </p:nvSpPr>
        <p:spPr>
          <a:xfrm>
            <a:off x="4220203" y="1291879"/>
            <a:ext cx="3445357" cy="4615199"/>
          </a:xfrm>
          <a:prstGeom prst="roundRect">
            <a:avLst>
              <a:gd name="adj" fmla="val 3109"/>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1304483"/>
            <a:endParaRPr lang="en-US" sz="1100" dirty="0" err="1">
              <a:solidFill>
                <a:prstClr val="white"/>
              </a:solidFill>
              <a:latin typeface="Arial"/>
            </a:endParaRPr>
          </a:p>
        </p:txBody>
      </p:sp>
      <p:sp>
        <p:nvSpPr>
          <p:cNvPr id="26" name="Rectangle 25">
            <a:extLst>
              <a:ext uri="{FF2B5EF4-FFF2-40B4-BE49-F238E27FC236}">
                <a16:creationId xmlns:a16="http://schemas.microsoft.com/office/drawing/2014/main" id="{BF51AE12-2495-0FD9-37F2-107D499C62B1}"/>
              </a:ext>
            </a:extLst>
          </p:cNvPr>
          <p:cNvSpPr/>
          <p:nvPr/>
        </p:nvSpPr>
        <p:spPr>
          <a:xfrm>
            <a:off x="4250182" y="1450674"/>
            <a:ext cx="3391888" cy="3747481"/>
          </a:xfrm>
          <a:prstGeom prst="rect">
            <a:avLst/>
          </a:prstGeom>
        </p:spPr>
        <p:txBody>
          <a:bodyPr wrap="square" lIns="180000" rIns="108000" anchor="ctr" anchorCtr="0">
            <a:noAutofit/>
          </a:bodyPr>
          <a:lstStyle/>
          <a:p>
            <a:pPr marL="92075" algn="just"/>
            <a:r>
              <a:rPr lang="en-US" sz="1600" b="1" dirty="0">
                <a:solidFill>
                  <a:schemeClr val="accent2"/>
                </a:solidFill>
              </a:rPr>
              <a:t>Terms related to AI and its applications were explored:</a:t>
            </a:r>
          </a:p>
          <a:p>
            <a:pPr marL="92075" indent="90488" algn="just">
              <a:buFont typeface="Arial" panose="020B0604020202020204" pitchFamily="34" charset="0"/>
              <a:buChar char="•"/>
            </a:pPr>
            <a:r>
              <a:rPr lang="en-US" sz="1600" dirty="0">
                <a:solidFill>
                  <a:schemeClr val="accent2"/>
                </a:solidFill>
              </a:rPr>
              <a:t>   Artificial Intelligence</a:t>
            </a:r>
          </a:p>
          <a:p>
            <a:pPr marL="92075" indent="90488" algn="just">
              <a:buFont typeface="Arial" panose="020B0604020202020204" pitchFamily="34" charset="0"/>
              <a:buChar char="•"/>
            </a:pPr>
            <a:r>
              <a:rPr lang="en-US" sz="1600" dirty="0">
                <a:solidFill>
                  <a:schemeClr val="accent2"/>
                </a:solidFill>
              </a:rPr>
              <a:t>   Machine Learning</a:t>
            </a:r>
          </a:p>
          <a:p>
            <a:pPr marL="92075" indent="90488" algn="just">
              <a:buFont typeface="Arial" panose="020B0604020202020204" pitchFamily="34" charset="0"/>
              <a:buChar char="•"/>
            </a:pPr>
            <a:r>
              <a:rPr lang="en-US" sz="1600" dirty="0">
                <a:solidFill>
                  <a:schemeClr val="accent2"/>
                </a:solidFill>
              </a:rPr>
              <a:t>   Algorithm Bias</a:t>
            </a:r>
          </a:p>
          <a:p>
            <a:pPr marL="92075" algn="just">
              <a:buFont typeface="Arial" panose="020B0604020202020204" pitchFamily="34" charset="0"/>
              <a:buChar char="•"/>
            </a:pPr>
            <a:r>
              <a:rPr lang="en-US" sz="1600" dirty="0">
                <a:solidFill>
                  <a:schemeClr val="accent2"/>
                </a:solidFill>
              </a:rPr>
              <a:t>   Mobile phone usage          patterns</a:t>
            </a:r>
          </a:p>
          <a:p>
            <a:pPr marL="92075" indent="90488" algn="just">
              <a:buFont typeface="Arial" panose="020B0604020202020204" pitchFamily="34" charset="0"/>
              <a:buChar char="•"/>
            </a:pPr>
            <a:r>
              <a:rPr lang="en-US" sz="1600" dirty="0">
                <a:solidFill>
                  <a:schemeClr val="accent2"/>
                </a:solidFill>
              </a:rPr>
              <a:t>   Digital gap</a:t>
            </a:r>
          </a:p>
          <a:p>
            <a:pPr marL="92075" indent="90488" algn="just">
              <a:buFont typeface="Arial" panose="020B0604020202020204" pitchFamily="34" charset="0"/>
              <a:buChar char="•"/>
            </a:pPr>
            <a:r>
              <a:rPr lang="en-US" sz="1600" dirty="0">
                <a:solidFill>
                  <a:schemeClr val="accent2"/>
                </a:solidFill>
              </a:rPr>
              <a:t>   Facial Recognition</a:t>
            </a:r>
          </a:p>
          <a:p>
            <a:pPr marL="92075" indent="90488" algn="just">
              <a:buFont typeface="Arial" panose="020B0604020202020204" pitchFamily="34" charset="0"/>
              <a:buChar char="•"/>
            </a:pPr>
            <a:r>
              <a:rPr lang="en-US" sz="1600" dirty="0">
                <a:solidFill>
                  <a:schemeClr val="accent2"/>
                </a:solidFill>
              </a:rPr>
              <a:t>   STEM Education and   workforce development</a:t>
            </a:r>
          </a:p>
          <a:p>
            <a:pPr marL="92075" indent="90488" algn="just">
              <a:buFont typeface="Arial" panose="020B0604020202020204" pitchFamily="34" charset="0"/>
              <a:buChar char="•"/>
            </a:pPr>
            <a:r>
              <a:rPr lang="en-US" sz="1600" dirty="0">
                <a:solidFill>
                  <a:schemeClr val="accent2"/>
                </a:solidFill>
              </a:rPr>
              <a:t>   Access to technology</a:t>
            </a:r>
          </a:p>
          <a:p>
            <a:pPr marL="92075" indent="90488" algn="just">
              <a:buFont typeface="Arial" panose="020B0604020202020204" pitchFamily="34" charset="0"/>
              <a:buChar char="•"/>
            </a:pPr>
            <a:r>
              <a:rPr lang="en-US" sz="1600" dirty="0">
                <a:solidFill>
                  <a:schemeClr val="accent2"/>
                </a:solidFill>
              </a:rPr>
              <a:t>   Initiatives in Tech</a:t>
            </a:r>
          </a:p>
          <a:p>
            <a:pPr marL="92075" indent="90488" algn="just">
              <a:buFont typeface="Arial" panose="020B0604020202020204" pitchFamily="34" charset="0"/>
              <a:buChar char="•"/>
            </a:pPr>
            <a:r>
              <a:rPr lang="en-US" sz="1600" dirty="0">
                <a:solidFill>
                  <a:schemeClr val="accent2"/>
                </a:solidFill>
              </a:rPr>
              <a:t>   Fairness and Bias in Artificial Intelligence</a:t>
            </a:r>
          </a:p>
        </p:txBody>
      </p:sp>
      <p:sp>
        <p:nvSpPr>
          <p:cNvPr id="31" name="Rectangle 30">
            <a:extLst>
              <a:ext uri="{FF2B5EF4-FFF2-40B4-BE49-F238E27FC236}">
                <a16:creationId xmlns:a16="http://schemas.microsoft.com/office/drawing/2014/main" id="{E6785888-847B-4BB6-761D-5ADB12CDD9BB}"/>
              </a:ext>
            </a:extLst>
          </p:cNvPr>
          <p:cNvSpPr/>
          <p:nvPr/>
        </p:nvSpPr>
        <p:spPr>
          <a:xfrm>
            <a:off x="616251" y="1302040"/>
            <a:ext cx="3129735" cy="4615199"/>
          </a:xfrm>
          <a:prstGeom prst="rect">
            <a:avLst/>
          </a:prstGeom>
        </p:spPr>
        <p:txBody>
          <a:bodyPr wrap="square" lIns="180000" rIns="180000" anchor="ctr" anchorCtr="0">
            <a:noAutofit/>
          </a:bodyPr>
          <a:lstStyle/>
          <a:p>
            <a:pPr marL="285750" indent="-285750" algn="just">
              <a:spcBef>
                <a:spcPts val="600"/>
              </a:spcBef>
              <a:buFont typeface="Arial" panose="020B0604020202020204" pitchFamily="34" charset="0"/>
              <a:buChar char="•"/>
            </a:pPr>
            <a:r>
              <a:rPr lang="en-US" sz="1550" dirty="0">
                <a:solidFill>
                  <a:srgbClr val="005587"/>
                </a:solidFill>
              </a:rPr>
              <a:t>PubMed, Google Scholar, Medline open access source were used to gather relevant research articles, conference papers, and reviews related to AI and gender bias in AI.</a:t>
            </a:r>
          </a:p>
          <a:p>
            <a:pPr marL="285750" indent="-285750" algn="just">
              <a:spcBef>
                <a:spcPts val="600"/>
              </a:spcBef>
              <a:buFont typeface="Arial" panose="020B0604020202020204" pitchFamily="34" charset="0"/>
              <a:buChar char="•"/>
            </a:pPr>
            <a:r>
              <a:rPr lang="en-US" sz="1550" dirty="0">
                <a:solidFill>
                  <a:srgbClr val="005587"/>
                </a:solidFill>
              </a:rPr>
              <a:t>Articles published in non-academic sources (e.g., blogs, news articles, journals, press release) were also considered.</a:t>
            </a:r>
          </a:p>
          <a:p>
            <a:pPr marL="285750" indent="-285750" algn="just">
              <a:spcBef>
                <a:spcPts val="600"/>
              </a:spcBef>
              <a:buFont typeface="Arial" panose="020B0604020202020204" pitchFamily="34" charset="0"/>
              <a:buChar char="•"/>
            </a:pPr>
            <a:r>
              <a:rPr lang="en-US" sz="1550" dirty="0">
                <a:solidFill>
                  <a:srgbClr val="005587"/>
                </a:solidFill>
              </a:rPr>
              <a:t>List of references of retrieved articles was searched for relevant literature </a:t>
            </a:r>
          </a:p>
          <a:p>
            <a:pPr algn="just">
              <a:spcBef>
                <a:spcPts val="600"/>
              </a:spcBef>
            </a:pPr>
            <a:endParaRPr lang="en-US" sz="1600" dirty="0">
              <a:solidFill>
                <a:schemeClr val="accent4"/>
              </a:solidFill>
            </a:endParaRPr>
          </a:p>
          <a:p>
            <a:pPr algn="ctr">
              <a:spcBef>
                <a:spcPts val="600"/>
              </a:spcBef>
            </a:pPr>
            <a:endParaRPr lang="en-US" sz="1600" dirty="0">
              <a:solidFill>
                <a:schemeClr val="accent4"/>
              </a:solidFill>
            </a:endParaRPr>
          </a:p>
        </p:txBody>
      </p:sp>
      <p:sp>
        <p:nvSpPr>
          <p:cNvPr id="47" name="Round Same Side Corner Rectangle 43">
            <a:extLst>
              <a:ext uri="{FF2B5EF4-FFF2-40B4-BE49-F238E27FC236}">
                <a16:creationId xmlns:a16="http://schemas.microsoft.com/office/drawing/2014/main" id="{0F3A3B35-B3C4-6775-F10B-6C7D9E33F267}"/>
              </a:ext>
            </a:extLst>
          </p:cNvPr>
          <p:cNvSpPr/>
          <p:nvPr/>
        </p:nvSpPr>
        <p:spPr>
          <a:xfrm>
            <a:off x="620308" y="5269494"/>
            <a:ext cx="3174549" cy="647801"/>
          </a:xfrm>
          <a:prstGeom prst="round2SameRect">
            <a:avLst>
              <a:gd name="adj1" fmla="val 0"/>
              <a:gd name="adj2" fmla="val 10752"/>
            </a:avLst>
          </a:prstGeom>
          <a:solidFill>
            <a:schemeClr val="accent4"/>
          </a:solidFill>
        </p:spPr>
        <p:txBody>
          <a:bodyPr wrap="square" lIns="180000" tIns="72000" rIns="180000" bIns="36000" anchor="ctr" anchorCtr="0">
            <a:noAutofit/>
          </a:bodyPr>
          <a:lstStyle/>
          <a:p>
            <a:pPr algn="ctr"/>
            <a:r>
              <a:rPr lang="en-US" sz="1400" b="1" dirty="0">
                <a:solidFill>
                  <a:schemeClr val="bg1"/>
                </a:solidFill>
              </a:rPr>
              <a:t>Source</a:t>
            </a:r>
            <a:endParaRPr lang="en-US" sz="1200" b="1" dirty="0">
              <a:solidFill>
                <a:schemeClr val="bg1"/>
              </a:solidFill>
            </a:endParaRPr>
          </a:p>
        </p:txBody>
      </p:sp>
      <p:sp>
        <p:nvSpPr>
          <p:cNvPr id="48" name="Round Same Side Corner Rectangle 36">
            <a:extLst>
              <a:ext uri="{FF2B5EF4-FFF2-40B4-BE49-F238E27FC236}">
                <a16:creationId xmlns:a16="http://schemas.microsoft.com/office/drawing/2014/main" id="{795B76ED-61EC-9619-E36E-A8786BDD85D9}"/>
              </a:ext>
            </a:extLst>
          </p:cNvPr>
          <p:cNvSpPr/>
          <p:nvPr/>
        </p:nvSpPr>
        <p:spPr>
          <a:xfrm>
            <a:off x="4220203" y="5242220"/>
            <a:ext cx="3432027" cy="647801"/>
          </a:xfrm>
          <a:prstGeom prst="round2SameRect">
            <a:avLst>
              <a:gd name="adj1" fmla="val 0"/>
              <a:gd name="adj2" fmla="val 12074"/>
            </a:avLst>
          </a:prstGeom>
          <a:solidFill>
            <a:schemeClr val="accent2"/>
          </a:solidFill>
        </p:spPr>
        <p:txBody>
          <a:bodyPr wrap="square" lIns="0" tIns="72000" rIns="0" bIns="36000" anchor="ctr" anchorCtr="0">
            <a:noAutofit/>
          </a:bodyPr>
          <a:lstStyle/>
          <a:p>
            <a:pPr algn="ctr"/>
            <a:r>
              <a:rPr lang="en-US" sz="1400" b="1" dirty="0">
                <a:solidFill>
                  <a:schemeClr val="bg1"/>
                </a:solidFill>
              </a:rPr>
              <a:t>Search Terms</a:t>
            </a:r>
          </a:p>
        </p:txBody>
      </p:sp>
      <p:sp>
        <p:nvSpPr>
          <p:cNvPr id="55" name="Rounded Rectangle 12">
            <a:extLst>
              <a:ext uri="{FF2B5EF4-FFF2-40B4-BE49-F238E27FC236}">
                <a16:creationId xmlns:a16="http://schemas.microsoft.com/office/drawing/2014/main" id="{AD11DC09-19E9-2D6B-E1CB-94C620EEDF15}"/>
              </a:ext>
            </a:extLst>
          </p:cNvPr>
          <p:cNvSpPr/>
          <p:nvPr/>
        </p:nvSpPr>
        <p:spPr>
          <a:xfrm>
            <a:off x="8147429" y="1275838"/>
            <a:ext cx="3445358" cy="4615199"/>
          </a:xfrm>
          <a:prstGeom prst="roundRect">
            <a:avLst>
              <a:gd name="adj" fmla="val 3109"/>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1304483"/>
            <a:endParaRPr lang="en-US" sz="1100" dirty="0" err="1">
              <a:solidFill>
                <a:prstClr val="white"/>
              </a:solidFill>
              <a:latin typeface="Arial"/>
            </a:endParaRPr>
          </a:p>
        </p:txBody>
      </p:sp>
      <p:sp>
        <p:nvSpPr>
          <p:cNvPr id="56" name="Rectangle 55">
            <a:extLst>
              <a:ext uri="{FF2B5EF4-FFF2-40B4-BE49-F238E27FC236}">
                <a16:creationId xmlns:a16="http://schemas.microsoft.com/office/drawing/2014/main" id="{959F6ADA-A734-C28F-4D80-7A02B33CABB6}"/>
              </a:ext>
            </a:extLst>
          </p:cNvPr>
          <p:cNvSpPr/>
          <p:nvPr/>
        </p:nvSpPr>
        <p:spPr>
          <a:xfrm>
            <a:off x="8177407" y="1434633"/>
            <a:ext cx="3321800" cy="3747481"/>
          </a:xfrm>
          <a:prstGeom prst="rect">
            <a:avLst/>
          </a:prstGeom>
        </p:spPr>
        <p:txBody>
          <a:bodyPr wrap="square" lIns="180000" rIns="108000" anchor="ctr" anchorCtr="0">
            <a:noAutofit/>
          </a:bodyPr>
          <a:lstStyle/>
          <a:p>
            <a:pPr marL="92075" algn="just"/>
            <a:r>
              <a:rPr lang="en-US" sz="1600" b="1" dirty="0">
                <a:solidFill>
                  <a:schemeClr val="accent2"/>
                </a:solidFill>
              </a:rPr>
              <a:t>Terms related to gender bias were also explored:</a:t>
            </a:r>
          </a:p>
          <a:p>
            <a:pPr marL="377825" indent="-285750" algn="just">
              <a:buFont typeface="Arial" panose="020B0604020202020204" pitchFamily="34" charset="0"/>
              <a:buChar char="•"/>
            </a:pPr>
            <a:r>
              <a:rPr lang="en-US" sz="1600" dirty="0">
                <a:solidFill>
                  <a:schemeClr val="accent2"/>
                </a:solidFill>
              </a:rPr>
              <a:t>Gender Bias and AI</a:t>
            </a:r>
          </a:p>
          <a:p>
            <a:pPr marL="377825" indent="-285750" algn="just">
              <a:buFont typeface="Arial" panose="020B0604020202020204" pitchFamily="34" charset="0"/>
              <a:buChar char="•"/>
            </a:pPr>
            <a:r>
              <a:rPr lang="en-US" sz="1600" dirty="0">
                <a:solidFill>
                  <a:schemeClr val="accent2"/>
                </a:solidFill>
              </a:rPr>
              <a:t>Women Empowerment</a:t>
            </a:r>
          </a:p>
          <a:p>
            <a:pPr marL="377825" indent="-285750" algn="just">
              <a:buFont typeface="Arial" panose="020B0604020202020204" pitchFamily="34" charset="0"/>
              <a:buChar char="•"/>
            </a:pPr>
            <a:r>
              <a:rPr lang="en-US" sz="1600" dirty="0">
                <a:solidFill>
                  <a:schemeClr val="accent2"/>
                </a:solidFill>
              </a:rPr>
              <a:t>Gender Representation in Technology</a:t>
            </a:r>
          </a:p>
          <a:p>
            <a:pPr marL="377825" indent="-285750" algn="just">
              <a:buFont typeface="Arial" panose="020B0604020202020204" pitchFamily="34" charset="0"/>
              <a:buChar char="•"/>
            </a:pPr>
            <a:r>
              <a:rPr lang="en-US" sz="1600" dirty="0">
                <a:solidFill>
                  <a:schemeClr val="accent2"/>
                </a:solidFill>
              </a:rPr>
              <a:t>Gender Stereotypes</a:t>
            </a:r>
          </a:p>
          <a:p>
            <a:pPr marL="377825" indent="-285750" algn="just">
              <a:buFont typeface="Arial" panose="020B0604020202020204" pitchFamily="34" charset="0"/>
              <a:buChar char="•"/>
            </a:pPr>
            <a:r>
              <a:rPr lang="en-US" sz="1600" dirty="0">
                <a:solidFill>
                  <a:schemeClr val="accent2"/>
                </a:solidFill>
              </a:rPr>
              <a:t>Women’s Rights</a:t>
            </a:r>
          </a:p>
          <a:p>
            <a:pPr marL="377825" indent="-285750" algn="just">
              <a:buFont typeface="Arial" panose="020B0604020202020204" pitchFamily="34" charset="0"/>
              <a:buChar char="•"/>
            </a:pPr>
            <a:r>
              <a:rPr lang="en-US" sz="1600" dirty="0">
                <a:solidFill>
                  <a:schemeClr val="accent2"/>
                </a:solidFill>
              </a:rPr>
              <a:t>Gender gap in digital skills</a:t>
            </a:r>
          </a:p>
          <a:p>
            <a:pPr marL="377825" indent="-285750" algn="just">
              <a:buFont typeface="Arial" panose="020B0604020202020204" pitchFamily="34" charset="0"/>
              <a:buChar char="•"/>
            </a:pPr>
            <a:r>
              <a:rPr lang="en-US" sz="1600" dirty="0">
                <a:solidFill>
                  <a:schemeClr val="accent2"/>
                </a:solidFill>
              </a:rPr>
              <a:t>Gender Participation in AI</a:t>
            </a:r>
          </a:p>
          <a:p>
            <a:pPr marL="377825" indent="-285750" algn="just">
              <a:buFont typeface="Arial" panose="020B0604020202020204" pitchFamily="34" charset="0"/>
              <a:buChar char="•"/>
            </a:pPr>
            <a:r>
              <a:rPr lang="en-US" sz="1600" dirty="0">
                <a:solidFill>
                  <a:schemeClr val="accent2"/>
                </a:solidFill>
              </a:rPr>
              <a:t>Women’s Participation in AI</a:t>
            </a:r>
          </a:p>
          <a:p>
            <a:pPr marL="377825" indent="-285750" algn="just">
              <a:buFont typeface="Arial" panose="020B0604020202020204" pitchFamily="34" charset="0"/>
              <a:buChar char="•"/>
            </a:pPr>
            <a:r>
              <a:rPr lang="en-US" sz="1600" dirty="0">
                <a:solidFill>
                  <a:schemeClr val="accent2"/>
                </a:solidFill>
              </a:rPr>
              <a:t>Initiatives for Women in Tech</a:t>
            </a:r>
          </a:p>
          <a:p>
            <a:pPr marL="377825" indent="-285750" algn="just">
              <a:buFont typeface="Arial" panose="020B0604020202020204" pitchFamily="34" charset="0"/>
              <a:buChar char="•"/>
            </a:pPr>
            <a:r>
              <a:rPr lang="en-US" sz="1600" dirty="0">
                <a:solidFill>
                  <a:schemeClr val="accent2"/>
                </a:solidFill>
              </a:rPr>
              <a:t>Gender Bias in facial recognition</a:t>
            </a:r>
          </a:p>
          <a:p>
            <a:pPr marL="377825" indent="-285750" algn="just">
              <a:buFont typeface="Arial" panose="020B0604020202020204" pitchFamily="34" charset="0"/>
              <a:buChar char="•"/>
            </a:pPr>
            <a:r>
              <a:rPr lang="en-US" sz="1600" dirty="0">
                <a:solidFill>
                  <a:schemeClr val="accent2"/>
                </a:solidFill>
              </a:rPr>
              <a:t>Gender Equality or Women </a:t>
            </a:r>
          </a:p>
        </p:txBody>
      </p:sp>
      <p:sp>
        <p:nvSpPr>
          <p:cNvPr id="57" name="Round Same Side Corner Rectangle 36">
            <a:extLst>
              <a:ext uri="{FF2B5EF4-FFF2-40B4-BE49-F238E27FC236}">
                <a16:creationId xmlns:a16="http://schemas.microsoft.com/office/drawing/2014/main" id="{BC075EE5-3794-F602-0DC9-9B0E8C808417}"/>
              </a:ext>
            </a:extLst>
          </p:cNvPr>
          <p:cNvSpPr/>
          <p:nvPr/>
        </p:nvSpPr>
        <p:spPr>
          <a:xfrm>
            <a:off x="8147427" y="5247864"/>
            <a:ext cx="3445357" cy="647801"/>
          </a:xfrm>
          <a:prstGeom prst="round2SameRect">
            <a:avLst>
              <a:gd name="adj1" fmla="val 0"/>
              <a:gd name="adj2" fmla="val 12074"/>
            </a:avLst>
          </a:prstGeom>
          <a:solidFill>
            <a:schemeClr val="accent2"/>
          </a:solidFill>
        </p:spPr>
        <p:txBody>
          <a:bodyPr wrap="square" lIns="0" tIns="72000" rIns="0" bIns="36000" anchor="ctr" anchorCtr="0">
            <a:noAutofit/>
          </a:bodyPr>
          <a:lstStyle/>
          <a:p>
            <a:pPr algn="ctr"/>
            <a:r>
              <a:rPr lang="en-US" sz="1400" b="1" dirty="0">
                <a:solidFill>
                  <a:schemeClr val="bg1"/>
                </a:solidFill>
              </a:rPr>
              <a:t>Search Terms</a:t>
            </a:r>
          </a:p>
        </p:txBody>
      </p:sp>
    </p:spTree>
    <p:extLst>
      <p:ext uri="{BB962C8B-B14F-4D97-AF65-F5344CB8AC3E}">
        <p14:creationId xmlns:p14="http://schemas.microsoft.com/office/powerpoint/2010/main" val="298077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2760C6-1BF2-C30C-03A6-1E68F7BE83B0}"/>
              </a:ext>
            </a:extLst>
          </p:cNvPr>
          <p:cNvSpPr txBox="1"/>
          <p:nvPr/>
        </p:nvSpPr>
        <p:spPr>
          <a:xfrm>
            <a:off x="247416" y="1164078"/>
            <a:ext cx="11697167" cy="4870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pic>
        <p:nvPicPr>
          <p:cNvPr id="2" name="Google Shape;87;p13">
            <a:extLst>
              <a:ext uri="{FF2B5EF4-FFF2-40B4-BE49-F238E27FC236}">
                <a16:creationId xmlns:a16="http://schemas.microsoft.com/office/drawing/2014/main" id="{8A5BD692-A0C1-FBB7-4850-9EE48A71EA97}"/>
              </a:ext>
            </a:extLst>
          </p:cNvPr>
          <p:cNvPicPr preferRelativeResize="0"/>
          <p:nvPr/>
        </p:nvPicPr>
        <p:blipFill rotWithShape="1">
          <a:blip r:embed="rId3"/>
          <a:srcRect/>
          <a:stretch>
            <a:fillRect/>
          </a:stretch>
        </p:blipFill>
        <p:spPr>
          <a:xfrm>
            <a:off x="0" y="24130"/>
            <a:ext cx="1315720" cy="635635"/>
          </a:xfrm>
          <a:prstGeom prst="rect">
            <a:avLst/>
          </a:prstGeom>
          <a:noFill/>
          <a:ln>
            <a:noFill/>
          </a:ln>
        </p:spPr>
      </p:pic>
      <p:sp>
        <p:nvSpPr>
          <p:cNvPr id="6" name="Rectangle: Rounded Corners 5">
            <a:extLst>
              <a:ext uri="{FF2B5EF4-FFF2-40B4-BE49-F238E27FC236}">
                <a16:creationId xmlns:a16="http://schemas.microsoft.com/office/drawing/2014/main" id="{196E4F0B-B296-95B6-5177-3B676B71C2CD}"/>
              </a:ext>
            </a:extLst>
          </p:cNvPr>
          <p:cNvSpPr/>
          <p:nvPr/>
        </p:nvSpPr>
        <p:spPr>
          <a:xfrm>
            <a:off x="3947257" y="186019"/>
            <a:ext cx="4741830"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Methodology (1/2)</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C07C8F3A-378F-004D-728E-92182C07345C}"/>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72111" y="57715"/>
            <a:ext cx="1626425" cy="440653"/>
          </a:xfrm>
          <a:prstGeom prst="rect">
            <a:avLst/>
          </a:prstGeom>
          <a:noFill/>
          <a:ln>
            <a:noFill/>
          </a:ln>
        </p:spPr>
      </p:pic>
      <p:sp>
        <p:nvSpPr>
          <p:cNvPr id="10" name="Rounded Rectangle 6">
            <a:extLst>
              <a:ext uri="{FF2B5EF4-FFF2-40B4-BE49-F238E27FC236}">
                <a16:creationId xmlns:a16="http://schemas.microsoft.com/office/drawing/2014/main" id="{6C4D4C4B-912C-EC3B-4E6A-1902DBA768EA}"/>
              </a:ext>
            </a:extLst>
          </p:cNvPr>
          <p:cNvSpPr/>
          <p:nvPr/>
        </p:nvSpPr>
        <p:spPr>
          <a:xfrm>
            <a:off x="616251" y="1302040"/>
            <a:ext cx="3178606" cy="4615200"/>
          </a:xfrm>
          <a:prstGeom prst="roundRect">
            <a:avLst>
              <a:gd name="adj" fmla="val 2640"/>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1304483"/>
            <a:endParaRPr lang="en-US" sz="1100" dirty="0" err="1">
              <a:solidFill>
                <a:prstClr val="white"/>
              </a:solidFill>
              <a:latin typeface="Arial"/>
            </a:endParaRPr>
          </a:p>
        </p:txBody>
      </p:sp>
      <p:sp>
        <p:nvSpPr>
          <p:cNvPr id="21" name="Rounded Rectangle 12">
            <a:extLst>
              <a:ext uri="{FF2B5EF4-FFF2-40B4-BE49-F238E27FC236}">
                <a16:creationId xmlns:a16="http://schemas.microsoft.com/office/drawing/2014/main" id="{DAF1C443-611F-E362-E38B-5D91B76547A8}"/>
              </a:ext>
            </a:extLst>
          </p:cNvPr>
          <p:cNvSpPr/>
          <p:nvPr/>
        </p:nvSpPr>
        <p:spPr>
          <a:xfrm>
            <a:off x="4169403" y="1645920"/>
            <a:ext cx="3445357" cy="1893878"/>
          </a:xfrm>
          <a:prstGeom prst="roundRect">
            <a:avLst>
              <a:gd name="adj" fmla="val 3109"/>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1304483"/>
            <a:endParaRPr lang="en-US" sz="1100" dirty="0" err="1">
              <a:solidFill>
                <a:prstClr val="white"/>
              </a:solidFill>
              <a:latin typeface="Arial"/>
            </a:endParaRPr>
          </a:p>
        </p:txBody>
      </p:sp>
      <p:sp>
        <p:nvSpPr>
          <p:cNvPr id="26" name="Rectangle 25">
            <a:extLst>
              <a:ext uri="{FF2B5EF4-FFF2-40B4-BE49-F238E27FC236}">
                <a16:creationId xmlns:a16="http://schemas.microsoft.com/office/drawing/2014/main" id="{BF51AE12-2495-0FD9-37F2-107D499C62B1}"/>
              </a:ext>
            </a:extLst>
          </p:cNvPr>
          <p:cNvSpPr/>
          <p:nvPr/>
        </p:nvSpPr>
        <p:spPr>
          <a:xfrm>
            <a:off x="4250182" y="1450674"/>
            <a:ext cx="3391888" cy="3747481"/>
          </a:xfrm>
          <a:prstGeom prst="rect">
            <a:avLst/>
          </a:prstGeom>
        </p:spPr>
        <p:txBody>
          <a:bodyPr wrap="square" lIns="180000" rIns="108000" anchor="ctr" anchorCtr="0">
            <a:noAutofit/>
          </a:bodyPr>
          <a:lstStyle/>
          <a:p>
            <a:pPr marL="92075" algn="just"/>
            <a:endParaRPr lang="en-US" sz="1600" dirty="0">
              <a:solidFill>
                <a:schemeClr val="accent2"/>
              </a:solidFill>
            </a:endParaRPr>
          </a:p>
        </p:txBody>
      </p:sp>
      <p:sp>
        <p:nvSpPr>
          <p:cNvPr id="31" name="Rectangle 30">
            <a:extLst>
              <a:ext uri="{FF2B5EF4-FFF2-40B4-BE49-F238E27FC236}">
                <a16:creationId xmlns:a16="http://schemas.microsoft.com/office/drawing/2014/main" id="{E6785888-847B-4BB6-761D-5ADB12CDD9BB}"/>
              </a:ext>
            </a:extLst>
          </p:cNvPr>
          <p:cNvSpPr/>
          <p:nvPr/>
        </p:nvSpPr>
        <p:spPr>
          <a:xfrm>
            <a:off x="479734" y="1506700"/>
            <a:ext cx="3315123" cy="3844599"/>
          </a:xfrm>
          <a:prstGeom prst="rect">
            <a:avLst/>
          </a:prstGeom>
        </p:spPr>
        <p:txBody>
          <a:bodyPr wrap="square" lIns="180000" rIns="180000" anchor="ctr" anchorCtr="0">
            <a:noAutofit/>
          </a:bodyPr>
          <a:lstStyle/>
          <a:p>
            <a:pPr marL="285750" indent="-285750" algn="just">
              <a:spcBef>
                <a:spcPts val="600"/>
              </a:spcBef>
              <a:buFont typeface="Arial" panose="020B0604020202020204" pitchFamily="34" charset="0"/>
              <a:buChar char="•"/>
            </a:pPr>
            <a:r>
              <a:rPr lang="en-US" sz="1500" dirty="0">
                <a:solidFill>
                  <a:srgbClr val="005587"/>
                </a:solidFill>
              </a:rPr>
              <a:t>Research articles published in academic journals were reviewed.</a:t>
            </a:r>
          </a:p>
          <a:p>
            <a:pPr marL="285750" indent="-285750" algn="just">
              <a:spcBef>
                <a:spcPts val="600"/>
              </a:spcBef>
              <a:buFont typeface="Arial" panose="020B0604020202020204" pitchFamily="34" charset="0"/>
              <a:buChar char="•"/>
            </a:pPr>
            <a:r>
              <a:rPr lang="en-US" sz="1500" dirty="0">
                <a:solidFill>
                  <a:srgbClr val="005587"/>
                </a:solidFill>
              </a:rPr>
              <a:t>Articles that directly addressed the impact of gender bias in AI on women's empowerment and representation were selected.</a:t>
            </a:r>
          </a:p>
          <a:p>
            <a:pPr marL="285750" indent="-285750" algn="just">
              <a:spcBef>
                <a:spcPts val="600"/>
              </a:spcBef>
              <a:buFont typeface="Arial" panose="020B0604020202020204" pitchFamily="34" charset="0"/>
              <a:buChar char="•"/>
            </a:pPr>
            <a:r>
              <a:rPr lang="en-US" sz="1500" dirty="0">
                <a:solidFill>
                  <a:srgbClr val="005587"/>
                </a:solidFill>
              </a:rPr>
              <a:t>Studies employing qualitative, quantitative, or mixed methods research designs were included.</a:t>
            </a:r>
          </a:p>
          <a:p>
            <a:pPr marL="285750" indent="-285750" algn="just">
              <a:spcBef>
                <a:spcPts val="600"/>
              </a:spcBef>
              <a:buFont typeface="Arial" panose="020B0604020202020204" pitchFamily="34" charset="0"/>
              <a:buChar char="•"/>
            </a:pPr>
            <a:r>
              <a:rPr lang="en-US" sz="1500" dirty="0">
                <a:solidFill>
                  <a:srgbClr val="005587"/>
                </a:solidFill>
              </a:rPr>
              <a:t>Non-academic sources like blogs, news articles, journals were also conducted.</a:t>
            </a:r>
          </a:p>
          <a:p>
            <a:pPr marL="285750" indent="-285750" algn="just">
              <a:spcBef>
                <a:spcPts val="600"/>
              </a:spcBef>
              <a:buFont typeface="Arial" panose="020B0604020202020204" pitchFamily="34" charset="0"/>
              <a:buChar char="•"/>
            </a:pPr>
            <a:r>
              <a:rPr lang="en-US" sz="1500" dirty="0">
                <a:solidFill>
                  <a:srgbClr val="005587"/>
                </a:solidFill>
              </a:rPr>
              <a:t>Published post-1980s.</a:t>
            </a:r>
          </a:p>
          <a:p>
            <a:pPr algn="ctr">
              <a:spcBef>
                <a:spcPts val="600"/>
              </a:spcBef>
            </a:pPr>
            <a:endParaRPr lang="en-US" sz="1600" dirty="0">
              <a:solidFill>
                <a:schemeClr val="accent4"/>
              </a:solidFill>
            </a:endParaRPr>
          </a:p>
        </p:txBody>
      </p:sp>
      <p:sp>
        <p:nvSpPr>
          <p:cNvPr id="47" name="Round Same Side Corner Rectangle 43">
            <a:extLst>
              <a:ext uri="{FF2B5EF4-FFF2-40B4-BE49-F238E27FC236}">
                <a16:creationId xmlns:a16="http://schemas.microsoft.com/office/drawing/2014/main" id="{0F3A3B35-B3C4-6775-F10B-6C7D9E33F267}"/>
              </a:ext>
            </a:extLst>
          </p:cNvPr>
          <p:cNvSpPr/>
          <p:nvPr/>
        </p:nvSpPr>
        <p:spPr>
          <a:xfrm>
            <a:off x="620308" y="5269494"/>
            <a:ext cx="3174549" cy="647801"/>
          </a:xfrm>
          <a:prstGeom prst="round2SameRect">
            <a:avLst>
              <a:gd name="adj1" fmla="val 0"/>
              <a:gd name="adj2" fmla="val 10752"/>
            </a:avLst>
          </a:prstGeom>
          <a:solidFill>
            <a:srgbClr val="00B0F0"/>
          </a:solidFill>
          <a:ln>
            <a:solidFill>
              <a:srgbClr val="00B0F0"/>
            </a:solidFill>
          </a:ln>
        </p:spPr>
        <p:txBody>
          <a:bodyPr wrap="square" lIns="180000" tIns="72000" rIns="180000" bIns="36000" anchor="ctr" anchorCtr="0">
            <a:noAutofit/>
          </a:bodyPr>
          <a:lstStyle/>
          <a:p>
            <a:pPr algn="ctr"/>
            <a:r>
              <a:rPr lang="en-US" sz="1400" b="1" dirty="0">
                <a:solidFill>
                  <a:schemeClr val="bg1"/>
                </a:solidFill>
              </a:rPr>
              <a:t>Inclusion Criteria</a:t>
            </a:r>
            <a:endParaRPr lang="en-US" sz="1200" b="1" dirty="0">
              <a:solidFill>
                <a:schemeClr val="bg1"/>
              </a:solidFill>
            </a:endParaRPr>
          </a:p>
        </p:txBody>
      </p:sp>
      <p:sp>
        <p:nvSpPr>
          <p:cNvPr id="48" name="Round Same Side Corner Rectangle 36">
            <a:extLst>
              <a:ext uri="{FF2B5EF4-FFF2-40B4-BE49-F238E27FC236}">
                <a16:creationId xmlns:a16="http://schemas.microsoft.com/office/drawing/2014/main" id="{795B76ED-61EC-9619-E36E-A8786BDD85D9}"/>
              </a:ext>
            </a:extLst>
          </p:cNvPr>
          <p:cNvSpPr/>
          <p:nvPr/>
        </p:nvSpPr>
        <p:spPr>
          <a:xfrm>
            <a:off x="4187419" y="2912317"/>
            <a:ext cx="3404185" cy="647801"/>
          </a:xfrm>
          <a:prstGeom prst="round2SameRect">
            <a:avLst>
              <a:gd name="adj1" fmla="val 0"/>
              <a:gd name="adj2" fmla="val 12074"/>
            </a:avLst>
          </a:prstGeom>
          <a:solidFill>
            <a:schemeClr val="accent5">
              <a:lumMod val="75000"/>
            </a:schemeClr>
          </a:solidFill>
        </p:spPr>
        <p:txBody>
          <a:bodyPr wrap="square" lIns="0" tIns="72000" rIns="0" bIns="36000" anchor="ctr" anchorCtr="0">
            <a:noAutofit/>
          </a:bodyPr>
          <a:lstStyle/>
          <a:p>
            <a:pPr algn="ctr"/>
            <a:r>
              <a:rPr lang="en-US" sz="1400" b="1" dirty="0">
                <a:solidFill>
                  <a:schemeClr val="bg1"/>
                </a:solidFill>
              </a:rPr>
              <a:t>Exclusion Criteria</a:t>
            </a:r>
          </a:p>
        </p:txBody>
      </p:sp>
      <p:sp>
        <p:nvSpPr>
          <p:cNvPr id="55" name="Rounded Rectangle 12">
            <a:extLst>
              <a:ext uri="{FF2B5EF4-FFF2-40B4-BE49-F238E27FC236}">
                <a16:creationId xmlns:a16="http://schemas.microsoft.com/office/drawing/2014/main" id="{AD11DC09-19E9-2D6B-E1CB-94C620EEDF15}"/>
              </a:ext>
            </a:extLst>
          </p:cNvPr>
          <p:cNvSpPr/>
          <p:nvPr/>
        </p:nvSpPr>
        <p:spPr>
          <a:xfrm>
            <a:off x="8147429" y="1275838"/>
            <a:ext cx="3445358" cy="4615199"/>
          </a:xfrm>
          <a:prstGeom prst="roundRect">
            <a:avLst>
              <a:gd name="adj" fmla="val 3109"/>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1304483"/>
            <a:endParaRPr lang="en-US" sz="1100" dirty="0" err="1">
              <a:solidFill>
                <a:prstClr val="white"/>
              </a:solidFill>
              <a:latin typeface="Arial"/>
            </a:endParaRPr>
          </a:p>
        </p:txBody>
      </p:sp>
      <p:sp>
        <p:nvSpPr>
          <p:cNvPr id="56" name="Rectangle 55">
            <a:extLst>
              <a:ext uri="{FF2B5EF4-FFF2-40B4-BE49-F238E27FC236}">
                <a16:creationId xmlns:a16="http://schemas.microsoft.com/office/drawing/2014/main" id="{959F6ADA-A734-C28F-4D80-7A02B33CABB6}"/>
              </a:ext>
            </a:extLst>
          </p:cNvPr>
          <p:cNvSpPr/>
          <p:nvPr/>
        </p:nvSpPr>
        <p:spPr>
          <a:xfrm>
            <a:off x="8177407" y="1434633"/>
            <a:ext cx="3321800" cy="3747481"/>
          </a:xfrm>
          <a:prstGeom prst="rect">
            <a:avLst/>
          </a:prstGeom>
        </p:spPr>
        <p:txBody>
          <a:bodyPr wrap="square" lIns="180000" rIns="108000" anchor="ctr" anchorCtr="0">
            <a:noAutofit/>
          </a:bodyPr>
          <a:lstStyle/>
          <a:p>
            <a:pPr marL="92075" algn="just"/>
            <a:r>
              <a:rPr lang="en-US" sz="1600" b="1" dirty="0">
                <a:solidFill>
                  <a:schemeClr val="accent2"/>
                </a:solidFill>
              </a:rPr>
              <a:t>Analysis was done using narrative analysis method:</a:t>
            </a:r>
            <a:endParaRPr lang="en-US" sz="1600" dirty="0">
              <a:solidFill>
                <a:schemeClr val="accent2"/>
              </a:solidFill>
            </a:endParaRPr>
          </a:p>
          <a:p>
            <a:pPr marL="92075" algn="just"/>
            <a:r>
              <a:rPr lang="en-US" sz="1600" dirty="0">
                <a:solidFill>
                  <a:schemeClr val="accent2"/>
                </a:solidFill>
              </a:rPr>
              <a:t>●This involves summarizing and organizing the findings from the included studies.</a:t>
            </a:r>
          </a:p>
          <a:p>
            <a:pPr marL="92075" algn="just"/>
            <a:endParaRPr lang="en-US" sz="1600" dirty="0">
              <a:solidFill>
                <a:schemeClr val="accent2"/>
              </a:solidFill>
            </a:endParaRPr>
          </a:p>
          <a:p>
            <a:pPr marL="92075" algn="just"/>
            <a:r>
              <a:rPr lang="en-US" sz="1600" dirty="0">
                <a:solidFill>
                  <a:schemeClr val="accent2"/>
                </a:solidFill>
              </a:rPr>
              <a:t>●Evidence was summarized based on research questions.</a:t>
            </a:r>
          </a:p>
          <a:p>
            <a:pPr marL="92075" algn="just"/>
            <a:endParaRPr lang="en-US" sz="1600" dirty="0">
              <a:solidFill>
                <a:schemeClr val="accent2"/>
              </a:solidFill>
            </a:endParaRPr>
          </a:p>
          <a:p>
            <a:pPr marL="92075" algn="just"/>
            <a:r>
              <a:rPr lang="en-US" sz="1600" dirty="0">
                <a:solidFill>
                  <a:schemeClr val="accent2"/>
                </a:solidFill>
              </a:rPr>
              <a:t>●Tables, figures, and text were used to present key findings and identify any gaps in knowledge.</a:t>
            </a:r>
          </a:p>
        </p:txBody>
      </p:sp>
      <p:sp>
        <p:nvSpPr>
          <p:cNvPr id="57" name="Round Same Side Corner Rectangle 36">
            <a:extLst>
              <a:ext uri="{FF2B5EF4-FFF2-40B4-BE49-F238E27FC236}">
                <a16:creationId xmlns:a16="http://schemas.microsoft.com/office/drawing/2014/main" id="{BC075EE5-3794-F602-0DC9-9B0E8C808417}"/>
              </a:ext>
            </a:extLst>
          </p:cNvPr>
          <p:cNvSpPr/>
          <p:nvPr/>
        </p:nvSpPr>
        <p:spPr>
          <a:xfrm>
            <a:off x="8147427" y="5247864"/>
            <a:ext cx="3445357" cy="647801"/>
          </a:xfrm>
          <a:prstGeom prst="round2SameRect">
            <a:avLst>
              <a:gd name="adj1" fmla="val 0"/>
              <a:gd name="adj2" fmla="val 12074"/>
            </a:avLst>
          </a:prstGeom>
          <a:solidFill>
            <a:schemeClr val="accent2"/>
          </a:solidFill>
        </p:spPr>
        <p:txBody>
          <a:bodyPr wrap="square" lIns="0" tIns="72000" rIns="0" bIns="36000" anchor="ctr" anchorCtr="0">
            <a:noAutofit/>
          </a:bodyPr>
          <a:lstStyle/>
          <a:p>
            <a:pPr algn="ctr"/>
            <a:r>
              <a:rPr lang="en-US" sz="1400" b="1" dirty="0">
                <a:solidFill>
                  <a:schemeClr val="bg1"/>
                </a:solidFill>
              </a:rPr>
              <a:t>Data Analysis</a:t>
            </a:r>
          </a:p>
        </p:txBody>
      </p:sp>
      <p:sp>
        <p:nvSpPr>
          <p:cNvPr id="8" name="Rectangle 7">
            <a:extLst>
              <a:ext uri="{FF2B5EF4-FFF2-40B4-BE49-F238E27FC236}">
                <a16:creationId xmlns:a16="http://schemas.microsoft.com/office/drawing/2014/main" id="{DD14A82F-B1B8-8EFD-7887-D2BC020A36F4}"/>
              </a:ext>
            </a:extLst>
          </p:cNvPr>
          <p:cNvSpPr/>
          <p:nvPr/>
        </p:nvSpPr>
        <p:spPr>
          <a:xfrm>
            <a:off x="4132592" y="1645920"/>
            <a:ext cx="3445357" cy="1256294"/>
          </a:xfrm>
          <a:prstGeom prst="rect">
            <a:avLst/>
          </a:prstGeom>
        </p:spPr>
        <p:txBody>
          <a:bodyPr wrap="square" lIns="180000" rIns="108000" anchor="ctr" anchorCtr="0">
            <a:noAutofit/>
          </a:bodyPr>
          <a:lstStyle/>
          <a:p>
            <a:pPr algn="just"/>
            <a:r>
              <a:rPr lang="en-US" sz="1600" dirty="0">
                <a:solidFill>
                  <a:schemeClr val="accent2"/>
                </a:solidFill>
              </a:rPr>
              <a:t>Articles written in languages other than English (unless translations are readily available) were excluded.</a:t>
            </a:r>
          </a:p>
        </p:txBody>
      </p:sp>
      <p:sp>
        <p:nvSpPr>
          <p:cNvPr id="12" name="Rounded Rectangle 12">
            <a:extLst>
              <a:ext uri="{FF2B5EF4-FFF2-40B4-BE49-F238E27FC236}">
                <a16:creationId xmlns:a16="http://schemas.microsoft.com/office/drawing/2014/main" id="{D5065AF6-E73F-5993-EEA0-CB4A1660004B}"/>
              </a:ext>
            </a:extLst>
          </p:cNvPr>
          <p:cNvSpPr/>
          <p:nvPr/>
        </p:nvSpPr>
        <p:spPr>
          <a:xfrm>
            <a:off x="4207087" y="3880209"/>
            <a:ext cx="3445357" cy="1893878"/>
          </a:xfrm>
          <a:prstGeom prst="roundRect">
            <a:avLst>
              <a:gd name="adj" fmla="val 3109"/>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1304483"/>
            <a:endParaRPr lang="en-US" sz="1100" dirty="0" err="1">
              <a:solidFill>
                <a:prstClr val="white"/>
              </a:solidFill>
              <a:latin typeface="Arial"/>
            </a:endParaRPr>
          </a:p>
        </p:txBody>
      </p:sp>
      <p:sp>
        <p:nvSpPr>
          <p:cNvPr id="13" name="Round Same Side Corner Rectangle 36">
            <a:extLst>
              <a:ext uri="{FF2B5EF4-FFF2-40B4-BE49-F238E27FC236}">
                <a16:creationId xmlns:a16="http://schemas.microsoft.com/office/drawing/2014/main" id="{BED099A3-6D20-4D66-374C-DBC6BDDC9F7B}"/>
              </a:ext>
            </a:extLst>
          </p:cNvPr>
          <p:cNvSpPr/>
          <p:nvPr/>
        </p:nvSpPr>
        <p:spPr>
          <a:xfrm>
            <a:off x="4224769" y="5129549"/>
            <a:ext cx="3404185" cy="647801"/>
          </a:xfrm>
          <a:prstGeom prst="round2SameRect">
            <a:avLst>
              <a:gd name="adj1" fmla="val 0"/>
              <a:gd name="adj2" fmla="val 12074"/>
            </a:avLst>
          </a:prstGeom>
          <a:solidFill>
            <a:schemeClr val="tx1">
              <a:lumMod val="60000"/>
              <a:lumOff val="40000"/>
            </a:schemeClr>
          </a:solidFill>
          <a:ln>
            <a:solidFill>
              <a:schemeClr val="tx1">
                <a:lumMod val="60000"/>
                <a:lumOff val="40000"/>
              </a:schemeClr>
            </a:solidFill>
          </a:ln>
        </p:spPr>
        <p:txBody>
          <a:bodyPr wrap="square" lIns="0" tIns="72000" rIns="0" bIns="36000" anchor="ctr" anchorCtr="0">
            <a:noAutofit/>
          </a:bodyPr>
          <a:lstStyle/>
          <a:p>
            <a:pPr algn="ctr"/>
            <a:r>
              <a:rPr lang="en-US" sz="1400" b="1" dirty="0">
                <a:solidFill>
                  <a:schemeClr val="bg1"/>
                </a:solidFill>
              </a:rPr>
              <a:t>Study Duration </a:t>
            </a:r>
          </a:p>
        </p:txBody>
      </p:sp>
      <p:sp>
        <p:nvSpPr>
          <p:cNvPr id="14" name="Rectangle 13">
            <a:extLst>
              <a:ext uri="{FF2B5EF4-FFF2-40B4-BE49-F238E27FC236}">
                <a16:creationId xmlns:a16="http://schemas.microsoft.com/office/drawing/2014/main" id="{D2230B1B-AC9B-3A5D-0130-23AF82165E75}"/>
              </a:ext>
            </a:extLst>
          </p:cNvPr>
          <p:cNvSpPr/>
          <p:nvPr/>
        </p:nvSpPr>
        <p:spPr>
          <a:xfrm>
            <a:off x="4211448" y="3900529"/>
            <a:ext cx="3404185" cy="1256294"/>
          </a:xfrm>
          <a:prstGeom prst="rect">
            <a:avLst/>
          </a:prstGeom>
          <a:ln>
            <a:solidFill>
              <a:schemeClr val="tx1">
                <a:lumMod val="60000"/>
                <a:lumOff val="40000"/>
              </a:schemeClr>
            </a:solidFill>
          </a:ln>
        </p:spPr>
        <p:txBody>
          <a:bodyPr wrap="square" lIns="180000" rIns="108000" anchor="ctr" anchorCtr="0">
            <a:noAutofit/>
          </a:bodyPr>
          <a:lstStyle/>
          <a:p>
            <a:pPr algn="just"/>
            <a:r>
              <a:rPr lang="en-US" sz="1600" dirty="0">
                <a:solidFill>
                  <a:schemeClr val="accent2"/>
                </a:solidFill>
              </a:rPr>
              <a:t>The study was conducted for the period of 3 months (Mid-Feb to Mid-May)</a:t>
            </a:r>
          </a:p>
        </p:txBody>
      </p:sp>
    </p:spTree>
    <p:extLst>
      <p:ext uri="{BB962C8B-B14F-4D97-AF65-F5344CB8AC3E}">
        <p14:creationId xmlns:p14="http://schemas.microsoft.com/office/powerpoint/2010/main" val="52258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2760C6-1BF2-C30C-03A6-1E68F7BE83B0}"/>
              </a:ext>
            </a:extLst>
          </p:cNvPr>
          <p:cNvSpPr txBox="1"/>
          <p:nvPr/>
        </p:nvSpPr>
        <p:spPr>
          <a:xfrm>
            <a:off x="247416" y="652644"/>
            <a:ext cx="11697167" cy="589366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pic>
        <p:nvPicPr>
          <p:cNvPr id="2" name="Google Shape;87;p13">
            <a:extLst>
              <a:ext uri="{FF2B5EF4-FFF2-40B4-BE49-F238E27FC236}">
                <a16:creationId xmlns:a16="http://schemas.microsoft.com/office/drawing/2014/main" id="{8A5BD692-A0C1-FBB7-4850-9EE48A71EA97}"/>
              </a:ext>
            </a:extLst>
          </p:cNvPr>
          <p:cNvPicPr preferRelativeResize="0"/>
          <p:nvPr/>
        </p:nvPicPr>
        <p:blipFill rotWithShape="1">
          <a:blip r:embed="rId3"/>
          <a:srcRect/>
          <a:stretch>
            <a:fillRect/>
          </a:stretch>
        </p:blipFill>
        <p:spPr>
          <a:xfrm>
            <a:off x="0" y="24131"/>
            <a:ext cx="1169581" cy="474238"/>
          </a:xfrm>
          <a:prstGeom prst="rect">
            <a:avLst/>
          </a:prstGeom>
          <a:noFill/>
          <a:ln>
            <a:noFill/>
          </a:ln>
        </p:spPr>
      </p:pic>
      <p:sp>
        <p:nvSpPr>
          <p:cNvPr id="6" name="Rectangle: Rounded Corners 5">
            <a:extLst>
              <a:ext uri="{FF2B5EF4-FFF2-40B4-BE49-F238E27FC236}">
                <a16:creationId xmlns:a16="http://schemas.microsoft.com/office/drawing/2014/main" id="{196E4F0B-B296-95B6-5177-3B676B71C2CD}"/>
              </a:ext>
            </a:extLst>
          </p:cNvPr>
          <p:cNvSpPr/>
          <p:nvPr/>
        </p:nvSpPr>
        <p:spPr>
          <a:xfrm>
            <a:off x="3947257" y="186019"/>
            <a:ext cx="5324334"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PRISMA FLOWCHART</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C07C8F3A-378F-004D-728E-92182C07345C}"/>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72111" y="57715"/>
            <a:ext cx="1626425" cy="440653"/>
          </a:xfrm>
          <a:prstGeom prst="rect">
            <a:avLst/>
          </a:prstGeom>
          <a:noFill/>
          <a:ln>
            <a:noFill/>
          </a:ln>
        </p:spPr>
      </p:pic>
      <p:sp>
        <p:nvSpPr>
          <p:cNvPr id="26" name="Rectangle 25">
            <a:extLst>
              <a:ext uri="{FF2B5EF4-FFF2-40B4-BE49-F238E27FC236}">
                <a16:creationId xmlns:a16="http://schemas.microsoft.com/office/drawing/2014/main" id="{BF51AE12-2495-0FD9-37F2-107D499C62B1}"/>
              </a:ext>
            </a:extLst>
          </p:cNvPr>
          <p:cNvSpPr/>
          <p:nvPr/>
        </p:nvSpPr>
        <p:spPr>
          <a:xfrm>
            <a:off x="4250182" y="1450674"/>
            <a:ext cx="3391888" cy="3747481"/>
          </a:xfrm>
          <a:prstGeom prst="rect">
            <a:avLst/>
          </a:prstGeom>
        </p:spPr>
        <p:txBody>
          <a:bodyPr wrap="square" lIns="180000" rIns="108000" anchor="ctr" anchorCtr="0">
            <a:noAutofit/>
          </a:bodyPr>
          <a:lstStyle/>
          <a:p>
            <a:pPr marL="92075" algn="just"/>
            <a:endParaRPr lang="en-US" sz="1600" dirty="0">
              <a:solidFill>
                <a:schemeClr val="accent2"/>
              </a:solidFill>
            </a:endParaRPr>
          </a:p>
        </p:txBody>
      </p:sp>
      <p:grpSp>
        <p:nvGrpSpPr>
          <p:cNvPr id="15" name="Group 14">
            <a:extLst>
              <a:ext uri="{FF2B5EF4-FFF2-40B4-BE49-F238E27FC236}">
                <a16:creationId xmlns:a16="http://schemas.microsoft.com/office/drawing/2014/main" id="{D7AD011F-409F-7666-C6C0-E6E21C86864D}"/>
              </a:ext>
            </a:extLst>
          </p:cNvPr>
          <p:cNvGrpSpPr/>
          <p:nvPr/>
        </p:nvGrpSpPr>
        <p:grpSpPr>
          <a:xfrm>
            <a:off x="1892595" y="1004587"/>
            <a:ext cx="8931349" cy="5375113"/>
            <a:chOff x="0" y="0"/>
            <a:chExt cx="6227545" cy="7459579"/>
          </a:xfrm>
        </p:grpSpPr>
        <p:sp>
          <p:nvSpPr>
            <p:cNvPr id="16" name="Rectangle 15">
              <a:extLst>
                <a:ext uri="{FF2B5EF4-FFF2-40B4-BE49-F238E27FC236}">
                  <a16:creationId xmlns:a16="http://schemas.microsoft.com/office/drawing/2014/main" id="{904B0411-9637-D9BA-32B8-A2B406BEE7B9}"/>
                </a:ext>
              </a:extLst>
            </p:cNvPr>
            <p:cNvSpPr/>
            <p:nvPr/>
          </p:nvSpPr>
          <p:spPr>
            <a:xfrm>
              <a:off x="0" y="0"/>
              <a:ext cx="6227545" cy="745957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dirty="0"/>
            </a:p>
          </p:txBody>
        </p:sp>
        <p:sp>
          <p:nvSpPr>
            <p:cNvPr id="17" name="Rectangle 16">
              <a:extLst>
                <a:ext uri="{FF2B5EF4-FFF2-40B4-BE49-F238E27FC236}">
                  <a16:creationId xmlns:a16="http://schemas.microsoft.com/office/drawing/2014/main" id="{7ACB6B81-6DF8-2EB4-CB11-7A0088B7882F}"/>
                </a:ext>
              </a:extLst>
            </p:cNvPr>
            <p:cNvSpPr/>
            <p:nvPr/>
          </p:nvSpPr>
          <p:spPr>
            <a:xfrm>
              <a:off x="1749691" y="111647"/>
              <a:ext cx="3451123" cy="287594"/>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100" b="1" kern="100">
                  <a:solidFill>
                    <a:srgbClr val="000000"/>
                  </a:solidFill>
                  <a:effectLst/>
                  <a:ea typeface="Aptos" panose="020B0004020202020204" pitchFamily="34" charset="0"/>
                  <a:cs typeface="Times New Roman" panose="02020603050405020304" pitchFamily="18" charset="0"/>
                </a:rPr>
                <a:t>Identification of Studies through Databases</a:t>
              </a:r>
              <a:endParaRPr lang="en-IN" sz="1100" kern="100">
                <a:effectLst/>
                <a:ea typeface="Aptos" panose="020B0004020202020204" pitchFamily="34"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0D0E7297-E010-D201-12FA-B25C0FEE7DE8}"/>
                </a:ext>
              </a:extLst>
            </p:cNvPr>
            <p:cNvSpPr/>
            <p:nvPr/>
          </p:nvSpPr>
          <p:spPr>
            <a:xfrm>
              <a:off x="644892" y="606392"/>
              <a:ext cx="405581" cy="18730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200" b="1" kern="100">
                  <a:effectLst/>
                  <a:ea typeface="Aptos" panose="020B0004020202020204" pitchFamily="34" charset="0"/>
                  <a:cs typeface="Times New Roman" panose="02020603050405020304" pitchFamily="18" charset="0"/>
                </a:rPr>
                <a:t>Identification</a:t>
              </a:r>
              <a:endParaRPr lang="en-IN" sz="1100" kern="100">
                <a:effectLst/>
                <a:ea typeface="Aptos" panose="020B000402020202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EFBAA974-7103-3329-2DC8-62A08C2FF713}"/>
                </a:ext>
              </a:extLst>
            </p:cNvPr>
            <p:cNvSpPr/>
            <p:nvPr/>
          </p:nvSpPr>
          <p:spPr>
            <a:xfrm>
              <a:off x="1145406" y="654518"/>
              <a:ext cx="2345266" cy="694267"/>
            </a:xfrm>
            <a:prstGeom prst="rect">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IN" sz="1100" kern="100">
                  <a:effectLst/>
                  <a:ea typeface="Aptos" panose="020B0004020202020204" pitchFamily="34" charset="0"/>
                  <a:cs typeface="Times New Roman" panose="02020603050405020304" pitchFamily="18" charset="0"/>
                </a:rPr>
                <a:t>Records Identified through Database Searching(vis Google Scholar &amp; Pubmed)=60</a:t>
              </a:r>
            </a:p>
          </p:txBody>
        </p:sp>
        <p:sp>
          <p:nvSpPr>
            <p:cNvPr id="20" name="Rectangle 19">
              <a:extLst>
                <a:ext uri="{FF2B5EF4-FFF2-40B4-BE49-F238E27FC236}">
                  <a16:creationId xmlns:a16="http://schemas.microsoft.com/office/drawing/2014/main" id="{D4C673C2-0FB4-58B6-ED4E-EE488C6E4C4B}"/>
                </a:ext>
              </a:extLst>
            </p:cNvPr>
            <p:cNvSpPr/>
            <p:nvPr/>
          </p:nvSpPr>
          <p:spPr>
            <a:xfrm>
              <a:off x="3763477" y="654518"/>
              <a:ext cx="2345266" cy="694267"/>
            </a:xfrm>
            <a:prstGeom prst="rect">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IN" sz="1100" kern="100">
                  <a:effectLst/>
                  <a:ea typeface="Aptos" panose="020B0004020202020204" pitchFamily="34" charset="0"/>
                  <a:cs typeface="Times New Roman" panose="02020603050405020304" pitchFamily="18" charset="0"/>
                </a:rPr>
                <a:t>Additional Records Identified through other sources= 20</a:t>
              </a:r>
            </a:p>
          </p:txBody>
        </p:sp>
        <p:sp>
          <p:nvSpPr>
            <p:cNvPr id="22" name="Rectangle 21">
              <a:extLst>
                <a:ext uri="{FF2B5EF4-FFF2-40B4-BE49-F238E27FC236}">
                  <a16:creationId xmlns:a16="http://schemas.microsoft.com/office/drawing/2014/main" id="{8328A297-AB2F-6D7F-DD48-CF27A62EDFB3}"/>
                </a:ext>
              </a:extLst>
            </p:cNvPr>
            <p:cNvSpPr/>
            <p:nvPr/>
          </p:nvSpPr>
          <p:spPr>
            <a:xfrm>
              <a:off x="2550694" y="1530417"/>
              <a:ext cx="2345266" cy="694267"/>
            </a:xfrm>
            <a:prstGeom prst="rect">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IN" sz="1100" kern="100">
                  <a:effectLst/>
                  <a:ea typeface="Aptos" panose="020B0004020202020204" pitchFamily="34" charset="0"/>
                  <a:cs typeface="Times New Roman" panose="02020603050405020304" pitchFamily="18" charset="0"/>
                </a:rPr>
                <a:t>Total Records after Duplicates Removed= 70</a:t>
              </a:r>
            </a:p>
          </p:txBody>
        </p:sp>
        <p:cxnSp>
          <p:nvCxnSpPr>
            <p:cNvPr id="23" name="Straight Arrow Connector 22">
              <a:extLst>
                <a:ext uri="{FF2B5EF4-FFF2-40B4-BE49-F238E27FC236}">
                  <a16:creationId xmlns:a16="http://schemas.microsoft.com/office/drawing/2014/main" id="{94C7EB4D-8CBF-7787-47AD-B3B090DDF4C8}"/>
                </a:ext>
              </a:extLst>
            </p:cNvPr>
            <p:cNvCxnSpPr>
              <a:cxnSpLocks/>
              <a:endCxn id="20" idx="1"/>
            </p:cNvCxnSpPr>
            <p:nvPr/>
          </p:nvCxnSpPr>
          <p:spPr>
            <a:xfrm>
              <a:off x="3493970" y="980974"/>
              <a:ext cx="269507" cy="20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AF57442-9089-BCB4-A3E1-7005787FC1E7}"/>
                </a:ext>
              </a:extLst>
            </p:cNvPr>
            <p:cNvCxnSpPr/>
            <p:nvPr/>
          </p:nvCxnSpPr>
          <p:spPr>
            <a:xfrm>
              <a:off x="2367814" y="1347537"/>
              <a:ext cx="414867" cy="17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2E4EC1-112F-DF52-7358-04AB073EA29D}"/>
                </a:ext>
              </a:extLst>
            </p:cNvPr>
            <p:cNvCxnSpPr/>
            <p:nvPr/>
          </p:nvCxnSpPr>
          <p:spPr>
            <a:xfrm flipH="1">
              <a:off x="4446470" y="1347537"/>
              <a:ext cx="245322" cy="160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D227CB68-71D7-E90F-AB1D-09EC76969388}"/>
                </a:ext>
              </a:extLst>
            </p:cNvPr>
            <p:cNvSpPr/>
            <p:nvPr/>
          </p:nvSpPr>
          <p:spPr>
            <a:xfrm>
              <a:off x="644892" y="2781701"/>
              <a:ext cx="405581" cy="23710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200" b="1" kern="100">
                  <a:effectLst/>
                  <a:ea typeface="Aptos" panose="020B0004020202020204" pitchFamily="34" charset="0"/>
                  <a:cs typeface="Times New Roman" panose="02020603050405020304" pitchFamily="18" charset="0"/>
                </a:rPr>
                <a:t>Screening</a:t>
              </a:r>
              <a:endParaRPr lang="en-IN" sz="1100" kern="100">
                <a:effectLst/>
                <a:ea typeface="Aptos" panose="020B000402020202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32277B4D-DAD9-3B4F-5BB9-7B474D9924B8}"/>
                </a:ext>
              </a:extLst>
            </p:cNvPr>
            <p:cNvSpPr/>
            <p:nvPr/>
          </p:nvSpPr>
          <p:spPr>
            <a:xfrm>
              <a:off x="2569945" y="2935705"/>
              <a:ext cx="2345266" cy="694267"/>
            </a:xfrm>
            <a:prstGeom prst="rect">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IN" sz="1100" kern="100">
                  <a:effectLst/>
                  <a:ea typeface="Aptos" panose="020B0004020202020204" pitchFamily="34" charset="0"/>
                  <a:cs typeface="Times New Roman" panose="02020603050405020304" pitchFamily="18" charset="0"/>
                </a:rPr>
                <a:t>Citation Screened after Duplicates Removed= 70</a:t>
              </a:r>
            </a:p>
          </p:txBody>
        </p:sp>
        <p:cxnSp>
          <p:nvCxnSpPr>
            <p:cNvPr id="29" name="Straight Arrow Connector 28">
              <a:extLst>
                <a:ext uri="{FF2B5EF4-FFF2-40B4-BE49-F238E27FC236}">
                  <a16:creationId xmlns:a16="http://schemas.microsoft.com/office/drawing/2014/main" id="{3AE8B3E0-ED54-E6E4-7ED5-AD5056D1F43F}"/>
                </a:ext>
              </a:extLst>
            </p:cNvPr>
            <p:cNvCxnSpPr/>
            <p:nvPr/>
          </p:nvCxnSpPr>
          <p:spPr>
            <a:xfrm flipH="1">
              <a:off x="3685673" y="2242687"/>
              <a:ext cx="45719" cy="690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5F877E9B-CBDB-0092-F17B-D0E28C126C15}"/>
                </a:ext>
              </a:extLst>
            </p:cNvPr>
            <p:cNvSpPr/>
            <p:nvPr/>
          </p:nvSpPr>
          <p:spPr>
            <a:xfrm>
              <a:off x="2531444" y="4331369"/>
              <a:ext cx="2345266" cy="694267"/>
            </a:xfrm>
            <a:prstGeom prst="rect">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IN" sz="1100" kern="100">
                  <a:effectLst/>
                  <a:ea typeface="Aptos" panose="020B0004020202020204" pitchFamily="34" charset="0"/>
                  <a:cs typeface="Times New Roman" panose="02020603050405020304" pitchFamily="18" charset="0"/>
                </a:rPr>
                <a:t>Retrieved Articles after inclusion and exclusion criteria=50</a:t>
              </a:r>
            </a:p>
          </p:txBody>
        </p:sp>
        <p:cxnSp>
          <p:nvCxnSpPr>
            <p:cNvPr id="32" name="Straight Arrow Connector 31">
              <a:extLst>
                <a:ext uri="{FF2B5EF4-FFF2-40B4-BE49-F238E27FC236}">
                  <a16:creationId xmlns:a16="http://schemas.microsoft.com/office/drawing/2014/main" id="{60571D0A-473F-597D-6633-56E3E9B4297E}"/>
                </a:ext>
              </a:extLst>
            </p:cNvPr>
            <p:cNvCxnSpPr/>
            <p:nvPr/>
          </p:nvCxnSpPr>
          <p:spPr>
            <a:xfrm flipH="1">
              <a:off x="3637547" y="3628724"/>
              <a:ext cx="45719" cy="690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37EFDB17-CB2A-7D02-B57F-4859BE75D7B2}"/>
                </a:ext>
              </a:extLst>
            </p:cNvPr>
            <p:cNvSpPr/>
            <p:nvPr/>
          </p:nvSpPr>
          <p:spPr>
            <a:xfrm>
              <a:off x="644892" y="5428649"/>
              <a:ext cx="435610" cy="17517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200" b="1" kern="100">
                  <a:effectLst/>
                  <a:ea typeface="Aptos" panose="020B0004020202020204" pitchFamily="34" charset="0"/>
                  <a:cs typeface="Times New Roman" panose="02020603050405020304" pitchFamily="18" charset="0"/>
                </a:rPr>
                <a:t>Included</a:t>
              </a:r>
              <a:endParaRPr lang="en-IN" sz="1100" kern="100">
                <a:effectLst/>
                <a:ea typeface="Aptos" panose="020B000402020202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6C760312-5DF2-149D-205A-51B5FAD41E69}"/>
                </a:ext>
              </a:extLst>
            </p:cNvPr>
            <p:cNvSpPr/>
            <p:nvPr/>
          </p:nvSpPr>
          <p:spPr>
            <a:xfrm>
              <a:off x="2541069" y="6006164"/>
              <a:ext cx="2345266" cy="694267"/>
            </a:xfrm>
            <a:prstGeom prst="rect">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IN" sz="1100" kern="100">
                  <a:effectLst/>
                  <a:ea typeface="Aptos" panose="020B0004020202020204" pitchFamily="34" charset="0"/>
                  <a:cs typeface="Times New Roman" panose="02020603050405020304" pitchFamily="18" charset="0"/>
                </a:rPr>
                <a:t>Report Included= 50</a:t>
              </a:r>
            </a:p>
          </p:txBody>
        </p:sp>
        <p:cxnSp>
          <p:nvCxnSpPr>
            <p:cNvPr id="35" name="Straight Arrow Connector 34">
              <a:extLst>
                <a:ext uri="{FF2B5EF4-FFF2-40B4-BE49-F238E27FC236}">
                  <a16:creationId xmlns:a16="http://schemas.microsoft.com/office/drawing/2014/main" id="{E593E406-41D3-D484-5B64-FAD99612D462}"/>
                </a:ext>
              </a:extLst>
            </p:cNvPr>
            <p:cNvCxnSpPr/>
            <p:nvPr/>
          </p:nvCxnSpPr>
          <p:spPr>
            <a:xfrm flipH="1">
              <a:off x="3656797" y="5005137"/>
              <a:ext cx="45719" cy="999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341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2760C6-1BF2-C30C-03A6-1E68F7BE83B0}"/>
              </a:ext>
            </a:extLst>
          </p:cNvPr>
          <p:cNvSpPr txBox="1"/>
          <p:nvPr/>
        </p:nvSpPr>
        <p:spPr>
          <a:xfrm>
            <a:off x="247416" y="1164078"/>
            <a:ext cx="11697167" cy="4870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606B71"/>
              </a:solidFill>
              <a:effectLst/>
              <a:uLnTx/>
              <a:uFillTx/>
              <a:latin typeface="Arial" panose="020B0604020202020204"/>
              <a:ea typeface="+mn-ea"/>
              <a:cs typeface="+mn-cs"/>
            </a:endParaRPr>
          </a:p>
        </p:txBody>
      </p:sp>
      <p:pic>
        <p:nvPicPr>
          <p:cNvPr id="2" name="Google Shape;87;p13">
            <a:extLst>
              <a:ext uri="{FF2B5EF4-FFF2-40B4-BE49-F238E27FC236}">
                <a16:creationId xmlns:a16="http://schemas.microsoft.com/office/drawing/2014/main" id="{8A5BD692-A0C1-FBB7-4850-9EE48A71EA97}"/>
              </a:ext>
            </a:extLst>
          </p:cNvPr>
          <p:cNvPicPr preferRelativeResize="0"/>
          <p:nvPr/>
        </p:nvPicPr>
        <p:blipFill rotWithShape="1">
          <a:blip r:embed="rId3"/>
          <a:srcRect/>
          <a:stretch>
            <a:fillRect/>
          </a:stretch>
        </p:blipFill>
        <p:spPr>
          <a:xfrm>
            <a:off x="0" y="24130"/>
            <a:ext cx="1315720" cy="635635"/>
          </a:xfrm>
          <a:prstGeom prst="rect">
            <a:avLst/>
          </a:prstGeom>
          <a:noFill/>
          <a:ln>
            <a:noFill/>
          </a:ln>
        </p:spPr>
      </p:pic>
      <p:sp>
        <p:nvSpPr>
          <p:cNvPr id="6" name="Rectangle: Rounded Corners 5">
            <a:extLst>
              <a:ext uri="{FF2B5EF4-FFF2-40B4-BE49-F238E27FC236}">
                <a16:creationId xmlns:a16="http://schemas.microsoft.com/office/drawing/2014/main" id="{196E4F0B-B296-95B6-5177-3B676B71C2CD}"/>
              </a:ext>
            </a:extLst>
          </p:cNvPr>
          <p:cNvSpPr/>
          <p:nvPr/>
        </p:nvSpPr>
        <p:spPr>
          <a:xfrm>
            <a:off x="3947257" y="186019"/>
            <a:ext cx="5324334" cy="839128"/>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a:ea typeface="+mn-ea"/>
                <a:cs typeface="+mn-cs"/>
              </a:rPr>
              <a:t>Qualitative Overview(1/4)</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C07C8F3A-378F-004D-728E-92182C07345C}"/>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72111" y="57715"/>
            <a:ext cx="1626425" cy="440653"/>
          </a:xfrm>
          <a:prstGeom prst="rect">
            <a:avLst/>
          </a:prstGeom>
          <a:noFill/>
          <a:ln>
            <a:noFill/>
          </a:ln>
        </p:spPr>
      </p:pic>
      <p:sp>
        <p:nvSpPr>
          <p:cNvPr id="26" name="Rectangle 25">
            <a:extLst>
              <a:ext uri="{FF2B5EF4-FFF2-40B4-BE49-F238E27FC236}">
                <a16:creationId xmlns:a16="http://schemas.microsoft.com/office/drawing/2014/main" id="{BF51AE12-2495-0FD9-37F2-107D499C62B1}"/>
              </a:ext>
            </a:extLst>
          </p:cNvPr>
          <p:cNvSpPr/>
          <p:nvPr/>
        </p:nvSpPr>
        <p:spPr>
          <a:xfrm>
            <a:off x="4250182" y="1450674"/>
            <a:ext cx="3391888" cy="3747481"/>
          </a:xfrm>
          <a:prstGeom prst="rect">
            <a:avLst/>
          </a:prstGeom>
        </p:spPr>
        <p:txBody>
          <a:bodyPr wrap="square" lIns="180000" rIns="108000" anchor="ctr" anchorCtr="0">
            <a:noAutofit/>
          </a:bodyPr>
          <a:lstStyle/>
          <a:p>
            <a:pPr marL="92075" algn="just"/>
            <a:endParaRPr lang="en-US" sz="1600" dirty="0">
              <a:solidFill>
                <a:schemeClr val="accent2"/>
              </a:solidFill>
            </a:endParaRPr>
          </a:p>
        </p:txBody>
      </p:sp>
      <p:pic>
        <p:nvPicPr>
          <p:cNvPr id="12" name="Picture 11">
            <a:extLst>
              <a:ext uri="{FF2B5EF4-FFF2-40B4-BE49-F238E27FC236}">
                <a16:creationId xmlns:a16="http://schemas.microsoft.com/office/drawing/2014/main" id="{7ECAA48F-A3EB-BD7B-6C90-BF9DF783A268}"/>
              </a:ext>
            </a:extLst>
          </p:cNvPr>
          <p:cNvPicPr>
            <a:picLocks noChangeAspect="1"/>
          </p:cNvPicPr>
          <p:nvPr/>
        </p:nvPicPr>
        <p:blipFill rotWithShape="1">
          <a:blip r:embed="rId6">
            <a:extLst>
              <a:ext uri="{28A0092B-C50C-407E-A947-70E740481C1C}">
                <a14:useLocalDpi xmlns:a14="http://schemas.microsoft.com/office/drawing/2010/main" val="0"/>
              </a:ext>
            </a:extLst>
          </a:blip>
          <a:srcRect l="930" t="1712" r="3425"/>
          <a:stretch/>
        </p:blipFill>
        <p:spPr>
          <a:xfrm>
            <a:off x="247416" y="973663"/>
            <a:ext cx="11851119" cy="5636660"/>
          </a:xfrm>
          <a:prstGeom prst="rect">
            <a:avLst/>
          </a:prstGeom>
        </p:spPr>
      </p:pic>
    </p:spTree>
    <p:extLst>
      <p:ext uri="{BB962C8B-B14F-4D97-AF65-F5344CB8AC3E}">
        <p14:creationId xmlns:p14="http://schemas.microsoft.com/office/powerpoint/2010/main" val="402112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QVIA_V2.1.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 Corporate PowerPoint Template" id="{77788B25-81C2-4600-AF4B-C2A54554EF40}" vid="{17C810AD-284A-4C3A-9DB6-DD9C537E3018}"/>
    </a:ext>
  </a:extLst>
</a:theme>
</file>

<file path=ppt/theme/theme3.xml><?xml version="1.0" encoding="utf-8"?>
<a:theme xmlns:a="http://schemas.openxmlformats.org/drawingml/2006/main" name="2_IQVIA_V2.0.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IQVIA_V2.1.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 Corporate PowerPoint Template" id="{77788B25-81C2-4600-AF4B-C2A54554EF40}" vid="{17C810AD-284A-4C3A-9DB6-DD9C537E301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F79DE48-35F5-4DE3-BFC0-13EBF418A15A}">
  <we:reference id="wa200005542" version="1.0.0.0" store="en-US" storeType="OMEX"/>
  <we:alternateReferences>
    <we:reference id="WA200005542" version="1.0.0.0" store="WA200005542"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1888</TotalTime>
  <Words>6214</Words>
  <Application>Microsoft Office PowerPoint</Application>
  <PresentationFormat>Widescreen</PresentationFormat>
  <Paragraphs>462</Paragraphs>
  <Slides>33</Slides>
  <Notes>31</Notes>
  <HiddenSlides>5</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33</vt:i4>
      </vt:variant>
    </vt:vector>
  </HeadingPairs>
  <TitlesOfParts>
    <vt:vector size="48" baseType="lpstr">
      <vt:lpstr>Aptos</vt:lpstr>
      <vt:lpstr>Arial</vt:lpstr>
      <vt:lpstr>Arial Black</vt:lpstr>
      <vt:lpstr>Arial Narrow</vt:lpstr>
      <vt:lpstr>Calibri</vt:lpstr>
      <vt:lpstr>Calibri Light</vt:lpstr>
      <vt:lpstr>Georgia</vt:lpstr>
      <vt:lpstr>Google Sans</vt:lpstr>
      <vt:lpstr>System Font Regular</vt:lpstr>
      <vt:lpstr>Times New Roman</vt:lpstr>
      <vt:lpstr>Wingdings</vt:lpstr>
      <vt:lpstr>Default Design</vt:lpstr>
      <vt:lpstr>IQVIA_V2.1.0</vt:lpstr>
      <vt:lpstr>2_IQVIA_V2.0.0</vt:lpstr>
      <vt:lpstr>1_IQVIA_V2.1.0</vt:lpstr>
      <vt:lpstr>The Impact of Gender Bias in Artificial Intelligence: A Scoping Review and Framework for Promoting Opportunities for Women Empowerment and Representation in 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Different Work-Office Models on Corporate Employees’ Social Well-Being in Hindustan Times Building,  KG Marg, New Delhi</dc:title>
  <dc:creator>Sadiya Siddiqui</dc:creator>
  <cp:lastModifiedBy>Sadiya Siddiqui</cp:lastModifiedBy>
  <cp:revision>166</cp:revision>
  <dcterms:created xsi:type="dcterms:W3CDTF">2023-07-11T05:45:53Z</dcterms:created>
  <dcterms:modified xsi:type="dcterms:W3CDTF">2024-06-20T03:54:48Z</dcterms:modified>
</cp:coreProperties>
</file>