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01" r:id="rId2"/>
    <p:sldId id="298" r:id="rId3"/>
    <p:sldId id="300" r:id="rId4"/>
    <p:sldId id="258" r:id="rId5"/>
    <p:sldId id="261" r:id="rId6"/>
    <p:sldId id="262" r:id="rId7"/>
    <p:sldId id="263" r:id="rId8"/>
    <p:sldId id="264" r:id="rId9"/>
    <p:sldId id="286" r:id="rId10"/>
    <p:sldId id="270" r:id="rId11"/>
    <p:sldId id="271" r:id="rId12"/>
    <p:sldId id="272" r:id="rId13"/>
    <p:sldId id="273" r:id="rId14"/>
    <p:sldId id="274" r:id="rId15"/>
    <p:sldId id="275" r:id="rId16"/>
    <p:sldId id="276" r:id="rId17"/>
    <p:sldId id="296" r:id="rId18"/>
    <p:sldId id="297" r:id="rId19"/>
    <p:sldId id="290" r:id="rId20"/>
    <p:sldId id="291" r:id="rId21"/>
    <p:sldId id="292" r:id="rId22"/>
    <p:sldId id="293" r:id="rId23"/>
    <p:sldId id="294" r:id="rId24"/>
    <p:sldId id="295" r:id="rId25"/>
    <p:sldId id="280" r:id="rId26"/>
    <p:sldId id="281" r:id="rId27"/>
    <p:sldId id="29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pic" id="{A57AD8FF-0645-4697-AC1E-E02FC6062DDE}">
          <p14:sldIdLst>
            <p14:sldId id="301"/>
            <p14:sldId id="298"/>
          </p14:sldIdLst>
        </p14:section>
        <p14:section name="Approval" id="{2FAC0727-7E6D-4F55-887B-73387B6576AD}">
          <p14:sldIdLst>
            <p14:sldId id="300"/>
          </p14:sldIdLst>
        </p14:section>
        <p14:section name="Introduction" id="{4182AEB8-54E6-471D-89C9-3DB4E4B78E8A}">
          <p14:sldIdLst>
            <p14:sldId id="258"/>
          </p14:sldIdLst>
        </p14:section>
        <p14:section name="Objectives" id="{56B9E06E-1DD1-49C3-AF72-C2A52B465EEC}">
          <p14:sldIdLst>
            <p14:sldId id="261"/>
          </p14:sldIdLst>
        </p14:section>
        <p14:section name="Methodology" id="{628C8E18-98D2-47C1-9FFE-2C146DE9CB53}">
          <p14:sldIdLst>
            <p14:sldId id="262"/>
            <p14:sldId id="263"/>
            <p14:sldId id="264"/>
            <p14:sldId id="286"/>
          </p14:sldIdLst>
        </p14:section>
        <p14:section name="Results" id="{38B71797-5274-4B08-A5CC-DC3E3CFBEBCA}">
          <p14:sldIdLst>
            <p14:sldId id="270"/>
            <p14:sldId id="271"/>
            <p14:sldId id="272"/>
            <p14:sldId id="273"/>
            <p14:sldId id="274"/>
            <p14:sldId id="275"/>
            <p14:sldId id="276"/>
          </p14:sldIdLst>
        </p14:section>
        <p14:section name="Regression" id="{50E4006D-9DC6-40FF-AB83-526310D22087}">
          <p14:sldIdLst>
            <p14:sldId id="296"/>
            <p14:sldId id="297"/>
            <p14:sldId id="290"/>
            <p14:sldId id="291"/>
            <p14:sldId id="292"/>
            <p14:sldId id="293"/>
            <p14:sldId id="294"/>
            <p14:sldId id="295"/>
          </p14:sldIdLst>
        </p14:section>
        <p14:section name="Discussion" id="{0E840C33-F74B-47CD-9709-33D36C56AAB9}">
          <p14:sldIdLst>
            <p14:sldId id="280"/>
            <p14:sldId id="281"/>
            <p14:sldId id="299"/>
          </p14:sldIdLst>
        </p14:section>
      </p14:sectionLst>
    </p:ext>
    <p:ext uri="{EFAFB233-063F-42B5-8137-9DF3F51BA10A}">
      <p15:sldGuideLst xmlns:p15="http://schemas.microsoft.com/office/powerpoint/2012/main">
        <p15:guide id="1" orient="horz" pos="2544" userDrawn="1">
          <p15:clr>
            <a:srgbClr val="A4A3A4"/>
          </p15:clr>
        </p15:guide>
        <p15:guide id="2" pos="17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EC"/>
    <a:srgbClr val="045A8D"/>
    <a:srgbClr val="52BCDF"/>
    <a:srgbClr val="F781BF"/>
    <a:srgbClr val="238B45"/>
    <a:srgbClr val="EDAD08"/>
    <a:srgbClr val="D6604D"/>
    <a:srgbClr val="B5F6FD"/>
    <a:srgbClr val="0594A3"/>
    <a:srgbClr val="CAF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2428" autoAdjust="0"/>
  </p:normalViewPr>
  <p:slideViewPr>
    <p:cSldViewPr snapToGrid="0">
      <p:cViewPr varScale="1">
        <p:scale>
          <a:sx n="76" d="100"/>
          <a:sy n="76" d="100"/>
        </p:scale>
        <p:origin x="902" y="58"/>
      </p:cViewPr>
      <p:guideLst>
        <p:guide orient="horz" pos="2544"/>
        <p:guide pos="17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aurabh%20Kumar\Desktop\FP_D\NFHS_INDIV\Multi%20state%20Result%20table_F.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aura\OneDrive\Desktop\FP_D\NFHS_INDIV\Multi%20state%20Result%20tab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725893741759101"/>
          <c:y val="7.2738404613198722E-3"/>
          <c:w val="0.85562262084789065"/>
          <c:h val="0.79323725830119574"/>
        </c:manualLayout>
      </c:layout>
      <c:barChart>
        <c:barDir val="col"/>
        <c:grouping val="clustered"/>
        <c:varyColors val="0"/>
        <c:ser>
          <c:idx val="0"/>
          <c:order val="0"/>
          <c:tx>
            <c:strRef>
              <c:f>'Graph SD'!$O$1</c:f>
              <c:strCache>
                <c:ptCount val="1"/>
                <c:pt idx="0">
                  <c:v>Zone-1</c:v>
                </c:pt>
              </c:strCache>
            </c:strRef>
          </c:tx>
          <c:spPr>
            <a:gradFill rotWithShape="1">
              <a:gsLst>
                <a:gs pos="0">
                  <a:schemeClr val="accent1">
                    <a:shade val="50000"/>
                    <a:satMod val="103000"/>
                    <a:lumMod val="102000"/>
                    <a:tint val="94000"/>
                  </a:schemeClr>
                </a:gs>
                <a:gs pos="50000">
                  <a:schemeClr val="accent1">
                    <a:shade val="50000"/>
                    <a:satMod val="110000"/>
                    <a:lumMod val="100000"/>
                    <a:shade val="100000"/>
                  </a:schemeClr>
                </a:gs>
                <a:gs pos="100000">
                  <a:schemeClr val="accent1">
                    <a:shade val="5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SD'!$N$2:$N$4</c:f>
              <c:strCache>
                <c:ptCount val="3"/>
                <c:pt idx="0">
                  <c:v>Hindu</c:v>
                </c:pt>
                <c:pt idx="1">
                  <c:v>Muslim</c:v>
                </c:pt>
                <c:pt idx="2">
                  <c:v>Others</c:v>
                </c:pt>
              </c:strCache>
            </c:strRef>
          </c:cat>
          <c:val>
            <c:numRef>
              <c:f>'Graph SD'!$O$2:$O$4</c:f>
              <c:numCache>
                <c:formatCode>0%</c:formatCode>
                <c:ptCount val="3"/>
                <c:pt idx="0">
                  <c:v>0.8</c:v>
                </c:pt>
                <c:pt idx="1">
                  <c:v>0.06</c:v>
                </c:pt>
                <c:pt idx="2">
                  <c:v>0.14000000000000001</c:v>
                </c:pt>
              </c:numCache>
            </c:numRef>
          </c:val>
          <c:extLst>
            <c:ext xmlns:c16="http://schemas.microsoft.com/office/drawing/2014/chart" uri="{C3380CC4-5D6E-409C-BE32-E72D297353CC}">
              <c16:uniqueId val="{00000000-78C5-405C-AD90-E597AE52938A}"/>
            </c:ext>
          </c:extLst>
        </c:ser>
        <c:ser>
          <c:idx val="1"/>
          <c:order val="1"/>
          <c:tx>
            <c:strRef>
              <c:f>'Graph SD'!$P$1</c:f>
              <c:strCache>
                <c:ptCount val="1"/>
                <c:pt idx="0">
                  <c:v>Zone-2</c:v>
                </c:pt>
              </c:strCache>
            </c:strRef>
          </c:tx>
          <c:spPr>
            <a:gradFill rotWithShape="1">
              <a:gsLst>
                <a:gs pos="0">
                  <a:schemeClr val="accent1">
                    <a:shade val="70000"/>
                    <a:satMod val="103000"/>
                    <a:lumMod val="102000"/>
                    <a:tint val="94000"/>
                  </a:schemeClr>
                </a:gs>
                <a:gs pos="50000">
                  <a:schemeClr val="accent1">
                    <a:shade val="70000"/>
                    <a:satMod val="110000"/>
                    <a:lumMod val="100000"/>
                    <a:shade val="100000"/>
                  </a:schemeClr>
                </a:gs>
                <a:gs pos="100000">
                  <a:schemeClr val="accent1">
                    <a:shade val="7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SD'!$N$2:$N$4</c:f>
              <c:strCache>
                <c:ptCount val="3"/>
                <c:pt idx="0">
                  <c:v>Hindu</c:v>
                </c:pt>
                <c:pt idx="1">
                  <c:v>Muslim</c:v>
                </c:pt>
                <c:pt idx="2">
                  <c:v>Others</c:v>
                </c:pt>
              </c:strCache>
            </c:strRef>
          </c:cat>
          <c:val>
            <c:numRef>
              <c:f>'Graph SD'!$P$2:$P$4</c:f>
              <c:numCache>
                <c:formatCode>0%</c:formatCode>
                <c:ptCount val="3"/>
                <c:pt idx="0">
                  <c:v>0.83</c:v>
                </c:pt>
                <c:pt idx="1">
                  <c:v>0.11</c:v>
                </c:pt>
                <c:pt idx="2">
                  <c:v>0.06</c:v>
                </c:pt>
              </c:numCache>
            </c:numRef>
          </c:val>
          <c:extLst>
            <c:ext xmlns:c16="http://schemas.microsoft.com/office/drawing/2014/chart" uri="{C3380CC4-5D6E-409C-BE32-E72D297353CC}">
              <c16:uniqueId val="{00000001-78C5-405C-AD90-E597AE52938A}"/>
            </c:ext>
          </c:extLst>
        </c:ser>
        <c:ser>
          <c:idx val="2"/>
          <c:order val="2"/>
          <c:tx>
            <c:strRef>
              <c:f>'Graph SD'!$Q$1</c:f>
              <c:strCache>
                <c:ptCount val="1"/>
                <c:pt idx="0">
                  <c:v>Zone-3</c:v>
                </c:pt>
              </c:strCache>
            </c:strRef>
          </c:tx>
          <c:spPr>
            <a:gradFill rotWithShape="1">
              <a:gsLst>
                <a:gs pos="0">
                  <a:schemeClr val="accent1">
                    <a:shade val="90000"/>
                    <a:satMod val="103000"/>
                    <a:lumMod val="102000"/>
                    <a:tint val="94000"/>
                  </a:schemeClr>
                </a:gs>
                <a:gs pos="50000">
                  <a:schemeClr val="accent1">
                    <a:shade val="90000"/>
                    <a:satMod val="110000"/>
                    <a:lumMod val="100000"/>
                    <a:shade val="100000"/>
                  </a:schemeClr>
                </a:gs>
                <a:gs pos="100000">
                  <a:schemeClr val="accent1">
                    <a:shade val="9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SD'!$N$2:$N$4</c:f>
              <c:strCache>
                <c:ptCount val="3"/>
                <c:pt idx="0">
                  <c:v>Hindu</c:v>
                </c:pt>
                <c:pt idx="1">
                  <c:v>Muslim</c:v>
                </c:pt>
                <c:pt idx="2">
                  <c:v>Others</c:v>
                </c:pt>
              </c:strCache>
            </c:strRef>
          </c:cat>
          <c:val>
            <c:numRef>
              <c:f>'Graph SD'!$Q$2:$Q$4</c:f>
              <c:numCache>
                <c:formatCode>0%</c:formatCode>
                <c:ptCount val="3"/>
                <c:pt idx="0">
                  <c:v>0.87</c:v>
                </c:pt>
                <c:pt idx="1">
                  <c:v>0.12</c:v>
                </c:pt>
                <c:pt idx="2">
                  <c:v>0.01</c:v>
                </c:pt>
              </c:numCache>
            </c:numRef>
          </c:val>
          <c:extLst>
            <c:ext xmlns:c16="http://schemas.microsoft.com/office/drawing/2014/chart" uri="{C3380CC4-5D6E-409C-BE32-E72D297353CC}">
              <c16:uniqueId val="{00000002-78C5-405C-AD90-E597AE52938A}"/>
            </c:ext>
          </c:extLst>
        </c:ser>
        <c:ser>
          <c:idx val="3"/>
          <c:order val="3"/>
          <c:tx>
            <c:strRef>
              <c:f>'Graph SD'!$R$1</c:f>
              <c:strCache>
                <c:ptCount val="1"/>
                <c:pt idx="0">
                  <c:v>Zone-4</c:v>
                </c:pt>
              </c:strCache>
            </c:strRef>
          </c:tx>
          <c:spPr>
            <a:gradFill rotWithShape="1">
              <a:gsLst>
                <a:gs pos="0">
                  <a:schemeClr val="accent1">
                    <a:tint val="90000"/>
                    <a:satMod val="103000"/>
                    <a:lumMod val="102000"/>
                    <a:tint val="94000"/>
                  </a:schemeClr>
                </a:gs>
                <a:gs pos="50000">
                  <a:schemeClr val="accent1">
                    <a:tint val="90000"/>
                    <a:satMod val="110000"/>
                    <a:lumMod val="100000"/>
                    <a:shade val="100000"/>
                  </a:schemeClr>
                </a:gs>
                <a:gs pos="100000">
                  <a:schemeClr val="accent1">
                    <a:tint val="9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SD'!$N$2:$N$4</c:f>
              <c:strCache>
                <c:ptCount val="3"/>
                <c:pt idx="0">
                  <c:v>Hindu</c:v>
                </c:pt>
                <c:pt idx="1">
                  <c:v>Muslim</c:v>
                </c:pt>
                <c:pt idx="2">
                  <c:v>Others</c:v>
                </c:pt>
              </c:strCache>
            </c:strRef>
          </c:cat>
          <c:val>
            <c:numRef>
              <c:f>'Graph SD'!$R$2:$R$4</c:f>
              <c:numCache>
                <c:formatCode>0%</c:formatCode>
                <c:ptCount val="3"/>
                <c:pt idx="0">
                  <c:v>0.81</c:v>
                </c:pt>
                <c:pt idx="1">
                  <c:v>0.17</c:v>
                </c:pt>
                <c:pt idx="2">
                  <c:v>0.02</c:v>
                </c:pt>
              </c:numCache>
            </c:numRef>
          </c:val>
          <c:extLst>
            <c:ext xmlns:c16="http://schemas.microsoft.com/office/drawing/2014/chart" uri="{C3380CC4-5D6E-409C-BE32-E72D297353CC}">
              <c16:uniqueId val="{00000003-78C5-405C-AD90-E597AE52938A}"/>
            </c:ext>
          </c:extLst>
        </c:ser>
        <c:ser>
          <c:idx val="4"/>
          <c:order val="4"/>
          <c:tx>
            <c:strRef>
              <c:f>'Graph SD'!$S$1</c:f>
              <c:strCache>
                <c:ptCount val="1"/>
                <c:pt idx="0">
                  <c:v>Zone-5</c:v>
                </c:pt>
              </c:strCache>
            </c:strRef>
          </c:tx>
          <c:spPr>
            <a:gradFill rotWithShape="1">
              <a:gsLst>
                <a:gs pos="0">
                  <a:schemeClr val="accent1">
                    <a:tint val="70000"/>
                    <a:satMod val="103000"/>
                    <a:lumMod val="102000"/>
                    <a:tint val="94000"/>
                  </a:schemeClr>
                </a:gs>
                <a:gs pos="50000">
                  <a:schemeClr val="accent1">
                    <a:tint val="70000"/>
                    <a:satMod val="110000"/>
                    <a:lumMod val="100000"/>
                    <a:shade val="100000"/>
                  </a:schemeClr>
                </a:gs>
                <a:gs pos="100000">
                  <a:schemeClr val="accent1">
                    <a:tint val="7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SD'!$N$2:$N$4</c:f>
              <c:strCache>
                <c:ptCount val="3"/>
                <c:pt idx="0">
                  <c:v>Hindu</c:v>
                </c:pt>
                <c:pt idx="1">
                  <c:v>Muslim</c:v>
                </c:pt>
                <c:pt idx="2">
                  <c:v>Others</c:v>
                </c:pt>
              </c:strCache>
            </c:strRef>
          </c:cat>
          <c:val>
            <c:numRef>
              <c:f>'Graph SD'!$S$2:$S$4</c:f>
              <c:numCache>
                <c:formatCode>0%</c:formatCode>
                <c:ptCount val="3"/>
                <c:pt idx="0">
                  <c:v>0.83</c:v>
                </c:pt>
                <c:pt idx="1">
                  <c:v>0.11</c:v>
                </c:pt>
                <c:pt idx="2">
                  <c:v>0.06</c:v>
                </c:pt>
              </c:numCache>
            </c:numRef>
          </c:val>
          <c:extLst>
            <c:ext xmlns:c16="http://schemas.microsoft.com/office/drawing/2014/chart" uri="{C3380CC4-5D6E-409C-BE32-E72D297353CC}">
              <c16:uniqueId val="{00000004-78C5-405C-AD90-E597AE52938A}"/>
            </c:ext>
          </c:extLst>
        </c:ser>
        <c:ser>
          <c:idx val="5"/>
          <c:order val="5"/>
          <c:tx>
            <c:strRef>
              <c:f>'Graph SD'!$T$1</c:f>
              <c:strCache>
                <c:ptCount val="1"/>
                <c:pt idx="0">
                  <c:v>Zone-6</c:v>
                </c:pt>
              </c:strCache>
            </c:strRef>
          </c:tx>
          <c:spPr>
            <a:gradFill rotWithShape="1">
              <a:gsLst>
                <a:gs pos="0">
                  <a:schemeClr val="accent1">
                    <a:tint val="50000"/>
                    <a:satMod val="103000"/>
                    <a:lumMod val="102000"/>
                    <a:tint val="94000"/>
                  </a:schemeClr>
                </a:gs>
                <a:gs pos="50000">
                  <a:schemeClr val="accent1">
                    <a:tint val="50000"/>
                    <a:satMod val="110000"/>
                    <a:lumMod val="100000"/>
                    <a:shade val="100000"/>
                  </a:schemeClr>
                </a:gs>
                <a:gs pos="100000">
                  <a:schemeClr val="accent1">
                    <a:tint val="5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SD'!$N$2:$N$4</c:f>
              <c:strCache>
                <c:ptCount val="3"/>
                <c:pt idx="0">
                  <c:v>Hindu</c:v>
                </c:pt>
                <c:pt idx="1">
                  <c:v>Muslim</c:v>
                </c:pt>
                <c:pt idx="2">
                  <c:v>Others</c:v>
                </c:pt>
              </c:strCache>
            </c:strRef>
          </c:cat>
          <c:val>
            <c:numRef>
              <c:f>'Graph SD'!$T$2:$T$4</c:f>
              <c:numCache>
                <c:formatCode>0%</c:formatCode>
                <c:ptCount val="3"/>
                <c:pt idx="0">
                  <c:v>0.56000000000000005</c:v>
                </c:pt>
                <c:pt idx="1">
                  <c:v>0.28000000000000003</c:v>
                </c:pt>
                <c:pt idx="2">
                  <c:v>0.15</c:v>
                </c:pt>
              </c:numCache>
            </c:numRef>
          </c:val>
          <c:extLst>
            <c:ext xmlns:c16="http://schemas.microsoft.com/office/drawing/2014/chart" uri="{C3380CC4-5D6E-409C-BE32-E72D297353CC}">
              <c16:uniqueId val="{00000005-78C5-405C-AD90-E597AE52938A}"/>
            </c:ext>
          </c:extLst>
        </c:ser>
        <c:dLbls>
          <c:dLblPos val="outEnd"/>
          <c:showLegendKey val="0"/>
          <c:showVal val="1"/>
          <c:showCatName val="0"/>
          <c:showSerName val="0"/>
          <c:showPercent val="0"/>
          <c:showBubbleSize val="0"/>
        </c:dLbls>
        <c:gapWidth val="100"/>
        <c:overlap val="-24"/>
        <c:axId val="628171856"/>
        <c:axId val="628175216"/>
      </c:barChart>
      <c:catAx>
        <c:axId val="628171856"/>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28175216"/>
        <c:crosses val="autoZero"/>
        <c:auto val="1"/>
        <c:lblAlgn val="ctr"/>
        <c:lblOffset val="100"/>
        <c:noMultiLvlLbl val="0"/>
      </c:catAx>
      <c:valAx>
        <c:axId val="628175216"/>
        <c:scaling>
          <c:orientation val="minMax"/>
        </c:scaling>
        <c:delete val="1"/>
        <c:axPos val="l"/>
        <c:numFmt formatCode="0%" sourceLinked="1"/>
        <c:majorTickMark val="out"/>
        <c:minorTickMark val="none"/>
        <c:tickLblPos val="nextTo"/>
        <c:crossAx val="628171856"/>
        <c:crosses val="autoZero"/>
        <c:crossBetween val="between"/>
      </c:valAx>
      <c:spPr>
        <a:noFill/>
        <a:ln>
          <a:noFill/>
        </a:ln>
        <a:effectLst/>
      </c:spPr>
    </c:plotArea>
    <c:legend>
      <c:legendPos val="t"/>
      <c:layout>
        <c:manualLayout>
          <c:xMode val="edge"/>
          <c:yMode val="edge"/>
          <c:x val="6.9704407809950908E-2"/>
          <c:y val="5.0710580343327934E-2"/>
          <c:w val="5.9074859020105931E-2"/>
          <c:h val="0.856320022360570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98996199593493E-2"/>
          <c:y val="0.14447535257807767"/>
          <c:w val="0.96460200760081305"/>
          <c:h val="0.67156419632859987"/>
        </c:manualLayout>
      </c:layout>
      <c:barChart>
        <c:barDir val="col"/>
        <c:grouping val="clustered"/>
        <c:varyColors val="0"/>
        <c:ser>
          <c:idx val="0"/>
          <c:order val="0"/>
          <c:tx>
            <c:strRef>
              <c:f>'Graph SD'!$C$125</c:f>
              <c:strCache>
                <c:ptCount val="1"/>
                <c:pt idx="0">
                  <c:v>Zone-1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SD'!$B$126:$B$128</c:f>
              <c:strCache>
                <c:ptCount val="3"/>
                <c:pt idx="0">
                  <c:v>low (poorest)</c:v>
                </c:pt>
                <c:pt idx="1">
                  <c:v>Middle (poorer)</c:v>
                </c:pt>
                <c:pt idx="2">
                  <c:v>High (middle, richer, richest)</c:v>
                </c:pt>
              </c:strCache>
            </c:strRef>
          </c:cat>
          <c:val>
            <c:numRef>
              <c:f>'Graph SD'!$C$126:$C$128</c:f>
              <c:numCache>
                <c:formatCode>0%</c:formatCode>
                <c:ptCount val="3"/>
                <c:pt idx="0">
                  <c:v>7.0000000000000007E-2</c:v>
                </c:pt>
                <c:pt idx="1">
                  <c:v>0.14000000000000001</c:v>
                </c:pt>
                <c:pt idx="2">
                  <c:v>0.79</c:v>
                </c:pt>
              </c:numCache>
            </c:numRef>
          </c:val>
          <c:extLst>
            <c:ext xmlns:c16="http://schemas.microsoft.com/office/drawing/2014/chart" uri="{C3380CC4-5D6E-409C-BE32-E72D297353CC}">
              <c16:uniqueId val="{00000000-AD16-4501-A101-EA3C7A3D60C7}"/>
            </c:ext>
          </c:extLst>
        </c:ser>
        <c:ser>
          <c:idx val="1"/>
          <c:order val="1"/>
          <c:tx>
            <c:strRef>
              <c:f>'Graph SD'!$D$125</c:f>
              <c:strCache>
                <c:ptCount val="1"/>
                <c:pt idx="0">
                  <c:v>Zone-2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SD'!$B$126:$B$128</c:f>
              <c:strCache>
                <c:ptCount val="3"/>
                <c:pt idx="0">
                  <c:v>low (poorest)</c:v>
                </c:pt>
                <c:pt idx="1">
                  <c:v>Middle (poorer)</c:v>
                </c:pt>
                <c:pt idx="2">
                  <c:v>High (middle, richer, richest)</c:v>
                </c:pt>
              </c:strCache>
            </c:strRef>
          </c:cat>
          <c:val>
            <c:numRef>
              <c:f>'Graph SD'!$D$126:$D$128</c:f>
              <c:numCache>
                <c:formatCode>0%</c:formatCode>
                <c:ptCount val="3"/>
                <c:pt idx="0">
                  <c:v>0.04</c:v>
                </c:pt>
                <c:pt idx="1">
                  <c:v>0.14000000000000001</c:v>
                </c:pt>
                <c:pt idx="2">
                  <c:v>0.82</c:v>
                </c:pt>
              </c:numCache>
            </c:numRef>
          </c:val>
          <c:extLst>
            <c:ext xmlns:c16="http://schemas.microsoft.com/office/drawing/2014/chart" uri="{C3380CC4-5D6E-409C-BE32-E72D297353CC}">
              <c16:uniqueId val="{00000001-AD16-4501-A101-EA3C7A3D60C7}"/>
            </c:ext>
          </c:extLst>
        </c:ser>
        <c:ser>
          <c:idx val="2"/>
          <c:order val="2"/>
          <c:tx>
            <c:strRef>
              <c:f>'Graph SD'!$E$125</c:f>
              <c:strCache>
                <c:ptCount val="1"/>
                <c:pt idx="0">
                  <c:v>Zone-3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SD'!$B$126:$B$128</c:f>
              <c:strCache>
                <c:ptCount val="3"/>
                <c:pt idx="0">
                  <c:v>low (poorest)</c:v>
                </c:pt>
                <c:pt idx="1">
                  <c:v>Middle (poorer)</c:v>
                </c:pt>
                <c:pt idx="2">
                  <c:v>High (middle, richer, richest)</c:v>
                </c:pt>
              </c:strCache>
            </c:strRef>
          </c:cat>
          <c:val>
            <c:numRef>
              <c:f>'Graph SD'!$E$126:$E$128</c:f>
              <c:numCache>
                <c:formatCode>0%</c:formatCode>
                <c:ptCount val="3"/>
                <c:pt idx="0">
                  <c:v>0.24</c:v>
                </c:pt>
                <c:pt idx="1">
                  <c:v>0.23</c:v>
                </c:pt>
                <c:pt idx="2">
                  <c:v>0.53</c:v>
                </c:pt>
              </c:numCache>
            </c:numRef>
          </c:val>
          <c:extLst>
            <c:ext xmlns:c16="http://schemas.microsoft.com/office/drawing/2014/chart" uri="{C3380CC4-5D6E-409C-BE32-E72D297353CC}">
              <c16:uniqueId val="{00000002-AD16-4501-A101-EA3C7A3D60C7}"/>
            </c:ext>
          </c:extLst>
        </c:ser>
        <c:ser>
          <c:idx val="3"/>
          <c:order val="3"/>
          <c:tx>
            <c:strRef>
              <c:f>'Graph SD'!$F$125</c:f>
              <c:strCache>
                <c:ptCount val="1"/>
                <c:pt idx="0">
                  <c:v>Zone-4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SD'!$B$126:$B$128</c:f>
              <c:strCache>
                <c:ptCount val="3"/>
                <c:pt idx="0">
                  <c:v>low (poorest)</c:v>
                </c:pt>
                <c:pt idx="1">
                  <c:v>Middle (poorer)</c:v>
                </c:pt>
                <c:pt idx="2">
                  <c:v>High (middle, richer, richest)</c:v>
                </c:pt>
              </c:strCache>
            </c:strRef>
          </c:cat>
          <c:val>
            <c:numRef>
              <c:f>'Graph SD'!$F$126:$F$128</c:f>
              <c:numCache>
                <c:formatCode>0%</c:formatCode>
                <c:ptCount val="3"/>
                <c:pt idx="0">
                  <c:v>0.37</c:v>
                </c:pt>
                <c:pt idx="1">
                  <c:v>0.26</c:v>
                </c:pt>
                <c:pt idx="2">
                  <c:v>0.36</c:v>
                </c:pt>
              </c:numCache>
            </c:numRef>
          </c:val>
          <c:extLst>
            <c:ext xmlns:c16="http://schemas.microsoft.com/office/drawing/2014/chart" uri="{C3380CC4-5D6E-409C-BE32-E72D297353CC}">
              <c16:uniqueId val="{00000003-AD16-4501-A101-EA3C7A3D60C7}"/>
            </c:ext>
          </c:extLst>
        </c:ser>
        <c:ser>
          <c:idx val="4"/>
          <c:order val="4"/>
          <c:tx>
            <c:strRef>
              <c:f>'Graph SD'!$G$125</c:f>
              <c:strCache>
                <c:ptCount val="1"/>
                <c:pt idx="0">
                  <c:v>Zone-5</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SD'!$B$126:$B$128</c:f>
              <c:strCache>
                <c:ptCount val="3"/>
                <c:pt idx="0">
                  <c:v>low (poorest)</c:v>
                </c:pt>
                <c:pt idx="1">
                  <c:v>Middle (poorer)</c:v>
                </c:pt>
                <c:pt idx="2">
                  <c:v>High (middle, richer, richest)</c:v>
                </c:pt>
              </c:strCache>
            </c:strRef>
          </c:cat>
          <c:val>
            <c:numRef>
              <c:f>'Graph SD'!$G$126:$G$128</c:f>
              <c:numCache>
                <c:formatCode>0%</c:formatCode>
                <c:ptCount val="3"/>
                <c:pt idx="0">
                  <c:v>0.08</c:v>
                </c:pt>
                <c:pt idx="1">
                  <c:v>0.15</c:v>
                </c:pt>
                <c:pt idx="2">
                  <c:v>0.76</c:v>
                </c:pt>
              </c:numCache>
            </c:numRef>
          </c:val>
          <c:extLst>
            <c:ext xmlns:c16="http://schemas.microsoft.com/office/drawing/2014/chart" uri="{C3380CC4-5D6E-409C-BE32-E72D297353CC}">
              <c16:uniqueId val="{00000004-AD16-4501-A101-EA3C7A3D60C7}"/>
            </c:ext>
          </c:extLst>
        </c:ser>
        <c:ser>
          <c:idx val="5"/>
          <c:order val="5"/>
          <c:tx>
            <c:strRef>
              <c:f>'Graph SD'!$H$125</c:f>
              <c:strCache>
                <c:ptCount val="1"/>
                <c:pt idx="0">
                  <c:v>Zone-6</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SD'!$B$126:$B$128</c:f>
              <c:strCache>
                <c:ptCount val="3"/>
                <c:pt idx="0">
                  <c:v>low (poorest)</c:v>
                </c:pt>
                <c:pt idx="1">
                  <c:v>Middle (poorer)</c:v>
                </c:pt>
                <c:pt idx="2">
                  <c:v>High (middle, richer, richest)</c:v>
                </c:pt>
              </c:strCache>
            </c:strRef>
          </c:cat>
          <c:val>
            <c:numRef>
              <c:f>'Graph SD'!$H$126:$H$128</c:f>
              <c:numCache>
                <c:formatCode>0%</c:formatCode>
                <c:ptCount val="3"/>
                <c:pt idx="0">
                  <c:v>0.33</c:v>
                </c:pt>
                <c:pt idx="1">
                  <c:v>0.33</c:v>
                </c:pt>
                <c:pt idx="2">
                  <c:v>0.34</c:v>
                </c:pt>
              </c:numCache>
            </c:numRef>
          </c:val>
          <c:extLst>
            <c:ext xmlns:c16="http://schemas.microsoft.com/office/drawing/2014/chart" uri="{C3380CC4-5D6E-409C-BE32-E72D297353CC}">
              <c16:uniqueId val="{00000005-AD16-4501-A101-EA3C7A3D60C7}"/>
            </c:ext>
          </c:extLst>
        </c:ser>
        <c:dLbls>
          <c:dLblPos val="outEnd"/>
          <c:showLegendKey val="0"/>
          <c:showVal val="1"/>
          <c:showCatName val="0"/>
          <c:showSerName val="0"/>
          <c:showPercent val="0"/>
          <c:showBubbleSize val="0"/>
        </c:dLbls>
        <c:gapWidth val="100"/>
        <c:overlap val="-24"/>
        <c:axId val="573440368"/>
        <c:axId val="573438448"/>
      </c:barChart>
      <c:catAx>
        <c:axId val="573440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3438448"/>
        <c:crosses val="autoZero"/>
        <c:auto val="1"/>
        <c:lblAlgn val="ctr"/>
        <c:lblOffset val="100"/>
        <c:noMultiLvlLbl val="0"/>
      </c:catAx>
      <c:valAx>
        <c:axId val="573438448"/>
        <c:scaling>
          <c:orientation val="minMax"/>
        </c:scaling>
        <c:delete val="1"/>
        <c:axPos val="l"/>
        <c:numFmt formatCode="0%" sourceLinked="1"/>
        <c:majorTickMark val="none"/>
        <c:minorTickMark val="none"/>
        <c:tickLblPos val="nextTo"/>
        <c:crossAx val="573440368"/>
        <c:crosses val="autoZero"/>
        <c:crossBetween val="between"/>
      </c:valAx>
      <c:spPr>
        <a:noFill/>
        <a:ln>
          <a:noFill/>
        </a:ln>
        <a:effectLst/>
      </c:spPr>
    </c:plotArea>
    <c:legend>
      <c:legendPos val="t"/>
      <c:layout>
        <c:manualLayout>
          <c:xMode val="edge"/>
          <c:yMode val="edge"/>
          <c:x val="1.1705789218764804E-2"/>
          <c:y val="5.7883118639123821E-2"/>
          <c:w val="0.39573941959201603"/>
          <c:h val="0.292398877989171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 SD'!$B$170</c:f>
              <c:strCache>
                <c:ptCount val="1"/>
                <c:pt idx="0">
                  <c:v>yes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SD'!$C$169:$H$169</c:f>
              <c:strCache>
                <c:ptCount val="6"/>
                <c:pt idx="0">
                  <c:v>Zone-1</c:v>
                </c:pt>
                <c:pt idx="1">
                  <c:v>Zone-2</c:v>
                </c:pt>
                <c:pt idx="2">
                  <c:v>Zone-3</c:v>
                </c:pt>
                <c:pt idx="3">
                  <c:v>Zone-4</c:v>
                </c:pt>
                <c:pt idx="4">
                  <c:v>Zone-5</c:v>
                </c:pt>
                <c:pt idx="5">
                  <c:v>Zone-6</c:v>
                </c:pt>
              </c:strCache>
            </c:strRef>
          </c:cat>
          <c:val>
            <c:numRef>
              <c:f>'Graph SD'!$C$170:$H$170</c:f>
              <c:numCache>
                <c:formatCode>0%</c:formatCode>
                <c:ptCount val="6"/>
                <c:pt idx="0">
                  <c:v>0.08</c:v>
                </c:pt>
                <c:pt idx="1">
                  <c:v>7.0000000000000007E-2</c:v>
                </c:pt>
                <c:pt idx="2">
                  <c:v>0.11</c:v>
                </c:pt>
                <c:pt idx="3">
                  <c:v>0.16</c:v>
                </c:pt>
                <c:pt idx="4">
                  <c:v>0.03</c:v>
                </c:pt>
                <c:pt idx="5">
                  <c:v>0.04</c:v>
                </c:pt>
              </c:numCache>
            </c:numRef>
          </c:val>
          <c:extLst>
            <c:ext xmlns:c16="http://schemas.microsoft.com/office/drawing/2014/chart" uri="{C3380CC4-5D6E-409C-BE32-E72D297353CC}">
              <c16:uniqueId val="{00000000-346F-4149-BDAE-D223F5F3238F}"/>
            </c:ext>
          </c:extLst>
        </c:ser>
        <c:dLbls>
          <c:dLblPos val="inEnd"/>
          <c:showLegendKey val="0"/>
          <c:showVal val="1"/>
          <c:showCatName val="0"/>
          <c:showSerName val="0"/>
          <c:showPercent val="0"/>
          <c:showBubbleSize val="0"/>
        </c:dLbls>
        <c:gapWidth val="100"/>
        <c:overlap val="-24"/>
        <c:axId val="585724128"/>
        <c:axId val="585733248"/>
      </c:barChart>
      <c:catAx>
        <c:axId val="585724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5733248"/>
        <c:crosses val="autoZero"/>
        <c:auto val="1"/>
        <c:lblAlgn val="ctr"/>
        <c:lblOffset val="100"/>
        <c:noMultiLvlLbl val="0"/>
      </c:catAx>
      <c:valAx>
        <c:axId val="585733248"/>
        <c:scaling>
          <c:orientation val="minMax"/>
        </c:scaling>
        <c:delete val="1"/>
        <c:axPos val="l"/>
        <c:numFmt formatCode="0%" sourceLinked="1"/>
        <c:majorTickMark val="none"/>
        <c:minorTickMark val="none"/>
        <c:tickLblPos val="nextTo"/>
        <c:crossAx val="58572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 SD'!$A$91:$B$91</c:f>
              <c:strCache>
                <c:ptCount val="2"/>
                <c:pt idx="0">
                  <c:v>Literate</c:v>
                </c:pt>
                <c:pt idx="1">
                  <c:v>Respondents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SD'!$C$90:$H$90</c:f>
              <c:strCache>
                <c:ptCount val="6"/>
                <c:pt idx="0">
                  <c:v>Zone-1</c:v>
                </c:pt>
                <c:pt idx="1">
                  <c:v>Zone-2</c:v>
                </c:pt>
                <c:pt idx="2">
                  <c:v>Zone-3</c:v>
                </c:pt>
                <c:pt idx="3">
                  <c:v>Zone-4</c:v>
                </c:pt>
                <c:pt idx="4">
                  <c:v>Zone-5</c:v>
                </c:pt>
                <c:pt idx="5">
                  <c:v>Zone-6</c:v>
                </c:pt>
              </c:strCache>
            </c:strRef>
          </c:cat>
          <c:val>
            <c:numRef>
              <c:f>'Graph SD'!$C$91:$H$91</c:f>
              <c:numCache>
                <c:formatCode>0%</c:formatCode>
                <c:ptCount val="6"/>
                <c:pt idx="0">
                  <c:v>0.65</c:v>
                </c:pt>
                <c:pt idx="1">
                  <c:v>0.74</c:v>
                </c:pt>
                <c:pt idx="2">
                  <c:v>0.57999999999999996</c:v>
                </c:pt>
                <c:pt idx="3">
                  <c:v>0.59</c:v>
                </c:pt>
                <c:pt idx="4">
                  <c:v>0.76</c:v>
                </c:pt>
                <c:pt idx="5">
                  <c:v>0.73</c:v>
                </c:pt>
              </c:numCache>
            </c:numRef>
          </c:val>
          <c:extLst>
            <c:ext xmlns:c16="http://schemas.microsoft.com/office/drawing/2014/chart" uri="{C3380CC4-5D6E-409C-BE32-E72D297353CC}">
              <c16:uniqueId val="{00000000-3BE5-42DE-ACFE-48D41A1E5830}"/>
            </c:ext>
          </c:extLst>
        </c:ser>
        <c:ser>
          <c:idx val="1"/>
          <c:order val="1"/>
          <c:tx>
            <c:strRef>
              <c:f>'Graph SD'!$A$92:$B$92</c:f>
              <c:strCache>
                <c:ptCount val="2"/>
                <c:pt idx="0">
                  <c:v>Literate</c:v>
                </c:pt>
                <c:pt idx="1">
                  <c:v>Husbands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SD'!$C$90:$H$90</c:f>
              <c:strCache>
                <c:ptCount val="6"/>
                <c:pt idx="0">
                  <c:v>Zone-1</c:v>
                </c:pt>
                <c:pt idx="1">
                  <c:v>Zone-2</c:v>
                </c:pt>
                <c:pt idx="2">
                  <c:v>Zone-3</c:v>
                </c:pt>
                <c:pt idx="3">
                  <c:v>Zone-4</c:v>
                </c:pt>
                <c:pt idx="4">
                  <c:v>Zone-5</c:v>
                </c:pt>
                <c:pt idx="5">
                  <c:v>Zone-6</c:v>
                </c:pt>
              </c:strCache>
            </c:strRef>
          </c:cat>
          <c:val>
            <c:numRef>
              <c:f>'Graph SD'!$C$92:$H$92</c:f>
              <c:numCache>
                <c:formatCode>0%</c:formatCode>
                <c:ptCount val="6"/>
                <c:pt idx="0">
                  <c:v>0.9</c:v>
                </c:pt>
                <c:pt idx="1">
                  <c:v>0.87</c:v>
                </c:pt>
                <c:pt idx="2">
                  <c:v>0.82</c:v>
                </c:pt>
                <c:pt idx="3">
                  <c:v>0.78</c:v>
                </c:pt>
                <c:pt idx="4">
                  <c:v>0.9</c:v>
                </c:pt>
                <c:pt idx="5">
                  <c:v>0.83</c:v>
                </c:pt>
              </c:numCache>
            </c:numRef>
          </c:val>
          <c:extLst>
            <c:ext xmlns:c16="http://schemas.microsoft.com/office/drawing/2014/chart" uri="{C3380CC4-5D6E-409C-BE32-E72D297353CC}">
              <c16:uniqueId val="{00000001-3BE5-42DE-ACFE-48D41A1E5830}"/>
            </c:ext>
          </c:extLst>
        </c:ser>
        <c:dLbls>
          <c:dLblPos val="outEnd"/>
          <c:showLegendKey val="0"/>
          <c:showVal val="1"/>
          <c:showCatName val="0"/>
          <c:showSerName val="0"/>
          <c:showPercent val="0"/>
          <c:showBubbleSize val="0"/>
        </c:dLbls>
        <c:gapWidth val="100"/>
        <c:overlap val="-24"/>
        <c:axId val="740484016"/>
        <c:axId val="740489776"/>
      </c:barChart>
      <c:catAx>
        <c:axId val="740484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489776"/>
        <c:crosses val="autoZero"/>
        <c:auto val="1"/>
        <c:lblAlgn val="ctr"/>
        <c:lblOffset val="100"/>
        <c:noMultiLvlLbl val="0"/>
      </c:catAx>
      <c:valAx>
        <c:axId val="740489776"/>
        <c:scaling>
          <c:orientation val="minMax"/>
        </c:scaling>
        <c:delete val="1"/>
        <c:axPos val="l"/>
        <c:numFmt formatCode="0%" sourceLinked="1"/>
        <c:majorTickMark val="none"/>
        <c:minorTickMark val="none"/>
        <c:tickLblPos val="nextTo"/>
        <c:crossAx val="7404840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3286759510933E-2"/>
          <c:y val="8.2697170892490124E-2"/>
          <c:w val="0.90935846108000296"/>
          <c:h val="0.74350143491726728"/>
        </c:manualLayout>
      </c:layout>
      <c:barChart>
        <c:barDir val="col"/>
        <c:grouping val="clustered"/>
        <c:varyColors val="0"/>
        <c:ser>
          <c:idx val="0"/>
          <c:order val="0"/>
          <c:tx>
            <c:strRef>
              <c:f>'Graph SD'!$C$189</c:f>
              <c:strCache>
                <c:ptCount val="1"/>
                <c:pt idx="0">
                  <c:v>Zone-1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 SD'!$B$190:$B$193</c:f>
              <c:strCache>
                <c:ptCount val="4"/>
                <c:pt idx="0">
                  <c:v>0</c:v>
                </c:pt>
                <c:pt idx="1">
                  <c:v>1</c:v>
                </c:pt>
                <c:pt idx="2">
                  <c:v>2</c:v>
                </c:pt>
                <c:pt idx="3">
                  <c:v>3 or more</c:v>
                </c:pt>
              </c:strCache>
            </c:strRef>
          </c:cat>
          <c:val>
            <c:numRef>
              <c:f>'Graph SD'!$C$190:$C$193</c:f>
              <c:numCache>
                <c:formatCode>0%</c:formatCode>
                <c:ptCount val="4"/>
                <c:pt idx="0">
                  <c:v>0.09</c:v>
                </c:pt>
                <c:pt idx="1">
                  <c:v>0.19</c:v>
                </c:pt>
                <c:pt idx="2">
                  <c:v>0.38</c:v>
                </c:pt>
                <c:pt idx="3">
                  <c:v>0.34</c:v>
                </c:pt>
              </c:numCache>
            </c:numRef>
          </c:val>
          <c:extLst>
            <c:ext xmlns:c16="http://schemas.microsoft.com/office/drawing/2014/chart" uri="{C3380CC4-5D6E-409C-BE32-E72D297353CC}">
              <c16:uniqueId val="{00000000-B2D9-474B-8CA7-375CDAD6FCC4}"/>
            </c:ext>
          </c:extLst>
        </c:ser>
        <c:ser>
          <c:idx val="1"/>
          <c:order val="1"/>
          <c:tx>
            <c:strRef>
              <c:f>'Graph SD'!$D$189</c:f>
              <c:strCache>
                <c:ptCount val="1"/>
                <c:pt idx="0">
                  <c:v>Zone-2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 SD'!$B$190:$B$193</c:f>
              <c:strCache>
                <c:ptCount val="4"/>
                <c:pt idx="0">
                  <c:v>0</c:v>
                </c:pt>
                <c:pt idx="1">
                  <c:v>1</c:v>
                </c:pt>
                <c:pt idx="2">
                  <c:v>2</c:v>
                </c:pt>
                <c:pt idx="3">
                  <c:v>3 or more</c:v>
                </c:pt>
              </c:strCache>
            </c:strRef>
          </c:cat>
          <c:val>
            <c:numRef>
              <c:f>'Graph SD'!$D$190:$D$193</c:f>
              <c:numCache>
                <c:formatCode>0%</c:formatCode>
                <c:ptCount val="4"/>
                <c:pt idx="0">
                  <c:v>0.1</c:v>
                </c:pt>
                <c:pt idx="1">
                  <c:v>0.2</c:v>
                </c:pt>
                <c:pt idx="2">
                  <c:v>0.5</c:v>
                </c:pt>
                <c:pt idx="3">
                  <c:v>0.21</c:v>
                </c:pt>
              </c:numCache>
            </c:numRef>
          </c:val>
          <c:extLst>
            <c:ext xmlns:c16="http://schemas.microsoft.com/office/drawing/2014/chart" uri="{C3380CC4-5D6E-409C-BE32-E72D297353CC}">
              <c16:uniqueId val="{00000001-B2D9-474B-8CA7-375CDAD6FCC4}"/>
            </c:ext>
          </c:extLst>
        </c:ser>
        <c:ser>
          <c:idx val="2"/>
          <c:order val="2"/>
          <c:tx>
            <c:strRef>
              <c:f>'Graph SD'!$E$189</c:f>
              <c:strCache>
                <c:ptCount val="1"/>
                <c:pt idx="0">
                  <c:v>Zone-3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 SD'!$B$190:$B$193</c:f>
              <c:strCache>
                <c:ptCount val="4"/>
                <c:pt idx="0">
                  <c:v>0</c:v>
                </c:pt>
                <c:pt idx="1">
                  <c:v>1</c:v>
                </c:pt>
                <c:pt idx="2">
                  <c:v>2</c:v>
                </c:pt>
                <c:pt idx="3">
                  <c:v>3 or more</c:v>
                </c:pt>
              </c:strCache>
            </c:strRef>
          </c:cat>
          <c:val>
            <c:numRef>
              <c:f>'Graph SD'!$E$190:$E$193</c:f>
              <c:numCache>
                <c:formatCode>0%</c:formatCode>
                <c:ptCount val="4"/>
                <c:pt idx="0">
                  <c:v>0.1</c:v>
                </c:pt>
                <c:pt idx="1">
                  <c:v>0.16</c:v>
                </c:pt>
                <c:pt idx="2">
                  <c:v>0.3</c:v>
                </c:pt>
                <c:pt idx="3">
                  <c:v>0.44</c:v>
                </c:pt>
              </c:numCache>
            </c:numRef>
          </c:val>
          <c:extLst>
            <c:ext xmlns:c16="http://schemas.microsoft.com/office/drawing/2014/chart" uri="{C3380CC4-5D6E-409C-BE32-E72D297353CC}">
              <c16:uniqueId val="{00000002-B2D9-474B-8CA7-375CDAD6FCC4}"/>
            </c:ext>
          </c:extLst>
        </c:ser>
        <c:ser>
          <c:idx val="3"/>
          <c:order val="3"/>
          <c:tx>
            <c:strRef>
              <c:f>'Graph SD'!$F$189</c:f>
              <c:strCache>
                <c:ptCount val="1"/>
                <c:pt idx="0">
                  <c:v>Zone-4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 SD'!$B$190:$B$193</c:f>
              <c:strCache>
                <c:ptCount val="4"/>
                <c:pt idx="0">
                  <c:v>0</c:v>
                </c:pt>
                <c:pt idx="1">
                  <c:v>1</c:v>
                </c:pt>
                <c:pt idx="2">
                  <c:v>2</c:v>
                </c:pt>
                <c:pt idx="3">
                  <c:v>3 or more</c:v>
                </c:pt>
              </c:strCache>
            </c:strRef>
          </c:cat>
          <c:val>
            <c:numRef>
              <c:f>'Graph SD'!$F$190:$F$193</c:f>
              <c:numCache>
                <c:formatCode>0%</c:formatCode>
                <c:ptCount val="4"/>
                <c:pt idx="0">
                  <c:v>0.1</c:v>
                </c:pt>
                <c:pt idx="1">
                  <c:v>0.22</c:v>
                </c:pt>
                <c:pt idx="2">
                  <c:v>0.32</c:v>
                </c:pt>
                <c:pt idx="3">
                  <c:v>0.36</c:v>
                </c:pt>
              </c:numCache>
            </c:numRef>
          </c:val>
          <c:extLst>
            <c:ext xmlns:c16="http://schemas.microsoft.com/office/drawing/2014/chart" uri="{C3380CC4-5D6E-409C-BE32-E72D297353CC}">
              <c16:uniqueId val="{00000003-B2D9-474B-8CA7-375CDAD6FCC4}"/>
            </c:ext>
          </c:extLst>
        </c:ser>
        <c:ser>
          <c:idx val="4"/>
          <c:order val="4"/>
          <c:tx>
            <c:strRef>
              <c:f>'Graph SD'!$G$189</c:f>
              <c:strCache>
                <c:ptCount val="1"/>
                <c:pt idx="0">
                  <c:v>Zone-5</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 SD'!$B$190:$B$193</c:f>
              <c:strCache>
                <c:ptCount val="4"/>
                <c:pt idx="0">
                  <c:v>0</c:v>
                </c:pt>
                <c:pt idx="1">
                  <c:v>1</c:v>
                </c:pt>
                <c:pt idx="2">
                  <c:v>2</c:v>
                </c:pt>
                <c:pt idx="3">
                  <c:v>3 or more</c:v>
                </c:pt>
              </c:strCache>
            </c:strRef>
          </c:cat>
          <c:val>
            <c:numRef>
              <c:f>'Graph SD'!$G$190:$G$193</c:f>
              <c:numCache>
                <c:formatCode>0%</c:formatCode>
                <c:ptCount val="4"/>
                <c:pt idx="0">
                  <c:v>0.1</c:v>
                </c:pt>
                <c:pt idx="1">
                  <c:v>0.2</c:v>
                </c:pt>
                <c:pt idx="2">
                  <c:v>0.42</c:v>
                </c:pt>
                <c:pt idx="3">
                  <c:v>0.28000000000000003</c:v>
                </c:pt>
              </c:numCache>
            </c:numRef>
          </c:val>
          <c:extLst>
            <c:ext xmlns:c16="http://schemas.microsoft.com/office/drawing/2014/chart" uri="{C3380CC4-5D6E-409C-BE32-E72D297353CC}">
              <c16:uniqueId val="{00000004-B2D9-474B-8CA7-375CDAD6FCC4}"/>
            </c:ext>
          </c:extLst>
        </c:ser>
        <c:ser>
          <c:idx val="5"/>
          <c:order val="5"/>
          <c:tx>
            <c:strRef>
              <c:f>'Graph SD'!$H$189</c:f>
              <c:strCache>
                <c:ptCount val="1"/>
                <c:pt idx="0">
                  <c:v>Zone-6</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 SD'!$B$190:$B$193</c:f>
              <c:strCache>
                <c:ptCount val="4"/>
                <c:pt idx="0">
                  <c:v>0</c:v>
                </c:pt>
                <c:pt idx="1">
                  <c:v>1</c:v>
                </c:pt>
                <c:pt idx="2">
                  <c:v>2</c:v>
                </c:pt>
                <c:pt idx="3">
                  <c:v>3 or more</c:v>
                </c:pt>
              </c:strCache>
            </c:strRef>
          </c:cat>
          <c:val>
            <c:numRef>
              <c:f>'Graph SD'!$H$190:$H$193</c:f>
              <c:numCache>
                <c:formatCode>0%</c:formatCode>
                <c:ptCount val="4"/>
                <c:pt idx="0">
                  <c:v>0.1</c:v>
                </c:pt>
                <c:pt idx="1">
                  <c:v>0.27</c:v>
                </c:pt>
                <c:pt idx="2">
                  <c:v>0.33</c:v>
                </c:pt>
                <c:pt idx="3">
                  <c:v>0.3</c:v>
                </c:pt>
              </c:numCache>
            </c:numRef>
          </c:val>
          <c:extLst>
            <c:ext xmlns:c16="http://schemas.microsoft.com/office/drawing/2014/chart" uri="{C3380CC4-5D6E-409C-BE32-E72D297353CC}">
              <c16:uniqueId val="{00000005-B2D9-474B-8CA7-375CDAD6FCC4}"/>
            </c:ext>
          </c:extLst>
        </c:ser>
        <c:dLbls>
          <c:dLblPos val="outEnd"/>
          <c:showLegendKey val="0"/>
          <c:showVal val="1"/>
          <c:showCatName val="0"/>
          <c:showSerName val="0"/>
          <c:showPercent val="0"/>
          <c:showBubbleSize val="0"/>
        </c:dLbls>
        <c:gapWidth val="100"/>
        <c:overlap val="-24"/>
        <c:axId val="1386820208"/>
        <c:axId val="1386825488"/>
      </c:barChart>
      <c:catAx>
        <c:axId val="138682020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386825488"/>
        <c:crosses val="autoZero"/>
        <c:auto val="1"/>
        <c:lblAlgn val="ctr"/>
        <c:lblOffset val="100"/>
        <c:noMultiLvlLbl val="0"/>
      </c:catAx>
      <c:valAx>
        <c:axId val="1386825488"/>
        <c:scaling>
          <c:orientation val="minMax"/>
        </c:scaling>
        <c:delete val="1"/>
        <c:axPos val="l"/>
        <c:numFmt formatCode="0%" sourceLinked="1"/>
        <c:majorTickMark val="out"/>
        <c:minorTickMark val="none"/>
        <c:tickLblPos val="nextTo"/>
        <c:crossAx val="1386820208"/>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73256608957135E-2"/>
          <c:y val="0.15412105128517539"/>
          <c:w val="0.91251104003923522"/>
          <c:h val="0.66954456379859117"/>
        </c:manualLayout>
      </c:layout>
      <c:barChart>
        <c:barDir val="col"/>
        <c:grouping val="clustered"/>
        <c:varyColors val="0"/>
        <c:ser>
          <c:idx val="0"/>
          <c:order val="0"/>
          <c:tx>
            <c:strRef>
              <c:f>'Graph SD'!$C$229</c:f>
              <c:strCache>
                <c:ptCount val="1"/>
                <c:pt idx="0">
                  <c:v>Zone-1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SD'!$B$230:$B$232</c:f>
              <c:strCache>
                <c:ptCount val="3"/>
                <c:pt idx="0">
                  <c:v>No daughter and 1 or more sons</c:v>
                </c:pt>
                <c:pt idx="1">
                  <c:v>No son and 1 or more daughters</c:v>
                </c:pt>
                <c:pt idx="2">
                  <c:v>1 or more sons and daughters</c:v>
                </c:pt>
              </c:strCache>
            </c:strRef>
          </c:cat>
          <c:val>
            <c:numRef>
              <c:f>'Graph SD'!$C$230:$C$232</c:f>
              <c:numCache>
                <c:formatCode>0%</c:formatCode>
                <c:ptCount val="3"/>
                <c:pt idx="0">
                  <c:v>0.28999999999999998</c:v>
                </c:pt>
                <c:pt idx="1">
                  <c:v>0.14000000000000001</c:v>
                </c:pt>
                <c:pt idx="2">
                  <c:v>0.56999999999999995</c:v>
                </c:pt>
              </c:numCache>
            </c:numRef>
          </c:val>
          <c:extLst>
            <c:ext xmlns:c16="http://schemas.microsoft.com/office/drawing/2014/chart" uri="{C3380CC4-5D6E-409C-BE32-E72D297353CC}">
              <c16:uniqueId val="{00000000-0879-4538-A797-B9F9D338F4DE}"/>
            </c:ext>
          </c:extLst>
        </c:ser>
        <c:ser>
          <c:idx val="1"/>
          <c:order val="1"/>
          <c:tx>
            <c:strRef>
              <c:f>'Graph SD'!$D$229</c:f>
              <c:strCache>
                <c:ptCount val="1"/>
                <c:pt idx="0">
                  <c:v>Zone-2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SD'!$B$230:$B$232</c:f>
              <c:strCache>
                <c:ptCount val="3"/>
                <c:pt idx="0">
                  <c:v>No daughter and 1 or more sons</c:v>
                </c:pt>
                <c:pt idx="1">
                  <c:v>No son and 1 or more daughters</c:v>
                </c:pt>
                <c:pt idx="2">
                  <c:v>1 or more sons and daughters</c:v>
                </c:pt>
              </c:strCache>
            </c:strRef>
          </c:cat>
          <c:val>
            <c:numRef>
              <c:f>'Graph SD'!$D$230:$D$232</c:f>
              <c:numCache>
                <c:formatCode>0%</c:formatCode>
                <c:ptCount val="3"/>
                <c:pt idx="0">
                  <c:v>0.28999999999999998</c:v>
                </c:pt>
                <c:pt idx="1">
                  <c:v>0.23</c:v>
                </c:pt>
                <c:pt idx="2">
                  <c:v>0.48</c:v>
                </c:pt>
              </c:numCache>
            </c:numRef>
          </c:val>
          <c:extLst>
            <c:ext xmlns:c16="http://schemas.microsoft.com/office/drawing/2014/chart" uri="{C3380CC4-5D6E-409C-BE32-E72D297353CC}">
              <c16:uniqueId val="{00000001-0879-4538-A797-B9F9D338F4DE}"/>
            </c:ext>
          </c:extLst>
        </c:ser>
        <c:ser>
          <c:idx val="2"/>
          <c:order val="2"/>
          <c:tx>
            <c:strRef>
              <c:f>'Graph SD'!$E$229</c:f>
              <c:strCache>
                <c:ptCount val="1"/>
                <c:pt idx="0">
                  <c:v>Zone-3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SD'!$B$230:$B$232</c:f>
              <c:strCache>
                <c:ptCount val="3"/>
                <c:pt idx="0">
                  <c:v>No daughter and 1 or more sons</c:v>
                </c:pt>
                <c:pt idx="1">
                  <c:v>No son and 1 or more daughters</c:v>
                </c:pt>
                <c:pt idx="2">
                  <c:v>1 or more sons and daughters</c:v>
                </c:pt>
              </c:strCache>
            </c:strRef>
          </c:cat>
          <c:val>
            <c:numRef>
              <c:f>'Graph SD'!$E$230:$E$232</c:f>
              <c:numCache>
                <c:formatCode>0%</c:formatCode>
                <c:ptCount val="3"/>
                <c:pt idx="0">
                  <c:v>0.25</c:v>
                </c:pt>
                <c:pt idx="1">
                  <c:v>0.15</c:v>
                </c:pt>
                <c:pt idx="2">
                  <c:v>0.6</c:v>
                </c:pt>
              </c:numCache>
            </c:numRef>
          </c:val>
          <c:extLst>
            <c:ext xmlns:c16="http://schemas.microsoft.com/office/drawing/2014/chart" uri="{C3380CC4-5D6E-409C-BE32-E72D297353CC}">
              <c16:uniqueId val="{00000002-0879-4538-A797-B9F9D338F4DE}"/>
            </c:ext>
          </c:extLst>
        </c:ser>
        <c:ser>
          <c:idx val="3"/>
          <c:order val="3"/>
          <c:tx>
            <c:strRef>
              <c:f>'Graph SD'!$F$229</c:f>
              <c:strCache>
                <c:ptCount val="1"/>
                <c:pt idx="0">
                  <c:v>Zone-4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SD'!$B$230:$B$232</c:f>
              <c:strCache>
                <c:ptCount val="3"/>
                <c:pt idx="0">
                  <c:v>No daughter and 1 or more sons</c:v>
                </c:pt>
                <c:pt idx="1">
                  <c:v>No son and 1 or more daughters</c:v>
                </c:pt>
                <c:pt idx="2">
                  <c:v>1 or more sons and daughters</c:v>
                </c:pt>
              </c:strCache>
            </c:strRef>
          </c:cat>
          <c:val>
            <c:numRef>
              <c:f>'Graph SD'!$F$230:$F$232</c:f>
              <c:numCache>
                <c:formatCode>0%</c:formatCode>
                <c:ptCount val="3"/>
                <c:pt idx="0">
                  <c:v>0.28000000000000003</c:v>
                </c:pt>
                <c:pt idx="1">
                  <c:v>0.19</c:v>
                </c:pt>
                <c:pt idx="2">
                  <c:v>0.53</c:v>
                </c:pt>
              </c:numCache>
            </c:numRef>
          </c:val>
          <c:extLst>
            <c:ext xmlns:c16="http://schemas.microsoft.com/office/drawing/2014/chart" uri="{C3380CC4-5D6E-409C-BE32-E72D297353CC}">
              <c16:uniqueId val="{00000003-0879-4538-A797-B9F9D338F4DE}"/>
            </c:ext>
          </c:extLst>
        </c:ser>
        <c:ser>
          <c:idx val="4"/>
          <c:order val="4"/>
          <c:tx>
            <c:strRef>
              <c:f>'Graph SD'!$G$229</c:f>
              <c:strCache>
                <c:ptCount val="1"/>
                <c:pt idx="0">
                  <c:v>Zone-5</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SD'!$B$230:$B$232</c:f>
              <c:strCache>
                <c:ptCount val="3"/>
                <c:pt idx="0">
                  <c:v>No daughter and 1 or more sons</c:v>
                </c:pt>
                <c:pt idx="1">
                  <c:v>No son and 1 or more daughters</c:v>
                </c:pt>
                <c:pt idx="2">
                  <c:v>1 or more sons and daughters</c:v>
                </c:pt>
              </c:strCache>
            </c:strRef>
          </c:cat>
          <c:val>
            <c:numRef>
              <c:f>'Graph SD'!$G$230:$G$232</c:f>
              <c:numCache>
                <c:formatCode>0%</c:formatCode>
                <c:ptCount val="3"/>
                <c:pt idx="0">
                  <c:v>0.31</c:v>
                </c:pt>
                <c:pt idx="1">
                  <c:v>0.17</c:v>
                </c:pt>
                <c:pt idx="2">
                  <c:v>0.52</c:v>
                </c:pt>
              </c:numCache>
            </c:numRef>
          </c:val>
          <c:extLst>
            <c:ext xmlns:c16="http://schemas.microsoft.com/office/drawing/2014/chart" uri="{C3380CC4-5D6E-409C-BE32-E72D297353CC}">
              <c16:uniqueId val="{00000004-0879-4538-A797-B9F9D338F4DE}"/>
            </c:ext>
          </c:extLst>
        </c:ser>
        <c:ser>
          <c:idx val="5"/>
          <c:order val="5"/>
          <c:tx>
            <c:strRef>
              <c:f>'Graph SD'!$H$229</c:f>
              <c:strCache>
                <c:ptCount val="1"/>
                <c:pt idx="0">
                  <c:v>Zone-6</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SD'!$B$230:$B$232</c:f>
              <c:strCache>
                <c:ptCount val="3"/>
                <c:pt idx="0">
                  <c:v>No daughter and 1 or more sons</c:v>
                </c:pt>
                <c:pt idx="1">
                  <c:v>No son and 1 or more daughters</c:v>
                </c:pt>
                <c:pt idx="2">
                  <c:v>1 or more sons and daughters</c:v>
                </c:pt>
              </c:strCache>
            </c:strRef>
          </c:cat>
          <c:val>
            <c:numRef>
              <c:f>'Graph SD'!$H$230:$H$232</c:f>
              <c:numCache>
                <c:formatCode>0%</c:formatCode>
                <c:ptCount val="3"/>
                <c:pt idx="0">
                  <c:v>0.28999999999999998</c:v>
                </c:pt>
                <c:pt idx="1">
                  <c:v>0.22</c:v>
                </c:pt>
                <c:pt idx="2">
                  <c:v>0.48</c:v>
                </c:pt>
              </c:numCache>
            </c:numRef>
          </c:val>
          <c:extLst>
            <c:ext xmlns:c16="http://schemas.microsoft.com/office/drawing/2014/chart" uri="{C3380CC4-5D6E-409C-BE32-E72D297353CC}">
              <c16:uniqueId val="{00000005-0879-4538-A797-B9F9D338F4DE}"/>
            </c:ext>
          </c:extLst>
        </c:ser>
        <c:dLbls>
          <c:dLblPos val="ctr"/>
          <c:showLegendKey val="0"/>
          <c:showVal val="1"/>
          <c:showCatName val="0"/>
          <c:showSerName val="0"/>
          <c:showPercent val="0"/>
          <c:showBubbleSize val="0"/>
        </c:dLbls>
        <c:gapWidth val="100"/>
        <c:overlap val="-24"/>
        <c:axId val="892418064"/>
        <c:axId val="892443984"/>
      </c:barChart>
      <c:catAx>
        <c:axId val="892418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2443984"/>
        <c:crosses val="autoZero"/>
        <c:auto val="1"/>
        <c:lblAlgn val="ctr"/>
        <c:lblOffset val="100"/>
        <c:noMultiLvlLbl val="0"/>
      </c:catAx>
      <c:valAx>
        <c:axId val="892443984"/>
        <c:scaling>
          <c:orientation val="minMax"/>
        </c:scaling>
        <c:delete val="1"/>
        <c:axPos val="l"/>
        <c:numFmt formatCode="0%" sourceLinked="1"/>
        <c:majorTickMark val="none"/>
        <c:minorTickMark val="none"/>
        <c:tickLblPos val="nextTo"/>
        <c:crossAx val="892418064"/>
        <c:crosses val="autoZero"/>
        <c:crossBetween val="between"/>
      </c:valAx>
      <c:spPr>
        <a:noFill/>
        <a:ln>
          <a:noFill/>
        </a:ln>
        <a:effectLst/>
      </c:spPr>
    </c:plotArea>
    <c:legend>
      <c:legendPos val="l"/>
      <c:layout>
        <c:manualLayout>
          <c:xMode val="edge"/>
          <c:yMode val="edge"/>
          <c:x val="7.91765637371338E-3"/>
          <c:y val="0.14002492149534798"/>
          <c:w val="7.2973256608957135E-2"/>
          <c:h val="0.787762934154147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042844454702236E-3"/>
          <c:y val="6.7813262565477178E-2"/>
          <c:w val="0.95822485049276895"/>
          <c:h val="0.78966626845993992"/>
        </c:manualLayout>
      </c:layout>
      <c:bar3DChart>
        <c:barDir val="col"/>
        <c:grouping val="clustered"/>
        <c:varyColors val="0"/>
        <c:ser>
          <c:idx val="0"/>
          <c:order val="0"/>
          <c:tx>
            <c:strRef>
              <c:f>'Graph SD'!$C$209</c:f>
              <c:strCache>
                <c:ptCount val="1"/>
                <c:pt idx="0">
                  <c:v>Zone-1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 SD'!$B$210:$B$213</c:f>
              <c:strCache>
                <c:ptCount val="4"/>
                <c:pt idx="0">
                  <c:v>0</c:v>
                </c:pt>
                <c:pt idx="1">
                  <c:v>1</c:v>
                </c:pt>
                <c:pt idx="2">
                  <c:v>2</c:v>
                </c:pt>
                <c:pt idx="3">
                  <c:v>&gt;2</c:v>
                </c:pt>
              </c:strCache>
            </c:strRef>
          </c:cat>
          <c:val>
            <c:numRef>
              <c:f>'Graph SD'!$C$210:$C$213</c:f>
              <c:numCache>
                <c:formatCode>0%</c:formatCode>
                <c:ptCount val="4"/>
                <c:pt idx="0">
                  <c:v>0.09</c:v>
                </c:pt>
                <c:pt idx="1">
                  <c:v>0.18</c:v>
                </c:pt>
                <c:pt idx="2">
                  <c:v>0.36</c:v>
                </c:pt>
                <c:pt idx="3">
                  <c:v>0.38</c:v>
                </c:pt>
              </c:numCache>
            </c:numRef>
          </c:val>
          <c:extLst>
            <c:ext xmlns:c16="http://schemas.microsoft.com/office/drawing/2014/chart" uri="{C3380CC4-5D6E-409C-BE32-E72D297353CC}">
              <c16:uniqueId val="{00000000-C146-4D95-AC9F-409A7C67F975}"/>
            </c:ext>
          </c:extLst>
        </c:ser>
        <c:ser>
          <c:idx val="1"/>
          <c:order val="1"/>
          <c:tx>
            <c:strRef>
              <c:f>'Graph SD'!$D$209</c:f>
              <c:strCache>
                <c:ptCount val="1"/>
                <c:pt idx="0">
                  <c:v>Zone-2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 SD'!$B$210:$B$213</c:f>
              <c:strCache>
                <c:ptCount val="4"/>
                <c:pt idx="0">
                  <c:v>0</c:v>
                </c:pt>
                <c:pt idx="1">
                  <c:v>1</c:v>
                </c:pt>
                <c:pt idx="2">
                  <c:v>2</c:v>
                </c:pt>
                <c:pt idx="3">
                  <c:v>&gt;2</c:v>
                </c:pt>
              </c:strCache>
            </c:strRef>
          </c:cat>
          <c:val>
            <c:numRef>
              <c:f>'Graph SD'!$D$210:$D$213</c:f>
              <c:numCache>
                <c:formatCode>0%</c:formatCode>
                <c:ptCount val="4"/>
                <c:pt idx="0">
                  <c:v>0.09</c:v>
                </c:pt>
                <c:pt idx="1">
                  <c:v>0.18</c:v>
                </c:pt>
                <c:pt idx="2">
                  <c:v>0.48</c:v>
                </c:pt>
                <c:pt idx="3">
                  <c:v>0.25</c:v>
                </c:pt>
              </c:numCache>
            </c:numRef>
          </c:val>
          <c:extLst>
            <c:ext xmlns:c16="http://schemas.microsoft.com/office/drawing/2014/chart" uri="{C3380CC4-5D6E-409C-BE32-E72D297353CC}">
              <c16:uniqueId val="{00000001-C146-4D95-AC9F-409A7C67F975}"/>
            </c:ext>
          </c:extLst>
        </c:ser>
        <c:ser>
          <c:idx val="2"/>
          <c:order val="2"/>
          <c:tx>
            <c:strRef>
              <c:f>'Graph SD'!$E$209</c:f>
              <c:strCache>
                <c:ptCount val="1"/>
                <c:pt idx="0">
                  <c:v>Zone-3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 SD'!$B$210:$B$213</c:f>
              <c:strCache>
                <c:ptCount val="4"/>
                <c:pt idx="0">
                  <c:v>0</c:v>
                </c:pt>
                <c:pt idx="1">
                  <c:v>1</c:v>
                </c:pt>
                <c:pt idx="2">
                  <c:v>2</c:v>
                </c:pt>
                <c:pt idx="3">
                  <c:v>&gt;2</c:v>
                </c:pt>
              </c:strCache>
            </c:strRef>
          </c:cat>
          <c:val>
            <c:numRef>
              <c:f>'Graph SD'!$E$210:$E$213</c:f>
              <c:numCache>
                <c:formatCode>0%</c:formatCode>
                <c:ptCount val="4"/>
                <c:pt idx="0">
                  <c:v>0.09</c:v>
                </c:pt>
                <c:pt idx="1">
                  <c:v>0.15</c:v>
                </c:pt>
                <c:pt idx="2">
                  <c:v>0.28000000000000003</c:v>
                </c:pt>
                <c:pt idx="3">
                  <c:v>0.47</c:v>
                </c:pt>
              </c:numCache>
            </c:numRef>
          </c:val>
          <c:extLst>
            <c:ext xmlns:c16="http://schemas.microsoft.com/office/drawing/2014/chart" uri="{C3380CC4-5D6E-409C-BE32-E72D297353CC}">
              <c16:uniqueId val="{00000002-C146-4D95-AC9F-409A7C67F975}"/>
            </c:ext>
          </c:extLst>
        </c:ser>
        <c:ser>
          <c:idx val="3"/>
          <c:order val="3"/>
          <c:tx>
            <c:strRef>
              <c:f>'Graph SD'!$F$209</c:f>
              <c:strCache>
                <c:ptCount val="1"/>
                <c:pt idx="0">
                  <c:v>Zone-4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 SD'!$B$210:$B$213</c:f>
              <c:strCache>
                <c:ptCount val="4"/>
                <c:pt idx="0">
                  <c:v>0</c:v>
                </c:pt>
                <c:pt idx="1">
                  <c:v>1</c:v>
                </c:pt>
                <c:pt idx="2">
                  <c:v>2</c:v>
                </c:pt>
                <c:pt idx="3">
                  <c:v>&gt;2</c:v>
                </c:pt>
              </c:strCache>
            </c:strRef>
          </c:cat>
          <c:val>
            <c:numRef>
              <c:f>'Graph SD'!$F$210:$F$213</c:f>
              <c:numCache>
                <c:formatCode>0%</c:formatCode>
                <c:ptCount val="4"/>
                <c:pt idx="0">
                  <c:v>0.09</c:v>
                </c:pt>
                <c:pt idx="1">
                  <c:v>0.21</c:v>
                </c:pt>
                <c:pt idx="2">
                  <c:v>0.3</c:v>
                </c:pt>
                <c:pt idx="3">
                  <c:v>0.4</c:v>
                </c:pt>
              </c:numCache>
            </c:numRef>
          </c:val>
          <c:extLst>
            <c:ext xmlns:c16="http://schemas.microsoft.com/office/drawing/2014/chart" uri="{C3380CC4-5D6E-409C-BE32-E72D297353CC}">
              <c16:uniqueId val="{00000003-C146-4D95-AC9F-409A7C67F975}"/>
            </c:ext>
          </c:extLst>
        </c:ser>
        <c:ser>
          <c:idx val="4"/>
          <c:order val="4"/>
          <c:tx>
            <c:strRef>
              <c:f>'Graph SD'!$G$209</c:f>
              <c:strCache>
                <c:ptCount val="1"/>
                <c:pt idx="0">
                  <c:v>Zone-5</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 SD'!$B$210:$B$213</c:f>
              <c:strCache>
                <c:ptCount val="4"/>
                <c:pt idx="0">
                  <c:v>0</c:v>
                </c:pt>
                <c:pt idx="1">
                  <c:v>1</c:v>
                </c:pt>
                <c:pt idx="2">
                  <c:v>2</c:v>
                </c:pt>
                <c:pt idx="3">
                  <c:v>&gt;2</c:v>
                </c:pt>
              </c:strCache>
            </c:strRef>
          </c:cat>
          <c:val>
            <c:numRef>
              <c:f>'Graph SD'!$G$210:$G$213</c:f>
              <c:numCache>
                <c:formatCode>0%</c:formatCode>
                <c:ptCount val="4"/>
                <c:pt idx="0">
                  <c:v>0.09</c:v>
                </c:pt>
                <c:pt idx="1">
                  <c:v>0.2</c:v>
                </c:pt>
                <c:pt idx="2">
                  <c:v>0.4</c:v>
                </c:pt>
                <c:pt idx="3">
                  <c:v>0.31</c:v>
                </c:pt>
              </c:numCache>
            </c:numRef>
          </c:val>
          <c:extLst>
            <c:ext xmlns:c16="http://schemas.microsoft.com/office/drawing/2014/chart" uri="{C3380CC4-5D6E-409C-BE32-E72D297353CC}">
              <c16:uniqueId val="{00000004-C146-4D95-AC9F-409A7C67F975}"/>
            </c:ext>
          </c:extLst>
        </c:ser>
        <c:ser>
          <c:idx val="5"/>
          <c:order val="5"/>
          <c:tx>
            <c:strRef>
              <c:f>'Graph SD'!$H$209</c:f>
              <c:strCache>
                <c:ptCount val="1"/>
                <c:pt idx="0">
                  <c:v>Zone-6</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 SD'!$B$210:$B$213</c:f>
              <c:strCache>
                <c:ptCount val="4"/>
                <c:pt idx="0">
                  <c:v>0</c:v>
                </c:pt>
                <c:pt idx="1">
                  <c:v>1</c:v>
                </c:pt>
                <c:pt idx="2">
                  <c:v>2</c:v>
                </c:pt>
                <c:pt idx="3">
                  <c:v>&gt;2</c:v>
                </c:pt>
              </c:strCache>
            </c:strRef>
          </c:cat>
          <c:val>
            <c:numRef>
              <c:f>'Graph SD'!$H$210:$H$213</c:f>
              <c:numCache>
                <c:formatCode>0%</c:formatCode>
                <c:ptCount val="4"/>
                <c:pt idx="0">
                  <c:v>0.09</c:v>
                </c:pt>
                <c:pt idx="1">
                  <c:v>0.26</c:v>
                </c:pt>
                <c:pt idx="2">
                  <c:v>0.32</c:v>
                </c:pt>
                <c:pt idx="3">
                  <c:v>0.33</c:v>
                </c:pt>
              </c:numCache>
            </c:numRef>
          </c:val>
          <c:extLst>
            <c:ext xmlns:c16="http://schemas.microsoft.com/office/drawing/2014/chart" uri="{C3380CC4-5D6E-409C-BE32-E72D297353CC}">
              <c16:uniqueId val="{00000005-C146-4D95-AC9F-409A7C67F975}"/>
            </c:ext>
          </c:extLst>
        </c:ser>
        <c:dLbls>
          <c:showLegendKey val="0"/>
          <c:showVal val="0"/>
          <c:showCatName val="0"/>
          <c:showSerName val="0"/>
          <c:showPercent val="0"/>
          <c:showBubbleSize val="0"/>
        </c:dLbls>
        <c:gapWidth val="150"/>
        <c:shape val="box"/>
        <c:axId val="1386811088"/>
        <c:axId val="1386809648"/>
        <c:axId val="0"/>
      </c:bar3DChart>
      <c:catAx>
        <c:axId val="1386811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6809648"/>
        <c:crosses val="autoZero"/>
        <c:auto val="1"/>
        <c:lblAlgn val="ctr"/>
        <c:lblOffset val="100"/>
        <c:noMultiLvlLbl val="0"/>
      </c:catAx>
      <c:valAx>
        <c:axId val="1386809648"/>
        <c:scaling>
          <c:orientation val="minMax"/>
        </c:scaling>
        <c:delete val="1"/>
        <c:axPos val="l"/>
        <c:numFmt formatCode="0%" sourceLinked="1"/>
        <c:majorTickMark val="none"/>
        <c:minorTickMark val="none"/>
        <c:tickLblPos val="nextTo"/>
        <c:crossAx val="1386811088"/>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'Graph RP'!$A$93:$C$93</c:f>
              <c:strCache>
                <c:ptCount val="3"/>
                <c:pt idx="0">
                  <c:v>Has health insurance</c:v>
                </c:pt>
                <c:pt idx="2">
                  <c:v>yes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 RP'!$D$92:$I$92</c:f>
              <c:strCache>
                <c:ptCount val="6"/>
                <c:pt idx="0">
                  <c:v>Zone-1</c:v>
                </c:pt>
                <c:pt idx="1">
                  <c:v>Zone-2</c:v>
                </c:pt>
                <c:pt idx="2">
                  <c:v>Zone-3</c:v>
                </c:pt>
                <c:pt idx="3">
                  <c:v>Zone-4</c:v>
                </c:pt>
                <c:pt idx="4">
                  <c:v>Zone-5</c:v>
                </c:pt>
                <c:pt idx="5">
                  <c:v>Zone-6</c:v>
                </c:pt>
              </c:strCache>
            </c:strRef>
          </c:cat>
          <c:val>
            <c:numRef>
              <c:f>'Graph RP'!$D$93:$I$93</c:f>
              <c:numCache>
                <c:formatCode>0%</c:formatCode>
                <c:ptCount val="6"/>
                <c:pt idx="0">
                  <c:v>0.54</c:v>
                </c:pt>
                <c:pt idx="1">
                  <c:v>0.44</c:v>
                </c:pt>
                <c:pt idx="2">
                  <c:v>0.19</c:v>
                </c:pt>
                <c:pt idx="3">
                  <c:v>0.23</c:v>
                </c:pt>
                <c:pt idx="4">
                  <c:v>0.21</c:v>
                </c:pt>
                <c:pt idx="5">
                  <c:v>0.5</c:v>
                </c:pt>
              </c:numCache>
            </c:numRef>
          </c:val>
          <c:extLst>
            <c:ext xmlns:c16="http://schemas.microsoft.com/office/drawing/2014/chart" uri="{C3380CC4-5D6E-409C-BE32-E72D297353CC}">
              <c16:uniqueId val="{00000000-E1C7-4F8F-81A5-14C0ED9E1EA6}"/>
            </c:ext>
          </c:extLst>
        </c:ser>
        <c:dLbls>
          <c:dLblPos val="outEnd"/>
          <c:showLegendKey val="0"/>
          <c:showVal val="1"/>
          <c:showCatName val="0"/>
          <c:showSerName val="0"/>
          <c:showPercent val="0"/>
          <c:showBubbleSize val="0"/>
        </c:dLbls>
        <c:gapWidth val="100"/>
        <c:axId val="1395766064"/>
        <c:axId val="1395766544"/>
      </c:barChart>
      <c:catAx>
        <c:axId val="139576606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395766544"/>
        <c:crosses val="autoZero"/>
        <c:auto val="1"/>
        <c:lblAlgn val="ctr"/>
        <c:lblOffset val="100"/>
        <c:noMultiLvlLbl val="0"/>
      </c:catAx>
      <c:valAx>
        <c:axId val="13957665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395766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8.7477526246719159E-2"/>
          <c:y val="6.7965486960308061E-2"/>
          <c:w val="0.88225688976377947"/>
          <c:h val="0.78919412003668288"/>
        </c:manualLayout>
      </c:layout>
      <c:barChart>
        <c:barDir val="bar"/>
        <c:grouping val="clustered"/>
        <c:varyColors val="0"/>
        <c:ser>
          <c:idx val="0"/>
          <c:order val="0"/>
          <c:tx>
            <c:strRef>
              <c:f>'Graph SD'!$B$257</c:f>
              <c:strCache>
                <c:ptCount val="1"/>
                <c:pt idx="0">
                  <c:v>yes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SD'!$C$256:$H$256</c:f>
              <c:strCache>
                <c:ptCount val="6"/>
                <c:pt idx="0">
                  <c:v>Zone-1</c:v>
                </c:pt>
                <c:pt idx="1">
                  <c:v>Zone-2</c:v>
                </c:pt>
                <c:pt idx="2">
                  <c:v>Zone-3</c:v>
                </c:pt>
                <c:pt idx="3">
                  <c:v>Zone-4</c:v>
                </c:pt>
                <c:pt idx="4">
                  <c:v>Zone-5</c:v>
                </c:pt>
                <c:pt idx="5">
                  <c:v>Zone-6</c:v>
                </c:pt>
              </c:strCache>
            </c:strRef>
          </c:cat>
          <c:val>
            <c:numRef>
              <c:f>'Graph SD'!$C$257:$H$257</c:f>
              <c:numCache>
                <c:formatCode>0%</c:formatCode>
                <c:ptCount val="6"/>
                <c:pt idx="0">
                  <c:v>0.1</c:v>
                </c:pt>
                <c:pt idx="1">
                  <c:v>7.0000000000000007E-2</c:v>
                </c:pt>
                <c:pt idx="2">
                  <c:v>0.14000000000000001</c:v>
                </c:pt>
                <c:pt idx="3">
                  <c:v>0.13</c:v>
                </c:pt>
                <c:pt idx="4">
                  <c:v>7.0000000000000007E-2</c:v>
                </c:pt>
                <c:pt idx="5">
                  <c:v>0.08</c:v>
                </c:pt>
              </c:numCache>
            </c:numRef>
          </c:val>
          <c:extLst>
            <c:ext xmlns:c16="http://schemas.microsoft.com/office/drawing/2014/chart" uri="{C3380CC4-5D6E-409C-BE32-E72D297353CC}">
              <c16:uniqueId val="{00000000-0747-4F68-95FA-BFEEA249B44E}"/>
            </c:ext>
          </c:extLst>
        </c:ser>
        <c:dLbls>
          <c:dLblPos val="outEnd"/>
          <c:showLegendKey val="0"/>
          <c:showVal val="1"/>
          <c:showCatName val="0"/>
          <c:showSerName val="0"/>
          <c:showPercent val="0"/>
          <c:showBubbleSize val="0"/>
        </c:dLbls>
        <c:gapWidth val="115"/>
        <c:overlap val="-20"/>
        <c:axId val="766619792"/>
        <c:axId val="766626032"/>
      </c:barChart>
      <c:catAx>
        <c:axId val="76661979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626032"/>
        <c:crosses val="autoZero"/>
        <c:auto val="1"/>
        <c:lblAlgn val="ctr"/>
        <c:lblOffset val="100"/>
        <c:noMultiLvlLbl val="0"/>
      </c:catAx>
      <c:valAx>
        <c:axId val="76662603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619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3.055556892194616E-2"/>
          <c:y val="1.4902630676942091E-2"/>
          <c:w val="0.93888886215610767"/>
          <c:h val="0.91377344891600443"/>
        </c:manualLayout>
      </c:layout>
      <c:barChart>
        <c:barDir val="col"/>
        <c:grouping val="stacked"/>
        <c:varyColors val="0"/>
        <c:ser>
          <c:idx val="0"/>
          <c:order val="0"/>
          <c:tx>
            <c:strRef>
              <c:f>'Graph SD'!$B$280</c:f>
              <c:strCache>
                <c:ptCount val="1"/>
                <c:pt idx="0">
                  <c:v> before 2000</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 SD'!$C$279:$H$279</c:f>
              <c:strCache>
                <c:ptCount val="6"/>
                <c:pt idx="0">
                  <c:v>Zone-1</c:v>
                </c:pt>
                <c:pt idx="1">
                  <c:v>Zone-2</c:v>
                </c:pt>
                <c:pt idx="2">
                  <c:v>Zone-3</c:v>
                </c:pt>
                <c:pt idx="3">
                  <c:v>Zone-4</c:v>
                </c:pt>
                <c:pt idx="4">
                  <c:v>Zone-5</c:v>
                </c:pt>
                <c:pt idx="5">
                  <c:v>Zone-6</c:v>
                </c:pt>
              </c:strCache>
            </c:strRef>
          </c:cat>
          <c:val>
            <c:numRef>
              <c:f>'Graph SD'!$C$280:$H$280</c:f>
              <c:numCache>
                <c:formatCode>0%</c:formatCode>
                <c:ptCount val="6"/>
                <c:pt idx="0">
                  <c:v>0.32</c:v>
                </c:pt>
                <c:pt idx="1">
                  <c:v>0.37</c:v>
                </c:pt>
                <c:pt idx="2">
                  <c:v>0.34</c:v>
                </c:pt>
                <c:pt idx="3">
                  <c:v>0.35</c:v>
                </c:pt>
                <c:pt idx="4">
                  <c:v>0.35</c:v>
                </c:pt>
                <c:pt idx="5">
                  <c:v>0.28999999999999998</c:v>
                </c:pt>
              </c:numCache>
            </c:numRef>
          </c:val>
          <c:extLst>
            <c:ext xmlns:c16="http://schemas.microsoft.com/office/drawing/2014/chart" uri="{C3380CC4-5D6E-409C-BE32-E72D297353CC}">
              <c16:uniqueId val="{00000000-6F74-496D-82D4-E0EFD0E54FD9}"/>
            </c:ext>
          </c:extLst>
        </c:ser>
        <c:ser>
          <c:idx val="1"/>
          <c:order val="1"/>
          <c:tx>
            <c:strRef>
              <c:f>'Graph SD'!$B$281</c:f>
              <c:strCache>
                <c:ptCount val="1"/>
                <c:pt idx="0">
                  <c:v>2001 - 2010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 SD'!$C$279:$H$279</c:f>
              <c:strCache>
                <c:ptCount val="6"/>
                <c:pt idx="0">
                  <c:v>Zone-1</c:v>
                </c:pt>
                <c:pt idx="1">
                  <c:v>Zone-2</c:v>
                </c:pt>
                <c:pt idx="2">
                  <c:v>Zone-3</c:v>
                </c:pt>
                <c:pt idx="3">
                  <c:v>Zone-4</c:v>
                </c:pt>
                <c:pt idx="4">
                  <c:v>Zone-5</c:v>
                </c:pt>
                <c:pt idx="5">
                  <c:v>Zone-6</c:v>
                </c:pt>
              </c:strCache>
            </c:strRef>
          </c:cat>
          <c:val>
            <c:numRef>
              <c:f>'Graph SD'!$C$281:$H$281</c:f>
              <c:numCache>
                <c:formatCode>0%</c:formatCode>
                <c:ptCount val="6"/>
                <c:pt idx="0">
                  <c:v>0.32</c:v>
                </c:pt>
                <c:pt idx="1">
                  <c:v>0.33</c:v>
                </c:pt>
                <c:pt idx="2">
                  <c:v>0.31</c:v>
                </c:pt>
                <c:pt idx="3">
                  <c:v>0.32</c:v>
                </c:pt>
                <c:pt idx="4">
                  <c:v>0.34</c:v>
                </c:pt>
                <c:pt idx="5">
                  <c:v>0.35</c:v>
                </c:pt>
              </c:numCache>
            </c:numRef>
          </c:val>
          <c:extLst>
            <c:ext xmlns:c16="http://schemas.microsoft.com/office/drawing/2014/chart" uri="{C3380CC4-5D6E-409C-BE32-E72D297353CC}">
              <c16:uniqueId val="{00000001-6F74-496D-82D4-E0EFD0E54FD9}"/>
            </c:ext>
          </c:extLst>
        </c:ser>
        <c:ser>
          <c:idx val="2"/>
          <c:order val="2"/>
          <c:tx>
            <c:strRef>
              <c:f>'Graph SD'!$B$282</c:f>
              <c:strCache>
                <c:ptCount val="1"/>
                <c:pt idx="0">
                  <c:v> 2011 onwards</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 SD'!$C$279:$H$279</c:f>
              <c:strCache>
                <c:ptCount val="6"/>
                <c:pt idx="0">
                  <c:v>Zone-1</c:v>
                </c:pt>
                <c:pt idx="1">
                  <c:v>Zone-2</c:v>
                </c:pt>
                <c:pt idx="2">
                  <c:v>Zone-3</c:v>
                </c:pt>
                <c:pt idx="3">
                  <c:v>Zone-4</c:v>
                </c:pt>
                <c:pt idx="4">
                  <c:v>Zone-5</c:v>
                </c:pt>
                <c:pt idx="5">
                  <c:v>Zone-6</c:v>
                </c:pt>
              </c:strCache>
            </c:strRef>
          </c:cat>
          <c:val>
            <c:numRef>
              <c:f>'Graph SD'!$C$282:$H$282</c:f>
              <c:numCache>
                <c:formatCode>0%</c:formatCode>
                <c:ptCount val="6"/>
                <c:pt idx="0">
                  <c:v>0.36</c:v>
                </c:pt>
                <c:pt idx="1">
                  <c:v>0.3</c:v>
                </c:pt>
                <c:pt idx="2">
                  <c:v>0.35</c:v>
                </c:pt>
                <c:pt idx="3">
                  <c:v>0.33</c:v>
                </c:pt>
                <c:pt idx="4">
                  <c:v>0.31</c:v>
                </c:pt>
                <c:pt idx="5">
                  <c:v>0.35</c:v>
                </c:pt>
              </c:numCache>
            </c:numRef>
          </c:val>
          <c:extLst>
            <c:ext xmlns:c16="http://schemas.microsoft.com/office/drawing/2014/chart" uri="{C3380CC4-5D6E-409C-BE32-E72D297353CC}">
              <c16:uniqueId val="{00000002-6F74-496D-82D4-E0EFD0E54FD9}"/>
            </c:ext>
          </c:extLst>
        </c:ser>
        <c:dLbls>
          <c:dLblPos val="ctr"/>
          <c:showLegendKey val="0"/>
          <c:showVal val="1"/>
          <c:showCatName val="0"/>
          <c:showSerName val="0"/>
          <c:showPercent val="0"/>
          <c:showBubbleSize val="0"/>
        </c:dLbls>
        <c:gapWidth val="79"/>
        <c:overlap val="100"/>
        <c:axId val="766527152"/>
        <c:axId val="766511792"/>
      </c:barChart>
      <c:catAx>
        <c:axId val="76652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766511792"/>
        <c:crosses val="autoZero"/>
        <c:auto val="1"/>
        <c:lblAlgn val="ctr"/>
        <c:lblOffset val="100"/>
        <c:noMultiLvlLbl val="0"/>
      </c:catAx>
      <c:valAx>
        <c:axId val="766511792"/>
        <c:scaling>
          <c:orientation val="minMax"/>
        </c:scaling>
        <c:delete val="1"/>
        <c:axPos val="l"/>
        <c:numFmt formatCode="0%" sourceLinked="1"/>
        <c:majorTickMark val="none"/>
        <c:minorTickMark val="none"/>
        <c:tickLblPos val="nextTo"/>
        <c:crossAx val="766527152"/>
        <c:crosses val="autoZero"/>
        <c:crossBetween val="between"/>
      </c:valAx>
      <c:spPr>
        <a:noFill/>
        <a:ln>
          <a:noFill/>
        </a:ln>
        <a:effectLst/>
      </c:spPr>
    </c:plotArea>
    <c:legend>
      <c:legendPos val="t"/>
      <c:layout>
        <c:manualLayout>
          <c:xMode val="edge"/>
          <c:yMode val="edge"/>
          <c:x val="0.10219492659445607"/>
          <c:y val="4.363987481884727E-2"/>
          <c:w val="0.79561014681108777"/>
          <c:h val="5.5815013319611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17937139636415E-2"/>
          <c:y val="6.6289523408221043E-2"/>
          <c:w val="0.94639207698566785"/>
          <c:h val="0.79439239032334297"/>
        </c:manualLayout>
      </c:layout>
      <c:barChart>
        <c:barDir val="col"/>
        <c:grouping val="clustered"/>
        <c:varyColors val="0"/>
        <c:ser>
          <c:idx val="0"/>
          <c:order val="0"/>
          <c:tx>
            <c:strRef>
              <c:f>'Graph RP'!$D$51</c:f>
              <c:strCache>
                <c:ptCount val="1"/>
                <c:pt idx="0">
                  <c:v>Zone-1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RP'!$C$52:$C$54</c:f>
              <c:strCache>
                <c:ptCount val="3"/>
                <c:pt idx="0">
                  <c:v>Any mode of contraception </c:v>
                </c:pt>
                <c:pt idx="1">
                  <c:v>Any modern spacing method  </c:v>
                </c:pt>
                <c:pt idx="2">
                  <c:v>Any permanent method</c:v>
                </c:pt>
              </c:strCache>
            </c:strRef>
          </c:cat>
          <c:val>
            <c:numRef>
              <c:f>'Graph RP'!$D$52:$D$54</c:f>
              <c:numCache>
                <c:formatCode>0%</c:formatCode>
                <c:ptCount val="3"/>
                <c:pt idx="0">
                  <c:v>1</c:v>
                </c:pt>
                <c:pt idx="1">
                  <c:v>0.99</c:v>
                </c:pt>
                <c:pt idx="2">
                  <c:v>0.99</c:v>
                </c:pt>
              </c:numCache>
            </c:numRef>
          </c:val>
          <c:extLst>
            <c:ext xmlns:c16="http://schemas.microsoft.com/office/drawing/2014/chart" uri="{C3380CC4-5D6E-409C-BE32-E72D297353CC}">
              <c16:uniqueId val="{00000000-C97D-4F06-BFD4-04F4EEB733ED}"/>
            </c:ext>
          </c:extLst>
        </c:ser>
        <c:ser>
          <c:idx val="1"/>
          <c:order val="1"/>
          <c:tx>
            <c:strRef>
              <c:f>'Graph RP'!$E$51</c:f>
              <c:strCache>
                <c:ptCount val="1"/>
                <c:pt idx="0">
                  <c:v>Zone-2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RP'!$C$52:$C$54</c:f>
              <c:strCache>
                <c:ptCount val="3"/>
                <c:pt idx="0">
                  <c:v>Any mode of contraception </c:v>
                </c:pt>
                <c:pt idx="1">
                  <c:v>Any modern spacing method  </c:v>
                </c:pt>
                <c:pt idx="2">
                  <c:v>Any permanent method</c:v>
                </c:pt>
              </c:strCache>
            </c:strRef>
          </c:cat>
          <c:val>
            <c:numRef>
              <c:f>'Graph RP'!$E$52:$E$54</c:f>
              <c:numCache>
                <c:formatCode>0%</c:formatCode>
                <c:ptCount val="3"/>
                <c:pt idx="0">
                  <c:v>1</c:v>
                </c:pt>
                <c:pt idx="1">
                  <c:v>0.94</c:v>
                </c:pt>
                <c:pt idx="2">
                  <c:v>0.99</c:v>
                </c:pt>
              </c:numCache>
            </c:numRef>
          </c:val>
          <c:extLst>
            <c:ext xmlns:c16="http://schemas.microsoft.com/office/drawing/2014/chart" uri="{C3380CC4-5D6E-409C-BE32-E72D297353CC}">
              <c16:uniqueId val="{00000001-C97D-4F06-BFD4-04F4EEB733ED}"/>
            </c:ext>
          </c:extLst>
        </c:ser>
        <c:ser>
          <c:idx val="2"/>
          <c:order val="2"/>
          <c:tx>
            <c:strRef>
              <c:f>'Graph RP'!$F$51</c:f>
              <c:strCache>
                <c:ptCount val="1"/>
                <c:pt idx="0">
                  <c:v>Zone-3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RP'!$C$52:$C$54</c:f>
              <c:strCache>
                <c:ptCount val="3"/>
                <c:pt idx="0">
                  <c:v>Any mode of contraception </c:v>
                </c:pt>
                <c:pt idx="1">
                  <c:v>Any modern spacing method  </c:v>
                </c:pt>
                <c:pt idx="2">
                  <c:v>Any permanent method</c:v>
                </c:pt>
              </c:strCache>
            </c:strRef>
          </c:cat>
          <c:val>
            <c:numRef>
              <c:f>'Graph RP'!$F$52:$F$54</c:f>
              <c:numCache>
                <c:formatCode>0%</c:formatCode>
                <c:ptCount val="3"/>
                <c:pt idx="0">
                  <c:v>1</c:v>
                </c:pt>
                <c:pt idx="1">
                  <c:v>0.99</c:v>
                </c:pt>
                <c:pt idx="2">
                  <c:v>0.99</c:v>
                </c:pt>
              </c:numCache>
            </c:numRef>
          </c:val>
          <c:extLst>
            <c:ext xmlns:c16="http://schemas.microsoft.com/office/drawing/2014/chart" uri="{C3380CC4-5D6E-409C-BE32-E72D297353CC}">
              <c16:uniqueId val="{00000002-C97D-4F06-BFD4-04F4EEB733ED}"/>
            </c:ext>
          </c:extLst>
        </c:ser>
        <c:ser>
          <c:idx val="3"/>
          <c:order val="3"/>
          <c:tx>
            <c:strRef>
              <c:f>'Graph RP'!$G$51</c:f>
              <c:strCache>
                <c:ptCount val="1"/>
                <c:pt idx="0">
                  <c:v>Zone-4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RP'!$C$52:$C$54</c:f>
              <c:strCache>
                <c:ptCount val="3"/>
                <c:pt idx="0">
                  <c:v>Any mode of contraception </c:v>
                </c:pt>
                <c:pt idx="1">
                  <c:v>Any modern spacing method  </c:v>
                </c:pt>
                <c:pt idx="2">
                  <c:v>Any permanent method</c:v>
                </c:pt>
              </c:strCache>
            </c:strRef>
          </c:cat>
          <c:val>
            <c:numRef>
              <c:f>'Graph RP'!$G$52:$G$54</c:f>
              <c:numCache>
                <c:formatCode>0%</c:formatCode>
                <c:ptCount val="3"/>
                <c:pt idx="0">
                  <c:v>1</c:v>
                </c:pt>
                <c:pt idx="1">
                  <c:v>0.99</c:v>
                </c:pt>
                <c:pt idx="2">
                  <c:v>0.99</c:v>
                </c:pt>
              </c:numCache>
            </c:numRef>
          </c:val>
          <c:extLst>
            <c:ext xmlns:c16="http://schemas.microsoft.com/office/drawing/2014/chart" uri="{C3380CC4-5D6E-409C-BE32-E72D297353CC}">
              <c16:uniqueId val="{00000003-C97D-4F06-BFD4-04F4EEB733ED}"/>
            </c:ext>
          </c:extLst>
        </c:ser>
        <c:ser>
          <c:idx val="4"/>
          <c:order val="4"/>
          <c:tx>
            <c:strRef>
              <c:f>'Graph RP'!$H$51</c:f>
              <c:strCache>
                <c:ptCount val="1"/>
                <c:pt idx="0">
                  <c:v>Zone-5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RP'!$C$52:$C$54</c:f>
              <c:strCache>
                <c:ptCount val="3"/>
                <c:pt idx="0">
                  <c:v>Any mode of contraception </c:v>
                </c:pt>
                <c:pt idx="1">
                  <c:v>Any modern spacing method  </c:v>
                </c:pt>
                <c:pt idx="2">
                  <c:v>Any permanent method</c:v>
                </c:pt>
              </c:strCache>
            </c:strRef>
          </c:cat>
          <c:val>
            <c:numRef>
              <c:f>'Graph RP'!$H$52:$H$54</c:f>
              <c:numCache>
                <c:formatCode>0%</c:formatCode>
                <c:ptCount val="3"/>
                <c:pt idx="0">
                  <c:v>0.99</c:v>
                </c:pt>
                <c:pt idx="1">
                  <c:v>0.96</c:v>
                </c:pt>
                <c:pt idx="2">
                  <c:v>0.98</c:v>
                </c:pt>
              </c:numCache>
            </c:numRef>
          </c:val>
          <c:extLst>
            <c:ext xmlns:c16="http://schemas.microsoft.com/office/drawing/2014/chart" uri="{C3380CC4-5D6E-409C-BE32-E72D297353CC}">
              <c16:uniqueId val="{00000004-C97D-4F06-BFD4-04F4EEB733ED}"/>
            </c:ext>
          </c:extLst>
        </c:ser>
        <c:ser>
          <c:idx val="5"/>
          <c:order val="5"/>
          <c:tx>
            <c:strRef>
              <c:f>'Graph RP'!$I$51</c:f>
              <c:strCache>
                <c:ptCount val="1"/>
                <c:pt idx="0">
                  <c:v>Zone-6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RP'!$C$52:$C$54</c:f>
              <c:strCache>
                <c:ptCount val="3"/>
                <c:pt idx="0">
                  <c:v>Any mode of contraception </c:v>
                </c:pt>
                <c:pt idx="1">
                  <c:v>Any modern spacing method  </c:v>
                </c:pt>
                <c:pt idx="2">
                  <c:v>Any permanent method</c:v>
                </c:pt>
              </c:strCache>
            </c:strRef>
          </c:cat>
          <c:val>
            <c:numRef>
              <c:f>'Graph RP'!$I$52:$I$54</c:f>
              <c:numCache>
                <c:formatCode>0%</c:formatCode>
                <c:ptCount val="3"/>
                <c:pt idx="0">
                  <c:v>1</c:v>
                </c:pt>
                <c:pt idx="1">
                  <c:v>0.99</c:v>
                </c:pt>
                <c:pt idx="2">
                  <c:v>0.96</c:v>
                </c:pt>
              </c:numCache>
            </c:numRef>
          </c:val>
          <c:extLst>
            <c:ext xmlns:c16="http://schemas.microsoft.com/office/drawing/2014/chart" uri="{C3380CC4-5D6E-409C-BE32-E72D297353CC}">
              <c16:uniqueId val="{00000005-C97D-4F06-BFD4-04F4EEB733ED}"/>
            </c:ext>
          </c:extLst>
        </c:ser>
        <c:dLbls>
          <c:dLblPos val="outEnd"/>
          <c:showLegendKey val="0"/>
          <c:showVal val="1"/>
          <c:showCatName val="0"/>
          <c:showSerName val="0"/>
          <c:showPercent val="0"/>
          <c:showBubbleSize val="0"/>
        </c:dLbls>
        <c:gapWidth val="219"/>
        <c:overlap val="-27"/>
        <c:axId val="433376096"/>
        <c:axId val="433374656"/>
      </c:barChart>
      <c:catAx>
        <c:axId val="4333760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374656"/>
        <c:crosses val="autoZero"/>
        <c:auto val="1"/>
        <c:lblAlgn val="ctr"/>
        <c:lblOffset val="100"/>
        <c:noMultiLvlLbl val="0"/>
      </c:catAx>
      <c:valAx>
        <c:axId val="433374656"/>
        <c:scaling>
          <c:orientation val="minMax"/>
          <c:max val="1.1500000000000001"/>
          <c:min val="0.5"/>
        </c:scaling>
        <c:delete val="1"/>
        <c:axPos val="l"/>
        <c:numFmt formatCode="0%" sourceLinked="1"/>
        <c:majorTickMark val="out"/>
        <c:minorTickMark val="none"/>
        <c:tickLblPos val="nextTo"/>
        <c:crossAx val="4333760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8659470714845151E-2"/>
          <c:y val="0"/>
          <c:w val="0.90688652668551628"/>
          <c:h val="0.84288824075346591"/>
        </c:manualLayout>
      </c:layout>
      <c:barChart>
        <c:barDir val="col"/>
        <c:grouping val="clustered"/>
        <c:varyColors val="0"/>
        <c:ser>
          <c:idx val="0"/>
          <c:order val="0"/>
          <c:tx>
            <c:strRef>
              <c:f>'Graph SD'!$C$58</c:f>
              <c:strCache>
                <c:ptCount val="1"/>
                <c:pt idx="0">
                  <c:v>Zone-1</c:v>
                </c:pt>
              </c:strCache>
            </c:strRef>
          </c:tx>
          <c:spPr>
            <a:gradFill rotWithShape="1">
              <a:gsLst>
                <a:gs pos="0">
                  <a:schemeClr val="accent1">
                    <a:shade val="50000"/>
                    <a:satMod val="103000"/>
                    <a:lumMod val="102000"/>
                    <a:tint val="94000"/>
                  </a:schemeClr>
                </a:gs>
                <a:gs pos="50000">
                  <a:schemeClr val="accent1">
                    <a:shade val="50000"/>
                    <a:satMod val="110000"/>
                    <a:lumMod val="100000"/>
                    <a:shade val="100000"/>
                  </a:schemeClr>
                </a:gs>
                <a:gs pos="100000">
                  <a:schemeClr val="accent1">
                    <a:shade val="5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SD'!$B$59:$B$62</c:f>
              <c:strCache>
                <c:ptCount val="4"/>
                <c:pt idx="0">
                  <c:v>General</c:v>
                </c:pt>
                <c:pt idx="1">
                  <c:v>SC</c:v>
                </c:pt>
                <c:pt idx="2">
                  <c:v>ST</c:v>
                </c:pt>
                <c:pt idx="3">
                  <c:v>Others</c:v>
                </c:pt>
              </c:strCache>
            </c:strRef>
          </c:cat>
          <c:val>
            <c:numRef>
              <c:f>'Graph SD'!$C$59:$C$62</c:f>
              <c:numCache>
                <c:formatCode>0%</c:formatCode>
                <c:ptCount val="4"/>
                <c:pt idx="0">
                  <c:v>0.27</c:v>
                </c:pt>
                <c:pt idx="1">
                  <c:v>0.28000000000000003</c:v>
                </c:pt>
                <c:pt idx="2">
                  <c:v>0.08</c:v>
                </c:pt>
                <c:pt idx="3">
                  <c:v>0.37</c:v>
                </c:pt>
              </c:numCache>
            </c:numRef>
          </c:val>
          <c:extLst>
            <c:ext xmlns:c16="http://schemas.microsoft.com/office/drawing/2014/chart" uri="{C3380CC4-5D6E-409C-BE32-E72D297353CC}">
              <c16:uniqueId val="{00000000-C046-426B-9D27-D1D32D93CBF3}"/>
            </c:ext>
          </c:extLst>
        </c:ser>
        <c:ser>
          <c:idx val="1"/>
          <c:order val="1"/>
          <c:tx>
            <c:strRef>
              <c:f>'Graph SD'!$D$58</c:f>
              <c:strCache>
                <c:ptCount val="1"/>
                <c:pt idx="0">
                  <c:v>Zone-2</c:v>
                </c:pt>
              </c:strCache>
            </c:strRef>
          </c:tx>
          <c:spPr>
            <a:gradFill rotWithShape="1">
              <a:gsLst>
                <a:gs pos="0">
                  <a:schemeClr val="accent1">
                    <a:shade val="70000"/>
                    <a:satMod val="103000"/>
                    <a:lumMod val="102000"/>
                    <a:tint val="94000"/>
                  </a:schemeClr>
                </a:gs>
                <a:gs pos="50000">
                  <a:schemeClr val="accent1">
                    <a:shade val="70000"/>
                    <a:satMod val="110000"/>
                    <a:lumMod val="100000"/>
                    <a:shade val="100000"/>
                  </a:schemeClr>
                </a:gs>
                <a:gs pos="100000">
                  <a:schemeClr val="accent1">
                    <a:shade val="7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SD'!$B$59:$B$62</c:f>
              <c:strCache>
                <c:ptCount val="4"/>
                <c:pt idx="0">
                  <c:v>General</c:v>
                </c:pt>
                <c:pt idx="1">
                  <c:v>SC</c:v>
                </c:pt>
                <c:pt idx="2">
                  <c:v>ST</c:v>
                </c:pt>
                <c:pt idx="3">
                  <c:v>Others</c:v>
                </c:pt>
              </c:strCache>
            </c:strRef>
          </c:cat>
          <c:val>
            <c:numRef>
              <c:f>'Graph SD'!$D$59:$D$62</c:f>
              <c:numCache>
                <c:formatCode>0%</c:formatCode>
                <c:ptCount val="4"/>
                <c:pt idx="0">
                  <c:v>0.11</c:v>
                </c:pt>
                <c:pt idx="1">
                  <c:v>0.22</c:v>
                </c:pt>
                <c:pt idx="2">
                  <c:v>0.06</c:v>
                </c:pt>
                <c:pt idx="3">
                  <c:v>0.61</c:v>
                </c:pt>
              </c:numCache>
            </c:numRef>
          </c:val>
          <c:extLst>
            <c:ext xmlns:c16="http://schemas.microsoft.com/office/drawing/2014/chart" uri="{C3380CC4-5D6E-409C-BE32-E72D297353CC}">
              <c16:uniqueId val="{00000001-C046-426B-9D27-D1D32D93CBF3}"/>
            </c:ext>
          </c:extLst>
        </c:ser>
        <c:ser>
          <c:idx val="2"/>
          <c:order val="2"/>
          <c:tx>
            <c:strRef>
              <c:f>'Graph SD'!$E$58</c:f>
              <c:strCache>
                <c:ptCount val="1"/>
                <c:pt idx="0">
                  <c:v>Zone-3</c:v>
                </c:pt>
              </c:strCache>
            </c:strRef>
          </c:tx>
          <c:spPr>
            <a:gradFill rotWithShape="1">
              <a:gsLst>
                <a:gs pos="0">
                  <a:schemeClr val="accent1">
                    <a:shade val="90000"/>
                    <a:satMod val="103000"/>
                    <a:lumMod val="102000"/>
                    <a:tint val="94000"/>
                  </a:schemeClr>
                </a:gs>
                <a:gs pos="50000">
                  <a:schemeClr val="accent1">
                    <a:shade val="90000"/>
                    <a:satMod val="110000"/>
                    <a:lumMod val="100000"/>
                    <a:shade val="100000"/>
                  </a:schemeClr>
                </a:gs>
                <a:gs pos="100000">
                  <a:schemeClr val="accent1">
                    <a:shade val="9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SD'!$B$59:$B$62</c:f>
              <c:strCache>
                <c:ptCount val="4"/>
                <c:pt idx="0">
                  <c:v>General</c:v>
                </c:pt>
                <c:pt idx="1">
                  <c:v>SC</c:v>
                </c:pt>
                <c:pt idx="2">
                  <c:v>ST</c:v>
                </c:pt>
                <c:pt idx="3">
                  <c:v>Others</c:v>
                </c:pt>
              </c:strCache>
            </c:strRef>
          </c:cat>
          <c:val>
            <c:numRef>
              <c:f>'Graph SD'!$E$59:$E$62</c:f>
              <c:numCache>
                <c:formatCode>0%</c:formatCode>
                <c:ptCount val="4"/>
                <c:pt idx="0">
                  <c:v>0.18</c:v>
                </c:pt>
                <c:pt idx="1">
                  <c:v>0.22</c:v>
                </c:pt>
                <c:pt idx="2">
                  <c:v>0.09</c:v>
                </c:pt>
                <c:pt idx="3">
                  <c:v>0.51</c:v>
                </c:pt>
              </c:numCache>
            </c:numRef>
          </c:val>
          <c:extLst>
            <c:ext xmlns:c16="http://schemas.microsoft.com/office/drawing/2014/chart" uri="{C3380CC4-5D6E-409C-BE32-E72D297353CC}">
              <c16:uniqueId val="{00000002-C046-426B-9D27-D1D32D93CBF3}"/>
            </c:ext>
          </c:extLst>
        </c:ser>
        <c:ser>
          <c:idx val="3"/>
          <c:order val="3"/>
          <c:tx>
            <c:strRef>
              <c:f>'Graph SD'!$F$58</c:f>
              <c:strCache>
                <c:ptCount val="1"/>
                <c:pt idx="0">
                  <c:v>Zone-4</c:v>
                </c:pt>
              </c:strCache>
            </c:strRef>
          </c:tx>
          <c:spPr>
            <a:gradFill rotWithShape="1">
              <a:gsLst>
                <a:gs pos="0">
                  <a:schemeClr val="accent1">
                    <a:tint val="90000"/>
                    <a:satMod val="103000"/>
                    <a:lumMod val="102000"/>
                    <a:tint val="94000"/>
                  </a:schemeClr>
                </a:gs>
                <a:gs pos="50000">
                  <a:schemeClr val="accent1">
                    <a:tint val="90000"/>
                    <a:satMod val="110000"/>
                    <a:lumMod val="100000"/>
                    <a:shade val="100000"/>
                  </a:schemeClr>
                </a:gs>
                <a:gs pos="100000">
                  <a:schemeClr val="accent1">
                    <a:tint val="9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SD'!$B$59:$B$62</c:f>
              <c:strCache>
                <c:ptCount val="4"/>
                <c:pt idx="0">
                  <c:v>General</c:v>
                </c:pt>
                <c:pt idx="1">
                  <c:v>SC</c:v>
                </c:pt>
                <c:pt idx="2">
                  <c:v>ST</c:v>
                </c:pt>
                <c:pt idx="3">
                  <c:v>Others</c:v>
                </c:pt>
              </c:strCache>
            </c:strRef>
          </c:cat>
          <c:val>
            <c:numRef>
              <c:f>'Graph SD'!$F$59:$F$62</c:f>
              <c:numCache>
                <c:formatCode>0%</c:formatCode>
                <c:ptCount val="4"/>
                <c:pt idx="0">
                  <c:v>0.22</c:v>
                </c:pt>
                <c:pt idx="1">
                  <c:v>0.27</c:v>
                </c:pt>
                <c:pt idx="2">
                  <c:v>0.1</c:v>
                </c:pt>
                <c:pt idx="3">
                  <c:v>0.4</c:v>
                </c:pt>
              </c:numCache>
            </c:numRef>
          </c:val>
          <c:extLst>
            <c:ext xmlns:c16="http://schemas.microsoft.com/office/drawing/2014/chart" uri="{C3380CC4-5D6E-409C-BE32-E72D297353CC}">
              <c16:uniqueId val="{00000003-C046-426B-9D27-D1D32D93CBF3}"/>
            </c:ext>
          </c:extLst>
        </c:ser>
        <c:ser>
          <c:idx val="4"/>
          <c:order val="4"/>
          <c:tx>
            <c:strRef>
              <c:f>'Graph SD'!$G$58</c:f>
              <c:strCache>
                <c:ptCount val="1"/>
                <c:pt idx="0">
                  <c:v>Zone-5</c:v>
                </c:pt>
              </c:strCache>
            </c:strRef>
          </c:tx>
          <c:spPr>
            <a:gradFill rotWithShape="1">
              <a:gsLst>
                <a:gs pos="0">
                  <a:schemeClr val="accent1">
                    <a:tint val="70000"/>
                    <a:satMod val="103000"/>
                    <a:lumMod val="102000"/>
                    <a:tint val="94000"/>
                  </a:schemeClr>
                </a:gs>
                <a:gs pos="50000">
                  <a:schemeClr val="accent1">
                    <a:tint val="70000"/>
                    <a:satMod val="110000"/>
                    <a:lumMod val="100000"/>
                    <a:shade val="100000"/>
                  </a:schemeClr>
                </a:gs>
                <a:gs pos="100000">
                  <a:schemeClr val="accent1">
                    <a:tint val="7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SD'!$B$59:$B$62</c:f>
              <c:strCache>
                <c:ptCount val="4"/>
                <c:pt idx="0">
                  <c:v>General</c:v>
                </c:pt>
                <c:pt idx="1">
                  <c:v>SC</c:v>
                </c:pt>
                <c:pt idx="2">
                  <c:v>ST</c:v>
                </c:pt>
                <c:pt idx="3">
                  <c:v>Others</c:v>
                </c:pt>
              </c:strCache>
            </c:strRef>
          </c:cat>
          <c:val>
            <c:numRef>
              <c:f>'Graph SD'!$G$59:$G$62</c:f>
              <c:numCache>
                <c:formatCode>0%</c:formatCode>
                <c:ptCount val="4"/>
                <c:pt idx="0">
                  <c:v>0.33</c:v>
                </c:pt>
                <c:pt idx="1">
                  <c:v>0.16</c:v>
                </c:pt>
                <c:pt idx="2">
                  <c:v>0.14000000000000001</c:v>
                </c:pt>
                <c:pt idx="3">
                  <c:v>0.38</c:v>
                </c:pt>
              </c:numCache>
            </c:numRef>
          </c:val>
          <c:extLst>
            <c:ext xmlns:c16="http://schemas.microsoft.com/office/drawing/2014/chart" uri="{C3380CC4-5D6E-409C-BE32-E72D297353CC}">
              <c16:uniqueId val="{00000004-C046-426B-9D27-D1D32D93CBF3}"/>
            </c:ext>
          </c:extLst>
        </c:ser>
        <c:ser>
          <c:idx val="5"/>
          <c:order val="5"/>
          <c:tx>
            <c:strRef>
              <c:f>'Graph SD'!$H$58</c:f>
              <c:strCache>
                <c:ptCount val="1"/>
                <c:pt idx="0">
                  <c:v>Zone-6</c:v>
                </c:pt>
              </c:strCache>
            </c:strRef>
          </c:tx>
          <c:spPr>
            <a:gradFill rotWithShape="1">
              <a:gsLst>
                <a:gs pos="0">
                  <a:schemeClr val="accent1">
                    <a:tint val="50000"/>
                    <a:satMod val="103000"/>
                    <a:lumMod val="102000"/>
                    <a:tint val="94000"/>
                  </a:schemeClr>
                </a:gs>
                <a:gs pos="50000">
                  <a:schemeClr val="accent1">
                    <a:tint val="50000"/>
                    <a:satMod val="110000"/>
                    <a:lumMod val="100000"/>
                    <a:shade val="100000"/>
                  </a:schemeClr>
                </a:gs>
                <a:gs pos="100000">
                  <a:schemeClr val="accent1">
                    <a:tint val="5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SD'!$B$59:$B$62</c:f>
              <c:strCache>
                <c:ptCount val="4"/>
                <c:pt idx="0">
                  <c:v>General</c:v>
                </c:pt>
                <c:pt idx="1">
                  <c:v>SC</c:v>
                </c:pt>
                <c:pt idx="2">
                  <c:v>ST</c:v>
                </c:pt>
                <c:pt idx="3">
                  <c:v>Others</c:v>
                </c:pt>
              </c:strCache>
            </c:strRef>
          </c:cat>
          <c:val>
            <c:numRef>
              <c:f>'Graph SD'!$H$59:$H$62</c:f>
              <c:numCache>
                <c:formatCode>0%</c:formatCode>
                <c:ptCount val="4"/>
                <c:pt idx="0">
                  <c:v>0.18</c:v>
                </c:pt>
                <c:pt idx="1">
                  <c:v>0.18</c:v>
                </c:pt>
                <c:pt idx="2">
                  <c:v>0.33</c:v>
                </c:pt>
                <c:pt idx="3">
                  <c:v>0.31</c:v>
                </c:pt>
              </c:numCache>
            </c:numRef>
          </c:val>
          <c:extLst>
            <c:ext xmlns:c16="http://schemas.microsoft.com/office/drawing/2014/chart" uri="{C3380CC4-5D6E-409C-BE32-E72D297353CC}">
              <c16:uniqueId val="{00000005-C046-426B-9D27-D1D32D93CBF3}"/>
            </c:ext>
          </c:extLst>
        </c:ser>
        <c:dLbls>
          <c:showLegendKey val="0"/>
          <c:showVal val="1"/>
          <c:showCatName val="0"/>
          <c:showSerName val="0"/>
          <c:showPercent val="0"/>
          <c:showBubbleSize val="0"/>
        </c:dLbls>
        <c:gapWidth val="100"/>
        <c:overlap val="-24"/>
        <c:axId val="628177616"/>
        <c:axId val="628179056"/>
      </c:barChart>
      <c:catAx>
        <c:axId val="628177616"/>
        <c:scaling>
          <c:orientation val="minMax"/>
        </c:scaling>
        <c:delete val="1"/>
        <c:axPos val="b"/>
        <c:numFmt formatCode="General" sourceLinked="1"/>
        <c:majorTickMark val="out"/>
        <c:minorTickMark val="none"/>
        <c:tickLblPos val="nextTo"/>
        <c:crossAx val="628179056"/>
        <c:crosses val="autoZero"/>
        <c:auto val="1"/>
        <c:lblAlgn val="ctr"/>
        <c:lblOffset val="100"/>
        <c:noMultiLvlLbl val="0"/>
      </c:catAx>
      <c:valAx>
        <c:axId val="628179056"/>
        <c:scaling>
          <c:orientation val="minMax"/>
        </c:scaling>
        <c:delete val="1"/>
        <c:axPos val="l"/>
        <c:numFmt formatCode="0%" sourceLinked="1"/>
        <c:majorTickMark val="out"/>
        <c:minorTickMark val="none"/>
        <c:tickLblPos val="nextTo"/>
        <c:crossAx val="628177616"/>
        <c:crosses val="autoZero"/>
        <c:crossBetween val="between"/>
      </c:valAx>
      <c:spPr>
        <a:noFill/>
        <a:ln>
          <a:noFill/>
        </a:ln>
        <a:effectLst/>
      </c:spPr>
    </c:plotArea>
    <c:legend>
      <c:legendPos val="t"/>
      <c:layout>
        <c:manualLayout>
          <c:xMode val="edge"/>
          <c:yMode val="edge"/>
          <c:x val="1.0248506752840591E-2"/>
          <c:y val="0.12632815447114468"/>
          <c:w val="6.5352367505388836E-2"/>
          <c:h val="0.758749404037781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
          <c:y val="5.1709389529385329E-2"/>
          <c:w val="1"/>
          <c:h val="0.89658122094122938"/>
        </c:manualLayout>
      </c:layout>
      <c:bubbleChart>
        <c:varyColors val="0"/>
        <c:ser>
          <c:idx val="0"/>
          <c:order val="0"/>
          <c:tx>
            <c:strRef>
              <c:f>'Graph RP'!$A$73:$C$73</c:f>
              <c:strCache>
                <c:ptCount val="3"/>
                <c:pt idx="0">
                  <c:v>Exposure to media</c:v>
                </c:pt>
                <c:pt idx="2">
                  <c:v>yes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'Graph RP'!$D$72:$I$72</c:f>
              <c:strCache>
                <c:ptCount val="6"/>
                <c:pt idx="0">
                  <c:v>Zone-1</c:v>
                </c:pt>
                <c:pt idx="1">
                  <c:v>Zone-2</c:v>
                </c:pt>
                <c:pt idx="2">
                  <c:v>Zone-3</c:v>
                </c:pt>
                <c:pt idx="3">
                  <c:v>Zone-4</c:v>
                </c:pt>
                <c:pt idx="4">
                  <c:v>Zone-5</c:v>
                </c:pt>
                <c:pt idx="5">
                  <c:v>Zone-6</c:v>
                </c:pt>
              </c:strCache>
            </c:strRef>
          </c:xVal>
          <c:yVal>
            <c:numRef>
              <c:f>'Graph RP'!$D$73:$I$73</c:f>
              <c:numCache>
                <c:formatCode>0%</c:formatCode>
                <c:ptCount val="6"/>
                <c:pt idx="0">
                  <c:v>0.68</c:v>
                </c:pt>
                <c:pt idx="1">
                  <c:v>0.68</c:v>
                </c:pt>
                <c:pt idx="2">
                  <c:v>0.66</c:v>
                </c:pt>
                <c:pt idx="3">
                  <c:v>0.54</c:v>
                </c:pt>
                <c:pt idx="4">
                  <c:v>0.67</c:v>
                </c:pt>
                <c:pt idx="5">
                  <c:v>0.6</c:v>
                </c:pt>
              </c:numCache>
            </c:numRef>
          </c:yVal>
          <c:bubbleSize>
            <c:numLit>
              <c:formatCode>General</c:formatCode>
              <c:ptCount val="6"/>
              <c:pt idx="0">
                <c:v>1</c:v>
              </c:pt>
              <c:pt idx="1">
                <c:v>1</c:v>
              </c:pt>
              <c:pt idx="2">
                <c:v>1</c:v>
              </c:pt>
              <c:pt idx="3">
                <c:v>1</c:v>
              </c:pt>
              <c:pt idx="4">
                <c:v>1</c:v>
              </c:pt>
              <c:pt idx="5">
                <c:v>1</c:v>
              </c:pt>
            </c:numLit>
          </c:bubbleSize>
          <c:bubble3D val="1"/>
          <c:extLst>
            <c:ext xmlns:c16="http://schemas.microsoft.com/office/drawing/2014/chart" uri="{C3380CC4-5D6E-409C-BE32-E72D297353CC}">
              <c16:uniqueId val="{00000000-8A97-43DC-A5E8-60BA2BE82265}"/>
            </c:ext>
          </c:extLst>
        </c:ser>
        <c:dLbls>
          <c:dLblPos val="t"/>
          <c:showLegendKey val="0"/>
          <c:showVal val="1"/>
          <c:showCatName val="0"/>
          <c:showSerName val="0"/>
          <c:showPercent val="0"/>
          <c:showBubbleSize val="0"/>
        </c:dLbls>
        <c:bubbleScale val="100"/>
        <c:showNegBubbles val="0"/>
        <c:axId val="766575152"/>
        <c:axId val="766560752"/>
      </c:bubbleChart>
      <c:valAx>
        <c:axId val="766575152"/>
        <c:scaling>
          <c:orientation val="minMax"/>
        </c:scaling>
        <c:delete val="1"/>
        <c:axPos val="b"/>
        <c:majorTickMark val="none"/>
        <c:minorTickMark val="none"/>
        <c:tickLblPos val="nextTo"/>
        <c:crossAx val="766560752"/>
        <c:crosses val="autoZero"/>
        <c:crossBetween val="midCat"/>
      </c:valAx>
      <c:valAx>
        <c:axId val="766560752"/>
        <c:scaling>
          <c:orientation val="minMax"/>
          <c:max val="1"/>
          <c:min val="0.4"/>
        </c:scaling>
        <c:delete val="1"/>
        <c:axPos val="l"/>
        <c:numFmt formatCode="0%" sourceLinked="1"/>
        <c:majorTickMark val="none"/>
        <c:minorTickMark val="none"/>
        <c:tickLblPos val="nextTo"/>
        <c:crossAx val="766575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064121830950418E-4"/>
          <c:y val="0"/>
          <c:w val="0.98785780974742687"/>
          <c:h val="0.89409508842148711"/>
        </c:manualLayout>
      </c:layout>
      <c:bar3DChart>
        <c:barDir val="col"/>
        <c:grouping val="standard"/>
        <c:varyColors val="0"/>
        <c:ser>
          <c:idx val="0"/>
          <c:order val="0"/>
          <c:tx>
            <c:strRef>
              <c:f>'Graph RP'!$A$107:$C$107</c:f>
              <c:strCache>
                <c:ptCount val="3"/>
                <c:pt idx="0">
                  <c:v>ever told about FP by FLW</c:v>
                </c:pt>
                <c:pt idx="2">
                  <c:v>yes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solidFill>
                <a:srgbClr val="0F9ED5">
                  <a:lumMod val="20000"/>
                  <a:lumOff val="80000"/>
                </a:srgb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 RP'!$D$106:$I$106</c:f>
              <c:strCache>
                <c:ptCount val="6"/>
                <c:pt idx="0">
                  <c:v>Zone-1</c:v>
                </c:pt>
                <c:pt idx="1">
                  <c:v>Zone-2</c:v>
                </c:pt>
                <c:pt idx="2">
                  <c:v>Zone-3</c:v>
                </c:pt>
                <c:pt idx="3">
                  <c:v>Zone-4</c:v>
                </c:pt>
                <c:pt idx="4">
                  <c:v>Zone-5</c:v>
                </c:pt>
                <c:pt idx="5">
                  <c:v>Zone-6</c:v>
                </c:pt>
              </c:strCache>
            </c:strRef>
          </c:cat>
          <c:val>
            <c:numRef>
              <c:f>'Graph RP'!$D$107:$I$107</c:f>
              <c:numCache>
                <c:formatCode>0%</c:formatCode>
                <c:ptCount val="6"/>
                <c:pt idx="0">
                  <c:v>0.44</c:v>
                </c:pt>
                <c:pt idx="1">
                  <c:v>0.45</c:v>
                </c:pt>
                <c:pt idx="2">
                  <c:v>0.48</c:v>
                </c:pt>
                <c:pt idx="3">
                  <c:v>0.4</c:v>
                </c:pt>
                <c:pt idx="4">
                  <c:v>0.38</c:v>
                </c:pt>
                <c:pt idx="5">
                  <c:v>0.42</c:v>
                </c:pt>
              </c:numCache>
            </c:numRef>
          </c:val>
          <c:extLst>
            <c:ext xmlns:c16="http://schemas.microsoft.com/office/drawing/2014/chart" uri="{C3380CC4-5D6E-409C-BE32-E72D297353CC}">
              <c16:uniqueId val="{00000000-535B-45BB-A17C-5EB7A261C10E}"/>
            </c:ext>
          </c:extLst>
        </c:ser>
        <c:dLbls>
          <c:showLegendKey val="0"/>
          <c:showVal val="0"/>
          <c:showCatName val="0"/>
          <c:showSerName val="0"/>
          <c:showPercent val="0"/>
          <c:showBubbleSize val="0"/>
        </c:dLbls>
        <c:gapWidth val="150"/>
        <c:shape val="box"/>
        <c:axId val="817678640"/>
        <c:axId val="817673360"/>
        <c:axId val="820748800"/>
      </c:bar3DChart>
      <c:catAx>
        <c:axId val="817678640"/>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673360"/>
        <c:crosses val="autoZero"/>
        <c:auto val="1"/>
        <c:lblAlgn val="ctr"/>
        <c:lblOffset val="100"/>
        <c:noMultiLvlLbl val="0"/>
      </c:catAx>
      <c:valAx>
        <c:axId val="817673360"/>
        <c:scaling>
          <c:orientation val="minMax"/>
        </c:scaling>
        <c:delete val="1"/>
        <c:axPos val="l"/>
        <c:numFmt formatCode="0%" sourceLinked="1"/>
        <c:majorTickMark val="out"/>
        <c:minorTickMark val="none"/>
        <c:tickLblPos val="nextTo"/>
        <c:crossAx val="817678640"/>
        <c:crosses val="autoZero"/>
        <c:crossBetween val="between"/>
      </c:valAx>
      <c:serAx>
        <c:axId val="820748800"/>
        <c:scaling>
          <c:orientation val="minMax"/>
        </c:scaling>
        <c:delete val="1"/>
        <c:axPos val="b"/>
        <c:majorTickMark val="out"/>
        <c:minorTickMark val="none"/>
        <c:tickLblPos val="nextTo"/>
        <c:crossAx val="817673360"/>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 RP'!$C$145</c:f>
              <c:strCache>
                <c:ptCount val="1"/>
                <c:pt idx="0">
                  <c:v>Zone-1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RP'!$B$146:$B$149</c:f>
              <c:strCache>
                <c:ptCount val="4"/>
                <c:pt idx="0">
                  <c:v>Any method</c:v>
                </c:pt>
                <c:pt idx="1">
                  <c:v>Traditional method</c:v>
                </c:pt>
                <c:pt idx="2">
                  <c:v>Modern spacing method</c:v>
                </c:pt>
                <c:pt idx="3">
                  <c:v>Permanent method</c:v>
                </c:pt>
              </c:strCache>
            </c:strRef>
          </c:cat>
          <c:val>
            <c:numRef>
              <c:f>'Graph RP'!$C$146:$C$149</c:f>
              <c:numCache>
                <c:formatCode>0%</c:formatCode>
                <c:ptCount val="4"/>
                <c:pt idx="0">
                  <c:v>0.71</c:v>
                </c:pt>
                <c:pt idx="1">
                  <c:v>0.12</c:v>
                </c:pt>
                <c:pt idx="2">
                  <c:v>0.23</c:v>
                </c:pt>
                <c:pt idx="3">
                  <c:v>0.36</c:v>
                </c:pt>
              </c:numCache>
            </c:numRef>
          </c:val>
          <c:extLst>
            <c:ext xmlns:c16="http://schemas.microsoft.com/office/drawing/2014/chart" uri="{C3380CC4-5D6E-409C-BE32-E72D297353CC}">
              <c16:uniqueId val="{00000000-6ACD-470C-BF40-4C90C8498155}"/>
            </c:ext>
          </c:extLst>
        </c:ser>
        <c:ser>
          <c:idx val="1"/>
          <c:order val="1"/>
          <c:tx>
            <c:strRef>
              <c:f>'Graph RP'!$D$145</c:f>
              <c:strCache>
                <c:ptCount val="1"/>
                <c:pt idx="0">
                  <c:v>Zone-2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RP'!$B$146:$B$149</c:f>
              <c:strCache>
                <c:ptCount val="4"/>
                <c:pt idx="0">
                  <c:v>Any method</c:v>
                </c:pt>
                <c:pt idx="1">
                  <c:v>Traditional method</c:v>
                </c:pt>
                <c:pt idx="2">
                  <c:v>Modern spacing method</c:v>
                </c:pt>
                <c:pt idx="3">
                  <c:v>Permanent method</c:v>
                </c:pt>
              </c:strCache>
            </c:strRef>
          </c:cat>
          <c:val>
            <c:numRef>
              <c:f>'Graph RP'!$D$146:$D$149</c:f>
              <c:numCache>
                <c:formatCode>0%</c:formatCode>
                <c:ptCount val="4"/>
                <c:pt idx="0">
                  <c:v>0.68</c:v>
                </c:pt>
                <c:pt idx="1">
                  <c:v>0.02</c:v>
                </c:pt>
                <c:pt idx="2">
                  <c:v>0.06</c:v>
                </c:pt>
                <c:pt idx="3">
                  <c:v>0.59</c:v>
                </c:pt>
              </c:numCache>
            </c:numRef>
          </c:val>
          <c:extLst>
            <c:ext xmlns:c16="http://schemas.microsoft.com/office/drawing/2014/chart" uri="{C3380CC4-5D6E-409C-BE32-E72D297353CC}">
              <c16:uniqueId val="{00000001-6ACD-470C-BF40-4C90C8498155}"/>
            </c:ext>
          </c:extLst>
        </c:ser>
        <c:ser>
          <c:idx val="2"/>
          <c:order val="2"/>
          <c:tx>
            <c:strRef>
              <c:f>'Graph RP'!$E$145</c:f>
              <c:strCache>
                <c:ptCount val="1"/>
                <c:pt idx="0">
                  <c:v>Zone-3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RP'!$B$146:$B$149</c:f>
              <c:strCache>
                <c:ptCount val="4"/>
                <c:pt idx="0">
                  <c:v>Any method</c:v>
                </c:pt>
                <c:pt idx="1">
                  <c:v>Traditional method</c:v>
                </c:pt>
                <c:pt idx="2">
                  <c:v>Modern spacing method</c:v>
                </c:pt>
                <c:pt idx="3">
                  <c:v>Permanent method</c:v>
                </c:pt>
              </c:strCache>
            </c:strRef>
          </c:cat>
          <c:val>
            <c:numRef>
              <c:f>'Graph RP'!$E$146:$E$149</c:f>
              <c:numCache>
                <c:formatCode>0%</c:formatCode>
                <c:ptCount val="4"/>
                <c:pt idx="0">
                  <c:v>0.65</c:v>
                </c:pt>
                <c:pt idx="1">
                  <c:v>0.14000000000000001</c:v>
                </c:pt>
                <c:pt idx="2">
                  <c:v>0.23</c:v>
                </c:pt>
                <c:pt idx="3">
                  <c:v>0.28000000000000003</c:v>
                </c:pt>
              </c:numCache>
            </c:numRef>
          </c:val>
          <c:extLst>
            <c:ext xmlns:c16="http://schemas.microsoft.com/office/drawing/2014/chart" uri="{C3380CC4-5D6E-409C-BE32-E72D297353CC}">
              <c16:uniqueId val="{00000002-6ACD-470C-BF40-4C90C8498155}"/>
            </c:ext>
          </c:extLst>
        </c:ser>
        <c:ser>
          <c:idx val="3"/>
          <c:order val="3"/>
          <c:tx>
            <c:strRef>
              <c:f>'Graph RP'!$F$145</c:f>
              <c:strCache>
                <c:ptCount val="1"/>
                <c:pt idx="0">
                  <c:v>Zone-4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RP'!$B$146:$B$149</c:f>
              <c:strCache>
                <c:ptCount val="4"/>
                <c:pt idx="0">
                  <c:v>Any method</c:v>
                </c:pt>
                <c:pt idx="1">
                  <c:v>Traditional method</c:v>
                </c:pt>
                <c:pt idx="2">
                  <c:v>Modern spacing method</c:v>
                </c:pt>
                <c:pt idx="3">
                  <c:v>Permanent method</c:v>
                </c:pt>
              </c:strCache>
            </c:strRef>
          </c:cat>
          <c:val>
            <c:numRef>
              <c:f>'Graph RP'!$F$146:$F$149</c:f>
              <c:numCache>
                <c:formatCode>0%</c:formatCode>
                <c:ptCount val="4"/>
                <c:pt idx="0">
                  <c:v>0.66</c:v>
                </c:pt>
                <c:pt idx="1">
                  <c:v>0.14000000000000001</c:v>
                </c:pt>
                <c:pt idx="2">
                  <c:v>0.2</c:v>
                </c:pt>
                <c:pt idx="3">
                  <c:v>0.32</c:v>
                </c:pt>
              </c:numCache>
            </c:numRef>
          </c:val>
          <c:extLst>
            <c:ext xmlns:c16="http://schemas.microsoft.com/office/drawing/2014/chart" uri="{C3380CC4-5D6E-409C-BE32-E72D297353CC}">
              <c16:uniqueId val="{00000003-6ACD-470C-BF40-4C90C8498155}"/>
            </c:ext>
          </c:extLst>
        </c:ser>
        <c:ser>
          <c:idx val="4"/>
          <c:order val="4"/>
          <c:tx>
            <c:strRef>
              <c:f>'Graph RP'!$G$145</c:f>
              <c:strCache>
                <c:ptCount val="1"/>
                <c:pt idx="0">
                  <c:v>Zone-5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RP'!$B$146:$B$149</c:f>
              <c:strCache>
                <c:ptCount val="4"/>
                <c:pt idx="0">
                  <c:v>Any method</c:v>
                </c:pt>
                <c:pt idx="1">
                  <c:v>Traditional method</c:v>
                </c:pt>
                <c:pt idx="2">
                  <c:v>Modern spacing method</c:v>
                </c:pt>
                <c:pt idx="3">
                  <c:v>Permanent method</c:v>
                </c:pt>
              </c:strCache>
            </c:strRef>
          </c:cat>
          <c:val>
            <c:numRef>
              <c:f>'Graph RP'!$G$146:$G$149</c:f>
              <c:numCache>
                <c:formatCode>0%</c:formatCode>
                <c:ptCount val="4"/>
                <c:pt idx="0">
                  <c:v>0.66</c:v>
                </c:pt>
                <c:pt idx="1">
                  <c:v>0.05</c:v>
                </c:pt>
                <c:pt idx="2">
                  <c:v>0.15</c:v>
                </c:pt>
                <c:pt idx="3">
                  <c:v>0.45</c:v>
                </c:pt>
              </c:numCache>
            </c:numRef>
          </c:val>
          <c:extLst>
            <c:ext xmlns:c16="http://schemas.microsoft.com/office/drawing/2014/chart" uri="{C3380CC4-5D6E-409C-BE32-E72D297353CC}">
              <c16:uniqueId val="{00000004-6ACD-470C-BF40-4C90C8498155}"/>
            </c:ext>
          </c:extLst>
        </c:ser>
        <c:ser>
          <c:idx val="5"/>
          <c:order val="5"/>
          <c:tx>
            <c:strRef>
              <c:f>'Graph RP'!$H$145</c:f>
              <c:strCache>
                <c:ptCount val="1"/>
                <c:pt idx="0">
                  <c:v>Zone-6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RP'!$B$146:$B$149</c:f>
              <c:strCache>
                <c:ptCount val="4"/>
                <c:pt idx="0">
                  <c:v>Any method</c:v>
                </c:pt>
                <c:pt idx="1">
                  <c:v>Traditional method</c:v>
                </c:pt>
                <c:pt idx="2">
                  <c:v>Modern spacing method</c:v>
                </c:pt>
                <c:pt idx="3">
                  <c:v>Permanent method</c:v>
                </c:pt>
              </c:strCache>
            </c:strRef>
          </c:cat>
          <c:val>
            <c:numRef>
              <c:f>'Graph RP'!$H$146:$H$149</c:f>
              <c:numCache>
                <c:formatCode>0%</c:formatCode>
                <c:ptCount val="4"/>
                <c:pt idx="0">
                  <c:v>0.59</c:v>
                </c:pt>
                <c:pt idx="1">
                  <c:v>0.16</c:v>
                </c:pt>
                <c:pt idx="2">
                  <c:v>0.34</c:v>
                </c:pt>
                <c:pt idx="3">
                  <c:v>0.09</c:v>
                </c:pt>
              </c:numCache>
            </c:numRef>
          </c:val>
          <c:extLst>
            <c:ext xmlns:c16="http://schemas.microsoft.com/office/drawing/2014/chart" uri="{C3380CC4-5D6E-409C-BE32-E72D297353CC}">
              <c16:uniqueId val="{00000005-6ACD-470C-BF40-4C90C8498155}"/>
            </c:ext>
          </c:extLst>
        </c:ser>
        <c:dLbls>
          <c:dLblPos val="outEnd"/>
          <c:showLegendKey val="0"/>
          <c:showVal val="1"/>
          <c:showCatName val="0"/>
          <c:showSerName val="0"/>
          <c:showPercent val="0"/>
          <c:showBubbleSize val="0"/>
        </c:dLbls>
        <c:gapWidth val="219"/>
        <c:overlap val="-27"/>
        <c:axId val="392947232"/>
        <c:axId val="392952512"/>
      </c:barChart>
      <c:catAx>
        <c:axId val="39294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952512"/>
        <c:crosses val="autoZero"/>
        <c:auto val="1"/>
        <c:lblAlgn val="ctr"/>
        <c:lblOffset val="100"/>
        <c:noMultiLvlLbl val="0"/>
      </c:catAx>
      <c:valAx>
        <c:axId val="392952512"/>
        <c:scaling>
          <c:orientation val="minMax"/>
        </c:scaling>
        <c:delete val="1"/>
        <c:axPos val="l"/>
        <c:numFmt formatCode="0%" sourceLinked="1"/>
        <c:majorTickMark val="none"/>
        <c:minorTickMark val="none"/>
        <c:tickLblPos val="nextTo"/>
        <c:crossAx val="392947232"/>
        <c:crosses val="autoZero"/>
        <c:crossBetween val="between"/>
      </c:valAx>
      <c:spPr>
        <a:noFill/>
        <a:ln>
          <a:noFill/>
        </a:ln>
        <a:effectLst/>
      </c:spPr>
    </c:plotArea>
    <c:legend>
      <c:legendPos val="t"/>
      <c:layout>
        <c:manualLayout>
          <c:xMode val="edge"/>
          <c:yMode val="edge"/>
          <c:x val="0.11377808295905481"/>
          <c:y val="0.13232436181106416"/>
          <c:w val="0.75871077720899416"/>
          <c:h val="0.105198492794261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 RP'!$A$126:$C$126</c:f>
              <c:strCache>
                <c:ptCount val="3"/>
                <c:pt idx="0">
                  <c:v>ever used any contraception</c:v>
                </c:pt>
                <c:pt idx="2">
                  <c:v>yes </c:v>
                </c:pt>
              </c:strCache>
            </c:strRef>
          </c:tx>
          <c:spPr>
            <a:ln w="31750" cap="rnd">
              <a:solidFill>
                <a:schemeClr val="accent1"/>
              </a:solidFill>
              <a:round/>
            </a:ln>
            <a:effectLst/>
          </c:spPr>
          <c:marker>
            <c:symbol val="circle"/>
            <c:size val="17"/>
            <c:spPr>
              <a:solidFill>
                <a:schemeClr val="accent1"/>
              </a:solidFill>
              <a:ln>
                <a:noFill/>
              </a:ln>
              <a:effectLst/>
            </c:spPr>
          </c:marker>
          <c:dLbls>
            <c:dLbl>
              <c:idx val="4"/>
              <c:layout>
                <c:manualLayout>
                  <c:x val="-1.8856447989610642E-2"/>
                  <c:y val="-9.4017071871609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B6-4148-9E0B-99E7B337EC8C}"/>
                </c:ext>
              </c:extLst>
            </c:dLbl>
            <c:dLbl>
              <c:idx val="5"/>
              <c:layout>
                <c:manualLayout>
                  <c:x val="-3.1427413316017852E-2"/>
                  <c:y val="-0.10341877905877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B6-4148-9E0B-99E7B337EC8C}"/>
                </c:ext>
              </c:extLst>
            </c:dLbl>
            <c:spPr>
              <a:solidFill>
                <a:prstClr val="black">
                  <a:lumMod val="65000"/>
                  <a:lumOff val="35000"/>
                  <a:alpha val="75000"/>
                </a:prstClr>
              </a:solidFill>
              <a:ln>
                <a:no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 RP'!$D$125:$I$125</c:f>
              <c:strCache>
                <c:ptCount val="6"/>
                <c:pt idx="0">
                  <c:v>Zone-1</c:v>
                </c:pt>
                <c:pt idx="1">
                  <c:v>Zone-2</c:v>
                </c:pt>
                <c:pt idx="2">
                  <c:v>Zone-3</c:v>
                </c:pt>
                <c:pt idx="3">
                  <c:v>Zone-4</c:v>
                </c:pt>
                <c:pt idx="4">
                  <c:v>Zone-5</c:v>
                </c:pt>
                <c:pt idx="5">
                  <c:v>Zone-6</c:v>
                </c:pt>
              </c:strCache>
            </c:strRef>
          </c:cat>
          <c:val>
            <c:numRef>
              <c:f>'Graph RP'!$D$126:$I$126</c:f>
              <c:numCache>
                <c:formatCode>0%</c:formatCode>
                <c:ptCount val="6"/>
                <c:pt idx="0">
                  <c:v>0.84</c:v>
                </c:pt>
                <c:pt idx="1">
                  <c:v>0.76</c:v>
                </c:pt>
                <c:pt idx="2">
                  <c:v>0.83</c:v>
                </c:pt>
                <c:pt idx="3">
                  <c:v>0.81</c:v>
                </c:pt>
                <c:pt idx="4">
                  <c:v>0.77</c:v>
                </c:pt>
                <c:pt idx="5">
                  <c:v>0.77</c:v>
                </c:pt>
              </c:numCache>
            </c:numRef>
          </c:val>
          <c:smooth val="0"/>
          <c:extLst>
            <c:ext xmlns:c16="http://schemas.microsoft.com/office/drawing/2014/chart" uri="{C3380CC4-5D6E-409C-BE32-E72D297353CC}">
              <c16:uniqueId val="{00000000-9978-4FD2-A6FB-E0B27878E5D0}"/>
            </c:ext>
          </c:extLst>
        </c:ser>
        <c:dLbls>
          <c:dLblPos val="ctr"/>
          <c:showLegendKey val="0"/>
          <c:showVal val="1"/>
          <c:showCatName val="0"/>
          <c:showSerName val="0"/>
          <c:showPercent val="0"/>
          <c:showBubbleSize val="0"/>
        </c:dLbls>
        <c:marker val="1"/>
        <c:smooth val="0"/>
        <c:axId val="673120368"/>
        <c:axId val="673124688"/>
      </c:lineChart>
      <c:catAx>
        <c:axId val="673120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673124688"/>
        <c:crosses val="autoZero"/>
        <c:auto val="1"/>
        <c:lblAlgn val="ctr"/>
        <c:lblOffset val="100"/>
        <c:noMultiLvlLbl val="0"/>
      </c:catAx>
      <c:valAx>
        <c:axId val="673124688"/>
        <c:scaling>
          <c:orientation val="minMax"/>
        </c:scaling>
        <c:delete val="1"/>
        <c:axPos val="l"/>
        <c:numFmt formatCode="0%" sourceLinked="1"/>
        <c:majorTickMark val="none"/>
        <c:minorTickMark val="none"/>
        <c:tickLblPos val="nextTo"/>
        <c:crossAx val="6731203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'Graph RP'!$D$207</c:f>
              <c:strCache>
                <c:ptCount val="1"/>
                <c:pt idx="0">
                  <c:v>Zone-1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'Graph RP'!$A$208:$C$213</c:f>
              <c:multiLvlStrCache>
                <c:ptCount val="6"/>
                <c:lvl>
                  <c:pt idx="0">
                    <c:v>&lt;25</c:v>
                  </c:pt>
                  <c:pt idx="1">
                    <c:v>25-29</c:v>
                  </c:pt>
                  <c:pt idx="2">
                    <c:v>30-34</c:v>
                  </c:pt>
                  <c:pt idx="3">
                    <c:v>35-39</c:v>
                  </c:pt>
                  <c:pt idx="4">
                    <c:v>40-44</c:v>
                  </c:pt>
                  <c:pt idx="5">
                    <c:v>&gt;45</c:v>
                  </c:pt>
                </c:lvl>
                <c:lvl>
                  <c:pt idx="0">
                    <c:v>Age at sterlization</c:v>
                  </c:pt>
                </c:lvl>
              </c:multiLvlStrCache>
            </c:multiLvlStrRef>
          </c:cat>
          <c:val>
            <c:numRef>
              <c:f>'Graph RP'!$D$208:$D$213</c:f>
              <c:numCache>
                <c:formatCode>0%</c:formatCode>
                <c:ptCount val="6"/>
                <c:pt idx="0">
                  <c:v>0.35</c:v>
                </c:pt>
                <c:pt idx="1">
                  <c:v>0.41</c:v>
                </c:pt>
                <c:pt idx="2">
                  <c:v>0.18</c:v>
                </c:pt>
                <c:pt idx="3">
                  <c:v>0.05</c:v>
                </c:pt>
                <c:pt idx="4">
                  <c:v>0.01</c:v>
                </c:pt>
                <c:pt idx="5">
                  <c:v>0</c:v>
                </c:pt>
              </c:numCache>
            </c:numRef>
          </c:val>
          <c:extLst>
            <c:ext xmlns:c16="http://schemas.microsoft.com/office/drawing/2014/chart" uri="{C3380CC4-5D6E-409C-BE32-E72D297353CC}">
              <c16:uniqueId val="{00000000-CD00-473E-A9F4-68A021942593}"/>
            </c:ext>
          </c:extLst>
        </c:ser>
        <c:ser>
          <c:idx val="1"/>
          <c:order val="1"/>
          <c:tx>
            <c:strRef>
              <c:f>'Graph RP'!$E$207</c:f>
              <c:strCache>
                <c:ptCount val="1"/>
                <c:pt idx="0">
                  <c:v>Zone-2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'Graph RP'!$A$208:$C$213</c:f>
              <c:multiLvlStrCache>
                <c:ptCount val="6"/>
                <c:lvl>
                  <c:pt idx="0">
                    <c:v>&lt;25</c:v>
                  </c:pt>
                  <c:pt idx="1">
                    <c:v>25-29</c:v>
                  </c:pt>
                  <c:pt idx="2">
                    <c:v>30-34</c:v>
                  </c:pt>
                  <c:pt idx="3">
                    <c:v>35-39</c:v>
                  </c:pt>
                  <c:pt idx="4">
                    <c:v>40-44</c:v>
                  </c:pt>
                  <c:pt idx="5">
                    <c:v>&gt;45</c:v>
                  </c:pt>
                </c:lvl>
                <c:lvl>
                  <c:pt idx="0">
                    <c:v>Age at sterlization</c:v>
                  </c:pt>
                </c:lvl>
              </c:multiLvlStrCache>
            </c:multiLvlStrRef>
          </c:cat>
          <c:val>
            <c:numRef>
              <c:f>'Graph RP'!$E$208:$E$213</c:f>
              <c:numCache>
                <c:formatCode>0%</c:formatCode>
                <c:ptCount val="6"/>
                <c:pt idx="0">
                  <c:v>0.53</c:v>
                </c:pt>
                <c:pt idx="1">
                  <c:v>0.32</c:v>
                </c:pt>
                <c:pt idx="2">
                  <c:v>0.12</c:v>
                </c:pt>
                <c:pt idx="3">
                  <c:v>0.02</c:v>
                </c:pt>
                <c:pt idx="4">
                  <c:v>0</c:v>
                </c:pt>
                <c:pt idx="5">
                  <c:v>0</c:v>
                </c:pt>
              </c:numCache>
            </c:numRef>
          </c:val>
          <c:extLst>
            <c:ext xmlns:c16="http://schemas.microsoft.com/office/drawing/2014/chart" uri="{C3380CC4-5D6E-409C-BE32-E72D297353CC}">
              <c16:uniqueId val="{00000001-CD00-473E-A9F4-68A021942593}"/>
            </c:ext>
          </c:extLst>
        </c:ser>
        <c:ser>
          <c:idx val="2"/>
          <c:order val="2"/>
          <c:tx>
            <c:strRef>
              <c:f>'Graph RP'!$F$207</c:f>
              <c:strCache>
                <c:ptCount val="1"/>
                <c:pt idx="0">
                  <c:v>Zone-3</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'Graph RP'!$A$208:$C$213</c:f>
              <c:multiLvlStrCache>
                <c:ptCount val="6"/>
                <c:lvl>
                  <c:pt idx="0">
                    <c:v>&lt;25</c:v>
                  </c:pt>
                  <c:pt idx="1">
                    <c:v>25-29</c:v>
                  </c:pt>
                  <c:pt idx="2">
                    <c:v>30-34</c:v>
                  </c:pt>
                  <c:pt idx="3">
                    <c:v>35-39</c:v>
                  </c:pt>
                  <c:pt idx="4">
                    <c:v>40-44</c:v>
                  </c:pt>
                  <c:pt idx="5">
                    <c:v>&gt;45</c:v>
                  </c:pt>
                </c:lvl>
                <c:lvl>
                  <c:pt idx="0">
                    <c:v>Age at sterlization</c:v>
                  </c:pt>
                </c:lvl>
              </c:multiLvlStrCache>
            </c:multiLvlStrRef>
          </c:cat>
          <c:val>
            <c:numRef>
              <c:f>'Graph RP'!$F$208:$F$213</c:f>
              <c:numCache>
                <c:formatCode>0%</c:formatCode>
                <c:ptCount val="6"/>
                <c:pt idx="0">
                  <c:v>0.34</c:v>
                </c:pt>
                <c:pt idx="1">
                  <c:v>0.4</c:v>
                </c:pt>
                <c:pt idx="2">
                  <c:v>0.19</c:v>
                </c:pt>
                <c:pt idx="3">
                  <c:v>0.06</c:v>
                </c:pt>
                <c:pt idx="4">
                  <c:v>0.01</c:v>
                </c:pt>
                <c:pt idx="5">
                  <c:v>0</c:v>
                </c:pt>
              </c:numCache>
            </c:numRef>
          </c:val>
          <c:extLst>
            <c:ext xmlns:c16="http://schemas.microsoft.com/office/drawing/2014/chart" uri="{C3380CC4-5D6E-409C-BE32-E72D297353CC}">
              <c16:uniqueId val="{00000002-CD00-473E-A9F4-68A021942593}"/>
            </c:ext>
          </c:extLst>
        </c:ser>
        <c:ser>
          <c:idx val="3"/>
          <c:order val="3"/>
          <c:tx>
            <c:strRef>
              <c:f>'Graph RP'!$G$207</c:f>
              <c:strCache>
                <c:ptCount val="1"/>
                <c:pt idx="0">
                  <c:v>Zone-4</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'Graph RP'!$A$208:$C$213</c:f>
              <c:multiLvlStrCache>
                <c:ptCount val="6"/>
                <c:lvl>
                  <c:pt idx="0">
                    <c:v>&lt;25</c:v>
                  </c:pt>
                  <c:pt idx="1">
                    <c:v>25-29</c:v>
                  </c:pt>
                  <c:pt idx="2">
                    <c:v>30-34</c:v>
                  </c:pt>
                  <c:pt idx="3">
                    <c:v>35-39</c:v>
                  </c:pt>
                  <c:pt idx="4">
                    <c:v>40-44</c:v>
                  </c:pt>
                  <c:pt idx="5">
                    <c:v>&gt;45</c:v>
                  </c:pt>
                </c:lvl>
                <c:lvl>
                  <c:pt idx="0">
                    <c:v>Age at sterlization</c:v>
                  </c:pt>
                </c:lvl>
              </c:multiLvlStrCache>
            </c:multiLvlStrRef>
          </c:cat>
          <c:val>
            <c:numRef>
              <c:f>'Graph RP'!$G$208:$G$213</c:f>
              <c:numCache>
                <c:formatCode>0%</c:formatCode>
                <c:ptCount val="6"/>
                <c:pt idx="0">
                  <c:v>0.38</c:v>
                </c:pt>
                <c:pt idx="1">
                  <c:v>0.37</c:v>
                </c:pt>
                <c:pt idx="2">
                  <c:v>0.18</c:v>
                </c:pt>
                <c:pt idx="3">
                  <c:v>0.06</c:v>
                </c:pt>
                <c:pt idx="4">
                  <c:v>0.01</c:v>
                </c:pt>
                <c:pt idx="5">
                  <c:v>0</c:v>
                </c:pt>
              </c:numCache>
            </c:numRef>
          </c:val>
          <c:extLst>
            <c:ext xmlns:c16="http://schemas.microsoft.com/office/drawing/2014/chart" uri="{C3380CC4-5D6E-409C-BE32-E72D297353CC}">
              <c16:uniqueId val="{00000003-CD00-473E-A9F4-68A021942593}"/>
            </c:ext>
          </c:extLst>
        </c:ser>
        <c:ser>
          <c:idx val="4"/>
          <c:order val="4"/>
          <c:tx>
            <c:strRef>
              <c:f>'Graph RP'!$H$207</c:f>
              <c:strCache>
                <c:ptCount val="1"/>
                <c:pt idx="0">
                  <c:v>Zone-5</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'Graph RP'!$A$208:$C$213</c:f>
              <c:multiLvlStrCache>
                <c:ptCount val="6"/>
                <c:lvl>
                  <c:pt idx="0">
                    <c:v>&lt;25</c:v>
                  </c:pt>
                  <c:pt idx="1">
                    <c:v>25-29</c:v>
                  </c:pt>
                  <c:pt idx="2">
                    <c:v>30-34</c:v>
                  </c:pt>
                  <c:pt idx="3">
                    <c:v>35-39</c:v>
                  </c:pt>
                  <c:pt idx="4">
                    <c:v>40-44</c:v>
                  </c:pt>
                  <c:pt idx="5">
                    <c:v>&gt;45</c:v>
                  </c:pt>
                </c:lvl>
                <c:lvl>
                  <c:pt idx="0">
                    <c:v>Age at sterlization</c:v>
                  </c:pt>
                </c:lvl>
              </c:multiLvlStrCache>
            </c:multiLvlStrRef>
          </c:cat>
          <c:val>
            <c:numRef>
              <c:f>'Graph RP'!$H$208:$H$213</c:f>
              <c:numCache>
                <c:formatCode>0%</c:formatCode>
                <c:ptCount val="6"/>
                <c:pt idx="0">
                  <c:v>0.44</c:v>
                </c:pt>
                <c:pt idx="1">
                  <c:v>0.37</c:v>
                </c:pt>
                <c:pt idx="2">
                  <c:v>0.15</c:v>
                </c:pt>
                <c:pt idx="3">
                  <c:v>0.04</c:v>
                </c:pt>
                <c:pt idx="4">
                  <c:v>0.01</c:v>
                </c:pt>
                <c:pt idx="5">
                  <c:v>0</c:v>
                </c:pt>
              </c:numCache>
            </c:numRef>
          </c:val>
          <c:extLst>
            <c:ext xmlns:c16="http://schemas.microsoft.com/office/drawing/2014/chart" uri="{C3380CC4-5D6E-409C-BE32-E72D297353CC}">
              <c16:uniqueId val="{00000004-CD00-473E-A9F4-68A021942593}"/>
            </c:ext>
          </c:extLst>
        </c:ser>
        <c:ser>
          <c:idx val="5"/>
          <c:order val="5"/>
          <c:tx>
            <c:strRef>
              <c:f>'Graph RP'!$I$207</c:f>
              <c:strCache>
                <c:ptCount val="1"/>
                <c:pt idx="0">
                  <c:v>Zone-6</c:v>
                </c:pt>
              </c:strCache>
            </c:strRef>
          </c:tx>
          <c:spPr>
            <a:solidFill>
              <a:schemeClr val="accent6">
                <a:alpha val="85000"/>
              </a:schemeClr>
            </a:solidFill>
            <a:ln w="9525" cap="flat" cmpd="sng" algn="ctr">
              <a:solidFill>
                <a:schemeClr val="lt1">
                  <a:alpha val="50000"/>
                </a:schemeClr>
              </a:solidFill>
              <a:round/>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3528-47C2-ADCE-9F7EBA1F336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'Graph RP'!$A$208:$C$213</c:f>
              <c:multiLvlStrCache>
                <c:ptCount val="6"/>
                <c:lvl>
                  <c:pt idx="0">
                    <c:v>&lt;25</c:v>
                  </c:pt>
                  <c:pt idx="1">
                    <c:v>25-29</c:v>
                  </c:pt>
                  <c:pt idx="2">
                    <c:v>30-34</c:v>
                  </c:pt>
                  <c:pt idx="3">
                    <c:v>35-39</c:v>
                  </c:pt>
                  <c:pt idx="4">
                    <c:v>40-44</c:v>
                  </c:pt>
                  <c:pt idx="5">
                    <c:v>&gt;45</c:v>
                  </c:pt>
                </c:lvl>
                <c:lvl>
                  <c:pt idx="0">
                    <c:v>Age at sterlization</c:v>
                  </c:pt>
                </c:lvl>
              </c:multiLvlStrCache>
            </c:multiLvlStrRef>
          </c:cat>
          <c:val>
            <c:numRef>
              <c:f>'Graph RP'!$I$208:$I$213</c:f>
              <c:numCache>
                <c:formatCode>0%</c:formatCode>
                <c:ptCount val="6"/>
                <c:pt idx="0">
                  <c:v>0.26</c:v>
                </c:pt>
                <c:pt idx="1">
                  <c:v>0.36</c:v>
                </c:pt>
                <c:pt idx="2">
                  <c:v>0.25</c:v>
                </c:pt>
                <c:pt idx="3">
                  <c:v>0.1</c:v>
                </c:pt>
                <c:pt idx="4">
                  <c:v>0.03</c:v>
                </c:pt>
                <c:pt idx="5">
                  <c:v>0</c:v>
                </c:pt>
              </c:numCache>
            </c:numRef>
          </c:val>
          <c:extLst>
            <c:ext xmlns:c16="http://schemas.microsoft.com/office/drawing/2014/chart" uri="{C3380CC4-5D6E-409C-BE32-E72D297353CC}">
              <c16:uniqueId val="{00000005-CD00-473E-A9F4-68A021942593}"/>
            </c:ext>
          </c:extLst>
        </c:ser>
        <c:dLbls>
          <c:dLblPos val="ctr"/>
          <c:showLegendKey val="0"/>
          <c:showVal val="1"/>
          <c:showCatName val="0"/>
          <c:showSerName val="0"/>
          <c:showPercent val="0"/>
          <c:showBubbleSize val="0"/>
        </c:dLbls>
        <c:gapWidth val="150"/>
        <c:overlap val="100"/>
        <c:axId val="807061056"/>
        <c:axId val="807050016"/>
      </c:barChart>
      <c:catAx>
        <c:axId val="8070610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07050016"/>
        <c:crosses val="autoZero"/>
        <c:auto val="1"/>
        <c:lblAlgn val="ctr"/>
        <c:lblOffset val="100"/>
        <c:noMultiLvlLbl val="0"/>
      </c:catAx>
      <c:valAx>
        <c:axId val="807050016"/>
        <c:scaling>
          <c:orientation val="minMax"/>
        </c:scaling>
        <c:delete val="1"/>
        <c:axPos val="b"/>
        <c:numFmt formatCode="0%" sourceLinked="1"/>
        <c:majorTickMark val="none"/>
        <c:minorTickMark val="none"/>
        <c:tickLblPos val="nextTo"/>
        <c:crossAx val="8070610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 RP'!$C$231</c:f>
              <c:strCache>
                <c:ptCount val="1"/>
                <c:pt idx="0">
                  <c:v>Zone-1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RP'!$B$232</c:f>
              <c:strCache>
                <c:ptCount val="1"/>
                <c:pt idx="0">
                  <c:v>Future Intention</c:v>
                </c:pt>
              </c:strCache>
            </c:strRef>
          </c:cat>
          <c:val>
            <c:numRef>
              <c:f>'Graph RP'!$C$232</c:f>
              <c:numCache>
                <c:formatCode>0%</c:formatCode>
                <c:ptCount val="1"/>
                <c:pt idx="0">
                  <c:v>0.51</c:v>
                </c:pt>
              </c:numCache>
            </c:numRef>
          </c:val>
          <c:extLst>
            <c:ext xmlns:c16="http://schemas.microsoft.com/office/drawing/2014/chart" uri="{C3380CC4-5D6E-409C-BE32-E72D297353CC}">
              <c16:uniqueId val="{00000000-11E2-4C17-B282-02BD55A8DC3A}"/>
            </c:ext>
          </c:extLst>
        </c:ser>
        <c:ser>
          <c:idx val="1"/>
          <c:order val="1"/>
          <c:tx>
            <c:strRef>
              <c:f>'Graph RP'!$D$231</c:f>
              <c:strCache>
                <c:ptCount val="1"/>
                <c:pt idx="0">
                  <c:v>Zone-2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RP'!$B$232</c:f>
              <c:strCache>
                <c:ptCount val="1"/>
                <c:pt idx="0">
                  <c:v>Future Intention</c:v>
                </c:pt>
              </c:strCache>
            </c:strRef>
          </c:cat>
          <c:val>
            <c:numRef>
              <c:f>'Graph RP'!$D$232</c:f>
              <c:numCache>
                <c:formatCode>0%</c:formatCode>
                <c:ptCount val="1"/>
                <c:pt idx="0">
                  <c:v>0.34</c:v>
                </c:pt>
              </c:numCache>
            </c:numRef>
          </c:val>
          <c:extLst>
            <c:ext xmlns:c16="http://schemas.microsoft.com/office/drawing/2014/chart" uri="{C3380CC4-5D6E-409C-BE32-E72D297353CC}">
              <c16:uniqueId val="{00000001-11E2-4C17-B282-02BD55A8DC3A}"/>
            </c:ext>
          </c:extLst>
        </c:ser>
        <c:ser>
          <c:idx val="2"/>
          <c:order val="2"/>
          <c:tx>
            <c:strRef>
              <c:f>'Graph RP'!$E$231</c:f>
              <c:strCache>
                <c:ptCount val="1"/>
                <c:pt idx="0">
                  <c:v>Zone-3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RP'!$B$232</c:f>
              <c:strCache>
                <c:ptCount val="1"/>
                <c:pt idx="0">
                  <c:v>Future Intention</c:v>
                </c:pt>
              </c:strCache>
            </c:strRef>
          </c:cat>
          <c:val>
            <c:numRef>
              <c:f>'Graph RP'!$E$232</c:f>
              <c:numCache>
                <c:formatCode>0%</c:formatCode>
                <c:ptCount val="1"/>
                <c:pt idx="0">
                  <c:v>0.56000000000000005</c:v>
                </c:pt>
              </c:numCache>
            </c:numRef>
          </c:val>
          <c:extLst>
            <c:ext xmlns:c16="http://schemas.microsoft.com/office/drawing/2014/chart" uri="{C3380CC4-5D6E-409C-BE32-E72D297353CC}">
              <c16:uniqueId val="{00000002-11E2-4C17-B282-02BD55A8DC3A}"/>
            </c:ext>
          </c:extLst>
        </c:ser>
        <c:ser>
          <c:idx val="3"/>
          <c:order val="3"/>
          <c:tx>
            <c:strRef>
              <c:f>'Graph RP'!$F$231</c:f>
              <c:strCache>
                <c:ptCount val="1"/>
                <c:pt idx="0">
                  <c:v>Zone-4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RP'!$B$232</c:f>
              <c:strCache>
                <c:ptCount val="1"/>
                <c:pt idx="0">
                  <c:v>Future Intention</c:v>
                </c:pt>
              </c:strCache>
            </c:strRef>
          </c:cat>
          <c:val>
            <c:numRef>
              <c:f>'Graph RP'!$F$232</c:f>
              <c:numCache>
                <c:formatCode>0%</c:formatCode>
                <c:ptCount val="1"/>
                <c:pt idx="0">
                  <c:v>0.44</c:v>
                </c:pt>
              </c:numCache>
            </c:numRef>
          </c:val>
          <c:extLst>
            <c:ext xmlns:c16="http://schemas.microsoft.com/office/drawing/2014/chart" uri="{C3380CC4-5D6E-409C-BE32-E72D297353CC}">
              <c16:uniqueId val="{00000003-11E2-4C17-B282-02BD55A8DC3A}"/>
            </c:ext>
          </c:extLst>
        </c:ser>
        <c:ser>
          <c:idx val="4"/>
          <c:order val="4"/>
          <c:tx>
            <c:strRef>
              <c:f>'Graph RP'!$G$231</c:f>
              <c:strCache>
                <c:ptCount val="1"/>
                <c:pt idx="0">
                  <c:v>Zone-5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RP'!$B$232</c:f>
              <c:strCache>
                <c:ptCount val="1"/>
                <c:pt idx="0">
                  <c:v>Future Intention</c:v>
                </c:pt>
              </c:strCache>
            </c:strRef>
          </c:cat>
          <c:val>
            <c:numRef>
              <c:f>'Graph RP'!$G$232</c:f>
              <c:numCache>
                <c:formatCode>0%</c:formatCode>
                <c:ptCount val="1"/>
                <c:pt idx="0">
                  <c:v>0.41</c:v>
                </c:pt>
              </c:numCache>
            </c:numRef>
          </c:val>
          <c:extLst>
            <c:ext xmlns:c16="http://schemas.microsoft.com/office/drawing/2014/chart" uri="{C3380CC4-5D6E-409C-BE32-E72D297353CC}">
              <c16:uniqueId val="{00000004-11E2-4C17-B282-02BD55A8DC3A}"/>
            </c:ext>
          </c:extLst>
        </c:ser>
        <c:ser>
          <c:idx val="5"/>
          <c:order val="5"/>
          <c:tx>
            <c:strRef>
              <c:f>'Graph RP'!$H$231</c:f>
              <c:strCache>
                <c:ptCount val="1"/>
                <c:pt idx="0">
                  <c:v>Zone-6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RP'!$B$232</c:f>
              <c:strCache>
                <c:ptCount val="1"/>
                <c:pt idx="0">
                  <c:v>Future Intention</c:v>
                </c:pt>
              </c:strCache>
            </c:strRef>
          </c:cat>
          <c:val>
            <c:numRef>
              <c:f>'Graph RP'!$H$232</c:f>
              <c:numCache>
                <c:formatCode>0%</c:formatCode>
                <c:ptCount val="1"/>
                <c:pt idx="0">
                  <c:v>0.27</c:v>
                </c:pt>
              </c:numCache>
            </c:numRef>
          </c:val>
          <c:extLst>
            <c:ext xmlns:c16="http://schemas.microsoft.com/office/drawing/2014/chart" uri="{C3380CC4-5D6E-409C-BE32-E72D297353CC}">
              <c16:uniqueId val="{00000005-11E2-4C17-B282-02BD55A8DC3A}"/>
            </c:ext>
          </c:extLst>
        </c:ser>
        <c:dLbls>
          <c:dLblPos val="outEnd"/>
          <c:showLegendKey val="0"/>
          <c:showVal val="1"/>
          <c:showCatName val="0"/>
          <c:showSerName val="0"/>
          <c:showPercent val="0"/>
          <c:showBubbleSize val="0"/>
        </c:dLbls>
        <c:gapWidth val="219"/>
        <c:overlap val="-27"/>
        <c:axId val="1697877552"/>
        <c:axId val="1697878032"/>
      </c:barChart>
      <c:catAx>
        <c:axId val="1697877552"/>
        <c:scaling>
          <c:orientation val="minMax"/>
        </c:scaling>
        <c:delete val="1"/>
        <c:axPos val="b"/>
        <c:numFmt formatCode="General" sourceLinked="1"/>
        <c:majorTickMark val="none"/>
        <c:minorTickMark val="none"/>
        <c:tickLblPos val="nextTo"/>
        <c:crossAx val="1697878032"/>
        <c:crosses val="autoZero"/>
        <c:auto val="1"/>
        <c:lblAlgn val="ctr"/>
        <c:lblOffset val="100"/>
        <c:noMultiLvlLbl val="0"/>
      </c:catAx>
      <c:valAx>
        <c:axId val="1697878032"/>
        <c:scaling>
          <c:orientation val="minMax"/>
        </c:scaling>
        <c:delete val="1"/>
        <c:axPos val="l"/>
        <c:numFmt formatCode="0%" sourceLinked="1"/>
        <c:majorTickMark val="none"/>
        <c:minorTickMark val="none"/>
        <c:tickLblPos val="nextTo"/>
        <c:crossAx val="169787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177532016926679E-2"/>
          <c:y val="0.13673594631455796"/>
          <c:w val="0.95564493596614664"/>
          <c:h val="0.80591215958381934"/>
        </c:manualLayout>
      </c:layout>
      <c:bar3DChart>
        <c:barDir val="col"/>
        <c:grouping val="stacked"/>
        <c:varyColors val="0"/>
        <c:ser>
          <c:idx val="0"/>
          <c:order val="0"/>
          <c:tx>
            <c:strRef>
              <c:f>'Graph RP'!$C$181</c:f>
              <c:strCache>
                <c:ptCount val="1"/>
                <c:pt idx="0">
                  <c:v>&lt;=19</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RP'!$D$180:$I$180</c:f>
              <c:strCache>
                <c:ptCount val="6"/>
                <c:pt idx="0">
                  <c:v>Zone-1</c:v>
                </c:pt>
                <c:pt idx="1">
                  <c:v>Zone-2</c:v>
                </c:pt>
                <c:pt idx="2">
                  <c:v>Zone-3</c:v>
                </c:pt>
                <c:pt idx="3">
                  <c:v>Zone-4</c:v>
                </c:pt>
                <c:pt idx="4">
                  <c:v>Zone-5</c:v>
                </c:pt>
                <c:pt idx="5">
                  <c:v>Zone-6</c:v>
                </c:pt>
              </c:strCache>
            </c:strRef>
          </c:cat>
          <c:val>
            <c:numRef>
              <c:f>'Graph RP'!$D$181:$I$181</c:f>
              <c:numCache>
                <c:formatCode>0%</c:formatCode>
                <c:ptCount val="6"/>
                <c:pt idx="0">
                  <c:v>0.04</c:v>
                </c:pt>
                <c:pt idx="1">
                  <c:v>0.06</c:v>
                </c:pt>
                <c:pt idx="2">
                  <c:v>0.03</c:v>
                </c:pt>
                <c:pt idx="3">
                  <c:v>0.11</c:v>
                </c:pt>
                <c:pt idx="4">
                  <c:v>0.05</c:v>
                </c:pt>
                <c:pt idx="5">
                  <c:v>0.08</c:v>
                </c:pt>
              </c:numCache>
            </c:numRef>
          </c:val>
          <c:extLst>
            <c:ext xmlns:c16="http://schemas.microsoft.com/office/drawing/2014/chart" uri="{C3380CC4-5D6E-409C-BE32-E72D297353CC}">
              <c16:uniqueId val="{00000000-174A-4E2F-BF3E-5FCAD377013D}"/>
            </c:ext>
          </c:extLst>
        </c:ser>
        <c:ser>
          <c:idx val="1"/>
          <c:order val="1"/>
          <c:tx>
            <c:strRef>
              <c:f>'Graph RP'!$C$182</c:f>
              <c:strCache>
                <c:ptCount val="1"/>
                <c:pt idx="0">
                  <c:v>20-24</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RP'!$D$180:$I$180</c:f>
              <c:strCache>
                <c:ptCount val="6"/>
                <c:pt idx="0">
                  <c:v>Zone-1</c:v>
                </c:pt>
                <c:pt idx="1">
                  <c:v>Zone-2</c:v>
                </c:pt>
                <c:pt idx="2">
                  <c:v>Zone-3</c:v>
                </c:pt>
                <c:pt idx="3">
                  <c:v>Zone-4</c:v>
                </c:pt>
                <c:pt idx="4">
                  <c:v>Zone-5</c:v>
                </c:pt>
                <c:pt idx="5">
                  <c:v>Zone-6</c:v>
                </c:pt>
              </c:strCache>
            </c:strRef>
          </c:cat>
          <c:val>
            <c:numRef>
              <c:f>'Graph RP'!$D$182:$I$182</c:f>
              <c:numCache>
                <c:formatCode>0%</c:formatCode>
                <c:ptCount val="6"/>
                <c:pt idx="0">
                  <c:v>0.28999999999999998</c:v>
                </c:pt>
                <c:pt idx="1">
                  <c:v>0.31</c:v>
                </c:pt>
                <c:pt idx="2">
                  <c:v>0.26</c:v>
                </c:pt>
                <c:pt idx="3">
                  <c:v>0.35</c:v>
                </c:pt>
                <c:pt idx="4">
                  <c:v>0.31</c:v>
                </c:pt>
                <c:pt idx="5">
                  <c:v>0.28000000000000003</c:v>
                </c:pt>
              </c:numCache>
            </c:numRef>
          </c:val>
          <c:extLst>
            <c:ext xmlns:c16="http://schemas.microsoft.com/office/drawing/2014/chart" uri="{C3380CC4-5D6E-409C-BE32-E72D297353CC}">
              <c16:uniqueId val="{00000001-174A-4E2F-BF3E-5FCAD377013D}"/>
            </c:ext>
          </c:extLst>
        </c:ser>
        <c:ser>
          <c:idx val="2"/>
          <c:order val="2"/>
          <c:tx>
            <c:strRef>
              <c:f>'Graph RP'!$C$183</c:f>
              <c:strCache>
                <c:ptCount val="1"/>
                <c:pt idx="0">
                  <c:v>25-34</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RP'!$D$180:$I$180</c:f>
              <c:strCache>
                <c:ptCount val="6"/>
                <c:pt idx="0">
                  <c:v>Zone-1</c:v>
                </c:pt>
                <c:pt idx="1">
                  <c:v>Zone-2</c:v>
                </c:pt>
                <c:pt idx="2">
                  <c:v>Zone-3</c:v>
                </c:pt>
                <c:pt idx="3">
                  <c:v>Zone-4</c:v>
                </c:pt>
                <c:pt idx="4">
                  <c:v>Zone-5</c:v>
                </c:pt>
                <c:pt idx="5">
                  <c:v>Zone-6</c:v>
                </c:pt>
              </c:strCache>
            </c:strRef>
          </c:cat>
          <c:val>
            <c:numRef>
              <c:f>'Graph RP'!$D$183:$I$183</c:f>
              <c:numCache>
                <c:formatCode>0%</c:formatCode>
                <c:ptCount val="6"/>
                <c:pt idx="0">
                  <c:v>0.56000000000000005</c:v>
                </c:pt>
                <c:pt idx="1">
                  <c:v>0.55000000000000004</c:v>
                </c:pt>
                <c:pt idx="2">
                  <c:v>0.56999999999999995</c:v>
                </c:pt>
                <c:pt idx="3">
                  <c:v>0.45</c:v>
                </c:pt>
                <c:pt idx="4">
                  <c:v>0.55000000000000004</c:v>
                </c:pt>
                <c:pt idx="5">
                  <c:v>0.5</c:v>
                </c:pt>
              </c:numCache>
            </c:numRef>
          </c:val>
          <c:extLst>
            <c:ext xmlns:c16="http://schemas.microsoft.com/office/drawing/2014/chart" uri="{C3380CC4-5D6E-409C-BE32-E72D297353CC}">
              <c16:uniqueId val="{00000002-174A-4E2F-BF3E-5FCAD377013D}"/>
            </c:ext>
          </c:extLst>
        </c:ser>
        <c:ser>
          <c:idx val="3"/>
          <c:order val="3"/>
          <c:tx>
            <c:strRef>
              <c:f>'Graph RP'!$C$184</c:f>
              <c:strCache>
                <c:ptCount val="1"/>
                <c:pt idx="0">
                  <c:v>&gt;=35</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RP'!$D$180:$I$180</c:f>
              <c:strCache>
                <c:ptCount val="6"/>
                <c:pt idx="0">
                  <c:v>Zone-1</c:v>
                </c:pt>
                <c:pt idx="1">
                  <c:v>Zone-2</c:v>
                </c:pt>
                <c:pt idx="2">
                  <c:v>Zone-3</c:v>
                </c:pt>
                <c:pt idx="3">
                  <c:v>Zone-4</c:v>
                </c:pt>
                <c:pt idx="4">
                  <c:v>Zone-5</c:v>
                </c:pt>
                <c:pt idx="5">
                  <c:v>Zone-6</c:v>
                </c:pt>
              </c:strCache>
            </c:strRef>
          </c:cat>
          <c:val>
            <c:numRef>
              <c:f>'Graph RP'!$D$184:$I$184</c:f>
              <c:numCache>
                <c:formatCode>0%</c:formatCode>
                <c:ptCount val="6"/>
                <c:pt idx="0">
                  <c:v>0.11</c:v>
                </c:pt>
                <c:pt idx="1">
                  <c:v>0.08</c:v>
                </c:pt>
                <c:pt idx="2">
                  <c:v>0.14000000000000001</c:v>
                </c:pt>
                <c:pt idx="3">
                  <c:v>0.09</c:v>
                </c:pt>
                <c:pt idx="4">
                  <c:v>0.09</c:v>
                </c:pt>
                <c:pt idx="5">
                  <c:v>0.14000000000000001</c:v>
                </c:pt>
              </c:numCache>
            </c:numRef>
          </c:val>
          <c:extLst>
            <c:ext xmlns:c16="http://schemas.microsoft.com/office/drawing/2014/chart" uri="{C3380CC4-5D6E-409C-BE32-E72D297353CC}">
              <c16:uniqueId val="{00000003-174A-4E2F-BF3E-5FCAD377013D}"/>
            </c:ext>
          </c:extLst>
        </c:ser>
        <c:dLbls>
          <c:showLegendKey val="0"/>
          <c:showVal val="1"/>
          <c:showCatName val="0"/>
          <c:showSerName val="0"/>
          <c:showPercent val="0"/>
          <c:showBubbleSize val="0"/>
        </c:dLbls>
        <c:gapWidth val="150"/>
        <c:shape val="box"/>
        <c:axId val="896448672"/>
        <c:axId val="896446272"/>
        <c:axId val="0"/>
      </c:bar3DChart>
      <c:catAx>
        <c:axId val="896448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96446272"/>
        <c:crosses val="autoZero"/>
        <c:auto val="1"/>
        <c:lblAlgn val="ctr"/>
        <c:lblOffset val="100"/>
        <c:noMultiLvlLbl val="0"/>
      </c:catAx>
      <c:valAx>
        <c:axId val="896446272"/>
        <c:scaling>
          <c:orientation val="minMax"/>
        </c:scaling>
        <c:delete val="1"/>
        <c:axPos val="l"/>
        <c:numFmt formatCode="0%" sourceLinked="1"/>
        <c:majorTickMark val="none"/>
        <c:minorTickMark val="none"/>
        <c:tickLblPos val="nextTo"/>
        <c:crossAx val="896448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'Graph RP'!$C$176</c:f>
              <c:strCache>
                <c:ptCount val="1"/>
                <c:pt idx="0">
                  <c:v>&lt;=19</c:v>
                </c:pt>
              </c:strCache>
            </c:strRef>
          </c:tx>
          <c:spPr>
            <a:solidFill>
              <a:schemeClr val="accent1"/>
            </a:solidFill>
            <a:ln>
              <a:noFill/>
            </a:ln>
            <a:effectLst/>
            <a:sp3d/>
          </c:spPr>
          <c:invertIfNegative val="0"/>
          <c:dLbls>
            <c:dLbl>
              <c:idx val="0"/>
              <c:layout>
                <c:manualLayout>
                  <c:x val="-6.0773505212746576E-2"/>
                  <c:y val="5.2369773486296099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A5-4667-95AE-D659B67B1AC8}"/>
                </c:ext>
              </c:extLst>
            </c:dLbl>
            <c:dLbl>
              <c:idx val="1"/>
              <c:layout>
                <c:manualLayout>
                  <c:x val="-5.6432540554693246E-2"/>
                  <c:y val="5.2369773486296099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A5-4667-95AE-D659B67B1AC8}"/>
                </c:ext>
              </c:extLst>
            </c:dLbl>
            <c:dLbl>
              <c:idx val="2"/>
              <c:layout>
                <c:manualLayout>
                  <c:x val="-5.6432540554693246E-2"/>
                  <c:y val="5.2369773486296099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A5-4667-95AE-D659B67B1AC8}"/>
                </c:ext>
              </c:extLst>
            </c:dLbl>
            <c:dLbl>
              <c:idx val="3"/>
              <c:layout>
                <c:manualLayout>
                  <c:x val="-4.9921093567613338E-2"/>
                  <c:y val="2.0947909394518825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A5-4667-95AE-D659B67B1AC8}"/>
                </c:ext>
              </c:extLst>
            </c:dLbl>
            <c:dLbl>
              <c:idx val="4"/>
              <c:layout>
                <c:manualLayout>
                  <c:x val="-5.2091575896639923E-2"/>
                  <c:y val="1.047395469725950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A5-4667-95AE-D659B67B1AC8}"/>
                </c:ext>
              </c:extLst>
            </c:dLbl>
            <c:dLbl>
              <c:idx val="5"/>
              <c:layout>
                <c:manualLayout>
                  <c:x val="-4.7750611238586593E-2"/>
                  <c:y val="1.5710932045889213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A5-4667-95AE-D659B67B1AC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RP'!$D$175:$I$175</c:f>
              <c:strCache>
                <c:ptCount val="6"/>
                <c:pt idx="0">
                  <c:v>Zone-1</c:v>
                </c:pt>
                <c:pt idx="1">
                  <c:v>Zone-2</c:v>
                </c:pt>
                <c:pt idx="2">
                  <c:v>Zone-3</c:v>
                </c:pt>
                <c:pt idx="3">
                  <c:v>Zone-4</c:v>
                </c:pt>
                <c:pt idx="4">
                  <c:v>Zone-5</c:v>
                </c:pt>
                <c:pt idx="5">
                  <c:v>Zone-6</c:v>
                </c:pt>
              </c:strCache>
            </c:strRef>
          </c:cat>
          <c:val>
            <c:numRef>
              <c:f>'Graph RP'!$D$176:$I$176</c:f>
              <c:numCache>
                <c:formatCode>0%</c:formatCode>
                <c:ptCount val="6"/>
                <c:pt idx="0">
                  <c:v>0.03</c:v>
                </c:pt>
                <c:pt idx="1">
                  <c:v>0.03</c:v>
                </c:pt>
                <c:pt idx="2">
                  <c:v>0.03</c:v>
                </c:pt>
                <c:pt idx="3">
                  <c:v>0.1</c:v>
                </c:pt>
                <c:pt idx="4">
                  <c:v>0.05</c:v>
                </c:pt>
                <c:pt idx="5">
                  <c:v>7.0000000000000007E-2</c:v>
                </c:pt>
              </c:numCache>
            </c:numRef>
          </c:val>
          <c:extLst>
            <c:ext xmlns:c16="http://schemas.microsoft.com/office/drawing/2014/chart" uri="{C3380CC4-5D6E-409C-BE32-E72D297353CC}">
              <c16:uniqueId val="{00000000-0FA5-4667-95AE-D659B67B1AC8}"/>
            </c:ext>
          </c:extLst>
        </c:ser>
        <c:ser>
          <c:idx val="1"/>
          <c:order val="1"/>
          <c:tx>
            <c:strRef>
              <c:f>'Graph RP'!$C$177</c:f>
              <c:strCache>
                <c:ptCount val="1"/>
                <c:pt idx="0">
                  <c:v>20-24</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RP'!$D$175:$I$175</c:f>
              <c:strCache>
                <c:ptCount val="6"/>
                <c:pt idx="0">
                  <c:v>Zone-1</c:v>
                </c:pt>
                <c:pt idx="1">
                  <c:v>Zone-2</c:v>
                </c:pt>
                <c:pt idx="2">
                  <c:v>Zone-3</c:v>
                </c:pt>
                <c:pt idx="3">
                  <c:v>Zone-4</c:v>
                </c:pt>
                <c:pt idx="4">
                  <c:v>Zone-5</c:v>
                </c:pt>
                <c:pt idx="5">
                  <c:v>Zone-6</c:v>
                </c:pt>
              </c:strCache>
            </c:strRef>
          </c:cat>
          <c:val>
            <c:numRef>
              <c:f>'Graph RP'!$D$177:$I$177</c:f>
              <c:numCache>
                <c:formatCode>0%</c:formatCode>
                <c:ptCount val="6"/>
                <c:pt idx="0">
                  <c:v>0.28999999999999998</c:v>
                </c:pt>
                <c:pt idx="1">
                  <c:v>0.23</c:v>
                </c:pt>
                <c:pt idx="2">
                  <c:v>0.24</c:v>
                </c:pt>
                <c:pt idx="3">
                  <c:v>0.31</c:v>
                </c:pt>
                <c:pt idx="4">
                  <c:v>0.28999999999999998</c:v>
                </c:pt>
                <c:pt idx="5">
                  <c:v>0.25</c:v>
                </c:pt>
              </c:numCache>
            </c:numRef>
          </c:val>
          <c:extLst>
            <c:ext xmlns:c16="http://schemas.microsoft.com/office/drawing/2014/chart" uri="{C3380CC4-5D6E-409C-BE32-E72D297353CC}">
              <c16:uniqueId val="{00000001-0FA5-4667-95AE-D659B67B1AC8}"/>
            </c:ext>
          </c:extLst>
        </c:ser>
        <c:ser>
          <c:idx val="2"/>
          <c:order val="2"/>
          <c:tx>
            <c:strRef>
              <c:f>'Graph RP'!$C$178</c:f>
              <c:strCache>
                <c:ptCount val="1"/>
                <c:pt idx="0">
                  <c:v>25-34</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RP'!$D$175:$I$175</c:f>
              <c:strCache>
                <c:ptCount val="6"/>
                <c:pt idx="0">
                  <c:v>Zone-1</c:v>
                </c:pt>
                <c:pt idx="1">
                  <c:v>Zone-2</c:v>
                </c:pt>
                <c:pt idx="2">
                  <c:v>Zone-3</c:v>
                </c:pt>
                <c:pt idx="3">
                  <c:v>Zone-4</c:v>
                </c:pt>
                <c:pt idx="4">
                  <c:v>Zone-5</c:v>
                </c:pt>
                <c:pt idx="5">
                  <c:v>Zone-6</c:v>
                </c:pt>
              </c:strCache>
            </c:strRef>
          </c:cat>
          <c:val>
            <c:numRef>
              <c:f>'Graph RP'!$D$178:$I$178</c:f>
              <c:numCache>
                <c:formatCode>0%</c:formatCode>
                <c:ptCount val="6"/>
                <c:pt idx="0">
                  <c:v>0.55000000000000004</c:v>
                </c:pt>
                <c:pt idx="1">
                  <c:v>0.62</c:v>
                </c:pt>
                <c:pt idx="2">
                  <c:v>0.56999999999999995</c:v>
                </c:pt>
                <c:pt idx="3">
                  <c:v>0.47</c:v>
                </c:pt>
                <c:pt idx="4">
                  <c:v>0.55000000000000004</c:v>
                </c:pt>
                <c:pt idx="5">
                  <c:v>0.52</c:v>
                </c:pt>
              </c:numCache>
            </c:numRef>
          </c:val>
          <c:extLst>
            <c:ext xmlns:c16="http://schemas.microsoft.com/office/drawing/2014/chart" uri="{C3380CC4-5D6E-409C-BE32-E72D297353CC}">
              <c16:uniqueId val="{00000002-0FA5-4667-95AE-D659B67B1AC8}"/>
            </c:ext>
          </c:extLst>
        </c:ser>
        <c:ser>
          <c:idx val="3"/>
          <c:order val="3"/>
          <c:tx>
            <c:strRef>
              <c:f>'Graph RP'!$C$179</c:f>
              <c:strCache>
                <c:ptCount val="1"/>
                <c:pt idx="0">
                  <c:v>&gt;=35</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RP'!$D$175:$I$175</c:f>
              <c:strCache>
                <c:ptCount val="6"/>
                <c:pt idx="0">
                  <c:v>Zone-1</c:v>
                </c:pt>
                <c:pt idx="1">
                  <c:v>Zone-2</c:v>
                </c:pt>
                <c:pt idx="2">
                  <c:v>Zone-3</c:v>
                </c:pt>
                <c:pt idx="3">
                  <c:v>Zone-4</c:v>
                </c:pt>
                <c:pt idx="4">
                  <c:v>Zone-5</c:v>
                </c:pt>
                <c:pt idx="5">
                  <c:v>Zone-6</c:v>
                </c:pt>
              </c:strCache>
            </c:strRef>
          </c:cat>
          <c:val>
            <c:numRef>
              <c:f>'Graph RP'!$D$179:$I$179</c:f>
              <c:numCache>
                <c:formatCode>0%</c:formatCode>
                <c:ptCount val="6"/>
                <c:pt idx="0">
                  <c:v>0.13</c:v>
                </c:pt>
                <c:pt idx="1">
                  <c:v>0.11</c:v>
                </c:pt>
                <c:pt idx="2">
                  <c:v>0.16</c:v>
                </c:pt>
                <c:pt idx="3">
                  <c:v>0.12</c:v>
                </c:pt>
                <c:pt idx="4">
                  <c:v>0.1</c:v>
                </c:pt>
                <c:pt idx="5">
                  <c:v>0.16</c:v>
                </c:pt>
              </c:numCache>
            </c:numRef>
          </c:val>
          <c:extLst>
            <c:ext xmlns:c16="http://schemas.microsoft.com/office/drawing/2014/chart" uri="{C3380CC4-5D6E-409C-BE32-E72D297353CC}">
              <c16:uniqueId val="{00000003-0FA5-4667-95AE-D659B67B1AC8}"/>
            </c:ext>
          </c:extLst>
        </c:ser>
        <c:dLbls>
          <c:showLegendKey val="0"/>
          <c:showVal val="1"/>
          <c:showCatName val="0"/>
          <c:showSerName val="0"/>
          <c:showPercent val="0"/>
          <c:showBubbleSize val="0"/>
        </c:dLbls>
        <c:gapWidth val="150"/>
        <c:shape val="box"/>
        <c:axId val="896448672"/>
        <c:axId val="896446272"/>
        <c:axId val="0"/>
      </c:bar3DChart>
      <c:catAx>
        <c:axId val="896448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96446272"/>
        <c:crosses val="autoZero"/>
        <c:auto val="1"/>
        <c:lblAlgn val="ctr"/>
        <c:lblOffset val="100"/>
        <c:noMultiLvlLbl val="0"/>
      </c:catAx>
      <c:valAx>
        <c:axId val="896446272"/>
        <c:scaling>
          <c:orientation val="minMax"/>
        </c:scaling>
        <c:delete val="1"/>
        <c:axPos val="l"/>
        <c:numFmt formatCode="0%" sourceLinked="1"/>
        <c:majorTickMark val="none"/>
        <c:minorTickMark val="none"/>
        <c:tickLblPos val="nextTo"/>
        <c:crossAx val="896448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075609802256468E-2"/>
          <c:y val="3.1829250510352868E-2"/>
          <c:w val="0.9514891056233572"/>
          <c:h val="0.84262321376494609"/>
        </c:manualLayout>
      </c:layout>
      <c:bar3DChart>
        <c:barDir val="col"/>
        <c:grouping val="stacked"/>
        <c:varyColors val="0"/>
        <c:ser>
          <c:idx val="0"/>
          <c:order val="0"/>
          <c:tx>
            <c:strRef>
              <c:f>'Graph RP'!$C$171</c:f>
              <c:strCache>
                <c:ptCount val="1"/>
                <c:pt idx="0">
                  <c:v>&lt;=19</c:v>
                </c:pt>
              </c:strCache>
            </c:strRef>
          </c:tx>
          <c:spPr>
            <a:solidFill>
              <a:schemeClr val="accent1"/>
            </a:solidFill>
            <a:ln>
              <a:noFill/>
            </a:ln>
            <a:effectLst/>
            <a:sp3d/>
          </c:spPr>
          <c:invertIfNegative val="0"/>
          <c:dLbls>
            <c:dLbl>
              <c:idx val="0"/>
              <c:layout>
                <c:manualLayout>
                  <c:x val="-6.8356260257996709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BF-40AA-86CE-A0308E237607}"/>
                </c:ext>
              </c:extLst>
            </c:dLbl>
            <c:dLbl>
              <c:idx val="1"/>
              <c:layout>
                <c:manualLayout>
                  <c:x val="-5.5126016337094116E-2"/>
                  <c:y val="1.911557358573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BF-40AA-86CE-A0308E237607}"/>
                </c:ext>
              </c:extLst>
            </c:dLbl>
            <c:dLbl>
              <c:idx val="2"/>
              <c:layout>
                <c:manualLayout>
                  <c:x val="-5.9536097644061682E-2"/>
                  <c:y val="-1.697511254402665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BF-40AA-86CE-A0308E237607}"/>
                </c:ext>
              </c:extLst>
            </c:dLbl>
            <c:dLbl>
              <c:idx val="3"/>
              <c:layout>
                <c:manualLayout>
                  <c:x val="-5.2920975683610351E-2"/>
                  <c:y val="9.55778679286958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BF-40AA-86CE-A0308E237607}"/>
                </c:ext>
              </c:extLst>
            </c:dLbl>
            <c:dLbl>
              <c:idx val="4"/>
              <c:layout>
                <c:manualLayout>
                  <c:x val="-5.2920975683610427E-2"/>
                  <c:y val="-4.77889339643488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BF-40AA-86CE-A0308E237607}"/>
                </c:ext>
              </c:extLst>
            </c:dLbl>
            <c:dLbl>
              <c:idx val="5"/>
              <c:layout>
                <c:manualLayout>
                  <c:x val="-5.07159350301265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BF-40AA-86CE-A0308E23760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RP'!$D$170:$I$170</c:f>
              <c:strCache>
                <c:ptCount val="6"/>
                <c:pt idx="0">
                  <c:v>Zone-1</c:v>
                </c:pt>
                <c:pt idx="1">
                  <c:v>Zone-2</c:v>
                </c:pt>
                <c:pt idx="2">
                  <c:v>Zone-3</c:v>
                </c:pt>
                <c:pt idx="3">
                  <c:v>Zone-4</c:v>
                </c:pt>
                <c:pt idx="4">
                  <c:v>Zone-5</c:v>
                </c:pt>
                <c:pt idx="5">
                  <c:v>Zone-6</c:v>
                </c:pt>
              </c:strCache>
            </c:strRef>
          </c:cat>
          <c:val>
            <c:numRef>
              <c:f>'Graph RP'!$D$171:$I$171</c:f>
              <c:numCache>
                <c:formatCode>0%</c:formatCode>
                <c:ptCount val="6"/>
                <c:pt idx="0">
                  <c:v>0.04</c:v>
                </c:pt>
                <c:pt idx="1">
                  <c:v>7.0000000000000007E-2</c:v>
                </c:pt>
                <c:pt idx="2">
                  <c:v>0.03</c:v>
                </c:pt>
                <c:pt idx="3">
                  <c:v>0.12</c:v>
                </c:pt>
                <c:pt idx="4">
                  <c:v>0.05</c:v>
                </c:pt>
                <c:pt idx="5">
                  <c:v>0.09</c:v>
                </c:pt>
              </c:numCache>
            </c:numRef>
          </c:val>
          <c:extLst>
            <c:ext xmlns:c16="http://schemas.microsoft.com/office/drawing/2014/chart" uri="{C3380CC4-5D6E-409C-BE32-E72D297353CC}">
              <c16:uniqueId val="{00000000-87BF-40AA-86CE-A0308E237607}"/>
            </c:ext>
          </c:extLst>
        </c:ser>
        <c:ser>
          <c:idx val="1"/>
          <c:order val="1"/>
          <c:tx>
            <c:strRef>
              <c:f>'Graph RP'!$C$172</c:f>
              <c:strCache>
                <c:ptCount val="1"/>
                <c:pt idx="0">
                  <c:v>20-24</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RP'!$D$170:$I$170</c:f>
              <c:strCache>
                <c:ptCount val="6"/>
                <c:pt idx="0">
                  <c:v>Zone-1</c:v>
                </c:pt>
                <c:pt idx="1">
                  <c:v>Zone-2</c:v>
                </c:pt>
                <c:pt idx="2">
                  <c:v>Zone-3</c:v>
                </c:pt>
                <c:pt idx="3">
                  <c:v>Zone-4</c:v>
                </c:pt>
                <c:pt idx="4">
                  <c:v>Zone-5</c:v>
                </c:pt>
                <c:pt idx="5">
                  <c:v>Zone-6</c:v>
                </c:pt>
              </c:strCache>
            </c:strRef>
          </c:cat>
          <c:val>
            <c:numRef>
              <c:f>'Graph RP'!$D$172:$I$172</c:f>
              <c:numCache>
                <c:formatCode>0%</c:formatCode>
                <c:ptCount val="6"/>
                <c:pt idx="0">
                  <c:v>0.3</c:v>
                </c:pt>
                <c:pt idx="1">
                  <c:v>0.34</c:v>
                </c:pt>
                <c:pt idx="2">
                  <c:v>0.27</c:v>
                </c:pt>
                <c:pt idx="3">
                  <c:v>0.38</c:v>
                </c:pt>
                <c:pt idx="4">
                  <c:v>0.32</c:v>
                </c:pt>
                <c:pt idx="5">
                  <c:v>0.3</c:v>
                </c:pt>
              </c:numCache>
            </c:numRef>
          </c:val>
          <c:extLst>
            <c:ext xmlns:c16="http://schemas.microsoft.com/office/drawing/2014/chart" uri="{C3380CC4-5D6E-409C-BE32-E72D297353CC}">
              <c16:uniqueId val="{00000001-87BF-40AA-86CE-A0308E237607}"/>
            </c:ext>
          </c:extLst>
        </c:ser>
        <c:ser>
          <c:idx val="2"/>
          <c:order val="2"/>
          <c:tx>
            <c:strRef>
              <c:f>'Graph RP'!$C$173</c:f>
              <c:strCache>
                <c:ptCount val="1"/>
                <c:pt idx="0">
                  <c:v>25-34</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RP'!$D$170:$I$170</c:f>
              <c:strCache>
                <c:ptCount val="6"/>
                <c:pt idx="0">
                  <c:v>Zone-1</c:v>
                </c:pt>
                <c:pt idx="1">
                  <c:v>Zone-2</c:v>
                </c:pt>
                <c:pt idx="2">
                  <c:v>Zone-3</c:v>
                </c:pt>
                <c:pt idx="3">
                  <c:v>Zone-4</c:v>
                </c:pt>
                <c:pt idx="4">
                  <c:v>Zone-5</c:v>
                </c:pt>
                <c:pt idx="5">
                  <c:v>Zone-6</c:v>
                </c:pt>
              </c:strCache>
            </c:strRef>
          </c:cat>
          <c:val>
            <c:numRef>
              <c:f>'Graph RP'!$D$173:$I$173</c:f>
              <c:numCache>
                <c:formatCode>0%</c:formatCode>
                <c:ptCount val="6"/>
                <c:pt idx="0">
                  <c:v>0.56000000000000005</c:v>
                </c:pt>
                <c:pt idx="1">
                  <c:v>0.52</c:v>
                </c:pt>
                <c:pt idx="2">
                  <c:v>0.56000000000000005</c:v>
                </c:pt>
                <c:pt idx="3">
                  <c:v>0.44</c:v>
                </c:pt>
                <c:pt idx="4">
                  <c:v>0.55000000000000004</c:v>
                </c:pt>
                <c:pt idx="5">
                  <c:v>0.49</c:v>
                </c:pt>
              </c:numCache>
            </c:numRef>
          </c:val>
          <c:extLst>
            <c:ext xmlns:c16="http://schemas.microsoft.com/office/drawing/2014/chart" uri="{C3380CC4-5D6E-409C-BE32-E72D297353CC}">
              <c16:uniqueId val="{00000002-87BF-40AA-86CE-A0308E237607}"/>
            </c:ext>
          </c:extLst>
        </c:ser>
        <c:ser>
          <c:idx val="3"/>
          <c:order val="3"/>
          <c:tx>
            <c:strRef>
              <c:f>'Graph RP'!$C$174</c:f>
              <c:strCache>
                <c:ptCount val="1"/>
                <c:pt idx="0">
                  <c:v>&gt;=35</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RP'!$D$170:$I$170</c:f>
              <c:strCache>
                <c:ptCount val="6"/>
                <c:pt idx="0">
                  <c:v>Zone-1</c:v>
                </c:pt>
                <c:pt idx="1">
                  <c:v>Zone-2</c:v>
                </c:pt>
                <c:pt idx="2">
                  <c:v>Zone-3</c:v>
                </c:pt>
                <c:pt idx="3">
                  <c:v>Zone-4</c:v>
                </c:pt>
                <c:pt idx="4">
                  <c:v>Zone-5</c:v>
                </c:pt>
                <c:pt idx="5">
                  <c:v>Zone-6</c:v>
                </c:pt>
              </c:strCache>
            </c:strRef>
          </c:cat>
          <c:val>
            <c:numRef>
              <c:f>'Graph RP'!$D$174:$I$174</c:f>
              <c:numCache>
                <c:formatCode>0%</c:formatCode>
                <c:ptCount val="6"/>
                <c:pt idx="0">
                  <c:v>0.1</c:v>
                </c:pt>
                <c:pt idx="1">
                  <c:v>7.0000000000000007E-2</c:v>
                </c:pt>
                <c:pt idx="2">
                  <c:v>0.13</c:v>
                </c:pt>
                <c:pt idx="3">
                  <c:v>7.0000000000000007E-2</c:v>
                </c:pt>
                <c:pt idx="4">
                  <c:v>0.08</c:v>
                </c:pt>
                <c:pt idx="5">
                  <c:v>0.13</c:v>
                </c:pt>
              </c:numCache>
            </c:numRef>
          </c:val>
          <c:extLst>
            <c:ext xmlns:c16="http://schemas.microsoft.com/office/drawing/2014/chart" uri="{C3380CC4-5D6E-409C-BE32-E72D297353CC}">
              <c16:uniqueId val="{00000003-87BF-40AA-86CE-A0308E237607}"/>
            </c:ext>
          </c:extLst>
        </c:ser>
        <c:dLbls>
          <c:showLegendKey val="0"/>
          <c:showVal val="1"/>
          <c:showCatName val="0"/>
          <c:showSerName val="0"/>
          <c:showPercent val="0"/>
          <c:showBubbleSize val="0"/>
        </c:dLbls>
        <c:gapWidth val="150"/>
        <c:shape val="box"/>
        <c:axId val="896448672"/>
        <c:axId val="896446272"/>
        <c:axId val="0"/>
      </c:bar3DChart>
      <c:catAx>
        <c:axId val="896448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96446272"/>
        <c:crosses val="autoZero"/>
        <c:auto val="1"/>
        <c:lblAlgn val="ctr"/>
        <c:lblOffset val="100"/>
        <c:noMultiLvlLbl val="0"/>
      </c:catAx>
      <c:valAx>
        <c:axId val="896446272"/>
        <c:scaling>
          <c:orientation val="minMax"/>
        </c:scaling>
        <c:delete val="1"/>
        <c:axPos val="l"/>
        <c:numFmt formatCode="0%" sourceLinked="1"/>
        <c:majorTickMark val="none"/>
        <c:minorTickMark val="none"/>
        <c:tickLblPos val="nextTo"/>
        <c:crossAx val="896448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427422661543453E-2"/>
          <c:y val="0.10689814814814817"/>
          <c:w val="0.89340689336054202"/>
          <c:h val="0.76267049873640791"/>
        </c:manualLayout>
      </c:layout>
      <c:barChart>
        <c:barDir val="col"/>
        <c:grouping val="clustered"/>
        <c:varyColors val="0"/>
        <c:ser>
          <c:idx val="0"/>
          <c:order val="0"/>
          <c:tx>
            <c:strRef>
              <c:f>'Graph SD'!$C$106</c:f>
              <c:strCache>
                <c:ptCount val="1"/>
                <c:pt idx="0">
                  <c:v>Zone-1</c:v>
                </c:pt>
              </c:strCache>
            </c:strRef>
          </c:tx>
          <c:spPr>
            <a:gradFill rotWithShape="1">
              <a:gsLst>
                <a:gs pos="0">
                  <a:schemeClr val="accent1">
                    <a:shade val="50000"/>
                    <a:satMod val="103000"/>
                    <a:lumMod val="102000"/>
                    <a:tint val="94000"/>
                  </a:schemeClr>
                </a:gs>
                <a:gs pos="50000">
                  <a:schemeClr val="accent1">
                    <a:shade val="50000"/>
                    <a:satMod val="110000"/>
                    <a:lumMod val="100000"/>
                    <a:shade val="100000"/>
                  </a:schemeClr>
                </a:gs>
                <a:gs pos="100000">
                  <a:schemeClr val="accent1">
                    <a:shade val="5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SD'!$B$107:$B$109</c:f>
              <c:strCache>
                <c:ptCount val="3"/>
                <c:pt idx="0">
                  <c:v>&lt;=4</c:v>
                </c:pt>
                <c:pt idx="1">
                  <c:v>5-6</c:v>
                </c:pt>
                <c:pt idx="2">
                  <c:v>&gt;6</c:v>
                </c:pt>
              </c:strCache>
            </c:strRef>
          </c:cat>
          <c:val>
            <c:numRef>
              <c:f>'Graph SD'!$C$107:$C$109</c:f>
              <c:numCache>
                <c:formatCode>0%</c:formatCode>
                <c:ptCount val="3"/>
                <c:pt idx="0">
                  <c:v>0.31</c:v>
                </c:pt>
                <c:pt idx="1">
                  <c:v>0.38</c:v>
                </c:pt>
                <c:pt idx="2">
                  <c:v>0.31</c:v>
                </c:pt>
              </c:numCache>
            </c:numRef>
          </c:val>
          <c:extLst>
            <c:ext xmlns:c16="http://schemas.microsoft.com/office/drawing/2014/chart" uri="{C3380CC4-5D6E-409C-BE32-E72D297353CC}">
              <c16:uniqueId val="{00000000-6B48-47AF-ACE7-D2C65132D59D}"/>
            </c:ext>
          </c:extLst>
        </c:ser>
        <c:ser>
          <c:idx val="1"/>
          <c:order val="1"/>
          <c:tx>
            <c:strRef>
              <c:f>'Graph SD'!$D$106</c:f>
              <c:strCache>
                <c:ptCount val="1"/>
                <c:pt idx="0">
                  <c:v>Zone-2</c:v>
                </c:pt>
              </c:strCache>
            </c:strRef>
          </c:tx>
          <c:spPr>
            <a:gradFill rotWithShape="1">
              <a:gsLst>
                <a:gs pos="0">
                  <a:schemeClr val="accent1">
                    <a:shade val="70000"/>
                    <a:satMod val="103000"/>
                    <a:lumMod val="102000"/>
                    <a:tint val="94000"/>
                  </a:schemeClr>
                </a:gs>
                <a:gs pos="50000">
                  <a:schemeClr val="accent1">
                    <a:shade val="70000"/>
                    <a:satMod val="110000"/>
                    <a:lumMod val="100000"/>
                    <a:shade val="100000"/>
                  </a:schemeClr>
                </a:gs>
                <a:gs pos="100000">
                  <a:schemeClr val="accent1">
                    <a:shade val="7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dLbl>
              <c:idx val="0"/>
              <c:layout>
                <c:manualLayout>
                  <c:x val="0"/>
                  <c:y val="3.41646002015442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48-47AF-ACE7-D2C65132D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SD'!$B$107:$B$109</c:f>
              <c:strCache>
                <c:ptCount val="3"/>
                <c:pt idx="0">
                  <c:v>&lt;=4</c:v>
                </c:pt>
                <c:pt idx="1">
                  <c:v>5-6</c:v>
                </c:pt>
                <c:pt idx="2">
                  <c:v>&gt;6</c:v>
                </c:pt>
              </c:strCache>
            </c:strRef>
          </c:cat>
          <c:val>
            <c:numRef>
              <c:f>'Graph SD'!$D$107:$D$109</c:f>
              <c:numCache>
                <c:formatCode>0%</c:formatCode>
                <c:ptCount val="3"/>
                <c:pt idx="0">
                  <c:v>0.56000000000000005</c:v>
                </c:pt>
                <c:pt idx="1">
                  <c:v>0.31</c:v>
                </c:pt>
                <c:pt idx="2">
                  <c:v>0.13</c:v>
                </c:pt>
              </c:numCache>
            </c:numRef>
          </c:val>
          <c:extLst>
            <c:ext xmlns:c16="http://schemas.microsoft.com/office/drawing/2014/chart" uri="{C3380CC4-5D6E-409C-BE32-E72D297353CC}">
              <c16:uniqueId val="{00000001-6B48-47AF-ACE7-D2C65132D59D}"/>
            </c:ext>
          </c:extLst>
        </c:ser>
        <c:ser>
          <c:idx val="2"/>
          <c:order val="2"/>
          <c:tx>
            <c:strRef>
              <c:f>'Graph SD'!$E$106</c:f>
              <c:strCache>
                <c:ptCount val="1"/>
                <c:pt idx="0">
                  <c:v>Zone-3</c:v>
                </c:pt>
              </c:strCache>
            </c:strRef>
          </c:tx>
          <c:spPr>
            <a:gradFill rotWithShape="1">
              <a:gsLst>
                <a:gs pos="0">
                  <a:schemeClr val="accent1">
                    <a:shade val="90000"/>
                    <a:satMod val="103000"/>
                    <a:lumMod val="102000"/>
                    <a:tint val="94000"/>
                  </a:schemeClr>
                </a:gs>
                <a:gs pos="50000">
                  <a:schemeClr val="accent1">
                    <a:shade val="90000"/>
                    <a:satMod val="110000"/>
                    <a:lumMod val="100000"/>
                    <a:shade val="100000"/>
                  </a:schemeClr>
                </a:gs>
                <a:gs pos="100000">
                  <a:schemeClr val="accent1">
                    <a:shade val="9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SD'!$B$107:$B$109</c:f>
              <c:strCache>
                <c:ptCount val="3"/>
                <c:pt idx="0">
                  <c:v>&lt;=4</c:v>
                </c:pt>
                <c:pt idx="1">
                  <c:v>5-6</c:v>
                </c:pt>
                <c:pt idx="2">
                  <c:v>&gt;6</c:v>
                </c:pt>
              </c:strCache>
            </c:strRef>
          </c:cat>
          <c:val>
            <c:numRef>
              <c:f>'Graph SD'!$E$107:$E$109</c:f>
              <c:numCache>
                <c:formatCode>0%</c:formatCode>
                <c:ptCount val="3"/>
                <c:pt idx="0">
                  <c:v>0.3</c:v>
                </c:pt>
                <c:pt idx="1">
                  <c:v>0.37</c:v>
                </c:pt>
                <c:pt idx="2">
                  <c:v>0.33</c:v>
                </c:pt>
              </c:numCache>
            </c:numRef>
          </c:val>
          <c:extLst>
            <c:ext xmlns:c16="http://schemas.microsoft.com/office/drawing/2014/chart" uri="{C3380CC4-5D6E-409C-BE32-E72D297353CC}">
              <c16:uniqueId val="{00000002-6B48-47AF-ACE7-D2C65132D59D}"/>
            </c:ext>
          </c:extLst>
        </c:ser>
        <c:ser>
          <c:idx val="3"/>
          <c:order val="3"/>
          <c:tx>
            <c:strRef>
              <c:f>'Graph SD'!$F$106</c:f>
              <c:strCache>
                <c:ptCount val="1"/>
                <c:pt idx="0">
                  <c:v>Zone-4</c:v>
                </c:pt>
              </c:strCache>
            </c:strRef>
          </c:tx>
          <c:spPr>
            <a:gradFill rotWithShape="1">
              <a:gsLst>
                <a:gs pos="0">
                  <a:schemeClr val="accent1">
                    <a:tint val="90000"/>
                    <a:satMod val="103000"/>
                    <a:lumMod val="102000"/>
                    <a:tint val="94000"/>
                  </a:schemeClr>
                </a:gs>
                <a:gs pos="50000">
                  <a:schemeClr val="accent1">
                    <a:tint val="90000"/>
                    <a:satMod val="110000"/>
                    <a:lumMod val="100000"/>
                    <a:shade val="100000"/>
                  </a:schemeClr>
                </a:gs>
                <a:gs pos="100000">
                  <a:schemeClr val="accent1">
                    <a:tint val="9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SD'!$B$107:$B$109</c:f>
              <c:strCache>
                <c:ptCount val="3"/>
                <c:pt idx="0">
                  <c:v>&lt;=4</c:v>
                </c:pt>
                <c:pt idx="1">
                  <c:v>5-6</c:v>
                </c:pt>
                <c:pt idx="2">
                  <c:v>&gt;6</c:v>
                </c:pt>
              </c:strCache>
            </c:strRef>
          </c:cat>
          <c:val>
            <c:numRef>
              <c:f>'Graph SD'!$F$107:$F$109</c:f>
              <c:numCache>
                <c:formatCode>0%</c:formatCode>
                <c:ptCount val="3"/>
                <c:pt idx="0">
                  <c:v>0.43</c:v>
                </c:pt>
                <c:pt idx="1">
                  <c:v>0.34</c:v>
                </c:pt>
                <c:pt idx="2">
                  <c:v>0.23</c:v>
                </c:pt>
              </c:numCache>
            </c:numRef>
          </c:val>
          <c:extLst>
            <c:ext xmlns:c16="http://schemas.microsoft.com/office/drawing/2014/chart" uri="{C3380CC4-5D6E-409C-BE32-E72D297353CC}">
              <c16:uniqueId val="{00000003-6B48-47AF-ACE7-D2C65132D59D}"/>
            </c:ext>
          </c:extLst>
        </c:ser>
        <c:ser>
          <c:idx val="4"/>
          <c:order val="4"/>
          <c:tx>
            <c:strRef>
              <c:f>'Graph SD'!$G$106</c:f>
              <c:strCache>
                <c:ptCount val="1"/>
                <c:pt idx="0">
                  <c:v>Zone-5</c:v>
                </c:pt>
              </c:strCache>
            </c:strRef>
          </c:tx>
          <c:spPr>
            <a:gradFill rotWithShape="1">
              <a:gsLst>
                <a:gs pos="0">
                  <a:schemeClr val="accent1">
                    <a:tint val="70000"/>
                    <a:satMod val="103000"/>
                    <a:lumMod val="102000"/>
                    <a:tint val="94000"/>
                  </a:schemeClr>
                </a:gs>
                <a:gs pos="50000">
                  <a:schemeClr val="accent1">
                    <a:tint val="70000"/>
                    <a:satMod val="110000"/>
                    <a:lumMod val="100000"/>
                    <a:shade val="100000"/>
                  </a:schemeClr>
                </a:gs>
                <a:gs pos="100000">
                  <a:schemeClr val="accent1">
                    <a:tint val="7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SD'!$B$107:$B$109</c:f>
              <c:strCache>
                <c:ptCount val="3"/>
                <c:pt idx="0">
                  <c:v>&lt;=4</c:v>
                </c:pt>
                <c:pt idx="1">
                  <c:v>5-6</c:v>
                </c:pt>
                <c:pt idx="2">
                  <c:v>&gt;6</c:v>
                </c:pt>
              </c:strCache>
            </c:strRef>
          </c:cat>
          <c:val>
            <c:numRef>
              <c:f>'Graph SD'!$G$107:$G$109</c:f>
              <c:numCache>
                <c:formatCode>0%</c:formatCode>
                <c:ptCount val="3"/>
                <c:pt idx="0">
                  <c:v>0.4</c:v>
                </c:pt>
                <c:pt idx="1">
                  <c:v>0.36</c:v>
                </c:pt>
                <c:pt idx="2">
                  <c:v>0.24</c:v>
                </c:pt>
              </c:numCache>
            </c:numRef>
          </c:val>
          <c:extLst>
            <c:ext xmlns:c16="http://schemas.microsoft.com/office/drawing/2014/chart" uri="{C3380CC4-5D6E-409C-BE32-E72D297353CC}">
              <c16:uniqueId val="{00000004-6B48-47AF-ACE7-D2C65132D59D}"/>
            </c:ext>
          </c:extLst>
        </c:ser>
        <c:ser>
          <c:idx val="5"/>
          <c:order val="5"/>
          <c:tx>
            <c:strRef>
              <c:f>'Graph SD'!$H$106</c:f>
              <c:strCache>
                <c:ptCount val="1"/>
                <c:pt idx="0">
                  <c:v>Zone-6</c:v>
                </c:pt>
              </c:strCache>
            </c:strRef>
          </c:tx>
          <c:spPr>
            <a:gradFill rotWithShape="1">
              <a:gsLst>
                <a:gs pos="0">
                  <a:schemeClr val="accent1">
                    <a:tint val="50000"/>
                    <a:satMod val="103000"/>
                    <a:lumMod val="102000"/>
                    <a:tint val="94000"/>
                  </a:schemeClr>
                </a:gs>
                <a:gs pos="50000">
                  <a:schemeClr val="accent1">
                    <a:tint val="50000"/>
                    <a:satMod val="110000"/>
                    <a:lumMod val="100000"/>
                    <a:shade val="100000"/>
                  </a:schemeClr>
                </a:gs>
                <a:gs pos="100000">
                  <a:schemeClr val="accent1">
                    <a:tint val="5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SD'!$B$107:$B$109</c:f>
              <c:strCache>
                <c:ptCount val="3"/>
                <c:pt idx="0">
                  <c:v>&lt;=4</c:v>
                </c:pt>
                <c:pt idx="1">
                  <c:v>5-6</c:v>
                </c:pt>
                <c:pt idx="2">
                  <c:v>&gt;6</c:v>
                </c:pt>
              </c:strCache>
            </c:strRef>
          </c:cat>
          <c:val>
            <c:numRef>
              <c:f>'Graph SD'!$H$107:$H$109</c:f>
              <c:numCache>
                <c:formatCode>0%</c:formatCode>
                <c:ptCount val="3"/>
                <c:pt idx="0">
                  <c:v>0.49</c:v>
                </c:pt>
                <c:pt idx="1">
                  <c:v>0.35</c:v>
                </c:pt>
                <c:pt idx="2">
                  <c:v>0.16</c:v>
                </c:pt>
              </c:numCache>
            </c:numRef>
          </c:val>
          <c:extLst>
            <c:ext xmlns:c16="http://schemas.microsoft.com/office/drawing/2014/chart" uri="{C3380CC4-5D6E-409C-BE32-E72D297353CC}">
              <c16:uniqueId val="{00000005-6B48-47AF-ACE7-D2C65132D59D}"/>
            </c:ext>
          </c:extLst>
        </c:ser>
        <c:dLbls>
          <c:dLblPos val="outEnd"/>
          <c:showLegendKey val="0"/>
          <c:showVal val="1"/>
          <c:showCatName val="0"/>
          <c:showSerName val="0"/>
          <c:showPercent val="0"/>
          <c:showBubbleSize val="0"/>
        </c:dLbls>
        <c:gapWidth val="100"/>
        <c:overlap val="-24"/>
        <c:axId val="807064416"/>
        <c:axId val="807053376"/>
      </c:barChart>
      <c:catAx>
        <c:axId val="80706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07053376"/>
        <c:crosses val="autoZero"/>
        <c:auto val="1"/>
        <c:lblAlgn val="ctr"/>
        <c:lblOffset val="100"/>
        <c:noMultiLvlLbl val="0"/>
      </c:catAx>
      <c:valAx>
        <c:axId val="807053376"/>
        <c:scaling>
          <c:orientation val="minMax"/>
        </c:scaling>
        <c:delete val="1"/>
        <c:axPos val="l"/>
        <c:numFmt formatCode="0%" sourceLinked="1"/>
        <c:majorTickMark val="none"/>
        <c:minorTickMark val="none"/>
        <c:tickLblPos val="nextTo"/>
        <c:crossAx val="807064416"/>
        <c:crosses val="autoZero"/>
        <c:crossBetween val="between"/>
      </c:valAx>
      <c:spPr>
        <a:noFill/>
        <a:ln>
          <a:noFill/>
        </a:ln>
        <a:effectLst/>
      </c:spPr>
    </c:plotArea>
    <c:legend>
      <c:legendPos val="t"/>
      <c:layout>
        <c:manualLayout>
          <c:xMode val="edge"/>
          <c:yMode val="edge"/>
          <c:x val="0"/>
          <c:y val="0.10573755453557933"/>
          <c:w val="8.8311946333824165E-2"/>
          <c:h val="0.80945407120978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'Graph SD'!$C$74</c:f>
              <c:strCache>
                <c:ptCount val="1"/>
                <c:pt idx="0">
                  <c:v>Zone-1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83-45EF-9820-AB977B3026F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83-45EF-9820-AB977B3026F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SD'!$B$75:$B$76</c:f>
              <c:strCache>
                <c:ptCount val="2"/>
                <c:pt idx="0">
                  <c:v>urban</c:v>
                </c:pt>
                <c:pt idx="1">
                  <c:v>rural</c:v>
                </c:pt>
              </c:strCache>
            </c:strRef>
          </c:cat>
          <c:val>
            <c:numRef>
              <c:f>'Graph SD'!$C$75:$C$76</c:f>
              <c:numCache>
                <c:formatCode>0%</c:formatCode>
                <c:ptCount val="2"/>
                <c:pt idx="0">
                  <c:v>0.27</c:v>
                </c:pt>
                <c:pt idx="1">
                  <c:v>0.73</c:v>
                </c:pt>
              </c:numCache>
            </c:numRef>
          </c:val>
          <c:extLst>
            <c:ext xmlns:c16="http://schemas.microsoft.com/office/drawing/2014/chart" uri="{C3380CC4-5D6E-409C-BE32-E72D297353CC}">
              <c16:uniqueId val="{00000004-B883-45EF-9820-AB977B3026F9}"/>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'Graph SD'!$D$74</c:f>
              <c:strCache>
                <c:ptCount val="1"/>
                <c:pt idx="0">
                  <c:v>Zone-2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A9D-41A2-9F27-C58BE6BBC68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A9D-41A2-9F27-C58BE6BBC68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SD'!$B$75:$B$76</c:f>
              <c:strCache>
                <c:ptCount val="2"/>
                <c:pt idx="0">
                  <c:v>urban</c:v>
                </c:pt>
                <c:pt idx="1">
                  <c:v>rural</c:v>
                </c:pt>
              </c:strCache>
            </c:strRef>
          </c:cat>
          <c:val>
            <c:numRef>
              <c:f>'Graph SD'!$D$75:$D$76</c:f>
              <c:numCache>
                <c:formatCode>0%</c:formatCode>
                <c:ptCount val="2"/>
                <c:pt idx="0">
                  <c:v>0.41</c:v>
                </c:pt>
                <c:pt idx="1">
                  <c:v>0.59</c:v>
                </c:pt>
              </c:numCache>
            </c:numRef>
          </c:val>
          <c:extLst>
            <c:ext xmlns:c16="http://schemas.microsoft.com/office/drawing/2014/chart" uri="{C3380CC4-5D6E-409C-BE32-E72D297353CC}">
              <c16:uniqueId val="{00000004-BA9D-41A2-9F27-C58BE6BBC68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'Graph SD'!$E$74</c:f>
              <c:strCache>
                <c:ptCount val="1"/>
                <c:pt idx="0">
                  <c:v>Zone-3</c:v>
                </c:pt>
              </c:strCache>
            </c:strRef>
          </c:tx>
          <c:spPr>
            <a:ln>
              <a:noFill/>
            </a:ln>
          </c:spPr>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C56-4E3E-9B1A-748AAD531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C56-4E3E-9B1A-748AAD53147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SD'!$B$75:$B$76</c:f>
              <c:strCache>
                <c:ptCount val="2"/>
                <c:pt idx="0">
                  <c:v>urban</c:v>
                </c:pt>
                <c:pt idx="1">
                  <c:v>rural</c:v>
                </c:pt>
              </c:strCache>
            </c:strRef>
          </c:cat>
          <c:val>
            <c:numRef>
              <c:f>'Graph SD'!$E$75:$E$76</c:f>
              <c:numCache>
                <c:formatCode>0%</c:formatCode>
                <c:ptCount val="2"/>
                <c:pt idx="0">
                  <c:v>0.25</c:v>
                </c:pt>
                <c:pt idx="1">
                  <c:v>0.75</c:v>
                </c:pt>
              </c:numCache>
            </c:numRef>
          </c:val>
          <c:extLst>
            <c:ext xmlns:c16="http://schemas.microsoft.com/office/drawing/2014/chart" uri="{C3380CC4-5D6E-409C-BE32-E72D297353CC}">
              <c16:uniqueId val="{00000004-6C56-4E3E-9B1A-748AAD53147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'Graph SD'!$F$74</c:f>
              <c:strCache>
                <c:ptCount val="1"/>
                <c:pt idx="0">
                  <c:v>Zone-4</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ACC-41AB-9B0E-12C3AEE7B33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ACC-41AB-9B0E-12C3AEE7B33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SD'!$B$75:$B$76</c:f>
              <c:strCache>
                <c:ptCount val="2"/>
                <c:pt idx="0">
                  <c:v>urban</c:v>
                </c:pt>
                <c:pt idx="1">
                  <c:v>rural</c:v>
                </c:pt>
              </c:strCache>
            </c:strRef>
          </c:cat>
          <c:val>
            <c:numRef>
              <c:f>'Graph SD'!$F$75:$F$76</c:f>
              <c:numCache>
                <c:formatCode>0%</c:formatCode>
                <c:ptCount val="2"/>
                <c:pt idx="0">
                  <c:v>0.22</c:v>
                </c:pt>
                <c:pt idx="1">
                  <c:v>0.78</c:v>
                </c:pt>
              </c:numCache>
            </c:numRef>
          </c:val>
          <c:extLst>
            <c:ext xmlns:c16="http://schemas.microsoft.com/office/drawing/2014/chart" uri="{C3380CC4-5D6E-409C-BE32-E72D297353CC}">
              <c16:uniqueId val="{00000004-DACC-41AB-9B0E-12C3AEE7B33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'Graph SD'!$G$74</c:f>
              <c:strCache>
                <c:ptCount val="1"/>
                <c:pt idx="0">
                  <c:v>Zone-5</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5AB-457B-9629-66615C3C91F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5AB-457B-9629-66615C3C91F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SD'!$B$75:$B$76</c:f>
              <c:strCache>
                <c:ptCount val="2"/>
                <c:pt idx="0">
                  <c:v>urban</c:v>
                </c:pt>
                <c:pt idx="1">
                  <c:v>rural</c:v>
                </c:pt>
              </c:strCache>
            </c:strRef>
          </c:cat>
          <c:val>
            <c:numRef>
              <c:f>'Graph SD'!$G$75:$G$76</c:f>
              <c:numCache>
                <c:formatCode>0%</c:formatCode>
                <c:ptCount val="2"/>
                <c:pt idx="0">
                  <c:v>0.44</c:v>
                </c:pt>
                <c:pt idx="1">
                  <c:v>0.56000000000000005</c:v>
                </c:pt>
              </c:numCache>
            </c:numRef>
          </c:val>
          <c:extLst>
            <c:ext xmlns:c16="http://schemas.microsoft.com/office/drawing/2014/chart" uri="{C3380CC4-5D6E-409C-BE32-E72D297353CC}">
              <c16:uniqueId val="{00000004-05AB-457B-9629-66615C3C91F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'Graph SD'!$H$74</c:f>
              <c:strCache>
                <c:ptCount val="1"/>
                <c:pt idx="0">
                  <c:v>Zone-6</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CC0-4794-8985-9D643068D5B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CC0-4794-8985-9D643068D5B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SD'!$B$75:$B$76</c:f>
              <c:strCache>
                <c:ptCount val="2"/>
                <c:pt idx="0">
                  <c:v>urban</c:v>
                </c:pt>
                <c:pt idx="1">
                  <c:v>rural</c:v>
                </c:pt>
              </c:strCache>
            </c:strRef>
          </c:cat>
          <c:val>
            <c:numRef>
              <c:f>'Graph SD'!$H$75:$H$76</c:f>
              <c:numCache>
                <c:formatCode>0%</c:formatCode>
                <c:ptCount val="2"/>
                <c:pt idx="0">
                  <c:v>0.18</c:v>
                </c:pt>
                <c:pt idx="1">
                  <c:v>0.82</c:v>
                </c:pt>
              </c:numCache>
            </c:numRef>
          </c:val>
          <c:extLst>
            <c:ext xmlns:c16="http://schemas.microsoft.com/office/drawing/2014/chart" uri="{C3380CC4-5D6E-409C-BE32-E72D297353CC}">
              <c16:uniqueId val="{00000004-5CC0-4794-8985-9D643068D5B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5">
  <a:schemeClr val="accent5"/>
</cs:colorStyle>
</file>

<file path=ppt/charts/colors17.xml><?xml version="1.0" encoding="utf-8"?>
<cs:colorStyle xmlns:cs="http://schemas.microsoft.com/office/drawing/2012/chartStyle" xmlns:a="http://schemas.openxmlformats.org/drawingml/2006/main" meth="withinLinearReversed" id="25">
  <a:schemeClr val="accent5"/>
</cs:colorStyle>
</file>

<file path=ppt/charts/colors18.xml><?xml version="1.0" encoding="utf-8"?>
<cs:colorStyle xmlns:cs="http://schemas.microsoft.com/office/drawing/2012/chartStyle" xmlns:a="http://schemas.openxmlformats.org/drawingml/2006/main" meth="withinLinearReversed" id="25">
  <a:schemeClr val="accent5"/>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withinLinearReversed" id="25">
  <a:schemeClr val="accent5"/>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70ABC-F748-4CB8-8700-307D179DBCC4}" type="datetimeFigureOut">
              <a:rPr lang="en-US" smtClean="0"/>
              <a:t>6/23/2024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9DF94-D0B0-4220-83BD-BA8C0F670DBD}" type="slidenum">
              <a:rPr lang="en-US" smtClean="0"/>
              <a:t>‹#›</a:t>
            </a:fld>
            <a:endParaRPr lang="en-US"/>
          </a:p>
        </p:txBody>
      </p:sp>
    </p:spTree>
    <p:extLst>
      <p:ext uri="{BB962C8B-B14F-4D97-AF65-F5344CB8AC3E}">
        <p14:creationId xmlns:p14="http://schemas.microsoft.com/office/powerpoint/2010/main" val="31932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6</a:t>
            </a:fld>
            <a:endParaRPr lang="en-US"/>
          </a:p>
        </p:txBody>
      </p:sp>
    </p:spTree>
    <p:extLst>
      <p:ext uri="{BB962C8B-B14F-4D97-AF65-F5344CB8AC3E}">
        <p14:creationId xmlns:p14="http://schemas.microsoft.com/office/powerpoint/2010/main" val="113897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22</a:t>
            </a:fld>
            <a:endParaRPr lang="en-US"/>
          </a:p>
        </p:txBody>
      </p:sp>
    </p:spTree>
    <p:extLst>
      <p:ext uri="{BB962C8B-B14F-4D97-AF65-F5344CB8AC3E}">
        <p14:creationId xmlns:p14="http://schemas.microsoft.com/office/powerpoint/2010/main" val="4165606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23</a:t>
            </a:fld>
            <a:endParaRPr lang="en-US"/>
          </a:p>
        </p:txBody>
      </p:sp>
    </p:spTree>
    <p:extLst>
      <p:ext uri="{BB962C8B-B14F-4D97-AF65-F5344CB8AC3E}">
        <p14:creationId xmlns:p14="http://schemas.microsoft.com/office/powerpoint/2010/main" val="332950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24</a:t>
            </a:fld>
            <a:endParaRPr lang="en-US"/>
          </a:p>
        </p:txBody>
      </p:sp>
    </p:spTree>
    <p:extLst>
      <p:ext uri="{BB962C8B-B14F-4D97-AF65-F5344CB8AC3E}">
        <p14:creationId xmlns:p14="http://schemas.microsoft.com/office/powerpoint/2010/main" val="145072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10</a:t>
            </a:fld>
            <a:endParaRPr lang="en-US"/>
          </a:p>
        </p:txBody>
      </p:sp>
    </p:spTree>
    <p:extLst>
      <p:ext uri="{BB962C8B-B14F-4D97-AF65-F5344CB8AC3E}">
        <p14:creationId xmlns:p14="http://schemas.microsoft.com/office/powerpoint/2010/main" val="117438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12</a:t>
            </a:fld>
            <a:endParaRPr lang="en-US"/>
          </a:p>
        </p:txBody>
      </p:sp>
    </p:spTree>
    <p:extLst>
      <p:ext uri="{BB962C8B-B14F-4D97-AF65-F5344CB8AC3E}">
        <p14:creationId xmlns:p14="http://schemas.microsoft.com/office/powerpoint/2010/main" val="22303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16</a:t>
            </a:fld>
            <a:endParaRPr lang="en-US"/>
          </a:p>
        </p:txBody>
      </p:sp>
    </p:spTree>
    <p:extLst>
      <p:ext uri="{BB962C8B-B14F-4D97-AF65-F5344CB8AC3E}">
        <p14:creationId xmlns:p14="http://schemas.microsoft.com/office/powerpoint/2010/main" val="239010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17</a:t>
            </a:fld>
            <a:endParaRPr lang="en-US"/>
          </a:p>
        </p:txBody>
      </p:sp>
    </p:spTree>
    <p:extLst>
      <p:ext uri="{BB962C8B-B14F-4D97-AF65-F5344CB8AC3E}">
        <p14:creationId xmlns:p14="http://schemas.microsoft.com/office/powerpoint/2010/main" val="248365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18</a:t>
            </a:fld>
            <a:endParaRPr lang="en-US"/>
          </a:p>
        </p:txBody>
      </p:sp>
    </p:spTree>
    <p:extLst>
      <p:ext uri="{BB962C8B-B14F-4D97-AF65-F5344CB8AC3E}">
        <p14:creationId xmlns:p14="http://schemas.microsoft.com/office/powerpoint/2010/main" val="67993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19</a:t>
            </a:fld>
            <a:endParaRPr lang="en-US"/>
          </a:p>
        </p:txBody>
      </p:sp>
    </p:spTree>
    <p:extLst>
      <p:ext uri="{BB962C8B-B14F-4D97-AF65-F5344CB8AC3E}">
        <p14:creationId xmlns:p14="http://schemas.microsoft.com/office/powerpoint/2010/main" val="410189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20</a:t>
            </a:fld>
            <a:endParaRPr lang="en-US"/>
          </a:p>
        </p:txBody>
      </p:sp>
    </p:spTree>
    <p:extLst>
      <p:ext uri="{BB962C8B-B14F-4D97-AF65-F5344CB8AC3E}">
        <p14:creationId xmlns:p14="http://schemas.microsoft.com/office/powerpoint/2010/main" val="57421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9DF94-D0B0-4220-83BD-BA8C0F670DBD}" type="slidenum">
              <a:rPr lang="en-US" smtClean="0"/>
              <a:t>21</a:t>
            </a:fld>
            <a:endParaRPr lang="en-US"/>
          </a:p>
        </p:txBody>
      </p:sp>
    </p:spTree>
    <p:extLst>
      <p:ext uri="{BB962C8B-B14F-4D97-AF65-F5344CB8AC3E}">
        <p14:creationId xmlns:p14="http://schemas.microsoft.com/office/powerpoint/2010/main" val="172928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46F0-7193-649C-7C04-04F253C829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E76EB97-A82A-7D5E-C738-AFA2E6B393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5081210-9A9C-FC1E-06B1-C248BCE7309F}"/>
              </a:ext>
            </a:extLst>
          </p:cNvPr>
          <p:cNvSpPr>
            <a:spLocks noGrp="1"/>
          </p:cNvSpPr>
          <p:nvPr>
            <p:ph type="dt" sz="half" idx="10"/>
          </p:nvPr>
        </p:nvSpPr>
        <p:spPr/>
        <p:txBody>
          <a:bodyPr/>
          <a:lstStyle/>
          <a:p>
            <a:fld id="{8156511E-1472-44DC-826F-E57229B6B9F7}" type="datetimeFigureOut">
              <a:rPr lang="en-IN" smtClean="0"/>
              <a:t>23-06-2024</a:t>
            </a:fld>
            <a:endParaRPr lang="en-IN"/>
          </a:p>
        </p:txBody>
      </p:sp>
      <p:sp>
        <p:nvSpPr>
          <p:cNvPr id="5" name="Footer Placeholder 4">
            <a:extLst>
              <a:ext uri="{FF2B5EF4-FFF2-40B4-BE49-F238E27FC236}">
                <a16:creationId xmlns:a16="http://schemas.microsoft.com/office/drawing/2014/main" id="{1F09E2FC-C883-06FC-14B5-2299E58B55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896DC6C-E5CD-CD56-F2D6-CD12CBF35296}"/>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204525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F78E-5066-CB38-7632-D6B94DF71A9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7AA2604-5850-D180-0687-3904D2549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8A7A83-3BC1-54E5-BBC9-9EFE096D670C}"/>
              </a:ext>
            </a:extLst>
          </p:cNvPr>
          <p:cNvSpPr>
            <a:spLocks noGrp="1"/>
          </p:cNvSpPr>
          <p:nvPr>
            <p:ph type="dt" sz="half" idx="10"/>
          </p:nvPr>
        </p:nvSpPr>
        <p:spPr/>
        <p:txBody>
          <a:bodyPr/>
          <a:lstStyle/>
          <a:p>
            <a:fld id="{8156511E-1472-44DC-826F-E57229B6B9F7}" type="datetimeFigureOut">
              <a:rPr lang="en-IN" smtClean="0"/>
              <a:t>23-06-2024</a:t>
            </a:fld>
            <a:endParaRPr lang="en-IN"/>
          </a:p>
        </p:txBody>
      </p:sp>
      <p:sp>
        <p:nvSpPr>
          <p:cNvPr id="5" name="Footer Placeholder 4">
            <a:extLst>
              <a:ext uri="{FF2B5EF4-FFF2-40B4-BE49-F238E27FC236}">
                <a16:creationId xmlns:a16="http://schemas.microsoft.com/office/drawing/2014/main" id="{D15FCCA5-7D0D-EC00-AADF-3ADFAD5B83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AED00DD-82A1-FE9D-5747-7C019F982FE7}"/>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93034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F0AFA-00E6-5B57-C4B5-128A74C1D0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D52A29E-3F20-FC9F-2705-D95CB428DD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F39BCB-AF71-59E3-1876-708A99226999}"/>
              </a:ext>
            </a:extLst>
          </p:cNvPr>
          <p:cNvSpPr>
            <a:spLocks noGrp="1"/>
          </p:cNvSpPr>
          <p:nvPr>
            <p:ph type="dt" sz="half" idx="10"/>
          </p:nvPr>
        </p:nvSpPr>
        <p:spPr/>
        <p:txBody>
          <a:bodyPr/>
          <a:lstStyle/>
          <a:p>
            <a:fld id="{8156511E-1472-44DC-826F-E57229B6B9F7}" type="datetimeFigureOut">
              <a:rPr lang="en-IN" smtClean="0"/>
              <a:t>23-06-2024</a:t>
            </a:fld>
            <a:endParaRPr lang="en-IN"/>
          </a:p>
        </p:txBody>
      </p:sp>
      <p:sp>
        <p:nvSpPr>
          <p:cNvPr id="5" name="Footer Placeholder 4">
            <a:extLst>
              <a:ext uri="{FF2B5EF4-FFF2-40B4-BE49-F238E27FC236}">
                <a16:creationId xmlns:a16="http://schemas.microsoft.com/office/drawing/2014/main" id="{BC4EDD1C-F7D5-D901-8593-4D9153C68A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8F35797-85D3-0D19-B28F-8331209AFA6C}"/>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71801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B084-E6F9-477A-B287-048E4916C8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DE9D05-7CBE-DA50-36E7-1724C01955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40DAE7-0D3B-6D25-81D5-3D24AB64CA0C}"/>
              </a:ext>
            </a:extLst>
          </p:cNvPr>
          <p:cNvSpPr>
            <a:spLocks noGrp="1"/>
          </p:cNvSpPr>
          <p:nvPr>
            <p:ph type="dt" sz="half" idx="10"/>
          </p:nvPr>
        </p:nvSpPr>
        <p:spPr/>
        <p:txBody>
          <a:bodyPr/>
          <a:lstStyle/>
          <a:p>
            <a:fld id="{8156511E-1472-44DC-826F-E57229B6B9F7}" type="datetimeFigureOut">
              <a:rPr lang="en-IN" smtClean="0"/>
              <a:t>23-06-2024</a:t>
            </a:fld>
            <a:endParaRPr lang="en-IN"/>
          </a:p>
        </p:txBody>
      </p:sp>
      <p:sp>
        <p:nvSpPr>
          <p:cNvPr id="5" name="Footer Placeholder 4">
            <a:extLst>
              <a:ext uri="{FF2B5EF4-FFF2-40B4-BE49-F238E27FC236}">
                <a16:creationId xmlns:a16="http://schemas.microsoft.com/office/drawing/2014/main" id="{EE272107-C22E-A465-05B9-15ECFB2AEC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9F45AF-7E30-FDFA-AFF7-2F315500C896}"/>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390114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2887-21E6-C7CF-0C2D-57B171949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07FE634-17CC-B8F9-884D-BE68857CCC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8BC0FC-EDD8-AC5E-C2D1-FABB19F40283}"/>
              </a:ext>
            </a:extLst>
          </p:cNvPr>
          <p:cNvSpPr>
            <a:spLocks noGrp="1"/>
          </p:cNvSpPr>
          <p:nvPr>
            <p:ph type="dt" sz="half" idx="10"/>
          </p:nvPr>
        </p:nvSpPr>
        <p:spPr/>
        <p:txBody>
          <a:bodyPr/>
          <a:lstStyle/>
          <a:p>
            <a:fld id="{8156511E-1472-44DC-826F-E57229B6B9F7}" type="datetimeFigureOut">
              <a:rPr lang="en-IN" smtClean="0"/>
              <a:t>23-06-2024</a:t>
            </a:fld>
            <a:endParaRPr lang="en-IN"/>
          </a:p>
        </p:txBody>
      </p:sp>
      <p:sp>
        <p:nvSpPr>
          <p:cNvPr id="5" name="Footer Placeholder 4">
            <a:extLst>
              <a:ext uri="{FF2B5EF4-FFF2-40B4-BE49-F238E27FC236}">
                <a16:creationId xmlns:a16="http://schemas.microsoft.com/office/drawing/2014/main" id="{3BA0AAEF-E4C5-A34A-DB46-CC3D33B011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62E3FA-AF5C-6066-8FA7-A2C30538773A}"/>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54639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DF0E-F99C-32D4-D632-0B052982F8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CCAE3A1-7C49-D81F-0D1A-0E49824D66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FFE5DE8-4B48-248C-E251-9B540D817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E58AA3A-B621-04C9-1717-D0A3E22ECAE0}"/>
              </a:ext>
            </a:extLst>
          </p:cNvPr>
          <p:cNvSpPr>
            <a:spLocks noGrp="1"/>
          </p:cNvSpPr>
          <p:nvPr>
            <p:ph type="dt" sz="half" idx="10"/>
          </p:nvPr>
        </p:nvSpPr>
        <p:spPr/>
        <p:txBody>
          <a:bodyPr/>
          <a:lstStyle/>
          <a:p>
            <a:fld id="{8156511E-1472-44DC-826F-E57229B6B9F7}" type="datetimeFigureOut">
              <a:rPr lang="en-IN" smtClean="0"/>
              <a:t>23-06-2024</a:t>
            </a:fld>
            <a:endParaRPr lang="en-IN"/>
          </a:p>
        </p:txBody>
      </p:sp>
      <p:sp>
        <p:nvSpPr>
          <p:cNvPr id="6" name="Footer Placeholder 5">
            <a:extLst>
              <a:ext uri="{FF2B5EF4-FFF2-40B4-BE49-F238E27FC236}">
                <a16:creationId xmlns:a16="http://schemas.microsoft.com/office/drawing/2014/main" id="{4DB31F9A-83BC-AC62-FD80-C9A8CAD4638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81F699E-9438-9BBB-D801-8818A24A789A}"/>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93305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8669-1808-B774-4CCA-A906F26703A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E2316DE-A907-E671-3628-DA7FA4E13D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B5615-4923-64A3-946F-169BE66C32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7F0C7EE-5C0D-908B-7863-E7F9D97F6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6E3A0A-29C2-7803-EF44-04597C4C4F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1CC4919-4B29-2C9D-E778-0AB073FBD503}"/>
              </a:ext>
            </a:extLst>
          </p:cNvPr>
          <p:cNvSpPr>
            <a:spLocks noGrp="1"/>
          </p:cNvSpPr>
          <p:nvPr>
            <p:ph type="dt" sz="half" idx="10"/>
          </p:nvPr>
        </p:nvSpPr>
        <p:spPr/>
        <p:txBody>
          <a:bodyPr/>
          <a:lstStyle/>
          <a:p>
            <a:fld id="{8156511E-1472-44DC-826F-E57229B6B9F7}" type="datetimeFigureOut">
              <a:rPr lang="en-IN" smtClean="0"/>
              <a:t>23-06-2024</a:t>
            </a:fld>
            <a:endParaRPr lang="en-IN"/>
          </a:p>
        </p:txBody>
      </p:sp>
      <p:sp>
        <p:nvSpPr>
          <p:cNvPr id="8" name="Footer Placeholder 7">
            <a:extLst>
              <a:ext uri="{FF2B5EF4-FFF2-40B4-BE49-F238E27FC236}">
                <a16:creationId xmlns:a16="http://schemas.microsoft.com/office/drawing/2014/main" id="{7D61568F-098C-DB25-046E-A9AA13523F9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0AECD85-AD43-4C4D-6E39-E0994DBC8DB7}"/>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0803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3A4B-356B-E031-FA36-BB34C84ECBF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B551CBA-10FB-4CDA-0043-4E839C5F863C}"/>
              </a:ext>
            </a:extLst>
          </p:cNvPr>
          <p:cNvSpPr>
            <a:spLocks noGrp="1"/>
          </p:cNvSpPr>
          <p:nvPr>
            <p:ph type="dt" sz="half" idx="10"/>
          </p:nvPr>
        </p:nvSpPr>
        <p:spPr/>
        <p:txBody>
          <a:bodyPr/>
          <a:lstStyle/>
          <a:p>
            <a:fld id="{8156511E-1472-44DC-826F-E57229B6B9F7}" type="datetimeFigureOut">
              <a:rPr lang="en-IN" smtClean="0"/>
              <a:t>23-06-2024</a:t>
            </a:fld>
            <a:endParaRPr lang="en-IN"/>
          </a:p>
        </p:txBody>
      </p:sp>
      <p:sp>
        <p:nvSpPr>
          <p:cNvPr id="4" name="Footer Placeholder 3">
            <a:extLst>
              <a:ext uri="{FF2B5EF4-FFF2-40B4-BE49-F238E27FC236}">
                <a16:creationId xmlns:a16="http://schemas.microsoft.com/office/drawing/2014/main" id="{69800B50-5DA0-538D-6F30-DF429361644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FA4F23F-8B93-426C-C3EA-2DD3FA4DB5F8}"/>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406885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8FE529-B968-A8F8-C099-4461DE37ECC5}"/>
              </a:ext>
            </a:extLst>
          </p:cNvPr>
          <p:cNvSpPr>
            <a:spLocks noGrp="1"/>
          </p:cNvSpPr>
          <p:nvPr>
            <p:ph type="dt" sz="half" idx="10"/>
          </p:nvPr>
        </p:nvSpPr>
        <p:spPr/>
        <p:txBody>
          <a:bodyPr/>
          <a:lstStyle/>
          <a:p>
            <a:fld id="{8156511E-1472-44DC-826F-E57229B6B9F7}" type="datetimeFigureOut">
              <a:rPr lang="en-IN" smtClean="0"/>
              <a:t>23-06-2024</a:t>
            </a:fld>
            <a:endParaRPr lang="en-IN"/>
          </a:p>
        </p:txBody>
      </p:sp>
      <p:sp>
        <p:nvSpPr>
          <p:cNvPr id="3" name="Footer Placeholder 2">
            <a:extLst>
              <a:ext uri="{FF2B5EF4-FFF2-40B4-BE49-F238E27FC236}">
                <a16:creationId xmlns:a16="http://schemas.microsoft.com/office/drawing/2014/main" id="{D7E96C40-E766-CDC4-33DC-808D353A6FA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FCE8E71-D833-6F70-1AF1-B6FD09B02E48}"/>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02594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196D-FC9F-CE40-F8AB-00D50258E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01FFDF1-042D-3BB9-9717-944C03A40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47166E7-F69F-853F-A841-AD74698B3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3C6AD9-0A91-A0E0-ACCA-27C12029680B}"/>
              </a:ext>
            </a:extLst>
          </p:cNvPr>
          <p:cNvSpPr>
            <a:spLocks noGrp="1"/>
          </p:cNvSpPr>
          <p:nvPr>
            <p:ph type="dt" sz="half" idx="10"/>
          </p:nvPr>
        </p:nvSpPr>
        <p:spPr/>
        <p:txBody>
          <a:bodyPr/>
          <a:lstStyle/>
          <a:p>
            <a:fld id="{8156511E-1472-44DC-826F-E57229B6B9F7}" type="datetimeFigureOut">
              <a:rPr lang="en-IN" smtClean="0"/>
              <a:t>23-06-2024</a:t>
            </a:fld>
            <a:endParaRPr lang="en-IN"/>
          </a:p>
        </p:txBody>
      </p:sp>
      <p:sp>
        <p:nvSpPr>
          <p:cNvPr id="6" name="Footer Placeholder 5">
            <a:extLst>
              <a:ext uri="{FF2B5EF4-FFF2-40B4-BE49-F238E27FC236}">
                <a16:creationId xmlns:a16="http://schemas.microsoft.com/office/drawing/2014/main" id="{9D3B1270-4BA1-8A12-B9C7-997E1D383B2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9952379-EA5F-9734-20E6-BBA5BF0ED574}"/>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377888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22FD-43EF-56B6-DC49-0EC9584CF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8848F99-C4BA-A84A-0267-35C214FFF0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1CD574F-C365-B052-A7F9-A7D1C2CE3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3C4FD-7D5C-B1E2-9CC4-82033963A6E0}"/>
              </a:ext>
            </a:extLst>
          </p:cNvPr>
          <p:cNvSpPr>
            <a:spLocks noGrp="1"/>
          </p:cNvSpPr>
          <p:nvPr>
            <p:ph type="dt" sz="half" idx="10"/>
          </p:nvPr>
        </p:nvSpPr>
        <p:spPr/>
        <p:txBody>
          <a:bodyPr/>
          <a:lstStyle/>
          <a:p>
            <a:fld id="{8156511E-1472-44DC-826F-E57229B6B9F7}" type="datetimeFigureOut">
              <a:rPr lang="en-IN" smtClean="0"/>
              <a:t>23-06-2024</a:t>
            </a:fld>
            <a:endParaRPr lang="en-IN"/>
          </a:p>
        </p:txBody>
      </p:sp>
      <p:sp>
        <p:nvSpPr>
          <p:cNvPr id="6" name="Footer Placeholder 5">
            <a:extLst>
              <a:ext uri="{FF2B5EF4-FFF2-40B4-BE49-F238E27FC236}">
                <a16:creationId xmlns:a16="http://schemas.microsoft.com/office/drawing/2014/main" id="{D62AE2F4-C26F-4C42-4A15-09F2A64AAFD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408FB8-2208-C9F7-0E66-BA8A80BC7977}"/>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34536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74694E-4F00-DD5F-33B6-63B834DE4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F31B192-E0D1-D9C4-F1D7-F0A38D045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658C3F2-C477-6783-A16B-512320F705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56511E-1472-44DC-826F-E57229B6B9F7}" type="datetimeFigureOut">
              <a:rPr lang="en-IN" smtClean="0"/>
              <a:t>23-06-2024</a:t>
            </a:fld>
            <a:endParaRPr lang="en-IN"/>
          </a:p>
        </p:txBody>
      </p:sp>
      <p:sp>
        <p:nvSpPr>
          <p:cNvPr id="5" name="Footer Placeholder 4">
            <a:extLst>
              <a:ext uri="{FF2B5EF4-FFF2-40B4-BE49-F238E27FC236}">
                <a16:creationId xmlns:a16="http://schemas.microsoft.com/office/drawing/2014/main" id="{0A3037FB-0DBA-9022-2FBB-F07905448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30732D3C-B524-2414-23FC-07E6219CA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F17593-5BF0-4A9A-B0C7-812E117F7D58}" type="slidenum">
              <a:rPr lang="en-IN" smtClean="0"/>
              <a:t>‹#›</a:t>
            </a:fld>
            <a:endParaRPr lang="en-IN"/>
          </a:p>
        </p:txBody>
      </p:sp>
    </p:spTree>
    <p:extLst>
      <p:ext uri="{BB962C8B-B14F-4D97-AF65-F5344CB8AC3E}">
        <p14:creationId xmlns:p14="http://schemas.microsoft.com/office/powerpoint/2010/main" val="395358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6.png"/><Relationship Id="rId18" Type="http://schemas.openxmlformats.org/officeDocument/2006/relationships/image" Target="../media/image70.png"/><Relationship Id="rId26" Type="http://schemas.openxmlformats.org/officeDocument/2006/relationships/slide" Target="slide25.xml"/><Relationship Id="rId3" Type="http://schemas.openxmlformats.org/officeDocument/2006/relationships/image" Target="../media/image2.png"/><Relationship Id="rId21" Type="http://schemas.openxmlformats.org/officeDocument/2006/relationships/image" Target="../media/image8.png"/><Relationship Id="rId7" Type="http://schemas.openxmlformats.org/officeDocument/2006/relationships/image" Target="../media/image4.png"/><Relationship Id="rId12" Type="http://schemas.openxmlformats.org/officeDocument/2006/relationships/image" Target="../media/image50.png"/><Relationship Id="rId17" Type="http://schemas.openxmlformats.org/officeDocument/2006/relationships/slide" Target="slide17.xml"/><Relationship Id="rId25"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slide" Target="slide5.xml"/><Relationship Id="rId24" Type="http://schemas.openxmlformats.org/officeDocument/2006/relationships/image" Target="../media/image90.png"/><Relationship Id="rId5" Type="http://schemas.openxmlformats.org/officeDocument/2006/relationships/slide" Target="slide1.xml"/><Relationship Id="rId15" Type="http://schemas.openxmlformats.org/officeDocument/2006/relationships/image" Target="../media/image60.png"/><Relationship Id="rId23" Type="http://schemas.openxmlformats.org/officeDocument/2006/relationships/slide" Target="slide6.xml"/><Relationship Id="rId10" Type="http://schemas.openxmlformats.org/officeDocument/2006/relationships/image" Target="../media/image5.png"/><Relationship Id="rId19"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slide" Target="slide10.xml"/><Relationship Id="rId22" Type="http://schemas.openxmlformats.org/officeDocument/2006/relationships/image" Target="../media/image9.png"/><Relationship Id="rId27" Type="http://schemas.openxmlformats.org/officeDocument/2006/relationships/image" Target="../media/image100.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chart" Target="../charts/chart2.xml"/><Relationship Id="rId12" Type="http://schemas.openxmlformats.org/officeDocument/2006/relationships/image" Target="../media/image31.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chart" Target="../charts/chart1.xml"/><Relationship Id="rId10" Type="http://schemas.openxmlformats.org/officeDocument/2006/relationships/chart" Target="../charts/chart3.xml"/><Relationship Id="rId4" Type="http://schemas.openxmlformats.org/officeDocument/2006/relationships/image" Target="../media/image2.png"/><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chart" Target="../charts/chart12.xml"/><Relationship Id="rId3" Type="http://schemas.openxmlformats.org/officeDocument/2006/relationships/image" Target="../media/image2.png"/><Relationship Id="rId7" Type="http://schemas.openxmlformats.org/officeDocument/2006/relationships/chart" Target="../charts/chart7.xml"/><Relationship Id="rId12"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slide" Target="slide21.xml"/><Relationship Id="rId3" Type="http://schemas.openxmlformats.org/officeDocument/2006/relationships/image" Target="../media/image1.png"/><Relationship Id="rId7" Type="http://schemas.openxmlformats.org/officeDocument/2006/relationships/image" Target="../media/image38.png"/><Relationship Id="rId12" Type="http://schemas.openxmlformats.org/officeDocument/2006/relationships/slide" Target="slide2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7.jpeg"/><Relationship Id="rId11" Type="http://schemas.openxmlformats.org/officeDocument/2006/relationships/image" Target="../media/image39.svg"/><Relationship Id="rId5" Type="http://schemas.openxmlformats.org/officeDocument/2006/relationships/image" Target="../media/image36.jpeg"/><Relationship Id="rId10" Type="http://schemas.openxmlformats.org/officeDocument/2006/relationships/image" Target="../media/image38.png"/><Relationship Id="rId4" Type="http://schemas.openxmlformats.org/officeDocument/2006/relationships/image" Target="../media/image2.png"/><Relationship Id="rId9" Type="http://schemas.openxmlformats.org/officeDocument/2006/relationships/slide" Target="slide19.xml"/><Relationship Id="rId14" Type="http://schemas.openxmlformats.org/officeDocument/2006/relationships/slide" Target="slide22.xml"/></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39.svg"/><Relationship Id="rId3" Type="http://schemas.openxmlformats.org/officeDocument/2006/relationships/image" Target="../media/image1.png"/><Relationship Id="rId7" Type="http://schemas.openxmlformats.org/officeDocument/2006/relationships/image" Target="../media/image42.jpeg"/><Relationship Id="rId12"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slide" Target="slide23.xml"/><Relationship Id="rId5" Type="http://schemas.openxmlformats.org/officeDocument/2006/relationships/image" Target="../media/image40.jpeg"/><Relationship Id="rId10" Type="http://schemas.openxmlformats.org/officeDocument/2006/relationships/image" Target="../media/image39.svg"/><Relationship Id="rId4" Type="http://schemas.openxmlformats.org/officeDocument/2006/relationships/image" Target="../media/image2.png"/><Relationship Id="rId9" Type="http://schemas.openxmlformats.org/officeDocument/2006/relationships/image" Target="../media/image38.png"/><Relationship Id="rId14" Type="http://schemas.openxmlformats.org/officeDocument/2006/relationships/slide" Target="slide2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800" b="1"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mc:AlternateContent xmlns:mc="http://schemas.openxmlformats.org/markup-compatibility/2006" xmlns:psez="http://schemas.microsoft.com/office/powerpoint/2016/sectionzoom">
        <mc:Choice Requires="psez">
          <p:graphicFrame>
            <p:nvGraphicFramePr>
              <p:cNvPr id="3" name="Section Zoom 2">
                <a:extLst>
                  <a:ext uri="{FF2B5EF4-FFF2-40B4-BE49-F238E27FC236}">
                    <a16:creationId xmlns:a16="http://schemas.microsoft.com/office/drawing/2014/main" id="{75D6A9B6-4072-06AD-A575-F17D536AA5CE}"/>
                  </a:ext>
                </a:extLst>
              </p:cNvPr>
              <p:cNvGraphicFramePr>
                <a:graphicFrameLocks noChangeAspect="1"/>
              </p:cNvGraphicFramePr>
              <p:nvPr>
                <p:extLst>
                  <p:ext uri="{D42A27DB-BD31-4B8C-83A1-F6EECF244321}">
                    <p14:modId xmlns:p14="http://schemas.microsoft.com/office/powerpoint/2010/main" val="1392705179"/>
                  </p:ext>
                </p:extLst>
              </p:nvPr>
            </p:nvGraphicFramePr>
            <p:xfrm>
              <a:off x="0" y="966989"/>
              <a:ext cx="4350936" cy="1762604"/>
            </p:xfrm>
            <a:graphic>
              <a:graphicData uri="http://schemas.microsoft.com/office/powerpoint/2016/sectionzoom">
                <psez:sectionZm>
                  <psez:sectionZmObj sectionId="{A57AD8FF-0645-4697-AC1E-E02FC6062DDE}">
                    <psez:zmPr id="{C950CBC2-B166-4F90-BD57-5482C49E01F9}" transitionDur="1000">
                      <p166:blipFill xmlns:p166="http://schemas.microsoft.com/office/powerpoint/2016/6/main">
                        <a:blip r:embed="rId4"/>
                        <a:stretch>
                          <a:fillRect/>
                        </a:stretch>
                      </p166:blipFill>
                      <p166:spPr xmlns:p166="http://schemas.microsoft.com/office/powerpoint/2016/6/main">
                        <a:xfrm>
                          <a:off x="0" y="0"/>
                          <a:ext cx="4350936" cy="1762604"/>
                        </a:xfrm>
                        <a:prstGeom prst="rect">
                          <a:avLst/>
                        </a:prstGeom>
                        <a:ln w="3175">
                          <a:solidFill>
                            <a:prstClr val="ltGray"/>
                          </a:solidFill>
                        </a:ln>
                      </p166:spPr>
                    </psez:zmPr>
                  </psez:sectionZmObj>
                </psez:sectionZm>
              </a:graphicData>
            </a:graphic>
          </p:graphicFrame>
        </mc:Choice>
        <mc:Fallback xmlns="">
          <p:pic>
            <p:nvPicPr>
              <p:cNvPr id="3" name="Section Zoom 2">
                <a:hlinkClick r:id="rId5" action="ppaction://hlinksldjump"/>
                <a:extLst>
                  <a:ext uri="{FF2B5EF4-FFF2-40B4-BE49-F238E27FC236}">
                    <a16:creationId xmlns:a16="http://schemas.microsoft.com/office/drawing/2014/main" id="{75D6A9B6-4072-06AD-A575-F17D536AA5CE}"/>
                  </a:ext>
                </a:extLst>
              </p:cNvPr>
              <p:cNvPicPr>
                <a:picLocks noGrp="1" noRot="1" noChangeAspect="1" noMove="1" noResize="1" noEditPoints="1" noAdjustHandles="1" noChangeArrowheads="1" noChangeShapeType="1"/>
              </p:cNvPicPr>
              <p:nvPr/>
            </p:nvPicPr>
            <p:blipFill>
              <a:blip r:embed="rId6"/>
              <a:stretch>
                <a:fillRect/>
              </a:stretch>
            </p:blipFill>
            <p:spPr>
              <a:xfrm>
                <a:off x="0" y="966989"/>
                <a:ext cx="4350936" cy="1762604"/>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1" name="Section Zoom 10">
                <a:extLst>
                  <a:ext uri="{FF2B5EF4-FFF2-40B4-BE49-F238E27FC236}">
                    <a16:creationId xmlns:a16="http://schemas.microsoft.com/office/drawing/2014/main" id="{D3C2AC76-E9D9-5C58-F8CC-F3B4F670CAFE}"/>
                  </a:ext>
                </a:extLst>
              </p:cNvPr>
              <p:cNvGraphicFramePr>
                <a:graphicFrameLocks noChangeAspect="1"/>
              </p:cNvGraphicFramePr>
              <p:nvPr>
                <p:extLst>
                  <p:ext uri="{D42A27DB-BD31-4B8C-83A1-F6EECF244321}">
                    <p14:modId xmlns:p14="http://schemas.microsoft.com/office/powerpoint/2010/main" val="3555039082"/>
                  </p:ext>
                </p:extLst>
              </p:nvPr>
            </p:nvGraphicFramePr>
            <p:xfrm>
              <a:off x="-3457" y="2847496"/>
              <a:ext cx="4350937" cy="1762604"/>
            </p:xfrm>
            <a:graphic>
              <a:graphicData uri="http://schemas.microsoft.com/office/powerpoint/2016/sectionzoom">
                <psez:sectionZm>
                  <psez:sectionZmObj sectionId="{4182AEB8-54E6-471D-89C9-3DB4E4B78E8A}">
                    <psez:zmPr id="{36109AD1-8996-4952-A58E-6294F18D166A}" transitionDur="1000">
                      <p166:blipFill xmlns:p166="http://schemas.microsoft.com/office/powerpoint/2016/6/main">
                        <a:blip r:embed="rId7"/>
                        <a:stretch>
                          <a:fillRect/>
                        </a:stretch>
                      </p166:blipFill>
                      <p166:spPr xmlns:p166="http://schemas.microsoft.com/office/powerpoint/2016/6/main">
                        <a:xfrm>
                          <a:off x="0" y="0"/>
                          <a:ext cx="4350937" cy="1762604"/>
                        </a:xfrm>
                        <a:prstGeom prst="rect">
                          <a:avLst/>
                        </a:prstGeom>
                        <a:ln w="3175">
                          <a:solidFill>
                            <a:prstClr val="ltGray"/>
                          </a:solidFill>
                        </a:ln>
                      </p166:spPr>
                    </psez:zmPr>
                  </psez:sectionZmObj>
                </psez:sectionZm>
              </a:graphicData>
            </a:graphic>
          </p:graphicFrame>
        </mc:Choice>
        <mc:Fallback xmlns="">
          <p:pic>
            <p:nvPicPr>
              <p:cNvPr id="11" name="Section Zoom 10">
                <a:hlinkClick r:id="rId8" action="ppaction://hlinksldjump"/>
                <a:extLst>
                  <a:ext uri="{FF2B5EF4-FFF2-40B4-BE49-F238E27FC236}">
                    <a16:creationId xmlns:a16="http://schemas.microsoft.com/office/drawing/2014/main" id="{D3C2AC76-E9D9-5C58-F8CC-F3B4F670CAFE}"/>
                  </a:ext>
                </a:extLst>
              </p:cNvPr>
              <p:cNvPicPr>
                <a:picLocks noGrp="1" noRot="1" noChangeAspect="1" noMove="1" noResize="1" noEditPoints="1" noAdjustHandles="1" noChangeArrowheads="1" noChangeShapeType="1"/>
              </p:cNvPicPr>
              <p:nvPr/>
            </p:nvPicPr>
            <p:blipFill>
              <a:blip r:embed="rId9"/>
              <a:stretch>
                <a:fillRect/>
              </a:stretch>
            </p:blipFill>
            <p:spPr>
              <a:xfrm>
                <a:off x="-3457" y="2847496"/>
                <a:ext cx="4350937" cy="1762604"/>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6" name="Section Zoom 15">
                <a:extLst>
                  <a:ext uri="{FF2B5EF4-FFF2-40B4-BE49-F238E27FC236}">
                    <a16:creationId xmlns:a16="http://schemas.microsoft.com/office/drawing/2014/main" id="{CFD17201-E576-3604-D47A-819079B14421}"/>
                  </a:ext>
                </a:extLst>
              </p:cNvPr>
              <p:cNvGraphicFramePr>
                <a:graphicFrameLocks noChangeAspect="1"/>
              </p:cNvGraphicFramePr>
              <p:nvPr>
                <p:extLst>
                  <p:ext uri="{D42A27DB-BD31-4B8C-83A1-F6EECF244321}">
                    <p14:modId xmlns:p14="http://schemas.microsoft.com/office/powerpoint/2010/main" val="894869105"/>
                  </p:ext>
                </p:extLst>
              </p:nvPr>
            </p:nvGraphicFramePr>
            <p:xfrm>
              <a:off x="4347480" y="966988"/>
              <a:ext cx="3493586" cy="2690611"/>
            </p:xfrm>
            <a:graphic>
              <a:graphicData uri="http://schemas.microsoft.com/office/powerpoint/2016/sectionzoom">
                <psez:sectionZm>
                  <psez:sectionZmObj sectionId="{56B9E06E-1DD1-49C3-AF72-C2A52B465EEC}">
                    <psez:zmPr id="{000461D5-3E15-4396-AB9D-F623362914BC}" transitionDur="1000">
                      <p166:blipFill xmlns:p166="http://schemas.microsoft.com/office/powerpoint/2016/6/main">
                        <a:blip r:embed="rId10"/>
                        <a:stretch>
                          <a:fillRect/>
                        </a:stretch>
                      </p166:blipFill>
                      <p166:spPr xmlns:p166="http://schemas.microsoft.com/office/powerpoint/2016/6/main">
                        <a:xfrm>
                          <a:off x="0" y="0"/>
                          <a:ext cx="3493586" cy="2690611"/>
                        </a:xfrm>
                        <a:prstGeom prst="rect">
                          <a:avLst/>
                        </a:prstGeom>
                      </p166:spPr>
                    </psez:zmPr>
                  </psez:sectionZmObj>
                </psez:sectionZm>
              </a:graphicData>
            </a:graphic>
          </p:graphicFrame>
        </mc:Choice>
        <mc:Fallback xmlns="">
          <p:pic>
            <p:nvPicPr>
              <p:cNvPr id="16" name="Section Zoom 15">
                <a:hlinkClick r:id="rId11" action="ppaction://hlinksldjump"/>
                <a:extLst>
                  <a:ext uri="{FF2B5EF4-FFF2-40B4-BE49-F238E27FC236}">
                    <a16:creationId xmlns:a16="http://schemas.microsoft.com/office/drawing/2014/main" id="{CFD17201-E576-3604-D47A-819079B14421}"/>
                  </a:ext>
                </a:extLst>
              </p:cNvPr>
              <p:cNvPicPr>
                <a:picLocks noGrp="1" noRot="1" noChangeAspect="1" noMove="1" noResize="1" noEditPoints="1" noAdjustHandles="1" noChangeArrowheads="1" noChangeShapeType="1"/>
              </p:cNvPicPr>
              <p:nvPr/>
            </p:nvPicPr>
            <p:blipFill>
              <a:blip r:embed="rId12"/>
              <a:stretch>
                <a:fillRect/>
              </a:stretch>
            </p:blipFill>
            <p:spPr>
              <a:xfrm>
                <a:off x="4347480" y="966988"/>
                <a:ext cx="3493586" cy="2690611"/>
              </a:xfrm>
              <a:prstGeom prst="rect">
                <a:avLst/>
              </a:prstGeom>
            </p:spPr>
          </p:pic>
        </mc:Fallback>
      </mc:AlternateContent>
      <mc:AlternateContent xmlns:mc="http://schemas.openxmlformats.org/markup-compatibility/2006" xmlns:psez="http://schemas.microsoft.com/office/powerpoint/2016/sectionzoom">
        <mc:Choice Requires="psez">
          <p:graphicFrame>
            <p:nvGraphicFramePr>
              <p:cNvPr id="22" name="Section Zoom 21">
                <a:extLst>
                  <a:ext uri="{FF2B5EF4-FFF2-40B4-BE49-F238E27FC236}">
                    <a16:creationId xmlns:a16="http://schemas.microsoft.com/office/drawing/2014/main" id="{0DB00C83-C669-AF45-CF2E-DC2EEFA61949}"/>
                  </a:ext>
                </a:extLst>
              </p:cNvPr>
              <p:cNvGraphicFramePr>
                <a:graphicFrameLocks noChangeAspect="1"/>
              </p:cNvGraphicFramePr>
              <p:nvPr>
                <p:extLst>
                  <p:ext uri="{D42A27DB-BD31-4B8C-83A1-F6EECF244321}">
                    <p14:modId xmlns:p14="http://schemas.microsoft.com/office/powerpoint/2010/main" val="2584424591"/>
                  </p:ext>
                </p:extLst>
              </p:nvPr>
            </p:nvGraphicFramePr>
            <p:xfrm>
              <a:off x="-3456" y="4728003"/>
              <a:ext cx="4350936" cy="2032027"/>
            </p:xfrm>
            <a:graphic>
              <a:graphicData uri="http://schemas.microsoft.com/office/powerpoint/2016/sectionzoom">
                <psez:sectionZm>
                  <psez:sectionZmObj sectionId="{38B71797-5274-4B08-A5CC-DC3E3CFBEBCA}">
                    <psez:zmPr id="{209394FC-908A-48A1-81B8-7B08CD0CE1D0}" transitionDur="1000">
                      <p166:blipFill xmlns:p166="http://schemas.microsoft.com/office/powerpoint/2016/6/main">
                        <a:blip r:embed="rId13"/>
                        <a:stretch>
                          <a:fillRect/>
                        </a:stretch>
                      </p166:blipFill>
                      <p166:spPr xmlns:p166="http://schemas.microsoft.com/office/powerpoint/2016/6/main">
                        <a:xfrm>
                          <a:off x="0" y="0"/>
                          <a:ext cx="4350936" cy="2032027"/>
                        </a:xfrm>
                        <a:prstGeom prst="rect">
                          <a:avLst/>
                        </a:prstGeom>
                        <a:ln w="3175">
                          <a:solidFill>
                            <a:prstClr val="ltGray"/>
                          </a:solidFill>
                        </a:ln>
                      </p166:spPr>
                    </psez:zmPr>
                  </psez:sectionZmObj>
                </psez:sectionZm>
              </a:graphicData>
            </a:graphic>
          </p:graphicFrame>
        </mc:Choice>
        <mc:Fallback xmlns="">
          <p:pic>
            <p:nvPicPr>
              <p:cNvPr id="22" name="Section Zoom 21">
                <a:hlinkClick r:id="rId14" action="ppaction://hlinksldjump"/>
                <a:extLst>
                  <a:ext uri="{FF2B5EF4-FFF2-40B4-BE49-F238E27FC236}">
                    <a16:creationId xmlns:a16="http://schemas.microsoft.com/office/drawing/2014/main" id="{0DB00C83-C669-AF45-CF2E-DC2EEFA61949}"/>
                  </a:ext>
                </a:extLst>
              </p:cNvPr>
              <p:cNvPicPr>
                <a:picLocks noGrp="1" noRot="1" noChangeAspect="1" noMove="1" noResize="1" noEditPoints="1" noAdjustHandles="1" noChangeArrowheads="1" noChangeShapeType="1"/>
              </p:cNvPicPr>
              <p:nvPr/>
            </p:nvPicPr>
            <p:blipFill>
              <a:blip r:embed="rId15"/>
              <a:stretch>
                <a:fillRect/>
              </a:stretch>
            </p:blipFill>
            <p:spPr>
              <a:xfrm>
                <a:off x="-3456" y="4728003"/>
                <a:ext cx="4350936" cy="2032027"/>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4" name="Section Zoom 23">
                <a:extLst>
                  <a:ext uri="{FF2B5EF4-FFF2-40B4-BE49-F238E27FC236}">
                    <a16:creationId xmlns:a16="http://schemas.microsoft.com/office/drawing/2014/main" id="{CCCFEDD0-A67A-B5E7-53BF-986A395AF1C3}"/>
                  </a:ext>
                </a:extLst>
              </p:cNvPr>
              <p:cNvGraphicFramePr>
                <a:graphicFrameLocks noChangeAspect="1"/>
              </p:cNvGraphicFramePr>
              <p:nvPr>
                <p:extLst>
                  <p:ext uri="{D42A27DB-BD31-4B8C-83A1-F6EECF244321}">
                    <p14:modId xmlns:p14="http://schemas.microsoft.com/office/powerpoint/2010/main" val="932062710"/>
                  </p:ext>
                </p:extLst>
              </p:nvPr>
            </p:nvGraphicFramePr>
            <p:xfrm>
              <a:off x="4347479" y="3734010"/>
              <a:ext cx="3493585" cy="3026020"/>
            </p:xfrm>
            <a:graphic>
              <a:graphicData uri="http://schemas.microsoft.com/office/powerpoint/2016/sectionzoom">
                <psez:sectionZm>
                  <psez:sectionZmObj sectionId="{50E4006D-9DC6-40FF-AB83-526310D22087}">
                    <psez:zmPr id="{759ECB86-6A0B-44F7-97F9-F6FBC792F2CD}" transitionDur="1000">
                      <p166:blipFill xmlns:p166="http://schemas.microsoft.com/office/powerpoint/2016/6/main">
                        <a:blip r:embed="rId16"/>
                        <a:stretch>
                          <a:fillRect/>
                        </a:stretch>
                      </p166:blipFill>
                      <p166:spPr xmlns:p166="http://schemas.microsoft.com/office/powerpoint/2016/6/main">
                        <a:xfrm>
                          <a:off x="0" y="0"/>
                          <a:ext cx="3493585" cy="3026020"/>
                        </a:xfrm>
                        <a:prstGeom prst="rect">
                          <a:avLst/>
                        </a:prstGeom>
                        <a:ln w="3175">
                          <a:solidFill>
                            <a:prstClr val="ltGray"/>
                          </a:solidFill>
                        </a:ln>
                      </p166:spPr>
                    </psez:zmPr>
                  </psez:sectionZmObj>
                </psez:sectionZm>
              </a:graphicData>
            </a:graphic>
          </p:graphicFrame>
        </mc:Choice>
        <mc:Fallback xmlns="">
          <p:pic>
            <p:nvPicPr>
              <p:cNvPr id="24" name="Section Zoom 23">
                <a:hlinkClick r:id="rId17" action="ppaction://hlinksldjump"/>
                <a:extLst>
                  <a:ext uri="{FF2B5EF4-FFF2-40B4-BE49-F238E27FC236}">
                    <a16:creationId xmlns:a16="http://schemas.microsoft.com/office/drawing/2014/main" id="{CCCFEDD0-A67A-B5E7-53BF-986A395AF1C3}"/>
                  </a:ext>
                </a:extLst>
              </p:cNvPr>
              <p:cNvPicPr>
                <a:picLocks noGrp="1" noRot="1" noChangeAspect="1" noMove="1" noResize="1" noEditPoints="1" noAdjustHandles="1" noChangeArrowheads="1" noChangeShapeType="1"/>
              </p:cNvPicPr>
              <p:nvPr/>
            </p:nvPicPr>
            <p:blipFill>
              <a:blip r:embed="rId18"/>
              <a:stretch>
                <a:fillRect/>
              </a:stretch>
            </p:blipFill>
            <p:spPr>
              <a:xfrm>
                <a:off x="4347479" y="3734010"/>
                <a:ext cx="3493585" cy="3026020"/>
              </a:xfrm>
              <a:prstGeom prst="rect">
                <a:avLst/>
              </a:prstGeom>
              <a:ln w="3175">
                <a:solidFill>
                  <a:prstClr val="ltGray"/>
                </a:solidFill>
              </a:ln>
            </p:spPr>
          </p:pic>
        </mc:Fallback>
      </mc:AlternateContent>
      <p:grpSp>
        <p:nvGrpSpPr>
          <p:cNvPr id="27" name="Group 26">
            <a:extLst>
              <a:ext uri="{FF2B5EF4-FFF2-40B4-BE49-F238E27FC236}">
                <a16:creationId xmlns:a16="http://schemas.microsoft.com/office/drawing/2014/main" id="{5FFD8CE5-9054-739D-C8B8-3FB5AC266D18}"/>
              </a:ext>
            </a:extLst>
          </p:cNvPr>
          <p:cNvGrpSpPr/>
          <p:nvPr/>
        </p:nvGrpSpPr>
        <p:grpSpPr>
          <a:xfrm>
            <a:off x="7841065" y="982436"/>
            <a:ext cx="4263850" cy="5777594"/>
            <a:chOff x="9053457" y="982436"/>
            <a:chExt cx="3051457" cy="5777594"/>
          </a:xfrm>
        </p:grpSpPr>
        <mc:AlternateContent xmlns:mc="http://schemas.openxmlformats.org/markup-compatibility/2006" xmlns:psez="http://schemas.microsoft.com/office/powerpoint/2016/sectionzoom">
          <mc:Choice Requires="psez">
            <p:graphicFrame>
              <p:nvGraphicFramePr>
                <p:cNvPr id="8" name="Section Zoom 7">
                  <a:extLst>
                    <a:ext uri="{FF2B5EF4-FFF2-40B4-BE49-F238E27FC236}">
                      <a16:creationId xmlns:a16="http://schemas.microsoft.com/office/drawing/2014/main" id="{46440CDD-136D-DD0D-C72C-54C1F5375BFB}"/>
                    </a:ext>
                  </a:extLst>
                </p:cNvPr>
                <p:cNvGraphicFramePr>
                  <a:graphicFrameLocks noChangeAspect="1"/>
                </p:cNvGraphicFramePr>
                <p:nvPr>
                  <p:extLst>
                    <p:ext uri="{D42A27DB-BD31-4B8C-83A1-F6EECF244321}">
                      <p14:modId xmlns:p14="http://schemas.microsoft.com/office/powerpoint/2010/main" val="2483532264"/>
                    </p:ext>
                  </p:extLst>
                </p:nvPr>
              </p:nvGraphicFramePr>
              <p:xfrm>
                <a:off x="9056914" y="982436"/>
                <a:ext cx="3048000" cy="1714500"/>
              </p:xfrm>
              <a:graphic>
                <a:graphicData uri="http://schemas.microsoft.com/office/powerpoint/2016/sectionzoom">
                  <psez:sectionZm>
                    <psez:sectionZmObj sectionId="{2FAC0727-7E6D-4F55-887B-73387B6576AD}">
                      <psez:zmPr id="{F1FF2784-E038-49AC-BB3B-0F419DE435F4}" transitionDur="1000">
                        <p166:blipFill xmlns:p166="http://schemas.microsoft.com/office/powerpoint/2016/6/main">
                          <a:blip r:embed="rId19"/>
                          <a:stretch>
                            <a:fillRect/>
                          </a:stretch>
                        </p166:blipFill>
                        <p166:spPr xmlns:p166="http://schemas.microsoft.com/office/powerpoint/2016/6/main">
                          <a:xfrm>
                            <a:off x="0" y="0"/>
                            <a:ext cx="4259019" cy="1714500"/>
                          </a:xfrm>
                          <a:prstGeom prst="rect">
                            <a:avLst/>
                          </a:prstGeom>
                          <a:ln w="3175">
                            <a:solidFill>
                              <a:prstClr val="ltGray"/>
                            </a:solidFill>
                          </a:ln>
                        </p166:spPr>
                      </psez:zmPr>
                    </psez:sectionZmObj>
                  </psez:sectionZm>
                </a:graphicData>
              </a:graphic>
            </p:graphicFrame>
          </mc:Choice>
          <mc:Fallback xmlns="">
            <p:pic>
              <p:nvPicPr>
                <p:cNvPr id="8" name="Section Zoom 7">
                  <a:hlinkClick r:id="rId20" action="ppaction://hlinksldjump"/>
                  <a:extLst>
                    <a:ext uri="{FF2B5EF4-FFF2-40B4-BE49-F238E27FC236}">
                      <a16:creationId xmlns:a16="http://schemas.microsoft.com/office/drawing/2014/main" id="{46440CDD-136D-DD0D-C72C-54C1F5375BFB}"/>
                    </a:ext>
                  </a:extLst>
                </p:cNvPr>
                <p:cNvPicPr>
                  <a:picLocks noGrp="1" noRot="1" noChangeAspect="1" noMove="1" noResize="1" noEditPoints="1" noAdjustHandles="1" noChangeArrowheads="1" noChangeShapeType="1"/>
                </p:cNvPicPr>
                <p:nvPr/>
              </p:nvPicPr>
              <p:blipFill>
                <a:blip r:embed="rId21"/>
                <a:stretch>
                  <a:fillRect/>
                </a:stretch>
              </p:blipFill>
              <p:spPr>
                <a:xfrm>
                  <a:off x="7845896" y="982436"/>
                  <a:ext cx="4259019" cy="1714500"/>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9" name="Section Zoom 18">
                  <a:extLst>
                    <a:ext uri="{FF2B5EF4-FFF2-40B4-BE49-F238E27FC236}">
                      <a16:creationId xmlns:a16="http://schemas.microsoft.com/office/drawing/2014/main" id="{2C4AF705-115F-6518-8EA8-44EAF7B5BC6E}"/>
                    </a:ext>
                  </a:extLst>
                </p:cNvPr>
                <p:cNvGraphicFramePr>
                  <a:graphicFrameLocks noChangeAspect="1"/>
                </p:cNvGraphicFramePr>
                <p:nvPr>
                  <p:extLst>
                    <p:ext uri="{D42A27DB-BD31-4B8C-83A1-F6EECF244321}">
                      <p14:modId xmlns:p14="http://schemas.microsoft.com/office/powerpoint/2010/main" val="2471177021"/>
                    </p:ext>
                  </p:extLst>
                </p:nvPr>
              </p:nvGraphicFramePr>
              <p:xfrm>
                <a:off x="9053457" y="2847495"/>
                <a:ext cx="3048000" cy="1762603"/>
              </p:xfrm>
              <a:graphic>
                <a:graphicData uri="http://schemas.microsoft.com/office/powerpoint/2016/sectionzoom">
                  <psez:sectionZm>
                    <psez:sectionZmObj sectionId="{628C8E18-98D2-47C1-9FFE-2C146DE9CB53}">
                      <psez:zmPr id="{5ED490B3-8074-49CD-988D-302C25DB0281}" transitionDur="1000">
                        <p166:blipFill xmlns:p166="http://schemas.microsoft.com/office/powerpoint/2016/6/main">
                          <a:blip r:embed="rId22"/>
                          <a:stretch>
                            <a:fillRect/>
                          </a:stretch>
                        </p166:blipFill>
                        <p166:spPr xmlns:p166="http://schemas.microsoft.com/office/powerpoint/2016/6/main">
                          <a:xfrm>
                            <a:off x="0" y="0"/>
                            <a:ext cx="4259019" cy="1762603"/>
                          </a:xfrm>
                          <a:prstGeom prst="rect">
                            <a:avLst/>
                          </a:prstGeom>
                        </p166:spPr>
                      </psez:zmPr>
                    </psez:sectionZmObj>
                  </psez:sectionZm>
                </a:graphicData>
              </a:graphic>
            </p:graphicFrame>
          </mc:Choice>
          <mc:Fallback xmlns="">
            <p:pic>
              <p:nvPicPr>
                <p:cNvPr id="19" name="Section Zoom 18">
                  <a:hlinkClick r:id="rId23" action="ppaction://hlinksldjump"/>
                  <a:extLst>
                    <a:ext uri="{FF2B5EF4-FFF2-40B4-BE49-F238E27FC236}">
                      <a16:creationId xmlns:a16="http://schemas.microsoft.com/office/drawing/2014/main" id="{2C4AF705-115F-6518-8EA8-44EAF7B5BC6E}"/>
                    </a:ext>
                  </a:extLst>
                </p:cNvPr>
                <p:cNvPicPr>
                  <a:picLocks noGrp="1" noRot="1" noChangeAspect="1" noMove="1" noResize="1" noEditPoints="1" noAdjustHandles="1" noChangeArrowheads="1" noChangeShapeType="1"/>
                </p:cNvPicPr>
                <p:nvPr/>
              </p:nvPicPr>
              <p:blipFill>
                <a:blip r:embed="rId24"/>
                <a:stretch>
                  <a:fillRect/>
                </a:stretch>
              </p:blipFill>
              <p:spPr>
                <a:xfrm>
                  <a:off x="7841065" y="2847495"/>
                  <a:ext cx="4259019" cy="1762603"/>
                </a:xfrm>
                <a:prstGeom prst="rect">
                  <a:avLst/>
                </a:prstGeom>
              </p:spPr>
            </p:pic>
          </mc:Fallback>
        </mc:AlternateContent>
        <mc:AlternateContent xmlns:mc="http://schemas.openxmlformats.org/markup-compatibility/2006" xmlns:psez="http://schemas.microsoft.com/office/powerpoint/2016/sectionzoom">
          <mc:Choice Requires="psez">
            <p:graphicFrame>
              <p:nvGraphicFramePr>
                <p:cNvPr id="26" name="Section Zoom 25">
                  <a:extLst>
                    <a:ext uri="{FF2B5EF4-FFF2-40B4-BE49-F238E27FC236}">
                      <a16:creationId xmlns:a16="http://schemas.microsoft.com/office/drawing/2014/main" id="{74C8BEB8-9495-74F8-1E43-0F7E3F804755}"/>
                    </a:ext>
                  </a:extLst>
                </p:cNvPr>
                <p:cNvGraphicFramePr>
                  <a:graphicFrameLocks noChangeAspect="1"/>
                </p:cNvGraphicFramePr>
                <p:nvPr>
                  <p:extLst>
                    <p:ext uri="{D42A27DB-BD31-4B8C-83A1-F6EECF244321}">
                      <p14:modId xmlns:p14="http://schemas.microsoft.com/office/powerpoint/2010/main" val="930567772"/>
                    </p:ext>
                  </p:extLst>
                </p:nvPr>
              </p:nvGraphicFramePr>
              <p:xfrm>
                <a:off x="9056914" y="4845906"/>
                <a:ext cx="3048000" cy="1914124"/>
              </p:xfrm>
              <a:graphic>
                <a:graphicData uri="http://schemas.microsoft.com/office/powerpoint/2016/sectionzoom">
                  <psez:sectionZm>
                    <psez:sectionZmObj sectionId="{0E840C33-F74B-47CD-9709-33D36C56AAB9}">
                      <psez:zmPr id="{094D7DBC-D1CC-4352-8086-D25896F75737}" transitionDur="1000">
                        <p166:blipFill xmlns:p166="http://schemas.microsoft.com/office/powerpoint/2016/6/main">
                          <a:blip r:embed="rId25"/>
                          <a:stretch>
                            <a:fillRect/>
                          </a:stretch>
                        </p166:blipFill>
                        <p166:spPr xmlns:p166="http://schemas.microsoft.com/office/powerpoint/2016/6/main">
                          <a:xfrm>
                            <a:off x="0" y="0"/>
                            <a:ext cx="4259019" cy="1914124"/>
                          </a:xfrm>
                          <a:prstGeom prst="rect">
                            <a:avLst/>
                          </a:prstGeom>
                          <a:ln w="3175">
                            <a:solidFill>
                              <a:prstClr val="ltGray"/>
                            </a:solidFill>
                          </a:ln>
                        </p166:spPr>
                      </psez:zmPr>
                    </psez:sectionZmObj>
                  </psez:sectionZm>
                </a:graphicData>
              </a:graphic>
            </p:graphicFrame>
          </mc:Choice>
          <mc:Fallback xmlns="">
            <p:pic>
              <p:nvPicPr>
                <p:cNvPr id="26" name="Section Zoom 25">
                  <a:hlinkClick r:id="rId26" action="ppaction://hlinksldjump"/>
                  <a:extLst>
                    <a:ext uri="{FF2B5EF4-FFF2-40B4-BE49-F238E27FC236}">
                      <a16:creationId xmlns:a16="http://schemas.microsoft.com/office/drawing/2014/main" id="{74C8BEB8-9495-74F8-1E43-0F7E3F804755}"/>
                    </a:ext>
                  </a:extLst>
                </p:cNvPr>
                <p:cNvPicPr>
                  <a:picLocks noGrp="1" noRot="1" noChangeAspect="1" noMove="1" noResize="1" noEditPoints="1" noAdjustHandles="1" noChangeArrowheads="1" noChangeShapeType="1"/>
                </p:cNvPicPr>
                <p:nvPr/>
              </p:nvPicPr>
              <p:blipFill>
                <a:blip r:embed="rId27"/>
                <a:stretch>
                  <a:fillRect/>
                </a:stretch>
              </p:blipFill>
              <p:spPr>
                <a:xfrm>
                  <a:off x="7845896" y="4845906"/>
                  <a:ext cx="4259019" cy="1914124"/>
                </a:xfrm>
                <a:prstGeom prst="rect">
                  <a:avLst/>
                </a:prstGeom>
                <a:ln w="3175">
                  <a:solidFill>
                    <a:prstClr val="ltGray"/>
                  </a:solidFill>
                </a:ln>
              </p:spPr>
            </p:pic>
          </mc:Fallback>
        </mc:AlternateContent>
      </p:grpSp>
    </p:spTree>
    <p:extLst>
      <p:ext uri="{BB962C8B-B14F-4D97-AF65-F5344CB8AC3E}">
        <p14:creationId xmlns:p14="http://schemas.microsoft.com/office/powerpoint/2010/main" val="234608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5E45EB74-44EC-A37B-1733-DB5CE86C9453}"/>
              </a:ext>
            </a:extLst>
          </p:cNvPr>
          <p:cNvSpPr/>
          <p:nvPr/>
        </p:nvSpPr>
        <p:spPr>
          <a:xfrm>
            <a:off x="-24160" y="4553418"/>
            <a:ext cx="12216160" cy="2304582"/>
          </a:xfrm>
          <a:prstGeom prst="rect">
            <a:avLst/>
          </a:prstGeom>
          <a:solidFill>
            <a:srgbClr val="C9E9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1030">
            <a:extLst>
              <a:ext uri="{FF2B5EF4-FFF2-40B4-BE49-F238E27FC236}">
                <a16:creationId xmlns:a16="http://schemas.microsoft.com/office/drawing/2014/main" id="{330A9067-5090-DAEC-92FD-79F83B7AAE2F}"/>
              </a:ext>
            </a:extLst>
          </p:cNvPr>
          <p:cNvSpPr/>
          <p:nvPr/>
        </p:nvSpPr>
        <p:spPr>
          <a:xfrm>
            <a:off x="-10953" y="2726911"/>
            <a:ext cx="12216160" cy="1787948"/>
          </a:xfrm>
          <a:prstGeom prst="rect">
            <a:avLst/>
          </a:prstGeom>
          <a:solidFill>
            <a:srgbClr val="C9E9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a:extLst>
              <a:ext uri="{FF2B5EF4-FFF2-40B4-BE49-F238E27FC236}">
                <a16:creationId xmlns:a16="http://schemas.microsoft.com/office/drawing/2014/main" id="{E121B7AC-D1D8-9D63-26FA-86E306F6ED1F}"/>
              </a:ext>
            </a:extLst>
          </p:cNvPr>
          <p:cNvSpPr/>
          <p:nvPr/>
        </p:nvSpPr>
        <p:spPr>
          <a:xfrm>
            <a:off x="0" y="987461"/>
            <a:ext cx="12192000" cy="1700891"/>
          </a:xfrm>
          <a:prstGeom prst="rect">
            <a:avLst/>
          </a:prstGeom>
          <a:solidFill>
            <a:srgbClr val="C9E9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DEMOGRAPHIC PROFILE</a:t>
            </a:r>
            <a:endParaRPr lang="en-IN" sz="2800" b="1" dirty="0">
              <a:latin typeface="Times New Roman" panose="02020603050405020304" pitchFamily="18" charset="0"/>
              <a:cs typeface="Times New Roman" panose="02020603050405020304" pitchFamily="18" charset="0"/>
            </a:endParaRP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grpSp>
        <p:nvGrpSpPr>
          <p:cNvPr id="16" name="Group 15">
            <a:extLst>
              <a:ext uri="{FF2B5EF4-FFF2-40B4-BE49-F238E27FC236}">
                <a16:creationId xmlns:a16="http://schemas.microsoft.com/office/drawing/2014/main" id="{E0A5F2F0-D755-E529-F329-92D2EE88D533}"/>
              </a:ext>
            </a:extLst>
          </p:cNvPr>
          <p:cNvGrpSpPr/>
          <p:nvPr/>
        </p:nvGrpSpPr>
        <p:grpSpPr>
          <a:xfrm>
            <a:off x="-10953" y="987461"/>
            <a:ext cx="12213906" cy="1700891"/>
            <a:chOff x="-10953" y="937595"/>
            <a:chExt cx="12213906" cy="1942089"/>
          </a:xfrm>
        </p:grpSpPr>
        <p:graphicFrame>
          <p:nvGraphicFramePr>
            <p:cNvPr id="3" name="Chart 2">
              <a:extLst>
                <a:ext uri="{FF2B5EF4-FFF2-40B4-BE49-F238E27FC236}">
                  <a16:creationId xmlns:a16="http://schemas.microsoft.com/office/drawing/2014/main" id="{24CB35B0-F212-F0A8-EEEB-C5A7FB790527}"/>
                </a:ext>
              </a:extLst>
            </p:cNvPr>
            <p:cNvGraphicFramePr>
              <a:graphicFrameLocks/>
            </p:cNvGraphicFramePr>
            <p:nvPr>
              <p:extLst>
                <p:ext uri="{D42A27DB-BD31-4B8C-83A1-F6EECF244321}">
                  <p14:modId xmlns:p14="http://schemas.microsoft.com/office/powerpoint/2010/main" val="2863491436"/>
                </p:ext>
              </p:extLst>
            </p:nvPr>
          </p:nvGraphicFramePr>
          <p:xfrm>
            <a:off x="1463833" y="1067356"/>
            <a:ext cx="10739120" cy="1715730"/>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Rounded Corners 10">
              <a:extLst>
                <a:ext uri="{FF2B5EF4-FFF2-40B4-BE49-F238E27FC236}">
                  <a16:creationId xmlns:a16="http://schemas.microsoft.com/office/drawing/2014/main" id="{34086811-F208-AA29-0242-5AEF9A6BB306}"/>
                </a:ext>
              </a:extLst>
            </p:cNvPr>
            <p:cNvSpPr/>
            <p:nvPr/>
          </p:nvSpPr>
          <p:spPr>
            <a:xfrm>
              <a:off x="-10953" y="937595"/>
              <a:ext cx="2092960" cy="1942089"/>
            </a:xfrm>
            <a:prstGeom prst="roundRect">
              <a:avLst>
                <a:gd name="adj"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Religion</a:t>
              </a:r>
            </a:p>
          </p:txBody>
        </p:sp>
      </p:grpSp>
      <p:pic>
        <p:nvPicPr>
          <p:cNvPr id="1030" name="Picture 6" descr="Religion Icon - Free Download Business Icons | IconScout">
            <a:extLst>
              <a:ext uri="{FF2B5EF4-FFF2-40B4-BE49-F238E27FC236}">
                <a16:creationId xmlns:a16="http://schemas.microsoft.com/office/drawing/2014/main" id="{4248B8DC-9206-7F69-CF70-194E7A0F39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640" y="1170070"/>
            <a:ext cx="1392646" cy="132272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5194D441-FBDB-91B5-FCFF-CBF7CDB8EC39}"/>
              </a:ext>
            </a:extLst>
          </p:cNvPr>
          <p:cNvGrpSpPr/>
          <p:nvPr/>
        </p:nvGrpSpPr>
        <p:grpSpPr>
          <a:xfrm>
            <a:off x="0" y="2688352"/>
            <a:ext cx="12192001" cy="1787948"/>
            <a:chOff x="0" y="2891487"/>
            <a:chExt cx="12192001" cy="1879461"/>
          </a:xfrm>
        </p:grpSpPr>
        <p:grpSp>
          <p:nvGrpSpPr>
            <p:cNvPr id="15" name="Group 14">
              <a:extLst>
                <a:ext uri="{FF2B5EF4-FFF2-40B4-BE49-F238E27FC236}">
                  <a16:creationId xmlns:a16="http://schemas.microsoft.com/office/drawing/2014/main" id="{612506EA-B273-92C4-C818-417A54A2CE5D}"/>
                </a:ext>
              </a:extLst>
            </p:cNvPr>
            <p:cNvGrpSpPr/>
            <p:nvPr/>
          </p:nvGrpSpPr>
          <p:grpSpPr>
            <a:xfrm>
              <a:off x="0" y="2891487"/>
              <a:ext cx="12192001" cy="1879461"/>
              <a:chOff x="13209" y="2880499"/>
              <a:chExt cx="12178792" cy="1879461"/>
            </a:xfrm>
          </p:grpSpPr>
          <p:graphicFrame>
            <p:nvGraphicFramePr>
              <p:cNvPr id="7" name="Chart 6">
                <a:extLst>
                  <a:ext uri="{FF2B5EF4-FFF2-40B4-BE49-F238E27FC236}">
                    <a16:creationId xmlns:a16="http://schemas.microsoft.com/office/drawing/2014/main" id="{2E7F49EB-739D-1117-CDEF-520F798706AE}"/>
                  </a:ext>
                </a:extLst>
              </p:cNvPr>
              <p:cNvGraphicFramePr>
                <a:graphicFrameLocks/>
              </p:cNvGraphicFramePr>
              <p:nvPr>
                <p:extLst>
                  <p:ext uri="{D42A27DB-BD31-4B8C-83A1-F6EECF244321}">
                    <p14:modId xmlns:p14="http://schemas.microsoft.com/office/powerpoint/2010/main" val="3989394135"/>
                  </p:ext>
                </p:extLst>
              </p:nvPr>
            </p:nvGraphicFramePr>
            <p:xfrm>
              <a:off x="2106152" y="2880499"/>
              <a:ext cx="10085849" cy="1858649"/>
            </p:xfrm>
            <a:graphic>
              <a:graphicData uri="http://schemas.openxmlformats.org/drawingml/2006/chart">
                <c:chart xmlns:c="http://schemas.openxmlformats.org/drawingml/2006/chart" xmlns:r="http://schemas.openxmlformats.org/officeDocument/2006/relationships" r:id="rId7"/>
              </a:graphicData>
            </a:graphic>
          </p:graphicFrame>
          <p:sp>
            <p:nvSpPr>
              <p:cNvPr id="12" name="Rectangle: Rounded Corners 11">
                <a:extLst>
                  <a:ext uri="{FF2B5EF4-FFF2-40B4-BE49-F238E27FC236}">
                    <a16:creationId xmlns:a16="http://schemas.microsoft.com/office/drawing/2014/main" id="{FD501AC7-C14F-18A5-D21A-0ECA83AA5B4D}"/>
                  </a:ext>
                </a:extLst>
              </p:cNvPr>
              <p:cNvSpPr/>
              <p:nvPr/>
            </p:nvSpPr>
            <p:spPr>
              <a:xfrm>
                <a:off x="13209" y="2972012"/>
                <a:ext cx="2079751" cy="1787948"/>
              </a:xfrm>
              <a:prstGeom prst="roundRect">
                <a:avLst>
                  <a:gd name="adj"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Caste</a:t>
                </a:r>
              </a:p>
            </p:txBody>
          </p:sp>
        </p:grpSp>
        <p:pic>
          <p:nvPicPr>
            <p:cNvPr id="19" name="Graphic 56" descr="Group of people">
              <a:extLst>
                <a:ext uri="{FF2B5EF4-FFF2-40B4-BE49-F238E27FC236}">
                  <a16:creationId xmlns:a16="http://schemas.microsoft.com/office/drawing/2014/main" id="{9BCC3AC7-0162-42D8-B366-6780D14B09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6553" y="3184241"/>
              <a:ext cx="1828899" cy="1273139"/>
            </a:xfrm>
            <a:prstGeom prst="rect">
              <a:avLst/>
            </a:prstGeom>
          </p:spPr>
        </p:pic>
      </p:grpSp>
      <p:grpSp>
        <p:nvGrpSpPr>
          <p:cNvPr id="23" name="Group 22">
            <a:extLst>
              <a:ext uri="{FF2B5EF4-FFF2-40B4-BE49-F238E27FC236}">
                <a16:creationId xmlns:a16="http://schemas.microsoft.com/office/drawing/2014/main" id="{BB3CAA18-52AD-5AA7-3945-DE955597C084}"/>
              </a:ext>
            </a:extLst>
          </p:cNvPr>
          <p:cNvGrpSpPr/>
          <p:nvPr/>
        </p:nvGrpSpPr>
        <p:grpSpPr>
          <a:xfrm>
            <a:off x="-10953" y="4456501"/>
            <a:ext cx="12178791" cy="1891255"/>
            <a:chOff x="0" y="4683966"/>
            <a:chExt cx="12178791" cy="2056333"/>
          </a:xfrm>
        </p:grpSpPr>
        <p:grpSp>
          <p:nvGrpSpPr>
            <p:cNvPr id="14" name="Group 13">
              <a:extLst>
                <a:ext uri="{FF2B5EF4-FFF2-40B4-BE49-F238E27FC236}">
                  <a16:creationId xmlns:a16="http://schemas.microsoft.com/office/drawing/2014/main" id="{852F2BE2-3D22-84DB-DE3F-3C9884BF7076}"/>
                </a:ext>
              </a:extLst>
            </p:cNvPr>
            <p:cNvGrpSpPr/>
            <p:nvPr/>
          </p:nvGrpSpPr>
          <p:grpSpPr>
            <a:xfrm>
              <a:off x="0" y="4683966"/>
              <a:ext cx="12178791" cy="2056333"/>
              <a:chOff x="355599" y="4837119"/>
              <a:chExt cx="11749315" cy="2056333"/>
            </a:xfrm>
          </p:grpSpPr>
          <p:graphicFrame>
            <p:nvGraphicFramePr>
              <p:cNvPr id="10" name="Chart 9">
                <a:extLst>
                  <a:ext uri="{FF2B5EF4-FFF2-40B4-BE49-F238E27FC236}">
                    <a16:creationId xmlns:a16="http://schemas.microsoft.com/office/drawing/2014/main" id="{FDC5032E-E97C-6CC0-0934-E6E772430298}"/>
                  </a:ext>
                </a:extLst>
              </p:cNvPr>
              <p:cNvGraphicFramePr>
                <a:graphicFrameLocks/>
              </p:cNvGraphicFramePr>
              <p:nvPr>
                <p:extLst>
                  <p:ext uri="{D42A27DB-BD31-4B8C-83A1-F6EECF244321}">
                    <p14:modId xmlns:p14="http://schemas.microsoft.com/office/powerpoint/2010/main" val="1029064753"/>
                  </p:ext>
                </p:extLst>
              </p:nvPr>
            </p:nvGraphicFramePr>
            <p:xfrm>
              <a:off x="2364182" y="4837119"/>
              <a:ext cx="9740732" cy="2020881"/>
            </p:xfrm>
            <a:graphic>
              <a:graphicData uri="http://schemas.openxmlformats.org/drawingml/2006/chart">
                <c:chart xmlns:c="http://schemas.openxmlformats.org/drawingml/2006/chart" xmlns:r="http://schemas.openxmlformats.org/officeDocument/2006/relationships" r:id="rId10"/>
              </a:graphicData>
            </a:graphic>
          </p:graphicFrame>
          <p:sp>
            <p:nvSpPr>
              <p:cNvPr id="13" name="Rectangle: Rounded Corners 12">
                <a:extLst>
                  <a:ext uri="{FF2B5EF4-FFF2-40B4-BE49-F238E27FC236}">
                    <a16:creationId xmlns:a16="http://schemas.microsoft.com/office/drawing/2014/main" id="{12D046DB-6644-5E8D-42D2-F90117213108}"/>
                  </a:ext>
                </a:extLst>
              </p:cNvPr>
              <p:cNvSpPr/>
              <p:nvPr/>
            </p:nvSpPr>
            <p:spPr>
              <a:xfrm>
                <a:off x="355599" y="4949443"/>
                <a:ext cx="2008587" cy="1944009"/>
              </a:xfrm>
              <a:prstGeom prst="roundRect">
                <a:avLst>
                  <a:gd name="adj"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t>Family size</a:t>
                </a:r>
              </a:p>
            </p:txBody>
          </p:sp>
        </p:grpSp>
        <p:pic>
          <p:nvPicPr>
            <p:cNvPr id="22" name="Graphic 21" descr="Family with two children with solid fill">
              <a:extLst>
                <a:ext uri="{FF2B5EF4-FFF2-40B4-BE49-F238E27FC236}">
                  <a16:creationId xmlns:a16="http://schemas.microsoft.com/office/drawing/2014/main" id="{9627EB0F-3F5D-31B7-3064-9B46CA265A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3762" y="4906019"/>
              <a:ext cx="1554479" cy="1456164"/>
            </a:xfrm>
            <a:prstGeom prst="rect">
              <a:avLst/>
            </a:prstGeom>
          </p:spPr>
        </p:pic>
      </p:grpSp>
      <p:grpSp>
        <p:nvGrpSpPr>
          <p:cNvPr id="1024" name="Group 1023">
            <a:extLst>
              <a:ext uri="{FF2B5EF4-FFF2-40B4-BE49-F238E27FC236}">
                <a16:creationId xmlns:a16="http://schemas.microsoft.com/office/drawing/2014/main" id="{986E5742-C397-67C2-E4D0-3719F8A5D599}"/>
              </a:ext>
            </a:extLst>
          </p:cNvPr>
          <p:cNvGrpSpPr/>
          <p:nvPr/>
        </p:nvGrpSpPr>
        <p:grpSpPr>
          <a:xfrm>
            <a:off x="2959204" y="6364629"/>
            <a:ext cx="9178682" cy="443891"/>
            <a:chOff x="2325696" y="6347756"/>
            <a:chExt cx="9178682" cy="443891"/>
          </a:xfrm>
        </p:grpSpPr>
        <p:grpSp>
          <p:nvGrpSpPr>
            <p:cNvPr id="56" name="Group 55">
              <a:extLst>
                <a:ext uri="{FF2B5EF4-FFF2-40B4-BE49-F238E27FC236}">
                  <a16:creationId xmlns:a16="http://schemas.microsoft.com/office/drawing/2014/main" id="{D90AA139-0527-93B7-A77D-8863A43EA32C}"/>
                </a:ext>
              </a:extLst>
            </p:cNvPr>
            <p:cNvGrpSpPr/>
            <p:nvPr/>
          </p:nvGrpSpPr>
          <p:grpSpPr>
            <a:xfrm>
              <a:off x="2325696" y="6358295"/>
              <a:ext cx="2756634" cy="433352"/>
              <a:chOff x="2325696" y="6358295"/>
              <a:chExt cx="2756634" cy="433352"/>
            </a:xfrm>
          </p:grpSpPr>
          <p:sp>
            <p:nvSpPr>
              <p:cNvPr id="48" name="Rectangle 47">
                <a:extLst>
                  <a:ext uri="{FF2B5EF4-FFF2-40B4-BE49-F238E27FC236}">
                    <a16:creationId xmlns:a16="http://schemas.microsoft.com/office/drawing/2014/main" id="{A57EC8A9-5F5E-2AE2-E9F3-5021AFE44C37}"/>
                  </a:ext>
                </a:extLst>
              </p:cNvPr>
              <p:cNvSpPr/>
              <p:nvPr/>
            </p:nvSpPr>
            <p:spPr>
              <a:xfrm>
                <a:off x="2325696" y="6358295"/>
                <a:ext cx="2756634" cy="433352"/>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                            69514</a:t>
                </a:r>
                <a:r>
                  <a:rPr lang="en-US" sz="900" b="1" baseline="-25000" dirty="0">
                    <a:solidFill>
                      <a:schemeClr val="tx1"/>
                    </a:solidFill>
                  </a:rPr>
                  <a:t>Zone-1</a:t>
                </a:r>
                <a:r>
                  <a:rPr lang="en-US" sz="900" b="1" dirty="0">
                    <a:solidFill>
                      <a:schemeClr val="tx1"/>
                    </a:solidFill>
                  </a:rPr>
                  <a:t>, 77271</a:t>
                </a:r>
                <a:r>
                  <a:rPr lang="en-US" sz="900" b="1" baseline="-25000" dirty="0">
                    <a:solidFill>
                      <a:schemeClr val="tx1"/>
                    </a:solidFill>
                  </a:rPr>
                  <a:t>Zone-2</a:t>
                </a:r>
                <a:r>
                  <a:rPr lang="en-US" sz="900" b="1" dirty="0">
                    <a:solidFill>
                      <a:schemeClr val="tx1"/>
                    </a:solidFill>
                  </a:rPr>
                  <a:t>, 126425</a:t>
                </a:r>
                <a:r>
                  <a:rPr lang="en-US" sz="900" b="1" baseline="-25000" dirty="0">
                    <a:solidFill>
                      <a:schemeClr val="tx1"/>
                    </a:solidFill>
                  </a:rPr>
                  <a:t>Zone-3</a:t>
                </a:r>
              </a:p>
              <a:p>
                <a:pPr algn="ctr"/>
                <a:r>
                  <a:rPr lang="en-US" sz="900" b="1" dirty="0">
                    <a:solidFill>
                      <a:schemeClr val="tx1"/>
                    </a:solidFill>
                  </a:rPr>
                  <a:t>                         87731</a:t>
                </a:r>
                <a:r>
                  <a:rPr lang="en-US" sz="900" b="1" baseline="-25000" dirty="0">
                    <a:solidFill>
                      <a:schemeClr val="tx1"/>
                    </a:solidFill>
                  </a:rPr>
                  <a:t>Zone-4</a:t>
                </a:r>
                <a:r>
                  <a:rPr lang="en-US" sz="900" b="1" dirty="0">
                    <a:solidFill>
                      <a:schemeClr val="tx1"/>
                    </a:solidFill>
                  </a:rPr>
                  <a:t>, 50795</a:t>
                </a:r>
                <a:r>
                  <a:rPr lang="en-US" sz="900" b="1" baseline="-25000" dirty="0">
                    <a:solidFill>
                      <a:schemeClr val="tx1"/>
                    </a:solidFill>
                  </a:rPr>
                  <a:t>Zone-5</a:t>
                </a:r>
                <a:r>
                  <a:rPr lang="en-US" sz="900" b="1" dirty="0">
                    <a:solidFill>
                      <a:schemeClr val="tx1"/>
                    </a:solidFill>
                  </a:rPr>
                  <a:t>, 70596</a:t>
                </a:r>
                <a:r>
                  <a:rPr lang="en-US" sz="900" b="1" baseline="-25000" dirty="0">
                    <a:solidFill>
                      <a:schemeClr val="tx1"/>
                    </a:solidFill>
                  </a:rPr>
                  <a:t>Zone-6</a:t>
                </a:r>
                <a:r>
                  <a:rPr lang="en-US" sz="900" b="1" dirty="0">
                    <a:solidFill>
                      <a:schemeClr val="tx1"/>
                    </a:solidFill>
                  </a:rPr>
                  <a:t> </a:t>
                </a:r>
              </a:p>
            </p:txBody>
          </p:sp>
          <p:sp>
            <p:nvSpPr>
              <p:cNvPr id="53" name="TextBox 52">
                <a:extLst>
                  <a:ext uri="{FF2B5EF4-FFF2-40B4-BE49-F238E27FC236}">
                    <a16:creationId xmlns:a16="http://schemas.microsoft.com/office/drawing/2014/main" id="{D62C0571-FDE1-39F0-600E-F93370F678A7}"/>
                  </a:ext>
                </a:extLst>
              </p:cNvPr>
              <p:cNvSpPr txBox="1"/>
              <p:nvPr/>
            </p:nvSpPr>
            <p:spPr>
              <a:xfrm>
                <a:off x="2325696" y="6459555"/>
                <a:ext cx="889452" cy="230832"/>
              </a:xfrm>
              <a:prstGeom prst="rect">
                <a:avLst/>
              </a:prstGeom>
              <a:noFill/>
            </p:spPr>
            <p:txBody>
              <a:bodyPr wrap="square" rtlCol="0">
                <a:spAutoFit/>
              </a:bodyPr>
              <a:lstStyle/>
              <a:p>
                <a:r>
                  <a:rPr lang="en-US" sz="900" b="1" dirty="0">
                    <a:solidFill>
                      <a:schemeClr val="tx1"/>
                    </a:solidFill>
                  </a:rPr>
                  <a:t> Religion: N= </a:t>
                </a:r>
                <a:endParaRPr lang="en-US" sz="900" dirty="0"/>
              </a:p>
            </p:txBody>
          </p:sp>
        </p:grpSp>
        <p:grpSp>
          <p:nvGrpSpPr>
            <p:cNvPr id="57" name="Group 56">
              <a:extLst>
                <a:ext uri="{FF2B5EF4-FFF2-40B4-BE49-F238E27FC236}">
                  <a16:creationId xmlns:a16="http://schemas.microsoft.com/office/drawing/2014/main" id="{04D55371-D49C-51E6-4C78-52115DB53872}"/>
                </a:ext>
              </a:extLst>
            </p:cNvPr>
            <p:cNvGrpSpPr/>
            <p:nvPr/>
          </p:nvGrpSpPr>
          <p:grpSpPr>
            <a:xfrm>
              <a:off x="5536720" y="6358295"/>
              <a:ext cx="2756634" cy="433352"/>
              <a:chOff x="2325696" y="6358295"/>
              <a:chExt cx="2756634" cy="433352"/>
            </a:xfrm>
          </p:grpSpPr>
          <p:sp>
            <p:nvSpPr>
              <p:cNvPr id="58" name="Rectangle 57">
                <a:extLst>
                  <a:ext uri="{FF2B5EF4-FFF2-40B4-BE49-F238E27FC236}">
                    <a16:creationId xmlns:a16="http://schemas.microsoft.com/office/drawing/2014/main" id="{E958D291-01F6-F1A7-4F7F-8582D702D803}"/>
                  </a:ext>
                </a:extLst>
              </p:cNvPr>
              <p:cNvSpPr/>
              <p:nvPr/>
            </p:nvSpPr>
            <p:spPr>
              <a:xfrm>
                <a:off x="2325696" y="6358295"/>
                <a:ext cx="2756634" cy="433352"/>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                            68976</a:t>
                </a:r>
                <a:r>
                  <a:rPr lang="en-US" sz="900" b="1" baseline="-25000" dirty="0">
                    <a:solidFill>
                      <a:schemeClr val="tx1"/>
                    </a:solidFill>
                  </a:rPr>
                  <a:t>Zone-1</a:t>
                </a:r>
                <a:r>
                  <a:rPr lang="en-US" sz="900" b="1" dirty="0">
                    <a:solidFill>
                      <a:schemeClr val="tx1"/>
                    </a:solidFill>
                  </a:rPr>
                  <a:t>, 75975</a:t>
                </a:r>
                <a:r>
                  <a:rPr lang="en-US" sz="900" b="1" baseline="-25000" dirty="0">
                    <a:solidFill>
                      <a:schemeClr val="tx1"/>
                    </a:solidFill>
                  </a:rPr>
                  <a:t>Zone-2</a:t>
                </a:r>
                <a:r>
                  <a:rPr lang="en-US" sz="900" b="1" dirty="0">
                    <a:solidFill>
                      <a:schemeClr val="tx1"/>
                    </a:solidFill>
                  </a:rPr>
                  <a:t>, 124874</a:t>
                </a:r>
                <a:r>
                  <a:rPr lang="en-US" sz="900" b="1" baseline="-25000" dirty="0">
                    <a:solidFill>
                      <a:schemeClr val="tx1"/>
                    </a:solidFill>
                  </a:rPr>
                  <a:t>Zone-3</a:t>
                </a:r>
              </a:p>
              <a:p>
                <a:pPr algn="ctr"/>
                <a:r>
                  <a:rPr lang="en-US" sz="900" b="1" dirty="0">
                    <a:solidFill>
                      <a:schemeClr val="tx1"/>
                    </a:solidFill>
                  </a:rPr>
                  <a:t>                         83638</a:t>
                </a:r>
                <a:r>
                  <a:rPr lang="en-US" sz="900" b="1" baseline="-25000" dirty="0">
                    <a:solidFill>
                      <a:schemeClr val="tx1"/>
                    </a:solidFill>
                  </a:rPr>
                  <a:t>Zone-4</a:t>
                </a:r>
                <a:r>
                  <a:rPr lang="en-US" sz="900" b="1" dirty="0">
                    <a:solidFill>
                      <a:schemeClr val="tx1"/>
                    </a:solidFill>
                  </a:rPr>
                  <a:t>, 48181</a:t>
                </a:r>
                <a:r>
                  <a:rPr lang="en-US" sz="900" b="1" baseline="-25000" dirty="0">
                    <a:solidFill>
                      <a:schemeClr val="tx1"/>
                    </a:solidFill>
                  </a:rPr>
                  <a:t>Zone-5</a:t>
                </a:r>
                <a:r>
                  <a:rPr lang="en-US" sz="900" b="1" dirty="0">
                    <a:solidFill>
                      <a:schemeClr val="tx1"/>
                    </a:solidFill>
                  </a:rPr>
                  <a:t>, 60093</a:t>
                </a:r>
                <a:r>
                  <a:rPr lang="en-US" sz="900" b="1" baseline="-25000" dirty="0">
                    <a:solidFill>
                      <a:schemeClr val="tx1"/>
                    </a:solidFill>
                  </a:rPr>
                  <a:t>Zone-6</a:t>
                </a:r>
                <a:r>
                  <a:rPr lang="en-US" sz="900" b="1" dirty="0">
                    <a:solidFill>
                      <a:schemeClr val="tx1"/>
                    </a:solidFill>
                  </a:rPr>
                  <a:t> </a:t>
                </a:r>
              </a:p>
            </p:txBody>
          </p:sp>
          <p:sp>
            <p:nvSpPr>
              <p:cNvPr id="59" name="TextBox 58">
                <a:extLst>
                  <a:ext uri="{FF2B5EF4-FFF2-40B4-BE49-F238E27FC236}">
                    <a16:creationId xmlns:a16="http://schemas.microsoft.com/office/drawing/2014/main" id="{491AA643-4C6A-E753-FB0E-3D95B867A3F7}"/>
                  </a:ext>
                </a:extLst>
              </p:cNvPr>
              <p:cNvSpPr txBox="1"/>
              <p:nvPr/>
            </p:nvSpPr>
            <p:spPr>
              <a:xfrm>
                <a:off x="2325696" y="6459555"/>
                <a:ext cx="889452" cy="230832"/>
              </a:xfrm>
              <a:prstGeom prst="rect">
                <a:avLst/>
              </a:prstGeom>
              <a:noFill/>
            </p:spPr>
            <p:txBody>
              <a:bodyPr wrap="square" rtlCol="0">
                <a:spAutoFit/>
              </a:bodyPr>
              <a:lstStyle/>
              <a:p>
                <a:r>
                  <a:rPr lang="en-US" sz="900" b="1" dirty="0">
                    <a:solidFill>
                      <a:schemeClr val="tx1"/>
                    </a:solidFill>
                  </a:rPr>
                  <a:t> Caste: N= </a:t>
                </a:r>
                <a:endParaRPr lang="en-US" sz="900" dirty="0"/>
              </a:p>
            </p:txBody>
          </p:sp>
        </p:grpSp>
        <p:grpSp>
          <p:nvGrpSpPr>
            <p:cNvPr id="61" name="Group 60">
              <a:extLst>
                <a:ext uri="{FF2B5EF4-FFF2-40B4-BE49-F238E27FC236}">
                  <a16:creationId xmlns:a16="http://schemas.microsoft.com/office/drawing/2014/main" id="{234D7E2A-4E5A-0DE5-6039-1276FBA2C8D4}"/>
                </a:ext>
              </a:extLst>
            </p:cNvPr>
            <p:cNvGrpSpPr/>
            <p:nvPr/>
          </p:nvGrpSpPr>
          <p:grpSpPr>
            <a:xfrm>
              <a:off x="8646920" y="6347756"/>
              <a:ext cx="2857458" cy="433352"/>
              <a:chOff x="2224872" y="6358295"/>
              <a:chExt cx="2857458" cy="433352"/>
            </a:xfrm>
          </p:grpSpPr>
          <p:sp>
            <p:nvSpPr>
              <p:cNvPr id="62" name="Rectangle 61">
                <a:extLst>
                  <a:ext uri="{FF2B5EF4-FFF2-40B4-BE49-F238E27FC236}">
                    <a16:creationId xmlns:a16="http://schemas.microsoft.com/office/drawing/2014/main" id="{6C7725DB-D2F8-B63F-6640-0C9F26248441}"/>
                  </a:ext>
                </a:extLst>
              </p:cNvPr>
              <p:cNvSpPr/>
              <p:nvPr/>
            </p:nvSpPr>
            <p:spPr>
              <a:xfrm>
                <a:off x="2325696" y="6358295"/>
                <a:ext cx="2756634" cy="433352"/>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                            69514</a:t>
                </a:r>
                <a:r>
                  <a:rPr lang="en-US" sz="900" b="1" baseline="-25000" dirty="0">
                    <a:solidFill>
                      <a:schemeClr val="tx1"/>
                    </a:solidFill>
                  </a:rPr>
                  <a:t>Zone-1</a:t>
                </a:r>
                <a:r>
                  <a:rPr lang="en-US" sz="900" b="1" dirty="0">
                    <a:solidFill>
                      <a:schemeClr val="tx1"/>
                    </a:solidFill>
                  </a:rPr>
                  <a:t>, 77271</a:t>
                </a:r>
                <a:r>
                  <a:rPr lang="en-US" sz="900" b="1" baseline="-25000" dirty="0">
                    <a:solidFill>
                      <a:schemeClr val="tx1"/>
                    </a:solidFill>
                  </a:rPr>
                  <a:t>Zone-2</a:t>
                </a:r>
                <a:r>
                  <a:rPr lang="en-US" sz="900" b="1" dirty="0">
                    <a:solidFill>
                      <a:schemeClr val="tx1"/>
                    </a:solidFill>
                  </a:rPr>
                  <a:t>, 126425</a:t>
                </a:r>
                <a:r>
                  <a:rPr lang="en-US" sz="900" b="1" baseline="-25000" dirty="0">
                    <a:solidFill>
                      <a:schemeClr val="tx1"/>
                    </a:solidFill>
                  </a:rPr>
                  <a:t>Zone-3</a:t>
                </a:r>
              </a:p>
              <a:p>
                <a:pPr algn="ctr"/>
                <a:r>
                  <a:rPr lang="en-US" sz="900" b="1" dirty="0">
                    <a:solidFill>
                      <a:schemeClr val="tx1"/>
                    </a:solidFill>
                  </a:rPr>
                  <a:t>                         87731</a:t>
                </a:r>
                <a:r>
                  <a:rPr lang="en-US" sz="900" b="1" baseline="-25000" dirty="0">
                    <a:solidFill>
                      <a:schemeClr val="tx1"/>
                    </a:solidFill>
                  </a:rPr>
                  <a:t>Zone-4</a:t>
                </a:r>
                <a:r>
                  <a:rPr lang="en-US" sz="900" b="1" dirty="0">
                    <a:solidFill>
                      <a:schemeClr val="tx1"/>
                    </a:solidFill>
                  </a:rPr>
                  <a:t>, 50795</a:t>
                </a:r>
                <a:r>
                  <a:rPr lang="en-US" sz="900" b="1" baseline="-25000" dirty="0">
                    <a:solidFill>
                      <a:schemeClr val="tx1"/>
                    </a:solidFill>
                  </a:rPr>
                  <a:t>Zone-5</a:t>
                </a:r>
                <a:r>
                  <a:rPr lang="en-US" sz="900" b="1" dirty="0">
                    <a:solidFill>
                      <a:schemeClr val="tx1"/>
                    </a:solidFill>
                  </a:rPr>
                  <a:t>, 70596</a:t>
                </a:r>
                <a:r>
                  <a:rPr lang="en-US" sz="900" b="1" baseline="-25000" dirty="0">
                    <a:solidFill>
                      <a:schemeClr val="tx1"/>
                    </a:solidFill>
                  </a:rPr>
                  <a:t>Zone-6</a:t>
                </a:r>
                <a:r>
                  <a:rPr lang="en-US" sz="900" b="1" dirty="0">
                    <a:solidFill>
                      <a:schemeClr val="tx1"/>
                    </a:solidFill>
                  </a:rPr>
                  <a:t> </a:t>
                </a:r>
              </a:p>
            </p:txBody>
          </p:sp>
          <p:sp>
            <p:nvSpPr>
              <p:cNvPr id="63" name="TextBox 62">
                <a:extLst>
                  <a:ext uri="{FF2B5EF4-FFF2-40B4-BE49-F238E27FC236}">
                    <a16:creationId xmlns:a16="http://schemas.microsoft.com/office/drawing/2014/main" id="{BF2309FC-3A82-3A8D-90CE-44B0A5197D92}"/>
                  </a:ext>
                </a:extLst>
              </p:cNvPr>
              <p:cNvSpPr txBox="1"/>
              <p:nvPr/>
            </p:nvSpPr>
            <p:spPr>
              <a:xfrm>
                <a:off x="2224872" y="6465189"/>
                <a:ext cx="1036574" cy="230832"/>
              </a:xfrm>
              <a:prstGeom prst="rect">
                <a:avLst/>
              </a:prstGeom>
              <a:noFill/>
            </p:spPr>
            <p:txBody>
              <a:bodyPr wrap="square" rtlCol="0">
                <a:spAutoFit/>
              </a:bodyPr>
              <a:lstStyle/>
              <a:p>
                <a:r>
                  <a:rPr lang="en-US" sz="900" b="1" dirty="0">
                    <a:solidFill>
                      <a:schemeClr val="tx1"/>
                    </a:solidFill>
                  </a:rPr>
                  <a:t> Family Size: N= </a:t>
                </a:r>
                <a:endParaRPr lang="en-US" sz="900" dirty="0"/>
              </a:p>
            </p:txBody>
          </p:sp>
        </p:grpSp>
      </p:grpSp>
      <p:pic>
        <p:nvPicPr>
          <p:cNvPr id="2056" name="Picture 8" descr="Family Planning PNG Transparent Images Free Download | Vector Files |  Pngtree">
            <a:extLst>
              <a:ext uri="{FF2B5EF4-FFF2-40B4-BE49-F238E27FC236}">
                <a16:creationId xmlns:a16="http://schemas.microsoft.com/office/drawing/2014/main" id="{44A5E0E3-84AE-89F8-213B-7DD9BEFAD8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14" y="5841488"/>
            <a:ext cx="1938662" cy="1382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0A7DFF-1B89-F246-CDD7-85D03C4D2B7B}"/>
              </a:ext>
            </a:extLst>
          </p:cNvPr>
          <p:cNvSpPr txBox="1"/>
          <p:nvPr/>
        </p:nvSpPr>
        <p:spPr>
          <a:xfrm>
            <a:off x="3606105" y="4214637"/>
            <a:ext cx="731416" cy="276999"/>
          </a:xfrm>
          <a:prstGeom prst="rect">
            <a:avLst/>
          </a:prstGeom>
          <a:noFill/>
        </p:spPr>
        <p:txBody>
          <a:bodyPr wrap="square" rtlCol="0">
            <a:spAutoFit/>
          </a:bodyPr>
          <a:lstStyle/>
          <a:p>
            <a:r>
              <a:rPr lang="en-IN" sz="1200" dirty="0"/>
              <a:t>General</a:t>
            </a:r>
          </a:p>
        </p:txBody>
      </p:sp>
      <p:sp>
        <p:nvSpPr>
          <p:cNvPr id="8" name="TextBox 7">
            <a:extLst>
              <a:ext uri="{FF2B5EF4-FFF2-40B4-BE49-F238E27FC236}">
                <a16:creationId xmlns:a16="http://schemas.microsoft.com/office/drawing/2014/main" id="{569CBD84-E182-6E9B-651B-535AA6AC1802}"/>
              </a:ext>
            </a:extLst>
          </p:cNvPr>
          <p:cNvSpPr txBox="1"/>
          <p:nvPr/>
        </p:nvSpPr>
        <p:spPr>
          <a:xfrm>
            <a:off x="5804520" y="4214637"/>
            <a:ext cx="731416" cy="276999"/>
          </a:xfrm>
          <a:prstGeom prst="rect">
            <a:avLst/>
          </a:prstGeom>
          <a:noFill/>
        </p:spPr>
        <p:txBody>
          <a:bodyPr wrap="square" rtlCol="0">
            <a:spAutoFit/>
          </a:bodyPr>
          <a:lstStyle/>
          <a:p>
            <a:r>
              <a:rPr lang="en-IN" sz="1200" dirty="0"/>
              <a:t>SC</a:t>
            </a:r>
          </a:p>
        </p:txBody>
      </p:sp>
      <p:sp>
        <p:nvSpPr>
          <p:cNvPr id="9" name="TextBox 8">
            <a:extLst>
              <a:ext uri="{FF2B5EF4-FFF2-40B4-BE49-F238E27FC236}">
                <a16:creationId xmlns:a16="http://schemas.microsoft.com/office/drawing/2014/main" id="{9F80619B-1070-09AC-BBE6-89AB515B35CC}"/>
              </a:ext>
            </a:extLst>
          </p:cNvPr>
          <p:cNvSpPr txBox="1"/>
          <p:nvPr/>
        </p:nvSpPr>
        <p:spPr>
          <a:xfrm>
            <a:off x="8065318" y="4214637"/>
            <a:ext cx="731416" cy="276999"/>
          </a:xfrm>
          <a:prstGeom prst="rect">
            <a:avLst/>
          </a:prstGeom>
          <a:noFill/>
        </p:spPr>
        <p:txBody>
          <a:bodyPr wrap="square" rtlCol="0">
            <a:spAutoFit/>
          </a:bodyPr>
          <a:lstStyle/>
          <a:p>
            <a:r>
              <a:rPr lang="en-IN" sz="1200" dirty="0"/>
              <a:t>ST</a:t>
            </a:r>
          </a:p>
        </p:txBody>
      </p:sp>
      <p:sp>
        <p:nvSpPr>
          <p:cNvPr id="17" name="TextBox 16">
            <a:extLst>
              <a:ext uri="{FF2B5EF4-FFF2-40B4-BE49-F238E27FC236}">
                <a16:creationId xmlns:a16="http://schemas.microsoft.com/office/drawing/2014/main" id="{D031681C-140B-35E6-F5E4-FFE80F5355B9}"/>
              </a:ext>
            </a:extLst>
          </p:cNvPr>
          <p:cNvSpPr txBox="1"/>
          <p:nvPr/>
        </p:nvSpPr>
        <p:spPr>
          <a:xfrm>
            <a:off x="10326116" y="4214637"/>
            <a:ext cx="731416" cy="276999"/>
          </a:xfrm>
          <a:prstGeom prst="rect">
            <a:avLst/>
          </a:prstGeom>
          <a:noFill/>
        </p:spPr>
        <p:txBody>
          <a:bodyPr wrap="square" rtlCol="0">
            <a:spAutoFit/>
          </a:bodyPr>
          <a:lstStyle/>
          <a:p>
            <a:r>
              <a:rPr lang="en-IN" sz="1200" dirty="0"/>
              <a:t>OBC</a:t>
            </a:r>
          </a:p>
        </p:txBody>
      </p:sp>
    </p:spTree>
    <p:extLst>
      <p:ext uri="{BB962C8B-B14F-4D97-AF65-F5344CB8AC3E}">
        <p14:creationId xmlns:p14="http://schemas.microsoft.com/office/powerpoint/2010/main" val="422780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DEMOGRAPHIC PROFILE</a:t>
            </a:r>
            <a:endParaRPr lang="en-IN" sz="2800" b="1" dirty="0">
              <a:latin typeface="Times New Roman" panose="02020603050405020304" pitchFamily="18" charset="0"/>
              <a:cs typeface="Times New Roman" panose="02020603050405020304" pitchFamily="18" charset="0"/>
            </a:endParaRP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grpSp>
        <p:nvGrpSpPr>
          <p:cNvPr id="3" name="Group 2">
            <a:extLst>
              <a:ext uri="{FF2B5EF4-FFF2-40B4-BE49-F238E27FC236}">
                <a16:creationId xmlns:a16="http://schemas.microsoft.com/office/drawing/2014/main" id="{511207B9-A794-070E-CCDB-541BEB740DA4}"/>
              </a:ext>
            </a:extLst>
          </p:cNvPr>
          <p:cNvGrpSpPr/>
          <p:nvPr/>
        </p:nvGrpSpPr>
        <p:grpSpPr>
          <a:xfrm>
            <a:off x="-51475" y="980336"/>
            <a:ext cx="4193457" cy="5877664"/>
            <a:chOff x="-51475" y="980336"/>
            <a:chExt cx="4193457" cy="5877664"/>
          </a:xfrm>
        </p:grpSpPr>
        <p:sp>
          <p:nvSpPr>
            <p:cNvPr id="58" name="Rectangle 57">
              <a:extLst>
                <a:ext uri="{FF2B5EF4-FFF2-40B4-BE49-F238E27FC236}">
                  <a16:creationId xmlns:a16="http://schemas.microsoft.com/office/drawing/2014/main" id="{F9ADCCAC-8D19-3A1B-3C30-97E72C53216F}"/>
                </a:ext>
              </a:extLst>
            </p:cNvPr>
            <p:cNvSpPr/>
            <p:nvPr/>
          </p:nvSpPr>
          <p:spPr>
            <a:xfrm>
              <a:off x="0" y="980336"/>
              <a:ext cx="4135120" cy="5877664"/>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F8ED456-BE97-BA64-E483-BA77D1C3EF43}"/>
                </a:ext>
              </a:extLst>
            </p:cNvPr>
            <p:cNvSpPr/>
            <p:nvPr/>
          </p:nvSpPr>
          <p:spPr>
            <a:xfrm>
              <a:off x="1" y="994581"/>
              <a:ext cx="4135120" cy="424841"/>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Type of residence</a:t>
              </a:r>
            </a:p>
          </p:txBody>
        </p:sp>
        <p:graphicFrame>
          <p:nvGraphicFramePr>
            <p:cNvPr id="25" name="Chart 24">
              <a:extLst>
                <a:ext uri="{FF2B5EF4-FFF2-40B4-BE49-F238E27FC236}">
                  <a16:creationId xmlns:a16="http://schemas.microsoft.com/office/drawing/2014/main" id="{2E6B815F-8448-EA85-B1F3-F1BD4AE17948}"/>
                </a:ext>
              </a:extLst>
            </p:cNvPr>
            <p:cNvGraphicFramePr>
              <a:graphicFrameLocks/>
            </p:cNvGraphicFramePr>
            <p:nvPr>
              <p:extLst>
                <p:ext uri="{D42A27DB-BD31-4B8C-83A1-F6EECF244321}">
                  <p14:modId xmlns:p14="http://schemas.microsoft.com/office/powerpoint/2010/main" val="11940863"/>
                </p:ext>
              </p:extLst>
            </p:nvPr>
          </p:nvGraphicFramePr>
          <p:xfrm>
            <a:off x="-41127" y="1318721"/>
            <a:ext cx="2105141" cy="2095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DBA6EA47-6A2E-3392-B91F-1E0DD567528E}"/>
                </a:ext>
              </a:extLst>
            </p:cNvPr>
            <p:cNvGraphicFramePr>
              <a:graphicFrameLocks/>
            </p:cNvGraphicFramePr>
            <p:nvPr>
              <p:extLst>
                <p:ext uri="{D42A27DB-BD31-4B8C-83A1-F6EECF244321}">
                  <p14:modId xmlns:p14="http://schemas.microsoft.com/office/powerpoint/2010/main" val="1163514086"/>
                </p:ext>
              </p:extLst>
            </p:nvPr>
          </p:nvGraphicFramePr>
          <p:xfrm>
            <a:off x="2020579" y="1333072"/>
            <a:ext cx="2116969" cy="20959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44E54E80-1970-3611-459F-A38B0A70F616}"/>
                </a:ext>
              </a:extLst>
            </p:cNvPr>
            <p:cNvGraphicFramePr>
              <a:graphicFrameLocks/>
            </p:cNvGraphicFramePr>
            <p:nvPr>
              <p:extLst>
                <p:ext uri="{D42A27DB-BD31-4B8C-83A1-F6EECF244321}">
                  <p14:modId xmlns:p14="http://schemas.microsoft.com/office/powerpoint/2010/main" val="2251809296"/>
                </p:ext>
              </p:extLst>
            </p:nvPr>
          </p:nvGraphicFramePr>
          <p:xfrm>
            <a:off x="-51475" y="2971203"/>
            <a:ext cx="2125836" cy="20959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a:extLst>
                <a:ext uri="{FF2B5EF4-FFF2-40B4-BE49-F238E27FC236}">
                  <a16:creationId xmlns:a16="http://schemas.microsoft.com/office/drawing/2014/main" id="{00805D96-5E6D-9014-1514-C6CB71DA1598}"/>
                </a:ext>
              </a:extLst>
            </p:cNvPr>
            <p:cNvGraphicFramePr>
              <a:graphicFrameLocks/>
            </p:cNvGraphicFramePr>
            <p:nvPr>
              <p:extLst>
                <p:ext uri="{D42A27DB-BD31-4B8C-83A1-F6EECF244321}">
                  <p14:modId xmlns:p14="http://schemas.microsoft.com/office/powerpoint/2010/main" val="3358301921"/>
                </p:ext>
              </p:extLst>
            </p:nvPr>
          </p:nvGraphicFramePr>
          <p:xfrm>
            <a:off x="2016144" y="2993958"/>
            <a:ext cx="2125838" cy="20959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28">
              <a:extLst>
                <a:ext uri="{FF2B5EF4-FFF2-40B4-BE49-F238E27FC236}">
                  <a16:creationId xmlns:a16="http://schemas.microsoft.com/office/drawing/2014/main" id="{ABC76FAE-1F59-0398-9A44-EE833445DF33}"/>
                </a:ext>
              </a:extLst>
            </p:cNvPr>
            <p:cNvGraphicFramePr>
              <a:graphicFrameLocks/>
            </p:cNvGraphicFramePr>
            <p:nvPr>
              <p:extLst>
                <p:ext uri="{D42A27DB-BD31-4B8C-83A1-F6EECF244321}">
                  <p14:modId xmlns:p14="http://schemas.microsoft.com/office/powerpoint/2010/main" val="4091532318"/>
                </p:ext>
              </p:extLst>
            </p:nvPr>
          </p:nvGraphicFramePr>
          <p:xfrm>
            <a:off x="-51475" y="4636959"/>
            <a:ext cx="2125836" cy="20959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Chart 29">
              <a:extLst>
                <a:ext uri="{FF2B5EF4-FFF2-40B4-BE49-F238E27FC236}">
                  <a16:creationId xmlns:a16="http://schemas.microsoft.com/office/drawing/2014/main" id="{A20D2D46-C161-9A29-63E5-874C3F964296}"/>
                </a:ext>
              </a:extLst>
            </p:cNvPr>
            <p:cNvGraphicFramePr>
              <a:graphicFrameLocks/>
            </p:cNvGraphicFramePr>
            <p:nvPr>
              <p:extLst>
                <p:ext uri="{D42A27DB-BD31-4B8C-83A1-F6EECF244321}">
                  <p14:modId xmlns:p14="http://schemas.microsoft.com/office/powerpoint/2010/main" val="979753918"/>
                </p:ext>
              </p:extLst>
            </p:nvPr>
          </p:nvGraphicFramePr>
          <p:xfrm>
            <a:off x="2016145" y="4661067"/>
            <a:ext cx="2125836" cy="2095928"/>
          </p:xfrm>
          <a:graphic>
            <a:graphicData uri="http://schemas.openxmlformats.org/drawingml/2006/chart">
              <c:chart xmlns:c="http://schemas.openxmlformats.org/drawingml/2006/chart" xmlns:r="http://schemas.openxmlformats.org/officeDocument/2006/relationships" r:id="rId9"/>
            </a:graphicData>
          </a:graphic>
        </p:graphicFrame>
        <p:grpSp>
          <p:nvGrpSpPr>
            <p:cNvPr id="36" name="Group 35">
              <a:extLst>
                <a:ext uri="{FF2B5EF4-FFF2-40B4-BE49-F238E27FC236}">
                  <a16:creationId xmlns:a16="http://schemas.microsoft.com/office/drawing/2014/main" id="{8DDD3953-D9D8-2603-8694-A196CC018D7F}"/>
                </a:ext>
              </a:extLst>
            </p:cNvPr>
            <p:cNvGrpSpPr/>
            <p:nvPr/>
          </p:nvGrpSpPr>
          <p:grpSpPr>
            <a:xfrm>
              <a:off x="1514566" y="6321953"/>
              <a:ext cx="824553" cy="464970"/>
              <a:chOff x="1514566" y="6321953"/>
              <a:chExt cx="824553" cy="464970"/>
            </a:xfrm>
          </p:grpSpPr>
          <p:grpSp>
            <p:nvGrpSpPr>
              <p:cNvPr id="33" name="Group 32">
                <a:extLst>
                  <a:ext uri="{FF2B5EF4-FFF2-40B4-BE49-F238E27FC236}">
                    <a16:creationId xmlns:a16="http://schemas.microsoft.com/office/drawing/2014/main" id="{2EC95DDA-E58F-C419-9790-720FFF9F6EE9}"/>
                  </a:ext>
                </a:extLst>
              </p:cNvPr>
              <p:cNvGrpSpPr/>
              <p:nvPr/>
            </p:nvGrpSpPr>
            <p:grpSpPr>
              <a:xfrm>
                <a:off x="1514566" y="6351881"/>
                <a:ext cx="172720" cy="405114"/>
                <a:chOff x="1600926" y="6296808"/>
                <a:chExt cx="172720" cy="484617"/>
              </a:xfrm>
            </p:grpSpPr>
            <p:sp>
              <p:nvSpPr>
                <p:cNvPr id="31" name="Rectangle 30">
                  <a:extLst>
                    <a:ext uri="{FF2B5EF4-FFF2-40B4-BE49-F238E27FC236}">
                      <a16:creationId xmlns:a16="http://schemas.microsoft.com/office/drawing/2014/main" id="{84F72CA5-CCF6-F976-3221-16DDA749E167}"/>
                    </a:ext>
                  </a:extLst>
                </p:cNvPr>
                <p:cNvSpPr/>
                <p:nvPr/>
              </p:nvSpPr>
              <p:spPr>
                <a:xfrm>
                  <a:off x="1600926" y="6296808"/>
                  <a:ext cx="172720" cy="200007"/>
                </a:xfrm>
                <a:prstGeom prst="rect">
                  <a:avLst/>
                </a:prstGeom>
                <a:solidFill>
                  <a:srgbClr val="E770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39B6DB0-253D-1ED3-0C01-D6714B8B2C19}"/>
                    </a:ext>
                  </a:extLst>
                </p:cNvPr>
                <p:cNvSpPr/>
                <p:nvPr/>
              </p:nvSpPr>
              <p:spPr>
                <a:xfrm>
                  <a:off x="1600926" y="6581418"/>
                  <a:ext cx="172720" cy="200007"/>
                </a:xfrm>
                <a:prstGeom prst="rect">
                  <a:avLst/>
                </a:prstGeom>
                <a:solidFill>
                  <a:srgbClr val="1460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232D1265-C66C-A3EC-EA19-3D723E728477}"/>
                  </a:ext>
                </a:extLst>
              </p:cNvPr>
              <p:cNvSpPr txBox="1"/>
              <p:nvPr/>
            </p:nvSpPr>
            <p:spPr>
              <a:xfrm>
                <a:off x="1687286" y="6321953"/>
                <a:ext cx="651833" cy="230832"/>
              </a:xfrm>
              <a:prstGeom prst="rect">
                <a:avLst/>
              </a:prstGeom>
              <a:noFill/>
            </p:spPr>
            <p:txBody>
              <a:bodyPr wrap="square" rtlCol="0">
                <a:spAutoFit/>
              </a:bodyPr>
              <a:lstStyle/>
              <a:p>
                <a:r>
                  <a:rPr lang="en-US" sz="900" b="1" dirty="0"/>
                  <a:t>Rural</a:t>
                </a:r>
              </a:p>
            </p:txBody>
          </p:sp>
          <p:sp>
            <p:nvSpPr>
              <p:cNvPr id="35" name="TextBox 34">
                <a:extLst>
                  <a:ext uri="{FF2B5EF4-FFF2-40B4-BE49-F238E27FC236}">
                    <a16:creationId xmlns:a16="http://schemas.microsoft.com/office/drawing/2014/main" id="{92161B02-6314-E5CE-8F0D-1F2CD6D0E801}"/>
                  </a:ext>
                </a:extLst>
              </p:cNvPr>
              <p:cNvSpPr txBox="1"/>
              <p:nvPr/>
            </p:nvSpPr>
            <p:spPr>
              <a:xfrm>
                <a:off x="1687286" y="6556091"/>
                <a:ext cx="651833" cy="230832"/>
              </a:xfrm>
              <a:prstGeom prst="rect">
                <a:avLst/>
              </a:prstGeom>
              <a:noFill/>
            </p:spPr>
            <p:txBody>
              <a:bodyPr wrap="square" rtlCol="0">
                <a:spAutoFit/>
              </a:bodyPr>
              <a:lstStyle/>
              <a:p>
                <a:r>
                  <a:rPr lang="en-US" sz="900" b="1" dirty="0"/>
                  <a:t>Urban</a:t>
                </a:r>
              </a:p>
            </p:txBody>
          </p:sp>
        </p:grpSp>
        <p:sp>
          <p:nvSpPr>
            <p:cNvPr id="38" name="TextBox 37">
              <a:extLst>
                <a:ext uri="{FF2B5EF4-FFF2-40B4-BE49-F238E27FC236}">
                  <a16:creationId xmlns:a16="http://schemas.microsoft.com/office/drawing/2014/main" id="{72873128-C894-6812-0E44-E10358CA56EF}"/>
                </a:ext>
              </a:extLst>
            </p:cNvPr>
            <p:cNvSpPr txBox="1"/>
            <p:nvPr/>
          </p:nvSpPr>
          <p:spPr>
            <a:xfrm>
              <a:off x="-10440" y="1502829"/>
              <a:ext cx="680999" cy="276999"/>
            </a:xfrm>
            <a:prstGeom prst="rect">
              <a:avLst/>
            </a:prstGeom>
            <a:noFill/>
          </p:spPr>
          <p:txBody>
            <a:bodyPr wrap="square" rtlCol="0">
              <a:spAutoFit/>
            </a:bodyPr>
            <a:lstStyle/>
            <a:p>
              <a:r>
                <a:rPr lang="en-US" sz="1200" b="1" dirty="0"/>
                <a:t>Zone-1</a:t>
              </a:r>
            </a:p>
          </p:txBody>
        </p:sp>
        <p:sp>
          <p:nvSpPr>
            <p:cNvPr id="39" name="TextBox 38">
              <a:extLst>
                <a:ext uri="{FF2B5EF4-FFF2-40B4-BE49-F238E27FC236}">
                  <a16:creationId xmlns:a16="http://schemas.microsoft.com/office/drawing/2014/main" id="{544B69CA-CB24-B94F-0454-9E33F014CB61}"/>
                </a:ext>
              </a:extLst>
            </p:cNvPr>
            <p:cNvSpPr txBox="1"/>
            <p:nvPr/>
          </p:nvSpPr>
          <p:spPr>
            <a:xfrm>
              <a:off x="1985383" y="1502829"/>
              <a:ext cx="680999" cy="276999"/>
            </a:xfrm>
            <a:prstGeom prst="rect">
              <a:avLst/>
            </a:prstGeom>
            <a:noFill/>
          </p:spPr>
          <p:txBody>
            <a:bodyPr wrap="square" rtlCol="0">
              <a:spAutoFit/>
            </a:bodyPr>
            <a:lstStyle/>
            <a:p>
              <a:r>
                <a:rPr lang="en-US" sz="1200" b="1" dirty="0"/>
                <a:t>Zone-2</a:t>
              </a:r>
            </a:p>
          </p:txBody>
        </p:sp>
        <p:sp>
          <p:nvSpPr>
            <p:cNvPr id="41" name="TextBox 40">
              <a:extLst>
                <a:ext uri="{FF2B5EF4-FFF2-40B4-BE49-F238E27FC236}">
                  <a16:creationId xmlns:a16="http://schemas.microsoft.com/office/drawing/2014/main" id="{785A3310-D159-3743-A216-9638517A597E}"/>
                </a:ext>
              </a:extLst>
            </p:cNvPr>
            <p:cNvSpPr txBox="1"/>
            <p:nvPr/>
          </p:nvSpPr>
          <p:spPr>
            <a:xfrm>
              <a:off x="-10440" y="3137650"/>
              <a:ext cx="680999" cy="276999"/>
            </a:xfrm>
            <a:prstGeom prst="rect">
              <a:avLst/>
            </a:prstGeom>
            <a:noFill/>
          </p:spPr>
          <p:txBody>
            <a:bodyPr wrap="square" rtlCol="0">
              <a:spAutoFit/>
            </a:bodyPr>
            <a:lstStyle/>
            <a:p>
              <a:r>
                <a:rPr lang="en-US" sz="1200" b="1" dirty="0"/>
                <a:t>Zone-3</a:t>
              </a:r>
            </a:p>
          </p:txBody>
        </p:sp>
        <p:sp>
          <p:nvSpPr>
            <p:cNvPr id="42" name="TextBox 41">
              <a:extLst>
                <a:ext uri="{FF2B5EF4-FFF2-40B4-BE49-F238E27FC236}">
                  <a16:creationId xmlns:a16="http://schemas.microsoft.com/office/drawing/2014/main" id="{87E0E8D1-4BD8-16B7-328A-0F82FFFCA99E}"/>
                </a:ext>
              </a:extLst>
            </p:cNvPr>
            <p:cNvSpPr txBox="1"/>
            <p:nvPr/>
          </p:nvSpPr>
          <p:spPr>
            <a:xfrm>
              <a:off x="1985383" y="3137650"/>
              <a:ext cx="680999" cy="276999"/>
            </a:xfrm>
            <a:prstGeom prst="rect">
              <a:avLst/>
            </a:prstGeom>
            <a:noFill/>
          </p:spPr>
          <p:txBody>
            <a:bodyPr wrap="square" rtlCol="0">
              <a:spAutoFit/>
            </a:bodyPr>
            <a:lstStyle/>
            <a:p>
              <a:r>
                <a:rPr lang="en-US" sz="1200" b="1" dirty="0"/>
                <a:t>Zone-4</a:t>
              </a:r>
            </a:p>
          </p:txBody>
        </p:sp>
        <p:sp>
          <p:nvSpPr>
            <p:cNvPr id="43" name="TextBox 42">
              <a:extLst>
                <a:ext uri="{FF2B5EF4-FFF2-40B4-BE49-F238E27FC236}">
                  <a16:creationId xmlns:a16="http://schemas.microsoft.com/office/drawing/2014/main" id="{8281F588-89BB-DA6A-9BF8-31E643B277E1}"/>
                </a:ext>
              </a:extLst>
            </p:cNvPr>
            <p:cNvSpPr txBox="1"/>
            <p:nvPr/>
          </p:nvSpPr>
          <p:spPr>
            <a:xfrm>
              <a:off x="-10440" y="4812887"/>
              <a:ext cx="680999" cy="276999"/>
            </a:xfrm>
            <a:prstGeom prst="rect">
              <a:avLst/>
            </a:prstGeom>
            <a:noFill/>
          </p:spPr>
          <p:txBody>
            <a:bodyPr wrap="square" rtlCol="0">
              <a:spAutoFit/>
            </a:bodyPr>
            <a:lstStyle/>
            <a:p>
              <a:r>
                <a:rPr lang="en-US" sz="1200" b="1" dirty="0"/>
                <a:t>Zone-5</a:t>
              </a:r>
            </a:p>
          </p:txBody>
        </p:sp>
        <p:sp>
          <p:nvSpPr>
            <p:cNvPr id="44" name="TextBox 43">
              <a:extLst>
                <a:ext uri="{FF2B5EF4-FFF2-40B4-BE49-F238E27FC236}">
                  <a16:creationId xmlns:a16="http://schemas.microsoft.com/office/drawing/2014/main" id="{9FC0DCD8-4110-3355-6542-02480F96CF4A}"/>
                </a:ext>
              </a:extLst>
            </p:cNvPr>
            <p:cNvSpPr txBox="1"/>
            <p:nvPr/>
          </p:nvSpPr>
          <p:spPr>
            <a:xfrm>
              <a:off x="1985383" y="4883023"/>
              <a:ext cx="680999" cy="276999"/>
            </a:xfrm>
            <a:prstGeom prst="rect">
              <a:avLst/>
            </a:prstGeom>
            <a:noFill/>
          </p:spPr>
          <p:txBody>
            <a:bodyPr wrap="square" rtlCol="0">
              <a:spAutoFit/>
            </a:bodyPr>
            <a:lstStyle/>
            <a:p>
              <a:r>
                <a:rPr lang="en-US" sz="1200" b="1" dirty="0"/>
                <a:t>Zone-6</a:t>
              </a:r>
            </a:p>
          </p:txBody>
        </p:sp>
        <p:sp>
          <p:nvSpPr>
            <p:cNvPr id="45" name="TextBox 44">
              <a:extLst>
                <a:ext uri="{FF2B5EF4-FFF2-40B4-BE49-F238E27FC236}">
                  <a16:creationId xmlns:a16="http://schemas.microsoft.com/office/drawing/2014/main" id="{5FEF8B6A-02F4-48CD-8FFC-EE688063D75A}"/>
                </a:ext>
              </a:extLst>
            </p:cNvPr>
            <p:cNvSpPr txBox="1"/>
            <p:nvPr/>
          </p:nvSpPr>
          <p:spPr>
            <a:xfrm>
              <a:off x="720814" y="2205502"/>
              <a:ext cx="884027" cy="261610"/>
            </a:xfrm>
            <a:prstGeom prst="rect">
              <a:avLst/>
            </a:prstGeom>
            <a:noFill/>
          </p:spPr>
          <p:txBody>
            <a:bodyPr wrap="square" rtlCol="0">
              <a:spAutoFit/>
            </a:bodyPr>
            <a:lstStyle/>
            <a:p>
              <a:r>
                <a:rPr lang="en-US" sz="1100" b="1" dirty="0"/>
                <a:t>N=69514</a:t>
              </a:r>
            </a:p>
          </p:txBody>
        </p:sp>
        <p:sp>
          <p:nvSpPr>
            <p:cNvPr id="48" name="TextBox 47">
              <a:extLst>
                <a:ext uri="{FF2B5EF4-FFF2-40B4-BE49-F238E27FC236}">
                  <a16:creationId xmlns:a16="http://schemas.microsoft.com/office/drawing/2014/main" id="{16A9EA68-4103-9203-312E-0848868926A6}"/>
                </a:ext>
              </a:extLst>
            </p:cNvPr>
            <p:cNvSpPr txBox="1"/>
            <p:nvPr/>
          </p:nvSpPr>
          <p:spPr>
            <a:xfrm>
              <a:off x="2760781" y="2205502"/>
              <a:ext cx="884027" cy="261610"/>
            </a:xfrm>
            <a:prstGeom prst="rect">
              <a:avLst/>
            </a:prstGeom>
            <a:noFill/>
          </p:spPr>
          <p:txBody>
            <a:bodyPr wrap="square" rtlCol="0">
              <a:spAutoFit/>
            </a:bodyPr>
            <a:lstStyle/>
            <a:p>
              <a:r>
                <a:rPr lang="en-US" sz="1100" b="1" dirty="0"/>
                <a:t>N=77271</a:t>
              </a:r>
            </a:p>
          </p:txBody>
        </p:sp>
        <p:sp>
          <p:nvSpPr>
            <p:cNvPr id="50" name="TextBox 49">
              <a:extLst>
                <a:ext uri="{FF2B5EF4-FFF2-40B4-BE49-F238E27FC236}">
                  <a16:creationId xmlns:a16="http://schemas.microsoft.com/office/drawing/2014/main" id="{EAA5C10F-A989-AA5C-4256-C96F19CE5B18}"/>
                </a:ext>
              </a:extLst>
            </p:cNvPr>
            <p:cNvSpPr txBox="1"/>
            <p:nvPr/>
          </p:nvSpPr>
          <p:spPr>
            <a:xfrm>
              <a:off x="577482" y="3892256"/>
              <a:ext cx="884027" cy="261610"/>
            </a:xfrm>
            <a:prstGeom prst="rect">
              <a:avLst/>
            </a:prstGeom>
            <a:noFill/>
          </p:spPr>
          <p:txBody>
            <a:bodyPr wrap="square" rtlCol="0">
              <a:spAutoFit/>
            </a:bodyPr>
            <a:lstStyle/>
            <a:p>
              <a:r>
                <a:rPr lang="en-US" sz="1100" b="1" dirty="0"/>
                <a:t>N=126425</a:t>
              </a:r>
            </a:p>
          </p:txBody>
        </p:sp>
        <p:sp>
          <p:nvSpPr>
            <p:cNvPr id="51" name="TextBox 50">
              <a:extLst>
                <a:ext uri="{FF2B5EF4-FFF2-40B4-BE49-F238E27FC236}">
                  <a16:creationId xmlns:a16="http://schemas.microsoft.com/office/drawing/2014/main" id="{15C7D2DA-6D5F-767D-5838-09D7CF22F146}"/>
                </a:ext>
              </a:extLst>
            </p:cNvPr>
            <p:cNvSpPr txBox="1"/>
            <p:nvPr/>
          </p:nvSpPr>
          <p:spPr>
            <a:xfrm>
              <a:off x="2763890" y="3892256"/>
              <a:ext cx="884027" cy="261610"/>
            </a:xfrm>
            <a:prstGeom prst="rect">
              <a:avLst/>
            </a:prstGeom>
            <a:noFill/>
          </p:spPr>
          <p:txBody>
            <a:bodyPr wrap="square" rtlCol="0">
              <a:spAutoFit/>
            </a:bodyPr>
            <a:lstStyle/>
            <a:p>
              <a:r>
                <a:rPr lang="en-US" sz="1100" b="1" dirty="0"/>
                <a:t>N=87731</a:t>
              </a:r>
            </a:p>
          </p:txBody>
        </p:sp>
        <p:sp>
          <p:nvSpPr>
            <p:cNvPr id="52" name="TextBox 51">
              <a:extLst>
                <a:ext uri="{FF2B5EF4-FFF2-40B4-BE49-F238E27FC236}">
                  <a16:creationId xmlns:a16="http://schemas.microsoft.com/office/drawing/2014/main" id="{55743FFF-8020-CC42-2021-20C7F571EAF4}"/>
                </a:ext>
              </a:extLst>
            </p:cNvPr>
            <p:cNvSpPr txBox="1"/>
            <p:nvPr/>
          </p:nvSpPr>
          <p:spPr>
            <a:xfrm>
              <a:off x="627621" y="5571222"/>
              <a:ext cx="884027" cy="261610"/>
            </a:xfrm>
            <a:prstGeom prst="rect">
              <a:avLst/>
            </a:prstGeom>
            <a:noFill/>
          </p:spPr>
          <p:txBody>
            <a:bodyPr wrap="square" rtlCol="0">
              <a:spAutoFit/>
            </a:bodyPr>
            <a:lstStyle/>
            <a:p>
              <a:r>
                <a:rPr lang="en-US" sz="1100" b="1" dirty="0"/>
                <a:t>N=50795</a:t>
              </a:r>
            </a:p>
          </p:txBody>
        </p:sp>
        <p:sp>
          <p:nvSpPr>
            <p:cNvPr id="53" name="TextBox 52">
              <a:extLst>
                <a:ext uri="{FF2B5EF4-FFF2-40B4-BE49-F238E27FC236}">
                  <a16:creationId xmlns:a16="http://schemas.microsoft.com/office/drawing/2014/main" id="{BCDBEDEF-9A0D-E005-7CBD-AF18391F852E}"/>
                </a:ext>
              </a:extLst>
            </p:cNvPr>
            <p:cNvSpPr txBox="1"/>
            <p:nvPr/>
          </p:nvSpPr>
          <p:spPr>
            <a:xfrm>
              <a:off x="2760780" y="5571350"/>
              <a:ext cx="884027" cy="261610"/>
            </a:xfrm>
            <a:prstGeom prst="rect">
              <a:avLst/>
            </a:prstGeom>
            <a:noFill/>
          </p:spPr>
          <p:txBody>
            <a:bodyPr wrap="square" rtlCol="0">
              <a:spAutoFit/>
            </a:bodyPr>
            <a:lstStyle/>
            <a:p>
              <a:r>
                <a:rPr lang="en-US" sz="1100" b="1" dirty="0"/>
                <a:t>N=70596</a:t>
              </a:r>
            </a:p>
          </p:txBody>
        </p:sp>
      </p:grpSp>
      <p:grpSp>
        <p:nvGrpSpPr>
          <p:cNvPr id="13" name="Group 12">
            <a:extLst>
              <a:ext uri="{FF2B5EF4-FFF2-40B4-BE49-F238E27FC236}">
                <a16:creationId xmlns:a16="http://schemas.microsoft.com/office/drawing/2014/main" id="{2ACC1A62-8700-C8F7-7E74-4CA60D755296}"/>
              </a:ext>
            </a:extLst>
          </p:cNvPr>
          <p:cNvGrpSpPr/>
          <p:nvPr/>
        </p:nvGrpSpPr>
        <p:grpSpPr>
          <a:xfrm>
            <a:off x="4165880" y="3943557"/>
            <a:ext cx="8026120" cy="2891294"/>
            <a:chOff x="4165880" y="3943557"/>
            <a:chExt cx="8026120" cy="2891294"/>
          </a:xfrm>
        </p:grpSpPr>
        <p:sp>
          <p:nvSpPr>
            <p:cNvPr id="61" name="Rectangle 60">
              <a:extLst>
                <a:ext uri="{FF2B5EF4-FFF2-40B4-BE49-F238E27FC236}">
                  <a16:creationId xmlns:a16="http://schemas.microsoft.com/office/drawing/2014/main" id="{22E68C6F-B085-ACE4-6D92-B70BAF94A442}"/>
                </a:ext>
              </a:extLst>
            </p:cNvPr>
            <p:cNvSpPr/>
            <p:nvPr/>
          </p:nvSpPr>
          <p:spPr>
            <a:xfrm>
              <a:off x="4165880" y="3943557"/>
              <a:ext cx="8026119" cy="2891294"/>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C45B77E3-72F9-09D2-4D14-8A0D447FF443}"/>
                </a:ext>
              </a:extLst>
            </p:cNvPr>
            <p:cNvSpPr/>
            <p:nvPr/>
          </p:nvSpPr>
          <p:spPr>
            <a:xfrm>
              <a:off x="4173301" y="3966707"/>
              <a:ext cx="8018699" cy="421049"/>
            </a:xfrm>
            <a:prstGeom prst="roundRect">
              <a:avLst>
                <a:gd name="adj" fmla="val 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Wealth Index</a:t>
              </a:r>
            </a:p>
          </p:txBody>
        </p:sp>
        <p:graphicFrame>
          <p:nvGraphicFramePr>
            <p:cNvPr id="10" name="Chart 9">
              <a:extLst>
                <a:ext uri="{FF2B5EF4-FFF2-40B4-BE49-F238E27FC236}">
                  <a16:creationId xmlns:a16="http://schemas.microsoft.com/office/drawing/2014/main" id="{4DF89332-A17B-5447-2136-77BBF44E7568}"/>
                </a:ext>
              </a:extLst>
            </p:cNvPr>
            <p:cNvGraphicFramePr>
              <a:graphicFrameLocks/>
            </p:cNvGraphicFramePr>
            <p:nvPr>
              <p:extLst>
                <p:ext uri="{D42A27DB-BD31-4B8C-83A1-F6EECF244321}">
                  <p14:modId xmlns:p14="http://schemas.microsoft.com/office/powerpoint/2010/main" val="3432129041"/>
                </p:ext>
              </p:extLst>
            </p:nvPr>
          </p:nvGraphicFramePr>
          <p:xfrm>
            <a:off x="4211811" y="4377212"/>
            <a:ext cx="7893103" cy="1974669"/>
          </p:xfrm>
          <a:graphic>
            <a:graphicData uri="http://schemas.openxmlformats.org/drawingml/2006/chart">
              <c:chart xmlns:c="http://schemas.openxmlformats.org/drawingml/2006/chart" xmlns:r="http://schemas.openxmlformats.org/officeDocument/2006/relationships" r:id="rId10"/>
            </a:graphicData>
          </a:graphic>
        </p:graphicFrame>
      </p:grpSp>
      <p:grpSp>
        <p:nvGrpSpPr>
          <p:cNvPr id="12" name="Group 11">
            <a:extLst>
              <a:ext uri="{FF2B5EF4-FFF2-40B4-BE49-F238E27FC236}">
                <a16:creationId xmlns:a16="http://schemas.microsoft.com/office/drawing/2014/main" id="{4DCC774B-B8F4-7DD6-86AB-4DAE6A107A09}"/>
              </a:ext>
            </a:extLst>
          </p:cNvPr>
          <p:cNvGrpSpPr/>
          <p:nvPr/>
        </p:nvGrpSpPr>
        <p:grpSpPr>
          <a:xfrm>
            <a:off x="8421253" y="975350"/>
            <a:ext cx="3770747" cy="2939984"/>
            <a:chOff x="8421253" y="975350"/>
            <a:chExt cx="3770747" cy="2939984"/>
          </a:xfrm>
        </p:grpSpPr>
        <p:grpSp>
          <p:nvGrpSpPr>
            <p:cNvPr id="11" name="Group 10">
              <a:extLst>
                <a:ext uri="{FF2B5EF4-FFF2-40B4-BE49-F238E27FC236}">
                  <a16:creationId xmlns:a16="http://schemas.microsoft.com/office/drawing/2014/main" id="{9343C76A-C6DE-975C-5377-D96C6F25C079}"/>
                </a:ext>
              </a:extLst>
            </p:cNvPr>
            <p:cNvGrpSpPr/>
            <p:nvPr/>
          </p:nvGrpSpPr>
          <p:grpSpPr>
            <a:xfrm>
              <a:off x="8421253" y="975350"/>
              <a:ext cx="3770747" cy="2939984"/>
              <a:chOff x="8421253" y="975350"/>
              <a:chExt cx="3770747" cy="2939984"/>
            </a:xfrm>
          </p:grpSpPr>
          <p:sp>
            <p:nvSpPr>
              <p:cNvPr id="59" name="Rectangle 58">
                <a:extLst>
                  <a:ext uri="{FF2B5EF4-FFF2-40B4-BE49-F238E27FC236}">
                    <a16:creationId xmlns:a16="http://schemas.microsoft.com/office/drawing/2014/main" id="{A9FEE0A3-6FA2-ACE2-3F1E-095533D0E6DA}"/>
                  </a:ext>
                </a:extLst>
              </p:cNvPr>
              <p:cNvSpPr/>
              <p:nvPr/>
            </p:nvSpPr>
            <p:spPr>
              <a:xfrm>
                <a:off x="8421253" y="975350"/>
                <a:ext cx="3770747" cy="2939984"/>
              </a:xfrm>
              <a:prstGeom prst="rect">
                <a:avLst/>
              </a:prstGeom>
              <a:solidFill>
                <a:srgbClr val="F7D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1512FF4-6EF2-24FE-D4ED-3FEAE7551902}"/>
                  </a:ext>
                </a:extLst>
              </p:cNvPr>
              <p:cNvGrpSpPr/>
              <p:nvPr/>
            </p:nvGrpSpPr>
            <p:grpSpPr>
              <a:xfrm>
                <a:off x="8425686" y="998373"/>
                <a:ext cx="3766314" cy="2916960"/>
                <a:chOff x="8425686" y="998373"/>
                <a:chExt cx="3766314" cy="2916960"/>
              </a:xfrm>
            </p:grpSpPr>
            <p:graphicFrame>
              <p:nvGraphicFramePr>
                <p:cNvPr id="7" name="Chart 6">
                  <a:extLst>
                    <a:ext uri="{FF2B5EF4-FFF2-40B4-BE49-F238E27FC236}">
                      <a16:creationId xmlns:a16="http://schemas.microsoft.com/office/drawing/2014/main" id="{A9C6A042-ECD2-F4BA-83BA-20EAB4715028}"/>
                    </a:ext>
                  </a:extLst>
                </p:cNvPr>
                <p:cNvGraphicFramePr>
                  <a:graphicFrameLocks/>
                </p:cNvGraphicFramePr>
                <p:nvPr>
                  <p:extLst>
                    <p:ext uri="{D42A27DB-BD31-4B8C-83A1-F6EECF244321}">
                      <p14:modId xmlns:p14="http://schemas.microsoft.com/office/powerpoint/2010/main" val="2021083748"/>
                    </p:ext>
                  </p:extLst>
                </p:nvPr>
              </p:nvGraphicFramePr>
              <p:xfrm>
                <a:off x="8425686" y="1502829"/>
                <a:ext cx="3766314" cy="2412504"/>
              </p:xfrm>
              <a:graphic>
                <a:graphicData uri="http://schemas.openxmlformats.org/drawingml/2006/chart">
                  <c:chart xmlns:c="http://schemas.openxmlformats.org/drawingml/2006/chart" xmlns:r="http://schemas.openxmlformats.org/officeDocument/2006/relationships" r:id="rId11"/>
                </a:graphicData>
              </a:graphic>
            </p:graphicFrame>
            <p:sp>
              <p:nvSpPr>
                <p:cNvPr id="16" name="Rectangle: Rounded Corners 15">
                  <a:extLst>
                    <a:ext uri="{FF2B5EF4-FFF2-40B4-BE49-F238E27FC236}">
                      <a16:creationId xmlns:a16="http://schemas.microsoft.com/office/drawing/2014/main" id="{ADB1120B-FA4F-4310-CFA7-39769500A8AD}"/>
                    </a:ext>
                  </a:extLst>
                </p:cNvPr>
                <p:cNvSpPr/>
                <p:nvPr/>
              </p:nvSpPr>
              <p:spPr>
                <a:xfrm>
                  <a:off x="8425686" y="998373"/>
                  <a:ext cx="3766314" cy="421049"/>
                </a:xfrm>
                <a:prstGeom prst="roundRect">
                  <a:avLst>
                    <a:gd name="adj" fmla="val 0"/>
                  </a:avLst>
                </a:prstGeom>
                <a:solidFill>
                  <a:schemeClr val="accent2">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Migrant Husband</a:t>
                  </a:r>
                </a:p>
              </p:txBody>
            </p:sp>
          </p:grpSp>
        </p:grpSp>
        <p:pic>
          <p:nvPicPr>
            <p:cNvPr id="3076" name="Picture 4" descr="Family, family insurance, family planning, happy, insurance, life, planning  icon - Download on Iconfinder">
              <a:extLst>
                <a:ext uri="{FF2B5EF4-FFF2-40B4-BE49-F238E27FC236}">
                  <a16:creationId xmlns:a16="http://schemas.microsoft.com/office/drawing/2014/main" id="{07D713BB-7710-6D7D-C419-C4B93502C0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89387" y="1519612"/>
              <a:ext cx="902612" cy="11584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8A8C24E0-EA9F-A701-806B-1C85E9E3B01C}"/>
              </a:ext>
            </a:extLst>
          </p:cNvPr>
          <p:cNvGrpSpPr/>
          <p:nvPr/>
        </p:nvGrpSpPr>
        <p:grpSpPr>
          <a:xfrm>
            <a:off x="4149403" y="957196"/>
            <a:ext cx="4247950" cy="2964658"/>
            <a:chOff x="4149403" y="957196"/>
            <a:chExt cx="4247950" cy="2964658"/>
          </a:xfrm>
        </p:grpSpPr>
        <p:sp>
          <p:nvSpPr>
            <p:cNvPr id="60" name="Rectangle 59">
              <a:extLst>
                <a:ext uri="{FF2B5EF4-FFF2-40B4-BE49-F238E27FC236}">
                  <a16:creationId xmlns:a16="http://schemas.microsoft.com/office/drawing/2014/main" id="{257193C0-9A23-63F0-9EE3-5EBDF131A235}"/>
                </a:ext>
              </a:extLst>
            </p:cNvPr>
            <p:cNvSpPr/>
            <p:nvPr/>
          </p:nvSpPr>
          <p:spPr>
            <a:xfrm>
              <a:off x="4175713" y="957196"/>
              <a:ext cx="4210758" cy="2958137"/>
            </a:xfrm>
            <a:prstGeom prst="rect">
              <a:avLst/>
            </a:prstGeom>
            <a:solidFill>
              <a:srgbClr val="F9FD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1D77DC0-68EE-E74A-6675-A5B65C0711A2}"/>
                </a:ext>
              </a:extLst>
            </p:cNvPr>
            <p:cNvGrpSpPr/>
            <p:nvPr/>
          </p:nvGrpSpPr>
          <p:grpSpPr>
            <a:xfrm>
              <a:off x="4149403" y="975350"/>
              <a:ext cx="4247950" cy="2946504"/>
              <a:chOff x="4149403" y="975350"/>
              <a:chExt cx="4247950" cy="2946504"/>
            </a:xfrm>
          </p:grpSpPr>
          <p:sp>
            <p:nvSpPr>
              <p:cNvPr id="15" name="Rectangle: Rounded Corners 14">
                <a:extLst>
                  <a:ext uri="{FF2B5EF4-FFF2-40B4-BE49-F238E27FC236}">
                    <a16:creationId xmlns:a16="http://schemas.microsoft.com/office/drawing/2014/main" id="{B25A1DDE-7896-5456-9E7E-2C97CFB640C5}"/>
                  </a:ext>
                </a:extLst>
              </p:cNvPr>
              <p:cNvSpPr/>
              <p:nvPr/>
            </p:nvSpPr>
            <p:spPr>
              <a:xfrm>
                <a:off x="4186595" y="975350"/>
                <a:ext cx="4210758" cy="421049"/>
              </a:xfrm>
              <a:prstGeom prst="roundRect">
                <a:avLst>
                  <a:gd name="adj" fmla="val 0"/>
                </a:avLst>
              </a:prstGeom>
              <a:solidFill>
                <a:srgbClr val="8D9800"/>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Educational Status</a:t>
                </a:r>
              </a:p>
            </p:txBody>
          </p:sp>
          <p:graphicFrame>
            <p:nvGraphicFramePr>
              <p:cNvPr id="2" name="Chart 1">
                <a:extLst>
                  <a:ext uri="{FF2B5EF4-FFF2-40B4-BE49-F238E27FC236}">
                    <a16:creationId xmlns:a16="http://schemas.microsoft.com/office/drawing/2014/main" id="{0B1AFD76-79F2-B94F-7663-033818F7E551}"/>
                  </a:ext>
                </a:extLst>
              </p:cNvPr>
              <p:cNvGraphicFramePr>
                <a:graphicFrameLocks/>
              </p:cNvGraphicFramePr>
              <p:nvPr>
                <p:extLst>
                  <p:ext uri="{D42A27DB-BD31-4B8C-83A1-F6EECF244321}">
                    <p14:modId xmlns:p14="http://schemas.microsoft.com/office/powerpoint/2010/main" val="3841503590"/>
                  </p:ext>
                </p:extLst>
              </p:nvPr>
            </p:nvGraphicFramePr>
            <p:xfrm>
              <a:off x="4149403" y="1443348"/>
              <a:ext cx="4210758" cy="2478506"/>
            </p:xfrm>
            <a:graphic>
              <a:graphicData uri="http://schemas.openxmlformats.org/drawingml/2006/chart">
                <c:chart xmlns:c="http://schemas.openxmlformats.org/drawingml/2006/chart" xmlns:r="http://schemas.openxmlformats.org/officeDocument/2006/relationships" r:id="rId13"/>
              </a:graphicData>
            </a:graphic>
          </p:graphicFrame>
        </p:grpSp>
      </p:grpSp>
      <p:grpSp>
        <p:nvGrpSpPr>
          <p:cNvPr id="18" name="Group 17">
            <a:extLst>
              <a:ext uri="{FF2B5EF4-FFF2-40B4-BE49-F238E27FC236}">
                <a16:creationId xmlns:a16="http://schemas.microsoft.com/office/drawing/2014/main" id="{89FAB969-185D-D7B1-665C-DDFED467A984}"/>
              </a:ext>
            </a:extLst>
          </p:cNvPr>
          <p:cNvGrpSpPr/>
          <p:nvPr/>
        </p:nvGrpSpPr>
        <p:grpSpPr>
          <a:xfrm>
            <a:off x="4172741" y="6375168"/>
            <a:ext cx="8018699" cy="433352"/>
            <a:chOff x="2325696" y="6358295"/>
            <a:chExt cx="2756634" cy="433352"/>
          </a:xfrm>
        </p:grpSpPr>
        <p:sp>
          <p:nvSpPr>
            <p:cNvPr id="46" name="Rectangle 45">
              <a:extLst>
                <a:ext uri="{FF2B5EF4-FFF2-40B4-BE49-F238E27FC236}">
                  <a16:creationId xmlns:a16="http://schemas.microsoft.com/office/drawing/2014/main" id="{3CC969F3-B9E4-C4F1-29C4-53F39FCCAD72}"/>
                </a:ext>
              </a:extLst>
            </p:cNvPr>
            <p:cNvSpPr/>
            <p:nvPr/>
          </p:nvSpPr>
          <p:spPr>
            <a:xfrm>
              <a:off x="2325696" y="6358295"/>
              <a:ext cx="2756634" cy="433352"/>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                            69514</a:t>
              </a:r>
              <a:r>
                <a:rPr lang="en-US" sz="900" b="1" baseline="-25000" dirty="0">
                  <a:solidFill>
                    <a:schemeClr val="tx1"/>
                  </a:solidFill>
                </a:rPr>
                <a:t>Zone-1</a:t>
              </a:r>
              <a:r>
                <a:rPr lang="en-US" sz="900" b="1" dirty="0">
                  <a:solidFill>
                    <a:schemeClr val="tx1"/>
                  </a:solidFill>
                </a:rPr>
                <a:t>, 77271</a:t>
              </a:r>
              <a:r>
                <a:rPr lang="en-US" sz="900" b="1" baseline="-25000" dirty="0">
                  <a:solidFill>
                    <a:schemeClr val="tx1"/>
                  </a:solidFill>
                </a:rPr>
                <a:t>Zone-2</a:t>
              </a:r>
              <a:r>
                <a:rPr lang="en-US" sz="900" b="1" dirty="0">
                  <a:solidFill>
                    <a:schemeClr val="tx1"/>
                  </a:solidFill>
                </a:rPr>
                <a:t>, 126425</a:t>
              </a:r>
              <a:r>
                <a:rPr lang="en-US" sz="900" b="1" baseline="-25000" dirty="0">
                  <a:solidFill>
                    <a:schemeClr val="tx1"/>
                  </a:solidFill>
                </a:rPr>
                <a:t>Zone-3</a:t>
              </a:r>
            </a:p>
            <a:p>
              <a:pPr algn="ctr"/>
              <a:r>
                <a:rPr lang="en-US" sz="900" b="1" dirty="0">
                  <a:solidFill>
                    <a:schemeClr val="tx1"/>
                  </a:solidFill>
                </a:rPr>
                <a:t>                         87731</a:t>
              </a:r>
              <a:r>
                <a:rPr lang="en-US" sz="900" b="1" baseline="-25000" dirty="0">
                  <a:solidFill>
                    <a:schemeClr val="tx1"/>
                  </a:solidFill>
                </a:rPr>
                <a:t>Zone-4</a:t>
              </a:r>
              <a:r>
                <a:rPr lang="en-US" sz="900" b="1" dirty="0">
                  <a:solidFill>
                    <a:schemeClr val="tx1"/>
                  </a:solidFill>
                </a:rPr>
                <a:t>, 50795</a:t>
              </a:r>
              <a:r>
                <a:rPr lang="en-US" sz="900" b="1" baseline="-25000" dirty="0">
                  <a:solidFill>
                    <a:schemeClr val="tx1"/>
                  </a:solidFill>
                </a:rPr>
                <a:t>Zone-5</a:t>
              </a:r>
              <a:r>
                <a:rPr lang="en-US" sz="900" b="1" dirty="0">
                  <a:solidFill>
                    <a:schemeClr val="tx1"/>
                  </a:solidFill>
                </a:rPr>
                <a:t>, 70596</a:t>
              </a:r>
              <a:r>
                <a:rPr lang="en-US" sz="900" b="1" baseline="-25000" dirty="0">
                  <a:solidFill>
                    <a:schemeClr val="tx1"/>
                  </a:solidFill>
                </a:rPr>
                <a:t>Zone-6</a:t>
              </a:r>
              <a:r>
                <a:rPr lang="en-US" sz="900" b="1" dirty="0">
                  <a:solidFill>
                    <a:schemeClr val="tx1"/>
                  </a:solidFill>
                </a:rPr>
                <a:t> </a:t>
              </a:r>
            </a:p>
          </p:txBody>
        </p:sp>
        <p:sp>
          <p:nvSpPr>
            <p:cNvPr id="47" name="TextBox 46">
              <a:extLst>
                <a:ext uri="{FF2B5EF4-FFF2-40B4-BE49-F238E27FC236}">
                  <a16:creationId xmlns:a16="http://schemas.microsoft.com/office/drawing/2014/main" id="{B7767200-DF3C-1861-B976-C33EF9994B52}"/>
                </a:ext>
              </a:extLst>
            </p:cNvPr>
            <p:cNvSpPr txBox="1"/>
            <p:nvPr/>
          </p:nvSpPr>
          <p:spPr>
            <a:xfrm>
              <a:off x="3341505" y="6482859"/>
              <a:ext cx="889452" cy="230832"/>
            </a:xfrm>
            <a:prstGeom prst="rect">
              <a:avLst/>
            </a:prstGeom>
            <a:noFill/>
          </p:spPr>
          <p:txBody>
            <a:bodyPr wrap="square" rtlCol="0">
              <a:spAutoFit/>
            </a:bodyPr>
            <a:lstStyle/>
            <a:p>
              <a:r>
                <a:rPr lang="en-US" sz="900" b="1" dirty="0">
                  <a:solidFill>
                    <a:schemeClr val="tx1"/>
                  </a:solidFill>
                </a:rPr>
                <a:t>  N= </a:t>
              </a:r>
              <a:endParaRPr lang="en-US" sz="900" dirty="0"/>
            </a:p>
          </p:txBody>
        </p:sp>
      </p:grpSp>
    </p:spTree>
    <p:extLst>
      <p:ext uri="{BB962C8B-B14F-4D97-AF65-F5344CB8AC3E}">
        <p14:creationId xmlns:p14="http://schemas.microsoft.com/office/powerpoint/2010/main" val="2629443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REPRODUCTIVE PROFILE</a:t>
            </a:r>
            <a:endParaRPr lang="en-IN" sz="2800" b="1" dirty="0">
              <a:latin typeface="Times New Roman" panose="02020603050405020304" pitchFamily="18" charset="0"/>
              <a:cs typeface="Times New Roman" panose="02020603050405020304" pitchFamily="18" charset="0"/>
            </a:endParaRP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grpSp>
        <p:nvGrpSpPr>
          <p:cNvPr id="3" name="Group 2">
            <a:extLst>
              <a:ext uri="{FF2B5EF4-FFF2-40B4-BE49-F238E27FC236}">
                <a16:creationId xmlns:a16="http://schemas.microsoft.com/office/drawing/2014/main" id="{8BC6726C-FE4F-36A2-E26B-FC4BE8F3A034}"/>
              </a:ext>
            </a:extLst>
          </p:cNvPr>
          <p:cNvGrpSpPr/>
          <p:nvPr/>
        </p:nvGrpSpPr>
        <p:grpSpPr>
          <a:xfrm>
            <a:off x="0" y="981627"/>
            <a:ext cx="12192000" cy="5876373"/>
            <a:chOff x="0" y="981627"/>
            <a:chExt cx="12192000" cy="5487839"/>
          </a:xfrm>
        </p:grpSpPr>
        <p:sp>
          <p:nvSpPr>
            <p:cNvPr id="33" name="Rectangle 32">
              <a:extLst>
                <a:ext uri="{FF2B5EF4-FFF2-40B4-BE49-F238E27FC236}">
                  <a16:creationId xmlns:a16="http://schemas.microsoft.com/office/drawing/2014/main" id="{34F5B5F6-86C0-46C0-4479-14EEB5D29377}"/>
                </a:ext>
              </a:extLst>
            </p:cNvPr>
            <p:cNvSpPr/>
            <p:nvPr/>
          </p:nvSpPr>
          <p:spPr>
            <a:xfrm>
              <a:off x="0" y="2683720"/>
              <a:ext cx="12192000" cy="1886747"/>
            </a:xfrm>
            <a:prstGeom prst="rect">
              <a:avLst/>
            </a:prstGeom>
            <a:solidFill>
              <a:srgbClr val="D2FA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9C49B4-F5B5-B9E9-8F35-A38740D6C899}"/>
                </a:ext>
              </a:extLst>
            </p:cNvPr>
            <p:cNvSpPr/>
            <p:nvPr/>
          </p:nvSpPr>
          <p:spPr>
            <a:xfrm>
              <a:off x="0" y="4570468"/>
              <a:ext cx="12192000" cy="1898998"/>
            </a:xfrm>
            <a:prstGeom prst="rect">
              <a:avLst/>
            </a:prstGeom>
            <a:solidFill>
              <a:srgbClr val="D2FA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328BC5C-7867-A566-53C7-1685CE61F6E2}"/>
                </a:ext>
              </a:extLst>
            </p:cNvPr>
            <p:cNvSpPr/>
            <p:nvPr/>
          </p:nvSpPr>
          <p:spPr>
            <a:xfrm>
              <a:off x="0" y="981627"/>
              <a:ext cx="12192000" cy="1689295"/>
            </a:xfrm>
            <a:prstGeom prst="rect">
              <a:avLst/>
            </a:prstGeom>
            <a:solidFill>
              <a:srgbClr val="D2FA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17498E6-166C-5985-6154-215EC878AEF4}"/>
                </a:ext>
              </a:extLst>
            </p:cNvPr>
            <p:cNvSpPr/>
            <p:nvPr/>
          </p:nvSpPr>
          <p:spPr>
            <a:xfrm>
              <a:off x="0" y="2743250"/>
              <a:ext cx="1863523" cy="1793963"/>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Birth Order</a:t>
              </a:r>
            </a:p>
          </p:txBody>
        </p:sp>
        <p:grpSp>
          <p:nvGrpSpPr>
            <p:cNvPr id="13" name="Group 12">
              <a:extLst>
                <a:ext uri="{FF2B5EF4-FFF2-40B4-BE49-F238E27FC236}">
                  <a16:creationId xmlns:a16="http://schemas.microsoft.com/office/drawing/2014/main" id="{BDE0003D-20C5-5839-74FA-1DB4896EEA2A}"/>
                </a:ext>
              </a:extLst>
            </p:cNvPr>
            <p:cNvGrpSpPr/>
            <p:nvPr/>
          </p:nvGrpSpPr>
          <p:grpSpPr>
            <a:xfrm>
              <a:off x="0" y="994581"/>
              <a:ext cx="12104914" cy="1760195"/>
              <a:chOff x="44024" y="994581"/>
              <a:chExt cx="12060890" cy="1760195"/>
            </a:xfrm>
          </p:grpSpPr>
          <p:graphicFrame>
            <p:nvGraphicFramePr>
              <p:cNvPr id="2" name="Chart 1">
                <a:extLst>
                  <a:ext uri="{FF2B5EF4-FFF2-40B4-BE49-F238E27FC236}">
                    <a16:creationId xmlns:a16="http://schemas.microsoft.com/office/drawing/2014/main" id="{0F8DE4AD-DAD8-E614-28E4-4F6D1B00CEDC}"/>
                  </a:ext>
                </a:extLst>
              </p:cNvPr>
              <p:cNvGraphicFramePr>
                <a:graphicFrameLocks/>
              </p:cNvGraphicFramePr>
              <p:nvPr>
                <p:extLst>
                  <p:ext uri="{D42A27DB-BD31-4B8C-83A1-F6EECF244321}">
                    <p14:modId xmlns:p14="http://schemas.microsoft.com/office/powerpoint/2010/main" val="2599351814"/>
                  </p:ext>
                </p:extLst>
              </p:nvPr>
            </p:nvGraphicFramePr>
            <p:xfrm>
              <a:off x="2567940" y="1065480"/>
              <a:ext cx="9536974" cy="1689296"/>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Rounded Corners 9">
                <a:extLst>
                  <a:ext uri="{FF2B5EF4-FFF2-40B4-BE49-F238E27FC236}">
                    <a16:creationId xmlns:a16="http://schemas.microsoft.com/office/drawing/2014/main" id="{8527EC11-90E6-9EED-1715-BBF37B35A6A1}"/>
                  </a:ext>
                </a:extLst>
              </p:cNvPr>
              <p:cNvSpPr/>
              <p:nvPr/>
            </p:nvSpPr>
            <p:spPr>
              <a:xfrm>
                <a:off x="44024" y="994581"/>
                <a:ext cx="1819499" cy="1689296"/>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Total No of living children</a:t>
                </a:r>
              </a:p>
            </p:txBody>
          </p:sp>
        </p:grpSp>
        <p:grpSp>
          <p:nvGrpSpPr>
            <p:cNvPr id="14" name="Group 13">
              <a:extLst>
                <a:ext uri="{FF2B5EF4-FFF2-40B4-BE49-F238E27FC236}">
                  <a16:creationId xmlns:a16="http://schemas.microsoft.com/office/drawing/2014/main" id="{832FADF0-2A75-F3DA-A193-8C2DBA5FEAB1}"/>
                </a:ext>
              </a:extLst>
            </p:cNvPr>
            <p:cNvGrpSpPr/>
            <p:nvPr/>
          </p:nvGrpSpPr>
          <p:grpSpPr>
            <a:xfrm>
              <a:off x="0" y="4409397"/>
              <a:ext cx="12192000" cy="2060069"/>
              <a:chOff x="0" y="4306534"/>
              <a:chExt cx="12192000" cy="2060069"/>
            </a:xfrm>
          </p:grpSpPr>
          <p:graphicFrame>
            <p:nvGraphicFramePr>
              <p:cNvPr id="7" name="Chart 6">
                <a:extLst>
                  <a:ext uri="{FF2B5EF4-FFF2-40B4-BE49-F238E27FC236}">
                    <a16:creationId xmlns:a16="http://schemas.microsoft.com/office/drawing/2014/main" id="{282A0A28-6F00-B22D-AF21-6A180C6477FF}"/>
                  </a:ext>
                </a:extLst>
              </p:cNvPr>
              <p:cNvGraphicFramePr>
                <a:graphicFrameLocks/>
              </p:cNvGraphicFramePr>
              <p:nvPr>
                <p:extLst>
                  <p:ext uri="{D42A27DB-BD31-4B8C-83A1-F6EECF244321}">
                    <p14:modId xmlns:p14="http://schemas.microsoft.com/office/powerpoint/2010/main" val="544207826"/>
                  </p:ext>
                </p:extLst>
              </p:nvPr>
            </p:nvGraphicFramePr>
            <p:xfrm>
              <a:off x="2567940" y="4306534"/>
              <a:ext cx="9624060" cy="2060069"/>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Rounded Corners 11">
                <a:extLst>
                  <a:ext uri="{FF2B5EF4-FFF2-40B4-BE49-F238E27FC236}">
                    <a16:creationId xmlns:a16="http://schemas.microsoft.com/office/drawing/2014/main" id="{CBAAF68E-1ECF-E766-900B-7A15E871994E}"/>
                  </a:ext>
                </a:extLst>
              </p:cNvPr>
              <p:cNvSpPr/>
              <p:nvPr/>
            </p:nvSpPr>
            <p:spPr>
              <a:xfrm>
                <a:off x="0" y="4491921"/>
                <a:ext cx="1863523" cy="1874682"/>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Sibling Combination</a:t>
                </a:r>
              </a:p>
            </p:txBody>
          </p:sp>
        </p:grpSp>
        <p:grpSp>
          <p:nvGrpSpPr>
            <p:cNvPr id="30" name="Group 29">
              <a:extLst>
                <a:ext uri="{FF2B5EF4-FFF2-40B4-BE49-F238E27FC236}">
                  <a16:creationId xmlns:a16="http://schemas.microsoft.com/office/drawing/2014/main" id="{1F5BF87A-7503-A47D-394D-BC88E24E6A14}"/>
                </a:ext>
              </a:extLst>
            </p:cNvPr>
            <p:cNvGrpSpPr/>
            <p:nvPr/>
          </p:nvGrpSpPr>
          <p:grpSpPr>
            <a:xfrm>
              <a:off x="1932102" y="1225725"/>
              <a:ext cx="892377" cy="1318823"/>
              <a:chOff x="1932102" y="1225725"/>
              <a:chExt cx="892377" cy="1318823"/>
            </a:xfrm>
          </p:grpSpPr>
          <p:sp>
            <p:nvSpPr>
              <p:cNvPr id="21" name="TextBox 20">
                <a:extLst>
                  <a:ext uri="{FF2B5EF4-FFF2-40B4-BE49-F238E27FC236}">
                    <a16:creationId xmlns:a16="http://schemas.microsoft.com/office/drawing/2014/main" id="{A1015710-9BC0-8650-D69B-C690425B22A5}"/>
                  </a:ext>
                </a:extLst>
              </p:cNvPr>
              <p:cNvSpPr txBox="1"/>
              <p:nvPr/>
            </p:nvSpPr>
            <p:spPr>
              <a:xfrm>
                <a:off x="1932102" y="1225725"/>
                <a:ext cx="892377" cy="1318823"/>
              </a:xfrm>
              <a:prstGeom prst="rect">
                <a:avLst/>
              </a:prstGeom>
              <a:noFill/>
            </p:spPr>
            <p:txBody>
              <a:bodyPr wrap="square" rtlCol="0">
                <a:spAutoFit/>
              </a:bodyPr>
              <a:lstStyle/>
              <a:p>
                <a:pPr>
                  <a:lnSpc>
                    <a:spcPct val="150000"/>
                  </a:lnSpc>
                </a:pPr>
                <a:r>
                  <a:rPr lang="en-US" sz="900" b="1" dirty="0"/>
                  <a:t>N= 69514</a:t>
                </a:r>
              </a:p>
              <a:p>
                <a:pPr>
                  <a:lnSpc>
                    <a:spcPct val="150000"/>
                  </a:lnSpc>
                </a:pPr>
                <a:r>
                  <a:rPr lang="en-US" sz="900" b="1" dirty="0"/>
                  <a:t>N= 77271</a:t>
                </a:r>
              </a:p>
              <a:p>
                <a:pPr>
                  <a:lnSpc>
                    <a:spcPct val="150000"/>
                  </a:lnSpc>
                </a:pPr>
                <a:r>
                  <a:rPr lang="en-US" sz="900" b="1" dirty="0"/>
                  <a:t>N= 126425</a:t>
                </a:r>
              </a:p>
              <a:p>
                <a:pPr>
                  <a:lnSpc>
                    <a:spcPct val="150000"/>
                  </a:lnSpc>
                </a:pPr>
                <a:r>
                  <a:rPr lang="en-US" sz="900" b="1" dirty="0"/>
                  <a:t>N= 87731</a:t>
                </a:r>
              </a:p>
              <a:p>
                <a:pPr>
                  <a:lnSpc>
                    <a:spcPct val="150000"/>
                  </a:lnSpc>
                </a:pPr>
                <a:r>
                  <a:rPr lang="en-US" sz="900" b="1" dirty="0"/>
                  <a:t>N= 50795</a:t>
                </a:r>
              </a:p>
              <a:p>
                <a:pPr>
                  <a:lnSpc>
                    <a:spcPct val="150000"/>
                  </a:lnSpc>
                </a:pPr>
                <a:r>
                  <a:rPr lang="en-US" sz="900" b="1" dirty="0"/>
                  <a:t>N= 70596</a:t>
                </a:r>
              </a:p>
            </p:txBody>
          </p:sp>
          <p:sp>
            <p:nvSpPr>
              <p:cNvPr id="18" name="Rectangle 17">
                <a:extLst>
                  <a:ext uri="{FF2B5EF4-FFF2-40B4-BE49-F238E27FC236}">
                    <a16:creationId xmlns:a16="http://schemas.microsoft.com/office/drawing/2014/main" id="{F3F8D73A-C0A4-FFB6-6A8A-5F2BFB6A578D}"/>
                  </a:ext>
                </a:extLst>
              </p:cNvPr>
              <p:cNvSpPr/>
              <p:nvPr/>
            </p:nvSpPr>
            <p:spPr>
              <a:xfrm>
                <a:off x="1934643" y="1239987"/>
                <a:ext cx="704417" cy="1304561"/>
              </a:xfrm>
              <a:prstGeom prst="rect">
                <a:avLst/>
              </a:prstGeom>
              <a:noFill/>
              <a:ln w="38100">
                <a:solidFill>
                  <a:srgbClr val="FF0000"/>
                </a:solidFill>
                <a:prstDash val="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i="1"/>
              </a:p>
            </p:txBody>
          </p:sp>
        </p:grpSp>
        <p:grpSp>
          <p:nvGrpSpPr>
            <p:cNvPr id="31" name="Group 30">
              <a:extLst>
                <a:ext uri="{FF2B5EF4-FFF2-40B4-BE49-F238E27FC236}">
                  <a16:creationId xmlns:a16="http://schemas.microsoft.com/office/drawing/2014/main" id="{0E69C0A8-B8EA-7D6D-5FC5-2250D3BAC424}"/>
                </a:ext>
              </a:extLst>
            </p:cNvPr>
            <p:cNvGrpSpPr/>
            <p:nvPr/>
          </p:nvGrpSpPr>
          <p:grpSpPr>
            <a:xfrm>
              <a:off x="1932102" y="2902224"/>
              <a:ext cx="892377" cy="1318823"/>
              <a:chOff x="1932102" y="2902224"/>
              <a:chExt cx="892377" cy="1318823"/>
            </a:xfrm>
          </p:grpSpPr>
          <p:sp>
            <p:nvSpPr>
              <p:cNvPr id="25" name="TextBox 24">
                <a:extLst>
                  <a:ext uri="{FF2B5EF4-FFF2-40B4-BE49-F238E27FC236}">
                    <a16:creationId xmlns:a16="http://schemas.microsoft.com/office/drawing/2014/main" id="{525A3A6B-4E43-3095-CD9F-FA691DF50F30}"/>
                  </a:ext>
                </a:extLst>
              </p:cNvPr>
              <p:cNvSpPr txBox="1"/>
              <p:nvPr/>
            </p:nvSpPr>
            <p:spPr>
              <a:xfrm>
                <a:off x="1932102" y="2902224"/>
                <a:ext cx="892377" cy="1318823"/>
              </a:xfrm>
              <a:prstGeom prst="rect">
                <a:avLst/>
              </a:prstGeom>
              <a:noFill/>
            </p:spPr>
            <p:txBody>
              <a:bodyPr wrap="square" rtlCol="0">
                <a:spAutoFit/>
              </a:bodyPr>
              <a:lstStyle/>
              <a:p>
                <a:pPr>
                  <a:lnSpc>
                    <a:spcPct val="150000"/>
                  </a:lnSpc>
                </a:pPr>
                <a:r>
                  <a:rPr lang="en-US" sz="900" b="1" dirty="0"/>
                  <a:t>N= 69514</a:t>
                </a:r>
              </a:p>
              <a:p>
                <a:pPr>
                  <a:lnSpc>
                    <a:spcPct val="150000"/>
                  </a:lnSpc>
                </a:pPr>
                <a:r>
                  <a:rPr lang="en-US" sz="900" b="1" dirty="0"/>
                  <a:t>N= 77271</a:t>
                </a:r>
              </a:p>
              <a:p>
                <a:pPr>
                  <a:lnSpc>
                    <a:spcPct val="150000"/>
                  </a:lnSpc>
                </a:pPr>
                <a:r>
                  <a:rPr lang="en-US" sz="900" b="1" dirty="0"/>
                  <a:t>N= 126425</a:t>
                </a:r>
              </a:p>
              <a:p>
                <a:pPr>
                  <a:lnSpc>
                    <a:spcPct val="150000"/>
                  </a:lnSpc>
                </a:pPr>
                <a:r>
                  <a:rPr lang="en-US" sz="900" b="1" dirty="0"/>
                  <a:t>N= 87731</a:t>
                </a:r>
              </a:p>
              <a:p>
                <a:pPr>
                  <a:lnSpc>
                    <a:spcPct val="150000"/>
                  </a:lnSpc>
                </a:pPr>
                <a:r>
                  <a:rPr lang="en-US" sz="900" b="1" dirty="0"/>
                  <a:t>N= 50795</a:t>
                </a:r>
              </a:p>
              <a:p>
                <a:pPr>
                  <a:lnSpc>
                    <a:spcPct val="150000"/>
                  </a:lnSpc>
                </a:pPr>
                <a:r>
                  <a:rPr lang="en-US" sz="900" b="1" dirty="0"/>
                  <a:t>N= 70596</a:t>
                </a:r>
              </a:p>
            </p:txBody>
          </p:sp>
          <p:sp>
            <p:nvSpPr>
              <p:cNvPr id="26" name="Rectangle 25">
                <a:extLst>
                  <a:ext uri="{FF2B5EF4-FFF2-40B4-BE49-F238E27FC236}">
                    <a16:creationId xmlns:a16="http://schemas.microsoft.com/office/drawing/2014/main" id="{B26DAFEB-FD87-E51A-9AE7-A073FA386428}"/>
                  </a:ext>
                </a:extLst>
              </p:cNvPr>
              <p:cNvSpPr/>
              <p:nvPr/>
            </p:nvSpPr>
            <p:spPr>
              <a:xfrm>
                <a:off x="1934643" y="2915022"/>
                <a:ext cx="704417" cy="1277834"/>
              </a:xfrm>
              <a:prstGeom prst="rect">
                <a:avLst/>
              </a:prstGeom>
              <a:noFill/>
              <a:ln w="38100">
                <a:solidFill>
                  <a:srgbClr val="FF0000"/>
                </a:solidFill>
                <a:prstDash val="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i="1"/>
              </a:p>
            </p:txBody>
          </p:sp>
        </p:grpSp>
        <p:grpSp>
          <p:nvGrpSpPr>
            <p:cNvPr id="27" name="Group 26">
              <a:extLst>
                <a:ext uri="{FF2B5EF4-FFF2-40B4-BE49-F238E27FC236}">
                  <a16:creationId xmlns:a16="http://schemas.microsoft.com/office/drawing/2014/main" id="{CF93C617-FF1D-3904-77E0-BF7093121E64}"/>
                </a:ext>
              </a:extLst>
            </p:cNvPr>
            <p:cNvGrpSpPr/>
            <p:nvPr/>
          </p:nvGrpSpPr>
          <p:grpSpPr>
            <a:xfrm>
              <a:off x="1940413" y="4685618"/>
              <a:ext cx="892377" cy="1631718"/>
              <a:chOff x="1932102" y="1201347"/>
              <a:chExt cx="892377" cy="1410940"/>
            </a:xfrm>
          </p:grpSpPr>
          <p:sp>
            <p:nvSpPr>
              <p:cNvPr id="28" name="TextBox 27">
                <a:extLst>
                  <a:ext uri="{FF2B5EF4-FFF2-40B4-BE49-F238E27FC236}">
                    <a16:creationId xmlns:a16="http://schemas.microsoft.com/office/drawing/2014/main" id="{E3DA0803-5A41-8B31-93C8-3CA28AC0DF77}"/>
                  </a:ext>
                </a:extLst>
              </p:cNvPr>
              <p:cNvSpPr txBox="1"/>
              <p:nvPr/>
            </p:nvSpPr>
            <p:spPr>
              <a:xfrm>
                <a:off x="1932102" y="1225725"/>
                <a:ext cx="892377" cy="1324012"/>
              </a:xfrm>
              <a:prstGeom prst="rect">
                <a:avLst/>
              </a:prstGeom>
              <a:noFill/>
            </p:spPr>
            <p:txBody>
              <a:bodyPr wrap="square" rtlCol="0">
                <a:spAutoFit/>
              </a:bodyPr>
              <a:lstStyle/>
              <a:p>
                <a:r>
                  <a:rPr lang="en-US" sz="850" b="1" dirty="0"/>
                  <a:t>N=63147</a:t>
                </a:r>
              </a:p>
              <a:p>
                <a:endParaRPr lang="en-US" sz="850" b="1" dirty="0"/>
              </a:p>
              <a:p>
                <a:r>
                  <a:rPr lang="en-US" sz="850" b="1" dirty="0"/>
                  <a:t>N= 69897</a:t>
                </a:r>
              </a:p>
              <a:p>
                <a:endParaRPr lang="en-US" sz="850" b="1" dirty="0"/>
              </a:p>
              <a:p>
                <a:r>
                  <a:rPr lang="en-US" sz="850" b="1" dirty="0"/>
                  <a:t>N= 114235</a:t>
                </a:r>
              </a:p>
              <a:p>
                <a:endParaRPr lang="en-US" sz="850" b="1" dirty="0"/>
              </a:p>
              <a:p>
                <a:r>
                  <a:rPr lang="en-US" sz="850" b="1" dirty="0"/>
                  <a:t>N= 79186</a:t>
                </a:r>
              </a:p>
              <a:p>
                <a:endParaRPr lang="en-US" sz="850" b="1" dirty="0"/>
              </a:p>
              <a:p>
                <a:r>
                  <a:rPr lang="en-US" sz="850" b="1" dirty="0"/>
                  <a:t>N= 45732</a:t>
                </a:r>
              </a:p>
              <a:p>
                <a:endParaRPr lang="en-US" sz="850" b="1" dirty="0"/>
              </a:p>
              <a:p>
                <a:r>
                  <a:rPr lang="en-US" sz="850" b="1" dirty="0"/>
                  <a:t>N= 64302</a:t>
                </a:r>
              </a:p>
            </p:txBody>
          </p:sp>
          <p:sp>
            <p:nvSpPr>
              <p:cNvPr id="29" name="Rectangle 28">
                <a:extLst>
                  <a:ext uri="{FF2B5EF4-FFF2-40B4-BE49-F238E27FC236}">
                    <a16:creationId xmlns:a16="http://schemas.microsoft.com/office/drawing/2014/main" id="{C9B6FC01-EA71-92CF-1A5A-22A0933026D9}"/>
                  </a:ext>
                </a:extLst>
              </p:cNvPr>
              <p:cNvSpPr/>
              <p:nvPr/>
            </p:nvSpPr>
            <p:spPr>
              <a:xfrm>
                <a:off x="1934643" y="1201347"/>
                <a:ext cx="704417" cy="1410940"/>
              </a:xfrm>
              <a:prstGeom prst="rect">
                <a:avLst/>
              </a:prstGeom>
              <a:noFill/>
              <a:ln w="38100">
                <a:solidFill>
                  <a:srgbClr val="FF0000"/>
                </a:solidFill>
                <a:prstDash val="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i="1"/>
              </a:p>
            </p:txBody>
          </p:sp>
        </p:grpSp>
      </p:grpSp>
      <p:graphicFrame>
        <p:nvGraphicFramePr>
          <p:cNvPr id="15" name="Chart 14">
            <a:extLst>
              <a:ext uri="{FF2B5EF4-FFF2-40B4-BE49-F238E27FC236}">
                <a16:creationId xmlns:a16="http://schemas.microsoft.com/office/drawing/2014/main" id="{EBC1B623-BDB8-D124-0678-89B7FAE47489}"/>
              </a:ext>
            </a:extLst>
          </p:cNvPr>
          <p:cNvGraphicFramePr>
            <a:graphicFrameLocks/>
          </p:cNvGraphicFramePr>
          <p:nvPr>
            <p:extLst>
              <p:ext uri="{D42A27DB-BD31-4B8C-83A1-F6EECF244321}">
                <p14:modId xmlns:p14="http://schemas.microsoft.com/office/powerpoint/2010/main" val="2792597251"/>
              </p:ext>
            </p:extLst>
          </p:nvPr>
        </p:nvGraphicFramePr>
        <p:xfrm>
          <a:off x="2567940" y="2724887"/>
          <a:ext cx="10497820" cy="206006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8636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0AAF1A-5F05-082A-1205-980DD310CE96}"/>
              </a:ext>
            </a:extLst>
          </p:cNvPr>
          <p:cNvSpPr/>
          <p:nvPr/>
        </p:nvSpPr>
        <p:spPr>
          <a:xfrm>
            <a:off x="7385137" y="968828"/>
            <a:ext cx="4806858" cy="5889172"/>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B349E5B-3B75-FB77-14E9-CDF2439E80B4}"/>
              </a:ext>
            </a:extLst>
          </p:cNvPr>
          <p:cNvSpPr/>
          <p:nvPr/>
        </p:nvSpPr>
        <p:spPr>
          <a:xfrm>
            <a:off x="0" y="3658082"/>
            <a:ext cx="4806857" cy="3199918"/>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1B584-8385-D503-831B-FB1293E7AC33}"/>
              </a:ext>
            </a:extLst>
          </p:cNvPr>
          <p:cNvSpPr/>
          <p:nvPr/>
        </p:nvSpPr>
        <p:spPr>
          <a:xfrm>
            <a:off x="-1" y="981040"/>
            <a:ext cx="4806858" cy="2636146"/>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REPRODUCTIVE PROFILE</a:t>
            </a:r>
            <a:endParaRPr lang="en-IN" sz="2800" b="1" dirty="0">
              <a:latin typeface="Times New Roman" panose="02020603050405020304" pitchFamily="18" charset="0"/>
              <a:cs typeface="Times New Roman" panose="02020603050405020304" pitchFamily="18" charset="0"/>
            </a:endParaRP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grpSp>
        <p:nvGrpSpPr>
          <p:cNvPr id="12" name="Group 11">
            <a:extLst>
              <a:ext uri="{FF2B5EF4-FFF2-40B4-BE49-F238E27FC236}">
                <a16:creationId xmlns:a16="http://schemas.microsoft.com/office/drawing/2014/main" id="{EFAA9EF4-614D-E605-C209-2F993FE7ADD9}"/>
              </a:ext>
            </a:extLst>
          </p:cNvPr>
          <p:cNvGrpSpPr/>
          <p:nvPr/>
        </p:nvGrpSpPr>
        <p:grpSpPr>
          <a:xfrm>
            <a:off x="0" y="3658082"/>
            <a:ext cx="4806858" cy="2498982"/>
            <a:chOff x="0" y="3617186"/>
            <a:chExt cx="6206095" cy="2498982"/>
          </a:xfrm>
        </p:grpSpPr>
        <p:graphicFrame>
          <p:nvGraphicFramePr>
            <p:cNvPr id="8" name="Chart 7">
              <a:extLst>
                <a:ext uri="{FF2B5EF4-FFF2-40B4-BE49-F238E27FC236}">
                  <a16:creationId xmlns:a16="http://schemas.microsoft.com/office/drawing/2014/main" id="{3619B601-FCE3-CF0C-7881-B5937B1D3457}"/>
                </a:ext>
              </a:extLst>
            </p:cNvPr>
            <p:cNvGraphicFramePr>
              <a:graphicFrameLocks/>
            </p:cNvGraphicFramePr>
            <p:nvPr>
              <p:extLst>
                <p:ext uri="{D42A27DB-BD31-4B8C-83A1-F6EECF244321}">
                  <p14:modId xmlns:p14="http://schemas.microsoft.com/office/powerpoint/2010/main" val="3746426235"/>
                </p:ext>
              </p:extLst>
            </p:nvPr>
          </p:nvGraphicFramePr>
          <p:xfrm>
            <a:off x="0" y="4060713"/>
            <a:ext cx="6206095" cy="2055455"/>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3E89F450-8E6D-592D-0515-BAFF7EB008F6}"/>
                </a:ext>
              </a:extLst>
            </p:cNvPr>
            <p:cNvSpPr/>
            <p:nvPr/>
          </p:nvSpPr>
          <p:spPr>
            <a:xfrm>
              <a:off x="0" y="3617186"/>
              <a:ext cx="6206095" cy="443527"/>
            </a:xfrm>
            <a:prstGeom prst="roundRect">
              <a:avLst>
                <a:gd name="adj" fmla="val 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Health Insurance</a:t>
              </a:r>
            </a:p>
          </p:txBody>
        </p:sp>
      </p:grpSp>
      <p:grpSp>
        <p:nvGrpSpPr>
          <p:cNvPr id="13" name="Group 12">
            <a:extLst>
              <a:ext uri="{FF2B5EF4-FFF2-40B4-BE49-F238E27FC236}">
                <a16:creationId xmlns:a16="http://schemas.microsoft.com/office/drawing/2014/main" id="{76646446-4350-1370-2C83-C29B5FA62FD2}"/>
              </a:ext>
            </a:extLst>
          </p:cNvPr>
          <p:cNvGrpSpPr/>
          <p:nvPr/>
        </p:nvGrpSpPr>
        <p:grpSpPr>
          <a:xfrm>
            <a:off x="-2" y="994582"/>
            <a:ext cx="4806862" cy="2371073"/>
            <a:chOff x="-2" y="994582"/>
            <a:chExt cx="6096002" cy="2372721"/>
          </a:xfrm>
        </p:grpSpPr>
        <p:graphicFrame>
          <p:nvGraphicFramePr>
            <p:cNvPr id="2" name="Chart 1">
              <a:extLst>
                <a:ext uri="{FF2B5EF4-FFF2-40B4-BE49-F238E27FC236}">
                  <a16:creationId xmlns:a16="http://schemas.microsoft.com/office/drawing/2014/main" id="{73AF86F2-4572-4441-FA1D-D72C79AAE128}"/>
                </a:ext>
              </a:extLst>
            </p:cNvPr>
            <p:cNvGraphicFramePr>
              <a:graphicFrameLocks/>
            </p:cNvGraphicFramePr>
            <p:nvPr>
              <p:extLst>
                <p:ext uri="{D42A27DB-BD31-4B8C-83A1-F6EECF244321}">
                  <p14:modId xmlns:p14="http://schemas.microsoft.com/office/powerpoint/2010/main" val="3677751473"/>
                </p:ext>
              </p:extLst>
            </p:nvPr>
          </p:nvGraphicFramePr>
          <p:xfrm>
            <a:off x="-2" y="1527105"/>
            <a:ext cx="6096000" cy="1840198"/>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Rounded Corners 9">
              <a:extLst>
                <a:ext uri="{FF2B5EF4-FFF2-40B4-BE49-F238E27FC236}">
                  <a16:creationId xmlns:a16="http://schemas.microsoft.com/office/drawing/2014/main" id="{4A669E88-15DD-177F-DA16-0A026076BF93}"/>
                </a:ext>
              </a:extLst>
            </p:cNvPr>
            <p:cNvSpPr/>
            <p:nvPr/>
          </p:nvSpPr>
          <p:spPr>
            <a:xfrm>
              <a:off x="0" y="994582"/>
              <a:ext cx="6096000" cy="439846"/>
            </a:xfrm>
            <a:prstGeom prst="roundRect">
              <a:avLst>
                <a:gd name="adj" fmla="val 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Any Child loss</a:t>
              </a:r>
            </a:p>
          </p:txBody>
        </p:sp>
      </p:grpSp>
      <p:grpSp>
        <p:nvGrpSpPr>
          <p:cNvPr id="17" name="Group 16">
            <a:extLst>
              <a:ext uri="{FF2B5EF4-FFF2-40B4-BE49-F238E27FC236}">
                <a16:creationId xmlns:a16="http://schemas.microsoft.com/office/drawing/2014/main" id="{2E5DD919-41CC-991E-65FF-B50BE1DC3EDA}"/>
              </a:ext>
            </a:extLst>
          </p:cNvPr>
          <p:cNvGrpSpPr/>
          <p:nvPr/>
        </p:nvGrpSpPr>
        <p:grpSpPr>
          <a:xfrm>
            <a:off x="7385140" y="968828"/>
            <a:ext cx="4806860" cy="5889172"/>
            <a:chOff x="7385140" y="994582"/>
            <a:chExt cx="4806860" cy="5121587"/>
          </a:xfrm>
        </p:grpSpPr>
        <p:graphicFrame>
          <p:nvGraphicFramePr>
            <p:cNvPr id="3" name="Chart 2">
              <a:extLst>
                <a:ext uri="{FF2B5EF4-FFF2-40B4-BE49-F238E27FC236}">
                  <a16:creationId xmlns:a16="http://schemas.microsoft.com/office/drawing/2014/main" id="{70553ECD-438F-E0B1-5DC0-D2EA6211B607}"/>
                </a:ext>
              </a:extLst>
            </p:cNvPr>
            <p:cNvGraphicFramePr>
              <a:graphicFrameLocks/>
            </p:cNvGraphicFramePr>
            <p:nvPr>
              <p:extLst>
                <p:ext uri="{D42A27DB-BD31-4B8C-83A1-F6EECF244321}">
                  <p14:modId xmlns:p14="http://schemas.microsoft.com/office/powerpoint/2010/main" val="2500280136"/>
                </p:ext>
              </p:extLst>
            </p:nvPr>
          </p:nvGraphicFramePr>
          <p:xfrm>
            <a:off x="7502571" y="1459877"/>
            <a:ext cx="4571998" cy="4656292"/>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Rounded Corners 10">
              <a:extLst>
                <a:ext uri="{FF2B5EF4-FFF2-40B4-BE49-F238E27FC236}">
                  <a16:creationId xmlns:a16="http://schemas.microsoft.com/office/drawing/2014/main" id="{A3BB5655-3415-A5D7-136A-7EB5C736039E}"/>
                </a:ext>
              </a:extLst>
            </p:cNvPr>
            <p:cNvSpPr/>
            <p:nvPr/>
          </p:nvSpPr>
          <p:spPr>
            <a:xfrm>
              <a:off x="7385140" y="994582"/>
              <a:ext cx="4806860" cy="439541"/>
            </a:xfrm>
            <a:prstGeom prst="roundRect">
              <a:avLst>
                <a:gd name="adj" fmla="val 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Year of marriage</a:t>
              </a:r>
            </a:p>
          </p:txBody>
        </p:sp>
      </p:grpSp>
      <p:grpSp>
        <p:nvGrpSpPr>
          <p:cNvPr id="24" name="Group 23">
            <a:extLst>
              <a:ext uri="{FF2B5EF4-FFF2-40B4-BE49-F238E27FC236}">
                <a16:creationId xmlns:a16="http://schemas.microsoft.com/office/drawing/2014/main" id="{6F70193B-8632-1AA3-CAB7-2C6CCA4B64A2}"/>
              </a:ext>
            </a:extLst>
          </p:cNvPr>
          <p:cNvGrpSpPr/>
          <p:nvPr/>
        </p:nvGrpSpPr>
        <p:grpSpPr>
          <a:xfrm>
            <a:off x="4689430" y="6324348"/>
            <a:ext cx="2852472" cy="533654"/>
            <a:chOff x="2346199" y="6369787"/>
            <a:chExt cx="2749660" cy="433352"/>
          </a:xfrm>
        </p:grpSpPr>
        <p:sp>
          <p:nvSpPr>
            <p:cNvPr id="25" name="Rectangle 24">
              <a:extLst>
                <a:ext uri="{FF2B5EF4-FFF2-40B4-BE49-F238E27FC236}">
                  <a16:creationId xmlns:a16="http://schemas.microsoft.com/office/drawing/2014/main" id="{5A3D8BB2-0747-A42C-4401-8E01668914ED}"/>
                </a:ext>
              </a:extLst>
            </p:cNvPr>
            <p:cNvSpPr/>
            <p:nvPr/>
          </p:nvSpPr>
          <p:spPr>
            <a:xfrm>
              <a:off x="2346199" y="6369787"/>
              <a:ext cx="2749660" cy="433352"/>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                            69514</a:t>
              </a:r>
              <a:r>
                <a:rPr lang="en-US" sz="900" b="1" baseline="-25000" dirty="0">
                  <a:solidFill>
                    <a:schemeClr val="tx1"/>
                  </a:solidFill>
                </a:rPr>
                <a:t>Zone-1</a:t>
              </a:r>
              <a:r>
                <a:rPr lang="en-US" sz="900" b="1" dirty="0">
                  <a:solidFill>
                    <a:schemeClr val="tx1"/>
                  </a:solidFill>
                </a:rPr>
                <a:t>, 77271</a:t>
              </a:r>
              <a:r>
                <a:rPr lang="en-US" sz="900" b="1" baseline="-25000" dirty="0">
                  <a:solidFill>
                    <a:schemeClr val="tx1"/>
                  </a:solidFill>
                </a:rPr>
                <a:t>Zone-2</a:t>
              </a:r>
              <a:r>
                <a:rPr lang="en-US" sz="900" b="1" dirty="0">
                  <a:solidFill>
                    <a:schemeClr val="tx1"/>
                  </a:solidFill>
                </a:rPr>
                <a:t>, 126425</a:t>
              </a:r>
              <a:r>
                <a:rPr lang="en-US" sz="900" b="1" baseline="-25000" dirty="0">
                  <a:solidFill>
                    <a:schemeClr val="tx1"/>
                  </a:solidFill>
                </a:rPr>
                <a:t>Zone-3</a:t>
              </a:r>
            </a:p>
            <a:p>
              <a:pPr algn="ctr"/>
              <a:r>
                <a:rPr lang="en-US" sz="900" b="1" dirty="0">
                  <a:solidFill>
                    <a:schemeClr val="tx1"/>
                  </a:solidFill>
                </a:rPr>
                <a:t>                         87731</a:t>
              </a:r>
              <a:r>
                <a:rPr lang="en-US" sz="900" b="1" baseline="-25000" dirty="0">
                  <a:solidFill>
                    <a:schemeClr val="tx1"/>
                  </a:solidFill>
                </a:rPr>
                <a:t>Zone-4</a:t>
              </a:r>
              <a:r>
                <a:rPr lang="en-US" sz="900" b="1" dirty="0">
                  <a:solidFill>
                    <a:schemeClr val="tx1"/>
                  </a:solidFill>
                </a:rPr>
                <a:t>, 50795</a:t>
              </a:r>
              <a:r>
                <a:rPr lang="en-US" sz="900" b="1" baseline="-25000" dirty="0">
                  <a:solidFill>
                    <a:schemeClr val="tx1"/>
                  </a:solidFill>
                </a:rPr>
                <a:t>Zone-5</a:t>
              </a:r>
              <a:r>
                <a:rPr lang="en-US" sz="900" b="1" dirty="0">
                  <a:solidFill>
                    <a:schemeClr val="tx1"/>
                  </a:solidFill>
                </a:rPr>
                <a:t>, 70596</a:t>
              </a:r>
              <a:r>
                <a:rPr lang="en-US" sz="900" b="1" baseline="-25000" dirty="0">
                  <a:solidFill>
                    <a:schemeClr val="tx1"/>
                  </a:solidFill>
                </a:rPr>
                <a:t>Zone-6</a:t>
              </a:r>
              <a:r>
                <a:rPr lang="en-US" sz="900" b="1" dirty="0">
                  <a:solidFill>
                    <a:schemeClr val="tx1"/>
                  </a:solidFill>
                </a:rPr>
                <a:t> </a:t>
              </a:r>
            </a:p>
          </p:txBody>
        </p:sp>
        <p:sp>
          <p:nvSpPr>
            <p:cNvPr id="26" name="TextBox 25">
              <a:extLst>
                <a:ext uri="{FF2B5EF4-FFF2-40B4-BE49-F238E27FC236}">
                  <a16:creationId xmlns:a16="http://schemas.microsoft.com/office/drawing/2014/main" id="{55F4D156-90C7-5579-1975-491CF7B788B3}"/>
                </a:ext>
              </a:extLst>
            </p:cNvPr>
            <p:cNvSpPr txBox="1"/>
            <p:nvPr/>
          </p:nvSpPr>
          <p:spPr>
            <a:xfrm>
              <a:off x="2726766" y="6492740"/>
              <a:ext cx="378200" cy="187446"/>
            </a:xfrm>
            <a:prstGeom prst="rect">
              <a:avLst/>
            </a:prstGeom>
            <a:noFill/>
          </p:spPr>
          <p:txBody>
            <a:bodyPr wrap="square" rtlCol="0">
              <a:spAutoFit/>
            </a:bodyPr>
            <a:lstStyle/>
            <a:p>
              <a:r>
                <a:rPr lang="en-US" sz="900" b="1" dirty="0">
                  <a:solidFill>
                    <a:schemeClr val="tx1"/>
                  </a:solidFill>
                </a:rPr>
                <a:t>  N= </a:t>
              </a:r>
              <a:endParaRPr lang="en-US" sz="900" dirty="0"/>
            </a:p>
          </p:txBody>
        </p:sp>
      </p:grpSp>
      <p:pic>
        <p:nvPicPr>
          <p:cNvPr id="1028" name="Picture 4" descr="Health Sevices- Family Planning ...">
            <a:extLst>
              <a:ext uri="{FF2B5EF4-FFF2-40B4-BE49-F238E27FC236}">
                <a16:creationId xmlns:a16="http://schemas.microsoft.com/office/drawing/2014/main" id="{F3BF8D72-9407-97DE-D907-769FAC614C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4437" y="149197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tional Health Programme: Family Planning">
            <a:extLst>
              <a:ext uri="{FF2B5EF4-FFF2-40B4-BE49-F238E27FC236}">
                <a16:creationId xmlns:a16="http://schemas.microsoft.com/office/drawing/2014/main" id="{47E34866-8C7C-BE62-5ADA-5DE673E0B1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7711" y="3818164"/>
            <a:ext cx="19716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1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A4911F9-2633-FA7F-639D-8CE27605A3A0}"/>
              </a:ext>
            </a:extLst>
          </p:cNvPr>
          <p:cNvSpPr/>
          <p:nvPr/>
        </p:nvSpPr>
        <p:spPr>
          <a:xfrm>
            <a:off x="-1" y="4242414"/>
            <a:ext cx="12192001" cy="2615586"/>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3EE101E-9BC9-27BE-880F-8CA21618354C}"/>
              </a:ext>
            </a:extLst>
          </p:cNvPr>
          <p:cNvSpPr/>
          <p:nvPr/>
        </p:nvSpPr>
        <p:spPr>
          <a:xfrm>
            <a:off x="-1" y="968827"/>
            <a:ext cx="6254141" cy="3234844"/>
          </a:xfrm>
          <a:prstGeom prst="rect">
            <a:avLst/>
          </a:prstGeom>
          <a:solidFill>
            <a:srgbClr val="F9FD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A93C79-4CFF-9AD7-437F-D04A3201FE83}"/>
              </a:ext>
            </a:extLst>
          </p:cNvPr>
          <p:cNvSpPr/>
          <p:nvPr/>
        </p:nvSpPr>
        <p:spPr>
          <a:xfrm>
            <a:off x="6298429" y="968829"/>
            <a:ext cx="5893571" cy="3234844"/>
          </a:xfrm>
          <a:prstGeom prst="rect">
            <a:avLst/>
          </a:prstGeom>
          <a:solidFill>
            <a:srgbClr val="F7D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EXPOSURE VARIABLES</a:t>
            </a:r>
            <a:endParaRPr lang="en-IN" sz="2800" b="1" dirty="0">
              <a:latin typeface="Times New Roman" panose="02020603050405020304" pitchFamily="18" charset="0"/>
              <a:cs typeface="Times New Roman" panose="02020603050405020304" pitchFamily="18" charset="0"/>
            </a:endParaRP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graphicFrame>
        <p:nvGraphicFramePr>
          <p:cNvPr id="18" name="Chart 17">
            <a:extLst>
              <a:ext uri="{FF2B5EF4-FFF2-40B4-BE49-F238E27FC236}">
                <a16:creationId xmlns:a16="http://schemas.microsoft.com/office/drawing/2014/main" id="{EE78D791-746D-4F03-11B1-F44439B50B4D}"/>
              </a:ext>
            </a:extLst>
          </p:cNvPr>
          <p:cNvGraphicFramePr>
            <a:graphicFrameLocks/>
          </p:cNvGraphicFramePr>
          <p:nvPr>
            <p:extLst>
              <p:ext uri="{D42A27DB-BD31-4B8C-83A1-F6EECF244321}">
                <p14:modId xmlns:p14="http://schemas.microsoft.com/office/powerpoint/2010/main" val="1801246877"/>
              </p:ext>
            </p:extLst>
          </p:nvPr>
        </p:nvGraphicFramePr>
        <p:xfrm>
          <a:off x="2226197" y="4203673"/>
          <a:ext cx="9965803" cy="2107422"/>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a:extLst>
              <a:ext uri="{FF2B5EF4-FFF2-40B4-BE49-F238E27FC236}">
                <a16:creationId xmlns:a16="http://schemas.microsoft.com/office/drawing/2014/main" id="{93BDB10E-07C1-CD77-4286-BBF01C7BE516}"/>
              </a:ext>
            </a:extLst>
          </p:cNvPr>
          <p:cNvGrpSpPr/>
          <p:nvPr/>
        </p:nvGrpSpPr>
        <p:grpSpPr>
          <a:xfrm>
            <a:off x="0" y="991689"/>
            <a:ext cx="6228867" cy="3012726"/>
            <a:chOff x="286727" y="1014549"/>
            <a:chExt cx="5504666" cy="3012726"/>
          </a:xfrm>
        </p:grpSpPr>
        <p:graphicFrame>
          <p:nvGraphicFramePr>
            <p:cNvPr id="23" name="Chart 22">
              <a:extLst>
                <a:ext uri="{FF2B5EF4-FFF2-40B4-BE49-F238E27FC236}">
                  <a16:creationId xmlns:a16="http://schemas.microsoft.com/office/drawing/2014/main" id="{094AE205-7CEE-97EE-D52F-C237C105222B}"/>
                </a:ext>
              </a:extLst>
            </p:cNvPr>
            <p:cNvGraphicFramePr>
              <a:graphicFrameLocks/>
            </p:cNvGraphicFramePr>
            <p:nvPr>
              <p:extLst>
                <p:ext uri="{D42A27DB-BD31-4B8C-83A1-F6EECF244321}">
                  <p14:modId xmlns:p14="http://schemas.microsoft.com/office/powerpoint/2010/main" val="3477490474"/>
                </p:ext>
              </p:extLst>
            </p:nvPr>
          </p:nvGraphicFramePr>
          <p:xfrm>
            <a:off x="386432" y="1325638"/>
            <a:ext cx="5305256" cy="2701637"/>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Rounded Corners 23">
              <a:extLst>
                <a:ext uri="{FF2B5EF4-FFF2-40B4-BE49-F238E27FC236}">
                  <a16:creationId xmlns:a16="http://schemas.microsoft.com/office/drawing/2014/main" id="{B5577E0B-3A11-16A7-D687-87F8A00259E3}"/>
                </a:ext>
              </a:extLst>
            </p:cNvPr>
            <p:cNvSpPr/>
            <p:nvPr/>
          </p:nvSpPr>
          <p:spPr>
            <a:xfrm>
              <a:off x="286727" y="1014549"/>
              <a:ext cx="5504666" cy="693081"/>
            </a:xfrm>
            <a:prstGeom prst="roundRect">
              <a:avLst>
                <a:gd name="adj" fmla="val 0"/>
              </a:avLst>
            </a:prstGeom>
            <a:solidFill>
              <a:srgbClr val="808000"/>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Exposure to media sources Related to FP</a:t>
              </a:r>
            </a:p>
          </p:txBody>
        </p:sp>
      </p:grpSp>
      <p:graphicFrame>
        <p:nvGraphicFramePr>
          <p:cNvPr id="22" name="Chart 21">
            <a:extLst>
              <a:ext uri="{FF2B5EF4-FFF2-40B4-BE49-F238E27FC236}">
                <a16:creationId xmlns:a16="http://schemas.microsoft.com/office/drawing/2014/main" id="{40970E6F-EE0B-7677-9118-5A1B3C34C7CC}"/>
              </a:ext>
            </a:extLst>
          </p:cNvPr>
          <p:cNvGraphicFramePr>
            <a:graphicFrameLocks/>
          </p:cNvGraphicFramePr>
          <p:nvPr>
            <p:extLst>
              <p:ext uri="{D42A27DB-BD31-4B8C-83A1-F6EECF244321}">
                <p14:modId xmlns:p14="http://schemas.microsoft.com/office/powerpoint/2010/main" val="2552342246"/>
              </p:ext>
            </p:extLst>
          </p:nvPr>
        </p:nvGraphicFramePr>
        <p:xfrm>
          <a:off x="6228867" y="1502036"/>
          <a:ext cx="6057968" cy="3313032"/>
        </p:xfrm>
        <a:graphic>
          <a:graphicData uri="http://schemas.openxmlformats.org/drawingml/2006/chart">
            <c:chart xmlns:c="http://schemas.openxmlformats.org/drawingml/2006/chart" xmlns:r="http://schemas.openxmlformats.org/officeDocument/2006/relationships" r:id="rId6"/>
          </a:graphicData>
        </a:graphic>
      </p:graphicFrame>
      <p:sp>
        <p:nvSpPr>
          <p:cNvPr id="25" name="Rectangle: Rounded Corners 24">
            <a:extLst>
              <a:ext uri="{FF2B5EF4-FFF2-40B4-BE49-F238E27FC236}">
                <a16:creationId xmlns:a16="http://schemas.microsoft.com/office/drawing/2014/main" id="{12F21DB4-F0DE-0ECF-23C2-E102DA6BD154}"/>
              </a:ext>
            </a:extLst>
          </p:cNvPr>
          <p:cNvSpPr/>
          <p:nvPr/>
        </p:nvSpPr>
        <p:spPr>
          <a:xfrm>
            <a:off x="6323702" y="991689"/>
            <a:ext cx="5868298" cy="693081"/>
          </a:xfrm>
          <a:prstGeom prst="roundRect">
            <a:avLst>
              <a:gd name="adj" fmla="val 0"/>
            </a:avLst>
          </a:prstGeom>
          <a:solidFill>
            <a:schemeClr val="accent2">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FLW interaction on FP</a:t>
            </a:r>
          </a:p>
        </p:txBody>
      </p:sp>
      <p:sp>
        <p:nvSpPr>
          <p:cNvPr id="28" name="Rectangle: Rounded Corners 27">
            <a:extLst>
              <a:ext uri="{FF2B5EF4-FFF2-40B4-BE49-F238E27FC236}">
                <a16:creationId xmlns:a16="http://schemas.microsoft.com/office/drawing/2014/main" id="{A05CFABA-DCAF-2D38-A0ED-FEF466D0C8F1}"/>
              </a:ext>
            </a:extLst>
          </p:cNvPr>
          <p:cNvSpPr/>
          <p:nvPr/>
        </p:nvSpPr>
        <p:spPr>
          <a:xfrm>
            <a:off x="-1" y="4242412"/>
            <a:ext cx="2313284" cy="2615586"/>
          </a:xfrm>
          <a:prstGeom prst="roundRect">
            <a:avLst>
              <a:gd name="adj" fmla="val 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Knowledge of Contraception</a:t>
            </a:r>
          </a:p>
        </p:txBody>
      </p:sp>
      <p:sp>
        <p:nvSpPr>
          <p:cNvPr id="3" name="TextBox 2">
            <a:extLst>
              <a:ext uri="{FF2B5EF4-FFF2-40B4-BE49-F238E27FC236}">
                <a16:creationId xmlns:a16="http://schemas.microsoft.com/office/drawing/2014/main" id="{E5D9DE48-5ACD-1413-304F-007BD3272671}"/>
              </a:ext>
            </a:extLst>
          </p:cNvPr>
          <p:cNvSpPr txBox="1"/>
          <p:nvPr/>
        </p:nvSpPr>
        <p:spPr>
          <a:xfrm>
            <a:off x="561669" y="3876330"/>
            <a:ext cx="5130800" cy="253916"/>
          </a:xfrm>
          <a:prstGeom prst="rect">
            <a:avLst/>
          </a:prstGeom>
          <a:noFill/>
        </p:spPr>
        <p:txBody>
          <a:bodyPr wrap="square" rtlCol="0">
            <a:spAutoFit/>
          </a:bodyPr>
          <a:lstStyle/>
          <a:p>
            <a:r>
              <a:rPr lang="en-US" sz="1050" b="1" dirty="0"/>
              <a:t>Zone-1                  Zone-2                Zone-3                 Zone-4                  Zone-5                Zone-6</a:t>
            </a:r>
          </a:p>
        </p:txBody>
      </p:sp>
      <p:grpSp>
        <p:nvGrpSpPr>
          <p:cNvPr id="13" name="Group 12">
            <a:extLst>
              <a:ext uri="{FF2B5EF4-FFF2-40B4-BE49-F238E27FC236}">
                <a16:creationId xmlns:a16="http://schemas.microsoft.com/office/drawing/2014/main" id="{691AFC6E-CC36-2172-F0B3-6188F3EDAE10}"/>
              </a:ext>
            </a:extLst>
          </p:cNvPr>
          <p:cNvGrpSpPr/>
          <p:nvPr/>
        </p:nvGrpSpPr>
        <p:grpSpPr>
          <a:xfrm>
            <a:off x="7560371" y="6299520"/>
            <a:ext cx="4631630" cy="533654"/>
            <a:chOff x="1276587" y="6369785"/>
            <a:chExt cx="3819273" cy="433352"/>
          </a:xfrm>
        </p:grpSpPr>
        <p:sp>
          <p:nvSpPr>
            <p:cNvPr id="14" name="Rectangle 13">
              <a:extLst>
                <a:ext uri="{FF2B5EF4-FFF2-40B4-BE49-F238E27FC236}">
                  <a16:creationId xmlns:a16="http://schemas.microsoft.com/office/drawing/2014/main" id="{C48238A3-917B-E1CA-3065-434A09A30FC1}"/>
                </a:ext>
              </a:extLst>
            </p:cNvPr>
            <p:cNvSpPr/>
            <p:nvPr/>
          </p:nvSpPr>
          <p:spPr>
            <a:xfrm>
              <a:off x="1276587" y="6369785"/>
              <a:ext cx="3819273" cy="433352"/>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                            18566</a:t>
              </a:r>
              <a:r>
                <a:rPr lang="en-US" sz="1200" b="1" baseline="-25000" dirty="0">
                  <a:solidFill>
                    <a:schemeClr val="tx1"/>
                  </a:solidFill>
                </a:rPr>
                <a:t>Zone-1</a:t>
              </a:r>
              <a:r>
                <a:rPr lang="en-US" sz="1200" b="1" dirty="0">
                  <a:solidFill>
                    <a:schemeClr val="tx1"/>
                  </a:solidFill>
                </a:rPr>
                <a:t>, 23909</a:t>
              </a:r>
              <a:r>
                <a:rPr lang="en-US" sz="1200" b="1" baseline="-25000" dirty="0">
                  <a:solidFill>
                    <a:schemeClr val="tx1"/>
                  </a:solidFill>
                </a:rPr>
                <a:t>Zone-2</a:t>
              </a:r>
              <a:r>
                <a:rPr lang="en-US" sz="1200" b="1" dirty="0">
                  <a:solidFill>
                    <a:schemeClr val="tx1"/>
                  </a:solidFill>
                </a:rPr>
                <a:t>, 40690</a:t>
              </a:r>
              <a:r>
                <a:rPr lang="en-US" sz="1200" b="1" baseline="-25000" dirty="0">
                  <a:solidFill>
                    <a:schemeClr val="tx1"/>
                  </a:solidFill>
                </a:rPr>
                <a:t>Zone-3</a:t>
              </a:r>
            </a:p>
            <a:p>
              <a:pPr algn="ctr"/>
              <a:r>
                <a:rPr lang="en-US" sz="1200" b="1" dirty="0">
                  <a:solidFill>
                    <a:schemeClr val="tx1"/>
                  </a:solidFill>
                </a:rPr>
                <a:t>                             28617</a:t>
              </a:r>
              <a:r>
                <a:rPr lang="en-US" sz="1200" b="1" baseline="-25000" dirty="0">
                  <a:solidFill>
                    <a:schemeClr val="tx1"/>
                  </a:solidFill>
                </a:rPr>
                <a:t>Zone-4</a:t>
              </a:r>
              <a:r>
                <a:rPr lang="en-US" sz="1200" b="1" dirty="0">
                  <a:solidFill>
                    <a:schemeClr val="tx1"/>
                  </a:solidFill>
                </a:rPr>
                <a:t>, 15871</a:t>
              </a:r>
              <a:r>
                <a:rPr lang="en-US" sz="1200" b="1" baseline="-25000" dirty="0">
                  <a:solidFill>
                    <a:schemeClr val="tx1"/>
                  </a:solidFill>
                </a:rPr>
                <a:t>Zone-5,  </a:t>
              </a:r>
              <a:r>
                <a:rPr lang="en-US" sz="1200" b="1" dirty="0">
                  <a:solidFill>
                    <a:schemeClr val="tx1"/>
                  </a:solidFill>
                </a:rPr>
                <a:t>29315</a:t>
              </a:r>
              <a:r>
                <a:rPr lang="en-US" sz="1200" b="1" baseline="-25000" dirty="0">
                  <a:solidFill>
                    <a:schemeClr val="tx1"/>
                  </a:solidFill>
                </a:rPr>
                <a:t>Zone-6</a:t>
              </a:r>
              <a:r>
                <a:rPr lang="en-US" sz="1200" b="1" dirty="0">
                  <a:solidFill>
                    <a:schemeClr val="tx1"/>
                  </a:solidFill>
                </a:rPr>
                <a:t> </a:t>
              </a:r>
            </a:p>
          </p:txBody>
        </p:sp>
        <p:sp>
          <p:nvSpPr>
            <p:cNvPr id="15" name="TextBox 14">
              <a:extLst>
                <a:ext uri="{FF2B5EF4-FFF2-40B4-BE49-F238E27FC236}">
                  <a16:creationId xmlns:a16="http://schemas.microsoft.com/office/drawing/2014/main" id="{858F4C44-4DB6-5365-C9FB-E23DC42148FB}"/>
                </a:ext>
              </a:extLst>
            </p:cNvPr>
            <p:cNvSpPr txBox="1"/>
            <p:nvPr/>
          </p:nvSpPr>
          <p:spPr>
            <a:xfrm>
              <a:off x="1296567" y="6480026"/>
              <a:ext cx="1374830" cy="212440"/>
            </a:xfrm>
            <a:prstGeom prst="rect">
              <a:avLst/>
            </a:prstGeom>
            <a:noFill/>
          </p:spPr>
          <p:txBody>
            <a:bodyPr wrap="square" rtlCol="0">
              <a:spAutoFit/>
            </a:bodyPr>
            <a:lstStyle/>
            <a:p>
              <a:r>
                <a:rPr lang="en-US" sz="1050" b="1" dirty="0">
                  <a:solidFill>
                    <a:schemeClr val="tx1"/>
                  </a:solidFill>
                </a:rPr>
                <a:t>  FLW INTERACTION N= </a:t>
              </a:r>
              <a:endParaRPr lang="en-US" sz="1050" dirty="0"/>
            </a:p>
          </p:txBody>
        </p:sp>
      </p:grpSp>
      <p:grpSp>
        <p:nvGrpSpPr>
          <p:cNvPr id="16" name="Group 15">
            <a:extLst>
              <a:ext uri="{FF2B5EF4-FFF2-40B4-BE49-F238E27FC236}">
                <a16:creationId xmlns:a16="http://schemas.microsoft.com/office/drawing/2014/main" id="{CD64CCA0-5620-3750-3684-AFF86A26DE82}"/>
              </a:ext>
            </a:extLst>
          </p:cNvPr>
          <p:cNvGrpSpPr/>
          <p:nvPr/>
        </p:nvGrpSpPr>
        <p:grpSpPr>
          <a:xfrm>
            <a:off x="2440467" y="6311095"/>
            <a:ext cx="4992720" cy="533654"/>
            <a:chOff x="2242579" y="6369785"/>
            <a:chExt cx="2853280" cy="433352"/>
          </a:xfrm>
        </p:grpSpPr>
        <p:sp>
          <p:nvSpPr>
            <p:cNvPr id="17" name="Rectangle 16">
              <a:extLst>
                <a:ext uri="{FF2B5EF4-FFF2-40B4-BE49-F238E27FC236}">
                  <a16:creationId xmlns:a16="http://schemas.microsoft.com/office/drawing/2014/main" id="{E65E3986-DA03-2B12-A093-0722D74FE578}"/>
                </a:ext>
              </a:extLst>
            </p:cNvPr>
            <p:cNvSpPr/>
            <p:nvPr/>
          </p:nvSpPr>
          <p:spPr>
            <a:xfrm>
              <a:off x="2242579" y="6369785"/>
              <a:ext cx="2853280" cy="433352"/>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                            69514</a:t>
              </a:r>
              <a:r>
                <a:rPr lang="en-US" sz="1400" b="1" baseline="-25000" dirty="0">
                  <a:solidFill>
                    <a:schemeClr val="tx1"/>
                  </a:solidFill>
                </a:rPr>
                <a:t>Zone-1</a:t>
              </a:r>
              <a:r>
                <a:rPr lang="en-US" sz="1400" b="1" dirty="0">
                  <a:solidFill>
                    <a:schemeClr val="tx1"/>
                  </a:solidFill>
                </a:rPr>
                <a:t>, 77271</a:t>
              </a:r>
              <a:r>
                <a:rPr lang="en-US" sz="1400" b="1" baseline="-25000" dirty="0">
                  <a:solidFill>
                    <a:schemeClr val="tx1"/>
                  </a:solidFill>
                </a:rPr>
                <a:t>Zone-2</a:t>
              </a:r>
              <a:r>
                <a:rPr lang="en-US" sz="1400" b="1" dirty="0">
                  <a:solidFill>
                    <a:schemeClr val="tx1"/>
                  </a:solidFill>
                </a:rPr>
                <a:t>, 126425</a:t>
              </a:r>
              <a:r>
                <a:rPr lang="en-US" sz="1400" b="1" baseline="-25000" dirty="0">
                  <a:solidFill>
                    <a:schemeClr val="tx1"/>
                  </a:solidFill>
                </a:rPr>
                <a:t>Zone-3</a:t>
              </a:r>
            </a:p>
            <a:p>
              <a:pPr algn="ctr"/>
              <a:r>
                <a:rPr lang="en-US" sz="1400" b="1" dirty="0">
                  <a:solidFill>
                    <a:schemeClr val="tx1"/>
                  </a:solidFill>
                </a:rPr>
                <a:t>                         87731</a:t>
              </a:r>
              <a:r>
                <a:rPr lang="en-US" sz="1400" b="1" baseline="-25000" dirty="0">
                  <a:solidFill>
                    <a:schemeClr val="tx1"/>
                  </a:solidFill>
                </a:rPr>
                <a:t>Zone-4</a:t>
              </a:r>
              <a:r>
                <a:rPr lang="en-US" sz="1400" b="1" dirty="0">
                  <a:solidFill>
                    <a:schemeClr val="tx1"/>
                  </a:solidFill>
                </a:rPr>
                <a:t>, 50795</a:t>
              </a:r>
              <a:r>
                <a:rPr lang="en-US" sz="1400" b="1" baseline="-25000" dirty="0">
                  <a:solidFill>
                    <a:schemeClr val="tx1"/>
                  </a:solidFill>
                </a:rPr>
                <a:t>Zone-5</a:t>
              </a:r>
              <a:r>
                <a:rPr lang="en-US" sz="1400" b="1" dirty="0">
                  <a:solidFill>
                    <a:schemeClr val="tx1"/>
                  </a:solidFill>
                </a:rPr>
                <a:t>, 70596</a:t>
              </a:r>
              <a:r>
                <a:rPr lang="en-US" sz="1400" b="1" baseline="-25000" dirty="0">
                  <a:solidFill>
                    <a:schemeClr val="tx1"/>
                  </a:solidFill>
                </a:rPr>
                <a:t>Zone-6</a:t>
              </a:r>
              <a:r>
                <a:rPr lang="en-US" sz="1400" b="1" dirty="0">
                  <a:solidFill>
                    <a:schemeClr val="tx1"/>
                  </a:solidFill>
                </a:rPr>
                <a:t> </a:t>
              </a:r>
            </a:p>
          </p:txBody>
        </p:sp>
        <p:sp>
          <p:nvSpPr>
            <p:cNvPr id="19" name="TextBox 18">
              <a:extLst>
                <a:ext uri="{FF2B5EF4-FFF2-40B4-BE49-F238E27FC236}">
                  <a16:creationId xmlns:a16="http://schemas.microsoft.com/office/drawing/2014/main" id="{17550967-ED91-B251-775C-EA954DFB1401}"/>
                </a:ext>
              </a:extLst>
            </p:cNvPr>
            <p:cNvSpPr txBox="1"/>
            <p:nvPr/>
          </p:nvSpPr>
          <p:spPr>
            <a:xfrm>
              <a:off x="2832175" y="6480270"/>
              <a:ext cx="304383" cy="212440"/>
            </a:xfrm>
            <a:prstGeom prst="rect">
              <a:avLst/>
            </a:prstGeom>
            <a:noFill/>
          </p:spPr>
          <p:txBody>
            <a:bodyPr wrap="square" rtlCol="0">
              <a:spAutoFit/>
            </a:bodyPr>
            <a:lstStyle/>
            <a:p>
              <a:r>
                <a:rPr lang="en-US" sz="900" b="1" dirty="0">
                  <a:solidFill>
                    <a:schemeClr val="tx1"/>
                  </a:solidFill>
                </a:rPr>
                <a:t>  </a:t>
              </a:r>
              <a:r>
                <a:rPr lang="en-US" sz="1100" b="1" dirty="0">
                  <a:solidFill>
                    <a:schemeClr val="tx1"/>
                  </a:solidFill>
                </a:rPr>
                <a:t>N= </a:t>
              </a:r>
              <a:endParaRPr lang="en-US" sz="900" dirty="0"/>
            </a:p>
          </p:txBody>
        </p:sp>
      </p:grpSp>
    </p:spTree>
    <p:extLst>
      <p:ext uri="{BB962C8B-B14F-4D97-AF65-F5344CB8AC3E}">
        <p14:creationId xmlns:p14="http://schemas.microsoft.com/office/powerpoint/2010/main" val="39454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CF9C0C-7307-1369-97BB-F068F60DD6B6}"/>
              </a:ext>
            </a:extLst>
          </p:cNvPr>
          <p:cNvSpPr/>
          <p:nvPr/>
        </p:nvSpPr>
        <p:spPr>
          <a:xfrm>
            <a:off x="-1" y="4155249"/>
            <a:ext cx="12192001" cy="2702751"/>
          </a:xfrm>
          <a:prstGeom prst="rect">
            <a:avLst/>
          </a:prstGeom>
          <a:solidFill>
            <a:srgbClr val="F0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OUTCOME VARIABLES</a:t>
            </a:r>
            <a:endParaRPr lang="en-IN" sz="2800" b="1" dirty="0">
              <a:latin typeface="Times New Roman" panose="02020603050405020304" pitchFamily="18" charset="0"/>
              <a:cs typeface="Times New Roman" panose="02020603050405020304" pitchFamily="18" charset="0"/>
            </a:endParaRP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graphicFrame>
        <p:nvGraphicFramePr>
          <p:cNvPr id="8" name="Chart 7">
            <a:extLst>
              <a:ext uri="{FF2B5EF4-FFF2-40B4-BE49-F238E27FC236}">
                <a16:creationId xmlns:a16="http://schemas.microsoft.com/office/drawing/2014/main" id="{A2F45A26-9851-25DB-F84C-1E9205980938}"/>
              </a:ext>
            </a:extLst>
          </p:cNvPr>
          <p:cNvGraphicFramePr>
            <a:graphicFrameLocks/>
          </p:cNvGraphicFramePr>
          <p:nvPr>
            <p:extLst>
              <p:ext uri="{D42A27DB-BD31-4B8C-83A1-F6EECF244321}">
                <p14:modId xmlns:p14="http://schemas.microsoft.com/office/powerpoint/2010/main" val="2960393339"/>
              </p:ext>
            </p:extLst>
          </p:nvPr>
        </p:nvGraphicFramePr>
        <p:xfrm>
          <a:off x="2330246" y="3883406"/>
          <a:ext cx="9940904" cy="2399407"/>
        </p:xfrm>
        <a:graphic>
          <a:graphicData uri="http://schemas.openxmlformats.org/drawingml/2006/chart">
            <c:chart xmlns:c="http://schemas.openxmlformats.org/drawingml/2006/chart" xmlns:r="http://schemas.openxmlformats.org/officeDocument/2006/relationships" r:id="rId4"/>
          </a:graphicData>
        </a:graphic>
      </p:graphicFrame>
      <p:grpSp>
        <p:nvGrpSpPr>
          <p:cNvPr id="15" name="Group 14">
            <a:extLst>
              <a:ext uri="{FF2B5EF4-FFF2-40B4-BE49-F238E27FC236}">
                <a16:creationId xmlns:a16="http://schemas.microsoft.com/office/drawing/2014/main" id="{7425C11F-197C-9751-9B30-4E3EA57E8906}"/>
              </a:ext>
            </a:extLst>
          </p:cNvPr>
          <p:cNvGrpSpPr/>
          <p:nvPr/>
        </p:nvGrpSpPr>
        <p:grpSpPr>
          <a:xfrm>
            <a:off x="-1" y="968827"/>
            <a:ext cx="4041059" cy="3160671"/>
            <a:chOff x="-1" y="968827"/>
            <a:chExt cx="5614219" cy="3160671"/>
          </a:xfrm>
        </p:grpSpPr>
        <p:sp>
          <p:nvSpPr>
            <p:cNvPr id="3" name="Rectangle 2">
              <a:extLst>
                <a:ext uri="{FF2B5EF4-FFF2-40B4-BE49-F238E27FC236}">
                  <a16:creationId xmlns:a16="http://schemas.microsoft.com/office/drawing/2014/main" id="{A2A33A6F-83C0-E41B-EF12-0473D0793A40}"/>
                </a:ext>
              </a:extLst>
            </p:cNvPr>
            <p:cNvSpPr/>
            <p:nvPr/>
          </p:nvSpPr>
          <p:spPr>
            <a:xfrm>
              <a:off x="-1" y="968827"/>
              <a:ext cx="5614218" cy="3160671"/>
            </a:xfrm>
            <a:prstGeom prst="rect">
              <a:avLst/>
            </a:prstGeom>
            <a:solidFill>
              <a:srgbClr val="D2FA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86ABA389-96BA-6944-50BA-6983DEA0EB28}"/>
                </a:ext>
              </a:extLst>
            </p:cNvPr>
            <p:cNvGraphicFramePr>
              <a:graphicFrameLocks/>
            </p:cNvGraphicFramePr>
            <p:nvPr>
              <p:extLst>
                <p:ext uri="{D42A27DB-BD31-4B8C-83A1-F6EECF244321}">
                  <p14:modId xmlns:p14="http://schemas.microsoft.com/office/powerpoint/2010/main" val="1669724513"/>
                </p:ext>
              </p:extLst>
            </p:nvPr>
          </p:nvGraphicFramePr>
          <p:xfrm>
            <a:off x="-1" y="1427861"/>
            <a:ext cx="5614218" cy="2701637"/>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Rounded Corners 11">
              <a:extLst>
                <a:ext uri="{FF2B5EF4-FFF2-40B4-BE49-F238E27FC236}">
                  <a16:creationId xmlns:a16="http://schemas.microsoft.com/office/drawing/2014/main" id="{FB665DCD-FAA3-EA39-6533-3ACB32A26A65}"/>
                </a:ext>
              </a:extLst>
            </p:cNvPr>
            <p:cNvSpPr/>
            <p:nvPr/>
          </p:nvSpPr>
          <p:spPr>
            <a:xfrm>
              <a:off x="0" y="994581"/>
              <a:ext cx="5614218" cy="407527"/>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Ever used any contraception</a:t>
              </a:r>
            </a:p>
          </p:txBody>
        </p:sp>
      </p:grpSp>
      <p:grpSp>
        <p:nvGrpSpPr>
          <p:cNvPr id="10" name="Group 9">
            <a:extLst>
              <a:ext uri="{FF2B5EF4-FFF2-40B4-BE49-F238E27FC236}">
                <a16:creationId xmlns:a16="http://schemas.microsoft.com/office/drawing/2014/main" id="{49144C8D-9F7F-1A25-3936-0E58D6644C13}"/>
              </a:ext>
            </a:extLst>
          </p:cNvPr>
          <p:cNvGrpSpPr/>
          <p:nvPr/>
        </p:nvGrpSpPr>
        <p:grpSpPr>
          <a:xfrm>
            <a:off x="7226710" y="994580"/>
            <a:ext cx="4965290" cy="3134919"/>
            <a:chOff x="6577781" y="994580"/>
            <a:chExt cx="5614219" cy="3134919"/>
          </a:xfrm>
        </p:grpSpPr>
        <p:sp>
          <p:nvSpPr>
            <p:cNvPr id="7" name="Rectangle 6">
              <a:extLst>
                <a:ext uri="{FF2B5EF4-FFF2-40B4-BE49-F238E27FC236}">
                  <a16:creationId xmlns:a16="http://schemas.microsoft.com/office/drawing/2014/main" id="{DB24D1D3-4E2B-F727-9402-5FC0B1F79601}"/>
                </a:ext>
              </a:extLst>
            </p:cNvPr>
            <p:cNvSpPr/>
            <p:nvPr/>
          </p:nvSpPr>
          <p:spPr>
            <a:xfrm>
              <a:off x="6597174" y="994581"/>
              <a:ext cx="5594825" cy="3134918"/>
            </a:xfrm>
            <a:prstGeom prst="rect">
              <a:avLst/>
            </a:prstGeom>
            <a:solidFill>
              <a:srgbClr val="D1EF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1B3ACD02-0AF4-AD3F-5F3A-36FE8E852291}"/>
                </a:ext>
              </a:extLst>
            </p:cNvPr>
            <p:cNvGraphicFramePr>
              <a:graphicFrameLocks/>
            </p:cNvGraphicFramePr>
            <p:nvPr>
              <p:extLst>
                <p:ext uri="{D42A27DB-BD31-4B8C-83A1-F6EECF244321}">
                  <p14:modId xmlns:p14="http://schemas.microsoft.com/office/powerpoint/2010/main" val="4087137042"/>
                </p:ext>
              </p:extLst>
            </p:nvPr>
          </p:nvGraphicFramePr>
          <p:xfrm>
            <a:off x="6597173" y="1427862"/>
            <a:ext cx="5594826" cy="2701637"/>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Rounded Corners 12">
              <a:extLst>
                <a:ext uri="{FF2B5EF4-FFF2-40B4-BE49-F238E27FC236}">
                  <a16:creationId xmlns:a16="http://schemas.microsoft.com/office/drawing/2014/main" id="{67185204-F9AC-8E27-B5BC-AEF5761D3208}"/>
                </a:ext>
              </a:extLst>
            </p:cNvPr>
            <p:cNvSpPr/>
            <p:nvPr/>
          </p:nvSpPr>
          <p:spPr>
            <a:xfrm>
              <a:off x="6577781" y="994580"/>
              <a:ext cx="5614219" cy="407527"/>
            </a:xfrm>
            <a:prstGeom prst="roundRect">
              <a:avLst>
                <a:gd name="adj" fmla="val 0"/>
              </a:avLst>
            </a:prstGeom>
            <a:solidFill>
              <a:srgbClr val="339933"/>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Age at Sterilization</a:t>
              </a:r>
            </a:p>
          </p:txBody>
        </p:sp>
      </p:grpSp>
      <p:sp>
        <p:nvSpPr>
          <p:cNvPr id="14" name="Rectangle: Rounded Corners 13">
            <a:extLst>
              <a:ext uri="{FF2B5EF4-FFF2-40B4-BE49-F238E27FC236}">
                <a16:creationId xmlns:a16="http://schemas.microsoft.com/office/drawing/2014/main" id="{FF537EB9-4814-ED99-2487-8C4BF7D2F6E9}"/>
              </a:ext>
            </a:extLst>
          </p:cNvPr>
          <p:cNvSpPr/>
          <p:nvPr/>
        </p:nvSpPr>
        <p:spPr>
          <a:xfrm>
            <a:off x="0" y="4155252"/>
            <a:ext cx="2330245" cy="2009574"/>
          </a:xfrm>
          <a:prstGeom prst="roundRect">
            <a:avLst>
              <a:gd name="adj" fmla="val 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Current contraceptive use</a:t>
            </a:r>
          </a:p>
        </p:txBody>
      </p:sp>
      <p:grpSp>
        <p:nvGrpSpPr>
          <p:cNvPr id="20" name="Group 19">
            <a:extLst>
              <a:ext uri="{FF2B5EF4-FFF2-40B4-BE49-F238E27FC236}">
                <a16:creationId xmlns:a16="http://schemas.microsoft.com/office/drawing/2014/main" id="{2C4AC5A8-06A7-36A6-3012-35CE75D4AD45}"/>
              </a:ext>
            </a:extLst>
          </p:cNvPr>
          <p:cNvGrpSpPr/>
          <p:nvPr/>
        </p:nvGrpSpPr>
        <p:grpSpPr>
          <a:xfrm>
            <a:off x="32662" y="6308563"/>
            <a:ext cx="12159339" cy="549433"/>
            <a:chOff x="1235313" y="6299515"/>
            <a:chExt cx="10956688" cy="558481"/>
          </a:xfrm>
        </p:grpSpPr>
        <p:grpSp>
          <p:nvGrpSpPr>
            <p:cNvPr id="21" name="Group 20">
              <a:extLst>
                <a:ext uri="{FF2B5EF4-FFF2-40B4-BE49-F238E27FC236}">
                  <a16:creationId xmlns:a16="http://schemas.microsoft.com/office/drawing/2014/main" id="{CF9DC90B-0C85-29E8-AF76-F5B2CEAF4408}"/>
                </a:ext>
              </a:extLst>
            </p:cNvPr>
            <p:cNvGrpSpPr/>
            <p:nvPr/>
          </p:nvGrpSpPr>
          <p:grpSpPr>
            <a:xfrm>
              <a:off x="1235313" y="6299515"/>
              <a:ext cx="10956688" cy="558481"/>
              <a:chOff x="-5848703" y="6369785"/>
              <a:chExt cx="10944563" cy="453513"/>
            </a:xfrm>
          </p:grpSpPr>
          <p:sp>
            <p:nvSpPr>
              <p:cNvPr id="22" name="Rectangle 21">
                <a:extLst>
                  <a:ext uri="{FF2B5EF4-FFF2-40B4-BE49-F238E27FC236}">
                    <a16:creationId xmlns:a16="http://schemas.microsoft.com/office/drawing/2014/main" id="{B998595D-389F-A1AC-8968-6A421C704465}"/>
                  </a:ext>
                </a:extLst>
              </p:cNvPr>
              <p:cNvSpPr/>
              <p:nvPr/>
            </p:nvSpPr>
            <p:spPr>
              <a:xfrm>
                <a:off x="1276587" y="6369785"/>
                <a:ext cx="3819273" cy="433352"/>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                            25540</a:t>
                </a:r>
                <a:r>
                  <a:rPr lang="en-US" sz="1100" b="1" baseline="-25000" dirty="0">
                    <a:solidFill>
                      <a:schemeClr val="tx1"/>
                    </a:solidFill>
                  </a:rPr>
                  <a:t>Zone-1</a:t>
                </a:r>
                <a:r>
                  <a:rPr lang="en-US" sz="1100" b="1" dirty="0">
                    <a:solidFill>
                      <a:schemeClr val="tx1"/>
                    </a:solidFill>
                  </a:rPr>
                  <a:t>, 45897</a:t>
                </a:r>
                <a:r>
                  <a:rPr lang="en-US" sz="1100" b="1" baseline="-25000" dirty="0">
                    <a:solidFill>
                      <a:schemeClr val="tx1"/>
                    </a:solidFill>
                  </a:rPr>
                  <a:t>Zone-2</a:t>
                </a:r>
                <a:r>
                  <a:rPr lang="en-US" sz="1100" b="1" dirty="0">
                    <a:solidFill>
                      <a:schemeClr val="tx1"/>
                    </a:solidFill>
                  </a:rPr>
                  <a:t>, 41594</a:t>
                </a:r>
                <a:r>
                  <a:rPr lang="en-US" sz="1100" b="1" baseline="-25000" dirty="0">
                    <a:solidFill>
                      <a:schemeClr val="tx1"/>
                    </a:solidFill>
                  </a:rPr>
                  <a:t>Zone-3</a:t>
                </a:r>
              </a:p>
              <a:p>
                <a:pPr algn="ctr"/>
                <a:r>
                  <a:rPr lang="en-US" sz="1100" b="1" dirty="0">
                    <a:solidFill>
                      <a:schemeClr val="tx1"/>
                    </a:solidFill>
                  </a:rPr>
                  <a:t>                          28970</a:t>
                </a:r>
                <a:r>
                  <a:rPr lang="en-US" sz="1100" b="1" baseline="-25000" dirty="0">
                    <a:solidFill>
                      <a:schemeClr val="tx1"/>
                    </a:solidFill>
                  </a:rPr>
                  <a:t>Zone-4</a:t>
                </a:r>
                <a:r>
                  <a:rPr lang="en-US" sz="1100" b="1" dirty="0">
                    <a:solidFill>
                      <a:schemeClr val="tx1"/>
                    </a:solidFill>
                  </a:rPr>
                  <a:t>, 23072</a:t>
                </a:r>
                <a:r>
                  <a:rPr lang="en-US" sz="1100" b="1" baseline="-25000" dirty="0">
                    <a:solidFill>
                      <a:schemeClr val="tx1"/>
                    </a:solidFill>
                  </a:rPr>
                  <a:t>Zone-5, </a:t>
                </a:r>
                <a:r>
                  <a:rPr lang="en-US" sz="1100" b="1" dirty="0">
                    <a:solidFill>
                      <a:schemeClr val="tx1"/>
                    </a:solidFill>
                  </a:rPr>
                  <a:t>7952</a:t>
                </a:r>
                <a:r>
                  <a:rPr lang="en-US" sz="1100" b="1" baseline="-25000" dirty="0">
                    <a:solidFill>
                      <a:schemeClr val="tx1"/>
                    </a:solidFill>
                  </a:rPr>
                  <a:t> Zone-6</a:t>
                </a:r>
                <a:r>
                  <a:rPr lang="en-US" sz="1100" b="1" dirty="0">
                    <a:solidFill>
                      <a:schemeClr val="tx1"/>
                    </a:solidFill>
                  </a:rPr>
                  <a:t> </a:t>
                </a:r>
              </a:p>
            </p:txBody>
          </p:sp>
          <p:sp>
            <p:nvSpPr>
              <p:cNvPr id="23" name="TextBox 22">
                <a:extLst>
                  <a:ext uri="{FF2B5EF4-FFF2-40B4-BE49-F238E27FC236}">
                    <a16:creationId xmlns:a16="http://schemas.microsoft.com/office/drawing/2014/main" id="{2BDFD6FE-AACA-B0A1-72CE-545A1959D763}"/>
                  </a:ext>
                </a:extLst>
              </p:cNvPr>
              <p:cNvSpPr txBox="1"/>
              <p:nvPr/>
            </p:nvSpPr>
            <p:spPr>
              <a:xfrm>
                <a:off x="1276587" y="6492738"/>
                <a:ext cx="1374830" cy="203236"/>
              </a:xfrm>
              <a:prstGeom prst="rect">
                <a:avLst/>
              </a:prstGeom>
              <a:noFill/>
            </p:spPr>
            <p:txBody>
              <a:bodyPr wrap="square" rtlCol="0">
                <a:spAutoFit/>
              </a:bodyPr>
              <a:lstStyle/>
              <a:p>
                <a:r>
                  <a:rPr lang="en-US" sz="1000" b="1" dirty="0">
                    <a:solidFill>
                      <a:schemeClr val="tx1"/>
                    </a:solidFill>
                  </a:rPr>
                  <a:t>  </a:t>
                </a:r>
                <a:r>
                  <a:rPr lang="en-US" sz="1000" b="1" dirty="0"/>
                  <a:t>Age at Sterilization </a:t>
                </a:r>
                <a:r>
                  <a:rPr lang="en-US" sz="1000" b="1" dirty="0">
                    <a:solidFill>
                      <a:schemeClr val="tx1"/>
                    </a:solidFill>
                  </a:rPr>
                  <a:t>N= </a:t>
                </a:r>
                <a:endParaRPr lang="en-US" sz="1000" dirty="0"/>
              </a:p>
            </p:txBody>
          </p:sp>
          <p:sp>
            <p:nvSpPr>
              <p:cNvPr id="27" name="Rectangle 26">
                <a:extLst>
                  <a:ext uri="{FF2B5EF4-FFF2-40B4-BE49-F238E27FC236}">
                    <a16:creationId xmlns:a16="http://schemas.microsoft.com/office/drawing/2014/main" id="{0249D9FB-E146-A8F3-B550-F6F014E76D8F}"/>
                  </a:ext>
                </a:extLst>
              </p:cNvPr>
              <p:cNvSpPr/>
              <p:nvPr/>
            </p:nvSpPr>
            <p:spPr>
              <a:xfrm>
                <a:off x="-5799715" y="6389946"/>
                <a:ext cx="3819273" cy="433352"/>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                            10799</a:t>
                </a:r>
                <a:r>
                  <a:rPr lang="en-US" sz="1100" b="1" baseline="-25000" dirty="0">
                    <a:solidFill>
                      <a:schemeClr val="tx1"/>
                    </a:solidFill>
                  </a:rPr>
                  <a:t>Zone-1</a:t>
                </a:r>
                <a:r>
                  <a:rPr lang="en-US" sz="1100" b="1" dirty="0">
                    <a:solidFill>
                      <a:schemeClr val="tx1"/>
                    </a:solidFill>
                  </a:rPr>
                  <a:t>, 18372</a:t>
                </a:r>
                <a:r>
                  <a:rPr lang="en-US" sz="1100" b="1" baseline="-25000" dirty="0">
                    <a:solidFill>
                      <a:schemeClr val="tx1"/>
                    </a:solidFill>
                  </a:rPr>
                  <a:t>Zone-2</a:t>
                </a:r>
                <a:r>
                  <a:rPr lang="en-US" sz="1100" b="1" dirty="0">
                    <a:solidFill>
                      <a:schemeClr val="tx1"/>
                    </a:solidFill>
                  </a:rPr>
                  <a:t>, 20969</a:t>
                </a:r>
                <a:r>
                  <a:rPr lang="en-US" sz="1100" b="1" baseline="-25000" dirty="0">
                    <a:solidFill>
                      <a:schemeClr val="tx1"/>
                    </a:solidFill>
                  </a:rPr>
                  <a:t>Zone-3</a:t>
                </a:r>
              </a:p>
              <a:p>
                <a:pPr algn="ctr"/>
                <a:r>
                  <a:rPr lang="en-US" sz="1100" b="1" dirty="0">
                    <a:solidFill>
                      <a:schemeClr val="tx1"/>
                    </a:solidFill>
                  </a:rPr>
                  <a:t>                          16329</a:t>
                </a:r>
                <a:r>
                  <a:rPr lang="en-US" sz="1100" b="1" baseline="-25000" dirty="0">
                    <a:solidFill>
                      <a:schemeClr val="tx1"/>
                    </a:solidFill>
                  </a:rPr>
                  <a:t>Zone-4</a:t>
                </a:r>
                <a:r>
                  <a:rPr lang="en-US" sz="1100" b="1" dirty="0">
                    <a:solidFill>
                      <a:schemeClr val="tx1"/>
                    </a:solidFill>
                  </a:rPr>
                  <a:t>, 10384</a:t>
                </a:r>
                <a:r>
                  <a:rPr lang="en-US" sz="1100" b="1" baseline="-25000" dirty="0">
                    <a:solidFill>
                      <a:schemeClr val="tx1"/>
                    </a:solidFill>
                  </a:rPr>
                  <a:t>Zone-5, </a:t>
                </a:r>
                <a:r>
                  <a:rPr lang="en-US" sz="1100" b="1" dirty="0">
                    <a:solidFill>
                      <a:schemeClr val="tx1"/>
                    </a:solidFill>
                  </a:rPr>
                  <a:t>16692</a:t>
                </a:r>
                <a:r>
                  <a:rPr lang="en-US" sz="1100" b="1" baseline="-25000" dirty="0">
                    <a:solidFill>
                      <a:schemeClr val="tx1"/>
                    </a:solidFill>
                  </a:rPr>
                  <a:t> Zone-6</a:t>
                </a:r>
                <a:r>
                  <a:rPr lang="en-US" sz="1100" b="1" dirty="0">
                    <a:solidFill>
                      <a:schemeClr val="tx1"/>
                    </a:solidFill>
                  </a:rPr>
                  <a:t> </a:t>
                </a:r>
              </a:p>
            </p:txBody>
          </p:sp>
          <p:sp>
            <p:nvSpPr>
              <p:cNvPr id="28" name="TextBox 27">
                <a:extLst>
                  <a:ext uri="{FF2B5EF4-FFF2-40B4-BE49-F238E27FC236}">
                    <a16:creationId xmlns:a16="http://schemas.microsoft.com/office/drawing/2014/main" id="{4D4A2506-FF0C-1686-F208-E7FDBA23DE0B}"/>
                  </a:ext>
                </a:extLst>
              </p:cNvPr>
              <p:cNvSpPr txBox="1"/>
              <p:nvPr/>
            </p:nvSpPr>
            <p:spPr>
              <a:xfrm>
                <a:off x="-5848703" y="6494947"/>
                <a:ext cx="1374830" cy="209587"/>
              </a:xfrm>
              <a:prstGeom prst="rect">
                <a:avLst/>
              </a:prstGeom>
              <a:noFill/>
            </p:spPr>
            <p:txBody>
              <a:bodyPr wrap="square" rtlCol="0">
                <a:spAutoFit/>
              </a:bodyPr>
              <a:lstStyle/>
              <a:p>
                <a:r>
                  <a:rPr lang="en-US" sz="1050" b="1" dirty="0">
                    <a:solidFill>
                      <a:schemeClr val="tx1"/>
                    </a:solidFill>
                  </a:rPr>
                  <a:t>Future Intention      N= </a:t>
                </a:r>
                <a:endParaRPr lang="en-US" sz="1050" dirty="0"/>
              </a:p>
            </p:txBody>
          </p:sp>
        </p:grpSp>
        <p:grpSp>
          <p:nvGrpSpPr>
            <p:cNvPr id="24" name="Group 23">
              <a:extLst>
                <a:ext uri="{FF2B5EF4-FFF2-40B4-BE49-F238E27FC236}">
                  <a16:creationId xmlns:a16="http://schemas.microsoft.com/office/drawing/2014/main" id="{6505F486-D6F5-0035-47ED-ADA615DD97B9}"/>
                </a:ext>
              </a:extLst>
            </p:cNvPr>
            <p:cNvGrpSpPr/>
            <p:nvPr/>
          </p:nvGrpSpPr>
          <p:grpSpPr>
            <a:xfrm>
              <a:off x="5393803" y="6311095"/>
              <a:ext cx="2766073" cy="533654"/>
              <a:chOff x="2242579" y="6369785"/>
              <a:chExt cx="2853280" cy="433352"/>
            </a:xfrm>
          </p:grpSpPr>
          <p:sp>
            <p:nvSpPr>
              <p:cNvPr id="25" name="Rectangle 24">
                <a:extLst>
                  <a:ext uri="{FF2B5EF4-FFF2-40B4-BE49-F238E27FC236}">
                    <a16:creationId xmlns:a16="http://schemas.microsoft.com/office/drawing/2014/main" id="{47062AB8-BACB-966A-91B8-62E28F1B43CA}"/>
                  </a:ext>
                </a:extLst>
              </p:cNvPr>
              <p:cNvSpPr/>
              <p:nvPr/>
            </p:nvSpPr>
            <p:spPr>
              <a:xfrm>
                <a:off x="2242579" y="6369785"/>
                <a:ext cx="2853280" cy="433352"/>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                            69514</a:t>
                </a:r>
                <a:r>
                  <a:rPr lang="en-US" sz="1050" b="1" baseline="-25000" dirty="0">
                    <a:solidFill>
                      <a:schemeClr val="tx1"/>
                    </a:solidFill>
                  </a:rPr>
                  <a:t>Zone-1</a:t>
                </a:r>
                <a:r>
                  <a:rPr lang="en-US" sz="1050" b="1" dirty="0">
                    <a:solidFill>
                      <a:schemeClr val="tx1"/>
                    </a:solidFill>
                  </a:rPr>
                  <a:t>, 77271</a:t>
                </a:r>
                <a:r>
                  <a:rPr lang="en-US" sz="1050" b="1" baseline="-25000" dirty="0">
                    <a:solidFill>
                      <a:schemeClr val="tx1"/>
                    </a:solidFill>
                  </a:rPr>
                  <a:t>Zone-2</a:t>
                </a:r>
                <a:r>
                  <a:rPr lang="en-US" sz="1050" b="1" dirty="0">
                    <a:solidFill>
                      <a:schemeClr val="tx1"/>
                    </a:solidFill>
                  </a:rPr>
                  <a:t>, 126425</a:t>
                </a:r>
                <a:r>
                  <a:rPr lang="en-US" sz="1050" b="1" baseline="-25000" dirty="0">
                    <a:solidFill>
                      <a:schemeClr val="tx1"/>
                    </a:solidFill>
                  </a:rPr>
                  <a:t>Zone-3</a:t>
                </a:r>
              </a:p>
              <a:p>
                <a:pPr algn="ctr"/>
                <a:r>
                  <a:rPr lang="en-US" sz="1050" b="1" dirty="0">
                    <a:solidFill>
                      <a:schemeClr val="tx1"/>
                    </a:solidFill>
                  </a:rPr>
                  <a:t>                         87731</a:t>
                </a:r>
                <a:r>
                  <a:rPr lang="en-US" sz="1050" b="1" baseline="-25000" dirty="0">
                    <a:solidFill>
                      <a:schemeClr val="tx1"/>
                    </a:solidFill>
                  </a:rPr>
                  <a:t>Zone-4</a:t>
                </a:r>
                <a:r>
                  <a:rPr lang="en-US" sz="1050" b="1" dirty="0">
                    <a:solidFill>
                      <a:schemeClr val="tx1"/>
                    </a:solidFill>
                  </a:rPr>
                  <a:t>, 50795</a:t>
                </a:r>
                <a:r>
                  <a:rPr lang="en-US" sz="1050" b="1" baseline="-25000" dirty="0">
                    <a:solidFill>
                      <a:schemeClr val="tx1"/>
                    </a:solidFill>
                  </a:rPr>
                  <a:t>Zone-5</a:t>
                </a:r>
                <a:r>
                  <a:rPr lang="en-US" sz="1050" b="1" dirty="0">
                    <a:solidFill>
                      <a:schemeClr val="tx1"/>
                    </a:solidFill>
                  </a:rPr>
                  <a:t>, 70596</a:t>
                </a:r>
                <a:r>
                  <a:rPr lang="en-US" sz="1050" b="1" baseline="-25000" dirty="0">
                    <a:solidFill>
                      <a:schemeClr val="tx1"/>
                    </a:solidFill>
                  </a:rPr>
                  <a:t>Zone-6</a:t>
                </a:r>
                <a:r>
                  <a:rPr lang="en-US" sz="1050" b="1" dirty="0">
                    <a:solidFill>
                      <a:schemeClr val="tx1"/>
                    </a:solidFill>
                  </a:rPr>
                  <a:t> </a:t>
                </a:r>
              </a:p>
            </p:txBody>
          </p:sp>
          <p:sp>
            <p:nvSpPr>
              <p:cNvPr id="26" name="TextBox 25">
                <a:extLst>
                  <a:ext uri="{FF2B5EF4-FFF2-40B4-BE49-F238E27FC236}">
                    <a16:creationId xmlns:a16="http://schemas.microsoft.com/office/drawing/2014/main" id="{73E0AF2C-AF27-54E6-148F-C6F2F0661549}"/>
                  </a:ext>
                </a:extLst>
              </p:cNvPr>
              <p:cNvSpPr txBox="1"/>
              <p:nvPr/>
            </p:nvSpPr>
            <p:spPr>
              <a:xfrm>
                <a:off x="2574735" y="6494432"/>
                <a:ext cx="889452" cy="203236"/>
              </a:xfrm>
              <a:prstGeom prst="rect">
                <a:avLst/>
              </a:prstGeom>
              <a:noFill/>
            </p:spPr>
            <p:txBody>
              <a:bodyPr wrap="square" rtlCol="0">
                <a:spAutoFit/>
              </a:bodyPr>
              <a:lstStyle/>
              <a:p>
                <a:r>
                  <a:rPr lang="en-US" sz="1000" b="1" dirty="0">
                    <a:solidFill>
                      <a:schemeClr val="tx1"/>
                    </a:solidFill>
                  </a:rPr>
                  <a:t>  N= </a:t>
                </a:r>
                <a:endParaRPr lang="en-US" sz="1000" dirty="0"/>
              </a:p>
            </p:txBody>
          </p:sp>
        </p:grpSp>
      </p:grpSp>
      <p:grpSp>
        <p:nvGrpSpPr>
          <p:cNvPr id="16" name="Group 15">
            <a:extLst>
              <a:ext uri="{FF2B5EF4-FFF2-40B4-BE49-F238E27FC236}">
                <a16:creationId xmlns:a16="http://schemas.microsoft.com/office/drawing/2014/main" id="{9517A3F7-5FF7-756F-98DA-D0ED1D53566E}"/>
              </a:ext>
            </a:extLst>
          </p:cNvPr>
          <p:cNvGrpSpPr/>
          <p:nvPr/>
        </p:nvGrpSpPr>
        <p:grpSpPr>
          <a:xfrm>
            <a:off x="4041057" y="994577"/>
            <a:ext cx="3202803" cy="3160671"/>
            <a:chOff x="0" y="968829"/>
            <a:chExt cx="5810866" cy="3200048"/>
          </a:xfrm>
        </p:grpSpPr>
        <p:sp>
          <p:nvSpPr>
            <p:cNvPr id="17" name="Rectangle 16">
              <a:extLst>
                <a:ext uri="{FF2B5EF4-FFF2-40B4-BE49-F238E27FC236}">
                  <a16:creationId xmlns:a16="http://schemas.microsoft.com/office/drawing/2014/main" id="{159E8A13-5100-9D24-6417-4F795F56C107}"/>
                </a:ext>
              </a:extLst>
            </p:cNvPr>
            <p:cNvSpPr/>
            <p:nvPr/>
          </p:nvSpPr>
          <p:spPr>
            <a:xfrm>
              <a:off x="0" y="968829"/>
              <a:ext cx="5810866" cy="3200048"/>
            </a:xfrm>
            <a:prstGeom prst="rect">
              <a:avLst/>
            </a:prstGeom>
            <a:solidFill>
              <a:srgbClr val="F0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62F6762D-50B4-388F-733D-CD7CA69373A1}"/>
                </a:ext>
              </a:extLst>
            </p:cNvPr>
            <p:cNvSpPr/>
            <p:nvPr/>
          </p:nvSpPr>
          <p:spPr>
            <a:xfrm>
              <a:off x="0" y="968832"/>
              <a:ext cx="5810866" cy="410045"/>
            </a:xfrm>
            <a:prstGeom prst="roundRect">
              <a:avLst>
                <a:gd name="adj" fmla="val 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Future Intention</a:t>
              </a:r>
            </a:p>
          </p:txBody>
        </p:sp>
        <p:graphicFrame>
          <p:nvGraphicFramePr>
            <p:cNvPr id="19" name="Chart 18">
              <a:extLst>
                <a:ext uri="{FF2B5EF4-FFF2-40B4-BE49-F238E27FC236}">
                  <a16:creationId xmlns:a16="http://schemas.microsoft.com/office/drawing/2014/main" id="{FE7DFC87-DFBF-72D4-CE89-5C2B4B587BC6}"/>
                </a:ext>
              </a:extLst>
            </p:cNvPr>
            <p:cNvGraphicFramePr>
              <a:graphicFrameLocks/>
            </p:cNvGraphicFramePr>
            <p:nvPr>
              <p:extLst>
                <p:ext uri="{D42A27DB-BD31-4B8C-83A1-F6EECF244321}">
                  <p14:modId xmlns:p14="http://schemas.microsoft.com/office/powerpoint/2010/main" val="3413173546"/>
                </p:ext>
              </p:extLst>
            </p:nvPr>
          </p:nvGraphicFramePr>
          <p:xfrm>
            <a:off x="0" y="1514168"/>
            <a:ext cx="5810866" cy="2654709"/>
          </p:xfrm>
          <a:graphic>
            <a:graphicData uri="http://schemas.openxmlformats.org/drawingml/2006/chart">
              <c:chart xmlns:c="http://schemas.openxmlformats.org/drawingml/2006/chart" xmlns:r="http://schemas.openxmlformats.org/officeDocument/2006/relationships" r:id="rId7"/>
            </a:graphicData>
          </a:graphic>
        </p:graphicFrame>
      </p:grpSp>
      <p:cxnSp>
        <p:nvCxnSpPr>
          <p:cNvPr id="30" name="Straight Connector 29">
            <a:extLst>
              <a:ext uri="{FF2B5EF4-FFF2-40B4-BE49-F238E27FC236}">
                <a16:creationId xmlns:a16="http://schemas.microsoft.com/office/drawing/2014/main" id="{C9882533-F1E9-ABF1-1886-B7EED0BCE0E0}"/>
              </a:ext>
            </a:extLst>
          </p:cNvPr>
          <p:cNvCxnSpPr/>
          <p:nvPr/>
        </p:nvCxnSpPr>
        <p:spPr>
          <a:xfrm>
            <a:off x="4934616" y="4155248"/>
            <a:ext cx="0" cy="188381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B8A8CE2-DFA0-BAD1-77B9-A2AC7C5CC4CA}"/>
              </a:ext>
            </a:extLst>
          </p:cNvPr>
          <p:cNvCxnSpPr/>
          <p:nvPr/>
        </p:nvCxnSpPr>
        <p:spPr>
          <a:xfrm>
            <a:off x="7337846" y="4155248"/>
            <a:ext cx="0" cy="188381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C0F0724-9A2E-83F8-957F-973A5C1C1D89}"/>
              </a:ext>
            </a:extLst>
          </p:cNvPr>
          <p:cNvCxnSpPr/>
          <p:nvPr/>
        </p:nvCxnSpPr>
        <p:spPr>
          <a:xfrm>
            <a:off x="9717930" y="4129498"/>
            <a:ext cx="0" cy="1883811"/>
          </a:xfrm>
          <a:prstGeom prst="line">
            <a:avLst/>
          </a:prstGeom>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4622C02F-FBA2-CD5D-30E1-1B50E75EF319}"/>
              </a:ext>
            </a:extLst>
          </p:cNvPr>
          <p:cNvSpPr/>
          <p:nvPr/>
        </p:nvSpPr>
        <p:spPr>
          <a:xfrm>
            <a:off x="11364686" y="2612638"/>
            <a:ext cx="391885" cy="391885"/>
          </a:xfrm>
          <a:prstGeom prst="ellipse">
            <a:avLst/>
          </a:prstGeom>
          <a:no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3040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F6C0E1A-9492-D999-572A-6A6D50D49B6A}"/>
              </a:ext>
            </a:extLst>
          </p:cNvPr>
          <p:cNvSpPr/>
          <p:nvPr/>
        </p:nvSpPr>
        <p:spPr>
          <a:xfrm>
            <a:off x="6325063" y="972100"/>
            <a:ext cx="5877329" cy="3052660"/>
          </a:xfrm>
          <a:prstGeom prst="rect">
            <a:avLst/>
          </a:prstGeom>
          <a:solidFill>
            <a:srgbClr val="D2FA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7D3FC7E-6030-3777-D852-EA929285C87B}"/>
              </a:ext>
            </a:extLst>
          </p:cNvPr>
          <p:cNvSpPr/>
          <p:nvPr/>
        </p:nvSpPr>
        <p:spPr>
          <a:xfrm>
            <a:off x="10392" y="972100"/>
            <a:ext cx="6284159" cy="5885900"/>
          </a:xfrm>
          <a:prstGeom prst="rect">
            <a:avLst/>
          </a:prstGeom>
          <a:solidFill>
            <a:srgbClr val="D2FA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OUTCOME VARIABLES</a:t>
            </a:r>
            <a:endParaRPr lang="en-IN" sz="2800" b="1" dirty="0">
              <a:latin typeface="Times New Roman" panose="02020603050405020304" pitchFamily="18" charset="0"/>
              <a:cs typeface="Times New Roman" panose="02020603050405020304" pitchFamily="18" charset="0"/>
            </a:endParaRP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9" name="Rectangle: Rounded Corners 8">
            <a:extLst>
              <a:ext uri="{FF2B5EF4-FFF2-40B4-BE49-F238E27FC236}">
                <a16:creationId xmlns:a16="http://schemas.microsoft.com/office/drawing/2014/main" id="{133A34E4-EEBC-9ABB-A33A-0B694BC10C46}"/>
              </a:ext>
            </a:extLst>
          </p:cNvPr>
          <p:cNvSpPr/>
          <p:nvPr/>
        </p:nvSpPr>
        <p:spPr>
          <a:xfrm>
            <a:off x="-4617" y="968829"/>
            <a:ext cx="6284159" cy="502241"/>
          </a:xfrm>
          <a:prstGeom prst="roundRect">
            <a:avLst>
              <a:gd name="adj" fmla="val 0"/>
            </a:avLst>
          </a:prstGeom>
          <a:solidFill>
            <a:srgbClr val="0594A3"/>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Age at which respondent started using Current Delaying Method </a:t>
            </a:r>
          </a:p>
        </p:txBody>
      </p:sp>
      <p:graphicFrame>
        <p:nvGraphicFramePr>
          <p:cNvPr id="25" name="Chart 24">
            <a:extLst>
              <a:ext uri="{FF2B5EF4-FFF2-40B4-BE49-F238E27FC236}">
                <a16:creationId xmlns:a16="http://schemas.microsoft.com/office/drawing/2014/main" id="{625A9892-F811-D48A-EF67-9ED0C10A8106}"/>
              </a:ext>
            </a:extLst>
          </p:cNvPr>
          <p:cNvGraphicFramePr>
            <a:graphicFrameLocks/>
          </p:cNvGraphicFramePr>
          <p:nvPr>
            <p:extLst>
              <p:ext uri="{D42A27DB-BD31-4B8C-83A1-F6EECF244321}">
                <p14:modId xmlns:p14="http://schemas.microsoft.com/office/powerpoint/2010/main" val="2395258293"/>
              </p:ext>
            </p:extLst>
          </p:nvPr>
        </p:nvGraphicFramePr>
        <p:xfrm>
          <a:off x="-4617" y="1623093"/>
          <a:ext cx="6299168" cy="4878664"/>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angle: Rounded Corners 25">
            <a:extLst>
              <a:ext uri="{FF2B5EF4-FFF2-40B4-BE49-F238E27FC236}">
                <a16:creationId xmlns:a16="http://schemas.microsoft.com/office/drawing/2014/main" id="{8C143DD0-193E-471D-8938-102E03208F05}"/>
              </a:ext>
            </a:extLst>
          </p:cNvPr>
          <p:cNvSpPr/>
          <p:nvPr/>
        </p:nvSpPr>
        <p:spPr>
          <a:xfrm>
            <a:off x="6345384" y="963976"/>
            <a:ext cx="5830914" cy="502241"/>
          </a:xfrm>
          <a:prstGeom prst="roundRect">
            <a:avLst>
              <a:gd name="adj" fmla="val 0"/>
            </a:avLst>
          </a:prstGeom>
          <a:solidFill>
            <a:srgbClr val="0594A3"/>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Age at which respondent started using Traditional Spacing Method </a:t>
            </a:r>
          </a:p>
        </p:txBody>
      </p:sp>
      <p:graphicFrame>
        <p:nvGraphicFramePr>
          <p:cNvPr id="27" name="Chart 26">
            <a:extLst>
              <a:ext uri="{FF2B5EF4-FFF2-40B4-BE49-F238E27FC236}">
                <a16:creationId xmlns:a16="http://schemas.microsoft.com/office/drawing/2014/main" id="{3165222F-78F2-8E7D-C1E5-D4FA82B23CAB}"/>
              </a:ext>
            </a:extLst>
          </p:cNvPr>
          <p:cNvGraphicFramePr>
            <a:graphicFrameLocks/>
          </p:cNvGraphicFramePr>
          <p:nvPr>
            <p:extLst>
              <p:ext uri="{D42A27DB-BD31-4B8C-83A1-F6EECF244321}">
                <p14:modId xmlns:p14="http://schemas.microsoft.com/office/powerpoint/2010/main" val="2827009847"/>
              </p:ext>
            </p:extLst>
          </p:nvPr>
        </p:nvGraphicFramePr>
        <p:xfrm>
          <a:off x="6330374" y="1466218"/>
          <a:ext cx="5851234" cy="2260830"/>
        </p:xfrm>
        <a:graphic>
          <a:graphicData uri="http://schemas.openxmlformats.org/drawingml/2006/chart">
            <c:chart xmlns:c="http://schemas.openxmlformats.org/drawingml/2006/chart" xmlns:r="http://schemas.openxmlformats.org/officeDocument/2006/relationships" r:id="rId6"/>
          </a:graphicData>
        </a:graphic>
      </p:graphicFrame>
      <p:sp>
        <p:nvSpPr>
          <p:cNvPr id="28" name="Rectangle: Rounded Corners 27">
            <a:extLst>
              <a:ext uri="{FF2B5EF4-FFF2-40B4-BE49-F238E27FC236}">
                <a16:creationId xmlns:a16="http://schemas.microsoft.com/office/drawing/2014/main" id="{7DD9D05C-0C6C-75B2-78C4-0177AB0D1549}"/>
              </a:ext>
            </a:extLst>
          </p:cNvPr>
          <p:cNvSpPr/>
          <p:nvPr/>
        </p:nvSpPr>
        <p:spPr>
          <a:xfrm>
            <a:off x="6322231" y="4027700"/>
            <a:ext cx="5857009" cy="502241"/>
          </a:xfrm>
          <a:prstGeom prst="roundRect">
            <a:avLst>
              <a:gd name="adj" fmla="val 0"/>
            </a:avLst>
          </a:prstGeom>
          <a:solidFill>
            <a:srgbClr val="0594A3"/>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Age at which respondent started using Modern Spacing Method</a:t>
            </a:r>
          </a:p>
        </p:txBody>
      </p:sp>
      <p:sp>
        <p:nvSpPr>
          <p:cNvPr id="31" name="Rectangle 30">
            <a:extLst>
              <a:ext uri="{FF2B5EF4-FFF2-40B4-BE49-F238E27FC236}">
                <a16:creationId xmlns:a16="http://schemas.microsoft.com/office/drawing/2014/main" id="{0EE58B6A-4F8E-B696-E1FE-2306250A5990}"/>
              </a:ext>
            </a:extLst>
          </p:cNvPr>
          <p:cNvSpPr/>
          <p:nvPr/>
        </p:nvSpPr>
        <p:spPr>
          <a:xfrm>
            <a:off x="6325063" y="4532881"/>
            <a:ext cx="5851235" cy="2325119"/>
          </a:xfrm>
          <a:prstGeom prst="rect">
            <a:avLst/>
          </a:prstGeom>
          <a:solidFill>
            <a:srgbClr val="D2FA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Chart 31">
            <a:extLst>
              <a:ext uri="{FF2B5EF4-FFF2-40B4-BE49-F238E27FC236}">
                <a16:creationId xmlns:a16="http://schemas.microsoft.com/office/drawing/2014/main" id="{45101A44-2578-6E44-DAF6-B5EADE241AC4}"/>
              </a:ext>
            </a:extLst>
          </p:cNvPr>
          <p:cNvGraphicFramePr>
            <a:graphicFrameLocks/>
          </p:cNvGraphicFramePr>
          <p:nvPr>
            <p:extLst>
              <p:ext uri="{D42A27DB-BD31-4B8C-83A1-F6EECF244321}">
                <p14:modId xmlns:p14="http://schemas.microsoft.com/office/powerpoint/2010/main" val="1601683985"/>
              </p:ext>
            </p:extLst>
          </p:nvPr>
        </p:nvGraphicFramePr>
        <p:xfrm>
          <a:off x="6304943" y="4620061"/>
          <a:ext cx="5759531" cy="1881696"/>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a:extLst>
              <a:ext uri="{FF2B5EF4-FFF2-40B4-BE49-F238E27FC236}">
                <a16:creationId xmlns:a16="http://schemas.microsoft.com/office/drawing/2014/main" id="{8AB6B49B-62A6-05B5-E839-C8925BCCD0C8}"/>
              </a:ext>
            </a:extLst>
          </p:cNvPr>
          <p:cNvSpPr txBox="1"/>
          <p:nvPr/>
        </p:nvSpPr>
        <p:spPr>
          <a:xfrm>
            <a:off x="11167725" y="3626218"/>
            <a:ext cx="658301" cy="153775"/>
          </a:xfrm>
          <a:prstGeom prst="rect">
            <a:avLst/>
          </a:prstGeom>
          <a:noFill/>
        </p:spPr>
        <p:txBody>
          <a:bodyPr wrap="square" rtlCol="0">
            <a:spAutoFit/>
          </a:bodyPr>
          <a:lstStyle/>
          <a:p>
            <a:endParaRPr lang="en-US" sz="900" dirty="0"/>
          </a:p>
        </p:txBody>
      </p:sp>
      <p:grpSp>
        <p:nvGrpSpPr>
          <p:cNvPr id="41" name="Group 40">
            <a:extLst>
              <a:ext uri="{FF2B5EF4-FFF2-40B4-BE49-F238E27FC236}">
                <a16:creationId xmlns:a16="http://schemas.microsoft.com/office/drawing/2014/main" id="{F55A435A-C2F0-D269-CDD6-605F1EFCC907}"/>
              </a:ext>
            </a:extLst>
          </p:cNvPr>
          <p:cNvGrpSpPr/>
          <p:nvPr/>
        </p:nvGrpSpPr>
        <p:grpSpPr>
          <a:xfrm>
            <a:off x="6640380" y="3691117"/>
            <a:ext cx="4856495" cy="248182"/>
            <a:chOff x="6640380" y="3691117"/>
            <a:chExt cx="4856495" cy="248182"/>
          </a:xfrm>
        </p:grpSpPr>
        <p:sp>
          <p:nvSpPr>
            <p:cNvPr id="39" name="Rectangle 38">
              <a:extLst>
                <a:ext uri="{FF2B5EF4-FFF2-40B4-BE49-F238E27FC236}">
                  <a16:creationId xmlns:a16="http://schemas.microsoft.com/office/drawing/2014/main" id="{6F33FAB5-63A2-5680-3689-5A3D5450E6BF}"/>
                </a:ext>
              </a:extLst>
            </p:cNvPr>
            <p:cNvSpPr/>
            <p:nvPr/>
          </p:nvSpPr>
          <p:spPr>
            <a:xfrm>
              <a:off x="6640380" y="3691117"/>
              <a:ext cx="4856495" cy="246221"/>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N=</a:t>
              </a:r>
              <a:endParaRPr lang="en-US" sz="600" b="1" dirty="0">
                <a:solidFill>
                  <a:schemeClr val="tx1"/>
                </a:solidFill>
              </a:endParaRPr>
            </a:p>
          </p:txBody>
        </p:sp>
        <p:grpSp>
          <p:nvGrpSpPr>
            <p:cNvPr id="40" name="Group 39">
              <a:extLst>
                <a:ext uri="{FF2B5EF4-FFF2-40B4-BE49-F238E27FC236}">
                  <a16:creationId xmlns:a16="http://schemas.microsoft.com/office/drawing/2014/main" id="{0855D562-2892-AC7C-579A-C30D84B842E3}"/>
                </a:ext>
              </a:extLst>
            </p:cNvPr>
            <p:cNvGrpSpPr/>
            <p:nvPr/>
          </p:nvGrpSpPr>
          <p:grpSpPr>
            <a:xfrm>
              <a:off x="6945107" y="3693078"/>
              <a:ext cx="4479201" cy="246221"/>
              <a:chOff x="6947608" y="3681901"/>
              <a:chExt cx="4479201" cy="246221"/>
            </a:xfrm>
          </p:grpSpPr>
          <p:sp>
            <p:nvSpPr>
              <p:cNvPr id="30" name="TextBox 29">
                <a:extLst>
                  <a:ext uri="{FF2B5EF4-FFF2-40B4-BE49-F238E27FC236}">
                    <a16:creationId xmlns:a16="http://schemas.microsoft.com/office/drawing/2014/main" id="{8ACA1385-98F8-B594-18D5-63832210C995}"/>
                  </a:ext>
                </a:extLst>
              </p:cNvPr>
              <p:cNvSpPr txBox="1"/>
              <p:nvPr/>
            </p:nvSpPr>
            <p:spPr>
              <a:xfrm>
                <a:off x="6947608" y="3681901"/>
                <a:ext cx="491735" cy="246221"/>
              </a:xfrm>
              <a:prstGeom prst="rect">
                <a:avLst/>
              </a:prstGeom>
              <a:noFill/>
            </p:spPr>
            <p:txBody>
              <a:bodyPr wrap="square" rtlCol="0">
                <a:spAutoFit/>
              </a:bodyPr>
              <a:lstStyle/>
              <a:p>
                <a:r>
                  <a:rPr lang="en-US" sz="1000" b="1" dirty="0"/>
                  <a:t>8392</a:t>
                </a:r>
              </a:p>
            </p:txBody>
          </p:sp>
          <p:sp>
            <p:nvSpPr>
              <p:cNvPr id="34" name="TextBox 33">
                <a:extLst>
                  <a:ext uri="{FF2B5EF4-FFF2-40B4-BE49-F238E27FC236}">
                    <a16:creationId xmlns:a16="http://schemas.microsoft.com/office/drawing/2014/main" id="{6DD79FEC-9950-221E-8F2D-E9854D589045}"/>
                  </a:ext>
                </a:extLst>
              </p:cNvPr>
              <p:cNvSpPr txBox="1"/>
              <p:nvPr/>
            </p:nvSpPr>
            <p:spPr>
              <a:xfrm>
                <a:off x="7810709" y="3681901"/>
                <a:ext cx="491735" cy="246221"/>
              </a:xfrm>
              <a:prstGeom prst="rect">
                <a:avLst/>
              </a:prstGeom>
              <a:noFill/>
            </p:spPr>
            <p:txBody>
              <a:bodyPr wrap="square" rtlCol="0">
                <a:spAutoFit/>
              </a:bodyPr>
              <a:lstStyle/>
              <a:p>
                <a:r>
                  <a:rPr lang="en-US" sz="1000" b="1" dirty="0"/>
                  <a:t>1573</a:t>
                </a:r>
              </a:p>
            </p:txBody>
          </p:sp>
          <p:sp>
            <p:nvSpPr>
              <p:cNvPr id="35" name="TextBox 34">
                <a:extLst>
                  <a:ext uri="{FF2B5EF4-FFF2-40B4-BE49-F238E27FC236}">
                    <a16:creationId xmlns:a16="http://schemas.microsoft.com/office/drawing/2014/main" id="{7BE19008-C017-EA81-7EDC-B6FC56F74407}"/>
                  </a:ext>
                </a:extLst>
              </p:cNvPr>
              <p:cNvSpPr txBox="1"/>
              <p:nvPr/>
            </p:nvSpPr>
            <p:spPr>
              <a:xfrm>
                <a:off x="8466031" y="3681901"/>
                <a:ext cx="562679" cy="246221"/>
              </a:xfrm>
              <a:prstGeom prst="rect">
                <a:avLst/>
              </a:prstGeom>
              <a:noFill/>
            </p:spPr>
            <p:txBody>
              <a:bodyPr wrap="square" rtlCol="0">
                <a:spAutoFit/>
              </a:bodyPr>
              <a:lstStyle/>
              <a:p>
                <a:r>
                  <a:rPr lang="en-US" sz="1000" b="1" dirty="0"/>
                  <a:t>15682</a:t>
                </a:r>
              </a:p>
            </p:txBody>
          </p:sp>
          <p:sp>
            <p:nvSpPr>
              <p:cNvPr id="36" name="TextBox 35">
                <a:extLst>
                  <a:ext uri="{FF2B5EF4-FFF2-40B4-BE49-F238E27FC236}">
                    <a16:creationId xmlns:a16="http://schemas.microsoft.com/office/drawing/2014/main" id="{55D784D4-2AED-9B05-7B96-0B1873A80969}"/>
                  </a:ext>
                </a:extLst>
              </p:cNvPr>
              <p:cNvSpPr txBox="1"/>
              <p:nvPr/>
            </p:nvSpPr>
            <p:spPr>
              <a:xfrm>
                <a:off x="9192298" y="3681901"/>
                <a:ext cx="628570" cy="246221"/>
              </a:xfrm>
              <a:prstGeom prst="rect">
                <a:avLst/>
              </a:prstGeom>
              <a:noFill/>
            </p:spPr>
            <p:txBody>
              <a:bodyPr wrap="square" rtlCol="0">
                <a:spAutoFit/>
              </a:bodyPr>
              <a:lstStyle/>
              <a:p>
                <a:r>
                  <a:rPr lang="en-US" sz="1000" b="1" dirty="0"/>
                  <a:t>13730</a:t>
                </a:r>
              </a:p>
            </p:txBody>
          </p:sp>
          <p:sp>
            <p:nvSpPr>
              <p:cNvPr id="37" name="TextBox 36">
                <a:extLst>
                  <a:ext uri="{FF2B5EF4-FFF2-40B4-BE49-F238E27FC236}">
                    <a16:creationId xmlns:a16="http://schemas.microsoft.com/office/drawing/2014/main" id="{1DCAD87D-B90A-EF1F-E718-CD6FAE2F5B3B}"/>
                  </a:ext>
                </a:extLst>
              </p:cNvPr>
              <p:cNvSpPr txBox="1"/>
              <p:nvPr/>
            </p:nvSpPr>
            <p:spPr>
              <a:xfrm>
                <a:off x="10096631" y="3681901"/>
                <a:ext cx="491735" cy="246221"/>
              </a:xfrm>
              <a:prstGeom prst="rect">
                <a:avLst/>
              </a:prstGeom>
              <a:noFill/>
            </p:spPr>
            <p:txBody>
              <a:bodyPr wrap="square" rtlCol="0">
                <a:spAutoFit/>
              </a:bodyPr>
              <a:lstStyle/>
              <a:p>
                <a:r>
                  <a:rPr lang="en-US" sz="1000" b="1" dirty="0"/>
                  <a:t>3177</a:t>
                </a:r>
              </a:p>
            </p:txBody>
          </p:sp>
          <p:sp>
            <p:nvSpPr>
              <p:cNvPr id="38" name="TextBox 37">
                <a:extLst>
                  <a:ext uri="{FF2B5EF4-FFF2-40B4-BE49-F238E27FC236}">
                    <a16:creationId xmlns:a16="http://schemas.microsoft.com/office/drawing/2014/main" id="{14F0FAE8-85DB-37D3-B607-47E50437F4C3}"/>
                  </a:ext>
                </a:extLst>
              </p:cNvPr>
              <p:cNvSpPr txBox="1"/>
              <p:nvPr/>
            </p:nvSpPr>
            <p:spPr>
              <a:xfrm>
                <a:off x="10864130" y="3681901"/>
                <a:ext cx="562679" cy="246221"/>
              </a:xfrm>
              <a:prstGeom prst="rect">
                <a:avLst/>
              </a:prstGeom>
              <a:noFill/>
            </p:spPr>
            <p:txBody>
              <a:bodyPr wrap="square" rtlCol="0">
                <a:spAutoFit/>
              </a:bodyPr>
              <a:lstStyle/>
              <a:p>
                <a:r>
                  <a:rPr lang="en-US" sz="1000" b="1" dirty="0"/>
                  <a:t>10977</a:t>
                </a:r>
              </a:p>
            </p:txBody>
          </p:sp>
        </p:grpSp>
      </p:grpSp>
      <p:grpSp>
        <p:nvGrpSpPr>
          <p:cNvPr id="42" name="Group 41">
            <a:extLst>
              <a:ext uri="{FF2B5EF4-FFF2-40B4-BE49-F238E27FC236}">
                <a16:creationId xmlns:a16="http://schemas.microsoft.com/office/drawing/2014/main" id="{EF417730-364F-31A6-922D-11633799CBCF}"/>
              </a:ext>
            </a:extLst>
          </p:cNvPr>
          <p:cNvGrpSpPr/>
          <p:nvPr/>
        </p:nvGrpSpPr>
        <p:grpSpPr>
          <a:xfrm>
            <a:off x="6640380" y="6541640"/>
            <a:ext cx="4856495" cy="248182"/>
            <a:chOff x="6640380" y="3691117"/>
            <a:chExt cx="4856495" cy="248182"/>
          </a:xfrm>
        </p:grpSpPr>
        <p:sp>
          <p:nvSpPr>
            <p:cNvPr id="43" name="Rectangle 42">
              <a:extLst>
                <a:ext uri="{FF2B5EF4-FFF2-40B4-BE49-F238E27FC236}">
                  <a16:creationId xmlns:a16="http://schemas.microsoft.com/office/drawing/2014/main" id="{3C75208C-F546-5874-B83C-C39C59ABD8FD}"/>
                </a:ext>
              </a:extLst>
            </p:cNvPr>
            <p:cNvSpPr/>
            <p:nvPr/>
          </p:nvSpPr>
          <p:spPr>
            <a:xfrm>
              <a:off x="6640380" y="3691117"/>
              <a:ext cx="4856495" cy="246221"/>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N=</a:t>
              </a:r>
              <a:endParaRPr lang="en-US" sz="600" b="1" dirty="0">
                <a:solidFill>
                  <a:schemeClr val="tx1"/>
                </a:solidFill>
              </a:endParaRPr>
            </a:p>
          </p:txBody>
        </p:sp>
        <p:grpSp>
          <p:nvGrpSpPr>
            <p:cNvPr id="44" name="Group 43">
              <a:extLst>
                <a:ext uri="{FF2B5EF4-FFF2-40B4-BE49-F238E27FC236}">
                  <a16:creationId xmlns:a16="http://schemas.microsoft.com/office/drawing/2014/main" id="{3970928C-0055-9064-D2E1-F9DC83FE3F64}"/>
                </a:ext>
              </a:extLst>
            </p:cNvPr>
            <p:cNvGrpSpPr/>
            <p:nvPr/>
          </p:nvGrpSpPr>
          <p:grpSpPr>
            <a:xfrm>
              <a:off x="6945107" y="3693078"/>
              <a:ext cx="4479201" cy="246221"/>
              <a:chOff x="6947608" y="3681901"/>
              <a:chExt cx="4479201" cy="246221"/>
            </a:xfrm>
          </p:grpSpPr>
          <p:sp>
            <p:nvSpPr>
              <p:cNvPr id="45" name="TextBox 44">
                <a:extLst>
                  <a:ext uri="{FF2B5EF4-FFF2-40B4-BE49-F238E27FC236}">
                    <a16:creationId xmlns:a16="http://schemas.microsoft.com/office/drawing/2014/main" id="{8F2E92A2-5714-8C55-F99F-04DA281161DB}"/>
                  </a:ext>
                </a:extLst>
              </p:cNvPr>
              <p:cNvSpPr txBox="1"/>
              <p:nvPr/>
            </p:nvSpPr>
            <p:spPr>
              <a:xfrm>
                <a:off x="6947608" y="3681901"/>
                <a:ext cx="552613" cy="246221"/>
              </a:xfrm>
              <a:prstGeom prst="rect">
                <a:avLst/>
              </a:prstGeom>
              <a:noFill/>
            </p:spPr>
            <p:txBody>
              <a:bodyPr wrap="square" rtlCol="0">
                <a:spAutoFit/>
              </a:bodyPr>
              <a:lstStyle/>
              <a:p>
                <a:r>
                  <a:rPr lang="en-US" sz="1000" b="1" dirty="0"/>
                  <a:t>15902</a:t>
                </a:r>
              </a:p>
            </p:txBody>
          </p:sp>
          <p:sp>
            <p:nvSpPr>
              <p:cNvPr id="46" name="TextBox 45">
                <a:extLst>
                  <a:ext uri="{FF2B5EF4-FFF2-40B4-BE49-F238E27FC236}">
                    <a16:creationId xmlns:a16="http://schemas.microsoft.com/office/drawing/2014/main" id="{0615D591-16C0-F225-3889-79FABD29819D}"/>
                  </a:ext>
                </a:extLst>
              </p:cNvPr>
              <p:cNvSpPr txBox="1"/>
              <p:nvPr/>
            </p:nvSpPr>
            <p:spPr>
              <a:xfrm>
                <a:off x="7741259" y="3681901"/>
                <a:ext cx="491735" cy="246221"/>
              </a:xfrm>
              <a:prstGeom prst="rect">
                <a:avLst/>
              </a:prstGeom>
              <a:noFill/>
            </p:spPr>
            <p:txBody>
              <a:bodyPr wrap="square" rtlCol="0">
                <a:spAutoFit/>
              </a:bodyPr>
              <a:lstStyle/>
              <a:p>
                <a:r>
                  <a:rPr lang="en-US" sz="1000" b="1" dirty="0"/>
                  <a:t>4663</a:t>
                </a:r>
              </a:p>
            </p:txBody>
          </p:sp>
          <p:sp>
            <p:nvSpPr>
              <p:cNvPr id="47" name="TextBox 46">
                <a:extLst>
                  <a:ext uri="{FF2B5EF4-FFF2-40B4-BE49-F238E27FC236}">
                    <a16:creationId xmlns:a16="http://schemas.microsoft.com/office/drawing/2014/main" id="{2EB66921-5A1E-E6A6-8CF9-5E57FA8AC2B7}"/>
                  </a:ext>
                </a:extLst>
              </p:cNvPr>
              <p:cNvSpPr txBox="1"/>
              <p:nvPr/>
            </p:nvSpPr>
            <p:spPr>
              <a:xfrm>
                <a:off x="8466031" y="3681901"/>
                <a:ext cx="562679" cy="246221"/>
              </a:xfrm>
              <a:prstGeom prst="rect">
                <a:avLst/>
              </a:prstGeom>
              <a:noFill/>
            </p:spPr>
            <p:txBody>
              <a:bodyPr wrap="square" rtlCol="0">
                <a:spAutoFit/>
              </a:bodyPr>
              <a:lstStyle/>
              <a:p>
                <a:r>
                  <a:rPr lang="en-US" sz="1000" b="1" dirty="0"/>
                  <a:t>26260</a:t>
                </a:r>
              </a:p>
            </p:txBody>
          </p:sp>
          <p:sp>
            <p:nvSpPr>
              <p:cNvPr id="48" name="TextBox 47">
                <a:extLst>
                  <a:ext uri="{FF2B5EF4-FFF2-40B4-BE49-F238E27FC236}">
                    <a16:creationId xmlns:a16="http://schemas.microsoft.com/office/drawing/2014/main" id="{F4C755C4-87E8-D914-4351-BAED45085519}"/>
                  </a:ext>
                </a:extLst>
              </p:cNvPr>
              <p:cNvSpPr txBox="1"/>
              <p:nvPr/>
            </p:nvSpPr>
            <p:spPr>
              <a:xfrm>
                <a:off x="9227023" y="3681901"/>
                <a:ext cx="628570" cy="246221"/>
              </a:xfrm>
              <a:prstGeom prst="rect">
                <a:avLst/>
              </a:prstGeom>
              <a:noFill/>
            </p:spPr>
            <p:txBody>
              <a:bodyPr wrap="square" rtlCol="0">
                <a:spAutoFit/>
              </a:bodyPr>
              <a:lstStyle/>
              <a:p>
                <a:r>
                  <a:rPr lang="en-US" sz="1000" b="1" dirty="0"/>
                  <a:t>14518</a:t>
                </a:r>
              </a:p>
            </p:txBody>
          </p:sp>
          <p:sp>
            <p:nvSpPr>
              <p:cNvPr id="49" name="TextBox 48">
                <a:extLst>
                  <a:ext uri="{FF2B5EF4-FFF2-40B4-BE49-F238E27FC236}">
                    <a16:creationId xmlns:a16="http://schemas.microsoft.com/office/drawing/2014/main" id="{5D40EB89-8A4F-3FD7-24FD-017D1B5F53A6}"/>
                  </a:ext>
                </a:extLst>
              </p:cNvPr>
              <p:cNvSpPr txBox="1"/>
              <p:nvPr/>
            </p:nvSpPr>
            <p:spPr>
              <a:xfrm>
                <a:off x="10096631" y="3681901"/>
                <a:ext cx="491735" cy="246221"/>
              </a:xfrm>
              <a:prstGeom prst="rect">
                <a:avLst/>
              </a:prstGeom>
              <a:noFill/>
            </p:spPr>
            <p:txBody>
              <a:bodyPr wrap="square" rtlCol="0">
                <a:spAutoFit/>
              </a:bodyPr>
              <a:lstStyle/>
              <a:p>
                <a:r>
                  <a:rPr lang="en-US" sz="1000" b="1" dirty="0"/>
                  <a:t>7694</a:t>
                </a:r>
              </a:p>
            </p:txBody>
          </p:sp>
          <p:sp>
            <p:nvSpPr>
              <p:cNvPr id="50" name="TextBox 49">
                <a:extLst>
                  <a:ext uri="{FF2B5EF4-FFF2-40B4-BE49-F238E27FC236}">
                    <a16:creationId xmlns:a16="http://schemas.microsoft.com/office/drawing/2014/main" id="{30990512-B07C-C448-CA61-450D6BB58DE5}"/>
                  </a:ext>
                </a:extLst>
              </p:cNvPr>
              <p:cNvSpPr txBox="1"/>
              <p:nvPr/>
            </p:nvSpPr>
            <p:spPr>
              <a:xfrm>
                <a:off x="10864130" y="3681901"/>
                <a:ext cx="562679" cy="246221"/>
              </a:xfrm>
              <a:prstGeom prst="rect">
                <a:avLst/>
              </a:prstGeom>
              <a:noFill/>
            </p:spPr>
            <p:txBody>
              <a:bodyPr wrap="square" rtlCol="0">
                <a:spAutoFit/>
              </a:bodyPr>
              <a:lstStyle/>
              <a:p>
                <a:r>
                  <a:rPr lang="en-US" sz="1000" b="1" dirty="0"/>
                  <a:t>21416</a:t>
                </a:r>
              </a:p>
            </p:txBody>
          </p:sp>
        </p:grpSp>
      </p:grpSp>
      <p:grpSp>
        <p:nvGrpSpPr>
          <p:cNvPr id="51" name="Group 50">
            <a:extLst>
              <a:ext uri="{FF2B5EF4-FFF2-40B4-BE49-F238E27FC236}">
                <a16:creationId xmlns:a16="http://schemas.microsoft.com/office/drawing/2014/main" id="{D7252AE0-929F-DDEB-F6D7-558C96456FD5}"/>
              </a:ext>
            </a:extLst>
          </p:cNvPr>
          <p:cNvGrpSpPr/>
          <p:nvPr/>
        </p:nvGrpSpPr>
        <p:grpSpPr>
          <a:xfrm>
            <a:off x="188383" y="6542621"/>
            <a:ext cx="5457257" cy="248182"/>
            <a:chOff x="6640380" y="3691117"/>
            <a:chExt cx="5457257" cy="248182"/>
          </a:xfrm>
        </p:grpSpPr>
        <p:sp>
          <p:nvSpPr>
            <p:cNvPr id="52" name="Rectangle 51">
              <a:extLst>
                <a:ext uri="{FF2B5EF4-FFF2-40B4-BE49-F238E27FC236}">
                  <a16:creationId xmlns:a16="http://schemas.microsoft.com/office/drawing/2014/main" id="{56A2EF80-6AFC-86B4-4816-669EC08B3446}"/>
                </a:ext>
              </a:extLst>
            </p:cNvPr>
            <p:cNvSpPr/>
            <p:nvPr/>
          </p:nvSpPr>
          <p:spPr>
            <a:xfrm>
              <a:off x="6640380" y="3691117"/>
              <a:ext cx="5457257" cy="246221"/>
            </a:xfrm>
            <a:prstGeom prst="rect">
              <a:avLst/>
            </a:prstGeom>
            <a:solidFill>
              <a:schemeClr val="bg1"/>
            </a:solidFill>
            <a:ln w="38100" cap="sq">
              <a:solidFill>
                <a:srgbClr val="FF0000"/>
              </a:solidFill>
              <a:prstDash val="dash"/>
              <a:round/>
              <a:extLst>
                <a:ext uri="{C807C97D-BFC1-408E-A445-0C87EB9F89A2}">
                  <ask:lineSketchStyleProps xmlns:ask="http://schemas.microsoft.com/office/drawing/2018/sketchyshapes" sd="1219033472">
                    <a:custGeom>
                      <a:avLst/>
                      <a:gdLst>
                        <a:gd name="connsiteX0" fmla="*/ 0 w 3342640"/>
                        <a:gd name="connsiteY0" fmla="*/ 0 h 441250"/>
                        <a:gd name="connsiteX1" fmla="*/ 623959 w 3342640"/>
                        <a:gd name="connsiteY1" fmla="*/ 0 h 441250"/>
                        <a:gd name="connsiteX2" fmla="*/ 1214493 w 3342640"/>
                        <a:gd name="connsiteY2" fmla="*/ 0 h 441250"/>
                        <a:gd name="connsiteX3" fmla="*/ 1805026 w 3342640"/>
                        <a:gd name="connsiteY3" fmla="*/ 0 h 441250"/>
                        <a:gd name="connsiteX4" fmla="*/ 2261853 w 3342640"/>
                        <a:gd name="connsiteY4" fmla="*/ 0 h 441250"/>
                        <a:gd name="connsiteX5" fmla="*/ 2752107 w 3342640"/>
                        <a:gd name="connsiteY5" fmla="*/ 0 h 441250"/>
                        <a:gd name="connsiteX6" fmla="*/ 3342640 w 3342640"/>
                        <a:gd name="connsiteY6" fmla="*/ 0 h 441250"/>
                        <a:gd name="connsiteX7" fmla="*/ 3342640 w 3342640"/>
                        <a:gd name="connsiteY7" fmla="*/ 441250 h 441250"/>
                        <a:gd name="connsiteX8" fmla="*/ 2785533 w 3342640"/>
                        <a:gd name="connsiteY8" fmla="*/ 441250 h 441250"/>
                        <a:gd name="connsiteX9" fmla="*/ 2328706 w 3342640"/>
                        <a:gd name="connsiteY9" fmla="*/ 441250 h 441250"/>
                        <a:gd name="connsiteX10" fmla="*/ 1871878 w 3342640"/>
                        <a:gd name="connsiteY10" fmla="*/ 441250 h 441250"/>
                        <a:gd name="connsiteX11" fmla="*/ 1281345 w 3342640"/>
                        <a:gd name="connsiteY11" fmla="*/ 441250 h 441250"/>
                        <a:gd name="connsiteX12" fmla="*/ 791091 w 3342640"/>
                        <a:gd name="connsiteY12" fmla="*/ 441250 h 441250"/>
                        <a:gd name="connsiteX13" fmla="*/ 0 w 3342640"/>
                        <a:gd name="connsiteY13" fmla="*/ 441250 h 441250"/>
                        <a:gd name="connsiteX14" fmla="*/ 0 w 3342640"/>
                        <a:gd name="connsiteY14" fmla="*/ 0 h 4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2640" h="441250" fill="none" extrusionOk="0">
                          <a:moveTo>
                            <a:pt x="0" y="0"/>
                          </a:moveTo>
                          <a:cubicBezTo>
                            <a:pt x="186421" y="-43424"/>
                            <a:pt x="344313" y="70820"/>
                            <a:pt x="623959" y="0"/>
                          </a:cubicBezTo>
                          <a:cubicBezTo>
                            <a:pt x="903605" y="-70820"/>
                            <a:pt x="1020228" y="40654"/>
                            <a:pt x="1214493" y="0"/>
                          </a:cubicBezTo>
                          <a:cubicBezTo>
                            <a:pt x="1408758" y="-40654"/>
                            <a:pt x="1559864" y="60937"/>
                            <a:pt x="1805026" y="0"/>
                          </a:cubicBezTo>
                          <a:cubicBezTo>
                            <a:pt x="2050188" y="-60937"/>
                            <a:pt x="2094812" y="42601"/>
                            <a:pt x="2261853" y="0"/>
                          </a:cubicBezTo>
                          <a:cubicBezTo>
                            <a:pt x="2428894" y="-42601"/>
                            <a:pt x="2527906" y="40010"/>
                            <a:pt x="2752107" y="0"/>
                          </a:cubicBezTo>
                          <a:cubicBezTo>
                            <a:pt x="2976308" y="-40010"/>
                            <a:pt x="3171134" y="12670"/>
                            <a:pt x="3342640" y="0"/>
                          </a:cubicBezTo>
                          <a:cubicBezTo>
                            <a:pt x="3380793" y="197261"/>
                            <a:pt x="3316897" y="236434"/>
                            <a:pt x="3342640" y="441250"/>
                          </a:cubicBezTo>
                          <a:cubicBezTo>
                            <a:pt x="3119243" y="450828"/>
                            <a:pt x="2965563" y="386477"/>
                            <a:pt x="2785533" y="441250"/>
                          </a:cubicBezTo>
                          <a:cubicBezTo>
                            <a:pt x="2605503" y="496023"/>
                            <a:pt x="2542116" y="436617"/>
                            <a:pt x="2328706" y="441250"/>
                          </a:cubicBezTo>
                          <a:cubicBezTo>
                            <a:pt x="2115296" y="445883"/>
                            <a:pt x="1983843" y="394165"/>
                            <a:pt x="1871878" y="441250"/>
                          </a:cubicBezTo>
                          <a:cubicBezTo>
                            <a:pt x="1759913" y="488335"/>
                            <a:pt x="1492548" y="424214"/>
                            <a:pt x="1281345" y="441250"/>
                          </a:cubicBezTo>
                          <a:cubicBezTo>
                            <a:pt x="1070142" y="458286"/>
                            <a:pt x="1004706" y="414884"/>
                            <a:pt x="791091" y="441250"/>
                          </a:cubicBezTo>
                          <a:cubicBezTo>
                            <a:pt x="577476" y="467616"/>
                            <a:pt x="338922" y="424210"/>
                            <a:pt x="0" y="441250"/>
                          </a:cubicBezTo>
                          <a:cubicBezTo>
                            <a:pt x="-31717" y="231554"/>
                            <a:pt x="24762" y="177899"/>
                            <a:pt x="0" y="0"/>
                          </a:cubicBezTo>
                          <a:close/>
                        </a:path>
                        <a:path w="3342640" h="441250" stroke="0" extrusionOk="0">
                          <a:moveTo>
                            <a:pt x="0" y="0"/>
                          </a:moveTo>
                          <a:cubicBezTo>
                            <a:pt x="125471" y="-45027"/>
                            <a:pt x="269247" y="1686"/>
                            <a:pt x="523680" y="0"/>
                          </a:cubicBezTo>
                          <a:cubicBezTo>
                            <a:pt x="778113" y="-1686"/>
                            <a:pt x="826900" y="35956"/>
                            <a:pt x="980508" y="0"/>
                          </a:cubicBezTo>
                          <a:cubicBezTo>
                            <a:pt x="1134116" y="-35956"/>
                            <a:pt x="1365888" y="49419"/>
                            <a:pt x="1604467" y="0"/>
                          </a:cubicBezTo>
                          <a:cubicBezTo>
                            <a:pt x="1843046" y="-49419"/>
                            <a:pt x="1923818" y="6741"/>
                            <a:pt x="2128147" y="0"/>
                          </a:cubicBezTo>
                          <a:cubicBezTo>
                            <a:pt x="2332476" y="-6741"/>
                            <a:pt x="2425952" y="55977"/>
                            <a:pt x="2651828" y="0"/>
                          </a:cubicBezTo>
                          <a:cubicBezTo>
                            <a:pt x="2877704" y="-55977"/>
                            <a:pt x="3104837" y="32097"/>
                            <a:pt x="3342640" y="0"/>
                          </a:cubicBezTo>
                          <a:cubicBezTo>
                            <a:pt x="3394513" y="156731"/>
                            <a:pt x="3327621" y="337616"/>
                            <a:pt x="3342640" y="441250"/>
                          </a:cubicBezTo>
                          <a:cubicBezTo>
                            <a:pt x="3122112" y="492743"/>
                            <a:pt x="3043524" y="382934"/>
                            <a:pt x="2785533" y="441250"/>
                          </a:cubicBezTo>
                          <a:cubicBezTo>
                            <a:pt x="2527542" y="499566"/>
                            <a:pt x="2546378" y="433312"/>
                            <a:pt x="2328706" y="441250"/>
                          </a:cubicBezTo>
                          <a:cubicBezTo>
                            <a:pt x="2111034" y="449188"/>
                            <a:pt x="1890246" y="430669"/>
                            <a:pt x="1771599" y="441250"/>
                          </a:cubicBezTo>
                          <a:cubicBezTo>
                            <a:pt x="1652952" y="451831"/>
                            <a:pt x="1383894" y="376324"/>
                            <a:pt x="1214493" y="441250"/>
                          </a:cubicBezTo>
                          <a:cubicBezTo>
                            <a:pt x="1045092" y="506176"/>
                            <a:pt x="893664" y="417197"/>
                            <a:pt x="690812" y="441250"/>
                          </a:cubicBezTo>
                          <a:cubicBezTo>
                            <a:pt x="487960" y="465303"/>
                            <a:pt x="326312" y="420059"/>
                            <a:pt x="0" y="441250"/>
                          </a:cubicBezTo>
                          <a:cubicBezTo>
                            <a:pt x="-18379" y="259485"/>
                            <a:pt x="38835" y="15301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N=</a:t>
              </a:r>
              <a:endParaRPr lang="en-US" sz="600" b="1" dirty="0">
                <a:solidFill>
                  <a:schemeClr val="tx1"/>
                </a:solidFill>
              </a:endParaRPr>
            </a:p>
          </p:txBody>
        </p:sp>
        <p:grpSp>
          <p:nvGrpSpPr>
            <p:cNvPr id="53" name="Group 52">
              <a:extLst>
                <a:ext uri="{FF2B5EF4-FFF2-40B4-BE49-F238E27FC236}">
                  <a16:creationId xmlns:a16="http://schemas.microsoft.com/office/drawing/2014/main" id="{10F132C4-3C54-B5B0-3736-37028ECC2B14}"/>
                </a:ext>
              </a:extLst>
            </p:cNvPr>
            <p:cNvGrpSpPr/>
            <p:nvPr/>
          </p:nvGrpSpPr>
          <p:grpSpPr>
            <a:xfrm>
              <a:off x="6864082" y="3693078"/>
              <a:ext cx="5219982" cy="246221"/>
              <a:chOff x="6866583" y="3681901"/>
              <a:chExt cx="5219982" cy="246221"/>
            </a:xfrm>
          </p:grpSpPr>
          <p:sp>
            <p:nvSpPr>
              <p:cNvPr id="54" name="TextBox 53">
                <a:extLst>
                  <a:ext uri="{FF2B5EF4-FFF2-40B4-BE49-F238E27FC236}">
                    <a16:creationId xmlns:a16="http://schemas.microsoft.com/office/drawing/2014/main" id="{7DD582CE-2134-7AC8-97C0-79863CF1BC1F}"/>
                  </a:ext>
                </a:extLst>
              </p:cNvPr>
              <p:cNvSpPr txBox="1"/>
              <p:nvPr/>
            </p:nvSpPr>
            <p:spPr>
              <a:xfrm>
                <a:off x="6866583" y="3681901"/>
                <a:ext cx="562679" cy="246221"/>
              </a:xfrm>
              <a:prstGeom prst="rect">
                <a:avLst/>
              </a:prstGeom>
              <a:noFill/>
            </p:spPr>
            <p:txBody>
              <a:bodyPr wrap="square" rtlCol="0">
                <a:spAutoFit/>
              </a:bodyPr>
              <a:lstStyle/>
              <a:p>
                <a:r>
                  <a:rPr lang="en-US" sz="1000" b="1" dirty="0"/>
                  <a:t>24294</a:t>
                </a:r>
              </a:p>
            </p:txBody>
          </p:sp>
          <p:sp>
            <p:nvSpPr>
              <p:cNvPr id="55" name="TextBox 54">
                <a:extLst>
                  <a:ext uri="{FF2B5EF4-FFF2-40B4-BE49-F238E27FC236}">
                    <a16:creationId xmlns:a16="http://schemas.microsoft.com/office/drawing/2014/main" id="{FA4F000A-3F8C-E03D-E2CB-65AEE7CFC8CD}"/>
                  </a:ext>
                </a:extLst>
              </p:cNvPr>
              <p:cNvSpPr txBox="1"/>
              <p:nvPr/>
            </p:nvSpPr>
            <p:spPr>
              <a:xfrm>
                <a:off x="7764409" y="3681901"/>
                <a:ext cx="491735" cy="246221"/>
              </a:xfrm>
              <a:prstGeom prst="rect">
                <a:avLst/>
              </a:prstGeom>
              <a:noFill/>
            </p:spPr>
            <p:txBody>
              <a:bodyPr wrap="square" rtlCol="0">
                <a:spAutoFit/>
              </a:bodyPr>
              <a:lstStyle/>
              <a:p>
                <a:r>
                  <a:rPr lang="en-US" sz="1000" b="1" dirty="0"/>
                  <a:t>6236</a:t>
                </a:r>
              </a:p>
            </p:txBody>
          </p:sp>
          <p:sp>
            <p:nvSpPr>
              <p:cNvPr id="56" name="TextBox 55">
                <a:extLst>
                  <a:ext uri="{FF2B5EF4-FFF2-40B4-BE49-F238E27FC236}">
                    <a16:creationId xmlns:a16="http://schemas.microsoft.com/office/drawing/2014/main" id="{2FCE709B-1610-1BF1-1610-D12E73A8BBF7}"/>
                  </a:ext>
                </a:extLst>
              </p:cNvPr>
              <p:cNvSpPr txBox="1"/>
              <p:nvPr/>
            </p:nvSpPr>
            <p:spPr>
              <a:xfrm>
                <a:off x="8651227" y="3681901"/>
                <a:ext cx="562679" cy="246221"/>
              </a:xfrm>
              <a:prstGeom prst="rect">
                <a:avLst/>
              </a:prstGeom>
              <a:noFill/>
            </p:spPr>
            <p:txBody>
              <a:bodyPr wrap="square" rtlCol="0">
                <a:spAutoFit/>
              </a:bodyPr>
              <a:lstStyle/>
              <a:p>
                <a:r>
                  <a:rPr lang="en-US" sz="1000" b="1" dirty="0"/>
                  <a:t>41942</a:t>
                </a:r>
              </a:p>
            </p:txBody>
          </p:sp>
          <p:sp>
            <p:nvSpPr>
              <p:cNvPr id="57" name="TextBox 56">
                <a:extLst>
                  <a:ext uri="{FF2B5EF4-FFF2-40B4-BE49-F238E27FC236}">
                    <a16:creationId xmlns:a16="http://schemas.microsoft.com/office/drawing/2014/main" id="{E330FE83-2BA4-4213-881F-F0528D30C72A}"/>
                  </a:ext>
                </a:extLst>
              </p:cNvPr>
              <p:cNvSpPr txBox="1"/>
              <p:nvPr/>
            </p:nvSpPr>
            <p:spPr>
              <a:xfrm>
                <a:off x="9643710" y="3681901"/>
                <a:ext cx="628570" cy="246221"/>
              </a:xfrm>
              <a:prstGeom prst="rect">
                <a:avLst/>
              </a:prstGeom>
              <a:noFill/>
            </p:spPr>
            <p:txBody>
              <a:bodyPr wrap="square" rtlCol="0">
                <a:spAutoFit/>
              </a:bodyPr>
              <a:lstStyle/>
              <a:p>
                <a:r>
                  <a:rPr lang="en-US" sz="1000" b="1" dirty="0"/>
                  <a:t>28248</a:t>
                </a:r>
              </a:p>
            </p:txBody>
          </p:sp>
          <p:sp>
            <p:nvSpPr>
              <p:cNvPr id="58" name="TextBox 57">
                <a:extLst>
                  <a:ext uri="{FF2B5EF4-FFF2-40B4-BE49-F238E27FC236}">
                    <a16:creationId xmlns:a16="http://schemas.microsoft.com/office/drawing/2014/main" id="{46774567-B4DA-9FC2-D438-541EDA491E82}"/>
                  </a:ext>
                </a:extLst>
              </p:cNvPr>
              <p:cNvSpPr txBox="1"/>
              <p:nvPr/>
            </p:nvSpPr>
            <p:spPr>
              <a:xfrm>
                <a:off x="10582766" y="3681901"/>
                <a:ext cx="628570" cy="246221"/>
              </a:xfrm>
              <a:prstGeom prst="rect">
                <a:avLst/>
              </a:prstGeom>
              <a:noFill/>
            </p:spPr>
            <p:txBody>
              <a:bodyPr wrap="square" rtlCol="0">
                <a:spAutoFit/>
              </a:bodyPr>
              <a:lstStyle/>
              <a:p>
                <a:r>
                  <a:rPr lang="en-US" sz="1000" b="1" dirty="0"/>
                  <a:t>10871</a:t>
                </a:r>
              </a:p>
            </p:txBody>
          </p:sp>
          <p:sp>
            <p:nvSpPr>
              <p:cNvPr id="59" name="TextBox 58">
                <a:extLst>
                  <a:ext uri="{FF2B5EF4-FFF2-40B4-BE49-F238E27FC236}">
                    <a16:creationId xmlns:a16="http://schemas.microsoft.com/office/drawing/2014/main" id="{1DCD7EF1-C957-DE59-4CA9-DB2E89829730}"/>
                  </a:ext>
                </a:extLst>
              </p:cNvPr>
              <p:cNvSpPr txBox="1"/>
              <p:nvPr/>
            </p:nvSpPr>
            <p:spPr>
              <a:xfrm>
                <a:off x="11523886" y="3681901"/>
                <a:ext cx="562679" cy="246221"/>
              </a:xfrm>
              <a:prstGeom prst="rect">
                <a:avLst/>
              </a:prstGeom>
              <a:noFill/>
            </p:spPr>
            <p:txBody>
              <a:bodyPr wrap="square" rtlCol="0">
                <a:spAutoFit/>
              </a:bodyPr>
              <a:lstStyle/>
              <a:p>
                <a:r>
                  <a:rPr lang="en-US" sz="1000" b="1" dirty="0"/>
                  <a:t>32393</a:t>
                </a:r>
              </a:p>
            </p:txBody>
          </p:sp>
        </p:grpSp>
      </p:grpSp>
    </p:spTree>
    <p:extLst>
      <p:ext uri="{BB962C8B-B14F-4D97-AF65-F5344CB8AC3E}">
        <p14:creationId xmlns:p14="http://schemas.microsoft.com/office/powerpoint/2010/main" val="53669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Stratified Simple Logistic Regression</a:t>
            </a:r>
          </a:p>
          <a:p>
            <a:pPr algn="ctr"/>
            <a:r>
              <a:rPr lang="en-US" sz="1200" b="1" dirty="0"/>
              <a:t>(Adjusted for:- Religion, Caste, Education, Wealth Index and Family size)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grpSp>
        <p:nvGrpSpPr>
          <p:cNvPr id="13" name="Group 12">
            <a:extLst>
              <a:ext uri="{FF2B5EF4-FFF2-40B4-BE49-F238E27FC236}">
                <a16:creationId xmlns:a16="http://schemas.microsoft.com/office/drawing/2014/main" id="{972285D3-7C09-6F51-2021-D61D4FA59479}"/>
              </a:ext>
            </a:extLst>
          </p:cNvPr>
          <p:cNvGrpSpPr/>
          <p:nvPr/>
        </p:nvGrpSpPr>
        <p:grpSpPr>
          <a:xfrm>
            <a:off x="-3675" y="968829"/>
            <a:ext cx="5012616" cy="3282117"/>
            <a:chOff x="-3675" y="968829"/>
            <a:chExt cx="5012616" cy="3282117"/>
          </a:xfrm>
        </p:grpSpPr>
        <p:sp>
          <p:nvSpPr>
            <p:cNvPr id="11" name="Rectangle 10">
              <a:extLst>
                <a:ext uri="{FF2B5EF4-FFF2-40B4-BE49-F238E27FC236}">
                  <a16:creationId xmlns:a16="http://schemas.microsoft.com/office/drawing/2014/main" id="{F417D7BA-AA16-AB67-43F4-75F77CC1524A}"/>
                </a:ext>
              </a:extLst>
            </p:cNvPr>
            <p:cNvSpPr/>
            <p:nvPr/>
          </p:nvSpPr>
          <p:spPr>
            <a:xfrm>
              <a:off x="-3675" y="968829"/>
              <a:ext cx="4988630" cy="3239378"/>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203AA1-05D9-A0A8-CA99-9D01E2C7F8B8}"/>
                </a:ext>
              </a:extLst>
            </p:cNvPr>
            <p:cNvSpPr txBox="1"/>
            <p:nvPr/>
          </p:nvSpPr>
          <p:spPr>
            <a:xfrm>
              <a:off x="23986" y="1080847"/>
              <a:ext cx="4984955" cy="3170099"/>
            </a:xfrm>
            <a:prstGeom prst="rect">
              <a:avLst/>
            </a:prstGeom>
            <a:no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Ever Used Any Contraception</a:t>
              </a:r>
            </a:p>
            <a:p>
              <a:pPr algn="ctr"/>
              <a:endParaRPr lang="en-IN"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Hindu respondents showed higher odds of ever use of any contraception as compared to other religions.</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Among different castes odds of ever use of any contraception was higher among General Category</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Respondents who were urban residents showed higher odds of ever use of contraception</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As socio economic status increases odds of ever use of any contraception increases </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Husband’s education and Migration also showed higher odds of ever use of any contraception.</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Media Exposure showed a higher odds of ever using any contraception</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FLW interaction and knowledge of any modern spacing method showed a very higher odds of ever use of any contraception.</a:t>
              </a:r>
            </a:p>
            <a:p>
              <a:endParaRPr lang="en-IN" sz="1200" b="1" dirty="0"/>
            </a:p>
          </p:txBody>
        </p:sp>
      </p:grpSp>
      <p:grpSp>
        <p:nvGrpSpPr>
          <p:cNvPr id="14" name="Group 13">
            <a:extLst>
              <a:ext uri="{FF2B5EF4-FFF2-40B4-BE49-F238E27FC236}">
                <a16:creationId xmlns:a16="http://schemas.microsoft.com/office/drawing/2014/main" id="{9A1B2A85-E897-0E31-3D47-3F1E0D6F406C}"/>
              </a:ext>
            </a:extLst>
          </p:cNvPr>
          <p:cNvGrpSpPr/>
          <p:nvPr/>
        </p:nvGrpSpPr>
        <p:grpSpPr>
          <a:xfrm>
            <a:off x="5010779" y="968829"/>
            <a:ext cx="4988630" cy="3239378"/>
            <a:chOff x="-3675" y="968829"/>
            <a:chExt cx="4988630" cy="3239378"/>
          </a:xfrm>
        </p:grpSpPr>
        <p:sp>
          <p:nvSpPr>
            <p:cNvPr id="15" name="Rectangle 14">
              <a:extLst>
                <a:ext uri="{FF2B5EF4-FFF2-40B4-BE49-F238E27FC236}">
                  <a16:creationId xmlns:a16="http://schemas.microsoft.com/office/drawing/2014/main" id="{F2F04EDE-2CD3-111D-E472-4E10C32B6396}"/>
                </a:ext>
              </a:extLst>
            </p:cNvPr>
            <p:cNvSpPr/>
            <p:nvPr/>
          </p:nvSpPr>
          <p:spPr>
            <a:xfrm>
              <a:off x="-3675" y="968829"/>
              <a:ext cx="4988630" cy="3239378"/>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8460018-57CD-85A0-F69E-69AFAC7ACF13}"/>
                </a:ext>
              </a:extLst>
            </p:cNvPr>
            <p:cNvSpPr txBox="1"/>
            <p:nvPr/>
          </p:nvSpPr>
          <p:spPr>
            <a:xfrm>
              <a:off x="0" y="1049610"/>
              <a:ext cx="4984955" cy="2985433"/>
            </a:xfrm>
            <a:prstGeom prst="rect">
              <a:avLst/>
            </a:prstGeom>
            <a:no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Current Use of Any Contraception</a:t>
              </a:r>
            </a:p>
            <a:p>
              <a:pPr algn="ctr"/>
              <a:endParaRPr lang="en-IN"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Hindu respondents showed higher odds of </a:t>
              </a:r>
              <a:r>
                <a:rPr lang="en-US" sz="1200" dirty="0">
                  <a:latin typeface="Times New Roman" panose="02020603050405020304" pitchFamily="18" charset="0"/>
                  <a:cs typeface="Times New Roman" panose="02020603050405020304" pitchFamily="18" charset="0"/>
                </a:rPr>
                <a:t>current use of any contraception </a:t>
              </a:r>
              <a:r>
                <a:rPr lang="en-IN" sz="1200" dirty="0">
                  <a:latin typeface="Times New Roman" panose="02020603050405020304" pitchFamily="18" charset="0"/>
                  <a:cs typeface="Times New Roman" panose="02020603050405020304" pitchFamily="18" charset="0"/>
                </a:rPr>
                <a:t>as compared to other religions.</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Among different castes odd of </a:t>
              </a:r>
              <a:r>
                <a:rPr lang="en-US" sz="1200" dirty="0">
                  <a:latin typeface="Times New Roman" panose="02020603050405020304" pitchFamily="18" charset="0"/>
                  <a:cs typeface="Times New Roman" panose="02020603050405020304" pitchFamily="18" charset="0"/>
                </a:rPr>
                <a:t>current use of any contraception</a:t>
              </a:r>
              <a:r>
                <a:rPr lang="en-IN" sz="1200" dirty="0">
                  <a:latin typeface="Times New Roman" panose="02020603050405020304" pitchFamily="18" charset="0"/>
                  <a:cs typeface="Times New Roman" panose="02020603050405020304" pitchFamily="18" charset="0"/>
                </a:rPr>
                <a:t> was higher among General Category</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Respondents who were urban residents showed higher odds of </a:t>
              </a:r>
              <a:r>
                <a:rPr lang="en-US" sz="1200" dirty="0">
                  <a:latin typeface="Times New Roman" panose="02020603050405020304" pitchFamily="18" charset="0"/>
                  <a:cs typeface="Times New Roman" panose="02020603050405020304" pitchFamily="18" charset="0"/>
                </a:rPr>
                <a:t>current use of any contraception</a:t>
              </a:r>
              <a:endParaRPr lang="en-IN"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As socio economic status increases odds of </a:t>
              </a:r>
              <a:r>
                <a:rPr lang="en-US" sz="1200" dirty="0">
                  <a:latin typeface="Times New Roman" panose="02020603050405020304" pitchFamily="18" charset="0"/>
                  <a:cs typeface="Times New Roman" panose="02020603050405020304" pitchFamily="18" charset="0"/>
                </a:rPr>
                <a:t>current use of any contraception </a:t>
              </a:r>
              <a:r>
                <a:rPr lang="en-IN" sz="1200" dirty="0">
                  <a:latin typeface="Times New Roman" panose="02020603050405020304" pitchFamily="18" charset="0"/>
                  <a:cs typeface="Times New Roman" panose="02020603050405020304" pitchFamily="18" charset="0"/>
                </a:rPr>
                <a:t>increases </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Husband’s education and Migration also showed higher odds of </a:t>
              </a:r>
              <a:r>
                <a:rPr lang="en-US" sz="1200" dirty="0">
                  <a:latin typeface="Times New Roman" panose="02020603050405020304" pitchFamily="18" charset="0"/>
                  <a:cs typeface="Times New Roman" panose="02020603050405020304" pitchFamily="18" charset="0"/>
                </a:rPr>
                <a:t>current use of any contraception.</a:t>
              </a:r>
              <a:endParaRPr lang="en-IN"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Media Exposure showed a higher odds of </a:t>
              </a:r>
              <a:r>
                <a:rPr lang="en-US" sz="1200" dirty="0">
                  <a:latin typeface="Times New Roman" panose="02020603050405020304" pitchFamily="18" charset="0"/>
                  <a:cs typeface="Times New Roman" panose="02020603050405020304" pitchFamily="18" charset="0"/>
                </a:rPr>
                <a:t>current use of any contraception</a:t>
              </a:r>
              <a:endParaRPr lang="en-IN"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FLW interaction and knowledge of any modern spacing method showed a very higher odds of </a:t>
              </a:r>
              <a:r>
                <a:rPr lang="en-US" sz="1200" dirty="0">
                  <a:latin typeface="Times New Roman" panose="02020603050405020304" pitchFamily="18" charset="0"/>
                  <a:cs typeface="Times New Roman" panose="02020603050405020304" pitchFamily="18" charset="0"/>
                </a:rPr>
                <a:t>current use of any contraception</a:t>
              </a:r>
              <a:r>
                <a:rPr lang="en-IN" sz="1200" dirty="0">
                  <a:latin typeface="Times New Roman" panose="02020603050405020304" pitchFamily="18" charset="0"/>
                  <a:cs typeface="Times New Roman" panose="02020603050405020304" pitchFamily="18" charset="0"/>
                </a:rPr>
                <a:t>. </a:t>
              </a:r>
            </a:p>
          </p:txBody>
        </p:sp>
      </p:grpSp>
      <p:grpSp>
        <p:nvGrpSpPr>
          <p:cNvPr id="17" name="Group 16">
            <a:extLst>
              <a:ext uri="{FF2B5EF4-FFF2-40B4-BE49-F238E27FC236}">
                <a16:creationId xmlns:a16="http://schemas.microsoft.com/office/drawing/2014/main" id="{66873B33-EB85-C892-EB9D-F12B82DE8821}"/>
              </a:ext>
            </a:extLst>
          </p:cNvPr>
          <p:cNvGrpSpPr/>
          <p:nvPr/>
        </p:nvGrpSpPr>
        <p:grpSpPr>
          <a:xfrm>
            <a:off x="-32154" y="4253160"/>
            <a:ext cx="5816984" cy="2579088"/>
            <a:chOff x="-31433" y="894986"/>
            <a:chExt cx="5021669" cy="3313221"/>
          </a:xfrm>
        </p:grpSpPr>
        <p:sp>
          <p:nvSpPr>
            <p:cNvPr id="18" name="Rectangle 17">
              <a:extLst>
                <a:ext uri="{FF2B5EF4-FFF2-40B4-BE49-F238E27FC236}">
                  <a16:creationId xmlns:a16="http://schemas.microsoft.com/office/drawing/2014/main" id="{6BB1E603-44C2-4518-E734-5876D4C56E57}"/>
                </a:ext>
              </a:extLst>
            </p:cNvPr>
            <p:cNvSpPr/>
            <p:nvPr/>
          </p:nvSpPr>
          <p:spPr>
            <a:xfrm>
              <a:off x="-3675" y="968829"/>
              <a:ext cx="4988630" cy="3239378"/>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E41DCEE-CCFF-FF93-0F11-0C5385A60059}"/>
                </a:ext>
              </a:extLst>
            </p:cNvPr>
            <p:cNvSpPr txBox="1"/>
            <p:nvPr/>
          </p:nvSpPr>
          <p:spPr>
            <a:xfrm>
              <a:off x="-31433" y="894986"/>
              <a:ext cx="4984955" cy="514001"/>
            </a:xfrm>
            <a:prstGeom prst="rect">
              <a:avLst/>
            </a:prstGeom>
            <a:no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Current Use of Any Traditional Method</a:t>
              </a:r>
            </a:p>
          </p:txBody>
        </p:sp>
        <p:sp>
          <p:nvSpPr>
            <p:cNvPr id="23" name="TextBox 22">
              <a:extLst>
                <a:ext uri="{FF2B5EF4-FFF2-40B4-BE49-F238E27FC236}">
                  <a16:creationId xmlns:a16="http://schemas.microsoft.com/office/drawing/2014/main" id="{EE0597EE-464E-A60E-2544-000D0D7FC9D2}"/>
                </a:ext>
              </a:extLst>
            </p:cNvPr>
            <p:cNvSpPr txBox="1"/>
            <p:nvPr/>
          </p:nvSpPr>
          <p:spPr>
            <a:xfrm>
              <a:off x="5281" y="1726619"/>
              <a:ext cx="4984955" cy="2016461"/>
            </a:xfrm>
            <a:prstGeom prst="rect">
              <a:avLst/>
            </a:prstGeom>
            <a:noFill/>
          </p:spPr>
          <p:txBody>
            <a:bodyPr wrap="square" rtlCol="0">
              <a:spAutoFit/>
            </a:bodyPr>
            <a:lstStyle/>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Non-Hindus respondents showed a higher odds of current use of traditional method, while respondents belonging to general category showed higher odds of current use of traditional method.</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As socio-economic status increases the odds of currently using any traditional method decreases.</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Those who had heard about FP through media sources and who had any FLW interaction showed a lower odds of current use of traditional methods.</a:t>
              </a:r>
            </a:p>
            <a:p>
              <a:endParaRPr lang="en-IN" sz="1200" dirty="0">
                <a:latin typeface="Times New Roman" panose="02020603050405020304" pitchFamily="18" charset="0"/>
                <a:cs typeface="Times New Roman" panose="02020603050405020304" pitchFamily="18" charset="0"/>
              </a:endParaRPr>
            </a:p>
          </p:txBody>
        </p:sp>
      </p:grpSp>
      <p:pic>
        <p:nvPicPr>
          <p:cNvPr id="1026" name="Picture 2" descr="Family Planning and Reproductive Health | Global Health ...">
            <a:extLst>
              <a:ext uri="{FF2B5EF4-FFF2-40B4-BE49-F238E27FC236}">
                <a16:creationId xmlns:a16="http://schemas.microsoft.com/office/drawing/2014/main" id="{85F50F07-8DB7-1B2B-02FF-2A6F5B16D0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6554" y="1140542"/>
            <a:ext cx="1638300" cy="12214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 3 | Family planning icons Vectors ...">
            <a:extLst>
              <a:ext uri="{FF2B5EF4-FFF2-40B4-BE49-F238E27FC236}">
                <a16:creationId xmlns:a16="http://schemas.microsoft.com/office/drawing/2014/main" id="{B34CCD22-492F-3E98-86A9-E2259B2F6B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4142" y="2514754"/>
            <a:ext cx="2143125" cy="170328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26F09BAB-E76E-0600-402C-74E2598587F2}"/>
              </a:ext>
            </a:extLst>
          </p:cNvPr>
          <p:cNvGrpSpPr/>
          <p:nvPr/>
        </p:nvGrpSpPr>
        <p:grpSpPr>
          <a:xfrm>
            <a:off x="5784831" y="4245474"/>
            <a:ext cx="6436403" cy="2705526"/>
            <a:chOff x="-24019" y="890974"/>
            <a:chExt cx="5029318" cy="3475649"/>
          </a:xfrm>
        </p:grpSpPr>
        <p:sp>
          <p:nvSpPr>
            <p:cNvPr id="21" name="Rectangle 20">
              <a:extLst>
                <a:ext uri="{FF2B5EF4-FFF2-40B4-BE49-F238E27FC236}">
                  <a16:creationId xmlns:a16="http://schemas.microsoft.com/office/drawing/2014/main" id="{7A1B95BB-F2E4-5411-61F4-155E2741B50C}"/>
                </a:ext>
              </a:extLst>
            </p:cNvPr>
            <p:cNvSpPr/>
            <p:nvPr/>
          </p:nvSpPr>
          <p:spPr>
            <a:xfrm>
              <a:off x="-3675" y="968829"/>
              <a:ext cx="4988630" cy="3239378"/>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0AF6F50-5EBF-B8F1-0F9B-3BB0ED0924A5}"/>
                </a:ext>
              </a:extLst>
            </p:cNvPr>
            <p:cNvSpPr txBox="1"/>
            <p:nvPr/>
          </p:nvSpPr>
          <p:spPr>
            <a:xfrm>
              <a:off x="-24019" y="890974"/>
              <a:ext cx="4984955" cy="514001"/>
            </a:xfrm>
            <a:prstGeom prst="rect">
              <a:avLst/>
            </a:prstGeom>
            <a:no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Current Use of Any Modern Spacing Contraception</a:t>
              </a:r>
            </a:p>
          </p:txBody>
        </p:sp>
        <p:sp>
          <p:nvSpPr>
            <p:cNvPr id="24" name="TextBox 23">
              <a:extLst>
                <a:ext uri="{FF2B5EF4-FFF2-40B4-BE49-F238E27FC236}">
                  <a16:creationId xmlns:a16="http://schemas.microsoft.com/office/drawing/2014/main" id="{ADDF6195-6AB3-DF96-4F2E-1A9151B0973E}"/>
                </a:ext>
              </a:extLst>
            </p:cNvPr>
            <p:cNvSpPr txBox="1"/>
            <p:nvPr/>
          </p:nvSpPr>
          <p:spPr>
            <a:xfrm>
              <a:off x="20344" y="1654542"/>
              <a:ext cx="4984955" cy="355846"/>
            </a:xfrm>
            <a:prstGeom prst="rect">
              <a:avLst/>
            </a:prstGeom>
            <a:noFill/>
          </p:spPr>
          <p:txBody>
            <a:bodyPr wrap="square" rtlCol="0">
              <a:spAutoFit/>
            </a:bodyPr>
            <a:lstStyle/>
            <a:p>
              <a:pPr algn="ctr"/>
              <a:endParaRPr lang="en-IN" sz="1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BCF7D7D-6A79-B8C5-9149-D1391D93E744}"/>
                </a:ext>
              </a:extLst>
            </p:cNvPr>
            <p:cNvSpPr txBox="1"/>
            <p:nvPr/>
          </p:nvSpPr>
          <p:spPr>
            <a:xfrm>
              <a:off x="-13847" y="1401239"/>
              <a:ext cx="4984955" cy="2965384"/>
            </a:xfrm>
            <a:prstGeom prst="rect">
              <a:avLst/>
            </a:prstGeom>
            <a:noFill/>
          </p:spPr>
          <p:txBody>
            <a:bodyPr wrap="square" rtlCol="0">
              <a:spAutoFit/>
            </a:bodyPr>
            <a:lstStyle/>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Hindu respondents showed higher odds of </a:t>
              </a:r>
              <a:r>
                <a:rPr lang="en-US" sz="1200" dirty="0">
                  <a:latin typeface="Times New Roman" panose="02020603050405020304" pitchFamily="18" charset="0"/>
                  <a:cs typeface="Times New Roman" panose="02020603050405020304" pitchFamily="18" charset="0"/>
                </a:rPr>
                <a:t>current use of modern spacing method </a:t>
              </a:r>
              <a:r>
                <a:rPr lang="en-IN" sz="1200" dirty="0">
                  <a:latin typeface="Times New Roman" panose="02020603050405020304" pitchFamily="18" charset="0"/>
                  <a:cs typeface="Times New Roman" panose="02020603050405020304" pitchFamily="18" charset="0"/>
                </a:rPr>
                <a:t>as compared to other religions.</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Among different castes odd of </a:t>
              </a:r>
              <a:r>
                <a:rPr lang="en-US" sz="1200" dirty="0">
                  <a:latin typeface="Times New Roman" panose="02020603050405020304" pitchFamily="18" charset="0"/>
                  <a:cs typeface="Times New Roman" panose="02020603050405020304" pitchFamily="18" charset="0"/>
                </a:rPr>
                <a:t>current use of modern spacing method</a:t>
              </a:r>
              <a:r>
                <a:rPr lang="en-IN" sz="1200" dirty="0">
                  <a:latin typeface="Times New Roman" panose="02020603050405020304" pitchFamily="18" charset="0"/>
                  <a:cs typeface="Times New Roman" panose="02020603050405020304" pitchFamily="18" charset="0"/>
                </a:rPr>
                <a:t> was higher among General Category</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Respondents who were urban residents showed higher odds of </a:t>
              </a:r>
              <a:r>
                <a:rPr lang="en-US" sz="1200" dirty="0">
                  <a:latin typeface="Times New Roman" panose="02020603050405020304" pitchFamily="18" charset="0"/>
                  <a:cs typeface="Times New Roman" panose="02020603050405020304" pitchFamily="18" charset="0"/>
                </a:rPr>
                <a:t>current use of modern spacing method</a:t>
              </a:r>
              <a:endParaRPr lang="en-IN"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As socio economic status increases odds of </a:t>
              </a:r>
              <a:r>
                <a:rPr lang="en-US" sz="1200" dirty="0">
                  <a:latin typeface="Times New Roman" panose="02020603050405020304" pitchFamily="18" charset="0"/>
                  <a:cs typeface="Times New Roman" panose="02020603050405020304" pitchFamily="18" charset="0"/>
                </a:rPr>
                <a:t>current use of modern spacing method</a:t>
              </a:r>
              <a:endParaRPr lang="en-IN"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increases </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Media Exposure showed a higher odds of </a:t>
              </a:r>
              <a:r>
                <a:rPr lang="en-US" sz="1200" dirty="0">
                  <a:latin typeface="Times New Roman" panose="02020603050405020304" pitchFamily="18" charset="0"/>
                  <a:cs typeface="Times New Roman" panose="02020603050405020304" pitchFamily="18" charset="0"/>
                </a:rPr>
                <a:t>current use of modern spacing method</a:t>
              </a:r>
              <a:endParaRPr lang="en-IN"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FLW interaction and knowledge of any modern spacing method showed a very higher odds of </a:t>
              </a:r>
              <a:r>
                <a:rPr lang="en-US" sz="1200" dirty="0">
                  <a:latin typeface="Times New Roman" panose="02020603050405020304" pitchFamily="18" charset="0"/>
                  <a:cs typeface="Times New Roman" panose="02020603050405020304" pitchFamily="18" charset="0"/>
                </a:rPr>
                <a:t>current use of any contraception</a:t>
              </a:r>
              <a:r>
                <a:rPr lang="en-IN" sz="1200" dirty="0">
                  <a:latin typeface="Times New Roman" panose="02020603050405020304" pitchFamily="18" charset="0"/>
                  <a:cs typeface="Times New Roman" panose="02020603050405020304" pitchFamily="18" charset="0"/>
                </a:rPr>
                <a:t>. </a:t>
              </a:r>
            </a:p>
            <a:p>
              <a:pPr algn="ctr"/>
              <a:endParaRPr lang="en-IN" sz="12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34F7CB48-EC8E-2767-7597-088888EE5283}"/>
                  </a:ext>
                </a:extLst>
              </p:cNvPr>
              <p:cNvGraphicFramePr>
                <a:graphicFrameLocks noChangeAspect="1"/>
              </p:cNvGraphicFramePr>
              <p:nvPr>
                <p:extLst>
                  <p:ext uri="{D42A27DB-BD31-4B8C-83A1-F6EECF244321}">
                    <p14:modId xmlns:p14="http://schemas.microsoft.com/office/powerpoint/2010/main" val="489918191"/>
                  </p:ext>
                </p:extLst>
              </p:nvPr>
            </p:nvGraphicFramePr>
            <p:xfrm>
              <a:off x="4315578" y="1026310"/>
              <a:ext cx="669377" cy="609682"/>
            </p:xfrm>
            <a:graphic>
              <a:graphicData uri="http://schemas.microsoft.com/office/powerpoint/2016/slidezoom">
                <pslz:sldZm>
                  <pslz:sldZmObj sldId="290" cId="362505336">
                    <pslz:zmPr id="{A140B01D-137F-4A9A-81B7-4818125D42A7}" returnToParent="0" imageType="cover" transitionDur="1000">
                      <p166:blipFill xmlns:p166="http://schemas.microsoft.com/office/powerpoint/2016/6/main">
                        <a:blip r:embed="rId7">
                          <a:extLst>
                            <a:ext uri="{96DAC541-7B7A-43D3-8B79-37D633B846F1}">
                              <asvg:svgBlip xmlns:asvg="http://schemas.microsoft.com/office/drawing/2016/SVG/main" r:embed="rId8"/>
                            </a:ext>
                          </a:extLst>
                        </a:blip>
                        <a:stretch>
                          <a:fillRect/>
                        </a:stretch>
                      </p166:blipFill>
                      <p166:spPr xmlns:p166="http://schemas.microsoft.com/office/powerpoint/2016/6/main">
                        <a:xfrm>
                          <a:off x="0" y="0"/>
                          <a:ext cx="669377" cy="609682"/>
                        </a:xfrm>
                        <a:prstGeom prst="rect">
                          <a:avLst/>
                        </a:prstGeom>
                        <a:ln w="3175">
                          <a:noFill/>
                        </a:ln>
                      </p166:spPr>
                    </pslz:zmPr>
                  </pslz:sldZmObj>
                </pslz:sldZm>
              </a:graphicData>
            </a:graphic>
          </p:graphicFrame>
        </mc:Choice>
        <mc:Fallback xmlns="">
          <p:pic>
            <p:nvPicPr>
              <p:cNvPr id="27" name="Slide Zoom 26">
                <a:hlinkClick r:id="rId9" action="ppaction://hlinksldjump"/>
                <a:extLst>
                  <a:ext uri="{FF2B5EF4-FFF2-40B4-BE49-F238E27FC236}">
                    <a16:creationId xmlns:a16="http://schemas.microsoft.com/office/drawing/2014/main" id="{34F7CB48-EC8E-2767-7597-088888EE5283}"/>
                  </a:ext>
                </a:extLst>
              </p:cNvPr>
              <p:cNvPicPr>
                <a:picLocks noGrp="1" noRot="1" noChangeAspect="1" noMove="1" noResize="1" noEditPoints="1" noAdjustHandles="1" noChangeArrowheads="1" noChangeShapeType="1"/>
              </p:cNvPicPr>
              <p:nvPr/>
            </p:nvPicPr>
            <p:blipFill>
              <a:blip r:embed="rId10">
                <a:extLst>
                  <a:ext uri="{96DAC541-7B7A-43D3-8B79-37D633B846F1}">
                    <asvg:svgBlip xmlns:asvg="http://schemas.microsoft.com/office/drawing/2016/SVG/main" r:embed="rId11"/>
                  </a:ext>
                </a:extLst>
              </a:blip>
              <a:stretch>
                <a:fillRect/>
              </a:stretch>
            </p:blipFill>
            <p:spPr>
              <a:xfrm>
                <a:off x="4315578" y="1026310"/>
                <a:ext cx="669377" cy="609682"/>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362F0063-9294-56D6-8AC7-F4F4020E0B2A}"/>
                  </a:ext>
                </a:extLst>
              </p:cNvPr>
              <p:cNvGraphicFramePr>
                <a:graphicFrameLocks noChangeAspect="1"/>
              </p:cNvGraphicFramePr>
              <p:nvPr>
                <p:extLst>
                  <p:ext uri="{D42A27DB-BD31-4B8C-83A1-F6EECF244321}">
                    <p14:modId xmlns:p14="http://schemas.microsoft.com/office/powerpoint/2010/main" val="3926415610"/>
                  </p:ext>
                </p:extLst>
              </p:nvPr>
            </p:nvGraphicFramePr>
            <p:xfrm>
              <a:off x="9349252" y="1012343"/>
              <a:ext cx="674890" cy="607220"/>
            </p:xfrm>
            <a:graphic>
              <a:graphicData uri="http://schemas.microsoft.com/office/powerpoint/2016/slidezoom">
                <pslz:sldZm>
                  <pslz:sldZmObj sldId="291" cId="3203941027">
                    <pslz:zmPr id="{3A046034-1DC3-4C91-AE7A-30B77B772209}" returnToParent="0" imageType="cover" transitionDur="1000">
                      <p166:blipFill xmlns:p166="http://schemas.microsoft.com/office/powerpoint/2016/6/main">
                        <a:blip r:embed="rId7">
                          <a:extLst>
                            <a:ext uri="{96DAC541-7B7A-43D3-8B79-37D633B846F1}">
                              <asvg:svgBlip xmlns:asvg="http://schemas.microsoft.com/office/drawing/2016/SVG/main" r:embed="rId8"/>
                            </a:ext>
                          </a:extLst>
                        </a:blip>
                        <a:stretch>
                          <a:fillRect/>
                        </a:stretch>
                      </p166:blipFill>
                      <p166:spPr xmlns:p166="http://schemas.microsoft.com/office/powerpoint/2016/6/main">
                        <a:xfrm>
                          <a:off x="0" y="0"/>
                          <a:ext cx="674890" cy="607220"/>
                        </a:xfrm>
                        <a:prstGeom prst="rect">
                          <a:avLst/>
                        </a:prstGeom>
                        <a:ln w="3175">
                          <a:noFill/>
                        </a:ln>
                      </p166:spPr>
                    </pslz:zmPr>
                  </pslz:sldZmObj>
                </pslz:sldZm>
              </a:graphicData>
            </a:graphic>
          </p:graphicFrame>
        </mc:Choice>
        <mc:Fallback xmlns="">
          <p:pic>
            <p:nvPicPr>
              <p:cNvPr id="29" name="Slide Zoom 28">
                <a:hlinkClick r:id="rId12" action="ppaction://hlinksldjump"/>
                <a:extLst>
                  <a:ext uri="{FF2B5EF4-FFF2-40B4-BE49-F238E27FC236}">
                    <a16:creationId xmlns:a16="http://schemas.microsoft.com/office/drawing/2014/main" id="{362F0063-9294-56D6-8AC7-F4F4020E0B2A}"/>
                  </a:ext>
                </a:extLst>
              </p:cNvPr>
              <p:cNvPicPr>
                <a:picLocks noGrp="1" noRot="1" noChangeAspect="1" noMove="1" noResize="1" noEditPoints="1" noAdjustHandles="1" noChangeArrowheads="1" noChangeShapeType="1"/>
              </p:cNvPicPr>
              <p:nvPr/>
            </p:nvPicPr>
            <p:blipFill>
              <a:blip r:embed="rId10">
                <a:extLst>
                  <a:ext uri="{96DAC541-7B7A-43D3-8B79-37D633B846F1}">
                    <asvg:svgBlip xmlns:asvg="http://schemas.microsoft.com/office/drawing/2016/SVG/main" r:embed="rId11"/>
                  </a:ext>
                </a:extLst>
              </a:blip>
              <a:stretch>
                <a:fillRect/>
              </a:stretch>
            </p:blipFill>
            <p:spPr>
              <a:xfrm>
                <a:off x="9349252" y="1012343"/>
                <a:ext cx="674890" cy="60722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1" name="Slide Zoom 30">
                <a:extLst>
                  <a:ext uri="{FF2B5EF4-FFF2-40B4-BE49-F238E27FC236}">
                    <a16:creationId xmlns:a16="http://schemas.microsoft.com/office/drawing/2014/main" id="{F048D8C0-CFF5-F687-675C-C3FC6F781839}"/>
                  </a:ext>
                </a:extLst>
              </p:cNvPr>
              <p:cNvGraphicFramePr>
                <a:graphicFrameLocks noChangeAspect="1"/>
              </p:cNvGraphicFramePr>
              <p:nvPr>
                <p:extLst>
                  <p:ext uri="{D42A27DB-BD31-4B8C-83A1-F6EECF244321}">
                    <p14:modId xmlns:p14="http://schemas.microsoft.com/office/powerpoint/2010/main" val="439327794"/>
                  </p:ext>
                </p:extLst>
              </p:nvPr>
            </p:nvGraphicFramePr>
            <p:xfrm>
              <a:off x="5139445" y="4288988"/>
              <a:ext cx="602856" cy="509100"/>
            </p:xfrm>
            <a:graphic>
              <a:graphicData uri="http://schemas.microsoft.com/office/powerpoint/2016/slidezoom">
                <pslz:sldZm>
                  <pslz:sldZmObj sldId="292" cId="2377662153">
                    <pslz:zmPr id="{37A3246F-1D62-4EC6-AE16-A3451CEECA1B}" returnToParent="0" imageType="cover" transitionDur="1000">
                      <p166:blipFill xmlns:p166="http://schemas.microsoft.com/office/powerpoint/2016/6/main">
                        <a:blip r:embed="rId7">
                          <a:extLst>
                            <a:ext uri="{96DAC541-7B7A-43D3-8B79-37D633B846F1}">
                              <asvg:svgBlip xmlns:asvg="http://schemas.microsoft.com/office/drawing/2016/SVG/main" r:embed="rId8"/>
                            </a:ext>
                          </a:extLst>
                        </a:blip>
                        <a:stretch>
                          <a:fillRect/>
                        </a:stretch>
                      </p166:blipFill>
                      <p166:spPr xmlns:p166="http://schemas.microsoft.com/office/powerpoint/2016/6/main">
                        <a:xfrm>
                          <a:off x="0" y="0"/>
                          <a:ext cx="602856" cy="509100"/>
                        </a:xfrm>
                        <a:prstGeom prst="rect">
                          <a:avLst/>
                        </a:prstGeom>
                        <a:ln w="3175">
                          <a:noFill/>
                        </a:ln>
                      </p166:spPr>
                    </pslz:zmPr>
                  </pslz:sldZmObj>
                </pslz:sldZm>
              </a:graphicData>
            </a:graphic>
          </p:graphicFrame>
        </mc:Choice>
        <mc:Fallback xmlns="">
          <p:pic>
            <p:nvPicPr>
              <p:cNvPr id="31" name="Slide Zoom 30">
                <a:hlinkClick r:id="rId13" action="ppaction://hlinksldjump"/>
                <a:extLst>
                  <a:ext uri="{FF2B5EF4-FFF2-40B4-BE49-F238E27FC236}">
                    <a16:creationId xmlns:a16="http://schemas.microsoft.com/office/drawing/2014/main" id="{F048D8C0-CFF5-F687-675C-C3FC6F781839}"/>
                  </a:ext>
                </a:extLst>
              </p:cNvPr>
              <p:cNvPicPr>
                <a:picLocks noGrp="1" noRot="1" noChangeAspect="1" noMove="1" noResize="1" noEditPoints="1" noAdjustHandles="1" noChangeArrowheads="1" noChangeShapeType="1"/>
              </p:cNvPicPr>
              <p:nvPr/>
            </p:nvPicPr>
            <p:blipFill>
              <a:blip r:embed="rId10">
                <a:extLst>
                  <a:ext uri="{96DAC541-7B7A-43D3-8B79-37D633B846F1}">
                    <asvg:svgBlip xmlns:asvg="http://schemas.microsoft.com/office/drawing/2016/SVG/main" r:embed="rId11"/>
                  </a:ext>
                </a:extLst>
              </a:blip>
              <a:stretch>
                <a:fillRect/>
              </a:stretch>
            </p:blipFill>
            <p:spPr>
              <a:xfrm>
                <a:off x="5139445" y="4288988"/>
                <a:ext cx="602856" cy="5091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3" name="Slide Zoom 32">
                <a:extLst>
                  <a:ext uri="{FF2B5EF4-FFF2-40B4-BE49-F238E27FC236}">
                    <a16:creationId xmlns:a16="http://schemas.microsoft.com/office/drawing/2014/main" id="{34E05A96-0AD1-3F32-A2EF-CC4F7DB8E60C}"/>
                  </a:ext>
                </a:extLst>
              </p:cNvPr>
              <p:cNvGraphicFramePr>
                <a:graphicFrameLocks noChangeAspect="1"/>
              </p:cNvGraphicFramePr>
              <p:nvPr>
                <p:extLst>
                  <p:ext uri="{D42A27DB-BD31-4B8C-83A1-F6EECF244321}">
                    <p14:modId xmlns:p14="http://schemas.microsoft.com/office/powerpoint/2010/main" val="2393123452"/>
                  </p:ext>
                </p:extLst>
              </p:nvPr>
            </p:nvGraphicFramePr>
            <p:xfrm>
              <a:off x="11759787" y="4306077"/>
              <a:ext cx="467930" cy="415211"/>
            </p:xfrm>
            <a:graphic>
              <a:graphicData uri="http://schemas.microsoft.com/office/powerpoint/2016/slidezoom">
                <pslz:sldZm>
                  <pslz:sldZmObj sldId="293" cId="124967539">
                    <pslz:zmPr id="{0136EB8C-ED25-49CA-980F-9AB962568199}" returnToParent="0" imageType="cover" transitionDur="1000">
                      <p166:blipFill xmlns:p166="http://schemas.microsoft.com/office/powerpoint/2016/6/main">
                        <a:blip r:embed="rId10">
                          <a:extLst>
                            <a:ext uri="{96DAC541-7B7A-43D3-8B79-37D633B846F1}">
                              <asvg:svgBlip xmlns:asvg="http://schemas.microsoft.com/office/drawing/2016/SVG/main" r:embed="rId8"/>
                            </a:ext>
                          </a:extLst>
                        </a:blip>
                        <a:stretch>
                          <a:fillRect/>
                        </a:stretch>
                      </p166:blipFill>
                      <p166:spPr xmlns:p166="http://schemas.microsoft.com/office/powerpoint/2016/6/main">
                        <a:xfrm>
                          <a:off x="0" y="0"/>
                          <a:ext cx="467930" cy="415211"/>
                        </a:xfrm>
                        <a:prstGeom prst="rect">
                          <a:avLst/>
                        </a:prstGeom>
                        <a:ln w="3175">
                          <a:noFill/>
                        </a:ln>
                      </p166:spPr>
                    </pslz:zmPr>
                  </pslz:sldZmObj>
                </pslz:sldZm>
              </a:graphicData>
            </a:graphic>
          </p:graphicFrame>
        </mc:Choice>
        <mc:Fallback xmlns="">
          <p:pic>
            <p:nvPicPr>
              <p:cNvPr id="33" name="Slide Zoom 32">
                <a:hlinkClick r:id="rId14" action="ppaction://hlinksldjump"/>
                <a:extLst>
                  <a:ext uri="{FF2B5EF4-FFF2-40B4-BE49-F238E27FC236}">
                    <a16:creationId xmlns:a16="http://schemas.microsoft.com/office/drawing/2014/main" id="{34E05A96-0AD1-3F32-A2EF-CC4F7DB8E60C}"/>
                  </a:ext>
                </a:extLst>
              </p:cNvPr>
              <p:cNvPicPr>
                <a:picLocks noGrp="1" noRot="1" noChangeAspect="1" noMove="1" noResize="1" noEditPoints="1" noAdjustHandles="1" noChangeArrowheads="1" noChangeShapeType="1"/>
              </p:cNvPicPr>
              <p:nvPr/>
            </p:nvPicPr>
            <p:blipFill>
              <a:blip r:embed="rId10">
                <a:extLst>
                  <a:ext uri="{96DAC541-7B7A-43D3-8B79-37D633B846F1}">
                    <asvg:svgBlip xmlns:asvg="http://schemas.microsoft.com/office/drawing/2016/SVG/main" r:embed="rId11"/>
                  </a:ext>
                </a:extLst>
              </a:blip>
              <a:stretch>
                <a:fillRect/>
              </a:stretch>
            </p:blipFill>
            <p:spPr>
              <a:xfrm>
                <a:off x="11759787" y="4306077"/>
                <a:ext cx="467930" cy="415211"/>
              </a:xfrm>
              <a:prstGeom prst="rect">
                <a:avLst/>
              </a:prstGeom>
              <a:ln w="3175">
                <a:noFill/>
              </a:ln>
            </p:spPr>
          </p:pic>
        </mc:Fallback>
      </mc:AlternateContent>
    </p:spTree>
    <p:extLst>
      <p:ext uri="{BB962C8B-B14F-4D97-AF65-F5344CB8AC3E}">
        <p14:creationId xmlns:p14="http://schemas.microsoft.com/office/powerpoint/2010/main" val="347612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Simple Logistic Regression</a:t>
            </a:r>
          </a:p>
          <a:p>
            <a:pPr algn="ctr"/>
            <a:r>
              <a:rPr lang="en-US" sz="1200" b="1" dirty="0"/>
              <a:t>(Adjusted for:- Religion, Caste, Education, Wealth Index and Family size)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grpSp>
        <p:nvGrpSpPr>
          <p:cNvPr id="30" name="Group 29">
            <a:extLst>
              <a:ext uri="{FF2B5EF4-FFF2-40B4-BE49-F238E27FC236}">
                <a16:creationId xmlns:a16="http://schemas.microsoft.com/office/drawing/2014/main" id="{9BDBD94E-C8DF-F9D8-7464-75FE78951E9C}"/>
              </a:ext>
            </a:extLst>
          </p:cNvPr>
          <p:cNvGrpSpPr/>
          <p:nvPr/>
        </p:nvGrpSpPr>
        <p:grpSpPr>
          <a:xfrm>
            <a:off x="-3676" y="968829"/>
            <a:ext cx="12191999" cy="3651448"/>
            <a:chOff x="-3675" y="968829"/>
            <a:chExt cx="10003084" cy="3651448"/>
          </a:xfrm>
        </p:grpSpPr>
        <p:grpSp>
          <p:nvGrpSpPr>
            <p:cNvPr id="13" name="Group 12">
              <a:extLst>
                <a:ext uri="{FF2B5EF4-FFF2-40B4-BE49-F238E27FC236}">
                  <a16:creationId xmlns:a16="http://schemas.microsoft.com/office/drawing/2014/main" id="{972285D3-7C09-6F51-2021-D61D4FA59479}"/>
                </a:ext>
              </a:extLst>
            </p:cNvPr>
            <p:cNvGrpSpPr/>
            <p:nvPr/>
          </p:nvGrpSpPr>
          <p:grpSpPr>
            <a:xfrm>
              <a:off x="-3675" y="968829"/>
              <a:ext cx="5012616" cy="3651448"/>
              <a:chOff x="-3675" y="968829"/>
              <a:chExt cx="5012616" cy="3651448"/>
            </a:xfrm>
          </p:grpSpPr>
          <p:sp>
            <p:nvSpPr>
              <p:cNvPr id="11" name="Rectangle 10">
                <a:extLst>
                  <a:ext uri="{FF2B5EF4-FFF2-40B4-BE49-F238E27FC236}">
                    <a16:creationId xmlns:a16="http://schemas.microsoft.com/office/drawing/2014/main" id="{F417D7BA-AA16-AB67-43F4-75F77CC1524A}"/>
                  </a:ext>
                </a:extLst>
              </p:cNvPr>
              <p:cNvSpPr/>
              <p:nvPr/>
            </p:nvSpPr>
            <p:spPr>
              <a:xfrm>
                <a:off x="-3675" y="968829"/>
                <a:ext cx="4988630" cy="3651448"/>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203AA1-05D9-A0A8-CA99-9D01E2C7F8B8}"/>
                  </a:ext>
                </a:extLst>
              </p:cNvPr>
              <p:cNvSpPr txBox="1"/>
              <p:nvPr/>
            </p:nvSpPr>
            <p:spPr>
              <a:xfrm>
                <a:off x="23986" y="1080847"/>
                <a:ext cx="4984955" cy="3170099"/>
              </a:xfrm>
              <a:prstGeom prst="rect">
                <a:avLst/>
              </a:prstGeom>
              <a:no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Currently Using Permanent Method</a:t>
                </a:r>
              </a:p>
              <a:p>
                <a:pPr algn="ctr"/>
                <a:endParaRPr lang="en-IN"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Hindu respondents showed higher odds of currently using permanent method as compared to other religions.</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Among different castes odd of currently using permanent method was lower among General Category</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Respondents who were rural residents showed higher odds of currently using permanent method</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As socio economic status increases odds of currently using permanent method increases </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Husband’s education and Migration also showed higher odds of currently using permanent method.</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Media Exposure showed a lower odds of currently using permanent method</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FLW interaction and knowledge of any modern spacing method showed a very higher odds of currently using permanent method, while respondents who belonged to zone 4 and had FLW interaction showed lower odds of using permanent method.</a:t>
                </a:r>
              </a:p>
              <a:p>
                <a:endParaRPr lang="en-IN" sz="1200" b="1" dirty="0"/>
              </a:p>
            </p:txBody>
          </p:sp>
        </p:grpSp>
        <p:grpSp>
          <p:nvGrpSpPr>
            <p:cNvPr id="14" name="Group 13">
              <a:extLst>
                <a:ext uri="{FF2B5EF4-FFF2-40B4-BE49-F238E27FC236}">
                  <a16:creationId xmlns:a16="http://schemas.microsoft.com/office/drawing/2014/main" id="{9A1B2A85-E897-0E31-3D47-3F1E0D6F406C}"/>
                </a:ext>
              </a:extLst>
            </p:cNvPr>
            <p:cNvGrpSpPr/>
            <p:nvPr/>
          </p:nvGrpSpPr>
          <p:grpSpPr>
            <a:xfrm>
              <a:off x="5010779" y="968829"/>
              <a:ext cx="4988630" cy="3638529"/>
              <a:chOff x="-3675" y="968829"/>
              <a:chExt cx="4988630" cy="3239378"/>
            </a:xfrm>
          </p:grpSpPr>
          <p:sp>
            <p:nvSpPr>
              <p:cNvPr id="15" name="Rectangle 14">
                <a:extLst>
                  <a:ext uri="{FF2B5EF4-FFF2-40B4-BE49-F238E27FC236}">
                    <a16:creationId xmlns:a16="http://schemas.microsoft.com/office/drawing/2014/main" id="{F2F04EDE-2CD3-111D-E472-4E10C32B6396}"/>
                  </a:ext>
                </a:extLst>
              </p:cNvPr>
              <p:cNvSpPr/>
              <p:nvPr/>
            </p:nvSpPr>
            <p:spPr>
              <a:xfrm>
                <a:off x="-3675" y="968829"/>
                <a:ext cx="4988630" cy="3239378"/>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8460018-57CD-85A0-F69E-69AFAC7ACF13}"/>
                  </a:ext>
                </a:extLst>
              </p:cNvPr>
              <p:cNvSpPr txBox="1"/>
              <p:nvPr/>
            </p:nvSpPr>
            <p:spPr>
              <a:xfrm>
                <a:off x="0" y="1049610"/>
                <a:ext cx="4984955" cy="2822335"/>
              </a:xfrm>
              <a:prstGeom prst="rect">
                <a:avLst/>
              </a:prstGeom>
              <a:no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Future Intention to Use Any Contraception</a:t>
                </a:r>
              </a:p>
              <a:p>
                <a:pPr algn="ctr"/>
                <a:endParaRPr lang="en-IN"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Hindu respondents showed higher odds of future intention to use </a:t>
                </a:r>
                <a:r>
                  <a:rPr lang="en-US" sz="1200" dirty="0">
                    <a:latin typeface="Times New Roman" panose="02020603050405020304" pitchFamily="18" charset="0"/>
                    <a:cs typeface="Times New Roman" panose="02020603050405020304" pitchFamily="18" charset="0"/>
                  </a:rPr>
                  <a:t>any contraception </a:t>
                </a:r>
                <a:r>
                  <a:rPr lang="en-IN" sz="1200" dirty="0">
                    <a:latin typeface="Times New Roman" panose="02020603050405020304" pitchFamily="18" charset="0"/>
                    <a:cs typeface="Times New Roman" panose="02020603050405020304" pitchFamily="18" charset="0"/>
                  </a:rPr>
                  <a:t>as compared to other religions while in Zone 6 this pattern was opposite and Non-Hindus showed higher odds.</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Among different castes odd of future intention to use </a:t>
                </a:r>
                <a:r>
                  <a:rPr lang="en-US" sz="1200" dirty="0">
                    <a:latin typeface="Times New Roman" panose="02020603050405020304" pitchFamily="18" charset="0"/>
                    <a:cs typeface="Times New Roman" panose="02020603050405020304" pitchFamily="18" charset="0"/>
                  </a:rPr>
                  <a:t>any contraception</a:t>
                </a:r>
                <a:r>
                  <a:rPr lang="en-IN" sz="1200" dirty="0">
                    <a:latin typeface="Times New Roman" panose="02020603050405020304" pitchFamily="18" charset="0"/>
                    <a:cs typeface="Times New Roman" panose="02020603050405020304" pitchFamily="18" charset="0"/>
                  </a:rPr>
                  <a:t> was higher among General Category</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Urban residents in Zone 2 and 6 showed a higher odds of future intention to use any contraception.</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In Zone 2 and 5 as socio economic status increases odds of </a:t>
                </a:r>
                <a:r>
                  <a:rPr lang="en-US" sz="1200" dirty="0">
                    <a:latin typeface="Times New Roman" panose="02020603050405020304" pitchFamily="18" charset="0"/>
                    <a:cs typeface="Times New Roman" panose="02020603050405020304" pitchFamily="18" charset="0"/>
                  </a:rPr>
                  <a:t>current use </a:t>
                </a:r>
                <a:r>
                  <a:rPr lang="en-IN" sz="1200" dirty="0">
                    <a:latin typeface="Times New Roman" panose="02020603050405020304" pitchFamily="18" charset="0"/>
                    <a:cs typeface="Times New Roman" panose="02020603050405020304" pitchFamily="18" charset="0"/>
                  </a:rPr>
                  <a:t>of future intention to use </a:t>
                </a:r>
                <a:r>
                  <a:rPr lang="en-US" sz="1200" dirty="0">
                    <a:latin typeface="Times New Roman" panose="02020603050405020304" pitchFamily="18" charset="0"/>
                    <a:cs typeface="Times New Roman" panose="02020603050405020304" pitchFamily="18" charset="0"/>
                  </a:rPr>
                  <a:t>any contraception </a:t>
                </a:r>
                <a:r>
                  <a:rPr lang="en-IN" sz="1200" dirty="0">
                    <a:latin typeface="Times New Roman" panose="02020603050405020304" pitchFamily="18" charset="0"/>
                    <a:cs typeface="Times New Roman" panose="02020603050405020304" pitchFamily="18" charset="0"/>
                  </a:rPr>
                  <a:t>increases, while in other zones this patter was reversed.</a:t>
                </a: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Husband’s education showed higher odds of future intention to use </a:t>
                </a:r>
                <a:r>
                  <a:rPr lang="en-US" sz="1200" dirty="0">
                    <a:latin typeface="Times New Roman" panose="02020603050405020304" pitchFamily="18" charset="0"/>
                    <a:cs typeface="Times New Roman" panose="02020603050405020304" pitchFamily="18" charset="0"/>
                  </a:rPr>
                  <a:t>any contraception, except in zone 3 and 6</a:t>
                </a:r>
                <a:endParaRPr lang="en-IN"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Media Exposure showed a higher odds of future intention to use </a:t>
                </a:r>
                <a:r>
                  <a:rPr lang="en-US" sz="1200" dirty="0">
                    <a:latin typeface="Times New Roman" panose="02020603050405020304" pitchFamily="18" charset="0"/>
                    <a:cs typeface="Times New Roman" panose="02020603050405020304" pitchFamily="18" charset="0"/>
                  </a:rPr>
                  <a:t>any contraception</a:t>
                </a:r>
                <a:endParaRPr lang="en-IN"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FLW interaction and knowledge of any modern spacing method showed a higher odds of future intention to use </a:t>
                </a:r>
                <a:r>
                  <a:rPr lang="en-US" sz="1200" dirty="0">
                    <a:latin typeface="Times New Roman" panose="02020603050405020304" pitchFamily="18" charset="0"/>
                    <a:cs typeface="Times New Roman" panose="02020603050405020304" pitchFamily="18" charset="0"/>
                  </a:rPr>
                  <a:t>any contraception</a:t>
                </a:r>
                <a:r>
                  <a:rPr lang="en-IN" sz="1200" dirty="0">
                    <a:latin typeface="Times New Roman" panose="02020603050405020304" pitchFamily="18" charset="0"/>
                    <a:cs typeface="Times New Roman" panose="02020603050405020304" pitchFamily="18" charset="0"/>
                  </a:rPr>
                  <a:t>. </a:t>
                </a:r>
              </a:p>
            </p:txBody>
          </p:sp>
        </p:grpSp>
      </p:grpSp>
      <p:pic>
        <p:nvPicPr>
          <p:cNvPr id="2052" name="Picture 4" descr="After 17 kids, Gujarat couple go for family planning | India News - Times  of India">
            <a:extLst>
              <a:ext uri="{FF2B5EF4-FFF2-40B4-BE49-F238E27FC236}">
                <a16:creationId xmlns:a16="http://schemas.microsoft.com/office/drawing/2014/main" id="{45EC0072-6D38-39A0-804B-F3EEEE9520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54717"/>
            <a:ext cx="1838325" cy="22032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amily Planning – Khoa Y tế Công cộng – Đại học Y Dược TP.HCM">
            <a:extLst>
              <a:ext uri="{FF2B5EF4-FFF2-40B4-BE49-F238E27FC236}">
                <a16:creationId xmlns:a16="http://schemas.microsoft.com/office/drawing/2014/main" id="{AE49225D-5CF9-D4C3-AFF9-F96B93817E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7612" y="4732295"/>
            <a:ext cx="2495550" cy="20402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amily Planning Has Been Hush-Hush in ...">
            <a:extLst>
              <a:ext uri="{FF2B5EF4-FFF2-40B4-BE49-F238E27FC236}">
                <a16:creationId xmlns:a16="http://schemas.microsoft.com/office/drawing/2014/main" id="{928B8310-3A39-7BE9-E879-CAFC59B6C7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450" y="4698093"/>
            <a:ext cx="1885950" cy="21599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amily Planning Poster Hi-res Stock ...">
            <a:extLst>
              <a:ext uri="{FF2B5EF4-FFF2-40B4-BE49-F238E27FC236}">
                <a16:creationId xmlns:a16="http://schemas.microsoft.com/office/drawing/2014/main" id="{443608F5-066B-51E7-342B-D72CAB6DBA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971" y="4679496"/>
            <a:ext cx="1885950" cy="22032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A2AE9588-D064-B77F-7CA4-6FB1168B5AA7}"/>
                  </a:ext>
                </a:extLst>
              </p:cNvPr>
              <p:cNvGraphicFramePr>
                <a:graphicFrameLocks noChangeAspect="1"/>
              </p:cNvGraphicFramePr>
              <p:nvPr>
                <p:extLst>
                  <p:ext uri="{D42A27DB-BD31-4B8C-83A1-F6EECF244321}">
                    <p14:modId xmlns:p14="http://schemas.microsoft.com/office/powerpoint/2010/main" val="1229268696"/>
                  </p:ext>
                </p:extLst>
              </p:nvPr>
            </p:nvGraphicFramePr>
            <p:xfrm>
              <a:off x="5094046" y="934389"/>
              <a:ext cx="750570" cy="750570"/>
            </p:xfrm>
            <a:graphic>
              <a:graphicData uri="http://schemas.microsoft.com/office/powerpoint/2016/slidezoom">
                <pslz:sldZm>
                  <pslz:sldZmObj sldId="294" cId="2398067319">
                    <pslz:zmPr id="{16871F31-C2A4-45BA-97CF-83CD53201077}" returnToParent="0" imageType="cover" transitionDur="1000">
                      <p166:blipFill xmlns:p166="http://schemas.microsoft.com/office/powerpoint/2016/6/main">
                        <a:blip r:embed="rId9">
                          <a:extLst>
                            <a:ext uri="{96DAC541-7B7A-43D3-8B79-37D633B846F1}">
                              <asvg:svgBlip xmlns:asvg="http://schemas.microsoft.com/office/drawing/2016/SVG/main" r:embed="rId10"/>
                            </a:ext>
                          </a:extLst>
                        </a:blip>
                        <a:stretch>
                          <a:fillRect/>
                        </a:stretch>
                      </p166:blipFill>
                      <p166:spPr xmlns:p166="http://schemas.microsoft.com/office/powerpoint/2016/6/main">
                        <a:xfrm>
                          <a:off x="0" y="0"/>
                          <a:ext cx="750570" cy="750570"/>
                        </a:xfrm>
                        <a:prstGeom prst="rect">
                          <a:avLst/>
                        </a:prstGeom>
                        <a:ln w="3175">
                          <a:noFill/>
                        </a:ln>
                      </p166:spPr>
                    </pslz:zmPr>
                  </pslz:sldZmObj>
                </pslz:sldZm>
              </a:graphicData>
            </a:graphic>
          </p:graphicFrame>
        </mc:Choice>
        <mc:Fallback xmlns="">
          <p:pic>
            <p:nvPicPr>
              <p:cNvPr id="32" name="Slide Zoom 31">
                <a:hlinkClick r:id="rId11" action="ppaction://hlinksldjump"/>
                <a:extLst>
                  <a:ext uri="{FF2B5EF4-FFF2-40B4-BE49-F238E27FC236}">
                    <a16:creationId xmlns:a16="http://schemas.microsoft.com/office/drawing/2014/main" id="{A2AE9588-D064-B77F-7CA4-6FB1168B5AA7}"/>
                  </a:ext>
                </a:extLst>
              </p:cNvPr>
              <p:cNvPicPr>
                <a:picLocks noGrp="1" noRot="1" noChangeAspect="1" noMove="1" noResize="1" noEditPoints="1" noAdjustHandles="1" noChangeArrowheads="1" noChangeShapeType="1"/>
              </p:cNvPicPr>
              <p:nvPr/>
            </p:nvPicPr>
            <p:blipFill>
              <a:blip r:embed="rId12">
                <a:extLst>
                  <a:ext uri="{96DAC541-7B7A-43D3-8B79-37D633B846F1}">
                    <asvg:svgBlip xmlns:asvg="http://schemas.microsoft.com/office/drawing/2016/SVG/main" r:embed="rId13"/>
                  </a:ext>
                </a:extLst>
              </a:blip>
              <a:stretch>
                <a:fillRect/>
              </a:stretch>
            </p:blipFill>
            <p:spPr>
              <a:xfrm>
                <a:off x="5094046" y="934389"/>
                <a:ext cx="750570" cy="75057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56C3B5A9-EAE2-53B1-1976-567837ED1FA4}"/>
                  </a:ext>
                </a:extLst>
              </p:cNvPr>
              <p:cNvGraphicFramePr>
                <a:graphicFrameLocks noChangeAspect="1"/>
              </p:cNvGraphicFramePr>
              <p:nvPr>
                <p:extLst>
                  <p:ext uri="{D42A27DB-BD31-4B8C-83A1-F6EECF244321}">
                    <p14:modId xmlns:p14="http://schemas.microsoft.com/office/powerpoint/2010/main" val="3580341683"/>
                  </p:ext>
                </p:extLst>
              </p:nvPr>
            </p:nvGraphicFramePr>
            <p:xfrm>
              <a:off x="11469228" y="899195"/>
              <a:ext cx="750570" cy="750570"/>
            </p:xfrm>
            <a:graphic>
              <a:graphicData uri="http://schemas.microsoft.com/office/powerpoint/2016/slidezoom">
                <pslz:sldZm>
                  <pslz:sldZmObj sldId="295" cId="4175615838">
                    <pslz:zmPr id="{B6C475EE-5E1C-44DE-B503-F058DDE5B900}" returnToParent="0" imageType="cover" transitionDur="1000">
                      <p166:blipFill xmlns:p166="http://schemas.microsoft.com/office/powerpoint/2016/6/main">
                        <a:blip r:embed="rId12">
                          <a:extLst>
                            <a:ext uri="{96DAC541-7B7A-43D3-8B79-37D633B846F1}">
                              <asvg:svgBlip xmlns:asvg="http://schemas.microsoft.com/office/drawing/2016/SVG/main" r:embed="rId10"/>
                            </a:ext>
                          </a:extLst>
                        </a:blip>
                        <a:stretch>
                          <a:fillRect/>
                        </a:stretch>
                      </p166:blipFill>
                      <p166:spPr xmlns:p166="http://schemas.microsoft.com/office/powerpoint/2016/6/main">
                        <a:xfrm>
                          <a:off x="0" y="0"/>
                          <a:ext cx="750570" cy="750570"/>
                        </a:xfrm>
                        <a:prstGeom prst="rect">
                          <a:avLst/>
                        </a:prstGeom>
                        <a:ln w="3175">
                          <a:noFill/>
                        </a:ln>
                      </p166:spPr>
                    </pslz:zmPr>
                  </pslz:sldZmObj>
                </pslz:sldZm>
              </a:graphicData>
            </a:graphic>
          </p:graphicFrame>
        </mc:Choice>
        <mc:Fallback xmlns="">
          <p:pic>
            <p:nvPicPr>
              <p:cNvPr id="34" name="Slide Zoom 33">
                <a:hlinkClick r:id="rId14" action="ppaction://hlinksldjump"/>
                <a:extLst>
                  <a:ext uri="{FF2B5EF4-FFF2-40B4-BE49-F238E27FC236}">
                    <a16:creationId xmlns:a16="http://schemas.microsoft.com/office/drawing/2014/main" id="{56C3B5A9-EAE2-53B1-1976-567837ED1FA4}"/>
                  </a:ext>
                </a:extLst>
              </p:cNvPr>
              <p:cNvPicPr>
                <a:picLocks noGrp="1" noRot="1" noChangeAspect="1" noMove="1" noResize="1" noEditPoints="1" noAdjustHandles="1" noChangeArrowheads="1" noChangeShapeType="1"/>
              </p:cNvPicPr>
              <p:nvPr/>
            </p:nvPicPr>
            <p:blipFill>
              <a:blip r:embed="rId12">
                <a:extLst>
                  <a:ext uri="{96DAC541-7B7A-43D3-8B79-37D633B846F1}">
                    <asvg:svgBlip xmlns:asvg="http://schemas.microsoft.com/office/drawing/2016/SVG/main" r:embed="rId13"/>
                  </a:ext>
                </a:extLst>
              </a:blip>
              <a:stretch>
                <a:fillRect/>
              </a:stretch>
            </p:blipFill>
            <p:spPr>
              <a:xfrm>
                <a:off x="11469228" y="899195"/>
                <a:ext cx="750570" cy="750570"/>
              </a:xfrm>
              <a:prstGeom prst="rect">
                <a:avLst/>
              </a:prstGeom>
              <a:ln w="3175">
                <a:noFill/>
              </a:ln>
            </p:spPr>
          </p:pic>
        </mc:Fallback>
      </mc:AlternateContent>
    </p:spTree>
    <p:extLst>
      <p:ext uri="{BB962C8B-B14F-4D97-AF65-F5344CB8AC3E}">
        <p14:creationId xmlns:p14="http://schemas.microsoft.com/office/powerpoint/2010/main" val="113887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Ever Used Any Contraception</a:t>
            </a:r>
          </a:p>
          <a:p>
            <a:pPr algn="ctr"/>
            <a:r>
              <a:rPr lang="en-US" sz="1200" b="1" dirty="0"/>
              <a:t>(Adjusted for:- Religion, Caste, Education, Wealth Index and Family size)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11" name="Rectangle 10">
            <a:extLst>
              <a:ext uri="{FF2B5EF4-FFF2-40B4-BE49-F238E27FC236}">
                <a16:creationId xmlns:a16="http://schemas.microsoft.com/office/drawing/2014/main" id="{F417D7BA-AA16-AB67-43F4-75F77CC1524A}"/>
              </a:ext>
            </a:extLst>
          </p:cNvPr>
          <p:cNvSpPr/>
          <p:nvPr/>
        </p:nvSpPr>
        <p:spPr>
          <a:xfrm>
            <a:off x="-3675" y="968829"/>
            <a:ext cx="12184100" cy="5889171"/>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Table 37">
            <a:extLst>
              <a:ext uri="{FF2B5EF4-FFF2-40B4-BE49-F238E27FC236}">
                <a16:creationId xmlns:a16="http://schemas.microsoft.com/office/drawing/2014/main" id="{B9121CEE-8424-3B53-74F7-9CDE637B2700}"/>
              </a:ext>
            </a:extLst>
          </p:cNvPr>
          <p:cNvGraphicFramePr>
            <a:graphicFrameLocks noGrp="1"/>
          </p:cNvGraphicFramePr>
          <p:nvPr>
            <p:extLst>
              <p:ext uri="{D42A27DB-BD31-4B8C-83A1-F6EECF244321}">
                <p14:modId xmlns:p14="http://schemas.microsoft.com/office/powerpoint/2010/main" val="2601984588"/>
              </p:ext>
            </p:extLst>
          </p:nvPr>
        </p:nvGraphicFramePr>
        <p:xfrm>
          <a:off x="0" y="1011148"/>
          <a:ext cx="12180424" cy="5846854"/>
        </p:xfrm>
        <a:graphic>
          <a:graphicData uri="http://schemas.openxmlformats.org/drawingml/2006/table">
            <a:tbl>
              <a:tblPr firstRow="1" bandRow="1">
                <a:tableStyleId>{5C22544A-7EE6-4342-B048-85BDC9FD1C3A}</a:tableStyleId>
              </a:tblPr>
              <a:tblGrid>
                <a:gridCol w="1330540">
                  <a:extLst>
                    <a:ext uri="{9D8B030D-6E8A-4147-A177-3AD203B41FA5}">
                      <a16:colId xmlns:a16="http://schemas.microsoft.com/office/drawing/2014/main" val="2423964264"/>
                    </a:ext>
                  </a:extLst>
                </a:gridCol>
                <a:gridCol w="1086120">
                  <a:extLst>
                    <a:ext uri="{9D8B030D-6E8A-4147-A177-3AD203B41FA5}">
                      <a16:colId xmlns:a16="http://schemas.microsoft.com/office/drawing/2014/main" val="3947650427"/>
                    </a:ext>
                  </a:extLst>
                </a:gridCol>
                <a:gridCol w="1627294">
                  <a:extLst>
                    <a:ext uri="{9D8B030D-6E8A-4147-A177-3AD203B41FA5}">
                      <a16:colId xmlns:a16="http://schemas.microsoft.com/office/drawing/2014/main" val="3726686018"/>
                    </a:ext>
                  </a:extLst>
                </a:gridCol>
                <a:gridCol w="1627294">
                  <a:extLst>
                    <a:ext uri="{9D8B030D-6E8A-4147-A177-3AD203B41FA5}">
                      <a16:colId xmlns:a16="http://schemas.microsoft.com/office/drawing/2014/main" val="544915212"/>
                    </a:ext>
                  </a:extLst>
                </a:gridCol>
                <a:gridCol w="1627294">
                  <a:extLst>
                    <a:ext uri="{9D8B030D-6E8A-4147-A177-3AD203B41FA5}">
                      <a16:colId xmlns:a16="http://schemas.microsoft.com/office/drawing/2014/main" val="1340506544"/>
                    </a:ext>
                  </a:extLst>
                </a:gridCol>
                <a:gridCol w="1627294">
                  <a:extLst>
                    <a:ext uri="{9D8B030D-6E8A-4147-A177-3AD203B41FA5}">
                      <a16:colId xmlns:a16="http://schemas.microsoft.com/office/drawing/2014/main" val="1441909683"/>
                    </a:ext>
                  </a:extLst>
                </a:gridCol>
                <a:gridCol w="1627294">
                  <a:extLst>
                    <a:ext uri="{9D8B030D-6E8A-4147-A177-3AD203B41FA5}">
                      <a16:colId xmlns:a16="http://schemas.microsoft.com/office/drawing/2014/main" val="3054531594"/>
                    </a:ext>
                  </a:extLst>
                </a:gridCol>
                <a:gridCol w="1627294">
                  <a:extLst>
                    <a:ext uri="{9D8B030D-6E8A-4147-A177-3AD203B41FA5}">
                      <a16:colId xmlns:a16="http://schemas.microsoft.com/office/drawing/2014/main" val="2222393044"/>
                    </a:ext>
                  </a:extLst>
                </a:gridCol>
              </a:tblGrid>
              <a:tr h="652951">
                <a:tc>
                  <a:txBody>
                    <a:bodyPr/>
                    <a:lstStyle/>
                    <a:p>
                      <a:pPr algn="ctr"/>
                      <a:r>
                        <a:rPr lang="en-IN" sz="1050" b="1" dirty="0">
                          <a:solidFill>
                            <a:schemeClr val="bg1"/>
                          </a:solidFill>
                        </a:rPr>
                        <a:t>Exposure and confounder variables</a:t>
                      </a:r>
                    </a:p>
                  </a:txBody>
                  <a:tcPr anchor="ctr"/>
                </a:tc>
                <a:tc>
                  <a:txBody>
                    <a:bodyPr/>
                    <a:lstStyle/>
                    <a:p>
                      <a:pPr algn="ctr"/>
                      <a:r>
                        <a:rPr lang="en-IN" sz="1050" b="1" dirty="0">
                          <a:solidFill>
                            <a:schemeClr val="bg1"/>
                          </a:solidFill>
                        </a:rPr>
                        <a:t>Category</a:t>
                      </a:r>
                    </a:p>
                  </a:txBody>
                  <a:tcPr anchor="ctr"/>
                </a:tc>
                <a:tc>
                  <a:txBody>
                    <a:bodyPr/>
                    <a:lstStyle/>
                    <a:p>
                      <a:pPr algn="ctr" fontAlgn="b"/>
                      <a:r>
                        <a:rPr lang="en-IN" sz="1050" b="1" kern="1200" dirty="0">
                          <a:solidFill>
                            <a:schemeClr val="bg1"/>
                          </a:solidFill>
                          <a:latin typeface="+mn-lt"/>
                          <a:ea typeface="+mn-ea"/>
                          <a:cs typeface="+mn-cs"/>
                        </a:rPr>
                        <a:t>Zone</a:t>
                      </a:r>
                      <a:r>
                        <a:rPr lang="en-IN" sz="1050" b="1" i="0" u="none" strike="noStrike" dirty="0">
                          <a:solidFill>
                            <a:schemeClr val="bg1"/>
                          </a:solidFill>
                          <a:effectLst/>
                          <a:latin typeface="Aptos Narrow" panose="020B0004020202020204" pitchFamily="34" charset="0"/>
                        </a:rPr>
                        <a:t> 1 </a:t>
                      </a:r>
                    </a:p>
                    <a:p>
                      <a:pPr algn="ctr" fontAlgn="b"/>
                      <a:r>
                        <a:rPr lang="en-IN" sz="1050" b="1" i="0" u="none" strike="noStrike" dirty="0">
                          <a:solidFill>
                            <a:schemeClr val="bg1"/>
                          </a:solidFill>
                          <a:effectLst/>
                          <a:latin typeface="Aptos Narrow" panose="020B0004020202020204" pitchFamily="34" charset="0"/>
                        </a:rPr>
                        <a:t>(</a:t>
                      </a:r>
                      <a:r>
                        <a:rPr lang="en-IN" sz="1050" b="1" i="0" u="none" strike="noStrike" dirty="0" err="1">
                          <a:solidFill>
                            <a:schemeClr val="bg1"/>
                          </a:solidFill>
                          <a:effectLst/>
                          <a:latin typeface="Aptos Narrow" panose="020B0004020202020204" pitchFamily="34" charset="0"/>
                        </a:rPr>
                        <a:t>aOR</a:t>
                      </a:r>
                      <a:r>
                        <a:rPr lang="en-IN" sz="1050" b="1" i="0" u="none" strike="noStrike" dirty="0">
                          <a:solidFill>
                            <a:schemeClr val="bg1"/>
                          </a:solidFill>
                          <a:effectLst/>
                          <a:latin typeface="Aptos Narrow" panose="020B0004020202020204" pitchFamily="34" charset="0"/>
                        </a:rPr>
                        <a:t>, LCL UCL)</a:t>
                      </a:r>
                    </a:p>
                  </a:txBody>
                  <a:tcPr marL="7620" marR="7620" marT="7620" marB="0" anchor="ctr"/>
                </a:tc>
                <a:tc>
                  <a:txBody>
                    <a:bodyPr/>
                    <a:lstStyle/>
                    <a:p>
                      <a:pPr algn="ctr"/>
                      <a:r>
                        <a:rPr lang="en-IN" sz="1050" b="1" dirty="0">
                          <a:solidFill>
                            <a:schemeClr val="bg1"/>
                          </a:solidFill>
                        </a:rPr>
                        <a:t>Zone 2</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3</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4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5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6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extLst>
                  <a:ext uri="{0D108BD9-81ED-4DB2-BD59-A6C34878D82A}">
                    <a16:rowId xmlns:a16="http://schemas.microsoft.com/office/drawing/2014/main" val="3461545799"/>
                  </a:ext>
                </a:extLst>
              </a:tr>
              <a:tr h="373248">
                <a:tc rowSpan="2">
                  <a:txBody>
                    <a:bodyPr/>
                    <a:lstStyle/>
                    <a:p>
                      <a:pPr algn="ctr"/>
                      <a:r>
                        <a:rPr lang="en-IN" sz="1000" b="1" dirty="0">
                          <a:solidFill>
                            <a:schemeClr val="tx1"/>
                          </a:solidFill>
                        </a:rPr>
                        <a:t>Religion</a:t>
                      </a:r>
                    </a:p>
                    <a:p>
                      <a:pPr algn="ctr"/>
                      <a:r>
                        <a:rPr lang="en-IN" sz="1000" b="1" dirty="0">
                          <a:solidFill>
                            <a:schemeClr val="tx1"/>
                          </a:solidFill>
                        </a:rPr>
                        <a:t>(</a:t>
                      </a:r>
                      <a:r>
                        <a:rPr lang="en-IN" sz="1000" b="1" dirty="0" err="1">
                          <a:solidFill>
                            <a:schemeClr val="tx1"/>
                          </a:solidFill>
                        </a:rPr>
                        <a:t>ref:hindu</a:t>
                      </a:r>
                      <a:r>
                        <a:rPr lang="en-IN" sz="1000" b="1" dirty="0">
                          <a:solidFill>
                            <a:schemeClr val="tx1"/>
                          </a:solidFill>
                        </a:rPr>
                        <a:t>)</a:t>
                      </a:r>
                    </a:p>
                  </a:txBody>
                  <a:tcPr anchor="ctr"/>
                </a:tc>
                <a:tc>
                  <a:txBody>
                    <a:bodyPr/>
                    <a:lstStyle/>
                    <a:p>
                      <a:pPr algn="ctr"/>
                      <a:r>
                        <a:rPr lang="en-IN" sz="1000" b="1" dirty="0">
                          <a:solidFill>
                            <a:schemeClr val="tx1"/>
                          </a:solidFill>
                        </a:rPr>
                        <a:t>Muslims</a:t>
                      </a:r>
                    </a:p>
                  </a:txBody>
                  <a:tcPr anchor="ctr"/>
                </a:tc>
                <a:tc>
                  <a:txBody>
                    <a:bodyPr/>
                    <a:lstStyle/>
                    <a:p>
                      <a:pPr algn="ctr" fontAlgn="b"/>
                      <a:r>
                        <a:rPr lang="en-IN" sz="1000" b="0" i="0" u="none" strike="noStrike" dirty="0">
                          <a:solidFill>
                            <a:schemeClr val="tx1"/>
                          </a:solidFill>
                          <a:effectLst/>
                          <a:latin typeface="Aptos Narrow" panose="020B0004020202020204" pitchFamily="34" charset="0"/>
                        </a:rPr>
                        <a:t>0.59(0.59 - 0.59),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0.87(0.87-0.87)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0.69(0.69-0.69)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0.66(0.66-0.66)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0.68(0.68-0.68)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0.82(0.82-0.82) P-VALUE &lt;.0001</a:t>
                      </a:r>
                    </a:p>
                  </a:txBody>
                  <a:tcPr marL="7620" marR="7620" marT="7620" marB="0" anchor="ctr"/>
                </a:tc>
                <a:extLst>
                  <a:ext uri="{0D108BD9-81ED-4DB2-BD59-A6C34878D82A}">
                    <a16:rowId xmlns:a16="http://schemas.microsoft.com/office/drawing/2014/main" val="1254695255"/>
                  </a:ext>
                </a:extLst>
              </a:tr>
              <a:tr h="373248">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Others</a:t>
                      </a:r>
                    </a:p>
                  </a:txBody>
                  <a:tcPr anchor="ctr"/>
                </a:tc>
                <a:tc>
                  <a:txBody>
                    <a:bodyPr/>
                    <a:lstStyle/>
                    <a:p>
                      <a:pPr algn="ctr" fontAlgn="b"/>
                      <a:r>
                        <a:rPr lang="en-IN" sz="1000" b="0" i="0" u="none" strike="noStrike" dirty="0">
                          <a:solidFill>
                            <a:schemeClr val="tx1"/>
                          </a:solidFill>
                          <a:effectLst/>
                          <a:latin typeface="Aptos Narrow" panose="020B0004020202020204" pitchFamily="34" charset="0"/>
                        </a:rPr>
                        <a:t>0.73(0.73-0.73)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0.92(0.92-0.92)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1.05(1.05-1.05)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0.91(0.91-0.92)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1.1(1.1-1.1)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0.52(0.52-0.52) P-VALUE &lt;.0001</a:t>
                      </a:r>
                    </a:p>
                  </a:txBody>
                  <a:tcPr marL="7620" marR="7620" marT="7620" marB="0" anchor="ctr"/>
                </a:tc>
                <a:extLst>
                  <a:ext uri="{0D108BD9-81ED-4DB2-BD59-A6C34878D82A}">
                    <a16:rowId xmlns:a16="http://schemas.microsoft.com/office/drawing/2014/main" val="516965449"/>
                  </a:ext>
                </a:extLst>
              </a:tr>
              <a:tr h="373248">
                <a:tc rowSpan="3">
                  <a:txBody>
                    <a:bodyPr/>
                    <a:lstStyle/>
                    <a:p>
                      <a:pPr algn="ctr"/>
                      <a:r>
                        <a:rPr lang="en-IN" sz="1000" b="1" dirty="0">
                          <a:solidFill>
                            <a:schemeClr val="tx1"/>
                          </a:solidFill>
                        </a:rPr>
                        <a:t>caste (</a:t>
                      </a:r>
                      <a:r>
                        <a:rPr lang="en-IN" sz="1000" b="1" dirty="0" err="1">
                          <a:solidFill>
                            <a:schemeClr val="tx1"/>
                          </a:solidFill>
                        </a:rPr>
                        <a:t>ref:general</a:t>
                      </a:r>
                      <a:r>
                        <a:rPr lang="en-IN" sz="1000" b="1" dirty="0">
                          <a:solidFill>
                            <a:schemeClr val="tx1"/>
                          </a:solidFill>
                        </a:rPr>
                        <a:t>)</a:t>
                      </a:r>
                    </a:p>
                  </a:txBody>
                  <a:tcPr anchor="ctr"/>
                </a:tc>
                <a:tc>
                  <a:txBody>
                    <a:bodyPr/>
                    <a:lstStyle/>
                    <a:p>
                      <a:pPr algn="ctr"/>
                      <a:r>
                        <a:rPr lang="en-IN" sz="1000" b="1" dirty="0">
                          <a:solidFill>
                            <a:schemeClr val="tx1"/>
                          </a:solidFill>
                        </a:rPr>
                        <a:t>SC</a:t>
                      </a:r>
                    </a:p>
                  </a:txBody>
                  <a:tcPr anchor="ctr"/>
                </a:tc>
                <a:tc>
                  <a:txBody>
                    <a:bodyPr/>
                    <a:lstStyle/>
                    <a:p>
                      <a:pPr algn="ctr" fontAlgn="b"/>
                      <a:r>
                        <a:rPr lang="en-IN" sz="1000" b="0" i="0" u="none" strike="noStrike" dirty="0">
                          <a:solidFill>
                            <a:schemeClr val="tx1"/>
                          </a:solidFill>
                          <a:effectLst/>
                          <a:latin typeface="Aptos Narrow" panose="020B0004020202020204" pitchFamily="34" charset="0"/>
                        </a:rPr>
                        <a:t>0.73(0.73-0.73)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0.9(0.9-0.9)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0.84(0.84-0.84)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0.89(0.89-0.89)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0.88(0.88-0.88)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0.95(0.95-0.95) P-VALUE &lt;.0001</a:t>
                      </a:r>
                    </a:p>
                  </a:txBody>
                  <a:tcPr marL="7620" marR="7620" marT="7620" marB="0" anchor="ctr"/>
                </a:tc>
                <a:extLst>
                  <a:ext uri="{0D108BD9-81ED-4DB2-BD59-A6C34878D82A}">
                    <a16:rowId xmlns:a16="http://schemas.microsoft.com/office/drawing/2014/main" val="1109751378"/>
                  </a:ext>
                </a:extLst>
              </a:tr>
              <a:tr h="373248">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ST</a:t>
                      </a:r>
                    </a:p>
                  </a:txBody>
                  <a:tcPr anchor="ctr"/>
                </a:tc>
                <a:tc>
                  <a:txBody>
                    <a:bodyPr/>
                    <a:lstStyle/>
                    <a:p>
                      <a:pPr algn="ctr" fontAlgn="b"/>
                      <a:r>
                        <a:rPr lang="en-IN" sz="1000" b="0" i="0" u="none" strike="noStrike" dirty="0">
                          <a:solidFill>
                            <a:schemeClr val="tx1"/>
                          </a:solidFill>
                          <a:effectLst/>
                          <a:latin typeface="Aptos Narrow" panose="020B0004020202020204" pitchFamily="34" charset="0"/>
                        </a:rPr>
                        <a:t>0.81(0.81-0.81)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0.76(0.76-0.76)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0.64(0.64-0.64)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0.75(0.75-0.75)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1.03(1.03-1.03)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0.85(0.84-0.85) P-VALUE &lt;.0001</a:t>
                      </a:r>
                    </a:p>
                  </a:txBody>
                  <a:tcPr marL="7620" marR="7620" marT="7620" marB="0" anchor="ctr"/>
                </a:tc>
                <a:extLst>
                  <a:ext uri="{0D108BD9-81ED-4DB2-BD59-A6C34878D82A}">
                    <a16:rowId xmlns:a16="http://schemas.microsoft.com/office/drawing/2014/main" val="910246598"/>
                  </a:ext>
                </a:extLst>
              </a:tr>
              <a:tr h="373248">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OBC</a:t>
                      </a:r>
                    </a:p>
                  </a:txBody>
                  <a:tcPr anchor="ctr"/>
                </a:tc>
                <a:tc>
                  <a:txBody>
                    <a:bodyPr/>
                    <a:lstStyle/>
                    <a:p>
                      <a:pPr algn="ctr" fontAlgn="b"/>
                      <a:r>
                        <a:rPr lang="en-IN" sz="1000" b="0" i="0" u="none" strike="noStrike" dirty="0">
                          <a:solidFill>
                            <a:schemeClr val="tx1"/>
                          </a:solidFill>
                          <a:effectLst/>
                          <a:latin typeface="Aptos Narrow" panose="020B0004020202020204" pitchFamily="34" charset="0"/>
                        </a:rPr>
                        <a:t>0.85(0.85-0.85)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1.03(1.03-1.03)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0.88(0.88-0.88)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0.72(0.72-0.72)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1.03(1.03-1.03)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0.91(0.91-0.91) P-VALUE &lt;.0001</a:t>
                      </a:r>
                    </a:p>
                  </a:txBody>
                  <a:tcPr marL="7620" marR="7620" marT="7620" marB="0" anchor="ctr"/>
                </a:tc>
                <a:extLst>
                  <a:ext uri="{0D108BD9-81ED-4DB2-BD59-A6C34878D82A}">
                    <a16:rowId xmlns:a16="http://schemas.microsoft.com/office/drawing/2014/main" val="357869992"/>
                  </a:ext>
                </a:extLst>
              </a:tr>
              <a:tr h="373248">
                <a:tc>
                  <a:txBody>
                    <a:bodyPr/>
                    <a:lstStyle/>
                    <a:p>
                      <a:pPr algn="ctr" fontAlgn="b"/>
                      <a:r>
                        <a:rPr lang="en-IN" sz="1000" b="1" i="0" u="none" strike="noStrike" dirty="0">
                          <a:solidFill>
                            <a:schemeClr val="tx1"/>
                          </a:solidFill>
                          <a:effectLst/>
                          <a:latin typeface="Arial" panose="020B0604020202020204" pitchFamily="34" charset="0"/>
                        </a:rPr>
                        <a:t>Residence (ref : rural)</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urban</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1.19(1.19-1.19)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1.17(1.17-1.17)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1.13(1.13-1.13)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1.29(1.29-1.29)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1.24(1.24-1.24)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1.06(1.06-1.06) P-VALUE &lt;.0001</a:t>
                      </a:r>
                    </a:p>
                  </a:txBody>
                  <a:tcPr marL="7620" marR="7620" marT="7620" marB="0" anchor="ctr"/>
                </a:tc>
                <a:extLst>
                  <a:ext uri="{0D108BD9-81ED-4DB2-BD59-A6C34878D82A}">
                    <a16:rowId xmlns:a16="http://schemas.microsoft.com/office/drawing/2014/main" val="2029054674"/>
                  </a:ext>
                </a:extLst>
              </a:tr>
              <a:tr h="373248">
                <a:tc rowSpan="2">
                  <a:txBody>
                    <a:bodyPr/>
                    <a:lstStyle/>
                    <a:p>
                      <a:pPr algn="ctr" fontAlgn="b"/>
                      <a:r>
                        <a:rPr lang="en-IN" sz="1000" b="1" i="0" u="none" strike="noStrike" dirty="0">
                          <a:solidFill>
                            <a:schemeClr val="tx1"/>
                          </a:solidFill>
                          <a:effectLst/>
                          <a:latin typeface="Arial" panose="020B0604020202020204" pitchFamily="34" charset="0"/>
                        </a:rPr>
                        <a:t>Wealth Index (ref : low)</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Middle</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1.02(1.02-1.02)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1.29(1.29-1.29)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1.15(1.15-1.15)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1.42(1.42-1.42)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1.12(1.12-1.12)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1.23(1.23-1.23) P-VALUE &lt;.0001</a:t>
                      </a:r>
                    </a:p>
                  </a:txBody>
                  <a:tcPr marL="7620" marR="7620" marT="7620" marB="0" anchor="ctr"/>
                </a:tc>
                <a:extLst>
                  <a:ext uri="{0D108BD9-81ED-4DB2-BD59-A6C34878D82A}">
                    <a16:rowId xmlns:a16="http://schemas.microsoft.com/office/drawing/2014/main" val="3708917479"/>
                  </a:ext>
                </a:extLst>
              </a:tr>
              <a:tr h="373248">
                <a:tc vMerge="1">
                  <a:txBody>
                    <a:bodyPr/>
                    <a:lstStyle/>
                    <a:p>
                      <a:endParaRPr lang="en-IN"/>
                    </a:p>
                  </a:txBody>
                  <a:tcPr/>
                </a:tc>
                <a:tc>
                  <a:txBody>
                    <a:bodyPr/>
                    <a:lstStyle/>
                    <a:p>
                      <a:pPr algn="ctr" fontAlgn="b"/>
                      <a:r>
                        <a:rPr lang="en-IN" sz="1000" b="1" i="0" u="none" strike="noStrike" dirty="0">
                          <a:solidFill>
                            <a:schemeClr val="tx1"/>
                          </a:solidFill>
                          <a:effectLst/>
                          <a:latin typeface="Arial" panose="020B0604020202020204" pitchFamily="34" charset="0"/>
                        </a:rPr>
                        <a:t>High</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1.14(1.14-1.14)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1.63(1.63-1.63)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1.43(1.43-1.43)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1.81(1.81-1.81)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1.43(1.43-1.43)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1.19(1.19-1.19) P-VALUE &lt;.0001</a:t>
                      </a:r>
                    </a:p>
                  </a:txBody>
                  <a:tcPr marL="7620" marR="7620" marT="7620" marB="0" anchor="ctr"/>
                </a:tc>
                <a:extLst>
                  <a:ext uri="{0D108BD9-81ED-4DB2-BD59-A6C34878D82A}">
                    <a16:rowId xmlns:a16="http://schemas.microsoft.com/office/drawing/2014/main" val="2920174920"/>
                  </a:ext>
                </a:extLst>
              </a:tr>
              <a:tr h="381929">
                <a:tc>
                  <a:txBody>
                    <a:bodyPr/>
                    <a:lstStyle/>
                    <a:p>
                      <a:pPr algn="ctr" fontAlgn="b"/>
                      <a:r>
                        <a:rPr lang="en-IN" sz="1000" b="1" i="0" u="none" strike="noStrike" dirty="0">
                          <a:solidFill>
                            <a:schemeClr val="tx1"/>
                          </a:solidFill>
                          <a:effectLst/>
                          <a:latin typeface="Arial" panose="020B0604020202020204" pitchFamily="34" charset="0"/>
                        </a:rPr>
                        <a:t>Husband's Education (ref: illiterate)</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Literate</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1.03(1.03-1.03)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1.07(1.07-1.07)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1(1-1)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1.12(1.12-1.12)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1.34(1.34-1.34)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0.86(0.86-0.86) P-VALUE &lt;.0001</a:t>
                      </a:r>
                    </a:p>
                  </a:txBody>
                  <a:tcPr marL="7620" marR="7620" marT="7620" marB="0" anchor="ctr"/>
                </a:tc>
                <a:extLst>
                  <a:ext uri="{0D108BD9-81ED-4DB2-BD59-A6C34878D82A}">
                    <a16:rowId xmlns:a16="http://schemas.microsoft.com/office/drawing/2014/main" val="3219375102"/>
                  </a:ext>
                </a:extLst>
              </a:tr>
              <a:tr h="381929">
                <a:tc>
                  <a:txBody>
                    <a:bodyPr/>
                    <a:lstStyle/>
                    <a:p>
                      <a:pPr algn="ctr" fontAlgn="b"/>
                      <a:r>
                        <a:rPr lang="en-US" sz="1000" b="1" i="0" u="none" strike="noStrike" dirty="0">
                          <a:solidFill>
                            <a:schemeClr val="tx1"/>
                          </a:solidFill>
                          <a:effectLst/>
                          <a:latin typeface="Arial" panose="020B0604020202020204" pitchFamily="34" charset="0"/>
                        </a:rPr>
                        <a:t>Migration of husband  (ref :Migrant)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Non-Migrant</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1.49(1.49-1.49)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1.55(1.55-1.55)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1.28(1.28-1.28)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1.68(1.68-1.68)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1.7(1.7-1.7)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1.38(1.38-1.38) P-VALUE &lt;.0001</a:t>
                      </a:r>
                    </a:p>
                  </a:txBody>
                  <a:tcPr marL="7620" marR="7620" marT="7620" marB="0" anchor="ctr"/>
                </a:tc>
                <a:extLst>
                  <a:ext uri="{0D108BD9-81ED-4DB2-BD59-A6C34878D82A}">
                    <a16:rowId xmlns:a16="http://schemas.microsoft.com/office/drawing/2014/main" val="1641430674"/>
                  </a:ext>
                </a:extLst>
              </a:tr>
              <a:tr h="531066">
                <a:tc>
                  <a:txBody>
                    <a:bodyPr/>
                    <a:lstStyle/>
                    <a:p>
                      <a:pPr algn="ctr" fontAlgn="b"/>
                      <a:r>
                        <a:rPr lang="en-US" sz="1000" b="1" i="0" u="none" strike="noStrike" dirty="0">
                          <a:solidFill>
                            <a:schemeClr val="tx1"/>
                          </a:solidFill>
                          <a:effectLst/>
                          <a:latin typeface="Arial" panose="020B0604020202020204" pitchFamily="34" charset="0"/>
                        </a:rPr>
                        <a:t>Knowledge of any modern spacing method (ref : no)</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6.16(6.16-6.17)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1.7(1.7-1.7)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4.68(4.68-4.68)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10.29(10.28-10.29)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4.42(4.42-4.42)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16.99(16.98-17) P-VALUE &lt;.0001</a:t>
                      </a:r>
                    </a:p>
                  </a:txBody>
                  <a:tcPr marL="7620" marR="7620" marT="7620" marB="0" anchor="ctr"/>
                </a:tc>
                <a:extLst>
                  <a:ext uri="{0D108BD9-81ED-4DB2-BD59-A6C34878D82A}">
                    <a16:rowId xmlns:a16="http://schemas.microsoft.com/office/drawing/2014/main" val="1491269096"/>
                  </a:ext>
                </a:extLst>
              </a:tr>
              <a:tr h="531066">
                <a:tc>
                  <a:txBody>
                    <a:bodyPr/>
                    <a:lstStyle/>
                    <a:p>
                      <a:pPr algn="ctr" fontAlgn="b"/>
                      <a:r>
                        <a:rPr lang="en-US" sz="1000" b="1" i="0" u="none" strike="noStrike" dirty="0">
                          <a:solidFill>
                            <a:schemeClr val="tx1"/>
                          </a:solidFill>
                          <a:effectLst/>
                          <a:latin typeface="Arial" panose="020B0604020202020204" pitchFamily="34" charset="0"/>
                        </a:rPr>
                        <a:t>Heard about family planning from media sources (ref: no)</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1.42(1.42-1.42)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1.24(1.24-1.24)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1.24(1.24-1.24)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1.51(1.51-1.51)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1.6(1.6-1.6)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1.28(1.27-1.28) P-VALUE &lt;.0001</a:t>
                      </a:r>
                    </a:p>
                  </a:txBody>
                  <a:tcPr marL="7620" marR="7620" marT="7620" marB="0" anchor="ctr"/>
                </a:tc>
                <a:extLst>
                  <a:ext uri="{0D108BD9-81ED-4DB2-BD59-A6C34878D82A}">
                    <a16:rowId xmlns:a16="http://schemas.microsoft.com/office/drawing/2014/main" val="1020710870"/>
                  </a:ext>
                </a:extLst>
              </a:tr>
              <a:tr h="381929">
                <a:tc>
                  <a:txBody>
                    <a:bodyPr/>
                    <a:lstStyle/>
                    <a:p>
                      <a:pPr algn="ctr" fontAlgn="b"/>
                      <a:r>
                        <a:rPr lang="en-US" sz="1000" b="1" i="0" u="none" strike="noStrike" dirty="0">
                          <a:solidFill>
                            <a:schemeClr val="tx1"/>
                          </a:solidFill>
                          <a:effectLst/>
                          <a:latin typeface="Arial" panose="020B0604020202020204" pitchFamily="34" charset="0"/>
                        </a:rPr>
                        <a:t>ever told about FP by FLW (</a:t>
                      </a:r>
                      <a:r>
                        <a:rPr lang="en-US" sz="1000" b="1" i="0" u="none" strike="noStrike" dirty="0" err="1">
                          <a:solidFill>
                            <a:schemeClr val="tx1"/>
                          </a:solidFill>
                          <a:effectLst/>
                          <a:latin typeface="Arial" panose="020B0604020202020204" pitchFamily="34" charset="0"/>
                        </a:rPr>
                        <a:t>ref:no</a:t>
                      </a:r>
                      <a:r>
                        <a:rPr lang="en-US" sz="1000" b="1" i="0" u="none" strike="noStrike" dirty="0">
                          <a:solidFill>
                            <a:schemeClr val="tx1"/>
                          </a:solidFill>
                          <a:effectLst/>
                          <a:latin typeface="Arial" panose="020B0604020202020204" pitchFamily="34" charset="0"/>
                        </a:rPr>
                        <a: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 </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1.97(1.97-1.97)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2.96(2.96-2.96)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1.99(1.99-1.99)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2.46(2.46-2.46)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2.55(2.55-2.55) P-VALUE &lt;.0001</a:t>
                      </a:r>
                    </a:p>
                  </a:txBody>
                  <a:tcPr marL="7620" marR="7620" marT="7620" marB="0" anchor="ctr"/>
                </a:tc>
                <a:tc>
                  <a:txBody>
                    <a:bodyPr/>
                    <a:lstStyle/>
                    <a:p>
                      <a:pPr algn="ctr" fontAlgn="b"/>
                      <a:r>
                        <a:rPr lang="en-IN" sz="1000" b="0" i="0" u="none" strike="noStrike" dirty="0">
                          <a:solidFill>
                            <a:schemeClr val="tx1"/>
                          </a:solidFill>
                          <a:effectLst/>
                          <a:latin typeface="Aptos Narrow" panose="020B0004020202020204" pitchFamily="34" charset="0"/>
                        </a:rPr>
                        <a:t>2.55(2.55-2.55) P-VALUE &lt;.0001</a:t>
                      </a:r>
                    </a:p>
                  </a:txBody>
                  <a:tcPr marL="7620" marR="7620" marT="7620" marB="0" anchor="ctr"/>
                </a:tc>
                <a:extLst>
                  <a:ext uri="{0D108BD9-81ED-4DB2-BD59-A6C34878D82A}">
                    <a16:rowId xmlns:a16="http://schemas.microsoft.com/office/drawing/2014/main" val="1372432980"/>
                  </a:ext>
                </a:extLst>
              </a:tr>
            </a:tbl>
          </a:graphicData>
        </a:graphic>
      </p:graphicFrame>
    </p:spTree>
    <p:extLst>
      <p:ext uri="{BB962C8B-B14F-4D97-AF65-F5344CB8AC3E}">
        <p14:creationId xmlns:p14="http://schemas.microsoft.com/office/powerpoint/2010/main" val="36250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800" b="1"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grpSp>
        <p:nvGrpSpPr>
          <p:cNvPr id="14" name="Group 13">
            <a:extLst>
              <a:ext uri="{FF2B5EF4-FFF2-40B4-BE49-F238E27FC236}">
                <a16:creationId xmlns:a16="http://schemas.microsoft.com/office/drawing/2014/main" id="{D95980F5-9F25-E9FB-D0C9-5C8FADCEA0B5}"/>
              </a:ext>
            </a:extLst>
          </p:cNvPr>
          <p:cNvGrpSpPr/>
          <p:nvPr/>
        </p:nvGrpSpPr>
        <p:grpSpPr>
          <a:xfrm>
            <a:off x="87086" y="1164836"/>
            <a:ext cx="6186586" cy="5275116"/>
            <a:chOff x="1324557" y="1001550"/>
            <a:chExt cx="6186586" cy="5275116"/>
          </a:xfrm>
          <a:solidFill>
            <a:srgbClr val="92D050"/>
          </a:solidFill>
        </p:grpSpPr>
        <p:sp>
          <p:nvSpPr>
            <p:cNvPr id="10" name="Flowchart: Multidocument 9">
              <a:extLst>
                <a:ext uri="{FF2B5EF4-FFF2-40B4-BE49-F238E27FC236}">
                  <a16:creationId xmlns:a16="http://schemas.microsoft.com/office/drawing/2014/main" id="{A6DED681-7F65-B8F2-4CF0-2021D5D2ECA1}"/>
                </a:ext>
              </a:extLst>
            </p:cNvPr>
            <p:cNvSpPr/>
            <p:nvPr/>
          </p:nvSpPr>
          <p:spPr>
            <a:xfrm>
              <a:off x="1324557" y="1001550"/>
              <a:ext cx="6186586" cy="5275116"/>
            </a:xfrm>
            <a:prstGeom prst="flowChartMultidocumen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kern="1200" dirty="0">
                  <a:solidFill>
                    <a:srgbClr val="000000"/>
                  </a:solidFill>
                  <a:latin typeface="Times New Roman" panose="02020603050405020304" pitchFamily="18" charset="0"/>
                  <a:ea typeface="+mn-ea"/>
                  <a:cs typeface="Times New Roman" panose="02020603050405020304" pitchFamily="18" charset="0"/>
                </a:rPr>
                <a:t>Family planning practices among currently married women of reproductive age across India - A multi-state comparison of contraceptive use, its patterns (in delaying, spacing, and limiting) and predictors</a:t>
              </a:r>
              <a:endParaRPr lang="en-US" sz="2800" b="1" dirty="0">
                <a:solidFill>
                  <a:srgbClr val="000000"/>
                </a:solidFill>
                <a:latin typeface="Times New Roman" panose="02020603050405020304" pitchFamily="18" charset="0"/>
                <a:cs typeface="Times New Roman" panose="02020603050405020304" pitchFamily="18" charset="0"/>
              </a:endParaRPr>
            </a:p>
            <a:p>
              <a:pPr algn="ctr"/>
              <a:endParaRPr lang="en-IN" sz="2000" dirty="0"/>
            </a:p>
          </p:txBody>
        </p:sp>
        <p:sp>
          <p:nvSpPr>
            <p:cNvPr id="12" name="TextBox 14">
              <a:extLst>
                <a:ext uri="{FF2B5EF4-FFF2-40B4-BE49-F238E27FC236}">
                  <a16:creationId xmlns:a16="http://schemas.microsoft.com/office/drawing/2014/main" id="{91491A8E-5EA1-5FE8-E331-0E0BC9823ADA}"/>
                </a:ext>
              </a:extLst>
            </p:cNvPr>
            <p:cNvSpPr txBox="1"/>
            <p:nvPr/>
          </p:nvSpPr>
          <p:spPr>
            <a:xfrm>
              <a:off x="1433414" y="4746169"/>
              <a:ext cx="5185100" cy="615553"/>
            </a:xfrm>
            <a:prstGeom prst="rect">
              <a:avLst/>
            </a:prstGeom>
            <a:grpFill/>
          </p:spPr>
          <p:txBody>
            <a:bodyPr wrap="square" lIns="0" tIns="0" rIns="0" bIns="0" rtlCol="0" anchor="t">
              <a:spAutoFit/>
            </a:bodyPr>
            <a:lstStyle/>
            <a:p>
              <a:r>
                <a:rPr lang="en-IN" sz="2000" b="1" dirty="0">
                  <a:latin typeface="Times New Roman" panose="02020603050405020304" pitchFamily="18" charset="0"/>
                  <a:cs typeface="Times New Roman" panose="02020603050405020304" pitchFamily="18" charset="0"/>
                </a:rPr>
                <a:t>Presented by- Saurabh Kumar.</a:t>
              </a:r>
            </a:p>
            <a:p>
              <a:r>
                <a:rPr lang="en-IN" sz="2000" b="1" dirty="0">
                  <a:latin typeface="Times New Roman" panose="02020603050405020304" pitchFamily="18" charset="0"/>
                  <a:cs typeface="Times New Roman" panose="02020603050405020304" pitchFamily="18" charset="0"/>
                </a:rPr>
                <a:t>Guided by- </a:t>
              </a:r>
              <a:r>
                <a:rPr lang="en-IN" sz="2000" b="1" dirty="0" err="1">
                  <a:latin typeface="Times New Roman" panose="02020603050405020304" pitchFamily="18" charset="0"/>
                  <a:cs typeface="Times New Roman" panose="02020603050405020304" pitchFamily="18" charset="0"/>
                </a:rPr>
                <a:t>Dr.</a:t>
              </a:r>
              <a:r>
                <a:rPr lang="en-IN" sz="2000" b="1" dirty="0">
                  <a:latin typeface="Times New Roman" panose="02020603050405020304" pitchFamily="18" charset="0"/>
                  <a:cs typeface="Times New Roman" panose="02020603050405020304" pitchFamily="18" charset="0"/>
                </a:rPr>
                <a:t> Vinay Tripathi, IIHMR, Delhi.</a:t>
              </a:r>
            </a:p>
          </p:txBody>
        </p:sp>
        <p:pic>
          <p:nvPicPr>
            <p:cNvPr id="13" name="Picture 10">
              <a:extLst>
                <a:ext uri="{FF2B5EF4-FFF2-40B4-BE49-F238E27FC236}">
                  <a16:creationId xmlns:a16="http://schemas.microsoft.com/office/drawing/2014/main" id="{FCCD9B9F-2606-B00B-A946-E850F3FAE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100" y="3550536"/>
              <a:ext cx="2433727" cy="1195632"/>
            </a:xfrm>
            <a:prstGeom prst="rect">
              <a:avLst/>
            </a:prstGeom>
            <a:grpFill/>
          </p:spPr>
        </p:pic>
      </p:grpSp>
      <p:pic>
        <p:nvPicPr>
          <p:cNvPr id="1026" name="Picture 2">
            <a:extLst>
              <a:ext uri="{FF2B5EF4-FFF2-40B4-BE49-F238E27FC236}">
                <a16:creationId xmlns:a16="http://schemas.microsoft.com/office/drawing/2014/main" id="{9C0AD328-A32D-7786-8EB6-BD1651FCC1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7389" y="1318966"/>
            <a:ext cx="30575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E481D7E-5519-9EF5-CDDF-EF51A5606C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768" y="1320924"/>
            <a:ext cx="3057525" cy="2481470"/>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Woman holding sign">
            <a:extLst>
              <a:ext uri="{FF2B5EF4-FFF2-40B4-BE49-F238E27FC236}">
                <a16:creationId xmlns:a16="http://schemas.microsoft.com/office/drawing/2014/main" id="{81EA01CA-C468-189D-5064-A706346D73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69498" y="3746611"/>
            <a:ext cx="1759719" cy="3111389"/>
          </a:xfrm>
          <a:prstGeom prst="rect">
            <a:avLst/>
          </a:prstGeom>
        </p:spPr>
      </p:pic>
      <p:sp>
        <p:nvSpPr>
          <p:cNvPr id="20" name="TextBox 19">
            <a:extLst>
              <a:ext uri="{FF2B5EF4-FFF2-40B4-BE49-F238E27FC236}">
                <a16:creationId xmlns:a16="http://schemas.microsoft.com/office/drawing/2014/main" id="{5ABCBED8-7CF6-AAAE-57F6-C7D4ACDCE1FB}"/>
              </a:ext>
            </a:extLst>
          </p:cNvPr>
          <p:cNvSpPr txBox="1"/>
          <p:nvPr/>
        </p:nvSpPr>
        <p:spPr>
          <a:xfrm>
            <a:off x="6974222" y="4586289"/>
            <a:ext cx="2050821" cy="646331"/>
          </a:xfrm>
          <a:prstGeom prst="rect">
            <a:avLst/>
          </a:prstGeom>
          <a:noFill/>
        </p:spPr>
        <p:txBody>
          <a:bodyPr wrap="square">
            <a:spAutoFit/>
          </a:bodyPr>
          <a:lstStyle/>
          <a:p>
            <a:r>
              <a:rPr lang="hi-IN" i="0" dirty="0">
                <a:solidFill>
                  <a:srgbClr val="4D5156"/>
                </a:solidFill>
                <a:effectLst>
                  <a:outerShdw blurRad="38100" dist="38100" dir="2700000" algn="tl">
                    <a:srgbClr val="000000">
                      <a:alpha val="43137"/>
                    </a:srgbClr>
                  </a:outerShdw>
                </a:effectLst>
                <a:highlight>
                  <a:srgbClr val="FFFFFF"/>
                </a:highlight>
                <a:latin typeface="Roboto" panose="02000000000000000000" pitchFamily="2" charset="0"/>
              </a:rPr>
              <a:t>छोटा परिवार </a:t>
            </a:r>
            <a:endParaRPr lang="en-IN" i="0" dirty="0">
              <a:solidFill>
                <a:srgbClr val="4D5156"/>
              </a:solidFill>
              <a:effectLst>
                <a:outerShdw blurRad="38100" dist="38100" dir="2700000" algn="tl">
                  <a:srgbClr val="000000">
                    <a:alpha val="43137"/>
                  </a:srgbClr>
                </a:outerShdw>
              </a:effectLst>
              <a:highlight>
                <a:srgbClr val="FFFFFF"/>
              </a:highlight>
              <a:latin typeface="Roboto" panose="02000000000000000000" pitchFamily="2" charset="0"/>
            </a:endParaRPr>
          </a:p>
          <a:p>
            <a:r>
              <a:rPr lang="hi-IN" i="0" dirty="0">
                <a:solidFill>
                  <a:srgbClr val="4D5156"/>
                </a:solidFill>
                <a:effectLst>
                  <a:outerShdw blurRad="38100" dist="38100" dir="2700000" algn="tl">
                    <a:srgbClr val="000000">
                      <a:alpha val="43137"/>
                    </a:srgbClr>
                  </a:outerShdw>
                </a:effectLst>
                <a:highlight>
                  <a:srgbClr val="FFFFFF"/>
                </a:highlight>
                <a:latin typeface="Roboto" panose="02000000000000000000" pitchFamily="2" charset="0"/>
              </a:rPr>
              <a:t>सुखी परिवार</a:t>
            </a:r>
            <a:endParaRPr lang="en-IN"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6408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Currently Using Any Contraception</a:t>
            </a:r>
          </a:p>
          <a:p>
            <a:pPr algn="ctr"/>
            <a:r>
              <a:rPr lang="en-US" sz="1200" b="1" dirty="0"/>
              <a:t>(Adjusted for:- Religion, Caste, Education, Wealth Index and Family size)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11" name="Rectangle 10">
            <a:extLst>
              <a:ext uri="{FF2B5EF4-FFF2-40B4-BE49-F238E27FC236}">
                <a16:creationId xmlns:a16="http://schemas.microsoft.com/office/drawing/2014/main" id="{F417D7BA-AA16-AB67-43F4-75F77CC1524A}"/>
              </a:ext>
            </a:extLst>
          </p:cNvPr>
          <p:cNvSpPr/>
          <p:nvPr/>
        </p:nvSpPr>
        <p:spPr>
          <a:xfrm>
            <a:off x="-3675" y="968829"/>
            <a:ext cx="12184100" cy="5889171"/>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8" name="Table 37">
            <a:extLst>
              <a:ext uri="{FF2B5EF4-FFF2-40B4-BE49-F238E27FC236}">
                <a16:creationId xmlns:a16="http://schemas.microsoft.com/office/drawing/2014/main" id="{B9121CEE-8424-3B53-74F7-9CDE637B2700}"/>
              </a:ext>
            </a:extLst>
          </p:cNvPr>
          <p:cNvGraphicFramePr>
            <a:graphicFrameLocks noGrp="1"/>
          </p:cNvGraphicFramePr>
          <p:nvPr>
            <p:extLst>
              <p:ext uri="{D42A27DB-BD31-4B8C-83A1-F6EECF244321}">
                <p14:modId xmlns:p14="http://schemas.microsoft.com/office/powerpoint/2010/main" val="1980611696"/>
              </p:ext>
            </p:extLst>
          </p:nvPr>
        </p:nvGraphicFramePr>
        <p:xfrm>
          <a:off x="5788" y="968828"/>
          <a:ext cx="12180424" cy="5889167"/>
        </p:xfrm>
        <a:graphic>
          <a:graphicData uri="http://schemas.openxmlformats.org/drawingml/2006/table">
            <a:tbl>
              <a:tblPr firstRow="1" bandRow="1">
                <a:tableStyleId>{5C22544A-7EE6-4342-B048-85BDC9FD1C3A}</a:tableStyleId>
              </a:tblPr>
              <a:tblGrid>
                <a:gridCol w="1330540">
                  <a:extLst>
                    <a:ext uri="{9D8B030D-6E8A-4147-A177-3AD203B41FA5}">
                      <a16:colId xmlns:a16="http://schemas.microsoft.com/office/drawing/2014/main" val="2423964264"/>
                    </a:ext>
                  </a:extLst>
                </a:gridCol>
                <a:gridCol w="1086120">
                  <a:extLst>
                    <a:ext uri="{9D8B030D-6E8A-4147-A177-3AD203B41FA5}">
                      <a16:colId xmlns:a16="http://schemas.microsoft.com/office/drawing/2014/main" val="3947650427"/>
                    </a:ext>
                  </a:extLst>
                </a:gridCol>
                <a:gridCol w="1627294">
                  <a:extLst>
                    <a:ext uri="{9D8B030D-6E8A-4147-A177-3AD203B41FA5}">
                      <a16:colId xmlns:a16="http://schemas.microsoft.com/office/drawing/2014/main" val="3726686018"/>
                    </a:ext>
                  </a:extLst>
                </a:gridCol>
                <a:gridCol w="1627294">
                  <a:extLst>
                    <a:ext uri="{9D8B030D-6E8A-4147-A177-3AD203B41FA5}">
                      <a16:colId xmlns:a16="http://schemas.microsoft.com/office/drawing/2014/main" val="544915212"/>
                    </a:ext>
                  </a:extLst>
                </a:gridCol>
                <a:gridCol w="1627294">
                  <a:extLst>
                    <a:ext uri="{9D8B030D-6E8A-4147-A177-3AD203B41FA5}">
                      <a16:colId xmlns:a16="http://schemas.microsoft.com/office/drawing/2014/main" val="1340506544"/>
                    </a:ext>
                  </a:extLst>
                </a:gridCol>
                <a:gridCol w="1627294">
                  <a:extLst>
                    <a:ext uri="{9D8B030D-6E8A-4147-A177-3AD203B41FA5}">
                      <a16:colId xmlns:a16="http://schemas.microsoft.com/office/drawing/2014/main" val="1441909683"/>
                    </a:ext>
                  </a:extLst>
                </a:gridCol>
                <a:gridCol w="1627294">
                  <a:extLst>
                    <a:ext uri="{9D8B030D-6E8A-4147-A177-3AD203B41FA5}">
                      <a16:colId xmlns:a16="http://schemas.microsoft.com/office/drawing/2014/main" val="3054531594"/>
                    </a:ext>
                  </a:extLst>
                </a:gridCol>
                <a:gridCol w="1627294">
                  <a:extLst>
                    <a:ext uri="{9D8B030D-6E8A-4147-A177-3AD203B41FA5}">
                      <a16:colId xmlns:a16="http://schemas.microsoft.com/office/drawing/2014/main" val="2222393044"/>
                    </a:ext>
                  </a:extLst>
                </a:gridCol>
              </a:tblGrid>
              <a:tr h="638277">
                <a:tc>
                  <a:txBody>
                    <a:bodyPr/>
                    <a:lstStyle/>
                    <a:p>
                      <a:pPr algn="ctr"/>
                      <a:r>
                        <a:rPr lang="en-IN" sz="1050" b="1" dirty="0">
                          <a:solidFill>
                            <a:schemeClr val="bg1"/>
                          </a:solidFill>
                        </a:rPr>
                        <a:t>Exposure and confounder variables</a:t>
                      </a:r>
                    </a:p>
                  </a:txBody>
                  <a:tcPr anchor="ctr"/>
                </a:tc>
                <a:tc>
                  <a:txBody>
                    <a:bodyPr/>
                    <a:lstStyle/>
                    <a:p>
                      <a:pPr algn="ctr"/>
                      <a:r>
                        <a:rPr lang="en-IN" sz="1050" b="1" dirty="0">
                          <a:solidFill>
                            <a:schemeClr val="bg1"/>
                          </a:solidFill>
                        </a:rPr>
                        <a:t>Category</a:t>
                      </a:r>
                    </a:p>
                  </a:txBody>
                  <a:tcPr anchor="ctr"/>
                </a:tc>
                <a:tc>
                  <a:txBody>
                    <a:bodyPr/>
                    <a:lstStyle/>
                    <a:p>
                      <a:pPr algn="ctr" fontAlgn="b"/>
                      <a:r>
                        <a:rPr lang="en-IN" sz="1050" b="1" kern="1200" dirty="0">
                          <a:solidFill>
                            <a:schemeClr val="bg1"/>
                          </a:solidFill>
                          <a:latin typeface="+mn-lt"/>
                          <a:ea typeface="+mn-ea"/>
                          <a:cs typeface="+mn-cs"/>
                        </a:rPr>
                        <a:t>Zone</a:t>
                      </a:r>
                      <a:r>
                        <a:rPr lang="en-IN" sz="1050" b="1" i="0" u="none" strike="noStrike" dirty="0">
                          <a:solidFill>
                            <a:schemeClr val="bg1"/>
                          </a:solidFill>
                          <a:effectLst/>
                          <a:latin typeface="Aptos Narrow" panose="020B0004020202020204" pitchFamily="34" charset="0"/>
                        </a:rPr>
                        <a:t> 1 </a:t>
                      </a:r>
                    </a:p>
                    <a:p>
                      <a:pPr algn="ctr" fontAlgn="b"/>
                      <a:r>
                        <a:rPr lang="en-IN" sz="1050" b="1" i="0" u="none" strike="noStrike" dirty="0">
                          <a:solidFill>
                            <a:schemeClr val="bg1"/>
                          </a:solidFill>
                          <a:effectLst/>
                          <a:latin typeface="Aptos Narrow" panose="020B0004020202020204" pitchFamily="34" charset="0"/>
                        </a:rPr>
                        <a:t>(</a:t>
                      </a:r>
                      <a:r>
                        <a:rPr lang="en-IN" sz="1050" b="1" i="0" u="none" strike="noStrike" dirty="0" err="1">
                          <a:solidFill>
                            <a:schemeClr val="bg1"/>
                          </a:solidFill>
                          <a:effectLst/>
                          <a:latin typeface="Aptos Narrow" panose="020B0004020202020204" pitchFamily="34" charset="0"/>
                        </a:rPr>
                        <a:t>aOR</a:t>
                      </a:r>
                      <a:r>
                        <a:rPr lang="en-IN" sz="1050" b="1" i="0" u="none" strike="noStrike" dirty="0">
                          <a:solidFill>
                            <a:schemeClr val="bg1"/>
                          </a:solidFill>
                          <a:effectLst/>
                          <a:latin typeface="Aptos Narrow" panose="020B0004020202020204" pitchFamily="34" charset="0"/>
                        </a:rPr>
                        <a:t>, LCL UCL)</a:t>
                      </a:r>
                    </a:p>
                  </a:txBody>
                  <a:tcPr marL="7620" marR="7620" marT="7620" marB="0" anchor="ctr"/>
                </a:tc>
                <a:tc>
                  <a:txBody>
                    <a:bodyPr/>
                    <a:lstStyle/>
                    <a:p>
                      <a:pPr algn="ctr"/>
                      <a:r>
                        <a:rPr lang="en-IN" sz="1050" b="1" dirty="0">
                          <a:solidFill>
                            <a:schemeClr val="bg1"/>
                          </a:solidFill>
                        </a:rPr>
                        <a:t>Zone 2</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3</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4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5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6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extLst>
                  <a:ext uri="{0D108BD9-81ED-4DB2-BD59-A6C34878D82A}">
                    <a16:rowId xmlns:a16="http://schemas.microsoft.com/office/drawing/2014/main" val="3461545799"/>
                  </a:ext>
                </a:extLst>
              </a:tr>
              <a:tr h="382966">
                <a:tc rowSpan="2">
                  <a:txBody>
                    <a:bodyPr/>
                    <a:lstStyle/>
                    <a:p>
                      <a:pPr algn="ctr"/>
                      <a:r>
                        <a:rPr lang="en-IN" sz="1000" b="1" dirty="0">
                          <a:solidFill>
                            <a:schemeClr val="tx1"/>
                          </a:solidFill>
                        </a:rPr>
                        <a:t>Religion</a:t>
                      </a:r>
                    </a:p>
                    <a:p>
                      <a:pPr algn="ctr"/>
                      <a:r>
                        <a:rPr lang="en-IN" sz="1000" b="1" dirty="0">
                          <a:solidFill>
                            <a:schemeClr val="tx1"/>
                          </a:solidFill>
                        </a:rPr>
                        <a:t>(</a:t>
                      </a:r>
                      <a:r>
                        <a:rPr lang="en-IN" sz="1000" b="1" dirty="0" err="1">
                          <a:solidFill>
                            <a:schemeClr val="tx1"/>
                          </a:solidFill>
                        </a:rPr>
                        <a:t>ref:hindu</a:t>
                      </a:r>
                      <a:r>
                        <a:rPr lang="en-IN" sz="1000" b="1" dirty="0">
                          <a:solidFill>
                            <a:schemeClr val="tx1"/>
                          </a:solidFill>
                        </a:rPr>
                        <a:t>)</a:t>
                      </a:r>
                    </a:p>
                  </a:txBody>
                  <a:tcPr anchor="ctr"/>
                </a:tc>
                <a:tc>
                  <a:txBody>
                    <a:bodyPr/>
                    <a:lstStyle/>
                    <a:p>
                      <a:pPr algn="ctr"/>
                      <a:r>
                        <a:rPr lang="en-IN" sz="1000" b="1" dirty="0">
                          <a:solidFill>
                            <a:schemeClr val="tx1"/>
                          </a:solidFill>
                        </a:rPr>
                        <a:t>Muslims</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0.57(0.57-0.57)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0.73(0.73-0.73)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0.62(0.62-0.62)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0.68(0.68-0.68)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0.67(0.67-0.67)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0.79(0.79-0.79) P-VALUE &lt;.0001</a:t>
                      </a:r>
                    </a:p>
                  </a:txBody>
                  <a:tcPr marL="7620" marR="7620" marT="7620" marB="0" anchor="b"/>
                </a:tc>
                <a:extLst>
                  <a:ext uri="{0D108BD9-81ED-4DB2-BD59-A6C34878D82A}">
                    <a16:rowId xmlns:a16="http://schemas.microsoft.com/office/drawing/2014/main" val="1254695255"/>
                  </a:ext>
                </a:extLst>
              </a:tr>
              <a:tr h="38296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Others</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0.78(0.78-0.78)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0.92(0.92-0.92)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1.19(1.19-1.19)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0.93(0.93-0.93)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1.13(1.13-1.13)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0.54(0.54-0.54) P-VALUE &lt;.0001</a:t>
                      </a:r>
                    </a:p>
                  </a:txBody>
                  <a:tcPr marL="7620" marR="7620" marT="7620" marB="0" anchor="b"/>
                </a:tc>
                <a:extLst>
                  <a:ext uri="{0D108BD9-81ED-4DB2-BD59-A6C34878D82A}">
                    <a16:rowId xmlns:a16="http://schemas.microsoft.com/office/drawing/2014/main" val="516965449"/>
                  </a:ext>
                </a:extLst>
              </a:tr>
              <a:tr h="382966">
                <a:tc rowSpan="3">
                  <a:txBody>
                    <a:bodyPr/>
                    <a:lstStyle/>
                    <a:p>
                      <a:pPr algn="ctr"/>
                      <a:r>
                        <a:rPr lang="en-IN" sz="1000" b="1" dirty="0">
                          <a:solidFill>
                            <a:schemeClr val="tx1"/>
                          </a:solidFill>
                        </a:rPr>
                        <a:t>caste (</a:t>
                      </a:r>
                      <a:r>
                        <a:rPr lang="en-IN" sz="1000" b="1" dirty="0" err="1">
                          <a:solidFill>
                            <a:schemeClr val="tx1"/>
                          </a:solidFill>
                        </a:rPr>
                        <a:t>ref:general</a:t>
                      </a:r>
                      <a:r>
                        <a:rPr lang="en-IN" sz="1000" b="1" dirty="0">
                          <a:solidFill>
                            <a:schemeClr val="tx1"/>
                          </a:solidFill>
                        </a:rPr>
                        <a:t>)</a:t>
                      </a:r>
                    </a:p>
                  </a:txBody>
                  <a:tcPr anchor="ctr"/>
                </a:tc>
                <a:tc>
                  <a:txBody>
                    <a:bodyPr/>
                    <a:lstStyle/>
                    <a:p>
                      <a:pPr algn="ctr"/>
                      <a:r>
                        <a:rPr lang="en-IN" sz="1000" b="1" dirty="0">
                          <a:solidFill>
                            <a:schemeClr val="tx1"/>
                          </a:solidFill>
                        </a:rPr>
                        <a:t>SC</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0.77(0.77-0.77)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0.9(0.9-0.9)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0.86(0.86-0.86)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0.92(0.92-0.93)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0.82(0.82-0.82)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0.93(0.93-0.93) P-VALUE &lt;.0001</a:t>
                      </a:r>
                    </a:p>
                  </a:txBody>
                  <a:tcPr marL="7620" marR="7620" marT="7620" marB="0" anchor="b"/>
                </a:tc>
                <a:extLst>
                  <a:ext uri="{0D108BD9-81ED-4DB2-BD59-A6C34878D82A}">
                    <a16:rowId xmlns:a16="http://schemas.microsoft.com/office/drawing/2014/main" val="1109751378"/>
                  </a:ext>
                </a:extLst>
              </a:tr>
              <a:tr h="38296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ST</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0.74(0.74-0.74)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0.72(0.72-0.72)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0.79(0.79-0.79)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0.96(0.96-0.96)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0.9(0.9-0.9) P-VALUE &lt;.0001</a:t>
                      </a:r>
                    </a:p>
                  </a:txBody>
                  <a:tcPr marL="7620" marR="7620" marT="7620" marB="0" anchor="b"/>
                </a:tc>
                <a:extLst>
                  <a:ext uri="{0D108BD9-81ED-4DB2-BD59-A6C34878D82A}">
                    <a16:rowId xmlns:a16="http://schemas.microsoft.com/office/drawing/2014/main" val="910246598"/>
                  </a:ext>
                </a:extLst>
              </a:tr>
              <a:tr h="38296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OBC</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0.83(0.83-0.83)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0.94(0.94-0.94)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0.74(0.74-0.74)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0.94(0.94-0.94)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0.96(0.96-0.96) P-VALUE &lt;.0001</a:t>
                      </a:r>
                    </a:p>
                  </a:txBody>
                  <a:tcPr marL="7620" marR="7620" marT="7620" marB="0" anchor="b"/>
                </a:tc>
                <a:extLst>
                  <a:ext uri="{0D108BD9-81ED-4DB2-BD59-A6C34878D82A}">
                    <a16:rowId xmlns:a16="http://schemas.microsoft.com/office/drawing/2014/main" val="357869992"/>
                  </a:ext>
                </a:extLst>
              </a:tr>
              <a:tr h="382966">
                <a:tc>
                  <a:txBody>
                    <a:bodyPr/>
                    <a:lstStyle/>
                    <a:p>
                      <a:pPr algn="ctr" fontAlgn="b"/>
                      <a:r>
                        <a:rPr lang="en-IN" sz="1000" b="1" i="0" u="none" strike="noStrike" dirty="0">
                          <a:solidFill>
                            <a:schemeClr val="tx1"/>
                          </a:solidFill>
                          <a:effectLst/>
                          <a:latin typeface="Arial" panose="020B0604020202020204" pitchFamily="34" charset="0"/>
                        </a:rPr>
                        <a:t>Residence (ref : rural)</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urban</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1.13(1.13-1.13)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1.06(1.06-1.06)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1.24(1.24-1.24)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1.26(1.26-1.26)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1.13(1.13-1.13)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1.03(1.03-1.03) P-VALUE &lt;.0001</a:t>
                      </a:r>
                    </a:p>
                  </a:txBody>
                  <a:tcPr marL="7620" marR="7620" marT="7620" marB="0" anchor="b"/>
                </a:tc>
                <a:extLst>
                  <a:ext uri="{0D108BD9-81ED-4DB2-BD59-A6C34878D82A}">
                    <a16:rowId xmlns:a16="http://schemas.microsoft.com/office/drawing/2014/main" val="2029054674"/>
                  </a:ext>
                </a:extLst>
              </a:tr>
              <a:tr h="382966">
                <a:tc rowSpan="2">
                  <a:txBody>
                    <a:bodyPr/>
                    <a:lstStyle/>
                    <a:p>
                      <a:pPr algn="ctr" fontAlgn="b"/>
                      <a:r>
                        <a:rPr lang="en-IN" sz="1000" b="1" i="0" u="none" strike="noStrike" dirty="0">
                          <a:solidFill>
                            <a:schemeClr val="tx1"/>
                          </a:solidFill>
                          <a:effectLst/>
                          <a:latin typeface="Arial" panose="020B0604020202020204" pitchFamily="34" charset="0"/>
                        </a:rPr>
                        <a:t>Wealth Index (ref : low)</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Middle</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1.1(1.1-1.1)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1.26(1.26-1.26)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1.14(1.14-1.14)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1.32(1.32-1.32)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1.17(1.17-1.17)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1.13(1.13-1.13) P-VALUE &lt;.0001</a:t>
                      </a:r>
                    </a:p>
                  </a:txBody>
                  <a:tcPr marL="7620" marR="7620" marT="7620" marB="0" anchor="b"/>
                </a:tc>
                <a:extLst>
                  <a:ext uri="{0D108BD9-81ED-4DB2-BD59-A6C34878D82A}">
                    <a16:rowId xmlns:a16="http://schemas.microsoft.com/office/drawing/2014/main" val="3708917479"/>
                  </a:ext>
                </a:extLst>
              </a:tr>
              <a:tr h="382966">
                <a:tc vMerge="1">
                  <a:txBody>
                    <a:bodyPr/>
                    <a:lstStyle/>
                    <a:p>
                      <a:endParaRPr lang="en-IN"/>
                    </a:p>
                  </a:txBody>
                  <a:tcPr/>
                </a:tc>
                <a:tc>
                  <a:txBody>
                    <a:bodyPr/>
                    <a:lstStyle/>
                    <a:p>
                      <a:pPr algn="ctr" fontAlgn="b"/>
                      <a:r>
                        <a:rPr lang="en-IN" sz="1000" b="1" i="0" u="none" strike="noStrike" dirty="0">
                          <a:solidFill>
                            <a:schemeClr val="tx1"/>
                          </a:solidFill>
                          <a:effectLst/>
                          <a:latin typeface="Arial" panose="020B0604020202020204" pitchFamily="34" charset="0"/>
                        </a:rPr>
                        <a:t>High</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1.2(1.2-1.2)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1.46(1.46-1.46)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1.45(1.45-1.45)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1.56(1.56-1.56)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1.33(1.33-1.33)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1.04(1.04-1.04) P-VALUE &lt;.0001</a:t>
                      </a:r>
                    </a:p>
                  </a:txBody>
                  <a:tcPr marL="7620" marR="7620" marT="7620" marB="0" anchor="b"/>
                </a:tc>
                <a:extLst>
                  <a:ext uri="{0D108BD9-81ED-4DB2-BD59-A6C34878D82A}">
                    <a16:rowId xmlns:a16="http://schemas.microsoft.com/office/drawing/2014/main" val="2920174920"/>
                  </a:ext>
                </a:extLst>
              </a:tr>
              <a:tr h="382966">
                <a:tc>
                  <a:txBody>
                    <a:bodyPr/>
                    <a:lstStyle/>
                    <a:p>
                      <a:pPr algn="ctr" fontAlgn="b"/>
                      <a:r>
                        <a:rPr lang="en-IN" sz="1000" b="1" i="0" u="none" strike="noStrike" dirty="0">
                          <a:solidFill>
                            <a:schemeClr val="tx1"/>
                          </a:solidFill>
                          <a:effectLst/>
                          <a:latin typeface="Arial" panose="020B0604020202020204" pitchFamily="34" charset="0"/>
                        </a:rPr>
                        <a:t>Husband's Education (ref: illiterate)</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Literate</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1.1(1.1-1.1)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0.95(0.95-0.95)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1.03(1.03-1.03)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1.07(1.07-1.07)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1.26(1.26-1.26)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0.83(0.83-0.83) P-VALUE &lt;.0001</a:t>
                      </a:r>
                    </a:p>
                  </a:txBody>
                  <a:tcPr marL="7620" marR="7620" marT="7620" marB="0" anchor="b"/>
                </a:tc>
                <a:extLst>
                  <a:ext uri="{0D108BD9-81ED-4DB2-BD59-A6C34878D82A}">
                    <a16:rowId xmlns:a16="http://schemas.microsoft.com/office/drawing/2014/main" val="3219375102"/>
                  </a:ext>
                </a:extLst>
              </a:tr>
              <a:tr h="382966">
                <a:tc>
                  <a:txBody>
                    <a:bodyPr/>
                    <a:lstStyle/>
                    <a:p>
                      <a:pPr algn="ctr" fontAlgn="b"/>
                      <a:r>
                        <a:rPr lang="en-US" sz="1000" b="1" i="0" u="none" strike="noStrike" dirty="0">
                          <a:solidFill>
                            <a:schemeClr val="tx1"/>
                          </a:solidFill>
                          <a:effectLst/>
                          <a:latin typeface="Arial" panose="020B0604020202020204" pitchFamily="34" charset="0"/>
                        </a:rPr>
                        <a:t>Migration of husband  (ref :Migrant)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Non-Migrant</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2.42(2.42-2.42)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2.05(2.05-2.05)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2.49(2.49-2.49)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2.74(2.74-2.74)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2.58(2.58-2.58)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2.98(2.98-2.98) P-VALUE &lt;.0001</a:t>
                      </a:r>
                    </a:p>
                  </a:txBody>
                  <a:tcPr marL="7620" marR="7620" marT="7620" marB="0" anchor="b"/>
                </a:tc>
                <a:extLst>
                  <a:ext uri="{0D108BD9-81ED-4DB2-BD59-A6C34878D82A}">
                    <a16:rowId xmlns:a16="http://schemas.microsoft.com/office/drawing/2014/main" val="1641430674"/>
                  </a:ext>
                </a:extLst>
              </a:tr>
              <a:tr h="519132">
                <a:tc>
                  <a:txBody>
                    <a:bodyPr/>
                    <a:lstStyle/>
                    <a:p>
                      <a:pPr algn="ctr" fontAlgn="b"/>
                      <a:r>
                        <a:rPr lang="en-US" sz="1000" b="1" i="0" u="none" strike="noStrike" dirty="0">
                          <a:solidFill>
                            <a:schemeClr val="tx1"/>
                          </a:solidFill>
                          <a:effectLst/>
                          <a:latin typeface="Arial" panose="020B0604020202020204" pitchFamily="34" charset="0"/>
                        </a:rPr>
                        <a:t>Knowledge of any modern spacing method (ref : no)</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3.53(3.52-3.53)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1.29(1.29-1.29)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2.31(2.31-2.31)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5.5(5.5-5.5)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2.94(2.93-2.94)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9.76(9.76-9.77) P-VALUE &lt;.0001</a:t>
                      </a:r>
                    </a:p>
                  </a:txBody>
                  <a:tcPr marL="7620" marR="7620" marT="7620" marB="0" anchor="b"/>
                </a:tc>
                <a:extLst>
                  <a:ext uri="{0D108BD9-81ED-4DB2-BD59-A6C34878D82A}">
                    <a16:rowId xmlns:a16="http://schemas.microsoft.com/office/drawing/2014/main" val="1491269096"/>
                  </a:ext>
                </a:extLst>
              </a:tr>
              <a:tr h="519132">
                <a:tc>
                  <a:txBody>
                    <a:bodyPr/>
                    <a:lstStyle/>
                    <a:p>
                      <a:pPr algn="ctr" fontAlgn="b"/>
                      <a:r>
                        <a:rPr lang="en-US" sz="1000" b="1" i="0" u="none" strike="noStrike" dirty="0">
                          <a:solidFill>
                            <a:schemeClr val="tx1"/>
                          </a:solidFill>
                          <a:effectLst/>
                          <a:latin typeface="Arial" panose="020B0604020202020204" pitchFamily="34" charset="0"/>
                        </a:rPr>
                        <a:t>Heard about family planning from media sources (ref: no)</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1.22(1.22-1.22)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1.07(1.07-1.07)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1.16(1.16-1.16)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1.38(1.38-1.38)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1.42(1.42-1.42)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1.23(1.23-1.23) P-VALUE &lt;.0001</a:t>
                      </a:r>
                    </a:p>
                  </a:txBody>
                  <a:tcPr marL="7620" marR="7620" marT="7620" marB="0" anchor="b"/>
                </a:tc>
                <a:extLst>
                  <a:ext uri="{0D108BD9-81ED-4DB2-BD59-A6C34878D82A}">
                    <a16:rowId xmlns:a16="http://schemas.microsoft.com/office/drawing/2014/main" val="1020710870"/>
                  </a:ext>
                </a:extLst>
              </a:tr>
              <a:tr h="382966">
                <a:tc>
                  <a:txBody>
                    <a:bodyPr/>
                    <a:lstStyle/>
                    <a:p>
                      <a:pPr algn="ctr" fontAlgn="b"/>
                      <a:r>
                        <a:rPr lang="en-US" sz="1000" b="1" i="0" u="none" strike="noStrike" dirty="0">
                          <a:solidFill>
                            <a:schemeClr val="tx1"/>
                          </a:solidFill>
                          <a:effectLst/>
                          <a:latin typeface="Arial" panose="020B0604020202020204" pitchFamily="34" charset="0"/>
                        </a:rPr>
                        <a:t>ever told about FP by FLW (</a:t>
                      </a:r>
                      <a:r>
                        <a:rPr lang="en-US" sz="1000" b="1" i="0" u="none" strike="noStrike" dirty="0" err="1">
                          <a:solidFill>
                            <a:schemeClr val="tx1"/>
                          </a:solidFill>
                          <a:effectLst/>
                          <a:latin typeface="Arial" panose="020B0604020202020204" pitchFamily="34" charset="0"/>
                        </a:rPr>
                        <a:t>ref:no</a:t>
                      </a:r>
                      <a:r>
                        <a:rPr lang="en-US" sz="1000" b="1" i="0" u="none" strike="noStrike" dirty="0">
                          <a:solidFill>
                            <a:schemeClr val="tx1"/>
                          </a:solidFill>
                          <a:effectLst/>
                          <a:latin typeface="Arial" panose="020B0604020202020204" pitchFamily="34" charset="0"/>
                        </a:rPr>
                        <a: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 </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1.78(1.78-1.78)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1.3(1.3-1.3)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1.52(1.52-1.52)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1.06(1.06-1.06)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1.31(1.31-1.31)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2.68(2.68-2.69) P-VALUE &lt;.0001</a:t>
                      </a:r>
                    </a:p>
                  </a:txBody>
                  <a:tcPr marL="7620" marR="7620" marT="7620" marB="0" anchor="b"/>
                </a:tc>
                <a:extLst>
                  <a:ext uri="{0D108BD9-81ED-4DB2-BD59-A6C34878D82A}">
                    <a16:rowId xmlns:a16="http://schemas.microsoft.com/office/drawing/2014/main" val="1372432980"/>
                  </a:ext>
                </a:extLst>
              </a:tr>
            </a:tbl>
          </a:graphicData>
        </a:graphic>
      </p:graphicFrame>
    </p:spTree>
    <p:extLst>
      <p:ext uri="{BB962C8B-B14F-4D97-AF65-F5344CB8AC3E}">
        <p14:creationId xmlns:p14="http://schemas.microsoft.com/office/powerpoint/2010/main" val="3203941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Currently Using Any Traditional Method</a:t>
            </a:r>
          </a:p>
          <a:p>
            <a:pPr algn="ctr"/>
            <a:r>
              <a:rPr lang="en-US" sz="1200" b="1" dirty="0"/>
              <a:t>(Adjusted for:- Religion, Caste, Education, Wealth Index and Family size)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11" name="Rectangle 10">
            <a:extLst>
              <a:ext uri="{FF2B5EF4-FFF2-40B4-BE49-F238E27FC236}">
                <a16:creationId xmlns:a16="http://schemas.microsoft.com/office/drawing/2014/main" id="{F417D7BA-AA16-AB67-43F4-75F77CC1524A}"/>
              </a:ext>
            </a:extLst>
          </p:cNvPr>
          <p:cNvSpPr/>
          <p:nvPr/>
        </p:nvSpPr>
        <p:spPr>
          <a:xfrm>
            <a:off x="-3675" y="968829"/>
            <a:ext cx="12184100" cy="5889171"/>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Table 37">
            <a:extLst>
              <a:ext uri="{FF2B5EF4-FFF2-40B4-BE49-F238E27FC236}">
                <a16:creationId xmlns:a16="http://schemas.microsoft.com/office/drawing/2014/main" id="{B9121CEE-8424-3B53-74F7-9CDE637B2700}"/>
              </a:ext>
            </a:extLst>
          </p:cNvPr>
          <p:cNvGraphicFramePr>
            <a:graphicFrameLocks noGrp="1"/>
          </p:cNvGraphicFramePr>
          <p:nvPr>
            <p:extLst>
              <p:ext uri="{D42A27DB-BD31-4B8C-83A1-F6EECF244321}">
                <p14:modId xmlns:p14="http://schemas.microsoft.com/office/powerpoint/2010/main" val="3075151944"/>
              </p:ext>
            </p:extLst>
          </p:nvPr>
        </p:nvGraphicFramePr>
        <p:xfrm>
          <a:off x="11575" y="951612"/>
          <a:ext cx="12180424" cy="5906389"/>
        </p:xfrm>
        <a:graphic>
          <a:graphicData uri="http://schemas.openxmlformats.org/drawingml/2006/table">
            <a:tbl>
              <a:tblPr firstRow="1" bandRow="1">
                <a:tableStyleId>{5C22544A-7EE6-4342-B048-85BDC9FD1C3A}</a:tableStyleId>
              </a:tblPr>
              <a:tblGrid>
                <a:gridCol w="1330540">
                  <a:extLst>
                    <a:ext uri="{9D8B030D-6E8A-4147-A177-3AD203B41FA5}">
                      <a16:colId xmlns:a16="http://schemas.microsoft.com/office/drawing/2014/main" val="2423964264"/>
                    </a:ext>
                  </a:extLst>
                </a:gridCol>
                <a:gridCol w="1086120">
                  <a:extLst>
                    <a:ext uri="{9D8B030D-6E8A-4147-A177-3AD203B41FA5}">
                      <a16:colId xmlns:a16="http://schemas.microsoft.com/office/drawing/2014/main" val="3947650427"/>
                    </a:ext>
                  </a:extLst>
                </a:gridCol>
                <a:gridCol w="1627294">
                  <a:extLst>
                    <a:ext uri="{9D8B030D-6E8A-4147-A177-3AD203B41FA5}">
                      <a16:colId xmlns:a16="http://schemas.microsoft.com/office/drawing/2014/main" val="3726686018"/>
                    </a:ext>
                  </a:extLst>
                </a:gridCol>
                <a:gridCol w="1627294">
                  <a:extLst>
                    <a:ext uri="{9D8B030D-6E8A-4147-A177-3AD203B41FA5}">
                      <a16:colId xmlns:a16="http://schemas.microsoft.com/office/drawing/2014/main" val="544915212"/>
                    </a:ext>
                  </a:extLst>
                </a:gridCol>
                <a:gridCol w="1627294">
                  <a:extLst>
                    <a:ext uri="{9D8B030D-6E8A-4147-A177-3AD203B41FA5}">
                      <a16:colId xmlns:a16="http://schemas.microsoft.com/office/drawing/2014/main" val="1340506544"/>
                    </a:ext>
                  </a:extLst>
                </a:gridCol>
                <a:gridCol w="1627294">
                  <a:extLst>
                    <a:ext uri="{9D8B030D-6E8A-4147-A177-3AD203B41FA5}">
                      <a16:colId xmlns:a16="http://schemas.microsoft.com/office/drawing/2014/main" val="1441909683"/>
                    </a:ext>
                  </a:extLst>
                </a:gridCol>
                <a:gridCol w="1627294">
                  <a:extLst>
                    <a:ext uri="{9D8B030D-6E8A-4147-A177-3AD203B41FA5}">
                      <a16:colId xmlns:a16="http://schemas.microsoft.com/office/drawing/2014/main" val="3054531594"/>
                    </a:ext>
                  </a:extLst>
                </a:gridCol>
                <a:gridCol w="1627294">
                  <a:extLst>
                    <a:ext uri="{9D8B030D-6E8A-4147-A177-3AD203B41FA5}">
                      <a16:colId xmlns:a16="http://schemas.microsoft.com/office/drawing/2014/main" val="2222393044"/>
                    </a:ext>
                  </a:extLst>
                </a:gridCol>
              </a:tblGrid>
              <a:tr h="640143">
                <a:tc>
                  <a:txBody>
                    <a:bodyPr/>
                    <a:lstStyle/>
                    <a:p>
                      <a:pPr algn="ctr"/>
                      <a:r>
                        <a:rPr lang="en-IN" sz="1050" b="1" dirty="0">
                          <a:solidFill>
                            <a:schemeClr val="bg1"/>
                          </a:solidFill>
                        </a:rPr>
                        <a:t>Exposure and confounder variables</a:t>
                      </a:r>
                    </a:p>
                  </a:txBody>
                  <a:tcPr anchor="ctr"/>
                </a:tc>
                <a:tc>
                  <a:txBody>
                    <a:bodyPr/>
                    <a:lstStyle/>
                    <a:p>
                      <a:pPr algn="ctr"/>
                      <a:r>
                        <a:rPr lang="en-IN" sz="1050" b="1" dirty="0">
                          <a:solidFill>
                            <a:schemeClr val="bg1"/>
                          </a:solidFill>
                        </a:rPr>
                        <a:t>Category</a:t>
                      </a:r>
                    </a:p>
                  </a:txBody>
                  <a:tcPr anchor="ctr"/>
                </a:tc>
                <a:tc>
                  <a:txBody>
                    <a:bodyPr/>
                    <a:lstStyle/>
                    <a:p>
                      <a:pPr algn="ctr" fontAlgn="b"/>
                      <a:r>
                        <a:rPr lang="en-IN" sz="1050" b="1" kern="1200" dirty="0">
                          <a:solidFill>
                            <a:schemeClr val="bg1"/>
                          </a:solidFill>
                          <a:latin typeface="+mn-lt"/>
                          <a:ea typeface="+mn-ea"/>
                          <a:cs typeface="+mn-cs"/>
                        </a:rPr>
                        <a:t>Zone</a:t>
                      </a:r>
                      <a:r>
                        <a:rPr lang="en-IN" sz="1050" b="1" i="0" u="none" strike="noStrike" dirty="0">
                          <a:solidFill>
                            <a:schemeClr val="bg1"/>
                          </a:solidFill>
                          <a:effectLst/>
                          <a:latin typeface="Aptos Narrow" panose="020B0004020202020204" pitchFamily="34" charset="0"/>
                        </a:rPr>
                        <a:t> 1 </a:t>
                      </a:r>
                    </a:p>
                    <a:p>
                      <a:pPr algn="ctr" fontAlgn="b"/>
                      <a:r>
                        <a:rPr lang="en-IN" sz="1050" b="1" i="0" u="none" strike="noStrike" dirty="0">
                          <a:solidFill>
                            <a:schemeClr val="bg1"/>
                          </a:solidFill>
                          <a:effectLst/>
                          <a:latin typeface="Aptos Narrow" panose="020B0004020202020204" pitchFamily="34" charset="0"/>
                        </a:rPr>
                        <a:t>(</a:t>
                      </a:r>
                      <a:r>
                        <a:rPr lang="en-IN" sz="1050" b="1" i="0" u="none" strike="noStrike" dirty="0" err="1">
                          <a:solidFill>
                            <a:schemeClr val="bg1"/>
                          </a:solidFill>
                          <a:effectLst/>
                          <a:latin typeface="Aptos Narrow" panose="020B0004020202020204" pitchFamily="34" charset="0"/>
                        </a:rPr>
                        <a:t>aOR</a:t>
                      </a:r>
                      <a:r>
                        <a:rPr lang="en-IN" sz="1050" b="1" i="0" u="none" strike="noStrike" dirty="0">
                          <a:solidFill>
                            <a:schemeClr val="bg1"/>
                          </a:solidFill>
                          <a:effectLst/>
                          <a:latin typeface="Aptos Narrow" panose="020B0004020202020204" pitchFamily="34" charset="0"/>
                        </a:rPr>
                        <a:t>, LCL UCL)</a:t>
                      </a:r>
                    </a:p>
                  </a:txBody>
                  <a:tcPr marL="7620" marR="7620" marT="7620" marB="0" anchor="ctr"/>
                </a:tc>
                <a:tc>
                  <a:txBody>
                    <a:bodyPr/>
                    <a:lstStyle/>
                    <a:p>
                      <a:pPr algn="ctr"/>
                      <a:r>
                        <a:rPr lang="en-IN" sz="1050" b="1" dirty="0">
                          <a:solidFill>
                            <a:schemeClr val="bg1"/>
                          </a:solidFill>
                        </a:rPr>
                        <a:t>Zone 2</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3</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4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5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6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extLst>
                  <a:ext uri="{0D108BD9-81ED-4DB2-BD59-A6C34878D82A}">
                    <a16:rowId xmlns:a16="http://schemas.microsoft.com/office/drawing/2014/main" val="3461545799"/>
                  </a:ext>
                </a:extLst>
              </a:tr>
              <a:tr h="384086">
                <a:tc rowSpan="2">
                  <a:txBody>
                    <a:bodyPr/>
                    <a:lstStyle/>
                    <a:p>
                      <a:pPr algn="ctr"/>
                      <a:r>
                        <a:rPr lang="en-IN" sz="1000" b="1" dirty="0">
                          <a:solidFill>
                            <a:schemeClr val="tx1"/>
                          </a:solidFill>
                        </a:rPr>
                        <a:t>Religion</a:t>
                      </a:r>
                    </a:p>
                    <a:p>
                      <a:pPr algn="ctr"/>
                      <a:r>
                        <a:rPr lang="en-IN" sz="1000" b="1" dirty="0">
                          <a:solidFill>
                            <a:schemeClr val="tx1"/>
                          </a:solidFill>
                        </a:rPr>
                        <a:t>(</a:t>
                      </a:r>
                      <a:r>
                        <a:rPr lang="en-IN" sz="1000" b="1" dirty="0" err="1">
                          <a:solidFill>
                            <a:schemeClr val="tx1"/>
                          </a:solidFill>
                        </a:rPr>
                        <a:t>ref:hindu</a:t>
                      </a:r>
                      <a:r>
                        <a:rPr lang="en-IN" sz="1000" b="1" dirty="0">
                          <a:solidFill>
                            <a:schemeClr val="tx1"/>
                          </a:solidFill>
                        </a:rPr>
                        <a:t>)</a:t>
                      </a:r>
                    </a:p>
                  </a:txBody>
                  <a:tcPr anchor="ctr"/>
                </a:tc>
                <a:tc>
                  <a:txBody>
                    <a:bodyPr/>
                    <a:lstStyle/>
                    <a:p>
                      <a:pPr algn="ctr"/>
                      <a:r>
                        <a:rPr lang="en-IN" sz="1000" b="1" dirty="0">
                          <a:solidFill>
                            <a:schemeClr val="tx1"/>
                          </a:solidFill>
                        </a:rPr>
                        <a:t>Muslims</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1.48(1.48-1.48)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2.67(2.67-2.67)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1.59(1.59-1.59)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1.08(1.08-1.08)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1.01(1.01-1.01)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0.41(0.41-0.41) P-VALUE &lt;.0001</a:t>
                      </a:r>
                    </a:p>
                  </a:txBody>
                  <a:tcPr marL="7620" marR="7620" marT="7620" marB="0" anchor="b"/>
                </a:tc>
                <a:extLst>
                  <a:ext uri="{0D108BD9-81ED-4DB2-BD59-A6C34878D82A}">
                    <a16:rowId xmlns:a16="http://schemas.microsoft.com/office/drawing/2014/main" val="1254695255"/>
                  </a:ext>
                </a:extLst>
              </a:tr>
              <a:tr h="38408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Others</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1.29(1.29-1.29)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1.37(1.37-1.37)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0.92(0.92-0.92)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1.19(1.19-1.19)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0.49(0.49-0.49)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0.68(0.68-0.68) P-VALUE &lt;.0001</a:t>
                      </a:r>
                    </a:p>
                  </a:txBody>
                  <a:tcPr marL="7620" marR="7620" marT="7620" marB="0" anchor="b"/>
                </a:tc>
                <a:extLst>
                  <a:ext uri="{0D108BD9-81ED-4DB2-BD59-A6C34878D82A}">
                    <a16:rowId xmlns:a16="http://schemas.microsoft.com/office/drawing/2014/main" val="516965449"/>
                  </a:ext>
                </a:extLst>
              </a:tr>
              <a:tr h="384086">
                <a:tc rowSpan="3">
                  <a:txBody>
                    <a:bodyPr/>
                    <a:lstStyle/>
                    <a:p>
                      <a:pPr algn="ctr"/>
                      <a:r>
                        <a:rPr lang="en-IN" sz="1000" b="1" dirty="0">
                          <a:solidFill>
                            <a:schemeClr val="tx1"/>
                          </a:solidFill>
                        </a:rPr>
                        <a:t>caste (</a:t>
                      </a:r>
                      <a:r>
                        <a:rPr lang="en-IN" sz="1000" b="1" dirty="0" err="1">
                          <a:solidFill>
                            <a:schemeClr val="tx1"/>
                          </a:solidFill>
                        </a:rPr>
                        <a:t>ref:general</a:t>
                      </a:r>
                      <a:r>
                        <a:rPr lang="en-IN" sz="1000" b="1" dirty="0">
                          <a:solidFill>
                            <a:schemeClr val="tx1"/>
                          </a:solidFill>
                        </a:rPr>
                        <a:t>)</a:t>
                      </a:r>
                    </a:p>
                  </a:txBody>
                  <a:tcPr anchor="ctr"/>
                </a:tc>
                <a:tc>
                  <a:txBody>
                    <a:bodyPr/>
                    <a:lstStyle/>
                    <a:p>
                      <a:pPr algn="ctr"/>
                      <a:r>
                        <a:rPr lang="en-IN" sz="1000" b="1" dirty="0">
                          <a:solidFill>
                            <a:schemeClr val="tx1"/>
                          </a:solidFill>
                        </a:rPr>
                        <a:t>SC</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0.91(0.91-0.91)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1.01(1.01-1.01)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0.98(0.98-0.98)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0.83(0.83-0.83)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0.93(0.93-0.94)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0.59(0.59-0.59) P-VALUE &lt;.0001</a:t>
                      </a:r>
                    </a:p>
                  </a:txBody>
                  <a:tcPr marL="7620" marR="7620" marT="7620" marB="0" anchor="b"/>
                </a:tc>
                <a:extLst>
                  <a:ext uri="{0D108BD9-81ED-4DB2-BD59-A6C34878D82A}">
                    <a16:rowId xmlns:a16="http://schemas.microsoft.com/office/drawing/2014/main" val="1109751378"/>
                  </a:ext>
                </a:extLst>
              </a:tr>
              <a:tr h="38408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ST</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0.85(0.85-0.85)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0.75(0.75-0.75)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0.4(0.39-0.4)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1.26(1.26-1.26)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1.09(1.09-1.09)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0.7(0.7-0.7) P-VALUE &lt;.0001</a:t>
                      </a:r>
                    </a:p>
                  </a:txBody>
                  <a:tcPr marL="7620" marR="7620" marT="7620" marB="0" anchor="b"/>
                </a:tc>
                <a:extLst>
                  <a:ext uri="{0D108BD9-81ED-4DB2-BD59-A6C34878D82A}">
                    <a16:rowId xmlns:a16="http://schemas.microsoft.com/office/drawing/2014/main" val="910246598"/>
                  </a:ext>
                </a:extLst>
              </a:tr>
              <a:tr h="38408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OBC</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0.87(0.87-0.87)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1.18(1.18-1.18)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0.93(0.93-0.93)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0.86(0.86-0.86)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1.16(1.16-1.16)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0.86(0.86-0.86) P-VALUE &lt;.0001</a:t>
                      </a:r>
                    </a:p>
                  </a:txBody>
                  <a:tcPr marL="7620" marR="7620" marT="7620" marB="0" anchor="b"/>
                </a:tc>
                <a:extLst>
                  <a:ext uri="{0D108BD9-81ED-4DB2-BD59-A6C34878D82A}">
                    <a16:rowId xmlns:a16="http://schemas.microsoft.com/office/drawing/2014/main" val="357869992"/>
                  </a:ext>
                </a:extLst>
              </a:tr>
              <a:tr h="384086">
                <a:tc>
                  <a:txBody>
                    <a:bodyPr/>
                    <a:lstStyle/>
                    <a:p>
                      <a:pPr algn="ctr" fontAlgn="b"/>
                      <a:r>
                        <a:rPr lang="en-IN" sz="1000" b="1" i="0" u="none" strike="noStrike" dirty="0">
                          <a:solidFill>
                            <a:schemeClr val="tx1"/>
                          </a:solidFill>
                          <a:effectLst/>
                          <a:latin typeface="Arial" panose="020B0604020202020204" pitchFamily="34" charset="0"/>
                        </a:rPr>
                        <a:t>Residence (ref : rural)</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urban</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1.27(1.27-1.27)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1.67(1.67-1.67)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1.05(1.05-1.05)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1.22(1.22-1.22)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1.81(1.81-1.81)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1.18(1.18-1.18) P-VALUE &lt;.0001</a:t>
                      </a:r>
                    </a:p>
                  </a:txBody>
                  <a:tcPr marL="7620" marR="7620" marT="7620" marB="0" anchor="b"/>
                </a:tc>
                <a:extLst>
                  <a:ext uri="{0D108BD9-81ED-4DB2-BD59-A6C34878D82A}">
                    <a16:rowId xmlns:a16="http://schemas.microsoft.com/office/drawing/2014/main" val="2029054674"/>
                  </a:ext>
                </a:extLst>
              </a:tr>
              <a:tr h="384086">
                <a:tc rowSpan="2">
                  <a:txBody>
                    <a:bodyPr/>
                    <a:lstStyle/>
                    <a:p>
                      <a:pPr algn="ctr" fontAlgn="b"/>
                      <a:r>
                        <a:rPr lang="en-IN" sz="1000" b="1" i="0" u="none" strike="noStrike" dirty="0">
                          <a:solidFill>
                            <a:schemeClr val="tx1"/>
                          </a:solidFill>
                          <a:effectLst/>
                          <a:latin typeface="Arial" panose="020B0604020202020204" pitchFamily="34" charset="0"/>
                        </a:rPr>
                        <a:t>Wealth Index (ref : low)</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Middle</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0.85(0.85-0.85)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0.92(0.92-0.92)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0.96(0.96-0.96)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1.1(1.1-1.1)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0.74(0.74-0.74)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0.99(0.99-0.99) P-VALUE &lt;.0001</a:t>
                      </a:r>
                    </a:p>
                  </a:txBody>
                  <a:tcPr marL="7620" marR="7620" marT="7620" marB="0" anchor="b"/>
                </a:tc>
                <a:extLst>
                  <a:ext uri="{0D108BD9-81ED-4DB2-BD59-A6C34878D82A}">
                    <a16:rowId xmlns:a16="http://schemas.microsoft.com/office/drawing/2014/main" val="3708917479"/>
                  </a:ext>
                </a:extLst>
              </a:tr>
              <a:tr h="384086">
                <a:tc vMerge="1">
                  <a:txBody>
                    <a:bodyPr/>
                    <a:lstStyle/>
                    <a:p>
                      <a:endParaRPr lang="en-IN"/>
                    </a:p>
                  </a:txBody>
                  <a:tcPr/>
                </a:tc>
                <a:tc>
                  <a:txBody>
                    <a:bodyPr/>
                    <a:lstStyle/>
                    <a:p>
                      <a:pPr algn="ctr" fontAlgn="b"/>
                      <a:r>
                        <a:rPr lang="en-IN" sz="1000" b="1" i="0" u="none" strike="noStrike" dirty="0">
                          <a:solidFill>
                            <a:schemeClr val="tx1"/>
                          </a:solidFill>
                          <a:effectLst/>
                          <a:latin typeface="Arial" panose="020B0604020202020204" pitchFamily="34" charset="0"/>
                        </a:rPr>
                        <a:t>High</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0.84(0.84-0.84)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1.26(1.26-1.26)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0.97(0.97-0.97)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1.38(1.38-1.38)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1.06(1.06-1.06)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0.98(0.98-0.98) P-VALUE &lt;.0001</a:t>
                      </a:r>
                    </a:p>
                  </a:txBody>
                  <a:tcPr marL="7620" marR="7620" marT="7620" marB="0" anchor="b"/>
                </a:tc>
                <a:extLst>
                  <a:ext uri="{0D108BD9-81ED-4DB2-BD59-A6C34878D82A}">
                    <a16:rowId xmlns:a16="http://schemas.microsoft.com/office/drawing/2014/main" val="2920174920"/>
                  </a:ext>
                </a:extLst>
              </a:tr>
              <a:tr h="384086">
                <a:tc>
                  <a:txBody>
                    <a:bodyPr/>
                    <a:lstStyle/>
                    <a:p>
                      <a:pPr algn="ctr" fontAlgn="b"/>
                      <a:r>
                        <a:rPr lang="en-IN" sz="1000" b="1" i="0" u="none" strike="noStrike" dirty="0">
                          <a:solidFill>
                            <a:schemeClr val="tx1"/>
                          </a:solidFill>
                          <a:effectLst/>
                          <a:latin typeface="Arial" panose="020B0604020202020204" pitchFamily="34" charset="0"/>
                        </a:rPr>
                        <a:t>Husband's Education (ref: illiterate)</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Literate</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1.06(1.06-1.06)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1.49(1.49-1.49)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0.96(0.96-0.96)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0.88(0.87-0.88)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1.11(1.11-1.11)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0.89(0.89-0.89) P-VALUE &lt;.0001</a:t>
                      </a:r>
                    </a:p>
                  </a:txBody>
                  <a:tcPr marL="7620" marR="7620" marT="7620" marB="0" anchor="b"/>
                </a:tc>
                <a:extLst>
                  <a:ext uri="{0D108BD9-81ED-4DB2-BD59-A6C34878D82A}">
                    <a16:rowId xmlns:a16="http://schemas.microsoft.com/office/drawing/2014/main" val="3219375102"/>
                  </a:ext>
                </a:extLst>
              </a:tr>
              <a:tr h="384086">
                <a:tc>
                  <a:txBody>
                    <a:bodyPr/>
                    <a:lstStyle/>
                    <a:p>
                      <a:pPr algn="ctr" fontAlgn="b"/>
                      <a:r>
                        <a:rPr lang="en-US" sz="1000" b="1" i="0" u="none" strike="noStrike" dirty="0">
                          <a:solidFill>
                            <a:schemeClr val="tx1"/>
                          </a:solidFill>
                          <a:effectLst/>
                          <a:latin typeface="Arial" panose="020B0604020202020204" pitchFamily="34" charset="0"/>
                        </a:rPr>
                        <a:t>Migration of husband  (ref :Migrant)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Non-Migrant</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1.61(1.61-1.61)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1.17(1.17-1.17)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1.25(1.25-1.25)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1.97(1.97-1.97)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0.89(0.89-0.89)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2.01(2.01-2.01) P-VALUE &lt;.0001</a:t>
                      </a:r>
                    </a:p>
                  </a:txBody>
                  <a:tcPr marL="7620" marR="7620" marT="7620" marB="0" anchor="b"/>
                </a:tc>
                <a:extLst>
                  <a:ext uri="{0D108BD9-81ED-4DB2-BD59-A6C34878D82A}">
                    <a16:rowId xmlns:a16="http://schemas.microsoft.com/office/drawing/2014/main" val="1641430674"/>
                  </a:ext>
                </a:extLst>
              </a:tr>
              <a:tr h="520650">
                <a:tc>
                  <a:txBody>
                    <a:bodyPr/>
                    <a:lstStyle/>
                    <a:p>
                      <a:pPr algn="ctr" fontAlgn="b"/>
                      <a:r>
                        <a:rPr lang="en-US" sz="1000" b="1" i="0" u="none" strike="noStrike" dirty="0">
                          <a:solidFill>
                            <a:schemeClr val="tx1"/>
                          </a:solidFill>
                          <a:effectLst/>
                          <a:latin typeface="Arial" panose="020B0604020202020204" pitchFamily="34" charset="0"/>
                        </a:rPr>
                        <a:t>Knowledge of any modern spacing method (ref : no)</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2.41(2.4-2.41)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11.05(11.04-11.06)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2.4(2.4-2.4)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3.88(3.88-3.88)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4.83(4.83-4.83)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2.01(2.01-2.01) P-VALUE &lt;.0001</a:t>
                      </a:r>
                    </a:p>
                  </a:txBody>
                  <a:tcPr marL="7620" marR="7620" marT="7620" marB="0" anchor="b"/>
                </a:tc>
                <a:extLst>
                  <a:ext uri="{0D108BD9-81ED-4DB2-BD59-A6C34878D82A}">
                    <a16:rowId xmlns:a16="http://schemas.microsoft.com/office/drawing/2014/main" val="1491269096"/>
                  </a:ext>
                </a:extLst>
              </a:tr>
              <a:tr h="520650">
                <a:tc>
                  <a:txBody>
                    <a:bodyPr/>
                    <a:lstStyle/>
                    <a:p>
                      <a:pPr algn="ctr" fontAlgn="b"/>
                      <a:r>
                        <a:rPr lang="en-US" sz="1000" b="1" i="0" u="none" strike="noStrike" dirty="0">
                          <a:solidFill>
                            <a:schemeClr val="tx1"/>
                          </a:solidFill>
                          <a:effectLst/>
                          <a:latin typeface="Arial" panose="020B0604020202020204" pitchFamily="34" charset="0"/>
                        </a:rPr>
                        <a:t>Heard about family planning from media sources (ref: no)</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0.95(0.95-0.95)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1.2(1.2-1.2)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0.84(0.84-0.84)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1.22(1.22-1.22)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0.89(0.89-0.89)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1.02(1.02-1.02) P-VALUE &lt;.0001</a:t>
                      </a:r>
                    </a:p>
                  </a:txBody>
                  <a:tcPr marL="7620" marR="7620" marT="7620" marB="0" anchor="b"/>
                </a:tc>
                <a:extLst>
                  <a:ext uri="{0D108BD9-81ED-4DB2-BD59-A6C34878D82A}">
                    <a16:rowId xmlns:a16="http://schemas.microsoft.com/office/drawing/2014/main" val="1020710870"/>
                  </a:ext>
                </a:extLst>
              </a:tr>
              <a:tr h="384086">
                <a:tc>
                  <a:txBody>
                    <a:bodyPr/>
                    <a:lstStyle/>
                    <a:p>
                      <a:pPr algn="ctr" fontAlgn="b"/>
                      <a:r>
                        <a:rPr lang="en-US" sz="1000" b="1" i="0" u="none" strike="noStrike" dirty="0">
                          <a:solidFill>
                            <a:schemeClr val="tx1"/>
                          </a:solidFill>
                          <a:effectLst/>
                          <a:latin typeface="Arial" panose="020B0604020202020204" pitchFamily="34" charset="0"/>
                        </a:rPr>
                        <a:t>ever told about FP by FLW (</a:t>
                      </a:r>
                      <a:r>
                        <a:rPr lang="en-US" sz="1000" b="1" i="0" u="none" strike="noStrike" dirty="0" err="1">
                          <a:solidFill>
                            <a:schemeClr val="tx1"/>
                          </a:solidFill>
                          <a:effectLst/>
                          <a:latin typeface="Arial" panose="020B0604020202020204" pitchFamily="34" charset="0"/>
                        </a:rPr>
                        <a:t>ref:no</a:t>
                      </a:r>
                      <a:r>
                        <a:rPr lang="en-US" sz="1000" b="1" i="0" u="none" strike="noStrike" dirty="0">
                          <a:solidFill>
                            <a:schemeClr val="tx1"/>
                          </a:solidFill>
                          <a:effectLst/>
                          <a:latin typeface="Arial" panose="020B0604020202020204" pitchFamily="34" charset="0"/>
                        </a:rPr>
                        <a: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 </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1.88(1.88-1.88) P-VALUE &lt;.0001</a:t>
                      </a:r>
                    </a:p>
                  </a:txBody>
                  <a:tcPr marL="7620" marR="7620" marT="7620" marB="0" anchor="b"/>
                </a:tc>
                <a:tc>
                  <a:txBody>
                    <a:bodyPr/>
                    <a:lstStyle/>
                    <a:p>
                      <a:pPr algn="l" fontAlgn="b"/>
                      <a:r>
                        <a:rPr lang="en-US" sz="1100" b="0" i="0" u="none" strike="noStrike" dirty="0">
                          <a:solidFill>
                            <a:srgbClr val="000000"/>
                          </a:solidFill>
                          <a:effectLst/>
                          <a:latin typeface="Aptos Narrow" panose="020B0004020202020204" pitchFamily="34" charset="0"/>
                        </a:rPr>
                        <a:t>&lt;0.001(&lt;0.001-&lt;0.001)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0.43(0.43-0.43)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0.52(0.52-0.52) P-VALUE &lt;.0001</a:t>
                      </a:r>
                    </a:p>
                  </a:txBody>
                  <a:tcPr marL="7620" marR="7620" marT="7620" marB="0" anchor="b"/>
                </a:tc>
                <a:tc>
                  <a:txBody>
                    <a:bodyPr/>
                    <a:lstStyle/>
                    <a:p>
                      <a:pPr algn="l" fontAlgn="b"/>
                      <a:r>
                        <a:rPr lang="en-US" sz="1100" b="0" i="0" u="none" strike="noStrike" dirty="0">
                          <a:solidFill>
                            <a:srgbClr val="000000"/>
                          </a:solidFill>
                          <a:effectLst/>
                          <a:latin typeface="Aptos Narrow" panose="020B0004020202020204" pitchFamily="34" charset="0"/>
                        </a:rPr>
                        <a:t>&gt;999.999(&gt;999.999-&gt;999.999) P-VALUE 0.0006</a:t>
                      </a:r>
                    </a:p>
                  </a:txBody>
                  <a:tcPr marL="7620" marR="7620" marT="7620" marB="0" anchor="b"/>
                </a:tc>
                <a:tc>
                  <a:txBody>
                    <a:bodyPr/>
                    <a:lstStyle/>
                    <a:p>
                      <a:pPr algn="l" fontAlgn="b"/>
                      <a:r>
                        <a:rPr lang="en-US" sz="1100" b="0" i="0" u="none" strike="noStrike" dirty="0">
                          <a:solidFill>
                            <a:srgbClr val="000000"/>
                          </a:solidFill>
                          <a:effectLst/>
                          <a:latin typeface="Aptos Narrow" panose="020B0004020202020204" pitchFamily="34" charset="0"/>
                        </a:rPr>
                        <a:t>&lt;0.001(&lt;0.001-&lt;0.001) P-VALUE &lt;.0001</a:t>
                      </a:r>
                    </a:p>
                  </a:txBody>
                  <a:tcPr marL="7620" marR="7620" marT="7620" marB="0" anchor="b"/>
                </a:tc>
                <a:extLst>
                  <a:ext uri="{0D108BD9-81ED-4DB2-BD59-A6C34878D82A}">
                    <a16:rowId xmlns:a16="http://schemas.microsoft.com/office/drawing/2014/main" val="1372432980"/>
                  </a:ext>
                </a:extLst>
              </a:tr>
            </a:tbl>
          </a:graphicData>
        </a:graphic>
      </p:graphicFrame>
    </p:spTree>
    <p:extLst>
      <p:ext uri="{BB962C8B-B14F-4D97-AF65-F5344CB8AC3E}">
        <p14:creationId xmlns:p14="http://schemas.microsoft.com/office/powerpoint/2010/main" val="237766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Currently Using Any Modern Spacing Method</a:t>
            </a:r>
          </a:p>
          <a:p>
            <a:pPr algn="ctr"/>
            <a:r>
              <a:rPr lang="en-US" sz="1200" b="1" dirty="0"/>
              <a:t>(Adjusted for:- Religion, Caste, Education, Wealth Index and Family size)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11" name="Rectangle 10">
            <a:extLst>
              <a:ext uri="{FF2B5EF4-FFF2-40B4-BE49-F238E27FC236}">
                <a16:creationId xmlns:a16="http://schemas.microsoft.com/office/drawing/2014/main" id="{F417D7BA-AA16-AB67-43F4-75F77CC1524A}"/>
              </a:ext>
            </a:extLst>
          </p:cNvPr>
          <p:cNvSpPr/>
          <p:nvPr/>
        </p:nvSpPr>
        <p:spPr>
          <a:xfrm>
            <a:off x="-3675" y="968829"/>
            <a:ext cx="12184100" cy="5889171"/>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Table 37">
            <a:extLst>
              <a:ext uri="{FF2B5EF4-FFF2-40B4-BE49-F238E27FC236}">
                <a16:creationId xmlns:a16="http://schemas.microsoft.com/office/drawing/2014/main" id="{B9121CEE-8424-3B53-74F7-9CDE637B2700}"/>
              </a:ext>
            </a:extLst>
          </p:cNvPr>
          <p:cNvGraphicFramePr>
            <a:graphicFrameLocks noGrp="1"/>
          </p:cNvGraphicFramePr>
          <p:nvPr>
            <p:extLst>
              <p:ext uri="{D42A27DB-BD31-4B8C-83A1-F6EECF244321}">
                <p14:modId xmlns:p14="http://schemas.microsoft.com/office/powerpoint/2010/main" val="122506877"/>
              </p:ext>
            </p:extLst>
          </p:nvPr>
        </p:nvGraphicFramePr>
        <p:xfrm>
          <a:off x="11575" y="951612"/>
          <a:ext cx="12180424" cy="5906385"/>
        </p:xfrm>
        <a:graphic>
          <a:graphicData uri="http://schemas.openxmlformats.org/drawingml/2006/table">
            <a:tbl>
              <a:tblPr firstRow="1" bandRow="1">
                <a:tableStyleId>{5C22544A-7EE6-4342-B048-85BDC9FD1C3A}</a:tableStyleId>
              </a:tblPr>
              <a:tblGrid>
                <a:gridCol w="1330540">
                  <a:extLst>
                    <a:ext uri="{9D8B030D-6E8A-4147-A177-3AD203B41FA5}">
                      <a16:colId xmlns:a16="http://schemas.microsoft.com/office/drawing/2014/main" val="2423964264"/>
                    </a:ext>
                  </a:extLst>
                </a:gridCol>
                <a:gridCol w="1086120">
                  <a:extLst>
                    <a:ext uri="{9D8B030D-6E8A-4147-A177-3AD203B41FA5}">
                      <a16:colId xmlns:a16="http://schemas.microsoft.com/office/drawing/2014/main" val="3947650427"/>
                    </a:ext>
                  </a:extLst>
                </a:gridCol>
                <a:gridCol w="1627294">
                  <a:extLst>
                    <a:ext uri="{9D8B030D-6E8A-4147-A177-3AD203B41FA5}">
                      <a16:colId xmlns:a16="http://schemas.microsoft.com/office/drawing/2014/main" val="3726686018"/>
                    </a:ext>
                  </a:extLst>
                </a:gridCol>
                <a:gridCol w="1627294">
                  <a:extLst>
                    <a:ext uri="{9D8B030D-6E8A-4147-A177-3AD203B41FA5}">
                      <a16:colId xmlns:a16="http://schemas.microsoft.com/office/drawing/2014/main" val="544915212"/>
                    </a:ext>
                  </a:extLst>
                </a:gridCol>
                <a:gridCol w="1627294">
                  <a:extLst>
                    <a:ext uri="{9D8B030D-6E8A-4147-A177-3AD203B41FA5}">
                      <a16:colId xmlns:a16="http://schemas.microsoft.com/office/drawing/2014/main" val="1340506544"/>
                    </a:ext>
                  </a:extLst>
                </a:gridCol>
                <a:gridCol w="1627294">
                  <a:extLst>
                    <a:ext uri="{9D8B030D-6E8A-4147-A177-3AD203B41FA5}">
                      <a16:colId xmlns:a16="http://schemas.microsoft.com/office/drawing/2014/main" val="1441909683"/>
                    </a:ext>
                  </a:extLst>
                </a:gridCol>
                <a:gridCol w="1627294">
                  <a:extLst>
                    <a:ext uri="{9D8B030D-6E8A-4147-A177-3AD203B41FA5}">
                      <a16:colId xmlns:a16="http://schemas.microsoft.com/office/drawing/2014/main" val="3054531594"/>
                    </a:ext>
                  </a:extLst>
                </a:gridCol>
                <a:gridCol w="1627294">
                  <a:extLst>
                    <a:ext uri="{9D8B030D-6E8A-4147-A177-3AD203B41FA5}">
                      <a16:colId xmlns:a16="http://schemas.microsoft.com/office/drawing/2014/main" val="2222393044"/>
                    </a:ext>
                  </a:extLst>
                </a:gridCol>
              </a:tblGrid>
              <a:tr h="702027">
                <a:tc>
                  <a:txBody>
                    <a:bodyPr/>
                    <a:lstStyle/>
                    <a:p>
                      <a:pPr algn="ctr"/>
                      <a:r>
                        <a:rPr lang="en-IN" sz="1050" b="1" dirty="0">
                          <a:solidFill>
                            <a:schemeClr val="bg1"/>
                          </a:solidFill>
                        </a:rPr>
                        <a:t>Exposure and confounder variables</a:t>
                      </a:r>
                    </a:p>
                  </a:txBody>
                  <a:tcPr anchor="ctr"/>
                </a:tc>
                <a:tc>
                  <a:txBody>
                    <a:bodyPr/>
                    <a:lstStyle/>
                    <a:p>
                      <a:pPr algn="ctr"/>
                      <a:r>
                        <a:rPr lang="en-IN" sz="1050" b="1" dirty="0">
                          <a:solidFill>
                            <a:schemeClr val="bg1"/>
                          </a:solidFill>
                        </a:rPr>
                        <a:t>Category</a:t>
                      </a:r>
                    </a:p>
                  </a:txBody>
                  <a:tcPr anchor="ctr"/>
                </a:tc>
                <a:tc>
                  <a:txBody>
                    <a:bodyPr/>
                    <a:lstStyle/>
                    <a:p>
                      <a:pPr algn="ctr" fontAlgn="b"/>
                      <a:r>
                        <a:rPr lang="en-IN" sz="1050" b="1" kern="1200" dirty="0">
                          <a:solidFill>
                            <a:schemeClr val="bg1"/>
                          </a:solidFill>
                          <a:latin typeface="+mn-lt"/>
                          <a:ea typeface="+mn-ea"/>
                          <a:cs typeface="+mn-cs"/>
                        </a:rPr>
                        <a:t>Zone</a:t>
                      </a:r>
                      <a:r>
                        <a:rPr lang="en-IN" sz="1050" b="1" i="0" u="none" strike="noStrike" dirty="0">
                          <a:solidFill>
                            <a:schemeClr val="bg1"/>
                          </a:solidFill>
                          <a:effectLst/>
                          <a:latin typeface="Aptos Narrow" panose="020B0004020202020204" pitchFamily="34" charset="0"/>
                        </a:rPr>
                        <a:t> 1 </a:t>
                      </a:r>
                    </a:p>
                    <a:p>
                      <a:pPr algn="ctr" fontAlgn="b"/>
                      <a:r>
                        <a:rPr lang="en-IN" sz="1050" b="1" i="0" u="none" strike="noStrike" dirty="0">
                          <a:solidFill>
                            <a:schemeClr val="bg1"/>
                          </a:solidFill>
                          <a:effectLst/>
                          <a:latin typeface="Aptos Narrow" panose="020B0004020202020204" pitchFamily="34" charset="0"/>
                        </a:rPr>
                        <a:t>(</a:t>
                      </a:r>
                      <a:r>
                        <a:rPr lang="en-IN" sz="1050" b="1" i="0" u="none" strike="noStrike" dirty="0" err="1">
                          <a:solidFill>
                            <a:schemeClr val="bg1"/>
                          </a:solidFill>
                          <a:effectLst/>
                          <a:latin typeface="Aptos Narrow" panose="020B0004020202020204" pitchFamily="34" charset="0"/>
                        </a:rPr>
                        <a:t>aOR</a:t>
                      </a:r>
                      <a:r>
                        <a:rPr lang="en-IN" sz="1050" b="1" i="0" u="none" strike="noStrike" dirty="0">
                          <a:solidFill>
                            <a:schemeClr val="bg1"/>
                          </a:solidFill>
                          <a:effectLst/>
                          <a:latin typeface="Aptos Narrow" panose="020B0004020202020204" pitchFamily="34" charset="0"/>
                        </a:rPr>
                        <a:t>, LCL UCL)</a:t>
                      </a:r>
                    </a:p>
                  </a:txBody>
                  <a:tcPr marL="7620" marR="7620" marT="7620" marB="0" anchor="ctr"/>
                </a:tc>
                <a:tc>
                  <a:txBody>
                    <a:bodyPr/>
                    <a:lstStyle/>
                    <a:p>
                      <a:pPr algn="ctr"/>
                      <a:r>
                        <a:rPr lang="en-IN" sz="1050" b="1" dirty="0">
                          <a:solidFill>
                            <a:schemeClr val="bg1"/>
                          </a:solidFill>
                        </a:rPr>
                        <a:t>Zone 2</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3</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4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5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6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extLst>
                  <a:ext uri="{0D108BD9-81ED-4DB2-BD59-A6C34878D82A}">
                    <a16:rowId xmlns:a16="http://schemas.microsoft.com/office/drawing/2014/main" val="3461545799"/>
                  </a:ext>
                </a:extLst>
              </a:tr>
              <a:tr h="421216">
                <a:tc rowSpan="2">
                  <a:txBody>
                    <a:bodyPr/>
                    <a:lstStyle/>
                    <a:p>
                      <a:pPr algn="ctr"/>
                      <a:r>
                        <a:rPr lang="en-IN" sz="1000" b="1" dirty="0">
                          <a:solidFill>
                            <a:schemeClr val="tx1"/>
                          </a:solidFill>
                        </a:rPr>
                        <a:t>Religion</a:t>
                      </a:r>
                    </a:p>
                    <a:p>
                      <a:pPr algn="ctr"/>
                      <a:r>
                        <a:rPr lang="en-IN" sz="1000" b="1" dirty="0">
                          <a:solidFill>
                            <a:schemeClr val="tx1"/>
                          </a:solidFill>
                        </a:rPr>
                        <a:t>(</a:t>
                      </a:r>
                      <a:r>
                        <a:rPr lang="en-IN" sz="1000" b="1" dirty="0" err="1">
                          <a:solidFill>
                            <a:schemeClr val="tx1"/>
                          </a:solidFill>
                        </a:rPr>
                        <a:t>ref:hindu</a:t>
                      </a:r>
                      <a:r>
                        <a:rPr lang="en-IN" sz="1000" b="1" dirty="0">
                          <a:solidFill>
                            <a:schemeClr val="tx1"/>
                          </a:solidFill>
                        </a:rPr>
                        <a:t>)</a:t>
                      </a:r>
                    </a:p>
                  </a:txBody>
                  <a:tcPr anchor="ctr"/>
                </a:tc>
                <a:tc>
                  <a:txBody>
                    <a:bodyPr/>
                    <a:lstStyle/>
                    <a:p>
                      <a:pPr algn="ctr"/>
                      <a:r>
                        <a:rPr lang="en-IN" sz="1000" b="1" dirty="0">
                          <a:solidFill>
                            <a:schemeClr val="tx1"/>
                          </a:solidFill>
                        </a:rPr>
                        <a:t>Muslims</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1.32(1.32-1.32)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1.01(1.01-1.01)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1.44(1.44-1.44)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1.91(1.91-1.91)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1.28(1.28-1.28)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1.96(1.96-1.96) P-VALUE &lt;.0001</a:t>
                      </a:r>
                    </a:p>
                  </a:txBody>
                  <a:tcPr marL="7620" marR="7620" marT="7620" marB="0" anchor="b"/>
                </a:tc>
                <a:extLst>
                  <a:ext uri="{0D108BD9-81ED-4DB2-BD59-A6C34878D82A}">
                    <a16:rowId xmlns:a16="http://schemas.microsoft.com/office/drawing/2014/main" val="1254695255"/>
                  </a:ext>
                </a:extLst>
              </a:tr>
              <a:tr h="42121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Others</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1.13(1.13-1.13)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0.82(0.82-0.82)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1.1(1.1-1.1)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1.05(1.05-1.05)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1.12(1.12-1.12)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0.63(0.63-0.63) P-VALUE &lt;.0001</a:t>
                      </a:r>
                    </a:p>
                  </a:txBody>
                  <a:tcPr marL="7620" marR="7620" marT="7620" marB="0" anchor="b"/>
                </a:tc>
                <a:extLst>
                  <a:ext uri="{0D108BD9-81ED-4DB2-BD59-A6C34878D82A}">
                    <a16:rowId xmlns:a16="http://schemas.microsoft.com/office/drawing/2014/main" val="516965449"/>
                  </a:ext>
                </a:extLst>
              </a:tr>
              <a:tr h="421216">
                <a:tc rowSpan="3">
                  <a:txBody>
                    <a:bodyPr/>
                    <a:lstStyle/>
                    <a:p>
                      <a:pPr algn="ctr"/>
                      <a:r>
                        <a:rPr lang="en-IN" sz="1000" b="1" dirty="0">
                          <a:solidFill>
                            <a:schemeClr val="tx1"/>
                          </a:solidFill>
                        </a:rPr>
                        <a:t>caste (</a:t>
                      </a:r>
                      <a:r>
                        <a:rPr lang="en-IN" sz="1000" b="1" dirty="0" err="1">
                          <a:solidFill>
                            <a:schemeClr val="tx1"/>
                          </a:solidFill>
                        </a:rPr>
                        <a:t>ref:general</a:t>
                      </a:r>
                      <a:r>
                        <a:rPr lang="en-IN" sz="1000" b="1" dirty="0">
                          <a:solidFill>
                            <a:schemeClr val="tx1"/>
                          </a:solidFill>
                        </a:rPr>
                        <a:t>)</a:t>
                      </a:r>
                    </a:p>
                  </a:txBody>
                  <a:tcPr anchor="ctr"/>
                </a:tc>
                <a:tc>
                  <a:txBody>
                    <a:bodyPr/>
                    <a:lstStyle/>
                    <a:p>
                      <a:pPr algn="ctr"/>
                      <a:r>
                        <a:rPr lang="en-IN" sz="1000" b="1" dirty="0">
                          <a:solidFill>
                            <a:schemeClr val="tx1"/>
                          </a:solidFill>
                        </a:rPr>
                        <a:t>SC</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0.75(0.75-0.75)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1.22(1.22-1.22)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0.96(0.96-0.96)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0.97(0.97-0.97)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0.92(0.92-0.92)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1.37(1.37-1.37) P-VALUE &lt;.0001</a:t>
                      </a:r>
                    </a:p>
                  </a:txBody>
                  <a:tcPr marL="7620" marR="7620" marT="7620" marB="0" anchor="b"/>
                </a:tc>
                <a:extLst>
                  <a:ext uri="{0D108BD9-81ED-4DB2-BD59-A6C34878D82A}">
                    <a16:rowId xmlns:a16="http://schemas.microsoft.com/office/drawing/2014/main" val="1109751378"/>
                  </a:ext>
                </a:extLst>
              </a:tr>
              <a:tr h="42121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ST</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0.72(0.72-0.72)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1.58(1.58-1.58)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0.54(0.54-0.54)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1.09(1.09-1.09)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0.77(0.77-0.77)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1.18(1.18-1.18) P-VALUE &lt;.0001</a:t>
                      </a:r>
                    </a:p>
                  </a:txBody>
                  <a:tcPr marL="7620" marR="7620" marT="7620" marB="0" anchor="b"/>
                </a:tc>
                <a:extLst>
                  <a:ext uri="{0D108BD9-81ED-4DB2-BD59-A6C34878D82A}">
                    <a16:rowId xmlns:a16="http://schemas.microsoft.com/office/drawing/2014/main" val="910246598"/>
                  </a:ext>
                </a:extLst>
              </a:tr>
              <a:tr h="42121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OBC</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0.75(0.75-0.75)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1.39(1.39-1.39)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0.88(0.88-0.88)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0.64(0.64-0.64)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1.08(1.08-1.08)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0.9(0.9-0.9) P-VALUE &lt;.0001</a:t>
                      </a:r>
                    </a:p>
                  </a:txBody>
                  <a:tcPr marL="7620" marR="7620" marT="7620" marB="0" anchor="b"/>
                </a:tc>
                <a:extLst>
                  <a:ext uri="{0D108BD9-81ED-4DB2-BD59-A6C34878D82A}">
                    <a16:rowId xmlns:a16="http://schemas.microsoft.com/office/drawing/2014/main" val="357869992"/>
                  </a:ext>
                </a:extLst>
              </a:tr>
              <a:tr h="421216">
                <a:tc>
                  <a:txBody>
                    <a:bodyPr/>
                    <a:lstStyle/>
                    <a:p>
                      <a:pPr algn="ctr" fontAlgn="b"/>
                      <a:r>
                        <a:rPr lang="en-IN" sz="1000" b="1" i="0" u="none" strike="noStrike" dirty="0">
                          <a:solidFill>
                            <a:schemeClr val="tx1"/>
                          </a:solidFill>
                          <a:effectLst/>
                          <a:latin typeface="Arial" panose="020B0604020202020204" pitchFamily="34" charset="0"/>
                        </a:rPr>
                        <a:t>Residence (ref : rural)</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urban</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1.47(1.47-1.47)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1.38(1.38-1.38)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1.33(1.33-1.33)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1.27(1.27-1.27)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1.6(1.6-1.6)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0.89(0.89-0.89) P-VALUE &lt;.0001</a:t>
                      </a:r>
                    </a:p>
                  </a:txBody>
                  <a:tcPr marL="7620" marR="7620" marT="7620" marB="0" anchor="b"/>
                </a:tc>
                <a:extLst>
                  <a:ext uri="{0D108BD9-81ED-4DB2-BD59-A6C34878D82A}">
                    <a16:rowId xmlns:a16="http://schemas.microsoft.com/office/drawing/2014/main" val="2029054674"/>
                  </a:ext>
                </a:extLst>
              </a:tr>
              <a:tr h="421216">
                <a:tc rowSpan="2">
                  <a:txBody>
                    <a:bodyPr/>
                    <a:lstStyle/>
                    <a:p>
                      <a:pPr algn="ctr" fontAlgn="b"/>
                      <a:r>
                        <a:rPr lang="en-IN" sz="1000" b="1" i="0" u="none" strike="noStrike" dirty="0">
                          <a:solidFill>
                            <a:schemeClr val="tx1"/>
                          </a:solidFill>
                          <a:effectLst/>
                          <a:latin typeface="Arial" panose="020B0604020202020204" pitchFamily="34" charset="0"/>
                        </a:rPr>
                        <a:t>Wealth Index (ref : low)</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Middle</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1.04(1.04-1.04)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0.84(0.84-0.84)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1.12(1.12-1.12)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1.11(1.11-1.11)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1.04(1.04-1.05)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1.06(1.06-1.06) P-VALUE &lt;.0001</a:t>
                      </a:r>
                    </a:p>
                  </a:txBody>
                  <a:tcPr marL="7620" marR="7620" marT="7620" marB="0" anchor="b"/>
                </a:tc>
                <a:extLst>
                  <a:ext uri="{0D108BD9-81ED-4DB2-BD59-A6C34878D82A}">
                    <a16:rowId xmlns:a16="http://schemas.microsoft.com/office/drawing/2014/main" val="3708917479"/>
                  </a:ext>
                </a:extLst>
              </a:tr>
              <a:tr h="421216">
                <a:tc vMerge="1">
                  <a:txBody>
                    <a:bodyPr/>
                    <a:lstStyle/>
                    <a:p>
                      <a:endParaRPr lang="en-IN"/>
                    </a:p>
                  </a:txBody>
                  <a:tcPr/>
                </a:tc>
                <a:tc>
                  <a:txBody>
                    <a:bodyPr/>
                    <a:lstStyle/>
                    <a:p>
                      <a:pPr algn="ctr" fontAlgn="b"/>
                      <a:r>
                        <a:rPr lang="en-IN" sz="1000" b="1" i="0" u="none" strike="noStrike" dirty="0">
                          <a:solidFill>
                            <a:schemeClr val="tx1"/>
                          </a:solidFill>
                          <a:effectLst/>
                          <a:latin typeface="Arial" panose="020B0604020202020204" pitchFamily="34" charset="0"/>
                        </a:rPr>
                        <a:t>High</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1.32(1.31-1.32)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1.09(1.09-1.09)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1.43(1.43-1.43)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1.25(1.25-1.25)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1.86(1.86-1.86)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0.96(0.96-0.96) P-VALUE &lt;.0001</a:t>
                      </a:r>
                    </a:p>
                  </a:txBody>
                  <a:tcPr marL="7620" marR="7620" marT="7620" marB="0" anchor="b"/>
                </a:tc>
                <a:extLst>
                  <a:ext uri="{0D108BD9-81ED-4DB2-BD59-A6C34878D82A}">
                    <a16:rowId xmlns:a16="http://schemas.microsoft.com/office/drawing/2014/main" val="2920174920"/>
                  </a:ext>
                </a:extLst>
              </a:tr>
              <a:tr h="421216">
                <a:tc>
                  <a:txBody>
                    <a:bodyPr/>
                    <a:lstStyle/>
                    <a:p>
                      <a:pPr algn="ctr" fontAlgn="b"/>
                      <a:r>
                        <a:rPr lang="en-IN" sz="1000" b="1" i="0" u="none" strike="noStrike" dirty="0">
                          <a:solidFill>
                            <a:schemeClr val="tx1"/>
                          </a:solidFill>
                          <a:effectLst/>
                          <a:latin typeface="Arial" panose="020B0604020202020204" pitchFamily="34" charset="0"/>
                        </a:rPr>
                        <a:t>Husband's Education (ref: illiterate)</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Literate</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1(1-1)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1.27(1.27-1.27)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0.97(0.97-0.97)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1.13(1.13-1.13)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1.37(1.37-1.37)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0.92(0.92-0.92) P-VALUE &lt;.0001</a:t>
                      </a:r>
                    </a:p>
                  </a:txBody>
                  <a:tcPr marL="7620" marR="7620" marT="7620" marB="0" anchor="b"/>
                </a:tc>
                <a:extLst>
                  <a:ext uri="{0D108BD9-81ED-4DB2-BD59-A6C34878D82A}">
                    <a16:rowId xmlns:a16="http://schemas.microsoft.com/office/drawing/2014/main" val="3219375102"/>
                  </a:ext>
                </a:extLst>
              </a:tr>
              <a:tr h="421216">
                <a:tc>
                  <a:txBody>
                    <a:bodyPr/>
                    <a:lstStyle/>
                    <a:p>
                      <a:pPr algn="ctr" fontAlgn="b"/>
                      <a:r>
                        <a:rPr lang="en-US" sz="1000" b="1" i="0" u="none" strike="noStrike" dirty="0">
                          <a:solidFill>
                            <a:schemeClr val="tx1"/>
                          </a:solidFill>
                          <a:effectLst/>
                          <a:latin typeface="Arial" panose="020B0604020202020204" pitchFamily="34" charset="0"/>
                        </a:rPr>
                        <a:t>Migration of husband  (ref :Migrant)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Non-Migrant</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1.75(1.75-1.75)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0.94(0.94-0.94)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1.61(1.61-1.61)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2.04(2.04-2.04)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1.76(1.76-1.76)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2.39(2.39-2.39) P-VALUE &lt;.0001</a:t>
                      </a:r>
                    </a:p>
                  </a:txBody>
                  <a:tcPr marL="7620" marR="7620" marT="7620" marB="0" anchor="b"/>
                </a:tc>
                <a:extLst>
                  <a:ext uri="{0D108BD9-81ED-4DB2-BD59-A6C34878D82A}">
                    <a16:rowId xmlns:a16="http://schemas.microsoft.com/office/drawing/2014/main" val="1641430674"/>
                  </a:ext>
                </a:extLst>
              </a:tr>
              <a:tr h="570982">
                <a:tc>
                  <a:txBody>
                    <a:bodyPr/>
                    <a:lstStyle/>
                    <a:p>
                      <a:pPr algn="ctr" fontAlgn="b"/>
                      <a:r>
                        <a:rPr lang="en-US" sz="1000" b="1" i="0" u="none" strike="noStrike" dirty="0">
                          <a:solidFill>
                            <a:schemeClr val="tx1"/>
                          </a:solidFill>
                          <a:effectLst/>
                          <a:latin typeface="Arial" panose="020B0604020202020204" pitchFamily="34" charset="0"/>
                        </a:rPr>
                        <a:t>Heard about family planning from media sources (ref: no)</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1.46(1.46-1.46)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1.82(1.82-1.82)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1.47(1.47-1.47)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1.5(1.5-1.5)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1.48(1.48-1.48)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1.2(1.2-1.2) P-VALUE &lt;.0001</a:t>
                      </a:r>
                    </a:p>
                  </a:txBody>
                  <a:tcPr marL="7620" marR="7620" marT="7620" marB="0" anchor="b"/>
                </a:tc>
                <a:extLst>
                  <a:ext uri="{0D108BD9-81ED-4DB2-BD59-A6C34878D82A}">
                    <a16:rowId xmlns:a16="http://schemas.microsoft.com/office/drawing/2014/main" val="1020710870"/>
                  </a:ext>
                </a:extLst>
              </a:tr>
              <a:tr h="421216">
                <a:tc>
                  <a:txBody>
                    <a:bodyPr/>
                    <a:lstStyle/>
                    <a:p>
                      <a:pPr algn="ctr" fontAlgn="b"/>
                      <a:r>
                        <a:rPr lang="en-US" sz="1000" b="1" i="0" u="none" strike="noStrike" dirty="0">
                          <a:solidFill>
                            <a:schemeClr val="tx1"/>
                          </a:solidFill>
                          <a:effectLst/>
                          <a:latin typeface="Arial" panose="020B0604020202020204" pitchFamily="34" charset="0"/>
                        </a:rPr>
                        <a:t>ever told about FP by FLW (</a:t>
                      </a:r>
                      <a:r>
                        <a:rPr lang="en-US" sz="1000" b="1" i="0" u="none" strike="noStrike" dirty="0" err="1">
                          <a:solidFill>
                            <a:schemeClr val="tx1"/>
                          </a:solidFill>
                          <a:effectLst/>
                          <a:latin typeface="Arial" panose="020B0604020202020204" pitchFamily="34" charset="0"/>
                        </a:rPr>
                        <a:t>ref:no</a:t>
                      </a:r>
                      <a:r>
                        <a:rPr lang="en-US" sz="1000" b="1" i="0" u="none" strike="noStrike" dirty="0">
                          <a:solidFill>
                            <a:schemeClr val="tx1"/>
                          </a:solidFill>
                          <a:effectLst/>
                          <a:latin typeface="Arial" panose="020B0604020202020204" pitchFamily="34" charset="0"/>
                        </a:rPr>
                        <a: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 </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4.211(4.202-4.22)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3.989(3.984-3.995)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4.164(4.159-4.168)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3.192(3.188-3.195)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3.899(3.893-3.906)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3.034(3.022-3.046) P-VALUE &lt;.0001</a:t>
                      </a:r>
                    </a:p>
                  </a:txBody>
                  <a:tcPr marL="7620" marR="7620" marT="7620" marB="0" anchor="b"/>
                </a:tc>
                <a:extLst>
                  <a:ext uri="{0D108BD9-81ED-4DB2-BD59-A6C34878D82A}">
                    <a16:rowId xmlns:a16="http://schemas.microsoft.com/office/drawing/2014/main" val="1372432980"/>
                  </a:ext>
                </a:extLst>
              </a:tr>
            </a:tbl>
          </a:graphicData>
        </a:graphic>
      </p:graphicFrame>
    </p:spTree>
    <p:extLst>
      <p:ext uri="{BB962C8B-B14F-4D97-AF65-F5344CB8AC3E}">
        <p14:creationId xmlns:p14="http://schemas.microsoft.com/office/powerpoint/2010/main" val="12496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Currently Using Permanent Method</a:t>
            </a:r>
          </a:p>
          <a:p>
            <a:pPr algn="ctr"/>
            <a:r>
              <a:rPr lang="en-US" sz="1200" b="1" dirty="0"/>
              <a:t>(Adjusted for:- Religion, Caste, Education, Wealth Index and Family size)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11" name="Rectangle 10">
            <a:extLst>
              <a:ext uri="{FF2B5EF4-FFF2-40B4-BE49-F238E27FC236}">
                <a16:creationId xmlns:a16="http://schemas.microsoft.com/office/drawing/2014/main" id="{F417D7BA-AA16-AB67-43F4-75F77CC1524A}"/>
              </a:ext>
            </a:extLst>
          </p:cNvPr>
          <p:cNvSpPr/>
          <p:nvPr/>
        </p:nvSpPr>
        <p:spPr>
          <a:xfrm>
            <a:off x="-3675" y="968829"/>
            <a:ext cx="12184100" cy="5889171"/>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Table 37">
            <a:extLst>
              <a:ext uri="{FF2B5EF4-FFF2-40B4-BE49-F238E27FC236}">
                <a16:creationId xmlns:a16="http://schemas.microsoft.com/office/drawing/2014/main" id="{B9121CEE-8424-3B53-74F7-9CDE637B2700}"/>
              </a:ext>
            </a:extLst>
          </p:cNvPr>
          <p:cNvGraphicFramePr>
            <a:graphicFrameLocks noGrp="1"/>
          </p:cNvGraphicFramePr>
          <p:nvPr>
            <p:extLst>
              <p:ext uri="{D42A27DB-BD31-4B8C-83A1-F6EECF244321}">
                <p14:modId xmlns:p14="http://schemas.microsoft.com/office/powerpoint/2010/main" val="165297428"/>
              </p:ext>
            </p:extLst>
          </p:nvPr>
        </p:nvGraphicFramePr>
        <p:xfrm>
          <a:off x="11575" y="951612"/>
          <a:ext cx="12180424" cy="5906389"/>
        </p:xfrm>
        <a:graphic>
          <a:graphicData uri="http://schemas.openxmlformats.org/drawingml/2006/table">
            <a:tbl>
              <a:tblPr firstRow="1" bandRow="1">
                <a:tableStyleId>{5C22544A-7EE6-4342-B048-85BDC9FD1C3A}</a:tableStyleId>
              </a:tblPr>
              <a:tblGrid>
                <a:gridCol w="1330540">
                  <a:extLst>
                    <a:ext uri="{9D8B030D-6E8A-4147-A177-3AD203B41FA5}">
                      <a16:colId xmlns:a16="http://schemas.microsoft.com/office/drawing/2014/main" val="2423964264"/>
                    </a:ext>
                  </a:extLst>
                </a:gridCol>
                <a:gridCol w="1086120">
                  <a:extLst>
                    <a:ext uri="{9D8B030D-6E8A-4147-A177-3AD203B41FA5}">
                      <a16:colId xmlns:a16="http://schemas.microsoft.com/office/drawing/2014/main" val="3947650427"/>
                    </a:ext>
                  </a:extLst>
                </a:gridCol>
                <a:gridCol w="1627294">
                  <a:extLst>
                    <a:ext uri="{9D8B030D-6E8A-4147-A177-3AD203B41FA5}">
                      <a16:colId xmlns:a16="http://schemas.microsoft.com/office/drawing/2014/main" val="3726686018"/>
                    </a:ext>
                  </a:extLst>
                </a:gridCol>
                <a:gridCol w="1627294">
                  <a:extLst>
                    <a:ext uri="{9D8B030D-6E8A-4147-A177-3AD203B41FA5}">
                      <a16:colId xmlns:a16="http://schemas.microsoft.com/office/drawing/2014/main" val="544915212"/>
                    </a:ext>
                  </a:extLst>
                </a:gridCol>
                <a:gridCol w="1627294">
                  <a:extLst>
                    <a:ext uri="{9D8B030D-6E8A-4147-A177-3AD203B41FA5}">
                      <a16:colId xmlns:a16="http://schemas.microsoft.com/office/drawing/2014/main" val="1340506544"/>
                    </a:ext>
                  </a:extLst>
                </a:gridCol>
                <a:gridCol w="1627294">
                  <a:extLst>
                    <a:ext uri="{9D8B030D-6E8A-4147-A177-3AD203B41FA5}">
                      <a16:colId xmlns:a16="http://schemas.microsoft.com/office/drawing/2014/main" val="1441909683"/>
                    </a:ext>
                  </a:extLst>
                </a:gridCol>
                <a:gridCol w="1627294">
                  <a:extLst>
                    <a:ext uri="{9D8B030D-6E8A-4147-A177-3AD203B41FA5}">
                      <a16:colId xmlns:a16="http://schemas.microsoft.com/office/drawing/2014/main" val="3054531594"/>
                    </a:ext>
                  </a:extLst>
                </a:gridCol>
                <a:gridCol w="1627294">
                  <a:extLst>
                    <a:ext uri="{9D8B030D-6E8A-4147-A177-3AD203B41FA5}">
                      <a16:colId xmlns:a16="http://schemas.microsoft.com/office/drawing/2014/main" val="2222393044"/>
                    </a:ext>
                  </a:extLst>
                </a:gridCol>
              </a:tblGrid>
              <a:tr h="640143">
                <a:tc>
                  <a:txBody>
                    <a:bodyPr/>
                    <a:lstStyle/>
                    <a:p>
                      <a:pPr algn="ctr"/>
                      <a:r>
                        <a:rPr lang="en-IN" sz="1050" b="1" dirty="0">
                          <a:solidFill>
                            <a:schemeClr val="bg1"/>
                          </a:solidFill>
                        </a:rPr>
                        <a:t>Exposure and confounder variables</a:t>
                      </a:r>
                    </a:p>
                  </a:txBody>
                  <a:tcPr anchor="ctr"/>
                </a:tc>
                <a:tc>
                  <a:txBody>
                    <a:bodyPr/>
                    <a:lstStyle/>
                    <a:p>
                      <a:pPr algn="ctr"/>
                      <a:r>
                        <a:rPr lang="en-IN" sz="1050" b="1" dirty="0">
                          <a:solidFill>
                            <a:schemeClr val="bg1"/>
                          </a:solidFill>
                        </a:rPr>
                        <a:t>Category</a:t>
                      </a:r>
                    </a:p>
                  </a:txBody>
                  <a:tcPr anchor="ctr"/>
                </a:tc>
                <a:tc>
                  <a:txBody>
                    <a:bodyPr/>
                    <a:lstStyle/>
                    <a:p>
                      <a:pPr algn="ctr" fontAlgn="b"/>
                      <a:r>
                        <a:rPr lang="en-IN" sz="1050" b="1" kern="1200" dirty="0">
                          <a:solidFill>
                            <a:schemeClr val="bg1"/>
                          </a:solidFill>
                          <a:latin typeface="+mn-lt"/>
                          <a:ea typeface="+mn-ea"/>
                          <a:cs typeface="+mn-cs"/>
                        </a:rPr>
                        <a:t>Zone</a:t>
                      </a:r>
                      <a:r>
                        <a:rPr lang="en-IN" sz="1050" b="1" i="0" u="none" strike="noStrike" dirty="0">
                          <a:solidFill>
                            <a:schemeClr val="bg1"/>
                          </a:solidFill>
                          <a:effectLst/>
                          <a:latin typeface="Aptos Narrow" panose="020B0004020202020204" pitchFamily="34" charset="0"/>
                        </a:rPr>
                        <a:t> 1 </a:t>
                      </a:r>
                    </a:p>
                    <a:p>
                      <a:pPr algn="ctr" fontAlgn="b"/>
                      <a:r>
                        <a:rPr lang="en-IN" sz="1050" b="1" i="0" u="none" strike="noStrike" dirty="0">
                          <a:solidFill>
                            <a:schemeClr val="bg1"/>
                          </a:solidFill>
                          <a:effectLst/>
                          <a:latin typeface="Aptos Narrow" panose="020B0004020202020204" pitchFamily="34" charset="0"/>
                        </a:rPr>
                        <a:t>(</a:t>
                      </a:r>
                      <a:r>
                        <a:rPr lang="en-IN" sz="1050" b="1" i="0" u="none" strike="noStrike" dirty="0" err="1">
                          <a:solidFill>
                            <a:schemeClr val="bg1"/>
                          </a:solidFill>
                          <a:effectLst/>
                          <a:latin typeface="Aptos Narrow" panose="020B0004020202020204" pitchFamily="34" charset="0"/>
                        </a:rPr>
                        <a:t>aOR</a:t>
                      </a:r>
                      <a:r>
                        <a:rPr lang="en-IN" sz="1050" b="1" i="0" u="none" strike="noStrike" dirty="0">
                          <a:solidFill>
                            <a:schemeClr val="bg1"/>
                          </a:solidFill>
                          <a:effectLst/>
                          <a:latin typeface="Aptos Narrow" panose="020B0004020202020204" pitchFamily="34" charset="0"/>
                        </a:rPr>
                        <a:t>, LCL UCL)</a:t>
                      </a:r>
                    </a:p>
                  </a:txBody>
                  <a:tcPr marL="7620" marR="7620" marT="7620" marB="0" anchor="ctr"/>
                </a:tc>
                <a:tc>
                  <a:txBody>
                    <a:bodyPr/>
                    <a:lstStyle/>
                    <a:p>
                      <a:pPr algn="ctr"/>
                      <a:r>
                        <a:rPr lang="en-IN" sz="1050" b="1" dirty="0">
                          <a:solidFill>
                            <a:schemeClr val="bg1"/>
                          </a:solidFill>
                        </a:rPr>
                        <a:t>Zone 2</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3</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4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5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6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extLst>
                  <a:ext uri="{0D108BD9-81ED-4DB2-BD59-A6C34878D82A}">
                    <a16:rowId xmlns:a16="http://schemas.microsoft.com/office/drawing/2014/main" val="3461545799"/>
                  </a:ext>
                </a:extLst>
              </a:tr>
              <a:tr h="384086">
                <a:tc rowSpan="2">
                  <a:txBody>
                    <a:bodyPr/>
                    <a:lstStyle/>
                    <a:p>
                      <a:pPr algn="ctr"/>
                      <a:r>
                        <a:rPr lang="en-IN" sz="1000" b="1" dirty="0">
                          <a:solidFill>
                            <a:schemeClr val="tx1"/>
                          </a:solidFill>
                        </a:rPr>
                        <a:t>Religion</a:t>
                      </a:r>
                    </a:p>
                    <a:p>
                      <a:pPr algn="ctr"/>
                      <a:r>
                        <a:rPr lang="en-IN" sz="1000" b="1" dirty="0">
                          <a:solidFill>
                            <a:schemeClr val="tx1"/>
                          </a:solidFill>
                        </a:rPr>
                        <a:t>(</a:t>
                      </a:r>
                      <a:r>
                        <a:rPr lang="en-IN" sz="1000" b="1" dirty="0" err="1">
                          <a:solidFill>
                            <a:schemeClr val="tx1"/>
                          </a:solidFill>
                        </a:rPr>
                        <a:t>ref:hindu</a:t>
                      </a:r>
                      <a:r>
                        <a:rPr lang="en-IN" sz="1000" b="1" dirty="0">
                          <a:solidFill>
                            <a:schemeClr val="tx1"/>
                          </a:solidFill>
                        </a:rPr>
                        <a:t>)</a:t>
                      </a:r>
                    </a:p>
                  </a:txBody>
                  <a:tcPr anchor="ctr"/>
                </a:tc>
                <a:tc>
                  <a:txBody>
                    <a:bodyPr/>
                    <a:lstStyle/>
                    <a:p>
                      <a:pPr algn="ctr"/>
                      <a:r>
                        <a:rPr lang="en-IN" sz="1000" b="1" dirty="0">
                          <a:solidFill>
                            <a:schemeClr val="tx1"/>
                          </a:solidFill>
                        </a:rPr>
                        <a:t>Muslims</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0.36(0.36-0.36)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0.65(0.65-0.65)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0.17(0.17-0.17)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0.34(0.34-0.34)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0.58(0.58-0.58)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0.25(0.25-0.25) P-VALUE &lt;.0001</a:t>
                      </a:r>
                    </a:p>
                  </a:txBody>
                  <a:tcPr marL="7620" marR="7620" marT="7620" marB="0" anchor="b"/>
                </a:tc>
                <a:extLst>
                  <a:ext uri="{0D108BD9-81ED-4DB2-BD59-A6C34878D82A}">
                    <a16:rowId xmlns:a16="http://schemas.microsoft.com/office/drawing/2014/main" val="1254695255"/>
                  </a:ext>
                </a:extLst>
              </a:tr>
              <a:tr h="38408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Others</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0.6(0.6-0.6)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0.94(0.94-0.94)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1.19(1.19-1.19)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0.74(0.74-0.74)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1.14(1.14-1.14)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0.93(0.93-0.93) P-VALUE &lt;.0001</a:t>
                      </a:r>
                    </a:p>
                  </a:txBody>
                  <a:tcPr marL="7620" marR="7620" marT="7620" marB="0" anchor="b"/>
                </a:tc>
                <a:extLst>
                  <a:ext uri="{0D108BD9-81ED-4DB2-BD59-A6C34878D82A}">
                    <a16:rowId xmlns:a16="http://schemas.microsoft.com/office/drawing/2014/main" val="516965449"/>
                  </a:ext>
                </a:extLst>
              </a:tr>
              <a:tr h="384086">
                <a:tc rowSpan="3">
                  <a:txBody>
                    <a:bodyPr/>
                    <a:lstStyle/>
                    <a:p>
                      <a:pPr algn="ctr"/>
                      <a:r>
                        <a:rPr lang="en-IN" sz="1000" b="1" dirty="0">
                          <a:solidFill>
                            <a:schemeClr val="tx1"/>
                          </a:solidFill>
                        </a:rPr>
                        <a:t>caste (</a:t>
                      </a:r>
                      <a:r>
                        <a:rPr lang="en-IN" sz="1000" b="1" dirty="0" err="1">
                          <a:solidFill>
                            <a:schemeClr val="tx1"/>
                          </a:solidFill>
                        </a:rPr>
                        <a:t>ref:general</a:t>
                      </a:r>
                      <a:r>
                        <a:rPr lang="en-IN" sz="1000" b="1" dirty="0">
                          <a:solidFill>
                            <a:schemeClr val="tx1"/>
                          </a:solidFill>
                        </a:rPr>
                        <a:t>)</a:t>
                      </a:r>
                    </a:p>
                  </a:txBody>
                  <a:tcPr anchor="ctr"/>
                </a:tc>
                <a:tc>
                  <a:txBody>
                    <a:bodyPr/>
                    <a:lstStyle/>
                    <a:p>
                      <a:pPr algn="ctr"/>
                      <a:r>
                        <a:rPr lang="en-IN" sz="1000" b="1" dirty="0">
                          <a:solidFill>
                            <a:schemeClr val="tx1"/>
                          </a:solidFill>
                        </a:rPr>
                        <a:t>SC</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1.06(1.06-1.06)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0.87(0.87-0.87)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0.9(0.9-0.9)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1.09(1.09-1.09)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0.88(0.88-0.88)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0.94(0.94-0.94) P-VALUE &lt;.0001</a:t>
                      </a:r>
                    </a:p>
                  </a:txBody>
                  <a:tcPr marL="7620" marR="7620" marT="7620" marB="0" anchor="b"/>
                </a:tc>
                <a:extLst>
                  <a:ext uri="{0D108BD9-81ED-4DB2-BD59-A6C34878D82A}">
                    <a16:rowId xmlns:a16="http://schemas.microsoft.com/office/drawing/2014/main" val="1109751378"/>
                  </a:ext>
                </a:extLst>
              </a:tr>
              <a:tr h="38408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ST</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1.07(1.07-1.07)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0.65(0.65-0.65)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2.05(2.05-2.05)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0.67(0.67-0.67)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1.01(1.01-1.01)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0.98(0.98-0.98) P-VALUE &lt;.0001</a:t>
                      </a:r>
                    </a:p>
                  </a:txBody>
                  <a:tcPr marL="7620" marR="7620" marT="7620" marB="0" anchor="b"/>
                </a:tc>
                <a:extLst>
                  <a:ext uri="{0D108BD9-81ED-4DB2-BD59-A6C34878D82A}">
                    <a16:rowId xmlns:a16="http://schemas.microsoft.com/office/drawing/2014/main" val="910246598"/>
                  </a:ext>
                </a:extLst>
              </a:tr>
              <a:tr h="38408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OBC</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1.18(1.18-1.18)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0.92(0.92-0.92)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1.12(1.12-1.12)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1.1(1.1-1.1)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0.87(0.87-0.87)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1.43(1.43-1.43) P-VALUE &lt;.0001</a:t>
                      </a:r>
                    </a:p>
                  </a:txBody>
                  <a:tcPr marL="7620" marR="7620" marT="7620" marB="0" anchor="b"/>
                </a:tc>
                <a:extLst>
                  <a:ext uri="{0D108BD9-81ED-4DB2-BD59-A6C34878D82A}">
                    <a16:rowId xmlns:a16="http://schemas.microsoft.com/office/drawing/2014/main" val="357869992"/>
                  </a:ext>
                </a:extLst>
              </a:tr>
              <a:tr h="384086">
                <a:tc>
                  <a:txBody>
                    <a:bodyPr/>
                    <a:lstStyle/>
                    <a:p>
                      <a:pPr algn="ctr" fontAlgn="b"/>
                      <a:r>
                        <a:rPr lang="en-IN" sz="1000" b="1" i="0" u="none" strike="noStrike" dirty="0">
                          <a:solidFill>
                            <a:schemeClr val="tx1"/>
                          </a:solidFill>
                          <a:effectLst/>
                          <a:latin typeface="Arial" panose="020B0604020202020204" pitchFamily="34" charset="0"/>
                        </a:rPr>
                        <a:t>Residence (ref : rural)</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urban</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0.7(0.7-0.7)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0.92(0.92-0.92)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0.92(0.92-0.92)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0.92(0.92-0.92)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0.76(0.76-0.76)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1.1(1.1-1.1) P-VALUE &lt;.0001</a:t>
                      </a:r>
                    </a:p>
                  </a:txBody>
                  <a:tcPr marL="7620" marR="7620" marT="7620" marB="0" anchor="b"/>
                </a:tc>
                <a:extLst>
                  <a:ext uri="{0D108BD9-81ED-4DB2-BD59-A6C34878D82A}">
                    <a16:rowId xmlns:a16="http://schemas.microsoft.com/office/drawing/2014/main" val="2029054674"/>
                  </a:ext>
                </a:extLst>
              </a:tr>
              <a:tr h="384086">
                <a:tc rowSpan="2">
                  <a:txBody>
                    <a:bodyPr/>
                    <a:lstStyle/>
                    <a:p>
                      <a:pPr algn="ctr" fontAlgn="b"/>
                      <a:r>
                        <a:rPr lang="en-IN" sz="1000" b="1" i="0" u="none" strike="noStrike" dirty="0">
                          <a:solidFill>
                            <a:schemeClr val="tx1"/>
                          </a:solidFill>
                          <a:effectLst/>
                          <a:latin typeface="Arial" panose="020B0604020202020204" pitchFamily="34" charset="0"/>
                        </a:rPr>
                        <a:t>Wealth Index (ref : low)</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Middle</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1.16(1.16-1.16)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1.32(1.32-1.32)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1.12(1.12-1.12)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1.21(1.21-1.21)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1.25(1.25-1.25)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1.2(1.2-1.2) P-VALUE &lt;.0001</a:t>
                      </a:r>
                    </a:p>
                  </a:txBody>
                  <a:tcPr marL="7620" marR="7620" marT="7620" marB="0" anchor="b"/>
                </a:tc>
                <a:extLst>
                  <a:ext uri="{0D108BD9-81ED-4DB2-BD59-A6C34878D82A}">
                    <a16:rowId xmlns:a16="http://schemas.microsoft.com/office/drawing/2014/main" val="3708917479"/>
                  </a:ext>
                </a:extLst>
              </a:tr>
              <a:tr h="384086">
                <a:tc vMerge="1">
                  <a:txBody>
                    <a:bodyPr/>
                    <a:lstStyle/>
                    <a:p>
                      <a:endParaRPr lang="en-IN"/>
                    </a:p>
                  </a:txBody>
                  <a:tcPr/>
                </a:tc>
                <a:tc>
                  <a:txBody>
                    <a:bodyPr/>
                    <a:lstStyle/>
                    <a:p>
                      <a:pPr algn="ctr" fontAlgn="b"/>
                      <a:r>
                        <a:rPr lang="en-IN" sz="1000" b="1" i="0" u="none" strike="noStrike" dirty="0">
                          <a:solidFill>
                            <a:schemeClr val="tx1"/>
                          </a:solidFill>
                          <a:effectLst/>
                          <a:latin typeface="Arial" panose="020B0604020202020204" pitchFamily="34" charset="0"/>
                        </a:rPr>
                        <a:t>High</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1.09(1.09-1.09)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1.4(1.4-1.4)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1.18(1.18-1.18)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1.16(1.16-1.16)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1.04(1.04-1.04)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1.22(1.22-1.22) P-VALUE &lt;.0001</a:t>
                      </a:r>
                    </a:p>
                  </a:txBody>
                  <a:tcPr marL="7620" marR="7620" marT="7620" marB="0" anchor="b"/>
                </a:tc>
                <a:extLst>
                  <a:ext uri="{0D108BD9-81ED-4DB2-BD59-A6C34878D82A}">
                    <a16:rowId xmlns:a16="http://schemas.microsoft.com/office/drawing/2014/main" val="2920174920"/>
                  </a:ext>
                </a:extLst>
              </a:tr>
              <a:tr h="384086">
                <a:tc>
                  <a:txBody>
                    <a:bodyPr/>
                    <a:lstStyle/>
                    <a:p>
                      <a:pPr algn="ctr" fontAlgn="b"/>
                      <a:r>
                        <a:rPr lang="en-IN" sz="1000" b="1" i="0" u="none" strike="noStrike" dirty="0">
                          <a:solidFill>
                            <a:schemeClr val="tx1"/>
                          </a:solidFill>
                          <a:effectLst/>
                          <a:latin typeface="Arial" panose="020B0604020202020204" pitchFamily="34" charset="0"/>
                        </a:rPr>
                        <a:t>Husband's Education (ref: illiterate)</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Literate</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1.06(1.06-1.06)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0.89(0.89-0.89)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1.09(1.09-1.09)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1.07(1.07-1.07)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1.05(1.05-1.05)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0.95(0.95-0.95) P-VALUE &lt;.0001</a:t>
                      </a:r>
                    </a:p>
                  </a:txBody>
                  <a:tcPr marL="7620" marR="7620" marT="7620" marB="0" anchor="b"/>
                </a:tc>
                <a:extLst>
                  <a:ext uri="{0D108BD9-81ED-4DB2-BD59-A6C34878D82A}">
                    <a16:rowId xmlns:a16="http://schemas.microsoft.com/office/drawing/2014/main" val="3219375102"/>
                  </a:ext>
                </a:extLst>
              </a:tr>
              <a:tr h="384086">
                <a:tc>
                  <a:txBody>
                    <a:bodyPr/>
                    <a:lstStyle/>
                    <a:p>
                      <a:pPr algn="ctr" fontAlgn="b"/>
                      <a:r>
                        <a:rPr lang="en-US" sz="1000" b="1" i="0" u="none" strike="noStrike" dirty="0">
                          <a:solidFill>
                            <a:schemeClr val="tx1"/>
                          </a:solidFill>
                          <a:effectLst/>
                          <a:latin typeface="Arial" panose="020B0604020202020204" pitchFamily="34" charset="0"/>
                        </a:rPr>
                        <a:t>Migration of husband  (ref :Migrant)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Non-Migrant</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1.43(1.43-1.43)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2.01(2.01-2.01)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2.08(2.08-2.08)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1.56(1.56-1.56)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2.21(2.21-2.21)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1.43(1.43-1.43) P-VALUE &lt;.0001</a:t>
                      </a:r>
                    </a:p>
                  </a:txBody>
                  <a:tcPr marL="7620" marR="7620" marT="7620" marB="0" anchor="b"/>
                </a:tc>
                <a:extLst>
                  <a:ext uri="{0D108BD9-81ED-4DB2-BD59-A6C34878D82A}">
                    <a16:rowId xmlns:a16="http://schemas.microsoft.com/office/drawing/2014/main" val="1641430674"/>
                  </a:ext>
                </a:extLst>
              </a:tr>
              <a:tr h="520650">
                <a:tc>
                  <a:txBody>
                    <a:bodyPr/>
                    <a:lstStyle/>
                    <a:p>
                      <a:pPr algn="ctr" fontAlgn="b"/>
                      <a:r>
                        <a:rPr lang="en-US" sz="1000" b="1" i="0" u="none" strike="noStrike" dirty="0">
                          <a:solidFill>
                            <a:schemeClr val="tx1"/>
                          </a:solidFill>
                          <a:effectLst/>
                          <a:latin typeface="Arial" panose="020B0604020202020204" pitchFamily="34" charset="0"/>
                        </a:rPr>
                        <a:t>Knowledge of any modern spacing method (ref : no)</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1.33(1.33-1.33)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0.99(0.99-0.99)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0.86(0.86-0.86)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2.27(2.27-2.27)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1.6(1.59-1.6)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4.16(4.15-4.16) P-VALUE &lt;.0001</a:t>
                      </a:r>
                    </a:p>
                  </a:txBody>
                  <a:tcPr marL="7620" marR="7620" marT="7620" marB="0" anchor="b"/>
                </a:tc>
                <a:extLst>
                  <a:ext uri="{0D108BD9-81ED-4DB2-BD59-A6C34878D82A}">
                    <a16:rowId xmlns:a16="http://schemas.microsoft.com/office/drawing/2014/main" val="1491269096"/>
                  </a:ext>
                </a:extLst>
              </a:tr>
              <a:tr h="520650">
                <a:tc>
                  <a:txBody>
                    <a:bodyPr/>
                    <a:lstStyle/>
                    <a:p>
                      <a:pPr algn="ctr" fontAlgn="b"/>
                      <a:r>
                        <a:rPr lang="en-US" sz="1000" b="1" i="0" u="none" strike="noStrike" dirty="0">
                          <a:solidFill>
                            <a:schemeClr val="tx1"/>
                          </a:solidFill>
                          <a:effectLst/>
                          <a:latin typeface="Arial" panose="020B0604020202020204" pitchFamily="34" charset="0"/>
                        </a:rPr>
                        <a:t>Heard about family planning from media sources (ref: no)</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0.94(0.94-0.94)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0.93(0.93-0.93)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0.97(0.97-0.97)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0.97(0.97-0.97)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1.17(1.17-1.17)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1.1(1.1-1.1) P-VALUE &lt;.0001</a:t>
                      </a:r>
                    </a:p>
                  </a:txBody>
                  <a:tcPr marL="7620" marR="7620" marT="7620" marB="0" anchor="b"/>
                </a:tc>
                <a:extLst>
                  <a:ext uri="{0D108BD9-81ED-4DB2-BD59-A6C34878D82A}">
                    <a16:rowId xmlns:a16="http://schemas.microsoft.com/office/drawing/2014/main" val="1020710870"/>
                  </a:ext>
                </a:extLst>
              </a:tr>
              <a:tr h="384086">
                <a:tc>
                  <a:txBody>
                    <a:bodyPr/>
                    <a:lstStyle/>
                    <a:p>
                      <a:pPr algn="ctr" fontAlgn="b"/>
                      <a:r>
                        <a:rPr lang="en-US" sz="1000" b="1" i="0" u="none" strike="noStrike" dirty="0">
                          <a:solidFill>
                            <a:schemeClr val="tx1"/>
                          </a:solidFill>
                          <a:effectLst/>
                          <a:latin typeface="Arial" panose="020B0604020202020204" pitchFamily="34" charset="0"/>
                        </a:rPr>
                        <a:t>ever told about FP by FLW (</a:t>
                      </a:r>
                      <a:r>
                        <a:rPr lang="en-US" sz="1000" b="1" i="0" u="none" strike="noStrike" dirty="0" err="1">
                          <a:solidFill>
                            <a:schemeClr val="tx1"/>
                          </a:solidFill>
                          <a:effectLst/>
                          <a:latin typeface="Arial" panose="020B0604020202020204" pitchFamily="34" charset="0"/>
                        </a:rPr>
                        <a:t>ref:no</a:t>
                      </a:r>
                      <a:r>
                        <a:rPr lang="en-US" sz="1000" b="1" i="0" u="none" strike="noStrike" dirty="0">
                          <a:solidFill>
                            <a:schemeClr val="tx1"/>
                          </a:solidFill>
                          <a:effectLst/>
                          <a:latin typeface="Arial" panose="020B0604020202020204" pitchFamily="34" charset="0"/>
                        </a:rPr>
                        <a: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 </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1.353(1.352-1.355)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1.226(1.226-1.227)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1.26(1.259-1.261)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0.877(0.877-0.878)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1.102(1.101-1.102)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4.781(4.772-4.791) P-VALUE &lt;.0001</a:t>
                      </a:r>
                    </a:p>
                  </a:txBody>
                  <a:tcPr marL="7620" marR="7620" marT="7620" marB="0" anchor="b"/>
                </a:tc>
                <a:extLst>
                  <a:ext uri="{0D108BD9-81ED-4DB2-BD59-A6C34878D82A}">
                    <a16:rowId xmlns:a16="http://schemas.microsoft.com/office/drawing/2014/main" val="1372432980"/>
                  </a:ext>
                </a:extLst>
              </a:tr>
            </a:tbl>
          </a:graphicData>
        </a:graphic>
      </p:graphicFrame>
    </p:spTree>
    <p:extLst>
      <p:ext uri="{BB962C8B-B14F-4D97-AF65-F5344CB8AC3E}">
        <p14:creationId xmlns:p14="http://schemas.microsoft.com/office/powerpoint/2010/main" val="239806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Future Intention to Use Any Contraception</a:t>
            </a:r>
          </a:p>
          <a:p>
            <a:pPr algn="ctr"/>
            <a:r>
              <a:rPr lang="en-US" sz="1200" b="1" dirty="0"/>
              <a:t>(Adjusted for:- Religion, Caste, Education, Wealth Index and Family size)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11" name="Rectangle 10">
            <a:extLst>
              <a:ext uri="{FF2B5EF4-FFF2-40B4-BE49-F238E27FC236}">
                <a16:creationId xmlns:a16="http://schemas.microsoft.com/office/drawing/2014/main" id="{F417D7BA-AA16-AB67-43F4-75F77CC1524A}"/>
              </a:ext>
            </a:extLst>
          </p:cNvPr>
          <p:cNvSpPr/>
          <p:nvPr/>
        </p:nvSpPr>
        <p:spPr>
          <a:xfrm>
            <a:off x="-3675" y="968829"/>
            <a:ext cx="12184100" cy="5889171"/>
          </a:xfrm>
          <a:prstGeom prst="rect">
            <a:avLst/>
          </a:prstGeom>
          <a:solidFill>
            <a:srgbClr val="FDFE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Table 37">
            <a:extLst>
              <a:ext uri="{FF2B5EF4-FFF2-40B4-BE49-F238E27FC236}">
                <a16:creationId xmlns:a16="http://schemas.microsoft.com/office/drawing/2014/main" id="{B9121CEE-8424-3B53-74F7-9CDE637B2700}"/>
              </a:ext>
            </a:extLst>
          </p:cNvPr>
          <p:cNvGraphicFramePr>
            <a:graphicFrameLocks noGrp="1"/>
          </p:cNvGraphicFramePr>
          <p:nvPr>
            <p:extLst>
              <p:ext uri="{D42A27DB-BD31-4B8C-83A1-F6EECF244321}">
                <p14:modId xmlns:p14="http://schemas.microsoft.com/office/powerpoint/2010/main" val="3931327171"/>
              </p:ext>
            </p:extLst>
          </p:nvPr>
        </p:nvGraphicFramePr>
        <p:xfrm>
          <a:off x="11575" y="951611"/>
          <a:ext cx="12180424" cy="5906390"/>
        </p:xfrm>
        <a:graphic>
          <a:graphicData uri="http://schemas.openxmlformats.org/drawingml/2006/table">
            <a:tbl>
              <a:tblPr firstRow="1" bandRow="1">
                <a:tableStyleId>{5C22544A-7EE6-4342-B048-85BDC9FD1C3A}</a:tableStyleId>
              </a:tblPr>
              <a:tblGrid>
                <a:gridCol w="1330540">
                  <a:extLst>
                    <a:ext uri="{9D8B030D-6E8A-4147-A177-3AD203B41FA5}">
                      <a16:colId xmlns:a16="http://schemas.microsoft.com/office/drawing/2014/main" val="2423964264"/>
                    </a:ext>
                  </a:extLst>
                </a:gridCol>
                <a:gridCol w="1086120">
                  <a:extLst>
                    <a:ext uri="{9D8B030D-6E8A-4147-A177-3AD203B41FA5}">
                      <a16:colId xmlns:a16="http://schemas.microsoft.com/office/drawing/2014/main" val="3947650427"/>
                    </a:ext>
                  </a:extLst>
                </a:gridCol>
                <a:gridCol w="1627294">
                  <a:extLst>
                    <a:ext uri="{9D8B030D-6E8A-4147-A177-3AD203B41FA5}">
                      <a16:colId xmlns:a16="http://schemas.microsoft.com/office/drawing/2014/main" val="3726686018"/>
                    </a:ext>
                  </a:extLst>
                </a:gridCol>
                <a:gridCol w="1627294">
                  <a:extLst>
                    <a:ext uri="{9D8B030D-6E8A-4147-A177-3AD203B41FA5}">
                      <a16:colId xmlns:a16="http://schemas.microsoft.com/office/drawing/2014/main" val="544915212"/>
                    </a:ext>
                  </a:extLst>
                </a:gridCol>
                <a:gridCol w="1627294">
                  <a:extLst>
                    <a:ext uri="{9D8B030D-6E8A-4147-A177-3AD203B41FA5}">
                      <a16:colId xmlns:a16="http://schemas.microsoft.com/office/drawing/2014/main" val="1340506544"/>
                    </a:ext>
                  </a:extLst>
                </a:gridCol>
                <a:gridCol w="1627294">
                  <a:extLst>
                    <a:ext uri="{9D8B030D-6E8A-4147-A177-3AD203B41FA5}">
                      <a16:colId xmlns:a16="http://schemas.microsoft.com/office/drawing/2014/main" val="1441909683"/>
                    </a:ext>
                  </a:extLst>
                </a:gridCol>
                <a:gridCol w="1627294">
                  <a:extLst>
                    <a:ext uri="{9D8B030D-6E8A-4147-A177-3AD203B41FA5}">
                      <a16:colId xmlns:a16="http://schemas.microsoft.com/office/drawing/2014/main" val="3054531594"/>
                    </a:ext>
                  </a:extLst>
                </a:gridCol>
                <a:gridCol w="1627294">
                  <a:extLst>
                    <a:ext uri="{9D8B030D-6E8A-4147-A177-3AD203B41FA5}">
                      <a16:colId xmlns:a16="http://schemas.microsoft.com/office/drawing/2014/main" val="2222393044"/>
                    </a:ext>
                  </a:extLst>
                </a:gridCol>
              </a:tblGrid>
              <a:tr h="640144">
                <a:tc>
                  <a:txBody>
                    <a:bodyPr/>
                    <a:lstStyle/>
                    <a:p>
                      <a:pPr algn="ctr"/>
                      <a:r>
                        <a:rPr lang="en-IN" sz="1050" b="1" dirty="0">
                          <a:solidFill>
                            <a:schemeClr val="bg1"/>
                          </a:solidFill>
                        </a:rPr>
                        <a:t>Exposure and confounder variables</a:t>
                      </a:r>
                    </a:p>
                  </a:txBody>
                  <a:tcPr anchor="ctr"/>
                </a:tc>
                <a:tc>
                  <a:txBody>
                    <a:bodyPr/>
                    <a:lstStyle/>
                    <a:p>
                      <a:pPr algn="ctr"/>
                      <a:r>
                        <a:rPr lang="en-IN" sz="1050" b="1" dirty="0">
                          <a:solidFill>
                            <a:schemeClr val="bg1"/>
                          </a:solidFill>
                        </a:rPr>
                        <a:t>Category</a:t>
                      </a:r>
                    </a:p>
                  </a:txBody>
                  <a:tcPr anchor="ctr"/>
                </a:tc>
                <a:tc>
                  <a:txBody>
                    <a:bodyPr/>
                    <a:lstStyle/>
                    <a:p>
                      <a:pPr algn="ctr" fontAlgn="b"/>
                      <a:r>
                        <a:rPr lang="en-IN" sz="1050" b="1" kern="1200" dirty="0">
                          <a:solidFill>
                            <a:schemeClr val="bg1"/>
                          </a:solidFill>
                          <a:latin typeface="+mn-lt"/>
                          <a:ea typeface="+mn-ea"/>
                          <a:cs typeface="+mn-cs"/>
                        </a:rPr>
                        <a:t>Zone</a:t>
                      </a:r>
                      <a:r>
                        <a:rPr lang="en-IN" sz="1050" b="1" i="0" u="none" strike="noStrike" dirty="0">
                          <a:solidFill>
                            <a:schemeClr val="bg1"/>
                          </a:solidFill>
                          <a:effectLst/>
                          <a:latin typeface="Aptos Narrow" panose="020B0004020202020204" pitchFamily="34" charset="0"/>
                        </a:rPr>
                        <a:t> 1 </a:t>
                      </a:r>
                    </a:p>
                    <a:p>
                      <a:pPr algn="ctr" fontAlgn="b"/>
                      <a:r>
                        <a:rPr lang="en-IN" sz="1050" b="1" i="0" u="none" strike="noStrike" dirty="0">
                          <a:solidFill>
                            <a:schemeClr val="bg1"/>
                          </a:solidFill>
                          <a:effectLst/>
                          <a:latin typeface="Aptos Narrow" panose="020B0004020202020204" pitchFamily="34" charset="0"/>
                        </a:rPr>
                        <a:t>(</a:t>
                      </a:r>
                      <a:r>
                        <a:rPr lang="en-IN" sz="1050" b="1" i="0" u="none" strike="noStrike" dirty="0" err="1">
                          <a:solidFill>
                            <a:schemeClr val="bg1"/>
                          </a:solidFill>
                          <a:effectLst/>
                          <a:latin typeface="Aptos Narrow" panose="020B0004020202020204" pitchFamily="34" charset="0"/>
                        </a:rPr>
                        <a:t>aOR</a:t>
                      </a:r>
                      <a:r>
                        <a:rPr lang="en-IN" sz="1050" b="1" i="0" u="none" strike="noStrike" dirty="0">
                          <a:solidFill>
                            <a:schemeClr val="bg1"/>
                          </a:solidFill>
                          <a:effectLst/>
                          <a:latin typeface="Aptos Narrow" panose="020B0004020202020204" pitchFamily="34" charset="0"/>
                        </a:rPr>
                        <a:t>, LCL UCL)</a:t>
                      </a:r>
                    </a:p>
                  </a:txBody>
                  <a:tcPr marL="7620" marR="7620" marT="7620" marB="0" anchor="ctr"/>
                </a:tc>
                <a:tc>
                  <a:txBody>
                    <a:bodyPr/>
                    <a:lstStyle/>
                    <a:p>
                      <a:pPr algn="ctr"/>
                      <a:r>
                        <a:rPr lang="en-IN" sz="1050" b="1" dirty="0">
                          <a:solidFill>
                            <a:schemeClr val="bg1"/>
                          </a:solidFill>
                        </a:rPr>
                        <a:t>Zone 2</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3</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4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5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tc>
                  <a:txBody>
                    <a:bodyPr/>
                    <a:lstStyle/>
                    <a:p>
                      <a:pPr algn="ctr"/>
                      <a:r>
                        <a:rPr lang="en-IN" sz="1050" b="1" dirty="0">
                          <a:solidFill>
                            <a:schemeClr val="bg1"/>
                          </a:solidFill>
                        </a:rPr>
                        <a:t>Zone 6 </a:t>
                      </a:r>
                    </a:p>
                    <a:p>
                      <a:pPr algn="ctr"/>
                      <a:r>
                        <a:rPr lang="en-IN" sz="1050" b="1" dirty="0">
                          <a:solidFill>
                            <a:schemeClr val="bg1"/>
                          </a:solidFill>
                        </a:rPr>
                        <a:t>(</a:t>
                      </a:r>
                      <a:r>
                        <a:rPr lang="en-IN" sz="1050" b="1" dirty="0" err="1">
                          <a:solidFill>
                            <a:schemeClr val="bg1"/>
                          </a:solidFill>
                        </a:rPr>
                        <a:t>aOR</a:t>
                      </a:r>
                      <a:r>
                        <a:rPr lang="en-IN" sz="1050" b="1" dirty="0">
                          <a:solidFill>
                            <a:schemeClr val="bg1"/>
                          </a:solidFill>
                        </a:rPr>
                        <a:t>, LCL UCL)</a:t>
                      </a:r>
                    </a:p>
                  </a:txBody>
                  <a:tcPr anchor="ctr"/>
                </a:tc>
                <a:extLst>
                  <a:ext uri="{0D108BD9-81ED-4DB2-BD59-A6C34878D82A}">
                    <a16:rowId xmlns:a16="http://schemas.microsoft.com/office/drawing/2014/main" val="3461545799"/>
                  </a:ext>
                </a:extLst>
              </a:tr>
              <a:tr h="384086">
                <a:tc rowSpan="2">
                  <a:txBody>
                    <a:bodyPr/>
                    <a:lstStyle/>
                    <a:p>
                      <a:pPr algn="ctr"/>
                      <a:r>
                        <a:rPr lang="en-IN" sz="1000" b="1" dirty="0">
                          <a:solidFill>
                            <a:schemeClr val="tx1"/>
                          </a:solidFill>
                        </a:rPr>
                        <a:t>Religion</a:t>
                      </a:r>
                    </a:p>
                    <a:p>
                      <a:pPr algn="ctr"/>
                      <a:r>
                        <a:rPr lang="en-IN" sz="1000" b="1" dirty="0">
                          <a:solidFill>
                            <a:schemeClr val="tx1"/>
                          </a:solidFill>
                        </a:rPr>
                        <a:t>(</a:t>
                      </a:r>
                      <a:r>
                        <a:rPr lang="en-IN" sz="1000" b="1" dirty="0" err="1">
                          <a:solidFill>
                            <a:schemeClr val="tx1"/>
                          </a:solidFill>
                        </a:rPr>
                        <a:t>ref:hindu</a:t>
                      </a:r>
                      <a:r>
                        <a:rPr lang="en-IN" sz="1000" b="1" dirty="0">
                          <a:solidFill>
                            <a:schemeClr val="tx1"/>
                          </a:solidFill>
                        </a:rPr>
                        <a:t>)</a:t>
                      </a:r>
                    </a:p>
                  </a:txBody>
                  <a:tcPr anchor="ctr"/>
                </a:tc>
                <a:tc>
                  <a:txBody>
                    <a:bodyPr/>
                    <a:lstStyle/>
                    <a:p>
                      <a:pPr algn="ctr"/>
                      <a:r>
                        <a:rPr lang="en-IN" sz="1000" b="1" dirty="0">
                          <a:solidFill>
                            <a:schemeClr val="tx1"/>
                          </a:solidFill>
                        </a:rPr>
                        <a:t>Muslims</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0.64(0.64-0.64)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0.71(0.71-0.71)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0.97(0.97-0.97)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0.87(0.87-0.87)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0.71(0.71-0.71)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1.32(1.32-1.32) P-VALUE &lt;.0001</a:t>
                      </a:r>
                    </a:p>
                  </a:txBody>
                  <a:tcPr marL="7620" marR="7620" marT="7620" marB="0" anchor="b"/>
                </a:tc>
                <a:extLst>
                  <a:ext uri="{0D108BD9-81ED-4DB2-BD59-A6C34878D82A}">
                    <a16:rowId xmlns:a16="http://schemas.microsoft.com/office/drawing/2014/main" val="1254695255"/>
                  </a:ext>
                </a:extLst>
              </a:tr>
              <a:tr h="38408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Others</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0.37(0.37-0.37)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0.66(0.66-0.66)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0.82(0.82-0.82)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1.32(1.32-1.32)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1.19(1.19-1.19)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0.72(0.72-0.72) P-VALUE &lt;.0001</a:t>
                      </a:r>
                    </a:p>
                  </a:txBody>
                  <a:tcPr marL="7620" marR="7620" marT="7620" marB="0" anchor="b"/>
                </a:tc>
                <a:extLst>
                  <a:ext uri="{0D108BD9-81ED-4DB2-BD59-A6C34878D82A}">
                    <a16:rowId xmlns:a16="http://schemas.microsoft.com/office/drawing/2014/main" val="516965449"/>
                  </a:ext>
                </a:extLst>
              </a:tr>
              <a:tr h="384086">
                <a:tc rowSpan="3">
                  <a:txBody>
                    <a:bodyPr/>
                    <a:lstStyle/>
                    <a:p>
                      <a:pPr algn="ctr"/>
                      <a:r>
                        <a:rPr lang="en-IN" sz="1000" b="1" dirty="0">
                          <a:solidFill>
                            <a:schemeClr val="tx1"/>
                          </a:solidFill>
                        </a:rPr>
                        <a:t>caste (</a:t>
                      </a:r>
                      <a:r>
                        <a:rPr lang="en-IN" sz="1000" b="1" dirty="0" err="1">
                          <a:solidFill>
                            <a:schemeClr val="tx1"/>
                          </a:solidFill>
                        </a:rPr>
                        <a:t>ref:general</a:t>
                      </a:r>
                      <a:r>
                        <a:rPr lang="en-IN" sz="1000" b="1" dirty="0">
                          <a:solidFill>
                            <a:schemeClr val="tx1"/>
                          </a:solidFill>
                        </a:rPr>
                        <a:t>)</a:t>
                      </a:r>
                    </a:p>
                  </a:txBody>
                  <a:tcPr anchor="ctr"/>
                </a:tc>
                <a:tc>
                  <a:txBody>
                    <a:bodyPr/>
                    <a:lstStyle/>
                    <a:p>
                      <a:pPr algn="ctr"/>
                      <a:r>
                        <a:rPr lang="en-IN" sz="1000" b="1" dirty="0">
                          <a:solidFill>
                            <a:schemeClr val="tx1"/>
                          </a:solidFill>
                        </a:rPr>
                        <a:t>SC</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1.2(1.2-1.2)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1.91(1.91-1.91)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1.24(1.24-1.24)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1.35(1.35-1.35)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0.99(0.99-0.99)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1.21(1.21-1.21) P-VALUE &lt;.0001</a:t>
                      </a:r>
                    </a:p>
                  </a:txBody>
                  <a:tcPr marL="7620" marR="7620" marT="7620" marB="0" anchor="b"/>
                </a:tc>
                <a:extLst>
                  <a:ext uri="{0D108BD9-81ED-4DB2-BD59-A6C34878D82A}">
                    <a16:rowId xmlns:a16="http://schemas.microsoft.com/office/drawing/2014/main" val="1109751378"/>
                  </a:ext>
                </a:extLst>
              </a:tr>
              <a:tr h="38408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ST</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1.41(1.41-1.41)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1.5(1.5-1.5)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1.4(1.4-1.4)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1.16(1.16-1.16)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1.27(1.27-1.27)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1.37(1.37-1.37) P-VALUE &lt;.0001</a:t>
                      </a:r>
                    </a:p>
                  </a:txBody>
                  <a:tcPr marL="7620" marR="7620" marT="7620" marB="0" anchor="b"/>
                </a:tc>
                <a:extLst>
                  <a:ext uri="{0D108BD9-81ED-4DB2-BD59-A6C34878D82A}">
                    <a16:rowId xmlns:a16="http://schemas.microsoft.com/office/drawing/2014/main" val="910246598"/>
                  </a:ext>
                </a:extLst>
              </a:tr>
              <a:tr h="384086">
                <a:tc vMerge="1">
                  <a:txBody>
                    <a:bodyPr/>
                    <a:lstStyle/>
                    <a:p>
                      <a:pPr algn="ctr"/>
                      <a:endParaRPr lang="en-IN" sz="1600" b="1" dirty="0">
                        <a:solidFill>
                          <a:schemeClr val="bg1"/>
                        </a:solidFill>
                      </a:endParaRPr>
                    </a:p>
                  </a:txBody>
                  <a:tcPr anchor="ctr"/>
                </a:tc>
                <a:tc>
                  <a:txBody>
                    <a:bodyPr/>
                    <a:lstStyle/>
                    <a:p>
                      <a:pPr algn="ctr"/>
                      <a:r>
                        <a:rPr lang="en-IN" sz="1000" b="1" dirty="0">
                          <a:solidFill>
                            <a:schemeClr val="tx1"/>
                          </a:solidFill>
                        </a:rPr>
                        <a:t>OBC</a:t>
                      </a:r>
                    </a:p>
                  </a:txBody>
                  <a:tcPr anchor="ctr"/>
                </a:tc>
                <a:tc>
                  <a:txBody>
                    <a:bodyPr/>
                    <a:lstStyle/>
                    <a:p>
                      <a:pPr algn="l" fontAlgn="b"/>
                      <a:r>
                        <a:rPr lang="en-IN" sz="1100" b="0" i="0" u="none" strike="noStrike" dirty="0">
                          <a:solidFill>
                            <a:srgbClr val="000000"/>
                          </a:solidFill>
                          <a:effectLst/>
                          <a:latin typeface="Aptos Narrow" panose="020B0004020202020204" pitchFamily="34" charset="0"/>
                        </a:rPr>
                        <a:t>1.39(1.39-1.39)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1.69(1.69-1.69)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1.2(1.2-1.2)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1.5(1.5-1.5)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0.93(0.93-0.93)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1.48(1.48-1.48) P-VALUE &lt;.0001</a:t>
                      </a:r>
                    </a:p>
                  </a:txBody>
                  <a:tcPr marL="7620" marR="7620" marT="7620" marB="0" anchor="b"/>
                </a:tc>
                <a:extLst>
                  <a:ext uri="{0D108BD9-81ED-4DB2-BD59-A6C34878D82A}">
                    <a16:rowId xmlns:a16="http://schemas.microsoft.com/office/drawing/2014/main" val="357869992"/>
                  </a:ext>
                </a:extLst>
              </a:tr>
              <a:tr h="384086">
                <a:tc>
                  <a:txBody>
                    <a:bodyPr/>
                    <a:lstStyle/>
                    <a:p>
                      <a:pPr algn="ctr" fontAlgn="b"/>
                      <a:r>
                        <a:rPr lang="en-IN" sz="1000" b="1" i="0" u="none" strike="noStrike" dirty="0">
                          <a:solidFill>
                            <a:schemeClr val="tx1"/>
                          </a:solidFill>
                          <a:effectLst/>
                          <a:latin typeface="Arial" panose="020B0604020202020204" pitchFamily="34" charset="0"/>
                        </a:rPr>
                        <a:t>Residence (ref : rural)</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urban</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0.86(0.86-0.86)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1.21(1.21-1.21)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0.81(0.81-0.81)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0.95(0.95-0.95)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1.08(1.08-1.08)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0.95(0.95-0.95) P-VALUE &lt;.0001</a:t>
                      </a:r>
                    </a:p>
                  </a:txBody>
                  <a:tcPr marL="7620" marR="7620" marT="7620" marB="0" anchor="b"/>
                </a:tc>
                <a:extLst>
                  <a:ext uri="{0D108BD9-81ED-4DB2-BD59-A6C34878D82A}">
                    <a16:rowId xmlns:a16="http://schemas.microsoft.com/office/drawing/2014/main" val="2029054674"/>
                  </a:ext>
                </a:extLst>
              </a:tr>
              <a:tr h="384086">
                <a:tc rowSpan="2">
                  <a:txBody>
                    <a:bodyPr/>
                    <a:lstStyle/>
                    <a:p>
                      <a:pPr algn="ctr" fontAlgn="b"/>
                      <a:r>
                        <a:rPr lang="en-IN" sz="1000" b="1" i="0" u="none" strike="noStrike" dirty="0">
                          <a:solidFill>
                            <a:schemeClr val="tx1"/>
                          </a:solidFill>
                          <a:effectLst/>
                          <a:latin typeface="Arial" panose="020B0604020202020204" pitchFamily="34" charset="0"/>
                        </a:rPr>
                        <a:t>Wealth Index (ref : low)</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Middle</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0.82(0.82-0.82)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1.17(1.17-1.17)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0.96(0.96-0.96)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0.92(0.92-0.92)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0.96(0.96-0.96)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0.87(0.87-0.87) P-VALUE &lt;.0001</a:t>
                      </a:r>
                    </a:p>
                  </a:txBody>
                  <a:tcPr marL="7620" marR="7620" marT="7620" marB="0" anchor="b"/>
                </a:tc>
                <a:extLst>
                  <a:ext uri="{0D108BD9-81ED-4DB2-BD59-A6C34878D82A}">
                    <a16:rowId xmlns:a16="http://schemas.microsoft.com/office/drawing/2014/main" val="3708917479"/>
                  </a:ext>
                </a:extLst>
              </a:tr>
              <a:tr h="384086">
                <a:tc vMerge="1">
                  <a:txBody>
                    <a:bodyPr/>
                    <a:lstStyle/>
                    <a:p>
                      <a:endParaRPr lang="en-IN"/>
                    </a:p>
                  </a:txBody>
                  <a:tcPr/>
                </a:tc>
                <a:tc>
                  <a:txBody>
                    <a:bodyPr/>
                    <a:lstStyle/>
                    <a:p>
                      <a:pPr algn="ctr" fontAlgn="b"/>
                      <a:r>
                        <a:rPr lang="en-IN" sz="1000" b="1" i="0" u="none" strike="noStrike" dirty="0">
                          <a:solidFill>
                            <a:schemeClr val="tx1"/>
                          </a:solidFill>
                          <a:effectLst/>
                          <a:latin typeface="Arial" panose="020B0604020202020204" pitchFamily="34" charset="0"/>
                        </a:rPr>
                        <a:t>High</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0.6(0.6-0.6)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1.32(1.32-1.32)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0.85(0.85-0.85)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0.81(0.81-0.81)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1.02(1.02-1.02)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0.73(0.73-0.73) P-VALUE &lt;.0001</a:t>
                      </a:r>
                    </a:p>
                  </a:txBody>
                  <a:tcPr marL="7620" marR="7620" marT="7620" marB="0" anchor="b"/>
                </a:tc>
                <a:extLst>
                  <a:ext uri="{0D108BD9-81ED-4DB2-BD59-A6C34878D82A}">
                    <a16:rowId xmlns:a16="http://schemas.microsoft.com/office/drawing/2014/main" val="2920174920"/>
                  </a:ext>
                </a:extLst>
              </a:tr>
              <a:tr h="384086">
                <a:tc>
                  <a:txBody>
                    <a:bodyPr/>
                    <a:lstStyle/>
                    <a:p>
                      <a:pPr algn="ctr" fontAlgn="b"/>
                      <a:r>
                        <a:rPr lang="en-IN" sz="1000" b="1" i="0" u="none" strike="noStrike" dirty="0">
                          <a:solidFill>
                            <a:schemeClr val="tx1"/>
                          </a:solidFill>
                          <a:effectLst/>
                          <a:latin typeface="Arial" panose="020B0604020202020204" pitchFamily="34" charset="0"/>
                        </a:rPr>
                        <a:t>Husband's Education (ref: illiterate)</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Literate</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1.12(1.12-1.12)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1.1(1.1-1.1)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0.94(0.94-0.94)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1.13(1.13-1.13)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1.36(1.36-1.36)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0.85(0.85-0.85) P-VALUE &lt;.0001</a:t>
                      </a:r>
                    </a:p>
                  </a:txBody>
                  <a:tcPr marL="7620" marR="7620" marT="7620" marB="0" anchor="b"/>
                </a:tc>
                <a:extLst>
                  <a:ext uri="{0D108BD9-81ED-4DB2-BD59-A6C34878D82A}">
                    <a16:rowId xmlns:a16="http://schemas.microsoft.com/office/drawing/2014/main" val="3219375102"/>
                  </a:ext>
                </a:extLst>
              </a:tr>
              <a:tr h="384086">
                <a:tc>
                  <a:txBody>
                    <a:bodyPr/>
                    <a:lstStyle/>
                    <a:p>
                      <a:pPr algn="ctr" fontAlgn="b"/>
                      <a:r>
                        <a:rPr lang="en-US" sz="1000" b="1" i="0" u="none" strike="noStrike" dirty="0">
                          <a:solidFill>
                            <a:schemeClr val="tx1"/>
                          </a:solidFill>
                          <a:effectLst/>
                          <a:latin typeface="Arial" panose="020B0604020202020204" pitchFamily="34" charset="0"/>
                        </a:rPr>
                        <a:t>Migration of husband  (ref :Migrant)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Non-Migrant</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0.68(0.68-0.68)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0.76(0.76-0.76)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0.57(0.57-0.57)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0.49(0.49-0.49)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0.71(0.71-0.71)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0.52(0.52-0.52) P-VALUE &lt;.0001</a:t>
                      </a:r>
                    </a:p>
                  </a:txBody>
                  <a:tcPr marL="7620" marR="7620" marT="7620" marB="0" anchor="b"/>
                </a:tc>
                <a:extLst>
                  <a:ext uri="{0D108BD9-81ED-4DB2-BD59-A6C34878D82A}">
                    <a16:rowId xmlns:a16="http://schemas.microsoft.com/office/drawing/2014/main" val="1641430674"/>
                  </a:ext>
                </a:extLst>
              </a:tr>
              <a:tr h="520650">
                <a:tc>
                  <a:txBody>
                    <a:bodyPr/>
                    <a:lstStyle/>
                    <a:p>
                      <a:pPr algn="ctr" fontAlgn="b"/>
                      <a:r>
                        <a:rPr lang="en-US" sz="1000" b="1" i="0" u="none" strike="noStrike" dirty="0">
                          <a:solidFill>
                            <a:schemeClr val="tx1"/>
                          </a:solidFill>
                          <a:effectLst/>
                          <a:latin typeface="Arial" panose="020B0604020202020204" pitchFamily="34" charset="0"/>
                        </a:rPr>
                        <a:t>Knowledge of any modern spacing method (ref : no)</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3.19(3.19-3.19)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2.95(2.95-2.95)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2.81(2.81-2.81)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3.25(3.25-3.25)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3.04(3.04-3.04)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4.89(4.89-4.9) P-VALUE &lt;.0001</a:t>
                      </a:r>
                    </a:p>
                  </a:txBody>
                  <a:tcPr marL="7620" marR="7620" marT="7620" marB="0" anchor="b"/>
                </a:tc>
                <a:extLst>
                  <a:ext uri="{0D108BD9-81ED-4DB2-BD59-A6C34878D82A}">
                    <a16:rowId xmlns:a16="http://schemas.microsoft.com/office/drawing/2014/main" val="1491269096"/>
                  </a:ext>
                </a:extLst>
              </a:tr>
              <a:tr h="520650">
                <a:tc>
                  <a:txBody>
                    <a:bodyPr/>
                    <a:lstStyle/>
                    <a:p>
                      <a:pPr algn="ctr" fontAlgn="b"/>
                      <a:r>
                        <a:rPr lang="en-US" sz="1000" b="1" i="0" u="none" strike="noStrike" dirty="0">
                          <a:solidFill>
                            <a:schemeClr val="tx1"/>
                          </a:solidFill>
                          <a:effectLst/>
                          <a:latin typeface="Arial" panose="020B0604020202020204" pitchFamily="34" charset="0"/>
                        </a:rPr>
                        <a:t>Heard about family planning from media sources (ref: no)</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1.69(1.69-1.69)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1.26(1.26-1.26)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1.3(1.3-1.3)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1.13(1.13-1.13)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1.77(1.77-1.77)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1.33(1.33-1.33) P-VALUE &lt;.0001</a:t>
                      </a:r>
                    </a:p>
                  </a:txBody>
                  <a:tcPr marL="7620" marR="7620" marT="7620" marB="0" anchor="b"/>
                </a:tc>
                <a:extLst>
                  <a:ext uri="{0D108BD9-81ED-4DB2-BD59-A6C34878D82A}">
                    <a16:rowId xmlns:a16="http://schemas.microsoft.com/office/drawing/2014/main" val="1020710870"/>
                  </a:ext>
                </a:extLst>
              </a:tr>
              <a:tr h="384086">
                <a:tc>
                  <a:txBody>
                    <a:bodyPr/>
                    <a:lstStyle/>
                    <a:p>
                      <a:pPr algn="ctr" fontAlgn="b"/>
                      <a:r>
                        <a:rPr lang="en-US" sz="1000" b="1" i="0" u="none" strike="noStrike" dirty="0">
                          <a:solidFill>
                            <a:schemeClr val="tx1"/>
                          </a:solidFill>
                          <a:effectLst/>
                          <a:latin typeface="Arial" panose="020B0604020202020204" pitchFamily="34" charset="0"/>
                        </a:rPr>
                        <a:t>ever told about FP by FLW (</a:t>
                      </a:r>
                      <a:r>
                        <a:rPr lang="en-US" sz="1000" b="1" i="0" u="none" strike="noStrike" dirty="0" err="1">
                          <a:solidFill>
                            <a:schemeClr val="tx1"/>
                          </a:solidFill>
                          <a:effectLst/>
                          <a:latin typeface="Arial" panose="020B0604020202020204" pitchFamily="34" charset="0"/>
                        </a:rPr>
                        <a:t>ref:no</a:t>
                      </a:r>
                      <a:r>
                        <a:rPr lang="en-US" sz="1000" b="1" i="0" u="none" strike="noStrike" dirty="0">
                          <a:solidFill>
                            <a:schemeClr val="tx1"/>
                          </a:solidFill>
                          <a:effectLst/>
                          <a:latin typeface="Arial" panose="020B0604020202020204" pitchFamily="34" charset="0"/>
                        </a:rPr>
                        <a:t>)</a:t>
                      </a:r>
                    </a:p>
                  </a:txBody>
                  <a:tcPr marL="7620" marR="7620" marT="7620" marB="0" anchor="ctr"/>
                </a:tc>
                <a:tc>
                  <a:txBody>
                    <a:bodyPr/>
                    <a:lstStyle/>
                    <a:p>
                      <a:pPr algn="ctr" fontAlgn="b"/>
                      <a:r>
                        <a:rPr lang="en-IN" sz="1000" b="1" i="0" u="none" strike="noStrike" dirty="0">
                          <a:solidFill>
                            <a:schemeClr val="tx1"/>
                          </a:solidFill>
                          <a:effectLst/>
                          <a:latin typeface="Arial" panose="020B0604020202020204" pitchFamily="34" charset="0"/>
                        </a:rPr>
                        <a:t>yes </a:t>
                      </a:r>
                    </a:p>
                  </a:txBody>
                  <a:tcPr marL="7620" marR="7620" marT="7620" marB="0" anchor="ctr"/>
                </a:tc>
                <a:tc>
                  <a:txBody>
                    <a:bodyPr/>
                    <a:lstStyle/>
                    <a:p>
                      <a:pPr algn="l" fontAlgn="b"/>
                      <a:r>
                        <a:rPr lang="en-IN" sz="1100" b="0" i="0" u="none" strike="noStrike" dirty="0">
                          <a:solidFill>
                            <a:srgbClr val="000000"/>
                          </a:solidFill>
                          <a:effectLst/>
                          <a:latin typeface="Aptos Narrow" panose="020B0004020202020204" pitchFamily="34" charset="0"/>
                        </a:rPr>
                        <a:t>1.67(1.67-1.67)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1.96(1.96-1.96)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1.73(1.73-1.73)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1.72(1.72-1.72)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2.27(2.27-2.27) P-VALUE &lt;.0001</a:t>
                      </a:r>
                    </a:p>
                  </a:txBody>
                  <a:tcPr marL="7620" marR="7620" marT="7620" marB="0" anchor="b"/>
                </a:tc>
                <a:tc>
                  <a:txBody>
                    <a:bodyPr/>
                    <a:lstStyle/>
                    <a:p>
                      <a:pPr algn="l" fontAlgn="b"/>
                      <a:r>
                        <a:rPr lang="en-IN" sz="1100" b="0" i="0" u="none" strike="noStrike" dirty="0">
                          <a:solidFill>
                            <a:srgbClr val="000000"/>
                          </a:solidFill>
                          <a:effectLst/>
                          <a:latin typeface="Aptos Narrow" panose="020B0004020202020204" pitchFamily="34" charset="0"/>
                        </a:rPr>
                        <a:t>2.04(2.04-2.04) P-VALUE &lt;.0001</a:t>
                      </a:r>
                    </a:p>
                  </a:txBody>
                  <a:tcPr marL="7620" marR="7620" marT="7620" marB="0" anchor="b"/>
                </a:tc>
                <a:extLst>
                  <a:ext uri="{0D108BD9-81ED-4DB2-BD59-A6C34878D82A}">
                    <a16:rowId xmlns:a16="http://schemas.microsoft.com/office/drawing/2014/main" val="1372432980"/>
                  </a:ext>
                </a:extLst>
              </a:tr>
            </a:tbl>
          </a:graphicData>
        </a:graphic>
      </p:graphicFrame>
    </p:spTree>
    <p:extLst>
      <p:ext uri="{BB962C8B-B14F-4D97-AF65-F5344CB8AC3E}">
        <p14:creationId xmlns:p14="http://schemas.microsoft.com/office/powerpoint/2010/main" val="4175615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1202E9D-705A-8636-4EED-9FC365BB2895}"/>
              </a:ext>
            </a:extLst>
          </p:cNvPr>
          <p:cNvSpPr/>
          <p:nvPr/>
        </p:nvSpPr>
        <p:spPr>
          <a:xfrm>
            <a:off x="0" y="1013152"/>
            <a:ext cx="12192000" cy="5844848"/>
          </a:xfrm>
          <a:prstGeom prst="roundRect">
            <a:avLst>
              <a:gd name="adj" fmla="val 0"/>
            </a:avLst>
          </a:prstGeom>
          <a:solidFill>
            <a:schemeClr val="bg1">
              <a:lumMod val="85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b="1" dirty="0"/>
              <a:t>Discussion/Conclusion</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3" name="Content Placeholder 2">
            <a:extLst>
              <a:ext uri="{FF2B5EF4-FFF2-40B4-BE49-F238E27FC236}">
                <a16:creationId xmlns:a16="http://schemas.microsoft.com/office/drawing/2014/main" id="{527C5154-684A-F839-BC84-B18C8E663382}"/>
              </a:ext>
            </a:extLst>
          </p:cNvPr>
          <p:cNvSpPr>
            <a:spLocks noGrp="1"/>
          </p:cNvSpPr>
          <p:nvPr>
            <p:ph idx="1"/>
          </p:nvPr>
        </p:nvSpPr>
        <p:spPr>
          <a:xfrm>
            <a:off x="0" y="1101566"/>
            <a:ext cx="12192000" cy="5658464"/>
          </a:xfrm>
        </p:spPr>
        <p:txBody>
          <a:bodyPr>
            <a:normAutofit/>
          </a:bodyPr>
          <a:lstStyle/>
          <a:p>
            <a:pPr marL="342900" lvl="0" indent="-342900">
              <a:lnSpc>
                <a:spcPct val="107000"/>
              </a:lnSpc>
              <a:buFont typeface="Symbol" panose="05050102010706020507" pitchFamily="18" charset="2"/>
              <a:buChar char=""/>
            </a:pP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Family planning practices among married women aged 15-49 in India vary widely due to factors such as education, income, and cultural beliefs. Overall, about 56.5% of women in India use modern contraceptives, with significant regional differences.</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Zone 1 and 2 have higher rates of modern contraceptive use. Zone 3 and Zone 4 lag due to various factors including access to contraceptives and cultural norms. In Zone 2 and 5, women often delay having children to pursue education and careers. </a:t>
            </a:r>
            <a:r>
              <a:rPr lang="en-IN" sz="2000" kern="0" dirty="0">
                <a:latin typeface="Times New Roman" panose="02020603050405020304" pitchFamily="18" charset="0"/>
                <a:ea typeface="Times New Roman" panose="02020603050405020304" pitchFamily="18" charset="0"/>
                <a:cs typeface="Times New Roman" panose="02020603050405020304" pitchFamily="18" charset="0"/>
              </a:rPr>
              <a:t>Zone 1 and 3</a:t>
            </a: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 see influences from early marriage on family planning decisions.</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Shorter birth intervals are more common where access to contraceptives is limited, such as in Zone 3 and 4</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Cultural norms favouring large families, uneven healthcare quality across regions and gaps in education about family planning are the factors affecting use of family planning methods.</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Tailoring education efforts to local context, advice from FLW regarding the use of different kind of contraceptives, promoting gender equality in decision-making, improving access to quality healthcare services and involving men in family planning decisions can lead to better use of contraceptives.</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India aims to improve family planning outcomes, maternal and child health, and overall socio-economic development, ensuring informed choices for every family regarding their future.</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50814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b="1" dirty="0"/>
              <a:t>References</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3" name="TextBox 2">
            <a:extLst>
              <a:ext uri="{FF2B5EF4-FFF2-40B4-BE49-F238E27FC236}">
                <a16:creationId xmlns:a16="http://schemas.microsoft.com/office/drawing/2014/main" id="{3CE517D3-6067-A637-F452-98E34D5251C5}"/>
              </a:ext>
            </a:extLst>
          </p:cNvPr>
          <p:cNvSpPr txBox="1"/>
          <p:nvPr/>
        </p:nvSpPr>
        <p:spPr>
          <a:xfrm>
            <a:off x="87086" y="1331689"/>
            <a:ext cx="12192000" cy="4764894"/>
          </a:xfrm>
          <a:prstGeom prst="rect">
            <a:avLst/>
          </a:prstGeom>
          <a:noFill/>
        </p:spPr>
        <p:txBody>
          <a:bodyPr wrap="square">
            <a:spAutoFit/>
          </a:bodyPr>
          <a:lstStyle/>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International Institute for Population Sciences (IIPS). (2020). National Family Health Survey (NFHS-5), India.</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United Nations Population Fund (UNFPA). (2020). Family Planning in India.</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Family Planning Association of India (FPAI). (2020). Contraceptive Use in India.</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Population Council. (2020). Family Planning Practices in India.</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The Lancet. (2019). Cultural Influences on Contraceptive Use in India.</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Journal of Family Planning and Reproductive Health Care. (2020). Gender Equality and Contraceptive Use.</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BMC Public Health. (2020). Impact of Education on Contraceptive Use.</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World Health Organization (WHO). (2021). Healthcare Infrastructure and Family Planning.</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Journal of Global Health Reports. (2020). Accessibility of Healthcare Services in Rural India.</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Indian Journal of Public Health. (2020). Government Initiatives in Family Planning.</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Health Policy and Planning. (2020). Evaluation of Family Planning Programs in India.</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Reproductive Health Matters. (2020). Male Involvement in Family Planning.</a:t>
            </a:r>
            <a:endParaRPr lang="en-IN" sz="1600" kern="100" dirty="0">
              <a:effectLst/>
              <a:latin typeface="Aptos" panose="020B0004020202020204" pitchFamily="34" charset="0"/>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3458852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800" b="1"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pic>
        <p:nvPicPr>
          <p:cNvPr id="1028" name="Picture 4" descr="Questions – Infograpia">
            <a:extLst>
              <a:ext uri="{FF2B5EF4-FFF2-40B4-BE49-F238E27FC236}">
                <a16:creationId xmlns:a16="http://schemas.microsoft.com/office/drawing/2014/main" id="{E65A733D-5810-302B-B057-FD1FCA6B2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8828"/>
            <a:ext cx="12192000" cy="588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1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800" b="1"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pic>
        <p:nvPicPr>
          <p:cNvPr id="3" name="Picture 2" descr="A screenshot of a chat&#10;&#10;Description automatically generated">
            <a:extLst>
              <a:ext uri="{FF2B5EF4-FFF2-40B4-BE49-F238E27FC236}">
                <a16:creationId xmlns:a16="http://schemas.microsoft.com/office/drawing/2014/main" id="{2925F945-BD7F-19DA-DC7E-CB59E6A05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8828"/>
            <a:ext cx="12192000" cy="5889171"/>
          </a:xfrm>
          <a:prstGeom prst="rect">
            <a:avLst/>
          </a:prstGeom>
        </p:spPr>
      </p:pic>
    </p:spTree>
    <p:extLst>
      <p:ext uri="{BB962C8B-B14F-4D97-AF65-F5344CB8AC3E}">
        <p14:creationId xmlns:p14="http://schemas.microsoft.com/office/powerpoint/2010/main" val="417735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CF7E279-F320-143F-4411-E69F95C909FA}"/>
              </a:ext>
            </a:extLst>
          </p:cNvPr>
          <p:cNvSpPr/>
          <p:nvPr/>
        </p:nvSpPr>
        <p:spPr>
          <a:xfrm>
            <a:off x="0" y="1013152"/>
            <a:ext cx="12192000" cy="5844848"/>
          </a:xfrm>
          <a:prstGeom prst="roundRect">
            <a:avLst>
              <a:gd name="adj" fmla="val 0"/>
            </a:avLst>
          </a:prstGeom>
          <a:solidFill>
            <a:schemeClr val="bg1"/>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INTRODUCTION</a:t>
            </a:r>
            <a:endParaRPr lang="en-IN" sz="2800" b="1"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3" name="Content Placeholder 2">
            <a:extLst>
              <a:ext uri="{FF2B5EF4-FFF2-40B4-BE49-F238E27FC236}">
                <a16:creationId xmlns:a16="http://schemas.microsoft.com/office/drawing/2014/main" id="{5726B549-6C05-7C8F-1650-B5E095BB9DF6}"/>
              </a:ext>
            </a:extLst>
          </p:cNvPr>
          <p:cNvSpPr>
            <a:spLocks noGrp="1"/>
          </p:cNvSpPr>
          <p:nvPr>
            <p:ph idx="1"/>
          </p:nvPr>
        </p:nvSpPr>
        <p:spPr>
          <a:xfrm>
            <a:off x="0" y="1149350"/>
            <a:ext cx="12192000" cy="570865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India stands at a critical crossroads with a population exceeding 1.3 billion, where the choice of contraception isn't just personal but profoundly impacts national health, socio-economic stability, and overall well-being. In urban areas, where healthcare and awareness are more accessible, contraceptive usage is higher. Conversely, rural regions grapple with limited healthcare and entrenched traditional beliefs. </a:t>
            </a:r>
          </a:p>
          <a:p>
            <a:pPr marL="0" indent="0">
              <a:buNone/>
            </a:pPr>
            <a:r>
              <a:rPr lang="en-US" sz="2400" dirty="0">
                <a:latin typeface="Times New Roman" panose="02020603050405020304" pitchFamily="18" charset="0"/>
                <a:cs typeface="Times New Roman" panose="02020603050405020304" pitchFamily="18" charset="0"/>
              </a:rPr>
              <a:t>Empowering women through education plays a pivotal role in shaping reproductive choices and increasing contraceptive adoption. Recognizing these nuances is vital for crafting targeted public health strategies that cater to diverse demographics, regions, and socio-economic backgrounds. </a:t>
            </a:r>
          </a:p>
          <a:p>
            <a:pPr marL="0" indent="0">
              <a:buNone/>
            </a:pPr>
            <a:r>
              <a:rPr lang="en-US" sz="2400" dirty="0">
                <a:latin typeface="Times New Roman" panose="02020603050405020304" pitchFamily="18" charset="0"/>
                <a:cs typeface="Times New Roman" panose="02020603050405020304" pitchFamily="18" charset="0"/>
              </a:rPr>
              <a:t>Such efforts not only promote reproductive freedom but also contribute to reducing maternal mortality and advancing gender equality.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presentation delves into these complexities, stressing the urgency of strategic policies and interventions to ensure equitable access to effective contraception across India. By addressing these challenges, we aim to foster healthier communities and drive sustainable development nationwide.</a:t>
            </a:r>
          </a:p>
          <a:p>
            <a:pPr marL="0" indent="0">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22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10048"/>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grpSp>
        <p:nvGrpSpPr>
          <p:cNvPr id="78" name="Group 77">
            <a:extLst>
              <a:ext uri="{FF2B5EF4-FFF2-40B4-BE49-F238E27FC236}">
                <a16:creationId xmlns:a16="http://schemas.microsoft.com/office/drawing/2014/main" id="{0B64CE0A-0C8A-7EA8-F166-6CC898C5750D}"/>
              </a:ext>
            </a:extLst>
          </p:cNvPr>
          <p:cNvGrpSpPr/>
          <p:nvPr/>
        </p:nvGrpSpPr>
        <p:grpSpPr>
          <a:xfrm>
            <a:off x="983098" y="2719285"/>
            <a:ext cx="2295832" cy="2295832"/>
            <a:chOff x="983098" y="2719285"/>
            <a:chExt cx="2295832" cy="2295832"/>
          </a:xfrm>
        </p:grpSpPr>
        <p:sp>
          <p:nvSpPr>
            <p:cNvPr id="7" name="Oval 6">
              <a:extLst>
                <a:ext uri="{FF2B5EF4-FFF2-40B4-BE49-F238E27FC236}">
                  <a16:creationId xmlns:a16="http://schemas.microsoft.com/office/drawing/2014/main" id="{8EA5F983-ECEA-2303-7737-85C778ADDDC6}"/>
                </a:ext>
              </a:extLst>
            </p:cNvPr>
            <p:cNvSpPr/>
            <p:nvPr/>
          </p:nvSpPr>
          <p:spPr>
            <a:xfrm>
              <a:off x="1670127" y="3406314"/>
              <a:ext cx="921774" cy="921774"/>
            </a:xfrm>
            <a:prstGeom prst="ellipse">
              <a:avLst/>
            </a:prstGeom>
            <a:solidFill>
              <a:srgbClr val="F3B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ircle: Hollow 7">
              <a:extLst>
                <a:ext uri="{FF2B5EF4-FFF2-40B4-BE49-F238E27FC236}">
                  <a16:creationId xmlns:a16="http://schemas.microsoft.com/office/drawing/2014/main" id="{5C9B7A10-73FF-2B3C-24D1-AB0B3D7A8526}"/>
                </a:ext>
              </a:extLst>
            </p:cNvPr>
            <p:cNvSpPr/>
            <p:nvPr/>
          </p:nvSpPr>
          <p:spPr>
            <a:xfrm>
              <a:off x="983098" y="2719285"/>
              <a:ext cx="2295832" cy="2295832"/>
            </a:xfrm>
            <a:prstGeom prst="donut">
              <a:avLst>
                <a:gd name="adj" fmla="val 10440"/>
              </a:avLst>
            </a:prstGeom>
            <a:solidFill>
              <a:srgbClr val="001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id="{88D932A3-8419-F9FC-5FF4-038F538E48BC}"/>
                </a:ext>
              </a:extLst>
            </p:cNvPr>
            <p:cNvSpPr/>
            <p:nvPr/>
          </p:nvSpPr>
          <p:spPr>
            <a:xfrm>
              <a:off x="1325491" y="3061678"/>
              <a:ext cx="1611046" cy="1611046"/>
            </a:xfrm>
            <a:prstGeom prst="donut">
              <a:avLst>
                <a:gd name="adj" fmla="val 12789"/>
              </a:avLst>
            </a:prstGeom>
            <a:solidFill>
              <a:srgbClr val="F5AE18"/>
            </a:solidFill>
            <a:ln>
              <a:noFill/>
            </a:ln>
            <a:effectLst>
              <a:outerShdw blurRad="1524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Target outline">
              <a:extLst>
                <a:ext uri="{FF2B5EF4-FFF2-40B4-BE49-F238E27FC236}">
                  <a16:creationId xmlns:a16="http://schemas.microsoft.com/office/drawing/2014/main" id="{6577A654-BF94-BC7A-185F-570CD5E577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87513" y="3523700"/>
              <a:ext cx="687003" cy="687003"/>
            </a:xfrm>
            <a:prstGeom prst="rect">
              <a:avLst/>
            </a:prstGeom>
          </p:spPr>
        </p:pic>
      </p:grpSp>
      <p:grpSp>
        <p:nvGrpSpPr>
          <p:cNvPr id="77" name="Group 76">
            <a:extLst>
              <a:ext uri="{FF2B5EF4-FFF2-40B4-BE49-F238E27FC236}">
                <a16:creationId xmlns:a16="http://schemas.microsoft.com/office/drawing/2014/main" id="{ADFBBEE9-D1CC-2763-E942-149FA6ED1574}"/>
              </a:ext>
            </a:extLst>
          </p:cNvPr>
          <p:cNvGrpSpPr/>
          <p:nvPr/>
        </p:nvGrpSpPr>
        <p:grpSpPr>
          <a:xfrm>
            <a:off x="4241244" y="1718796"/>
            <a:ext cx="853762" cy="853762"/>
            <a:chOff x="4241244" y="1718796"/>
            <a:chExt cx="853762" cy="853762"/>
          </a:xfrm>
        </p:grpSpPr>
        <p:sp>
          <p:nvSpPr>
            <p:cNvPr id="11" name="Oval 10">
              <a:extLst>
                <a:ext uri="{FF2B5EF4-FFF2-40B4-BE49-F238E27FC236}">
                  <a16:creationId xmlns:a16="http://schemas.microsoft.com/office/drawing/2014/main" id="{2A1CD620-5963-0F43-F049-88F15CEB8400}"/>
                </a:ext>
              </a:extLst>
            </p:cNvPr>
            <p:cNvSpPr/>
            <p:nvPr/>
          </p:nvSpPr>
          <p:spPr>
            <a:xfrm>
              <a:off x="4241244" y="1718796"/>
              <a:ext cx="853762" cy="853762"/>
            </a:xfrm>
            <a:prstGeom prst="ellipse">
              <a:avLst/>
            </a:prstGeom>
            <a:solidFill>
              <a:srgbClr val="00144F"/>
            </a:solidFill>
            <a:ln>
              <a:noFill/>
            </a:ln>
            <a:effectLst>
              <a:outerShdw blurRad="1524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B394747-5117-C8F8-A7C7-03F50FD58A75}"/>
                </a:ext>
              </a:extLst>
            </p:cNvPr>
            <p:cNvSpPr/>
            <p:nvPr/>
          </p:nvSpPr>
          <p:spPr>
            <a:xfrm>
              <a:off x="4353144" y="1830696"/>
              <a:ext cx="629962" cy="629962"/>
            </a:xfrm>
            <a:prstGeom prst="ellipse">
              <a:avLst/>
            </a:prstGeom>
            <a:solidFill>
              <a:schemeClr val="bg1"/>
            </a:solidFill>
            <a:ln>
              <a:noFill/>
            </a:ln>
            <a:effectLst>
              <a:outerShdw blurRad="1524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Segoe UI" panose="020B0502040204020203" pitchFamily="34" charset="0"/>
                  <a:cs typeface="Segoe UI" panose="020B0502040204020203" pitchFamily="34" charset="0"/>
                </a:rPr>
                <a:t>01</a:t>
              </a:r>
            </a:p>
          </p:txBody>
        </p:sp>
      </p:grpSp>
      <p:grpSp>
        <p:nvGrpSpPr>
          <p:cNvPr id="76" name="Group 75">
            <a:extLst>
              <a:ext uri="{FF2B5EF4-FFF2-40B4-BE49-F238E27FC236}">
                <a16:creationId xmlns:a16="http://schemas.microsoft.com/office/drawing/2014/main" id="{93B66849-4BA8-A727-A4DC-E39BF0A72FCB}"/>
              </a:ext>
            </a:extLst>
          </p:cNvPr>
          <p:cNvGrpSpPr/>
          <p:nvPr/>
        </p:nvGrpSpPr>
        <p:grpSpPr>
          <a:xfrm>
            <a:off x="4241244" y="5212163"/>
            <a:ext cx="853762" cy="853762"/>
            <a:chOff x="4353144" y="5019123"/>
            <a:chExt cx="853762" cy="853762"/>
          </a:xfrm>
        </p:grpSpPr>
        <p:sp>
          <p:nvSpPr>
            <p:cNvPr id="12" name="Oval 11">
              <a:extLst>
                <a:ext uri="{FF2B5EF4-FFF2-40B4-BE49-F238E27FC236}">
                  <a16:creationId xmlns:a16="http://schemas.microsoft.com/office/drawing/2014/main" id="{80133E27-9B25-C1CF-768E-9D41BDD8118B}"/>
                </a:ext>
              </a:extLst>
            </p:cNvPr>
            <p:cNvSpPr/>
            <p:nvPr/>
          </p:nvSpPr>
          <p:spPr>
            <a:xfrm>
              <a:off x="4353144" y="5019123"/>
              <a:ext cx="853762" cy="853762"/>
            </a:xfrm>
            <a:prstGeom prst="ellipse">
              <a:avLst/>
            </a:prstGeom>
            <a:solidFill>
              <a:srgbClr val="F5AE18"/>
            </a:solidFill>
            <a:ln>
              <a:noFill/>
            </a:ln>
            <a:effectLst>
              <a:outerShdw blurRad="1524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5D7E87-6487-F038-C397-3A298A87C9BA}"/>
                </a:ext>
              </a:extLst>
            </p:cNvPr>
            <p:cNvSpPr/>
            <p:nvPr/>
          </p:nvSpPr>
          <p:spPr>
            <a:xfrm>
              <a:off x="4465044" y="5131023"/>
              <a:ext cx="629962" cy="629962"/>
            </a:xfrm>
            <a:prstGeom prst="ellipse">
              <a:avLst/>
            </a:prstGeom>
            <a:solidFill>
              <a:schemeClr val="bg1"/>
            </a:solidFill>
            <a:ln>
              <a:noFill/>
            </a:ln>
            <a:effectLst>
              <a:outerShdw blurRad="1524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Segoe UI" panose="020B0502040204020203" pitchFamily="34" charset="0"/>
                  <a:cs typeface="Segoe UI" panose="020B0502040204020203" pitchFamily="34" charset="0"/>
                </a:rPr>
                <a:t>02</a:t>
              </a:r>
            </a:p>
          </p:txBody>
        </p:sp>
      </p:grpSp>
      <p:cxnSp>
        <p:nvCxnSpPr>
          <p:cNvPr id="17" name="Straight Connector 16">
            <a:extLst>
              <a:ext uri="{FF2B5EF4-FFF2-40B4-BE49-F238E27FC236}">
                <a16:creationId xmlns:a16="http://schemas.microsoft.com/office/drawing/2014/main" id="{3CC66950-BD0A-5871-E09B-C7A3E5AC5CFD}"/>
              </a:ext>
            </a:extLst>
          </p:cNvPr>
          <p:cNvCxnSpPr>
            <a:cxnSpLocks/>
            <a:stCxn id="8" idx="7"/>
            <a:endCxn id="11" idx="2"/>
          </p:cNvCxnSpPr>
          <p:nvPr/>
        </p:nvCxnSpPr>
        <p:spPr>
          <a:xfrm flipV="1">
            <a:off x="2942713" y="2145677"/>
            <a:ext cx="1298531" cy="909825"/>
          </a:xfrm>
          <a:prstGeom prst="line">
            <a:avLst/>
          </a:prstGeom>
          <a:ln w="25400">
            <a:solidFill>
              <a:srgbClr val="00144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526696-465A-B33B-9994-B4DEF6075B8C}"/>
              </a:ext>
            </a:extLst>
          </p:cNvPr>
          <p:cNvCxnSpPr>
            <a:cxnSpLocks/>
            <a:stCxn id="8" idx="5"/>
            <a:endCxn id="12" idx="2"/>
          </p:cNvCxnSpPr>
          <p:nvPr/>
        </p:nvCxnSpPr>
        <p:spPr>
          <a:xfrm>
            <a:off x="2942713" y="4678900"/>
            <a:ext cx="1298531" cy="960144"/>
          </a:xfrm>
          <a:prstGeom prst="line">
            <a:avLst/>
          </a:prstGeom>
          <a:ln w="25400">
            <a:solidFill>
              <a:srgbClr val="F5AE18"/>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78D79DA5-939F-1A85-026B-42C378992A68}"/>
              </a:ext>
            </a:extLst>
          </p:cNvPr>
          <p:cNvSpPr txBox="1">
            <a:spLocks/>
          </p:cNvSpPr>
          <p:nvPr/>
        </p:nvSpPr>
        <p:spPr>
          <a:xfrm>
            <a:off x="5238545" y="1425675"/>
            <a:ext cx="6437518" cy="2173675"/>
          </a:xfrm>
          <a:prstGeom prst="rect">
            <a:avLst/>
          </a:prstGeom>
          <a:solidFill>
            <a:srgbClr val="00144F"/>
          </a:solidFill>
        </p:spPr>
        <p:txBody>
          <a:bodyPr vert="horz" wrap="square" lIns="108000" tIns="108000" rIns="108000" bIns="10800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400" dirty="0">
                <a:solidFill>
                  <a:schemeClr val="bg1"/>
                </a:solidFill>
                <a:latin typeface="Times New Roman" panose="02020603050405020304" pitchFamily="18" charset="0"/>
                <a:cs typeface="Times New Roman" panose="02020603050405020304" pitchFamily="18" charset="0"/>
              </a:rPr>
              <a:t>To understand patterns (in delaying, spacing, and limiting) among Married women of reproductive age groups across states in India.</a:t>
            </a:r>
          </a:p>
          <a:p>
            <a:pPr algn="l">
              <a:lnSpc>
                <a:spcPct val="100000"/>
              </a:lnSpc>
            </a:pPr>
            <a:endParaRPr lang="en-US" sz="2400" dirty="0">
              <a:solidFill>
                <a:schemeClr val="bg1"/>
              </a:solidFill>
              <a:latin typeface="Times New Roman" panose="02020603050405020304" pitchFamily="18" charset="0"/>
              <a:cs typeface="Times New Roman" panose="02020603050405020304" pitchFamily="18" charset="0"/>
            </a:endParaRPr>
          </a:p>
          <a:p>
            <a:pPr algn="l">
              <a:lnSpc>
                <a:spcPct val="100000"/>
              </a:lnSpc>
            </a:pPr>
            <a:endParaRPr lang="en-US" sz="1400"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7" name="Title 1">
            <a:extLst>
              <a:ext uri="{FF2B5EF4-FFF2-40B4-BE49-F238E27FC236}">
                <a16:creationId xmlns:a16="http://schemas.microsoft.com/office/drawing/2014/main" id="{CAE81B33-EAD2-5A4B-0162-4037EA9D44D2}"/>
              </a:ext>
            </a:extLst>
          </p:cNvPr>
          <p:cNvSpPr txBox="1">
            <a:spLocks/>
          </p:cNvSpPr>
          <p:nvPr/>
        </p:nvSpPr>
        <p:spPr>
          <a:xfrm>
            <a:off x="5238546" y="4345487"/>
            <a:ext cx="6437517" cy="2173676"/>
          </a:xfrm>
          <a:prstGeom prst="rect">
            <a:avLst/>
          </a:prstGeom>
          <a:solidFill>
            <a:srgbClr val="F5AE18"/>
          </a:solidFill>
        </p:spPr>
        <p:txBody>
          <a:bodyPr vert="horz" wrap="square" lIns="108000" tIns="108000" rIns="108000" bIns="10800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400" dirty="0">
                <a:solidFill>
                  <a:srgbClr val="000000"/>
                </a:solidFill>
                <a:latin typeface="Times New Roman" panose="02020603050405020304" pitchFamily="18" charset="0"/>
                <a:cs typeface="Times New Roman" panose="02020603050405020304" pitchFamily="18" charset="0"/>
              </a:rPr>
              <a:t>To identify the key predictors and how they differ across states.</a:t>
            </a:r>
          </a:p>
          <a:p>
            <a:pPr algn="l">
              <a:lnSpc>
                <a:spcPct val="100000"/>
              </a:lnSpc>
            </a:pPr>
            <a:endParaRPr lang="en-US" sz="2400" dirty="0">
              <a:solidFill>
                <a:srgbClr val="000000"/>
              </a:solidFill>
              <a:latin typeface="Times New Roman" panose="02020603050405020304" pitchFamily="18" charset="0"/>
              <a:cs typeface="Times New Roman" panose="02020603050405020304" pitchFamily="18" charset="0"/>
            </a:endParaRPr>
          </a:p>
          <a:p>
            <a:pPr algn="l">
              <a:lnSpc>
                <a:spcPct val="100000"/>
              </a:lnSpc>
            </a:pPr>
            <a:endParaRPr lang="en-US" sz="2400" dirty="0">
              <a:solidFill>
                <a:srgbClr val="00144F"/>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74" name="Title 1023">
            <a:extLst>
              <a:ext uri="{FF2B5EF4-FFF2-40B4-BE49-F238E27FC236}">
                <a16:creationId xmlns:a16="http://schemas.microsoft.com/office/drawing/2014/main" id="{5C8800EE-A45D-0B0D-E4EE-3C2FEB417F51}"/>
              </a:ext>
            </a:extLst>
          </p:cNvPr>
          <p:cNvSpPr txBox="1">
            <a:spLocks/>
          </p:cNvSpPr>
          <p:nvPr/>
        </p:nvSpPr>
        <p:spPr>
          <a:xfrm>
            <a:off x="4585582" y="195532"/>
            <a:ext cx="4477167" cy="6423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ea typeface="+mn-ea"/>
                <a:cs typeface="Times New Roman" panose="02020603050405020304" pitchFamily="18" charset="0"/>
              </a:rPr>
              <a:t>OBJECTIVES</a:t>
            </a:r>
          </a:p>
        </p:txBody>
      </p:sp>
    </p:spTree>
    <p:extLst>
      <p:ext uri="{BB962C8B-B14F-4D97-AF65-F5344CB8AC3E}">
        <p14:creationId xmlns:p14="http://schemas.microsoft.com/office/powerpoint/2010/main" val="277707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2000" b="-12000"/>
          </a:stretch>
        </a:blipFill>
        <a:effectLst/>
      </p:bgPr>
    </p:bg>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852D9CD6-9184-C16A-340F-17BA517690BB}"/>
              </a:ext>
            </a:extLst>
          </p:cNvPr>
          <p:cNvSpPr/>
          <p:nvPr/>
        </p:nvSpPr>
        <p:spPr>
          <a:xfrm>
            <a:off x="6027058" y="3429001"/>
            <a:ext cx="6077856" cy="3381308"/>
          </a:xfrm>
          <a:prstGeom prst="roundRect">
            <a:avLst>
              <a:gd name="adj" fmla="val 7102"/>
            </a:avLst>
          </a:prstGeom>
          <a:solidFill>
            <a:srgbClr val="B5F6F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E0139FAB-87EF-6DC9-4FBE-B119B5AF2568}"/>
              </a:ext>
            </a:extLst>
          </p:cNvPr>
          <p:cNvSpPr/>
          <p:nvPr/>
        </p:nvSpPr>
        <p:spPr>
          <a:xfrm>
            <a:off x="65438" y="3429001"/>
            <a:ext cx="5754064" cy="3381308"/>
          </a:xfrm>
          <a:prstGeom prst="roundRect">
            <a:avLst>
              <a:gd name="adj" fmla="val 7102"/>
            </a:avLst>
          </a:prstGeom>
          <a:solidFill>
            <a:srgbClr val="B5F6F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B452CDCE-C5BB-9D75-E5EE-64E7CD41934B}"/>
              </a:ext>
            </a:extLst>
          </p:cNvPr>
          <p:cNvSpPr/>
          <p:nvPr/>
        </p:nvSpPr>
        <p:spPr>
          <a:xfrm>
            <a:off x="65438" y="1013152"/>
            <a:ext cx="12059796" cy="2328710"/>
          </a:xfrm>
          <a:prstGeom prst="roundRect">
            <a:avLst>
              <a:gd name="adj" fmla="val 7102"/>
            </a:avLst>
          </a:prstGeom>
          <a:solidFill>
            <a:srgbClr val="E5A5A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4"/>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26" name="TextBox 3">
            <a:extLst>
              <a:ext uri="{FF2B5EF4-FFF2-40B4-BE49-F238E27FC236}">
                <a16:creationId xmlns:a16="http://schemas.microsoft.com/office/drawing/2014/main" id="{69EFB70F-D5B0-553D-58D5-4FB982E3D3FB}"/>
              </a:ext>
            </a:extLst>
          </p:cNvPr>
          <p:cNvSpPr txBox="1"/>
          <p:nvPr/>
        </p:nvSpPr>
        <p:spPr>
          <a:xfrm>
            <a:off x="169216" y="1187427"/>
            <a:ext cx="11687504" cy="2154436"/>
          </a:xfrm>
          <a:prstGeom prst="rect">
            <a:avLst/>
          </a:prstGeom>
        </p:spPr>
        <p:txBody>
          <a:bodyPr wrap="square" lIns="0" tIns="0" rIns="0" bIns="0" rtlCol="0" anchor="t">
            <a:spAutoFit/>
          </a:bodyPr>
          <a:lstStyle/>
          <a:p>
            <a:pPr algn="just"/>
            <a:r>
              <a:rPr lang="en-US" sz="2000" b="1" dirty="0">
                <a:solidFill>
                  <a:srgbClr val="000000"/>
                </a:solidFill>
                <a:latin typeface="Times New Roman" panose="02020603050405020304" pitchFamily="18" charset="0"/>
                <a:cs typeface="Times New Roman" panose="02020603050405020304" pitchFamily="18" charset="0"/>
              </a:rPr>
              <a:t>Secondary research:- </a:t>
            </a:r>
            <a:r>
              <a:rPr lang="en-US" sz="2000" dirty="0">
                <a:solidFill>
                  <a:srgbClr val="000000"/>
                </a:solidFill>
                <a:latin typeface="Times New Roman" panose="02020603050405020304" pitchFamily="18" charset="0"/>
                <a:cs typeface="Times New Roman" panose="02020603050405020304" pitchFamily="18" charset="0"/>
              </a:rPr>
              <a:t>This study shall use the data collected from the fifth round of the Demographic and Health Surveys (DHS), also known as the National Family Health Survey-5, which was conducted in India in 2019-2021 by the International Institute for Population Sciences in Mumbai, under the supervision of the Ministry of Health and Family Welfare (</a:t>
            </a:r>
            <a:r>
              <a:rPr lang="en-US" sz="2000" dirty="0" err="1">
                <a:solidFill>
                  <a:srgbClr val="000000"/>
                </a:solidFill>
                <a:latin typeface="Times New Roman" panose="02020603050405020304" pitchFamily="18" charset="0"/>
                <a:cs typeface="Times New Roman" panose="02020603050405020304" pitchFamily="18" charset="0"/>
              </a:rPr>
              <a:t>MoHFW</a:t>
            </a:r>
            <a:r>
              <a:rPr lang="en-US" sz="2000" dirty="0">
                <a:solidFill>
                  <a:srgbClr val="000000"/>
                </a:solidFill>
                <a:latin typeface="Times New Roman" panose="02020603050405020304" pitchFamily="18" charset="0"/>
                <a:cs typeface="Times New Roman" panose="02020603050405020304" pitchFamily="18" charset="0"/>
              </a:rPr>
              <a:t>), Government of India. </a:t>
            </a:r>
          </a:p>
          <a:p>
            <a:pPr algn="just"/>
            <a:r>
              <a:rPr lang="en-US" sz="2000" dirty="0">
                <a:solidFill>
                  <a:srgbClr val="000000"/>
                </a:solidFill>
                <a:latin typeface="Times New Roman" panose="02020603050405020304" pitchFamily="18" charset="0"/>
                <a:cs typeface="Times New Roman" panose="02020603050405020304" pitchFamily="18" charset="0"/>
              </a:rPr>
              <a:t>The survey was nationally representative and provides information for 707 districts, 28 states, and 8 union territories. It included 2,32,932 children born to 724,115 women in 636,699 households. The response rate was 98%. </a:t>
            </a:r>
          </a:p>
        </p:txBody>
      </p:sp>
      <p:sp>
        <p:nvSpPr>
          <p:cNvPr id="36" name="TextBox 14">
            <a:extLst>
              <a:ext uri="{FF2B5EF4-FFF2-40B4-BE49-F238E27FC236}">
                <a16:creationId xmlns:a16="http://schemas.microsoft.com/office/drawing/2014/main" id="{DB67C4F7-39E9-0F35-EECD-33FBC3E63EB5}"/>
              </a:ext>
            </a:extLst>
          </p:cNvPr>
          <p:cNvSpPr txBox="1"/>
          <p:nvPr/>
        </p:nvSpPr>
        <p:spPr>
          <a:xfrm>
            <a:off x="87086" y="3516138"/>
            <a:ext cx="5732416" cy="2618474"/>
          </a:xfrm>
          <a:prstGeom prst="rect">
            <a:avLst/>
          </a:prstGeom>
        </p:spPr>
        <p:txBody>
          <a:bodyPr wrap="square" lIns="0" tIns="0" rIns="0" bIns="0" rtlCol="0" anchor="t">
            <a:spAutoFit/>
          </a:bodyPr>
          <a:lstStyle/>
          <a:p>
            <a:pPr algn="ctr">
              <a:lnSpc>
                <a:spcPts val="4193"/>
              </a:lnSpc>
            </a:pPr>
            <a:r>
              <a:rPr lang="en-US" sz="2400" b="1" dirty="0">
                <a:solidFill>
                  <a:srgbClr val="000000"/>
                </a:solidFill>
                <a:latin typeface="Times New Roman" panose="02020603050405020304" pitchFamily="18" charset="0"/>
                <a:cs typeface="Times New Roman" panose="02020603050405020304" pitchFamily="18" charset="0"/>
              </a:rPr>
              <a:t>STUDY DESIGN</a:t>
            </a:r>
          </a:p>
          <a:p>
            <a:pPr algn="ctr">
              <a:lnSpc>
                <a:spcPts val="4193"/>
              </a:lnSpc>
            </a:pPr>
            <a:r>
              <a:rPr lang="en-US" sz="2000" dirty="0">
                <a:solidFill>
                  <a:srgbClr val="000000"/>
                </a:solidFill>
                <a:latin typeface="Times New Roman" panose="02020603050405020304" pitchFamily="18" charset="0"/>
                <a:cs typeface="Times New Roman" panose="02020603050405020304" pitchFamily="18" charset="0"/>
              </a:rPr>
              <a:t>Community-based Cross-sectional study across India conducted from 2019-2021 on a random sample of 482332 CMWRA (Currently Married women of reproductive age).</a:t>
            </a:r>
          </a:p>
        </p:txBody>
      </p:sp>
      <p:sp>
        <p:nvSpPr>
          <p:cNvPr id="37" name="TextBox 14">
            <a:extLst>
              <a:ext uri="{FF2B5EF4-FFF2-40B4-BE49-F238E27FC236}">
                <a16:creationId xmlns:a16="http://schemas.microsoft.com/office/drawing/2014/main" id="{E33C389F-9D69-8E44-DF8A-BB632642C1D7}"/>
              </a:ext>
            </a:extLst>
          </p:cNvPr>
          <p:cNvSpPr txBox="1"/>
          <p:nvPr/>
        </p:nvSpPr>
        <p:spPr>
          <a:xfrm>
            <a:off x="6188954" y="3516138"/>
            <a:ext cx="5754064" cy="1002647"/>
          </a:xfrm>
          <a:prstGeom prst="rect">
            <a:avLst/>
          </a:prstGeom>
        </p:spPr>
        <p:txBody>
          <a:bodyPr wrap="square" lIns="0" tIns="0" rIns="0" bIns="0" rtlCol="0" anchor="t">
            <a:spAutoFit/>
          </a:bodyPr>
          <a:lstStyle/>
          <a:p>
            <a:pPr>
              <a:lnSpc>
                <a:spcPts val="4193"/>
              </a:lnSpc>
            </a:pPr>
            <a:r>
              <a:rPr lang="en-US" sz="2400" b="1" dirty="0">
                <a:solidFill>
                  <a:srgbClr val="000000"/>
                </a:solidFill>
                <a:latin typeface="Times New Roman" panose="02020603050405020304" pitchFamily="18" charset="0"/>
                <a:cs typeface="Times New Roman" panose="02020603050405020304" pitchFamily="18" charset="0"/>
              </a:rPr>
              <a:t>INCLUSION CRITERIA</a:t>
            </a:r>
          </a:p>
          <a:p>
            <a:pPr>
              <a:lnSpc>
                <a:spcPts val="4193"/>
              </a:lnSpc>
            </a:pPr>
            <a:r>
              <a:rPr lang="en-US" sz="2000" dirty="0">
                <a:solidFill>
                  <a:srgbClr val="000000"/>
                </a:solidFill>
                <a:latin typeface="Times New Roman" panose="02020603050405020304" pitchFamily="18" charset="0"/>
                <a:cs typeface="Times New Roman" panose="02020603050405020304" pitchFamily="18" charset="0"/>
              </a:rPr>
              <a:t>Currently Married women of age 15 to 49</a:t>
            </a:r>
          </a:p>
        </p:txBody>
      </p:sp>
      <p:sp>
        <p:nvSpPr>
          <p:cNvPr id="42" name="TextBox 41">
            <a:extLst>
              <a:ext uri="{FF2B5EF4-FFF2-40B4-BE49-F238E27FC236}">
                <a16:creationId xmlns:a16="http://schemas.microsoft.com/office/drawing/2014/main" id="{A3A9E86F-72D9-50AC-75F1-61515458F336}"/>
              </a:ext>
            </a:extLst>
          </p:cNvPr>
          <p:cNvSpPr txBox="1"/>
          <p:nvPr/>
        </p:nvSpPr>
        <p:spPr>
          <a:xfrm>
            <a:off x="3663353" y="157787"/>
            <a:ext cx="4519854"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METHODOLOGY</a:t>
            </a:r>
          </a:p>
        </p:txBody>
      </p:sp>
      <p:sp>
        <p:nvSpPr>
          <p:cNvPr id="2" name="TextBox 14">
            <a:extLst>
              <a:ext uri="{FF2B5EF4-FFF2-40B4-BE49-F238E27FC236}">
                <a16:creationId xmlns:a16="http://schemas.microsoft.com/office/drawing/2014/main" id="{40C61296-9F94-FFF9-A785-86462475DE84}"/>
              </a:ext>
            </a:extLst>
          </p:cNvPr>
          <p:cNvSpPr txBox="1"/>
          <p:nvPr/>
        </p:nvSpPr>
        <p:spPr>
          <a:xfrm>
            <a:off x="6188954" y="4825375"/>
            <a:ext cx="5754064" cy="1868268"/>
          </a:xfrm>
          <a:prstGeom prst="rect">
            <a:avLst/>
          </a:prstGeom>
        </p:spPr>
        <p:txBody>
          <a:bodyPr wrap="square" lIns="0" tIns="0" rIns="0" bIns="0" rtlCol="0" anchor="t">
            <a:spAutoFit/>
          </a:bodyPr>
          <a:lstStyle/>
          <a:p>
            <a:pPr>
              <a:lnSpc>
                <a:spcPts val="4193"/>
              </a:lnSpc>
            </a:pPr>
            <a:r>
              <a:rPr lang="en-US" sz="2400" b="1" dirty="0">
                <a:solidFill>
                  <a:srgbClr val="000000"/>
                </a:solidFill>
                <a:latin typeface="Times New Roman" panose="02020603050405020304" pitchFamily="18" charset="0"/>
                <a:cs typeface="Times New Roman" panose="02020603050405020304" pitchFamily="18" charset="0"/>
              </a:rPr>
              <a:t>EXCLUSION CRITERIA</a:t>
            </a:r>
          </a:p>
          <a:p>
            <a:pPr marL="342900" indent="-342900">
              <a:lnSpc>
                <a:spcPct val="150000"/>
              </a:lnSpc>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Widowed</a:t>
            </a:r>
          </a:p>
          <a:p>
            <a:pPr marL="342900" indent="-342900">
              <a:lnSpc>
                <a:spcPct val="150000"/>
              </a:lnSpc>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Separated</a:t>
            </a:r>
          </a:p>
          <a:p>
            <a:pPr marL="342900" indent="-342900">
              <a:lnSpc>
                <a:spcPct val="150000"/>
              </a:lnSpc>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Divorced </a:t>
            </a:r>
          </a:p>
        </p:txBody>
      </p:sp>
    </p:spTree>
    <p:extLst>
      <p:ext uri="{BB962C8B-B14F-4D97-AF65-F5344CB8AC3E}">
        <p14:creationId xmlns:p14="http://schemas.microsoft.com/office/powerpoint/2010/main" val="31884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8" name="Oval 7">
            <a:extLst>
              <a:ext uri="{FF2B5EF4-FFF2-40B4-BE49-F238E27FC236}">
                <a16:creationId xmlns:a16="http://schemas.microsoft.com/office/drawing/2014/main" id="{3A439E05-5C02-DDAC-E8D1-0584DA55EA3A}"/>
              </a:ext>
            </a:extLst>
          </p:cNvPr>
          <p:cNvSpPr/>
          <p:nvPr/>
        </p:nvSpPr>
        <p:spPr>
          <a:xfrm>
            <a:off x="9591332" y="2960430"/>
            <a:ext cx="2286000" cy="12192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Rural</a:t>
            </a:r>
          </a:p>
        </p:txBody>
      </p:sp>
      <p:grpSp>
        <p:nvGrpSpPr>
          <p:cNvPr id="59" name="Group 58">
            <a:extLst>
              <a:ext uri="{FF2B5EF4-FFF2-40B4-BE49-F238E27FC236}">
                <a16:creationId xmlns:a16="http://schemas.microsoft.com/office/drawing/2014/main" id="{974BD5F7-9421-595D-8AB7-0CA4D9651902}"/>
              </a:ext>
            </a:extLst>
          </p:cNvPr>
          <p:cNvGrpSpPr/>
          <p:nvPr/>
        </p:nvGrpSpPr>
        <p:grpSpPr>
          <a:xfrm>
            <a:off x="4328147" y="1940181"/>
            <a:ext cx="3535707" cy="3296200"/>
            <a:chOff x="4328146" y="1564261"/>
            <a:chExt cx="3535707" cy="3296200"/>
          </a:xfrm>
        </p:grpSpPr>
        <p:grpSp>
          <p:nvGrpSpPr>
            <p:cNvPr id="58" name="Group 57">
              <a:extLst>
                <a:ext uri="{FF2B5EF4-FFF2-40B4-BE49-F238E27FC236}">
                  <a16:creationId xmlns:a16="http://schemas.microsoft.com/office/drawing/2014/main" id="{CBBA32F8-B0A5-5D85-D0BC-B46BB0A68003}"/>
                </a:ext>
              </a:extLst>
            </p:cNvPr>
            <p:cNvGrpSpPr/>
            <p:nvPr/>
          </p:nvGrpSpPr>
          <p:grpSpPr>
            <a:xfrm>
              <a:off x="4328146" y="1633571"/>
              <a:ext cx="3535707" cy="3226890"/>
              <a:chOff x="4357857" y="1279818"/>
              <a:chExt cx="3535707" cy="3226890"/>
            </a:xfrm>
          </p:grpSpPr>
          <p:sp>
            <p:nvSpPr>
              <p:cNvPr id="33" name="Oval 32">
                <a:extLst>
                  <a:ext uri="{FF2B5EF4-FFF2-40B4-BE49-F238E27FC236}">
                    <a16:creationId xmlns:a16="http://schemas.microsoft.com/office/drawing/2014/main" id="{E714E47F-F09B-A771-544A-09FFE527CF06}"/>
                  </a:ext>
                </a:extLst>
              </p:cNvPr>
              <p:cNvSpPr/>
              <p:nvPr/>
            </p:nvSpPr>
            <p:spPr>
              <a:xfrm>
                <a:off x="4422735" y="1279818"/>
                <a:ext cx="3413760" cy="3226890"/>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ome with solid fill">
                <a:extLst>
                  <a:ext uri="{FF2B5EF4-FFF2-40B4-BE49-F238E27FC236}">
                    <a16:creationId xmlns:a16="http://schemas.microsoft.com/office/drawing/2014/main" id="{95349CED-8CE5-F42D-4BAC-6A90662F19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30954" y="1578791"/>
                <a:ext cx="660400" cy="660400"/>
              </a:xfrm>
              <a:prstGeom prst="rect">
                <a:avLst/>
              </a:prstGeom>
            </p:spPr>
          </p:pic>
          <p:pic>
            <p:nvPicPr>
              <p:cNvPr id="18" name="Graphic 17" descr="Home with solid fill">
                <a:extLst>
                  <a:ext uri="{FF2B5EF4-FFF2-40B4-BE49-F238E27FC236}">
                    <a16:creationId xmlns:a16="http://schemas.microsoft.com/office/drawing/2014/main" id="{83CA7743-D1A5-1129-4BD6-8B9CCCE00B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0564" y="1650297"/>
                <a:ext cx="660400" cy="660400"/>
              </a:xfrm>
              <a:prstGeom prst="rect">
                <a:avLst/>
              </a:prstGeom>
            </p:spPr>
          </p:pic>
          <p:pic>
            <p:nvPicPr>
              <p:cNvPr id="19" name="Graphic 18" descr="Home with solid fill">
                <a:extLst>
                  <a:ext uri="{FF2B5EF4-FFF2-40B4-BE49-F238E27FC236}">
                    <a16:creationId xmlns:a16="http://schemas.microsoft.com/office/drawing/2014/main" id="{D5FA89FD-9133-B254-8BDE-AF8454AE5A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7476" y="1578791"/>
                <a:ext cx="660400" cy="660400"/>
              </a:xfrm>
              <a:prstGeom prst="rect">
                <a:avLst/>
              </a:prstGeom>
            </p:spPr>
          </p:pic>
          <p:pic>
            <p:nvPicPr>
              <p:cNvPr id="20" name="Graphic 19" descr="Home with solid fill">
                <a:extLst>
                  <a:ext uri="{FF2B5EF4-FFF2-40B4-BE49-F238E27FC236}">
                    <a16:creationId xmlns:a16="http://schemas.microsoft.com/office/drawing/2014/main" id="{8D1B808A-5221-741A-2ACB-DB0673CA03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5736" y="1578791"/>
                <a:ext cx="660400" cy="660400"/>
              </a:xfrm>
              <a:prstGeom prst="rect">
                <a:avLst/>
              </a:prstGeom>
            </p:spPr>
          </p:pic>
          <p:grpSp>
            <p:nvGrpSpPr>
              <p:cNvPr id="31" name="Group 30">
                <a:extLst>
                  <a:ext uri="{FF2B5EF4-FFF2-40B4-BE49-F238E27FC236}">
                    <a16:creationId xmlns:a16="http://schemas.microsoft.com/office/drawing/2014/main" id="{9F29B031-565A-C23A-B377-27D2396748A3}"/>
                  </a:ext>
                </a:extLst>
              </p:cNvPr>
              <p:cNvGrpSpPr/>
              <p:nvPr/>
            </p:nvGrpSpPr>
            <p:grpSpPr>
              <a:xfrm>
                <a:off x="4891397" y="2091519"/>
                <a:ext cx="2514739" cy="660400"/>
                <a:chOff x="5043797" y="1731191"/>
                <a:chExt cx="2514739" cy="660400"/>
              </a:xfrm>
            </p:grpSpPr>
            <p:pic>
              <p:nvPicPr>
                <p:cNvPr id="23" name="Graphic 22" descr="Home with solid fill">
                  <a:extLst>
                    <a:ext uri="{FF2B5EF4-FFF2-40B4-BE49-F238E27FC236}">
                      <a16:creationId xmlns:a16="http://schemas.microsoft.com/office/drawing/2014/main" id="{E74851C2-3631-7FEF-01F4-87A6C29EE0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3797" y="1731191"/>
                  <a:ext cx="660400" cy="660400"/>
                </a:xfrm>
                <a:prstGeom prst="rect">
                  <a:avLst/>
                </a:prstGeom>
              </p:spPr>
            </p:pic>
            <p:pic>
              <p:nvPicPr>
                <p:cNvPr id="24" name="Graphic 23" descr="Home with solid fill">
                  <a:extLst>
                    <a:ext uri="{FF2B5EF4-FFF2-40B4-BE49-F238E27FC236}">
                      <a16:creationId xmlns:a16="http://schemas.microsoft.com/office/drawing/2014/main" id="{19F37F96-E8AF-025A-078C-8BA608E4B4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21615" y="1731191"/>
                  <a:ext cx="660400" cy="660400"/>
                </a:xfrm>
                <a:prstGeom prst="rect">
                  <a:avLst/>
                </a:prstGeom>
              </p:spPr>
            </p:pic>
            <p:pic>
              <p:nvPicPr>
                <p:cNvPr id="25" name="Graphic 24" descr="Home with solid fill">
                  <a:extLst>
                    <a:ext uri="{FF2B5EF4-FFF2-40B4-BE49-F238E27FC236}">
                      <a16:creationId xmlns:a16="http://schemas.microsoft.com/office/drawing/2014/main" id="{91A64001-BF80-E626-466D-9E7BF58F87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9876" y="1731191"/>
                  <a:ext cx="660400" cy="660400"/>
                </a:xfrm>
                <a:prstGeom prst="rect">
                  <a:avLst/>
                </a:prstGeom>
              </p:spPr>
            </p:pic>
            <p:pic>
              <p:nvPicPr>
                <p:cNvPr id="26" name="Graphic 25" descr="Home with solid fill">
                  <a:extLst>
                    <a:ext uri="{FF2B5EF4-FFF2-40B4-BE49-F238E27FC236}">
                      <a16:creationId xmlns:a16="http://schemas.microsoft.com/office/drawing/2014/main" id="{649E982F-51EA-C15B-3F41-325472E1E6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8136" y="1731191"/>
                  <a:ext cx="660400" cy="660400"/>
                </a:xfrm>
                <a:prstGeom prst="rect">
                  <a:avLst/>
                </a:prstGeom>
              </p:spPr>
            </p:pic>
          </p:grpSp>
          <p:pic>
            <p:nvPicPr>
              <p:cNvPr id="27" name="Graphic 26" descr="Home with solid fill">
                <a:extLst>
                  <a:ext uri="{FF2B5EF4-FFF2-40B4-BE49-F238E27FC236}">
                    <a16:creationId xmlns:a16="http://schemas.microsoft.com/office/drawing/2014/main" id="{3C3666F9-05A1-EE6C-2714-B78E13001C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30954" y="2592427"/>
                <a:ext cx="660400" cy="660400"/>
              </a:xfrm>
              <a:prstGeom prst="rect">
                <a:avLst/>
              </a:prstGeom>
            </p:spPr>
          </p:pic>
          <p:pic>
            <p:nvPicPr>
              <p:cNvPr id="28" name="Graphic 27" descr="Home with solid fill">
                <a:extLst>
                  <a:ext uri="{FF2B5EF4-FFF2-40B4-BE49-F238E27FC236}">
                    <a16:creationId xmlns:a16="http://schemas.microsoft.com/office/drawing/2014/main" id="{0D8961C2-C2BC-4AF0-6BD5-2F137DE50C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69215" y="2592427"/>
                <a:ext cx="660400" cy="660400"/>
              </a:xfrm>
              <a:prstGeom prst="rect">
                <a:avLst/>
              </a:prstGeom>
            </p:spPr>
          </p:pic>
          <p:pic>
            <p:nvPicPr>
              <p:cNvPr id="29" name="Graphic 28" descr="Home with solid fill">
                <a:extLst>
                  <a:ext uri="{FF2B5EF4-FFF2-40B4-BE49-F238E27FC236}">
                    <a16:creationId xmlns:a16="http://schemas.microsoft.com/office/drawing/2014/main" id="{346DF495-DE76-02A8-56AE-D4499FDC8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7476" y="2592427"/>
                <a:ext cx="660400" cy="660400"/>
              </a:xfrm>
              <a:prstGeom prst="rect">
                <a:avLst/>
              </a:prstGeom>
            </p:spPr>
          </p:pic>
          <p:pic>
            <p:nvPicPr>
              <p:cNvPr id="30" name="Graphic 29" descr="Home with solid fill">
                <a:extLst>
                  <a:ext uri="{FF2B5EF4-FFF2-40B4-BE49-F238E27FC236}">
                    <a16:creationId xmlns:a16="http://schemas.microsoft.com/office/drawing/2014/main" id="{F85BAD00-7FD9-B7AD-178C-11AE649D82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5736" y="2592427"/>
                <a:ext cx="660400" cy="660400"/>
              </a:xfrm>
              <a:prstGeom prst="rect">
                <a:avLst/>
              </a:prstGeom>
            </p:spPr>
          </p:pic>
          <p:pic>
            <p:nvPicPr>
              <p:cNvPr id="40" name="Graphic 39" descr="Home with solid fill">
                <a:extLst>
                  <a:ext uri="{FF2B5EF4-FFF2-40B4-BE49-F238E27FC236}">
                    <a16:creationId xmlns:a16="http://schemas.microsoft.com/office/drawing/2014/main" id="{16EB9C81-000C-E8AC-9BC0-890FB1D778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3164" y="2444755"/>
                <a:ext cx="660400" cy="660400"/>
              </a:xfrm>
              <a:prstGeom prst="rect">
                <a:avLst/>
              </a:prstGeom>
            </p:spPr>
          </p:pic>
          <p:pic>
            <p:nvPicPr>
              <p:cNvPr id="41" name="Graphic 40" descr="Home with solid fill">
                <a:extLst>
                  <a:ext uri="{FF2B5EF4-FFF2-40B4-BE49-F238E27FC236}">
                    <a16:creationId xmlns:a16="http://schemas.microsoft.com/office/drawing/2014/main" id="{0B40C004-4E69-28DE-A944-6698A0D9BD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6171" y="3058160"/>
                <a:ext cx="660400" cy="660400"/>
              </a:xfrm>
              <a:prstGeom prst="rect">
                <a:avLst/>
              </a:prstGeom>
            </p:spPr>
          </p:pic>
          <p:pic>
            <p:nvPicPr>
              <p:cNvPr id="42" name="Graphic 41" descr="Home with solid fill">
                <a:extLst>
                  <a:ext uri="{FF2B5EF4-FFF2-40B4-BE49-F238E27FC236}">
                    <a16:creationId xmlns:a16="http://schemas.microsoft.com/office/drawing/2014/main" id="{49A10BA6-6431-840B-1074-5080593BC3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25811" y="3468024"/>
                <a:ext cx="660400" cy="660400"/>
              </a:xfrm>
              <a:prstGeom prst="rect">
                <a:avLst/>
              </a:prstGeom>
            </p:spPr>
          </p:pic>
          <p:pic>
            <p:nvPicPr>
              <p:cNvPr id="43" name="Graphic 42" descr="Home with solid fill">
                <a:extLst>
                  <a:ext uri="{FF2B5EF4-FFF2-40B4-BE49-F238E27FC236}">
                    <a16:creationId xmlns:a16="http://schemas.microsoft.com/office/drawing/2014/main" id="{0801432D-5F82-BE29-A41B-48B494DC2A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69182" y="3778804"/>
                <a:ext cx="660400" cy="660400"/>
              </a:xfrm>
              <a:prstGeom prst="rect">
                <a:avLst/>
              </a:prstGeom>
            </p:spPr>
          </p:pic>
          <p:pic>
            <p:nvPicPr>
              <p:cNvPr id="44" name="Graphic 43" descr="Home with solid fill">
                <a:extLst>
                  <a:ext uri="{FF2B5EF4-FFF2-40B4-BE49-F238E27FC236}">
                    <a16:creationId xmlns:a16="http://schemas.microsoft.com/office/drawing/2014/main" id="{A2B36FAB-D936-0A73-29FA-A908B49301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90257" y="3766562"/>
                <a:ext cx="660400" cy="660400"/>
              </a:xfrm>
              <a:prstGeom prst="rect">
                <a:avLst/>
              </a:prstGeom>
            </p:spPr>
          </p:pic>
          <p:pic>
            <p:nvPicPr>
              <p:cNvPr id="45" name="Graphic 44" descr="Home with solid fill">
                <a:extLst>
                  <a:ext uri="{FF2B5EF4-FFF2-40B4-BE49-F238E27FC236}">
                    <a16:creationId xmlns:a16="http://schemas.microsoft.com/office/drawing/2014/main" id="{7FCF39DE-87AB-DAB8-5BCD-C1D03726AC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8721" y="3626242"/>
                <a:ext cx="660400" cy="660400"/>
              </a:xfrm>
              <a:prstGeom prst="rect">
                <a:avLst/>
              </a:prstGeom>
            </p:spPr>
          </p:pic>
          <p:pic>
            <p:nvPicPr>
              <p:cNvPr id="46" name="Graphic 45" descr="Home with solid fill">
                <a:extLst>
                  <a:ext uri="{FF2B5EF4-FFF2-40B4-BE49-F238E27FC236}">
                    <a16:creationId xmlns:a16="http://schemas.microsoft.com/office/drawing/2014/main" id="{9A0296F8-1A47-2793-A465-14496DA374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1648" y="3085944"/>
                <a:ext cx="660400" cy="660400"/>
              </a:xfrm>
              <a:prstGeom prst="rect">
                <a:avLst/>
              </a:prstGeom>
            </p:spPr>
          </p:pic>
          <p:pic>
            <p:nvPicPr>
              <p:cNvPr id="47" name="Graphic 46" descr="Home with solid fill">
                <a:extLst>
                  <a:ext uri="{FF2B5EF4-FFF2-40B4-BE49-F238E27FC236}">
                    <a16:creationId xmlns:a16="http://schemas.microsoft.com/office/drawing/2014/main" id="{01D0A55E-5273-E925-C72E-C1A2F90D4A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57857" y="2397760"/>
                <a:ext cx="660400" cy="660400"/>
              </a:xfrm>
              <a:prstGeom prst="rect">
                <a:avLst/>
              </a:prstGeom>
            </p:spPr>
          </p:pic>
          <p:pic>
            <p:nvPicPr>
              <p:cNvPr id="48" name="Graphic 47" descr="Home with solid fill">
                <a:extLst>
                  <a:ext uri="{FF2B5EF4-FFF2-40B4-BE49-F238E27FC236}">
                    <a16:creationId xmlns:a16="http://schemas.microsoft.com/office/drawing/2014/main" id="{545E3C94-A281-669E-BB60-4FA9F246B7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02234" y="3105155"/>
                <a:ext cx="660400" cy="660400"/>
              </a:xfrm>
              <a:prstGeom prst="rect">
                <a:avLst/>
              </a:prstGeom>
            </p:spPr>
          </p:pic>
          <p:pic>
            <p:nvPicPr>
              <p:cNvPr id="50" name="Graphic 49" descr="Home with solid fill">
                <a:extLst>
                  <a:ext uri="{FF2B5EF4-FFF2-40B4-BE49-F238E27FC236}">
                    <a16:creationId xmlns:a16="http://schemas.microsoft.com/office/drawing/2014/main" id="{3C6EF966-063A-6633-39AF-CA5CFCF56E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70157" y="3176661"/>
                <a:ext cx="660400" cy="660400"/>
              </a:xfrm>
              <a:prstGeom prst="rect">
                <a:avLst/>
              </a:prstGeom>
            </p:spPr>
          </p:pic>
          <p:pic>
            <p:nvPicPr>
              <p:cNvPr id="51" name="Graphic 50" descr="Home with solid fill">
                <a:extLst>
                  <a:ext uri="{FF2B5EF4-FFF2-40B4-BE49-F238E27FC236}">
                    <a16:creationId xmlns:a16="http://schemas.microsoft.com/office/drawing/2014/main" id="{1CA2E404-BBD5-9F8C-8332-C543E47ABA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9985" y="3105155"/>
                <a:ext cx="660400" cy="660400"/>
              </a:xfrm>
              <a:prstGeom prst="rect">
                <a:avLst/>
              </a:prstGeom>
            </p:spPr>
          </p:pic>
        </p:grpSp>
        <p:pic>
          <p:nvPicPr>
            <p:cNvPr id="52" name="Graphic 51" descr="Home with solid fill">
              <a:extLst>
                <a:ext uri="{FF2B5EF4-FFF2-40B4-BE49-F238E27FC236}">
                  <a16:creationId xmlns:a16="http://schemas.microsoft.com/office/drawing/2014/main" id="{B55C0C0A-E9F0-9AC2-0543-33BC6E383D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67199" y="1564261"/>
              <a:ext cx="660400" cy="660400"/>
            </a:xfrm>
            <a:prstGeom prst="rect">
              <a:avLst/>
            </a:prstGeom>
          </p:spPr>
        </p:pic>
        <p:pic>
          <p:nvPicPr>
            <p:cNvPr id="53" name="Graphic 52" descr="Home with solid fill">
              <a:extLst>
                <a:ext uri="{FF2B5EF4-FFF2-40B4-BE49-F238E27FC236}">
                  <a16:creationId xmlns:a16="http://schemas.microsoft.com/office/drawing/2014/main" id="{785C129F-1E73-BC84-34E9-4184A2D8FC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20435" y="1699780"/>
              <a:ext cx="660400" cy="660400"/>
            </a:xfrm>
            <a:prstGeom prst="rect">
              <a:avLst/>
            </a:prstGeom>
          </p:spPr>
        </p:pic>
        <p:pic>
          <p:nvPicPr>
            <p:cNvPr id="54" name="Graphic 53" descr="Home with solid fill">
              <a:extLst>
                <a:ext uri="{FF2B5EF4-FFF2-40B4-BE49-F238E27FC236}">
                  <a16:creationId xmlns:a16="http://schemas.microsoft.com/office/drawing/2014/main" id="{4D93440B-64FE-3223-F1A1-7E005FE52C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6941" y="1626269"/>
              <a:ext cx="660400" cy="660400"/>
            </a:xfrm>
            <a:prstGeom prst="rect">
              <a:avLst/>
            </a:prstGeom>
          </p:spPr>
        </p:pic>
      </p:grpSp>
      <p:sp>
        <p:nvSpPr>
          <p:cNvPr id="61" name="TextBox 60">
            <a:extLst>
              <a:ext uri="{FF2B5EF4-FFF2-40B4-BE49-F238E27FC236}">
                <a16:creationId xmlns:a16="http://schemas.microsoft.com/office/drawing/2014/main" id="{5FD05AE0-35CE-C767-71AC-073E495B2CDE}"/>
              </a:ext>
            </a:extLst>
          </p:cNvPr>
          <p:cNvSpPr txBox="1"/>
          <p:nvPr/>
        </p:nvSpPr>
        <p:spPr>
          <a:xfrm>
            <a:off x="4556299" y="1217626"/>
            <a:ext cx="3042933" cy="461665"/>
          </a:xfrm>
          <a:prstGeom prst="rect">
            <a:avLst/>
          </a:prstGeom>
          <a:noFill/>
        </p:spPr>
        <p:txBody>
          <a:bodyPr wrap="square" rtlCol="0">
            <a:spAutoFit/>
          </a:bodyPr>
          <a:lstStyle/>
          <a:p>
            <a:pPr algn="ctr"/>
            <a:r>
              <a:rPr lang="en-US" sz="2400" b="1" dirty="0"/>
              <a:t>Stage- I</a:t>
            </a:r>
          </a:p>
        </p:txBody>
      </p:sp>
      <p:grpSp>
        <p:nvGrpSpPr>
          <p:cNvPr id="74" name="Group 73">
            <a:extLst>
              <a:ext uri="{FF2B5EF4-FFF2-40B4-BE49-F238E27FC236}">
                <a16:creationId xmlns:a16="http://schemas.microsoft.com/office/drawing/2014/main" id="{0A9A6D07-E6AB-F524-6970-20979590C88C}"/>
              </a:ext>
            </a:extLst>
          </p:cNvPr>
          <p:cNvGrpSpPr/>
          <p:nvPr/>
        </p:nvGrpSpPr>
        <p:grpSpPr>
          <a:xfrm>
            <a:off x="9591332" y="4475415"/>
            <a:ext cx="2369467" cy="492012"/>
            <a:chOff x="629267" y="5127320"/>
            <a:chExt cx="2369467" cy="492012"/>
          </a:xfrm>
        </p:grpSpPr>
        <p:sp>
          <p:nvSpPr>
            <p:cNvPr id="80" name="Oval 79">
              <a:extLst>
                <a:ext uri="{FF2B5EF4-FFF2-40B4-BE49-F238E27FC236}">
                  <a16:creationId xmlns:a16="http://schemas.microsoft.com/office/drawing/2014/main" id="{EEC5ADAC-967B-1D2E-E6D6-E760125121DB}"/>
                </a:ext>
              </a:extLst>
            </p:cNvPr>
            <p:cNvSpPr/>
            <p:nvPr/>
          </p:nvSpPr>
          <p:spPr>
            <a:xfrm>
              <a:off x="629267" y="5127320"/>
              <a:ext cx="478172" cy="49201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4F62120-7E9F-2C3D-206C-17452C6A2A8A}"/>
                </a:ext>
              </a:extLst>
            </p:cNvPr>
            <p:cNvSpPr/>
            <p:nvPr/>
          </p:nvSpPr>
          <p:spPr>
            <a:xfrm>
              <a:off x="1259699" y="5127320"/>
              <a:ext cx="478172" cy="49201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C55EDDA-9A0B-8CCC-C8AC-365DC5DA155A}"/>
                </a:ext>
              </a:extLst>
            </p:cNvPr>
            <p:cNvSpPr/>
            <p:nvPr/>
          </p:nvSpPr>
          <p:spPr>
            <a:xfrm>
              <a:off x="1890131" y="5127320"/>
              <a:ext cx="478172" cy="49201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8D5A607-8669-6CC6-F6A8-5B615C7106E7}"/>
                </a:ext>
              </a:extLst>
            </p:cNvPr>
            <p:cNvSpPr/>
            <p:nvPr/>
          </p:nvSpPr>
          <p:spPr>
            <a:xfrm>
              <a:off x="2520562" y="5127320"/>
              <a:ext cx="478172" cy="49201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347EBAEC-977C-80CE-D18A-0044C8454E55}"/>
              </a:ext>
            </a:extLst>
          </p:cNvPr>
          <p:cNvSpPr/>
          <p:nvPr/>
        </p:nvSpPr>
        <p:spPr>
          <a:xfrm>
            <a:off x="424583" y="2960430"/>
            <a:ext cx="2286000" cy="12192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Urban</a:t>
            </a:r>
          </a:p>
        </p:txBody>
      </p:sp>
      <p:grpSp>
        <p:nvGrpSpPr>
          <p:cNvPr id="66" name="Group 65">
            <a:extLst>
              <a:ext uri="{FF2B5EF4-FFF2-40B4-BE49-F238E27FC236}">
                <a16:creationId xmlns:a16="http://schemas.microsoft.com/office/drawing/2014/main" id="{55A17ADB-E72A-2F99-7AE2-A6F6CDBA906F}"/>
              </a:ext>
            </a:extLst>
          </p:cNvPr>
          <p:cNvGrpSpPr/>
          <p:nvPr/>
        </p:nvGrpSpPr>
        <p:grpSpPr>
          <a:xfrm>
            <a:off x="356874" y="4476017"/>
            <a:ext cx="2369467" cy="492012"/>
            <a:chOff x="629267" y="5127320"/>
            <a:chExt cx="2369467" cy="492012"/>
          </a:xfrm>
        </p:grpSpPr>
        <p:sp>
          <p:nvSpPr>
            <p:cNvPr id="62" name="Oval 61">
              <a:extLst>
                <a:ext uri="{FF2B5EF4-FFF2-40B4-BE49-F238E27FC236}">
                  <a16:creationId xmlns:a16="http://schemas.microsoft.com/office/drawing/2014/main" id="{0CDA5718-FEF0-4013-AB36-A4D267BB5B7A}"/>
                </a:ext>
              </a:extLst>
            </p:cNvPr>
            <p:cNvSpPr/>
            <p:nvPr/>
          </p:nvSpPr>
          <p:spPr>
            <a:xfrm>
              <a:off x="629267" y="5127320"/>
              <a:ext cx="478172" cy="49201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45E3FE20-4292-6764-A8A1-A70AAA1428B6}"/>
                </a:ext>
              </a:extLst>
            </p:cNvPr>
            <p:cNvSpPr/>
            <p:nvPr/>
          </p:nvSpPr>
          <p:spPr>
            <a:xfrm>
              <a:off x="1259699" y="5127320"/>
              <a:ext cx="478172" cy="49201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B21352E-6134-57CC-0415-6150A1E49968}"/>
                </a:ext>
              </a:extLst>
            </p:cNvPr>
            <p:cNvSpPr/>
            <p:nvPr/>
          </p:nvSpPr>
          <p:spPr>
            <a:xfrm>
              <a:off x="1890131" y="5127320"/>
              <a:ext cx="478172" cy="49201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750249F-8702-E94F-2D43-B227570F7023}"/>
                </a:ext>
              </a:extLst>
            </p:cNvPr>
            <p:cNvSpPr/>
            <p:nvPr/>
          </p:nvSpPr>
          <p:spPr>
            <a:xfrm>
              <a:off x="2520562" y="5127320"/>
              <a:ext cx="478172" cy="49201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77A1C227-D415-7A84-4DEE-C7AE4F71A05F}"/>
              </a:ext>
            </a:extLst>
          </p:cNvPr>
          <p:cNvSpPr txBox="1"/>
          <p:nvPr/>
        </p:nvSpPr>
        <p:spPr>
          <a:xfrm>
            <a:off x="2808849" y="4590246"/>
            <a:ext cx="1925447" cy="800219"/>
          </a:xfrm>
          <a:prstGeom prst="rect">
            <a:avLst/>
          </a:prstGeom>
          <a:noFill/>
        </p:spPr>
        <p:txBody>
          <a:bodyPr wrap="square" rtlCol="0">
            <a:spAutoFit/>
          </a:bodyPr>
          <a:lstStyle/>
          <a:p>
            <a:r>
              <a:rPr lang="en-US" b="1" dirty="0"/>
              <a:t>Urban Substrata</a:t>
            </a:r>
            <a:endParaRPr lang="en-US" sz="1400" b="1" dirty="0"/>
          </a:p>
          <a:p>
            <a:r>
              <a:rPr lang="en-US" sz="1400" b="1" dirty="0"/>
              <a:t>(Based on geography and female literacy)</a:t>
            </a:r>
            <a:endParaRPr lang="en-US" sz="1200" b="1" dirty="0"/>
          </a:p>
        </p:txBody>
      </p:sp>
      <p:grpSp>
        <p:nvGrpSpPr>
          <p:cNvPr id="102" name="Group 101">
            <a:extLst>
              <a:ext uri="{FF2B5EF4-FFF2-40B4-BE49-F238E27FC236}">
                <a16:creationId xmlns:a16="http://schemas.microsoft.com/office/drawing/2014/main" id="{0A685107-DABB-DE8E-D0C3-D6B4E524D954}"/>
              </a:ext>
            </a:extLst>
          </p:cNvPr>
          <p:cNvGrpSpPr/>
          <p:nvPr/>
        </p:nvGrpSpPr>
        <p:grpSpPr>
          <a:xfrm>
            <a:off x="363623" y="5542622"/>
            <a:ext cx="4915650" cy="646331"/>
            <a:chOff x="356874" y="5203442"/>
            <a:chExt cx="4915650" cy="646331"/>
          </a:xfrm>
        </p:grpSpPr>
        <p:grpSp>
          <p:nvGrpSpPr>
            <p:cNvPr id="67" name="Group 66">
              <a:extLst>
                <a:ext uri="{FF2B5EF4-FFF2-40B4-BE49-F238E27FC236}">
                  <a16:creationId xmlns:a16="http://schemas.microsoft.com/office/drawing/2014/main" id="{47A0DA8B-2283-31A6-28D9-CBBD080D33F7}"/>
                </a:ext>
              </a:extLst>
            </p:cNvPr>
            <p:cNvGrpSpPr/>
            <p:nvPr/>
          </p:nvGrpSpPr>
          <p:grpSpPr>
            <a:xfrm>
              <a:off x="356874" y="5270663"/>
              <a:ext cx="2369467" cy="492012"/>
              <a:chOff x="629267" y="5127320"/>
              <a:chExt cx="2369467" cy="492012"/>
            </a:xfrm>
          </p:grpSpPr>
          <p:sp>
            <p:nvSpPr>
              <p:cNvPr id="68" name="Oval 67">
                <a:extLst>
                  <a:ext uri="{FF2B5EF4-FFF2-40B4-BE49-F238E27FC236}">
                    <a16:creationId xmlns:a16="http://schemas.microsoft.com/office/drawing/2014/main" id="{EACE5F1D-EB25-5DB0-3BA2-ED29D2C4DFAE}"/>
                  </a:ext>
                </a:extLst>
              </p:cNvPr>
              <p:cNvSpPr/>
              <p:nvPr/>
            </p:nvSpPr>
            <p:spPr>
              <a:xfrm>
                <a:off x="629267" y="5127320"/>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ECCEB0D-0C7B-A5BE-AD3F-FD8D2FE1C220}"/>
                  </a:ext>
                </a:extLst>
              </p:cNvPr>
              <p:cNvSpPr/>
              <p:nvPr/>
            </p:nvSpPr>
            <p:spPr>
              <a:xfrm>
                <a:off x="1259699" y="5127320"/>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F88AEE0-BBAE-C4F6-6F83-8DECFEDD26F2}"/>
                  </a:ext>
                </a:extLst>
              </p:cNvPr>
              <p:cNvSpPr/>
              <p:nvPr/>
            </p:nvSpPr>
            <p:spPr>
              <a:xfrm>
                <a:off x="1890131" y="5127320"/>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28D6C4A-96E8-C8E8-A72B-29EDCF42550D}"/>
                  </a:ext>
                </a:extLst>
              </p:cNvPr>
              <p:cNvSpPr/>
              <p:nvPr/>
            </p:nvSpPr>
            <p:spPr>
              <a:xfrm>
                <a:off x="2520562" y="5127320"/>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23F00AC6-4366-FEAA-82C2-0343813D2D82}"/>
                </a:ext>
              </a:extLst>
            </p:cNvPr>
            <p:cNvSpPr txBox="1"/>
            <p:nvPr/>
          </p:nvSpPr>
          <p:spPr>
            <a:xfrm>
              <a:off x="2808849" y="5203442"/>
              <a:ext cx="2463675" cy="646331"/>
            </a:xfrm>
            <a:prstGeom prst="rect">
              <a:avLst/>
            </a:prstGeom>
            <a:noFill/>
          </p:spPr>
          <p:txBody>
            <a:bodyPr wrap="square" rtlCol="0">
              <a:spAutoFit/>
            </a:bodyPr>
            <a:lstStyle/>
            <a:p>
              <a:r>
                <a:rPr lang="en-US" b="1" dirty="0"/>
                <a:t>PSU:- CEBs Census enumeration blocks</a:t>
              </a:r>
            </a:p>
          </p:txBody>
        </p:sp>
      </p:grpSp>
      <p:sp>
        <p:nvSpPr>
          <p:cNvPr id="91" name="TextBox 90">
            <a:extLst>
              <a:ext uri="{FF2B5EF4-FFF2-40B4-BE49-F238E27FC236}">
                <a16:creationId xmlns:a16="http://schemas.microsoft.com/office/drawing/2014/main" id="{7A15B3CB-41FC-AE91-C047-9A8C93003726}"/>
              </a:ext>
            </a:extLst>
          </p:cNvPr>
          <p:cNvSpPr txBox="1"/>
          <p:nvPr/>
        </p:nvSpPr>
        <p:spPr>
          <a:xfrm>
            <a:off x="7454785" y="4464793"/>
            <a:ext cx="2038453" cy="1077218"/>
          </a:xfrm>
          <a:prstGeom prst="rect">
            <a:avLst/>
          </a:prstGeom>
          <a:noFill/>
        </p:spPr>
        <p:txBody>
          <a:bodyPr wrap="square" rtlCol="0">
            <a:spAutoFit/>
          </a:bodyPr>
          <a:lstStyle/>
          <a:p>
            <a:r>
              <a:rPr lang="en-US" b="1" dirty="0"/>
              <a:t>Rural Substrata</a:t>
            </a:r>
          </a:p>
          <a:p>
            <a:r>
              <a:rPr lang="en-US" b="1" dirty="0"/>
              <a:t>(</a:t>
            </a:r>
            <a:r>
              <a:rPr lang="en-US" sz="1400" b="1" dirty="0"/>
              <a:t>Based on village size, % population in SC/ST, female literacy)</a:t>
            </a:r>
            <a:endParaRPr lang="en-US" b="1" dirty="0"/>
          </a:p>
        </p:txBody>
      </p:sp>
      <p:grpSp>
        <p:nvGrpSpPr>
          <p:cNvPr id="101" name="Group 100">
            <a:extLst>
              <a:ext uri="{FF2B5EF4-FFF2-40B4-BE49-F238E27FC236}">
                <a16:creationId xmlns:a16="http://schemas.microsoft.com/office/drawing/2014/main" id="{1CB78951-6DCB-BB1F-F9BE-B72D14579204}"/>
              </a:ext>
            </a:extLst>
          </p:cNvPr>
          <p:cNvGrpSpPr/>
          <p:nvPr/>
        </p:nvGrpSpPr>
        <p:grpSpPr>
          <a:xfrm>
            <a:off x="7454785" y="5696941"/>
            <a:ext cx="4506818" cy="492012"/>
            <a:chOff x="7453981" y="5270061"/>
            <a:chExt cx="4506818" cy="492012"/>
          </a:xfrm>
        </p:grpSpPr>
        <p:grpSp>
          <p:nvGrpSpPr>
            <p:cNvPr id="75" name="Group 74">
              <a:extLst>
                <a:ext uri="{FF2B5EF4-FFF2-40B4-BE49-F238E27FC236}">
                  <a16:creationId xmlns:a16="http://schemas.microsoft.com/office/drawing/2014/main" id="{10DAB135-6A39-1BB4-B92D-621C3EC2B5E0}"/>
                </a:ext>
              </a:extLst>
            </p:cNvPr>
            <p:cNvGrpSpPr/>
            <p:nvPr/>
          </p:nvGrpSpPr>
          <p:grpSpPr>
            <a:xfrm>
              <a:off x="9591332" y="5270061"/>
              <a:ext cx="2369467" cy="492012"/>
              <a:chOff x="629267" y="5127320"/>
              <a:chExt cx="2369467" cy="492012"/>
            </a:xfrm>
          </p:grpSpPr>
          <p:sp>
            <p:nvSpPr>
              <p:cNvPr id="76" name="Oval 75">
                <a:extLst>
                  <a:ext uri="{FF2B5EF4-FFF2-40B4-BE49-F238E27FC236}">
                    <a16:creationId xmlns:a16="http://schemas.microsoft.com/office/drawing/2014/main" id="{BFEABF7D-436C-208A-B57D-7524E5ED51E3}"/>
                  </a:ext>
                </a:extLst>
              </p:cNvPr>
              <p:cNvSpPr/>
              <p:nvPr/>
            </p:nvSpPr>
            <p:spPr>
              <a:xfrm>
                <a:off x="629267" y="5127320"/>
                <a:ext cx="478172" cy="492012"/>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D4892678-A9B0-2DF8-CDAF-F296E8D3F07D}"/>
                  </a:ext>
                </a:extLst>
              </p:cNvPr>
              <p:cNvSpPr/>
              <p:nvPr/>
            </p:nvSpPr>
            <p:spPr>
              <a:xfrm>
                <a:off x="1259699" y="5127320"/>
                <a:ext cx="478172" cy="492012"/>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46C3FD6-97A7-4C06-6D52-89F1F9E90160}"/>
                  </a:ext>
                </a:extLst>
              </p:cNvPr>
              <p:cNvSpPr/>
              <p:nvPr/>
            </p:nvSpPr>
            <p:spPr>
              <a:xfrm>
                <a:off x="1890131" y="5127320"/>
                <a:ext cx="478172" cy="492012"/>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00C79AF3-D66D-A0EF-F053-0D6E718299C0}"/>
                  </a:ext>
                </a:extLst>
              </p:cNvPr>
              <p:cNvSpPr/>
              <p:nvPr/>
            </p:nvSpPr>
            <p:spPr>
              <a:xfrm>
                <a:off x="2520562" y="5127320"/>
                <a:ext cx="478172" cy="492012"/>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5E2B48ED-7FAB-3D66-BB73-470D34AD89C6}"/>
                </a:ext>
              </a:extLst>
            </p:cNvPr>
            <p:cNvSpPr txBox="1"/>
            <p:nvPr/>
          </p:nvSpPr>
          <p:spPr>
            <a:xfrm>
              <a:off x="7453981" y="5373456"/>
              <a:ext cx="1925447" cy="369332"/>
            </a:xfrm>
            <a:prstGeom prst="rect">
              <a:avLst/>
            </a:prstGeom>
            <a:noFill/>
          </p:spPr>
          <p:txBody>
            <a:bodyPr wrap="square" rtlCol="0">
              <a:spAutoFit/>
            </a:bodyPr>
            <a:lstStyle/>
            <a:p>
              <a:r>
                <a:rPr lang="en-US" b="1" dirty="0"/>
                <a:t>PSU:- Villages</a:t>
              </a:r>
            </a:p>
          </p:txBody>
        </p:sp>
      </p:grpSp>
      <p:sp>
        <p:nvSpPr>
          <p:cNvPr id="96" name="Arrow: Left 95">
            <a:extLst>
              <a:ext uri="{FF2B5EF4-FFF2-40B4-BE49-F238E27FC236}">
                <a16:creationId xmlns:a16="http://schemas.microsoft.com/office/drawing/2014/main" id="{D41CD7CA-EA9F-D666-76E6-D8E4948DC958}"/>
              </a:ext>
            </a:extLst>
          </p:cNvPr>
          <p:cNvSpPr/>
          <p:nvPr/>
        </p:nvSpPr>
        <p:spPr>
          <a:xfrm>
            <a:off x="3058160" y="3481592"/>
            <a:ext cx="863585" cy="369332"/>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Arrow: Left 96">
            <a:extLst>
              <a:ext uri="{FF2B5EF4-FFF2-40B4-BE49-F238E27FC236}">
                <a16:creationId xmlns:a16="http://schemas.microsoft.com/office/drawing/2014/main" id="{115C6AAE-875B-2626-4532-A49631015C98}"/>
              </a:ext>
            </a:extLst>
          </p:cNvPr>
          <p:cNvSpPr/>
          <p:nvPr/>
        </p:nvSpPr>
        <p:spPr>
          <a:xfrm rot="10800000">
            <a:off x="8228325" y="3528818"/>
            <a:ext cx="863585" cy="369332"/>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6686561-9860-AAFE-EDD2-70551859ADB3}"/>
              </a:ext>
            </a:extLst>
          </p:cNvPr>
          <p:cNvGrpSpPr/>
          <p:nvPr/>
        </p:nvGrpSpPr>
        <p:grpSpPr>
          <a:xfrm>
            <a:off x="489965" y="4996769"/>
            <a:ext cx="2075215" cy="555015"/>
            <a:chOff x="489965" y="4996769"/>
            <a:chExt cx="2075215" cy="555015"/>
          </a:xfrm>
        </p:grpSpPr>
        <p:sp>
          <p:nvSpPr>
            <p:cNvPr id="98" name="Arrow: Left 97">
              <a:extLst>
                <a:ext uri="{FF2B5EF4-FFF2-40B4-BE49-F238E27FC236}">
                  <a16:creationId xmlns:a16="http://schemas.microsoft.com/office/drawing/2014/main" id="{D478557E-2ABE-FCE9-A738-C5A8D095B549}"/>
                </a:ext>
              </a:extLst>
            </p:cNvPr>
            <p:cNvSpPr/>
            <p:nvPr/>
          </p:nvSpPr>
          <p:spPr>
            <a:xfrm rot="16200000" flipV="1">
              <a:off x="333112" y="5182941"/>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Arrow: Left 102">
              <a:extLst>
                <a:ext uri="{FF2B5EF4-FFF2-40B4-BE49-F238E27FC236}">
                  <a16:creationId xmlns:a16="http://schemas.microsoft.com/office/drawing/2014/main" id="{850B91DA-ACFD-17EC-13C2-6113EC327208}"/>
                </a:ext>
              </a:extLst>
            </p:cNvPr>
            <p:cNvSpPr/>
            <p:nvPr/>
          </p:nvSpPr>
          <p:spPr>
            <a:xfrm rot="16200000" flipV="1">
              <a:off x="954187" y="5173168"/>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row: Left 103">
              <a:extLst>
                <a:ext uri="{FF2B5EF4-FFF2-40B4-BE49-F238E27FC236}">
                  <a16:creationId xmlns:a16="http://schemas.microsoft.com/office/drawing/2014/main" id="{506C8904-D7C1-57BF-21F3-24C82A1DA4B0}"/>
                </a:ext>
              </a:extLst>
            </p:cNvPr>
            <p:cNvSpPr/>
            <p:nvPr/>
          </p:nvSpPr>
          <p:spPr>
            <a:xfrm rot="16200000" flipV="1">
              <a:off x="1575262" y="5163395"/>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Arrow: Left 104">
              <a:extLst>
                <a:ext uri="{FF2B5EF4-FFF2-40B4-BE49-F238E27FC236}">
                  <a16:creationId xmlns:a16="http://schemas.microsoft.com/office/drawing/2014/main" id="{C3146A28-AB81-41A0-F988-0F670BA1930F}"/>
                </a:ext>
              </a:extLst>
            </p:cNvPr>
            <p:cNvSpPr/>
            <p:nvPr/>
          </p:nvSpPr>
          <p:spPr>
            <a:xfrm rot="16200000" flipV="1">
              <a:off x="2196337" y="5153622"/>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A942112-EB6C-77F2-FCFC-18383E141280}"/>
              </a:ext>
            </a:extLst>
          </p:cNvPr>
          <p:cNvGrpSpPr/>
          <p:nvPr/>
        </p:nvGrpSpPr>
        <p:grpSpPr>
          <a:xfrm>
            <a:off x="9760168" y="5069960"/>
            <a:ext cx="2075215" cy="555015"/>
            <a:chOff x="9760168" y="5069960"/>
            <a:chExt cx="2075215" cy="555015"/>
          </a:xfrm>
        </p:grpSpPr>
        <p:sp>
          <p:nvSpPr>
            <p:cNvPr id="106" name="Arrow: Left 105">
              <a:extLst>
                <a:ext uri="{FF2B5EF4-FFF2-40B4-BE49-F238E27FC236}">
                  <a16:creationId xmlns:a16="http://schemas.microsoft.com/office/drawing/2014/main" id="{3BCBC718-A985-4198-29DA-6C2CD3C1765C}"/>
                </a:ext>
              </a:extLst>
            </p:cNvPr>
            <p:cNvSpPr/>
            <p:nvPr/>
          </p:nvSpPr>
          <p:spPr>
            <a:xfrm rot="16200000" flipV="1">
              <a:off x="9603315" y="5256132"/>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row: Left 106">
              <a:extLst>
                <a:ext uri="{FF2B5EF4-FFF2-40B4-BE49-F238E27FC236}">
                  <a16:creationId xmlns:a16="http://schemas.microsoft.com/office/drawing/2014/main" id="{46A639BB-EB22-F7A8-80A1-95A58972A2FD}"/>
                </a:ext>
              </a:extLst>
            </p:cNvPr>
            <p:cNvSpPr/>
            <p:nvPr/>
          </p:nvSpPr>
          <p:spPr>
            <a:xfrm rot="16200000" flipV="1">
              <a:off x="10224390" y="5246359"/>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Arrow: Left 107">
              <a:extLst>
                <a:ext uri="{FF2B5EF4-FFF2-40B4-BE49-F238E27FC236}">
                  <a16:creationId xmlns:a16="http://schemas.microsoft.com/office/drawing/2014/main" id="{2CD72649-EF37-7695-A8FF-8CE51A75525B}"/>
                </a:ext>
              </a:extLst>
            </p:cNvPr>
            <p:cNvSpPr/>
            <p:nvPr/>
          </p:nvSpPr>
          <p:spPr>
            <a:xfrm rot="16200000" flipV="1">
              <a:off x="10845465" y="5236586"/>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Left 108">
              <a:extLst>
                <a:ext uri="{FF2B5EF4-FFF2-40B4-BE49-F238E27FC236}">
                  <a16:creationId xmlns:a16="http://schemas.microsoft.com/office/drawing/2014/main" id="{400D1025-B169-D789-C765-474C15CA4E8A}"/>
                </a:ext>
              </a:extLst>
            </p:cNvPr>
            <p:cNvSpPr/>
            <p:nvPr/>
          </p:nvSpPr>
          <p:spPr>
            <a:xfrm rot="16200000" flipV="1">
              <a:off x="11466540" y="5226813"/>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32E535C8-44D5-A536-CA75-C142B8899F56}"/>
              </a:ext>
            </a:extLst>
          </p:cNvPr>
          <p:cNvSpPr txBox="1"/>
          <p:nvPr/>
        </p:nvSpPr>
        <p:spPr>
          <a:xfrm>
            <a:off x="2788774" y="221358"/>
            <a:ext cx="661445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SAMPLING DESIGN</a:t>
            </a:r>
          </a:p>
        </p:txBody>
      </p:sp>
      <p:pic>
        <p:nvPicPr>
          <p:cNvPr id="2050" name="Picture 2" descr="Sampling Icons - Free SVG &amp; PNG ...">
            <a:extLst>
              <a:ext uri="{FF2B5EF4-FFF2-40B4-BE49-F238E27FC236}">
                <a16:creationId xmlns:a16="http://schemas.microsoft.com/office/drawing/2014/main" id="{4AA737F3-DD02-6F7B-6386-E2E8AB8137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61808" y="101456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86" grpId="0"/>
      <p:bldP spid="91" grpId="0"/>
      <p:bldP spid="96" grpId="0" animBg="1"/>
      <p:bldP spid="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2" name="TextBox 1">
            <a:extLst>
              <a:ext uri="{FF2B5EF4-FFF2-40B4-BE49-F238E27FC236}">
                <a16:creationId xmlns:a16="http://schemas.microsoft.com/office/drawing/2014/main" id="{8D5EA6DA-3E64-484C-5E35-513AE750D40B}"/>
              </a:ext>
            </a:extLst>
          </p:cNvPr>
          <p:cNvSpPr txBox="1"/>
          <p:nvPr/>
        </p:nvSpPr>
        <p:spPr>
          <a:xfrm>
            <a:off x="4569533" y="1119288"/>
            <a:ext cx="3042933" cy="707886"/>
          </a:xfrm>
          <a:prstGeom prst="rect">
            <a:avLst/>
          </a:prstGeom>
          <a:noFill/>
        </p:spPr>
        <p:txBody>
          <a:bodyPr wrap="square" rtlCol="0">
            <a:spAutoFit/>
          </a:bodyPr>
          <a:lstStyle/>
          <a:p>
            <a:pPr algn="ctr"/>
            <a:r>
              <a:rPr lang="en-US" sz="2000" b="1" dirty="0"/>
              <a:t>Sample Design</a:t>
            </a:r>
          </a:p>
          <a:p>
            <a:pPr algn="ctr"/>
            <a:r>
              <a:rPr lang="en-US" sz="2000" b="1" dirty="0"/>
              <a:t>Stage- II</a:t>
            </a:r>
          </a:p>
        </p:txBody>
      </p:sp>
      <p:grpSp>
        <p:nvGrpSpPr>
          <p:cNvPr id="10" name="Group 9">
            <a:extLst>
              <a:ext uri="{FF2B5EF4-FFF2-40B4-BE49-F238E27FC236}">
                <a16:creationId xmlns:a16="http://schemas.microsoft.com/office/drawing/2014/main" id="{6F5DCF09-4977-8E53-CB69-AF35EF1F498D}"/>
              </a:ext>
            </a:extLst>
          </p:cNvPr>
          <p:cNvGrpSpPr/>
          <p:nvPr/>
        </p:nvGrpSpPr>
        <p:grpSpPr>
          <a:xfrm>
            <a:off x="887186" y="2689663"/>
            <a:ext cx="2369467" cy="492012"/>
            <a:chOff x="363623" y="5609843"/>
            <a:chExt cx="2369467" cy="492012"/>
          </a:xfrm>
        </p:grpSpPr>
        <p:sp>
          <p:nvSpPr>
            <p:cNvPr id="3" name="Oval 2">
              <a:extLst>
                <a:ext uri="{FF2B5EF4-FFF2-40B4-BE49-F238E27FC236}">
                  <a16:creationId xmlns:a16="http://schemas.microsoft.com/office/drawing/2014/main" id="{3475C492-2036-43C7-9F66-B172391436D2}"/>
                </a:ext>
              </a:extLst>
            </p:cNvPr>
            <p:cNvSpPr/>
            <p:nvPr/>
          </p:nvSpPr>
          <p:spPr>
            <a:xfrm>
              <a:off x="363623" y="5609843"/>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95C243-54E4-BD7E-D290-6ABCC4654797}"/>
                </a:ext>
              </a:extLst>
            </p:cNvPr>
            <p:cNvSpPr/>
            <p:nvPr/>
          </p:nvSpPr>
          <p:spPr>
            <a:xfrm>
              <a:off x="994055" y="5609843"/>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A64CB8D-1EA7-583C-CC3D-373C226C73A4}"/>
                </a:ext>
              </a:extLst>
            </p:cNvPr>
            <p:cNvSpPr/>
            <p:nvPr/>
          </p:nvSpPr>
          <p:spPr>
            <a:xfrm>
              <a:off x="1624487" y="5609843"/>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FEC5420-8E76-F439-F019-6EF9F7B02E6E}"/>
                </a:ext>
              </a:extLst>
            </p:cNvPr>
            <p:cNvSpPr/>
            <p:nvPr/>
          </p:nvSpPr>
          <p:spPr>
            <a:xfrm>
              <a:off x="2254918" y="5609843"/>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2421ACE-4495-915D-8C46-8B1BB27AA043}"/>
              </a:ext>
            </a:extLst>
          </p:cNvPr>
          <p:cNvGrpSpPr/>
          <p:nvPr/>
        </p:nvGrpSpPr>
        <p:grpSpPr>
          <a:xfrm>
            <a:off x="8935347" y="2689663"/>
            <a:ext cx="2369467" cy="492012"/>
            <a:chOff x="363623" y="5609843"/>
            <a:chExt cx="2369467" cy="492012"/>
          </a:xfrm>
        </p:grpSpPr>
        <p:sp>
          <p:nvSpPr>
            <p:cNvPr id="12" name="Oval 11">
              <a:extLst>
                <a:ext uri="{FF2B5EF4-FFF2-40B4-BE49-F238E27FC236}">
                  <a16:creationId xmlns:a16="http://schemas.microsoft.com/office/drawing/2014/main" id="{19D321DA-D77D-8508-5BCF-04666EDB6E2C}"/>
                </a:ext>
              </a:extLst>
            </p:cNvPr>
            <p:cNvSpPr/>
            <p:nvPr/>
          </p:nvSpPr>
          <p:spPr>
            <a:xfrm>
              <a:off x="363623" y="5609843"/>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F1B24A6-3F2E-7E1C-8495-F29A774EC91F}"/>
                </a:ext>
              </a:extLst>
            </p:cNvPr>
            <p:cNvSpPr/>
            <p:nvPr/>
          </p:nvSpPr>
          <p:spPr>
            <a:xfrm>
              <a:off x="994055" y="5609843"/>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79479E4-20D3-1659-FAC8-ED5A418B07F3}"/>
                </a:ext>
              </a:extLst>
            </p:cNvPr>
            <p:cNvSpPr/>
            <p:nvPr/>
          </p:nvSpPr>
          <p:spPr>
            <a:xfrm>
              <a:off x="1624487" y="5609843"/>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86D3DD3-912D-189D-807F-4EBE79C435B8}"/>
                </a:ext>
              </a:extLst>
            </p:cNvPr>
            <p:cNvSpPr/>
            <p:nvPr/>
          </p:nvSpPr>
          <p:spPr>
            <a:xfrm>
              <a:off x="2254918" y="5609843"/>
              <a:ext cx="478172" cy="49201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C31D4592-C185-0642-6392-69BDC94812AC}"/>
              </a:ext>
            </a:extLst>
          </p:cNvPr>
          <p:cNvSpPr txBox="1"/>
          <p:nvPr/>
        </p:nvSpPr>
        <p:spPr>
          <a:xfrm>
            <a:off x="916212" y="1973512"/>
            <a:ext cx="2463675" cy="646331"/>
          </a:xfrm>
          <a:prstGeom prst="rect">
            <a:avLst/>
          </a:prstGeom>
          <a:noFill/>
        </p:spPr>
        <p:txBody>
          <a:bodyPr wrap="square" rtlCol="0">
            <a:spAutoFit/>
          </a:bodyPr>
          <a:lstStyle/>
          <a:p>
            <a:r>
              <a:rPr lang="en-US" b="1" dirty="0"/>
              <a:t>PSU:- CEBs Census enumeration blocks</a:t>
            </a:r>
          </a:p>
        </p:txBody>
      </p:sp>
      <p:sp>
        <p:nvSpPr>
          <p:cNvPr id="17" name="TextBox 16">
            <a:extLst>
              <a:ext uri="{FF2B5EF4-FFF2-40B4-BE49-F238E27FC236}">
                <a16:creationId xmlns:a16="http://schemas.microsoft.com/office/drawing/2014/main" id="{B43F9B00-3FB9-5D66-D998-7945DB038085}"/>
              </a:ext>
            </a:extLst>
          </p:cNvPr>
          <p:cNvSpPr txBox="1"/>
          <p:nvPr/>
        </p:nvSpPr>
        <p:spPr>
          <a:xfrm>
            <a:off x="9174433" y="2112011"/>
            <a:ext cx="1925447" cy="369332"/>
          </a:xfrm>
          <a:prstGeom prst="rect">
            <a:avLst/>
          </a:prstGeom>
          <a:noFill/>
        </p:spPr>
        <p:txBody>
          <a:bodyPr wrap="square" rtlCol="0">
            <a:spAutoFit/>
          </a:bodyPr>
          <a:lstStyle/>
          <a:p>
            <a:r>
              <a:rPr lang="en-US" b="1" dirty="0"/>
              <a:t>PSU:- Villages</a:t>
            </a:r>
          </a:p>
        </p:txBody>
      </p:sp>
      <p:grpSp>
        <p:nvGrpSpPr>
          <p:cNvPr id="22" name="Group 21">
            <a:extLst>
              <a:ext uri="{FF2B5EF4-FFF2-40B4-BE49-F238E27FC236}">
                <a16:creationId xmlns:a16="http://schemas.microsoft.com/office/drawing/2014/main" id="{9C43D158-CBB6-2EA3-C151-ED27F0B335FB}"/>
              </a:ext>
            </a:extLst>
          </p:cNvPr>
          <p:cNvGrpSpPr/>
          <p:nvPr/>
        </p:nvGrpSpPr>
        <p:grpSpPr>
          <a:xfrm>
            <a:off x="1061281" y="3429000"/>
            <a:ext cx="2075215" cy="555015"/>
            <a:chOff x="1066211" y="3692916"/>
            <a:chExt cx="2075215" cy="555015"/>
          </a:xfrm>
        </p:grpSpPr>
        <p:sp>
          <p:nvSpPr>
            <p:cNvPr id="18" name="Arrow: Left 17">
              <a:extLst>
                <a:ext uri="{FF2B5EF4-FFF2-40B4-BE49-F238E27FC236}">
                  <a16:creationId xmlns:a16="http://schemas.microsoft.com/office/drawing/2014/main" id="{B3C24C8A-18D7-AF70-CAF9-12A5982959CB}"/>
                </a:ext>
              </a:extLst>
            </p:cNvPr>
            <p:cNvSpPr/>
            <p:nvPr/>
          </p:nvSpPr>
          <p:spPr>
            <a:xfrm rot="16200000" flipV="1">
              <a:off x="909358" y="3879088"/>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7D321C1B-2EDC-DA8C-1F2A-09B31954FE70}"/>
                </a:ext>
              </a:extLst>
            </p:cNvPr>
            <p:cNvSpPr/>
            <p:nvPr/>
          </p:nvSpPr>
          <p:spPr>
            <a:xfrm rot="16200000" flipV="1">
              <a:off x="1530433" y="3869315"/>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F7BB5BEE-12EA-FF42-D637-B26C397186E3}"/>
                </a:ext>
              </a:extLst>
            </p:cNvPr>
            <p:cNvSpPr/>
            <p:nvPr/>
          </p:nvSpPr>
          <p:spPr>
            <a:xfrm rot="16200000" flipV="1">
              <a:off x="2151508" y="3859542"/>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 20">
              <a:extLst>
                <a:ext uri="{FF2B5EF4-FFF2-40B4-BE49-F238E27FC236}">
                  <a16:creationId xmlns:a16="http://schemas.microsoft.com/office/drawing/2014/main" id="{8B4B6B9C-F658-4C67-5AF1-61F0AD0B9A49}"/>
                </a:ext>
              </a:extLst>
            </p:cNvPr>
            <p:cNvSpPr/>
            <p:nvPr/>
          </p:nvSpPr>
          <p:spPr>
            <a:xfrm rot="16200000" flipV="1">
              <a:off x="2772583" y="3849769"/>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F1DA22D6-7604-C99B-4F2C-2110318ABB35}"/>
              </a:ext>
            </a:extLst>
          </p:cNvPr>
          <p:cNvGrpSpPr/>
          <p:nvPr/>
        </p:nvGrpSpPr>
        <p:grpSpPr>
          <a:xfrm>
            <a:off x="9052608" y="3399681"/>
            <a:ext cx="2181210" cy="555015"/>
            <a:chOff x="960216" y="3692916"/>
            <a:chExt cx="2181210" cy="555015"/>
          </a:xfrm>
        </p:grpSpPr>
        <p:sp>
          <p:nvSpPr>
            <p:cNvPr id="24" name="Arrow: Left 23">
              <a:extLst>
                <a:ext uri="{FF2B5EF4-FFF2-40B4-BE49-F238E27FC236}">
                  <a16:creationId xmlns:a16="http://schemas.microsoft.com/office/drawing/2014/main" id="{2D86EFBD-B8B9-64D8-81E5-CFE7C3A99482}"/>
                </a:ext>
              </a:extLst>
            </p:cNvPr>
            <p:cNvSpPr/>
            <p:nvPr/>
          </p:nvSpPr>
          <p:spPr>
            <a:xfrm rot="16200000" flipV="1">
              <a:off x="803363" y="3879088"/>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 24">
              <a:extLst>
                <a:ext uri="{FF2B5EF4-FFF2-40B4-BE49-F238E27FC236}">
                  <a16:creationId xmlns:a16="http://schemas.microsoft.com/office/drawing/2014/main" id="{A537CEFF-116D-D583-9F62-0319F266AE97}"/>
                </a:ext>
              </a:extLst>
            </p:cNvPr>
            <p:cNvSpPr/>
            <p:nvPr/>
          </p:nvSpPr>
          <p:spPr>
            <a:xfrm rot="16200000" flipV="1">
              <a:off x="1449625" y="3879088"/>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 25">
              <a:extLst>
                <a:ext uri="{FF2B5EF4-FFF2-40B4-BE49-F238E27FC236}">
                  <a16:creationId xmlns:a16="http://schemas.microsoft.com/office/drawing/2014/main" id="{0B7CD509-3965-F628-126D-3E1B8C575A57}"/>
                </a:ext>
              </a:extLst>
            </p:cNvPr>
            <p:cNvSpPr/>
            <p:nvPr/>
          </p:nvSpPr>
          <p:spPr>
            <a:xfrm rot="16200000" flipV="1">
              <a:off x="2084279" y="3879088"/>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Left 26">
              <a:extLst>
                <a:ext uri="{FF2B5EF4-FFF2-40B4-BE49-F238E27FC236}">
                  <a16:creationId xmlns:a16="http://schemas.microsoft.com/office/drawing/2014/main" id="{81BF702B-C1D8-8606-FCDD-C57FECA9F9AC}"/>
                </a:ext>
              </a:extLst>
            </p:cNvPr>
            <p:cNvSpPr/>
            <p:nvPr/>
          </p:nvSpPr>
          <p:spPr>
            <a:xfrm rot="16200000" flipV="1">
              <a:off x="2772583" y="3849769"/>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81EEC4F7-D9DF-5009-1142-6337CE4FED2D}"/>
              </a:ext>
            </a:extLst>
          </p:cNvPr>
          <p:cNvGrpSpPr/>
          <p:nvPr/>
        </p:nvGrpSpPr>
        <p:grpSpPr>
          <a:xfrm>
            <a:off x="604080" y="4102510"/>
            <a:ext cx="2933176" cy="914400"/>
            <a:chOff x="604080" y="4102510"/>
            <a:chExt cx="2933176" cy="914400"/>
          </a:xfrm>
        </p:grpSpPr>
        <p:pic>
          <p:nvPicPr>
            <p:cNvPr id="29" name="Graphic 28" descr="List with solid fill">
              <a:extLst>
                <a:ext uri="{FF2B5EF4-FFF2-40B4-BE49-F238E27FC236}">
                  <a16:creationId xmlns:a16="http://schemas.microsoft.com/office/drawing/2014/main" id="{321F7670-FAE9-C358-B15D-9BA613309B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4080" y="4102510"/>
              <a:ext cx="914400" cy="914400"/>
            </a:xfrm>
            <a:prstGeom prst="rect">
              <a:avLst/>
            </a:prstGeom>
          </p:spPr>
        </p:pic>
        <p:pic>
          <p:nvPicPr>
            <p:cNvPr id="30" name="Graphic 29" descr="List with solid fill">
              <a:extLst>
                <a:ext uri="{FF2B5EF4-FFF2-40B4-BE49-F238E27FC236}">
                  <a16:creationId xmlns:a16="http://schemas.microsoft.com/office/drawing/2014/main" id="{CC7555FA-3145-B7D3-36A0-E3BD941DAA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3271" y="4102510"/>
              <a:ext cx="914400" cy="914400"/>
            </a:xfrm>
            <a:prstGeom prst="rect">
              <a:avLst/>
            </a:prstGeom>
          </p:spPr>
        </p:pic>
        <p:pic>
          <p:nvPicPr>
            <p:cNvPr id="31" name="Graphic 30" descr="List with solid fill">
              <a:extLst>
                <a:ext uri="{FF2B5EF4-FFF2-40B4-BE49-F238E27FC236}">
                  <a16:creationId xmlns:a16="http://schemas.microsoft.com/office/drawing/2014/main" id="{3411D4FA-C82B-1730-D5B4-4FEEF27B52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2226" y="4102510"/>
              <a:ext cx="914400" cy="914400"/>
            </a:xfrm>
            <a:prstGeom prst="rect">
              <a:avLst/>
            </a:prstGeom>
          </p:spPr>
        </p:pic>
        <p:pic>
          <p:nvPicPr>
            <p:cNvPr id="32" name="Graphic 31" descr="List with solid fill">
              <a:extLst>
                <a:ext uri="{FF2B5EF4-FFF2-40B4-BE49-F238E27FC236}">
                  <a16:creationId xmlns:a16="http://schemas.microsoft.com/office/drawing/2014/main" id="{A9A922DF-5316-3B5E-6F61-BAB29B25D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2856" y="4102510"/>
              <a:ext cx="914400" cy="914400"/>
            </a:xfrm>
            <a:prstGeom prst="rect">
              <a:avLst/>
            </a:prstGeom>
          </p:spPr>
        </p:pic>
      </p:grpSp>
      <p:grpSp>
        <p:nvGrpSpPr>
          <p:cNvPr id="34" name="Group 33">
            <a:extLst>
              <a:ext uri="{FF2B5EF4-FFF2-40B4-BE49-F238E27FC236}">
                <a16:creationId xmlns:a16="http://schemas.microsoft.com/office/drawing/2014/main" id="{88B88A66-9790-37BA-3A9C-A9885E1E7194}"/>
              </a:ext>
            </a:extLst>
          </p:cNvPr>
          <p:cNvGrpSpPr/>
          <p:nvPr/>
        </p:nvGrpSpPr>
        <p:grpSpPr>
          <a:xfrm>
            <a:off x="8670568" y="4102510"/>
            <a:ext cx="2933176" cy="914400"/>
            <a:chOff x="604080" y="4102510"/>
            <a:chExt cx="2933176" cy="914400"/>
          </a:xfrm>
        </p:grpSpPr>
        <p:pic>
          <p:nvPicPr>
            <p:cNvPr id="35" name="Graphic 34" descr="List with solid fill">
              <a:extLst>
                <a:ext uri="{FF2B5EF4-FFF2-40B4-BE49-F238E27FC236}">
                  <a16:creationId xmlns:a16="http://schemas.microsoft.com/office/drawing/2014/main" id="{8EDD21AE-6A30-3BC0-627B-96E9C22104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4080" y="4102510"/>
              <a:ext cx="914400" cy="914400"/>
            </a:xfrm>
            <a:prstGeom prst="rect">
              <a:avLst/>
            </a:prstGeom>
          </p:spPr>
        </p:pic>
        <p:pic>
          <p:nvPicPr>
            <p:cNvPr id="36" name="Graphic 35" descr="List with solid fill">
              <a:extLst>
                <a:ext uri="{FF2B5EF4-FFF2-40B4-BE49-F238E27FC236}">
                  <a16:creationId xmlns:a16="http://schemas.microsoft.com/office/drawing/2014/main" id="{C8CC533F-0D5C-7D77-5323-77547C4989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3271" y="4102510"/>
              <a:ext cx="914400" cy="914400"/>
            </a:xfrm>
            <a:prstGeom prst="rect">
              <a:avLst/>
            </a:prstGeom>
          </p:spPr>
        </p:pic>
        <p:pic>
          <p:nvPicPr>
            <p:cNvPr id="37" name="Graphic 36" descr="List with solid fill">
              <a:extLst>
                <a:ext uri="{FF2B5EF4-FFF2-40B4-BE49-F238E27FC236}">
                  <a16:creationId xmlns:a16="http://schemas.microsoft.com/office/drawing/2014/main" id="{6720554D-9F23-7DE8-1793-86B93DA0B9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2226" y="4102510"/>
              <a:ext cx="914400" cy="914400"/>
            </a:xfrm>
            <a:prstGeom prst="rect">
              <a:avLst/>
            </a:prstGeom>
          </p:spPr>
        </p:pic>
        <p:pic>
          <p:nvPicPr>
            <p:cNvPr id="38" name="Graphic 37" descr="List with solid fill">
              <a:extLst>
                <a:ext uri="{FF2B5EF4-FFF2-40B4-BE49-F238E27FC236}">
                  <a16:creationId xmlns:a16="http://schemas.microsoft.com/office/drawing/2014/main" id="{1C7BCE07-B7F3-CF73-C1E8-ECFB59DAFE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2856" y="4102510"/>
              <a:ext cx="914400" cy="914400"/>
            </a:xfrm>
            <a:prstGeom prst="rect">
              <a:avLst/>
            </a:prstGeom>
          </p:spPr>
        </p:pic>
      </p:grpSp>
      <p:sp>
        <p:nvSpPr>
          <p:cNvPr id="39" name="Rectangle: Rounded Corners 38">
            <a:extLst>
              <a:ext uri="{FF2B5EF4-FFF2-40B4-BE49-F238E27FC236}">
                <a16:creationId xmlns:a16="http://schemas.microsoft.com/office/drawing/2014/main" id="{8F221346-2EB5-AC21-C858-22E4BFAB210A}"/>
              </a:ext>
            </a:extLst>
          </p:cNvPr>
          <p:cNvSpPr/>
          <p:nvPr/>
        </p:nvSpPr>
        <p:spPr>
          <a:xfrm>
            <a:off x="4041057" y="4178710"/>
            <a:ext cx="4119717" cy="64633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Newly created list of households from PSUs </a:t>
            </a:r>
          </a:p>
        </p:txBody>
      </p:sp>
      <p:grpSp>
        <p:nvGrpSpPr>
          <p:cNvPr id="40" name="Group 39">
            <a:extLst>
              <a:ext uri="{FF2B5EF4-FFF2-40B4-BE49-F238E27FC236}">
                <a16:creationId xmlns:a16="http://schemas.microsoft.com/office/drawing/2014/main" id="{1D6CEEE2-2A21-95F1-878B-B1FCEA0AC2B6}"/>
              </a:ext>
            </a:extLst>
          </p:cNvPr>
          <p:cNvGrpSpPr/>
          <p:nvPr/>
        </p:nvGrpSpPr>
        <p:grpSpPr>
          <a:xfrm>
            <a:off x="926102" y="5103271"/>
            <a:ext cx="2259949" cy="536751"/>
            <a:chOff x="931032" y="3692915"/>
            <a:chExt cx="2259949" cy="536751"/>
          </a:xfrm>
        </p:grpSpPr>
        <p:sp>
          <p:nvSpPr>
            <p:cNvPr id="41" name="Arrow: Left 40">
              <a:extLst>
                <a:ext uri="{FF2B5EF4-FFF2-40B4-BE49-F238E27FC236}">
                  <a16:creationId xmlns:a16="http://schemas.microsoft.com/office/drawing/2014/main" id="{832AA421-972A-D618-9CB1-66667E1E3985}"/>
                </a:ext>
              </a:extLst>
            </p:cNvPr>
            <p:cNvSpPr/>
            <p:nvPr/>
          </p:nvSpPr>
          <p:spPr>
            <a:xfrm rot="16200000" flipV="1">
              <a:off x="774179" y="3860047"/>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 41">
              <a:extLst>
                <a:ext uri="{FF2B5EF4-FFF2-40B4-BE49-F238E27FC236}">
                  <a16:creationId xmlns:a16="http://schemas.microsoft.com/office/drawing/2014/main" id="{675A6E92-4BEE-BEE7-CE89-7E2DC877B12F}"/>
                </a:ext>
              </a:extLst>
            </p:cNvPr>
            <p:cNvSpPr/>
            <p:nvPr/>
          </p:nvSpPr>
          <p:spPr>
            <a:xfrm rot="16200000" flipV="1">
              <a:off x="1468065" y="3860823"/>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Left 42">
              <a:extLst>
                <a:ext uri="{FF2B5EF4-FFF2-40B4-BE49-F238E27FC236}">
                  <a16:creationId xmlns:a16="http://schemas.microsoft.com/office/drawing/2014/main" id="{1FC0EA72-1466-DB80-186F-707553A29BEC}"/>
                </a:ext>
              </a:extLst>
            </p:cNvPr>
            <p:cNvSpPr/>
            <p:nvPr/>
          </p:nvSpPr>
          <p:spPr>
            <a:xfrm rot="16200000" flipV="1">
              <a:off x="2151508" y="3860047"/>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Left 43">
              <a:extLst>
                <a:ext uri="{FF2B5EF4-FFF2-40B4-BE49-F238E27FC236}">
                  <a16:creationId xmlns:a16="http://schemas.microsoft.com/office/drawing/2014/main" id="{667DBFC0-74C0-0308-8264-358F875F003D}"/>
                </a:ext>
              </a:extLst>
            </p:cNvPr>
            <p:cNvSpPr/>
            <p:nvPr/>
          </p:nvSpPr>
          <p:spPr>
            <a:xfrm rot="16200000" flipV="1">
              <a:off x="2822138" y="3849768"/>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D8E1F2D0-EC18-9421-2168-90CB0CB0D33A}"/>
              </a:ext>
            </a:extLst>
          </p:cNvPr>
          <p:cNvGrpSpPr/>
          <p:nvPr/>
        </p:nvGrpSpPr>
        <p:grpSpPr>
          <a:xfrm>
            <a:off x="9045387" y="5103271"/>
            <a:ext cx="2253808" cy="540804"/>
            <a:chOff x="937165" y="3707576"/>
            <a:chExt cx="2253808" cy="540804"/>
          </a:xfrm>
        </p:grpSpPr>
        <p:sp>
          <p:nvSpPr>
            <p:cNvPr id="46" name="Arrow: Left 45">
              <a:extLst>
                <a:ext uri="{FF2B5EF4-FFF2-40B4-BE49-F238E27FC236}">
                  <a16:creationId xmlns:a16="http://schemas.microsoft.com/office/drawing/2014/main" id="{A851F458-EE77-38CE-8C6F-76C3137B5E8A}"/>
                </a:ext>
              </a:extLst>
            </p:cNvPr>
            <p:cNvSpPr/>
            <p:nvPr/>
          </p:nvSpPr>
          <p:spPr>
            <a:xfrm rot="16200000" flipV="1">
              <a:off x="780312" y="3869315"/>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Left 46">
              <a:extLst>
                <a:ext uri="{FF2B5EF4-FFF2-40B4-BE49-F238E27FC236}">
                  <a16:creationId xmlns:a16="http://schemas.microsoft.com/office/drawing/2014/main" id="{6AA041A8-0418-ED3D-13C3-8CEFB6E878D2}"/>
                </a:ext>
              </a:extLst>
            </p:cNvPr>
            <p:cNvSpPr/>
            <p:nvPr/>
          </p:nvSpPr>
          <p:spPr>
            <a:xfrm rot="16200000" flipV="1">
              <a:off x="1492725" y="3874708"/>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Left 47">
              <a:extLst>
                <a:ext uri="{FF2B5EF4-FFF2-40B4-BE49-F238E27FC236}">
                  <a16:creationId xmlns:a16="http://schemas.microsoft.com/office/drawing/2014/main" id="{D693C409-B6F7-14F4-BD9E-67BAE7318E33}"/>
                </a:ext>
              </a:extLst>
            </p:cNvPr>
            <p:cNvSpPr/>
            <p:nvPr/>
          </p:nvSpPr>
          <p:spPr>
            <a:xfrm rot="16200000" flipV="1">
              <a:off x="2166674" y="3879537"/>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Left 48">
              <a:extLst>
                <a:ext uri="{FF2B5EF4-FFF2-40B4-BE49-F238E27FC236}">
                  <a16:creationId xmlns:a16="http://schemas.microsoft.com/office/drawing/2014/main" id="{3FD7EDAC-8AAE-5F22-BAD0-E8FCBA5FDC25}"/>
                </a:ext>
              </a:extLst>
            </p:cNvPr>
            <p:cNvSpPr/>
            <p:nvPr/>
          </p:nvSpPr>
          <p:spPr>
            <a:xfrm rot="16200000" flipV="1">
              <a:off x="2822130" y="3864429"/>
              <a:ext cx="525696" cy="211990"/>
            </a:xfrm>
            <a:prstGeom prst="leftArrow">
              <a:avLst/>
            </a:prstGeom>
            <a:solidFill>
              <a:srgbClr val="E9F82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D8357EA6-D083-09AD-FE79-D6550AABD17D}"/>
              </a:ext>
            </a:extLst>
          </p:cNvPr>
          <p:cNvGrpSpPr/>
          <p:nvPr/>
        </p:nvGrpSpPr>
        <p:grpSpPr>
          <a:xfrm>
            <a:off x="604080" y="5661249"/>
            <a:ext cx="2807491" cy="788228"/>
            <a:chOff x="604080" y="5761158"/>
            <a:chExt cx="2807491" cy="788228"/>
          </a:xfrm>
        </p:grpSpPr>
        <p:pic>
          <p:nvPicPr>
            <p:cNvPr id="51" name="Graphic 50" descr="Home with solid fill">
              <a:extLst>
                <a:ext uri="{FF2B5EF4-FFF2-40B4-BE49-F238E27FC236}">
                  <a16:creationId xmlns:a16="http://schemas.microsoft.com/office/drawing/2014/main" id="{2F3226CB-120B-D06E-B315-40C0FC2719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080" y="5761158"/>
              <a:ext cx="762140" cy="762140"/>
            </a:xfrm>
            <a:prstGeom prst="rect">
              <a:avLst/>
            </a:prstGeom>
          </p:spPr>
        </p:pic>
        <p:pic>
          <p:nvPicPr>
            <p:cNvPr id="52" name="Graphic 51" descr="Home with solid fill">
              <a:extLst>
                <a:ext uri="{FF2B5EF4-FFF2-40B4-BE49-F238E27FC236}">
                  <a16:creationId xmlns:a16="http://schemas.microsoft.com/office/drawing/2014/main" id="{8D4C8656-335B-9438-AD8C-D55F471E13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1971" y="5787246"/>
              <a:ext cx="762140" cy="762140"/>
            </a:xfrm>
            <a:prstGeom prst="rect">
              <a:avLst/>
            </a:prstGeom>
          </p:spPr>
        </p:pic>
        <p:pic>
          <p:nvPicPr>
            <p:cNvPr id="53" name="Graphic 52" descr="Home with solid fill">
              <a:extLst>
                <a:ext uri="{FF2B5EF4-FFF2-40B4-BE49-F238E27FC236}">
                  <a16:creationId xmlns:a16="http://schemas.microsoft.com/office/drawing/2014/main" id="{08ECCAAB-B9C2-0D9C-F9F3-344995C990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5790" y="5775431"/>
              <a:ext cx="762140" cy="762140"/>
            </a:xfrm>
            <a:prstGeom prst="rect">
              <a:avLst/>
            </a:prstGeom>
          </p:spPr>
        </p:pic>
        <p:pic>
          <p:nvPicPr>
            <p:cNvPr id="54" name="Graphic 53" descr="Home with solid fill">
              <a:extLst>
                <a:ext uri="{FF2B5EF4-FFF2-40B4-BE49-F238E27FC236}">
                  <a16:creationId xmlns:a16="http://schemas.microsoft.com/office/drawing/2014/main" id="{23CD9FA7-129D-E899-4904-7E1C6745B0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49431" y="5775431"/>
              <a:ext cx="762140" cy="762140"/>
            </a:xfrm>
            <a:prstGeom prst="rect">
              <a:avLst/>
            </a:prstGeom>
          </p:spPr>
        </p:pic>
      </p:grpSp>
      <p:grpSp>
        <p:nvGrpSpPr>
          <p:cNvPr id="56" name="Group 55">
            <a:extLst>
              <a:ext uri="{FF2B5EF4-FFF2-40B4-BE49-F238E27FC236}">
                <a16:creationId xmlns:a16="http://schemas.microsoft.com/office/drawing/2014/main" id="{5F5153A7-4577-D4FD-2F24-DA392AC6F5E9}"/>
              </a:ext>
            </a:extLst>
          </p:cNvPr>
          <p:cNvGrpSpPr/>
          <p:nvPr/>
        </p:nvGrpSpPr>
        <p:grpSpPr>
          <a:xfrm>
            <a:off x="8780429" y="5648205"/>
            <a:ext cx="2807491" cy="788228"/>
            <a:chOff x="604080" y="5761158"/>
            <a:chExt cx="2807491" cy="788228"/>
          </a:xfrm>
        </p:grpSpPr>
        <p:pic>
          <p:nvPicPr>
            <p:cNvPr id="57" name="Graphic 56" descr="Home with solid fill">
              <a:extLst>
                <a:ext uri="{FF2B5EF4-FFF2-40B4-BE49-F238E27FC236}">
                  <a16:creationId xmlns:a16="http://schemas.microsoft.com/office/drawing/2014/main" id="{F92690E6-862E-12E8-DEFA-277E7E7C57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080" y="5761158"/>
              <a:ext cx="762140" cy="762140"/>
            </a:xfrm>
            <a:prstGeom prst="rect">
              <a:avLst/>
            </a:prstGeom>
          </p:spPr>
        </p:pic>
        <p:pic>
          <p:nvPicPr>
            <p:cNvPr id="58" name="Graphic 57" descr="Home with solid fill">
              <a:extLst>
                <a:ext uri="{FF2B5EF4-FFF2-40B4-BE49-F238E27FC236}">
                  <a16:creationId xmlns:a16="http://schemas.microsoft.com/office/drawing/2014/main" id="{06899B74-EC22-DEAA-64C1-460F95FEF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1971" y="5787246"/>
              <a:ext cx="762140" cy="762140"/>
            </a:xfrm>
            <a:prstGeom prst="rect">
              <a:avLst/>
            </a:prstGeom>
          </p:spPr>
        </p:pic>
        <p:pic>
          <p:nvPicPr>
            <p:cNvPr id="59" name="Graphic 58" descr="Home with solid fill">
              <a:extLst>
                <a:ext uri="{FF2B5EF4-FFF2-40B4-BE49-F238E27FC236}">
                  <a16:creationId xmlns:a16="http://schemas.microsoft.com/office/drawing/2014/main" id="{EFF615FC-9F5E-8BB8-F5A2-ED8F026485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5790" y="5775431"/>
              <a:ext cx="762140" cy="762140"/>
            </a:xfrm>
            <a:prstGeom prst="rect">
              <a:avLst/>
            </a:prstGeom>
          </p:spPr>
        </p:pic>
        <p:pic>
          <p:nvPicPr>
            <p:cNvPr id="60" name="Graphic 59" descr="Home with solid fill">
              <a:extLst>
                <a:ext uri="{FF2B5EF4-FFF2-40B4-BE49-F238E27FC236}">
                  <a16:creationId xmlns:a16="http://schemas.microsoft.com/office/drawing/2014/main" id="{8EB4C961-9F46-34A1-4BD7-BA1469B635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49431" y="5775431"/>
              <a:ext cx="762140" cy="762140"/>
            </a:xfrm>
            <a:prstGeom prst="rect">
              <a:avLst/>
            </a:prstGeom>
          </p:spPr>
        </p:pic>
      </p:grpSp>
      <p:sp>
        <p:nvSpPr>
          <p:cNvPr id="61" name="Rectangle: Rounded Corners 60">
            <a:extLst>
              <a:ext uri="{FF2B5EF4-FFF2-40B4-BE49-F238E27FC236}">
                <a16:creationId xmlns:a16="http://schemas.microsoft.com/office/drawing/2014/main" id="{3C941E5B-F254-B676-11E6-2238178205AE}"/>
              </a:ext>
            </a:extLst>
          </p:cNvPr>
          <p:cNvSpPr/>
          <p:nvPr/>
        </p:nvSpPr>
        <p:spPr>
          <a:xfrm>
            <a:off x="4031142" y="5639246"/>
            <a:ext cx="4119717" cy="9688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22 Households from each cluster with an equal probability systematic collection are selected</a:t>
            </a:r>
          </a:p>
        </p:txBody>
      </p:sp>
      <p:sp>
        <p:nvSpPr>
          <p:cNvPr id="62" name="Arrow: Left 61">
            <a:extLst>
              <a:ext uri="{FF2B5EF4-FFF2-40B4-BE49-F238E27FC236}">
                <a16:creationId xmlns:a16="http://schemas.microsoft.com/office/drawing/2014/main" id="{925635F8-7F89-216D-9909-9BDB74829247}"/>
              </a:ext>
            </a:extLst>
          </p:cNvPr>
          <p:cNvSpPr/>
          <p:nvPr/>
        </p:nvSpPr>
        <p:spPr>
          <a:xfrm rot="10800000">
            <a:off x="8239432" y="4424516"/>
            <a:ext cx="425143" cy="18681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Left 62">
            <a:extLst>
              <a:ext uri="{FF2B5EF4-FFF2-40B4-BE49-F238E27FC236}">
                <a16:creationId xmlns:a16="http://schemas.microsoft.com/office/drawing/2014/main" id="{A9EE2EF6-6710-0BED-85B4-4CEAEF07862E}"/>
              </a:ext>
            </a:extLst>
          </p:cNvPr>
          <p:cNvSpPr/>
          <p:nvPr/>
        </p:nvSpPr>
        <p:spPr>
          <a:xfrm>
            <a:off x="3545859" y="4408468"/>
            <a:ext cx="425143" cy="18681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Left 63">
            <a:extLst>
              <a:ext uri="{FF2B5EF4-FFF2-40B4-BE49-F238E27FC236}">
                <a16:creationId xmlns:a16="http://schemas.microsoft.com/office/drawing/2014/main" id="{7EC63003-B2F1-5400-F0F0-61371ED14848}"/>
              </a:ext>
            </a:extLst>
          </p:cNvPr>
          <p:cNvSpPr/>
          <p:nvPr/>
        </p:nvSpPr>
        <p:spPr>
          <a:xfrm rot="10800000">
            <a:off x="8262987" y="6068407"/>
            <a:ext cx="425143" cy="18681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Left 64">
            <a:extLst>
              <a:ext uri="{FF2B5EF4-FFF2-40B4-BE49-F238E27FC236}">
                <a16:creationId xmlns:a16="http://schemas.microsoft.com/office/drawing/2014/main" id="{C397EFB4-287E-6762-99B3-8892D2A51CE4}"/>
              </a:ext>
            </a:extLst>
          </p:cNvPr>
          <p:cNvSpPr/>
          <p:nvPr/>
        </p:nvSpPr>
        <p:spPr>
          <a:xfrm>
            <a:off x="3511536" y="6045539"/>
            <a:ext cx="425143" cy="18681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62058A2-DA76-715A-49FC-6AF5657C4B78}"/>
              </a:ext>
            </a:extLst>
          </p:cNvPr>
          <p:cNvSpPr/>
          <p:nvPr/>
        </p:nvSpPr>
        <p:spPr>
          <a:xfrm>
            <a:off x="926102" y="1168493"/>
            <a:ext cx="2259949" cy="547922"/>
          </a:xfrm>
          <a:prstGeom prst="rect">
            <a:avLst/>
          </a:prstGeom>
          <a:solidFill>
            <a:srgbClr val="B8353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en-US" b="1" dirty="0"/>
              <a:t>URBAN</a:t>
            </a:r>
          </a:p>
        </p:txBody>
      </p:sp>
      <p:sp>
        <p:nvSpPr>
          <p:cNvPr id="68" name="Rectangle 67">
            <a:extLst>
              <a:ext uri="{FF2B5EF4-FFF2-40B4-BE49-F238E27FC236}">
                <a16:creationId xmlns:a16="http://schemas.microsoft.com/office/drawing/2014/main" id="{646F7DF8-17FB-3D5E-435D-61424BEDB379}"/>
              </a:ext>
            </a:extLst>
          </p:cNvPr>
          <p:cNvSpPr/>
          <p:nvPr/>
        </p:nvSpPr>
        <p:spPr>
          <a:xfrm>
            <a:off x="8933251" y="1181125"/>
            <a:ext cx="2259949" cy="547922"/>
          </a:xfrm>
          <a:prstGeom prst="rect">
            <a:avLst/>
          </a:prstGeom>
          <a:solidFill>
            <a:srgbClr val="B8353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en-US" b="1" dirty="0"/>
              <a:t>RURAL</a:t>
            </a:r>
          </a:p>
        </p:txBody>
      </p:sp>
      <p:pic>
        <p:nvPicPr>
          <p:cNvPr id="1026" name="Picture 2" descr="Methodology - Free business icons">
            <a:extLst>
              <a:ext uri="{FF2B5EF4-FFF2-40B4-BE49-F238E27FC236}">
                <a16:creationId xmlns:a16="http://schemas.microsoft.com/office/drawing/2014/main" id="{BBE76328-21D1-D3E3-D12F-028D8041AF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9921" y="1864106"/>
            <a:ext cx="2918251" cy="2143125"/>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83A012E4-1E01-EEF8-A713-723AE3CE183A}"/>
              </a:ext>
            </a:extLst>
          </p:cNvPr>
          <p:cNvSpPr txBox="1"/>
          <p:nvPr/>
        </p:nvSpPr>
        <p:spPr>
          <a:xfrm>
            <a:off x="2793689" y="222804"/>
            <a:ext cx="661445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SAMPLING DESIGN</a:t>
            </a:r>
          </a:p>
        </p:txBody>
      </p:sp>
    </p:spTree>
    <p:extLst>
      <p:ext uri="{BB962C8B-B14F-4D97-AF65-F5344CB8AC3E}">
        <p14:creationId xmlns:p14="http://schemas.microsoft.com/office/powerpoint/2010/main" val="33512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9" grpId="0" animBg="1"/>
      <p:bldP spid="61" grpId="0" animBg="1"/>
      <p:bldP spid="62" grpId="0" animBg="1"/>
      <p:bldP spid="63" grpId="0" animBg="1"/>
      <p:bldP spid="64" grpId="0" animBg="1"/>
      <p:bldP spid="65" grpId="0" animBg="1"/>
      <p:bldP spid="66"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25752"/>
            <a:ext cx="1600200" cy="800157"/>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24" y="97970"/>
            <a:ext cx="1413090" cy="727939"/>
          </a:xfrm>
          <a:prstGeom prst="rect">
            <a:avLst/>
          </a:prstGeom>
        </p:spPr>
      </p:pic>
      <p:sp>
        <p:nvSpPr>
          <p:cNvPr id="69" name="TextBox 68">
            <a:extLst>
              <a:ext uri="{FF2B5EF4-FFF2-40B4-BE49-F238E27FC236}">
                <a16:creationId xmlns:a16="http://schemas.microsoft.com/office/drawing/2014/main" id="{83A012E4-1E01-EEF8-A713-723AE3CE183A}"/>
              </a:ext>
            </a:extLst>
          </p:cNvPr>
          <p:cNvSpPr txBox="1"/>
          <p:nvPr/>
        </p:nvSpPr>
        <p:spPr>
          <a:xfrm>
            <a:off x="2788774" y="179748"/>
            <a:ext cx="661445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STUDY AREA</a:t>
            </a:r>
          </a:p>
        </p:txBody>
      </p:sp>
      <p:sp>
        <p:nvSpPr>
          <p:cNvPr id="71" name="Rectangle: Rounded Corners 70">
            <a:extLst>
              <a:ext uri="{FF2B5EF4-FFF2-40B4-BE49-F238E27FC236}">
                <a16:creationId xmlns:a16="http://schemas.microsoft.com/office/drawing/2014/main" id="{72DC5B24-A5CC-E581-27EF-C925142B5356}"/>
              </a:ext>
            </a:extLst>
          </p:cNvPr>
          <p:cNvSpPr/>
          <p:nvPr/>
        </p:nvSpPr>
        <p:spPr>
          <a:xfrm>
            <a:off x="6359123" y="1005546"/>
            <a:ext cx="5845440" cy="883010"/>
          </a:xfrm>
          <a:prstGeom prst="roundRect">
            <a:avLst/>
          </a:prstGeom>
          <a:solidFill>
            <a:srgbClr val="EDAD0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cs typeface="Times New Roman" panose="02020603050405020304" pitchFamily="18" charset="0"/>
              </a:rPr>
              <a:t>Zone-1, Northern zonal council</a:t>
            </a:r>
            <a:endParaRPr lang="en-US" b="1" dirty="0"/>
          </a:p>
          <a:p>
            <a:r>
              <a:rPr lang="en-US" dirty="0">
                <a:solidFill>
                  <a:srgbClr val="000000"/>
                </a:solidFill>
                <a:latin typeface="Times New Roman" panose="02020603050405020304" pitchFamily="18" charset="0"/>
                <a:cs typeface="Times New Roman" panose="02020603050405020304" pitchFamily="18" charset="0"/>
              </a:rPr>
              <a:t>(Himachal Pradesh, Punjab, Haryana, Rajasthan)</a:t>
            </a:r>
            <a:endParaRPr lang="en-US" b="1" dirty="0"/>
          </a:p>
        </p:txBody>
      </p:sp>
      <p:sp>
        <p:nvSpPr>
          <p:cNvPr id="72" name="Rectangle: Rounded Corners 71">
            <a:extLst>
              <a:ext uri="{FF2B5EF4-FFF2-40B4-BE49-F238E27FC236}">
                <a16:creationId xmlns:a16="http://schemas.microsoft.com/office/drawing/2014/main" id="{3B5D8CBB-5AA2-A7E8-65E5-F3888101C65D}"/>
              </a:ext>
            </a:extLst>
          </p:cNvPr>
          <p:cNvSpPr/>
          <p:nvPr/>
        </p:nvSpPr>
        <p:spPr>
          <a:xfrm>
            <a:off x="6353867" y="2986234"/>
            <a:ext cx="5850696" cy="883010"/>
          </a:xfrm>
          <a:prstGeom prst="roundRect">
            <a:avLst/>
          </a:prstGeom>
          <a:solidFill>
            <a:srgbClr val="238B4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cs typeface="Times New Roman" panose="02020603050405020304" pitchFamily="18" charset="0"/>
              </a:rPr>
              <a:t>Zone-3, Central zonal council</a:t>
            </a:r>
          </a:p>
          <a:p>
            <a:r>
              <a:rPr lang="en-US" dirty="0">
                <a:solidFill>
                  <a:srgbClr val="000000"/>
                </a:solidFill>
                <a:latin typeface="Times New Roman" panose="02020603050405020304" pitchFamily="18" charset="0"/>
                <a:cs typeface="Times New Roman" panose="02020603050405020304" pitchFamily="18" charset="0"/>
              </a:rPr>
              <a:t>(Uttarakhand, Uttar Pradesh, Chhattisgarh, Madhya Pradesh)</a:t>
            </a:r>
          </a:p>
        </p:txBody>
      </p:sp>
      <p:sp>
        <p:nvSpPr>
          <p:cNvPr id="73" name="Rectangle: Rounded Corners 72">
            <a:extLst>
              <a:ext uri="{FF2B5EF4-FFF2-40B4-BE49-F238E27FC236}">
                <a16:creationId xmlns:a16="http://schemas.microsoft.com/office/drawing/2014/main" id="{D5A40E4D-5983-50BE-B86D-6156948EB1E9}"/>
              </a:ext>
            </a:extLst>
          </p:cNvPr>
          <p:cNvSpPr/>
          <p:nvPr/>
        </p:nvSpPr>
        <p:spPr>
          <a:xfrm>
            <a:off x="6353867" y="1995890"/>
            <a:ext cx="5850696" cy="883010"/>
          </a:xfrm>
          <a:prstGeom prst="roundRect">
            <a:avLst/>
          </a:prstGeom>
          <a:solidFill>
            <a:srgbClr val="D6604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cs typeface="Times New Roman" panose="02020603050405020304" pitchFamily="18" charset="0"/>
              </a:rPr>
              <a:t>Zone 2, Southern Zonal Council</a:t>
            </a:r>
          </a:p>
          <a:p>
            <a:r>
              <a:rPr lang="en-US" b="1" dirty="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Andhra Pradesh, Karnataka, Kerala, Tamil Nadu, Telangana</a:t>
            </a:r>
            <a:r>
              <a:rPr lang="en-US" b="1" dirty="0">
                <a:solidFill>
                  <a:srgbClr val="000000"/>
                </a:solidFill>
                <a:latin typeface="Times New Roman" panose="02020603050405020304" pitchFamily="18" charset="0"/>
                <a:cs typeface="Times New Roman" panose="02020603050405020304" pitchFamily="18" charset="0"/>
              </a:rPr>
              <a:t>)</a:t>
            </a:r>
          </a:p>
        </p:txBody>
      </p:sp>
      <p:sp>
        <p:nvSpPr>
          <p:cNvPr id="74" name="Rectangle: Rounded Corners 73">
            <a:extLst>
              <a:ext uri="{FF2B5EF4-FFF2-40B4-BE49-F238E27FC236}">
                <a16:creationId xmlns:a16="http://schemas.microsoft.com/office/drawing/2014/main" id="{0B6FC176-C8E8-B0CC-9F4A-F68A9BA8DDEC}"/>
              </a:ext>
            </a:extLst>
          </p:cNvPr>
          <p:cNvSpPr/>
          <p:nvPr/>
        </p:nvSpPr>
        <p:spPr>
          <a:xfrm>
            <a:off x="6353867" y="3976578"/>
            <a:ext cx="5850696" cy="883011"/>
          </a:xfrm>
          <a:prstGeom prst="roundRect">
            <a:avLst/>
          </a:prstGeom>
          <a:solidFill>
            <a:srgbClr val="F781B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cs typeface="Times New Roman" panose="02020603050405020304" pitchFamily="18" charset="0"/>
              </a:rPr>
              <a:t>Zone-4, Eastern zonal council</a:t>
            </a:r>
          </a:p>
          <a:p>
            <a:r>
              <a:rPr lang="en-US" dirty="0">
                <a:solidFill>
                  <a:srgbClr val="000000"/>
                </a:solidFill>
                <a:latin typeface="Times New Roman" panose="02020603050405020304" pitchFamily="18" charset="0"/>
                <a:cs typeface="Times New Roman" panose="02020603050405020304" pitchFamily="18" charset="0"/>
              </a:rPr>
              <a:t>(Bihar, West Bengal, Jharkhand, Odisha)</a:t>
            </a:r>
          </a:p>
        </p:txBody>
      </p:sp>
      <p:sp>
        <p:nvSpPr>
          <p:cNvPr id="75" name="Rectangle: Rounded Corners 74">
            <a:extLst>
              <a:ext uri="{FF2B5EF4-FFF2-40B4-BE49-F238E27FC236}">
                <a16:creationId xmlns:a16="http://schemas.microsoft.com/office/drawing/2014/main" id="{3F5AAEB0-A296-3CAA-150C-577A551F00E0}"/>
              </a:ext>
            </a:extLst>
          </p:cNvPr>
          <p:cNvSpPr/>
          <p:nvPr/>
        </p:nvSpPr>
        <p:spPr>
          <a:xfrm>
            <a:off x="6353867" y="4966923"/>
            <a:ext cx="5850696" cy="883011"/>
          </a:xfrm>
          <a:prstGeom prst="roundRect">
            <a:avLst/>
          </a:prstGeom>
          <a:solidFill>
            <a:srgbClr val="52BC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cs typeface="Times New Roman" panose="02020603050405020304" pitchFamily="18" charset="0"/>
              </a:rPr>
              <a:t>Zone-5, Western zonal council</a:t>
            </a:r>
          </a:p>
          <a:p>
            <a:r>
              <a:rPr lang="en-US" dirty="0">
                <a:solidFill>
                  <a:srgbClr val="000000"/>
                </a:solidFill>
                <a:latin typeface="Times New Roman" panose="02020603050405020304" pitchFamily="18" charset="0"/>
                <a:cs typeface="Times New Roman" panose="02020603050405020304" pitchFamily="18" charset="0"/>
              </a:rPr>
              <a:t>(Gujarat, Maharashtra, Goa)</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76" name="Rectangle: Rounded Corners 75">
            <a:extLst>
              <a:ext uri="{FF2B5EF4-FFF2-40B4-BE49-F238E27FC236}">
                <a16:creationId xmlns:a16="http://schemas.microsoft.com/office/drawing/2014/main" id="{FF5B08ED-6E65-8322-BE55-325072E664BB}"/>
              </a:ext>
            </a:extLst>
          </p:cNvPr>
          <p:cNvSpPr/>
          <p:nvPr/>
        </p:nvSpPr>
        <p:spPr>
          <a:xfrm>
            <a:off x="6353868" y="5957269"/>
            <a:ext cx="5850695" cy="883012"/>
          </a:xfrm>
          <a:prstGeom prst="roundRect">
            <a:avLst/>
          </a:prstGeom>
          <a:solidFill>
            <a:srgbClr val="045A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cs typeface="Times New Roman" panose="02020603050405020304" pitchFamily="18" charset="0"/>
              </a:rPr>
              <a:t>Zone-6, North-Eastern zonal council</a:t>
            </a:r>
          </a:p>
          <a:p>
            <a:r>
              <a:rPr lang="en-US" dirty="0">
                <a:solidFill>
                  <a:srgbClr val="000000"/>
                </a:solidFill>
                <a:latin typeface="Times New Roman" panose="02020603050405020304" pitchFamily="18" charset="0"/>
                <a:cs typeface="Times New Roman" panose="02020603050405020304" pitchFamily="18" charset="0"/>
              </a:rPr>
              <a:t>(Sikkim, Arunachal Pradesh, Nagaland, Manipur, Mizoram, Tripura, Meghalaya, Assam)</a:t>
            </a:r>
          </a:p>
        </p:txBody>
      </p:sp>
      <p:pic>
        <p:nvPicPr>
          <p:cNvPr id="78" name="Picture 77" descr="A map of india with different colored areas&#10;&#10;Description automatically generated">
            <a:extLst>
              <a:ext uri="{FF2B5EF4-FFF2-40B4-BE49-F238E27FC236}">
                <a16:creationId xmlns:a16="http://schemas.microsoft.com/office/drawing/2014/main" id="{34B1D997-0BF7-AE38-3060-183B899A1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8829"/>
            <a:ext cx="6353867" cy="5871452"/>
          </a:xfrm>
          <a:prstGeom prst="rect">
            <a:avLst/>
          </a:prstGeom>
        </p:spPr>
      </p:pic>
    </p:spTree>
    <p:extLst>
      <p:ext uri="{BB962C8B-B14F-4D97-AF65-F5344CB8AC3E}">
        <p14:creationId xmlns:p14="http://schemas.microsoft.com/office/powerpoint/2010/main" val="623400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9254</TotalTime>
  <Words>5404</Words>
  <Application>Microsoft Office PowerPoint</Application>
  <PresentationFormat>Widescreen</PresentationFormat>
  <Paragraphs>990</Paragraphs>
  <Slides>27</Slides>
  <Notes>12</Notes>
  <HiddenSlides>7</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Aptos</vt:lpstr>
      <vt:lpstr>Aptos Display</vt:lpstr>
      <vt:lpstr>Aptos Narrow</vt:lpstr>
      <vt:lpstr>Arial</vt:lpstr>
      <vt:lpstr>Roboto</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Anmol Rai</dc:creator>
  <cp:lastModifiedBy>Saurabh Kumar</cp:lastModifiedBy>
  <cp:revision>209</cp:revision>
  <dcterms:created xsi:type="dcterms:W3CDTF">2024-05-14T08:40:02Z</dcterms:created>
  <dcterms:modified xsi:type="dcterms:W3CDTF">2024-06-23T09:45:21Z</dcterms:modified>
</cp:coreProperties>
</file>