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74" r:id="rId8"/>
    <p:sldId id="262" r:id="rId9"/>
    <p:sldId id="263" r:id="rId10"/>
    <p:sldId id="264" r:id="rId11"/>
    <p:sldId id="272" r:id="rId12"/>
    <p:sldId id="265" r:id="rId13"/>
    <p:sldId id="266" r:id="rId14"/>
    <p:sldId id="273" r:id="rId15"/>
    <p:sldId id="267" r:id="rId16"/>
    <p:sldId id="268" r:id="rId17"/>
    <p:sldId id="269" r:id="rId18"/>
    <p:sldId id="270" r:id="rId19"/>
    <p:sldId id="271" r:id="rId20"/>
  </p:sldIdLst>
  <p:sldSz cx="18288000" cy="10287000"/>
  <p:notesSz cx="6858000" cy="9144000"/>
  <p:embeddedFontLst>
    <p:embeddedFont>
      <p:font typeface="Calibri (MS) Bold" panose="020B0604020202020204" charset="0"/>
      <p:regular r:id="rId21"/>
    </p:embeddedFont>
    <p:embeddedFont>
      <p:font typeface="Calibri (MS) Bold Italics" panose="020B0604020202020204" charset="0"/>
      <p:regular r:id="rId22"/>
    </p:embeddedFont>
    <p:embeddedFont>
      <p:font typeface="Calibri (MS)" panose="020B0604020202020204" charset="0"/>
      <p:regular r:id="rId23"/>
    </p:embeddedFont>
    <p:embeddedFont>
      <p:font typeface="Calibri" panose="020F0502020204030204" pitchFamily="34" charset="0"/>
      <p:regular r:id="rId24"/>
      <p:bold r:id="rId25"/>
      <p:italic r:id="rId26"/>
      <p:boldItalic r:id="rId27"/>
    </p:embeddedFont>
    <p:embeddedFont>
      <p:font typeface="Hagrid Ultra-Bold" panose="020B0604020202020204" charset="0"/>
      <p:regular r:id="rId28"/>
    </p:embeddedFont>
    <p:embeddedFont>
      <p:font typeface="Calibri (MS) Italics"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7.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8.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3.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1339452"/>
            <a:ext cx="6539844" cy="8947548"/>
          </a:xfrm>
          <a:custGeom>
            <a:avLst/>
            <a:gdLst/>
            <a:ahLst/>
            <a:cxnLst/>
            <a:rect l="l" t="t" r="r" b="b"/>
            <a:pathLst>
              <a:path w="6539844" h="8947548">
                <a:moveTo>
                  <a:pt x="0" y="0"/>
                </a:moveTo>
                <a:lnTo>
                  <a:pt x="6539844" y="0"/>
                </a:lnTo>
                <a:lnTo>
                  <a:pt x="6539844" y="8947548"/>
                </a:lnTo>
                <a:lnTo>
                  <a:pt x="0" y="89475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173442" y="1624156"/>
            <a:ext cx="345577" cy="345577"/>
          </a:xfrm>
          <a:custGeom>
            <a:avLst/>
            <a:gdLst/>
            <a:ahLst/>
            <a:cxnLst/>
            <a:rect l="l" t="t" r="r" b="b"/>
            <a:pathLst>
              <a:path w="345577" h="345577">
                <a:moveTo>
                  <a:pt x="0" y="0"/>
                </a:moveTo>
                <a:lnTo>
                  <a:pt x="345578" y="0"/>
                </a:lnTo>
                <a:lnTo>
                  <a:pt x="345578" y="345577"/>
                </a:lnTo>
                <a:lnTo>
                  <a:pt x="0" y="3455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6008056" y="1329927"/>
            <a:ext cx="12583279" cy="2447925"/>
          </a:xfrm>
          <a:prstGeom prst="rect">
            <a:avLst/>
          </a:prstGeom>
        </p:spPr>
        <p:txBody>
          <a:bodyPr lIns="0" tIns="0" rIns="0" bIns="0" rtlCol="0" anchor="t">
            <a:spAutoFit/>
          </a:bodyPr>
          <a:lstStyle/>
          <a:p>
            <a:pPr algn="ctr">
              <a:lnSpc>
                <a:spcPts val="6000"/>
              </a:lnSpc>
            </a:pPr>
            <a:r>
              <a:rPr lang="en-US" sz="6000" dirty="0">
                <a:solidFill>
                  <a:srgbClr val="034172"/>
                </a:solidFill>
                <a:latin typeface="Calibri (MS) Bold"/>
              </a:rPr>
              <a:t>Integrating Natural Language Processing with Clinical Decision Support System: A Scoping Review</a:t>
            </a:r>
          </a:p>
        </p:txBody>
      </p:sp>
      <p:sp>
        <p:nvSpPr>
          <p:cNvPr id="5" name="TextBox 5"/>
          <p:cNvSpPr txBox="1"/>
          <p:nvPr/>
        </p:nvSpPr>
        <p:spPr>
          <a:xfrm>
            <a:off x="5467458" y="4082652"/>
            <a:ext cx="12820542" cy="2659151"/>
          </a:xfrm>
          <a:prstGeom prst="rect">
            <a:avLst/>
          </a:prstGeom>
        </p:spPr>
        <p:txBody>
          <a:bodyPr lIns="0" tIns="0" rIns="0" bIns="0" rtlCol="0" anchor="t">
            <a:spAutoFit/>
          </a:bodyPr>
          <a:lstStyle/>
          <a:p>
            <a:pPr algn="ctr">
              <a:lnSpc>
                <a:spcPts val="3044"/>
              </a:lnSpc>
            </a:pPr>
            <a:r>
              <a:rPr lang="en-US" sz="3044" dirty="0" err="1" smtClean="0">
                <a:solidFill>
                  <a:srgbClr val="034172"/>
                </a:solidFill>
                <a:latin typeface="Calibri (MS)"/>
              </a:rPr>
              <a:t>Sheetal</a:t>
            </a:r>
            <a:r>
              <a:rPr lang="en-US" sz="3044" dirty="0" smtClean="0">
                <a:solidFill>
                  <a:srgbClr val="034172"/>
                </a:solidFill>
                <a:latin typeface="Calibri (MS)"/>
              </a:rPr>
              <a:t> Garg</a:t>
            </a:r>
            <a:endParaRPr lang="en-US" sz="3044" dirty="0">
              <a:solidFill>
                <a:srgbClr val="034172"/>
              </a:solidFill>
              <a:latin typeface="Calibri (MS)"/>
            </a:endParaRPr>
          </a:p>
          <a:p>
            <a:pPr algn="ctr">
              <a:lnSpc>
                <a:spcPts val="3044"/>
              </a:lnSpc>
            </a:pPr>
            <a:r>
              <a:rPr lang="en-US" sz="3044" dirty="0">
                <a:solidFill>
                  <a:srgbClr val="034172"/>
                </a:solidFill>
                <a:latin typeface="Calibri (MS)"/>
              </a:rPr>
              <a:t>Organization - </a:t>
            </a:r>
            <a:r>
              <a:rPr lang="en-US" sz="3044" dirty="0" err="1">
                <a:solidFill>
                  <a:srgbClr val="034172"/>
                </a:solidFill>
                <a:latin typeface="Calibri (MS)"/>
              </a:rPr>
              <a:t>H</a:t>
            </a:r>
            <a:r>
              <a:rPr lang="en-US" sz="3044" dirty="0" err="1" smtClean="0">
                <a:solidFill>
                  <a:srgbClr val="034172"/>
                </a:solidFill>
                <a:latin typeface="Calibri (MS)"/>
              </a:rPr>
              <a:t>ealthficial</a:t>
            </a:r>
            <a:r>
              <a:rPr lang="en-US" sz="3044" dirty="0" smtClean="0">
                <a:solidFill>
                  <a:srgbClr val="034172"/>
                </a:solidFill>
                <a:latin typeface="Calibri (MS)"/>
              </a:rPr>
              <a:t> </a:t>
            </a:r>
            <a:endParaRPr lang="en-US" sz="3044" dirty="0">
              <a:solidFill>
                <a:srgbClr val="034172"/>
              </a:solidFill>
              <a:latin typeface="Calibri (MS)"/>
            </a:endParaRPr>
          </a:p>
          <a:p>
            <a:pPr algn="ctr">
              <a:lnSpc>
                <a:spcPts val="3044"/>
              </a:lnSpc>
            </a:pPr>
            <a:r>
              <a:rPr lang="en-US" sz="3044" dirty="0">
                <a:solidFill>
                  <a:srgbClr val="034172"/>
                </a:solidFill>
                <a:latin typeface="Calibri (MS)"/>
              </a:rPr>
              <a:t>Enrollment no- PG/22/109</a:t>
            </a:r>
          </a:p>
          <a:p>
            <a:pPr algn="ctr">
              <a:lnSpc>
                <a:spcPts val="3044"/>
              </a:lnSpc>
            </a:pPr>
            <a:r>
              <a:rPr lang="en-US" sz="3044" dirty="0">
                <a:solidFill>
                  <a:srgbClr val="034172"/>
                </a:solidFill>
                <a:latin typeface="Calibri (MS)"/>
              </a:rPr>
              <a:t>Name of the </a:t>
            </a:r>
            <a:r>
              <a:rPr lang="en-US" sz="3044" dirty="0" smtClean="0">
                <a:solidFill>
                  <a:srgbClr val="034172"/>
                </a:solidFill>
                <a:latin typeface="Calibri (MS)"/>
              </a:rPr>
              <a:t>mentor: </a:t>
            </a:r>
            <a:r>
              <a:rPr lang="en-US" sz="3044" dirty="0">
                <a:solidFill>
                  <a:srgbClr val="034172"/>
                </a:solidFill>
                <a:latin typeface="Calibri (MS)"/>
              </a:rPr>
              <a:t>Dr. </a:t>
            </a:r>
            <a:r>
              <a:rPr lang="en-US" sz="3044" dirty="0" err="1">
                <a:solidFill>
                  <a:srgbClr val="034172"/>
                </a:solidFill>
                <a:latin typeface="Calibri (MS)"/>
              </a:rPr>
              <a:t>Anandhi</a:t>
            </a:r>
            <a:r>
              <a:rPr lang="en-US" sz="3044" dirty="0">
                <a:solidFill>
                  <a:srgbClr val="034172"/>
                </a:solidFill>
                <a:latin typeface="Calibri (MS)"/>
              </a:rPr>
              <a:t> Ramachandran</a:t>
            </a:r>
          </a:p>
          <a:p>
            <a:pPr algn="ctr">
              <a:lnSpc>
                <a:spcPts val="3044"/>
              </a:lnSpc>
            </a:pPr>
            <a:r>
              <a:rPr lang="en-US" sz="3044" dirty="0">
                <a:solidFill>
                  <a:srgbClr val="034172"/>
                </a:solidFill>
                <a:latin typeface="Calibri (MS)"/>
              </a:rPr>
              <a:t>Submitted to: International Institute of Health Management Research [IIHMR], Delhi.</a:t>
            </a:r>
          </a:p>
          <a:p>
            <a:pPr algn="ctr">
              <a:lnSpc>
                <a:spcPts val="2344"/>
              </a:lnSpc>
            </a:pPr>
            <a:endParaRPr lang="en-US" sz="3044" dirty="0">
              <a:solidFill>
                <a:srgbClr val="034172"/>
              </a:solidFill>
              <a:latin typeface="Calibri (MS)"/>
            </a:endParaRPr>
          </a:p>
        </p:txBody>
      </p:sp>
      <p:sp>
        <p:nvSpPr>
          <p:cNvPr id="6" name="TextBox 6"/>
          <p:cNvSpPr txBox="1"/>
          <p:nvPr/>
        </p:nvSpPr>
        <p:spPr>
          <a:xfrm>
            <a:off x="9144000" y="421268"/>
            <a:ext cx="6311390" cy="607432"/>
          </a:xfrm>
          <a:prstGeom prst="rect">
            <a:avLst/>
          </a:prstGeom>
        </p:spPr>
        <p:txBody>
          <a:bodyPr lIns="0" tIns="0" rIns="0" bIns="0" rtlCol="0" anchor="t">
            <a:spAutoFit/>
          </a:bodyPr>
          <a:lstStyle/>
          <a:p>
            <a:pPr algn="ctr">
              <a:lnSpc>
                <a:spcPts val="4044"/>
              </a:lnSpc>
            </a:pPr>
            <a:r>
              <a:rPr lang="en-US" sz="4044">
                <a:solidFill>
                  <a:srgbClr val="034172"/>
                </a:solidFill>
                <a:latin typeface="Calibri (MS) Bold Italics"/>
              </a:rPr>
              <a:t>Project Report </a:t>
            </a:r>
            <a:r>
              <a:rPr lang="en-US" sz="4044">
                <a:solidFill>
                  <a:srgbClr val="034172"/>
                </a:solidFill>
                <a:latin typeface="Calibri (MS)"/>
              </a:rPr>
              <a:t> </a:t>
            </a:r>
          </a:p>
        </p:txBody>
      </p:sp>
      <p:pic>
        <p:nvPicPr>
          <p:cNvPr id="7" name="Picture 6">
            <a:extLst>
              <a:ext uri="{FF2B5EF4-FFF2-40B4-BE49-F238E27FC236}">
                <a16:creationId xmlns:a16="http://schemas.microsoft.com/office/drawing/2014/main" id="{945CF6E8-DCFB-270F-3407-DF7FB0254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9686" y="6769743"/>
            <a:ext cx="3922514" cy="21837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169451" y="408453"/>
            <a:ext cx="7074544" cy="1123399"/>
            <a:chOff x="0" y="0"/>
            <a:chExt cx="1863254" cy="295875"/>
          </a:xfrm>
        </p:grpSpPr>
        <p:sp>
          <p:nvSpPr>
            <p:cNvPr id="3" name="Freeform 3"/>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5" name="TextBox 5"/>
          <p:cNvSpPr txBox="1"/>
          <p:nvPr/>
        </p:nvSpPr>
        <p:spPr>
          <a:xfrm>
            <a:off x="1629017" y="573327"/>
            <a:ext cx="6155413" cy="774601"/>
          </a:xfrm>
          <a:prstGeom prst="rect">
            <a:avLst/>
          </a:prstGeom>
        </p:spPr>
        <p:txBody>
          <a:bodyPr lIns="0" tIns="0" rIns="0" bIns="0" rtlCol="0" anchor="t">
            <a:spAutoFit/>
          </a:bodyPr>
          <a:lstStyle/>
          <a:p>
            <a:pPr algn="ctr">
              <a:lnSpc>
                <a:spcPts val="5000"/>
              </a:lnSpc>
            </a:pPr>
            <a:r>
              <a:rPr lang="en-US" sz="5000">
                <a:solidFill>
                  <a:srgbClr val="034172"/>
                </a:solidFill>
                <a:latin typeface="Calibri (MS) Bold"/>
              </a:rPr>
              <a:t>METHODOLOGY (3/3)</a:t>
            </a:r>
          </a:p>
        </p:txBody>
      </p:sp>
      <p:sp>
        <p:nvSpPr>
          <p:cNvPr id="6" name="TextBox 6"/>
          <p:cNvSpPr txBox="1"/>
          <p:nvPr/>
        </p:nvSpPr>
        <p:spPr>
          <a:xfrm>
            <a:off x="609600" y="2247900"/>
            <a:ext cx="12140710" cy="5770811"/>
          </a:xfrm>
          <a:prstGeom prst="rect">
            <a:avLst/>
          </a:prstGeom>
        </p:spPr>
        <p:txBody>
          <a:bodyPr wrap="square" lIns="0" tIns="0" rIns="0" bIns="0" rtlCol="0" anchor="t">
            <a:spAutoFit/>
          </a:bodyPr>
          <a:lstStyle/>
          <a:p>
            <a:pPr marL="647700" lvl="1" indent="-323850">
              <a:lnSpc>
                <a:spcPts val="3000"/>
              </a:lnSpc>
              <a:buFont typeface="Arial"/>
              <a:buChar char="•"/>
            </a:pPr>
            <a:r>
              <a:rPr lang="en-GB" sz="3000" b="1" dirty="0">
                <a:solidFill>
                  <a:srgbClr val="034172"/>
                </a:solidFill>
              </a:rPr>
              <a:t>Eligibility Assessment</a:t>
            </a:r>
            <a:r>
              <a:rPr lang="en-GB" sz="3000" dirty="0">
                <a:solidFill>
                  <a:srgbClr val="034172"/>
                </a:solidFill>
              </a:rPr>
              <a:t>:</a:t>
            </a:r>
            <a:br>
              <a:rPr lang="en-GB" sz="3000" dirty="0">
                <a:solidFill>
                  <a:srgbClr val="034172"/>
                </a:solidFill>
              </a:rPr>
            </a:br>
            <a:r>
              <a:rPr lang="en-GB" sz="3000" dirty="0">
                <a:solidFill>
                  <a:srgbClr val="034172"/>
                </a:solidFill>
              </a:rPr>
              <a:t>After applying the inclusion and exclusion criteria, 150 articles were excluded for various reasons such as being out of scope, non-peer-reviewed, or conducted outside the geographical focus area.</a:t>
            </a:r>
            <a:br>
              <a:rPr lang="en-GB" sz="3000" dirty="0">
                <a:solidFill>
                  <a:srgbClr val="034172"/>
                </a:solidFill>
              </a:rPr>
            </a:br>
            <a:r>
              <a:rPr lang="en-GB" sz="3000" i="1" dirty="0">
                <a:solidFill>
                  <a:srgbClr val="034172"/>
                </a:solidFill>
              </a:rPr>
              <a:t>Articles remaining after eligibility assessment: 50</a:t>
            </a:r>
            <a:r>
              <a:rPr lang="en-GB" sz="3000" dirty="0">
                <a:solidFill>
                  <a:srgbClr val="034172"/>
                </a:solidFill>
              </a:rPr>
              <a:t/>
            </a:r>
            <a:br>
              <a:rPr lang="en-GB" sz="3000" dirty="0">
                <a:solidFill>
                  <a:srgbClr val="034172"/>
                </a:solidFill>
              </a:rPr>
            </a:br>
            <a:r>
              <a:rPr lang="en-GB" sz="3000" b="1" dirty="0">
                <a:solidFill>
                  <a:srgbClr val="034172"/>
                </a:solidFill>
              </a:rPr>
              <a:t>Full-Text Review:</a:t>
            </a:r>
            <a:r>
              <a:rPr lang="en-GB" sz="3000" dirty="0">
                <a:solidFill>
                  <a:srgbClr val="034172"/>
                </a:solidFill>
              </a:rPr>
              <a:t/>
            </a:r>
            <a:br>
              <a:rPr lang="en-GB" sz="3000" dirty="0">
                <a:solidFill>
                  <a:srgbClr val="034172"/>
                </a:solidFill>
              </a:rPr>
            </a:br>
            <a:r>
              <a:rPr lang="en-GB" sz="3000" dirty="0">
                <a:solidFill>
                  <a:srgbClr val="034172"/>
                </a:solidFill>
              </a:rPr>
              <a:t>The full texts of the remaining 50 articles were reviewed for relevance and </a:t>
            </a:r>
            <a:r>
              <a:rPr lang="en-GB" sz="3000" dirty="0" smtClean="0">
                <a:solidFill>
                  <a:srgbClr val="034172"/>
                </a:solidFill>
              </a:rPr>
              <a:t>quality. 30 </a:t>
            </a:r>
            <a:r>
              <a:rPr lang="en-GB" sz="3000" dirty="0">
                <a:solidFill>
                  <a:srgbClr val="034172"/>
                </a:solidFill>
              </a:rPr>
              <a:t>articles were further excluded based on the full-text review as they did not meet the research objectives or lacked sufficient data on NLP-CDSS integration.</a:t>
            </a:r>
            <a:br>
              <a:rPr lang="en-GB" sz="3000" dirty="0">
                <a:solidFill>
                  <a:srgbClr val="034172"/>
                </a:solidFill>
              </a:rPr>
            </a:br>
            <a:r>
              <a:rPr lang="en-GB" sz="3000" b="1" dirty="0">
                <a:solidFill>
                  <a:srgbClr val="034172"/>
                </a:solidFill>
              </a:rPr>
              <a:t>Final Selection:</a:t>
            </a:r>
            <a:r>
              <a:rPr lang="en-GB" sz="3000" dirty="0">
                <a:solidFill>
                  <a:srgbClr val="034172"/>
                </a:solidFill>
              </a:rPr>
              <a:t/>
            </a:r>
            <a:br>
              <a:rPr lang="en-GB" sz="3000" dirty="0">
                <a:solidFill>
                  <a:srgbClr val="034172"/>
                </a:solidFill>
              </a:rPr>
            </a:br>
            <a:r>
              <a:rPr lang="en-GB" sz="3000" dirty="0">
                <a:solidFill>
                  <a:srgbClr val="034172"/>
                </a:solidFill>
              </a:rPr>
              <a:t>The final selection included 20 articles that were deemed highly relevant and of sufficient quality to address the research question.</a:t>
            </a:r>
            <a:br>
              <a:rPr lang="en-GB" sz="3000" dirty="0">
                <a:solidFill>
                  <a:srgbClr val="034172"/>
                </a:solidFill>
              </a:rPr>
            </a:br>
            <a:r>
              <a:rPr lang="en-GB" sz="3000" dirty="0">
                <a:solidFill>
                  <a:srgbClr val="034172"/>
                </a:solidFill>
              </a:rPr>
              <a:t>List of Finally Selected </a:t>
            </a:r>
            <a:r>
              <a:rPr lang="en-GB" sz="3000" dirty="0" smtClean="0">
                <a:solidFill>
                  <a:srgbClr val="034172"/>
                </a:solidFill>
              </a:rPr>
              <a:t>Articles</a:t>
            </a:r>
            <a:endParaRPr lang="en-US" sz="3000" dirty="0">
              <a:solidFill>
                <a:srgbClr val="034172"/>
              </a:solidFill>
            </a:endParaRPr>
          </a:p>
          <a:p>
            <a:pPr marL="647700" lvl="1" indent="-323850" algn="l">
              <a:lnSpc>
                <a:spcPts val="3000"/>
              </a:lnSpc>
              <a:buFont typeface="Arial"/>
              <a:buChar char="•"/>
            </a:pPr>
            <a:r>
              <a:rPr lang="en-US" sz="3000" b="1" dirty="0" smtClean="0">
                <a:solidFill>
                  <a:srgbClr val="034172"/>
                </a:solidFill>
              </a:rPr>
              <a:t>Study </a:t>
            </a:r>
            <a:r>
              <a:rPr lang="en-US" sz="3000" b="1" dirty="0">
                <a:solidFill>
                  <a:srgbClr val="034172"/>
                </a:solidFill>
              </a:rPr>
              <a:t>duration</a:t>
            </a:r>
            <a:r>
              <a:rPr lang="en-US" sz="3000" dirty="0" smtClean="0">
                <a:solidFill>
                  <a:srgbClr val="034172"/>
                </a:solidFill>
              </a:rPr>
              <a:t>: 3 months ( 15 March- 15 June 2024)</a:t>
            </a:r>
            <a:endParaRPr lang="en-US" sz="3000" dirty="0">
              <a:solidFill>
                <a:srgbClr val="034172"/>
              </a:solidFill>
              <a:latin typeface="Calibri (MS)"/>
            </a:endParaRPr>
          </a:p>
        </p:txBody>
      </p:sp>
      <p:sp>
        <p:nvSpPr>
          <p:cNvPr id="7" name="Freeform 7"/>
          <p:cNvSpPr/>
          <p:nvPr/>
        </p:nvSpPr>
        <p:spPr>
          <a:xfrm>
            <a:off x="12985447" y="2728428"/>
            <a:ext cx="5302553" cy="4830144"/>
          </a:xfrm>
          <a:custGeom>
            <a:avLst/>
            <a:gdLst/>
            <a:ahLst/>
            <a:cxnLst/>
            <a:rect l="l" t="t" r="r" b="b"/>
            <a:pathLst>
              <a:path w="5302553" h="4830144">
                <a:moveTo>
                  <a:pt x="0" y="0"/>
                </a:moveTo>
                <a:lnTo>
                  <a:pt x="5302553" y="0"/>
                </a:lnTo>
                <a:lnTo>
                  <a:pt x="5302553" y="4830144"/>
                </a:lnTo>
                <a:lnTo>
                  <a:pt x="0" y="48301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8" name="Picture 7">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6723" y="42696"/>
            <a:ext cx="2695903" cy="126895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sp>
        <p:nvSpPr>
          <p:cNvPr id="7" name="Rectangle 6"/>
          <p:cNvSpPr/>
          <p:nvPr/>
        </p:nvSpPr>
        <p:spPr>
          <a:xfrm>
            <a:off x="0" y="1487170"/>
            <a:ext cx="17526000" cy="8217634"/>
          </a:xfrm>
          <a:prstGeom prst="rect">
            <a:avLst/>
          </a:prstGeom>
        </p:spPr>
        <p:txBody>
          <a:bodyPr wrap="square">
            <a:spAutoFit/>
          </a:bodyPr>
          <a:lstStyle/>
          <a:p>
            <a:r>
              <a:rPr lang="en-GB" sz="3000" b="1" dirty="0">
                <a:solidFill>
                  <a:schemeClr val="tx2"/>
                </a:solidFill>
              </a:rPr>
              <a:t>List of Finally Selected </a:t>
            </a:r>
            <a:r>
              <a:rPr lang="en-GB" sz="3000" b="1" dirty="0" smtClean="0">
                <a:solidFill>
                  <a:schemeClr val="tx2"/>
                </a:solidFill>
              </a:rPr>
              <a:t>Articles</a:t>
            </a:r>
          </a:p>
          <a:p>
            <a:pPr marL="457200" indent="-457200">
              <a:buFont typeface="Arial" panose="020B0604020202020204" pitchFamily="34" charset="0"/>
              <a:buChar char="•"/>
            </a:pPr>
            <a:r>
              <a:rPr lang="en-GB" sz="3000" dirty="0" smtClean="0"/>
              <a:t>Das</a:t>
            </a:r>
            <a:r>
              <a:rPr lang="en-GB" sz="3000" dirty="0"/>
              <a:t>, S., &amp; Murthy, V. (2018). "Adoption of Clinical Decision Support Systems in India: User Needs and Preferences</a:t>
            </a:r>
            <a:r>
              <a:rPr lang="en-GB" sz="3000" dirty="0" smtClean="0"/>
              <a:t>.“</a:t>
            </a:r>
          </a:p>
          <a:p>
            <a:pPr marL="457200" indent="-457200">
              <a:buFont typeface="Arial" panose="020B0604020202020204" pitchFamily="34" charset="0"/>
              <a:buChar char="•"/>
            </a:pPr>
            <a:r>
              <a:rPr lang="en-GB" sz="3000" dirty="0" smtClean="0"/>
              <a:t>Garg</a:t>
            </a:r>
            <a:r>
              <a:rPr lang="en-GB" sz="3000" dirty="0"/>
              <a:t>, A. X., et al. (2005). "Effects of computerized clinical decision support systems on practitioner performance and patient outcomes: A systematic review</a:t>
            </a:r>
            <a:r>
              <a:rPr lang="en-GB" sz="3000" dirty="0" smtClean="0"/>
              <a:t>.“</a:t>
            </a:r>
          </a:p>
          <a:p>
            <a:pPr marL="457200" indent="-457200">
              <a:buFont typeface="Arial" panose="020B0604020202020204" pitchFamily="34" charset="0"/>
              <a:buChar char="•"/>
            </a:pPr>
            <a:r>
              <a:rPr lang="en-GB" sz="3000" dirty="0" err="1" smtClean="0"/>
              <a:t>Gristock</a:t>
            </a:r>
            <a:r>
              <a:rPr lang="en-GB" sz="3000" dirty="0"/>
              <a:t>, A., et al. (2011). "Using NLP to interpret complex clinical guidelines on ventilator weaning</a:t>
            </a:r>
            <a:r>
              <a:rPr lang="en-GB" sz="3000" dirty="0" smtClean="0"/>
              <a:t>.“</a:t>
            </a:r>
          </a:p>
          <a:p>
            <a:pPr marL="457200" indent="-457200">
              <a:buFont typeface="Arial" panose="020B0604020202020204" pitchFamily="34" charset="0"/>
              <a:buChar char="•"/>
            </a:pPr>
            <a:r>
              <a:rPr lang="en-GB" sz="3000" dirty="0" smtClean="0"/>
              <a:t>Huang</a:t>
            </a:r>
            <a:r>
              <a:rPr lang="en-GB" sz="3000" dirty="0"/>
              <a:t>, Y., et al. (2019). "Improving clinician workflow with NLP-powered information retrieval</a:t>
            </a:r>
            <a:r>
              <a:rPr lang="en-GB" sz="3000" dirty="0" smtClean="0"/>
              <a:t>.“</a:t>
            </a:r>
          </a:p>
          <a:p>
            <a:pPr marL="457200" indent="-457200">
              <a:buFont typeface="Arial" panose="020B0604020202020204" pitchFamily="34" charset="0"/>
              <a:buChar char="•"/>
            </a:pPr>
            <a:r>
              <a:rPr lang="en-GB" sz="3000" dirty="0" smtClean="0"/>
              <a:t>Kawamoto</a:t>
            </a:r>
            <a:r>
              <a:rPr lang="en-GB" sz="3000" dirty="0"/>
              <a:t>, K., et al. (2007). "Improving clinical practice using clinical decision support systems: a systematic review of trials to identify features critical to success</a:t>
            </a:r>
            <a:r>
              <a:rPr lang="en-GB" sz="3000" dirty="0" smtClean="0"/>
              <a:t>.“</a:t>
            </a:r>
          </a:p>
          <a:p>
            <a:pPr marL="457200" indent="-457200">
              <a:buFont typeface="Arial" panose="020B0604020202020204" pitchFamily="34" charset="0"/>
              <a:buChar char="•"/>
            </a:pPr>
            <a:r>
              <a:rPr lang="en-GB" sz="3000" dirty="0" err="1" smtClean="0"/>
              <a:t>Meystre</a:t>
            </a:r>
            <a:r>
              <a:rPr lang="en-GB" sz="3000" dirty="0"/>
              <a:t>, S. M., et al. (2008). "Extracting information from textual documents in the electronic health record: A review of recent research</a:t>
            </a:r>
            <a:r>
              <a:rPr lang="en-GB" sz="3000" dirty="0" smtClean="0"/>
              <a:t>.“</a:t>
            </a:r>
          </a:p>
          <a:p>
            <a:pPr marL="457200" indent="-457200">
              <a:buFont typeface="Arial" panose="020B0604020202020204" pitchFamily="34" charset="0"/>
              <a:buChar char="•"/>
            </a:pPr>
            <a:r>
              <a:rPr lang="en-GB" sz="3000" dirty="0" err="1" smtClean="0"/>
              <a:t>Mitra</a:t>
            </a:r>
            <a:r>
              <a:rPr lang="en-GB" sz="3000" dirty="0"/>
              <a:t>, P., &amp; Murthy, V. (2018). "Design considerations for NLP integration in clinical decision support systems</a:t>
            </a:r>
            <a:r>
              <a:rPr lang="en-GB" sz="3000" dirty="0" smtClean="0"/>
              <a:t>.“</a:t>
            </a:r>
          </a:p>
          <a:p>
            <a:pPr marL="457200" indent="-457200">
              <a:buFont typeface="Arial" panose="020B0604020202020204" pitchFamily="34" charset="0"/>
              <a:buChar char="•"/>
            </a:pPr>
            <a:r>
              <a:rPr lang="en-GB" sz="3000" dirty="0" err="1" smtClean="0"/>
              <a:t>Shahar</a:t>
            </a:r>
            <a:r>
              <a:rPr lang="en-GB" sz="3000" dirty="0"/>
              <a:t>, Y., et al. (2001). "A framework for knowledge-based temporal abstraction in clinical domains</a:t>
            </a:r>
            <a:r>
              <a:rPr lang="en-GB" sz="3000" dirty="0" smtClean="0"/>
              <a:t>.“</a:t>
            </a:r>
          </a:p>
          <a:p>
            <a:pPr marL="457200" indent="-457200">
              <a:buFont typeface="Arial" panose="020B0604020202020204" pitchFamily="34" charset="0"/>
              <a:buChar char="•"/>
            </a:pPr>
            <a:r>
              <a:rPr lang="en-GB" sz="3000" dirty="0" smtClean="0"/>
              <a:t>Shapiro</a:t>
            </a:r>
            <a:r>
              <a:rPr lang="en-GB" sz="3000" dirty="0"/>
              <a:t>, M., et al. (2018). "Assessing the impact of NLP-powered CDSS on long-term patient outcomes</a:t>
            </a:r>
            <a:r>
              <a:rPr lang="en-GB" sz="3000" dirty="0" smtClean="0"/>
              <a:t>.“</a:t>
            </a:r>
          </a:p>
          <a:p>
            <a:pPr marL="457200" indent="-457200">
              <a:buFont typeface="Arial" panose="020B0604020202020204" pitchFamily="34" charset="0"/>
              <a:buChar char="•"/>
            </a:pPr>
            <a:r>
              <a:rPr lang="en-GB" sz="3000" dirty="0" smtClean="0"/>
              <a:t>Sweeney</a:t>
            </a:r>
            <a:r>
              <a:rPr lang="en-GB" sz="3000" dirty="0"/>
              <a:t>, L., et al. (2010). "The role of NLP in automating clinical tasks: A case study in medication reconciliation</a:t>
            </a:r>
            <a:r>
              <a:rPr lang="en-GB" sz="3000" dirty="0" smtClean="0"/>
              <a:t>.“</a:t>
            </a:r>
          </a:p>
          <a:p>
            <a:pPr marL="457200" indent="-457200">
              <a:buFont typeface="Arial" panose="020B0604020202020204" pitchFamily="34" charset="0"/>
              <a:buChar char="•"/>
            </a:pPr>
            <a:r>
              <a:rPr lang="en-GB" sz="3000" dirty="0" smtClean="0"/>
              <a:t>Wu</a:t>
            </a:r>
            <a:r>
              <a:rPr lang="en-GB" sz="3000" dirty="0"/>
              <a:t>, S., et al. (2019). "Identification of key findings in radiology reports using natural language processing."</a:t>
            </a:r>
            <a:r>
              <a:rPr lang="en-GB" dirty="0">
                <a:solidFill>
                  <a:schemeClr val="tx2"/>
                </a:solidFill>
              </a:rPr>
              <a:t/>
            </a:r>
            <a:br>
              <a:rPr lang="en-GB" dirty="0">
                <a:solidFill>
                  <a:schemeClr val="tx2"/>
                </a:solidFill>
              </a:rPr>
            </a:br>
            <a:endParaRPr lang="en-GB" dirty="0">
              <a:solidFill>
                <a:schemeClr val="tx2"/>
              </a:solidFill>
            </a:endParaRPr>
          </a:p>
        </p:txBody>
      </p:sp>
      <p:sp>
        <p:nvSpPr>
          <p:cNvPr id="9" name="Freeform 3"/>
          <p:cNvSpPr/>
          <p:nvPr/>
        </p:nvSpPr>
        <p:spPr>
          <a:xfrm>
            <a:off x="16006723" y="0"/>
            <a:ext cx="1976477" cy="3009900"/>
          </a:xfrm>
          <a:custGeom>
            <a:avLst/>
            <a:gdLst/>
            <a:ahLst/>
            <a:cxnLst/>
            <a:rect l="l" t="t" r="r" b="b"/>
            <a:pathLst>
              <a:path w="3101516" h="5502690">
                <a:moveTo>
                  <a:pt x="0" y="0"/>
                </a:moveTo>
                <a:lnTo>
                  <a:pt x="3101516" y="0"/>
                </a:lnTo>
                <a:lnTo>
                  <a:pt x="3101516" y="5502690"/>
                </a:lnTo>
                <a:lnTo>
                  <a:pt x="0" y="550269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10" name="Picture 9">
            <a:extLst>
              <a:ext uri="{FF2B5EF4-FFF2-40B4-BE49-F238E27FC236}">
                <a16:creationId xmlns:a16="http://schemas.microsoft.com/office/drawing/2014/main" id="{945CF6E8-DCFB-270F-3407-DF7FB0254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695903" cy="12689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169451" y="408453"/>
            <a:ext cx="7074544" cy="1123399"/>
            <a:chOff x="0" y="0"/>
            <a:chExt cx="1863254" cy="295875"/>
          </a:xfrm>
        </p:grpSpPr>
        <p:sp>
          <p:nvSpPr>
            <p:cNvPr id="3" name="Freeform 3"/>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5" name="Freeform 5"/>
          <p:cNvSpPr/>
          <p:nvPr/>
        </p:nvSpPr>
        <p:spPr>
          <a:xfrm>
            <a:off x="11444083" y="1102360"/>
            <a:ext cx="4832490" cy="4038600"/>
          </a:xfrm>
          <a:custGeom>
            <a:avLst/>
            <a:gdLst/>
            <a:ahLst/>
            <a:cxnLst/>
            <a:rect l="l" t="t" r="r" b="b"/>
            <a:pathLst>
              <a:path w="5199789" h="5133610">
                <a:moveTo>
                  <a:pt x="0" y="0"/>
                </a:moveTo>
                <a:lnTo>
                  <a:pt x="5199789" y="0"/>
                </a:lnTo>
                <a:lnTo>
                  <a:pt x="5199789" y="5133610"/>
                </a:lnTo>
                <a:lnTo>
                  <a:pt x="0" y="513361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357331" y="1738696"/>
            <a:ext cx="7886664" cy="4740388"/>
          </a:xfrm>
          <a:custGeom>
            <a:avLst/>
            <a:gdLst/>
            <a:ahLst/>
            <a:cxnLst/>
            <a:rect l="l" t="t" r="r" b="b"/>
            <a:pathLst>
              <a:path w="7886664" h="4740388">
                <a:moveTo>
                  <a:pt x="0" y="0"/>
                </a:moveTo>
                <a:lnTo>
                  <a:pt x="7886664" y="0"/>
                </a:lnTo>
                <a:lnTo>
                  <a:pt x="7886664" y="4740388"/>
                </a:lnTo>
                <a:lnTo>
                  <a:pt x="0" y="4740388"/>
                </a:lnTo>
                <a:lnTo>
                  <a:pt x="0" y="0"/>
                </a:lnTo>
                <a:close/>
              </a:path>
            </a:pathLst>
          </a:custGeom>
          <a:blipFill>
            <a:blip r:embed="rId4"/>
            <a:stretch>
              <a:fillRect/>
            </a:stretch>
          </a:blipFill>
        </p:spPr>
      </p:sp>
      <p:sp>
        <p:nvSpPr>
          <p:cNvPr id="7" name="Freeform 7"/>
          <p:cNvSpPr/>
          <p:nvPr/>
        </p:nvSpPr>
        <p:spPr>
          <a:xfrm>
            <a:off x="9870393" y="5143500"/>
            <a:ext cx="7979871" cy="4796412"/>
          </a:xfrm>
          <a:custGeom>
            <a:avLst/>
            <a:gdLst/>
            <a:ahLst/>
            <a:cxnLst/>
            <a:rect l="l" t="t" r="r" b="b"/>
            <a:pathLst>
              <a:path w="7979871" h="4796412">
                <a:moveTo>
                  <a:pt x="0" y="0"/>
                </a:moveTo>
                <a:lnTo>
                  <a:pt x="7979871" y="0"/>
                </a:lnTo>
                <a:lnTo>
                  <a:pt x="7979871" y="4796412"/>
                </a:lnTo>
                <a:lnTo>
                  <a:pt x="0" y="4796412"/>
                </a:lnTo>
                <a:lnTo>
                  <a:pt x="0" y="0"/>
                </a:lnTo>
                <a:close/>
              </a:path>
            </a:pathLst>
          </a:custGeom>
          <a:blipFill>
            <a:blip r:embed="rId5"/>
            <a:stretch>
              <a:fillRect/>
            </a:stretch>
          </a:blipFill>
        </p:spPr>
      </p:sp>
      <p:sp>
        <p:nvSpPr>
          <p:cNvPr id="8" name="TextBox 8"/>
          <p:cNvSpPr txBox="1"/>
          <p:nvPr/>
        </p:nvSpPr>
        <p:spPr>
          <a:xfrm>
            <a:off x="2846371" y="573327"/>
            <a:ext cx="3720703" cy="641201"/>
          </a:xfrm>
          <a:prstGeom prst="rect">
            <a:avLst/>
          </a:prstGeom>
        </p:spPr>
        <p:txBody>
          <a:bodyPr lIns="0" tIns="0" rIns="0" bIns="0" rtlCol="0" anchor="t">
            <a:spAutoFit/>
          </a:bodyPr>
          <a:lstStyle/>
          <a:p>
            <a:pPr algn="ctr">
              <a:lnSpc>
                <a:spcPts val="5000"/>
              </a:lnSpc>
              <a:spcBef>
                <a:spcPct val="0"/>
              </a:spcBef>
            </a:pPr>
            <a:r>
              <a:rPr lang="en-US" sz="5000" dirty="0">
                <a:solidFill>
                  <a:srgbClr val="000000"/>
                </a:solidFill>
                <a:latin typeface="Calibri (MS) Bold"/>
              </a:rPr>
              <a:t>RESULTS (</a:t>
            </a:r>
            <a:r>
              <a:rPr lang="en-US" sz="5000" dirty="0" smtClean="0">
                <a:solidFill>
                  <a:srgbClr val="000000"/>
                </a:solidFill>
                <a:latin typeface="Calibri (MS) Bold"/>
              </a:rPr>
              <a:t>1/4)</a:t>
            </a:r>
            <a:endParaRPr lang="en-US" sz="5000" dirty="0">
              <a:solidFill>
                <a:srgbClr val="000000"/>
              </a:solidFill>
              <a:latin typeface="Calibri (MS) Bold"/>
            </a:endParaRPr>
          </a:p>
        </p:txBody>
      </p:sp>
      <p:pic>
        <p:nvPicPr>
          <p:cNvPr id="10" name="Picture 9">
            <a:extLst>
              <a:ext uri="{FF2B5EF4-FFF2-40B4-BE49-F238E27FC236}">
                <a16:creationId xmlns:a16="http://schemas.microsoft.com/office/drawing/2014/main" id="{945CF6E8-DCFB-270F-3407-DF7FB0254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5467" y="46381"/>
            <a:ext cx="2695903" cy="126895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169451" y="408453"/>
            <a:ext cx="7074544" cy="1123399"/>
            <a:chOff x="0" y="0"/>
            <a:chExt cx="1863254" cy="295875"/>
          </a:xfrm>
        </p:grpSpPr>
        <p:sp>
          <p:nvSpPr>
            <p:cNvPr id="3" name="Freeform 3"/>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5" name="TextBox 5"/>
          <p:cNvSpPr txBox="1"/>
          <p:nvPr/>
        </p:nvSpPr>
        <p:spPr>
          <a:xfrm>
            <a:off x="2846371" y="573327"/>
            <a:ext cx="3720703" cy="641201"/>
          </a:xfrm>
          <a:prstGeom prst="rect">
            <a:avLst/>
          </a:prstGeom>
        </p:spPr>
        <p:txBody>
          <a:bodyPr lIns="0" tIns="0" rIns="0" bIns="0" rtlCol="0" anchor="t">
            <a:spAutoFit/>
          </a:bodyPr>
          <a:lstStyle/>
          <a:p>
            <a:pPr algn="ctr">
              <a:lnSpc>
                <a:spcPts val="5000"/>
              </a:lnSpc>
              <a:spcBef>
                <a:spcPct val="0"/>
              </a:spcBef>
            </a:pPr>
            <a:r>
              <a:rPr lang="en-US" sz="5000" dirty="0">
                <a:solidFill>
                  <a:srgbClr val="000000"/>
                </a:solidFill>
                <a:latin typeface="Calibri (MS) Bold"/>
              </a:rPr>
              <a:t>RESULTS </a:t>
            </a:r>
            <a:r>
              <a:rPr lang="en-US" sz="5000" dirty="0" smtClean="0">
                <a:solidFill>
                  <a:srgbClr val="000000"/>
                </a:solidFill>
                <a:latin typeface="Calibri (MS) Bold"/>
              </a:rPr>
              <a:t>(2/4)</a:t>
            </a:r>
            <a:endParaRPr lang="en-US" sz="5000" dirty="0">
              <a:solidFill>
                <a:srgbClr val="000000"/>
              </a:solidFill>
              <a:latin typeface="Calibri (MS) Bold"/>
            </a:endParaRPr>
          </a:p>
        </p:txBody>
      </p:sp>
      <p:sp>
        <p:nvSpPr>
          <p:cNvPr id="6" name="TextBox 6"/>
          <p:cNvSpPr txBox="1"/>
          <p:nvPr/>
        </p:nvSpPr>
        <p:spPr>
          <a:xfrm>
            <a:off x="697520" y="1743522"/>
            <a:ext cx="13094679" cy="7325082"/>
          </a:xfrm>
          <a:prstGeom prst="rect">
            <a:avLst/>
          </a:prstGeom>
        </p:spPr>
        <p:txBody>
          <a:bodyPr wrap="square" lIns="0" tIns="0" rIns="0" bIns="0" rtlCol="0" anchor="t">
            <a:spAutoFit/>
          </a:bodyPr>
          <a:lstStyle/>
          <a:p>
            <a:r>
              <a:rPr lang="en-GB" sz="2800" b="1" dirty="0">
                <a:solidFill>
                  <a:schemeClr val="tx2"/>
                </a:solidFill>
              </a:rPr>
              <a:t>Thematic Analysis</a:t>
            </a:r>
          </a:p>
          <a:p>
            <a:r>
              <a:rPr lang="en-GB" sz="2800" dirty="0">
                <a:solidFill>
                  <a:schemeClr val="tx2"/>
                </a:solidFill>
              </a:rPr>
              <a:t>A thematic analysis was conducted on the extracted data based on the pre-defined themes aligned with the research objectives. The main themes identified were:</a:t>
            </a:r>
          </a:p>
          <a:p>
            <a:r>
              <a:rPr lang="en-GB" sz="2800" b="1" dirty="0">
                <a:solidFill>
                  <a:schemeClr val="tx2"/>
                </a:solidFill>
              </a:rPr>
              <a:t>User Needs and Preferences for NLP-CDSS Integration</a:t>
            </a:r>
            <a:r>
              <a:rPr lang="en-GB" sz="2800" dirty="0">
                <a:solidFill>
                  <a:schemeClr val="tx2"/>
                </a:solidFill>
              </a:rPr>
              <a:t>:</a:t>
            </a:r>
          </a:p>
          <a:p>
            <a:pPr lvl="1"/>
            <a:r>
              <a:rPr lang="en-GB" sz="2800" dirty="0">
                <a:solidFill>
                  <a:schemeClr val="tx2"/>
                </a:solidFill>
              </a:rPr>
              <a:t>Studies exploring CDSS adoption in India to understand clinician preferences and potential barriers to NLP integration.</a:t>
            </a:r>
          </a:p>
          <a:p>
            <a:pPr lvl="1"/>
            <a:r>
              <a:rPr lang="en-GB" sz="2800" dirty="0">
                <a:solidFill>
                  <a:schemeClr val="tx2"/>
                </a:solidFill>
              </a:rPr>
              <a:t>Key insights into user interface design considerations and training needs.</a:t>
            </a:r>
          </a:p>
          <a:p>
            <a:r>
              <a:rPr lang="en-GB" sz="2800" b="1" dirty="0">
                <a:solidFill>
                  <a:schemeClr val="tx2"/>
                </a:solidFill>
              </a:rPr>
              <a:t>Impact on Clinician Workflow and Information Retrieval Efficiency</a:t>
            </a:r>
            <a:r>
              <a:rPr lang="en-GB" sz="2800" dirty="0">
                <a:solidFill>
                  <a:schemeClr val="tx2"/>
                </a:solidFill>
              </a:rPr>
              <a:t>:</a:t>
            </a:r>
          </a:p>
          <a:p>
            <a:pPr lvl="1"/>
            <a:r>
              <a:rPr lang="en-GB" sz="2800" dirty="0">
                <a:solidFill>
                  <a:schemeClr val="tx2"/>
                </a:solidFill>
              </a:rPr>
              <a:t>Evaluation of how NLP functionalities improve clinician workflow and expedite access to relevant patient data.</a:t>
            </a:r>
          </a:p>
          <a:p>
            <a:pPr lvl="1"/>
            <a:r>
              <a:rPr lang="en-GB" sz="2800" dirty="0">
                <a:solidFill>
                  <a:schemeClr val="tx2"/>
                </a:solidFill>
              </a:rPr>
              <a:t>Assessment of time saved and efficiency gains through task automation.</a:t>
            </a:r>
          </a:p>
          <a:p>
            <a:r>
              <a:rPr lang="en-GB" sz="2800" b="1" dirty="0">
                <a:solidFill>
                  <a:schemeClr val="tx2"/>
                </a:solidFill>
              </a:rPr>
              <a:t>Potential Benefits and Limitations of NLP Integration in CDSS Decision-Making</a:t>
            </a:r>
            <a:r>
              <a:rPr lang="en-GB" sz="2800" dirty="0">
                <a:solidFill>
                  <a:schemeClr val="tx2"/>
                </a:solidFill>
              </a:rPr>
              <a:t>:</a:t>
            </a:r>
          </a:p>
          <a:p>
            <a:pPr lvl="1"/>
            <a:r>
              <a:rPr lang="en-GB" sz="2800" dirty="0">
                <a:solidFill>
                  <a:schemeClr val="tx2"/>
                </a:solidFill>
              </a:rPr>
              <a:t>Analysis of NLP's role in interpreting clinical guidelines and providing evidence-based recommendations.</a:t>
            </a:r>
          </a:p>
          <a:p>
            <a:pPr lvl="1"/>
            <a:r>
              <a:rPr lang="en-GB" sz="2800" dirty="0">
                <a:solidFill>
                  <a:schemeClr val="tx2"/>
                </a:solidFill>
              </a:rPr>
              <a:t>Identification of potential biases in NLP algorithms and the need for strategies to mitigate them.</a:t>
            </a:r>
          </a:p>
          <a:p>
            <a:pPr lvl="1"/>
            <a:r>
              <a:rPr lang="en-GB" sz="2800" dirty="0">
                <a:solidFill>
                  <a:schemeClr val="tx2"/>
                </a:solidFill>
              </a:rPr>
              <a:t>Long-term impact on patient outcomes and the need for further research</a:t>
            </a:r>
            <a:r>
              <a:rPr lang="en-GB" sz="2800" dirty="0" smtClean="0">
                <a:solidFill>
                  <a:schemeClr val="tx2"/>
                </a:solidFill>
              </a:rPr>
              <a:t>.</a:t>
            </a:r>
            <a:endParaRPr lang="en-GB" sz="2800" dirty="0">
              <a:solidFill>
                <a:schemeClr val="tx2"/>
              </a:solidFill>
            </a:endParaRPr>
          </a:p>
        </p:txBody>
      </p:sp>
      <p:sp>
        <p:nvSpPr>
          <p:cNvPr id="7" name="Freeform 7"/>
          <p:cNvSpPr/>
          <p:nvPr/>
        </p:nvSpPr>
        <p:spPr>
          <a:xfrm>
            <a:off x="13610370" y="2895830"/>
            <a:ext cx="4648201" cy="5820684"/>
          </a:xfrm>
          <a:custGeom>
            <a:avLst/>
            <a:gdLst/>
            <a:ahLst/>
            <a:cxnLst/>
            <a:rect l="l" t="t" r="r" b="b"/>
            <a:pathLst>
              <a:path w="4765639" h="4285381">
                <a:moveTo>
                  <a:pt x="0" y="0"/>
                </a:moveTo>
                <a:lnTo>
                  <a:pt x="4765639" y="0"/>
                </a:lnTo>
                <a:lnTo>
                  <a:pt x="4765639" y="4285381"/>
                </a:lnTo>
                <a:lnTo>
                  <a:pt x="0" y="42853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8" name="Picture 7">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62668" y="0"/>
            <a:ext cx="2695903" cy="126895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169451" y="408453"/>
            <a:ext cx="7074544" cy="1123399"/>
            <a:chOff x="0" y="0"/>
            <a:chExt cx="1863254" cy="295875"/>
          </a:xfrm>
        </p:grpSpPr>
        <p:sp>
          <p:nvSpPr>
            <p:cNvPr id="3" name="Freeform 3"/>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7" name="TextBox 8"/>
          <p:cNvSpPr txBox="1"/>
          <p:nvPr/>
        </p:nvSpPr>
        <p:spPr>
          <a:xfrm>
            <a:off x="2846371" y="573327"/>
            <a:ext cx="3720703" cy="641201"/>
          </a:xfrm>
          <a:prstGeom prst="rect">
            <a:avLst/>
          </a:prstGeom>
        </p:spPr>
        <p:txBody>
          <a:bodyPr lIns="0" tIns="0" rIns="0" bIns="0" rtlCol="0" anchor="t">
            <a:spAutoFit/>
          </a:bodyPr>
          <a:lstStyle/>
          <a:p>
            <a:pPr algn="ctr">
              <a:lnSpc>
                <a:spcPts val="5000"/>
              </a:lnSpc>
              <a:spcBef>
                <a:spcPct val="0"/>
              </a:spcBef>
            </a:pPr>
            <a:r>
              <a:rPr lang="en-US" sz="5000" dirty="0">
                <a:solidFill>
                  <a:srgbClr val="000000"/>
                </a:solidFill>
                <a:latin typeface="Calibri (MS) Bold"/>
              </a:rPr>
              <a:t>RESULTS </a:t>
            </a:r>
            <a:r>
              <a:rPr lang="en-US" sz="5000" dirty="0" smtClean="0">
                <a:solidFill>
                  <a:srgbClr val="000000"/>
                </a:solidFill>
                <a:latin typeface="Calibri (MS) Bold"/>
              </a:rPr>
              <a:t>(</a:t>
            </a:r>
            <a:r>
              <a:rPr lang="en-US" sz="5000" dirty="0">
                <a:solidFill>
                  <a:srgbClr val="000000"/>
                </a:solidFill>
                <a:latin typeface="Calibri (MS) Bold"/>
              </a:rPr>
              <a:t>3</a:t>
            </a:r>
            <a:r>
              <a:rPr lang="en-US" sz="5000" dirty="0" smtClean="0">
                <a:solidFill>
                  <a:srgbClr val="000000"/>
                </a:solidFill>
                <a:latin typeface="Calibri (MS) Bold"/>
              </a:rPr>
              <a:t>/4)</a:t>
            </a:r>
            <a:endParaRPr lang="en-US" sz="5000" dirty="0">
              <a:solidFill>
                <a:srgbClr val="000000"/>
              </a:solidFill>
              <a:latin typeface="Calibri (MS) Bold"/>
            </a:endParaRPr>
          </a:p>
        </p:txBody>
      </p:sp>
      <p:graphicFrame>
        <p:nvGraphicFramePr>
          <p:cNvPr id="14" name="Table 13"/>
          <p:cNvGraphicFramePr>
            <a:graphicFrameLocks noGrp="1"/>
          </p:cNvGraphicFramePr>
          <p:nvPr>
            <p:extLst>
              <p:ext uri="{D42A27DB-BD31-4B8C-83A1-F6EECF244321}">
                <p14:modId xmlns:p14="http://schemas.microsoft.com/office/powerpoint/2010/main" val="1223029987"/>
              </p:ext>
            </p:extLst>
          </p:nvPr>
        </p:nvGraphicFramePr>
        <p:xfrm>
          <a:off x="914401" y="1621449"/>
          <a:ext cx="16078200" cy="3903051"/>
        </p:xfrm>
        <a:graphic>
          <a:graphicData uri="http://schemas.openxmlformats.org/drawingml/2006/table">
            <a:tbl>
              <a:tblPr firstRow="1" firstCol="1" bandRow="1">
                <a:tableStyleId>{5C22544A-7EE6-4342-B048-85BDC9FD1C3A}</a:tableStyleId>
              </a:tblPr>
              <a:tblGrid>
                <a:gridCol w="5359400">
                  <a:extLst>
                    <a:ext uri="{9D8B030D-6E8A-4147-A177-3AD203B41FA5}">
                      <a16:colId xmlns:a16="http://schemas.microsoft.com/office/drawing/2014/main" val="269797632"/>
                    </a:ext>
                  </a:extLst>
                </a:gridCol>
                <a:gridCol w="5359400">
                  <a:extLst>
                    <a:ext uri="{9D8B030D-6E8A-4147-A177-3AD203B41FA5}">
                      <a16:colId xmlns:a16="http://schemas.microsoft.com/office/drawing/2014/main" val="3899454768"/>
                    </a:ext>
                  </a:extLst>
                </a:gridCol>
                <a:gridCol w="5359400">
                  <a:extLst>
                    <a:ext uri="{9D8B030D-6E8A-4147-A177-3AD203B41FA5}">
                      <a16:colId xmlns:a16="http://schemas.microsoft.com/office/drawing/2014/main" val="3470444261"/>
                    </a:ext>
                  </a:extLst>
                </a:gridCol>
              </a:tblGrid>
              <a:tr h="281177">
                <a:tc gridSpan="3">
                  <a:txBody>
                    <a:bodyPr/>
                    <a:lstStyle/>
                    <a:p>
                      <a:pPr algn="ctr">
                        <a:lnSpc>
                          <a:spcPct val="107000"/>
                        </a:lnSpc>
                        <a:spcAft>
                          <a:spcPts val="0"/>
                        </a:spcAft>
                      </a:pPr>
                      <a:r>
                        <a:rPr lang="en-GB" sz="2000">
                          <a:effectLst/>
                        </a:rPr>
                        <a:t>Potential Benefits of NLP-CDSS Integration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97244840"/>
                  </a:ext>
                </a:extLst>
              </a:tr>
              <a:tr h="281177">
                <a:tc>
                  <a:txBody>
                    <a:bodyPr/>
                    <a:lstStyle/>
                    <a:p>
                      <a:pPr>
                        <a:lnSpc>
                          <a:spcPct val="107000"/>
                        </a:lnSpc>
                        <a:spcAft>
                          <a:spcPts val="0"/>
                        </a:spcAft>
                      </a:pPr>
                      <a:r>
                        <a:rPr lang="en-GB" sz="2000">
                          <a:effectLst/>
                        </a:rPr>
                        <a:t>Benefit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Description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Example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48942871"/>
                  </a:ext>
                </a:extLst>
              </a:tr>
              <a:tr h="680689">
                <a:tc>
                  <a:txBody>
                    <a:bodyPr/>
                    <a:lstStyle/>
                    <a:p>
                      <a:pPr>
                        <a:lnSpc>
                          <a:spcPct val="107000"/>
                        </a:lnSpc>
                        <a:spcAft>
                          <a:spcPts val="0"/>
                        </a:spcAft>
                      </a:pPr>
                      <a:r>
                        <a:rPr lang="en-GB" sz="2000">
                          <a:effectLst/>
                        </a:rPr>
                        <a:t>Improved Workflow Efficiency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Automates tasks, reduces time spent searching for information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dirty="0">
                          <a:effectLst/>
                        </a:rPr>
                        <a:t>NLP can automate medication reconciliation, freeing up clinician time.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999144"/>
                  </a:ext>
                </a:extLst>
              </a:tr>
              <a:tr h="910993">
                <a:tc>
                  <a:txBody>
                    <a:bodyPr/>
                    <a:lstStyle/>
                    <a:p>
                      <a:pPr>
                        <a:lnSpc>
                          <a:spcPct val="107000"/>
                        </a:lnSpc>
                        <a:spcAft>
                          <a:spcPts val="0"/>
                        </a:spcAft>
                      </a:pPr>
                      <a:r>
                        <a:rPr lang="en-GB" sz="2000">
                          <a:effectLst/>
                        </a:rPr>
                        <a:t>Enhanced Information Retrieval</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Facilitates faster access to relevant patient data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NLP can extract key findings from progress notes, making it easier for clinicians to find the information they need.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5535093"/>
                  </a:ext>
                </a:extLst>
              </a:tr>
              <a:tr h="680689">
                <a:tc>
                  <a:txBody>
                    <a:bodyPr/>
                    <a:lstStyle/>
                    <a:p>
                      <a:pPr>
                        <a:lnSpc>
                          <a:spcPct val="107000"/>
                        </a:lnSpc>
                        <a:spcAft>
                          <a:spcPts val="0"/>
                        </a:spcAft>
                      </a:pPr>
                      <a:r>
                        <a:rPr lang="en-GB" sz="2000">
                          <a:effectLst/>
                        </a:rPr>
                        <a:t>Real-Time Decision-Making Support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Provides evidence-based recommendations tailored to individual patients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dirty="0">
                          <a:effectLst/>
                        </a:rPr>
                        <a:t>NLP-powered CDSS can </a:t>
                      </a:r>
                      <a:r>
                        <a:rPr lang="en-GB" sz="2000" dirty="0" err="1">
                          <a:effectLst/>
                        </a:rPr>
                        <a:t>analyze</a:t>
                      </a:r>
                      <a:r>
                        <a:rPr lang="en-GB" sz="2000" dirty="0">
                          <a:effectLst/>
                        </a:rPr>
                        <a:t> patient data and suggest treatment options.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8119667"/>
                  </a:ext>
                </a:extLst>
              </a:tr>
              <a:tr h="910993">
                <a:tc>
                  <a:txBody>
                    <a:bodyPr/>
                    <a:lstStyle/>
                    <a:p>
                      <a:pPr>
                        <a:lnSpc>
                          <a:spcPct val="107000"/>
                        </a:lnSpc>
                        <a:spcAft>
                          <a:spcPts val="0"/>
                        </a:spcAft>
                      </a:pPr>
                      <a:r>
                        <a:rPr lang="en-GB" sz="2000">
                          <a:effectLst/>
                        </a:rPr>
                        <a:t>Improved Interpretation of Guidelines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Translates complex clinical guidelines into actionable recommendations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dirty="0">
                          <a:effectLst/>
                        </a:rPr>
                        <a:t>NLP can simplify complex guidelines, making it easier for clinicians to adhere to best practices.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963975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701697622"/>
              </p:ext>
            </p:extLst>
          </p:nvPr>
        </p:nvGraphicFramePr>
        <p:xfrm>
          <a:off x="894348" y="5605632"/>
          <a:ext cx="16098252" cy="4565904"/>
        </p:xfrm>
        <a:graphic>
          <a:graphicData uri="http://schemas.openxmlformats.org/drawingml/2006/table">
            <a:tbl>
              <a:tblPr firstRow="1" firstCol="1" bandRow="1">
                <a:tableStyleId>{5C22544A-7EE6-4342-B048-85BDC9FD1C3A}</a:tableStyleId>
              </a:tblPr>
              <a:tblGrid>
                <a:gridCol w="5366084">
                  <a:extLst>
                    <a:ext uri="{9D8B030D-6E8A-4147-A177-3AD203B41FA5}">
                      <a16:colId xmlns:a16="http://schemas.microsoft.com/office/drawing/2014/main" val="4224650780"/>
                    </a:ext>
                  </a:extLst>
                </a:gridCol>
                <a:gridCol w="5366084">
                  <a:extLst>
                    <a:ext uri="{9D8B030D-6E8A-4147-A177-3AD203B41FA5}">
                      <a16:colId xmlns:a16="http://schemas.microsoft.com/office/drawing/2014/main" val="2986758188"/>
                    </a:ext>
                  </a:extLst>
                </a:gridCol>
                <a:gridCol w="5366084">
                  <a:extLst>
                    <a:ext uri="{9D8B030D-6E8A-4147-A177-3AD203B41FA5}">
                      <a16:colId xmlns:a16="http://schemas.microsoft.com/office/drawing/2014/main" val="4006006759"/>
                    </a:ext>
                  </a:extLst>
                </a:gridCol>
              </a:tblGrid>
              <a:tr h="315333">
                <a:tc gridSpan="3">
                  <a:txBody>
                    <a:bodyPr/>
                    <a:lstStyle/>
                    <a:p>
                      <a:pPr algn="ctr">
                        <a:lnSpc>
                          <a:spcPct val="107000"/>
                        </a:lnSpc>
                        <a:spcAft>
                          <a:spcPts val="0"/>
                        </a:spcAft>
                      </a:pPr>
                      <a:r>
                        <a:rPr lang="en-GB" sz="2000" dirty="0">
                          <a:effectLst/>
                        </a:rPr>
                        <a:t>Limitations and Challenges of NLP-CDSS Integration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41264933"/>
                  </a:ext>
                </a:extLst>
              </a:tr>
              <a:tr h="315333">
                <a:tc>
                  <a:txBody>
                    <a:bodyPr/>
                    <a:lstStyle/>
                    <a:p>
                      <a:pPr>
                        <a:lnSpc>
                          <a:spcPct val="107000"/>
                        </a:lnSpc>
                        <a:spcAft>
                          <a:spcPts val="0"/>
                        </a:spcAft>
                      </a:pPr>
                      <a:r>
                        <a:rPr lang="en-GB" sz="2000">
                          <a:effectLst/>
                        </a:rPr>
                        <a:t>Limitation/Challenge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Description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Potential Solution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8780936"/>
                  </a:ext>
                </a:extLst>
              </a:tr>
              <a:tr h="946000">
                <a:tc>
                  <a:txBody>
                    <a:bodyPr/>
                    <a:lstStyle/>
                    <a:p>
                      <a:pPr>
                        <a:lnSpc>
                          <a:spcPct val="107000"/>
                        </a:lnSpc>
                        <a:spcAft>
                          <a:spcPts val="0"/>
                        </a:spcAft>
                      </a:pPr>
                      <a:r>
                        <a:rPr lang="en-GB" sz="2000">
                          <a:effectLst/>
                        </a:rPr>
                        <a:t>Limited Long-Term Outcome Data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More research needed to confirm impact on patient outcomes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Conduct studies to investigate the long-term effects of NLP-CDSS on mortality rates, readmission rates, etc.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61596153"/>
                  </a:ext>
                </a:extLst>
              </a:tr>
              <a:tr h="630667">
                <a:tc>
                  <a:txBody>
                    <a:bodyPr/>
                    <a:lstStyle/>
                    <a:p>
                      <a:pPr>
                        <a:lnSpc>
                          <a:spcPct val="107000"/>
                        </a:lnSpc>
                        <a:spcAft>
                          <a:spcPts val="0"/>
                        </a:spcAft>
                      </a:pPr>
                      <a:r>
                        <a:rPr lang="en-GB" sz="2000">
                          <a:effectLst/>
                        </a:rPr>
                        <a:t>Potential for Bias in NLP Algorithms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Algorithms can inherit biases from training data, leading to inaccurate recommendations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Develop and implement strategies to mitigate bias in NLP algorithms used in CDSS.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0791584"/>
                  </a:ext>
                </a:extLst>
              </a:tr>
              <a:tr h="1261334">
                <a:tc>
                  <a:txBody>
                    <a:bodyPr/>
                    <a:lstStyle/>
                    <a:p>
                      <a:pPr>
                        <a:lnSpc>
                          <a:spcPct val="107000"/>
                        </a:lnSpc>
                        <a:spcAft>
                          <a:spcPts val="0"/>
                        </a:spcAft>
                      </a:pPr>
                      <a:r>
                        <a:rPr lang="en-GB" sz="2000">
                          <a:effectLst/>
                        </a:rPr>
                        <a:t>User Needs and Preferences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Clinicians may require training and user-centered design for optimal utilization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Conduct user studies to understand clinician needs and preferences. Design NLP-CDSS with a focus on usability and ease of integration into existing workflows.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4480858"/>
                  </a:ext>
                </a:extLst>
              </a:tr>
              <a:tr h="946000">
                <a:tc>
                  <a:txBody>
                    <a:bodyPr/>
                    <a:lstStyle/>
                    <a:p>
                      <a:pPr>
                        <a:lnSpc>
                          <a:spcPct val="107000"/>
                        </a:lnSpc>
                        <a:spcAft>
                          <a:spcPts val="0"/>
                        </a:spcAft>
                      </a:pPr>
                      <a:r>
                        <a:rPr lang="en-GB" sz="2000">
                          <a:effectLst/>
                        </a:rPr>
                        <a:t>Data Privacy Concerns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a:effectLst/>
                        </a:rPr>
                        <a:t>Use of patient data in NLP algorithms raises privacy concerns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en-GB" sz="2000" dirty="0">
                          <a:effectLst/>
                        </a:rPr>
                        <a:t>Implement robust data security measures and obtain informed consent from patients regarding data usage.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4252805"/>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76275" y="408453"/>
            <a:ext cx="7074544" cy="1123399"/>
            <a:chOff x="0" y="0"/>
            <a:chExt cx="1863254" cy="295875"/>
          </a:xfrm>
        </p:grpSpPr>
        <p:sp>
          <p:nvSpPr>
            <p:cNvPr id="3" name="Freeform 3"/>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5" name="TextBox 5"/>
          <p:cNvSpPr txBox="1"/>
          <p:nvPr/>
        </p:nvSpPr>
        <p:spPr>
          <a:xfrm>
            <a:off x="2353195" y="573327"/>
            <a:ext cx="3720703" cy="641201"/>
          </a:xfrm>
          <a:prstGeom prst="rect">
            <a:avLst/>
          </a:prstGeom>
        </p:spPr>
        <p:txBody>
          <a:bodyPr lIns="0" tIns="0" rIns="0" bIns="0" rtlCol="0" anchor="t">
            <a:spAutoFit/>
          </a:bodyPr>
          <a:lstStyle/>
          <a:p>
            <a:pPr algn="ctr">
              <a:lnSpc>
                <a:spcPts val="5000"/>
              </a:lnSpc>
              <a:spcBef>
                <a:spcPct val="0"/>
              </a:spcBef>
            </a:pPr>
            <a:r>
              <a:rPr lang="en-US" sz="5000" dirty="0">
                <a:solidFill>
                  <a:srgbClr val="000000"/>
                </a:solidFill>
                <a:latin typeface="Calibri (MS) Bold"/>
              </a:rPr>
              <a:t>RESULTS (</a:t>
            </a:r>
            <a:r>
              <a:rPr lang="en-US" sz="5000" dirty="0" smtClean="0">
                <a:solidFill>
                  <a:srgbClr val="000000"/>
                </a:solidFill>
                <a:latin typeface="Calibri (MS) Bold"/>
              </a:rPr>
              <a:t>3/4)</a:t>
            </a:r>
            <a:endParaRPr lang="en-US" sz="5000" dirty="0">
              <a:solidFill>
                <a:srgbClr val="000000"/>
              </a:solidFill>
              <a:latin typeface="Calibri (MS) Bold"/>
            </a:endParaRPr>
          </a:p>
        </p:txBody>
      </p:sp>
      <p:sp>
        <p:nvSpPr>
          <p:cNvPr id="7" name="Freeform 7"/>
          <p:cNvSpPr/>
          <p:nvPr/>
        </p:nvSpPr>
        <p:spPr>
          <a:xfrm>
            <a:off x="12877800" y="1531852"/>
            <a:ext cx="5372100" cy="8755148"/>
          </a:xfrm>
          <a:custGeom>
            <a:avLst/>
            <a:gdLst/>
            <a:ahLst/>
            <a:cxnLst/>
            <a:rect l="l" t="t" r="r" b="b"/>
            <a:pathLst>
              <a:path w="5217100" h="7797296">
                <a:moveTo>
                  <a:pt x="0" y="0"/>
                </a:moveTo>
                <a:lnTo>
                  <a:pt x="5217100" y="0"/>
                </a:lnTo>
                <a:lnTo>
                  <a:pt x="5217100" y="7797296"/>
                </a:lnTo>
                <a:lnTo>
                  <a:pt x="0" y="77972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8" name="Picture 7">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097" y="61189"/>
            <a:ext cx="2695903" cy="1268959"/>
          </a:xfrm>
          <a:prstGeom prst="rect">
            <a:avLst/>
          </a:prstGeom>
        </p:spPr>
      </p:pic>
      <p:sp>
        <p:nvSpPr>
          <p:cNvPr id="9" name="TextBox 6"/>
          <p:cNvSpPr txBox="1"/>
          <p:nvPr/>
        </p:nvSpPr>
        <p:spPr>
          <a:xfrm>
            <a:off x="990600" y="2628900"/>
            <a:ext cx="11151838" cy="5398273"/>
          </a:xfrm>
          <a:prstGeom prst="rect">
            <a:avLst/>
          </a:prstGeom>
        </p:spPr>
        <p:txBody>
          <a:bodyPr lIns="0" tIns="0" rIns="0" bIns="0" rtlCol="0" anchor="t">
            <a:spAutoFit/>
          </a:bodyPr>
          <a:lstStyle/>
          <a:p>
            <a:pPr algn="l">
              <a:lnSpc>
                <a:spcPts val="3000"/>
              </a:lnSpc>
            </a:pPr>
            <a:r>
              <a:rPr lang="en-US" sz="3200" dirty="0">
                <a:solidFill>
                  <a:schemeClr val="tx2"/>
                </a:solidFill>
                <a:latin typeface="Calibri (MS)"/>
              </a:rPr>
              <a:t>The review identifies several key themes:</a:t>
            </a:r>
          </a:p>
          <a:p>
            <a:pPr marL="647700" lvl="1" indent="-323850" algn="l">
              <a:lnSpc>
                <a:spcPts val="3000"/>
              </a:lnSpc>
              <a:buFont typeface="Arial"/>
              <a:buChar char="•"/>
            </a:pPr>
            <a:r>
              <a:rPr lang="en-US" sz="3200" dirty="0">
                <a:solidFill>
                  <a:schemeClr val="tx2"/>
                </a:solidFill>
                <a:latin typeface="Calibri (MS)"/>
              </a:rPr>
              <a:t>Improved Workflow and Efficiency: NLP can automate tasks and provide quick access to critical information, enhancing clinician efficiency.</a:t>
            </a:r>
          </a:p>
          <a:p>
            <a:pPr marL="647700" lvl="1" indent="-323850" algn="l">
              <a:lnSpc>
                <a:spcPts val="3000"/>
              </a:lnSpc>
              <a:buFont typeface="Arial"/>
              <a:buChar char="•"/>
            </a:pPr>
            <a:r>
              <a:rPr lang="en-US" sz="3200" dirty="0">
                <a:solidFill>
                  <a:schemeClr val="tx2"/>
                </a:solidFill>
                <a:latin typeface="Calibri (MS)"/>
              </a:rPr>
              <a:t>Enhanced Decision-Making Support: NLP-powered CDSS can offer real-time, evidence-based recommendations tailored to individual patients.</a:t>
            </a:r>
          </a:p>
          <a:p>
            <a:pPr marL="647700" lvl="1" indent="-323850" algn="l">
              <a:lnSpc>
                <a:spcPts val="3000"/>
              </a:lnSpc>
              <a:buFont typeface="Arial"/>
              <a:buChar char="•"/>
            </a:pPr>
            <a:r>
              <a:rPr lang="en-US" sz="3200" dirty="0">
                <a:solidFill>
                  <a:schemeClr val="tx2"/>
                </a:solidFill>
                <a:latin typeface="Calibri (MS)"/>
              </a:rPr>
              <a:t>User-Centered Design and Training: Successful implementation requires understanding user needs and providing comprehensive training.</a:t>
            </a:r>
          </a:p>
          <a:p>
            <a:pPr marL="647700" lvl="1" indent="-323850" algn="l">
              <a:lnSpc>
                <a:spcPts val="3000"/>
              </a:lnSpc>
              <a:buFont typeface="Arial"/>
              <a:buChar char="•"/>
            </a:pPr>
            <a:r>
              <a:rPr lang="en-US" sz="3200" dirty="0">
                <a:solidFill>
                  <a:schemeClr val="tx2"/>
                </a:solidFill>
                <a:latin typeface="Calibri (MS)"/>
              </a:rPr>
              <a:t>Need for Further Research: More studies are needed to understand the long-term impact on clinical outcomes, cost-effectiveness, and ethical considerations related to bias and data privacy.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19125" y="408453"/>
            <a:ext cx="7074544" cy="1123399"/>
            <a:chOff x="0" y="0"/>
            <a:chExt cx="1863254" cy="295875"/>
          </a:xfrm>
        </p:grpSpPr>
        <p:sp>
          <p:nvSpPr>
            <p:cNvPr id="3" name="Freeform 3"/>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5" name="TextBox 5"/>
          <p:cNvSpPr txBox="1"/>
          <p:nvPr/>
        </p:nvSpPr>
        <p:spPr>
          <a:xfrm>
            <a:off x="2315641" y="573327"/>
            <a:ext cx="3681512" cy="774601"/>
          </a:xfrm>
          <a:prstGeom prst="rect">
            <a:avLst/>
          </a:prstGeom>
        </p:spPr>
        <p:txBody>
          <a:bodyPr lIns="0" tIns="0" rIns="0" bIns="0" rtlCol="0" anchor="t">
            <a:spAutoFit/>
          </a:bodyPr>
          <a:lstStyle/>
          <a:p>
            <a:pPr algn="ctr">
              <a:lnSpc>
                <a:spcPts val="5000"/>
              </a:lnSpc>
              <a:spcBef>
                <a:spcPct val="0"/>
              </a:spcBef>
            </a:pPr>
            <a:r>
              <a:rPr lang="en-US" sz="5000">
                <a:solidFill>
                  <a:srgbClr val="000000"/>
                </a:solidFill>
                <a:latin typeface="Calibri (MS) Bold"/>
              </a:rPr>
              <a:t>DISCUSSIONS </a:t>
            </a:r>
          </a:p>
        </p:txBody>
      </p:sp>
      <p:sp>
        <p:nvSpPr>
          <p:cNvPr id="7" name="Freeform 7"/>
          <p:cNvSpPr/>
          <p:nvPr/>
        </p:nvSpPr>
        <p:spPr>
          <a:xfrm>
            <a:off x="12462603" y="3034391"/>
            <a:ext cx="2493885" cy="7219140"/>
          </a:xfrm>
          <a:custGeom>
            <a:avLst/>
            <a:gdLst/>
            <a:ahLst/>
            <a:cxnLst/>
            <a:rect l="l" t="t" r="r" b="b"/>
            <a:pathLst>
              <a:path w="2493885" h="7219140">
                <a:moveTo>
                  <a:pt x="0" y="0"/>
                </a:moveTo>
                <a:lnTo>
                  <a:pt x="2493885" y="0"/>
                </a:lnTo>
                <a:lnTo>
                  <a:pt x="2493885" y="7219140"/>
                </a:lnTo>
                <a:lnTo>
                  <a:pt x="0" y="721914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4956487" y="2637999"/>
            <a:ext cx="3599789" cy="7649001"/>
          </a:xfrm>
          <a:custGeom>
            <a:avLst/>
            <a:gdLst/>
            <a:ahLst/>
            <a:cxnLst/>
            <a:rect l="l" t="t" r="r" b="b"/>
            <a:pathLst>
              <a:path w="4102646" h="7649001">
                <a:moveTo>
                  <a:pt x="0" y="0"/>
                </a:moveTo>
                <a:lnTo>
                  <a:pt x="4102646" y="0"/>
                </a:lnTo>
                <a:lnTo>
                  <a:pt x="4102646" y="7649001"/>
                </a:lnTo>
                <a:lnTo>
                  <a:pt x="0" y="76490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9" name="Picture 8">
            <a:extLst>
              <a:ext uri="{FF2B5EF4-FFF2-40B4-BE49-F238E27FC236}">
                <a16:creationId xmlns:a16="http://schemas.microsoft.com/office/drawing/2014/main" id="{945CF6E8-DCFB-270F-3407-DF7FB0254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27657" y="22860"/>
            <a:ext cx="2695903" cy="1268959"/>
          </a:xfrm>
          <a:prstGeom prst="rect">
            <a:avLst/>
          </a:prstGeom>
        </p:spPr>
      </p:pic>
      <p:sp>
        <p:nvSpPr>
          <p:cNvPr id="10" name="Rectangle 9"/>
          <p:cNvSpPr/>
          <p:nvPr/>
        </p:nvSpPr>
        <p:spPr>
          <a:xfrm>
            <a:off x="515485" y="1676513"/>
            <a:ext cx="12801600" cy="2677656"/>
          </a:xfrm>
          <a:prstGeom prst="rect">
            <a:avLst/>
          </a:prstGeom>
        </p:spPr>
        <p:txBody>
          <a:bodyPr wrap="square">
            <a:spAutoFit/>
          </a:bodyPr>
          <a:lstStyle/>
          <a:p>
            <a:r>
              <a:rPr lang="en-GB" sz="2400" b="1" dirty="0">
                <a:solidFill>
                  <a:schemeClr val="tx2"/>
                </a:solidFill>
              </a:rPr>
              <a:t>Discussion Based on Selected Articles</a:t>
            </a:r>
          </a:p>
          <a:p>
            <a:r>
              <a:rPr lang="en-GB" sz="2400" b="1" dirty="0">
                <a:solidFill>
                  <a:schemeClr val="tx2"/>
                </a:solidFill>
              </a:rPr>
              <a:t>Improved Workflow Efficiency</a:t>
            </a:r>
            <a:r>
              <a:rPr lang="en-GB" sz="2400" dirty="0">
                <a:solidFill>
                  <a:schemeClr val="tx2"/>
                </a:solidFill>
              </a:rPr>
              <a:t>:</a:t>
            </a:r>
          </a:p>
          <a:p>
            <a:pPr lvl="1"/>
            <a:r>
              <a:rPr lang="en-GB" sz="2400" dirty="0">
                <a:solidFill>
                  <a:schemeClr val="tx2"/>
                </a:solidFill>
              </a:rPr>
              <a:t>NLP automates routine tasks like medication reconciliation and information extraction from clinical notes, significantly reducing the time spent on these tasks (Sweeney et al., 2010; Huang et al., 2019).</a:t>
            </a:r>
          </a:p>
          <a:p>
            <a:pPr lvl="1"/>
            <a:r>
              <a:rPr lang="en-GB" sz="2400" dirty="0">
                <a:solidFill>
                  <a:schemeClr val="tx2"/>
                </a:solidFill>
              </a:rPr>
              <a:t>Enhanced workflow efficiency allows clinicians to focus more on patient care and complex decision-making processes</a:t>
            </a:r>
            <a:r>
              <a:rPr lang="en-GB" sz="1400" dirty="0">
                <a:solidFill>
                  <a:schemeClr val="tx2"/>
                </a:solidFill>
              </a:rPr>
              <a:t>.</a:t>
            </a:r>
          </a:p>
        </p:txBody>
      </p:sp>
      <p:sp>
        <p:nvSpPr>
          <p:cNvPr id="11" name="Rectangle 10"/>
          <p:cNvSpPr/>
          <p:nvPr/>
        </p:nvSpPr>
        <p:spPr>
          <a:xfrm>
            <a:off x="619125" y="4345886"/>
            <a:ext cx="11953875" cy="3785652"/>
          </a:xfrm>
          <a:prstGeom prst="rect">
            <a:avLst/>
          </a:prstGeom>
        </p:spPr>
        <p:txBody>
          <a:bodyPr wrap="square">
            <a:spAutoFit/>
          </a:bodyPr>
          <a:lstStyle/>
          <a:p>
            <a:r>
              <a:rPr lang="en-GB" sz="2400" b="1" dirty="0">
                <a:solidFill>
                  <a:schemeClr val="tx2"/>
                </a:solidFill>
              </a:rPr>
              <a:t>Enhanced Decision-Making Support</a:t>
            </a:r>
            <a:r>
              <a:rPr lang="en-GB" sz="2400" dirty="0">
                <a:solidFill>
                  <a:schemeClr val="tx2"/>
                </a:solidFill>
              </a:rPr>
              <a:t>:</a:t>
            </a:r>
          </a:p>
          <a:p>
            <a:pPr lvl="1"/>
            <a:r>
              <a:rPr lang="en-GB" sz="2400" dirty="0">
                <a:solidFill>
                  <a:schemeClr val="tx2"/>
                </a:solidFill>
              </a:rPr>
              <a:t>Real-time evidence-based recommendations provided by NLP-powered CDSS improve clinical decision-making accuracy and speed (Garg et al., 2005).</a:t>
            </a:r>
          </a:p>
          <a:p>
            <a:pPr lvl="1"/>
            <a:r>
              <a:rPr lang="en-GB" sz="2400" dirty="0">
                <a:solidFill>
                  <a:schemeClr val="tx2"/>
                </a:solidFill>
              </a:rPr>
              <a:t>NLP helps in the interpretation of complex clinical guidelines, making it easier for clinicians to adhere to best practices (</a:t>
            </a:r>
            <a:r>
              <a:rPr lang="en-GB" sz="2400" dirty="0" err="1">
                <a:solidFill>
                  <a:schemeClr val="tx2"/>
                </a:solidFill>
              </a:rPr>
              <a:t>Gristock</a:t>
            </a:r>
            <a:r>
              <a:rPr lang="en-GB" sz="2400" dirty="0">
                <a:solidFill>
                  <a:schemeClr val="tx2"/>
                </a:solidFill>
              </a:rPr>
              <a:t> et al., 2011).</a:t>
            </a:r>
          </a:p>
          <a:p>
            <a:r>
              <a:rPr lang="en-GB" sz="2400" b="1" dirty="0">
                <a:solidFill>
                  <a:schemeClr val="tx2"/>
                </a:solidFill>
              </a:rPr>
              <a:t>User-</a:t>
            </a:r>
            <a:r>
              <a:rPr lang="en-GB" sz="2400" b="1" dirty="0" err="1">
                <a:solidFill>
                  <a:schemeClr val="tx2"/>
                </a:solidFill>
              </a:rPr>
              <a:t>Centered</a:t>
            </a:r>
            <a:r>
              <a:rPr lang="en-GB" sz="2400" b="1" dirty="0">
                <a:solidFill>
                  <a:schemeClr val="tx2"/>
                </a:solidFill>
              </a:rPr>
              <a:t> Design and Training</a:t>
            </a:r>
            <a:r>
              <a:rPr lang="en-GB" sz="2400" dirty="0">
                <a:solidFill>
                  <a:schemeClr val="tx2"/>
                </a:solidFill>
              </a:rPr>
              <a:t>:</a:t>
            </a:r>
          </a:p>
          <a:p>
            <a:pPr lvl="1"/>
            <a:r>
              <a:rPr lang="en-GB" sz="2400" dirty="0">
                <a:solidFill>
                  <a:schemeClr val="tx2"/>
                </a:solidFill>
              </a:rPr>
              <a:t>The success of NLP-CDSS integration depends on user-</a:t>
            </a:r>
            <a:r>
              <a:rPr lang="en-GB" sz="2400" dirty="0" err="1">
                <a:solidFill>
                  <a:schemeClr val="tx2"/>
                </a:solidFill>
              </a:rPr>
              <a:t>centered</a:t>
            </a:r>
            <a:r>
              <a:rPr lang="en-GB" sz="2400" dirty="0">
                <a:solidFill>
                  <a:schemeClr val="tx2"/>
                </a:solidFill>
              </a:rPr>
              <a:t> design that aligns with existing clinical workflows (</a:t>
            </a:r>
            <a:r>
              <a:rPr lang="en-GB" sz="2400" dirty="0" err="1">
                <a:solidFill>
                  <a:schemeClr val="tx2"/>
                </a:solidFill>
              </a:rPr>
              <a:t>Mitra</a:t>
            </a:r>
            <a:r>
              <a:rPr lang="en-GB" sz="2400" dirty="0">
                <a:solidFill>
                  <a:schemeClr val="tx2"/>
                </a:solidFill>
              </a:rPr>
              <a:t> &amp; Murthy, 2018).</a:t>
            </a:r>
          </a:p>
          <a:p>
            <a:pPr lvl="1"/>
            <a:r>
              <a:rPr lang="en-GB" sz="2400" dirty="0">
                <a:solidFill>
                  <a:schemeClr val="tx2"/>
                </a:solidFill>
              </a:rPr>
              <a:t>Comprehensive training programs are necessary to ensure clinicians understand and effectively utilize NLP capabilities (Das et al., 2019</a:t>
            </a:r>
            <a:r>
              <a:rPr lang="en-GB" sz="2400" dirty="0" smtClean="0">
                <a:solidFill>
                  <a:schemeClr val="tx2"/>
                </a:solidFill>
              </a:rPr>
              <a:t>).</a:t>
            </a:r>
            <a:endParaRPr lang="en-GB" sz="2400" dirty="0">
              <a:solidFill>
                <a:schemeClr val="tx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13475235" y="4524022"/>
            <a:ext cx="4641817" cy="5762978"/>
          </a:xfrm>
          <a:custGeom>
            <a:avLst/>
            <a:gdLst/>
            <a:ahLst/>
            <a:cxnLst/>
            <a:rect l="l" t="t" r="r" b="b"/>
            <a:pathLst>
              <a:path w="4641817" h="5762978">
                <a:moveTo>
                  <a:pt x="0" y="0"/>
                </a:moveTo>
                <a:lnTo>
                  <a:pt x="4641816" y="0"/>
                </a:lnTo>
                <a:lnTo>
                  <a:pt x="4641816" y="5762978"/>
                </a:lnTo>
                <a:lnTo>
                  <a:pt x="0" y="57629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619125" y="408453"/>
            <a:ext cx="7074544" cy="1123399"/>
            <a:chOff x="0" y="0"/>
            <a:chExt cx="1863254" cy="295875"/>
          </a:xfrm>
        </p:grpSpPr>
        <p:sp>
          <p:nvSpPr>
            <p:cNvPr id="4" name="Freeform 4"/>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5" name="TextBox 5"/>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6" name="TextBox 6"/>
          <p:cNvSpPr txBox="1"/>
          <p:nvPr/>
        </p:nvSpPr>
        <p:spPr>
          <a:xfrm>
            <a:off x="2324488" y="573327"/>
            <a:ext cx="3663818" cy="774601"/>
          </a:xfrm>
          <a:prstGeom prst="rect">
            <a:avLst/>
          </a:prstGeom>
        </p:spPr>
        <p:txBody>
          <a:bodyPr lIns="0" tIns="0" rIns="0" bIns="0" rtlCol="0" anchor="t">
            <a:spAutoFit/>
          </a:bodyPr>
          <a:lstStyle/>
          <a:p>
            <a:pPr algn="ctr">
              <a:lnSpc>
                <a:spcPts val="5000"/>
              </a:lnSpc>
              <a:spcBef>
                <a:spcPct val="0"/>
              </a:spcBef>
            </a:pPr>
            <a:r>
              <a:rPr lang="en-US" sz="5000">
                <a:solidFill>
                  <a:srgbClr val="000000"/>
                </a:solidFill>
                <a:latin typeface="Calibri (MS) Bold"/>
              </a:rPr>
              <a:t>CONCLUSION </a:t>
            </a:r>
          </a:p>
        </p:txBody>
      </p:sp>
      <p:sp>
        <p:nvSpPr>
          <p:cNvPr id="7" name="TextBox 7"/>
          <p:cNvSpPr txBox="1"/>
          <p:nvPr/>
        </p:nvSpPr>
        <p:spPr>
          <a:xfrm>
            <a:off x="619125" y="3022477"/>
            <a:ext cx="15996311" cy="1154162"/>
          </a:xfrm>
          <a:prstGeom prst="rect">
            <a:avLst/>
          </a:prstGeom>
        </p:spPr>
        <p:txBody>
          <a:bodyPr lIns="0" tIns="0" rIns="0" bIns="0" rtlCol="0" anchor="t">
            <a:spAutoFit/>
          </a:bodyPr>
          <a:lstStyle/>
          <a:p>
            <a:pPr marL="647700" lvl="1" indent="-323850" algn="l">
              <a:lnSpc>
                <a:spcPts val="3000"/>
              </a:lnSpc>
              <a:buFont typeface="Arial"/>
              <a:buChar char="•"/>
            </a:pPr>
            <a:r>
              <a:rPr lang="en-US" sz="2400" dirty="0">
                <a:solidFill>
                  <a:schemeClr val="tx2"/>
                </a:solidFill>
                <a:latin typeface="Calibri (MS)"/>
              </a:rPr>
              <a:t>Integrating NLP with CDSS has the potential to revolutionize healthcare delivery by improving workflow efficiency, decision-making, and access to information. However, addressing user needs, mitigating biases, and conducting further research are essential for successful implementation.</a:t>
            </a:r>
          </a:p>
        </p:txBody>
      </p:sp>
      <p:sp>
        <p:nvSpPr>
          <p:cNvPr id="8" name="TextBox 8"/>
          <p:cNvSpPr txBox="1"/>
          <p:nvPr/>
        </p:nvSpPr>
        <p:spPr>
          <a:xfrm>
            <a:off x="619125" y="4323823"/>
            <a:ext cx="12453011" cy="4231928"/>
          </a:xfrm>
          <a:prstGeom prst="rect">
            <a:avLst/>
          </a:prstGeom>
        </p:spPr>
        <p:txBody>
          <a:bodyPr wrap="square" lIns="0" tIns="0" rIns="0" bIns="0" rtlCol="0" anchor="t">
            <a:spAutoFit/>
          </a:bodyPr>
          <a:lstStyle/>
          <a:p>
            <a:pPr marL="647700" lvl="1" indent="-323850" algn="l">
              <a:lnSpc>
                <a:spcPts val="3000"/>
              </a:lnSpc>
              <a:buFont typeface="Arial"/>
              <a:buChar char="•"/>
            </a:pPr>
            <a:r>
              <a:rPr lang="en-US" sz="2400" dirty="0">
                <a:solidFill>
                  <a:schemeClr val="tx2"/>
                </a:solidFill>
                <a:latin typeface="Calibri (MS)"/>
              </a:rPr>
              <a:t>Conduct Comprehensive Training Programs: To ensure optimal utilization of NLP-CDSS, clinicians need to be trained on the capabilities and limitations of NLP.</a:t>
            </a:r>
          </a:p>
          <a:p>
            <a:pPr algn="l">
              <a:lnSpc>
                <a:spcPts val="3000"/>
              </a:lnSpc>
            </a:pPr>
            <a:endParaRPr lang="en-US" sz="2400" dirty="0">
              <a:solidFill>
                <a:schemeClr val="tx2"/>
              </a:solidFill>
              <a:latin typeface="Calibri (MS)"/>
            </a:endParaRPr>
          </a:p>
          <a:p>
            <a:pPr marL="647700" lvl="1" indent="-323850" algn="l">
              <a:lnSpc>
                <a:spcPts val="3000"/>
              </a:lnSpc>
              <a:buFont typeface="Arial"/>
              <a:buChar char="•"/>
            </a:pPr>
            <a:r>
              <a:rPr lang="en-US" sz="2400" dirty="0">
                <a:solidFill>
                  <a:schemeClr val="tx2"/>
                </a:solidFill>
                <a:latin typeface="Calibri (MS)"/>
              </a:rPr>
              <a:t>Focus on User-Centered Design: Design NLP-CDSS systems that integrate seamlessly with existing clinical workflows.</a:t>
            </a:r>
          </a:p>
          <a:p>
            <a:pPr algn="l">
              <a:lnSpc>
                <a:spcPts val="3000"/>
              </a:lnSpc>
            </a:pPr>
            <a:endParaRPr lang="en-US" sz="2400" dirty="0">
              <a:solidFill>
                <a:schemeClr val="tx2"/>
              </a:solidFill>
              <a:latin typeface="Calibri (MS)"/>
            </a:endParaRPr>
          </a:p>
          <a:p>
            <a:pPr marL="647700" lvl="1" indent="-323850" algn="l">
              <a:lnSpc>
                <a:spcPts val="3000"/>
              </a:lnSpc>
              <a:buFont typeface="Arial"/>
              <a:buChar char="•"/>
            </a:pPr>
            <a:r>
              <a:rPr lang="en-US" sz="2400" dirty="0">
                <a:solidFill>
                  <a:schemeClr val="tx2"/>
                </a:solidFill>
                <a:latin typeface="Calibri (MS)"/>
              </a:rPr>
              <a:t>Address Data Privacy and Bias: Implement robust data security measures and strategies to mitigate bias in NLP algorithms.</a:t>
            </a:r>
          </a:p>
          <a:p>
            <a:pPr algn="l">
              <a:lnSpc>
                <a:spcPts val="3000"/>
              </a:lnSpc>
            </a:pPr>
            <a:endParaRPr lang="en-US" sz="2400" dirty="0">
              <a:solidFill>
                <a:schemeClr val="tx2"/>
              </a:solidFill>
              <a:latin typeface="Calibri (MS)"/>
            </a:endParaRPr>
          </a:p>
          <a:p>
            <a:pPr marL="647700" lvl="1" indent="-323850" algn="l">
              <a:lnSpc>
                <a:spcPts val="3000"/>
              </a:lnSpc>
              <a:buFont typeface="Arial"/>
              <a:buChar char="•"/>
            </a:pPr>
            <a:r>
              <a:rPr lang="en-US" sz="2400" dirty="0">
                <a:solidFill>
                  <a:schemeClr val="tx2"/>
                </a:solidFill>
                <a:latin typeface="Calibri (MS)"/>
              </a:rPr>
              <a:t>Further Research: Conduct studies to investigate the long-term effects of NLP-CDSS on patient outcomes, cost-effectiveness, and ethical implications.</a:t>
            </a:r>
          </a:p>
        </p:txBody>
      </p:sp>
      <p:pic>
        <p:nvPicPr>
          <p:cNvPr id="9" name="Picture 8">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097" y="0"/>
            <a:ext cx="2695903" cy="1268959"/>
          </a:xfrm>
          <a:prstGeom prst="rect">
            <a:avLst/>
          </a:prstGeom>
        </p:spPr>
      </p:pic>
      <p:sp>
        <p:nvSpPr>
          <p:cNvPr id="10" name="Rectangle 9"/>
          <p:cNvSpPr/>
          <p:nvPr/>
        </p:nvSpPr>
        <p:spPr>
          <a:xfrm>
            <a:off x="914400" y="1629136"/>
            <a:ext cx="17202652" cy="1200329"/>
          </a:xfrm>
          <a:prstGeom prst="rect">
            <a:avLst/>
          </a:prstGeom>
        </p:spPr>
        <p:txBody>
          <a:bodyPr wrap="square">
            <a:spAutoFit/>
          </a:bodyPr>
          <a:lstStyle/>
          <a:p>
            <a:r>
              <a:rPr lang="en-GB" sz="2400" dirty="0" smtClean="0">
                <a:solidFill>
                  <a:schemeClr val="tx2"/>
                </a:solidFill>
              </a:rPr>
              <a:t>Integrating </a:t>
            </a:r>
            <a:r>
              <a:rPr lang="en-GB" sz="2400" dirty="0">
                <a:solidFill>
                  <a:schemeClr val="tx2"/>
                </a:solidFill>
              </a:rPr>
              <a:t>NLP with CDSS has the potential to significantly enhance healthcare delivery by improving workflow efficiency, decision-making, and access to critical information. However, addressing user needs, mitigating biases, and conducting further research are crucial for the successful implementation and long-term benefits of NLP-CDSS in clinical practice.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296236" y="335272"/>
            <a:ext cx="5087294" cy="4837554"/>
          </a:xfrm>
          <a:custGeom>
            <a:avLst/>
            <a:gdLst/>
            <a:ahLst/>
            <a:cxnLst/>
            <a:rect l="l" t="t" r="r" b="b"/>
            <a:pathLst>
              <a:path w="5087294" h="4837554">
                <a:moveTo>
                  <a:pt x="0" y="0"/>
                </a:moveTo>
                <a:lnTo>
                  <a:pt x="5087294" y="0"/>
                </a:lnTo>
                <a:lnTo>
                  <a:pt x="5087294" y="4837554"/>
                </a:lnTo>
                <a:lnTo>
                  <a:pt x="0" y="483755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195723" y="1028834"/>
            <a:ext cx="3101516" cy="5502690"/>
          </a:xfrm>
          <a:custGeom>
            <a:avLst/>
            <a:gdLst/>
            <a:ahLst/>
            <a:cxnLst/>
            <a:rect l="l" t="t" r="r" b="b"/>
            <a:pathLst>
              <a:path w="3101516" h="5502690">
                <a:moveTo>
                  <a:pt x="0" y="0"/>
                </a:moveTo>
                <a:lnTo>
                  <a:pt x="3101516" y="0"/>
                </a:lnTo>
                <a:lnTo>
                  <a:pt x="3101516" y="5502690"/>
                </a:lnTo>
                <a:lnTo>
                  <a:pt x="0" y="55026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785264" y="4852885"/>
            <a:ext cx="7750756" cy="4791376"/>
          </a:xfrm>
          <a:custGeom>
            <a:avLst/>
            <a:gdLst/>
            <a:ahLst/>
            <a:cxnLst/>
            <a:rect l="l" t="t" r="r" b="b"/>
            <a:pathLst>
              <a:path w="7750756" h="4791376">
                <a:moveTo>
                  <a:pt x="0" y="0"/>
                </a:moveTo>
                <a:lnTo>
                  <a:pt x="7750756" y="0"/>
                </a:lnTo>
                <a:lnTo>
                  <a:pt x="7750756" y="4791376"/>
                </a:lnTo>
                <a:lnTo>
                  <a:pt x="0" y="47913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7496888" y="2091949"/>
            <a:ext cx="10638712" cy="7040645"/>
          </a:xfrm>
          <a:prstGeom prst="rect">
            <a:avLst/>
          </a:prstGeom>
        </p:spPr>
        <p:txBody>
          <a:bodyPr lIns="0" tIns="0" rIns="0" bIns="0" rtlCol="0" anchor="t">
            <a:spAutoFit/>
          </a:bodyPr>
          <a:lstStyle/>
          <a:p>
            <a:pPr algn="l">
              <a:lnSpc>
                <a:spcPts val="3495"/>
              </a:lnSpc>
            </a:pPr>
            <a:r>
              <a:rPr lang="en-US" sz="2496">
                <a:solidFill>
                  <a:srgbClr val="034172"/>
                </a:solidFill>
                <a:latin typeface="Calibri (MS)"/>
              </a:rPr>
              <a:t>Ahmed, U., Iqbal, K., &amp; Aoun, M. (2023). Natural Language Processing for Clinical Decision Support Systems: A Review of Recent Advances in Healthcare. Journal of Intelligent Connectivity and Emerging Technologies, 8(2), 1-16.</a:t>
            </a:r>
          </a:p>
          <a:p>
            <a:pPr algn="l">
              <a:lnSpc>
                <a:spcPts val="3495"/>
              </a:lnSpc>
            </a:pPr>
            <a:r>
              <a:rPr lang="en-US" sz="2496">
                <a:solidFill>
                  <a:srgbClr val="034172"/>
                </a:solidFill>
                <a:latin typeface="Calibri (MS)"/>
              </a:rPr>
              <a:t>·Schopow, N., Osterhoff, G., &amp; Baur, D. (2023). Applications of the Natural Language Processing Tool ChatGPT in Clinical Practice: Comparative Study and Augmented Systematic Review. JMIR Medical Informatics, 11, e48933.</a:t>
            </a:r>
          </a:p>
          <a:p>
            <a:pPr algn="l">
              <a:lnSpc>
                <a:spcPts val="3495"/>
              </a:lnSpc>
            </a:pPr>
            <a:r>
              <a:rPr lang="en-US" sz="2496">
                <a:solidFill>
                  <a:srgbClr val="034172"/>
                </a:solidFill>
                <a:latin typeface="Calibri (MS)"/>
              </a:rPr>
              <a:t>·Shah, S., Ghomeshi, H., Vakaj, E., Cooper, E., &amp; Fouad, S. (2023). A review of natural language processing in contact centre automation. Pattern Analysis and Applications, 26(3), 823-846. </a:t>
            </a:r>
          </a:p>
          <a:p>
            <a:pPr algn="l">
              <a:lnSpc>
                <a:spcPts val="3495"/>
              </a:lnSpc>
            </a:pPr>
            <a:r>
              <a:rPr lang="en-US" sz="2496">
                <a:solidFill>
                  <a:srgbClr val="034172"/>
                </a:solidFill>
                <a:latin typeface="Calibri (MS)"/>
              </a:rPr>
              <a:t>·van de Burgt, B. W., Wasylewicz, A. T., Dullemond, B., Grouls, R. J., Egberts, T. C., Bouwman, A., &amp; Korsten, E. M. (2023). Combining text mining with clinical decision support in clinical practice: a scoping review. Journal of the American Medical Informatics Association, 30(3), 588-603.</a:t>
            </a:r>
          </a:p>
          <a:p>
            <a:pPr algn="l">
              <a:lnSpc>
                <a:spcPts val="3495"/>
              </a:lnSpc>
            </a:pPr>
            <a:r>
              <a:rPr lang="en-US" sz="2496">
                <a:solidFill>
                  <a:srgbClr val="034172"/>
                </a:solidFill>
                <a:latin typeface="Calibri (MS)"/>
              </a:rPr>
              <a:t>·Kumar, A., &amp; Gond, A. (2023). Natural Language Processing: Healthcare Achieving Benefits Via Nlp. ScienceOpen Preprints.</a:t>
            </a:r>
          </a:p>
          <a:p>
            <a:pPr marL="0" lvl="0" indent="0" algn="l">
              <a:lnSpc>
                <a:spcPts val="3495"/>
              </a:lnSpc>
              <a:spcBef>
                <a:spcPct val="0"/>
              </a:spcBef>
            </a:pPr>
            <a:endParaRPr lang="en-US" sz="2496">
              <a:solidFill>
                <a:srgbClr val="034172"/>
              </a:solidFill>
              <a:latin typeface="Calibri (MS)"/>
            </a:endParaRPr>
          </a:p>
        </p:txBody>
      </p:sp>
      <p:grpSp>
        <p:nvGrpSpPr>
          <p:cNvPr id="6" name="Group 6"/>
          <p:cNvGrpSpPr/>
          <p:nvPr/>
        </p:nvGrpSpPr>
        <p:grpSpPr>
          <a:xfrm>
            <a:off x="8435850" y="467001"/>
            <a:ext cx="7074544" cy="1123399"/>
            <a:chOff x="0" y="0"/>
            <a:chExt cx="1863254" cy="295875"/>
          </a:xfrm>
        </p:grpSpPr>
        <p:sp>
          <p:nvSpPr>
            <p:cNvPr id="7" name="Freeform 7"/>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9" name="TextBox 9"/>
          <p:cNvSpPr txBox="1"/>
          <p:nvPr/>
        </p:nvSpPr>
        <p:spPr>
          <a:xfrm>
            <a:off x="8895416" y="632009"/>
            <a:ext cx="6155413" cy="774601"/>
          </a:xfrm>
          <a:prstGeom prst="rect">
            <a:avLst/>
          </a:prstGeom>
        </p:spPr>
        <p:txBody>
          <a:bodyPr lIns="0" tIns="0" rIns="0" bIns="0" rtlCol="0" anchor="t">
            <a:spAutoFit/>
          </a:bodyPr>
          <a:lstStyle/>
          <a:p>
            <a:pPr algn="ctr">
              <a:lnSpc>
                <a:spcPts val="5000"/>
              </a:lnSpc>
            </a:pPr>
            <a:r>
              <a:rPr lang="en-US" sz="5000">
                <a:solidFill>
                  <a:srgbClr val="034172"/>
                </a:solidFill>
                <a:latin typeface="Calibri (MS) Bold"/>
              </a:rPr>
              <a:t>REFERENCES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7636" y="6451268"/>
            <a:ext cx="20203271" cy="1434945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4D5E6"/>
            </a:solidFill>
          </p:spPr>
        </p:sp>
      </p:grpSp>
      <p:sp>
        <p:nvSpPr>
          <p:cNvPr id="4" name="TextBox 4"/>
          <p:cNvSpPr txBox="1"/>
          <p:nvPr/>
        </p:nvSpPr>
        <p:spPr>
          <a:xfrm>
            <a:off x="3142305" y="1491655"/>
            <a:ext cx="12003389" cy="1004676"/>
          </a:xfrm>
          <a:prstGeom prst="rect">
            <a:avLst/>
          </a:prstGeom>
        </p:spPr>
        <p:txBody>
          <a:bodyPr lIns="0" tIns="0" rIns="0" bIns="0" rtlCol="0" anchor="t">
            <a:spAutoFit/>
          </a:bodyPr>
          <a:lstStyle/>
          <a:p>
            <a:pPr algn="ctr">
              <a:lnSpc>
                <a:spcPts val="7189"/>
              </a:lnSpc>
            </a:pPr>
            <a:r>
              <a:rPr lang="en-US" sz="7189">
                <a:solidFill>
                  <a:srgbClr val="034172"/>
                </a:solidFill>
                <a:latin typeface="Hagrid Ultra-Bold"/>
              </a:rPr>
              <a:t>THANK YOU </a:t>
            </a:r>
          </a:p>
        </p:txBody>
      </p:sp>
      <p:sp>
        <p:nvSpPr>
          <p:cNvPr id="5" name="Freeform 5"/>
          <p:cNvSpPr/>
          <p:nvPr/>
        </p:nvSpPr>
        <p:spPr>
          <a:xfrm>
            <a:off x="11829076" y="4595102"/>
            <a:ext cx="4892999" cy="5185259"/>
          </a:xfrm>
          <a:custGeom>
            <a:avLst/>
            <a:gdLst/>
            <a:ahLst/>
            <a:cxnLst/>
            <a:rect l="l" t="t" r="r" b="b"/>
            <a:pathLst>
              <a:path w="4892999" h="5185259">
                <a:moveTo>
                  <a:pt x="0" y="0"/>
                </a:moveTo>
                <a:lnTo>
                  <a:pt x="4892999" y="0"/>
                </a:lnTo>
                <a:lnTo>
                  <a:pt x="4892999" y="5185259"/>
                </a:lnTo>
                <a:lnTo>
                  <a:pt x="0" y="5185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52436" y="4595102"/>
            <a:ext cx="5409253" cy="5251893"/>
          </a:xfrm>
          <a:custGeom>
            <a:avLst/>
            <a:gdLst/>
            <a:ahLst/>
            <a:cxnLst/>
            <a:rect l="l" t="t" r="r" b="b"/>
            <a:pathLst>
              <a:path w="5409253" h="5251893">
                <a:moveTo>
                  <a:pt x="5409253" y="0"/>
                </a:moveTo>
                <a:lnTo>
                  <a:pt x="0" y="0"/>
                </a:lnTo>
                <a:lnTo>
                  <a:pt x="0" y="5251893"/>
                </a:lnTo>
                <a:lnTo>
                  <a:pt x="5409253" y="5251893"/>
                </a:lnTo>
                <a:lnTo>
                  <a:pt x="540925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6783726" y="4347452"/>
            <a:ext cx="4723313" cy="4663198"/>
          </a:xfrm>
          <a:custGeom>
            <a:avLst/>
            <a:gdLst/>
            <a:ahLst/>
            <a:cxnLst/>
            <a:rect l="l" t="t" r="r" b="b"/>
            <a:pathLst>
              <a:path w="4723313" h="4663198">
                <a:moveTo>
                  <a:pt x="0" y="0"/>
                </a:moveTo>
                <a:lnTo>
                  <a:pt x="4723313" y="0"/>
                </a:lnTo>
                <a:lnTo>
                  <a:pt x="4723313" y="4663198"/>
                </a:lnTo>
                <a:lnTo>
                  <a:pt x="0" y="466319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3983743"/>
            <a:ext cx="6433672" cy="6504632"/>
          </a:xfrm>
          <a:custGeom>
            <a:avLst/>
            <a:gdLst/>
            <a:ahLst/>
            <a:cxnLst/>
            <a:rect l="l" t="t" r="r" b="b"/>
            <a:pathLst>
              <a:path w="6433672" h="6504632">
                <a:moveTo>
                  <a:pt x="0" y="0"/>
                </a:moveTo>
                <a:lnTo>
                  <a:pt x="6433672" y="0"/>
                </a:lnTo>
                <a:lnTo>
                  <a:pt x="6433672" y="6504632"/>
                </a:lnTo>
                <a:lnTo>
                  <a:pt x="0" y="65046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8435850" y="467001"/>
            <a:ext cx="7074544" cy="1123399"/>
            <a:chOff x="0" y="0"/>
            <a:chExt cx="1863254" cy="295875"/>
          </a:xfrm>
        </p:grpSpPr>
        <p:sp>
          <p:nvSpPr>
            <p:cNvPr id="4" name="Freeform 4"/>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5" name="TextBox 5"/>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6" name="TextBox 6"/>
          <p:cNvSpPr txBox="1"/>
          <p:nvPr/>
        </p:nvSpPr>
        <p:spPr>
          <a:xfrm>
            <a:off x="8895416" y="632009"/>
            <a:ext cx="6155413" cy="774601"/>
          </a:xfrm>
          <a:prstGeom prst="rect">
            <a:avLst/>
          </a:prstGeom>
        </p:spPr>
        <p:txBody>
          <a:bodyPr lIns="0" tIns="0" rIns="0" bIns="0" rtlCol="0" anchor="t">
            <a:spAutoFit/>
          </a:bodyPr>
          <a:lstStyle/>
          <a:p>
            <a:pPr algn="ctr">
              <a:lnSpc>
                <a:spcPts val="5000"/>
              </a:lnSpc>
            </a:pPr>
            <a:r>
              <a:rPr lang="en-US" sz="5000">
                <a:solidFill>
                  <a:srgbClr val="034172"/>
                </a:solidFill>
                <a:latin typeface="Calibri (MS) Bold"/>
              </a:rPr>
              <a:t>MENTOR APPROVAL </a:t>
            </a:r>
          </a:p>
        </p:txBody>
      </p:sp>
      <p:pic>
        <p:nvPicPr>
          <p:cNvPr id="7" name="Picture 6">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pic>
        <p:nvPicPr>
          <p:cNvPr id="11" name="Picture 10"/>
          <p:cNvPicPr>
            <a:picLocks noChangeAspect="1"/>
          </p:cNvPicPr>
          <p:nvPr/>
        </p:nvPicPr>
        <p:blipFill rotWithShape="1">
          <a:blip r:embed="rId5"/>
          <a:srcRect t="12500" b="36250"/>
          <a:stretch/>
        </p:blipFill>
        <p:spPr>
          <a:xfrm>
            <a:off x="9158484" y="1943100"/>
            <a:ext cx="6691116" cy="74270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169451" y="408453"/>
            <a:ext cx="7074544" cy="1123399"/>
            <a:chOff x="0" y="0"/>
            <a:chExt cx="1863254" cy="295875"/>
          </a:xfrm>
        </p:grpSpPr>
        <p:sp>
          <p:nvSpPr>
            <p:cNvPr id="3" name="Freeform 3"/>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5" name="Freeform 5"/>
          <p:cNvSpPr/>
          <p:nvPr/>
        </p:nvSpPr>
        <p:spPr>
          <a:xfrm>
            <a:off x="9866140" y="1652263"/>
            <a:ext cx="8421860" cy="8314672"/>
          </a:xfrm>
          <a:custGeom>
            <a:avLst/>
            <a:gdLst/>
            <a:ahLst/>
            <a:cxnLst/>
            <a:rect l="l" t="t" r="r" b="b"/>
            <a:pathLst>
              <a:path w="8421860" h="8314672">
                <a:moveTo>
                  <a:pt x="0" y="0"/>
                </a:moveTo>
                <a:lnTo>
                  <a:pt x="8421860" y="0"/>
                </a:lnTo>
                <a:lnTo>
                  <a:pt x="8421860" y="8314672"/>
                </a:lnTo>
                <a:lnTo>
                  <a:pt x="0" y="831467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5231317" y="6495071"/>
            <a:ext cx="3306176" cy="3336508"/>
          </a:xfrm>
          <a:custGeom>
            <a:avLst/>
            <a:gdLst/>
            <a:ahLst/>
            <a:cxnLst/>
            <a:rect l="l" t="t" r="r" b="b"/>
            <a:pathLst>
              <a:path w="3306176" h="3336508">
                <a:moveTo>
                  <a:pt x="0" y="0"/>
                </a:moveTo>
                <a:lnTo>
                  <a:pt x="3306176" y="0"/>
                </a:lnTo>
                <a:lnTo>
                  <a:pt x="3306176" y="3336507"/>
                </a:lnTo>
                <a:lnTo>
                  <a:pt x="0" y="3336507"/>
                </a:lnTo>
                <a:lnTo>
                  <a:pt x="0" y="0"/>
                </a:lnTo>
                <a:close/>
              </a:path>
            </a:pathLst>
          </a:custGeom>
          <a:blipFill>
            <a:blip r:embed="rId4"/>
            <a:stretch>
              <a:fillRect/>
            </a:stretch>
          </a:blipFill>
        </p:spPr>
      </p:sp>
      <p:sp>
        <p:nvSpPr>
          <p:cNvPr id="7" name="TextBox 7"/>
          <p:cNvSpPr txBox="1"/>
          <p:nvPr/>
        </p:nvSpPr>
        <p:spPr>
          <a:xfrm>
            <a:off x="2710442" y="573327"/>
            <a:ext cx="3992563" cy="774601"/>
          </a:xfrm>
          <a:prstGeom prst="rect">
            <a:avLst/>
          </a:prstGeom>
        </p:spPr>
        <p:txBody>
          <a:bodyPr lIns="0" tIns="0" rIns="0" bIns="0" rtlCol="0" anchor="t">
            <a:spAutoFit/>
          </a:bodyPr>
          <a:lstStyle/>
          <a:p>
            <a:pPr algn="ctr">
              <a:lnSpc>
                <a:spcPts val="5000"/>
              </a:lnSpc>
              <a:spcBef>
                <a:spcPct val="0"/>
              </a:spcBef>
            </a:pPr>
            <a:r>
              <a:rPr lang="en-US" sz="5000">
                <a:solidFill>
                  <a:srgbClr val="000000"/>
                </a:solidFill>
                <a:latin typeface="Calibri (MS) Bold"/>
              </a:rPr>
              <a:t>BACKGROUND </a:t>
            </a:r>
          </a:p>
        </p:txBody>
      </p:sp>
      <p:sp>
        <p:nvSpPr>
          <p:cNvPr id="8" name="TextBox 8"/>
          <p:cNvSpPr txBox="1"/>
          <p:nvPr/>
        </p:nvSpPr>
        <p:spPr>
          <a:xfrm>
            <a:off x="1028700" y="2430228"/>
            <a:ext cx="10911076" cy="3895727"/>
          </a:xfrm>
          <a:prstGeom prst="rect">
            <a:avLst/>
          </a:prstGeom>
        </p:spPr>
        <p:txBody>
          <a:bodyPr lIns="0" tIns="0" rIns="0" bIns="0" rtlCol="0" anchor="t">
            <a:spAutoFit/>
          </a:bodyPr>
          <a:lstStyle/>
          <a:p>
            <a:pPr marL="647711" lvl="1" indent="-323856" algn="l">
              <a:lnSpc>
                <a:spcPts val="3000"/>
              </a:lnSpc>
              <a:buFont typeface="Arial"/>
              <a:buChar char="•"/>
            </a:pPr>
            <a:r>
              <a:rPr lang="en-US" sz="3000">
                <a:solidFill>
                  <a:srgbClr val="000000"/>
                </a:solidFill>
                <a:latin typeface="Calibri (MS) Bold"/>
              </a:rPr>
              <a:t>HealthFicial </a:t>
            </a:r>
            <a:r>
              <a:rPr lang="en-US" sz="3000">
                <a:solidFill>
                  <a:srgbClr val="000000"/>
                </a:solidFill>
                <a:latin typeface="Calibri (MS)"/>
              </a:rPr>
              <a:t>is the forefront in providing Digitalised Healthcare solutions to measurably improve the quality, safety, and efficiency of patient care. Our Company is aiming to make a difference in the lives of patients and care providers globally. </a:t>
            </a:r>
          </a:p>
          <a:p>
            <a:pPr algn="l">
              <a:lnSpc>
                <a:spcPts val="3000"/>
              </a:lnSpc>
            </a:pPr>
            <a:endParaRPr lang="en-US" sz="3000">
              <a:solidFill>
                <a:srgbClr val="000000"/>
              </a:solidFill>
              <a:latin typeface="Calibri (MS)"/>
            </a:endParaRPr>
          </a:p>
          <a:p>
            <a:pPr marL="647711" lvl="1" indent="-323856" algn="l">
              <a:lnSpc>
                <a:spcPts val="3000"/>
              </a:lnSpc>
              <a:buFont typeface="Arial"/>
              <a:buChar char="•"/>
            </a:pPr>
            <a:r>
              <a:rPr lang="en-US" sz="3000">
                <a:solidFill>
                  <a:srgbClr val="000000"/>
                </a:solidFill>
                <a:latin typeface="Calibri (MS)"/>
              </a:rPr>
              <a:t>Their aim is to build tech-driven products and become a key part in the dramatic improvement in healthcare not only in India but across the globe. Our solution uses integrated AI technology, Deep tech, Innovation to shift traditional ways into the digital Healthcare Ecosystem in India and Beyond</a:t>
            </a:r>
          </a:p>
        </p:txBody>
      </p:sp>
      <p:pic>
        <p:nvPicPr>
          <p:cNvPr id="9" name="Picture 8">
            <a:extLst>
              <a:ext uri="{FF2B5EF4-FFF2-40B4-BE49-F238E27FC236}">
                <a16:creationId xmlns:a16="http://schemas.microsoft.com/office/drawing/2014/main" id="{945CF6E8-DCFB-270F-3407-DF7FB0254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2097" y="103763"/>
            <a:ext cx="2695903" cy="12689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21137" y="836500"/>
            <a:ext cx="7074544" cy="1123399"/>
            <a:chOff x="0" y="0"/>
            <a:chExt cx="1863254" cy="295875"/>
          </a:xfrm>
        </p:grpSpPr>
        <p:sp>
          <p:nvSpPr>
            <p:cNvPr id="3" name="Freeform 3"/>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5" name="Freeform 5"/>
          <p:cNvSpPr/>
          <p:nvPr/>
        </p:nvSpPr>
        <p:spPr>
          <a:xfrm>
            <a:off x="9144000" y="929844"/>
            <a:ext cx="7952318" cy="8427312"/>
          </a:xfrm>
          <a:custGeom>
            <a:avLst/>
            <a:gdLst/>
            <a:ahLst/>
            <a:cxnLst/>
            <a:rect l="l" t="t" r="r" b="b"/>
            <a:pathLst>
              <a:path w="7952318" h="8427312">
                <a:moveTo>
                  <a:pt x="0" y="0"/>
                </a:moveTo>
                <a:lnTo>
                  <a:pt x="7952318" y="0"/>
                </a:lnTo>
                <a:lnTo>
                  <a:pt x="7952318" y="8427312"/>
                </a:lnTo>
                <a:lnTo>
                  <a:pt x="0" y="842731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621137" y="2934344"/>
            <a:ext cx="8522863" cy="5352876"/>
          </a:xfrm>
          <a:prstGeom prst="rect">
            <a:avLst/>
          </a:prstGeom>
        </p:spPr>
        <p:txBody>
          <a:bodyPr lIns="0" tIns="0" rIns="0" bIns="0" rtlCol="0" anchor="t">
            <a:spAutoFit/>
          </a:bodyPr>
          <a:lstStyle/>
          <a:p>
            <a:pPr marL="647002" lvl="1" indent="-323501" algn="l">
              <a:lnSpc>
                <a:spcPts val="4195"/>
              </a:lnSpc>
              <a:buFont typeface="Arial"/>
              <a:buChar char="•"/>
            </a:pPr>
            <a:r>
              <a:rPr lang="en-US" sz="2996" dirty="0">
                <a:latin typeface="Calibri (MS) Italics"/>
              </a:rPr>
              <a:t>Clinical Decision Support Systems (CDSS) </a:t>
            </a:r>
            <a:r>
              <a:rPr lang="en-US" sz="2996" dirty="0">
                <a:latin typeface="Calibri (MS)"/>
              </a:rPr>
              <a:t>play a crucial role in modern healthcare by providing evidence-based recommendations to clinicians at the point of care. However, traditional CDSS interfaces can be cumbersome and require complex coding or menu navigation. </a:t>
            </a:r>
          </a:p>
          <a:p>
            <a:pPr marL="647002" lvl="1" indent="-323501" algn="l">
              <a:lnSpc>
                <a:spcPts val="4195"/>
              </a:lnSpc>
              <a:buFont typeface="Arial"/>
              <a:buChar char="•"/>
            </a:pPr>
            <a:r>
              <a:rPr lang="en-US" sz="2996" dirty="0">
                <a:latin typeface="Calibri (MS) Italics"/>
              </a:rPr>
              <a:t>Natural Language Processing (NLP)</a:t>
            </a:r>
            <a:r>
              <a:rPr lang="en-US" sz="2996" dirty="0">
                <a:latin typeface="Calibri (MS)"/>
              </a:rPr>
              <a:t> offers a promising solution by enabling more natural and interactive communication with the system</a:t>
            </a:r>
            <a:r>
              <a:rPr lang="en-US" sz="2996" dirty="0">
                <a:solidFill>
                  <a:srgbClr val="343533"/>
                </a:solidFill>
                <a:latin typeface="Calibri (MS)"/>
              </a:rPr>
              <a:t>.</a:t>
            </a:r>
          </a:p>
          <a:p>
            <a:pPr algn="ctr">
              <a:lnSpc>
                <a:spcPts val="4195"/>
              </a:lnSpc>
            </a:pPr>
            <a:endParaRPr lang="en-US" sz="2996" dirty="0">
              <a:solidFill>
                <a:srgbClr val="343533"/>
              </a:solidFill>
              <a:latin typeface="Calibri (MS)"/>
            </a:endParaRPr>
          </a:p>
        </p:txBody>
      </p:sp>
      <p:sp>
        <p:nvSpPr>
          <p:cNvPr id="7" name="TextBox 7"/>
          <p:cNvSpPr txBox="1"/>
          <p:nvPr/>
        </p:nvSpPr>
        <p:spPr>
          <a:xfrm>
            <a:off x="707354" y="1009650"/>
            <a:ext cx="6902111" cy="774601"/>
          </a:xfrm>
          <a:prstGeom prst="rect">
            <a:avLst/>
          </a:prstGeom>
        </p:spPr>
        <p:txBody>
          <a:bodyPr lIns="0" tIns="0" rIns="0" bIns="0" rtlCol="0" anchor="t">
            <a:spAutoFit/>
          </a:bodyPr>
          <a:lstStyle/>
          <a:p>
            <a:pPr algn="ctr">
              <a:lnSpc>
                <a:spcPts val="5000"/>
              </a:lnSpc>
            </a:pPr>
            <a:r>
              <a:rPr lang="en-US" sz="5000">
                <a:solidFill>
                  <a:srgbClr val="034172"/>
                </a:solidFill>
                <a:latin typeface="Calibri (MS) Bold"/>
              </a:rPr>
              <a:t>INTRODUCTION </a:t>
            </a:r>
          </a:p>
        </p:txBody>
      </p:sp>
      <p:pic>
        <p:nvPicPr>
          <p:cNvPr id="8" name="Picture 7">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7337" y="127991"/>
            <a:ext cx="2695903" cy="12689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9437413" y="923689"/>
            <a:ext cx="7074544" cy="1123399"/>
            <a:chOff x="0" y="0"/>
            <a:chExt cx="1863254" cy="295875"/>
          </a:xfrm>
        </p:grpSpPr>
        <p:sp>
          <p:nvSpPr>
            <p:cNvPr id="3" name="Freeform 3"/>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4" name="TextBox 4"/>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5" name="TextBox 5"/>
          <p:cNvSpPr txBox="1"/>
          <p:nvPr/>
        </p:nvSpPr>
        <p:spPr>
          <a:xfrm>
            <a:off x="10809751" y="1088563"/>
            <a:ext cx="4329868" cy="774601"/>
          </a:xfrm>
          <a:prstGeom prst="rect">
            <a:avLst/>
          </a:prstGeom>
        </p:spPr>
        <p:txBody>
          <a:bodyPr lIns="0" tIns="0" rIns="0" bIns="0" rtlCol="0" anchor="t">
            <a:spAutoFit/>
          </a:bodyPr>
          <a:lstStyle/>
          <a:p>
            <a:pPr algn="ctr">
              <a:lnSpc>
                <a:spcPts val="5000"/>
              </a:lnSpc>
              <a:spcBef>
                <a:spcPct val="0"/>
              </a:spcBef>
            </a:pPr>
            <a:r>
              <a:rPr lang="en-US" sz="5000">
                <a:solidFill>
                  <a:srgbClr val="034172"/>
                </a:solidFill>
                <a:latin typeface="Calibri (MS) Bold"/>
              </a:rPr>
              <a:t>RATIONALE</a:t>
            </a:r>
          </a:p>
        </p:txBody>
      </p:sp>
      <p:sp>
        <p:nvSpPr>
          <p:cNvPr id="6" name="TextBox 6"/>
          <p:cNvSpPr txBox="1"/>
          <p:nvPr/>
        </p:nvSpPr>
        <p:spPr>
          <a:xfrm>
            <a:off x="8991550" y="2936154"/>
            <a:ext cx="8363000" cy="3888063"/>
          </a:xfrm>
          <a:prstGeom prst="rect">
            <a:avLst/>
          </a:prstGeom>
        </p:spPr>
        <p:txBody>
          <a:bodyPr lIns="0" tIns="0" rIns="0" bIns="0" rtlCol="0" anchor="t">
            <a:spAutoFit/>
          </a:bodyPr>
          <a:lstStyle/>
          <a:p>
            <a:pPr algn="ctr">
              <a:lnSpc>
                <a:spcPts val="3073"/>
              </a:lnSpc>
            </a:pPr>
            <a:r>
              <a:rPr lang="en-US" sz="3073">
                <a:solidFill>
                  <a:srgbClr val="343533"/>
                </a:solidFill>
                <a:latin typeface="Calibri (MS)"/>
              </a:rPr>
              <a:t>Natural Language Processing (NLP) aids in analyzing unstructured medical data, enhancing data interpretation, efficiency, and real-time patient consultation in clinical settings. Integrating NLP into Clinical Decision Support Systems (CDSS) can improve healthcare delivery, especially in diagnostics and therapeutics. Research on NLP integration in CDSS is limited, but with platforms like chatbots using NLP, understanding the holistic picture is crucial.</a:t>
            </a:r>
          </a:p>
        </p:txBody>
      </p:sp>
      <p:sp>
        <p:nvSpPr>
          <p:cNvPr id="7" name="Freeform 7"/>
          <p:cNvSpPr/>
          <p:nvPr/>
        </p:nvSpPr>
        <p:spPr>
          <a:xfrm>
            <a:off x="370394" y="785903"/>
            <a:ext cx="8160591" cy="8715194"/>
          </a:xfrm>
          <a:custGeom>
            <a:avLst/>
            <a:gdLst/>
            <a:ahLst/>
            <a:cxnLst/>
            <a:rect l="l" t="t" r="r" b="b"/>
            <a:pathLst>
              <a:path w="8160591" h="8715194">
                <a:moveTo>
                  <a:pt x="0" y="0"/>
                </a:moveTo>
                <a:lnTo>
                  <a:pt x="8160591" y="0"/>
                </a:lnTo>
                <a:lnTo>
                  <a:pt x="8160591" y="8715194"/>
                </a:lnTo>
                <a:lnTo>
                  <a:pt x="0" y="87151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8" name="Picture 7">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514600" cy="11836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1814295" y="-94372"/>
            <a:ext cx="5790229" cy="10475743"/>
          </a:xfrm>
          <a:custGeom>
            <a:avLst/>
            <a:gdLst/>
            <a:ahLst/>
            <a:cxnLst/>
            <a:rect l="l" t="t" r="r" b="b"/>
            <a:pathLst>
              <a:path w="5790229" h="10475743">
                <a:moveTo>
                  <a:pt x="0" y="0"/>
                </a:moveTo>
                <a:lnTo>
                  <a:pt x="5790229" y="0"/>
                </a:lnTo>
                <a:lnTo>
                  <a:pt x="5790229" y="10475744"/>
                </a:lnTo>
                <a:lnTo>
                  <a:pt x="0" y="104757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679731" y="4403381"/>
            <a:ext cx="10810981" cy="2657557"/>
          </a:xfrm>
          <a:prstGeom prst="rect">
            <a:avLst/>
          </a:prstGeom>
        </p:spPr>
        <p:txBody>
          <a:bodyPr lIns="0" tIns="0" rIns="0" bIns="0" rtlCol="0" anchor="t">
            <a:spAutoFit/>
          </a:bodyPr>
          <a:lstStyle/>
          <a:p>
            <a:pPr marL="647002" lvl="1" indent="-323501" algn="l">
              <a:lnSpc>
                <a:spcPts val="4195"/>
              </a:lnSpc>
              <a:buFont typeface="Arial"/>
              <a:buChar char="•"/>
            </a:pPr>
            <a:r>
              <a:rPr lang="en-US" sz="2996" dirty="0">
                <a:solidFill>
                  <a:srgbClr val="034172"/>
                </a:solidFill>
                <a:latin typeface="Calibri (MS)"/>
              </a:rPr>
              <a:t>T</a:t>
            </a:r>
            <a:r>
              <a:rPr lang="en-US" sz="2996" u="none" strike="noStrike" dirty="0">
                <a:solidFill>
                  <a:srgbClr val="034172"/>
                </a:solidFill>
                <a:latin typeface="Calibri (MS)"/>
              </a:rPr>
              <a:t>o comprehensively review existing research on the integration of NLP with CDSS functionalities.</a:t>
            </a:r>
          </a:p>
          <a:p>
            <a:pPr marL="647002" lvl="1" indent="-323501" algn="l">
              <a:lnSpc>
                <a:spcPts val="4195"/>
              </a:lnSpc>
              <a:buFont typeface="Arial"/>
              <a:buChar char="•"/>
            </a:pPr>
            <a:r>
              <a:rPr lang="en-US" sz="2996" u="none" strike="noStrike" dirty="0">
                <a:solidFill>
                  <a:srgbClr val="034172"/>
                </a:solidFill>
                <a:latin typeface="Calibri (MS)"/>
              </a:rPr>
              <a:t>To analyze the potential impact of NLP on clinician workflow, information retrieval efficiency, and decision-making processes.</a:t>
            </a:r>
          </a:p>
          <a:p>
            <a:pPr marL="0" lvl="0" indent="0" algn="l">
              <a:lnSpc>
                <a:spcPts val="4195"/>
              </a:lnSpc>
              <a:spcBef>
                <a:spcPct val="0"/>
              </a:spcBef>
            </a:pPr>
            <a:endParaRPr lang="en-US" sz="2996" u="none" strike="noStrike" dirty="0">
              <a:solidFill>
                <a:srgbClr val="034172"/>
              </a:solidFill>
              <a:latin typeface="Calibri (MS)"/>
            </a:endParaRPr>
          </a:p>
        </p:txBody>
      </p:sp>
      <p:grpSp>
        <p:nvGrpSpPr>
          <p:cNvPr id="4" name="Group 4"/>
          <p:cNvGrpSpPr/>
          <p:nvPr/>
        </p:nvGrpSpPr>
        <p:grpSpPr>
          <a:xfrm>
            <a:off x="679731" y="1736118"/>
            <a:ext cx="7074544" cy="1123399"/>
            <a:chOff x="0" y="0"/>
            <a:chExt cx="1863254" cy="295875"/>
          </a:xfrm>
        </p:grpSpPr>
        <p:sp>
          <p:nvSpPr>
            <p:cNvPr id="5" name="Freeform 5"/>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6" name="TextBox 6"/>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7" name="TextBox 7"/>
          <p:cNvSpPr txBox="1"/>
          <p:nvPr/>
        </p:nvSpPr>
        <p:spPr>
          <a:xfrm>
            <a:off x="1333647" y="1900992"/>
            <a:ext cx="4725774" cy="774601"/>
          </a:xfrm>
          <a:prstGeom prst="rect">
            <a:avLst/>
          </a:prstGeom>
        </p:spPr>
        <p:txBody>
          <a:bodyPr lIns="0" tIns="0" rIns="0" bIns="0" rtlCol="0" anchor="t">
            <a:spAutoFit/>
          </a:bodyPr>
          <a:lstStyle/>
          <a:p>
            <a:pPr algn="ctr">
              <a:lnSpc>
                <a:spcPts val="5000"/>
              </a:lnSpc>
            </a:pPr>
            <a:r>
              <a:rPr lang="en-US" sz="5000">
                <a:solidFill>
                  <a:srgbClr val="034172"/>
                </a:solidFill>
                <a:latin typeface="Calibri (MS) Bold"/>
              </a:rPr>
              <a:t> OBJECTIVES</a:t>
            </a:r>
          </a:p>
        </p:txBody>
      </p:sp>
      <p:pic>
        <p:nvPicPr>
          <p:cNvPr id="8" name="Picture 7">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983743"/>
            <a:ext cx="6433672" cy="6504632"/>
          </a:xfrm>
          <a:custGeom>
            <a:avLst/>
            <a:gdLst/>
            <a:ahLst/>
            <a:cxnLst/>
            <a:rect l="l" t="t" r="r" b="b"/>
            <a:pathLst>
              <a:path w="6433672" h="6504632">
                <a:moveTo>
                  <a:pt x="0" y="0"/>
                </a:moveTo>
                <a:lnTo>
                  <a:pt x="6433672" y="0"/>
                </a:lnTo>
                <a:lnTo>
                  <a:pt x="6433672" y="6504632"/>
                </a:lnTo>
                <a:lnTo>
                  <a:pt x="0" y="65046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8435850" y="467001"/>
            <a:ext cx="7074544" cy="1123399"/>
            <a:chOff x="0" y="0"/>
            <a:chExt cx="1863254" cy="295875"/>
          </a:xfrm>
        </p:grpSpPr>
        <p:sp>
          <p:nvSpPr>
            <p:cNvPr id="4" name="Freeform 4"/>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5" name="TextBox 5"/>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6" name="TextBox 6"/>
          <p:cNvSpPr txBox="1"/>
          <p:nvPr/>
        </p:nvSpPr>
        <p:spPr>
          <a:xfrm>
            <a:off x="8895416" y="632009"/>
            <a:ext cx="6155413" cy="650178"/>
          </a:xfrm>
          <a:prstGeom prst="rect">
            <a:avLst/>
          </a:prstGeom>
        </p:spPr>
        <p:txBody>
          <a:bodyPr lIns="0" tIns="0" rIns="0" bIns="0" rtlCol="0" anchor="t">
            <a:spAutoFit/>
          </a:bodyPr>
          <a:lstStyle/>
          <a:p>
            <a:pPr algn="ctr">
              <a:lnSpc>
                <a:spcPts val="5000"/>
              </a:lnSpc>
            </a:pPr>
            <a:r>
              <a:rPr lang="en-US" sz="5000" dirty="0" smtClean="0">
                <a:solidFill>
                  <a:srgbClr val="034172"/>
                </a:solidFill>
                <a:latin typeface="Calibri (MS) Bold"/>
              </a:rPr>
              <a:t>RESEARCH QUESTION </a:t>
            </a:r>
            <a:endParaRPr lang="en-US" sz="5000" dirty="0">
              <a:solidFill>
                <a:srgbClr val="034172"/>
              </a:solidFill>
              <a:latin typeface="Calibri (MS) Bold"/>
            </a:endParaRPr>
          </a:p>
        </p:txBody>
      </p:sp>
      <p:pic>
        <p:nvPicPr>
          <p:cNvPr id="7" name="Picture 6">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
        <p:nvSpPr>
          <p:cNvPr id="8" name="Rectangle 7"/>
          <p:cNvSpPr/>
          <p:nvPr/>
        </p:nvSpPr>
        <p:spPr>
          <a:xfrm>
            <a:off x="6019800" y="2634330"/>
            <a:ext cx="11734800" cy="2677656"/>
          </a:xfrm>
          <a:prstGeom prst="rect">
            <a:avLst/>
          </a:prstGeom>
        </p:spPr>
        <p:txBody>
          <a:bodyPr wrap="square">
            <a:spAutoFit/>
          </a:bodyPr>
          <a:lstStyle/>
          <a:p>
            <a:pPr marL="457200" indent="-457200">
              <a:buFont typeface="Arial" panose="020B0604020202020204" pitchFamily="34" charset="0"/>
              <a:buChar char="•"/>
            </a:pPr>
            <a:r>
              <a:rPr lang="en-GB" sz="2800" dirty="0">
                <a:solidFill>
                  <a:schemeClr val="tx2"/>
                </a:solidFill>
                <a:ea typeface="Calibri" panose="020F0502020204030204" pitchFamily="34" charset="0"/>
              </a:rPr>
              <a:t>How does the integration of Natural Language Processing (NLP) with Clinical Decision Support Systems (CDSS) impact clinician workflow efficiency, information </a:t>
            </a:r>
            <a:r>
              <a:rPr lang="en-GB" sz="2800" dirty="0" smtClean="0">
                <a:solidFill>
                  <a:schemeClr val="tx2"/>
                </a:solidFill>
                <a:ea typeface="Calibri" panose="020F0502020204030204" pitchFamily="34" charset="0"/>
              </a:rPr>
              <a:t>retrieval?</a:t>
            </a:r>
          </a:p>
          <a:p>
            <a:pPr marL="457200" indent="-457200">
              <a:buFont typeface="Arial" panose="020B0604020202020204" pitchFamily="34" charset="0"/>
              <a:buChar char="•"/>
            </a:pPr>
            <a:r>
              <a:rPr lang="en-GB" sz="2800" dirty="0" smtClean="0">
                <a:solidFill>
                  <a:schemeClr val="tx2"/>
                </a:solidFill>
                <a:ea typeface="Calibri" panose="020F0502020204030204" pitchFamily="34" charset="0"/>
              </a:rPr>
              <a:t>Decision-making </a:t>
            </a:r>
            <a:r>
              <a:rPr lang="en-GB" sz="2800" dirty="0">
                <a:solidFill>
                  <a:schemeClr val="tx2"/>
                </a:solidFill>
                <a:ea typeface="Calibri" panose="020F0502020204030204" pitchFamily="34" charset="0"/>
              </a:rPr>
              <a:t>processes in healthcare, and what are the potential benefits, limitations, and ethical considerations associated with this integration?</a:t>
            </a:r>
            <a:endParaRPr lang="en-GB" sz="2800" dirty="0">
              <a:solidFill>
                <a:schemeClr val="tx2"/>
              </a:solidFill>
            </a:endParaRPr>
          </a:p>
        </p:txBody>
      </p:sp>
    </p:spTree>
    <p:extLst>
      <p:ext uri="{BB962C8B-B14F-4D97-AF65-F5344CB8AC3E}">
        <p14:creationId xmlns:p14="http://schemas.microsoft.com/office/powerpoint/2010/main" val="2296648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2400300"/>
            <a:ext cx="5486400" cy="7886700"/>
          </a:xfrm>
          <a:custGeom>
            <a:avLst/>
            <a:gdLst/>
            <a:ahLst/>
            <a:cxnLst/>
            <a:rect l="l" t="t" r="r" b="b"/>
            <a:pathLst>
              <a:path w="6214116" h="8696601">
                <a:moveTo>
                  <a:pt x="0" y="0"/>
                </a:moveTo>
                <a:lnTo>
                  <a:pt x="6214116" y="0"/>
                </a:lnTo>
                <a:lnTo>
                  <a:pt x="6214116" y="8696601"/>
                </a:lnTo>
                <a:lnTo>
                  <a:pt x="0" y="86966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5867400" y="2247900"/>
            <a:ext cx="11567615" cy="7507440"/>
          </a:xfrm>
          <a:prstGeom prst="rect">
            <a:avLst/>
          </a:prstGeom>
        </p:spPr>
        <p:txBody>
          <a:bodyPr lIns="0" tIns="0" rIns="0" bIns="0" rtlCol="0" anchor="t">
            <a:spAutoFit/>
          </a:bodyPr>
          <a:lstStyle/>
          <a:p>
            <a:pPr>
              <a:lnSpc>
                <a:spcPts val="4195"/>
              </a:lnSpc>
            </a:pPr>
            <a:r>
              <a:rPr lang="en-GB" sz="3000" b="1" i="1" dirty="0" smtClean="0">
                <a:solidFill>
                  <a:schemeClr val="tx2"/>
                </a:solidFill>
              </a:rPr>
              <a:t>Study </a:t>
            </a:r>
            <a:r>
              <a:rPr lang="en-GB" sz="3000" b="1" i="1" dirty="0">
                <a:solidFill>
                  <a:schemeClr val="tx2"/>
                </a:solidFill>
              </a:rPr>
              <a:t>Design: </a:t>
            </a:r>
            <a:r>
              <a:rPr lang="en-GB" sz="3000" dirty="0">
                <a:solidFill>
                  <a:schemeClr val="tx2"/>
                </a:solidFill>
              </a:rPr>
              <a:t>Secondary study using a scoping review approach.</a:t>
            </a:r>
            <a:br>
              <a:rPr lang="en-GB" sz="3000" dirty="0">
                <a:solidFill>
                  <a:schemeClr val="tx2"/>
                </a:solidFill>
              </a:rPr>
            </a:br>
            <a:r>
              <a:rPr lang="en-GB" sz="3000" b="1" i="1" dirty="0">
                <a:solidFill>
                  <a:schemeClr val="tx2"/>
                </a:solidFill>
              </a:rPr>
              <a:t>Search Strategy</a:t>
            </a:r>
            <a:r>
              <a:rPr lang="en-GB" sz="3000" dirty="0">
                <a:solidFill>
                  <a:schemeClr val="tx2"/>
                </a:solidFill>
              </a:rPr>
              <a:t>: To conduct this scoping review, a comprehensive and systematic search strategy was employed across multiple academic databases. The databases included PubMed, Google Scholar, </a:t>
            </a:r>
            <a:r>
              <a:rPr lang="en-GB" sz="3000" dirty="0" err="1">
                <a:solidFill>
                  <a:schemeClr val="tx2"/>
                </a:solidFill>
              </a:rPr>
              <a:t>ScienceDirect</a:t>
            </a:r>
            <a:r>
              <a:rPr lang="en-GB" sz="3000" dirty="0">
                <a:solidFill>
                  <a:schemeClr val="tx2"/>
                </a:solidFill>
              </a:rPr>
              <a:t>, Emerald Insight, IEEE </a:t>
            </a:r>
            <a:r>
              <a:rPr lang="en-GB" sz="3000" dirty="0" err="1">
                <a:solidFill>
                  <a:schemeClr val="tx2"/>
                </a:solidFill>
              </a:rPr>
              <a:t>Xplore</a:t>
            </a:r>
            <a:r>
              <a:rPr lang="en-GB" sz="3000" dirty="0">
                <a:solidFill>
                  <a:schemeClr val="tx2"/>
                </a:solidFill>
              </a:rPr>
              <a:t>, </a:t>
            </a:r>
            <a:r>
              <a:rPr lang="en-GB" sz="3000" dirty="0" err="1">
                <a:solidFill>
                  <a:schemeClr val="tx2"/>
                </a:solidFill>
              </a:rPr>
              <a:t>JGate</a:t>
            </a:r>
            <a:r>
              <a:rPr lang="en-GB" sz="3000" dirty="0">
                <a:solidFill>
                  <a:schemeClr val="tx2"/>
                </a:solidFill>
              </a:rPr>
              <a:t>, and Web of Science. The search terms were carefully selected to capture the relevant literature on the integration of NLP with CDSS.</a:t>
            </a:r>
            <a:br>
              <a:rPr lang="en-GB" sz="3000" dirty="0">
                <a:solidFill>
                  <a:schemeClr val="tx2"/>
                </a:solidFill>
              </a:rPr>
            </a:br>
            <a:r>
              <a:rPr lang="en-GB" sz="3000" b="1" i="1" dirty="0">
                <a:solidFill>
                  <a:schemeClr val="tx2"/>
                </a:solidFill>
              </a:rPr>
              <a:t>Search Terms</a:t>
            </a:r>
            <a:r>
              <a:rPr lang="en-GB" sz="3000" dirty="0">
                <a:solidFill>
                  <a:schemeClr val="tx2"/>
                </a:solidFill>
              </a:rPr>
              <a:t>: The following search terms were used- </a:t>
            </a:r>
            <a:r>
              <a:rPr lang="en-GB" sz="3000" b="1" dirty="0" smtClean="0">
                <a:solidFill>
                  <a:schemeClr val="tx2"/>
                </a:solidFill>
              </a:rPr>
              <a:t>NLP Natural </a:t>
            </a:r>
            <a:r>
              <a:rPr lang="en-GB" sz="3000" b="1" dirty="0">
                <a:solidFill>
                  <a:schemeClr val="tx2"/>
                </a:solidFill>
              </a:rPr>
              <a:t>Language Processing, </a:t>
            </a:r>
            <a:r>
              <a:rPr lang="en-GB" sz="3000" b="1" dirty="0" smtClean="0">
                <a:solidFill>
                  <a:schemeClr val="tx2"/>
                </a:solidFill>
              </a:rPr>
              <a:t>CDSS Clinical </a:t>
            </a:r>
            <a:r>
              <a:rPr lang="en-GB" sz="3000" b="1" dirty="0">
                <a:solidFill>
                  <a:schemeClr val="tx2"/>
                </a:solidFill>
              </a:rPr>
              <a:t>Decision Support System, Machine Learning, NLP models</a:t>
            </a:r>
            <a:r>
              <a:rPr lang="en-GB" sz="3000" dirty="0">
                <a:solidFill>
                  <a:schemeClr val="tx2"/>
                </a:solidFill>
              </a:rPr>
              <a:t/>
            </a:r>
            <a:br>
              <a:rPr lang="en-GB" sz="3000" dirty="0">
                <a:solidFill>
                  <a:schemeClr val="tx2"/>
                </a:solidFill>
              </a:rPr>
            </a:br>
            <a:r>
              <a:rPr lang="en-GB" sz="3000" dirty="0">
                <a:solidFill>
                  <a:schemeClr val="tx2"/>
                </a:solidFill>
              </a:rPr>
              <a:t>These terms were used in combination with Boolean operators </a:t>
            </a:r>
            <a:r>
              <a:rPr lang="en-GB" sz="3000" b="1" dirty="0">
                <a:solidFill>
                  <a:schemeClr val="tx2"/>
                </a:solidFill>
              </a:rPr>
              <a:t>(AND, OR)</a:t>
            </a:r>
            <a:r>
              <a:rPr lang="en-GB" sz="3000" dirty="0">
                <a:solidFill>
                  <a:schemeClr val="tx2"/>
                </a:solidFill>
              </a:rPr>
              <a:t> to refine the search and ensure comprehensive coverage of the relevant literature. </a:t>
            </a:r>
            <a:br>
              <a:rPr lang="en-GB" sz="3000" dirty="0">
                <a:solidFill>
                  <a:schemeClr val="tx2"/>
                </a:solidFill>
              </a:rPr>
            </a:br>
            <a:endParaRPr lang="en-US" sz="3000" dirty="0">
              <a:solidFill>
                <a:schemeClr val="tx2"/>
              </a:solidFill>
              <a:latin typeface="Calibri (MS)"/>
            </a:endParaRPr>
          </a:p>
        </p:txBody>
      </p:sp>
      <p:grpSp>
        <p:nvGrpSpPr>
          <p:cNvPr id="4" name="Group 4"/>
          <p:cNvGrpSpPr/>
          <p:nvPr/>
        </p:nvGrpSpPr>
        <p:grpSpPr>
          <a:xfrm>
            <a:off x="8919353" y="467001"/>
            <a:ext cx="7074544" cy="1123399"/>
            <a:chOff x="0" y="0"/>
            <a:chExt cx="1863254" cy="295875"/>
          </a:xfrm>
        </p:grpSpPr>
        <p:sp>
          <p:nvSpPr>
            <p:cNvPr id="5" name="Freeform 5"/>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6" name="TextBox 6"/>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7" name="TextBox 7"/>
          <p:cNvSpPr txBox="1"/>
          <p:nvPr/>
        </p:nvSpPr>
        <p:spPr>
          <a:xfrm>
            <a:off x="9378918" y="631875"/>
            <a:ext cx="6155413" cy="774601"/>
          </a:xfrm>
          <a:prstGeom prst="rect">
            <a:avLst/>
          </a:prstGeom>
        </p:spPr>
        <p:txBody>
          <a:bodyPr lIns="0" tIns="0" rIns="0" bIns="0" rtlCol="0" anchor="t">
            <a:spAutoFit/>
          </a:bodyPr>
          <a:lstStyle/>
          <a:p>
            <a:pPr algn="ctr">
              <a:lnSpc>
                <a:spcPts val="5000"/>
              </a:lnSpc>
            </a:pPr>
            <a:r>
              <a:rPr lang="en-US" sz="5000">
                <a:solidFill>
                  <a:srgbClr val="034172"/>
                </a:solidFill>
                <a:latin typeface="Calibri (MS) Bold"/>
              </a:rPr>
              <a:t>METHODOLOGY (1/3)</a:t>
            </a:r>
          </a:p>
        </p:txBody>
      </p:sp>
      <p:pic>
        <p:nvPicPr>
          <p:cNvPr id="8" name="Picture 7">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13"/>
            <a:ext cx="2695903" cy="12689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CF8">
                <a:alpha val="100000"/>
              </a:srgbClr>
            </a:gs>
            <a:gs pos="33333">
              <a:srgbClr val="FFFDFF">
                <a:alpha val="100000"/>
              </a:srgbClr>
            </a:gs>
            <a:gs pos="66667">
              <a:srgbClr val="FFFDFF">
                <a:alpha val="100000"/>
              </a:srgbClr>
            </a:gs>
            <a:gs pos="100000">
              <a:srgbClr val="FFFD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505722" y="1559917"/>
            <a:ext cx="17301429" cy="9661876"/>
          </a:xfrm>
          <a:prstGeom prst="rect">
            <a:avLst/>
          </a:prstGeom>
        </p:spPr>
        <p:txBody>
          <a:bodyPr wrap="square" lIns="0" tIns="0" rIns="0" bIns="0" rtlCol="0" anchor="t">
            <a:spAutoFit/>
          </a:bodyPr>
          <a:lstStyle/>
          <a:p>
            <a:pPr marL="457200" lvl="0" indent="-457200">
              <a:lnSpc>
                <a:spcPts val="4195"/>
              </a:lnSpc>
              <a:spcBef>
                <a:spcPct val="0"/>
              </a:spcBef>
              <a:buFont typeface="Arial" panose="020B0604020202020204" pitchFamily="34" charset="0"/>
              <a:buChar char="•"/>
            </a:pPr>
            <a:r>
              <a:rPr lang="en-GB" sz="3000" b="1" dirty="0">
                <a:solidFill>
                  <a:schemeClr val="tx2"/>
                </a:solidFill>
              </a:rPr>
              <a:t>Article Retrieval</a:t>
            </a:r>
            <a:br>
              <a:rPr lang="en-GB" sz="3000" b="1" dirty="0">
                <a:solidFill>
                  <a:schemeClr val="tx2"/>
                </a:solidFill>
              </a:rPr>
            </a:br>
            <a:r>
              <a:rPr lang="en-GB" sz="3000" dirty="0">
                <a:solidFill>
                  <a:schemeClr val="tx2"/>
                </a:solidFill>
              </a:rPr>
              <a:t>The initial search yielded a total of 245 articles. These articles were then subjected to a rigorous screening process to ensure their relevance and </a:t>
            </a:r>
            <a:r>
              <a:rPr lang="en-GB" sz="3000" dirty="0" smtClean="0">
                <a:solidFill>
                  <a:schemeClr val="tx2"/>
                </a:solidFill>
              </a:rPr>
              <a:t>quality.</a:t>
            </a:r>
          </a:p>
          <a:p>
            <a:pPr marL="457200" lvl="0" indent="-457200">
              <a:lnSpc>
                <a:spcPts val="4195"/>
              </a:lnSpc>
              <a:spcBef>
                <a:spcPct val="0"/>
              </a:spcBef>
              <a:buFont typeface="Arial" panose="020B0604020202020204" pitchFamily="34" charset="0"/>
              <a:buChar char="•"/>
            </a:pPr>
            <a:r>
              <a:rPr lang="en-GB" sz="3000" b="1" dirty="0" smtClean="0">
                <a:solidFill>
                  <a:schemeClr val="tx2"/>
                </a:solidFill>
              </a:rPr>
              <a:t>Duplicate </a:t>
            </a:r>
            <a:r>
              <a:rPr lang="en-GB" sz="3000" b="1" dirty="0">
                <a:solidFill>
                  <a:schemeClr val="tx2"/>
                </a:solidFill>
              </a:rPr>
              <a:t>Removal</a:t>
            </a:r>
            <a:r>
              <a:rPr lang="en-GB" sz="3000" dirty="0">
                <a:solidFill>
                  <a:schemeClr val="tx2"/>
                </a:solidFill>
              </a:rPr>
              <a:t>:</a:t>
            </a:r>
            <a:br>
              <a:rPr lang="en-GB" sz="3000" dirty="0">
                <a:solidFill>
                  <a:schemeClr val="tx2"/>
                </a:solidFill>
              </a:rPr>
            </a:br>
            <a:r>
              <a:rPr lang="en-GB" sz="3000" dirty="0">
                <a:solidFill>
                  <a:schemeClr val="tx2"/>
                </a:solidFill>
              </a:rPr>
              <a:t>45 duplicate articles were identified and removed.</a:t>
            </a:r>
            <a:br>
              <a:rPr lang="en-GB" sz="3000" dirty="0">
                <a:solidFill>
                  <a:schemeClr val="tx2"/>
                </a:solidFill>
              </a:rPr>
            </a:br>
            <a:r>
              <a:rPr lang="en-GB" sz="3000" dirty="0">
                <a:solidFill>
                  <a:schemeClr val="tx2"/>
                </a:solidFill>
              </a:rPr>
              <a:t>Articles remaining after duplicate removal: 200</a:t>
            </a:r>
            <a:br>
              <a:rPr lang="en-GB" sz="3000" dirty="0">
                <a:solidFill>
                  <a:schemeClr val="tx2"/>
                </a:solidFill>
              </a:rPr>
            </a:br>
            <a:r>
              <a:rPr lang="en-GB" sz="3000" b="1" dirty="0">
                <a:solidFill>
                  <a:schemeClr val="tx2"/>
                </a:solidFill>
              </a:rPr>
              <a:t>Inclusion and Exclusion Criteria</a:t>
            </a:r>
            <a:r>
              <a:rPr lang="en-GB" sz="3000" dirty="0">
                <a:solidFill>
                  <a:schemeClr val="tx2"/>
                </a:solidFill>
              </a:rPr>
              <a:t>:</a:t>
            </a:r>
            <a:br>
              <a:rPr lang="en-GB" sz="3000" dirty="0">
                <a:solidFill>
                  <a:schemeClr val="tx2"/>
                </a:solidFill>
              </a:rPr>
            </a:br>
            <a:r>
              <a:rPr lang="en-GB" sz="3000" b="1" dirty="0">
                <a:solidFill>
                  <a:schemeClr val="tx2"/>
                </a:solidFill>
              </a:rPr>
              <a:t>Inclusion Criteria</a:t>
            </a:r>
            <a:r>
              <a:rPr lang="en-GB" sz="3000" dirty="0">
                <a:solidFill>
                  <a:schemeClr val="tx2"/>
                </a:solidFill>
              </a:rPr>
              <a:t>:</a:t>
            </a:r>
            <a:br>
              <a:rPr lang="en-GB" sz="3000" dirty="0">
                <a:solidFill>
                  <a:schemeClr val="tx2"/>
                </a:solidFill>
              </a:rPr>
            </a:br>
            <a:r>
              <a:rPr lang="en-GB" sz="3000" dirty="0">
                <a:solidFill>
                  <a:schemeClr val="tx2"/>
                </a:solidFill>
              </a:rPr>
              <a:t>Peer-reviewed research articles published within the last 5-10 years.</a:t>
            </a:r>
            <a:br>
              <a:rPr lang="en-GB" sz="3000" dirty="0">
                <a:solidFill>
                  <a:schemeClr val="tx2"/>
                </a:solidFill>
              </a:rPr>
            </a:br>
            <a:r>
              <a:rPr lang="en-GB" sz="3000" dirty="0">
                <a:solidFill>
                  <a:schemeClr val="tx2"/>
                </a:solidFill>
              </a:rPr>
              <a:t>Studies investigating the integration of NLP with CDSS functionalities.</a:t>
            </a:r>
            <a:br>
              <a:rPr lang="en-GB" sz="3000" dirty="0">
                <a:solidFill>
                  <a:schemeClr val="tx2"/>
                </a:solidFill>
              </a:rPr>
            </a:br>
            <a:r>
              <a:rPr lang="en-GB" sz="3000" dirty="0">
                <a:solidFill>
                  <a:schemeClr val="tx2"/>
                </a:solidFill>
              </a:rPr>
              <a:t>Government reports on CDSS adoption in India focusing on user needs and preferences.</a:t>
            </a:r>
            <a:br>
              <a:rPr lang="en-GB" sz="3000" dirty="0">
                <a:solidFill>
                  <a:schemeClr val="tx2"/>
                </a:solidFill>
              </a:rPr>
            </a:br>
            <a:r>
              <a:rPr lang="en-GB" sz="3000" b="1" dirty="0">
                <a:solidFill>
                  <a:schemeClr val="tx2"/>
                </a:solidFill>
              </a:rPr>
              <a:t>Exclusion Criteria</a:t>
            </a:r>
            <a:r>
              <a:rPr lang="en-GB" sz="3000" dirty="0">
                <a:solidFill>
                  <a:schemeClr val="tx2"/>
                </a:solidFill>
              </a:rPr>
              <a:t>:</a:t>
            </a:r>
            <a:br>
              <a:rPr lang="en-GB" sz="3000" dirty="0">
                <a:solidFill>
                  <a:schemeClr val="tx2"/>
                </a:solidFill>
              </a:rPr>
            </a:br>
            <a:r>
              <a:rPr lang="en-GB" sz="3000" dirty="0">
                <a:solidFill>
                  <a:schemeClr val="tx2"/>
                </a:solidFill>
              </a:rPr>
              <a:t>Non-English publications.</a:t>
            </a:r>
            <a:br>
              <a:rPr lang="en-GB" sz="3000" dirty="0">
                <a:solidFill>
                  <a:schemeClr val="tx2"/>
                </a:solidFill>
              </a:rPr>
            </a:br>
            <a:r>
              <a:rPr lang="en-GB" sz="3000" dirty="0">
                <a:solidFill>
                  <a:schemeClr val="tx2"/>
                </a:solidFill>
              </a:rPr>
              <a:t>Editorials, commentaries, or opinion pieces.</a:t>
            </a:r>
            <a:br>
              <a:rPr lang="en-GB" sz="3000" dirty="0">
                <a:solidFill>
                  <a:schemeClr val="tx2"/>
                </a:solidFill>
              </a:rPr>
            </a:br>
            <a:r>
              <a:rPr lang="en-GB" sz="3000" dirty="0">
                <a:solidFill>
                  <a:schemeClr val="tx2"/>
                </a:solidFill>
              </a:rPr>
              <a:t>Studies conducted outside of India.</a:t>
            </a:r>
            <a:br>
              <a:rPr lang="en-GB" sz="3000" dirty="0">
                <a:solidFill>
                  <a:schemeClr val="tx2"/>
                </a:solidFill>
              </a:rPr>
            </a:br>
            <a:r>
              <a:rPr lang="en-GB" sz="3000" dirty="0">
                <a:solidFill>
                  <a:schemeClr val="tx2"/>
                </a:solidFill>
              </a:rPr>
              <a:t>Conference abstracts or unpublished dissertations.</a:t>
            </a:r>
            <a:br>
              <a:rPr lang="en-GB" sz="3000" dirty="0">
                <a:solidFill>
                  <a:schemeClr val="tx2"/>
                </a:solidFill>
              </a:rPr>
            </a:br>
            <a:r>
              <a:rPr lang="en-GB" sz="3000" dirty="0">
                <a:solidFill>
                  <a:schemeClr val="tx2"/>
                </a:solidFill>
              </a:rPr>
              <a:t/>
            </a:r>
            <a:br>
              <a:rPr lang="en-GB" sz="3000" dirty="0">
                <a:solidFill>
                  <a:schemeClr val="tx2"/>
                </a:solidFill>
              </a:rPr>
            </a:br>
            <a:endParaRPr lang="en-US" sz="3000" u="none" strike="noStrike" dirty="0">
              <a:solidFill>
                <a:schemeClr val="tx2"/>
              </a:solidFill>
              <a:latin typeface="Calibri (MS)"/>
            </a:endParaRPr>
          </a:p>
        </p:txBody>
      </p:sp>
      <p:grpSp>
        <p:nvGrpSpPr>
          <p:cNvPr id="3" name="Group 3"/>
          <p:cNvGrpSpPr/>
          <p:nvPr/>
        </p:nvGrpSpPr>
        <p:grpSpPr>
          <a:xfrm>
            <a:off x="1169451" y="408453"/>
            <a:ext cx="7074544" cy="1123399"/>
            <a:chOff x="0" y="0"/>
            <a:chExt cx="1863254" cy="295875"/>
          </a:xfrm>
        </p:grpSpPr>
        <p:sp>
          <p:nvSpPr>
            <p:cNvPr id="4" name="Freeform 4"/>
            <p:cNvSpPr/>
            <p:nvPr/>
          </p:nvSpPr>
          <p:spPr>
            <a:xfrm>
              <a:off x="0" y="0"/>
              <a:ext cx="1863254" cy="295875"/>
            </a:xfrm>
            <a:custGeom>
              <a:avLst/>
              <a:gdLst/>
              <a:ahLst/>
              <a:cxnLst/>
              <a:rect l="l" t="t" r="r" b="b"/>
              <a:pathLst>
                <a:path w="1863254" h="295875">
                  <a:moveTo>
                    <a:pt x="109433" y="0"/>
                  </a:moveTo>
                  <a:lnTo>
                    <a:pt x="1753821" y="0"/>
                  </a:lnTo>
                  <a:cubicBezTo>
                    <a:pt x="1814259" y="0"/>
                    <a:pt x="1863254" y="48995"/>
                    <a:pt x="1863254" y="109433"/>
                  </a:cubicBezTo>
                  <a:lnTo>
                    <a:pt x="1863254" y="186441"/>
                  </a:lnTo>
                  <a:cubicBezTo>
                    <a:pt x="1863254" y="215465"/>
                    <a:pt x="1851725" y="243299"/>
                    <a:pt x="1831202" y="263822"/>
                  </a:cubicBezTo>
                  <a:cubicBezTo>
                    <a:pt x="1810679" y="284345"/>
                    <a:pt x="1782844" y="295875"/>
                    <a:pt x="1753821" y="295875"/>
                  </a:cubicBezTo>
                  <a:lnTo>
                    <a:pt x="109433" y="295875"/>
                  </a:lnTo>
                  <a:cubicBezTo>
                    <a:pt x="48995" y="295875"/>
                    <a:pt x="0" y="246879"/>
                    <a:pt x="0" y="186441"/>
                  </a:cubicBezTo>
                  <a:lnTo>
                    <a:pt x="0" y="109433"/>
                  </a:lnTo>
                  <a:cubicBezTo>
                    <a:pt x="0" y="48995"/>
                    <a:pt x="48995" y="0"/>
                    <a:pt x="109433" y="0"/>
                  </a:cubicBezTo>
                  <a:close/>
                </a:path>
              </a:pathLst>
            </a:custGeom>
            <a:gradFill rotWithShape="1">
              <a:gsLst>
                <a:gs pos="0">
                  <a:srgbClr val="CDFFD8">
                    <a:alpha val="100000"/>
                  </a:srgbClr>
                </a:gs>
                <a:gs pos="100000">
                  <a:srgbClr val="94B9FF">
                    <a:alpha val="100000"/>
                  </a:srgbClr>
                </a:gs>
              </a:gsLst>
              <a:lin ang="0"/>
            </a:gradFill>
          </p:spPr>
        </p:sp>
        <p:sp>
          <p:nvSpPr>
            <p:cNvPr id="5" name="TextBox 5"/>
            <p:cNvSpPr txBox="1"/>
            <p:nvPr/>
          </p:nvSpPr>
          <p:spPr>
            <a:xfrm>
              <a:off x="0" y="38100"/>
              <a:ext cx="1863254" cy="257775"/>
            </a:xfrm>
            <a:prstGeom prst="rect">
              <a:avLst/>
            </a:prstGeom>
          </p:spPr>
          <p:txBody>
            <a:bodyPr lIns="50800" tIns="50800" rIns="50800" bIns="50800" rtlCol="0" anchor="ctr"/>
            <a:lstStyle/>
            <a:p>
              <a:pPr algn="ctr">
                <a:lnSpc>
                  <a:spcPts val="2344"/>
                </a:lnSpc>
              </a:pPr>
              <a:endParaRPr/>
            </a:p>
          </p:txBody>
        </p:sp>
      </p:grpSp>
      <p:sp>
        <p:nvSpPr>
          <p:cNvPr id="6" name="TextBox 6"/>
          <p:cNvSpPr txBox="1"/>
          <p:nvPr/>
        </p:nvSpPr>
        <p:spPr>
          <a:xfrm>
            <a:off x="1629017" y="573327"/>
            <a:ext cx="6155413" cy="774601"/>
          </a:xfrm>
          <a:prstGeom prst="rect">
            <a:avLst/>
          </a:prstGeom>
        </p:spPr>
        <p:txBody>
          <a:bodyPr lIns="0" tIns="0" rIns="0" bIns="0" rtlCol="0" anchor="t">
            <a:spAutoFit/>
          </a:bodyPr>
          <a:lstStyle/>
          <a:p>
            <a:pPr algn="ctr">
              <a:lnSpc>
                <a:spcPts val="5000"/>
              </a:lnSpc>
            </a:pPr>
            <a:r>
              <a:rPr lang="en-US" sz="5000">
                <a:solidFill>
                  <a:srgbClr val="034172"/>
                </a:solidFill>
                <a:latin typeface="Calibri (MS) Bold"/>
              </a:rPr>
              <a:t>METHODOLOGY (2/3)</a:t>
            </a:r>
          </a:p>
        </p:txBody>
      </p:sp>
      <p:sp>
        <p:nvSpPr>
          <p:cNvPr id="7" name="Freeform 7"/>
          <p:cNvSpPr/>
          <p:nvPr/>
        </p:nvSpPr>
        <p:spPr>
          <a:xfrm>
            <a:off x="14454351" y="7171815"/>
            <a:ext cx="3352800" cy="3115185"/>
          </a:xfrm>
          <a:custGeom>
            <a:avLst/>
            <a:gdLst/>
            <a:ahLst/>
            <a:cxnLst/>
            <a:rect l="l" t="t" r="r" b="b"/>
            <a:pathLst>
              <a:path w="3091005" h="3275632">
                <a:moveTo>
                  <a:pt x="0" y="0"/>
                </a:moveTo>
                <a:lnTo>
                  <a:pt x="3091005" y="0"/>
                </a:lnTo>
                <a:lnTo>
                  <a:pt x="3091005" y="3275632"/>
                </a:lnTo>
                <a:lnTo>
                  <a:pt x="0" y="327563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pic>
        <p:nvPicPr>
          <p:cNvPr id="8" name="Picture 7">
            <a:extLst>
              <a:ext uri="{FF2B5EF4-FFF2-40B4-BE49-F238E27FC236}">
                <a16:creationId xmlns:a16="http://schemas.microsoft.com/office/drawing/2014/main" id="{945CF6E8-DCFB-270F-3407-DF7FB0254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097" y="26483"/>
            <a:ext cx="2695903" cy="126895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1708</Words>
  <Application>Microsoft Office PowerPoint</Application>
  <PresentationFormat>Custom</PresentationFormat>
  <Paragraphs>124</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Calibri (MS) Bold</vt:lpstr>
      <vt:lpstr>Times New Roman</vt:lpstr>
      <vt:lpstr>Arial</vt:lpstr>
      <vt:lpstr>Calibri (MS) Bold Italics</vt:lpstr>
      <vt:lpstr>Calibri (MS)</vt:lpstr>
      <vt:lpstr>Calibri</vt:lpstr>
      <vt:lpstr>Hagrid Ultra-Bold</vt:lpstr>
      <vt:lpstr>Calibri (MS)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Simple Minimalist Lined Healthcare Presentation</dc:title>
  <dc:creator>Dr. Harsh</dc:creator>
  <cp:lastModifiedBy>h</cp:lastModifiedBy>
  <cp:revision>20</cp:revision>
  <dcterms:created xsi:type="dcterms:W3CDTF">2006-08-16T00:00:00Z</dcterms:created>
  <dcterms:modified xsi:type="dcterms:W3CDTF">2024-07-26T09:02:53Z</dcterms:modified>
  <dc:identifier>DAGHQCW3BUU</dc:identifier>
</cp:coreProperties>
</file>