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5"/>
  </p:notesMasterIdLst>
  <p:sldIdLst>
    <p:sldId id="256" r:id="rId2"/>
    <p:sldId id="257" r:id="rId3"/>
    <p:sldId id="274" r:id="rId4"/>
    <p:sldId id="260" r:id="rId5"/>
    <p:sldId id="259" r:id="rId6"/>
    <p:sldId id="277" r:id="rId7"/>
    <p:sldId id="262" r:id="rId8"/>
    <p:sldId id="263" r:id="rId9"/>
    <p:sldId id="264" r:id="rId10"/>
    <p:sldId id="265" r:id="rId11"/>
    <p:sldId id="267" r:id="rId12"/>
    <p:sldId id="27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0459D-943C-4616-A628-0BAF88763448}" v="6" dt="2024-06-20T10:15:49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94" d="100"/>
          <a:sy n="94" d="100"/>
        </p:scale>
        <p:origin x="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rsha kaushik" userId="941c5c9e8165ccb1" providerId="LiveId" clId="{8EB0459D-943C-4616-A628-0BAF88763448}"/>
    <pc:docChg chg="undo custSel modSld">
      <pc:chgData name="varsha kaushik" userId="941c5c9e8165ccb1" providerId="LiveId" clId="{8EB0459D-943C-4616-A628-0BAF88763448}" dt="2024-06-20T10:49:55.191" v="85" actId="20577"/>
      <pc:docMkLst>
        <pc:docMk/>
      </pc:docMkLst>
      <pc:sldChg chg="addSp delSp modSp mod">
        <pc:chgData name="varsha kaushik" userId="941c5c9e8165ccb1" providerId="LiveId" clId="{8EB0459D-943C-4616-A628-0BAF88763448}" dt="2024-06-20T10:18:03.940" v="77" actId="20577"/>
        <pc:sldMkLst>
          <pc:docMk/>
          <pc:sldMk cId="1373306154" sldId="262"/>
        </pc:sldMkLst>
        <pc:spChg chg="add del mod">
          <ac:chgData name="varsha kaushik" userId="941c5c9e8165ccb1" providerId="LiveId" clId="{8EB0459D-943C-4616-A628-0BAF88763448}" dt="2024-06-20T10:11:07.799" v="11" actId="478"/>
          <ac:spMkLst>
            <pc:docMk/>
            <pc:sldMk cId="1373306154" sldId="262"/>
            <ac:spMk id="10" creationId="{7AEE2C15-276E-2356-4240-B96AEA15E7FC}"/>
          </ac:spMkLst>
        </pc:spChg>
        <pc:graphicFrameChg chg="add del">
          <ac:chgData name="varsha kaushik" userId="941c5c9e8165ccb1" providerId="LiveId" clId="{8EB0459D-943C-4616-A628-0BAF88763448}" dt="2024-06-20T10:04:50.632" v="1" actId="3680"/>
          <ac:graphicFrameMkLst>
            <pc:docMk/>
            <pc:sldMk cId="1373306154" sldId="262"/>
            <ac:graphicFrameMk id="3" creationId="{CBCCEC1B-802B-13FE-8D20-E0AB1D701661}"/>
          </ac:graphicFrameMkLst>
        </pc:graphicFrameChg>
        <pc:graphicFrameChg chg="del">
          <ac:chgData name="varsha kaushik" userId="941c5c9e8165ccb1" providerId="LiveId" clId="{8EB0459D-943C-4616-A628-0BAF88763448}" dt="2024-06-20T10:11:05.505" v="10" actId="478"/>
          <ac:graphicFrameMkLst>
            <pc:docMk/>
            <pc:sldMk cId="1373306154" sldId="262"/>
            <ac:graphicFrameMk id="7" creationId="{D59D9682-54B4-513D-9DED-B15C37E08B81}"/>
          </ac:graphicFrameMkLst>
        </pc:graphicFrameChg>
        <pc:graphicFrameChg chg="add mod modGraphic">
          <ac:chgData name="varsha kaushik" userId="941c5c9e8165ccb1" providerId="LiveId" clId="{8EB0459D-943C-4616-A628-0BAF88763448}" dt="2024-06-20T10:18:03.940" v="77" actId="20577"/>
          <ac:graphicFrameMkLst>
            <pc:docMk/>
            <pc:sldMk cId="1373306154" sldId="262"/>
            <ac:graphicFrameMk id="8" creationId="{E1FAF7B8-CABF-A9A8-AB16-F9DA865DF0A0}"/>
          </ac:graphicFrameMkLst>
        </pc:graphicFrameChg>
      </pc:sldChg>
      <pc:sldChg chg="addSp delSp modSp mod">
        <pc:chgData name="varsha kaushik" userId="941c5c9e8165ccb1" providerId="LiveId" clId="{8EB0459D-943C-4616-A628-0BAF88763448}" dt="2024-06-20T10:16:32.698" v="63" actId="20577"/>
        <pc:sldMkLst>
          <pc:docMk/>
          <pc:sldMk cId="1911276768" sldId="263"/>
        </pc:sldMkLst>
        <pc:spChg chg="add del mod">
          <ac:chgData name="varsha kaushik" userId="941c5c9e8165ccb1" providerId="LiveId" clId="{8EB0459D-943C-4616-A628-0BAF88763448}" dt="2024-06-20T10:15:55.100" v="43" actId="478"/>
          <ac:spMkLst>
            <pc:docMk/>
            <pc:sldMk cId="1911276768" sldId="263"/>
            <ac:spMk id="9" creationId="{A57A6F22-3676-FC51-8F2B-EF1C16FB3D86}"/>
          </ac:spMkLst>
        </pc:spChg>
        <pc:graphicFrameChg chg="add mod modGraphic">
          <ac:chgData name="varsha kaushik" userId="941c5c9e8165ccb1" providerId="LiveId" clId="{8EB0459D-943C-4616-A628-0BAF88763448}" dt="2024-06-20T10:16:32.698" v="63" actId="20577"/>
          <ac:graphicFrameMkLst>
            <pc:docMk/>
            <pc:sldMk cId="1911276768" sldId="263"/>
            <ac:graphicFrameMk id="3" creationId="{8C13F691-F4BA-95B8-F5BD-4F3F53E4300F}"/>
          </ac:graphicFrameMkLst>
        </pc:graphicFrameChg>
        <pc:graphicFrameChg chg="del">
          <ac:chgData name="varsha kaushik" userId="941c5c9e8165ccb1" providerId="LiveId" clId="{8EB0459D-943C-4616-A628-0BAF88763448}" dt="2024-06-20T10:15:52.695" v="42" actId="478"/>
          <ac:graphicFrameMkLst>
            <pc:docMk/>
            <pc:sldMk cId="1911276768" sldId="263"/>
            <ac:graphicFrameMk id="7" creationId="{0544D162-C525-D4FC-36FC-558C30FC669E}"/>
          </ac:graphicFrameMkLst>
        </pc:graphicFrameChg>
      </pc:sldChg>
      <pc:sldChg chg="addSp delSp modSp mod">
        <pc:chgData name="varsha kaushik" userId="941c5c9e8165ccb1" providerId="LiveId" clId="{8EB0459D-943C-4616-A628-0BAF88763448}" dt="2024-06-20T10:24:03.208" v="79" actId="113"/>
        <pc:sldMkLst>
          <pc:docMk/>
          <pc:sldMk cId="1498613200" sldId="264"/>
        </pc:sldMkLst>
        <pc:spChg chg="add del mod">
          <ac:chgData name="varsha kaushik" userId="941c5c9e8165ccb1" providerId="LiveId" clId="{8EB0459D-943C-4616-A628-0BAF88763448}" dt="2024-06-20T10:07:40.608" v="4" actId="478"/>
          <ac:spMkLst>
            <pc:docMk/>
            <pc:sldMk cId="1498613200" sldId="264"/>
            <ac:spMk id="9" creationId="{00976CD6-51DB-B405-422D-4739C3EF3914}"/>
          </ac:spMkLst>
        </pc:spChg>
        <pc:graphicFrameChg chg="add mod modGraphic">
          <ac:chgData name="varsha kaushik" userId="941c5c9e8165ccb1" providerId="LiveId" clId="{8EB0459D-943C-4616-A628-0BAF88763448}" dt="2024-06-20T10:24:03.208" v="79" actId="113"/>
          <ac:graphicFrameMkLst>
            <pc:docMk/>
            <pc:sldMk cId="1498613200" sldId="264"/>
            <ac:graphicFrameMk id="3" creationId="{5BBDFEA0-62AF-2652-4414-9A2206A1A9E0}"/>
          </ac:graphicFrameMkLst>
        </pc:graphicFrameChg>
        <pc:graphicFrameChg chg="del">
          <ac:chgData name="varsha kaushik" userId="941c5c9e8165ccb1" providerId="LiveId" clId="{8EB0459D-943C-4616-A628-0BAF88763448}" dt="2024-06-20T10:07:36.122" v="3" actId="478"/>
          <ac:graphicFrameMkLst>
            <pc:docMk/>
            <pc:sldMk cId="1498613200" sldId="264"/>
            <ac:graphicFrameMk id="7" creationId="{770A4C7C-8448-4AD0-14B1-103FC9DE25E6}"/>
          </ac:graphicFrameMkLst>
        </pc:graphicFrameChg>
      </pc:sldChg>
      <pc:sldChg chg="modSp mod">
        <pc:chgData name="varsha kaushik" userId="941c5c9e8165ccb1" providerId="LiveId" clId="{8EB0459D-943C-4616-A628-0BAF88763448}" dt="2024-06-20T10:49:55.191" v="85" actId="20577"/>
        <pc:sldMkLst>
          <pc:docMk/>
          <pc:sldMk cId="3068331430" sldId="277"/>
        </pc:sldMkLst>
        <pc:spChg chg="mod">
          <ac:chgData name="varsha kaushik" userId="941c5c9e8165ccb1" providerId="LiveId" clId="{8EB0459D-943C-4616-A628-0BAF88763448}" dt="2024-06-20T10:49:55.191" v="85" actId="20577"/>
          <ac:spMkLst>
            <pc:docMk/>
            <pc:sldMk cId="3068331430" sldId="277"/>
            <ac:spMk id="4" creationId="{46F67DF4-A03B-07DD-583E-23C495AFE0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t>22-07-2024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25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89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2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48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69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t>22-07-2024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26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t>22-07-2024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94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t>22-07-2024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908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t>22-07-2024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48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C99E65-501E-4E79-B301-EC94E1C8867E}" type="datetime1">
              <a:rPr lang="en-IN" smtClean="0"/>
              <a:t>22-07-2024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5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t>22-07-2024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22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12769F-3E27-4D36-A194-1A84EAEDBFA1}" type="datetime1">
              <a:rPr lang="en-IN" smtClean="0"/>
              <a:t>22-07-2024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AD20E6-394B-4DF0-96A5-9647FF39C943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linpeck.com/content/kirkpatrick-model-evaluation" TargetMode="External"/><Relationship Id="rId2" Type="http://schemas.openxmlformats.org/officeDocument/2006/relationships/hyperlink" Target="https://www.kirkpatrickpartners.com/the-kirkpatrick-mode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6000"/>
              </a:lnSpc>
              <a:spcAft>
                <a:spcPts val="1500"/>
              </a:spcAft>
            </a:pPr>
            <a:r>
              <a:rPr lang="en-IN" sz="44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assess the evaluation of training for deployment of EMR in a hospital by using the Kirkpatrick model.</a:t>
            </a:r>
            <a:endParaRPr lang="en-IN" sz="4400" kern="100" dirty="0">
              <a:solidFill>
                <a:srgbClr val="262626"/>
              </a:solidFill>
              <a:effectLst/>
              <a:latin typeface="Perpetua" panose="02020502060401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2273069" cy="1355900"/>
          </a:xfrm>
        </p:spPr>
        <p:txBody>
          <a:bodyPr>
            <a:normAutofit fontScale="25000" lnSpcReduction="20000"/>
          </a:bodyPr>
          <a:lstStyle/>
          <a:p>
            <a:r>
              <a:rPr lang="en-IN" sz="7200" dirty="0">
                <a:latin typeface="Arial" panose="020B0604020202020204" pitchFamily="34" charset="0"/>
                <a:cs typeface="Arial" panose="020B0604020202020204" pitchFamily="34" charset="0"/>
              </a:rPr>
              <a:t>By:-Shubham</a:t>
            </a:r>
            <a:endParaRPr lang="en-IN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PG/22/120</a:t>
            </a:r>
            <a:endParaRPr lang="en-IN" sz="4400" b="1" dirty="0"/>
          </a:p>
          <a:p>
            <a:r>
              <a:rPr lang="en-U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by </a:t>
            </a:r>
          </a:p>
          <a:p>
            <a:pPr algn="ctr"/>
            <a:r>
              <a:rPr lang="en-U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PUNIT YADAV</a:t>
            </a:r>
            <a:br>
              <a:rPr lang="en-US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24A4A6-17A9-4392-BB4C-06FEF16C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the effectiveness of the Training is of utmost importance</a:t>
            </a:r>
          </a:p>
          <a:p>
            <a:r>
              <a:rPr lang="en-US" dirty="0"/>
              <a:t>To assess the effectiveness of the Training, </a:t>
            </a:r>
            <a:r>
              <a:rPr lang="en-US" b="1" dirty="0"/>
              <a:t>Kirkpatrick Model </a:t>
            </a:r>
            <a:r>
              <a:rPr lang="en-US" dirty="0"/>
              <a:t>can be used.</a:t>
            </a:r>
          </a:p>
          <a:p>
            <a:r>
              <a:rPr lang="en-US" dirty="0"/>
              <a:t>In the current study, we used 2 levels of </a:t>
            </a:r>
            <a:r>
              <a:rPr lang="en-US" b="1" dirty="0"/>
              <a:t>Kirkpatrick Model  i.e., Reaction</a:t>
            </a:r>
            <a:r>
              <a:rPr lang="en-US" dirty="0"/>
              <a:t> and </a:t>
            </a:r>
            <a:r>
              <a:rPr lang="en-US" b="1" dirty="0"/>
              <a:t>Learning</a:t>
            </a:r>
            <a:r>
              <a:rPr lang="en-US" dirty="0"/>
              <a:t> that showed positive outcomes, therefore for the next 6 months we can assess the next 2 levels i.e., </a:t>
            </a:r>
            <a:r>
              <a:rPr lang="en-US" b="1" dirty="0"/>
              <a:t>Behavior</a:t>
            </a:r>
            <a:r>
              <a:rPr lang="en-US" dirty="0"/>
              <a:t> and </a:t>
            </a:r>
            <a:r>
              <a:rPr lang="en-US" b="1" dirty="0"/>
              <a:t>Results</a:t>
            </a:r>
            <a:r>
              <a:rPr lang="en-US" dirty="0"/>
              <a:t>.</a:t>
            </a:r>
          </a:p>
          <a:p>
            <a:r>
              <a:rPr lang="en-US" dirty="0"/>
              <a:t>The training generated positive feedback and effectiveness on time saving, cost, hospital operations and staff satisfaction.</a:t>
            </a: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E8C70-D405-03BF-6CEE-48677636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486BD3-7B28-3873-3378-A9DBB9E3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938" y="3906239"/>
            <a:ext cx="1312025" cy="365125"/>
          </a:xfrm>
        </p:spPr>
        <p:txBody>
          <a:bodyPr/>
          <a:lstStyle/>
          <a:p>
            <a:fld id="{26AD20E6-394B-4DF0-96A5-9647FF39C943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5261C97-CF15-220B-FFE7-145AE48C1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7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65BDE-C1E4-2068-7ED7-1D9DDC4B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621F9-57FC-03A7-2EE3-925A4576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My Study Concluded That Use Of Kirkpatrick Model Maybe An Effective Tool In Assessing The Training For EMR Implementation In Organizations.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A4B806-E805-17DC-360E-E996C56D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0413FC-7659-4BBD-06AF-798C6C1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11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45CF6E8-DCFB-270F-3407-DF7FB0254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2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840CEC-B205-D614-ACFB-9620DEF0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CD5A5-350C-07B1-88E3-70F677EEF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Kirkpatrick Partners. The </a:t>
            </a:r>
            <a:r>
              <a:rPr lang="en-US" dirty="0" err="1"/>
              <a:t>kirkpatrick</a:t>
            </a:r>
            <a:r>
              <a:rPr lang="en-US" dirty="0"/>
              <a:t> model [Internet]. Kirkpatrick Partners, LLC. 2021. Available from: </a:t>
            </a:r>
            <a:r>
              <a:rPr lang="en-US" dirty="0">
                <a:hlinkClick r:id="rId2"/>
              </a:rPr>
              <a:t>https://www.kirkpatrickpartners.com/the-kirkpatrick-model/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 err="1"/>
              <a:t>Samadbeik</a:t>
            </a:r>
            <a:r>
              <a:rPr lang="en-IN" dirty="0"/>
              <a:t> M, </a:t>
            </a:r>
            <a:r>
              <a:rPr lang="en-IN" dirty="0" err="1"/>
              <a:t>Fatehi</a:t>
            </a:r>
            <a:r>
              <a:rPr lang="en-IN" dirty="0"/>
              <a:t> F, Braunstein M, Barry B, </a:t>
            </a:r>
            <a:r>
              <a:rPr lang="en-IN" dirty="0" err="1"/>
              <a:t>Saremian</a:t>
            </a:r>
            <a:r>
              <a:rPr lang="en-IN" dirty="0"/>
              <a:t> M, Kalhor F, et al. Education and Training on Electronic Medical Records (EMRs) for health care professionals and students: A Scoping Review. International Journal of Medical Informatics. 2020 Oct;142(1):104238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Peck D. The Kirkpatrick Model of Training Evaluation (with Examples) | Devlin Peck [Internet]. www.devlinpeck.com. 2023. Available from: </a:t>
            </a:r>
            <a:r>
              <a:rPr lang="en-US" dirty="0">
                <a:hlinkClick r:id="rId3"/>
              </a:rPr>
              <a:t>https://www.devlinpeck.com/content/kirkpatrick-model-evaluation</a:t>
            </a:r>
            <a:endParaRPr lang="en-US" dirty="0"/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6BC351-F8F3-57C7-6516-D8352B33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778F48-EED0-0966-D30D-CA2F4B9E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43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7A40DA-CCAF-AA4D-F02C-E8A499F3A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362A6F-B772-4C22-FFAA-7F43C56C0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Any Questions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FC9A4B-7D60-AC6E-3EFB-C49D8A7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13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DC1BA95-363B-4D43-B4A1-2FAE931EE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Mentor Approval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C071958A-AED9-5D0D-96AB-4B274B7DB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83" y="1992472"/>
            <a:ext cx="7650360" cy="4022725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EMR Training Importance and Evaluation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EMRs are a preferred method for managing health information, offering benefits like improved efficiency and communication.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Adoption of EMRs is limited globally due to implementation complexity and lack of relevant skills.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Training in EMR use is crucial for optimal clinical outcomes and avoiding work duplication and low adoption rates.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The Kirkpatrick Model is used to evaluate the effectiveness of EMR training programs.</a:t>
            </a:r>
          </a:p>
          <a:p>
            <a:pPr marL="0" indent="0">
              <a:buNone/>
            </a:pPr>
            <a:r>
              <a:rPr lang="en-US" sz="2000" kern="100" dirty="0">
                <a:solidFill>
                  <a:srgbClr val="26262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• The review provides a structured analysis of EMR training programs' performance and identifies areas for improvement.</a:t>
            </a:r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4D377-7310-FC9A-E728-3B686E1B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3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Objectives of Your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6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n-IN" sz="2000" b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Primary Objective</a:t>
            </a:r>
            <a:r>
              <a:rPr lang="en-IN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1500"/>
              </a:spcAft>
            </a:pPr>
            <a:r>
              <a:rPr lang="en-IN" sz="2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To evaluate the effectiveness of the training program for EMR deployment in a hospital, focusing on IT administrators, using the first two levels of the Kirkpatrick Model.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n-IN" sz="2000" b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Secondary Objective: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IN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IN" sz="2000" b="1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assess IT administrators' reactions to the EMR training program.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IN" sz="2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To evaluate the learning outcomes achieved by IT administrators through the EMR training program.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en-IN" sz="2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To identify factors influencing IT administrators' reactions and learning.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1500"/>
              </a:spcAft>
              <a:buFont typeface="Symbol" panose="05050102010706020507" pitchFamily="18" charset="2"/>
              <a:buChar char=""/>
            </a:pPr>
            <a:r>
              <a:rPr lang="en-IN" sz="20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To provide recommendations for enhancing the EMR training program.</a:t>
            </a:r>
            <a:endParaRPr lang="en-IN" sz="2000" kern="100" dirty="0">
              <a:solidFill>
                <a:srgbClr val="26262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44328F-626B-70E2-D0C5-F16A1E59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65C76-273B-9A86-DBC1-54F437B85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 Methodology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/>
              <a:t>Study Design:- Cross-sectional study.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/>
              <a:t>Study Area:- Hospital where IT administrators undergo EMR training.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600" dirty="0"/>
              <a:t>Study Population:- IT </a:t>
            </a:r>
            <a:r>
              <a:rPr lang="en-IN" sz="2600" dirty="0" smtClean="0"/>
              <a:t>person</a:t>
            </a:r>
            <a:endParaRPr lang="en-US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Sample Size:- 14 IT </a:t>
            </a:r>
            <a:r>
              <a:rPr lang="en-US" sz="2600" dirty="0" smtClean="0"/>
              <a:t>person</a:t>
            </a:r>
            <a:endParaRPr lang="en-US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Sampling Technique:- Purposive sampling due to specific focus on IT </a:t>
            </a:r>
            <a:r>
              <a:rPr lang="en-US" sz="2600" dirty="0" smtClean="0"/>
              <a:t>person</a:t>
            </a:r>
            <a:endParaRPr lang="en-US" sz="2600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sz="2800" dirty="0"/>
              <a:t>Study Period:-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/>
              <a:t> 3 months.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800" dirty="0"/>
          </a:p>
          <a:p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826005-CE28-7D60-D38A-A20359BF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049770-9203-2BD7-A999-EDFBD11B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0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1AAA63-0FDB-4829-3797-79D000BB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2BED6-C15D-7979-B5BB-A592DCCBCA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Collection Tools and Techniques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Tools:-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Structured questionnaires for surveys to assess reactions.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tests to evaluate learning outcomes.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Semi-structured interview guides for in-depth insights.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sz="14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Analysis:-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 and evaluate reactions and learning outcomes.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factors influencing training effectiveness.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 practical recommendations for improvement.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F67DF4-A03B-07DD-583E-23C495AFE0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None/>
              <a:tabLst/>
              <a:defRPr/>
            </a:pP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Limitations-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Focuses only on IT administrators, not other healthcare providers.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Limited sample size due to time constraints.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may be consider as a pilot study for future implementation.</a:t>
            </a:r>
          </a:p>
          <a:p>
            <a:r>
              <a:rPr lang="en-IN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4BF592-E6BD-464A-137C-C0753B81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E54AC2-C40B-87EB-E93F-D805524A4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833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B1AD0-3937-0010-0111-E6BE0A37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49D843-D489-0698-8F13-E18D7AC3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7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E1FAF7B8-CABF-A9A8-AB16-F9DA865DF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46973"/>
              </p:ext>
            </p:extLst>
          </p:nvPr>
        </p:nvGraphicFramePr>
        <p:xfrm>
          <a:off x="806245" y="2123768"/>
          <a:ext cx="10318956" cy="3891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39">
                  <a:extLst>
                    <a:ext uri="{9D8B030D-6E8A-4147-A177-3AD203B41FA5}">
                      <a16:colId xmlns:a16="http://schemas.microsoft.com/office/drawing/2014/main" xmlns="" val="575995028"/>
                    </a:ext>
                  </a:extLst>
                </a:gridCol>
                <a:gridCol w="8101341">
                  <a:extLst>
                    <a:ext uri="{9D8B030D-6E8A-4147-A177-3AD203B41FA5}">
                      <a16:colId xmlns:a16="http://schemas.microsoft.com/office/drawing/2014/main" xmlns="" val="1048232779"/>
                    </a:ext>
                  </a:extLst>
                </a:gridCol>
                <a:gridCol w="615292">
                  <a:extLst>
                    <a:ext uri="{9D8B030D-6E8A-4147-A177-3AD203B41FA5}">
                      <a16:colId xmlns:a16="http://schemas.microsoft.com/office/drawing/2014/main" xmlns="" val="2625556287"/>
                    </a:ext>
                  </a:extLst>
                </a:gridCol>
                <a:gridCol w="615292">
                  <a:extLst>
                    <a:ext uri="{9D8B030D-6E8A-4147-A177-3AD203B41FA5}">
                      <a16:colId xmlns:a16="http://schemas.microsoft.com/office/drawing/2014/main" xmlns="" val="1336606170"/>
                    </a:ext>
                  </a:extLst>
                </a:gridCol>
                <a:gridCol w="615292">
                  <a:extLst>
                    <a:ext uri="{9D8B030D-6E8A-4147-A177-3AD203B41FA5}">
                      <a16:colId xmlns:a16="http://schemas.microsoft.com/office/drawing/2014/main" xmlns="" val="1554722420"/>
                    </a:ext>
                  </a:extLst>
                </a:gridCol>
              </a:tblGrid>
              <a:tr h="324286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S.NO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Before Questions(to assess weather hospital required new EMR)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Yes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No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% of yes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849351989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1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Do you have a specific procedure for attending new and old patients?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1519317919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2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have a system to note and manage patient flow and records?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4267077733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3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communicate regularly with patients and send them greetings or campaign details?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654815452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Is your insurance documentation posted, and do you provide handwritten bills and documents for approval?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71%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431287789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5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systematically maintain departmental stock (Pharmacy, Inventory, Opticals) and plan for future sessions?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906592080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6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use business techniques to sell pharmacy stock in your organization?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5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9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36%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350379479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7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Do you measure staff performance for potential salary increases?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1330828951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8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Did you face difficulties with patient management before using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1333368629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9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Did you manually enter, maintain, and print patient details before using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793535308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10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Did you manually manage the doctor's time slots and check revenue before using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584194340"/>
                  </a:ext>
                </a:extLst>
              </a:tr>
              <a:tr h="324286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11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Did you have manual methods for managing patient appointments, follow-ups, and surgery details before using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422188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30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F452A5-4A37-38F4-E86E-331DB996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2510F1-C90F-1644-E1E6-E6F7AEB4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8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DE056D7-024E-A9C1-BBD7-5EE6669F6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C13F691-F4BA-95B8-F5BD-4F3F53E4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2265"/>
              </p:ext>
            </p:extLst>
          </p:nvPr>
        </p:nvGraphicFramePr>
        <p:xfrm>
          <a:off x="1066800" y="2104103"/>
          <a:ext cx="10058401" cy="3716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52">
                  <a:extLst>
                    <a:ext uri="{9D8B030D-6E8A-4147-A177-3AD203B41FA5}">
                      <a16:colId xmlns:a16="http://schemas.microsoft.com/office/drawing/2014/main" xmlns="" val="3335483997"/>
                    </a:ext>
                  </a:extLst>
                </a:gridCol>
                <a:gridCol w="7896781">
                  <a:extLst>
                    <a:ext uri="{9D8B030D-6E8A-4147-A177-3AD203B41FA5}">
                      <a16:colId xmlns:a16="http://schemas.microsoft.com/office/drawing/2014/main" xmlns="" val="1097028135"/>
                    </a:ext>
                  </a:extLst>
                </a:gridCol>
                <a:gridCol w="599756">
                  <a:extLst>
                    <a:ext uri="{9D8B030D-6E8A-4147-A177-3AD203B41FA5}">
                      <a16:colId xmlns:a16="http://schemas.microsoft.com/office/drawing/2014/main" xmlns="" val="2008530309"/>
                    </a:ext>
                  </a:extLst>
                </a:gridCol>
                <a:gridCol w="599756">
                  <a:extLst>
                    <a:ext uri="{9D8B030D-6E8A-4147-A177-3AD203B41FA5}">
                      <a16:colId xmlns:a16="http://schemas.microsoft.com/office/drawing/2014/main" xmlns="" val="2390800583"/>
                    </a:ext>
                  </a:extLst>
                </a:gridCol>
                <a:gridCol w="599756">
                  <a:extLst>
                    <a:ext uri="{9D8B030D-6E8A-4147-A177-3AD203B41FA5}">
                      <a16:colId xmlns:a16="http://schemas.microsoft.com/office/drawing/2014/main" xmlns="" val="2211088532"/>
                    </a:ext>
                  </a:extLst>
                </a:gridCol>
              </a:tblGrid>
              <a:tr h="743319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 err="1">
                          <a:effectLst/>
                        </a:rPr>
                        <a:t>S.No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After Questions(To assess the training process)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Yes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No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% of yes 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654245997"/>
                  </a:ext>
                </a:extLst>
              </a:tr>
              <a:tr h="743319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 dirty="0">
                          <a:effectLst/>
                        </a:rPr>
                        <a:t>Level 1 Questions</a:t>
                      </a:r>
                      <a:r>
                        <a:rPr lang="en-IN" sz="1100" b="1" u="none" strike="noStrike" dirty="0">
                          <a:effectLst/>
                          <a:sym typeface="Wingdings" panose="05000000000000000000" pitchFamily="2" charset="2"/>
                        </a:rPr>
                        <a:t> (Reaction)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 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 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4139413927"/>
                  </a:ext>
                </a:extLst>
              </a:tr>
              <a:tr h="743319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1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Were the trainers competent and skilled?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875478933"/>
                  </a:ext>
                </a:extLst>
              </a:tr>
              <a:tr h="743319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2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Was the training provided in a real-time through simulations?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14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986428399"/>
                  </a:ext>
                </a:extLst>
              </a:tr>
              <a:tr h="743319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3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Was the training relevant to your job?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223720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27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E1AFC-9CD1-08C8-0F87-3A71E573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Results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6C537E-F258-FF89-BDC8-88EC70E7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 are not allowed to add slides to this presentation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2D75EE-F9AD-7ECC-099C-1DECD261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B668B9E-FFED-72D7-8936-12D60B63D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3"/>
            <a:ext cx="2695903" cy="126895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BBDFEA0-62AF-2652-4414-9A2206A1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353760"/>
              </p:ext>
            </p:extLst>
          </p:nvPr>
        </p:nvGraphicFramePr>
        <p:xfrm>
          <a:off x="1066800" y="2113935"/>
          <a:ext cx="10058399" cy="3805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374">
                  <a:extLst>
                    <a:ext uri="{9D8B030D-6E8A-4147-A177-3AD203B41FA5}">
                      <a16:colId xmlns:a16="http://schemas.microsoft.com/office/drawing/2014/main" xmlns="" val="2603446685"/>
                    </a:ext>
                  </a:extLst>
                </a:gridCol>
                <a:gridCol w="7861106">
                  <a:extLst>
                    <a:ext uri="{9D8B030D-6E8A-4147-A177-3AD203B41FA5}">
                      <a16:colId xmlns:a16="http://schemas.microsoft.com/office/drawing/2014/main" xmlns="" val="114384117"/>
                    </a:ext>
                  </a:extLst>
                </a:gridCol>
                <a:gridCol w="602973">
                  <a:extLst>
                    <a:ext uri="{9D8B030D-6E8A-4147-A177-3AD203B41FA5}">
                      <a16:colId xmlns:a16="http://schemas.microsoft.com/office/drawing/2014/main" xmlns="" val="503942580"/>
                    </a:ext>
                  </a:extLst>
                </a:gridCol>
                <a:gridCol w="602973">
                  <a:extLst>
                    <a:ext uri="{9D8B030D-6E8A-4147-A177-3AD203B41FA5}">
                      <a16:colId xmlns:a16="http://schemas.microsoft.com/office/drawing/2014/main" xmlns="" val="2724837867"/>
                    </a:ext>
                  </a:extLst>
                </a:gridCol>
                <a:gridCol w="602973">
                  <a:extLst>
                    <a:ext uri="{9D8B030D-6E8A-4147-A177-3AD203B41FA5}">
                      <a16:colId xmlns:a16="http://schemas.microsoft.com/office/drawing/2014/main" xmlns="" val="481978030"/>
                    </a:ext>
                  </a:extLst>
                </a:gridCol>
              </a:tblGrid>
              <a:tr h="42278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S.No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2 Questions(Learning)</a:t>
                      </a:r>
                    </a:p>
                  </a:txBody>
                  <a:tcPr marL="7620" marR="7620" marT="7620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Yes </a:t>
                      </a:r>
                      <a:endParaRPr lang="en-IN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IN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of yes </a:t>
                      </a:r>
                      <a:endParaRPr lang="en-IN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687641512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1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Did the EMR/Software help you do your work more efficiently?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134703409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2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Does the EMR/Software help generate good revenue?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149409481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3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Have you missed any follow-up patients you advised surgery since using the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0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825462012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Can you restrict the appointment slots/timing of the doctor using the EMR/Software?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832667302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5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Does the EMR/Software help monitor the sales of the hospital's pharmacy and optical departments?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12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2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86%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573933652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6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Does the EMR/Software help keep patient files and records organized?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457317587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7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Did the EMR/Software help reduce the misuse of products in the hospital?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2614796087"/>
                  </a:ext>
                </a:extLst>
              </a:tr>
              <a:tr h="422787">
                <a:tc>
                  <a:txBody>
                    <a:bodyPr/>
                    <a:lstStyle/>
                    <a:p>
                      <a:pPr algn="r" fontAlgn="b"/>
                      <a:r>
                        <a:rPr lang="en-IN" sz="1100" b="1" u="none" strike="noStrike">
                          <a:effectLst/>
                        </a:rPr>
                        <a:t>8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Does the EMR/Software help track patient wait times in different departments?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63" marR="7497" marT="749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14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0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 dirty="0">
                          <a:effectLst/>
                        </a:rPr>
                        <a:t>100%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97" marR="7497" marT="7497" marB="0" anchor="b"/>
                </a:tc>
                <a:extLst>
                  <a:ext uri="{0D108BD9-81ED-4DB2-BD59-A6C34878D82A}">
                    <a16:rowId xmlns:a16="http://schemas.microsoft.com/office/drawing/2014/main" xmlns="" val="389679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613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431</TotalTime>
  <Words>1150</Words>
  <Application>Microsoft Office PowerPoint</Application>
  <PresentationFormat>Widescreen</PresentationFormat>
  <Paragraphs>226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Perpetua</vt:lpstr>
      <vt:lpstr>Symbol</vt:lpstr>
      <vt:lpstr>Times New Roman</vt:lpstr>
      <vt:lpstr>Wingdings</vt:lpstr>
      <vt:lpstr>Retrospect</vt:lpstr>
      <vt:lpstr>To assess the evaluation of training for deployment of EMR in a hospital by using the Kirkpatrick model.</vt:lpstr>
      <vt:lpstr>Mentor Approval</vt:lpstr>
      <vt:lpstr>Introduction </vt:lpstr>
      <vt:lpstr>Objectives of Your Study</vt:lpstr>
      <vt:lpstr>Methodology </vt:lpstr>
      <vt:lpstr>Methodology </vt:lpstr>
      <vt:lpstr>Results </vt:lpstr>
      <vt:lpstr>Results </vt:lpstr>
      <vt:lpstr>Results </vt:lpstr>
      <vt:lpstr>Discussion </vt:lpstr>
      <vt:lpstr>Conclusion</vt:lpstr>
      <vt:lpstr>References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Microsoft account</cp:lastModifiedBy>
  <cp:revision>23</cp:revision>
  <dcterms:created xsi:type="dcterms:W3CDTF">2022-05-20T15:11:38Z</dcterms:created>
  <dcterms:modified xsi:type="dcterms:W3CDTF">2024-07-22T10:49:18Z</dcterms:modified>
</cp:coreProperties>
</file>