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21"/>
  </p:notesMasterIdLst>
  <p:sldIdLst>
    <p:sldId id="256" r:id="rId2"/>
    <p:sldId id="257" r:id="rId3"/>
    <p:sldId id="275" r:id="rId4"/>
    <p:sldId id="258" r:id="rId5"/>
    <p:sldId id="259" r:id="rId6"/>
    <p:sldId id="260" r:id="rId7"/>
    <p:sldId id="261" r:id="rId8"/>
    <p:sldId id="274" r:id="rId9"/>
    <p:sldId id="263" r:id="rId10"/>
    <p:sldId id="269" r:id="rId11"/>
    <p:sldId id="266" r:id="rId12"/>
    <p:sldId id="267" r:id="rId13"/>
    <p:sldId id="268" r:id="rId14"/>
    <p:sldId id="270" r:id="rId15"/>
    <p:sldId id="272" r:id="rId16"/>
    <p:sldId id="265" r:id="rId17"/>
    <p:sldId id="271" r:id="rId18"/>
    <p:sldId id="273" r:id="rId19"/>
    <p:sldId id="26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00CCFF"/>
    <a:srgbClr val="FFCCCC"/>
    <a:srgbClr val="FF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58" d="100"/>
          <a:sy n="58" d="100"/>
        </p:scale>
        <p:origin x="51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onia\Downloads\data%20collec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onia\Downloads\data%20collec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onia\Downloads\data%20collec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onia\Downloads\data%20collec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onia\Downloads\data%20collec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onia\Downloads\data%20collec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onia\Downloads\data%20collection.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a:t>Reasons</a:t>
            </a:r>
            <a:r>
              <a:rPr lang="en-IN" baseline="0"/>
              <a:t> for not availing lab services</a:t>
            </a:r>
            <a:endParaRPr lang="en-IN"/>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92D05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E524-4497-BCE5-DD9433EE47BE}"/>
              </c:ext>
            </c:extLst>
          </c:dPt>
          <c:dPt>
            <c:idx val="1"/>
            <c:bubble3D val="0"/>
            <c:spPr>
              <a:solidFill>
                <a:srgbClr val="00B0F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E524-4497-BCE5-DD9433EE47BE}"/>
              </c:ext>
            </c:extLst>
          </c:dPt>
          <c:dPt>
            <c:idx val="2"/>
            <c:bubble3D val="0"/>
            <c:spPr>
              <a:solidFill>
                <a:srgbClr val="FF000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E524-4497-BCE5-DD9433EE47BE}"/>
              </c:ext>
            </c:extLst>
          </c:dPt>
          <c:dPt>
            <c:idx val="3"/>
            <c:bubble3D val="0"/>
            <c:spPr>
              <a:solidFill>
                <a:srgbClr val="FF66FF"/>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E524-4497-BCE5-DD9433EE47BE}"/>
              </c:ext>
            </c:extLst>
          </c:dPt>
          <c:dPt>
            <c:idx val="4"/>
            <c:bubble3D val="0"/>
            <c:spPr>
              <a:solidFill>
                <a:srgbClr val="FFC00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E524-4497-BCE5-DD9433EE47B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Sheet2!$A$1:$A$5</c:f>
              <c:strCache>
                <c:ptCount val="5"/>
                <c:pt idx="0">
                  <c:v>will do latter</c:v>
                </c:pt>
                <c:pt idx="1">
                  <c:v>will do latter, gave specific time</c:v>
                </c:pt>
                <c:pt idx="2">
                  <c:v>not needed</c:v>
                </c:pt>
                <c:pt idx="3">
                  <c:v> 2nd opinion/nervous/already done/done at outside facility</c:v>
                </c:pt>
                <c:pt idx="4">
                  <c:v>partial approval</c:v>
                </c:pt>
              </c:strCache>
            </c:strRef>
          </c:cat>
          <c:val>
            <c:numRef>
              <c:f>Sheet2!$B$1:$B$5</c:f>
              <c:numCache>
                <c:formatCode>General</c:formatCode>
                <c:ptCount val="5"/>
                <c:pt idx="0">
                  <c:v>22</c:v>
                </c:pt>
                <c:pt idx="1">
                  <c:v>13</c:v>
                </c:pt>
                <c:pt idx="2">
                  <c:v>31</c:v>
                </c:pt>
                <c:pt idx="3">
                  <c:v>4</c:v>
                </c:pt>
                <c:pt idx="4">
                  <c:v>10</c:v>
                </c:pt>
              </c:numCache>
            </c:numRef>
          </c:val>
          <c:extLst>
            <c:ext xmlns:c16="http://schemas.microsoft.com/office/drawing/2014/chart" uri="{C3380CC4-5D6E-409C-BE32-E72D297353CC}">
              <c16:uniqueId val="{0000000A-E524-4497-BCE5-DD9433EE47BE}"/>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sz="1400" dirty="0">
                <a:latin typeface="Times New Roman" panose="02020603050405020304" pitchFamily="18" charset="0"/>
                <a:cs typeface="Times New Roman" panose="02020603050405020304" pitchFamily="18" charset="0"/>
              </a:rPr>
              <a:t>patient perception regarding accessibility of information regarding your insurance benefits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00B05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4B4B-431B-8C51-904F60C21E1C}"/>
              </c:ext>
            </c:extLst>
          </c:dPt>
          <c:dPt>
            <c:idx val="1"/>
            <c:bubble3D val="0"/>
            <c:spPr>
              <a:solidFill>
                <a:srgbClr val="0070C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4B4B-431B-8C51-904F60C21E1C}"/>
              </c:ext>
            </c:extLst>
          </c:dPt>
          <c:dPt>
            <c:idx val="2"/>
            <c:bubble3D val="0"/>
            <c:spPr>
              <a:solidFill>
                <a:srgbClr val="7030A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4B4B-431B-8C51-904F60C21E1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Sheet2!$A$93:$A$95</c:f>
              <c:strCache>
                <c:ptCount val="3"/>
                <c:pt idx="0">
                  <c:v>Excellent</c:v>
                </c:pt>
                <c:pt idx="1">
                  <c:v>Good</c:v>
                </c:pt>
                <c:pt idx="2">
                  <c:v>fair</c:v>
                </c:pt>
              </c:strCache>
            </c:strRef>
          </c:cat>
          <c:val>
            <c:numRef>
              <c:f>Sheet2!$B$93:$B$95</c:f>
              <c:numCache>
                <c:formatCode>General</c:formatCode>
                <c:ptCount val="3"/>
                <c:pt idx="0">
                  <c:v>12</c:v>
                </c:pt>
                <c:pt idx="1">
                  <c:v>58</c:v>
                </c:pt>
                <c:pt idx="2">
                  <c:v>10</c:v>
                </c:pt>
              </c:numCache>
            </c:numRef>
          </c:val>
          <c:extLst>
            <c:ext xmlns:c16="http://schemas.microsoft.com/office/drawing/2014/chart" uri="{C3380CC4-5D6E-409C-BE32-E72D297353CC}">
              <c16:uniqueId val="{00000006-4B4B-431B-8C51-904F60C21E1C}"/>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sz="1400">
                <a:latin typeface="Times New Roman" panose="02020603050405020304" pitchFamily="18" charset="0"/>
                <a:cs typeface="Times New Roman" panose="02020603050405020304" pitchFamily="18" charset="0"/>
              </a:rPr>
              <a:t>Patient perception regarding the clarity of information provided by the hospital regarding insurance coverage</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3399FF"/>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C08E-4C16-86BB-9E3D75638C91}"/>
              </c:ext>
            </c:extLst>
          </c:dPt>
          <c:dPt>
            <c:idx val="1"/>
            <c:bubble3D val="0"/>
            <c:spPr>
              <a:solidFill>
                <a:srgbClr val="00B05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08E-4C16-86BB-9E3D75638C91}"/>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C08E-4C16-86BB-9E3D75638C91}"/>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Sheet2!$A$110:$A$112</c:f>
              <c:strCache>
                <c:ptCount val="3"/>
                <c:pt idx="0">
                  <c:v>Excellent</c:v>
                </c:pt>
                <c:pt idx="1">
                  <c:v>Good</c:v>
                </c:pt>
                <c:pt idx="2">
                  <c:v>Fair</c:v>
                </c:pt>
              </c:strCache>
            </c:strRef>
          </c:cat>
          <c:val>
            <c:numRef>
              <c:f>Sheet2!$B$110:$B$112</c:f>
              <c:numCache>
                <c:formatCode>General</c:formatCode>
                <c:ptCount val="3"/>
                <c:pt idx="0">
                  <c:v>23</c:v>
                </c:pt>
                <c:pt idx="1">
                  <c:v>47</c:v>
                </c:pt>
                <c:pt idx="2">
                  <c:v>10</c:v>
                </c:pt>
              </c:numCache>
            </c:numRef>
          </c:val>
          <c:extLst>
            <c:ext xmlns:c16="http://schemas.microsoft.com/office/drawing/2014/chart" uri="{C3380CC4-5D6E-409C-BE32-E72D297353CC}">
              <c16:uniqueId val="{00000006-C08E-4C16-86BB-9E3D75638C91}"/>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sz="1400"/>
              <a:t>Patient satisfaction with communication with healthcare provider</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92D05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AF20-4E3E-A119-1381B4E4E93F}"/>
              </c:ext>
            </c:extLst>
          </c:dPt>
          <c:dPt>
            <c:idx val="1"/>
            <c:bubble3D val="0"/>
            <c:spPr>
              <a:solidFill>
                <a:srgbClr val="00B0F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AF20-4E3E-A119-1381B4E4E93F}"/>
              </c:ext>
            </c:extLst>
          </c:dPt>
          <c:dPt>
            <c:idx val="2"/>
            <c:bubble3D val="0"/>
            <c:spPr>
              <a:solidFill>
                <a:srgbClr val="FFC00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AF20-4E3E-A119-1381B4E4E93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Sheet2!$A$19:$A$21</c:f>
              <c:strCache>
                <c:ptCount val="3"/>
                <c:pt idx="0">
                  <c:v>very satisfied</c:v>
                </c:pt>
                <c:pt idx="1">
                  <c:v>satisfied</c:v>
                </c:pt>
                <c:pt idx="2">
                  <c:v>neutral</c:v>
                </c:pt>
              </c:strCache>
            </c:strRef>
          </c:cat>
          <c:val>
            <c:numRef>
              <c:f>Sheet2!$B$19:$B$21</c:f>
              <c:numCache>
                <c:formatCode>General</c:formatCode>
                <c:ptCount val="3"/>
                <c:pt idx="0">
                  <c:v>31</c:v>
                </c:pt>
                <c:pt idx="1">
                  <c:v>42</c:v>
                </c:pt>
                <c:pt idx="2">
                  <c:v>7</c:v>
                </c:pt>
              </c:numCache>
            </c:numRef>
          </c:val>
          <c:extLst>
            <c:ext xmlns:c16="http://schemas.microsoft.com/office/drawing/2014/chart" uri="{C3380CC4-5D6E-409C-BE32-E72D297353CC}">
              <c16:uniqueId val="{00000006-AF20-4E3E-A119-1381B4E4E93F}"/>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sz="1600"/>
              <a:t>Patient Confidence in understanding medical condition &amp; treatment plan</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FFFF99"/>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1EA9-47D5-9B4E-F06FEC244425}"/>
              </c:ext>
            </c:extLst>
          </c:dPt>
          <c:dPt>
            <c:idx val="1"/>
            <c:bubble3D val="0"/>
            <c:spPr>
              <a:solidFill>
                <a:srgbClr val="92D05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1EA9-47D5-9B4E-F06FEC244425}"/>
              </c:ext>
            </c:extLst>
          </c:dPt>
          <c:dPt>
            <c:idx val="2"/>
            <c:bubble3D val="0"/>
            <c:spPr>
              <a:solidFill>
                <a:srgbClr val="00B0F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1EA9-47D5-9B4E-F06FEC244425}"/>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Sheet2!$A$41:$A$43</c:f>
              <c:strCache>
                <c:ptCount val="3"/>
                <c:pt idx="0">
                  <c:v>very confident</c:v>
                </c:pt>
                <c:pt idx="1">
                  <c:v>confident</c:v>
                </c:pt>
                <c:pt idx="2">
                  <c:v>neutral</c:v>
                </c:pt>
              </c:strCache>
            </c:strRef>
          </c:cat>
          <c:val>
            <c:numRef>
              <c:f>Sheet2!$B$41:$B$43</c:f>
              <c:numCache>
                <c:formatCode>General</c:formatCode>
                <c:ptCount val="3"/>
                <c:pt idx="0">
                  <c:v>15</c:v>
                </c:pt>
                <c:pt idx="1">
                  <c:v>61</c:v>
                </c:pt>
                <c:pt idx="2">
                  <c:v>4</c:v>
                </c:pt>
              </c:numCache>
            </c:numRef>
          </c:val>
          <c:extLst>
            <c:ext xmlns:c16="http://schemas.microsoft.com/office/drawing/2014/chart" uri="{C3380CC4-5D6E-409C-BE32-E72D297353CC}">
              <c16:uniqueId val="{00000006-1EA9-47D5-9B4E-F06FEC244425}"/>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70C0"/>
            </a:solidFill>
            <a:ln>
              <a:noFill/>
            </a:ln>
            <a:effectLst/>
          </c:spPr>
          <c:invertIfNegative val="0"/>
          <c:cat>
            <c:strRef>
              <c:f>Sheet2!$A$56:$A$57</c:f>
              <c:strCache>
                <c:ptCount val="2"/>
                <c:pt idx="0">
                  <c:v>felt adequately informed about the medical procedures and tests</c:v>
                </c:pt>
                <c:pt idx="1">
                  <c:v>didn't face difficulties scheduling appointments for medical services</c:v>
                </c:pt>
              </c:strCache>
            </c:strRef>
          </c:cat>
          <c:val>
            <c:numRef>
              <c:f>Sheet2!$B$56:$B$57</c:f>
              <c:numCache>
                <c:formatCode>General</c:formatCode>
                <c:ptCount val="2"/>
                <c:pt idx="0">
                  <c:v>100</c:v>
                </c:pt>
                <c:pt idx="1">
                  <c:v>100</c:v>
                </c:pt>
              </c:numCache>
            </c:numRef>
          </c:val>
          <c:extLst>
            <c:ext xmlns:c16="http://schemas.microsoft.com/office/drawing/2014/chart" uri="{C3380CC4-5D6E-409C-BE32-E72D297353CC}">
              <c16:uniqueId val="{00000000-AF32-4668-8F84-0A80162303ED}"/>
            </c:ext>
          </c:extLst>
        </c:ser>
        <c:dLbls>
          <c:showLegendKey val="0"/>
          <c:showVal val="0"/>
          <c:showCatName val="0"/>
          <c:showSerName val="0"/>
          <c:showPercent val="0"/>
          <c:showBubbleSize val="0"/>
        </c:dLbls>
        <c:gapWidth val="219"/>
        <c:overlap val="-27"/>
        <c:axId val="159267872"/>
        <c:axId val="159272192"/>
      </c:barChart>
      <c:catAx>
        <c:axId val="159267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272192"/>
        <c:crosses val="autoZero"/>
        <c:auto val="1"/>
        <c:lblAlgn val="ctr"/>
        <c:lblOffset val="100"/>
        <c:noMultiLvlLbl val="0"/>
      </c:catAx>
      <c:valAx>
        <c:axId val="159272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Patient 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2678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IN" sz="1400"/>
              <a:t>Liklihood of continuing seeking medical services at our facility</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FFCCCC"/>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2B22-4FF3-9E7B-21C1C0B6C2E3}"/>
              </c:ext>
            </c:extLst>
          </c:dPt>
          <c:dPt>
            <c:idx val="1"/>
            <c:bubble3D val="0"/>
            <c:spPr>
              <a:solidFill>
                <a:srgbClr val="00B05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2B22-4FF3-9E7B-21C1C0B6C2E3}"/>
              </c:ext>
            </c:extLst>
          </c:dPt>
          <c:dPt>
            <c:idx val="2"/>
            <c:bubble3D val="0"/>
            <c:spPr>
              <a:solidFill>
                <a:srgbClr val="00CCFF"/>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2B22-4FF3-9E7B-21C1C0B6C2E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Sheet2!$A$76:$A$78</c:f>
              <c:strCache>
                <c:ptCount val="3"/>
                <c:pt idx="0">
                  <c:v>very likely</c:v>
                </c:pt>
                <c:pt idx="1">
                  <c:v>likely</c:v>
                </c:pt>
                <c:pt idx="2">
                  <c:v>neutral</c:v>
                </c:pt>
              </c:strCache>
            </c:strRef>
          </c:cat>
          <c:val>
            <c:numRef>
              <c:f>Sheet2!$B$76:$B$78</c:f>
              <c:numCache>
                <c:formatCode>General</c:formatCode>
                <c:ptCount val="3"/>
                <c:pt idx="0">
                  <c:v>31</c:v>
                </c:pt>
                <c:pt idx="1">
                  <c:v>47</c:v>
                </c:pt>
                <c:pt idx="2">
                  <c:v>2</c:v>
                </c:pt>
              </c:numCache>
            </c:numRef>
          </c:val>
          <c:extLst>
            <c:ext xmlns:c16="http://schemas.microsoft.com/office/drawing/2014/chart" uri="{C3380CC4-5D6E-409C-BE32-E72D297353CC}">
              <c16:uniqueId val="{00000006-2B22-4FF3-9E7B-21C1C0B6C2E3}"/>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F6323-20D9-4C30-9CCA-31A70519D487}" type="datetimeFigureOut">
              <a:rPr lang="en-IN" smtClean="0"/>
              <a:t>21-06-2024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E2BF4-2130-4298-B22F-34F12979AB6F}" type="slidenum">
              <a:rPr lang="en-IN" smtClean="0"/>
              <a:t>‹#›</a:t>
            </a:fld>
            <a:endParaRPr lang="en-IN"/>
          </a:p>
        </p:txBody>
      </p:sp>
    </p:spTree>
    <p:extLst>
      <p:ext uri="{BB962C8B-B14F-4D97-AF65-F5344CB8AC3E}">
        <p14:creationId xmlns:p14="http://schemas.microsoft.com/office/powerpoint/2010/main" val="3041885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C23E2BF4-2130-4298-B22F-34F12979AB6F}" type="slidenum">
              <a:rPr lang="en-IN" smtClean="0"/>
              <a:t>2</a:t>
            </a:fld>
            <a:endParaRPr lang="en-IN"/>
          </a:p>
        </p:txBody>
      </p:sp>
    </p:spTree>
    <p:extLst>
      <p:ext uri="{BB962C8B-B14F-4D97-AF65-F5344CB8AC3E}">
        <p14:creationId xmlns:p14="http://schemas.microsoft.com/office/powerpoint/2010/main" val="246905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C23E2BF4-2130-4298-B22F-34F12979AB6F}" type="slidenum">
              <a:rPr lang="en-IN" smtClean="0"/>
              <a:t>5</a:t>
            </a:fld>
            <a:endParaRPr lang="en-IN"/>
          </a:p>
        </p:txBody>
      </p:sp>
    </p:spTree>
    <p:extLst>
      <p:ext uri="{BB962C8B-B14F-4D97-AF65-F5344CB8AC3E}">
        <p14:creationId xmlns:p14="http://schemas.microsoft.com/office/powerpoint/2010/main" val="361439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6/21/2024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1636714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6/21/2024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5170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6/21/2024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6052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6/21/2024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31162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6/21/2024</a:t>
            </a:fld>
            <a:endParaRPr lang="en-US" dirty="0"/>
          </a:p>
        </p:txBody>
      </p:sp>
    </p:spTree>
    <p:extLst>
      <p:ext uri="{BB962C8B-B14F-4D97-AF65-F5344CB8AC3E}">
        <p14:creationId xmlns:p14="http://schemas.microsoft.com/office/powerpoint/2010/main" val="1161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6/21/2024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03198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6/21/2024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960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6/21/2024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87087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6/21/2024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489118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6/21/2024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923267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6/21/2024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723550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6/21/2024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081658"/>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40" name="Rectangle 1039">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7409DEEC-ADAD-03BF-1DF0-28D3C116C598}"/>
              </a:ext>
            </a:extLst>
          </p:cNvPr>
          <p:cNvSpPr>
            <a:spLocks noGrp="1"/>
          </p:cNvSpPr>
          <p:nvPr>
            <p:ph type="ctrTitle"/>
          </p:nvPr>
        </p:nvSpPr>
        <p:spPr>
          <a:xfrm>
            <a:off x="1099930" y="2252870"/>
            <a:ext cx="9992140" cy="1563306"/>
          </a:xfrm>
        </p:spPr>
        <p:txBody>
          <a:bodyPr anchor="b">
            <a:normAutofit/>
          </a:bodyPr>
          <a:lstStyle/>
          <a:p>
            <a:pPr algn="just">
              <a:lnSpc>
                <a:spcPct val="110000"/>
              </a:lnSpc>
            </a:pPr>
            <a:r>
              <a:rPr lang="en-US" sz="2600" b="1" dirty="0">
                <a:latin typeface="Times New Roman" panose="02020603050405020304" pitchFamily="18" charset="0"/>
                <a:cs typeface="Times New Roman" panose="02020603050405020304" pitchFamily="18" charset="0"/>
              </a:rPr>
              <a:t>Factors Influencing Decision To Avail Services Based On Turnaround Time Of Insurance Approvals &amp; Knowledge, Attitude, Practice Of The Patient – A Cross-Sectional Study.</a:t>
            </a:r>
            <a:endParaRPr lang="en-IN" sz="26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A1BC1CBB-6D55-3B88-67D6-C96AC490D3B0}"/>
              </a:ext>
            </a:extLst>
          </p:cNvPr>
          <p:cNvSpPr>
            <a:spLocks noGrp="1"/>
          </p:cNvSpPr>
          <p:nvPr>
            <p:ph type="subTitle" idx="1"/>
          </p:nvPr>
        </p:nvSpPr>
        <p:spPr>
          <a:xfrm>
            <a:off x="7109539" y="4498923"/>
            <a:ext cx="4313772" cy="2113651"/>
          </a:xfrm>
        </p:spPr>
        <p:txBody>
          <a:bodyPr anchor="t">
            <a:normAutofit fontScale="55000" lnSpcReduction="20000"/>
          </a:bodyPr>
          <a:lstStyle/>
          <a:p>
            <a:r>
              <a:rPr lang="en-IN" sz="2200" b="1" dirty="0">
                <a:latin typeface="Times New Roman" panose="02020603050405020304" pitchFamily="18" charset="0"/>
                <a:cs typeface="Times New Roman" panose="02020603050405020304" pitchFamily="18" charset="0"/>
              </a:rPr>
              <a:t>Presented by- Dr Sonia Dahiya</a:t>
            </a:r>
          </a:p>
          <a:p>
            <a:r>
              <a:rPr lang="en-IN" sz="2200" b="1" dirty="0">
                <a:latin typeface="Times New Roman" panose="02020603050405020304" pitchFamily="18" charset="0"/>
                <a:cs typeface="Times New Roman" panose="02020603050405020304" pitchFamily="18" charset="0"/>
              </a:rPr>
              <a:t>PGDM 2022-24</a:t>
            </a:r>
          </a:p>
          <a:p>
            <a:r>
              <a:rPr lang="en-IN" sz="2200" b="1" dirty="0">
                <a:latin typeface="Times New Roman" panose="02020603050405020304" pitchFamily="18" charset="0"/>
                <a:cs typeface="Times New Roman" panose="02020603050405020304" pitchFamily="18" charset="0"/>
              </a:rPr>
              <a:t>Roll on. PG/22/127 </a:t>
            </a:r>
          </a:p>
          <a:p>
            <a:r>
              <a:rPr lang="en-IN" sz="2200" b="1" dirty="0">
                <a:latin typeface="Times New Roman" panose="02020603050405020304" pitchFamily="18" charset="0"/>
                <a:cs typeface="Times New Roman" panose="02020603050405020304" pitchFamily="18" charset="0"/>
              </a:rPr>
              <a:t>HOSPITAL BATCH</a:t>
            </a:r>
          </a:p>
          <a:p>
            <a:pPr algn="just"/>
            <a:r>
              <a:rPr lang="en-IN" sz="2200" b="1" dirty="0">
                <a:latin typeface="Times New Roman" panose="02020603050405020304" pitchFamily="18" charset="0"/>
                <a:cs typeface="Times New Roman" panose="02020603050405020304" pitchFamily="18" charset="0"/>
              </a:rPr>
              <a:t>Institute Mentor- Dr Vinay Tripathi</a:t>
            </a:r>
          </a:p>
          <a:p>
            <a:pPr algn="just"/>
            <a:r>
              <a:rPr lang="en-IN" sz="2200" b="1" dirty="0">
                <a:latin typeface="Times New Roman" panose="02020603050405020304" pitchFamily="18" charset="0"/>
                <a:cs typeface="Times New Roman" panose="02020603050405020304" pitchFamily="18" charset="0"/>
              </a:rPr>
              <a:t>Organization Mentor- Dr Krishna Sudheer</a:t>
            </a:r>
          </a:p>
          <a:p>
            <a:endParaRPr lang="en-IN" sz="2200" b="1" dirty="0">
              <a:latin typeface="Times New Roman" panose="02020603050405020304" pitchFamily="18" charset="0"/>
              <a:cs typeface="Times New Roman" panose="02020603050405020304" pitchFamily="18" charset="0"/>
            </a:endParaRPr>
          </a:p>
          <a:p>
            <a:endParaRPr lang="en-IN" sz="2200" b="1" dirty="0">
              <a:latin typeface="Times New Roman" panose="02020603050405020304" pitchFamily="18" charset="0"/>
              <a:cs typeface="Times New Roman" panose="02020603050405020304" pitchFamily="18" charset="0"/>
            </a:endParaRPr>
          </a:p>
        </p:txBody>
      </p:sp>
      <p:sp>
        <p:nvSpPr>
          <p:cNvPr id="1042" name="Freeform: Shape 1041">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44" name="Freeform: Shape 1043">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046" name="Freeform: Shape 1045">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1030" name="Picture 6" descr="Thumbay Hospital, Fujairah | Fujairah">
            <a:extLst>
              <a:ext uri="{FF2B5EF4-FFF2-40B4-BE49-F238E27FC236}">
                <a16:creationId xmlns:a16="http://schemas.microsoft.com/office/drawing/2014/main" id="{5B2C5781-DB94-0990-88D4-3817A3ADFFA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305365" y="-590"/>
            <a:ext cx="1886329" cy="98125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BE77ACB5-4508-0E85-1704-975005D997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120348" cy="998046"/>
          </a:xfrm>
          <a:prstGeom prst="rect">
            <a:avLst/>
          </a:prstGeom>
        </p:spPr>
      </p:pic>
    </p:spTree>
    <p:extLst>
      <p:ext uri="{BB962C8B-B14F-4D97-AF65-F5344CB8AC3E}">
        <p14:creationId xmlns:p14="http://schemas.microsoft.com/office/powerpoint/2010/main" val="596019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B5F5F649-1240-1346-6D7D-5E6E1E1D0258}"/>
              </a:ext>
            </a:extLst>
          </p:cNvPr>
          <p:cNvGraphicFramePr>
            <a:graphicFrameLocks/>
          </p:cNvGraphicFramePr>
          <p:nvPr>
            <p:extLst>
              <p:ext uri="{D42A27DB-BD31-4B8C-83A1-F6EECF244321}">
                <p14:modId xmlns:p14="http://schemas.microsoft.com/office/powerpoint/2010/main" val="3064049853"/>
              </p:ext>
            </p:extLst>
          </p:nvPr>
        </p:nvGraphicFramePr>
        <p:xfrm>
          <a:off x="443947" y="1219200"/>
          <a:ext cx="5559287" cy="41081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57858F93-9A63-42A2-478F-C43CCE9CA083}"/>
              </a:ext>
            </a:extLst>
          </p:cNvPr>
          <p:cNvGraphicFramePr>
            <a:graphicFrameLocks/>
          </p:cNvGraphicFramePr>
          <p:nvPr>
            <p:extLst>
              <p:ext uri="{D42A27DB-BD31-4B8C-83A1-F6EECF244321}">
                <p14:modId xmlns:p14="http://schemas.microsoft.com/office/powerpoint/2010/main" val="2422203001"/>
              </p:ext>
            </p:extLst>
          </p:nvPr>
        </p:nvGraphicFramePr>
        <p:xfrm>
          <a:off x="6606209" y="1219200"/>
          <a:ext cx="5141844" cy="41081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31997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9F2530E-7544-BBBD-1BE1-7AC898005B0D}"/>
              </a:ext>
            </a:extLst>
          </p:cNvPr>
          <p:cNvGraphicFramePr>
            <a:graphicFrameLocks/>
          </p:cNvGraphicFramePr>
          <p:nvPr>
            <p:extLst>
              <p:ext uri="{D42A27DB-BD31-4B8C-83A1-F6EECF244321}">
                <p14:modId xmlns:p14="http://schemas.microsoft.com/office/powerpoint/2010/main" val="799022215"/>
              </p:ext>
            </p:extLst>
          </p:nvPr>
        </p:nvGraphicFramePr>
        <p:xfrm>
          <a:off x="2120347" y="1474466"/>
          <a:ext cx="7421217" cy="466129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1E254C4-B1F7-21FE-20AF-3939398A6963}"/>
              </a:ext>
            </a:extLst>
          </p:cNvPr>
          <p:cNvSpPr txBox="1"/>
          <p:nvPr/>
        </p:nvSpPr>
        <p:spPr>
          <a:xfrm>
            <a:off x="1828800" y="371061"/>
            <a:ext cx="8044070" cy="830997"/>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Section 2</a:t>
            </a:r>
          </a:p>
          <a:p>
            <a:pPr algn="ctr"/>
            <a:r>
              <a:rPr lang="en-IN" sz="2400" b="1" dirty="0">
                <a:latin typeface="Times New Roman" panose="02020603050405020304" pitchFamily="18" charset="0"/>
                <a:cs typeface="Times New Roman" panose="02020603050405020304" pitchFamily="18" charset="0"/>
              </a:rPr>
              <a:t>Patient’s KAP towards medical condition and services</a:t>
            </a:r>
          </a:p>
        </p:txBody>
      </p:sp>
    </p:spTree>
    <p:extLst>
      <p:ext uri="{BB962C8B-B14F-4D97-AF65-F5344CB8AC3E}">
        <p14:creationId xmlns:p14="http://schemas.microsoft.com/office/powerpoint/2010/main" val="3017634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D401C89E-39F8-EED2-10E2-D79FD267EC59}"/>
              </a:ext>
            </a:extLst>
          </p:cNvPr>
          <p:cNvGraphicFramePr>
            <a:graphicFrameLocks/>
          </p:cNvGraphicFramePr>
          <p:nvPr>
            <p:extLst>
              <p:ext uri="{D42A27DB-BD31-4B8C-83A1-F6EECF244321}">
                <p14:modId xmlns:p14="http://schemas.microsoft.com/office/powerpoint/2010/main" val="2933464400"/>
              </p:ext>
            </p:extLst>
          </p:nvPr>
        </p:nvGraphicFramePr>
        <p:xfrm>
          <a:off x="2244777" y="1442802"/>
          <a:ext cx="7702446" cy="42084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39176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BAE70FD1-0940-3233-19CD-403BFF70FEF3}"/>
              </a:ext>
            </a:extLst>
          </p:cNvPr>
          <p:cNvGraphicFramePr>
            <a:graphicFrameLocks/>
          </p:cNvGraphicFramePr>
          <p:nvPr>
            <p:extLst>
              <p:ext uri="{D42A27DB-BD31-4B8C-83A1-F6EECF244321}">
                <p14:modId xmlns:p14="http://schemas.microsoft.com/office/powerpoint/2010/main" val="351625386"/>
              </p:ext>
            </p:extLst>
          </p:nvPr>
        </p:nvGraphicFramePr>
        <p:xfrm>
          <a:off x="424071" y="1267210"/>
          <a:ext cx="5573843" cy="45120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2473DEB2-B647-96C9-6C1E-02CD3600733F}"/>
              </a:ext>
            </a:extLst>
          </p:cNvPr>
          <p:cNvGraphicFramePr>
            <a:graphicFrameLocks/>
          </p:cNvGraphicFramePr>
          <p:nvPr>
            <p:extLst>
              <p:ext uri="{D42A27DB-BD31-4B8C-83A1-F6EECF244321}">
                <p14:modId xmlns:p14="http://schemas.microsoft.com/office/powerpoint/2010/main" val="808200713"/>
              </p:ext>
            </p:extLst>
          </p:nvPr>
        </p:nvGraphicFramePr>
        <p:xfrm>
          <a:off x="6619460" y="1267210"/>
          <a:ext cx="5148469" cy="45120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70280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8B1FEA-7D3B-4DC8-5B2B-2501069103BF}"/>
              </a:ext>
            </a:extLst>
          </p:cNvPr>
          <p:cNvSpPr txBox="1"/>
          <p:nvPr/>
        </p:nvSpPr>
        <p:spPr>
          <a:xfrm>
            <a:off x="1013791" y="1109869"/>
            <a:ext cx="10164417" cy="4922951"/>
          </a:xfrm>
          <a:prstGeom prst="rect">
            <a:avLst/>
          </a:prstGeom>
          <a:noFill/>
        </p:spPr>
        <p:txBody>
          <a:bodyPr wrap="square" rtlCol="0">
            <a:spAutoFit/>
          </a:bodyPr>
          <a:lstStyle/>
          <a:p>
            <a:pPr>
              <a:lnSpc>
                <a:spcPct val="200000"/>
              </a:lnSpc>
            </a:pPr>
            <a:r>
              <a:rPr lang="en-US" sz="2000" b="1" dirty="0">
                <a:latin typeface="Times New Roman" panose="02020603050405020304" pitchFamily="18" charset="0"/>
                <a:cs typeface="Times New Roman" panose="02020603050405020304" pitchFamily="18" charset="0"/>
              </a:rPr>
              <a:t>The majority of patients expressed satisfaction with-</a:t>
            </a:r>
          </a:p>
          <a:p>
            <a:pPr marL="285750" indent="-285750">
              <a:lnSpc>
                <a:spcPct val="20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 the communication provided by healthcare providers</a:t>
            </a:r>
          </a:p>
          <a:p>
            <a:pPr marL="285750" indent="-285750">
              <a:lnSpc>
                <a:spcPct val="20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confident in understanding their medical condition and treatment plan</a:t>
            </a:r>
          </a:p>
          <a:p>
            <a:pPr marL="285750" indent="-285750">
              <a:lnSpc>
                <a:spcPct val="20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perceptions regarding the accessibility and clarity of information regarding their insurance benefits and coverage provided by the hospital.</a:t>
            </a:r>
          </a:p>
          <a:p>
            <a:pPr marL="285750" indent="-285750">
              <a:lnSpc>
                <a:spcPct val="20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 expressed a willingness to continue seeking medical services at the facility</a:t>
            </a:r>
          </a:p>
          <a:p>
            <a:pPr>
              <a:lnSpc>
                <a:spcPct val="200000"/>
              </a:lnSpc>
            </a:pPr>
            <a:endParaRPr lang="en-US" sz="2000" dirty="0">
              <a:latin typeface="Times New Roman" panose="02020603050405020304" pitchFamily="18" charset="0"/>
              <a:cs typeface="Times New Roman" panose="02020603050405020304" pitchFamily="18" charset="0"/>
            </a:endParaRPr>
          </a:p>
          <a:p>
            <a:pPr>
              <a:lnSpc>
                <a:spcPct val="200000"/>
              </a:lnSpc>
            </a:pPr>
            <a:r>
              <a:rPr lang="en-US" sz="2000" dirty="0">
                <a:latin typeface="Times New Roman" panose="02020603050405020304" pitchFamily="18" charset="0"/>
                <a:cs typeface="Times New Roman" panose="02020603050405020304" pitchFamily="18" charset="0"/>
              </a:rPr>
              <a:t>Overall,  this indicates a positive trend of patient Knowledge, attitude and practice.</a:t>
            </a:r>
            <a:endParaRPr lang="en-IN" sz="20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C40BBDB5-711B-91A0-C301-C934127E31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2120348" cy="890587"/>
          </a:xfrm>
          <a:prstGeom prst="rect">
            <a:avLst/>
          </a:prstGeom>
        </p:spPr>
      </p:pic>
    </p:spTree>
    <p:extLst>
      <p:ext uri="{BB962C8B-B14F-4D97-AF65-F5344CB8AC3E}">
        <p14:creationId xmlns:p14="http://schemas.microsoft.com/office/powerpoint/2010/main" val="2787696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733F69-5C89-DAD3-5729-8D74B59F3520}"/>
              </a:ext>
            </a:extLst>
          </p:cNvPr>
          <p:cNvSpPr>
            <a:spLocks noGrp="1"/>
          </p:cNvSpPr>
          <p:nvPr>
            <p:ph type="subTitle" idx="1"/>
          </p:nvPr>
        </p:nvSpPr>
        <p:spPr>
          <a:xfrm>
            <a:off x="1961323" y="1941282"/>
            <a:ext cx="7807984" cy="3253571"/>
          </a:xfrm>
        </p:spPr>
        <p:txBody>
          <a:bodyPr>
            <a:normAutofit/>
          </a:bodyPr>
          <a:lstStyle/>
          <a:p>
            <a:r>
              <a:rPr lang="en-IN" sz="1900" dirty="0">
                <a:latin typeface="Times New Roman" panose="02020603050405020304" pitchFamily="18" charset="0"/>
                <a:cs typeface="Times New Roman" panose="02020603050405020304" pitchFamily="18" charset="0"/>
              </a:rPr>
              <a:t>Although patients showed positive trend in KAP towards medical conditions and treatment, </a:t>
            </a:r>
            <a:r>
              <a:rPr lang="en-IN" sz="1900" b="1" dirty="0">
                <a:latin typeface="Times New Roman" panose="02020603050405020304" pitchFamily="18" charset="0"/>
                <a:cs typeface="Times New Roman" panose="02020603050405020304" pitchFamily="18" charset="0"/>
              </a:rPr>
              <a:t>39% </a:t>
            </a:r>
            <a:r>
              <a:rPr lang="en-IN" sz="1900" dirty="0">
                <a:latin typeface="Times New Roman" panose="02020603050405020304" pitchFamily="18" charset="0"/>
                <a:cs typeface="Times New Roman" panose="02020603050405020304" pitchFamily="18" charset="0"/>
              </a:rPr>
              <a:t>of them didn’t avail lab services because they felt that they don’t need it.</a:t>
            </a:r>
          </a:p>
          <a:p>
            <a:endParaRPr lang="en-IN" sz="1900" b="1" dirty="0">
              <a:latin typeface="Times New Roman" panose="02020603050405020304" pitchFamily="18" charset="0"/>
              <a:cs typeface="Times New Roman" panose="02020603050405020304" pitchFamily="18" charset="0"/>
            </a:endParaRPr>
          </a:p>
          <a:p>
            <a:r>
              <a:rPr lang="en-IN" sz="1900" dirty="0">
                <a:latin typeface="Times New Roman" panose="02020603050405020304" pitchFamily="18" charset="0"/>
                <a:cs typeface="Times New Roman" panose="02020603050405020304" pitchFamily="18" charset="0"/>
              </a:rPr>
              <a:t>It shows a contradiction in their behaviour and stressing upon the need of counselling.</a:t>
            </a:r>
          </a:p>
        </p:txBody>
      </p:sp>
      <p:pic>
        <p:nvPicPr>
          <p:cNvPr id="2" name="Picture 1">
            <a:extLst>
              <a:ext uri="{FF2B5EF4-FFF2-40B4-BE49-F238E27FC236}">
                <a16:creationId xmlns:a16="http://schemas.microsoft.com/office/drawing/2014/main" id="{77F00284-8104-1173-547A-0397C3D33E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961322" cy="923192"/>
          </a:xfrm>
          <a:prstGeom prst="rect">
            <a:avLst/>
          </a:prstGeom>
        </p:spPr>
      </p:pic>
    </p:spTree>
    <p:extLst>
      <p:ext uri="{BB962C8B-B14F-4D97-AF65-F5344CB8AC3E}">
        <p14:creationId xmlns:p14="http://schemas.microsoft.com/office/powerpoint/2010/main" val="3636150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E0E9563-DA73-7BC0-22D5-4614187EB676}"/>
              </a:ext>
            </a:extLst>
          </p:cNvPr>
          <p:cNvSpPr>
            <a:spLocks noGrp="1"/>
          </p:cNvSpPr>
          <p:nvPr>
            <p:ph type="body" idx="1"/>
          </p:nvPr>
        </p:nvSpPr>
        <p:spPr>
          <a:xfrm>
            <a:off x="1563756" y="768626"/>
            <a:ext cx="9064487" cy="5049078"/>
          </a:xfrm>
        </p:spPr>
        <p:txBody>
          <a:bodyPr>
            <a:normAutofit/>
          </a:bodyPr>
          <a:lstStyle/>
          <a:p>
            <a:pPr algn="ctr"/>
            <a:r>
              <a:rPr lang="en-IN" sz="2400" dirty="0">
                <a:latin typeface="Times New Roman" panose="02020603050405020304" pitchFamily="18" charset="0"/>
                <a:cs typeface="Times New Roman" panose="02020603050405020304" pitchFamily="18" charset="0"/>
              </a:rPr>
              <a:t>Suggestions</a:t>
            </a:r>
          </a:p>
          <a:p>
            <a:pPr marL="342900" indent="-342900">
              <a:lnSpc>
                <a:spcPct val="2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Sample collection at Home</a:t>
            </a:r>
          </a:p>
          <a:p>
            <a:pPr marL="342900" indent="-342900">
              <a:lnSpc>
                <a:spcPct val="2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Patient Counselling</a:t>
            </a:r>
          </a:p>
          <a:p>
            <a:pPr marL="342900" indent="-342900">
              <a:lnSpc>
                <a:spcPct val="2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Interdepartmental co-ordination</a:t>
            </a:r>
          </a:p>
          <a:p>
            <a:pPr marL="342900" indent="-342900">
              <a:lnSpc>
                <a:spcPct val="2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Going for urgent tests first.</a:t>
            </a:r>
          </a:p>
          <a:p>
            <a:pPr marL="342900" indent="-342900">
              <a:lnSpc>
                <a:spcPct val="250000"/>
              </a:lnSpc>
              <a:buFont typeface="Arial" panose="020B0604020202020204" pitchFamily="34" charset="0"/>
              <a:buChar char="•"/>
            </a:pPr>
            <a:r>
              <a:rPr lang="en-IN" dirty="0">
                <a:latin typeface="Times New Roman" panose="02020603050405020304" pitchFamily="18" charset="0"/>
                <a:cs typeface="Times New Roman" panose="02020603050405020304" pitchFamily="18" charset="0"/>
              </a:rPr>
              <a:t>Discounts/offers</a:t>
            </a:r>
          </a:p>
          <a:p>
            <a:pPr marL="342900" indent="-342900">
              <a:buFont typeface="Arial" panose="020B0604020202020204" pitchFamily="34" charset="0"/>
              <a:buChar char="•"/>
            </a:pPr>
            <a:endParaRPr lang="en-IN"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206D203B-AC0A-9A5E-DEE9-884D2A4DF9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7065"/>
            <a:ext cx="2159518" cy="1016483"/>
          </a:xfrm>
          <a:prstGeom prst="rect">
            <a:avLst/>
          </a:prstGeom>
        </p:spPr>
      </p:pic>
    </p:spTree>
    <p:extLst>
      <p:ext uri="{BB962C8B-B14F-4D97-AF65-F5344CB8AC3E}">
        <p14:creationId xmlns:p14="http://schemas.microsoft.com/office/powerpoint/2010/main" val="2137364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56FF051-05CC-C35B-0E9F-3D4B5C5D6DC2}"/>
              </a:ext>
            </a:extLst>
          </p:cNvPr>
          <p:cNvSpPr>
            <a:spLocks noGrp="1"/>
          </p:cNvSpPr>
          <p:nvPr>
            <p:ph type="body" idx="1"/>
          </p:nvPr>
        </p:nvSpPr>
        <p:spPr>
          <a:xfrm>
            <a:off x="1292087" y="2187046"/>
            <a:ext cx="9607826" cy="2944237"/>
          </a:xfrm>
        </p:spPr>
        <p:txBody>
          <a:bodyPr>
            <a:normAutofit/>
          </a:bodyPr>
          <a:lstStyle/>
          <a:p>
            <a:pPr marL="342900" indent="-342900">
              <a:lnSpc>
                <a:spcPct val="150000"/>
              </a:lnSpc>
              <a:buFont typeface="Arial" panose="020B0604020202020204" pitchFamily="34" charset="0"/>
              <a:buChar char="•"/>
            </a:pPr>
            <a:r>
              <a:rPr lang="en-IN" sz="1900" dirty="0">
                <a:latin typeface="Times New Roman" panose="02020603050405020304" pitchFamily="18" charset="0"/>
                <a:cs typeface="Times New Roman" panose="02020603050405020304" pitchFamily="18" charset="0"/>
              </a:rPr>
              <a:t>Patient education leaflets.</a:t>
            </a:r>
          </a:p>
          <a:p>
            <a:pPr marL="342900" indent="-342900">
              <a:lnSpc>
                <a:spcPct val="150000"/>
              </a:lnSpc>
              <a:buFont typeface="Arial" panose="020B0604020202020204" pitchFamily="34" charset="0"/>
              <a:buChar char="•"/>
            </a:pPr>
            <a:endParaRPr lang="en-IN" sz="1900" dirty="0">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Registration staff training for basic insurance approval in order to avoid patient discomfort in visiting different departments and saving time at the same time.</a:t>
            </a:r>
          </a:p>
          <a:p>
            <a:pPr marL="342900" indent="-342900">
              <a:lnSpc>
                <a:spcPct val="150000"/>
              </a:lnSpc>
              <a:buFont typeface="Arial" panose="020B0604020202020204" pitchFamily="34" charset="0"/>
              <a:buChar char="•"/>
            </a:pPr>
            <a:endParaRPr lang="en-IN" sz="1800" dirty="0">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r>
              <a:rPr lang="en-IN" sz="1800" dirty="0">
                <a:latin typeface="Times New Roman" panose="02020603050405020304" pitchFamily="18" charset="0"/>
                <a:cs typeface="Times New Roman" panose="02020603050405020304" pitchFamily="18" charset="0"/>
              </a:rPr>
              <a:t>Scheduling appointment for approved patients.</a:t>
            </a:r>
          </a:p>
          <a:p>
            <a:pPr marL="342900" indent="-342900">
              <a:lnSpc>
                <a:spcPct val="150000"/>
              </a:lnSpc>
              <a:buFont typeface="Arial" panose="020B0604020202020204" pitchFamily="34" charset="0"/>
              <a:buChar char="•"/>
            </a:pPr>
            <a:endParaRPr lang="en-IN" sz="19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IN" sz="19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ADC82BCF-5FCA-8998-25D6-0253BFCD6F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2060977" cy="970100"/>
          </a:xfrm>
          <a:prstGeom prst="rect">
            <a:avLst/>
          </a:prstGeom>
        </p:spPr>
      </p:pic>
    </p:spTree>
    <p:extLst>
      <p:ext uri="{BB962C8B-B14F-4D97-AF65-F5344CB8AC3E}">
        <p14:creationId xmlns:p14="http://schemas.microsoft.com/office/powerpoint/2010/main" val="1146941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1BE7710-880B-7472-C5D5-0F7A112F0366}"/>
              </a:ext>
            </a:extLst>
          </p:cNvPr>
          <p:cNvSpPr>
            <a:spLocks noGrp="1"/>
          </p:cNvSpPr>
          <p:nvPr>
            <p:ph type="subTitle" idx="1"/>
          </p:nvPr>
        </p:nvSpPr>
        <p:spPr>
          <a:xfrm>
            <a:off x="1113183" y="722084"/>
            <a:ext cx="9806608" cy="5095620"/>
          </a:xfrm>
        </p:spPr>
        <p:txBody>
          <a:bodyPr>
            <a:normAutofit/>
          </a:bodyPr>
          <a:lstStyle/>
          <a:p>
            <a:pPr algn="ctr"/>
            <a:r>
              <a:rPr lang="en-IN" dirty="0">
                <a:latin typeface="Times New Roman" panose="02020603050405020304" pitchFamily="18" charset="0"/>
                <a:cs typeface="Times New Roman" panose="02020603050405020304" pitchFamily="18" charset="0"/>
              </a:rPr>
              <a:t>Conclusion</a:t>
            </a:r>
          </a:p>
          <a:p>
            <a:pPr algn="just"/>
            <a:r>
              <a:rPr lang="en-US" sz="1800" dirty="0">
                <a:latin typeface="Times New Roman" panose="02020603050405020304" pitchFamily="18" charset="0"/>
                <a:cs typeface="Times New Roman" panose="02020603050405020304" pitchFamily="18" charset="0"/>
              </a:rPr>
              <a:t>The study found a positive trend, with most patients satisfied with provider communication, confident in understanding their medical conditions and treatments, and holding favorable views on the clarity of insurance information. Many patients are also willing to continue seeking services at the facility, indicating positive KAP trends.</a:t>
            </a:r>
          </a:p>
          <a:p>
            <a:pPr algn="just"/>
            <a:r>
              <a:rPr lang="en-US" sz="1800" dirty="0">
                <a:latin typeface="Times New Roman" panose="02020603050405020304" pitchFamily="18" charset="0"/>
                <a:cs typeface="Times New Roman" panose="02020603050405020304" pitchFamily="18" charset="0"/>
              </a:rPr>
              <a:t>despite these positive trends, the study revealed a notable contradiction: 39% of patients did not avail themselves of lab services, citing a lack of perceived need. This inconsistency underscores the necessity for enhanced patient counseling and education to align their health-seeking behaviors with their healthcare needs. Addressing this gap through targeted interventions could further improve patient outcomes and optimize the utilization of available healthcare services.</a:t>
            </a:r>
            <a:endParaRPr lang="en-IN" sz="1800" dirty="0">
              <a:latin typeface="Times New Roman" panose="02020603050405020304" pitchFamily="18" charset="0"/>
              <a:cs typeface="Times New Roman" panose="02020603050405020304" pitchFamily="18" charset="0"/>
            </a:endParaRPr>
          </a:p>
          <a:p>
            <a:pPr algn="ctr"/>
            <a:endParaRPr lang="en-IN"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5987738E-C0C7-147C-22FD-3753FED5B5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802296" cy="848339"/>
          </a:xfrm>
          <a:prstGeom prst="rect">
            <a:avLst/>
          </a:prstGeom>
        </p:spPr>
      </p:pic>
    </p:spTree>
    <p:extLst>
      <p:ext uri="{BB962C8B-B14F-4D97-AF65-F5344CB8AC3E}">
        <p14:creationId xmlns:p14="http://schemas.microsoft.com/office/powerpoint/2010/main" val="93616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7C506C-AED0-E86B-4870-FFC9D4A23C80}"/>
              </a:ext>
            </a:extLst>
          </p:cNvPr>
          <p:cNvSpPr>
            <a:spLocks noGrp="1"/>
          </p:cNvSpPr>
          <p:nvPr>
            <p:ph type="body" idx="1"/>
          </p:nvPr>
        </p:nvSpPr>
        <p:spPr>
          <a:xfrm>
            <a:off x="1169894" y="2344898"/>
            <a:ext cx="9211236" cy="2168204"/>
          </a:xfrm>
        </p:spPr>
        <p:txBody>
          <a:bodyPr>
            <a:normAutofit/>
          </a:bodyPr>
          <a:lstStyle/>
          <a:p>
            <a:pPr algn="ctr"/>
            <a:r>
              <a:rPr lang="en-IN" sz="4000"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539544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31A61A-6467-8D5F-2F43-A935FA16D15D}"/>
              </a:ext>
            </a:extLst>
          </p:cNvPr>
          <p:cNvSpPr>
            <a:spLocks noGrp="1"/>
          </p:cNvSpPr>
          <p:nvPr>
            <p:ph type="body" idx="1"/>
          </p:nvPr>
        </p:nvSpPr>
        <p:spPr>
          <a:xfrm>
            <a:off x="1035424" y="879167"/>
            <a:ext cx="10381130" cy="5163823"/>
          </a:xfrm>
        </p:spPr>
        <p:txBody>
          <a:bodyPr>
            <a:normAutofit fontScale="92500" lnSpcReduction="10000"/>
          </a:bodyPr>
          <a:lstStyle/>
          <a:p>
            <a:pPr algn="ctr"/>
            <a:r>
              <a:rPr lang="en-IN" sz="2800" b="1" dirty="0">
                <a:solidFill>
                  <a:schemeClr val="tx1">
                    <a:lumMod val="95000"/>
                    <a:lumOff val="5000"/>
                  </a:schemeClr>
                </a:solidFill>
                <a:latin typeface="Times New Roman" panose="02020603050405020304" pitchFamily="18" charset="0"/>
                <a:cs typeface="Times New Roman" panose="02020603050405020304" pitchFamily="18" charset="0"/>
              </a:rPr>
              <a:t>Introduction</a:t>
            </a:r>
          </a:p>
          <a:p>
            <a:pPr algn="ctr"/>
            <a:endParaRPr lang="en-IN" sz="28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In the health care industry, insurance plays an important role in providing patients with access to health care and ensuring their financial security. </a:t>
            </a:r>
          </a:p>
          <a:p>
            <a:pPr marL="285750" indent="-285750" algn="just">
              <a:lnSpc>
                <a:spcPct val="150000"/>
              </a:lnSpc>
              <a:buFont typeface="Arial" panose="020B0604020202020204" pitchFamily="34" charset="0"/>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In the complex landscape of healthcare services, the decision-making process for patients is multifaceted and influenced by various factors. Among these, the Timely insurance approvals and the patient's knowledge, attitude, and practice (KAP) play pivotal roles. Timely insurance approvals are critical as they can significantly impact the accessibility and timeliness of medical treatments. Delays in insurance processing can lead to postponed care, exacerbation of health conditions, and increased patient dissatisfaction.</a:t>
            </a:r>
            <a:endParaRPr lang="en-IN" sz="28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4EEE721F-0687-B4CD-D6FE-29B98B6330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040835" cy="960619"/>
          </a:xfrm>
          <a:prstGeom prst="rect">
            <a:avLst/>
          </a:prstGeom>
        </p:spPr>
      </p:pic>
    </p:spTree>
    <p:extLst>
      <p:ext uri="{BB962C8B-B14F-4D97-AF65-F5344CB8AC3E}">
        <p14:creationId xmlns:p14="http://schemas.microsoft.com/office/powerpoint/2010/main" val="1275491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ack and white letter&#10;&#10;Description automatically generated">
            <a:extLst>
              <a:ext uri="{FF2B5EF4-FFF2-40B4-BE49-F238E27FC236}">
                <a16:creationId xmlns:a16="http://schemas.microsoft.com/office/drawing/2014/main" id="{080B9AAA-F43B-8897-61EA-7951CC00A0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9119" y="1510747"/>
            <a:ext cx="5951095" cy="4672804"/>
          </a:xfrm>
          <a:prstGeom prst="rect">
            <a:avLst/>
          </a:prstGeom>
        </p:spPr>
      </p:pic>
      <p:sp>
        <p:nvSpPr>
          <p:cNvPr id="4" name="TextBox 3">
            <a:extLst>
              <a:ext uri="{FF2B5EF4-FFF2-40B4-BE49-F238E27FC236}">
                <a16:creationId xmlns:a16="http://schemas.microsoft.com/office/drawing/2014/main" id="{059BF4EF-60ED-99BD-4D72-B8A6F44C00FE}"/>
              </a:ext>
            </a:extLst>
          </p:cNvPr>
          <p:cNvSpPr txBox="1"/>
          <p:nvPr/>
        </p:nvSpPr>
        <p:spPr>
          <a:xfrm>
            <a:off x="2999119" y="316957"/>
            <a:ext cx="5951095"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Mentor Approval</a:t>
            </a:r>
          </a:p>
        </p:txBody>
      </p:sp>
    </p:spTree>
    <p:extLst>
      <p:ext uri="{BB962C8B-B14F-4D97-AF65-F5344CB8AC3E}">
        <p14:creationId xmlns:p14="http://schemas.microsoft.com/office/powerpoint/2010/main" val="3309608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628DFB6-C4A8-6AE1-54BB-969AAAF49465}"/>
              </a:ext>
            </a:extLst>
          </p:cNvPr>
          <p:cNvSpPr>
            <a:spLocks noGrp="1"/>
          </p:cNvSpPr>
          <p:nvPr>
            <p:ph type="body" idx="1"/>
          </p:nvPr>
        </p:nvSpPr>
        <p:spPr>
          <a:xfrm>
            <a:off x="1546412" y="1798678"/>
            <a:ext cx="9022976" cy="3230521"/>
          </a:xfrm>
        </p:spPr>
        <p:txBody>
          <a:bodyPr>
            <a:normAutofit fontScale="92500"/>
          </a:bodyPr>
          <a:lstStyle/>
          <a:p>
            <a:pPr marL="285750" indent="-285750" algn="just">
              <a:lnSpc>
                <a:spcPct val="150000"/>
              </a:lnSpc>
              <a:buFont typeface="Arial" panose="020B0604020202020204" pitchFamily="34" charset="0"/>
              <a:buChar char="•"/>
            </a:pPr>
            <a:r>
              <a:rPr lang="en-US" dirty="0">
                <a:effectLst/>
                <a:latin typeface="Times New Roman" panose="02020603050405020304" pitchFamily="18" charset="0"/>
                <a:ea typeface="Calibri" panose="020F0502020204030204" pitchFamily="34" charset="0"/>
              </a:rPr>
              <a:t>Moreover, the knowledge, attitude, and practice (KAP) of patients regarding healthcare services and insurance processes significantly influence their healthcare-seeking behavior. Knowledge encompasses the patient's awareness of their health conditions, available treatments, and insurance policies. Attitude pertains to their perception and trust in the healthcare system and insurance providers. Practice involves their actual behavior in utilizing healthcare services and navigating insurance claims.</a:t>
            </a:r>
            <a:endParaRPr lang="en-IN" dirty="0"/>
          </a:p>
        </p:txBody>
      </p:sp>
      <p:pic>
        <p:nvPicPr>
          <p:cNvPr id="2" name="Picture 1">
            <a:extLst>
              <a:ext uri="{FF2B5EF4-FFF2-40B4-BE49-F238E27FC236}">
                <a16:creationId xmlns:a16="http://schemas.microsoft.com/office/drawing/2014/main" id="{4D0598BF-A521-F3D3-2695-3507F75294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257862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0B9FFCB-A3DB-F4E1-2D36-9FD12B0C4C24}"/>
              </a:ext>
            </a:extLst>
          </p:cNvPr>
          <p:cNvSpPr>
            <a:spLocks noGrp="1"/>
          </p:cNvSpPr>
          <p:nvPr>
            <p:ph type="body" idx="1"/>
          </p:nvPr>
        </p:nvSpPr>
        <p:spPr>
          <a:xfrm>
            <a:off x="1409700" y="1519519"/>
            <a:ext cx="9372599" cy="3590363"/>
          </a:xfrm>
        </p:spPr>
        <p:txBody>
          <a:bodyPr>
            <a:normAutofit/>
          </a:bodyPr>
          <a:lstStyle/>
          <a:p>
            <a:pPr algn="ctr">
              <a:lnSpc>
                <a:spcPct val="115000"/>
              </a:lnSpc>
              <a:spcAft>
                <a:spcPts val="1000"/>
              </a:spcAft>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Objectives:</a:t>
            </a:r>
            <a:endParaRPr lang="en-IN"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To identify factors influencing decision making to avail insurance services and KAP towards medical services.</a:t>
            </a:r>
            <a:endParaRPr lang="en-IN"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To assess patient satisfaction towards insurance services in hospitals.</a:t>
            </a:r>
            <a:endParaRPr lang="en-IN"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p>
        </p:txBody>
      </p:sp>
      <p:pic>
        <p:nvPicPr>
          <p:cNvPr id="2" name="Picture 1">
            <a:extLst>
              <a:ext uri="{FF2B5EF4-FFF2-40B4-BE49-F238E27FC236}">
                <a16:creationId xmlns:a16="http://schemas.microsoft.com/office/drawing/2014/main" id="{972AD051-75A7-5D1B-C4AF-A5090EAFC3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500742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AD8200-080E-97D8-3DFB-A01EA7A7DFEE}"/>
              </a:ext>
            </a:extLst>
          </p:cNvPr>
          <p:cNvSpPr>
            <a:spLocks noGrp="1"/>
          </p:cNvSpPr>
          <p:nvPr>
            <p:ph type="body" idx="1"/>
          </p:nvPr>
        </p:nvSpPr>
        <p:spPr>
          <a:xfrm>
            <a:off x="1290918" y="924619"/>
            <a:ext cx="9641541" cy="5005533"/>
          </a:xfrm>
        </p:spPr>
        <p:txBody>
          <a:bodyPr>
            <a:normAutofit/>
          </a:bodyPr>
          <a:lstStyle/>
          <a:p>
            <a:pPr algn="ct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Methodology:</a:t>
            </a:r>
          </a:p>
          <a:p>
            <a:pPr algn="just">
              <a:lnSpc>
                <a:spcPct val="150000"/>
              </a:lnSpc>
              <a:spcAft>
                <a:spcPts val="1000"/>
              </a:spcAft>
            </a:pP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Study Design</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Cross-sectional, </a:t>
            </a:r>
            <a:r>
              <a:rPr lang="en-US" sz="1800" kern="100" dirty="0">
                <a:latin typeface="Times New Roman" panose="02020603050405020304" pitchFamily="18" charset="0"/>
                <a:ea typeface="Calibri" panose="020F0502020204030204" pitchFamily="34" charset="0"/>
                <a:cs typeface="Times New Roman" panose="02020603050405020304" pitchFamily="18" charset="0"/>
              </a:rPr>
              <a:t>quantitative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study design.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Sampling Method</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Convenience sampling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Inclusion criteria</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include all patients with insurance coverage attending the hospital during the study period who didn’t avail the medical services.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Exclusion criteria</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Patients with insurance coverage who availed the medical services and cash patients.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p>
        </p:txBody>
      </p:sp>
      <p:pic>
        <p:nvPicPr>
          <p:cNvPr id="2" name="Picture 1">
            <a:extLst>
              <a:ext uri="{FF2B5EF4-FFF2-40B4-BE49-F238E27FC236}">
                <a16:creationId xmlns:a16="http://schemas.microsoft.com/office/drawing/2014/main" id="{DC03F93C-761F-ACD7-D03D-1DA559E49A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28287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30D9E0-C166-77B4-E071-CD7DAB5701A5}"/>
              </a:ext>
            </a:extLst>
          </p:cNvPr>
          <p:cNvSpPr>
            <a:spLocks noGrp="1"/>
          </p:cNvSpPr>
          <p:nvPr>
            <p:ph type="body" idx="1"/>
          </p:nvPr>
        </p:nvSpPr>
        <p:spPr>
          <a:xfrm>
            <a:off x="1838446" y="2041852"/>
            <a:ext cx="8727141" cy="3754956"/>
          </a:xfrm>
        </p:spPr>
        <p:txBody>
          <a:bodyPr>
            <a:normAutofit/>
          </a:bodyPr>
          <a:lstStyle/>
          <a:p>
            <a:pPr>
              <a:lnSpc>
                <a:spcPct val="150000"/>
              </a:lnSpc>
              <a:spcAft>
                <a:spcPts val="1000"/>
              </a:spcAft>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Study area</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Outpatient department, </a:t>
            </a:r>
            <a:r>
              <a:rPr lang="en-US" sz="2000" kern="100" dirty="0" err="1">
                <a:effectLst/>
                <a:latin typeface="Times New Roman" panose="02020603050405020304" pitchFamily="18" charset="0"/>
                <a:ea typeface="Calibri" panose="020F0502020204030204" pitchFamily="34" charset="0"/>
                <a:cs typeface="Times New Roman" panose="02020603050405020304" pitchFamily="18" charset="0"/>
              </a:rPr>
              <a:t>Thumbay</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Hospital, Fujairah</a:t>
            </a:r>
          </a:p>
          <a:p>
            <a:pPr>
              <a:lnSpc>
                <a:spcPct val="150000"/>
              </a:lnSpc>
              <a:spcAft>
                <a:spcPts val="1000"/>
              </a:spcAft>
            </a:pPr>
            <a:r>
              <a:rPr lang="en-US" b="1" kern="100" dirty="0">
                <a:latin typeface="Times New Roman" panose="02020603050405020304" pitchFamily="18" charset="0"/>
                <a:ea typeface="Calibri" panose="020F0502020204030204" pitchFamily="34" charset="0"/>
                <a:cs typeface="Times New Roman" panose="02020603050405020304" pitchFamily="18" charset="0"/>
              </a:rPr>
              <a:t>Sample size:</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80</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Data Collection Tool:</a:t>
            </a:r>
            <a:r>
              <a:rPr lang="en-US" b="1" kern="100" dirty="0">
                <a:latin typeface="Times New Roman" panose="02020603050405020304" pitchFamily="18" charset="0"/>
                <a:ea typeface="Calibri" panose="020F0502020204030204" pitchFamily="34" charset="0"/>
                <a:cs typeface="Times New Roman" panose="02020603050405020304" pitchFamily="18" charset="0"/>
              </a:rPr>
              <a:t>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structured questionnaires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1000"/>
              </a:spcAft>
            </a:pP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Data Analysis:</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Statistical analysis done using MS-Excel.</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pic>
        <p:nvPicPr>
          <p:cNvPr id="2" name="Picture 1">
            <a:extLst>
              <a:ext uri="{FF2B5EF4-FFF2-40B4-BE49-F238E27FC236}">
                <a16:creationId xmlns:a16="http://schemas.microsoft.com/office/drawing/2014/main" id="{967CF052-169A-E295-4953-4C56E42081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39363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7945989-AF0F-CA6A-0D9E-9F62D3327B2B}"/>
              </a:ext>
            </a:extLst>
          </p:cNvPr>
          <p:cNvSpPr>
            <a:spLocks noGrp="1"/>
          </p:cNvSpPr>
          <p:nvPr>
            <p:ph type="subTitle" idx="1"/>
          </p:nvPr>
        </p:nvSpPr>
        <p:spPr>
          <a:xfrm>
            <a:off x="1192696" y="331303"/>
            <a:ext cx="9528313" cy="5963479"/>
          </a:xfrm>
        </p:spPr>
        <p:txBody>
          <a:bodyPr>
            <a:normAutofit/>
          </a:bodyPr>
          <a:lstStyle/>
          <a:p>
            <a:pPr algn="ctr"/>
            <a:r>
              <a:rPr lang="en-IN" b="1" dirty="0">
                <a:latin typeface="Times New Roman" panose="02020603050405020304" pitchFamily="18" charset="0"/>
                <a:cs typeface="Times New Roman" panose="02020603050405020304" pitchFamily="18" charset="0"/>
              </a:rPr>
              <a:t>Results</a:t>
            </a:r>
          </a:p>
          <a:p>
            <a:pPr marL="285750" indent="-285750"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Hospital currently accepts 25 health insurance company cards, which keeps changing over times.</a:t>
            </a:r>
          </a:p>
          <a:p>
            <a:pPr marL="285750" indent="-285750" algn="just">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Out of those, 90% patients have the following health insurance-</a:t>
            </a:r>
          </a:p>
          <a:p>
            <a:pPr algn="just"/>
            <a:endParaRPr lang="en-IN" sz="18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3B36F5F-DB0C-B347-3E26-3D10F1B34387}"/>
              </a:ext>
            </a:extLst>
          </p:cNvPr>
          <p:cNvSpPr txBox="1"/>
          <p:nvPr/>
        </p:nvSpPr>
        <p:spPr>
          <a:xfrm>
            <a:off x="1643270" y="2570921"/>
            <a:ext cx="3737113" cy="2585323"/>
          </a:xfrm>
          <a:prstGeom prst="rect">
            <a:avLst/>
          </a:prstGeom>
          <a:noFill/>
        </p:spPr>
        <p:txBody>
          <a:bodyPr wrap="square" rtlCol="0">
            <a:spAutoFit/>
          </a:bodyPr>
          <a:lstStyle/>
          <a:p>
            <a:pPr marL="285750" indent="-285750" algn="just">
              <a:buFont typeface="Wingdings" panose="05000000000000000000" pitchFamily="2" charset="2"/>
              <a:buChar char="Ø"/>
            </a:pPr>
            <a:r>
              <a:rPr lang="en-IN" sz="1800" b="1" dirty="0">
                <a:latin typeface="Times New Roman" panose="02020603050405020304" pitchFamily="18" charset="0"/>
                <a:cs typeface="Times New Roman" panose="02020603050405020304" pitchFamily="18" charset="0"/>
              </a:rPr>
              <a:t>Daman health insurance</a:t>
            </a:r>
          </a:p>
          <a:p>
            <a:pPr marL="285750" indent="-285750" algn="just">
              <a:buFont typeface="Wingdings" panose="05000000000000000000" pitchFamily="2" charset="2"/>
              <a:buChar char="Ø"/>
            </a:pPr>
            <a:r>
              <a:rPr lang="en-IN" sz="1800" b="1" dirty="0">
                <a:latin typeface="Times New Roman" panose="02020603050405020304" pitchFamily="18" charset="0"/>
                <a:cs typeface="Times New Roman" panose="02020603050405020304" pitchFamily="18" charset="0"/>
              </a:rPr>
              <a:t>Al </a:t>
            </a:r>
            <a:r>
              <a:rPr lang="en-IN" sz="1800" b="1" dirty="0" err="1">
                <a:latin typeface="Times New Roman" panose="02020603050405020304" pitchFamily="18" charset="0"/>
                <a:cs typeface="Times New Roman" panose="02020603050405020304" pitchFamily="18" charset="0"/>
              </a:rPr>
              <a:t>Buharia</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a:latin typeface="Times New Roman" panose="02020603050405020304" pitchFamily="18" charset="0"/>
                <a:cs typeface="Times New Roman" panose="02020603050405020304" pitchFamily="18" charset="0"/>
              </a:rPr>
              <a:t>Al </a:t>
            </a:r>
            <a:r>
              <a:rPr lang="en-IN" sz="1800" b="1" dirty="0" err="1">
                <a:latin typeface="Times New Roman" panose="02020603050405020304" pitchFamily="18" charset="0"/>
                <a:cs typeface="Times New Roman" panose="02020603050405020304" pitchFamily="18" charset="0"/>
              </a:rPr>
              <a:t>Madullah</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Nextcare</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a:latin typeface="Times New Roman" panose="02020603050405020304" pitchFamily="18" charset="0"/>
                <a:cs typeface="Times New Roman" panose="02020603050405020304" pitchFamily="18" charset="0"/>
              </a:rPr>
              <a:t>Aafia</a:t>
            </a: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Mednet</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Dubaicare</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b="1" dirty="0">
                <a:latin typeface="Times New Roman" panose="02020603050405020304" pitchFamily="18" charset="0"/>
                <a:cs typeface="Times New Roman" panose="02020603050405020304" pitchFamily="18" charset="0"/>
              </a:rPr>
              <a:t>Neuron</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endParaRPr lang="en-IN" dirty="0"/>
          </a:p>
        </p:txBody>
      </p:sp>
      <p:sp>
        <p:nvSpPr>
          <p:cNvPr id="6" name="TextBox 5">
            <a:extLst>
              <a:ext uri="{FF2B5EF4-FFF2-40B4-BE49-F238E27FC236}">
                <a16:creationId xmlns:a16="http://schemas.microsoft.com/office/drawing/2014/main" id="{445FDFB7-C751-49DC-20AD-0FB9C3237818}"/>
              </a:ext>
            </a:extLst>
          </p:cNvPr>
          <p:cNvSpPr txBox="1"/>
          <p:nvPr/>
        </p:nvSpPr>
        <p:spPr>
          <a:xfrm>
            <a:off x="6241775" y="2570920"/>
            <a:ext cx="4306956" cy="2308324"/>
          </a:xfrm>
          <a:prstGeom prst="rect">
            <a:avLst/>
          </a:prstGeom>
          <a:noFill/>
        </p:spPr>
        <p:txBody>
          <a:bodyPr wrap="square" rtlCol="0">
            <a:spAutoFit/>
          </a:bodyPr>
          <a:lstStyle/>
          <a:p>
            <a:pPr marL="285750" indent="-285750" algn="just">
              <a:buFont typeface="Wingdings" panose="05000000000000000000" pitchFamily="2" charset="2"/>
              <a:buChar char="Ø"/>
            </a:pPr>
            <a:r>
              <a:rPr lang="en-IN" sz="1800" b="1" dirty="0">
                <a:latin typeface="Times New Roman" panose="02020603050405020304" pitchFamily="18" charset="0"/>
                <a:cs typeface="Times New Roman" panose="02020603050405020304" pitchFamily="18" charset="0"/>
              </a:rPr>
              <a:t>Inaya</a:t>
            </a: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Alico</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Sukoon</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Metlife</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Adnic</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err="1">
                <a:latin typeface="Times New Roman" panose="02020603050405020304" pitchFamily="18" charset="0"/>
                <a:cs typeface="Times New Roman" panose="02020603050405020304" pitchFamily="18" charset="0"/>
              </a:rPr>
              <a:t>Axa</a:t>
            </a:r>
            <a:endParaRPr lang="en-IN" sz="18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IN" sz="1800" b="1" dirty="0">
                <a:latin typeface="Times New Roman" panose="02020603050405020304" pitchFamily="18" charset="0"/>
                <a:cs typeface="Times New Roman" panose="02020603050405020304" pitchFamily="18" charset="0"/>
              </a:rPr>
              <a:t>NGI</a:t>
            </a:r>
          </a:p>
          <a:p>
            <a:pPr marL="285750" indent="-285750" algn="just">
              <a:buFont typeface="Wingdings" panose="05000000000000000000" pitchFamily="2" charset="2"/>
              <a:buChar char="Ø"/>
            </a:pPr>
            <a:r>
              <a:rPr lang="en-IN" b="1" dirty="0">
                <a:latin typeface="Times New Roman" panose="02020603050405020304" pitchFamily="18" charset="0"/>
                <a:cs typeface="Times New Roman" panose="02020603050405020304" pitchFamily="18" charset="0"/>
              </a:rPr>
              <a:t>NAS</a:t>
            </a:r>
            <a:endParaRPr lang="en-IN" dirty="0"/>
          </a:p>
        </p:txBody>
      </p:sp>
    </p:spTree>
    <p:extLst>
      <p:ext uri="{BB962C8B-B14F-4D97-AF65-F5344CB8AC3E}">
        <p14:creationId xmlns:p14="http://schemas.microsoft.com/office/powerpoint/2010/main" val="3481105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5D55F81-B545-04F2-DEE0-9FF4DE4E7102}"/>
              </a:ext>
            </a:extLst>
          </p:cNvPr>
          <p:cNvSpPr>
            <a:spLocks noGrp="1"/>
          </p:cNvSpPr>
          <p:nvPr>
            <p:ph type="body" idx="1"/>
          </p:nvPr>
        </p:nvSpPr>
        <p:spPr>
          <a:xfrm>
            <a:off x="1640542" y="1005301"/>
            <a:ext cx="8901952" cy="4857617"/>
          </a:xfrm>
        </p:spPr>
        <p:txBody>
          <a:bodyPr>
            <a:normAutofit/>
          </a:bodyPr>
          <a:lstStyle/>
          <a:p>
            <a:pPr algn="ctr"/>
            <a:endParaRPr lang="en-IN"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p>
        </p:txBody>
      </p:sp>
      <p:graphicFrame>
        <p:nvGraphicFramePr>
          <p:cNvPr id="5" name="Chart 4">
            <a:extLst>
              <a:ext uri="{FF2B5EF4-FFF2-40B4-BE49-F238E27FC236}">
                <a16:creationId xmlns:a16="http://schemas.microsoft.com/office/drawing/2014/main" id="{A3F6BFD9-BE29-3252-47FA-1EF76D727E61}"/>
              </a:ext>
            </a:extLst>
          </p:cNvPr>
          <p:cNvGraphicFramePr>
            <a:graphicFrameLocks/>
          </p:cNvGraphicFramePr>
          <p:nvPr>
            <p:extLst>
              <p:ext uri="{D42A27DB-BD31-4B8C-83A1-F6EECF244321}">
                <p14:modId xmlns:p14="http://schemas.microsoft.com/office/powerpoint/2010/main" val="1734253097"/>
              </p:ext>
            </p:extLst>
          </p:nvPr>
        </p:nvGraphicFramePr>
        <p:xfrm>
          <a:off x="2096531" y="1630017"/>
          <a:ext cx="7989973" cy="468347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72026F09-C557-7DB6-EEDA-A9F0A1578EF6}"/>
              </a:ext>
            </a:extLst>
          </p:cNvPr>
          <p:cNvSpPr txBox="1"/>
          <p:nvPr/>
        </p:nvSpPr>
        <p:spPr>
          <a:xfrm>
            <a:off x="2096531" y="54178"/>
            <a:ext cx="7989972" cy="461665"/>
          </a:xfrm>
          <a:prstGeom prst="rect">
            <a:avLst/>
          </a:prstGeom>
          <a:noFill/>
        </p:spPr>
        <p:txBody>
          <a:bodyPr wrap="square" rtlCol="0">
            <a:spAutoFit/>
          </a:bodyPr>
          <a:lstStyle/>
          <a:p>
            <a:pPr algn="ctr"/>
            <a:r>
              <a:rPr lang="en-IN" sz="2400" b="1" dirty="0">
                <a:latin typeface="Times New Roman" panose="02020603050405020304" pitchFamily="18" charset="0"/>
                <a:cs typeface="Times New Roman" panose="02020603050405020304" pitchFamily="18" charset="0"/>
              </a:rPr>
              <a:t>Section 1</a:t>
            </a:r>
          </a:p>
        </p:txBody>
      </p:sp>
    </p:spTree>
    <p:extLst>
      <p:ext uri="{BB962C8B-B14F-4D97-AF65-F5344CB8AC3E}">
        <p14:creationId xmlns:p14="http://schemas.microsoft.com/office/powerpoint/2010/main" val="637640421"/>
      </p:ext>
    </p:extLst>
  </p:cSld>
  <p:clrMapOvr>
    <a:masterClrMapping/>
  </p:clrMapOvr>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1089</TotalTime>
  <Words>759</Words>
  <Application>Microsoft Office PowerPoint</Application>
  <PresentationFormat>Widescreen</PresentationFormat>
  <Paragraphs>82</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Meiryo</vt:lpstr>
      <vt:lpstr>Aptos</vt:lpstr>
      <vt:lpstr>Arial</vt:lpstr>
      <vt:lpstr>Calibri</vt:lpstr>
      <vt:lpstr>Corbel</vt:lpstr>
      <vt:lpstr>Times New Roman</vt:lpstr>
      <vt:lpstr>Wingdings</vt:lpstr>
      <vt:lpstr>SketchLinesVTI</vt:lpstr>
      <vt:lpstr>Factors Influencing Decision To Avail Services Based On Turnaround Time Of Insurance Approvals &amp; Knowledge, Attitude, Practice Of The Patient – A Cross-Sectional Study.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Influencing Decision To Avail Services Based On Turnaround Time Of Insurance Approvals &amp; Knowledge, Attitude, Practice Of The Patient – A Cross Sectional Study.</dc:title>
  <dc:creator>soniar 20</dc:creator>
  <cp:lastModifiedBy>soniar 20</cp:lastModifiedBy>
  <cp:revision>62</cp:revision>
  <dcterms:created xsi:type="dcterms:W3CDTF">2024-04-17T13:29:10Z</dcterms:created>
  <dcterms:modified xsi:type="dcterms:W3CDTF">2024-06-21T08:14:54Z</dcterms:modified>
</cp:coreProperties>
</file>