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Lst>
  <p:sldSz cy="5143500" cx="9144000"/>
  <p:notesSz cx="6858000" cy="9144000"/>
  <p:embeddedFontLst>
    <p:embeddedFont>
      <p:font typeface="Source Code Pro"/>
      <p:regular r:id="rId38"/>
      <p:bold r:id="rId39"/>
      <p:italic r:id="rId40"/>
      <p:boldItalic r:id="rId41"/>
    </p:embeddedFont>
    <p:embeddedFont>
      <p:font typeface="Source Code Pro SemiBold"/>
      <p:regular r:id="rId42"/>
      <p:bold r:id="rId43"/>
      <p:italic r:id="rId44"/>
      <p:boldItalic r:id="rId45"/>
    </p:embeddedFont>
    <p:embeddedFont>
      <p:font typeface="Oswald SemiBold"/>
      <p:regular r:id="rId46"/>
      <p:bold r:id="rId47"/>
    </p:embeddedFont>
    <p:embeddedFont>
      <p:font typeface="Oswald"/>
      <p:regular r:id="rId48"/>
      <p:bold r:id="rId4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52940B6-4522-4D57-A649-017DC0F08EBC}">
  <a:tblStyle styleId="{552940B6-4522-4D57-A649-017DC0F08EBC}"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80079989-0EBA-459A-BCB5-EC3683CA651A}" styleName="Table_1">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SourceCodePro-italic.fntdata"/><Relationship Id="rId42" Type="http://schemas.openxmlformats.org/officeDocument/2006/relationships/font" Target="fonts/SourceCodeProSemiBold-regular.fntdata"/><Relationship Id="rId41" Type="http://schemas.openxmlformats.org/officeDocument/2006/relationships/font" Target="fonts/SourceCodePro-boldItalic.fntdata"/><Relationship Id="rId44" Type="http://schemas.openxmlformats.org/officeDocument/2006/relationships/font" Target="fonts/SourceCodeProSemiBold-italic.fntdata"/><Relationship Id="rId43" Type="http://schemas.openxmlformats.org/officeDocument/2006/relationships/font" Target="fonts/SourceCodeProSemiBold-bold.fntdata"/><Relationship Id="rId46" Type="http://schemas.openxmlformats.org/officeDocument/2006/relationships/font" Target="fonts/OswaldSemiBold-regular.fntdata"/><Relationship Id="rId45" Type="http://schemas.openxmlformats.org/officeDocument/2006/relationships/font" Target="fonts/SourceCodeProSemiBold-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48" Type="http://schemas.openxmlformats.org/officeDocument/2006/relationships/font" Target="fonts/Oswald-regular.fntdata"/><Relationship Id="rId47" Type="http://schemas.openxmlformats.org/officeDocument/2006/relationships/font" Target="fonts/OswaldSemiBold-bold.fntdata"/><Relationship Id="rId49" Type="http://schemas.openxmlformats.org/officeDocument/2006/relationships/font" Target="fonts/Oswald-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font" Target="fonts/SourceCodePro-bold.fntdata"/><Relationship Id="rId38" Type="http://schemas.openxmlformats.org/officeDocument/2006/relationships/font" Target="fonts/SourceCodePro-regular.fntdata"/><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e92097e666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e92097e666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e92097e666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e92097e666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e96ec952e8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2e96ec952e8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e96ec952e8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2e96ec952e8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2e96ec952e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2e96ec952e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e92097e666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e92097e666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2e96ec952e8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2e96ec952e8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2e96ec952e8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2e96ec952e8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2e96ec952e8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2e96ec952e8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2e96ec952e8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2e96ec952e8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2e92097e666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2e92097e666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2e96ec952e8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2e96ec952e8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2e96ec952e8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2e96ec952e8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2e96ec952e8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2e96ec952e8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2e92097e666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2e92097e666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2e96ec952e8_0_1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2e96ec952e8_0_1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274ef0a44a1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274ef0a44a1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274ef0a44a1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274ef0a44a1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274ef0a44a1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274ef0a44a1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2e95625edc6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2e95625edc6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2e96ec952e8_0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2e96ec952e8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2e92097e666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2e92097e666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2e96ec952e8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9" name="Google Shape;239;g2e96ec952e8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g2e92097e666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4" name="Google Shape;244;g2e92097e666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2e95625edc6_1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2e95625edc6_1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e92097e666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2e92097e666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e92097e666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2e92097e666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e92097e666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e92097e666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2e92097e666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2e92097e666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e92097e666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e92097e666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10800000">
            <a:off x="4226100" y="2933550"/>
            <a:ext cx="691800" cy="388500"/>
          </a:xfrm>
          <a:prstGeom prst="triangle">
            <a:avLst>
              <a:gd fmla="val 50000"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5" y="0"/>
            <a:ext cx="9144000" cy="31242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411175" y="644300"/>
            <a:ext cx="8282400" cy="21090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6000"/>
              <a:buNone/>
              <a:defRPr sz="6000">
                <a:solidFill>
                  <a:schemeClr val="lt1"/>
                </a:solidFill>
              </a:defRPr>
            </a:lvl1pPr>
            <a:lvl2pPr lvl="1" algn="ctr">
              <a:spcBef>
                <a:spcPts val="0"/>
              </a:spcBef>
              <a:spcAft>
                <a:spcPts val="0"/>
              </a:spcAft>
              <a:buClr>
                <a:schemeClr val="lt1"/>
              </a:buClr>
              <a:buSzPts val="6000"/>
              <a:buNone/>
              <a:defRPr sz="6000">
                <a:solidFill>
                  <a:schemeClr val="lt1"/>
                </a:solidFill>
              </a:defRPr>
            </a:lvl2pPr>
            <a:lvl3pPr lvl="2" algn="ctr">
              <a:spcBef>
                <a:spcPts val="0"/>
              </a:spcBef>
              <a:spcAft>
                <a:spcPts val="0"/>
              </a:spcAft>
              <a:buClr>
                <a:schemeClr val="lt1"/>
              </a:buClr>
              <a:buSzPts val="6000"/>
              <a:buNone/>
              <a:defRPr sz="6000">
                <a:solidFill>
                  <a:schemeClr val="lt1"/>
                </a:solidFill>
              </a:defRPr>
            </a:lvl3pPr>
            <a:lvl4pPr lvl="3" algn="ctr">
              <a:spcBef>
                <a:spcPts val="0"/>
              </a:spcBef>
              <a:spcAft>
                <a:spcPts val="0"/>
              </a:spcAft>
              <a:buClr>
                <a:schemeClr val="lt1"/>
              </a:buClr>
              <a:buSzPts val="6000"/>
              <a:buNone/>
              <a:defRPr sz="6000">
                <a:solidFill>
                  <a:schemeClr val="lt1"/>
                </a:solidFill>
              </a:defRPr>
            </a:lvl4pPr>
            <a:lvl5pPr lvl="4" algn="ctr">
              <a:spcBef>
                <a:spcPts val="0"/>
              </a:spcBef>
              <a:spcAft>
                <a:spcPts val="0"/>
              </a:spcAft>
              <a:buClr>
                <a:schemeClr val="lt1"/>
              </a:buClr>
              <a:buSzPts val="6000"/>
              <a:buNone/>
              <a:defRPr sz="6000">
                <a:solidFill>
                  <a:schemeClr val="lt1"/>
                </a:solidFill>
              </a:defRPr>
            </a:lvl5pPr>
            <a:lvl6pPr lvl="5" algn="ctr">
              <a:spcBef>
                <a:spcPts val="0"/>
              </a:spcBef>
              <a:spcAft>
                <a:spcPts val="0"/>
              </a:spcAft>
              <a:buClr>
                <a:schemeClr val="lt1"/>
              </a:buClr>
              <a:buSzPts val="6000"/>
              <a:buNone/>
              <a:defRPr sz="6000">
                <a:solidFill>
                  <a:schemeClr val="lt1"/>
                </a:solidFill>
              </a:defRPr>
            </a:lvl6pPr>
            <a:lvl7pPr lvl="6" algn="ctr">
              <a:spcBef>
                <a:spcPts val="0"/>
              </a:spcBef>
              <a:spcAft>
                <a:spcPts val="0"/>
              </a:spcAft>
              <a:buClr>
                <a:schemeClr val="lt1"/>
              </a:buClr>
              <a:buSzPts val="6000"/>
              <a:buNone/>
              <a:defRPr sz="6000">
                <a:solidFill>
                  <a:schemeClr val="lt1"/>
                </a:solidFill>
              </a:defRPr>
            </a:lvl7pPr>
            <a:lvl8pPr lvl="7" algn="ctr">
              <a:spcBef>
                <a:spcPts val="0"/>
              </a:spcBef>
              <a:spcAft>
                <a:spcPts val="0"/>
              </a:spcAft>
              <a:buClr>
                <a:schemeClr val="lt1"/>
              </a:buClr>
              <a:buSzPts val="6000"/>
              <a:buNone/>
              <a:defRPr sz="6000">
                <a:solidFill>
                  <a:schemeClr val="lt1"/>
                </a:solidFill>
              </a:defRPr>
            </a:lvl8pPr>
            <a:lvl9pPr lvl="8" algn="ctr">
              <a:spcBef>
                <a:spcPts val="0"/>
              </a:spcBef>
              <a:spcAft>
                <a:spcPts val="0"/>
              </a:spcAft>
              <a:buClr>
                <a:schemeClr val="lt1"/>
              </a:buClr>
              <a:buSzPts val="6000"/>
              <a:buNone/>
              <a:defRPr sz="6000">
                <a:solidFill>
                  <a:schemeClr val="lt1"/>
                </a:solidFill>
              </a:defRPr>
            </a:lvl9pPr>
          </a:lstStyle>
          <a:p/>
        </p:txBody>
      </p:sp>
      <p:sp>
        <p:nvSpPr>
          <p:cNvPr id="13" name="Google Shape;13;p2"/>
          <p:cNvSpPr txBox="1"/>
          <p:nvPr>
            <p:ph idx="1" type="subTitle"/>
          </p:nvPr>
        </p:nvSpPr>
        <p:spPr>
          <a:xfrm>
            <a:off x="411175" y="3398250"/>
            <a:ext cx="8282400" cy="1260600"/>
          </a:xfrm>
          <a:prstGeom prst="rect">
            <a:avLst/>
          </a:prstGeom>
        </p:spPr>
        <p:txBody>
          <a:bodyPr anchorCtr="0" anchor="ctr" bIns="91425" lIns="91425" spcFirstLastPara="1" rIns="91425" wrap="square" tIns="91425">
            <a:normAutofit/>
          </a:bodyPr>
          <a:lstStyle>
            <a:lvl1pPr lvl="0" algn="ctr">
              <a:lnSpc>
                <a:spcPct val="100000"/>
              </a:lnSpc>
              <a:spcBef>
                <a:spcPts val="0"/>
              </a:spcBef>
              <a:spcAft>
                <a:spcPts val="0"/>
              </a:spcAft>
              <a:buSzPts val="3600"/>
              <a:buFont typeface="Oswald"/>
              <a:buNone/>
              <a:defRPr sz="3600">
                <a:latin typeface="Oswald"/>
                <a:ea typeface="Oswald"/>
                <a:cs typeface="Oswald"/>
                <a:sym typeface="Oswald"/>
              </a:defRPr>
            </a:lvl1pPr>
            <a:lvl2pPr lvl="1" algn="ctr">
              <a:lnSpc>
                <a:spcPct val="100000"/>
              </a:lnSpc>
              <a:spcBef>
                <a:spcPts val="0"/>
              </a:spcBef>
              <a:spcAft>
                <a:spcPts val="0"/>
              </a:spcAft>
              <a:buSzPts val="3600"/>
              <a:buFont typeface="Oswald"/>
              <a:buNone/>
              <a:defRPr sz="3600">
                <a:latin typeface="Oswald"/>
                <a:ea typeface="Oswald"/>
                <a:cs typeface="Oswald"/>
                <a:sym typeface="Oswald"/>
              </a:defRPr>
            </a:lvl2pPr>
            <a:lvl3pPr lvl="2" algn="ctr">
              <a:lnSpc>
                <a:spcPct val="100000"/>
              </a:lnSpc>
              <a:spcBef>
                <a:spcPts val="0"/>
              </a:spcBef>
              <a:spcAft>
                <a:spcPts val="0"/>
              </a:spcAft>
              <a:buSzPts val="3600"/>
              <a:buFont typeface="Oswald"/>
              <a:buNone/>
              <a:defRPr sz="3600">
                <a:latin typeface="Oswald"/>
                <a:ea typeface="Oswald"/>
                <a:cs typeface="Oswald"/>
                <a:sym typeface="Oswald"/>
              </a:defRPr>
            </a:lvl3pPr>
            <a:lvl4pPr lvl="3" algn="ctr">
              <a:lnSpc>
                <a:spcPct val="100000"/>
              </a:lnSpc>
              <a:spcBef>
                <a:spcPts val="0"/>
              </a:spcBef>
              <a:spcAft>
                <a:spcPts val="0"/>
              </a:spcAft>
              <a:buSzPts val="3600"/>
              <a:buFont typeface="Oswald"/>
              <a:buNone/>
              <a:defRPr sz="3600">
                <a:latin typeface="Oswald"/>
                <a:ea typeface="Oswald"/>
                <a:cs typeface="Oswald"/>
                <a:sym typeface="Oswald"/>
              </a:defRPr>
            </a:lvl4pPr>
            <a:lvl5pPr lvl="4" algn="ctr">
              <a:lnSpc>
                <a:spcPct val="100000"/>
              </a:lnSpc>
              <a:spcBef>
                <a:spcPts val="0"/>
              </a:spcBef>
              <a:spcAft>
                <a:spcPts val="0"/>
              </a:spcAft>
              <a:buSzPts val="3600"/>
              <a:buFont typeface="Oswald"/>
              <a:buNone/>
              <a:defRPr sz="3600">
                <a:latin typeface="Oswald"/>
                <a:ea typeface="Oswald"/>
                <a:cs typeface="Oswald"/>
                <a:sym typeface="Oswald"/>
              </a:defRPr>
            </a:lvl5pPr>
            <a:lvl6pPr lvl="5" algn="ctr">
              <a:lnSpc>
                <a:spcPct val="100000"/>
              </a:lnSpc>
              <a:spcBef>
                <a:spcPts val="0"/>
              </a:spcBef>
              <a:spcAft>
                <a:spcPts val="0"/>
              </a:spcAft>
              <a:buSzPts val="3600"/>
              <a:buFont typeface="Oswald"/>
              <a:buNone/>
              <a:defRPr sz="3600">
                <a:latin typeface="Oswald"/>
                <a:ea typeface="Oswald"/>
                <a:cs typeface="Oswald"/>
                <a:sym typeface="Oswald"/>
              </a:defRPr>
            </a:lvl6pPr>
            <a:lvl7pPr lvl="6" algn="ctr">
              <a:lnSpc>
                <a:spcPct val="100000"/>
              </a:lnSpc>
              <a:spcBef>
                <a:spcPts val="0"/>
              </a:spcBef>
              <a:spcAft>
                <a:spcPts val="0"/>
              </a:spcAft>
              <a:buSzPts val="3600"/>
              <a:buFont typeface="Oswald"/>
              <a:buNone/>
              <a:defRPr sz="3600">
                <a:latin typeface="Oswald"/>
                <a:ea typeface="Oswald"/>
                <a:cs typeface="Oswald"/>
                <a:sym typeface="Oswald"/>
              </a:defRPr>
            </a:lvl7pPr>
            <a:lvl8pPr lvl="7" algn="ctr">
              <a:lnSpc>
                <a:spcPct val="100000"/>
              </a:lnSpc>
              <a:spcBef>
                <a:spcPts val="0"/>
              </a:spcBef>
              <a:spcAft>
                <a:spcPts val="0"/>
              </a:spcAft>
              <a:buSzPts val="3600"/>
              <a:buFont typeface="Oswald"/>
              <a:buNone/>
              <a:defRPr sz="3600">
                <a:latin typeface="Oswald"/>
                <a:ea typeface="Oswald"/>
                <a:cs typeface="Oswald"/>
                <a:sym typeface="Oswald"/>
              </a:defRPr>
            </a:lvl8pPr>
            <a:lvl9pPr lvl="8" algn="ctr">
              <a:lnSpc>
                <a:spcPct val="100000"/>
              </a:lnSpc>
              <a:spcBef>
                <a:spcPts val="0"/>
              </a:spcBef>
              <a:spcAft>
                <a:spcPts val="0"/>
              </a:spcAft>
              <a:buSzPts val="3600"/>
              <a:buFont typeface="Oswald"/>
              <a:buNone/>
              <a:defRPr sz="3600">
                <a:latin typeface="Oswald"/>
                <a:ea typeface="Oswald"/>
                <a:cs typeface="Oswald"/>
                <a:sym typeface="Oswald"/>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cxnSp>
        <p:nvCxnSpPr>
          <p:cNvPr id="52" name="Google Shape;52;p11"/>
          <p:cNvCxnSpPr/>
          <p:nvPr/>
        </p:nvCxnSpPr>
        <p:spPr>
          <a:xfrm>
            <a:off x="413275" y="2988275"/>
            <a:ext cx="910500" cy="0"/>
          </a:xfrm>
          <a:prstGeom prst="straightConnector1">
            <a:avLst/>
          </a:prstGeom>
          <a:noFill/>
          <a:ln cap="flat" cmpd="sng" w="28575">
            <a:solidFill>
              <a:schemeClr val="dk1"/>
            </a:solidFill>
            <a:prstDash val="lgDash"/>
            <a:round/>
            <a:headEnd len="sm" w="sm" type="none"/>
            <a:tailEnd len="sm" w="sm" type="none"/>
          </a:ln>
        </p:spPr>
      </p:cxnSp>
      <p:sp>
        <p:nvSpPr>
          <p:cNvPr id="53" name="Google Shape;53;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spcBef>
                <a:spcPts val="0"/>
              </a:spcBef>
              <a:spcAft>
                <a:spcPts val="0"/>
              </a:spcAft>
              <a:buSzPts val="12000"/>
              <a:buNone/>
              <a:defRPr sz="12000"/>
            </a:lvl1pPr>
            <a:lvl2pPr lvl="1">
              <a:spcBef>
                <a:spcPts val="0"/>
              </a:spcBef>
              <a:spcAft>
                <a:spcPts val="0"/>
              </a:spcAft>
              <a:buSzPts val="12000"/>
              <a:buNone/>
              <a:defRPr sz="12000"/>
            </a:lvl2pPr>
            <a:lvl3pPr lvl="2">
              <a:spcBef>
                <a:spcPts val="0"/>
              </a:spcBef>
              <a:spcAft>
                <a:spcPts val="0"/>
              </a:spcAft>
              <a:buSzPts val="12000"/>
              <a:buNone/>
              <a:defRPr sz="12000"/>
            </a:lvl3pPr>
            <a:lvl4pPr lvl="3">
              <a:spcBef>
                <a:spcPts val="0"/>
              </a:spcBef>
              <a:spcAft>
                <a:spcPts val="0"/>
              </a:spcAft>
              <a:buSzPts val="12000"/>
              <a:buNone/>
              <a:defRPr sz="12000"/>
            </a:lvl4pPr>
            <a:lvl5pPr lvl="4">
              <a:spcBef>
                <a:spcPts val="0"/>
              </a:spcBef>
              <a:spcAft>
                <a:spcPts val="0"/>
              </a:spcAft>
              <a:buSzPts val="12000"/>
              <a:buNone/>
              <a:defRPr sz="12000"/>
            </a:lvl5pPr>
            <a:lvl6pPr lvl="5">
              <a:spcBef>
                <a:spcPts val="0"/>
              </a:spcBef>
              <a:spcAft>
                <a:spcPts val="0"/>
              </a:spcAft>
              <a:buSzPts val="12000"/>
              <a:buNone/>
              <a:defRPr sz="12000"/>
            </a:lvl6pPr>
            <a:lvl7pPr lvl="6">
              <a:spcBef>
                <a:spcPts val="0"/>
              </a:spcBef>
              <a:spcAft>
                <a:spcPts val="0"/>
              </a:spcAft>
              <a:buSzPts val="12000"/>
              <a:buNone/>
              <a:defRPr sz="12000"/>
            </a:lvl7pPr>
            <a:lvl8pPr lvl="7">
              <a:spcBef>
                <a:spcPts val="0"/>
              </a:spcBef>
              <a:spcAft>
                <a:spcPts val="0"/>
              </a:spcAft>
              <a:buSzPts val="12000"/>
              <a:buNone/>
              <a:defRPr sz="12000"/>
            </a:lvl8pPr>
            <a:lvl9pPr lvl="8">
              <a:spcBef>
                <a:spcPts val="0"/>
              </a:spcBef>
              <a:spcAft>
                <a:spcPts val="0"/>
              </a:spcAft>
              <a:buSzPts val="12000"/>
              <a:buNone/>
              <a:defRPr sz="12000"/>
            </a:lvl9pPr>
          </a:lstStyle>
          <a:p>
            <a:r>
              <a:t>xx%</a:t>
            </a:r>
          </a:p>
        </p:txBody>
      </p:sp>
      <p:sp>
        <p:nvSpPr>
          <p:cNvPr id="54" name="Google Shape;54;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a:off x="0" y="1567350"/>
            <a:ext cx="9144000" cy="2008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txBox="1"/>
          <p:nvPr>
            <p:ph type="title"/>
          </p:nvPr>
        </p:nvSpPr>
        <p:spPr>
          <a:xfrm>
            <a:off x="430800" y="1889700"/>
            <a:ext cx="8282400" cy="15165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3600"/>
              <a:buNone/>
              <a:defRPr sz="3600">
                <a:solidFill>
                  <a:schemeClr val="lt1"/>
                </a:solidFill>
              </a:defRPr>
            </a:lvl1pPr>
            <a:lvl2pPr lvl="1" algn="ctr">
              <a:spcBef>
                <a:spcPts val="0"/>
              </a:spcBef>
              <a:spcAft>
                <a:spcPts val="0"/>
              </a:spcAft>
              <a:buClr>
                <a:schemeClr val="lt1"/>
              </a:buClr>
              <a:buSzPts val="3600"/>
              <a:buNone/>
              <a:defRPr sz="3600">
                <a:solidFill>
                  <a:schemeClr val="lt1"/>
                </a:solidFill>
              </a:defRPr>
            </a:lvl2pPr>
            <a:lvl3pPr lvl="2" algn="ctr">
              <a:spcBef>
                <a:spcPts val="0"/>
              </a:spcBef>
              <a:spcAft>
                <a:spcPts val="0"/>
              </a:spcAft>
              <a:buClr>
                <a:schemeClr val="lt1"/>
              </a:buClr>
              <a:buSzPts val="3600"/>
              <a:buNone/>
              <a:defRPr sz="3600">
                <a:solidFill>
                  <a:schemeClr val="lt1"/>
                </a:solidFill>
              </a:defRPr>
            </a:lvl3pPr>
            <a:lvl4pPr lvl="3" algn="ctr">
              <a:spcBef>
                <a:spcPts val="0"/>
              </a:spcBef>
              <a:spcAft>
                <a:spcPts val="0"/>
              </a:spcAft>
              <a:buClr>
                <a:schemeClr val="lt1"/>
              </a:buClr>
              <a:buSzPts val="3600"/>
              <a:buNone/>
              <a:defRPr sz="3600">
                <a:solidFill>
                  <a:schemeClr val="lt1"/>
                </a:solidFill>
              </a:defRPr>
            </a:lvl4pPr>
            <a:lvl5pPr lvl="4" algn="ctr">
              <a:spcBef>
                <a:spcPts val="0"/>
              </a:spcBef>
              <a:spcAft>
                <a:spcPts val="0"/>
              </a:spcAft>
              <a:buClr>
                <a:schemeClr val="lt1"/>
              </a:buClr>
              <a:buSzPts val="3600"/>
              <a:buNone/>
              <a:defRPr sz="3600">
                <a:solidFill>
                  <a:schemeClr val="lt1"/>
                </a:solidFill>
              </a:defRPr>
            </a:lvl5pPr>
            <a:lvl6pPr lvl="5" algn="ctr">
              <a:spcBef>
                <a:spcPts val="0"/>
              </a:spcBef>
              <a:spcAft>
                <a:spcPts val="0"/>
              </a:spcAft>
              <a:buClr>
                <a:schemeClr val="lt1"/>
              </a:buClr>
              <a:buSzPts val="3600"/>
              <a:buNone/>
              <a:defRPr sz="3600">
                <a:solidFill>
                  <a:schemeClr val="lt1"/>
                </a:solidFill>
              </a:defRPr>
            </a:lvl6pPr>
            <a:lvl7pPr lvl="6" algn="ctr">
              <a:spcBef>
                <a:spcPts val="0"/>
              </a:spcBef>
              <a:spcAft>
                <a:spcPts val="0"/>
              </a:spcAft>
              <a:buClr>
                <a:schemeClr val="lt1"/>
              </a:buClr>
              <a:buSzPts val="3600"/>
              <a:buNone/>
              <a:defRPr sz="3600">
                <a:solidFill>
                  <a:schemeClr val="lt1"/>
                </a:solidFill>
              </a:defRPr>
            </a:lvl7pPr>
            <a:lvl8pPr lvl="7" algn="ctr">
              <a:spcBef>
                <a:spcPts val="0"/>
              </a:spcBef>
              <a:spcAft>
                <a:spcPts val="0"/>
              </a:spcAft>
              <a:buClr>
                <a:schemeClr val="lt1"/>
              </a:buClr>
              <a:buSzPts val="3600"/>
              <a:buNone/>
              <a:defRPr sz="3600">
                <a:solidFill>
                  <a:schemeClr val="lt1"/>
                </a:solidFill>
              </a:defRPr>
            </a:lvl8pPr>
            <a:lvl9pPr lvl="8" algn="ctr">
              <a:spcBef>
                <a:spcPts val="0"/>
              </a:spcBef>
              <a:spcAft>
                <a:spcPts val="0"/>
              </a:spcAft>
              <a:buClr>
                <a:schemeClr val="lt1"/>
              </a:buClr>
              <a:buSzPts val="3600"/>
              <a:buNone/>
              <a:defRPr sz="3600">
                <a:solidFill>
                  <a:schemeClr val="l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cxnSp>
        <p:nvCxnSpPr>
          <p:cNvPr id="20" name="Google Shape;20;p4"/>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1" name="Google Shape;21;p4"/>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468825"/>
            <a:ext cx="8520600" cy="3099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cxnSp>
        <p:nvCxnSpPr>
          <p:cNvPr id="25" name="Google Shape;25;p5"/>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6" name="Google Shape;26;p5"/>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7" name="Google Shape;27;p5"/>
          <p:cNvSpPr txBox="1"/>
          <p:nvPr>
            <p:ph idx="1" type="body"/>
          </p:nvPr>
        </p:nvSpPr>
        <p:spPr>
          <a:xfrm>
            <a:off x="311700" y="1468825"/>
            <a:ext cx="3999900" cy="3099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2" type="body"/>
          </p:nvPr>
        </p:nvSpPr>
        <p:spPr>
          <a:xfrm>
            <a:off x="4832400" y="1468825"/>
            <a:ext cx="3999900" cy="3099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cxnSp>
        <p:nvCxnSpPr>
          <p:cNvPr id="34" name="Google Shape;34;p7"/>
          <p:cNvCxnSpPr/>
          <p:nvPr/>
        </p:nvCxnSpPr>
        <p:spPr>
          <a:xfrm>
            <a:off x="418675" y="1457787"/>
            <a:ext cx="614100" cy="0"/>
          </a:xfrm>
          <a:prstGeom prst="straightConnector1">
            <a:avLst/>
          </a:prstGeom>
          <a:noFill/>
          <a:ln cap="flat" cmpd="sng" w="19050">
            <a:solidFill>
              <a:schemeClr val="dk2"/>
            </a:solidFill>
            <a:prstDash val="lgDash"/>
            <a:round/>
            <a:headEnd len="sm" w="sm" type="none"/>
            <a:tailEnd len="sm" w="sm" type="none"/>
          </a:ln>
        </p:spPr>
      </p:cxnSp>
      <p:sp>
        <p:nvSpPr>
          <p:cNvPr id="35" name="Google Shape;35;p7"/>
          <p:cNvSpPr txBox="1"/>
          <p:nvPr>
            <p:ph type="title"/>
          </p:nvPr>
        </p:nvSpPr>
        <p:spPr>
          <a:xfrm>
            <a:off x="311700" y="6318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6" name="Google Shape;36;p7"/>
          <p:cNvSpPr txBox="1"/>
          <p:nvPr>
            <p:ph idx="1" type="body"/>
          </p:nvPr>
        </p:nvSpPr>
        <p:spPr>
          <a:xfrm>
            <a:off x="311700" y="1618204"/>
            <a:ext cx="2808000" cy="29508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7" name="Google Shape;37;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8" name="Shape 38"/>
        <p:cNvGrpSpPr/>
        <p:nvPr/>
      </p:nvGrpSpPr>
      <p:grpSpPr>
        <a:xfrm>
          <a:off x="0" y="0"/>
          <a:ext cx="0" cy="0"/>
          <a:chOff x="0" y="0"/>
          <a:chExt cx="0" cy="0"/>
        </a:xfrm>
      </p:grpSpPr>
      <p:sp>
        <p:nvSpPr>
          <p:cNvPr id="39" name="Google Shape;39;p8"/>
          <p:cNvSpPr txBox="1"/>
          <p:nvPr>
            <p:ph type="title"/>
          </p:nvPr>
        </p:nvSpPr>
        <p:spPr>
          <a:xfrm>
            <a:off x="490250" y="528900"/>
            <a:ext cx="5678100" cy="40857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5400"/>
              <a:buNone/>
              <a:defRPr sz="5400">
                <a:solidFill>
                  <a:schemeClr val="lt1"/>
                </a:solidFill>
              </a:defRPr>
            </a:lvl1pPr>
            <a:lvl2pPr lvl="1">
              <a:spcBef>
                <a:spcPts val="0"/>
              </a:spcBef>
              <a:spcAft>
                <a:spcPts val="0"/>
              </a:spcAft>
              <a:buClr>
                <a:schemeClr val="lt1"/>
              </a:buClr>
              <a:buSzPts val="5400"/>
              <a:buNone/>
              <a:defRPr sz="5400">
                <a:solidFill>
                  <a:schemeClr val="lt1"/>
                </a:solidFill>
              </a:defRPr>
            </a:lvl2pPr>
            <a:lvl3pPr lvl="2">
              <a:spcBef>
                <a:spcPts val="0"/>
              </a:spcBef>
              <a:spcAft>
                <a:spcPts val="0"/>
              </a:spcAft>
              <a:buClr>
                <a:schemeClr val="lt1"/>
              </a:buClr>
              <a:buSzPts val="5400"/>
              <a:buNone/>
              <a:defRPr sz="5400">
                <a:solidFill>
                  <a:schemeClr val="lt1"/>
                </a:solidFill>
              </a:defRPr>
            </a:lvl3pPr>
            <a:lvl4pPr lvl="3">
              <a:spcBef>
                <a:spcPts val="0"/>
              </a:spcBef>
              <a:spcAft>
                <a:spcPts val="0"/>
              </a:spcAft>
              <a:buClr>
                <a:schemeClr val="lt1"/>
              </a:buClr>
              <a:buSzPts val="5400"/>
              <a:buNone/>
              <a:defRPr sz="5400">
                <a:solidFill>
                  <a:schemeClr val="lt1"/>
                </a:solidFill>
              </a:defRPr>
            </a:lvl4pPr>
            <a:lvl5pPr lvl="4">
              <a:spcBef>
                <a:spcPts val="0"/>
              </a:spcBef>
              <a:spcAft>
                <a:spcPts val="0"/>
              </a:spcAft>
              <a:buClr>
                <a:schemeClr val="lt1"/>
              </a:buClr>
              <a:buSzPts val="5400"/>
              <a:buNone/>
              <a:defRPr sz="5400">
                <a:solidFill>
                  <a:schemeClr val="lt1"/>
                </a:solidFill>
              </a:defRPr>
            </a:lvl5pPr>
            <a:lvl6pPr lvl="5">
              <a:spcBef>
                <a:spcPts val="0"/>
              </a:spcBef>
              <a:spcAft>
                <a:spcPts val="0"/>
              </a:spcAft>
              <a:buClr>
                <a:schemeClr val="lt1"/>
              </a:buClr>
              <a:buSzPts val="5400"/>
              <a:buNone/>
              <a:defRPr sz="5400">
                <a:solidFill>
                  <a:schemeClr val="lt1"/>
                </a:solidFill>
              </a:defRPr>
            </a:lvl6pPr>
            <a:lvl7pPr lvl="6">
              <a:spcBef>
                <a:spcPts val="0"/>
              </a:spcBef>
              <a:spcAft>
                <a:spcPts val="0"/>
              </a:spcAft>
              <a:buClr>
                <a:schemeClr val="lt1"/>
              </a:buClr>
              <a:buSzPts val="5400"/>
              <a:buNone/>
              <a:defRPr sz="5400">
                <a:solidFill>
                  <a:schemeClr val="lt1"/>
                </a:solidFill>
              </a:defRPr>
            </a:lvl7pPr>
            <a:lvl8pPr lvl="7">
              <a:spcBef>
                <a:spcPts val="0"/>
              </a:spcBef>
              <a:spcAft>
                <a:spcPts val="0"/>
              </a:spcAft>
              <a:buClr>
                <a:schemeClr val="lt1"/>
              </a:buClr>
              <a:buSzPts val="5400"/>
              <a:buNone/>
              <a:defRPr sz="5400">
                <a:solidFill>
                  <a:schemeClr val="lt1"/>
                </a:solidFill>
              </a:defRPr>
            </a:lvl8pPr>
            <a:lvl9pPr lvl="8">
              <a:spcBef>
                <a:spcPts val="0"/>
              </a:spcBef>
              <a:spcAft>
                <a:spcPts val="0"/>
              </a:spcAft>
              <a:buClr>
                <a:schemeClr val="lt1"/>
              </a:buClr>
              <a:buSzPts val="5400"/>
              <a:buNone/>
              <a:defRPr sz="5400">
                <a:solidFill>
                  <a:schemeClr val="lt1"/>
                </a:solidFill>
              </a:defRPr>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1"/>
        </a:solidFill>
      </p:bgPr>
    </p:bg>
    <p:spTree>
      <p:nvGrpSpPr>
        <p:cNvPr id="41" name="Shape 41"/>
        <p:cNvGrpSpPr/>
        <p:nvPr/>
      </p:nvGrpSpPr>
      <p:grpSpPr>
        <a:xfrm>
          <a:off x="0" y="0"/>
          <a:ext cx="0" cy="0"/>
          <a:chOff x="0" y="0"/>
          <a:chExt cx="0" cy="0"/>
        </a:xfrm>
      </p:grpSpPr>
      <p:sp>
        <p:nvSpPr>
          <p:cNvPr id="42" name="Google Shape;42;p9"/>
          <p:cNvSpPr/>
          <p:nvPr/>
        </p:nvSpPr>
        <p:spPr>
          <a:xfrm>
            <a:off x="4572000" y="175"/>
            <a:ext cx="45720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577200" cy="0"/>
          </a:xfrm>
          <a:prstGeom prst="straightConnector1">
            <a:avLst/>
          </a:prstGeom>
          <a:noFill/>
          <a:ln cap="flat" cmpd="sng" w="19050">
            <a:solidFill>
              <a:schemeClr val="dk1"/>
            </a:solidFill>
            <a:prstDash val="lgDash"/>
            <a:round/>
            <a:headEnd len="sm" w="sm" type="none"/>
            <a:tailEnd len="sm" w="sm" type="none"/>
          </a:ln>
        </p:spPr>
      </p:cxnSp>
      <p:sp>
        <p:nvSpPr>
          <p:cNvPr id="44" name="Google Shape;44;p9"/>
          <p:cNvSpPr txBox="1"/>
          <p:nvPr>
            <p:ph type="title"/>
          </p:nvPr>
        </p:nvSpPr>
        <p:spPr>
          <a:xfrm>
            <a:off x="265500" y="1078750"/>
            <a:ext cx="4045200" cy="1789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4600"/>
              <a:buNone/>
              <a:defRPr sz="4600">
                <a:solidFill>
                  <a:schemeClr val="lt1"/>
                </a:solidFill>
              </a:defRPr>
            </a:lvl1pPr>
            <a:lvl2pPr lvl="1" algn="ctr">
              <a:spcBef>
                <a:spcPts val="0"/>
              </a:spcBef>
              <a:spcAft>
                <a:spcPts val="0"/>
              </a:spcAft>
              <a:buClr>
                <a:schemeClr val="lt1"/>
              </a:buClr>
              <a:buSzPts val="4600"/>
              <a:buNone/>
              <a:defRPr sz="4600">
                <a:solidFill>
                  <a:schemeClr val="lt1"/>
                </a:solidFill>
              </a:defRPr>
            </a:lvl2pPr>
            <a:lvl3pPr lvl="2" algn="ctr">
              <a:spcBef>
                <a:spcPts val="0"/>
              </a:spcBef>
              <a:spcAft>
                <a:spcPts val="0"/>
              </a:spcAft>
              <a:buClr>
                <a:schemeClr val="lt1"/>
              </a:buClr>
              <a:buSzPts val="4600"/>
              <a:buNone/>
              <a:defRPr sz="4600">
                <a:solidFill>
                  <a:schemeClr val="lt1"/>
                </a:solidFill>
              </a:defRPr>
            </a:lvl3pPr>
            <a:lvl4pPr lvl="3" algn="ctr">
              <a:spcBef>
                <a:spcPts val="0"/>
              </a:spcBef>
              <a:spcAft>
                <a:spcPts val="0"/>
              </a:spcAft>
              <a:buClr>
                <a:schemeClr val="lt1"/>
              </a:buClr>
              <a:buSzPts val="4600"/>
              <a:buNone/>
              <a:defRPr sz="4600">
                <a:solidFill>
                  <a:schemeClr val="lt1"/>
                </a:solidFill>
              </a:defRPr>
            </a:lvl4pPr>
            <a:lvl5pPr lvl="4" algn="ctr">
              <a:spcBef>
                <a:spcPts val="0"/>
              </a:spcBef>
              <a:spcAft>
                <a:spcPts val="0"/>
              </a:spcAft>
              <a:buClr>
                <a:schemeClr val="lt1"/>
              </a:buClr>
              <a:buSzPts val="4600"/>
              <a:buNone/>
              <a:defRPr sz="4600">
                <a:solidFill>
                  <a:schemeClr val="lt1"/>
                </a:solidFill>
              </a:defRPr>
            </a:lvl5pPr>
            <a:lvl6pPr lvl="5" algn="ctr">
              <a:spcBef>
                <a:spcPts val="0"/>
              </a:spcBef>
              <a:spcAft>
                <a:spcPts val="0"/>
              </a:spcAft>
              <a:buClr>
                <a:schemeClr val="lt1"/>
              </a:buClr>
              <a:buSzPts val="4600"/>
              <a:buNone/>
              <a:defRPr sz="4600">
                <a:solidFill>
                  <a:schemeClr val="lt1"/>
                </a:solidFill>
              </a:defRPr>
            </a:lvl6pPr>
            <a:lvl7pPr lvl="6" algn="ctr">
              <a:spcBef>
                <a:spcPts val="0"/>
              </a:spcBef>
              <a:spcAft>
                <a:spcPts val="0"/>
              </a:spcAft>
              <a:buClr>
                <a:schemeClr val="lt1"/>
              </a:buClr>
              <a:buSzPts val="4600"/>
              <a:buNone/>
              <a:defRPr sz="4600">
                <a:solidFill>
                  <a:schemeClr val="lt1"/>
                </a:solidFill>
              </a:defRPr>
            </a:lvl7pPr>
            <a:lvl8pPr lvl="7" algn="ctr">
              <a:spcBef>
                <a:spcPts val="0"/>
              </a:spcBef>
              <a:spcAft>
                <a:spcPts val="0"/>
              </a:spcAft>
              <a:buClr>
                <a:schemeClr val="lt1"/>
              </a:buClr>
              <a:buSzPts val="4600"/>
              <a:buNone/>
              <a:defRPr sz="4600">
                <a:solidFill>
                  <a:schemeClr val="lt1"/>
                </a:solidFill>
              </a:defRPr>
            </a:lvl8pPr>
            <a:lvl9pPr lvl="8" algn="ctr">
              <a:spcBef>
                <a:spcPts val="0"/>
              </a:spcBef>
              <a:spcAft>
                <a:spcPts val="0"/>
              </a:spcAft>
              <a:buClr>
                <a:schemeClr val="lt1"/>
              </a:buClr>
              <a:buSzPts val="4600"/>
              <a:buNone/>
              <a:defRPr sz="4600">
                <a:solidFill>
                  <a:schemeClr val="lt1"/>
                </a:solidFill>
              </a:defRPr>
            </a:lvl9pPr>
          </a:lstStyle>
          <a:p/>
        </p:txBody>
      </p:sp>
      <p:sp>
        <p:nvSpPr>
          <p:cNvPr id="45" name="Google Shape;45;p9"/>
          <p:cNvSpPr txBox="1"/>
          <p:nvPr>
            <p:ph idx="1" type="subTitle"/>
          </p:nvPr>
        </p:nvSpPr>
        <p:spPr>
          <a:xfrm>
            <a:off x="265500" y="29214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900"/>
              <a:buNone/>
              <a:defRPr sz="1900">
                <a:solidFill>
                  <a:schemeClr val="lt1"/>
                </a:solidFill>
              </a:defRPr>
            </a:lvl1pPr>
            <a:lvl2pPr lvl="1" algn="ctr">
              <a:lnSpc>
                <a:spcPct val="100000"/>
              </a:lnSpc>
              <a:spcBef>
                <a:spcPts val="0"/>
              </a:spcBef>
              <a:spcAft>
                <a:spcPts val="0"/>
              </a:spcAft>
              <a:buClr>
                <a:schemeClr val="lt1"/>
              </a:buClr>
              <a:buSzPts val="1900"/>
              <a:buNone/>
              <a:defRPr sz="1900">
                <a:solidFill>
                  <a:schemeClr val="lt1"/>
                </a:solidFill>
              </a:defRPr>
            </a:lvl2pPr>
            <a:lvl3pPr lvl="2" algn="ctr">
              <a:lnSpc>
                <a:spcPct val="100000"/>
              </a:lnSpc>
              <a:spcBef>
                <a:spcPts val="0"/>
              </a:spcBef>
              <a:spcAft>
                <a:spcPts val="0"/>
              </a:spcAft>
              <a:buClr>
                <a:schemeClr val="lt1"/>
              </a:buClr>
              <a:buSzPts val="1900"/>
              <a:buNone/>
              <a:defRPr sz="1900">
                <a:solidFill>
                  <a:schemeClr val="lt1"/>
                </a:solidFill>
              </a:defRPr>
            </a:lvl3pPr>
            <a:lvl4pPr lvl="3" algn="ctr">
              <a:lnSpc>
                <a:spcPct val="100000"/>
              </a:lnSpc>
              <a:spcBef>
                <a:spcPts val="0"/>
              </a:spcBef>
              <a:spcAft>
                <a:spcPts val="0"/>
              </a:spcAft>
              <a:buClr>
                <a:schemeClr val="lt1"/>
              </a:buClr>
              <a:buSzPts val="1900"/>
              <a:buNone/>
              <a:defRPr sz="1900">
                <a:solidFill>
                  <a:schemeClr val="lt1"/>
                </a:solidFill>
              </a:defRPr>
            </a:lvl4pPr>
            <a:lvl5pPr lvl="4" algn="ctr">
              <a:lnSpc>
                <a:spcPct val="100000"/>
              </a:lnSpc>
              <a:spcBef>
                <a:spcPts val="0"/>
              </a:spcBef>
              <a:spcAft>
                <a:spcPts val="0"/>
              </a:spcAft>
              <a:buClr>
                <a:schemeClr val="lt1"/>
              </a:buClr>
              <a:buSzPts val="1900"/>
              <a:buNone/>
              <a:defRPr sz="1900">
                <a:solidFill>
                  <a:schemeClr val="lt1"/>
                </a:solidFill>
              </a:defRPr>
            </a:lvl5pPr>
            <a:lvl6pPr lvl="5" algn="ctr">
              <a:lnSpc>
                <a:spcPct val="100000"/>
              </a:lnSpc>
              <a:spcBef>
                <a:spcPts val="0"/>
              </a:spcBef>
              <a:spcAft>
                <a:spcPts val="0"/>
              </a:spcAft>
              <a:buClr>
                <a:schemeClr val="lt1"/>
              </a:buClr>
              <a:buSzPts val="1900"/>
              <a:buNone/>
              <a:defRPr sz="1900">
                <a:solidFill>
                  <a:schemeClr val="lt1"/>
                </a:solidFill>
              </a:defRPr>
            </a:lvl6pPr>
            <a:lvl7pPr lvl="6" algn="ctr">
              <a:lnSpc>
                <a:spcPct val="100000"/>
              </a:lnSpc>
              <a:spcBef>
                <a:spcPts val="0"/>
              </a:spcBef>
              <a:spcAft>
                <a:spcPts val="0"/>
              </a:spcAft>
              <a:buClr>
                <a:schemeClr val="lt1"/>
              </a:buClr>
              <a:buSzPts val="1900"/>
              <a:buNone/>
              <a:defRPr sz="1900">
                <a:solidFill>
                  <a:schemeClr val="lt1"/>
                </a:solidFill>
              </a:defRPr>
            </a:lvl7pPr>
            <a:lvl8pPr lvl="7" algn="ctr">
              <a:lnSpc>
                <a:spcPct val="100000"/>
              </a:lnSpc>
              <a:spcBef>
                <a:spcPts val="0"/>
              </a:spcBef>
              <a:spcAft>
                <a:spcPts val="0"/>
              </a:spcAft>
              <a:buClr>
                <a:schemeClr val="lt1"/>
              </a:buClr>
              <a:buSzPts val="1900"/>
              <a:buNone/>
              <a:defRPr sz="1900">
                <a:solidFill>
                  <a:schemeClr val="lt1"/>
                </a:solidFill>
              </a:defRPr>
            </a:lvl8pPr>
            <a:lvl9pPr lvl="8" algn="ctr">
              <a:lnSpc>
                <a:spcPct val="100000"/>
              </a:lnSpc>
              <a:spcBef>
                <a:spcPts val="0"/>
              </a:spcBef>
              <a:spcAft>
                <a:spcPts val="0"/>
              </a:spcAft>
              <a:buClr>
                <a:schemeClr val="lt1"/>
              </a:buClr>
              <a:buSzPts val="1900"/>
              <a:buNone/>
              <a:defRPr sz="1900">
                <a:solidFill>
                  <a:schemeClr val="lt1"/>
                </a:solidFill>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100"/>
              <a:buFont typeface="Oswald"/>
              <a:buNone/>
              <a:defRPr sz="2100">
                <a:latin typeface="Oswald"/>
                <a:ea typeface="Oswald"/>
                <a:cs typeface="Oswald"/>
                <a:sym typeface="Oswald"/>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dern-writer">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72500"/>
            <a:ext cx="8520600" cy="7335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9pPr>
          </a:lstStyle>
          <a:p/>
        </p:txBody>
      </p:sp>
      <p:sp>
        <p:nvSpPr>
          <p:cNvPr id="7" name="Google Shape;7;p1"/>
          <p:cNvSpPr txBox="1"/>
          <p:nvPr>
            <p:ph idx="1" type="body"/>
          </p:nvPr>
        </p:nvSpPr>
        <p:spPr>
          <a:xfrm>
            <a:off x="311700" y="1468825"/>
            <a:ext cx="8520600" cy="3099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Source Code Pro"/>
                <a:ea typeface="Source Code Pro"/>
                <a:cs typeface="Source Code Pro"/>
                <a:sym typeface="Source Code Pro"/>
              </a:defRPr>
            </a:lvl1pPr>
            <a:lvl2pPr lvl="1" algn="r">
              <a:buNone/>
              <a:defRPr sz="1000">
                <a:solidFill>
                  <a:schemeClr val="dk2"/>
                </a:solidFill>
                <a:latin typeface="Source Code Pro"/>
                <a:ea typeface="Source Code Pro"/>
                <a:cs typeface="Source Code Pro"/>
                <a:sym typeface="Source Code Pro"/>
              </a:defRPr>
            </a:lvl2pPr>
            <a:lvl3pPr lvl="2" algn="r">
              <a:buNone/>
              <a:defRPr sz="1000">
                <a:solidFill>
                  <a:schemeClr val="dk2"/>
                </a:solidFill>
                <a:latin typeface="Source Code Pro"/>
                <a:ea typeface="Source Code Pro"/>
                <a:cs typeface="Source Code Pro"/>
                <a:sym typeface="Source Code Pro"/>
              </a:defRPr>
            </a:lvl3pPr>
            <a:lvl4pPr lvl="3" algn="r">
              <a:buNone/>
              <a:defRPr sz="1000">
                <a:solidFill>
                  <a:schemeClr val="dk2"/>
                </a:solidFill>
                <a:latin typeface="Source Code Pro"/>
                <a:ea typeface="Source Code Pro"/>
                <a:cs typeface="Source Code Pro"/>
                <a:sym typeface="Source Code Pro"/>
              </a:defRPr>
            </a:lvl4pPr>
            <a:lvl5pPr lvl="4" algn="r">
              <a:buNone/>
              <a:defRPr sz="1000">
                <a:solidFill>
                  <a:schemeClr val="dk2"/>
                </a:solidFill>
                <a:latin typeface="Source Code Pro"/>
                <a:ea typeface="Source Code Pro"/>
                <a:cs typeface="Source Code Pro"/>
                <a:sym typeface="Source Code Pro"/>
              </a:defRPr>
            </a:lvl5pPr>
            <a:lvl6pPr lvl="5" algn="r">
              <a:buNone/>
              <a:defRPr sz="1000">
                <a:solidFill>
                  <a:schemeClr val="dk2"/>
                </a:solidFill>
                <a:latin typeface="Source Code Pro"/>
                <a:ea typeface="Source Code Pro"/>
                <a:cs typeface="Source Code Pro"/>
                <a:sym typeface="Source Code Pro"/>
              </a:defRPr>
            </a:lvl6pPr>
            <a:lvl7pPr lvl="6" algn="r">
              <a:buNone/>
              <a:defRPr sz="1000">
                <a:solidFill>
                  <a:schemeClr val="dk2"/>
                </a:solidFill>
                <a:latin typeface="Source Code Pro"/>
                <a:ea typeface="Source Code Pro"/>
                <a:cs typeface="Source Code Pro"/>
                <a:sym typeface="Source Code Pro"/>
              </a:defRPr>
            </a:lvl7pPr>
            <a:lvl8pPr lvl="7" algn="r">
              <a:buNone/>
              <a:defRPr sz="1000">
                <a:solidFill>
                  <a:schemeClr val="dk2"/>
                </a:solidFill>
                <a:latin typeface="Source Code Pro"/>
                <a:ea typeface="Source Code Pro"/>
                <a:cs typeface="Source Code Pro"/>
                <a:sym typeface="Source Code Pro"/>
              </a:defRPr>
            </a:lvl8pPr>
            <a:lvl9pPr lvl="8" algn="r">
              <a:buNone/>
              <a:defRPr sz="1000">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type="ctrTitle"/>
          </p:nvPr>
        </p:nvSpPr>
        <p:spPr>
          <a:xfrm>
            <a:off x="411175" y="644300"/>
            <a:ext cx="8282400" cy="21090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b="1" lang="en-GB" sz="3600">
                <a:solidFill>
                  <a:srgbClr val="000000"/>
                </a:solidFill>
                <a:latin typeface="Arial"/>
                <a:ea typeface="Arial"/>
                <a:cs typeface="Arial"/>
                <a:sym typeface="Arial"/>
              </a:rPr>
              <a:t>Socioeconomic and Regional Variations in Prevalence of Substance Use in India: A narrative review</a:t>
            </a:r>
            <a:endParaRPr/>
          </a:p>
        </p:txBody>
      </p:sp>
      <p:sp>
        <p:nvSpPr>
          <p:cNvPr id="63" name="Google Shape;63;p13"/>
          <p:cNvSpPr txBox="1"/>
          <p:nvPr>
            <p:ph idx="1" type="subTitle"/>
          </p:nvPr>
        </p:nvSpPr>
        <p:spPr>
          <a:xfrm>
            <a:off x="99250" y="3398250"/>
            <a:ext cx="8965800" cy="1695000"/>
          </a:xfrm>
          <a:prstGeom prst="rect">
            <a:avLst/>
          </a:prstGeom>
        </p:spPr>
        <p:txBody>
          <a:bodyPr anchorCtr="0" anchor="ctr" bIns="91425" lIns="91425" spcFirstLastPara="1" rIns="91425" wrap="square" tIns="91425">
            <a:noAutofit/>
          </a:bodyPr>
          <a:lstStyle/>
          <a:p>
            <a:pPr indent="0" lvl="0" marL="0" rtl="0" algn="ctr">
              <a:lnSpc>
                <a:spcPct val="90000"/>
              </a:lnSpc>
              <a:spcBef>
                <a:spcPts val="1000"/>
              </a:spcBef>
              <a:spcAft>
                <a:spcPts val="0"/>
              </a:spcAft>
              <a:buNone/>
            </a:pPr>
            <a:r>
              <a:t/>
            </a:r>
            <a:endParaRPr sz="1800">
              <a:solidFill>
                <a:srgbClr val="000000"/>
              </a:solidFill>
              <a:latin typeface="Oswald SemiBold"/>
              <a:ea typeface="Oswald SemiBold"/>
              <a:cs typeface="Oswald SemiBold"/>
              <a:sym typeface="Oswald SemiBold"/>
            </a:endParaRPr>
          </a:p>
          <a:p>
            <a:pPr indent="0" lvl="0" marL="0" rtl="0" algn="ctr">
              <a:lnSpc>
                <a:spcPct val="90000"/>
              </a:lnSpc>
              <a:spcBef>
                <a:spcPts val="1000"/>
              </a:spcBef>
              <a:spcAft>
                <a:spcPts val="0"/>
              </a:spcAft>
              <a:buNone/>
            </a:pPr>
            <a:r>
              <a:rPr lang="en-GB" sz="1800">
                <a:solidFill>
                  <a:srgbClr val="000000"/>
                </a:solidFill>
                <a:latin typeface="Oswald SemiBold"/>
                <a:ea typeface="Oswald SemiBold"/>
                <a:cs typeface="Oswald SemiBold"/>
                <a:sym typeface="Oswald SemiBold"/>
              </a:rPr>
              <a:t>Organization – Innovatiocuris pvt. Ltd.</a:t>
            </a:r>
            <a:endParaRPr sz="1800">
              <a:solidFill>
                <a:srgbClr val="000000"/>
              </a:solidFill>
              <a:latin typeface="Oswald SemiBold"/>
              <a:ea typeface="Oswald SemiBold"/>
              <a:cs typeface="Oswald SemiBold"/>
              <a:sym typeface="Oswald SemiBold"/>
            </a:endParaRPr>
          </a:p>
          <a:p>
            <a:pPr indent="0" lvl="0" marL="0" rtl="0" algn="ctr">
              <a:lnSpc>
                <a:spcPct val="90000"/>
              </a:lnSpc>
              <a:spcBef>
                <a:spcPts val="1000"/>
              </a:spcBef>
              <a:spcAft>
                <a:spcPts val="0"/>
              </a:spcAft>
              <a:buNone/>
            </a:pPr>
            <a:r>
              <a:rPr lang="en-GB" sz="1800">
                <a:solidFill>
                  <a:srgbClr val="000000"/>
                </a:solidFill>
                <a:latin typeface="Oswald SemiBold"/>
                <a:ea typeface="Oswald SemiBold"/>
                <a:cs typeface="Oswald SemiBold"/>
                <a:sym typeface="Oswald SemiBold"/>
              </a:rPr>
              <a:t>Presented By: Dr. Soumya Singh (PG/22/128)</a:t>
            </a:r>
            <a:endParaRPr sz="1800">
              <a:solidFill>
                <a:srgbClr val="000000"/>
              </a:solidFill>
              <a:latin typeface="Oswald SemiBold"/>
              <a:ea typeface="Oswald SemiBold"/>
              <a:cs typeface="Oswald SemiBold"/>
              <a:sym typeface="Oswald SemiBold"/>
            </a:endParaRPr>
          </a:p>
          <a:p>
            <a:pPr indent="0" lvl="0" marL="0" rtl="0" algn="ctr">
              <a:lnSpc>
                <a:spcPct val="90000"/>
              </a:lnSpc>
              <a:spcBef>
                <a:spcPts val="1000"/>
              </a:spcBef>
              <a:spcAft>
                <a:spcPts val="0"/>
              </a:spcAft>
              <a:buNone/>
            </a:pPr>
            <a:r>
              <a:rPr lang="en-GB" sz="1800">
                <a:solidFill>
                  <a:srgbClr val="000000"/>
                </a:solidFill>
                <a:latin typeface="Oswald SemiBold"/>
                <a:ea typeface="Oswald SemiBold"/>
                <a:cs typeface="Oswald SemiBold"/>
                <a:sym typeface="Oswald SemiBold"/>
              </a:rPr>
              <a:t>Mentor – Dr. Pijush Kanti Khan</a:t>
            </a:r>
            <a:endParaRPr sz="1800">
              <a:solidFill>
                <a:srgbClr val="000000"/>
              </a:solidFill>
              <a:latin typeface="Oswald SemiBold"/>
              <a:ea typeface="Oswald SemiBold"/>
              <a:cs typeface="Oswald SemiBold"/>
              <a:sym typeface="Oswald SemiBold"/>
            </a:endParaRPr>
          </a:p>
          <a:p>
            <a:pPr indent="0" lvl="0" marL="0" rtl="0" algn="ctr">
              <a:lnSpc>
                <a:spcPct val="90000"/>
              </a:lnSpc>
              <a:spcBef>
                <a:spcPts val="1000"/>
              </a:spcBef>
              <a:spcAft>
                <a:spcPts val="0"/>
              </a:spcAft>
              <a:buNone/>
            </a:pPr>
            <a:r>
              <a:rPr lang="en-GB" sz="1800">
                <a:solidFill>
                  <a:srgbClr val="000000"/>
                </a:solidFill>
                <a:latin typeface="Oswald SemiBold"/>
                <a:ea typeface="Oswald SemiBold"/>
                <a:cs typeface="Oswald SemiBold"/>
                <a:sym typeface="Oswald SemiBold"/>
              </a:rPr>
              <a:t>IIHMR Delhi</a:t>
            </a:r>
            <a:endParaRPr sz="1800">
              <a:solidFill>
                <a:srgbClr val="000000"/>
              </a:solidFill>
              <a:latin typeface="Oswald SemiBold"/>
              <a:ea typeface="Oswald SemiBold"/>
              <a:cs typeface="Oswald SemiBold"/>
              <a:sym typeface="Oswald SemiBold"/>
            </a:endParaRPr>
          </a:p>
          <a:p>
            <a:pPr indent="0" lvl="0" marL="0" rtl="0" algn="ctr">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2"/>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Result </a:t>
            </a:r>
            <a:endParaRPr sz="3300"/>
          </a:p>
        </p:txBody>
      </p:sp>
      <p:sp>
        <p:nvSpPr>
          <p:cNvPr id="117" name="Google Shape;117;p22"/>
          <p:cNvSpPr txBox="1"/>
          <p:nvPr>
            <p:ph idx="1" type="body"/>
          </p:nvPr>
        </p:nvSpPr>
        <p:spPr>
          <a:xfrm>
            <a:off x="71900" y="1560900"/>
            <a:ext cx="9144000" cy="20217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i="1" lang="en-GB" sz="2200">
                <a:solidFill>
                  <a:srgbClr val="000000"/>
                </a:solidFill>
                <a:latin typeface="Oswald SemiBold"/>
                <a:ea typeface="Oswald SemiBold"/>
                <a:cs typeface="Oswald SemiBold"/>
                <a:sym typeface="Oswald SemiBold"/>
              </a:rPr>
              <a:t>Study Identification and Selection</a:t>
            </a:r>
            <a:endParaRPr i="1" sz="1600">
              <a:solidFill>
                <a:srgbClr val="000000"/>
              </a:solidFill>
              <a:latin typeface="Oswald SemiBold"/>
              <a:ea typeface="Oswald SemiBold"/>
              <a:cs typeface="Oswald SemiBold"/>
              <a:sym typeface="Oswald SemiBold"/>
            </a:endParaRPr>
          </a:p>
          <a:p>
            <a:pPr indent="0" lvl="0" marL="0" rtl="0" algn="l">
              <a:spcBef>
                <a:spcPts val="1200"/>
              </a:spcBef>
              <a:spcAft>
                <a:spcPts val="0"/>
              </a:spcAft>
              <a:buNone/>
            </a:pPr>
            <a:r>
              <a:rPr lang="en-GB" sz="1500">
                <a:solidFill>
                  <a:srgbClr val="000000"/>
                </a:solidFill>
                <a:latin typeface="Source Code Pro SemiBold"/>
                <a:ea typeface="Source Code Pro SemiBold"/>
                <a:cs typeface="Source Code Pro SemiBold"/>
                <a:sym typeface="Source Code Pro SemiBold"/>
              </a:rPr>
              <a:t>A total of 195 titles were retrieved, and after removing duplicates, 173</a:t>
            </a:r>
            <a:r>
              <a:rPr lang="en-GB" sz="1500">
                <a:solidFill>
                  <a:srgbClr val="000000"/>
                </a:solidFill>
                <a:highlight>
                  <a:schemeClr val="accent6"/>
                </a:highlight>
                <a:latin typeface="Source Code Pro SemiBold"/>
                <a:ea typeface="Source Code Pro SemiBold"/>
                <a:cs typeface="Source Code Pro SemiBold"/>
                <a:sym typeface="Source Code Pro SemiBold"/>
              </a:rPr>
              <a:t> </a:t>
            </a:r>
            <a:r>
              <a:rPr lang="en-GB" sz="1500">
                <a:solidFill>
                  <a:srgbClr val="000000"/>
                </a:solidFill>
                <a:latin typeface="Source Code Pro SemiBold"/>
                <a:ea typeface="Source Code Pro SemiBold"/>
                <a:cs typeface="Source Code Pro SemiBold"/>
                <a:sym typeface="Source Code Pro SemiBold"/>
              </a:rPr>
              <a:t>titles remained. After screening  123 articles removed as per title and abstract and full access article restriction. 50 articles remained for screening as per eligibility criteria and 17 were selected for this review.</a:t>
            </a:r>
            <a:endParaRPr sz="1500">
              <a:solidFill>
                <a:srgbClr val="000000"/>
              </a:solidFill>
              <a:latin typeface="Source Code Pro SemiBold"/>
              <a:ea typeface="Source Code Pro SemiBold"/>
              <a:cs typeface="Source Code Pro SemiBold"/>
              <a:sym typeface="Source Code Pro SemiBold"/>
            </a:endParaRPr>
          </a:p>
          <a:p>
            <a:pPr indent="0" lvl="0" marL="0" rtl="0" algn="l">
              <a:spcBef>
                <a:spcPts val="1200"/>
              </a:spcBef>
              <a:spcAft>
                <a:spcPts val="1200"/>
              </a:spcAft>
              <a:buNone/>
            </a:pPr>
            <a:r>
              <a:rPr lang="en-GB" sz="1500">
                <a:solidFill>
                  <a:srgbClr val="000000"/>
                </a:solidFill>
                <a:latin typeface="Source Code Pro SemiBold"/>
                <a:ea typeface="Source Code Pro SemiBold"/>
                <a:cs typeface="Source Code Pro SemiBold"/>
                <a:sym typeface="Source Code Pro SemiBold"/>
              </a:rPr>
              <a:t>The studies included in the review focused on the socioeconomic and regional variation in the prevalence of substance use in India, as follows:</a:t>
            </a:r>
            <a:endParaRPr sz="2200">
              <a:latin typeface="Source Code Pro SemiBold"/>
              <a:ea typeface="Source Code Pro SemiBold"/>
              <a:cs typeface="Source Code Pro SemiBold"/>
              <a:sym typeface="Source Code Pro SemiBo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3"/>
          <p:cNvSpPr/>
          <p:nvPr/>
        </p:nvSpPr>
        <p:spPr>
          <a:xfrm>
            <a:off x="1983275" y="399375"/>
            <a:ext cx="4461600" cy="322800"/>
          </a:xfrm>
          <a:prstGeom prst="rect">
            <a:avLst/>
          </a:prstGeom>
          <a:solidFill>
            <a:srgbClr val="D9D2E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Identification via databases</a:t>
            </a:r>
            <a:endParaRPr>
              <a:latin typeface="Source Code Pro SemiBold"/>
              <a:ea typeface="Source Code Pro SemiBold"/>
              <a:cs typeface="Source Code Pro SemiBold"/>
              <a:sym typeface="Source Code Pro SemiBold"/>
            </a:endParaRPr>
          </a:p>
        </p:txBody>
      </p:sp>
      <p:cxnSp>
        <p:nvCxnSpPr>
          <p:cNvPr id="123" name="Google Shape;123;p23"/>
          <p:cNvCxnSpPr>
            <a:stCxn id="122" idx="2"/>
          </p:cNvCxnSpPr>
          <p:nvPr/>
        </p:nvCxnSpPr>
        <p:spPr>
          <a:xfrm>
            <a:off x="4214075" y="722175"/>
            <a:ext cx="10800" cy="884400"/>
          </a:xfrm>
          <a:prstGeom prst="straightConnector1">
            <a:avLst/>
          </a:prstGeom>
          <a:noFill/>
          <a:ln cap="flat" cmpd="sng" w="9525">
            <a:solidFill>
              <a:schemeClr val="dk2"/>
            </a:solidFill>
            <a:prstDash val="solid"/>
            <a:round/>
            <a:headEnd len="med" w="med" type="none"/>
            <a:tailEnd len="med" w="med" type="triangle"/>
          </a:ln>
        </p:spPr>
      </p:cxnSp>
      <p:sp>
        <p:nvSpPr>
          <p:cNvPr id="124" name="Google Shape;124;p23"/>
          <p:cNvSpPr/>
          <p:nvPr/>
        </p:nvSpPr>
        <p:spPr>
          <a:xfrm>
            <a:off x="2947150" y="1606575"/>
            <a:ext cx="2642100" cy="1759500"/>
          </a:xfrm>
          <a:prstGeom prst="rect">
            <a:avLst/>
          </a:prstGeom>
          <a:solidFill>
            <a:srgbClr val="D9D2E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Records identified from databases n = 195</a:t>
            </a:r>
            <a:endParaRPr>
              <a:latin typeface="Source Code Pro SemiBold"/>
              <a:ea typeface="Source Code Pro SemiBold"/>
              <a:cs typeface="Source Code Pro SemiBold"/>
              <a:sym typeface="Source Code Pro SemiBold"/>
            </a:endParaRPr>
          </a:p>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PubMed n= 87</a:t>
            </a:r>
            <a:endParaRPr>
              <a:latin typeface="Source Code Pro SemiBold"/>
              <a:ea typeface="Source Code Pro SemiBold"/>
              <a:cs typeface="Source Code Pro SemiBold"/>
              <a:sym typeface="Source Code Pro SemiBold"/>
            </a:endParaRPr>
          </a:p>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Wiley n= 35</a:t>
            </a:r>
            <a:endParaRPr>
              <a:latin typeface="Source Code Pro SemiBold"/>
              <a:ea typeface="Source Code Pro SemiBold"/>
              <a:cs typeface="Source Code Pro SemiBold"/>
              <a:sym typeface="Source Code Pro SemiBold"/>
            </a:endParaRPr>
          </a:p>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Web of science = 73</a:t>
            </a:r>
            <a:endParaRPr>
              <a:latin typeface="Source Code Pro SemiBold"/>
              <a:ea typeface="Source Code Pro SemiBold"/>
              <a:cs typeface="Source Code Pro SemiBold"/>
              <a:sym typeface="Source Code Pro SemiBold"/>
            </a:endParaRPr>
          </a:p>
          <a:p>
            <a:pPr indent="0" lvl="0" marL="0" rtl="0" algn="ctr">
              <a:spcBef>
                <a:spcPts val="0"/>
              </a:spcBef>
              <a:spcAft>
                <a:spcPts val="0"/>
              </a:spcAft>
              <a:buNone/>
            </a:pPr>
            <a:r>
              <a:t/>
            </a:r>
            <a:endParaRPr>
              <a:latin typeface="Source Code Pro SemiBold"/>
              <a:ea typeface="Source Code Pro SemiBold"/>
              <a:cs typeface="Source Code Pro SemiBold"/>
              <a:sym typeface="Source Code Pro SemiBold"/>
            </a:endParaRPr>
          </a:p>
        </p:txBody>
      </p:sp>
      <p:cxnSp>
        <p:nvCxnSpPr>
          <p:cNvPr id="125" name="Google Shape;125;p23"/>
          <p:cNvCxnSpPr>
            <a:stCxn id="124" idx="3"/>
          </p:cNvCxnSpPr>
          <p:nvPr/>
        </p:nvCxnSpPr>
        <p:spPr>
          <a:xfrm flipH="1" rot="10800000">
            <a:off x="5589250" y="2475225"/>
            <a:ext cx="974700" cy="11100"/>
          </a:xfrm>
          <a:prstGeom prst="straightConnector1">
            <a:avLst/>
          </a:prstGeom>
          <a:noFill/>
          <a:ln cap="flat" cmpd="sng" w="9525">
            <a:solidFill>
              <a:schemeClr val="dk2"/>
            </a:solidFill>
            <a:prstDash val="solid"/>
            <a:round/>
            <a:headEnd len="med" w="med" type="none"/>
            <a:tailEnd len="med" w="med" type="triangle"/>
          </a:ln>
        </p:spPr>
      </p:cxnSp>
      <p:sp>
        <p:nvSpPr>
          <p:cNvPr id="126" name="Google Shape;126;p23"/>
          <p:cNvSpPr/>
          <p:nvPr/>
        </p:nvSpPr>
        <p:spPr>
          <a:xfrm>
            <a:off x="6563950" y="1606575"/>
            <a:ext cx="1873200" cy="1759500"/>
          </a:xfrm>
          <a:prstGeom prst="rect">
            <a:avLst/>
          </a:prstGeom>
          <a:solidFill>
            <a:srgbClr val="EAD1D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Records remove before screening</a:t>
            </a:r>
            <a:endParaRPr>
              <a:latin typeface="Source Code Pro SemiBold"/>
              <a:ea typeface="Source Code Pro SemiBold"/>
              <a:cs typeface="Source Code Pro SemiBold"/>
              <a:sym typeface="Source Code Pro SemiBold"/>
            </a:endParaRPr>
          </a:p>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Duplicate records n=22</a:t>
            </a:r>
            <a:endParaRPr>
              <a:latin typeface="Source Code Pro SemiBold"/>
              <a:ea typeface="Source Code Pro SemiBold"/>
              <a:cs typeface="Source Code Pro SemiBold"/>
              <a:sym typeface="Source Code Pro SemiBold"/>
            </a:endParaRPr>
          </a:p>
        </p:txBody>
      </p:sp>
      <p:cxnSp>
        <p:nvCxnSpPr>
          <p:cNvPr id="127" name="Google Shape;127;p23"/>
          <p:cNvCxnSpPr>
            <a:stCxn id="124" idx="2"/>
          </p:cNvCxnSpPr>
          <p:nvPr/>
        </p:nvCxnSpPr>
        <p:spPr>
          <a:xfrm>
            <a:off x="4268200" y="3366075"/>
            <a:ext cx="0" cy="611700"/>
          </a:xfrm>
          <a:prstGeom prst="straightConnector1">
            <a:avLst/>
          </a:prstGeom>
          <a:noFill/>
          <a:ln cap="flat" cmpd="sng" w="9525">
            <a:solidFill>
              <a:schemeClr val="dk2"/>
            </a:solidFill>
            <a:prstDash val="solid"/>
            <a:round/>
            <a:headEnd len="med" w="med" type="none"/>
            <a:tailEnd len="med" w="med" type="triangle"/>
          </a:ln>
        </p:spPr>
      </p:cxnSp>
      <p:sp>
        <p:nvSpPr>
          <p:cNvPr id="128" name="Google Shape;128;p23"/>
          <p:cNvSpPr/>
          <p:nvPr/>
        </p:nvSpPr>
        <p:spPr>
          <a:xfrm>
            <a:off x="2947150" y="3977775"/>
            <a:ext cx="2642100" cy="611700"/>
          </a:xfrm>
          <a:prstGeom prst="rect">
            <a:avLst/>
          </a:prstGeom>
          <a:solidFill>
            <a:srgbClr val="CFE2F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Records remained for screening n=173</a:t>
            </a:r>
            <a:endParaRPr>
              <a:latin typeface="Source Code Pro SemiBold"/>
              <a:ea typeface="Source Code Pro SemiBold"/>
              <a:cs typeface="Source Code Pro SemiBold"/>
              <a:sym typeface="Source Code Pro SemiBo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4"/>
          <p:cNvSpPr/>
          <p:nvPr/>
        </p:nvSpPr>
        <p:spPr>
          <a:xfrm>
            <a:off x="1994225" y="382800"/>
            <a:ext cx="5154300" cy="454800"/>
          </a:xfrm>
          <a:prstGeom prst="rect">
            <a:avLst/>
          </a:prstGeom>
          <a:solidFill>
            <a:srgbClr val="CFE2F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GB">
                <a:latin typeface="Source Code Pro"/>
                <a:ea typeface="Source Code Pro"/>
                <a:cs typeface="Source Code Pro"/>
                <a:sym typeface="Source Code Pro"/>
              </a:rPr>
              <a:t>                 </a:t>
            </a:r>
            <a:r>
              <a:rPr lang="en-GB">
                <a:latin typeface="Source Code Pro SemiBold"/>
                <a:ea typeface="Source Code Pro SemiBold"/>
                <a:cs typeface="Source Code Pro SemiBold"/>
                <a:sym typeface="Source Code Pro SemiBold"/>
              </a:rPr>
              <a:t>Screening </a:t>
            </a:r>
            <a:endParaRPr>
              <a:latin typeface="Source Code Pro SemiBold"/>
              <a:ea typeface="Source Code Pro SemiBold"/>
              <a:cs typeface="Source Code Pro SemiBold"/>
              <a:sym typeface="Source Code Pro SemiBold"/>
            </a:endParaRPr>
          </a:p>
        </p:txBody>
      </p:sp>
      <p:cxnSp>
        <p:nvCxnSpPr>
          <p:cNvPr id="134" name="Google Shape;134;p24"/>
          <p:cNvCxnSpPr>
            <a:stCxn id="133" idx="2"/>
          </p:cNvCxnSpPr>
          <p:nvPr/>
        </p:nvCxnSpPr>
        <p:spPr>
          <a:xfrm>
            <a:off x="4571375" y="837600"/>
            <a:ext cx="21600" cy="888000"/>
          </a:xfrm>
          <a:prstGeom prst="straightConnector1">
            <a:avLst/>
          </a:prstGeom>
          <a:noFill/>
          <a:ln cap="flat" cmpd="sng" w="9525">
            <a:solidFill>
              <a:schemeClr val="dk2"/>
            </a:solidFill>
            <a:prstDash val="solid"/>
            <a:round/>
            <a:headEnd len="med" w="med" type="none"/>
            <a:tailEnd len="med" w="med" type="triangle"/>
          </a:ln>
        </p:spPr>
      </p:cxnSp>
      <p:sp>
        <p:nvSpPr>
          <p:cNvPr id="135" name="Google Shape;135;p24"/>
          <p:cNvSpPr/>
          <p:nvPr/>
        </p:nvSpPr>
        <p:spPr>
          <a:xfrm>
            <a:off x="3250325" y="1682200"/>
            <a:ext cx="2674500" cy="1591800"/>
          </a:xfrm>
          <a:prstGeom prst="rect">
            <a:avLst/>
          </a:prstGeom>
          <a:solidFill>
            <a:srgbClr val="CFE2F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Records for screening n=173</a:t>
            </a:r>
            <a:endParaRPr>
              <a:latin typeface="Source Code Pro SemiBold"/>
              <a:ea typeface="Source Code Pro SemiBold"/>
              <a:cs typeface="Source Code Pro SemiBold"/>
              <a:sym typeface="Source Code Pro SemiBold"/>
            </a:endParaRPr>
          </a:p>
        </p:txBody>
      </p:sp>
      <p:sp>
        <p:nvSpPr>
          <p:cNvPr id="136" name="Google Shape;136;p24"/>
          <p:cNvSpPr/>
          <p:nvPr/>
        </p:nvSpPr>
        <p:spPr>
          <a:xfrm>
            <a:off x="6661275" y="1628075"/>
            <a:ext cx="2111700" cy="1591800"/>
          </a:xfrm>
          <a:prstGeom prst="rect">
            <a:avLst/>
          </a:prstGeom>
          <a:solidFill>
            <a:srgbClr val="EAD1D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Records excluded as per title and </a:t>
            </a:r>
            <a:r>
              <a:rPr lang="en-GB">
                <a:latin typeface="Source Code Pro SemiBold"/>
                <a:ea typeface="Source Code Pro SemiBold"/>
                <a:cs typeface="Source Code Pro SemiBold"/>
                <a:sym typeface="Source Code Pro SemiBold"/>
              </a:rPr>
              <a:t>abstracts</a:t>
            </a:r>
            <a:r>
              <a:rPr lang="en-GB">
                <a:latin typeface="Source Code Pro SemiBold"/>
                <a:ea typeface="Source Code Pro SemiBold"/>
                <a:cs typeface="Source Code Pro SemiBold"/>
                <a:sym typeface="Source Code Pro SemiBold"/>
              </a:rPr>
              <a:t> n=80</a:t>
            </a:r>
            <a:endParaRPr>
              <a:latin typeface="Source Code Pro SemiBold"/>
              <a:ea typeface="Source Code Pro SemiBold"/>
              <a:cs typeface="Source Code Pro SemiBold"/>
              <a:sym typeface="Source Code Pro SemiBold"/>
            </a:endParaRPr>
          </a:p>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Full article access restriction n=43</a:t>
            </a:r>
            <a:endParaRPr>
              <a:latin typeface="Source Code Pro SemiBold"/>
              <a:ea typeface="Source Code Pro SemiBold"/>
              <a:cs typeface="Source Code Pro SemiBold"/>
              <a:sym typeface="Source Code Pro SemiBold"/>
            </a:endParaRPr>
          </a:p>
        </p:txBody>
      </p:sp>
      <p:cxnSp>
        <p:nvCxnSpPr>
          <p:cNvPr id="137" name="Google Shape;137;p24"/>
          <p:cNvCxnSpPr>
            <a:stCxn id="135" idx="3"/>
            <a:endCxn id="136" idx="1"/>
          </p:cNvCxnSpPr>
          <p:nvPr/>
        </p:nvCxnSpPr>
        <p:spPr>
          <a:xfrm flipH="1" rot="10800000">
            <a:off x="5924825" y="2424100"/>
            <a:ext cx="736500" cy="54000"/>
          </a:xfrm>
          <a:prstGeom prst="straightConnector1">
            <a:avLst/>
          </a:prstGeom>
          <a:noFill/>
          <a:ln cap="flat" cmpd="sng" w="9525">
            <a:solidFill>
              <a:schemeClr val="dk2"/>
            </a:solidFill>
            <a:prstDash val="solid"/>
            <a:round/>
            <a:headEnd len="med" w="med" type="none"/>
            <a:tailEnd len="med" w="med" type="triangle"/>
          </a:ln>
        </p:spPr>
      </p:cxnSp>
      <p:cxnSp>
        <p:nvCxnSpPr>
          <p:cNvPr id="138" name="Google Shape;138;p24"/>
          <p:cNvCxnSpPr>
            <a:stCxn id="135" idx="2"/>
          </p:cNvCxnSpPr>
          <p:nvPr/>
        </p:nvCxnSpPr>
        <p:spPr>
          <a:xfrm>
            <a:off x="4587575" y="3274000"/>
            <a:ext cx="5400" cy="801300"/>
          </a:xfrm>
          <a:prstGeom prst="straightConnector1">
            <a:avLst/>
          </a:prstGeom>
          <a:noFill/>
          <a:ln cap="flat" cmpd="sng" w="9525">
            <a:solidFill>
              <a:schemeClr val="dk2"/>
            </a:solidFill>
            <a:prstDash val="solid"/>
            <a:round/>
            <a:headEnd len="med" w="med" type="none"/>
            <a:tailEnd len="med" w="med" type="triangle"/>
          </a:ln>
        </p:spPr>
      </p:cxnSp>
      <p:sp>
        <p:nvSpPr>
          <p:cNvPr id="139" name="Google Shape;139;p24"/>
          <p:cNvSpPr/>
          <p:nvPr/>
        </p:nvSpPr>
        <p:spPr>
          <a:xfrm>
            <a:off x="3250225" y="4075300"/>
            <a:ext cx="2674500" cy="974400"/>
          </a:xfrm>
          <a:prstGeom prst="rect">
            <a:avLst/>
          </a:prstGeom>
          <a:solidFill>
            <a:srgbClr val="CFE2F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Records remaining for full text assessed for eligibility criteria </a:t>
            </a:r>
            <a:endParaRPr>
              <a:latin typeface="Source Code Pro SemiBold"/>
              <a:ea typeface="Source Code Pro SemiBold"/>
              <a:cs typeface="Source Code Pro SemiBold"/>
              <a:sym typeface="Source Code Pro SemiBold"/>
            </a:endParaRPr>
          </a:p>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n=50</a:t>
            </a:r>
            <a:endParaRPr>
              <a:latin typeface="Source Code Pro SemiBold"/>
              <a:ea typeface="Source Code Pro SemiBold"/>
              <a:cs typeface="Source Code Pro SemiBold"/>
              <a:sym typeface="Source Code Pro SemiBo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5"/>
          <p:cNvSpPr/>
          <p:nvPr/>
        </p:nvSpPr>
        <p:spPr>
          <a:xfrm>
            <a:off x="1479850" y="653525"/>
            <a:ext cx="4006500" cy="422400"/>
          </a:xfrm>
          <a:prstGeom prst="rect">
            <a:avLst/>
          </a:prstGeom>
          <a:solidFill>
            <a:srgbClr val="D9EAD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Eligibility</a:t>
            </a:r>
            <a:r>
              <a:rPr lang="en-GB">
                <a:latin typeface="Source Code Pro SemiBold"/>
                <a:ea typeface="Source Code Pro SemiBold"/>
                <a:cs typeface="Source Code Pro SemiBold"/>
                <a:sym typeface="Source Code Pro SemiBold"/>
              </a:rPr>
              <a:t> </a:t>
            </a:r>
            <a:endParaRPr>
              <a:latin typeface="Source Code Pro SemiBold"/>
              <a:ea typeface="Source Code Pro SemiBold"/>
              <a:cs typeface="Source Code Pro SemiBold"/>
              <a:sym typeface="Source Code Pro SemiBold"/>
            </a:endParaRPr>
          </a:p>
        </p:txBody>
      </p:sp>
      <p:cxnSp>
        <p:nvCxnSpPr>
          <p:cNvPr id="145" name="Google Shape;145;p25"/>
          <p:cNvCxnSpPr/>
          <p:nvPr/>
        </p:nvCxnSpPr>
        <p:spPr>
          <a:xfrm>
            <a:off x="3472300" y="1119250"/>
            <a:ext cx="21600" cy="931200"/>
          </a:xfrm>
          <a:prstGeom prst="straightConnector1">
            <a:avLst/>
          </a:prstGeom>
          <a:noFill/>
          <a:ln cap="flat" cmpd="sng" w="9525">
            <a:solidFill>
              <a:schemeClr val="dk2"/>
            </a:solidFill>
            <a:prstDash val="solid"/>
            <a:round/>
            <a:headEnd len="med" w="med" type="none"/>
            <a:tailEnd len="med" w="med" type="triangle"/>
          </a:ln>
        </p:spPr>
      </p:cxnSp>
      <p:sp>
        <p:nvSpPr>
          <p:cNvPr id="146" name="Google Shape;146;p25"/>
          <p:cNvSpPr/>
          <p:nvPr/>
        </p:nvSpPr>
        <p:spPr>
          <a:xfrm>
            <a:off x="1764550" y="1936663"/>
            <a:ext cx="2652900" cy="1202100"/>
          </a:xfrm>
          <a:prstGeom prst="rect">
            <a:avLst/>
          </a:prstGeom>
          <a:solidFill>
            <a:srgbClr val="D9EAD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Full text article assessed for </a:t>
            </a:r>
            <a:r>
              <a:rPr lang="en-GB">
                <a:latin typeface="Source Code Pro SemiBold"/>
                <a:ea typeface="Source Code Pro SemiBold"/>
                <a:cs typeface="Source Code Pro SemiBold"/>
                <a:sym typeface="Source Code Pro SemiBold"/>
              </a:rPr>
              <a:t>eligibility n=50</a:t>
            </a:r>
            <a:endParaRPr>
              <a:latin typeface="Source Code Pro SemiBold"/>
              <a:ea typeface="Source Code Pro SemiBold"/>
              <a:cs typeface="Source Code Pro SemiBold"/>
              <a:sym typeface="Source Code Pro SemiBold"/>
            </a:endParaRPr>
          </a:p>
        </p:txBody>
      </p:sp>
      <p:cxnSp>
        <p:nvCxnSpPr>
          <p:cNvPr id="147" name="Google Shape;147;p25"/>
          <p:cNvCxnSpPr>
            <a:stCxn id="146" idx="3"/>
          </p:cNvCxnSpPr>
          <p:nvPr/>
        </p:nvCxnSpPr>
        <p:spPr>
          <a:xfrm flipH="1" rot="10800000">
            <a:off x="4417450" y="2525413"/>
            <a:ext cx="747300" cy="12300"/>
          </a:xfrm>
          <a:prstGeom prst="straightConnector1">
            <a:avLst/>
          </a:prstGeom>
          <a:noFill/>
          <a:ln cap="flat" cmpd="sng" w="9525">
            <a:solidFill>
              <a:schemeClr val="dk2"/>
            </a:solidFill>
            <a:prstDash val="solid"/>
            <a:round/>
            <a:headEnd len="med" w="med" type="none"/>
            <a:tailEnd len="med" w="med" type="triangle"/>
          </a:ln>
        </p:spPr>
      </p:cxnSp>
      <p:sp>
        <p:nvSpPr>
          <p:cNvPr id="148" name="Google Shape;148;p25"/>
          <p:cNvSpPr/>
          <p:nvPr/>
        </p:nvSpPr>
        <p:spPr>
          <a:xfrm>
            <a:off x="5556850" y="1609875"/>
            <a:ext cx="3086100" cy="2747100"/>
          </a:xfrm>
          <a:prstGeom prst="rect">
            <a:avLst/>
          </a:prstGeom>
          <a:solidFill>
            <a:srgbClr val="EAD1D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Full text article excluded with reasons</a:t>
            </a:r>
            <a:endParaRPr>
              <a:latin typeface="Source Code Pro SemiBold"/>
              <a:ea typeface="Source Code Pro SemiBold"/>
              <a:cs typeface="Source Code Pro SemiBold"/>
              <a:sym typeface="Source Code Pro SemiBold"/>
            </a:endParaRPr>
          </a:p>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n= 33</a:t>
            </a:r>
            <a:endParaRPr>
              <a:latin typeface="Source Code Pro SemiBold"/>
              <a:ea typeface="Source Code Pro SemiBold"/>
              <a:cs typeface="Source Code Pro SemiBold"/>
              <a:sym typeface="Source Code Pro SemiBold"/>
            </a:endParaRPr>
          </a:p>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Irrelevant Study Focus n= 13</a:t>
            </a:r>
            <a:endParaRPr>
              <a:latin typeface="Source Code Pro SemiBold"/>
              <a:ea typeface="Source Code Pro SemiBold"/>
              <a:cs typeface="Source Code Pro SemiBold"/>
              <a:sym typeface="Source Code Pro SemiBold"/>
            </a:endParaRPr>
          </a:p>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Multi country study n = 5</a:t>
            </a:r>
            <a:endParaRPr>
              <a:latin typeface="Source Code Pro SemiBold"/>
              <a:ea typeface="Source Code Pro SemiBold"/>
              <a:cs typeface="Source Code Pro SemiBold"/>
              <a:sym typeface="Source Code Pro SemiBold"/>
            </a:endParaRPr>
          </a:p>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Focusing on clinical aspect of substance use n =15</a:t>
            </a:r>
            <a:endParaRPr>
              <a:latin typeface="Source Code Pro SemiBold"/>
              <a:ea typeface="Source Code Pro SemiBold"/>
              <a:cs typeface="Source Code Pro SemiBold"/>
              <a:sym typeface="Source Code Pro SemiBold"/>
            </a:endParaRPr>
          </a:p>
          <a:p>
            <a:pPr indent="0" lvl="0" marL="0" rtl="0" algn="ctr">
              <a:spcBef>
                <a:spcPts val="0"/>
              </a:spcBef>
              <a:spcAft>
                <a:spcPts val="0"/>
              </a:spcAft>
              <a:buNone/>
            </a:pPr>
            <a:r>
              <a:t/>
            </a:r>
            <a:endParaRPr>
              <a:latin typeface="Source Code Pro SemiBold"/>
              <a:ea typeface="Source Code Pro SemiBold"/>
              <a:cs typeface="Source Code Pro SemiBold"/>
              <a:sym typeface="Source Code Pro SemiBold"/>
            </a:endParaRPr>
          </a:p>
          <a:p>
            <a:pPr indent="0" lvl="0" marL="0" rtl="0" algn="ctr">
              <a:spcBef>
                <a:spcPts val="0"/>
              </a:spcBef>
              <a:spcAft>
                <a:spcPts val="0"/>
              </a:spcAft>
              <a:buNone/>
            </a:pPr>
            <a:r>
              <a:t/>
            </a:r>
            <a:endParaRPr>
              <a:latin typeface="Source Code Pro"/>
              <a:ea typeface="Source Code Pro"/>
              <a:cs typeface="Source Code Pro"/>
              <a:sym typeface="Source Code Pro"/>
            </a:endParaRPr>
          </a:p>
        </p:txBody>
      </p:sp>
      <p:cxnSp>
        <p:nvCxnSpPr>
          <p:cNvPr id="149" name="Google Shape;149;p25"/>
          <p:cNvCxnSpPr>
            <a:stCxn id="146" idx="2"/>
          </p:cNvCxnSpPr>
          <p:nvPr/>
        </p:nvCxnSpPr>
        <p:spPr>
          <a:xfrm>
            <a:off x="3091000" y="3138763"/>
            <a:ext cx="5400" cy="747000"/>
          </a:xfrm>
          <a:prstGeom prst="straightConnector1">
            <a:avLst/>
          </a:prstGeom>
          <a:noFill/>
          <a:ln cap="flat" cmpd="sng" w="9525">
            <a:solidFill>
              <a:schemeClr val="dk2"/>
            </a:solidFill>
            <a:prstDash val="solid"/>
            <a:round/>
            <a:headEnd len="med" w="med" type="none"/>
            <a:tailEnd len="med" w="med" type="triangle"/>
          </a:ln>
        </p:spPr>
      </p:cxnSp>
      <p:sp>
        <p:nvSpPr>
          <p:cNvPr id="150" name="Google Shape;150;p25"/>
          <p:cNvSpPr/>
          <p:nvPr/>
        </p:nvSpPr>
        <p:spPr>
          <a:xfrm>
            <a:off x="1950925" y="3999500"/>
            <a:ext cx="3086100" cy="747000"/>
          </a:xfrm>
          <a:prstGeom prst="rect">
            <a:avLst/>
          </a:prstGeom>
          <a:solidFill>
            <a:srgbClr val="D9EAD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Study included for review</a:t>
            </a:r>
            <a:endParaRPr>
              <a:latin typeface="Source Code Pro SemiBold"/>
              <a:ea typeface="Source Code Pro SemiBold"/>
              <a:cs typeface="Source Code Pro SemiBold"/>
              <a:sym typeface="Source Code Pro SemiBold"/>
            </a:endParaRPr>
          </a:p>
          <a:p>
            <a:pPr indent="0" lvl="0" marL="0" rtl="0" algn="ctr">
              <a:spcBef>
                <a:spcPts val="0"/>
              </a:spcBef>
              <a:spcAft>
                <a:spcPts val="0"/>
              </a:spcAft>
              <a:buNone/>
            </a:pPr>
            <a:r>
              <a:rPr lang="en-GB">
                <a:latin typeface="Source Code Pro SemiBold"/>
                <a:ea typeface="Source Code Pro SemiBold"/>
                <a:cs typeface="Source Code Pro SemiBold"/>
                <a:sym typeface="Source Code Pro SemiBold"/>
              </a:rPr>
              <a:t>n=17</a:t>
            </a:r>
            <a:endParaRPr>
              <a:latin typeface="Source Code Pro SemiBold"/>
              <a:ea typeface="Source Code Pro SemiBold"/>
              <a:cs typeface="Source Code Pro SemiBold"/>
              <a:sym typeface="Source Code Pro SemiBo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graphicFrame>
        <p:nvGraphicFramePr>
          <p:cNvPr id="155" name="Google Shape;155;p26"/>
          <p:cNvGraphicFramePr/>
          <p:nvPr/>
        </p:nvGraphicFramePr>
        <p:xfrm>
          <a:off x="118725" y="114150"/>
          <a:ext cx="3000000" cy="3000000"/>
        </p:xfrm>
        <a:graphic>
          <a:graphicData uri="http://schemas.openxmlformats.org/drawingml/2006/table">
            <a:tbl>
              <a:tblPr>
                <a:noFill/>
                <a:tableStyleId>{80079989-0EBA-459A-BCB5-EC3683CA651A}</a:tableStyleId>
              </a:tblPr>
              <a:tblGrid>
                <a:gridCol w="1615300"/>
                <a:gridCol w="1582825"/>
                <a:gridCol w="5708425"/>
              </a:tblGrid>
              <a:tr h="470500">
                <a:tc>
                  <a:txBody>
                    <a:bodyPr/>
                    <a:lstStyle/>
                    <a:p>
                      <a:pPr indent="0" lvl="0" marL="0" rtl="0" algn="l">
                        <a:spcBef>
                          <a:spcPts val="0"/>
                        </a:spcBef>
                        <a:spcAft>
                          <a:spcPts val="0"/>
                        </a:spcAft>
                        <a:buNone/>
                      </a:pPr>
                      <a:r>
                        <a:rPr lang="en-GB" sz="2000">
                          <a:latin typeface="Oswald"/>
                          <a:ea typeface="Oswald"/>
                          <a:cs typeface="Oswald"/>
                          <a:sym typeface="Oswald"/>
                        </a:rPr>
                        <a:t>Authors</a:t>
                      </a:r>
                      <a:r>
                        <a:rPr lang="en-GB" sz="2000">
                          <a:latin typeface="Oswald"/>
                          <a:ea typeface="Oswald"/>
                          <a:cs typeface="Oswald"/>
                          <a:sym typeface="Oswald"/>
                        </a:rPr>
                        <a:t> </a:t>
                      </a:r>
                      <a:endParaRPr sz="2000">
                        <a:latin typeface="Oswald"/>
                        <a:ea typeface="Oswald"/>
                        <a:cs typeface="Oswald"/>
                        <a:sym typeface="Oswald"/>
                      </a:endParaRPr>
                    </a:p>
                  </a:txBody>
                  <a:tcPr marT="91425" marB="91425" marR="91425" marL="91425">
                    <a:solidFill>
                      <a:srgbClr val="D9EAD3"/>
                    </a:solidFill>
                  </a:tcPr>
                </a:tc>
                <a:tc>
                  <a:txBody>
                    <a:bodyPr/>
                    <a:lstStyle/>
                    <a:p>
                      <a:pPr indent="0" lvl="0" marL="0" rtl="0" algn="l">
                        <a:spcBef>
                          <a:spcPts val="0"/>
                        </a:spcBef>
                        <a:spcAft>
                          <a:spcPts val="0"/>
                        </a:spcAft>
                        <a:buNone/>
                      </a:pPr>
                      <a:r>
                        <a:rPr lang="en-GB" sz="2000">
                          <a:latin typeface="Oswald"/>
                          <a:ea typeface="Oswald"/>
                          <a:cs typeface="Oswald"/>
                          <a:sym typeface="Oswald"/>
                        </a:rPr>
                        <a:t>Article</a:t>
                      </a:r>
                      <a:endParaRPr sz="2000">
                        <a:latin typeface="Oswald"/>
                        <a:ea typeface="Oswald"/>
                        <a:cs typeface="Oswald"/>
                        <a:sym typeface="Oswald"/>
                      </a:endParaRPr>
                    </a:p>
                  </a:txBody>
                  <a:tcPr marT="91425" marB="91425" marR="91425" marL="91425">
                    <a:solidFill>
                      <a:srgbClr val="D9EAD3"/>
                    </a:solidFill>
                  </a:tcPr>
                </a:tc>
                <a:tc>
                  <a:txBody>
                    <a:bodyPr/>
                    <a:lstStyle/>
                    <a:p>
                      <a:pPr indent="0" lvl="0" marL="0" rtl="0" algn="l">
                        <a:spcBef>
                          <a:spcPts val="0"/>
                        </a:spcBef>
                        <a:spcAft>
                          <a:spcPts val="0"/>
                        </a:spcAft>
                        <a:buNone/>
                      </a:pPr>
                      <a:r>
                        <a:rPr lang="en-GB" sz="2000">
                          <a:latin typeface="Oswald"/>
                          <a:ea typeface="Oswald"/>
                          <a:cs typeface="Oswald"/>
                          <a:sym typeface="Oswald"/>
                        </a:rPr>
                        <a:t>Findings</a:t>
                      </a:r>
                      <a:endParaRPr sz="2000">
                        <a:latin typeface="Oswald"/>
                        <a:ea typeface="Oswald"/>
                        <a:cs typeface="Oswald"/>
                        <a:sym typeface="Oswald"/>
                      </a:endParaRPr>
                    </a:p>
                  </a:txBody>
                  <a:tcPr marT="91425" marB="91425" marR="91425" marL="91425">
                    <a:solidFill>
                      <a:srgbClr val="D9EAD3"/>
                    </a:solidFill>
                  </a:tcPr>
                </a:tc>
              </a:tr>
              <a:tr h="2130975">
                <a:tc>
                  <a:txBody>
                    <a:bodyPr/>
                    <a:lstStyle/>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Barik et al.</a:t>
                      </a:r>
                      <a:endParaRPr>
                        <a:latin typeface="Source Code Pro SemiBold"/>
                        <a:ea typeface="Source Code Pro SemiBold"/>
                        <a:cs typeface="Source Code Pro SemiBold"/>
                        <a:sym typeface="Source Code Pro SemiBold"/>
                      </a:endParaRPr>
                    </a:p>
                  </a:txBody>
                  <a:tcPr marT="91425" marB="91425" marR="91425" marL="91425"/>
                </a:tc>
                <a:tc>
                  <a:txBody>
                    <a:bodyPr/>
                    <a:lstStyle/>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Socio-economic Disparities in Tobacco Consumption in Rural India</a:t>
                      </a:r>
                      <a:endParaRPr>
                        <a:latin typeface="Source Code Pro SemiBold"/>
                        <a:ea typeface="Source Code Pro SemiBold"/>
                        <a:cs typeface="Source Code Pro SemiBold"/>
                        <a:sym typeface="Source Code Pro SemiBold"/>
                      </a:endParaRPr>
                    </a:p>
                  </a:txBody>
                  <a:tcPr marT="91425" marB="91425" marR="91425" marL="91425"/>
                </a:tc>
                <a:tc>
                  <a:txBody>
                    <a:bodyPr/>
                    <a:lstStyle/>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Tobacco Use: 70% of men and 30% of women were current tobacco users.</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Smokeless Tobacco: Higher among women (26%) than men (22%).</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Bidi Use: Significantly higher among men (10 times more).</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Education and Income: Lower education and income levels were associated with higher tobacco use.</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Occupation: Higher tobacco use among unemployed individuals and manual laborers.</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t/>
                      </a:r>
                      <a:endParaRPr>
                        <a:latin typeface="Source Code Pro SemiBold"/>
                        <a:ea typeface="Source Code Pro SemiBold"/>
                        <a:cs typeface="Source Code Pro SemiBold"/>
                        <a:sym typeface="Source Code Pro SemiBold"/>
                      </a:endParaRPr>
                    </a:p>
                  </a:txBody>
                  <a:tcPr marT="91425" marB="91425" marR="91425" marL="91425"/>
                </a:tc>
              </a:tr>
              <a:tr h="1876200">
                <a:tc>
                  <a:txBody>
                    <a:bodyPr/>
                    <a:lstStyle/>
                    <a:p>
                      <a:pPr indent="0" lvl="0" marL="0" rtl="0" algn="l">
                        <a:lnSpc>
                          <a:spcPct val="115000"/>
                        </a:lnSpc>
                        <a:spcBef>
                          <a:spcPts val="0"/>
                        </a:spcBef>
                        <a:spcAft>
                          <a:spcPts val="1200"/>
                        </a:spcAft>
                        <a:buNone/>
                      </a:pPr>
                      <a:r>
                        <a:rPr lang="en-GB" sz="1600">
                          <a:solidFill>
                            <a:srgbClr val="212121"/>
                          </a:solidFill>
                          <a:latin typeface="Source Code Pro SemiBold"/>
                          <a:ea typeface="Source Code Pro SemiBold"/>
                          <a:cs typeface="Source Code Pro SemiBold"/>
                          <a:sym typeface="Source Code Pro SemiBold"/>
                        </a:rPr>
                        <a:t>Nadkarni A et al.</a:t>
                      </a:r>
                      <a:endParaRPr sz="1700">
                        <a:latin typeface="Source Code Pro SemiBold"/>
                        <a:ea typeface="Source Code Pro SemiBold"/>
                        <a:cs typeface="Source Code Pro SemiBold"/>
                        <a:sym typeface="Source Code Pro SemiBold"/>
                      </a:endParaRPr>
                    </a:p>
                  </a:txBody>
                  <a:tcPr marT="91425" marB="91425" marR="91425" marL="91425"/>
                </a:tc>
                <a:tc>
                  <a:txBody>
                    <a:bodyPr/>
                    <a:lstStyle/>
                    <a:p>
                      <a:pPr indent="0" lvl="0" marL="0" rtl="0" algn="l">
                        <a:spcBef>
                          <a:spcPts val="0"/>
                        </a:spcBef>
                        <a:spcAft>
                          <a:spcPts val="0"/>
                        </a:spcAft>
                        <a:buNone/>
                      </a:pPr>
                      <a:r>
                        <a:rPr lang="en-GB" sz="1700">
                          <a:latin typeface="Source Code Pro SemiBold"/>
                          <a:ea typeface="Source Code Pro SemiBold"/>
                          <a:cs typeface="Source Code Pro SemiBold"/>
                          <a:sym typeface="Source Code Pro SemiBold"/>
                        </a:rPr>
                        <a:t>Alcohol Use Among Adolescents in India: a systematic review</a:t>
                      </a:r>
                      <a:endParaRPr sz="1700">
                        <a:latin typeface="Source Code Pro SemiBold"/>
                        <a:ea typeface="Source Code Pro SemiBold"/>
                        <a:cs typeface="Source Code Pro SemiBold"/>
                        <a:sym typeface="Source Code Pro SemiBold"/>
                      </a:endParaRPr>
                    </a:p>
                  </a:txBody>
                  <a:tcPr marT="91425" marB="91425" marR="91425" marL="91425"/>
                </a:tc>
                <a:tc>
                  <a:txBody>
                    <a:bodyPr/>
                    <a:lstStyle/>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Prevalence: Ranged from 3.9% in school students to 69.8% in medical students.</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Gender Differences: Ever use in females ranged from 6.5% to 52%, and in males from 9.79% to 47%.</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Rural vs. Urban: Rural areas showed lower prevalence (7.37% to 20%) compared to urban areas (5.23% to 23.08%).</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t/>
                      </a:r>
                      <a:endParaRPr sz="1700">
                        <a:latin typeface="Source Code Pro SemiBold"/>
                        <a:ea typeface="Source Code Pro SemiBold"/>
                        <a:cs typeface="Source Code Pro SemiBold"/>
                        <a:sym typeface="Source Code Pro SemiBold"/>
                      </a:endParaRPr>
                    </a:p>
                  </a:txBody>
                  <a:tcPr marT="91425" marB="91425" marR="91425" marL="91425"/>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graphicFrame>
        <p:nvGraphicFramePr>
          <p:cNvPr id="160" name="Google Shape;160;p27"/>
          <p:cNvGraphicFramePr/>
          <p:nvPr/>
        </p:nvGraphicFramePr>
        <p:xfrm>
          <a:off x="118725" y="81600"/>
          <a:ext cx="3000000" cy="3000000"/>
        </p:xfrm>
        <a:graphic>
          <a:graphicData uri="http://schemas.openxmlformats.org/drawingml/2006/table">
            <a:tbl>
              <a:tblPr>
                <a:noFill/>
                <a:tableStyleId>{80079989-0EBA-459A-BCB5-EC3683CA651A}</a:tableStyleId>
              </a:tblPr>
              <a:tblGrid>
                <a:gridCol w="1361325"/>
                <a:gridCol w="1410800"/>
                <a:gridCol w="6253150"/>
              </a:tblGrid>
              <a:tr h="656875">
                <a:tc>
                  <a:txBody>
                    <a:bodyPr/>
                    <a:lstStyle/>
                    <a:p>
                      <a:pPr indent="0" lvl="0" marL="0" rtl="0" algn="l">
                        <a:spcBef>
                          <a:spcPts val="0"/>
                        </a:spcBef>
                        <a:spcAft>
                          <a:spcPts val="0"/>
                        </a:spcAft>
                        <a:buNone/>
                      </a:pPr>
                      <a:r>
                        <a:rPr lang="en-GB" sz="2000">
                          <a:latin typeface="Oswald"/>
                          <a:ea typeface="Oswald"/>
                          <a:cs typeface="Oswald"/>
                          <a:sym typeface="Oswald"/>
                        </a:rPr>
                        <a:t>Authors </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D0E0E3"/>
                    </a:solidFill>
                  </a:tcPr>
                </a:tc>
                <a:tc>
                  <a:txBody>
                    <a:bodyPr/>
                    <a:lstStyle/>
                    <a:p>
                      <a:pPr indent="0" lvl="0" marL="0" rtl="0" algn="l">
                        <a:spcBef>
                          <a:spcPts val="0"/>
                        </a:spcBef>
                        <a:spcAft>
                          <a:spcPts val="0"/>
                        </a:spcAft>
                        <a:buNone/>
                      </a:pPr>
                      <a:r>
                        <a:rPr lang="en-GB" sz="2000">
                          <a:latin typeface="Oswald"/>
                          <a:ea typeface="Oswald"/>
                          <a:cs typeface="Oswald"/>
                          <a:sym typeface="Oswald"/>
                        </a:rPr>
                        <a:t>Article</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D0E0E3"/>
                    </a:solidFill>
                  </a:tcPr>
                </a:tc>
                <a:tc>
                  <a:txBody>
                    <a:bodyPr/>
                    <a:lstStyle/>
                    <a:p>
                      <a:pPr indent="0" lvl="0" marL="0" rtl="0" algn="l">
                        <a:spcBef>
                          <a:spcPts val="0"/>
                        </a:spcBef>
                        <a:spcAft>
                          <a:spcPts val="0"/>
                        </a:spcAft>
                        <a:buNone/>
                      </a:pPr>
                      <a:r>
                        <a:rPr lang="en-GB" sz="2000">
                          <a:latin typeface="Oswald"/>
                          <a:ea typeface="Oswald"/>
                          <a:cs typeface="Oswald"/>
                          <a:sym typeface="Oswald"/>
                        </a:rPr>
                        <a:t>Findings</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D0E0E3"/>
                    </a:solidFill>
                  </a:tcPr>
                </a:tc>
              </a:tr>
              <a:tr h="1833275">
                <a:tc>
                  <a:txBody>
                    <a:bodyPr/>
                    <a:lstStyle/>
                    <a:p>
                      <a:pPr indent="0" lvl="0" marL="0" rtl="0" algn="l">
                        <a:lnSpc>
                          <a:spcPct val="115000"/>
                        </a:lnSpc>
                        <a:spcBef>
                          <a:spcPts val="0"/>
                        </a:spcBef>
                        <a:spcAft>
                          <a:spcPts val="1200"/>
                        </a:spcAft>
                        <a:buNone/>
                      </a:pPr>
                      <a:r>
                        <a:rPr lang="en-GB" sz="1500">
                          <a:solidFill>
                            <a:srgbClr val="212121"/>
                          </a:solidFill>
                          <a:latin typeface="Source Code Pro SemiBold"/>
                          <a:ea typeface="Source Code Pro SemiBold"/>
                          <a:cs typeface="Source Code Pro SemiBold"/>
                          <a:sym typeface="Source Code Pro SemiBold"/>
                        </a:rPr>
                        <a:t>Shah S et al.</a:t>
                      </a:r>
                      <a:endParaRPr sz="1600">
                        <a:latin typeface="Source Code Pro SemiBold"/>
                        <a:ea typeface="Source Code Pro SemiBold"/>
                        <a:cs typeface="Source Code Pro SemiBold"/>
                        <a:sym typeface="Source Code Pro SemiBold"/>
                      </a:endParaRPr>
                    </a:p>
                  </a:txBody>
                  <a:tcPr marT="91425" marB="91425" marR="91425" marL="91425">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tcPr>
                </a:tc>
                <a:tc>
                  <a:txBody>
                    <a:bodyPr/>
                    <a:lstStyle/>
                    <a:p>
                      <a:pPr indent="0" lvl="0" marL="0" rtl="0" algn="l">
                        <a:spcBef>
                          <a:spcPts val="0"/>
                        </a:spcBef>
                        <a:spcAft>
                          <a:spcPts val="0"/>
                        </a:spcAft>
                        <a:buNone/>
                      </a:pPr>
                      <a:r>
                        <a:rPr lang="en-GB" sz="1600">
                          <a:latin typeface="Source Code Pro SemiBold"/>
                          <a:ea typeface="Source Code Pro SemiBold"/>
                          <a:cs typeface="Source Code Pro SemiBold"/>
                          <a:sym typeface="Source Code Pro SemiBold"/>
                        </a:rPr>
                        <a:t>Socioeconomic and Cultural Impact of Tobacco in India</a:t>
                      </a:r>
                      <a:endParaRPr sz="1600">
                        <a:latin typeface="Source Code Pro SemiBold"/>
                        <a:ea typeface="Source Code Pro SemiBold"/>
                        <a:cs typeface="Source Code Pro SemiBold"/>
                        <a:sym typeface="Source Code Pro SemiBo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en-GB" sz="1300">
                          <a:latin typeface="Source Code Pro SemiBold"/>
                          <a:ea typeface="Source Code Pro SemiBold"/>
                          <a:cs typeface="Source Code Pro SemiBold"/>
                          <a:sym typeface="Source Code Pro SemiBold"/>
                        </a:rPr>
                        <a:t>Urban vs. Rural: Smoking tobacco is more common in urban areas, while smokeless tobacco is more prevalent in rural areas.</a:t>
                      </a:r>
                      <a:endParaRPr sz="13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sz="1300">
                          <a:latin typeface="Source Code Pro SemiBold"/>
                          <a:ea typeface="Source Code Pro SemiBold"/>
                          <a:cs typeface="Source Code Pro SemiBold"/>
                          <a:sym typeface="Source Code Pro SemiBold"/>
                        </a:rPr>
                        <a:t>Gender and Age: Smoking is more common among males and increases with age.</a:t>
                      </a:r>
                      <a:endParaRPr sz="13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sz="1300">
                          <a:latin typeface="Source Code Pro SemiBold"/>
                          <a:ea typeface="Source Code Pro SemiBold"/>
                          <a:cs typeface="Source Code Pro SemiBold"/>
                          <a:sym typeface="Source Code Pro SemiBold"/>
                        </a:rPr>
                        <a:t>Socioeconomic Status: Higher tobacco use in disadvantaged groups.</a:t>
                      </a:r>
                      <a:endParaRPr sz="13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sz="1300">
                          <a:latin typeface="Source Code Pro SemiBold"/>
                          <a:ea typeface="Source Code Pro SemiBold"/>
                          <a:cs typeface="Source Code Pro SemiBold"/>
                          <a:sym typeface="Source Code Pro SemiBold"/>
                        </a:rPr>
                        <a:t>Cultural Practices: Cultural acceptance of practices like paan chewing contributes to high smokeless tobacco use.</a:t>
                      </a:r>
                      <a:endParaRPr sz="13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t/>
                      </a:r>
                      <a:endParaRPr sz="1600">
                        <a:latin typeface="Source Code Pro SemiBold"/>
                        <a:ea typeface="Source Code Pro SemiBold"/>
                        <a:cs typeface="Source Code Pro SemiBold"/>
                        <a:sym typeface="Source Code Pro SemiBo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733375">
                <a:tc>
                  <a:txBody>
                    <a:bodyPr/>
                    <a:lstStyle/>
                    <a:p>
                      <a:pPr indent="0" lvl="0" marL="0" rtl="0" algn="l">
                        <a:lnSpc>
                          <a:spcPct val="115000"/>
                        </a:lnSpc>
                        <a:spcBef>
                          <a:spcPts val="0"/>
                        </a:spcBef>
                        <a:spcAft>
                          <a:spcPts val="1200"/>
                        </a:spcAft>
                        <a:buNone/>
                      </a:pPr>
                      <a:r>
                        <a:rPr lang="en-GB" sz="1500">
                          <a:solidFill>
                            <a:srgbClr val="212121"/>
                          </a:solidFill>
                          <a:latin typeface="Source Code Pro SemiBold"/>
                          <a:ea typeface="Source Code Pro SemiBold"/>
                          <a:cs typeface="Source Code Pro SemiBold"/>
                          <a:sym typeface="Source Code Pro SemiBold"/>
                        </a:rPr>
                        <a:t>Parmar A et al.</a:t>
                      </a:r>
                      <a:endParaRPr sz="1600">
                        <a:latin typeface="Source Code Pro SemiBold"/>
                        <a:ea typeface="Source Code Pro SemiBold"/>
                        <a:cs typeface="Source Code Pro SemiBold"/>
                        <a:sym typeface="Source Code Pro SemiBold"/>
                      </a:endParaRPr>
                    </a:p>
                  </a:txBody>
                  <a:tcPr marT="91425" marB="91425" marR="91425" marL="91425"/>
                </a:tc>
                <a:tc>
                  <a:txBody>
                    <a:bodyPr/>
                    <a:lstStyle/>
                    <a:p>
                      <a:pPr indent="0" lvl="0" marL="0" rtl="0" algn="l">
                        <a:spcBef>
                          <a:spcPts val="0"/>
                        </a:spcBef>
                        <a:spcAft>
                          <a:spcPts val="0"/>
                        </a:spcAft>
                        <a:buNone/>
                      </a:pPr>
                      <a:r>
                        <a:rPr lang="en-GB" sz="1600">
                          <a:latin typeface="Source Code Pro SemiBold"/>
                          <a:ea typeface="Source Code Pro SemiBold"/>
                          <a:cs typeface="Source Code Pro SemiBold"/>
                          <a:sym typeface="Source Code Pro SemiBold"/>
                        </a:rPr>
                        <a:t>Epidemiology of Substance Use in India: A review of nationwide surveys</a:t>
                      </a:r>
                      <a:endParaRPr sz="1600">
                        <a:latin typeface="Source Code Pro SemiBold"/>
                        <a:ea typeface="Source Code Pro SemiBold"/>
                        <a:cs typeface="Source Code Pro SemiBold"/>
                        <a:sym typeface="Source Code Pro SemiBold"/>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rtl="0" algn="l">
                        <a:spcBef>
                          <a:spcPts val="0"/>
                        </a:spcBef>
                        <a:spcAft>
                          <a:spcPts val="0"/>
                        </a:spcAft>
                        <a:buNone/>
                      </a:pPr>
                      <a:r>
                        <a:rPr lang="en-GB" sz="1300">
                          <a:latin typeface="Source Code Pro SemiBold"/>
                          <a:ea typeface="Source Code Pro SemiBold"/>
                          <a:cs typeface="Source Code Pro SemiBold"/>
                          <a:sym typeface="Source Code Pro SemiBold"/>
                        </a:rPr>
                        <a:t>Tobacco Use Trends: Decrease over recent years, from 45% to 39% among men and from 7% to 4% among women.</a:t>
                      </a:r>
                      <a:endParaRPr sz="13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sz="1300">
                          <a:latin typeface="Source Code Pro SemiBold"/>
                          <a:ea typeface="Source Code Pro SemiBold"/>
                          <a:cs typeface="Source Code Pro SemiBold"/>
                          <a:sym typeface="Source Code Pro SemiBold"/>
                        </a:rPr>
                        <a:t>Quit Attempts: 38.5% of smokers and 33.2% of smokeless tobacco users attempted to quit in the past year.</a:t>
                      </a:r>
                      <a:endParaRPr sz="13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sz="1300">
                          <a:latin typeface="Source Code Pro SemiBold"/>
                          <a:ea typeface="Source Code Pro SemiBold"/>
                          <a:cs typeface="Source Code Pro SemiBold"/>
                          <a:sym typeface="Source Code Pro SemiBold"/>
                        </a:rPr>
                        <a:t>Alcohol Use Trends: Current prevalence at 14.6%, with higher rates among men.</a:t>
                      </a:r>
                      <a:endParaRPr sz="13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sz="1300">
                          <a:latin typeface="Source Code Pro SemiBold"/>
                          <a:ea typeface="Source Code Pro SemiBold"/>
                          <a:cs typeface="Source Code Pro SemiBold"/>
                          <a:sym typeface="Source Code Pro SemiBold"/>
                        </a:rPr>
                        <a:t>Cannabis and Opioid Use: Lower prevalence compared to tobacco and alcohol but significant in certain regions.</a:t>
                      </a:r>
                      <a:endParaRPr sz="13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t/>
                      </a:r>
                      <a:endParaRPr sz="1600">
                        <a:latin typeface="Source Code Pro SemiBold"/>
                        <a:ea typeface="Source Code Pro SemiBold"/>
                        <a:cs typeface="Source Code Pro SemiBold"/>
                        <a:sym typeface="Source Code Pro SemiBold"/>
                      </a:endParaRPr>
                    </a:p>
                  </a:txBody>
                  <a:tcPr marT="91425" marB="91425" marR="91425" marL="91425">
                    <a:lnT cap="flat" cmpd="sng" w="9525">
                      <a:solidFill>
                        <a:srgbClr val="9E9E9E"/>
                      </a:solidFill>
                      <a:prstDash val="solid"/>
                      <a:round/>
                      <a:headEnd len="sm" w="sm" type="none"/>
                      <a:tailEnd len="sm" w="sm" type="none"/>
                    </a:lnT>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graphicFrame>
        <p:nvGraphicFramePr>
          <p:cNvPr id="165" name="Google Shape;165;p28"/>
          <p:cNvGraphicFramePr/>
          <p:nvPr/>
        </p:nvGraphicFramePr>
        <p:xfrm>
          <a:off x="0" y="83600"/>
          <a:ext cx="3000000" cy="3000000"/>
        </p:xfrm>
        <a:graphic>
          <a:graphicData uri="http://schemas.openxmlformats.org/drawingml/2006/table">
            <a:tbl>
              <a:tblPr>
                <a:noFill/>
                <a:tableStyleId>{80079989-0EBA-459A-BCB5-EC3683CA651A}</a:tableStyleId>
              </a:tblPr>
              <a:tblGrid>
                <a:gridCol w="1633350"/>
                <a:gridCol w="2077350"/>
                <a:gridCol w="5315025"/>
              </a:tblGrid>
              <a:tr h="610250">
                <a:tc>
                  <a:txBody>
                    <a:bodyPr/>
                    <a:lstStyle/>
                    <a:p>
                      <a:pPr indent="0" lvl="0" marL="0" rtl="0" algn="l">
                        <a:spcBef>
                          <a:spcPts val="0"/>
                        </a:spcBef>
                        <a:spcAft>
                          <a:spcPts val="0"/>
                        </a:spcAft>
                        <a:buNone/>
                      </a:pPr>
                      <a:r>
                        <a:rPr lang="en-GB" sz="2000">
                          <a:latin typeface="Oswald"/>
                          <a:ea typeface="Oswald"/>
                          <a:cs typeface="Oswald"/>
                          <a:sym typeface="Oswald"/>
                        </a:rPr>
                        <a:t>Authors </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rPr lang="en-GB" sz="2000">
                          <a:latin typeface="Oswald"/>
                          <a:ea typeface="Oswald"/>
                          <a:cs typeface="Oswald"/>
                          <a:sym typeface="Oswald"/>
                        </a:rPr>
                        <a:t>Article</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rPr lang="en-GB" sz="2000">
                          <a:latin typeface="Oswald"/>
                          <a:ea typeface="Oswald"/>
                          <a:cs typeface="Oswald"/>
                          <a:sym typeface="Oswald"/>
                        </a:rPr>
                        <a:t>Findings</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D9EAD3"/>
                    </a:solidFill>
                  </a:tcPr>
                </a:tc>
              </a:tr>
              <a:tr h="2593700">
                <a:tc>
                  <a:txBody>
                    <a:bodyPr/>
                    <a:lstStyle/>
                    <a:p>
                      <a:pPr indent="0" lvl="0" marL="0" rtl="0" algn="l">
                        <a:spcBef>
                          <a:spcPts val="0"/>
                        </a:spcBef>
                        <a:spcAft>
                          <a:spcPts val="0"/>
                        </a:spcAft>
                        <a:buNone/>
                      </a:pPr>
                      <a:r>
                        <a:rPr lang="en-GB" sz="1700">
                          <a:latin typeface="Source Code Pro SemiBold"/>
                          <a:ea typeface="Source Code Pro SemiBold"/>
                          <a:cs typeface="Source Code Pro SemiBold"/>
                          <a:sym typeface="Source Code Pro SemiBold"/>
                        </a:rPr>
                        <a:t>Saikia et al.</a:t>
                      </a:r>
                      <a:endParaRPr sz="1700">
                        <a:latin typeface="Source Code Pro SemiBold"/>
                        <a:ea typeface="Source Code Pro SemiBold"/>
                        <a:cs typeface="Source Code Pro SemiBold"/>
                        <a:sym typeface="Source Code Pro SemiBold"/>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rtl="0" algn="l">
                        <a:spcBef>
                          <a:spcPts val="0"/>
                        </a:spcBef>
                        <a:spcAft>
                          <a:spcPts val="0"/>
                        </a:spcAft>
                        <a:buNone/>
                      </a:pPr>
                      <a:r>
                        <a:rPr lang="en-GB" sz="1700">
                          <a:latin typeface="Source Code Pro SemiBold"/>
                          <a:ea typeface="Source Code Pro SemiBold"/>
                          <a:cs typeface="Source Code Pro SemiBold"/>
                          <a:sym typeface="Source Code Pro SemiBold"/>
                        </a:rPr>
                        <a:t>s</a:t>
                      </a:r>
                      <a:r>
                        <a:rPr lang="en-GB" sz="1700">
                          <a:latin typeface="Source Code Pro SemiBold"/>
                          <a:ea typeface="Source Code Pro SemiBold"/>
                          <a:cs typeface="Source Code Pro SemiBold"/>
                          <a:sym typeface="Source Code Pro SemiBold"/>
                        </a:rPr>
                        <a:t>ocioeconomic Correlates of Substance Use among male adults in Northeast India</a:t>
                      </a:r>
                      <a:endParaRPr sz="1700">
                        <a:latin typeface="Source Code Pro SemiBold"/>
                        <a:ea typeface="Source Code Pro SemiBold"/>
                        <a:cs typeface="Source Code Pro SemiBold"/>
                        <a:sym typeface="Source Code Pro SemiBold"/>
                      </a:endParaRPr>
                    </a:p>
                  </a:txBody>
                  <a:tcPr marT="91425" marB="91425" marR="91425" marL="91425">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Higher Prevalence: Substance use in Northeast India (70.83%) is significantly higher than the national average (50.37%).</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Alcohol Consumption: Higher in Northeast states (46.74%) compared to the national figure (29.51%).</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State Variations: Highest substance use in Mizoram, lowest in Sikkim.</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Education and Wealth: Substance use decreases with higher education and wealth.</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t/>
                      </a:r>
                      <a:endParaRPr sz="1700">
                        <a:latin typeface="Source Code Pro SemiBold"/>
                        <a:ea typeface="Source Code Pro SemiBold"/>
                        <a:cs typeface="Source Code Pro SemiBold"/>
                        <a:sym typeface="Source Code Pro SemiBold"/>
                      </a:endParaRPr>
                    </a:p>
                  </a:txBody>
                  <a:tcPr marT="91425" marB="91425" marR="91425" marL="91425">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754525">
                <a:tc>
                  <a:txBody>
                    <a:bodyPr/>
                    <a:lstStyle/>
                    <a:p>
                      <a:pPr indent="0" lvl="0" marL="0" rtl="0" algn="l">
                        <a:spcBef>
                          <a:spcPts val="0"/>
                        </a:spcBef>
                        <a:spcAft>
                          <a:spcPts val="0"/>
                        </a:spcAft>
                        <a:buNone/>
                      </a:pPr>
                      <a:r>
                        <a:rPr lang="en-GB" sz="1700">
                          <a:latin typeface="Source Code Pro SemiBold"/>
                          <a:ea typeface="Source Code Pro SemiBold"/>
                          <a:cs typeface="Source Code Pro SemiBold"/>
                          <a:sym typeface="Source Code Pro SemiBold"/>
                        </a:rPr>
                        <a:t>Pradhan et al.</a:t>
                      </a:r>
                      <a:endParaRPr sz="1700">
                        <a:latin typeface="Source Code Pro SemiBold"/>
                        <a:ea typeface="Source Code Pro SemiBold"/>
                        <a:cs typeface="Source Code Pro SemiBold"/>
                        <a:sym typeface="Source Code Pro SemiBold"/>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lang="en-GB" sz="1700">
                          <a:latin typeface="Source Code Pro SemiBold"/>
                          <a:ea typeface="Source Code Pro SemiBold"/>
                          <a:cs typeface="Source Code Pro SemiBold"/>
                          <a:sym typeface="Source Code Pro SemiBold"/>
                        </a:rPr>
                        <a:t> Pattern and Predictors of Tobacco Use in India (NFHS 2015–2016)</a:t>
                      </a:r>
                      <a:endParaRPr sz="1700">
                        <a:latin typeface="Source Code Pro SemiBold"/>
                        <a:ea typeface="Source Code Pro SemiBold"/>
                        <a:cs typeface="Source Code Pro SemiBold"/>
                        <a:sym typeface="Source Code Pro SemiBo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Overall Prevalence: 11.6% of adults use tobacco.</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Gender Differences: Higher prevalence among males.</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Socioeconomic Factors: Higher use among lower education and income groups.</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Regional Variations: Highest use in the North-East region.</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t/>
                      </a:r>
                      <a:endParaRPr sz="1700">
                        <a:latin typeface="Source Code Pro SemiBold"/>
                        <a:ea typeface="Source Code Pro SemiBold"/>
                        <a:cs typeface="Source Code Pro SemiBold"/>
                        <a:sym typeface="Source Code Pro SemiBo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graphicFrame>
        <p:nvGraphicFramePr>
          <p:cNvPr id="170" name="Google Shape;170;p29"/>
          <p:cNvGraphicFramePr/>
          <p:nvPr/>
        </p:nvGraphicFramePr>
        <p:xfrm>
          <a:off x="129525" y="87688"/>
          <a:ext cx="3000000" cy="3000000"/>
        </p:xfrm>
        <a:graphic>
          <a:graphicData uri="http://schemas.openxmlformats.org/drawingml/2006/table">
            <a:tbl>
              <a:tblPr>
                <a:noFill/>
                <a:tableStyleId>{80079989-0EBA-459A-BCB5-EC3683CA651A}</a:tableStyleId>
              </a:tblPr>
              <a:tblGrid>
                <a:gridCol w="1470925"/>
                <a:gridCol w="2001525"/>
                <a:gridCol w="5455775"/>
              </a:tblGrid>
              <a:tr h="452750">
                <a:tc>
                  <a:txBody>
                    <a:bodyPr/>
                    <a:lstStyle/>
                    <a:p>
                      <a:pPr indent="0" lvl="0" marL="0" rtl="0" algn="l">
                        <a:spcBef>
                          <a:spcPts val="0"/>
                        </a:spcBef>
                        <a:spcAft>
                          <a:spcPts val="0"/>
                        </a:spcAft>
                        <a:buNone/>
                      </a:pPr>
                      <a:r>
                        <a:rPr lang="en-GB" sz="2000">
                          <a:latin typeface="Oswald"/>
                          <a:ea typeface="Oswald"/>
                          <a:cs typeface="Oswald"/>
                          <a:sym typeface="Oswald"/>
                        </a:rPr>
                        <a:t>Authors </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D0E0E3"/>
                    </a:solidFill>
                  </a:tcPr>
                </a:tc>
                <a:tc>
                  <a:txBody>
                    <a:bodyPr/>
                    <a:lstStyle/>
                    <a:p>
                      <a:pPr indent="0" lvl="0" marL="0" rtl="0" algn="l">
                        <a:spcBef>
                          <a:spcPts val="0"/>
                        </a:spcBef>
                        <a:spcAft>
                          <a:spcPts val="0"/>
                        </a:spcAft>
                        <a:buNone/>
                      </a:pPr>
                      <a:r>
                        <a:rPr lang="en-GB" sz="2000">
                          <a:latin typeface="Oswald"/>
                          <a:ea typeface="Oswald"/>
                          <a:cs typeface="Oswald"/>
                          <a:sym typeface="Oswald"/>
                        </a:rPr>
                        <a:t>Article</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D0E0E3"/>
                    </a:solidFill>
                  </a:tcPr>
                </a:tc>
                <a:tc>
                  <a:txBody>
                    <a:bodyPr/>
                    <a:lstStyle/>
                    <a:p>
                      <a:pPr indent="0" lvl="0" marL="0" rtl="0" algn="l">
                        <a:spcBef>
                          <a:spcPts val="0"/>
                        </a:spcBef>
                        <a:spcAft>
                          <a:spcPts val="0"/>
                        </a:spcAft>
                        <a:buNone/>
                      </a:pPr>
                      <a:r>
                        <a:rPr lang="en-GB" sz="2000">
                          <a:latin typeface="Oswald"/>
                          <a:ea typeface="Oswald"/>
                          <a:cs typeface="Oswald"/>
                          <a:sym typeface="Oswald"/>
                        </a:rPr>
                        <a:t>Findings</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D0E0E3"/>
                    </a:solidFill>
                  </a:tcPr>
                </a:tc>
              </a:tr>
              <a:tr h="2079925">
                <a:tc>
                  <a:txBody>
                    <a:bodyPr/>
                    <a:lstStyle/>
                    <a:p>
                      <a:pPr indent="0" lvl="0" marL="0" rtl="0" algn="l">
                        <a:spcBef>
                          <a:spcPts val="0"/>
                        </a:spcBef>
                        <a:spcAft>
                          <a:spcPts val="0"/>
                        </a:spcAft>
                        <a:buNone/>
                      </a:pPr>
                      <a:r>
                        <a:rPr lang="en-GB" sz="1700">
                          <a:latin typeface="Source Code Pro SemiBold"/>
                          <a:ea typeface="Source Code Pro SemiBold"/>
                          <a:cs typeface="Source Code Pro SemiBold"/>
                          <a:sym typeface="Source Code Pro SemiBold"/>
                        </a:rPr>
                        <a:t>Corsi et al.</a:t>
                      </a:r>
                      <a:endParaRPr sz="1700">
                        <a:latin typeface="Source Code Pro SemiBold"/>
                        <a:ea typeface="Source Code Pro SemiBold"/>
                        <a:cs typeface="Source Code Pro SemiBold"/>
                        <a:sym typeface="Source Code Pro SemiBold"/>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rtl="0" algn="l">
                        <a:spcBef>
                          <a:spcPts val="0"/>
                        </a:spcBef>
                        <a:spcAft>
                          <a:spcPts val="0"/>
                        </a:spcAft>
                        <a:buNone/>
                      </a:pPr>
                      <a:r>
                        <a:rPr lang="en-GB" sz="1700">
                          <a:latin typeface="Source Code Pro SemiBold"/>
                          <a:ea typeface="Source Code Pro SemiBold"/>
                          <a:cs typeface="Source Code Pro SemiBold"/>
                          <a:sym typeface="Source Code Pro SemiBold"/>
                        </a:rPr>
                        <a:t>Tobacco Use Patterns in Rural Andhra Pradesh</a:t>
                      </a:r>
                      <a:endParaRPr sz="1700">
                        <a:latin typeface="Source Code Pro SemiBold"/>
                        <a:ea typeface="Source Code Pro SemiBold"/>
                        <a:cs typeface="Source Code Pro SemiBold"/>
                        <a:sym typeface="Source Code Pro SemiBold"/>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Current Smoking: High prevalence among men (50.3%) compared to women (4.8%).</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Chewing Tobacco: Lower prevalence compared to smoking.</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Socioeconomic Factors: Higher smoking rates among lower education and income groups.</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Occupation: Higher prevalence among unemployed individuals and those in unskilled manual jobs.</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t/>
                      </a:r>
                      <a:endParaRPr sz="1700">
                        <a:latin typeface="Source Code Pro SemiBold"/>
                        <a:ea typeface="Source Code Pro SemiBold"/>
                        <a:cs typeface="Source Code Pro SemiBold"/>
                        <a:sym typeface="Source Code Pro SemiBold"/>
                      </a:endParaRPr>
                    </a:p>
                  </a:txBody>
                  <a:tcPr marT="91425" marB="91425" marR="91425" marL="91425">
                    <a:lnT cap="flat" cmpd="sng" w="9525">
                      <a:solidFill>
                        <a:srgbClr val="9E9E9E"/>
                      </a:solidFill>
                      <a:prstDash val="solid"/>
                      <a:round/>
                      <a:headEnd len="sm" w="sm" type="none"/>
                      <a:tailEnd len="sm" w="sm" type="none"/>
                    </a:lnT>
                  </a:tcPr>
                </a:tc>
              </a:tr>
              <a:tr h="2079900">
                <a:tc>
                  <a:txBody>
                    <a:bodyPr/>
                    <a:lstStyle/>
                    <a:p>
                      <a:pPr indent="0" lvl="0" marL="0" rtl="0" algn="l">
                        <a:lnSpc>
                          <a:spcPct val="115000"/>
                        </a:lnSpc>
                        <a:spcBef>
                          <a:spcPts val="0"/>
                        </a:spcBef>
                        <a:spcAft>
                          <a:spcPts val="1200"/>
                        </a:spcAft>
                        <a:buNone/>
                      </a:pPr>
                      <a:r>
                        <a:rPr lang="en-GB" sz="1600">
                          <a:solidFill>
                            <a:srgbClr val="212121"/>
                          </a:solidFill>
                          <a:latin typeface="Source Code Pro SemiBold"/>
                          <a:ea typeface="Source Code Pro SemiBold"/>
                          <a:cs typeface="Source Code Pro SemiBold"/>
                          <a:sym typeface="Source Code Pro SemiBold"/>
                        </a:rPr>
                        <a:t>Thakur JS et al.</a:t>
                      </a:r>
                      <a:endParaRPr sz="1700">
                        <a:latin typeface="Source Code Pro SemiBold"/>
                        <a:ea typeface="Source Code Pro SemiBold"/>
                        <a:cs typeface="Source Code Pro SemiBold"/>
                        <a:sym typeface="Source Code Pro SemiBold"/>
                      </a:endParaRPr>
                    </a:p>
                  </a:txBody>
                  <a:tcPr marT="91425" marB="91425" marR="91425" marL="91425"/>
                </a:tc>
                <a:tc>
                  <a:txBody>
                    <a:bodyPr/>
                    <a:lstStyle/>
                    <a:p>
                      <a:pPr indent="0" lvl="0" marL="0" rtl="0" algn="l">
                        <a:spcBef>
                          <a:spcPts val="0"/>
                        </a:spcBef>
                        <a:spcAft>
                          <a:spcPts val="0"/>
                        </a:spcAft>
                        <a:buNone/>
                      </a:pPr>
                      <a:r>
                        <a:rPr lang="en-GB" sz="1700">
                          <a:latin typeface="Source Code Pro SemiBold"/>
                          <a:ea typeface="Source Code Pro SemiBold"/>
                          <a:cs typeface="Source Code Pro SemiBold"/>
                          <a:sym typeface="Source Code Pro SemiBold"/>
                        </a:rPr>
                        <a:t>Widespread Inequalities in Smoking and Smokeless Tobacco Consumption Across Wealth Quintiles in India</a:t>
                      </a:r>
                      <a:endParaRPr sz="1700">
                        <a:latin typeface="Source Code Pro SemiBold"/>
                        <a:ea typeface="Source Code Pro SemiBold"/>
                        <a:cs typeface="Source Code Pro SemiBold"/>
                        <a:sym typeface="Source Code Pro SemiBold"/>
                      </a:endParaRPr>
                    </a:p>
                  </a:txBody>
                  <a:tcPr marT="91425" marB="91425" marR="91425" marL="91425"/>
                </a:tc>
                <a:tc>
                  <a:txBody>
                    <a:bodyPr/>
                    <a:lstStyle/>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Prevalence: Overall smoking prevalence at 13.9%, smokeless tobacco at 25.8%.</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Wealth Disparities: Significant differences in tobacco use across wealth quintiles, with higher use among poorer populations.</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Regional Variations: Notable differences in tobacco consumption across Indian states, with some states showing reverse trends.</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t/>
                      </a:r>
                      <a:endParaRPr sz="1700">
                        <a:latin typeface="Source Code Pro SemiBold"/>
                        <a:ea typeface="Source Code Pro SemiBold"/>
                        <a:cs typeface="Source Code Pro SemiBold"/>
                        <a:sym typeface="Source Code Pro SemiBold"/>
                      </a:endParaRPr>
                    </a:p>
                  </a:txBody>
                  <a:tcPr marT="91425" marB="91425" marR="91425" marL="91425"/>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graphicFrame>
        <p:nvGraphicFramePr>
          <p:cNvPr id="175" name="Google Shape;175;p30"/>
          <p:cNvGraphicFramePr/>
          <p:nvPr/>
        </p:nvGraphicFramePr>
        <p:xfrm>
          <a:off x="227000" y="0"/>
          <a:ext cx="3000000" cy="3000000"/>
        </p:xfrm>
        <a:graphic>
          <a:graphicData uri="http://schemas.openxmlformats.org/drawingml/2006/table">
            <a:tbl>
              <a:tblPr>
                <a:noFill/>
                <a:tableStyleId>{80079989-0EBA-459A-BCB5-EC3683CA651A}</a:tableStyleId>
              </a:tblPr>
              <a:tblGrid>
                <a:gridCol w="1849925"/>
                <a:gridCol w="1925750"/>
                <a:gridCol w="5055125"/>
              </a:tblGrid>
              <a:tr h="468450">
                <a:tc>
                  <a:txBody>
                    <a:bodyPr/>
                    <a:lstStyle/>
                    <a:p>
                      <a:pPr indent="0" lvl="0" marL="0" rtl="0" algn="l">
                        <a:spcBef>
                          <a:spcPts val="0"/>
                        </a:spcBef>
                        <a:spcAft>
                          <a:spcPts val="0"/>
                        </a:spcAft>
                        <a:buNone/>
                      </a:pPr>
                      <a:r>
                        <a:rPr lang="en-GB" sz="2000">
                          <a:latin typeface="Oswald"/>
                          <a:ea typeface="Oswald"/>
                          <a:cs typeface="Oswald"/>
                          <a:sym typeface="Oswald"/>
                        </a:rPr>
                        <a:t>Authors </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rPr lang="en-GB" sz="2000">
                          <a:latin typeface="Oswald"/>
                          <a:ea typeface="Oswald"/>
                          <a:cs typeface="Oswald"/>
                          <a:sym typeface="Oswald"/>
                        </a:rPr>
                        <a:t>Article</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rPr lang="en-GB" sz="2000">
                          <a:latin typeface="Oswald"/>
                          <a:ea typeface="Oswald"/>
                          <a:cs typeface="Oswald"/>
                          <a:sym typeface="Oswald"/>
                        </a:rPr>
                        <a:t>Findings</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D9EAD3"/>
                    </a:solidFill>
                  </a:tcPr>
                </a:tc>
              </a:tr>
              <a:tr h="2313100">
                <a:tc>
                  <a:txBody>
                    <a:bodyPr/>
                    <a:lstStyle/>
                    <a:p>
                      <a:pPr indent="0" lvl="0" marL="0" rtl="0" algn="l">
                        <a:lnSpc>
                          <a:spcPct val="115000"/>
                        </a:lnSpc>
                        <a:spcBef>
                          <a:spcPts val="0"/>
                        </a:spcBef>
                        <a:spcAft>
                          <a:spcPts val="1200"/>
                        </a:spcAft>
                        <a:buNone/>
                      </a:pPr>
                      <a:r>
                        <a:rPr lang="en-GB" sz="1500">
                          <a:solidFill>
                            <a:srgbClr val="212121"/>
                          </a:solidFill>
                          <a:latin typeface="Source Code Pro SemiBold"/>
                          <a:ea typeface="Source Code Pro SemiBold"/>
                          <a:cs typeface="Source Code Pro SemiBold"/>
                          <a:sym typeface="Source Code Pro SemiBold"/>
                        </a:rPr>
                        <a:t>Kumar K et al.</a:t>
                      </a:r>
                      <a:endParaRPr sz="1600">
                        <a:latin typeface="Source Code Pro SemiBold"/>
                        <a:ea typeface="Source Code Pro SemiBold"/>
                        <a:cs typeface="Source Code Pro SemiBold"/>
                        <a:sym typeface="Source Code Pro SemiBold"/>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rtl="0" algn="l">
                        <a:spcBef>
                          <a:spcPts val="0"/>
                        </a:spcBef>
                        <a:spcAft>
                          <a:spcPts val="0"/>
                        </a:spcAft>
                        <a:buNone/>
                      </a:pPr>
                      <a:r>
                        <a:rPr lang="en-GB" sz="1600">
                          <a:latin typeface="Source Code Pro SemiBold"/>
                          <a:ea typeface="Source Code Pro SemiBold"/>
                          <a:cs typeface="Source Code Pro SemiBold"/>
                          <a:sym typeface="Source Code Pro SemiBold"/>
                        </a:rPr>
                        <a:t>Prevalence and Socio-demographic Correlates of Alcohol Consumption in Five States in India</a:t>
                      </a:r>
                      <a:endParaRPr sz="1600">
                        <a:latin typeface="Source Code Pro SemiBold"/>
                        <a:ea typeface="Source Code Pro SemiBold"/>
                        <a:cs typeface="Source Code Pro SemiBold"/>
                        <a:sym typeface="Source Code Pro SemiBold"/>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rtl="0" algn="l">
                        <a:spcBef>
                          <a:spcPts val="0"/>
                        </a:spcBef>
                        <a:spcAft>
                          <a:spcPts val="0"/>
                        </a:spcAft>
                        <a:buNone/>
                      </a:pPr>
                      <a:r>
                        <a:rPr lang="en-GB" sz="1300">
                          <a:latin typeface="Source Code Pro SemiBold"/>
                          <a:ea typeface="Source Code Pro SemiBold"/>
                          <a:cs typeface="Source Code Pro SemiBold"/>
                          <a:sym typeface="Source Code Pro SemiBold"/>
                        </a:rPr>
                        <a:t>Overall Prevalence: 38.6% of the sample reported alcohol consumption.</a:t>
                      </a:r>
                      <a:endParaRPr sz="13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sz="1300">
                          <a:latin typeface="Source Code Pro SemiBold"/>
                          <a:ea typeface="Source Code Pro SemiBold"/>
                          <a:cs typeface="Source Code Pro SemiBold"/>
                          <a:sym typeface="Source Code Pro SemiBold"/>
                        </a:rPr>
                        <a:t>Gender Differences: Higher prevalence among men (56%) compared to women (9.6%).</a:t>
                      </a:r>
                      <a:endParaRPr sz="13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sz="1300">
                          <a:latin typeface="Source Code Pro SemiBold"/>
                          <a:ea typeface="Source Code Pro SemiBold"/>
                          <a:cs typeface="Source Code Pro SemiBold"/>
                          <a:sym typeface="Source Code Pro SemiBold"/>
                        </a:rPr>
                        <a:t>Socioeconomic Factors: Higher consumption among individuals with higher income and urban residents.</a:t>
                      </a:r>
                      <a:endParaRPr sz="13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sz="1300">
                          <a:latin typeface="Source Code Pro SemiBold"/>
                          <a:ea typeface="Source Code Pro SemiBold"/>
                          <a:cs typeface="Source Code Pro SemiBold"/>
                          <a:sym typeface="Source Code Pro SemiBold"/>
                        </a:rPr>
                        <a:t>Education: Inversely related to alcohol consumption</a:t>
                      </a:r>
                      <a:endParaRPr sz="13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t/>
                      </a:r>
                      <a:endParaRPr sz="1600">
                        <a:latin typeface="Source Code Pro SemiBold"/>
                        <a:ea typeface="Source Code Pro SemiBold"/>
                        <a:cs typeface="Source Code Pro SemiBold"/>
                        <a:sym typeface="Source Code Pro SemiBold"/>
                      </a:endParaRPr>
                    </a:p>
                  </a:txBody>
                  <a:tcPr marT="91425" marB="91425" marR="91425" marL="91425">
                    <a:lnT cap="flat" cmpd="sng" w="9525">
                      <a:solidFill>
                        <a:srgbClr val="9E9E9E"/>
                      </a:solidFill>
                      <a:prstDash val="solid"/>
                      <a:round/>
                      <a:headEnd len="sm" w="sm" type="none"/>
                      <a:tailEnd len="sm" w="sm" type="none"/>
                    </a:lnT>
                  </a:tcPr>
                </a:tc>
              </a:tr>
              <a:tr h="2313100">
                <a:tc>
                  <a:txBody>
                    <a:bodyPr/>
                    <a:lstStyle/>
                    <a:p>
                      <a:pPr indent="0" lvl="0" marL="0" rtl="0" algn="l">
                        <a:spcBef>
                          <a:spcPts val="0"/>
                        </a:spcBef>
                        <a:spcAft>
                          <a:spcPts val="0"/>
                        </a:spcAft>
                        <a:buNone/>
                      </a:pPr>
                      <a:r>
                        <a:rPr lang="en-GB" sz="1600">
                          <a:latin typeface="Source Code Pro SemiBold"/>
                          <a:ea typeface="Source Code Pro SemiBold"/>
                          <a:cs typeface="Source Code Pro SemiBold"/>
                          <a:sym typeface="Source Code Pro SemiBold"/>
                        </a:rPr>
                        <a:t>Chavan BS et al.</a:t>
                      </a:r>
                      <a:endParaRPr sz="1600">
                        <a:latin typeface="Source Code Pro SemiBold"/>
                        <a:ea typeface="Source Code Pro SemiBold"/>
                        <a:cs typeface="Source Code Pro SemiBold"/>
                        <a:sym typeface="Source Code Pro SemiBold"/>
                      </a:endParaRPr>
                    </a:p>
                  </a:txBody>
                  <a:tcPr marT="91425" marB="91425" marR="91425" marL="91425"/>
                </a:tc>
                <a:tc>
                  <a:txBody>
                    <a:bodyPr/>
                    <a:lstStyle/>
                    <a:p>
                      <a:pPr indent="0" lvl="0" marL="0" rtl="0" algn="l">
                        <a:spcBef>
                          <a:spcPts val="0"/>
                        </a:spcBef>
                        <a:spcAft>
                          <a:spcPts val="0"/>
                        </a:spcAft>
                        <a:buNone/>
                      </a:pPr>
                      <a:r>
                        <a:rPr lang="en-GB" sz="1600">
                          <a:latin typeface="Source Code Pro SemiBold"/>
                          <a:ea typeface="Source Code Pro SemiBold"/>
                          <a:cs typeface="Source Code Pro SemiBold"/>
                          <a:sym typeface="Source Code Pro SemiBold"/>
                        </a:rPr>
                        <a:t> Prevalence of Alcohol and Drug Dependence in Chandigarh</a:t>
                      </a:r>
                      <a:endParaRPr sz="1600">
                        <a:latin typeface="Source Code Pro SemiBold"/>
                        <a:ea typeface="Source Code Pro SemiBold"/>
                        <a:cs typeface="Source Code Pro SemiBold"/>
                        <a:sym typeface="Source Code Pro SemiBold"/>
                      </a:endParaRPr>
                    </a:p>
                  </a:txBody>
                  <a:tcPr marT="91425" marB="91425" marR="91425" marL="91425"/>
                </a:tc>
                <a:tc>
                  <a:txBody>
                    <a:bodyPr/>
                    <a:lstStyle/>
                    <a:p>
                      <a:pPr indent="0" lvl="0" marL="0" rtl="0" algn="l">
                        <a:spcBef>
                          <a:spcPts val="0"/>
                        </a:spcBef>
                        <a:spcAft>
                          <a:spcPts val="0"/>
                        </a:spcAft>
                        <a:buNone/>
                      </a:pPr>
                      <a:r>
                        <a:rPr lang="en-GB" sz="1300">
                          <a:latin typeface="Source Code Pro SemiBold"/>
                          <a:ea typeface="Source Code Pro SemiBold"/>
                          <a:cs typeface="Source Code Pro SemiBold"/>
                          <a:sym typeface="Source Code Pro SemiBold"/>
                        </a:rPr>
                        <a:t>Overall Dependence: 6.88% of the population showed substance dependence.</a:t>
                      </a:r>
                      <a:endParaRPr sz="13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sz="1300">
                          <a:latin typeface="Source Code Pro SemiBold"/>
                          <a:ea typeface="Source Code Pro SemiBold"/>
                          <a:cs typeface="Source Code Pro SemiBold"/>
                          <a:sym typeface="Source Code Pro SemiBold"/>
                        </a:rPr>
                        <a:t>Primary Substance: Alcohol was the most common substance of dependence.</a:t>
                      </a:r>
                      <a:endParaRPr sz="13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sz="1300">
                          <a:latin typeface="Source Code Pro SemiBold"/>
                          <a:ea typeface="Source Code Pro SemiBold"/>
                          <a:cs typeface="Source Code Pro SemiBold"/>
                          <a:sym typeface="Source Code Pro SemiBold"/>
                        </a:rPr>
                        <a:t>Age of Onset: Earlier initiation in urban slums compared to rural areas.</a:t>
                      </a:r>
                      <a:endParaRPr sz="13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sz="1300">
                          <a:latin typeface="Source Code Pro SemiBold"/>
                          <a:ea typeface="Source Code Pro SemiBold"/>
                          <a:cs typeface="Source Code Pro SemiBold"/>
                          <a:sym typeface="Source Code Pro SemiBold"/>
                        </a:rPr>
                        <a:t>Impact: Significant health, family, marital, and occupational issues among substance users.</a:t>
                      </a:r>
                      <a:endParaRPr sz="13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t/>
                      </a:r>
                      <a:endParaRPr sz="1600">
                        <a:latin typeface="Source Code Pro SemiBold"/>
                        <a:ea typeface="Source Code Pro SemiBold"/>
                        <a:cs typeface="Source Code Pro SemiBold"/>
                        <a:sym typeface="Source Code Pro SemiBold"/>
                      </a:endParaRPr>
                    </a:p>
                  </a:txBody>
                  <a:tcPr marT="91425" marB="91425" marR="91425" marL="91425"/>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graphicFrame>
        <p:nvGraphicFramePr>
          <p:cNvPr id="180" name="Google Shape;180;p31"/>
          <p:cNvGraphicFramePr/>
          <p:nvPr/>
        </p:nvGraphicFramePr>
        <p:xfrm>
          <a:off x="25" y="43775"/>
          <a:ext cx="3000000" cy="3000000"/>
        </p:xfrm>
        <a:graphic>
          <a:graphicData uri="http://schemas.openxmlformats.org/drawingml/2006/table">
            <a:tbl>
              <a:tblPr>
                <a:noFill/>
                <a:tableStyleId>{80079989-0EBA-459A-BCB5-EC3683CA651A}</a:tableStyleId>
              </a:tblPr>
              <a:tblGrid>
                <a:gridCol w="1084450"/>
                <a:gridCol w="1445300"/>
                <a:gridCol w="6614250"/>
              </a:tblGrid>
              <a:tr h="483775">
                <a:tc>
                  <a:txBody>
                    <a:bodyPr/>
                    <a:lstStyle/>
                    <a:p>
                      <a:pPr indent="0" lvl="0" marL="0" rtl="0" algn="l">
                        <a:spcBef>
                          <a:spcPts val="0"/>
                        </a:spcBef>
                        <a:spcAft>
                          <a:spcPts val="0"/>
                        </a:spcAft>
                        <a:buNone/>
                      </a:pPr>
                      <a:r>
                        <a:rPr lang="en-GB" sz="2000">
                          <a:latin typeface="Oswald"/>
                          <a:ea typeface="Oswald"/>
                          <a:cs typeface="Oswald"/>
                          <a:sym typeface="Oswald"/>
                        </a:rPr>
                        <a:t>Authors </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A2C4C9"/>
                    </a:solidFill>
                  </a:tcPr>
                </a:tc>
                <a:tc>
                  <a:txBody>
                    <a:bodyPr/>
                    <a:lstStyle/>
                    <a:p>
                      <a:pPr indent="0" lvl="0" marL="0" rtl="0" algn="l">
                        <a:spcBef>
                          <a:spcPts val="0"/>
                        </a:spcBef>
                        <a:spcAft>
                          <a:spcPts val="0"/>
                        </a:spcAft>
                        <a:buNone/>
                      </a:pPr>
                      <a:r>
                        <a:rPr lang="en-GB" sz="2000">
                          <a:latin typeface="Oswald"/>
                          <a:ea typeface="Oswald"/>
                          <a:cs typeface="Oswald"/>
                          <a:sym typeface="Oswald"/>
                        </a:rPr>
                        <a:t>Article</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A2C4C9"/>
                    </a:solidFill>
                  </a:tcPr>
                </a:tc>
                <a:tc>
                  <a:txBody>
                    <a:bodyPr/>
                    <a:lstStyle/>
                    <a:p>
                      <a:pPr indent="0" lvl="0" marL="0" rtl="0" algn="l">
                        <a:spcBef>
                          <a:spcPts val="0"/>
                        </a:spcBef>
                        <a:spcAft>
                          <a:spcPts val="0"/>
                        </a:spcAft>
                        <a:buNone/>
                      </a:pPr>
                      <a:r>
                        <a:rPr lang="en-GB" sz="2000">
                          <a:latin typeface="Oswald"/>
                          <a:ea typeface="Oswald"/>
                          <a:cs typeface="Oswald"/>
                          <a:sym typeface="Oswald"/>
                        </a:rPr>
                        <a:t>Findings</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A2C4C9"/>
                    </a:solidFill>
                  </a:tcPr>
                </a:tc>
              </a:tr>
              <a:tr h="2571700">
                <a:tc>
                  <a:txBody>
                    <a:bodyPr/>
                    <a:lstStyle/>
                    <a:p>
                      <a:pPr indent="0" lvl="0" marL="0" rtl="0" algn="l">
                        <a:lnSpc>
                          <a:spcPct val="115000"/>
                        </a:lnSpc>
                        <a:spcBef>
                          <a:spcPts val="0"/>
                        </a:spcBef>
                        <a:spcAft>
                          <a:spcPts val="1200"/>
                        </a:spcAft>
                        <a:buNone/>
                      </a:pPr>
                      <a:r>
                        <a:rPr lang="en-GB">
                          <a:solidFill>
                            <a:srgbClr val="212121"/>
                          </a:solidFill>
                          <a:latin typeface="Source Code Pro SemiBold"/>
                          <a:ea typeface="Source Code Pro SemiBold"/>
                          <a:cs typeface="Source Code Pro SemiBold"/>
                          <a:sym typeface="Source Code Pro SemiBold"/>
                        </a:rPr>
                        <a:t>Chaturvedi HK et al.</a:t>
                      </a:r>
                      <a:endParaRPr sz="1600">
                        <a:latin typeface="Source Code Pro SemiBold"/>
                        <a:ea typeface="Source Code Pro SemiBold"/>
                        <a:cs typeface="Source Code Pro SemiBold"/>
                        <a:sym typeface="Source Code Pro SemiBold"/>
                      </a:endParaRPr>
                    </a:p>
                  </a:txBody>
                  <a:tcPr marT="91425" marB="91425" marR="91425" marL="91425">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en-GB" sz="1600">
                          <a:latin typeface="Source Code Pro SemiBold"/>
                          <a:ea typeface="Source Code Pro SemiBold"/>
                          <a:cs typeface="Source Code Pro SemiBold"/>
                          <a:sym typeface="Source Code Pro SemiBold"/>
                        </a:rPr>
                        <a:t>Sociocultural Diversity and Substance Use in Arunachal Pradesh</a:t>
                      </a:r>
                      <a:endParaRPr sz="1600">
                        <a:latin typeface="Source Code Pro SemiBold"/>
                        <a:ea typeface="Source Code Pro SemiBold"/>
                        <a:cs typeface="Source Code Pro SemiBold"/>
                        <a:sym typeface="Source Code Pro SemiBold"/>
                      </a:endParaRPr>
                    </a:p>
                  </a:txBody>
                  <a:tcPr marT="91425" marB="91425" marR="91425" marL="91425">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en-GB" sz="1500">
                          <a:latin typeface="Source Code Pro SemiBold"/>
                          <a:ea typeface="Source Code Pro SemiBold"/>
                          <a:cs typeface="Source Code Pro SemiBold"/>
                          <a:sym typeface="Source Code Pro SemiBold"/>
                        </a:rPr>
                        <a:t>Substance Use Prevalence: High prevalence, with significant variations by altitude, gender, and socio-demographic factors.</a:t>
                      </a:r>
                      <a:endParaRPr sz="15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sz="1500">
                          <a:latin typeface="Source Code Pro SemiBold"/>
                          <a:ea typeface="Source Code Pro SemiBold"/>
                          <a:cs typeface="Source Code Pro SemiBold"/>
                          <a:sym typeface="Source Code Pro SemiBold"/>
                        </a:rPr>
                        <a:t>Types of Substances: Tobacco (30.9%), alcohol (30%), and opium (4.8%).</a:t>
                      </a:r>
                      <a:endParaRPr sz="15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sz="1500">
                          <a:latin typeface="Source Code Pro SemiBold"/>
                          <a:ea typeface="Source Code Pro SemiBold"/>
                          <a:cs typeface="Source Code Pro SemiBold"/>
                          <a:sym typeface="Source Code Pro SemiBold"/>
                        </a:rPr>
                        <a:t>Altitude and Substance Use: Higher prevalence of different substances at varying altitudes.</a:t>
                      </a:r>
                      <a:endParaRPr sz="15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sz="1500">
                          <a:latin typeface="Source Code Pro SemiBold"/>
                          <a:ea typeface="Source Code Pro SemiBold"/>
                          <a:cs typeface="Source Code Pro SemiBold"/>
                          <a:sym typeface="Source Code Pro SemiBold"/>
                        </a:rPr>
                        <a:t>Education: Inverse relationship with substance use.</a:t>
                      </a:r>
                      <a:endParaRPr sz="15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t/>
                      </a:r>
                      <a:endParaRPr sz="1800">
                        <a:latin typeface="Source Code Pro SemiBold"/>
                        <a:ea typeface="Source Code Pro SemiBold"/>
                        <a:cs typeface="Source Code Pro SemiBold"/>
                        <a:sym typeface="Source Code Pro SemiBold"/>
                      </a:endParaRPr>
                    </a:p>
                  </a:txBody>
                  <a:tcPr marT="91425" marB="91425" marR="91425" marL="91425">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245175">
                <a:tc>
                  <a:txBody>
                    <a:bodyPr/>
                    <a:lstStyle/>
                    <a:p>
                      <a:pPr indent="0" lvl="0" marL="0" rtl="0" algn="l">
                        <a:spcBef>
                          <a:spcPts val="0"/>
                        </a:spcBef>
                        <a:spcAft>
                          <a:spcPts val="0"/>
                        </a:spcAft>
                        <a:buNone/>
                      </a:pPr>
                      <a:r>
                        <a:rPr lang="en-GB" sz="1600">
                          <a:latin typeface="Source Code Pro SemiBold"/>
                          <a:ea typeface="Source Code Pro SemiBold"/>
                          <a:cs typeface="Source Code Pro SemiBold"/>
                          <a:sym typeface="Source Code Pro SemiBold"/>
                        </a:rPr>
                        <a:t>Boishali saikia et al.</a:t>
                      </a:r>
                      <a:endParaRPr>
                        <a:solidFill>
                          <a:srgbClr val="212121"/>
                        </a:solidFill>
                        <a:latin typeface="Source Code Pro SemiBold"/>
                        <a:ea typeface="Source Code Pro SemiBold"/>
                        <a:cs typeface="Source Code Pro SemiBold"/>
                        <a:sym typeface="Source Code Pro SemiBo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en-GB" sz="1600">
                          <a:latin typeface="Source Code Pro SemiBold"/>
                          <a:ea typeface="Source Code Pro SemiBold"/>
                          <a:cs typeface="Source Code Pro SemiBold"/>
                          <a:sym typeface="Source Code Pro SemiBold"/>
                        </a:rPr>
                        <a:t>Changing Pattern of Tobacco Consumption in Northeast India</a:t>
                      </a:r>
                      <a:endParaRPr sz="1600">
                        <a:latin typeface="Source Code Pro SemiBold"/>
                        <a:ea typeface="Source Code Pro SemiBold"/>
                        <a:cs typeface="Source Code Pro SemiBold"/>
                        <a:sym typeface="Source Code Pro SemiBo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en-GB" sz="1600">
                          <a:latin typeface="Source Code Pro SemiBold"/>
                          <a:ea typeface="Source Code Pro SemiBold"/>
                          <a:cs typeface="Source Code Pro SemiBold"/>
                          <a:sym typeface="Source Code Pro SemiBold"/>
                        </a:rPr>
                        <a:t>Prevalence Changes:</a:t>
                      </a:r>
                      <a:endParaRPr sz="1600">
                        <a:latin typeface="Source Code Pro SemiBold"/>
                        <a:ea typeface="Source Code Pro SemiBold"/>
                        <a:cs typeface="Source Code Pro SemiBold"/>
                        <a:sym typeface="Source Code Pro SemiBold"/>
                      </a:endParaRPr>
                    </a:p>
                    <a:p>
                      <a:pPr indent="-330200" lvl="0" marL="457200" rtl="0" algn="l">
                        <a:spcBef>
                          <a:spcPts val="0"/>
                        </a:spcBef>
                        <a:spcAft>
                          <a:spcPts val="0"/>
                        </a:spcAft>
                        <a:buSzPts val="1600"/>
                        <a:buFont typeface="Source Code Pro SemiBold"/>
                        <a:buChar char="●"/>
                      </a:pPr>
                      <a:r>
                        <a:rPr lang="en-GB" sz="1600">
                          <a:latin typeface="Source Code Pro SemiBold"/>
                          <a:ea typeface="Source Code Pro SemiBold"/>
                          <a:cs typeface="Source Code Pro SemiBold"/>
                          <a:sym typeface="Source Code Pro SemiBold"/>
                        </a:rPr>
                        <a:t>SLT use increased from 36.6% to 40.5%.</a:t>
                      </a:r>
                      <a:endParaRPr sz="1600">
                        <a:latin typeface="Source Code Pro SemiBold"/>
                        <a:ea typeface="Source Code Pro SemiBold"/>
                        <a:cs typeface="Source Code Pro SemiBold"/>
                        <a:sym typeface="Source Code Pro SemiBold"/>
                      </a:endParaRPr>
                    </a:p>
                    <a:p>
                      <a:pPr indent="-330200" lvl="0" marL="457200" rtl="0" algn="l">
                        <a:spcBef>
                          <a:spcPts val="0"/>
                        </a:spcBef>
                        <a:spcAft>
                          <a:spcPts val="0"/>
                        </a:spcAft>
                        <a:buSzPts val="1600"/>
                        <a:buFont typeface="Source Code Pro SemiBold"/>
                        <a:buChar char="●"/>
                      </a:pPr>
                      <a:r>
                        <a:rPr lang="en-GB" sz="1600">
                          <a:latin typeface="Source Code Pro SemiBold"/>
                          <a:ea typeface="Source Code Pro SemiBold"/>
                          <a:cs typeface="Source Code Pro SemiBold"/>
                          <a:sym typeface="Source Code Pro SemiBold"/>
                        </a:rPr>
                        <a:t>Any tobacco use increased from 44.1% to 49.5%.</a:t>
                      </a:r>
                      <a:endParaRPr sz="1600">
                        <a:latin typeface="Source Code Pro SemiBold"/>
                        <a:ea typeface="Source Code Pro SemiBold"/>
                        <a:cs typeface="Source Code Pro SemiBold"/>
                        <a:sym typeface="Source Code Pro SemiBold"/>
                      </a:endParaRPr>
                    </a:p>
                    <a:p>
                      <a:pPr indent="-330200" lvl="0" marL="457200" rtl="0" algn="l">
                        <a:spcBef>
                          <a:spcPts val="0"/>
                        </a:spcBef>
                        <a:spcAft>
                          <a:spcPts val="0"/>
                        </a:spcAft>
                        <a:buSzPts val="1600"/>
                        <a:buFont typeface="Source Code Pro SemiBold"/>
                        <a:buChar char="●"/>
                      </a:pPr>
                      <a:r>
                        <a:rPr lang="en-GB" sz="1600">
                          <a:latin typeface="Source Code Pro SemiBold"/>
                          <a:ea typeface="Source Code Pro SemiBold"/>
                          <a:cs typeface="Source Code Pro SemiBold"/>
                          <a:sym typeface="Source Code Pro SemiBold"/>
                        </a:rPr>
                        <a:t>Smoking declined from 19.3% to 16.9%.</a:t>
                      </a:r>
                      <a:endParaRPr sz="1600">
                        <a:latin typeface="Source Code Pro SemiBold"/>
                        <a:ea typeface="Source Code Pro SemiBold"/>
                        <a:cs typeface="Source Code Pro SemiBold"/>
                        <a:sym typeface="Source Code Pro SemiBold"/>
                      </a:endParaRPr>
                    </a:p>
                    <a:p>
                      <a:pPr indent="0" lvl="0" marL="457200" rtl="0" algn="l">
                        <a:spcBef>
                          <a:spcPts val="0"/>
                        </a:spcBef>
                        <a:spcAft>
                          <a:spcPts val="0"/>
                        </a:spcAft>
                        <a:buNone/>
                      </a:pPr>
                      <a:r>
                        <a:t/>
                      </a:r>
                      <a:endParaRPr sz="1300">
                        <a:latin typeface="Source Code Pro SemiBold"/>
                        <a:ea typeface="Source Code Pro SemiBold"/>
                        <a:cs typeface="Source Code Pro SemiBold"/>
                        <a:sym typeface="Source Code Pro SemiBo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Mentor Approval</a:t>
            </a:r>
            <a:endParaRPr/>
          </a:p>
        </p:txBody>
      </p:sp>
      <p:pic>
        <p:nvPicPr>
          <p:cNvPr id="69" name="Google Shape;69;p14"/>
          <p:cNvPicPr preferRelativeResize="0"/>
          <p:nvPr/>
        </p:nvPicPr>
        <p:blipFill>
          <a:blip r:embed="rId3">
            <a:alphaModFix/>
          </a:blip>
          <a:stretch>
            <a:fillRect/>
          </a:stretch>
        </p:blipFill>
        <p:spPr>
          <a:xfrm>
            <a:off x="3618525" y="35750"/>
            <a:ext cx="3384050" cy="5072001"/>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graphicFrame>
        <p:nvGraphicFramePr>
          <p:cNvPr id="185" name="Google Shape;185;p32"/>
          <p:cNvGraphicFramePr/>
          <p:nvPr/>
        </p:nvGraphicFramePr>
        <p:xfrm>
          <a:off x="0" y="0"/>
          <a:ext cx="3000000" cy="3000000"/>
        </p:xfrm>
        <a:graphic>
          <a:graphicData uri="http://schemas.openxmlformats.org/drawingml/2006/table">
            <a:tbl>
              <a:tblPr>
                <a:noFill/>
                <a:tableStyleId>{80079989-0EBA-459A-BCB5-EC3683CA651A}</a:tableStyleId>
              </a:tblPr>
              <a:tblGrid>
                <a:gridCol w="1726675"/>
                <a:gridCol w="2290125"/>
                <a:gridCol w="5127200"/>
              </a:tblGrid>
              <a:tr h="621900">
                <a:tc>
                  <a:txBody>
                    <a:bodyPr/>
                    <a:lstStyle/>
                    <a:p>
                      <a:pPr indent="0" lvl="0" marL="0" rtl="0" algn="l">
                        <a:spcBef>
                          <a:spcPts val="0"/>
                        </a:spcBef>
                        <a:spcAft>
                          <a:spcPts val="0"/>
                        </a:spcAft>
                        <a:buNone/>
                      </a:pPr>
                      <a:r>
                        <a:rPr lang="en-GB" sz="2000">
                          <a:latin typeface="Oswald"/>
                          <a:ea typeface="Oswald"/>
                          <a:cs typeface="Oswald"/>
                          <a:sym typeface="Oswald"/>
                        </a:rPr>
                        <a:t>Authors </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rPr lang="en-GB" sz="2000">
                          <a:latin typeface="Oswald"/>
                          <a:ea typeface="Oswald"/>
                          <a:cs typeface="Oswald"/>
                          <a:sym typeface="Oswald"/>
                        </a:rPr>
                        <a:t>Article</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rPr lang="en-GB" sz="2000">
                          <a:latin typeface="Oswald"/>
                          <a:ea typeface="Oswald"/>
                          <a:cs typeface="Oswald"/>
                          <a:sym typeface="Oswald"/>
                        </a:rPr>
                        <a:t>Findings</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D9EAD3"/>
                    </a:solidFill>
                  </a:tcPr>
                </a:tc>
              </a:tr>
              <a:tr h="2429300">
                <a:tc>
                  <a:txBody>
                    <a:bodyPr/>
                    <a:lstStyle/>
                    <a:p>
                      <a:pPr indent="0" lvl="0" marL="0" rtl="0" algn="l">
                        <a:lnSpc>
                          <a:spcPct val="115000"/>
                        </a:lnSpc>
                        <a:spcBef>
                          <a:spcPts val="0"/>
                        </a:spcBef>
                        <a:spcAft>
                          <a:spcPts val="1200"/>
                        </a:spcAft>
                        <a:buNone/>
                      </a:pPr>
                      <a:r>
                        <a:rPr lang="en-GB" sz="1500">
                          <a:solidFill>
                            <a:srgbClr val="212121"/>
                          </a:solidFill>
                          <a:latin typeface="Source Code Pro SemiBold"/>
                          <a:ea typeface="Source Code Pro SemiBold"/>
                          <a:cs typeface="Source Code Pro SemiBold"/>
                          <a:sym typeface="Source Code Pro SemiBold"/>
                        </a:rPr>
                        <a:t>Gupta PC et al.</a:t>
                      </a:r>
                      <a:endParaRPr sz="1700">
                        <a:latin typeface="Source Code Pro SemiBold"/>
                        <a:ea typeface="Source Code Pro SemiBold"/>
                        <a:cs typeface="Source Code Pro SemiBold"/>
                        <a:sym typeface="Source Code Pro SemiBold"/>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rtl="0" algn="l">
                        <a:spcBef>
                          <a:spcPts val="0"/>
                        </a:spcBef>
                        <a:spcAft>
                          <a:spcPts val="0"/>
                        </a:spcAft>
                        <a:buNone/>
                      </a:pPr>
                      <a:r>
                        <a:rPr lang="en-GB" sz="1700">
                          <a:latin typeface="Source Code Pro SemiBold"/>
                          <a:ea typeface="Source Code Pro SemiBold"/>
                          <a:cs typeface="Source Code Pro SemiBold"/>
                          <a:sym typeface="Source Code Pro SemiBold"/>
                        </a:rPr>
                        <a:t>ALCOHOL CONSUMPTION AMONG MIDDLE-AGED AND ELDERLY MEN: A COMMUNITY STUDY FROM WESTERN INDIA</a:t>
                      </a:r>
                      <a:endParaRPr sz="1700">
                        <a:latin typeface="Source Code Pro SemiBold"/>
                        <a:ea typeface="Source Code Pro SemiBold"/>
                        <a:cs typeface="Source Code Pro SemiBold"/>
                        <a:sym typeface="Source Code Pro SemiBold"/>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Prevalence: 19.78% of men reported alcohol use.</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Age Distribution: Highest among 25-34 years age group.</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Occupation: Higher prevalence among laborers and government servants.</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Education: Higher prevalence among those with basic education</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t/>
                      </a:r>
                      <a:endParaRPr sz="1700">
                        <a:latin typeface="Source Code Pro SemiBold"/>
                        <a:ea typeface="Source Code Pro SemiBold"/>
                        <a:cs typeface="Source Code Pro SemiBold"/>
                        <a:sym typeface="Source Code Pro SemiBold"/>
                      </a:endParaRPr>
                    </a:p>
                  </a:txBody>
                  <a:tcPr marT="91425" marB="91425" marR="91425" marL="91425">
                    <a:lnT cap="flat" cmpd="sng" w="9525">
                      <a:solidFill>
                        <a:srgbClr val="9E9E9E"/>
                      </a:solidFill>
                      <a:prstDash val="solid"/>
                      <a:round/>
                      <a:headEnd len="sm" w="sm" type="none"/>
                      <a:tailEnd len="sm" w="sm" type="none"/>
                    </a:lnT>
                  </a:tcPr>
                </a:tc>
              </a:tr>
              <a:tr h="2001725">
                <a:tc>
                  <a:txBody>
                    <a:bodyPr/>
                    <a:lstStyle/>
                    <a:p>
                      <a:pPr indent="0" lvl="0" marL="0" rtl="0" algn="l">
                        <a:spcBef>
                          <a:spcPts val="0"/>
                        </a:spcBef>
                        <a:spcAft>
                          <a:spcPts val="0"/>
                        </a:spcAft>
                        <a:buNone/>
                      </a:pPr>
                      <a:r>
                        <a:rPr lang="en-GB" sz="1700">
                          <a:latin typeface="Source Code Pro SemiBold"/>
                          <a:ea typeface="Source Code Pro SemiBold"/>
                          <a:cs typeface="Source Code Pro SemiBold"/>
                          <a:sym typeface="Source Code Pro SemiBold"/>
                        </a:rPr>
                        <a:t>Hazirika et al.</a:t>
                      </a:r>
                      <a:endParaRPr sz="1700">
                        <a:latin typeface="Source Code Pro SemiBold"/>
                        <a:ea typeface="Source Code Pro SemiBold"/>
                        <a:cs typeface="Source Code Pro SemiBold"/>
                        <a:sym typeface="Source Code Pro SemiBold"/>
                      </a:endParaRPr>
                    </a:p>
                  </a:txBody>
                  <a:tcPr marT="91425" marB="91425" marR="91425" marL="91425"/>
                </a:tc>
                <a:tc>
                  <a:txBody>
                    <a:bodyPr/>
                    <a:lstStyle/>
                    <a:p>
                      <a:pPr indent="0" lvl="0" marL="0" rtl="0" algn="l">
                        <a:spcBef>
                          <a:spcPts val="0"/>
                        </a:spcBef>
                        <a:spcAft>
                          <a:spcPts val="0"/>
                        </a:spcAft>
                        <a:buNone/>
                      </a:pPr>
                      <a:r>
                        <a:rPr lang="en-GB" sz="1700">
                          <a:latin typeface="Source Code Pro SemiBold"/>
                          <a:ea typeface="Source Code Pro SemiBold"/>
                          <a:cs typeface="Source Code Pro SemiBold"/>
                          <a:sym typeface="Source Code Pro SemiBold"/>
                        </a:rPr>
                        <a:t>Prevalence and Pattern of Substance Abuse at Bandardewa, Assam and Arunachal Pradesh</a:t>
                      </a:r>
                      <a:endParaRPr sz="1700">
                        <a:latin typeface="Source Code Pro SemiBold"/>
                        <a:ea typeface="Source Code Pro SemiBold"/>
                        <a:cs typeface="Source Code Pro SemiBold"/>
                        <a:sym typeface="Source Code Pro SemiBold"/>
                      </a:endParaRPr>
                    </a:p>
                  </a:txBody>
                  <a:tcPr marT="91425" marB="91425" marR="91425" marL="91425"/>
                </a:tc>
                <a:tc>
                  <a:txBody>
                    <a:bodyPr/>
                    <a:lstStyle/>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Tobacco Use: 40.4% prevalence, higher among males.</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Alcohol Use: 36.5% prevalence, with higher use among illiterates.</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Other Substances: Limited use of other drugs like injecting substances.</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t/>
                      </a:r>
                      <a:endParaRPr sz="1700">
                        <a:latin typeface="Source Code Pro SemiBold"/>
                        <a:ea typeface="Source Code Pro SemiBold"/>
                        <a:cs typeface="Source Code Pro SemiBold"/>
                        <a:sym typeface="Source Code Pro SemiBold"/>
                      </a:endParaRPr>
                    </a:p>
                  </a:txBody>
                  <a:tcPr marT="91425" marB="91425" marR="91425" marL="91425"/>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graphicFrame>
        <p:nvGraphicFramePr>
          <p:cNvPr id="190" name="Google Shape;190;p33"/>
          <p:cNvGraphicFramePr/>
          <p:nvPr/>
        </p:nvGraphicFramePr>
        <p:xfrm>
          <a:off x="75400" y="46725"/>
          <a:ext cx="3000000" cy="3000000"/>
        </p:xfrm>
        <a:graphic>
          <a:graphicData uri="http://schemas.openxmlformats.org/drawingml/2006/table">
            <a:tbl>
              <a:tblPr>
                <a:noFill/>
                <a:tableStyleId>{80079989-0EBA-459A-BCB5-EC3683CA651A}</a:tableStyleId>
              </a:tblPr>
              <a:tblGrid>
                <a:gridCol w="1582700"/>
                <a:gridCol w="2048325"/>
                <a:gridCol w="5437600"/>
              </a:tblGrid>
              <a:tr h="643500">
                <a:tc>
                  <a:txBody>
                    <a:bodyPr/>
                    <a:lstStyle/>
                    <a:p>
                      <a:pPr indent="0" lvl="0" marL="0" rtl="0" algn="l">
                        <a:spcBef>
                          <a:spcPts val="0"/>
                        </a:spcBef>
                        <a:spcAft>
                          <a:spcPts val="0"/>
                        </a:spcAft>
                        <a:buNone/>
                      </a:pPr>
                      <a:r>
                        <a:rPr lang="en-GB" sz="2000">
                          <a:latin typeface="Oswald"/>
                          <a:ea typeface="Oswald"/>
                          <a:cs typeface="Oswald"/>
                          <a:sym typeface="Oswald"/>
                        </a:rPr>
                        <a:t>Authors </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D0E0E3"/>
                    </a:solidFill>
                  </a:tcPr>
                </a:tc>
                <a:tc>
                  <a:txBody>
                    <a:bodyPr/>
                    <a:lstStyle/>
                    <a:p>
                      <a:pPr indent="0" lvl="0" marL="0" rtl="0" algn="l">
                        <a:spcBef>
                          <a:spcPts val="0"/>
                        </a:spcBef>
                        <a:spcAft>
                          <a:spcPts val="0"/>
                        </a:spcAft>
                        <a:buNone/>
                      </a:pPr>
                      <a:r>
                        <a:rPr lang="en-GB" sz="2000">
                          <a:latin typeface="Oswald"/>
                          <a:ea typeface="Oswald"/>
                          <a:cs typeface="Oswald"/>
                          <a:sym typeface="Oswald"/>
                        </a:rPr>
                        <a:t>Article</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D0E0E3"/>
                    </a:solidFill>
                  </a:tcPr>
                </a:tc>
                <a:tc>
                  <a:txBody>
                    <a:bodyPr/>
                    <a:lstStyle/>
                    <a:p>
                      <a:pPr indent="0" lvl="0" marL="0" rtl="0" algn="l">
                        <a:spcBef>
                          <a:spcPts val="0"/>
                        </a:spcBef>
                        <a:spcAft>
                          <a:spcPts val="0"/>
                        </a:spcAft>
                        <a:buNone/>
                      </a:pPr>
                      <a:r>
                        <a:rPr lang="en-GB" sz="2000">
                          <a:latin typeface="Oswald"/>
                          <a:ea typeface="Oswald"/>
                          <a:cs typeface="Oswald"/>
                          <a:sym typeface="Oswald"/>
                        </a:rPr>
                        <a:t>Findings</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D0E0E3"/>
                    </a:solidFill>
                  </a:tcPr>
                </a:tc>
              </a:tr>
              <a:tr h="2513800">
                <a:tc>
                  <a:txBody>
                    <a:bodyPr/>
                    <a:lstStyle/>
                    <a:p>
                      <a:pPr indent="0" lvl="0" marL="0" rtl="0" algn="l">
                        <a:lnSpc>
                          <a:spcPct val="115000"/>
                        </a:lnSpc>
                        <a:spcBef>
                          <a:spcPts val="0"/>
                        </a:spcBef>
                        <a:spcAft>
                          <a:spcPts val="1200"/>
                        </a:spcAft>
                        <a:buNone/>
                      </a:pPr>
                      <a:r>
                        <a:rPr lang="en-GB" sz="1600">
                          <a:solidFill>
                            <a:srgbClr val="212121"/>
                          </a:solidFill>
                          <a:latin typeface="Source Code Pro SemiBold"/>
                          <a:ea typeface="Source Code Pro SemiBold"/>
                          <a:cs typeface="Source Code Pro SemiBold"/>
                          <a:sym typeface="Source Code Pro SemiBold"/>
                        </a:rPr>
                        <a:t>Ghulam R et al.</a:t>
                      </a:r>
                      <a:endParaRPr sz="1700">
                        <a:latin typeface="Source Code Pro SemiBold"/>
                        <a:ea typeface="Source Code Pro SemiBold"/>
                        <a:cs typeface="Source Code Pro SemiBold"/>
                        <a:sym typeface="Source Code Pro SemiBold"/>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rtl="0" algn="l">
                        <a:spcBef>
                          <a:spcPts val="0"/>
                        </a:spcBef>
                        <a:spcAft>
                          <a:spcPts val="0"/>
                        </a:spcAft>
                        <a:buNone/>
                      </a:pPr>
                      <a:r>
                        <a:rPr lang="en-GB" sz="1700">
                          <a:latin typeface="Source Code Pro SemiBold"/>
                          <a:ea typeface="Source Code Pro SemiBold"/>
                          <a:cs typeface="Source Code Pro SemiBold"/>
                          <a:sym typeface="Source Code Pro SemiBold"/>
                        </a:rPr>
                        <a:t> Epidemiological Study of Drug Abuse in Urban Population of Madhya Pradesh</a:t>
                      </a:r>
                      <a:endParaRPr sz="1700">
                        <a:latin typeface="Source Code Pro SemiBold"/>
                        <a:ea typeface="Source Code Pro SemiBold"/>
                        <a:cs typeface="Source Code Pro SemiBold"/>
                        <a:sym typeface="Source Code Pro SemiBold"/>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Prevalence: 387 per 1000 population had used drugs.</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Common Drugs: Tobacco, alcohol, painkillers, and cannabis.</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Sociodemographic Factors: Higher prevalence among males, younger age groups, and lower education levels.</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Reasons for Use: Social reasons, curiosity, and stress relief.</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t/>
                      </a:r>
                      <a:endParaRPr sz="1700">
                        <a:latin typeface="Source Code Pro SemiBold"/>
                        <a:ea typeface="Source Code Pro SemiBold"/>
                        <a:cs typeface="Source Code Pro SemiBold"/>
                        <a:sym typeface="Source Code Pro SemiBold"/>
                      </a:endParaRPr>
                    </a:p>
                  </a:txBody>
                  <a:tcPr marT="91425" marB="91425" marR="91425" marL="91425">
                    <a:lnT cap="flat" cmpd="sng" w="9525">
                      <a:solidFill>
                        <a:srgbClr val="9E9E9E"/>
                      </a:solidFill>
                      <a:prstDash val="solid"/>
                      <a:round/>
                      <a:headEnd len="sm" w="sm" type="none"/>
                      <a:tailEnd len="sm" w="sm" type="none"/>
                    </a:lnT>
                  </a:tcPr>
                </a:tc>
              </a:tr>
              <a:tr h="1850125">
                <a:tc>
                  <a:txBody>
                    <a:bodyPr/>
                    <a:lstStyle/>
                    <a:p>
                      <a:pPr indent="0" lvl="0" marL="0" rtl="0" algn="l">
                        <a:lnSpc>
                          <a:spcPct val="115000"/>
                        </a:lnSpc>
                        <a:spcBef>
                          <a:spcPts val="0"/>
                        </a:spcBef>
                        <a:spcAft>
                          <a:spcPts val="1200"/>
                        </a:spcAft>
                        <a:buNone/>
                      </a:pPr>
                      <a:r>
                        <a:rPr lang="en-GB" sz="1600">
                          <a:solidFill>
                            <a:srgbClr val="212121"/>
                          </a:solidFill>
                          <a:latin typeface="Source Code Pro SemiBold"/>
                          <a:ea typeface="Source Code Pro SemiBold"/>
                          <a:cs typeface="Source Code Pro SemiBold"/>
                          <a:sym typeface="Source Code Pro SemiBold"/>
                        </a:rPr>
                        <a:t>Jena R et al.</a:t>
                      </a:r>
                      <a:endParaRPr sz="1700">
                        <a:latin typeface="Source Code Pro SemiBold"/>
                        <a:ea typeface="Source Code Pro SemiBold"/>
                        <a:cs typeface="Source Code Pro SemiBold"/>
                        <a:sym typeface="Source Code Pro SemiBold"/>
                      </a:endParaRPr>
                    </a:p>
                  </a:txBody>
                  <a:tcPr marT="91425" marB="91425" marR="91425" marL="91425"/>
                </a:tc>
                <a:tc>
                  <a:txBody>
                    <a:bodyPr/>
                    <a:lstStyle/>
                    <a:p>
                      <a:pPr indent="0" lvl="0" marL="0" rtl="0" algn="l">
                        <a:spcBef>
                          <a:spcPts val="0"/>
                        </a:spcBef>
                        <a:spcAft>
                          <a:spcPts val="0"/>
                        </a:spcAft>
                        <a:buNone/>
                      </a:pPr>
                      <a:r>
                        <a:rPr lang="en-GB" sz="1700">
                          <a:latin typeface="Source Code Pro SemiBold"/>
                          <a:ea typeface="Source Code Pro SemiBold"/>
                          <a:cs typeface="Source Code Pro SemiBold"/>
                          <a:sym typeface="Source Code Pro SemiBold"/>
                        </a:rPr>
                        <a:t>Drug Use in a Rural Community in Bihar</a:t>
                      </a:r>
                      <a:endParaRPr sz="1700">
                        <a:latin typeface="Source Code Pro SemiBold"/>
                        <a:ea typeface="Source Code Pro SemiBold"/>
                        <a:cs typeface="Source Code Pro SemiBold"/>
                        <a:sym typeface="Source Code Pro SemiBold"/>
                      </a:endParaRPr>
                    </a:p>
                  </a:txBody>
                  <a:tcPr marT="91425" marB="91425" marR="91425" marL="91425"/>
                </a:tc>
                <a:tc>
                  <a:txBody>
                    <a:bodyPr/>
                    <a:lstStyle/>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Prevalence: 28.9% of individuals were current drug users.</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Common Drugs: Alcohol and cannabis.</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Demographic Distribution: Higher prevalence among younger age groups and males.</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t/>
                      </a:r>
                      <a:endParaRPr sz="1700">
                        <a:latin typeface="Source Code Pro SemiBold"/>
                        <a:ea typeface="Source Code Pro SemiBold"/>
                        <a:cs typeface="Source Code Pro SemiBold"/>
                        <a:sym typeface="Source Code Pro SemiBold"/>
                      </a:endParaRPr>
                    </a:p>
                  </a:txBody>
                  <a:tcPr marT="91425" marB="91425" marR="91425" marL="91425"/>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graphicFrame>
        <p:nvGraphicFramePr>
          <p:cNvPr id="195" name="Google Shape;195;p34"/>
          <p:cNvGraphicFramePr/>
          <p:nvPr/>
        </p:nvGraphicFramePr>
        <p:xfrm>
          <a:off x="0" y="72800"/>
          <a:ext cx="3000000" cy="3000000"/>
        </p:xfrm>
        <a:graphic>
          <a:graphicData uri="http://schemas.openxmlformats.org/drawingml/2006/table">
            <a:tbl>
              <a:tblPr>
                <a:noFill/>
                <a:tableStyleId>{80079989-0EBA-459A-BCB5-EC3683CA651A}</a:tableStyleId>
              </a:tblPr>
              <a:tblGrid>
                <a:gridCol w="1661950"/>
                <a:gridCol w="2203400"/>
                <a:gridCol w="5278650"/>
              </a:tblGrid>
              <a:tr h="637475">
                <a:tc>
                  <a:txBody>
                    <a:bodyPr/>
                    <a:lstStyle/>
                    <a:p>
                      <a:pPr indent="0" lvl="0" marL="0" rtl="0" algn="l">
                        <a:spcBef>
                          <a:spcPts val="0"/>
                        </a:spcBef>
                        <a:spcAft>
                          <a:spcPts val="0"/>
                        </a:spcAft>
                        <a:buNone/>
                      </a:pPr>
                      <a:r>
                        <a:rPr lang="en-GB" sz="2000">
                          <a:latin typeface="Oswald"/>
                          <a:ea typeface="Oswald"/>
                          <a:cs typeface="Oswald"/>
                          <a:sym typeface="Oswald"/>
                        </a:rPr>
                        <a:t>Authors </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rPr lang="en-GB" sz="2000">
                          <a:latin typeface="Oswald"/>
                          <a:ea typeface="Oswald"/>
                          <a:cs typeface="Oswald"/>
                          <a:sym typeface="Oswald"/>
                        </a:rPr>
                        <a:t>Article</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rPr lang="en-GB" sz="2000">
                          <a:latin typeface="Oswald"/>
                          <a:ea typeface="Oswald"/>
                          <a:cs typeface="Oswald"/>
                          <a:sym typeface="Oswald"/>
                        </a:rPr>
                        <a:t>Findings</a:t>
                      </a:r>
                      <a:endParaRPr sz="2000">
                        <a:latin typeface="Oswald"/>
                        <a:ea typeface="Oswald"/>
                        <a:cs typeface="Oswald"/>
                        <a:sym typeface="Oswa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D9EAD3"/>
                    </a:solidFill>
                  </a:tcPr>
                </a:tc>
              </a:tr>
              <a:tr h="4433225">
                <a:tc>
                  <a:txBody>
                    <a:bodyPr/>
                    <a:lstStyle/>
                    <a:p>
                      <a:pPr indent="0" lvl="0" marL="0" rtl="0" algn="l">
                        <a:lnSpc>
                          <a:spcPct val="115000"/>
                        </a:lnSpc>
                        <a:spcBef>
                          <a:spcPts val="0"/>
                        </a:spcBef>
                        <a:spcAft>
                          <a:spcPts val="1200"/>
                        </a:spcAft>
                        <a:buNone/>
                      </a:pPr>
                      <a:r>
                        <a:rPr lang="en-GB">
                          <a:latin typeface="Source Code Pro SemiBold"/>
                          <a:ea typeface="Source Code Pro SemiBold"/>
                          <a:cs typeface="Source Code Pro SemiBold"/>
                          <a:sym typeface="Source Code Pro SemiBold"/>
                        </a:rPr>
                        <a:t>Rastogi A et al.</a:t>
                      </a:r>
                      <a:endParaRPr>
                        <a:latin typeface="Source Code Pro SemiBold"/>
                        <a:ea typeface="Source Code Pro SemiBold"/>
                        <a:cs typeface="Source Code Pro SemiBold"/>
                        <a:sym typeface="Source Code Pro SemiBo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Alcohol consumption in India: a systematic review and modelling study for sub-national estimates of drinking patterns</a:t>
                      </a:r>
                      <a:endParaRPr>
                        <a:latin typeface="Source Code Pro SemiBold"/>
                        <a:ea typeface="Source Code Pro SemiBold"/>
                        <a:cs typeface="Source Code Pro SemiBold"/>
                        <a:sym typeface="Source Code Pro SemiBo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en-GB" sz="1300">
                          <a:latin typeface="Source Code Pro SemiBold"/>
                          <a:ea typeface="Source Code Pro SemiBold"/>
                          <a:cs typeface="Source Code Pro SemiBold"/>
                          <a:sym typeface="Source Code Pro SemiBold"/>
                        </a:rPr>
                        <a:t>Prevalence: </a:t>
                      </a:r>
                      <a:r>
                        <a:rPr lang="en-GB" sz="1100">
                          <a:latin typeface="Source Code Pro SemiBold"/>
                          <a:ea typeface="Source Code Pro SemiBold"/>
                          <a:cs typeface="Source Code Pro SemiBold"/>
                          <a:sym typeface="Source Code Pro SemiBold"/>
                        </a:rPr>
                        <a:t>The highest current drinking prevalence among males was in Arunachal Pradesh (76.1%), Manipur (64.1%), and Sikkim (62.9%), and among females in Arunachal Pradesh (63.7%), Sikkim (50.9%), and Chhattisgarh (19.1%). The lowest prevalence for males was in Lakshadweep (6.4%), Jammu and Kashmir (14.5%), and Gujarat (21.2%), and for females in Delhi (1.3%), Uttarakhand (1.4%), and Lakshadweep (1.5%).</a:t>
                      </a:r>
                      <a:endParaRPr sz="1100">
                        <a:latin typeface="Source Code Pro SemiBold"/>
                        <a:ea typeface="Source Code Pro SemiBold"/>
                        <a:cs typeface="Source Code Pro SemiBold"/>
                        <a:sym typeface="Source Code Pro SemiBold"/>
                      </a:endParaRPr>
                    </a:p>
                    <a:p>
                      <a:pPr indent="0" lvl="0" marL="0" rtl="0" algn="l">
                        <a:lnSpc>
                          <a:spcPct val="115000"/>
                        </a:lnSpc>
                        <a:spcBef>
                          <a:spcPts val="1200"/>
                        </a:spcBef>
                        <a:spcAft>
                          <a:spcPts val="0"/>
                        </a:spcAft>
                        <a:buNone/>
                      </a:pPr>
                      <a:r>
                        <a:rPr lang="en-GB" sz="1100">
                          <a:latin typeface="Source Code Pro SemiBold"/>
                          <a:ea typeface="Source Code Pro SemiBold"/>
                          <a:cs typeface="Source Code Pro SemiBold"/>
                          <a:sym typeface="Source Code Pro SemiBold"/>
                        </a:rPr>
                        <a:t>Regional Variations and Influencing Factors:</a:t>
                      </a:r>
                      <a:endParaRPr sz="1100">
                        <a:latin typeface="Source Code Pro SemiBold"/>
                        <a:ea typeface="Source Code Pro SemiBold"/>
                        <a:cs typeface="Source Code Pro SemiBold"/>
                        <a:sym typeface="Source Code Pro SemiBold"/>
                      </a:endParaRPr>
                    </a:p>
                    <a:p>
                      <a:pPr indent="-298450" lvl="0" marL="457200" rtl="0" algn="l">
                        <a:lnSpc>
                          <a:spcPct val="115000"/>
                        </a:lnSpc>
                        <a:spcBef>
                          <a:spcPts val="1200"/>
                        </a:spcBef>
                        <a:spcAft>
                          <a:spcPts val="0"/>
                        </a:spcAft>
                        <a:buSzPts val="1100"/>
                        <a:buChar char="●"/>
                      </a:pPr>
                      <a:r>
                        <a:rPr lang="en-GB" sz="1100">
                          <a:latin typeface="Source Code Pro SemiBold"/>
                          <a:ea typeface="Source Code Pro SemiBold"/>
                          <a:cs typeface="Source Code Pro SemiBold"/>
                          <a:sym typeface="Source Code Pro SemiBold"/>
                        </a:rPr>
                        <a:t>North and South Regions: Northern states generally had lower prevalence rates, while southern states like Karnataka showed higher rates of alcohol use Northeast and Central Regions: The Northeast had higher current drinking rates, particularly in Arunachal Pradesh and Sikkim. Central states displayed mixed prevalence rates influenced by local factors.</a:t>
                      </a:r>
                      <a:endParaRPr sz="1100">
                        <a:latin typeface="Source Code Pro SemiBold"/>
                        <a:ea typeface="Source Code Pro SemiBold"/>
                        <a:cs typeface="Source Code Pro SemiBold"/>
                        <a:sym typeface="Source Code Pro SemiBold"/>
                      </a:endParaRPr>
                    </a:p>
                    <a:p>
                      <a:pPr indent="-298450" lvl="0" marL="457200" rtl="0" algn="l">
                        <a:lnSpc>
                          <a:spcPct val="115000"/>
                        </a:lnSpc>
                        <a:spcBef>
                          <a:spcPts val="0"/>
                        </a:spcBef>
                        <a:spcAft>
                          <a:spcPts val="0"/>
                        </a:spcAft>
                        <a:buSzPts val="1100"/>
                        <a:buChar char="●"/>
                      </a:pPr>
                      <a:r>
                        <a:rPr lang="en-GB" sz="1100">
                          <a:latin typeface="Source Code Pro SemiBold"/>
                          <a:ea typeface="Source Code Pro SemiBold"/>
                          <a:cs typeface="Source Code Pro SemiBold"/>
                          <a:sym typeface="Source Code Pro SemiBold"/>
                        </a:rPr>
                        <a:t>Socioeconomic and Cultural Factors: Alcohol prohibition and higher literacy rates correlated with lower current drinking prevalence, while higher prevalence was often associated with cultural acceptance and socioeconomic conditions that encouraged alcohol consumption.</a:t>
                      </a:r>
                      <a:endParaRPr sz="1100">
                        <a:latin typeface="Source Code Pro SemiBold"/>
                        <a:ea typeface="Source Code Pro SemiBold"/>
                        <a:cs typeface="Source Code Pro SemiBold"/>
                        <a:sym typeface="Source Code Pro SemiBold"/>
                      </a:endParaRPr>
                    </a:p>
                    <a:p>
                      <a:pPr indent="0" lvl="0" marL="0" rtl="0" algn="l">
                        <a:spcBef>
                          <a:spcPts val="1200"/>
                        </a:spcBef>
                        <a:spcAft>
                          <a:spcPts val="0"/>
                        </a:spcAft>
                        <a:buNone/>
                      </a:pPr>
                      <a:r>
                        <a:t/>
                      </a:r>
                      <a:endParaRPr sz="1300">
                        <a:latin typeface="Source Code Pro SemiBold"/>
                        <a:ea typeface="Source Code Pro SemiBold"/>
                        <a:cs typeface="Source Code Pro SemiBold"/>
                        <a:sym typeface="Source Code Pro SemiBold"/>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5"/>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Discussion </a:t>
            </a:r>
            <a:endParaRPr/>
          </a:p>
        </p:txBody>
      </p:sp>
      <p:sp>
        <p:nvSpPr>
          <p:cNvPr id="201" name="Google Shape;201;p35"/>
          <p:cNvSpPr txBox="1"/>
          <p:nvPr/>
        </p:nvSpPr>
        <p:spPr>
          <a:xfrm>
            <a:off x="74700" y="1290900"/>
            <a:ext cx="9069300" cy="385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GB">
                <a:solidFill>
                  <a:schemeClr val="dk2"/>
                </a:solidFill>
                <a:latin typeface="Source Code Pro"/>
                <a:ea typeface="Source Code Pro"/>
                <a:cs typeface="Source Code Pro"/>
                <a:sym typeface="Source Code Pro"/>
              </a:rPr>
              <a:t>The review highlights the prevalence patterns for tobacco and alcohol consumption in India, emphasizing socioeconomic and regional variations, and the impact of familial factors on substance use.</a:t>
            </a:r>
            <a:endParaRPr>
              <a:solidFill>
                <a:schemeClr val="dk2"/>
              </a:solidFill>
              <a:latin typeface="Source Code Pro"/>
              <a:ea typeface="Source Code Pro"/>
              <a:cs typeface="Source Code Pro"/>
              <a:sym typeface="Source Code Pro"/>
            </a:endParaRPr>
          </a:p>
          <a:p>
            <a:pPr indent="0" lvl="0" marL="0" rtl="0" algn="l">
              <a:lnSpc>
                <a:spcPct val="115000"/>
              </a:lnSpc>
              <a:spcBef>
                <a:spcPts val="1200"/>
              </a:spcBef>
              <a:spcAft>
                <a:spcPts val="0"/>
              </a:spcAft>
              <a:buNone/>
            </a:pPr>
            <a:r>
              <a:rPr lang="en-GB" sz="1200" u="sng">
                <a:latin typeface="Source Code Pro SemiBold"/>
                <a:ea typeface="Source Code Pro SemiBold"/>
                <a:cs typeface="Source Code Pro SemiBold"/>
                <a:sym typeface="Source Code Pro SemiBold"/>
              </a:rPr>
              <a:t>Tobacco Consumption:</a:t>
            </a:r>
            <a:endParaRPr sz="1200" u="sng">
              <a:latin typeface="Source Code Pro SemiBold"/>
              <a:ea typeface="Source Code Pro SemiBold"/>
              <a:cs typeface="Source Code Pro SemiBold"/>
              <a:sym typeface="Source Code Pro SemiBold"/>
            </a:endParaRPr>
          </a:p>
          <a:p>
            <a:pPr indent="-304800" lvl="0" marL="457200" rtl="0" algn="l">
              <a:lnSpc>
                <a:spcPct val="115000"/>
              </a:lnSpc>
              <a:spcBef>
                <a:spcPts val="1200"/>
              </a:spcBef>
              <a:spcAft>
                <a:spcPts val="0"/>
              </a:spcAft>
              <a:buSzPts val="1200"/>
              <a:buChar char="●"/>
            </a:pPr>
            <a:r>
              <a:rPr lang="en-GB" sz="1200">
                <a:latin typeface="Source Code Pro SemiBold"/>
                <a:ea typeface="Source Code Pro SemiBold"/>
                <a:cs typeface="Source Code Pro SemiBold"/>
                <a:sym typeface="Source Code Pro SemiBold"/>
              </a:rPr>
              <a:t>Overall Prevalence: The overall prevalence of tobacco use among men is 70%, while 30% of women are current tobacco users. Smokeless tobacco use is higher among women (26%) compared to men (22%).</a:t>
            </a:r>
            <a:endParaRPr sz="1200">
              <a:latin typeface="Source Code Pro SemiBold"/>
              <a:ea typeface="Source Code Pro SemiBold"/>
              <a:cs typeface="Source Code Pro SemiBold"/>
              <a:sym typeface="Source Code Pro SemiBold"/>
            </a:endParaRPr>
          </a:p>
          <a:p>
            <a:pPr indent="0" lvl="0" marL="457200" rtl="0" algn="l">
              <a:lnSpc>
                <a:spcPct val="115000"/>
              </a:lnSpc>
              <a:spcBef>
                <a:spcPts val="1200"/>
              </a:spcBef>
              <a:spcAft>
                <a:spcPts val="0"/>
              </a:spcAft>
              <a:buNone/>
            </a:pPr>
            <a:r>
              <a:rPr lang="en-GB" sz="1200" u="sng">
                <a:latin typeface="Source Code Pro SemiBold"/>
                <a:ea typeface="Source Code Pro SemiBold"/>
                <a:cs typeface="Source Code Pro SemiBold"/>
                <a:sym typeface="Source Code Pro SemiBold"/>
              </a:rPr>
              <a:t>Socioeconomic Factors:</a:t>
            </a:r>
            <a:endParaRPr sz="1200" u="sng">
              <a:latin typeface="Source Code Pro SemiBold"/>
              <a:ea typeface="Source Code Pro SemiBold"/>
              <a:cs typeface="Source Code Pro SemiBold"/>
              <a:sym typeface="Source Code Pro SemiBold"/>
            </a:endParaRPr>
          </a:p>
          <a:p>
            <a:pPr indent="-304800" lvl="0" marL="457200" rtl="0" algn="l">
              <a:lnSpc>
                <a:spcPct val="115000"/>
              </a:lnSpc>
              <a:spcBef>
                <a:spcPts val="1200"/>
              </a:spcBef>
              <a:spcAft>
                <a:spcPts val="0"/>
              </a:spcAft>
              <a:buSzPts val="1200"/>
              <a:buFont typeface="Source Code Pro SemiBold"/>
              <a:buChar char="●"/>
            </a:pPr>
            <a:r>
              <a:rPr lang="en-GB" sz="1200">
                <a:latin typeface="Source Code Pro SemiBold"/>
                <a:ea typeface="Source Code Pro SemiBold"/>
                <a:cs typeface="Source Code Pro SemiBold"/>
                <a:sym typeface="Source Code Pro SemiBold"/>
              </a:rPr>
              <a:t>Income: Lower-income individuals have higher rates of tobacco use, especially bidi smoking and smokeless tobacco. As wealth increases, the prevalence of smokeless tobacco or bidi smoking tends to decrease.</a:t>
            </a:r>
            <a:endParaRPr sz="1200">
              <a:latin typeface="Source Code Pro SemiBold"/>
              <a:ea typeface="Source Code Pro SemiBold"/>
              <a:cs typeface="Source Code Pro SemiBold"/>
              <a:sym typeface="Source Code Pro SemiBold"/>
            </a:endParaRPr>
          </a:p>
          <a:p>
            <a:pPr indent="-304800" lvl="0" marL="457200" rtl="0" algn="l">
              <a:lnSpc>
                <a:spcPct val="115000"/>
              </a:lnSpc>
              <a:spcBef>
                <a:spcPts val="0"/>
              </a:spcBef>
              <a:spcAft>
                <a:spcPts val="0"/>
              </a:spcAft>
              <a:buSzPts val="1200"/>
              <a:buFont typeface="Source Code Pro SemiBold"/>
              <a:buChar char="●"/>
            </a:pPr>
            <a:r>
              <a:rPr lang="en-GB" sz="1200">
                <a:latin typeface="Source Code Pro SemiBold"/>
                <a:ea typeface="Source Code Pro SemiBold"/>
                <a:cs typeface="Source Code Pro SemiBold"/>
                <a:sym typeface="Source Code Pro SemiBold"/>
              </a:rPr>
              <a:t>Education: Lower education levels correlate with higher tobacco use. Illiterate individuals have higher prevalence rates for both smoking and smokeless tobacco use.</a:t>
            </a:r>
            <a:endParaRPr sz="1200">
              <a:latin typeface="Source Code Pro SemiBold"/>
              <a:ea typeface="Source Code Pro SemiBold"/>
              <a:cs typeface="Source Code Pro SemiBold"/>
              <a:sym typeface="Source Code Pro SemiBold"/>
            </a:endParaRPr>
          </a:p>
          <a:p>
            <a:pPr indent="-304800" lvl="0" marL="457200" rtl="0" algn="l">
              <a:lnSpc>
                <a:spcPct val="115000"/>
              </a:lnSpc>
              <a:spcBef>
                <a:spcPts val="0"/>
              </a:spcBef>
              <a:spcAft>
                <a:spcPts val="0"/>
              </a:spcAft>
              <a:buSzPts val="1200"/>
              <a:buFont typeface="Source Code Pro SemiBold"/>
              <a:buChar char="●"/>
            </a:pPr>
            <a:r>
              <a:rPr lang="en-GB" sz="1200">
                <a:latin typeface="Source Code Pro SemiBold"/>
                <a:ea typeface="Source Code Pro SemiBold"/>
                <a:cs typeface="Source Code Pro SemiBold"/>
                <a:sym typeface="Source Code Pro SemiBold"/>
              </a:rPr>
              <a:t>Occupation: Higher tobacco use is observed among unemployed individuals and manual laborers.</a:t>
            </a:r>
            <a:endParaRPr sz="15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6"/>
          <p:cNvSpPr txBox="1"/>
          <p:nvPr/>
        </p:nvSpPr>
        <p:spPr>
          <a:xfrm>
            <a:off x="0" y="679800"/>
            <a:ext cx="9144000" cy="4771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200" u="sng">
                <a:latin typeface="Source Code Pro SemiBold"/>
                <a:ea typeface="Source Code Pro SemiBold"/>
                <a:cs typeface="Source Code Pro SemiBold"/>
                <a:sym typeface="Source Code Pro SemiBold"/>
              </a:rPr>
              <a:t>Regional Factors:</a:t>
            </a:r>
            <a:endParaRPr sz="1200" u="sng">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sz="1200">
                <a:latin typeface="Source Code Pro SemiBold"/>
                <a:ea typeface="Source Code Pro SemiBold"/>
                <a:cs typeface="Source Code Pro SemiBold"/>
                <a:sym typeface="Source Code Pro SemiBold"/>
              </a:rPr>
              <a:t>Urban vs. Rural: Urban areas have higher cigarette smoking rates, while rural areas show higher bidi and smokeless tobacco use.</a:t>
            </a:r>
            <a:endParaRPr sz="12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sz="1200">
                <a:latin typeface="Source Code Pro SemiBold"/>
                <a:ea typeface="Source Code Pro SemiBold"/>
                <a:cs typeface="Source Code Pro SemiBold"/>
                <a:sym typeface="Source Code Pro SemiBold"/>
              </a:rPr>
              <a:t>State Variations: Northeastern states like Mizoram and Arunachal Pradesh exhibit higher tobacco use rates compared to other regions.</a:t>
            </a:r>
            <a:endParaRPr sz="12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t/>
            </a:r>
            <a:endParaRPr sz="1200">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sz="1200">
                <a:latin typeface="Source Code Pro SemiBold"/>
                <a:ea typeface="Source Code Pro SemiBold"/>
                <a:cs typeface="Source Code Pro SemiBold"/>
                <a:sym typeface="Source Code Pro SemiBold"/>
              </a:rPr>
              <a:t>Urban Slums: Substance dependence, including tobacco use, is notably higher in urban slums compared to rural areas.</a:t>
            </a:r>
            <a:endParaRPr sz="1200">
              <a:latin typeface="Source Code Pro SemiBold"/>
              <a:ea typeface="Source Code Pro SemiBold"/>
              <a:cs typeface="Source Code Pro SemiBold"/>
              <a:sym typeface="Source Code Pro SemiBold"/>
            </a:endParaRPr>
          </a:p>
          <a:p>
            <a:pPr indent="0" lvl="0" marL="0" rtl="0" algn="l">
              <a:lnSpc>
                <a:spcPct val="115000"/>
              </a:lnSpc>
              <a:spcBef>
                <a:spcPts val="1200"/>
              </a:spcBef>
              <a:spcAft>
                <a:spcPts val="0"/>
              </a:spcAft>
              <a:buNone/>
            </a:pPr>
            <a:r>
              <a:rPr lang="en-GB" sz="1200" u="sng">
                <a:latin typeface="Source Code Pro SemiBold"/>
                <a:ea typeface="Source Code Pro SemiBold"/>
                <a:cs typeface="Source Code Pro SemiBold"/>
                <a:sym typeface="Source Code Pro SemiBold"/>
              </a:rPr>
              <a:t>Alcohol Consumption:</a:t>
            </a:r>
            <a:endParaRPr sz="1200" u="sng">
              <a:latin typeface="Source Code Pro SemiBold"/>
              <a:ea typeface="Source Code Pro SemiBold"/>
              <a:cs typeface="Source Code Pro SemiBold"/>
              <a:sym typeface="Source Code Pro SemiBold"/>
            </a:endParaRPr>
          </a:p>
          <a:p>
            <a:pPr indent="-304800" lvl="0" marL="457200" rtl="0" algn="l">
              <a:lnSpc>
                <a:spcPct val="115000"/>
              </a:lnSpc>
              <a:spcBef>
                <a:spcPts val="1200"/>
              </a:spcBef>
              <a:spcAft>
                <a:spcPts val="0"/>
              </a:spcAft>
              <a:buSzPts val="1200"/>
              <a:buChar char="●"/>
            </a:pPr>
            <a:r>
              <a:rPr lang="en-GB" sz="1200">
                <a:latin typeface="Source Code Pro SemiBold"/>
                <a:ea typeface="Source Code Pro SemiBold"/>
                <a:cs typeface="Source Code Pro SemiBold"/>
                <a:sym typeface="Source Code Pro SemiBold"/>
              </a:rPr>
              <a:t>Overall Prevalence: The prevalence of current alcohol use among adolescents ranges from 3.9% to 69.8%, with higher rates among older age groups.</a:t>
            </a:r>
            <a:endParaRPr sz="1200">
              <a:latin typeface="Source Code Pro SemiBold"/>
              <a:ea typeface="Source Code Pro SemiBold"/>
              <a:cs typeface="Source Code Pro SemiBold"/>
              <a:sym typeface="Source Code Pro SemiBold"/>
            </a:endParaRPr>
          </a:p>
          <a:p>
            <a:pPr indent="0" lvl="0" marL="457200" rtl="0" algn="l">
              <a:lnSpc>
                <a:spcPct val="115000"/>
              </a:lnSpc>
              <a:spcBef>
                <a:spcPts val="1200"/>
              </a:spcBef>
              <a:spcAft>
                <a:spcPts val="0"/>
              </a:spcAft>
              <a:buNone/>
            </a:pPr>
            <a:r>
              <a:rPr lang="en-GB" sz="1200" u="sng">
                <a:latin typeface="Source Code Pro SemiBold"/>
                <a:ea typeface="Source Code Pro SemiBold"/>
                <a:cs typeface="Source Code Pro SemiBold"/>
                <a:sym typeface="Source Code Pro SemiBold"/>
              </a:rPr>
              <a:t>Socioeconomic Factors:</a:t>
            </a:r>
            <a:endParaRPr sz="1200" u="sng">
              <a:latin typeface="Source Code Pro SemiBold"/>
              <a:ea typeface="Source Code Pro SemiBold"/>
              <a:cs typeface="Source Code Pro SemiBold"/>
              <a:sym typeface="Source Code Pro SemiBold"/>
            </a:endParaRPr>
          </a:p>
          <a:p>
            <a:pPr indent="-304800" lvl="0" marL="457200" rtl="0" algn="l">
              <a:lnSpc>
                <a:spcPct val="115000"/>
              </a:lnSpc>
              <a:spcBef>
                <a:spcPts val="1200"/>
              </a:spcBef>
              <a:spcAft>
                <a:spcPts val="0"/>
              </a:spcAft>
              <a:buSzPts val="1200"/>
              <a:buFont typeface="Source Code Pro SemiBold"/>
              <a:buChar char="●"/>
            </a:pPr>
            <a:r>
              <a:rPr lang="en-GB" sz="1200">
                <a:latin typeface="Source Code Pro SemiBold"/>
                <a:ea typeface="Source Code Pro SemiBold"/>
                <a:cs typeface="Source Code Pro SemiBold"/>
                <a:sym typeface="Source Code Pro SemiBold"/>
              </a:rPr>
              <a:t>Income: Higher alcohol consumption is associated with higher income levels. However, lower-income groups tend to consume cheaper, locally brewed alcoholic beverages.</a:t>
            </a:r>
            <a:endParaRPr sz="1200">
              <a:latin typeface="Source Code Pro SemiBold"/>
              <a:ea typeface="Source Code Pro SemiBold"/>
              <a:cs typeface="Source Code Pro SemiBold"/>
              <a:sym typeface="Source Code Pro SemiBold"/>
            </a:endParaRPr>
          </a:p>
          <a:p>
            <a:pPr indent="-304800" lvl="0" marL="457200" rtl="0" algn="l">
              <a:lnSpc>
                <a:spcPct val="115000"/>
              </a:lnSpc>
              <a:spcBef>
                <a:spcPts val="0"/>
              </a:spcBef>
              <a:spcAft>
                <a:spcPts val="0"/>
              </a:spcAft>
              <a:buSzPts val="1200"/>
              <a:buFont typeface="Source Code Pro SemiBold"/>
              <a:buChar char="●"/>
            </a:pPr>
            <a:r>
              <a:rPr lang="en-GB" sz="1200">
                <a:latin typeface="Source Code Pro SemiBold"/>
                <a:ea typeface="Source Code Pro SemiBold"/>
                <a:cs typeface="Source Code Pro SemiBold"/>
                <a:sym typeface="Source Code Pro SemiBold"/>
              </a:rPr>
              <a:t>Education: Lower education levels correlate with higher alcohol consumption. Higher education levels generally show lower alcohol use rates.</a:t>
            </a:r>
            <a:endParaRPr sz="1200">
              <a:latin typeface="Source Code Pro SemiBold"/>
              <a:ea typeface="Source Code Pro SemiBold"/>
              <a:cs typeface="Source Code Pro SemiBold"/>
              <a:sym typeface="Source Code Pro SemiBold"/>
            </a:endParaRPr>
          </a:p>
          <a:p>
            <a:pPr indent="-304800" lvl="0" marL="457200" rtl="0" algn="l">
              <a:lnSpc>
                <a:spcPct val="115000"/>
              </a:lnSpc>
              <a:spcBef>
                <a:spcPts val="0"/>
              </a:spcBef>
              <a:spcAft>
                <a:spcPts val="0"/>
              </a:spcAft>
              <a:buSzPts val="1200"/>
              <a:buFont typeface="Source Code Pro SemiBold"/>
              <a:buChar char="●"/>
            </a:pPr>
            <a:r>
              <a:rPr lang="en-GB" sz="1200">
                <a:latin typeface="Source Code Pro SemiBold"/>
                <a:ea typeface="Source Code Pro SemiBold"/>
                <a:cs typeface="Source Code Pro SemiBold"/>
                <a:sym typeface="Source Code Pro SemiBold"/>
              </a:rPr>
              <a:t>Occupation: Higher alcohol use is observed among laborers and individuals in stressful occupations.</a:t>
            </a:r>
            <a:endParaRPr sz="1200">
              <a:latin typeface="Source Code Pro SemiBold"/>
              <a:ea typeface="Source Code Pro SemiBold"/>
              <a:cs typeface="Source Code Pro SemiBold"/>
              <a:sym typeface="Source Code Pro SemiBold"/>
            </a:endParaRPr>
          </a:p>
          <a:p>
            <a:pPr indent="0" lvl="0" marL="0" rtl="0" algn="l">
              <a:spcBef>
                <a:spcPts val="1200"/>
              </a:spcBef>
              <a:spcAft>
                <a:spcPts val="0"/>
              </a:spcAft>
              <a:buNone/>
            </a:pPr>
            <a:r>
              <a:t/>
            </a:r>
            <a:endParaRPr/>
          </a:p>
        </p:txBody>
      </p:sp>
      <p:sp>
        <p:nvSpPr>
          <p:cNvPr id="207" name="Google Shape;207;p36"/>
          <p:cNvSpPr txBox="1"/>
          <p:nvPr/>
        </p:nvSpPr>
        <p:spPr>
          <a:xfrm>
            <a:off x="0" y="0"/>
            <a:ext cx="30000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3000">
                <a:solidFill>
                  <a:schemeClr val="dk2"/>
                </a:solidFill>
                <a:latin typeface="Oswald"/>
                <a:ea typeface="Oswald"/>
                <a:cs typeface="Oswald"/>
                <a:sym typeface="Oswald"/>
              </a:rPr>
              <a:t>Discussion(1/</a:t>
            </a:r>
            <a:r>
              <a:rPr lang="en-GB" sz="3000">
                <a:solidFill>
                  <a:schemeClr val="dk2"/>
                </a:solidFill>
                <a:latin typeface="Oswald"/>
                <a:ea typeface="Oswald"/>
                <a:cs typeface="Oswald"/>
                <a:sym typeface="Oswald"/>
              </a:rPr>
              <a:t>2</a:t>
            </a:r>
            <a:r>
              <a:rPr lang="en-GB" sz="3000">
                <a:solidFill>
                  <a:schemeClr val="dk2"/>
                </a:solidFill>
                <a:latin typeface="Oswald"/>
                <a:ea typeface="Oswald"/>
                <a:cs typeface="Oswald"/>
                <a:sym typeface="Oswald"/>
              </a:rPr>
              <a:t>)</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37"/>
          <p:cNvSpPr txBox="1"/>
          <p:nvPr>
            <p:ph type="title"/>
          </p:nvPr>
        </p:nvSpPr>
        <p:spPr>
          <a:xfrm>
            <a:off x="0" y="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Discussion(</a:t>
            </a:r>
            <a:r>
              <a:rPr lang="en-GB"/>
              <a:t>1/3</a:t>
            </a:r>
            <a:r>
              <a:rPr lang="en-GB"/>
              <a:t>) </a:t>
            </a:r>
            <a:endParaRPr/>
          </a:p>
        </p:txBody>
      </p:sp>
      <p:sp>
        <p:nvSpPr>
          <p:cNvPr id="213" name="Google Shape;213;p37"/>
          <p:cNvSpPr txBox="1"/>
          <p:nvPr>
            <p:ph idx="1" type="body"/>
          </p:nvPr>
        </p:nvSpPr>
        <p:spPr>
          <a:xfrm>
            <a:off x="-47625" y="733500"/>
            <a:ext cx="8987400" cy="4299000"/>
          </a:xfrm>
          <a:prstGeom prst="rect">
            <a:avLst/>
          </a:prstGeom>
        </p:spPr>
        <p:txBody>
          <a:bodyPr anchorCtr="0" anchor="t" bIns="91425" lIns="91425" spcFirstLastPara="1" rIns="91425" wrap="square" tIns="91425">
            <a:noAutofit/>
          </a:bodyPr>
          <a:lstStyle/>
          <a:p>
            <a:pPr indent="0" lvl="0" marL="457200" rtl="0" algn="l">
              <a:lnSpc>
                <a:spcPct val="95000"/>
              </a:lnSpc>
              <a:spcBef>
                <a:spcPts val="1200"/>
              </a:spcBef>
              <a:spcAft>
                <a:spcPts val="0"/>
              </a:spcAft>
              <a:buSzPts val="1018"/>
              <a:buNone/>
            </a:pPr>
            <a:r>
              <a:rPr lang="en-GB" sz="1210" u="sng">
                <a:solidFill>
                  <a:srgbClr val="000000"/>
                </a:solidFill>
                <a:latin typeface="Source Code Pro SemiBold"/>
                <a:ea typeface="Source Code Pro SemiBold"/>
                <a:cs typeface="Source Code Pro SemiBold"/>
                <a:sym typeface="Source Code Pro SemiBold"/>
              </a:rPr>
              <a:t>Regional Factors:</a:t>
            </a:r>
            <a:endParaRPr sz="1210" u="sng">
              <a:solidFill>
                <a:srgbClr val="000000"/>
              </a:solidFill>
              <a:latin typeface="Source Code Pro SemiBold"/>
              <a:ea typeface="Source Code Pro SemiBold"/>
              <a:cs typeface="Source Code Pro SemiBold"/>
              <a:sym typeface="Source Code Pro SemiBold"/>
            </a:endParaRPr>
          </a:p>
          <a:p>
            <a:pPr indent="-299085" lvl="0" marL="457200" rtl="0" algn="l">
              <a:lnSpc>
                <a:spcPct val="95000"/>
              </a:lnSpc>
              <a:spcBef>
                <a:spcPts val="1200"/>
              </a:spcBef>
              <a:spcAft>
                <a:spcPts val="0"/>
              </a:spcAft>
              <a:buClr>
                <a:srgbClr val="000000"/>
              </a:buClr>
              <a:buSzPts val="1110"/>
              <a:buFont typeface="Source Code Pro SemiBold"/>
              <a:buChar char="●"/>
            </a:pPr>
            <a:r>
              <a:rPr lang="en-GB" sz="1110">
                <a:solidFill>
                  <a:srgbClr val="000000"/>
                </a:solidFill>
                <a:latin typeface="Source Code Pro SemiBold"/>
                <a:ea typeface="Source Code Pro SemiBold"/>
                <a:cs typeface="Source Code Pro SemiBold"/>
                <a:sym typeface="Source Code Pro SemiBold"/>
              </a:rPr>
              <a:t>Urban vs. Rural: Urban areas show higher alcohol consumption rates compared to rural areas.</a:t>
            </a:r>
            <a:endParaRPr sz="1110">
              <a:solidFill>
                <a:srgbClr val="000000"/>
              </a:solidFill>
              <a:latin typeface="Source Code Pro SemiBold"/>
              <a:ea typeface="Source Code Pro SemiBold"/>
              <a:cs typeface="Source Code Pro SemiBold"/>
              <a:sym typeface="Source Code Pro SemiBold"/>
            </a:endParaRPr>
          </a:p>
          <a:p>
            <a:pPr indent="-299085" lvl="0" marL="457200" rtl="0" algn="l">
              <a:lnSpc>
                <a:spcPct val="95000"/>
              </a:lnSpc>
              <a:spcBef>
                <a:spcPts val="0"/>
              </a:spcBef>
              <a:spcAft>
                <a:spcPts val="0"/>
              </a:spcAft>
              <a:buClr>
                <a:srgbClr val="000000"/>
              </a:buClr>
              <a:buSzPts val="1110"/>
              <a:buFont typeface="Source Code Pro SemiBold"/>
              <a:buChar char="●"/>
            </a:pPr>
            <a:r>
              <a:rPr lang="en-GB" sz="1110">
                <a:solidFill>
                  <a:srgbClr val="000000"/>
                </a:solidFill>
                <a:latin typeface="Source Code Pro SemiBold"/>
                <a:ea typeface="Source Code Pro SemiBold"/>
                <a:cs typeface="Source Code Pro SemiBold"/>
                <a:sym typeface="Source Code Pro SemiBold"/>
              </a:rPr>
              <a:t>State Variations: Northeastern states like Arunachal Pradesh and Sikkim show high prevalence of alcohol use, while states like Kerala have high per capita alcohol consumption rates.</a:t>
            </a:r>
            <a:endParaRPr sz="1110">
              <a:solidFill>
                <a:srgbClr val="000000"/>
              </a:solidFill>
              <a:latin typeface="Source Code Pro SemiBold"/>
              <a:ea typeface="Source Code Pro SemiBold"/>
              <a:cs typeface="Source Code Pro SemiBold"/>
              <a:sym typeface="Source Code Pro SemiBold"/>
            </a:endParaRPr>
          </a:p>
          <a:p>
            <a:pPr indent="-299085" lvl="0" marL="457200" rtl="0" algn="l">
              <a:lnSpc>
                <a:spcPct val="95000"/>
              </a:lnSpc>
              <a:spcBef>
                <a:spcPts val="0"/>
              </a:spcBef>
              <a:spcAft>
                <a:spcPts val="0"/>
              </a:spcAft>
              <a:buClr>
                <a:srgbClr val="000000"/>
              </a:buClr>
              <a:buSzPts val="1110"/>
              <a:buFont typeface="Source Code Pro SemiBold"/>
              <a:buChar char="●"/>
            </a:pPr>
            <a:r>
              <a:rPr lang="en-GB" sz="1110">
                <a:solidFill>
                  <a:srgbClr val="000000"/>
                </a:solidFill>
                <a:latin typeface="Source Code Pro SemiBold"/>
                <a:ea typeface="Source Code Pro SemiBold"/>
                <a:cs typeface="Source Code Pro SemiBold"/>
                <a:sym typeface="Source Code Pro SemiBold"/>
              </a:rPr>
              <a:t>Urban Slums: Urban slums report higher rates of alcohol dependence, with significant social and health complications.</a:t>
            </a:r>
            <a:endParaRPr sz="1156">
              <a:solidFill>
                <a:srgbClr val="000000"/>
              </a:solidFill>
              <a:latin typeface="Source Code Pro SemiBold"/>
              <a:ea typeface="Source Code Pro SemiBold"/>
              <a:cs typeface="Source Code Pro SemiBold"/>
              <a:sym typeface="Source Code Pro SemiBold"/>
            </a:endParaRPr>
          </a:p>
          <a:p>
            <a:pPr indent="0" lvl="0" marL="0" rtl="0" algn="l">
              <a:lnSpc>
                <a:spcPct val="95000"/>
              </a:lnSpc>
              <a:spcBef>
                <a:spcPts val="1200"/>
              </a:spcBef>
              <a:spcAft>
                <a:spcPts val="0"/>
              </a:spcAft>
              <a:buSzPts val="1018"/>
              <a:buNone/>
            </a:pPr>
            <a:r>
              <a:rPr lang="en-GB" sz="1156" u="sng">
                <a:solidFill>
                  <a:srgbClr val="000000"/>
                </a:solidFill>
                <a:latin typeface="Source Code Pro SemiBold"/>
                <a:ea typeface="Source Code Pro SemiBold"/>
                <a:cs typeface="Source Code Pro SemiBold"/>
                <a:sym typeface="Source Code Pro SemiBold"/>
              </a:rPr>
              <a:t>Other Drugs:</a:t>
            </a:r>
            <a:endParaRPr sz="1156" u="sng">
              <a:solidFill>
                <a:srgbClr val="000000"/>
              </a:solidFill>
              <a:latin typeface="Source Code Pro SemiBold"/>
              <a:ea typeface="Source Code Pro SemiBold"/>
              <a:cs typeface="Source Code Pro SemiBold"/>
              <a:sym typeface="Source Code Pro SemiBold"/>
            </a:endParaRPr>
          </a:p>
          <a:p>
            <a:pPr indent="-302021" lvl="0" marL="457200" rtl="0" algn="l">
              <a:lnSpc>
                <a:spcPct val="95000"/>
              </a:lnSpc>
              <a:spcBef>
                <a:spcPts val="1200"/>
              </a:spcBef>
              <a:spcAft>
                <a:spcPts val="0"/>
              </a:spcAft>
              <a:buClr>
                <a:srgbClr val="000000"/>
              </a:buClr>
              <a:buSzPts val="1156"/>
              <a:buFont typeface="Arial"/>
              <a:buChar char="●"/>
            </a:pPr>
            <a:r>
              <a:rPr lang="en-GB" sz="1156">
                <a:solidFill>
                  <a:srgbClr val="000000"/>
                </a:solidFill>
                <a:latin typeface="Source Code Pro SemiBold"/>
                <a:ea typeface="Source Code Pro SemiBold"/>
                <a:cs typeface="Source Code Pro SemiBold"/>
                <a:sym typeface="Source Code Pro SemiBold"/>
              </a:rPr>
              <a:t>Cannabis and Opioid Use: Cannabis use has a prevalence of around 2.8%, while opioid use is around 2.1%, with variations across different states and socioeconomic groups.</a:t>
            </a:r>
            <a:endParaRPr sz="1156">
              <a:solidFill>
                <a:srgbClr val="000000"/>
              </a:solidFill>
              <a:latin typeface="Source Code Pro SemiBold"/>
              <a:ea typeface="Source Code Pro SemiBold"/>
              <a:cs typeface="Source Code Pro SemiBold"/>
              <a:sym typeface="Source Code Pro SemiBold"/>
            </a:endParaRPr>
          </a:p>
          <a:p>
            <a:pPr indent="0" lvl="0" marL="0" rtl="0" algn="l">
              <a:lnSpc>
                <a:spcPct val="95000"/>
              </a:lnSpc>
              <a:spcBef>
                <a:spcPts val="1200"/>
              </a:spcBef>
              <a:spcAft>
                <a:spcPts val="0"/>
              </a:spcAft>
              <a:buSzPts val="1018"/>
              <a:buNone/>
            </a:pPr>
            <a:r>
              <a:rPr lang="en-GB" sz="1156" u="sng">
                <a:solidFill>
                  <a:srgbClr val="000000"/>
                </a:solidFill>
                <a:latin typeface="Source Code Pro SemiBold"/>
                <a:ea typeface="Source Code Pro SemiBold"/>
                <a:cs typeface="Source Code Pro SemiBold"/>
                <a:sym typeface="Source Code Pro SemiBold"/>
              </a:rPr>
              <a:t>Familial Influence on Substance Use</a:t>
            </a:r>
            <a:endParaRPr sz="1156" u="sng">
              <a:solidFill>
                <a:srgbClr val="000000"/>
              </a:solidFill>
              <a:latin typeface="Source Code Pro SemiBold"/>
              <a:ea typeface="Source Code Pro SemiBold"/>
              <a:cs typeface="Source Code Pro SemiBold"/>
              <a:sym typeface="Source Code Pro SemiBold"/>
            </a:endParaRPr>
          </a:p>
          <a:p>
            <a:pPr indent="-302021" lvl="0" marL="457200" rtl="0" algn="l">
              <a:lnSpc>
                <a:spcPct val="95000"/>
              </a:lnSpc>
              <a:spcBef>
                <a:spcPts val="1200"/>
              </a:spcBef>
              <a:spcAft>
                <a:spcPts val="0"/>
              </a:spcAft>
              <a:buClr>
                <a:srgbClr val="000000"/>
              </a:buClr>
              <a:buSzPts val="1156"/>
              <a:buFont typeface="Arial"/>
              <a:buChar char="●"/>
            </a:pPr>
            <a:r>
              <a:rPr lang="en-GB" sz="1156">
                <a:solidFill>
                  <a:srgbClr val="000000"/>
                </a:solidFill>
                <a:latin typeface="Source Code Pro SemiBold"/>
                <a:ea typeface="Source Code Pro SemiBold"/>
                <a:cs typeface="Source Code Pro SemiBold"/>
                <a:sym typeface="Source Code Pro SemiBold"/>
              </a:rPr>
              <a:t>Family Dynamics: Familial factors, such as the presence of substance use within the family, childhood maltreatment, and parental substance abuse, significantly influence individual substance use behaviors.</a:t>
            </a:r>
            <a:endParaRPr sz="1156">
              <a:solidFill>
                <a:srgbClr val="000000"/>
              </a:solidFill>
              <a:latin typeface="Source Code Pro SemiBold"/>
              <a:ea typeface="Source Code Pro SemiBold"/>
              <a:cs typeface="Source Code Pro SemiBold"/>
              <a:sym typeface="Source Code Pro SemiBold"/>
            </a:endParaRPr>
          </a:p>
          <a:p>
            <a:pPr indent="-302021" lvl="0" marL="457200" rtl="0" algn="l">
              <a:lnSpc>
                <a:spcPct val="95000"/>
              </a:lnSpc>
              <a:spcBef>
                <a:spcPts val="0"/>
              </a:spcBef>
              <a:spcAft>
                <a:spcPts val="0"/>
              </a:spcAft>
              <a:buClr>
                <a:srgbClr val="000000"/>
              </a:buClr>
              <a:buSzPts val="1156"/>
              <a:buFont typeface="Arial"/>
              <a:buChar char="●"/>
            </a:pPr>
            <a:r>
              <a:rPr lang="en-GB" sz="1156">
                <a:solidFill>
                  <a:srgbClr val="000000"/>
                </a:solidFill>
                <a:latin typeface="Source Code Pro SemiBold"/>
                <a:ea typeface="Source Code Pro SemiBold"/>
                <a:cs typeface="Source Code Pro SemiBold"/>
                <a:sym typeface="Source Code Pro SemiBold"/>
              </a:rPr>
              <a:t>Cultural Practices: Cultural norms and practices, such as paan chewing, play a role in substance use behaviors, particularly in regions where these practices are culturally accepted.</a:t>
            </a:r>
            <a:endParaRPr sz="1156">
              <a:solidFill>
                <a:srgbClr val="000000"/>
              </a:solidFill>
              <a:latin typeface="Source Code Pro SemiBold"/>
              <a:ea typeface="Source Code Pro SemiBold"/>
              <a:cs typeface="Source Code Pro SemiBold"/>
              <a:sym typeface="Source Code Pro SemiBold"/>
            </a:endParaRPr>
          </a:p>
          <a:p>
            <a:pPr indent="-302021" lvl="0" marL="457200" rtl="0" algn="l">
              <a:lnSpc>
                <a:spcPct val="95000"/>
              </a:lnSpc>
              <a:spcBef>
                <a:spcPts val="0"/>
              </a:spcBef>
              <a:spcAft>
                <a:spcPts val="0"/>
              </a:spcAft>
              <a:buClr>
                <a:srgbClr val="000000"/>
              </a:buClr>
              <a:buSzPts val="1156"/>
              <a:buFont typeface="Arial"/>
              <a:buChar char="●"/>
            </a:pPr>
            <a:r>
              <a:rPr lang="en-GB" sz="1156">
                <a:solidFill>
                  <a:srgbClr val="000000"/>
                </a:solidFill>
                <a:latin typeface="Source Code Pro SemiBold"/>
                <a:ea typeface="Source Code Pro SemiBold"/>
                <a:cs typeface="Source Code Pro SemiBold"/>
                <a:sym typeface="Source Code Pro SemiBold"/>
              </a:rPr>
              <a:t>Parental Influence: Adolescents who perceive parental approval of substance use are more likely to engage in these behaviors.</a:t>
            </a:r>
            <a:endParaRPr sz="1156">
              <a:solidFill>
                <a:srgbClr val="000000"/>
              </a:solidFill>
              <a:latin typeface="Source Code Pro SemiBold"/>
              <a:ea typeface="Source Code Pro SemiBold"/>
              <a:cs typeface="Source Code Pro SemiBold"/>
              <a:sym typeface="Source Code Pro SemiBold"/>
            </a:endParaRPr>
          </a:p>
          <a:p>
            <a:pPr indent="0" lvl="0" marL="914400" rtl="0" algn="l">
              <a:lnSpc>
                <a:spcPct val="95000"/>
              </a:lnSpc>
              <a:spcBef>
                <a:spcPts val="1200"/>
              </a:spcBef>
              <a:spcAft>
                <a:spcPts val="1200"/>
              </a:spcAft>
              <a:buSzPts val="1018"/>
              <a:buNone/>
            </a:pPr>
            <a:r>
              <a:t/>
            </a:r>
            <a:endParaRPr sz="1110">
              <a:solidFill>
                <a:srgbClr val="000000"/>
              </a:solidFill>
              <a:latin typeface="Source Code Pro SemiBold"/>
              <a:ea typeface="Source Code Pro SemiBold"/>
              <a:cs typeface="Source Code Pro SemiBold"/>
              <a:sym typeface="Source Code Pro SemiBo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38"/>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Discussion (</a:t>
            </a:r>
            <a:r>
              <a:rPr lang="en-GB"/>
              <a:t>1/4</a:t>
            </a:r>
            <a:r>
              <a:rPr lang="en-GB"/>
              <a:t>) </a:t>
            </a:r>
            <a:endParaRPr/>
          </a:p>
        </p:txBody>
      </p:sp>
      <p:sp>
        <p:nvSpPr>
          <p:cNvPr id="219" name="Google Shape;219;p38"/>
          <p:cNvSpPr txBox="1"/>
          <p:nvPr>
            <p:ph idx="1" type="body"/>
          </p:nvPr>
        </p:nvSpPr>
        <p:spPr>
          <a:xfrm>
            <a:off x="311700" y="1506925"/>
            <a:ext cx="8520600" cy="30999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1200"/>
              </a:spcAft>
              <a:buNone/>
            </a:pPr>
            <a:r>
              <a:rPr lang="en-GB"/>
              <a:t>The study reveals significant gaps in current public health interventions for substance use in India. Existing strategies often fail to address the </a:t>
            </a:r>
            <a:r>
              <a:rPr b="1" i="1" lang="en-GB"/>
              <a:t>specific needs of different socioeconomic</a:t>
            </a:r>
            <a:r>
              <a:rPr lang="en-GB"/>
              <a:t> and regional groups, resulting in less effective outcomes. There is also a lack of </a:t>
            </a:r>
            <a:r>
              <a:rPr b="1" i="1" lang="en-GB"/>
              <a:t>gender-specific interventions</a:t>
            </a:r>
            <a:r>
              <a:rPr lang="en-GB"/>
              <a:t>, particularly concerning smokeless tobacco use among women. Additionally, many programs do not consider cultural practices and norms, diminishing their efficacy. Moreover, there is a shortage of </a:t>
            </a:r>
            <a:r>
              <a:rPr b="1" i="1" lang="en-GB"/>
              <a:t>family-based prevention </a:t>
            </a:r>
            <a:r>
              <a:rPr lang="en-GB"/>
              <a:t>and intervention programs, despite the critical role of family dynamics and childhood experiences in shaping substance use behaviors. These gaps highlight the need for more tailored and comprehensive public health approaches.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39"/>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conclusion</a:t>
            </a:r>
            <a:endParaRPr/>
          </a:p>
        </p:txBody>
      </p:sp>
      <p:sp>
        <p:nvSpPr>
          <p:cNvPr id="225" name="Google Shape;225;p39"/>
          <p:cNvSpPr txBox="1"/>
          <p:nvPr>
            <p:ph idx="1" type="body"/>
          </p:nvPr>
        </p:nvSpPr>
        <p:spPr>
          <a:xfrm>
            <a:off x="311700" y="1468825"/>
            <a:ext cx="8520600" cy="3099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GB">
                <a:latin typeface="Source Code Pro SemiBold"/>
                <a:ea typeface="Source Code Pro SemiBold"/>
                <a:cs typeface="Source Code Pro SemiBold"/>
                <a:sym typeface="Source Code Pro SemiBold"/>
              </a:rPr>
              <a:t>This review underscores the complexity of substance use patterns in India, driven by socioeconomic, regional, familial, and cultural factors. Effective public health strategies must be multifaceted and context-specific, addressing the unique challenges and needs of different population groups. By focusing on education, economic stability, family support, and cultural sensitivity, interventions can be more effective in reducing substance use and improving overall public health outcomes in India.</a:t>
            </a:r>
            <a:endParaRPr>
              <a:latin typeface="Source Code Pro SemiBold"/>
              <a:ea typeface="Source Code Pro SemiBold"/>
              <a:cs typeface="Source Code Pro SemiBold"/>
              <a:sym typeface="Source Code Pro SemiBo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40"/>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References </a:t>
            </a:r>
            <a:endParaRPr/>
          </a:p>
        </p:txBody>
      </p:sp>
      <p:sp>
        <p:nvSpPr>
          <p:cNvPr id="231" name="Google Shape;231;p40"/>
          <p:cNvSpPr txBox="1"/>
          <p:nvPr>
            <p:ph idx="1" type="body"/>
          </p:nvPr>
        </p:nvSpPr>
        <p:spPr>
          <a:xfrm>
            <a:off x="311700" y="1468825"/>
            <a:ext cx="8520600" cy="3587400"/>
          </a:xfrm>
          <a:prstGeom prst="rect">
            <a:avLst/>
          </a:prstGeom>
        </p:spPr>
        <p:txBody>
          <a:bodyPr anchorCtr="0" anchor="t" bIns="91425" lIns="91425" spcFirstLastPara="1" rIns="91425" wrap="square" tIns="91425">
            <a:normAutofit fontScale="85000"/>
          </a:bodyPr>
          <a:lstStyle/>
          <a:p>
            <a:pPr indent="-298767" lvl="0" marL="457200" rtl="0" algn="l">
              <a:spcBef>
                <a:spcPts val="0"/>
              </a:spcBef>
              <a:spcAft>
                <a:spcPts val="0"/>
              </a:spcAft>
              <a:buClr>
                <a:srgbClr val="212121"/>
              </a:buClr>
              <a:buSzPct val="100000"/>
              <a:buAutoNum type="arabicPeriod"/>
            </a:pPr>
            <a:r>
              <a:rPr lang="en-GB" sz="1300">
                <a:solidFill>
                  <a:srgbClr val="212121"/>
                </a:solidFill>
                <a:highlight>
                  <a:srgbClr val="FFFFFF"/>
                </a:highlight>
              </a:rPr>
              <a:t>Barik A, Rai RK, Gorain A, Majumdar S, Chowdhury A. Socio-economic disparities in tobacco consumption in rural India: evidence from a health and demographic surveillance system. </a:t>
            </a:r>
            <a:r>
              <a:rPr i="1" lang="en-GB" sz="1300">
                <a:solidFill>
                  <a:srgbClr val="212121"/>
                </a:solidFill>
                <a:highlight>
                  <a:srgbClr val="FFFFFF"/>
                </a:highlight>
              </a:rPr>
              <a:t>Perspect Public Health</a:t>
            </a:r>
            <a:r>
              <a:rPr lang="en-GB" sz="1300">
                <a:solidFill>
                  <a:srgbClr val="212121"/>
                </a:solidFill>
                <a:highlight>
                  <a:srgbClr val="FFFFFF"/>
                </a:highlight>
              </a:rPr>
              <a:t>. 2016;136(5):278-287. doi:10.1177/1757913915609947</a:t>
            </a:r>
            <a:endParaRPr sz="1300">
              <a:solidFill>
                <a:srgbClr val="212121"/>
              </a:solidFill>
              <a:highlight>
                <a:srgbClr val="FFFFFF"/>
              </a:highlight>
            </a:endParaRPr>
          </a:p>
          <a:p>
            <a:pPr indent="-293370" lvl="0" marL="457200" rtl="0" algn="l">
              <a:spcBef>
                <a:spcPts val="0"/>
              </a:spcBef>
              <a:spcAft>
                <a:spcPts val="0"/>
              </a:spcAft>
              <a:buClr>
                <a:srgbClr val="212121"/>
              </a:buClr>
              <a:buSzPct val="92307"/>
              <a:buAutoNum type="arabicPeriod"/>
            </a:pPr>
            <a:r>
              <a:rPr lang="en-GB" sz="1300">
                <a:solidFill>
                  <a:srgbClr val="212121"/>
                </a:solidFill>
                <a:highlight>
                  <a:srgbClr val="FFFFFF"/>
                </a:highlight>
              </a:rPr>
              <a:t>Nadkarni A, Tu A, Garg A, et al. Alcohol use among adolescents in India: a systematic review. </a:t>
            </a:r>
            <a:r>
              <a:rPr i="1" lang="en-GB" sz="1300">
                <a:solidFill>
                  <a:srgbClr val="212121"/>
                </a:solidFill>
                <a:highlight>
                  <a:srgbClr val="FFFFFF"/>
                </a:highlight>
              </a:rPr>
              <a:t>Global </a:t>
            </a:r>
            <a:r>
              <a:rPr i="1" lang="en-GB" sz="1300">
                <a:solidFill>
                  <a:srgbClr val="212121"/>
                </a:solidFill>
                <a:highlight>
                  <a:srgbClr val="FFFFFF"/>
                </a:highlight>
              </a:rPr>
              <a:t>Mental</a:t>
            </a:r>
            <a:r>
              <a:rPr i="1" lang="en-GB" sz="1300">
                <a:solidFill>
                  <a:srgbClr val="212121"/>
                </a:solidFill>
                <a:highlight>
                  <a:srgbClr val="FFFFFF"/>
                </a:highlight>
              </a:rPr>
              <a:t> Health (Camb)</a:t>
            </a:r>
            <a:r>
              <a:rPr lang="en-GB" sz="1300">
                <a:solidFill>
                  <a:srgbClr val="212121"/>
                </a:solidFill>
                <a:highlight>
                  <a:srgbClr val="FFFFFF"/>
                </a:highlight>
              </a:rPr>
              <a:t>. 2022;9:1-25. Published 2022 Jan 7. doi:10.1017/gmh.2021.48</a:t>
            </a:r>
            <a:endParaRPr sz="1300">
              <a:solidFill>
                <a:srgbClr val="212121"/>
              </a:solidFill>
              <a:highlight>
                <a:srgbClr val="FFFFFF"/>
              </a:highlight>
            </a:endParaRPr>
          </a:p>
          <a:p>
            <a:pPr indent="-298767" lvl="0" marL="457200" rtl="0" algn="l">
              <a:spcBef>
                <a:spcPts val="0"/>
              </a:spcBef>
              <a:spcAft>
                <a:spcPts val="0"/>
              </a:spcAft>
              <a:buClr>
                <a:srgbClr val="212121"/>
              </a:buClr>
              <a:buSzPct val="100000"/>
              <a:buAutoNum type="arabicPeriod"/>
            </a:pPr>
            <a:r>
              <a:rPr lang="en-GB" sz="1300">
                <a:solidFill>
                  <a:srgbClr val="212121"/>
                </a:solidFill>
                <a:highlight>
                  <a:srgbClr val="FFFFFF"/>
                </a:highlight>
              </a:rPr>
              <a:t>Shah S, Dave B, Shah R, Mehta TR, Dave R. Socioeconomic and cultural impact of tobacco in India. </a:t>
            </a:r>
            <a:r>
              <a:rPr i="1" lang="en-GB" sz="1300">
                <a:solidFill>
                  <a:srgbClr val="212121"/>
                </a:solidFill>
                <a:highlight>
                  <a:srgbClr val="FFFFFF"/>
                </a:highlight>
              </a:rPr>
              <a:t>J Family Med Prim Care</a:t>
            </a:r>
            <a:r>
              <a:rPr lang="en-GB" sz="1300">
                <a:solidFill>
                  <a:srgbClr val="212121"/>
                </a:solidFill>
                <a:highlight>
                  <a:srgbClr val="FFFFFF"/>
                </a:highlight>
              </a:rPr>
              <a:t>. 2018;7(6):1173-1176. doi:10.4103/jfmpc.jfmpc_36_18</a:t>
            </a:r>
            <a:endParaRPr sz="1300">
              <a:solidFill>
                <a:srgbClr val="212121"/>
              </a:solidFill>
              <a:highlight>
                <a:srgbClr val="FFFFFF"/>
              </a:highlight>
            </a:endParaRPr>
          </a:p>
          <a:p>
            <a:pPr indent="-298767" lvl="0" marL="457200" rtl="0" algn="l">
              <a:spcBef>
                <a:spcPts val="0"/>
              </a:spcBef>
              <a:spcAft>
                <a:spcPts val="0"/>
              </a:spcAft>
              <a:buClr>
                <a:srgbClr val="212121"/>
              </a:buClr>
              <a:buSzPct val="100000"/>
              <a:buAutoNum type="arabicPeriod"/>
            </a:pPr>
            <a:r>
              <a:rPr lang="en-GB" sz="1300">
                <a:solidFill>
                  <a:srgbClr val="212121"/>
                </a:solidFill>
                <a:highlight>
                  <a:srgbClr val="FFFFFF"/>
                </a:highlight>
              </a:rPr>
              <a:t>Parmar A, Bhatia G, Sharma P, Pal A. Understanding the epidemiology of substance use in India: A review of nationwide surveys. </a:t>
            </a:r>
            <a:r>
              <a:rPr i="1" lang="en-GB" sz="1300">
                <a:solidFill>
                  <a:srgbClr val="212121"/>
                </a:solidFill>
                <a:highlight>
                  <a:srgbClr val="FFFFFF"/>
                </a:highlight>
              </a:rPr>
              <a:t>Indian J Psychiatry</a:t>
            </a:r>
            <a:r>
              <a:rPr lang="en-GB" sz="1300">
                <a:solidFill>
                  <a:srgbClr val="212121"/>
                </a:solidFill>
                <a:highlight>
                  <a:srgbClr val="FFFFFF"/>
                </a:highlight>
              </a:rPr>
              <a:t>. 2023;65(5):498-505. doi:10.4103/indianjpsychiatry.indianjpsychiatry_791_22</a:t>
            </a:r>
            <a:endParaRPr sz="1300">
              <a:solidFill>
                <a:srgbClr val="212121"/>
              </a:solidFill>
              <a:highlight>
                <a:srgbClr val="FFFFFF"/>
              </a:highlight>
            </a:endParaRPr>
          </a:p>
          <a:p>
            <a:pPr indent="-298767" lvl="0" marL="457200" rtl="0" algn="l">
              <a:spcBef>
                <a:spcPts val="0"/>
              </a:spcBef>
              <a:spcAft>
                <a:spcPts val="0"/>
              </a:spcAft>
              <a:buClr>
                <a:srgbClr val="212121"/>
              </a:buClr>
              <a:buSzPct val="100000"/>
              <a:buAutoNum type="arabicPeriod"/>
            </a:pPr>
            <a:r>
              <a:rPr lang="en-GB" sz="1300">
                <a:solidFill>
                  <a:srgbClr val="212121"/>
                </a:solidFill>
                <a:highlight>
                  <a:srgbClr val="FFFFFF"/>
                </a:highlight>
              </a:rPr>
              <a:t>Thakur JS, Prinja S, Bhatnagar N, Rana SK, Sinha DN, Singh PK. Widespread inequalities in smoking &amp; smokeless tobacco consumption across wealth quintiles in States of India: Need for targeted interventions. </a:t>
            </a:r>
            <a:r>
              <a:rPr i="1" lang="en-GB" sz="1300">
                <a:solidFill>
                  <a:srgbClr val="212121"/>
                </a:solidFill>
                <a:highlight>
                  <a:srgbClr val="FFFFFF"/>
                </a:highlight>
              </a:rPr>
              <a:t>Indian J Med Res</a:t>
            </a:r>
            <a:r>
              <a:rPr lang="en-GB" sz="1300">
                <a:solidFill>
                  <a:srgbClr val="212121"/>
                </a:solidFill>
                <a:highlight>
                  <a:srgbClr val="FFFFFF"/>
                </a:highlight>
              </a:rPr>
              <a:t>. 2015;141(6):789-798. doi:10.4103/0971-5916.160704</a:t>
            </a:r>
            <a:endParaRPr sz="1300">
              <a:solidFill>
                <a:srgbClr val="212121"/>
              </a:solidFill>
              <a:highlight>
                <a:srgbClr val="FFFFFF"/>
              </a:highlight>
            </a:endParaRPr>
          </a:p>
          <a:p>
            <a:pPr indent="-298767" lvl="0" marL="457200" rtl="0" algn="l">
              <a:spcBef>
                <a:spcPts val="0"/>
              </a:spcBef>
              <a:spcAft>
                <a:spcPts val="0"/>
              </a:spcAft>
              <a:buClr>
                <a:srgbClr val="212121"/>
              </a:buClr>
              <a:buSzPct val="100000"/>
              <a:buAutoNum type="arabicPeriod"/>
            </a:pPr>
            <a:r>
              <a:rPr lang="en-GB" sz="1300">
                <a:solidFill>
                  <a:srgbClr val="212121"/>
                </a:solidFill>
                <a:highlight>
                  <a:srgbClr val="FFFFFF"/>
                </a:highlight>
              </a:rPr>
              <a:t>Kumar K, Kumar S, Singh AK. Prevalence and socio-demographic correlates of alcohol consumption: Survey findings from five states in India [published correction appears in Drug Alcohol Depend. 2018 Jun 1;187:185. doi: 10.1016/j.drugalcdep.2018.04.002]. Drug Alcohol Depend. 2018;185:381-390. doi:10.1016/j.drugalcdep.2017.12.024</a:t>
            </a:r>
            <a:endParaRPr sz="1300">
              <a:solidFill>
                <a:srgbClr val="212121"/>
              </a:solidFill>
              <a:highlight>
                <a:srgbClr val="FFFFFF"/>
              </a:highlight>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41"/>
          <p:cNvSpPr txBox="1"/>
          <p:nvPr>
            <p:ph idx="1" type="body"/>
          </p:nvPr>
        </p:nvSpPr>
        <p:spPr>
          <a:xfrm>
            <a:off x="0" y="47800"/>
            <a:ext cx="9144000" cy="4194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100">
                <a:solidFill>
                  <a:srgbClr val="212121"/>
                </a:solidFill>
                <a:highlight>
                  <a:srgbClr val="FFFFFF"/>
                </a:highlight>
              </a:rPr>
              <a:t>7.Chavan BS, Arun P, Bhargava R, Singh GP. Prevalence of alcohol and drug dependence in rural and slum population of Chandigarh: A community survey. </a:t>
            </a:r>
            <a:r>
              <a:rPr i="1" lang="en-GB" sz="1100">
                <a:solidFill>
                  <a:srgbClr val="212121"/>
                </a:solidFill>
                <a:highlight>
                  <a:srgbClr val="FFFFFF"/>
                </a:highlight>
              </a:rPr>
              <a:t>Indian J Psychiatry</a:t>
            </a:r>
            <a:r>
              <a:rPr lang="en-GB" sz="1100">
                <a:solidFill>
                  <a:srgbClr val="212121"/>
                </a:solidFill>
                <a:highlight>
                  <a:srgbClr val="FFFFFF"/>
                </a:highlight>
              </a:rPr>
              <a:t>. 2007;49(1):44-48. doi:10.4103/0019-5545.31517</a:t>
            </a:r>
            <a:endParaRPr sz="1100">
              <a:solidFill>
                <a:srgbClr val="212121"/>
              </a:solidFill>
              <a:highlight>
                <a:srgbClr val="FFFFFF"/>
              </a:highlight>
            </a:endParaRPr>
          </a:p>
          <a:p>
            <a:pPr indent="0" lvl="0" marL="0" rtl="0" algn="l">
              <a:spcBef>
                <a:spcPts val="1200"/>
              </a:spcBef>
              <a:spcAft>
                <a:spcPts val="0"/>
              </a:spcAft>
              <a:buNone/>
            </a:pPr>
            <a:r>
              <a:rPr lang="en-GB" sz="1100">
                <a:solidFill>
                  <a:srgbClr val="212121"/>
                </a:solidFill>
                <a:highlight>
                  <a:srgbClr val="FFFFFF"/>
                </a:highlight>
              </a:rPr>
              <a:t>8.Chaturvedi HK, Mahanta J. Sociocultural diversity and substance use pattern in Arunachal Pradesh, India. </a:t>
            </a:r>
            <a:r>
              <a:rPr i="1" lang="en-GB" sz="1100">
                <a:solidFill>
                  <a:srgbClr val="212121"/>
                </a:solidFill>
                <a:highlight>
                  <a:srgbClr val="FFFFFF"/>
                </a:highlight>
              </a:rPr>
              <a:t>Drug Alcohol Depend</a:t>
            </a:r>
            <a:r>
              <a:rPr lang="en-GB" sz="1100">
                <a:solidFill>
                  <a:srgbClr val="212121"/>
                </a:solidFill>
                <a:highlight>
                  <a:srgbClr val="FFFFFF"/>
                </a:highlight>
              </a:rPr>
              <a:t>. 2004;74(1):97-104. doi:10.1016/j.drugalcdep.2003.12.003</a:t>
            </a:r>
            <a:endParaRPr sz="1100">
              <a:solidFill>
                <a:srgbClr val="212121"/>
              </a:solidFill>
              <a:highlight>
                <a:srgbClr val="FFFFFF"/>
              </a:highlight>
            </a:endParaRPr>
          </a:p>
          <a:p>
            <a:pPr indent="0" lvl="0" marL="0" rtl="0" algn="l">
              <a:spcBef>
                <a:spcPts val="1200"/>
              </a:spcBef>
              <a:spcAft>
                <a:spcPts val="0"/>
              </a:spcAft>
              <a:buNone/>
            </a:pPr>
            <a:r>
              <a:rPr lang="en-GB" sz="1100">
                <a:solidFill>
                  <a:srgbClr val="212121"/>
                </a:solidFill>
                <a:highlight>
                  <a:srgbClr val="FFFFFF"/>
                </a:highlight>
              </a:rPr>
              <a:t>9.Gupta PC, Saxena S, Pednekar MS, Maulik PK. Alcohol consumption among middle-aged and elderly men: a community study from western India. </a:t>
            </a:r>
            <a:r>
              <a:rPr i="1" lang="en-GB" sz="1100">
                <a:solidFill>
                  <a:srgbClr val="212121"/>
                </a:solidFill>
                <a:highlight>
                  <a:srgbClr val="FFFFFF"/>
                </a:highlight>
              </a:rPr>
              <a:t>Alcohol Alcohol</a:t>
            </a:r>
            <a:r>
              <a:rPr lang="en-GB" sz="1100">
                <a:solidFill>
                  <a:srgbClr val="212121"/>
                </a:solidFill>
                <a:highlight>
                  <a:srgbClr val="FFFFFF"/>
                </a:highlight>
              </a:rPr>
              <a:t>. 2003;38(4):327-331. doi:10.1093/alcalc/agg077</a:t>
            </a:r>
            <a:endParaRPr sz="1100">
              <a:solidFill>
                <a:srgbClr val="212121"/>
              </a:solidFill>
              <a:highlight>
                <a:srgbClr val="FFFFFF"/>
              </a:highlight>
            </a:endParaRPr>
          </a:p>
          <a:p>
            <a:pPr indent="0" lvl="0" marL="0" rtl="0" algn="l">
              <a:spcBef>
                <a:spcPts val="1200"/>
              </a:spcBef>
              <a:spcAft>
                <a:spcPts val="0"/>
              </a:spcAft>
              <a:buNone/>
            </a:pPr>
            <a:r>
              <a:rPr lang="en-GB" sz="1100">
                <a:solidFill>
                  <a:srgbClr val="212121"/>
                </a:solidFill>
                <a:highlight>
                  <a:srgbClr val="FFFFFF"/>
                </a:highlight>
              </a:rPr>
              <a:t>10.Ghulam R, Rahman I, Naqvi S, Gupta SR. An epidemiological study of drug abuse in urban population of madhya pradesh. </a:t>
            </a:r>
            <a:r>
              <a:rPr i="1" lang="en-GB" sz="1100">
                <a:solidFill>
                  <a:srgbClr val="212121"/>
                </a:solidFill>
                <a:highlight>
                  <a:srgbClr val="FFFFFF"/>
                </a:highlight>
              </a:rPr>
              <a:t>Indian J Psychiatry</a:t>
            </a:r>
            <a:r>
              <a:rPr lang="en-GB" sz="1100">
                <a:solidFill>
                  <a:srgbClr val="212121"/>
                </a:solidFill>
                <a:highlight>
                  <a:srgbClr val="FFFFFF"/>
                </a:highlight>
              </a:rPr>
              <a:t>. 1996;38(3):160-165.</a:t>
            </a:r>
            <a:endParaRPr sz="1100">
              <a:solidFill>
                <a:srgbClr val="212121"/>
              </a:solidFill>
              <a:highlight>
                <a:srgbClr val="FFFFFF"/>
              </a:highlight>
            </a:endParaRPr>
          </a:p>
          <a:p>
            <a:pPr indent="0" lvl="0" marL="0" rtl="0" algn="l">
              <a:spcBef>
                <a:spcPts val="1200"/>
              </a:spcBef>
              <a:spcAft>
                <a:spcPts val="0"/>
              </a:spcAft>
              <a:buNone/>
            </a:pPr>
            <a:r>
              <a:rPr lang="en-GB" sz="1100">
                <a:solidFill>
                  <a:srgbClr val="212121"/>
                </a:solidFill>
                <a:highlight>
                  <a:srgbClr val="FFFFFF"/>
                </a:highlight>
              </a:rPr>
              <a:t>11.</a:t>
            </a:r>
            <a:r>
              <a:rPr lang="en-GB" sz="1100">
                <a:solidFill>
                  <a:srgbClr val="212121"/>
                </a:solidFill>
                <a:highlight>
                  <a:srgbClr val="FFFFFF"/>
                </a:highlight>
              </a:rPr>
              <a:t>Jena R, Shukla T, Pal H. Drug use in a rural community in bihar : some psychosocial correlates. </a:t>
            </a:r>
            <a:r>
              <a:rPr i="1" lang="en-GB" sz="1100">
                <a:solidFill>
                  <a:srgbClr val="212121"/>
                </a:solidFill>
                <a:highlight>
                  <a:srgbClr val="FFFFFF"/>
                </a:highlight>
              </a:rPr>
              <a:t>Indian J Psychiatry</a:t>
            </a:r>
            <a:r>
              <a:rPr lang="en-GB" sz="1100">
                <a:solidFill>
                  <a:srgbClr val="212121"/>
                </a:solidFill>
                <a:highlight>
                  <a:srgbClr val="FFFFFF"/>
                </a:highlight>
              </a:rPr>
              <a:t>. 1996;38(1):43-46.</a:t>
            </a:r>
            <a:endParaRPr sz="1100">
              <a:solidFill>
                <a:srgbClr val="212121"/>
              </a:solidFill>
              <a:highlight>
                <a:srgbClr val="FFFFFF"/>
              </a:highlight>
            </a:endParaRPr>
          </a:p>
          <a:p>
            <a:pPr indent="0" lvl="0" marL="0" rtl="0" algn="l">
              <a:spcBef>
                <a:spcPts val="1200"/>
              </a:spcBef>
              <a:spcAft>
                <a:spcPts val="0"/>
              </a:spcAft>
              <a:buNone/>
            </a:pPr>
            <a:r>
              <a:rPr lang="en-GB" sz="1100">
                <a:solidFill>
                  <a:srgbClr val="212121"/>
                </a:solidFill>
                <a:highlight>
                  <a:srgbClr val="FFFFFF"/>
                </a:highlight>
              </a:rPr>
              <a:t>12.</a:t>
            </a:r>
            <a:r>
              <a:rPr lang="en-GB" sz="1100">
                <a:solidFill>
                  <a:srgbClr val="2C3E50"/>
                </a:solidFill>
              </a:rPr>
              <a:t>Pradhan MR, Patel SK, Prusty RK. Pattern and Predictors of Tobacco Use in India: Evidence from National Family Health Survey (2015–2016). Journal of Health Management. 2019 Oct 1;21(4):510–24.</a:t>
            </a:r>
            <a:endParaRPr sz="1100">
              <a:solidFill>
                <a:srgbClr val="2C3E50"/>
              </a:solidFill>
            </a:endParaRPr>
          </a:p>
          <a:p>
            <a:pPr indent="0" lvl="0" marL="0" rtl="0" algn="l">
              <a:spcBef>
                <a:spcPts val="1200"/>
              </a:spcBef>
              <a:spcAft>
                <a:spcPts val="0"/>
              </a:spcAft>
              <a:buNone/>
            </a:pPr>
            <a:r>
              <a:rPr lang="en-GB" sz="1100">
                <a:solidFill>
                  <a:srgbClr val="2C3E50"/>
                </a:solidFill>
              </a:rPr>
              <a:t>13.Corsi DJ, Subramanian S, Lear SA, Teo KK, Boyle MH, Raju PK, et al. Tobacco use, smoking quit rates, and socioeconomic patterning among men and women: a cross-sectional survey in rural Andhra Pradesh, India. European Journal of Preventive Cardiology. 2013 May 30;21(10):1308–18.</a:t>
            </a:r>
            <a:endParaRPr sz="1100">
              <a:solidFill>
                <a:srgbClr val="2C3E50"/>
              </a:solidFill>
            </a:endParaRPr>
          </a:p>
          <a:p>
            <a:pPr indent="0" lvl="0" marL="0" rtl="0" algn="l">
              <a:spcBef>
                <a:spcPts val="1200"/>
              </a:spcBef>
              <a:spcAft>
                <a:spcPts val="0"/>
              </a:spcAft>
              <a:buNone/>
            </a:pPr>
            <a:r>
              <a:rPr lang="en-GB" sz="1100">
                <a:solidFill>
                  <a:srgbClr val="2C3E50"/>
                </a:solidFill>
              </a:rPr>
              <a:t>14.Saikia B, Marbaniang SP, Kumar P, Dhillon P. Changing pattern of tobacco consumption and quitting behavior in Northeast India. Journal of Substance Use. 2021 Feb 3;1–12.</a:t>
            </a:r>
            <a:endParaRPr sz="1100">
              <a:solidFill>
                <a:srgbClr val="2C3E50"/>
              </a:solidFill>
            </a:endParaRPr>
          </a:p>
          <a:p>
            <a:pPr indent="0" lvl="0" marL="0" rtl="0" algn="l">
              <a:spcBef>
                <a:spcPts val="1200"/>
              </a:spcBef>
              <a:spcAft>
                <a:spcPts val="0"/>
              </a:spcAft>
              <a:buNone/>
            </a:pPr>
            <a:r>
              <a:t/>
            </a:r>
            <a:endParaRPr sz="1100">
              <a:solidFill>
                <a:srgbClr val="2C3E50"/>
              </a:solidFill>
            </a:endParaRPr>
          </a:p>
          <a:p>
            <a:pPr indent="0" lvl="0" marL="0" rtl="0" algn="l">
              <a:spcBef>
                <a:spcPts val="1200"/>
              </a:spcBef>
              <a:spcAft>
                <a:spcPts val="0"/>
              </a:spcAft>
              <a:buNone/>
            </a:pPr>
            <a:r>
              <a:t/>
            </a:r>
            <a:endParaRPr sz="1100">
              <a:solidFill>
                <a:srgbClr val="2C3E50"/>
              </a:solidFill>
              <a:highlight>
                <a:srgbClr val="FEF1C4"/>
              </a:highlight>
            </a:endParaRPr>
          </a:p>
          <a:p>
            <a:pPr indent="0" lvl="0" marL="0" rtl="0" algn="l">
              <a:spcBef>
                <a:spcPts val="1200"/>
              </a:spcBef>
              <a:spcAft>
                <a:spcPts val="1200"/>
              </a:spcAft>
              <a:buNone/>
            </a:pPr>
            <a:r>
              <a:t/>
            </a:r>
            <a:endParaRPr sz="1100">
              <a:solidFill>
                <a:srgbClr val="212121"/>
              </a:solidFill>
              <a:highlight>
                <a:srgbClr val="FFFFFF"/>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5"/>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Introduction</a:t>
            </a:r>
            <a:endParaRPr/>
          </a:p>
        </p:txBody>
      </p:sp>
      <p:sp>
        <p:nvSpPr>
          <p:cNvPr id="75" name="Google Shape;75;p15"/>
          <p:cNvSpPr txBox="1"/>
          <p:nvPr>
            <p:ph idx="1" type="body"/>
          </p:nvPr>
        </p:nvSpPr>
        <p:spPr>
          <a:xfrm>
            <a:off x="59975" y="1468825"/>
            <a:ext cx="8949300" cy="36102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b="1" i="1" lang="en-GB" sz="1908">
                <a:solidFill>
                  <a:srgbClr val="000000"/>
                </a:solidFill>
                <a:latin typeface="Oswald"/>
                <a:ea typeface="Oswald"/>
                <a:cs typeface="Oswald"/>
                <a:sym typeface="Oswald"/>
              </a:rPr>
              <a:t>Global Public Health Concern</a:t>
            </a:r>
            <a:r>
              <a:rPr lang="en-GB">
                <a:solidFill>
                  <a:srgbClr val="000000"/>
                </a:solidFill>
                <a:latin typeface="Source Code Pro SemiBold"/>
                <a:ea typeface="Source Code Pro SemiBold"/>
                <a:cs typeface="Source Code Pro SemiBold"/>
                <a:sym typeface="Source Code Pro SemiBold"/>
              </a:rPr>
              <a:t>: Substance use is a critical public health issue worldwide, with prevalence rates varying due to socioeconomic factors and regional disparities.</a:t>
            </a:r>
            <a:endParaRPr>
              <a:solidFill>
                <a:srgbClr val="000000"/>
              </a:solidFill>
              <a:latin typeface="Source Code Pro SemiBold"/>
              <a:ea typeface="Source Code Pro SemiBold"/>
              <a:cs typeface="Source Code Pro SemiBold"/>
              <a:sym typeface="Source Code Pro SemiBold"/>
            </a:endParaRPr>
          </a:p>
          <a:p>
            <a:pPr indent="0" lvl="0" marL="0" rtl="0" algn="l">
              <a:spcBef>
                <a:spcPts val="1200"/>
              </a:spcBef>
              <a:spcAft>
                <a:spcPts val="0"/>
              </a:spcAft>
              <a:buNone/>
            </a:pPr>
            <a:r>
              <a:rPr b="1" i="1" lang="en-GB" sz="1908">
                <a:solidFill>
                  <a:srgbClr val="000000"/>
                </a:solidFill>
                <a:latin typeface="Oswald"/>
                <a:ea typeface="Oswald"/>
                <a:cs typeface="Oswald"/>
                <a:sym typeface="Oswald"/>
              </a:rPr>
              <a:t>Complex Dynamics in India</a:t>
            </a:r>
            <a:r>
              <a:rPr lang="en-GB">
                <a:solidFill>
                  <a:srgbClr val="000000"/>
                </a:solidFill>
                <a:latin typeface="Source Code Pro SemiBold"/>
                <a:ea typeface="Source Code Pro SemiBold"/>
                <a:cs typeface="Source Code Pro SemiBold"/>
                <a:sym typeface="Source Code Pro SemiBold"/>
              </a:rPr>
              <a:t>: In India, substance use patterns are influenced by a combination of cultural, economic, and geographical factors, creating a complex landscape of substance use behavior.</a:t>
            </a:r>
            <a:endParaRPr>
              <a:solidFill>
                <a:srgbClr val="000000"/>
              </a:solidFill>
              <a:latin typeface="Source Code Pro SemiBold"/>
              <a:ea typeface="Source Code Pro SemiBold"/>
              <a:cs typeface="Source Code Pro SemiBold"/>
              <a:sym typeface="Source Code Pro SemiBold"/>
            </a:endParaRPr>
          </a:p>
          <a:p>
            <a:pPr indent="0" lvl="0" marL="0" rtl="0" algn="l">
              <a:spcBef>
                <a:spcPts val="1200"/>
              </a:spcBef>
              <a:spcAft>
                <a:spcPts val="0"/>
              </a:spcAft>
              <a:buNone/>
            </a:pPr>
            <a:r>
              <a:rPr b="1" i="1" lang="en-GB" sz="1908">
                <a:solidFill>
                  <a:srgbClr val="000000"/>
                </a:solidFill>
                <a:latin typeface="Oswald"/>
                <a:ea typeface="Oswald"/>
                <a:cs typeface="Oswald"/>
                <a:sym typeface="Oswald"/>
              </a:rPr>
              <a:t>Importance of Understanding Prevalence and Effects</a:t>
            </a:r>
            <a:r>
              <a:rPr lang="en-GB">
                <a:solidFill>
                  <a:srgbClr val="000000"/>
                </a:solidFill>
                <a:latin typeface="Source Code Pro SemiBold"/>
                <a:ea typeface="Source Code Pro SemiBold"/>
                <a:cs typeface="Source Code Pro SemiBold"/>
                <a:sym typeface="Source Code Pro SemiBold"/>
              </a:rPr>
              <a:t>: Grasping the prevalence patterns and familial impacts of substance use in India is vital for crafting effective interventions and policies.</a:t>
            </a:r>
            <a:endParaRPr>
              <a:solidFill>
                <a:srgbClr val="000000"/>
              </a:solidFill>
              <a:latin typeface="Source Code Pro SemiBold"/>
              <a:ea typeface="Source Code Pro SemiBold"/>
              <a:cs typeface="Source Code Pro SemiBold"/>
              <a:sym typeface="Source Code Pro SemiBold"/>
            </a:endParaRPr>
          </a:p>
          <a:p>
            <a:pPr indent="0" lvl="0" marL="0" rtl="0" algn="l">
              <a:spcBef>
                <a:spcPts val="1200"/>
              </a:spcBef>
              <a:spcAft>
                <a:spcPts val="0"/>
              </a:spcAft>
              <a:buNone/>
            </a:pPr>
            <a:r>
              <a:t/>
            </a:r>
            <a:endParaRPr>
              <a:latin typeface="Source Code Pro SemiBold"/>
              <a:ea typeface="Source Code Pro SemiBold"/>
              <a:cs typeface="Source Code Pro SemiBold"/>
              <a:sym typeface="Source Code Pro SemiBold"/>
            </a:endParaRPr>
          </a:p>
          <a:p>
            <a:pPr indent="0" lvl="0" marL="0" rtl="0" algn="l">
              <a:spcBef>
                <a:spcPts val="1200"/>
              </a:spcBef>
              <a:spcAft>
                <a:spcPts val="1200"/>
              </a:spcAft>
              <a:buNone/>
            </a:pPr>
            <a:r>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42"/>
          <p:cNvSpPr txBox="1"/>
          <p:nvPr>
            <p:ph idx="1" type="body"/>
          </p:nvPr>
        </p:nvSpPr>
        <p:spPr>
          <a:xfrm>
            <a:off x="311700" y="1468825"/>
            <a:ext cx="8520600" cy="3099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sz="1100">
                <a:solidFill>
                  <a:srgbClr val="2C3E50"/>
                </a:solidFill>
              </a:rPr>
              <a:t>15.Saikia N, Debbarma B. The socioeconomic correlates of substance use among male adults in Northeast India. Clinical Epidemiology and Global Health. 2020;8(1):149-157.</a:t>
            </a:r>
            <a:endParaRPr sz="1100">
              <a:solidFill>
                <a:srgbClr val="2C3E50"/>
              </a:solidFill>
            </a:endParaRPr>
          </a:p>
          <a:p>
            <a:pPr indent="0" lvl="0" marL="0" rtl="0" algn="l">
              <a:spcBef>
                <a:spcPts val="1200"/>
              </a:spcBef>
              <a:spcAft>
                <a:spcPts val="0"/>
              </a:spcAft>
              <a:buNone/>
            </a:pPr>
            <a:r>
              <a:rPr lang="en-GB" sz="1100">
                <a:solidFill>
                  <a:srgbClr val="2C3E50"/>
                </a:solidFill>
              </a:rPr>
              <a:t>16.Rastogi A, Manthey J, Wiemker V, Probst C. Alcohol consumption in India: a systematic review and modelling study for sub‐national estimates of drinking patterns. Addiction. 2022 Jan 10</a:t>
            </a:r>
            <a:endParaRPr sz="1100">
              <a:solidFill>
                <a:srgbClr val="2C3E50"/>
              </a:solidFill>
            </a:endParaRPr>
          </a:p>
          <a:p>
            <a:pPr indent="0" lvl="0" marL="0" rtl="0" algn="l">
              <a:spcBef>
                <a:spcPts val="1200"/>
              </a:spcBef>
              <a:spcAft>
                <a:spcPts val="0"/>
              </a:spcAft>
              <a:buNone/>
            </a:pPr>
            <a:r>
              <a:rPr lang="en-GB" sz="1100">
                <a:solidFill>
                  <a:srgbClr val="2C3E50"/>
                </a:solidFill>
              </a:rPr>
              <a:t>17.</a:t>
            </a:r>
            <a:r>
              <a:rPr lang="en-GB" sz="1100">
                <a:solidFill>
                  <a:srgbClr val="212121"/>
                </a:solidFill>
                <a:highlight>
                  <a:srgbClr val="FFFFFF"/>
                </a:highlight>
              </a:rPr>
              <a:t>Hazarika NC, Biswas D, Phukan RK, Hazarika D, Mahanta J. Prevalence and pattern of substance abuse at banderdewa, a border area of assam and arunachal pradesh. </a:t>
            </a:r>
            <a:r>
              <a:rPr i="1" lang="en-GB" sz="1100">
                <a:solidFill>
                  <a:srgbClr val="212121"/>
                </a:solidFill>
                <a:highlight>
                  <a:srgbClr val="FFFFFF"/>
                </a:highlight>
              </a:rPr>
              <a:t>Indian J Psychiatry</a:t>
            </a:r>
            <a:r>
              <a:rPr lang="en-GB" sz="1100">
                <a:solidFill>
                  <a:srgbClr val="212121"/>
                </a:solidFill>
                <a:highlight>
                  <a:srgbClr val="FFFFFF"/>
                </a:highlight>
              </a:rPr>
              <a:t>. 2000;42(3):262-266.</a:t>
            </a:r>
            <a:endParaRPr sz="1100">
              <a:solidFill>
                <a:srgbClr val="212121"/>
              </a:solidFill>
              <a:highlight>
                <a:srgbClr val="FFFFFF"/>
              </a:highlight>
            </a:endParaRPr>
          </a:p>
          <a:p>
            <a:pPr indent="0" lvl="0" marL="0" rtl="0" algn="l">
              <a:spcBef>
                <a:spcPts val="1200"/>
              </a:spcBef>
              <a:spcAft>
                <a:spcPts val="1200"/>
              </a:spcAft>
              <a:buNone/>
            </a:pPr>
            <a:r>
              <a:t/>
            </a:r>
            <a:endParaRPr sz="1100">
              <a:solidFill>
                <a:srgbClr val="212121"/>
              </a:solidFill>
              <a:highlight>
                <a:srgbClr val="FFFFFF"/>
              </a:highlight>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43"/>
          <p:cNvSpPr txBox="1"/>
          <p:nvPr>
            <p:ph type="title"/>
          </p:nvPr>
        </p:nvSpPr>
        <p:spPr>
          <a:xfrm>
            <a:off x="2650650" y="2205000"/>
            <a:ext cx="4119000" cy="733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sz="7600"/>
              <a:t>Thank you </a:t>
            </a:r>
            <a:endParaRPr sz="76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6"/>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Introduction(</a:t>
            </a:r>
            <a:r>
              <a:rPr lang="en-GB"/>
              <a:t>1/2</a:t>
            </a:r>
            <a:r>
              <a:rPr lang="en-GB"/>
              <a:t>)</a:t>
            </a:r>
            <a:endParaRPr/>
          </a:p>
        </p:txBody>
      </p:sp>
      <p:sp>
        <p:nvSpPr>
          <p:cNvPr id="81" name="Google Shape;81;p16"/>
          <p:cNvSpPr txBox="1"/>
          <p:nvPr>
            <p:ph idx="1" type="body"/>
          </p:nvPr>
        </p:nvSpPr>
        <p:spPr>
          <a:xfrm>
            <a:off x="71500" y="1468825"/>
            <a:ext cx="9072600" cy="3598500"/>
          </a:xfrm>
          <a:prstGeom prst="rect">
            <a:avLst/>
          </a:prstGeom>
        </p:spPr>
        <p:txBody>
          <a:bodyPr anchorCtr="0" anchor="t" bIns="91425" lIns="91425" spcFirstLastPara="1" rIns="91425" wrap="square" tIns="91425">
            <a:normAutofit fontScale="70000" lnSpcReduction="20000"/>
          </a:bodyPr>
          <a:lstStyle/>
          <a:p>
            <a:pPr indent="0" lvl="0" marL="0" rtl="0" algn="l">
              <a:spcBef>
                <a:spcPts val="0"/>
              </a:spcBef>
              <a:spcAft>
                <a:spcPts val="0"/>
              </a:spcAft>
              <a:buNone/>
            </a:pPr>
            <a:r>
              <a:rPr i="1" lang="en-GB" sz="2800">
                <a:solidFill>
                  <a:srgbClr val="000000"/>
                </a:solidFill>
                <a:latin typeface="Oswald SemiBold"/>
                <a:ea typeface="Oswald SemiBold"/>
                <a:cs typeface="Oswald SemiBold"/>
                <a:sym typeface="Oswald SemiBold"/>
              </a:rPr>
              <a:t>Socioeconomic Disparities</a:t>
            </a:r>
            <a:r>
              <a:rPr lang="en-GB" sz="2300">
                <a:solidFill>
                  <a:srgbClr val="000000"/>
                </a:solidFill>
                <a:latin typeface="Source Code Pro SemiBold"/>
                <a:ea typeface="Source Code Pro SemiBold"/>
                <a:cs typeface="Source Code Pro SemiBold"/>
                <a:sym typeface="Source Code Pro SemiBold"/>
              </a:rPr>
              <a:t>: Research indicates that socioeconomic status significantly affects substance use, with lower socioeconomic groups at higher risk of substance abuse.</a:t>
            </a:r>
            <a:endParaRPr sz="2300">
              <a:solidFill>
                <a:srgbClr val="000000"/>
              </a:solidFill>
              <a:latin typeface="Source Code Pro SemiBold"/>
              <a:ea typeface="Source Code Pro SemiBold"/>
              <a:cs typeface="Source Code Pro SemiBold"/>
              <a:sym typeface="Source Code Pro SemiBold"/>
            </a:endParaRPr>
          </a:p>
          <a:p>
            <a:pPr indent="0" lvl="0" marL="0" rtl="0" algn="l">
              <a:spcBef>
                <a:spcPts val="1200"/>
              </a:spcBef>
              <a:spcAft>
                <a:spcPts val="0"/>
              </a:spcAft>
              <a:buNone/>
            </a:pPr>
            <a:r>
              <a:rPr i="1" lang="en-GB" sz="2800">
                <a:solidFill>
                  <a:srgbClr val="000000"/>
                </a:solidFill>
                <a:latin typeface="Oswald SemiBold"/>
                <a:ea typeface="Oswald SemiBold"/>
                <a:cs typeface="Oswald SemiBold"/>
                <a:sym typeface="Oswald SemiBold"/>
              </a:rPr>
              <a:t>Regional Variations</a:t>
            </a:r>
            <a:r>
              <a:rPr lang="en-GB" sz="2300">
                <a:solidFill>
                  <a:srgbClr val="000000"/>
                </a:solidFill>
                <a:latin typeface="Source Code Pro SemiBold"/>
                <a:ea typeface="Source Code Pro SemiBold"/>
                <a:cs typeface="Source Code Pro SemiBold"/>
                <a:sym typeface="Source Code Pro SemiBold"/>
              </a:rPr>
              <a:t>: Different states and regions in India exhibit unique substance use patterns, shaped by local customs, substance availability, and cultural norms.</a:t>
            </a:r>
            <a:endParaRPr sz="2300">
              <a:solidFill>
                <a:srgbClr val="000000"/>
              </a:solidFill>
              <a:latin typeface="Source Code Pro SemiBold"/>
              <a:ea typeface="Source Code Pro SemiBold"/>
              <a:cs typeface="Source Code Pro SemiBold"/>
              <a:sym typeface="Source Code Pro SemiBold"/>
            </a:endParaRPr>
          </a:p>
          <a:p>
            <a:pPr indent="0" lvl="0" marL="0" rtl="0" algn="l">
              <a:spcBef>
                <a:spcPts val="1200"/>
              </a:spcBef>
              <a:spcAft>
                <a:spcPts val="0"/>
              </a:spcAft>
              <a:buNone/>
            </a:pPr>
            <a:r>
              <a:rPr b="1" i="1" lang="en-GB" sz="2800">
                <a:solidFill>
                  <a:srgbClr val="000000"/>
                </a:solidFill>
                <a:latin typeface="Oswald"/>
                <a:ea typeface="Oswald"/>
                <a:cs typeface="Oswald"/>
                <a:sym typeface="Oswald"/>
              </a:rPr>
              <a:t>Familial Influences</a:t>
            </a:r>
            <a:r>
              <a:rPr lang="en-GB" sz="2300">
                <a:solidFill>
                  <a:srgbClr val="000000"/>
                </a:solidFill>
                <a:latin typeface="Source Code Pro SemiBold"/>
                <a:ea typeface="Source Code Pro SemiBold"/>
                <a:cs typeface="Source Code Pro SemiBold"/>
                <a:sym typeface="Source Code Pro SemiBold"/>
              </a:rPr>
              <a:t>: Familial factors such as parental substance use, family dynamics, and genetic predispositions play a crucial role in determining an individual's likelihood of substance use.</a:t>
            </a:r>
            <a:endParaRPr sz="2300">
              <a:solidFill>
                <a:srgbClr val="000000"/>
              </a:solidFill>
              <a:latin typeface="Source Code Pro SemiBold"/>
              <a:ea typeface="Source Code Pro SemiBold"/>
              <a:cs typeface="Source Code Pro SemiBold"/>
              <a:sym typeface="Source Code Pro SemiBold"/>
            </a:endParaRPr>
          </a:p>
          <a:p>
            <a:pPr indent="0" lvl="0" marL="0" rtl="0" algn="l">
              <a:spcBef>
                <a:spcPts val="1200"/>
              </a:spcBef>
              <a:spcAft>
                <a:spcPts val="0"/>
              </a:spcAft>
              <a:buNone/>
            </a:pPr>
            <a:r>
              <a:t/>
            </a:r>
            <a:endParaRPr sz="2300">
              <a:solidFill>
                <a:srgbClr val="000000"/>
              </a:solidFill>
              <a:latin typeface="Source Code Pro SemiBold"/>
              <a:ea typeface="Source Code Pro SemiBold"/>
              <a:cs typeface="Source Code Pro SemiBold"/>
              <a:sym typeface="Source Code Pro SemiBold"/>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7"/>
          <p:cNvSpPr txBox="1"/>
          <p:nvPr>
            <p:ph type="title"/>
          </p:nvPr>
        </p:nvSpPr>
        <p:spPr>
          <a:xfrm>
            <a:off x="138450" y="199225"/>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Rationale</a:t>
            </a:r>
            <a:endParaRPr/>
          </a:p>
        </p:txBody>
      </p:sp>
      <p:sp>
        <p:nvSpPr>
          <p:cNvPr id="87" name="Google Shape;87;p17"/>
          <p:cNvSpPr txBox="1"/>
          <p:nvPr>
            <p:ph idx="1" type="body"/>
          </p:nvPr>
        </p:nvSpPr>
        <p:spPr>
          <a:xfrm>
            <a:off x="0" y="1468800"/>
            <a:ext cx="9144000" cy="3674700"/>
          </a:xfrm>
          <a:prstGeom prst="rect">
            <a:avLst/>
          </a:prstGeom>
        </p:spPr>
        <p:txBody>
          <a:bodyPr anchorCtr="0" anchor="t" bIns="91425" lIns="91425" spcFirstLastPara="1" rIns="91425" wrap="square" tIns="91425">
            <a:normAutofit fontScale="40000" lnSpcReduction="20000"/>
          </a:bodyPr>
          <a:lstStyle/>
          <a:p>
            <a:pPr indent="-342900" lvl="0" marL="457200" rtl="0" algn="l">
              <a:spcBef>
                <a:spcPts val="0"/>
              </a:spcBef>
              <a:spcAft>
                <a:spcPts val="0"/>
              </a:spcAft>
              <a:buSzPct val="100000"/>
              <a:buFont typeface="Source Code Pro SemiBold"/>
              <a:buChar char="●"/>
            </a:pPr>
            <a:r>
              <a:rPr lang="en-GB" sz="4500">
                <a:latin typeface="Source Code Pro SemiBold"/>
                <a:ea typeface="Source Code Pro SemiBold"/>
                <a:cs typeface="Source Code Pro SemiBold"/>
                <a:sym typeface="Source Code Pro SemiBold"/>
              </a:rPr>
              <a:t>Substance use, including tobacco, alcohol, and various drugs, is a significant public health issue in India.</a:t>
            </a:r>
            <a:endParaRPr sz="4500">
              <a:latin typeface="Source Code Pro SemiBold"/>
              <a:ea typeface="Source Code Pro SemiBold"/>
              <a:cs typeface="Source Code Pro SemiBold"/>
              <a:sym typeface="Source Code Pro SemiBold"/>
            </a:endParaRPr>
          </a:p>
          <a:p>
            <a:pPr indent="-342900" lvl="0" marL="457200" rtl="0" algn="l">
              <a:spcBef>
                <a:spcPts val="0"/>
              </a:spcBef>
              <a:spcAft>
                <a:spcPts val="0"/>
              </a:spcAft>
              <a:buSzPct val="100000"/>
              <a:buFont typeface="Source Code Pro SemiBold"/>
              <a:buChar char="●"/>
            </a:pPr>
            <a:r>
              <a:rPr lang="en-GB" sz="4500">
                <a:latin typeface="Source Code Pro SemiBold"/>
                <a:ea typeface="Source Code Pro SemiBold"/>
                <a:cs typeface="Source Code Pro SemiBold"/>
                <a:sym typeface="Source Code Pro SemiBold"/>
              </a:rPr>
              <a:t>The impact of substance use varies across different socioeconomic groups and regions within the country.</a:t>
            </a:r>
            <a:endParaRPr sz="4500">
              <a:latin typeface="Source Code Pro SemiBold"/>
              <a:ea typeface="Source Code Pro SemiBold"/>
              <a:cs typeface="Source Code Pro SemiBold"/>
              <a:sym typeface="Source Code Pro SemiBold"/>
            </a:endParaRPr>
          </a:p>
          <a:p>
            <a:pPr indent="-342900" lvl="0" marL="457200" rtl="0" algn="l">
              <a:spcBef>
                <a:spcPts val="0"/>
              </a:spcBef>
              <a:spcAft>
                <a:spcPts val="0"/>
              </a:spcAft>
              <a:buSzPct val="100000"/>
              <a:buFont typeface="Source Code Pro SemiBold"/>
              <a:buChar char="●"/>
            </a:pPr>
            <a:r>
              <a:rPr lang="en-GB" sz="4500">
                <a:latin typeface="Source Code Pro SemiBold"/>
                <a:ea typeface="Source Code Pro SemiBold"/>
                <a:cs typeface="Source Code Pro SemiBold"/>
                <a:sym typeface="Source Code Pro SemiBold"/>
              </a:rPr>
              <a:t>Factors such as income, education, regional development, and cultural norms influence substance use patterns.</a:t>
            </a:r>
            <a:endParaRPr sz="4500">
              <a:latin typeface="Source Code Pro SemiBold"/>
              <a:ea typeface="Source Code Pro SemiBold"/>
              <a:cs typeface="Source Code Pro SemiBold"/>
              <a:sym typeface="Source Code Pro SemiBold"/>
            </a:endParaRPr>
          </a:p>
          <a:p>
            <a:pPr indent="-342900" lvl="0" marL="457200" rtl="0" algn="l">
              <a:spcBef>
                <a:spcPts val="0"/>
              </a:spcBef>
              <a:spcAft>
                <a:spcPts val="0"/>
              </a:spcAft>
              <a:buSzPct val="100000"/>
              <a:buFont typeface="Source Code Pro SemiBold"/>
              <a:buChar char="●"/>
            </a:pPr>
            <a:r>
              <a:rPr lang="en-GB" sz="4500">
                <a:latin typeface="Source Code Pro SemiBold"/>
                <a:ea typeface="Source Code Pro SemiBold"/>
                <a:cs typeface="Source Code Pro SemiBold"/>
                <a:sym typeface="Source Code Pro SemiBold"/>
              </a:rPr>
              <a:t>These variations lead to different health outcomes and place varying levels of burden on the healthcare system.</a:t>
            </a:r>
            <a:endParaRPr sz="4500">
              <a:latin typeface="Source Code Pro SemiBold"/>
              <a:ea typeface="Source Code Pro SemiBold"/>
              <a:cs typeface="Source Code Pro SemiBold"/>
              <a:sym typeface="Source Code Pro SemiBold"/>
            </a:endParaRPr>
          </a:p>
          <a:p>
            <a:pPr indent="-342900" lvl="0" marL="457200" rtl="0" algn="l">
              <a:spcBef>
                <a:spcPts val="0"/>
              </a:spcBef>
              <a:spcAft>
                <a:spcPts val="0"/>
              </a:spcAft>
              <a:buSzPct val="100000"/>
              <a:buFont typeface="Source Code Pro SemiBold"/>
              <a:buChar char="●"/>
            </a:pPr>
            <a:r>
              <a:rPr lang="en-GB" sz="4500">
                <a:latin typeface="Source Code Pro SemiBold"/>
                <a:ea typeface="Source Code Pro SemiBold"/>
                <a:cs typeface="Source Code Pro SemiBold"/>
                <a:sym typeface="Source Code Pro SemiBold"/>
              </a:rPr>
              <a:t>Understanding these differences is crucial for developing effective public health strategies and interventions tailored to the needs of diverse communities.</a:t>
            </a:r>
            <a:endParaRPr sz="4500">
              <a:latin typeface="Source Code Pro SemiBold"/>
              <a:ea typeface="Source Code Pro SemiBold"/>
              <a:cs typeface="Source Code Pro SemiBold"/>
              <a:sym typeface="Source Code Pro SemiBold"/>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8"/>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Rationale(1/2)  </a:t>
            </a:r>
            <a:endParaRPr/>
          </a:p>
        </p:txBody>
      </p:sp>
      <p:sp>
        <p:nvSpPr>
          <p:cNvPr id="93" name="Google Shape;93;p18"/>
          <p:cNvSpPr txBox="1"/>
          <p:nvPr>
            <p:ph idx="1" type="body"/>
          </p:nvPr>
        </p:nvSpPr>
        <p:spPr>
          <a:xfrm>
            <a:off x="311700" y="1468825"/>
            <a:ext cx="8520600" cy="3099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Font typeface="Source Code Pro SemiBold"/>
              <a:buChar char="●"/>
            </a:pPr>
            <a:r>
              <a:rPr lang="en-GB">
                <a:latin typeface="Source Code Pro SemiBold"/>
                <a:ea typeface="Source Code Pro SemiBold"/>
                <a:cs typeface="Source Code Pro SemiBold"/>
                <a:sym typeface="Source Code Pro SemiBold"/>
              </a:rPr>
              <a:t>Despite numerous studies on substance use in India, there is no comprehensive review that synthesizes findings across various regions and socioeconomic groups.</a:t>
            </a:r>
            <a:endParaRPr>
              <a:latin typeface="Source Code Pro SemiBold"/>
              <a:ea typeface="Source Code Pro SemiBold"/>
              <a:cs typeface="Source Code Pro SemiBold"/>
              <a:sym typeface="Source Code Pro SemiBold"/>
            </a:endParaRPr>
          </a:p>
          <a:p>
            <a:pPr indent="-342900" lvl="0" marL="457200" rtl="0" algn="l">
              <a:spcBef>
                <a:spcPts val="0"/>
              </a:spcBef>
              <a:spcAft>
                <a:spcPts val="0"/>
              </a:spcAft>
              <a:buSzPts val="1800"/>
              <a:buFont typeface="Source Code Pro SemiBold"/>
              <a:buChar char="●"/>
            </a:pPr>
            <a:r>
              <a:rPr lang="en-GB">
                <a:latin typeface="Source Code Pro SemiBold"/>
                <a:ea typeface="Source Code Pro SemiBold"/>
                <a:cs typeface="Source Code Pro SemiBold"/>
                <a:sym typeface="Source Code Pro SemiBold"/>
              </a:rPr>
              <a:t>The absence of a unified review hampers the ability of policymakers and healthcare providers to create targeted interventions.</a:t>
            </a:r>
            <a:endParaRPr>
              <a:latin typeface="Source Code Pro SemiBold"/>
              <a:ea typeface="Source Code Pro SemiBold"/>
              <a:cs typeface="Source Code Pro SemiBold"/>
              <a:sym typeface="Source Code Pro SemiBold"/>
            </a:endParaRPr>
          </a:p>
          <a:p>
            <a:pPr indent="-342900" lvl="0" marL="457200" rtl="0" algn="l">
              <a:spcBef>
                <a:spcPts val="0"/>
              </a:spcBef>
              <a:spcAft>
                <a:spcPts val="0"/>
              </a:spcAft>
              <a:buSzPts val="1800"/>
              <a:buFont typeface="Source Code Pro SemiBold"/>
              <a:buChar char="●"/>
            </a:pPr>
            <a:r>
              <a:rPr lang="en-GB">
                <a:latin typeface="Source Code Pro SemiBold"/>
                <a:ea typeface="Source Code Pro SemiBold"/>
                <a:cs typeface="Source Code Pro SemiBold"/>
                <a:sym typeface="Source Code Pro SemiBold"/>
              </a:rPr>
              <a:t>This gap in knowledge makes it difficult to address the unique needs of different population segments across India. </a:t>
            </a:r>
            <a:endParaRPr>
              <a:latin typeface="Source Code Pro SemiBold"/>
              <a:ea typeface="Source Code Pro SemiBold"/>
              <a:cs typeface="Source Code Pro SemiBold"/>
              <a:sym typeface="Source Code Pro SemiBo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9"/>
          <p:cNvSpPr txBox="1"/>
          <p:nvPr>
            <p:ph type="title"/>
          </p:nvPr>
        </p:nvSpPr>
        <p:spPr>
          <a:xfrm>
            <a:off x="311700" y="337275"/>
            <a:ext cx="8520600" cy="7335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GB" sz="4400">
                <a:solidFill>
                  <a:srgbClr val="000000"/>
                </a:solidFill>
                <a:latin typeface="Arial"/>
                <a:ea typeface="Arial"/>
                <a:cs typeface="Arial"/>
                <a:sym typeface="Arial"/>
              </a:rPr>
              <a:t>Objectives</a:t>
            </a:r>
            <a:endParaRPr/>
          </a:p>
        </p:txBody>
      </p:sp>
      <p:sp>
        <p:nvSpPr>
          <p:cNvPr id="99" name="Google Shape;99;p19"/>
          <p:cNvSpPr txBox="1"/>
          <p:nvPr>
            <p:ph idx="1" type="body"/>
          </p:nvPr>
        </p:nvSpPr>
        <p:spPr>
          <a:xfrm>
            <a:off x="311700" y="1468825"/>
            <a:ext cx="8520600" cy="3099900"/>
          </a:xfrm>
          <a:prstGeom prst="rect">
            <a:avLst/>
          </a:prstGeom>
        </p:spPr>
        <p:txBody>
          <a:bodyPr anchorCtr="0" anchor="t" bIns="91425" lIns="91425" spcFirstLastPara="1" rIns="91425" wrap="square" tIns="91425">
            <a:normAutofit fontScale="62500" lnSpcReduction="20000"/>
          </a:bodyPr>
          <a:lstStyle/>
          <a:p>
            <a:pPr indent="-330063" lvl="0" marL="457200" rtl="0" algn="l">
              <a:spcBef>
                <a:spcPts val="0"/>
              </a:spcBef>
              <a:spcAft>
                <a:spcPts val="0"/>
              </a:spcAft>
              <a:buSzPct val="100000"/>
              <a:buFont typeface="Source Code Pro SemiBold"/>
              <a:buChar char="●"/>
            </a:pPr>
            <a:r>
              <a:rPr lang="en-GB" sz="2556">
                <a:latin typeface="Source Code Pro SemiBold"/>
                <a:ea typeface="Source Code Pro SemiBold"/>
                <a:cs typeface="Source Code Pro SemiBold"/>
                <a:sym typeface="Source Code Pro SemiBold"/>
              </a:rPr>
              <a:t>To analyze how socioeconomic factors such as income, education, and employment status influence the prevalence of substance use.</a:t>
            </a:r>
            <a:endParaRPr sz="2556">
              <a:latin typeface="Source Code Pro SemiBold"/>
              <a:ea typeface="Source Code Pro SemiBold"/>
              <a:cs typeface="Source Code Pro SemiBold"/>
              <a:sym typeface="Source Code Pro SemiBold"/>
            </a:endParaRPr>
          </a:p>
          <a:p>
            <a:pPr indent="0" lvl="0" marL="457200" rtl="0" algn="l">
              <a:spcBef>
                <a:spcPts val="1200"/>
              </a:spcBef>
              <a:spcAft>
                <a:spcPts val="0"/>
              </a:spcAft>
              <a:buNone/>
            </a:pPr>
            <a:r>
              <a:t/>
            </a:r>
            <a:endParaRPr sz="2556">
              <a:latin typeface="Source Code Pro SemiBold"/>
              <a:ea typeface="Source Code Pro SemiBold"/>
              <a:cs typeface="Source Code Pro SemiBold"/>
              <a:sym typeface="Source Code Pro SemiBold"/>
            </a:endParaRPr>
          </a:p>
          <a:p>
            <a:pPr indent="-330063" lvl="0" marL="457200" rtl="0" algn="l">
              <a:spcBef>
                <a:spcPts val="1200"/>
              </a:spcBef>
              <a:spcAft>
                <a:spcPts val="0"/>
              </a:spcAft>
              <a:buSzPct val="100000"/>
              <a:buFont typeface="Source Code Pro SemiBold"/>
              <a:buChar char="●"/>
            </a:pPr>
            <a:r>
              <a:rPr lang="en-GB" sz="2556">
                <a:latin typeface="Source Code Pro SemiBold"/>
                <a:ea typeface="Source Code Pro SemiBold"/>
                <a:cs typeface="Source Code Pro SemiBold"/>
                <a:sym typeface="Source Code Pro SemiBold"/>
              </a:rPr>
              <a:t>To examine the regional differences in substance use prevalence across Indian states and rural-urban settings.</a:t>
            </a:r>
            <a:endParaRPr sz="2556">
              <a:latin typeface="Source Code Pro SemiBold"/>
              <a:ea typeface="Source Code Pro SemiBold"/>
              <a:cs typeface="Source Code Pro SemiBold"/>
              <a:sym typeface="Source Code Pro SemiBold"/>
            </a:endParaRPr>
          </a:p>
          <a:p>
            <a:pPr indent="0" lvl="0" marL="457200" rtl="0" algn="l">
              <a:spcBef>
                <a:spcPts val="1200"/>
              </a:spcBef>
              <a:spcAft>
                <a:spcPts val="0"/>
              </a:spcAft>
              <a:buNone/>
            </a:pPr>
            <a:r>
              <a:t/>
            </a:r>
            <a:endParaRPr sz="2556">
              <a:latin typeface="Source Code Pro SemiBold"/>
              <a:ea typeface="Source Code Pro SemiBold"/>
              <a:cs typeface="Source Code Pro SemiBold"/>
              <a:sym typeface="Source Code Pro SemiBold"/>
            </a:endParaRPr>
          </a:p>
          <a:p>
            <a:pPr indent="-330063" lvl="0" marL="457200" rtl="0" algn="l">
              <a:spcBef>
                <a:spcPts val="1200"/>
              </a:spcBef>
              <a:spcAft>
                <a:spcPts val="0"/>
              </a:spcAft>
              <a:buSzPct val="100000"/>
              <a:buFont typeface="Source Code Pro SemiBold"/>
              <a:buChar char="●"/>
            </a:pPr>
            <a:r>
              <a:rPr lang="en-GB" sz="2556">
                <a:latin typeface="Source Code Pro SemiBold"/>
                <a:ea typeface="Source Code Pro SemiBold"/>
                <a:cs typeface="Source Code Pro SemiBold"/>
                <a:sym typeface="Source Code Pro SemiBold"/>
              </a:rPr>
              <a:t>To investigate the role of familial risk factors and cultural practices in shaping substance use behaviors.</a:t>
            </a:r>
            <a:endParaRPr sz="2556">
              <a:latin typeface="Source Code Pro SemiBold"/>
              <a:ea typeface="Source Code Pro SemiBold"/>
              <a:cs typeface="Source Code Pro SemiBold"/>
              <a:sym typeface="Source Code Pro SemiBold"/>
            </a:endParaRPr>
          </a:p>
          <a:p>
            <a:pPr indent="0" lvl="0" marL="0" rtl="0" algn="l">
              <a:spcBef>
                <a:spcPts val="120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0"/>
          <p:cNvSpPr txBox="1"/>
          <p:nvPr>
            <p:ph type="title"/>
          </p:nvPr>
        </p:nvSpPr>
        <p:spPr>
          <a:xfrm>
            <a:off x="111675" y="67700"/>
            <a:ext cx="8520600" cy="7335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t/>
            </a:r>
            <a:endParaRPr b="1" sz="2500">
              <a:solidFill>
                <a:srgbClr val="000000"/>
              </a:solidFill>
              <a:latin typeface="Arial"/>
              <a:ea typeface="Arial"/>
              <a:cs typeface="Arial"/>
              <a:sym typeface="Arial"/>
            </a:endParaRPr>
          </a:p>
          <a:p>
            <a:pPr indent="0" lvl="0" marL="0" rtl="0" algn="l">
              <a:spcBef>
                <a:spcPts val="0"/>
              </a:spcBef>
              <a:spcAft>
                <a:spcPts val="0"/>
              </a:spcAft>
              <a:buNone/>
            </a:pPr>
            <a:r>
              <a:t/>
            </a:r>
            <a:endParaRPr b="1" sz="2500">
              <a:solidFill>
                <a:srgbClr val="000000"/>
              </a:solidFill>
              <a:latin typeface="Arial"/>
              <a:ea typeface="Arial"/>
              <a:cs typeface="Arial"/>
              <a:sym typeface="Arial"/>
            </a:endParaRPr>
          </a:p>
          <a:p>
            <a:pPr indent="0" lvl="0" marL="0" rtl="0" algn="l">
              <a:spcBef>
                <a:spcPts val="0"/>
              </a:spcBef>
              <a:spcAft>
                <a:spcPts val="0"/>
              </a:spcAft>
              <a:buNone/>
            </a:pPr>
            <a:r>
              <a:rPr b="1" lang="en-GB" sz="2500">
                <a:solidFill>
                  <a:srgbClr val="000000"/>
                </a:solidFill>
                <a:latin typeface="Arial"/>
                <a:ea typeface="Arial"/>
                <a:cs typeface="Arial"/>
                <a:sym typeface="Arial"/>
              </a:rPr>
              <a:t>Methodology (eligibility criteria)</a:t>
            </a:r>
            <a:endParaRPr/>
          </a:p>
        </p:txBody>
      </p:sp>
      <p:graphicFrame>
        <p:nvGraphicFramePr>
          <p:cNvPr id="105" name="Google Shape;105;p20"/>
          <p:cNvGraphicFramePr/>
          <p:nvPr/>
        </p:nvGraphicFramePr>
        <p:xfrm>
          <a:off x="0" y="801200"/>
          <a:ext cx="3000000" cy="3000000"/>
        </p:xfrm>
        <a:graphic>
          <a:graphicData uri="http://schemas.openxmlformats.org/drawingml/2006/table">
            <a:tbl>
              <a:tblPr>
                <a:noFill/>
                <a:tableStyleId>{552940B6-4522-4D57-A649-017DC0F08EBC}</a:tableStyleId>
              </a:tblPr>
              <a:tblGrid>
                <a:gridCol w="4468750"/>
                <a:gridCol w="4468750"/>
              </a:tblGrid>
              <a:tr h="371475">
                <a:tc>
                  <a:txBody>
                    <a:bodyPr/>
                    <a:lstStyle/>
                    <a:p>
                      <a:pPr indent="0" lvl="0" marL="0" rtl="0" algn="l">
                        <a:lnSpc>
                          <a:spcPct val="115000"/>
                        </a:lnSpc>
                        <a:spcBef>
                          <a:spcPts val="0"/>
                        </a:spcBef>
                        <a:spcAft>
                          <a:spcPts val="0"/>
                        </a:spcAft>
                        <a:buNone/>
                      </a:pPr>
                      <a:r>
                        <a:rPr b="1" lang="en-GB" sz="1800">
                          <a:solidFill>
                            <a:schemeClr val="dk2"/>
                          </a:solidFill>
                        </a:rPr>
                        <a:t>Inclusion criteria</a:t>
                      </a:r>
                      <a:endParaRPr b="1" sz="1800">
                        <a:solidFill>
                          <a:schemeClr val="dk2"/>
                        </a:solidFill>
                      </a:endParaRPr>
                    </a:p>
                  </a:txBody>
                  <a:tcPr marT="91425" marB="91425" marR="91425" marL="91425">
                    <a:solidFill>
                      <a:srgbClr val="6FA8DC"/>
                    </a:solidFill>
                  </a:tcPr>
                </a:tc>
                <a:tc>
                  <a:txBody>
                    <a:bodyPr/>
                    <a:lstStyle/>
                    <a:p>
                      <a:pPr indent="0" lvl="0" marL="0" rtl="0" algn="l">
                        <a:lnSpc>
                          <a:spcPct val="115000"/>
                        </a:lnSpc>
                        <a:spcBef>
                          <a:spcPts val="0"/>
                        </a:spcBef>
                        <a:spcAft>
                          <a:spcPts val="0"/>
                        </a:spcAft>
                        <a:buNone/>
                      </a:pPr>
                      <a:r>
                        <a:rPr b="1" lang="en-GB" sz="1800">
                          <a:solidFill>
                            <a:schemeClr val="dk2"/>
                          </a:solidFill>
                        </a:rPr>
                        <a:t>Exclusion criteria </a:t>
                      </a:r>
                      <a:endParaRPr b="1" sz="1800">
                        <a:solidFill>
                          <a:schemeClr val="dk2"/>
                        </a:solidFill>
                      </a:endParaRPr>
                    </a:p>
                  </a:txBody>
                  <a:tcPr marT="91425" marB="91425" marR="91425" marL="91425">
                    <a:solidFill>
                      <a:srgbClr val="6FA8DC"/>
                    </a:solidFill>
                  </a:tcPr>
                </a:tc>
              </a:tr>
              <a:tr h="371475">
                <a:tc>
                  <a:txBody>
                    <a:bodyPr/>
                    <a:lstStyle/>
                    <a:p>
                      <a:pPr indent="0" lvl="0" marL="0" rtl="0" algn="l">
                        <a:lnSpc>
                          <a:spcPct val="115000"/>
                        </a:lnSpc>
                        <a:spcBef>
                          <a:spcPts val="0"/>
                        </a:spcBef>
                        <a:spcAft>
                          <a:spcPts val="0"/>
                        </a:spcAft>
                        <a:buNone/>
                      </a:pPr>
                      <a:r>
                        <a:rPr lang="en-GB" sz="1800">
                          <a:latin typeface="Source Code Pro SemiBold"/>
                          <a:ea typeface="Source Code Pro SemiBold"/>
                          <a:cs typeface="Source Code Pro SemiBold"/>
                          <a:sym typeface="Source Code Pro SemiBold"/>
                        </a:rPr>
                        <a:t>Studies conducted in India</a:t>
                      </a:r>
                      <a:endParaRPr sz="1800">
                        <a:latin typeface="Source Code Pro SemiBold"/>
                        <a:ea typeface="Source Code Pro SemiBold"/>
                        <a:cs typeface="Source Code Pro SemiBold"/>
                        <a:sym typeface="Source Code Pro SemiBold"/>
                      </a:endParaRPr>
                    </a:p>
                  </a:txBody>
                  <a:tcPr marT="91425" marB="91425" marR="91425" marL="91425"/>
                </a:tc>
                <a:tc>
                  <a:txBody>
                    <a:bodyPr/>
                    <a:lstStyle/>
                    <a:p>
                      <a:pPr indent="0" lvl="0" marL="0" rtl="0" algn="l">
                        <a:lnSpc>
                          <a:spcPct val="115000"/>
                        </a:lnSpc>
                        <a:spcBef>
                          <a:spcPts val="0"/>
                        </a:spcBef>
                        <a:spcAft>
                          <a:spcPts val="0"/>
                        </a:spcAft>
                        <a:buNone/>
                      </a:pPr>
                      <a:r>
                        <a:rPr lang="en-GB" sz="1800">
                          <a:latin typeface="Source Code Pro SemiBold"/>
                          <a:ea typeface="Source Code Pro SemiBold"/>
                          <a:cs typeface="Source Code Pro SemiBold"/>
                          <a:sym typeface="Source Code Pro SemiBold"/>
                        </a:rPr>
                        <a:t>Studies conducted outside India</a:t>
                      </a:r>
                      <a:endParaRPr sz="1800">
                        <a:latin typeface="Source Code Pro SemiBold"/>
                        <a:ea typeface="Source Code Pro SemiBold"/>
                        <a:cs typeface="Source Code Pro SemiBold"/>
                        <a:sym typeface="Source Code Pro SemiBold"/>
                      </a:endParaRPr>
                    </a:p>
                  </a:txBody>
                  <a:tcPr marT="91425" marB="91425" marR="91425" marL="91425"/>
                </a:tc>
              </a:tr>
              <a:tr h="552450">
                <a:tc>
                  <a:txBody>
                    <a:bodyPr/>
                    <a:lstStyle/>
                    <a:p>
                      <a:pPr indent="0" lvl="0" marL="0" rtl="0" algn="l">
                        <a:lnSpc>
                          <a:spcPct val="115000"/>
                        </a:lnSpc>
                        <a:spcBef>
                          <a:spcPts val="0"/>
                        </a:spcBef>
                        <a:spcAft>
                          <a:spcPts val="0"/>
                        </a:spcAft>
                        <a:buNone/>
                      </a:pPr>
                      <a:r>
                        <a:rPr lang="en-GB" sz="1800">
                          <a:latin typeface="Source Code Pro SemiBold"/>
                          <a:ea typeface="Source Code Pro SemiBold"/>
                          <a:cs typeface="Source Code Pro SemiBold"/>
                          <a:sym typeface="Source Code Pro SemiBold"/>
                        </a:rPr>
                        <a:t>Studies focused on tobacco uses , alcohol use and other drugs</a:t>
                      </a:r>
                      <a:endParaRPr sz="1800">
                        <a:latin typeface="Source Code Pro SemiBold"/>
                        <a:ea typeface="Source Code Pro SemiBold"/>
                        <a:cs typeface="Source Code Pro SemiBold"/>
                        <a:sym typeface="Source Code Pro SemiBold"/>
                      </a:endParaRPr>
                    </a:p>
                  </a:txBody>
                  <a:tcPr marT="91425" marB="91425" marR="91425" marL="91425"/>
                </a:tc>
                <a:tc>
                  <a:txBody>
                    <a:bodyPr/>
                    <a:lstStyle/>
                    <a:p>
                      <a:pPr indent="0" lvl="0" marL="0" rtl="0" algn="l">
                        <a:lnSpc>
                          <a:spcPct val="115000"/>
                        </a:lnSpc>
                        <a:spcBef>
                          <a:spcPts val="0"/>
                        </a:spcBef>
                        <a:spcAft>
                          <a:spcPts val="0"/>
                        </a:spcAft>
                        <a:buNone/>
                      </a:pPr>
                      <a:r>
                        <a:rPr lang="en-GB" sz="1800">
                          <a:latin typeface="Source Code Pro SemiBold"/>
                          <a:ea typeface="Source Code Pro SemiBold"/>
                          <a:cs typeface="Source Code Pro SemiBold"/>
                          <a:sym typeface="Source Code Pro SemiBold"/>
                        </a:rPr>
                        <a:t>Studies focusing on clinical or pharmacological aspects of substance use</a:t>
                      </a:r>
                      <a:endParaRPr sz="1800">
                        <a:latin typeface="Source Code Pro SemiBold"/>
                        <a:ea typeface="Source Code Pro SemiBold"/>
                        <a:cs typeface="Source Code Pro SemiBold"/>
                        <a:sym typeface="Source Code Pro SemiBold"/>
                      </a:endParaRPr>
                    </a:p>
                  </a:txBody>
                  <a:tcPr marT="91425" marB="91425" marR="91425" marL="91425"/>
                </a:tc>
              </a:tr>
              <a:tr h="552450">
                <a:tc>
                  <a:txBody>
                    <a:bodyPr/>
                    <a:lstStyle/>
                    <a:p>
                      <a:pPr indent="0" lvl="0" marL="0" rtl="0" algn="l">
                        <a:lnSpc>
                          <a:spcPct val="115000"/>
                        </a:lnSpc>
                        <a:spcBef>
                          <a:spcPts val="0"/>
                        </a:spcBef>
                        <a:spcAft>
                          <a:spcPts val="0"/>
                        </a:spcAft>
                        <a:buNone/>
                      </a:pPr>
                      <a:r>
                        <a:rPr lang="en-GB" sz="1800">
                          <a:latin typeface="Source Code Pro SemiBold"/>
                          <a:ea typeface="Source Code Pro SemiBold"/>
                          <a:cs typeface="Source Code Pro SemiBold"/>
                          <a:sym typeface="Source Code Pro SemiBold"/>
                        </a:rPr>
                        <a:t>Studies focusing on socioeconomic, regional variations and familial effect in substance use</a:t>
                      </a:r>
                      <a:endParaRPr sz="1800">
                        <a:latin typeface="Source Code Pro SemiBold"/>
                        <a:ea typeface="Source Code Pro SemiBold"/>
                        <a:cs typeface="Source Code Pro SemiBold"/>
                        <a:sym typeface="Source Code Pro SemiBold"/>
                      </a:endParaRPr>
                    </a:p>
                  </a:txBody>
                  <a:tcPr marT="91425" marB="91425" marR="91425" marL="91425"/>
                </a:tc>
                <a:tc>
                  <a:txBody>
                    <a:bodyPr/>
                    <a:lstStyle/>
                    <a:p>
                      <a:pPr indent="0" lvl="0" marL="0" rtl="0" algn="l">
                        <a:lnSpc>
                          <a:spcPct val="115000"/>
                        </a:lnSpc>
                        <a:spcBef>
                          <a:spcPts val="0"/>
                        </a:spcBef>
                        <a:spcAft>
                          <a:spcPts val="0"/>
                        </a:spcAft>
                        <a:buNone/>
                      </a:pPr>
                      <a:r>
                        <a:rPr lang="en-GB" sz="1800">
                          <a:latin typeface="Source Code Pro SemiBold"/>
                          <a:ea typeface="Source Code Pro SemiBold"/>
                          <a:cs typeface="Source Code Pro SemiBold"/>
                          <a:sym typeface="Source Code Pro SemiBold"/>
                        </a:rPr>
                        <a:t>Studies not available in English</a:t>
                      </a:r>
                      <a:endParaRPr sz="1800">
                        <a:latin typeface="Source Code Pro SemiBold"/>
                        <a:ea typeface="Source Code Pro SemiBold"/>
                        <a:cs typeface="Source Code Pro SemiBold"/>
                        <a:sym typeface="Source Code Pro SemiBold"/>
                      </a:endParaRPr>
                    </a:p>
                  </a:txBody>
                  <a:tcPr marT="91425" marB="91425" marR="91425" marL="91425"/>
                </a:tc>
              </a:tr>
              <a:tr h="421375">
                <a:tc>
                  <a:txBody>
                    <a:bodyPr/>
                    <a:lstStyle/>
                    <a:p>
                      <a:pPr indent="0" lvl="0" marL="0" rtl="0" algn="l">
                        <a:lnSpc>
                          <a:spcPct val="115000"/>
                        </a:lnSpc>
                        <a:spcBef>
                          <a:spcPts val="0"/>
                        </a:spcBef>
                        <a:spcAft>
                          <a:spcPts val="0"/>
                        </a:spcAft>
                        <a:buNone/>
                      </a:pPr>
                      <a:r>
                        <a:rPr lang="en-GB" sz="1800">
                          <a:latin typeface="Source Code Pro SemiBold"/>
                          <a:ea typeface="Source Code Pro SemiBold"/>
                          <a:cs typeface="Source Code Pro SemiBold"/>
                          <a:sym typeface="Source Code Pro SemiBold"/>
                        </a:rPr>
                        <a:t>Peer-reviewed articles, research articles</a:t>
                      </a:r>
                      <a:endParaRPr sz="1800">
                        <a:latin typeface="Source Code Pro SemiBold"/>
                        <a:ea typeface="Source Code Pro SemiBold"/>
                        <a:cs typeface="Source Code Pro SemiBold"/>
                        <a:sym typeface="Source Code Pro SemiBold"/>
                      </a:endParaRPr>
                    </a:p>
                  </a:txBody>
                  <a:tcPr marT="91425" marB="91425" marR="91425" marL="91425"/>
                </a:tc>
                <a:tc>
                  <a:txBody>
                    <a:bodyPr/>
                    <a:lstStyle/>
                    <a:p>
                      <a:pPr indent="0" lvl="0" marL="0" rtl="0" algn="l">
                        <a:spcBef>
                          <a:spcPts val="0"/>
                        </a:spcBef>
                        <a:spcAft>
                          <a:spcPts val="0"/>
                        </a:spcAft>
                        <a:buNone/>
                      </a:pPr>
                      <a:r>
                        <a:t/>
                      </a:r>
                      <a:endParaRPr>
                        <a:latin typeface="Source Code Pro SemiBold"/>
                        <a:ea typeface="Source Code Pro SemiBold"/>
                        <a:cs typeface="Source Code Pro SemiBold"/>
                        <a:sym typeface="Source Code Pro SemiBold"/>
                      </a:endParaRPr>
                    </a:p>
                  </a:txBody>
                  <a:tcPr marT="91425" marB="91425" marR="91425" marL="91425"/>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1"/>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Search Strategy</a:t>
            </a:r>
            <a:endParaRPr/>
          </a:p>
        </p:txBody>
      </p:sp>
      <p:graphicFrame>
        <p:nvGraphicFramePr>
          <p:cNvPr id="111" name="Google Shape;111;p21"/>
          <p:cNvGraphicFramePr/>
          <p:nvPr/>
        </p:nvGraphicFramePr>
        <p:xfrm>
          <a:off x="140350" y="1389450"/>
          <a:ext cx="3000000" cy="3000000"/>
        </p:xfrm>
        <a:graphic>
          <a:graphicData uri="http://schemas.openxmlformats.org/drawingml/2006/table">
            <a:tbl>
              <a:tblPr>
                <a:noFill/>
                <a:tableStyleId>{80079989-0EBA-459A-BCB5-EC3683CA651A}</a:tableStyleId>
              </a:tblPr>
              <a:tblGrid>
                <a:gridCol w="4442475"/>
                <a:gridCol w="4442475"/>
              </a:tblGrid>
              <a:tr h="813250">
                <a:tc>
                  <a:txBody>
                    <a:bodyPr/>
                    <a:lstStyle/>
                    <a:p>
                      <a:pPr indent="0" lvl="0" marL="0" rtl="0" algn="l">
                        <a:spcBef>
                          <a:spcPts val="0"/>
                        </a:spcBef>
                        <a:spcAft>
                          <a:spcPts val="0"/>
                        </a:spcAft>
                        <a:buNone/>
                      </a:pPr>
                      <a:r>
                        <a:rPr lang="en-GB" sz="2200">
                          <a:latin typeface="Oswald"/>
                          <a:ea typeface="Oswald"/>
                          <a:cs typeface="Oswald"/>
                          <a:sym typeface="Oswald"/>
                        </a:rPr>
                        <a:t>Information sources</a:t>
                      </a:r>
                      <a:endParaRPr sz="2200">
                        <a:latin typeface="Oswald"/>
                        <a:ea typeface="Oswald"/>
                        <a:cs typeface="Oswald"/>
                        <a:sym typeface="Oswald"/>
                      </a:endParaRPr>
                    </a:p>
                  </a:txBody>
                  <a:tcPr marT="91425" marB="91425" marR="91425" marL="91425"/>
                </a:tc>
                <a:tc>
                  <a:txBody>
                    <a:bodyPr/>
                    <a:lstStyle/>
                    <a:p>
                      <a:pPr indent="0" lvl="0" marL="0" rtl="0" algn="l">
                        <a:spcBef>
                          <a:spcPts val="0"/>
                        </a:spcBef>
                        <a:spcAft>
                          <a:spcPts val="0"/>
                        </a:spcAft>
                        <a:buNone/>
                      </a:pPr>
                      <a:r>
                        <a:rPr lang="en-GB" sz="2200">
                          <a:latin typeface="Oswald"/>
                          <a:ea typeface="Oswald"/>
                          <a:cs typeface="Oswald"/>
                          <a:sym typeface="Oswald"/>
                        </a:rPr>
                        <a:t>Search keywords</a:t>
                      </a:r>
                      <a:endParaRPr sz="2200">
                        <a:latin typeface="Oswald"/>
                        <a:ea typeface="Oswald"/>
                        <a:cs typeface="Oswald"/>
                        <a:sym typeface="Oswald"/>
                      </a:endParaRPr>
                    </a:p>
                  </a:txBody>
                  <a:tcPr marT="91425" marB="91425" marR="91425" marL="91425"/>
                </a:tc>
              </a:tr>
              <a:tr h="2565125">
                <a:tc>
                  <a:txBody>
                    <a:bodyPr/>
                    <a:lstStyle/>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PubMed </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Web of science</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Wiley online library</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 </a:t>
                      </a:r>
                      <a:endParaRPr>
                        <a:latin typeface="Source Code Pro SemiBold"/>
                        <a:ea typeface="Source Code Pro SemiBold"/>
                        <a:cs typeface="Source Code Pro SemiBold"/>
                        <a:sym typeface="Source Code Pro SemiBold"/>
                      </a:endParaRPr>
                    </a:p>
                    <a:p>
                      <a:pPr indent="0" lvl="0" marL="0" rtl="0" algn="l">
                        <a:spcBef>
                          <a:spcPts val="0"/>
                        </a:spcBef>
                        <a:spcAft>
                          <a:spcPts val="0"/>
                        </a:spcAft>
                        <a:buNone/>
                      </a:pPr>
                      <a:r>
                        <a:t/>
                      </a:r>
                      <a:endParaRPr>
                        <a:latin typeface="Source Code Pro SemiBold"/>
                        <a:ea typeface="Source Code Pro SemiBold"/>
                        <a:cs typeface="Source Code Pro SemiBold"/>
                        <a:sym typeface="Source Code Pro SemiBold"/>
                      </a:endParaRPr>
                    </a:p>
                  </a:txBody>
                  <a:tcPr marT="91425" marB="91425" marR="91425" marL="91425"/>
                </a:tc>
                <a:tc>
                  <a:txBody>
                    <a:bodyPr/>
                    <a:lstStyle/>
                    <a:p>
                      <a:pPr indent="0" lvl="0" marL="0" rtl="0" algn="l">
                        <a:spcBef>
                          <a:spcPts val="0"/>
                        </a:spcBef>
                        <a:spcAft>
                          <a:spcPts val="0"/>
                        </a:spcAft>
                        <a:buNone/>
                      </a:pPr>
                      <a:r>
                        <a:rPr lang="en-GB">
                          <a:latin typeface="Source Code Pro SemiBold"/>
                          <a:ea typeface="Source Code Pro SemiBold"/>
                          <a:cs typeface="Source Code Pro SemiBold"/>
                          <a:sym typeface="Source Code Pro SemiBold"/>
                        </a:rPr>
                        <a:t>“Substance use” , “</a:t>
                      </a:r>
                      <a:r>
                        <a:rPr lang="en-GB">
                          <a:latin typeface="Source Code Pro SemiBold"/>
                          <a:ea typeface="Source Code Pro SemiBold"/>
                          <a:cs typeface="Source Code Pro SemiBold"/>
                          <a:sym typeface="Source Code Pro SemiBold"/>
                        </a:rPr>
                        <a:t>tobacco use” , “alcohol use” , “drug use” , </a:t>
                      </a:r>
                      <a:r>
                        <a:rPr lang="en-GB">
                          <a:latin typeface="Source Code Pro SemiBold"/>
                          <a:ea typeface="Source Code Pro SemiBold"/>
                          <a:cs typeface="Source Code Pro SemiBold"/>
                          <a:sym typeface="Source Code Pro SemiBold"/>
                        </a:rPr>
                        <a:t> “Socioeconomic” , “income level” “income </a:t>
                      </a:r>
                      <a:r>
                        <a:rPr lang="en-GB">
                          <a:latin typeface="Source Code Pro SemiBold"/>
                          <a:ea typeface="Source Code Pro SemiBold"/>
                          <a:cs typeface="Source Code Pro SemiBold"/>
                          <a:sym typeface="Source Code Pro SemiBold"/>
                        </a:rPr>
                        <a:t>disparities</a:t>
                      </a:r>
                      <a:r>
                        <a:rPr lang="en-GB">
                          <a:latin typeface="Source Code Pro SemiBold"/>
                          <a:ea typeface="Source Code Pro SemiBold"/>
                          <a:cs typeface="Source Code Pro SemiBold"/>
                          <a:sym typeface="Source Code Pro SemiBold"/>
                        </a:rPr>
                        <a:t>” “regional”  “India”, “family influence” “familial affect”</a:t>
                      </a:r>
                      <a:endParaRPr>
                        <a:latin typeface="Source Code Pro SemiBold"/>
                        <a:ea typeface="Source Code Pro SemiBold"/>
                        <a:cs typeface="Source Code Pro SemiBold"/>
                        <a:sym typeface="Source Code Pro SemiBold"/>
                      </a:endParaRPr>
                    </a:p>
                  </a:txBody>
                  <a:tcPr marT="91425" marB="91425" marR="91425" marL="91425"/>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0838F"/>
      </a:accent5>
      <a:accent6>
        <a:srgbClr val="F8E71C"/>
      </a:accent6>
      <a:hlink>
        <a:srgbClr val="00838F"/>
      </a:hlink>
      <a:folHlink>
        <a:srgbClr val="00838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