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77" r:id="rId3"/>
    <p:sldId id="259" r:id="rId4"/>
    <p:sldId id="261" r:id="rId5"/>
    <p:sldId id="262" r:id="rId6"/>
    <p:sldId id="263" r:id="rId7"/>
    <p:sldId id="267" r:id="rId8"/>
    <p:sldId id="268" r:id="rId9"/>
    <p:sldId id="276" r:id="rId10"/>
    <p:sldId id="269" r:id="rId11"/>
    <p:sldId id="270" r:id="rId12"/>
    <p:sldId id="271" r:id="rId13"/>
    <p:sldId id="272" r:id="rId14"/>
    <p:sldId id="273" r:id="rId15"/>
    <p:sldId id="266" r:id="rId16"/>
    <p:sldId id="274"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reeHari.S\Downloads\b34507c9-216a-4ce6-b159-a2fde5e93d0f.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reeHari.S\Downloads\b34507c9-216a-4ce6-b159-a2fde5e93d0f.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Count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FB2-4C1F-8BD7-8D4C36BDF3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FB2-4C1F-8BD7-8D4C36BDF3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FB2-4C1F-8BD7-8D4C36BDF3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FB2-4C1F-8BD7-8D4C36BDF3B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FB2-4C1F-8BD7-8D4C36BDF3B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Personal reason</c:v>
                </c:pt>
                <c:pt idx="1">
                  <c:v>Financial issue</c:v>
                </c:pt>
                <c:pt idx="2">
                  <c:v>Not willing for treatment</c:v>
                </c:pt>
                <c:pt idx="3">
                  <c:v>Not willing for stay</c:v>
                </c:pt>
                <c:pt idx="4">
                  <c:v>Insurance Rejection</c:v>
                </c:pt>
              </c:strCache>
            </c:strRef>
          </c:cat>
          <c:val>
            <c:numRef>
              <c:f>Sheet1!$B$2:$B$6</c:f>
              <c:numCache>
                <c:formatCode>General</c:formatCode>
                <c:ptCount val="5"/>
                <c:pt idx="0">
                  <c:v>56</c:v>
                </c:pt>
                <c:pt idx="1">
                  <c:v>13</c:v>
                </c:pt>
                <c:pt idx="2">
                  <c:v>17</c:v>
                </c:pt>
                <c:pt idx="3">
                  <c:v>6</c:v>
                </c:pt>
                <c:pt idx="4">
                  <c:v>2</c:v>
                </c:pt>
              </c:numCache>
            </c:numRef>
          </c:val>
          <c:extLst>
            <c:ext xmlns:c16="http://schemas.microsoft.com/office/drawing/2014/chart" uri="{C3380CC4-5D6E-409C-BE32-E72D297353CC}">
              <c16:uniqueId val="{0000000A-4FB2-4C1F-8BD7-8D4C36BDF3BD}"/>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879848705353545"/>
          <c:y val="0.21711779869522058"/>
          <c:w val="0.34562651270994432"/>
          <c:h val="0.532242200803271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LAMA Cases in different locations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Sheet1!$B$19</c:f>
              <c:strCache>
                <c:ptCount val="1"/>
                <c:pt idx="0">
                  <c:v>LAMA Cases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Sheet1!$A$20:$A$23</c:f>
              <c:strCache>
                <c:ptCount val="4"/>
                <c:pt idx="0">
                  <c:v>3rd Floor[A&amp;B Wing]</c:v>
                </c:pt>
                <c:pt idx="1">
                  <c:v>4th Floor </c:v>
                </c:pt>
                <c:pt idx="2">
                  <c:v>ICU</c:v>
                </c:pt>
                <c:pt idx="3">
                  <c:v>D Wing [3rd Floor]</c:v>
                </c:pt>
              </c:strCache>
            </c:strRef>
          </c:cat>
          <c:val>
            <c:numRef>
              <c:f>Sheet1!$B$20:$B$23</c:f>
              <c:numCache>
                <c:formatCode>General</c:formatCode>
                <c:ptCount val="4"/>
                <c:pt idx="0">
                  <c:v>45</c:v>
                </c:pt>
                <c:pt idx="1">
                  <c:v>35</c:v>
                </c:pt>
                <c:pt idx="2">
                  <c:v>8</c:v>
                </c:pt>
                <c:pt idx="3">
                  <c:v>6</c:v>
                </c:pt>
              </c:numCache>
            </c:numRef>
          </c:val>
          <c:extLst>
            <c:ext xmlns:c16="http://schemas.microsoft.com/office/drawing/2014/chart" uri="{C3380CC4-5D6E-409C-BE32-E72D297353CC}">
              <c16:uniqueId val="{00000000-2295-4925-A2DF-C2DF48566C93}"/>
            </c:ext>
          </c:extLst>
        </c:ser>
        <c:dLbls>
          <c:dLblPos val="outEnd"/>
          <c:showLegendKey val="0"/>
          <c:showVal val="1"/>
          <c:showCatName val="0"/>
          <c:showSerName val="0"/>
          <c:showPercent val="0"/>
          <c:showBubbleSize val="0"/>
        </c:dLbls>
        <c:gapWidth val="219"/>
        <c:overlap val="-27"/>
        <c:axId val="567187791"/>
        <c:axId val="567195951"/>
        <c:extLst>
          <c:ext xmlns:c15="http://schemas.microsoft.com/office/drawing/2012/chart" uri="{02D57815-91ED-43cb-92C2-25804820EDAC}">
            <c15:filteredBarSeries>
              <c15:ser>
                <c:idx val="1"/>
                <c:order val="1"/>
                <c:tx>
                  <c:strRef>
                    <c:extLst>
                      <c:ext uri="{02D57815-91ED-43cb-92C2-25804820EDAC}">
                        <c15:formulaRef>
                          <c15:sqref>Sheet1!$C$19</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Sheet1!$A$20:$A$23</c15:sqref>
                        </c15:formulaRef>
                      </c:ext>
                    </c:extLst>
                    <c:strCache>
                      <c:ptCount val="4"/>
                      <c:pt idx="0">
                        <c:v>3rd Floor[A&amp;B Wing]</c:v>
                      </c:pt>
                      <c:pt idx="1">
                        <c:v>4th Floor </c:v>
                      </c:pt>
                      <c:pt idx="2">
                        <c:v>ICU</c:v>
                      </c:pt>
                      <c:pt idx="3">
                        <c:v>D Wing [3rd Floor]</c:v>
                      </c:pt>
                    </c:strCache>
                  </c:strRef>
                </c:cat>
                <c:val>
                  <c:numRef>
                    <c:extLst>
                      <c:ext uri="{02D57815-91ED-43cb-92C2-25804820EDAC}">
                        <c15:formulaRef>
                          <c15:sqref>Sheet1!$C$20:$C$23</c15:sqref>
                        </c15:formulaRef>
                      </c:ext>
                    </c:extLst>
                    <c:numCache>
                      <c:formatCode>General</c:formatCode>
                      <c:ptCount val="4"/>
                    </c:numCache>
                  </c:numRef>
                </c:val>
                <c:extLst>
                  <c:ext xmlns:c16="http://schemas.microsoft.com/office/drawing/2014/chart" uri="{C3380CC4-5D6E-409C-BE32-E72D297353CC}">
                    <c16:uniqueId val="{00000001-2295-4925-A2DF-C2DF48566C93}"/>
                  </c:ext>
                </c:extLst>
              </c15:ser>
            </c15:filteredBarSeries>
          </c:ext>
        </c:extLst>
      </c:barChart>
      <c:catAx>
        <c:axId val="56718779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Location</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195951"/>
        <c:crosses val="autoZero"/>
        <c:auto val="1"/>
        <c:lblAlgn val="ctr"/>
        <c:lblOffset val="100"/>
        <c:noMultiLvlLbl val="0"/>
      </c:catAx>
      <c:valAx>
        <c:axId val="567195951"/>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718779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C02E81-FBE7-4157-BACF-91469492C5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6DD49A6-559C-4104-8BE6-2E9C4067B2EB}">
      <dgm:prSet custT="1"/>
      <dgm:spPr/>
      <dgm:t>
        <a:bodyPr/>
        <a:lstStyle/>
        <a:p>
          <a:pPr algn="just">
            <a:lnSpc>
              <a:spcPct val="150000"/>
            </a:lnSpc>
          </a:pPr>
          <a:r>
            <a:rPr lang="en-US" sz="1800" dirty="0">
              <a:latin typeface="Times New Roman" panose="02020603050405020304" pitchFamily="18" charset="0"/>
              <a:cs typeface="Times New Roman" panose="02020603050405020304" pitchFamily="18" charset="0"/>
            </a:rPr>
            <a:t>For personal reasons, enhanced patient support services including counseling, increased family involvement in care decisions are recommended. To mitigate financial issues, providing dedicated financial counselors, improving billing transparency, and offering financial assistance programs can significantly reduce patient anxiety about costs. </a:t>
          </a:r>
        </a:p>
      </dgm:t>
    </dgm:pt>
    <dgm:pt modelId="{43151584-BC1F-4D23-BF25-29EFA6DA7934}" type="parTrans" cxnId="{96D8B800-ED95-4785-B560-FF4CFFC05909}">
      <dgm:prSet/>
      <dgm:spPr/>
      <dgm:t>
        <a:bodyPr/>
        <a:lstStyle/>
        <a:p>
          <a:endParaRPr lang="en-US"/>
        </a:p>
      </dgm:t>
    </dgm:pt>
    <dgm:pt modelId="{DDCE24CD-9260-40AC-80DF-A586527B7FE9}" type="sibTrans" cxnId="{96D8B800-ED95-4785-B560-FF4CFFC05909}">
      <dgm:prSet/>
      <dgm:spPr/>
      <dgm:t>
        <a:bodyPr/>
        <a:lstStyle/>
        <a:p>
          <a:endParaRPr lang="en-US"/>
        </a:p>
      </dgm:t>
    </dgm:pt>
    <dgm:pt modelId="{AA1CD57B-0D18-4F8F-9FC5-D6193EE7424F}">
      <dgm:prSet custT="1"/>
      <dgm:spPr/>
      <dgm:t>
        <a:bodyPr/>
        <a:lstStyle/>
        <a:p>
          <a:pPr>
            <a:lnSpc>
              <a:spcPct val="150000"/>
            </a:lnSpc>
          </a:pPr>
          <a:r>
            <a:rPr lang="en-US" sz="1800" dirty="0">
              <a:latin typeface="Times New Roman" panose="02020603050405020304" pitchFamily="18" charset="0"/>
              <a:cs typeface="Times New Roman" panose="02020603050405020304" pitchFamily="18" charset="0"/>
            </a:rPr>
            <a:t>Addressing unwillingness for treatment can be achieved through robust patient education programs and shared decision-making practices to ensure patients understand the benefits and feel involved in their treatment plans. Improving the hospital environment and implementing patient experience initiatives can reduce the unwillingness to stay by making hospital stays more comfortable and responsive to patient feedback. </a:t>
          </a:r>
        </a:p>
      </dgm:t>
    </dgm:pt>
    <dgm:pt modelId="{166401F2-1CB0-4152-A150-0331B9EBE952}" type="parTrans" cxnId="{E0CA2B47-C4F0-4626-8A02-8B678300E5D4}">
      <dgm:prSet/>
      <dgm:spPr/>
      <dgm:t>
        <a:bodyPr/>
        <a:lstStyle/>
        <a:p>
          <a:endParaRPr lang="en-US"/>
        </a:p>
      </dgm:t>
    </dgm:pt>
    <dgm:pt modelId="{5CB9A424-1E43-4275-B163-CF0006A9BBC8}" type="sibTrans" cxnId="{E0CA2B47-C4F0-4626-8A02-8B678300E5D4}">
      <dgm:prSet/>
      <dgm:spPr/>
      <dgm:t>
        <a:bodyPr/>
        <a:lstStyle/>
        <a:p>
          <a:endParaRPr lang="en-US"/>
        </a:p>
      </dgm:t>
    </dgm:pt>
    <dgm:pt modelId="{BE492210-5B38-4A8E-9D10-59B8E3D8815E}" type="pres">
      <dgm:prSet presAssocID="{B7C02E81-FBE7-4157-BACF-91469492C539}" presName="vert0" presStyleCnt="0">
        <dgm:presLayoutVars>
          <dgm:dir/>
          <dgm:animOne val="branch"/>
          <dgm:animLvl val="lvl"/>
        </dgm:presLayoutVars>
      </dgm:prSet>
      <dgm:spPr/>
    </dgm:pt>
    <dgm:pt modelId="{68AA7BF4-7B8C-4235-9C07-65894F8BB379}" type="pres">
      <dgm:prSet presAssocID="{06DD49A6-559C-4104-8BE6-2E9C4067B2EB}" presName="thickLine" presStyleLbl="alignNode1" presStyleIdx="0" presStyleCnt="2"/>
      <dgm:spPr/>
    </dgm:pt>
    <dgm:pt modelId="{BBF0E2A4-2C7D-4329-A34F-D5A2AD5FB94F}" type="pres">
      <dgm:prSet presAssocID="{06DD49A6-559C-4104-8BE6-2E9C4067B2EB}" presName="horz1" presStyleCnt="0"/>
      <dgm:spPr/>
    </dgm:pt>
    <dgm:pt modelId="{2E5FDD69-139C-41AF-AA1C-F3251817C03A}" type="pres">
      <dgm:prSet presAssocID="{06DD49A6-559C-4104-8BE6-2E9C4067B2EB}" presName="tx1" presStyleLbl="revTx" presStyleIdx="0" presStyleCnt="2" custScaleY="81082"/>
      <dgm:spPr/>
    </dgm:pt>
    <dgm:pt modelId="{E9A79683-2CEE-404F-BFCE-0AF98B18B225}" type="pres">
      <dgm:prSet presAssocID="{06DD49A6-559C-4104-8BE6-2E9C4067B2EB}" presName="vert1" presStyleCnt="0"/>
      <dgm:spPr/>
    </dgm:pt>
    <dgm:pt modelId="{EE77E808-5E35-4972-94CF-517297044030}" type="pres">
      <dgm:prSet presAssocID="{AA1CD57B-0D18-4F8F-9FC5-D6193EE7424F}" presName="thickLine" presStyleLbl="alignNode1" presStyleIdx="1" presStyleCnt="2"/>
      <dgm:spPr/>
    </dgm:pt>
    <dgm:pt modelId="{D432829D-23A4-4FBF-8D4A-520DA2C498CE}" type="pres">
      <dgm:prSet presAssocID="{AA1CD57B-0D18-4F8F-9FC5-D6193EE7424F}" presName="horz1" presStyleCnt="0"/>
      <dgm:spPr/>
    </dgm:pt>
    <dgm:pt modelId="{9DA9471E-1E09-494A-8BAE-F1BFAECF86EF}" type="pres">
      <dgm:prSet presAssocID="{AA1CD57B-0D18-4F8F-9FC5-D6193EE7424F}" presName="tx1" presStyleLbl="revTx" presStyleIdx="1" presStyleCnt="2" custScaleY="119609"/>
      <dgm:spPr/>
    </dgm:pt>
    <dgm:pt modelId="{03E23C6C-CCDB-42EB-BC5F-91EBCA01453D}" type="pres">
      <dgm:prSet presAssocID="{AA1CD57B-0D18-4F8F-9FC5-D6193EE7424F}" presName="vert1" presStyleCnt="0"/>
      <dgm:spPr/>
    </dgm:pt>
  </dgm:ptLst>
  <dgm:cxnLst>
    <dgm:cxn modelId="{96D8B800-ED95-4785-B560-FF4CFFC05909}" srcId="{B7C02E81-FBE7-4157-BACF-91469492C539}" destId="{06DD49A6-559C-4104-8BE6-2E9C4067B2EB}" srcOrd="0" destOrd="0" parTransId="{43151584-BC1F-4D23-BF25-29EFA6DA7934}" sibTransId="{DDCE24CD-9260-40AC-80DF-A586527B7FE9}"/>
    <dgm:cxn modelId="{511E470A-8F55-49DA-AED0-EC08A5982073}" type="presOf" srcId="{06DD49A6-559C-4104-8BE6-2E9C4067B2EB}" destId="{2E5FDD69-139C-41AF-AA1C-F3251817C03A}" srcOrd="0" destOrd="0" presId="urn:microsoft.com/office/officeart/2008/layout/LinedList"/>
    <dgm:cxn modelId="{C1766C2F-FBF3-4D95-B8BE-3C00175A569B}" type="presOf" srcId="{AA1CD57B-0D18-4F8F-9FC5-D6193EE7424F}" destId="{9DA9471E-1E09-494A-8BAE-F1BFAECF86EF}" srcOrd="0" destOrd="0" presId="urn:microsoft.com/office/officeart/2008/layout/LinedList"/>
    <dgm:cxn modelId="{E0CA2B47-C4F0-4626-8A02-8B678300E5D4}" srcId="{B7C02E81-FBE7-4157-BACF-91469492C539}" destId="{AA1CD57B-0D18-4F8F-9FC5-D6193EE7424F}" srcOrd="1" destOrd="0" parTransId="{166401F2-1CB0-4152-A150-0331B9EBE952}" sibTransId="{5CB9A424-1E43-4275-B163-CF0006A9BBC8}"/>
    <dgm:cxn modelId="{6CC8CF73-DD4D-4B87-AB46-FBBCBEC10A53}" type="presOf" srcId="{B7C02E81-FBE7-4157-BACF-91469492C539}" destId="{BE492210-5B38-4A8E-9D10-59B8E3D8815E}" srcOrd="0" destOrd="0" presId="urn:microsoft.com/office/officeart/2008/layout/LinedList"/>
    <dgm:cxn modelId="{D29C7AC9-C73C-4B50-B451-F11CA33119CC}" type="presParOf" srcId="{BE492210-5B38-4A8E-9D10-59B8E3D8815E}" destId="{68AA7BF4-7B8C-4235-9C07-65894F8BB379}" srcOrd="0" destOrd="0" presId="urn:microsoft.com/office/officeart/2008/layout/LinedList"/>
    <dgm:cxn modelId="{1AC86851-C2C5-435F-AD84-6A3A9A12BC97}" type="presParOf" srcId="{BE492210-5B38-4A8E-9D10-59B8E3D8815E}" destId="{BBF0E2A4-2C7D-4329-A34F-D5A2AD5FB94F}" srcOrd="1" destOrd="0" presId="urn:microsoft.com/office/officeart/2008/layout/LinedList"/>
    <dgm:cxn modelId="{38023A4F-53B9-4B2D-A6B1-91F915B03BC2}" type="presParOf" srcId="{BBF0E2A4-2C7D-4329-A34F-D5A2AD5FB94F}" destId="{2E5FDD69-139C-41AF-AA1C-F3251817C03A}" srcOrd="0" destOrd="0" presId="urn:microsoft.com/office/officeart/2008/layout/LinedList"/>
    <dgm:cxn modelId="{F5F2CD87-C690-4F7F-8EBE-0F899FAE8F25}" type="presParOf" srcId="{BBF0E2A4-2C7D-4329-A34F-D5A2AD5FB94F}" destId="{E9A79683-2CEE-404F-BFCE-0AF98B18B225}" srcOrd="1" destOrd="0" presId="urn:microsoft.com/office/officeart/2008/layout/LinedList"/>
    <dgm:cxn modelId="{E6091B40-0C16-4A4A-98A5-1F97A7C0172E}" type="presParOf" srcId="{BE492210-5B38-4A8E-9D10-59B8E3D8815E}" destId="{EE77E808-5E35-4972-94CF-517297044030}" srcOrd="2" destOrd="0" presId="urn:microsoft.com/office/officeart/2008/layout/LinedList"/>
    <dgm:cxn modelId="{C64ABB10-9071-4EB0-828F-0D8591354A88}" type="presParOf" srcId="{BE492210-5B38-4A8E-9D10-59B8E3D8815E}" destId="{D432829D-23A4-4FBF-8D4A-520DA2C498CE}" srcOrd="3" destOrd="0" presId="urn:microsoft.com/office/officeart/2008/layout/LinedList"/>
    <dgm:cxn modelId="{10761715-948E-47F2-B54C-123AE6D87276}" type="presParOf" srcId="{D432829D-23A4-4FBF-8D4A-520DA2C498CE}" destId="{9DA9471E-1E09-494A-8BAE-F1BFAECF86EF}" srcOrd="0" destOrd="0" presId="urn:microsoft.com/office/officeart/2008/layout/LinedList"/>
    <dgm:cxn modelId="{CA1B3561-F04C-40DA-9A3B-4034E4EA7C56}" type="presParOf" srcId="{D432829D-23A4-4FBF-8D4A-520DA2C498CE}" destId="{03E23C6C-CCDB-42EB-BC5F-91EBCA01453D}"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9F90A-7721-4713-A2AC-157DCE0D2F2C}"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ED3162DA-F40A-41F3-8E96-53349E025263}">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For insurance rejections, thorough pre-admission insurance verification is crucial.</a:t>
          </a:r>
        </a:p>
      </dgm:t>
    </dgm:pt>
    <dgm:pt modelId="{045E8395-585F-4BFB-942C-E70905E2ECCF}" type="parTrans" cxnId="{1E2FA85B-9FA1-4674-8246-F561DCF78C3A}">
      <dgm:prSet/>
      <dgm:spPr/>
      <dgm:t>
        <a:bodyPr/>
        <a:lstStyle/>
        <a:p>
          <a:endParaRPr lang="en-US"/>
        </a:p>
      </dgm:t>
    </dgm:pt>
    <dgm:pt modelId="{7382B050-8E5D-4347-868C-53BCEE86B285}" type="sibTrans" cxnId="{1E2FA85B-9FA1-4674-8246-F561DCF78C3A}">
      <dgm:prSet/>
      <dgm:spPr/>
      <dgm:t>
        <a:bodyPr/>
        <a:lstStyle/>
        <a:p>
          <a:endParaRPr lang="en-US"/>
        </a:p>
      </dgm:t>
    </dgm:pt>
    <dgm:pt modelId="{93680C5A-981F-4BF0-A463-0B9C9F757505}">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Location-specific interventions include conducting detailed assessments and quality improvement projects on the 3rd and 4th Floors, along with staff training in patient communication and conflict resolution. </a:t>
          </a:r>
        </a:p>
      </dgm:t>
    </dgm:pt>
    <dgm:pt modelId="{8BC8AE2F-2969-41A2-8EAC-5418E02ED115}" type="parTrans" cxnId="{BFD7E988-2169-4093-8238-E9F35CA736EB}">
      <dgm:prSet/>
      <dgm:spPr/>
      <dgm:t>
        <a:bodyPr/>
        <a:lstStyle/>
        <a:p>
          <a:endParaRPr lang="en-US"/>
        </a:p>
      </dgm:t>
    </dgm:pt>
    <dgm:pt modelId="{FE5725EA-93CD-442B-8537-84DA9AAAC78E}" type="sibTrans" cxnId="{BFD7E988-2169-4093-8238-E9F35CA736EB}">
      <dgm:prSet/>
      <dgm:spPr/>
      <dgm:t>
        <a:bodyPr/>
        <a:lstStyle/>
        <a:p>
          <a:endParaRPr lang="en-US"/>
        </a:p>
      </dgm:t>
    </dgm:pt>
    <dgm:pt modelId="{0A9E39C1-D8A2-4D2F-93E4-BCF2677EE59A}">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Enhancing follow-up care protocols, while maintaining the commendable 100% follow-up rate within 24 hours, ensures comprehensive care addressing reasons for LAMA discharges.</a:t>
          </a:r>
        </a:p>
      </dgm:t>
    </dgm:pt>
    <dgm:pt modelId="{4A1C5562-0209-4881-BEBC-85BDC56E44DE}" type="parTrans" cxnId="{D324749D-24D8-4792-92A1-735EC2D01F14}">
      <dgm:prSet/>
      <dgm:spPr/>
      <dgm:t>
        <a:bodyPr/>
        <a:lstStyle/>
        <a:p>
          <a:endParaRPr lang="en-US"/>
        </a:p>
      </dgm:t>
    </dgm:pt>
    <dgm:pt modelId="{2C71C2D1-67BB-46F8-AED5-3AE2E61FF14B}" type="sibTrans" cxnId="{D324749D-24D8-4792-92A1-735EC2D01F14}">
      <dgm:prSet/>
      <dgm:spPr/>
      <dgm:t>
        <a:bodyPr/>
        <a:lstStyle/>
        <a:p>
          <a:endParaRPr lang="en-US"/>
        </a:p>
      </dgm:t>
    </dgm:pt>
    <dgm:pt modelId="{C1782F6B-3E8C-4B46-9C44-BFB6C3A0448A}">
      <dgm:prSet custT="1"/>
      <dgm:spPr/>
      <dgm:t>
        <a:bodyPr/>
        <a:lstStyle/>
        <a:p>
          <a:pPr>
            <a:lnSpc>
              <a:spcPct val="100000"/>
            </a:lnSpc>
          </a:pPr>
          <a:r>
            <a:rPr lang="en-US" sz="1800" dirty="0">
              <a:latin typeface="Times New Roman" panose="02020603050405020304" pitchFamily="18" charset="0"/>
              <a:cs typeface="Times New Roman" panose="02020603050405020304" pitchFamily="18" charset="0"/>
            </a:rPr>
            <a:t>Implementing these suggestions will require coordinated efforts but promises substantial improvements in patient satisfaction and healthcare delivery.</a:t>
          </a:r>
        </a:p>
      </dgm:t>
    </dgm:pt>
    <dgm:pt modelId="{DA85E5FB-B3D4-49AA-B5FF-BAF7ABFCBE9C}" type="parTrans" cxnId="{CAAA2DF2-F534-469A-9749-DE1B1F83E8C7}">
      <dgm:prSet/>
      <dgm:spPr/>
      <dgm:t>
        <a:bodyPr/>
        <a:lstStyle/>
        <a:p>
          <a:endParaRPr lang="en-US"/>
        </a:p>
      </dgm:t>
    </dgm:pt>
    <dgm:pt modelId="{F7550230-186A-41DA-AAAE-F62AF5FBA996}" type="sibTrans" cxnId="{CAAA2DF2-F534-469A-9749-DE1B1F83E8C7}">
      <dgm:prSet/>
      <dgm:spPr/>
      <dgm:t>
        <a:bodyPr/>
        <a:lstStyle/>
        <a:p>
          <a:endParaRPr lang="en-US"/>
        </a:p>
      </dgm:t>
    </dgm:pt>
    <dgm:pt modelId="{4D527F4C-DAC2-4822-8822-26B1E31630E6}" type="pres">
      <dgm:prSet presAssocID="{8A49F90A-7721-4713-A2AC-157DCE0D2F2C}" presName="root" presStyleCnt="0">
        <dgm:presLayoutVars>
          <dgm:dir/>
          <dgm:resizeHandles val="exact"/>
        </dgm:presLayoutVars>
      </dgm:prSet>
      <dgm:spPr/>
    </dgm:pt>
    <dgm:pt modelId="{FAA0F8F5-522C-46E8-AE17-4421F4F4D141}" type="pres">
      <dgm:prSet presAssocID="{ED3162DA-F40A-41F3-8E96-53349E025263}" presName="compNode" presStyleCnt="0"/>
      <dgm:spPr/>
    </dgm:pt>
    <dgm:pt modelId="{06143042-1389-4A7F-ABB1-8B1784BD55D3}" type="pres">
      <dgm:prSet presAssocID="{ED3162DA-F40A-41F3-8E96-53349E025263}" presName="bgRect" presStyleLbl="bgShp" presStyleIdx="0" presStyleCnt="4" custScaleY="187881"/>
      <dgm:spPr/>
    </dgm:pt>
    <dgm:pt modelId="{3F23F770-F97F-4112-9CA5-07DA007C69DF}" type="pres">
      <dgm:prSet presAssocID="{ED3162DA-F40A-41F3-8E96-53349E0252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2772C1A5-C066-40F5-9A51-D00835EEFB43}" type="pres">
      <dgm:prSet presAssocID="{ED3162DA-F40A-41F3-8E96-53349E025263}" presName="spaceRect" presStyleCnt="0"/>
      <dgm:spPr/>
    </dgm:pt>
    <dgm:pt modelId="{E8BCA06B-8308-448C-B8CE-96800096DCD3}" type="pres">
      <dgm:prSet presAssocID="{ED3162DA-F40A-41F3-8E96-53349E025263}" presName="parTx" presStyleLbl="revTx" presStyleIdx="0" presStyleCnt="4">
        <dgm:presLayoutVars>
          <dgm:chMax val="0"/>
          <dgm:chPref val="0"/>
        </dgm:presLayoutVars>
      </dgm:prSet>
      <dgm:spPr/>
    </dgm:pt>
    <dgm:pt modelId="{F13F676C-9477-442F-902C-DD2F93C28D4C}" type="pres">
      <dgm:prSet presAssocID="{7382B050-8E5D-4347-868C-53BCEE86B285}" presName="sibTrans" presStyleCnt="0"/>
      <dgm:spPr/>
    </dgm:pt>
    <dgm:pt modelId="{AB85602D-6743-4210-B9A2-33B5007926F4}" type="pres">
      <dgm:prSet presAssocID="{93680C5A-981F-4BF0-A463-0B9C9F757505}" presName="compNode" presStyleCnt="0"/>
      <dgm:spPr/>
    </dgm:pt>
    <dgm:pt modelId="{FBE0A631-2CE1-44D0-A04A-9BEB2FEB72A5}" type="pres">
      <dgm:prSet presAssocID="{93680C5A-981F-4BF0-A463-0B9C9F757505}" presName="bgRect" presStyleLbl="bgShp" presStyleIdx="1" presStyleCnt="4"/>
      <dgm:spPr/>
    </dgm:pt>
    <dgm:pt modelId="{BC0CE0EB-D98B-48AB-8419-63E612AE0CD2}" type="pres">
      <dgm:prSet presAssocID="{93680C5A-981F-4BF0-A463-0B9C9F7575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C4CB46BD-2407-40CF-AFA7-5BB1FB7A5F5C}" type="pres">
      <dgm:prSet presAssocID="{93680C5A-981F-4BF0-A463-0B9C9F757505}" presName="spaceRect" presStyleCnt="0"/>
      <dgm:spPr/>
    </dgm:pt>
    <dgm:pt modelId="{DEBC2F60-62D4-4138-8FC5-00209D1089F9}" type="pres">
      <dgm:prSet presAssocID="{93680C5A-981F-4BF0-A463-0B9C9F757505}" presName="parTx" presStyleLbl="revTx" presStyleIdx="1" presStyleCnt="4" custScaleX="100000">
        <dgm:presLayoutVars>
          <dgm:chMax val="0"/>
          <dgm:chPref val="0"/>
        </dgm:presLayoutVars>
      </dgm:prSet>
      <dgm:spPr/>
    </dgm:pt>
    <dgm:pt modelId="{4D39E506-B1E5-4112-B890-E3341031F0FB}" type="pres">
      <dgm:prSet presAssocID="{FE5725EA-93CD-442B-8537-84DA9AAAC78E}" presName="sibTrans" presStyleCnt="0"/>
      <dgm:spPr/>
    </dgm:pt>
    <dgm:pt modelId="{2CF2B6C1-8091-42F9-B350-D876C8F2E7A4}" type="pres">
      <dgm:prSet presAssocID="{0A9E39C1-D8A2-4D2F-93E4-BCF2677EE59A}" presName="compNode" presStyleCnt="0"/>
      <dgm:spPr/>
    </dgm:pt>
    <dgm:pt modelId="{72A40B12-CDBA-4E52-AC10-81D831C2391F}" type="pres">
      <dgm:prSet presAssocID="{0A9E39C1-D8A2-4D2F-93E4-BCF2677EE59A}" presName="bgRect" presStyleLbl="bgShp" presStyleIdx="2" presStyleCnt="4"/>
      <dgm:spPr/>
    </dgm:pt>
    <dgm:pt modelId="{DE77E98E-458B-4FB1-8AC6-8C4D8DA64CCD}" type="pres">
      <dgm:prSet presAssocID="{0A9E39C1-D8A2-4D2F-93E4-BCF2677EE59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otprints"/>
        </a:ext>
      </dgm:extLst>
    </dgm:pt>
    <dgm:pt modelId="{FC6F6774-072A-4D85-B5AE-6AF314DDBF06}" type="pres">
      <dgm:prSet presAssocID="{0A9E39C1-D8A2-4D2F-93E4-BCF2677EE59A}" presName="spaceRect" presStyleCnt="0"/>
      <dgm:spPr/>
    </dgm:pt>
    <dgm:pt modelId="{FFB18EA7-356B-4AC2-A2C4-2A5CB66FCEC0}" type="pres">
      <dgm:prSet presAssocID="{0A9E39C1-D8A2-4D2F-93E4-BCF2677EE59A}" presName="parTx" presStyleLbl="revTx" presStyleIdx="2" presStyleCnt="4">
        <dgm:presLayoutVars>
          <dgm:chMax val="0"/>
          <dgm:chPref val="0"/>
        </dgm:presLayoutVars>
      </dgm:prSet>
      <dgm:spPr/>
    </dgm:pt>
    <dgm:pt modelId="{4F01EAA4-B95F-474E-A908-8E3BD221F7EC}" type="pres">
      <dgm:prSet presAssocID="{2C71C2D1-67BB-46F8-AED5-3AE2E61FF14B}" presName="sibTrans" presStyleCnt="0"/>
      <dgm:spPr/>
    </dgm:pt>
    <dgm:pt modelId="{6D934380-A0BB-4E75-8D71-55B388A7454D}" type="pres">
      <dgm:prSet presAssocID="{C1782F6B-3E8C-4B46-9C44-BFB6C3A0448A}" presName="compNode" presStyleCnt="0"/>
      <dgm:spPr/>
    </dgm:pt>
    <dgm:pt modelId="{1E101C47-F090-4052-B088-DA3A503785B4}" type="pres">
      <dgm:prSet presAssocID="{C1782F6B-3E8C-4B46-9C44-BFB6C3A0448A}" presName="bgRect" presStyleLbl="bgShp" presStyleIdx="3" presStyleCnt="4"/>
      <dgm:spPr/>
    </dgm:pt>
    <dgm:pt modelId="{BD47D515-279D-40BD-8FA3-867F17556BE4}" type="pres">
      <dgm:prSet presAssocID="{C1782F6B-3E8C-4B46-9C44-BFB6C3A0448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tor"/>
        </a:ext>
      </dgm:extLst>
    </dgm:pt>
    <dgm:pt modelId="{03C66715-9979-44D1-B535-B52F1F2016F5}" type="pres">
      <dgm:prSet presAssocID="{C1782F6B-3E8C-4B46-9C44-BFB6C3A0448A}" presName="spaceRect" presStyleCnt="0"/>
      <dgm:spPr/>
    </dgm:pt>
    <dgm:pt modelId="{D4F14570-FB27-45A2-89F7-A51949B9ABEC}" type="pres">
      <dgm:prSet presAssocID="{C1782F6B-3E8C-4B46-9C44-BFB6C3A0448A}" presName="parTx" presStyleLbl="revTx" presStyleIdx="3" presStyleCnt="4">
        <dgm:presLayoutVars>
          <dgm:chMax val="0"/>
          <dgm:chPref val="0"/>
        </dgm:presLayoutVars>
      </dgm:prSet>
      <dgm:spPr/>
    </dgm:pt>
  </dgm:ptLst>
  <dgm:cxnLst>
    <dgm:cxn modelId="{14A8A902-3029-49EA-BCAF-3E401E709826}" type="presOf" srcId="{C1782F6B-3E8C-4B46-9C44-BFB6C3A0448A}" destId="{D4F14570-FB27-45A2-89F7-A51949B9ABEC}" srcOrd="0" destOrd="0" presId="urn:microsoft.com/office/officeart/2018/2/layout/IconVerticalSolidList"/>
    <dgm:cxn modelId="{46341407-9007-4522-B0D4-9AF0D68CE404}" type="presOf" srcId="{8A49F90A-7721-4713-A2AC-157DCE0D2F2C}" destId="{4D527F4C-DAC2-4822-8822-26B1E31630E6}" srcOrd="0" destOrd="0" presId="urn:microsoft.com/office/officeart/2018/2/layout/IconVerticalSolidList"/>
    <dgm:cxn modelId="{C88AA932-BF74-4E4D-9B05-18D8DAF7EF85}" type="presOf" srcId="{93680C5A-981F-4BF0-A463-0B9C9F757505}" destId="{DEBC2F60-62D4-4138-8FC5-00209D1089F9}" srcOrd="0" destOrd="0" presId="urn:microsoft.com/office/officeart/2018/2/layout/IconVerticalSolidList"/>
    <dgm:cxn modelId="{1E2FA85B-9FA1-4674-8246-F561DCF78C3A}" srcId="{8A49F90A-7721-4713-A2AC-157DCE0D2F2C}" destId="{ED3162DA-F40A-41F3-8E96-53349E025263}" srcOrd="0" destOrd="0" parTransId="{045E8395-585F-4BFB-942C-E70905E2ECCF}" sibTransId="{7382B050-8E5D-4347-868C-53BCEE86B285}"/>
    <dgm:cxn modelId="{BFD7E988-2169-4093-8238-E9F35CA736EB}" srcId="{8A49F90A-7721-4713-A2AC-157DCE0D2F2C}" destId="{93680C5A-981F-4BF0-A463-0B9C9F757505}" srcOrd="1" destOrd="0" parTransId="{8BC8AE2F-2969-41A2-8EAC-5418E02ED115}" sibTransId="{FE5725EA-93CD-442B-8537-84DA9AAAC78E}"/>
    <dgm:cxn modelId="{D324749D-24D8-4792-92A1-735EC2D01F14}" srcId="{8A49F90A-7721-4713-A2AC-157DCE0D2F2C}" destId="{0A9E39C1-D8A2-4D2F-93E4-BCF2677EE59A}" srcOrd="2" destOrd="0" parTransId="{4A1C5562-0209-4881-BEBC-85BDC56E44DE}" sibTransId="{2C71C2D1-67BB-46F8-AED5-3AE2E61FF14B}"/>
    <dgm:cxn modelId="{E3C30ED5-565E-42AB-8B43-7382D9E6CE02}" type="presOf" srcId="{0A9E39C1-D8A2-4D2F-93E4-BCF2677EE59A}" destId="{FFB18EA7-356B-4AC2-A2C4-2A5CB66FCEC0}" srcOrd="0" destOrd="0" presId="urn:microsoft.com/office/officeart/2018/2/layout/IconVerticalSolidList"/>
    <dgm:cxn modelId="{CAAA2DF2-F534-469A-9749-DE1B1F83E8C7}" srcId="{8A49F90A-7721-4713-A2AC-157DCE0D2F2C}" destId="{C1782F6B-3E8C-4B46-9C44-BFB6C3A0448A}" srcOrd="3" destOrd="0" parTransId="{DA85E5FB-B3D4-49AA-B5FF-BAF7ABFCBE9C}" sibTransId="{F7550230-186A-41DA-AAAE-F62AF5FBA996}"/>
    <dgm:cxn modelId="{5EC0CDFE-B75F-44E4-9FFE-73648B078746}" type="presOf" srcId="{ED3162DA-F40A-41F3-8E96-53349E025263}" destId="{E8BCA06B-8308-448C-B8CE-96800096DCD3}" srcOrd="0" destOrd="0" presId="urn:microsoft.com/office/officeart/2018/2/layout/IconVerticalSolidList"/>
    <dgm:cxn modelId="{C619E87C-A7A9-41F1-A36D-582AAEADAD2D}" type="presParOf" srcId="{4D527F4C-DAC2-4822-8822-26B1E31630E6}" destId="{FAA0F8F5-522C-46E8-AE17-4421F4F4D141}" srcOrd="0" destOrd="0" presId="urn:microsoft.com/office/officeart/2018/2/layout/IconVerticalSolidList"/>
    <dgm:cxn modelId="{7493E3D4-D9D8-4045-B7B2-6E95BF4F32BD}" type="presParOf" srcId="{FAA0F8F5-522C-46E8-AE17-4421F4F4D141}" destId="{06143042-1389-4A7F-ABB1-8B1784BD55D3}" srcOrd="0" destOrd="0" presId="urn:microsoft.com/office/officeart/2018/2/layout/IconVerticalSolidList"/>
    <dgm:cxn modelId="{765CE732-F791-4B71-8C0E-A1F5854B57CE}" type="presParOf" srcId="{FAA0F8F5-522C-46E8-AE17-4421F4F4D141}" destId="{3F23F770-F97F-4112-9CA5-07DA007C69DF}" srcOrd="1" destOrd="0" presId="urn:microsoft.com/office/officeart/2018/2/layout/IconVerticalSolidList"/>
    <dgm:cxn modelId="{9F1266E9-8618-4A0E-A8EA-931AFFB71051}" type="presParOf" srcId="{FAA0F8F5-522C-46E8-AE17-4421F4F4D141}" destId="{2772C1A5-C066-40F5-9A51-D00835EEFB43}" srcOrd="2" destOrd="0" presId="urn:microsoft.com/office/officeart/2018/2/layout/IconVerticalSolidList"/>
    <dgm:cxn modelId="{048C8EAE-D16A-4677-9E38-8C3275382667}" type="presParOf" srcId="{FAA0F8F5-522C-46E8-AE17-4421F4F4D141}" destId="{E8BCA06B-8308-448C-B8CE-96800096DCD3}" srcOrd="3" destOrd="0" presId="urn:microsoft.com/office/officeart/2018/2/layout/IconVerticalSolidList"/>
    <dgm:cxn modelId="{FB41B689-248E-40D5-9134-0EDF4D28524B}" type="presParOf" srcId="{4D527F4C-DAC2-4822-8822-26B1E31630E6}" destId="{F13F676C-9477-442F-902C-DD2F93C28D4C}" srcOrd="1" destOrd="0" presId="urn:microsoft.com/office/officeart/2018/2/layout/IconVerticalSolidList"/>
    <dgm:cxn modelId="{5EEB06A8-E569-4D16-9B75-51ADABD1EBCB}" type="presParOf" srcId="{4D527F4C-DAC2-4822-8822-26B1E31630E6}" destId="{AB85602D-6743-4210-B9A2-33B5007926F4}" srcOrd="2" destOrd="0" presId="urn:microsoft.com/office/officeart/2018/2/layout/IconVerticalSolidList"/>
    <dgm:cxn modelId="{7378350E-70E5-47CD-A611-E9798AEC07F6}" type="presParOf" srcId="{AB85602D-6743-4210-B9A2-33B5007926F4}" destId="{FBE0A631-2CE1-44D0-A04A-9BEB2FEB72A5}" srcOrd="0" destOrd="0" presId="urn:microsoft.com/office/officeart/2018/2/layout/IconVerticalSolidList"/>
    <dgm:cxn modelId="{22874E0A-BE0F-4E15-A6A8-44C03D750582}" type="presParOf" srcId="{AB85602D-6743-4210-B9A2-33B5007926F4}" destId="{BC0CE0EB-D98B-48AB-8419-63E612AE0CD2}" srcOrd="1" destOrd="0" presId="urn:microsoft.com/office/officeart/2018/2/layout/IconVerticalSolidList"/>
    <dgm:cxn modelId="{E08C8086-DA4C-4928-8C08-F116C6C8B0F4}" type="presParOf" srcId="{AB85602D-6743-4210-B9A2-33B5007926F4}" destId="{C4CB46BD-2407-40CF-AFA7-5BB1FB7A5F5C}" srcOrd="2" destOrd="0" presId="urn:microsoft.com/office/officeart/2018/2/layout/IconVerticalSolidList"/>
    <dgm:cxn modelId="{85A6D1A1-784F-43C9-8816-7B34EC3BCF68}" type="presParOf" srcId="{AB85602D-6743-4210-B9A2-33B5007926F4}" destId="{DEBC2F60-62D4-4138-8FC5-00209D1089F9}" srcOrd="3" destOrd="0" presId="urn:microsoft.com/office/officeart/2018/2/layout/IconVerticalSolidList"/>
    <dgm:cxn modelId="{9EC8CE5B-082E-4BA3-970A-CB778FB208D2}" type="presParOf" srcId="{4D527F4C-DAC2-4822-8822-26B1E31630E6}" destId="{4D39E506-B1E5-4112-B890-E3341031F0FB}" srcOrd="3" destOrd="0" presId="urn:microsoft.com/office/officeart/2018/2/layout/IconVerticalSolidList"/>
    <dgm:cxn modelId="{A6752B62-F8EB-416B-969C-FAF428A4B657}" type="presParOf" srcId="{4D527F4C-DAC2-4822-8822-26B1E31630E6}" destId="{2CF2B6C1-8091-42F9-B350-D876C8F2E7A4}" srcOrd="4" destOrd="0" presId="urn:microsoft.com/office/officeart/2018/2/layout/IconVerticalSolidList"/>
    <dgm:cxn modelId="{CB02B2E5-B316-4557-94AD-F379E972C1B2}" type="presParOf" srcId="{2CF2B6C1-8091-42F9-B350-D876C8F2E7A4}" destId="{72A40B12-CDBA-4E52-AC10-81D831C2391F}" srcOrd="0" destOrd="0" presId="urn:microsoft.com/office/officeart/2018/2/layout/IconVerticalSolidList"/>
    <dgm:cxn modelId="{08A89B45-0D13-4545-9364-CC43522634E1}" type="presParOf" srcId="{2CF2B6C1-8091-42F9-B350-D876C8F2E7A4}" destId="{DE77E98E-458B-4FB1-8AC6-8C4D8DA64CCD}" srcOrd="1" destOrd="0" presId="urn:microsoft.com/office/officeart/2018/2/layout/IconVerticalSolidList"/>
    <dgm:cxn modelId="{17CF95C7-06CE-4835-8C82-071870E81DFB}" type="presParOf" srcId="{2CF2B6C1-8091-42F9-B350-D876C8F2E7A4}" destId="{FC6F6774-072A-4D85-B5AE-6AF314DDBF06}" srcOrd="2" destOrd="0" presId="urn:microsoft.com/office/officeart/2018/2/layout/IconVerticalSolidList"/>
    <dgm:cxn modelId="{E737FC0C-257A-45E5-AC1C-DE48C6DECD93}" type="presParOf" srcId="{2CF2B6C1-8091-42F9-B350-D876C8F2E7A4}" destId="{FFB18EA7-356B-4AC2-A2C4-2A5CB66FCEC0}" srcOrd="3" destOrd="0" presId="urn:microsoft.com/office/officeart/2018/2/layout/IconVerticalSolidList"/>
    <dgm:cxn modelId="{5426CC34-0929-406C-853F-0C394CF2AD8B}" type="presParOf" srcId="{4D527F4C-DAC2-4822-8822-26B1E31630E6}" destId="{4F01EAA4-B95F-474E-A908-8E3BD221F7EC}" srcOrd="5" destOrd="0" presId="urn:microsoft.com/office/officeart/2018/2/layout/IconVerticalSolidList"/>
    <dgm:cxn modelId="{C61998EE-A751-46F3-9971-B1C354473114}" type="presParOf" srcId="{4D527F4C-DAC2-4822-8822-26B1E31630E6}" destId="{6D934380-A0BB-4E75-8D71-55B388A7454D}" srcOrd="6" destOrd="0" presId="urn:microsoft.com/office/officeart/2018/2/layout/IconVerticalSolidList"/>
    <dgm:cxn modelId="{B7C72B1C-0BFD-45F4-ABA2-C89D186A3222}" type="presParOf" srcId="{6D934380-A0BB-4E75-8D71-55B388A7454D}" destId="{1E101C47-F090-4052-B088-DA3A503785B4}" srcOrd="0" destOrd="0" presId="urn:microsoft.com/office/officeart/2018/2/layout/IconVerticalSolidList"/>
    <dgm:cxn modelId="{5B799187-A995-428A-B735-0F6B9B63363E}" type="presParOf" srcId="{6D934380-A0BB-4E75-8D71-55B388A7454D}" destId="{BD47D515-279D-40BD-8FA3-867F17556BE4}" srcOrd="1" destOrd="0" presId="urn:microsoft.com/office/officeart/2018/2/layout/IconVerticalSolidList"/>
    <dgm:cxn modelId="{894FBB71-3489-4430-97EC-9181D17E7F33}" type="presParOf" srcId="{6D934380-A0BB-4E75-8D71-55B388A7454D}" destId="{03C66715-9979-44D1-B535-B52F1F2016F5}" srcOrd="2" destOrd="0" presId="urn:microsoft.com/office/officeart/2018/2/layout/IconVerticalSolidList"/>
    <dgm:cxn modelId="{7E8E2A3D-42F6-4F19-9FB6-85D5A1760B6E}" type="presParOf" srcId="{6D934380-A0BB-4E75-8D71-55B388A7454D}" destId="{D4F14570-FB27-45A2-89F7-A51949B9ABE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A7BF4-7B8C-4235-9C07-65894F8BB379}">
      <dsp:nvSpPr>
        <dsp:cNvPr id="0" name=""/>
        <dsp:cNvSpPr/>
      </dsp:nvSpPr>
      <dsp:spPr>
        <a:xfrm>
          <a:off x="0" y="1312"/>
          <a:ext cx="711736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5FDD69-139C-41AF-AA1C-F3251817C03A}">
      <dsp:nvSpPr>
        <dsp:cNvPr id="0" name=""/>
        <dsp:cNvSpPr/>
      </dsp:nvSpPr>
      <dsp:spPr>
        <a:xfrm>
          <a:off x="0" y="1312"/>
          <a:ext cx="7117366" cy="2280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15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For personal reasons, enhanced patient support services including counseling, increased family involvement in care decisions are recommended. To mitigate financial issues, providing dedicated financial counselors, improving billing transparency, and offering financial assistance programs can significantly reduce patient anxiety about costs. </a:t>
          </a:r>
        </a:p>
      </dsp:txBody>
      <dsp:txXfrm>
        <a:off x="0" y="1312"/>
        <a:ext cx="7117366" cy="2280770"/>
      </dsp:txXfrm>
    </dsp:sp>
    <dsp:sp modelId="{EE77E808-5E35-4972-94CF-517297044030}">
      <dsp:nvSpPr>
        <dsp:cNvPr id="0" name=""/>
        <dsp:cNvSpPr/>
      </dsp:nvSpPr>
      <dsp:spPr>
        <a:xfrm>
          <a:off x="0" y="2282082"/>
          <a:ext cx="7117366"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A9471E-1E09-494A-8BAE-F1BFAECF86EF}">
      <dsp:nvSpPr>
        <dsp:cNvPr id="0" name=""/>
        <dsp:cNvSpPr/>
      </dsp:nvSpPr>
      <dsp:spPr>
        <a:xfrm>
          <a:off x="0" y="2282082"/>
          <a:ext cx="7110415" cy="336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5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Addressing unwillingness for treatment can be achieved through robust patient education programs and shared decision-making practices to ensure patients understand the benefits and feel involved in their treatment plans. Improving the hospital environment and implementing patient experience initiatives can reduce the unwillingness to stay by making hospital stays more comfortable and responsive to patient feedback. </a:t>
          </a:r>
        </a:p>
      </dsp:txBody>
      <dsp:txXfrm>
        <a:off x="0" y="2282082"/>
        <a:ext cx="7110415" cy="336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43042-1389-4A7F-ABB1-8B1784BD55D3}">
      <dsp:nvSpPr>
        <dsp:cNvPr id="0" name=""/>
        <dsp:cNvSpPr/>
      </dsp:nvSpPr>
      <dsp:spPr>
        <a:xfrm>
          <a:off x="0" y="177523"/>
          <a:ext cx="10599174" cy="5475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23F770-F97F-4112-9CA5-07DA007C69DF}">
      <dsp:nvSpPr>
        <dsp:cNvPr id="0" name=""/>
        <dsp:cNvSpPr/>
      </dsp:nvSpPr>
      <dsp:spPr>
        <a:xfrm>
          <a:off x="88157" y="371150"/>
          <a:ext cx="160442" cy="1602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BCA06B-8308-448C-B8CE-96800096DCD3}">
      <dsp:nvSpPr>
        <dsp:cNvPr id="0" name=""/>
        <dsp:cNvSpPr/>
      </dsp:nvSpPr>
      <dsp:spPr>
        <a:xfrm>
          <a:off x="336757" y="305578"/>
          <a:ext cx="10122333" cy="5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39" tIns="57739" rIns="57739" bIns="5773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For insurance rejections, thorough pre-admission insurance verification is crucial.</a:t>
          </a:r>
        </a:p>
      </dsp:txBody>
      <dsp:txXfrm>
        <a:off x="336757" y="305578"/>
        <a:ext cx="10122333" cy="545563"/>
      </dsp:txXfrm>
    </dsp:sp>
    <dsp:sp modelId="{FBE0A631-2CE1-44D0-A04A-9BEB2FEB72A5}">
      <dsp:nvSpPr>
        <dsp:cNvPr id="0" name=""/>
        <dsp:cNvSpPr/>
      </dsp:nvSpPr>
      <dsp:spPr>
        <a:xfrm>
          <a:off x="0" y="972379"/>
          <a:ext cx="10599174" cy="2914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0CE0EB-D98B-48AB-8419-63E612AE0CD2}">
      <dsp:nvSpPr>
        <dsp:cNvPr id="0" name=""/>
        <dsp:cNvSpPr/>
      </dsp:nvSpPr>
      <dsp:spPr>
        <a:xfrm>
          <a:off x="88157" y="1037950"/>
          <a:ext cx="160442" cy="1602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BC2F60-62D4-4138-8FC5-00209D1089F9}">
      <dsp:nvSpPr>
        <dsp:cNvPr id="0" name=""/>
        <dsp:cNvSpPr/>
      </dsp:nvSpPr>
      <dsp:spPr>
        <a:xfrm>
          <a:off x="336757" y="972379"/>
          <a:ext cx="10122333" cy="5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39" tIns="57739" rIns="57739" bIns="5773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Location-specific interventions include conducting detailed assessments and quality improvement projects on the 3rd and 4th Floors, along with staff training in patient communication and conflict resolution. </a:t>
          </a:r>
        </a:p>
      </dsp:txBody>
      <dsp:txXfrm>
        <a:off x="336757" y="972379"/>
        <a:ext cx="10122333" cy="545563"/>
      </dsp:txXfrm>
    </dsp:sp>
    <dsp:sp modelId="{72A40B12-CDBA-4E52-AC10-81D831C2391F}">
      <dsp:nvSpPr>
        <dsp:cNvPr id="0" name=""/>
        <dsp:cNvSpPr/>
      </dsp:nvSpPr>
      <dsp:spPr>
        <a:xfrm>
          <a:off x="0" y="1639179"/>
          <a:ext cx="10599174" cy="2914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7E98E-458B-4FB1-8AC6-8C4D8DA64CCD}">
      <dsp:nvSpPr>
        <dsp:cNvPr id="0" name=""/>
        <dsp:cNvSpPr/>
      </dsp:nvSpPr>
      <dsp:spPr>
        <a:xfrm>
          <a:off x="88157" y="1704751"/>
          <a:ext cx="160442" cy="160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B18EA7-356B-4AC2-A2C4-2A5CB66FCEC0}">
      <dsp:nvSpPr>
        <dsp:cNvPr id="0" name=""/>
        <dsp:cNvSpPr/>
      </dsp:nvSpPr>
      <dsp:spPr>
        <a:xfrm>
          <a:off x="336757" y="1639179"/>
          <a:ext cx="10122333" cy="5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39" tIns="57739" rIns="57739" bIns="5773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Enhancing follow-up care protocols, while maintaining the commendable 100% follow-up rate within 24 hours, ensures comprehensive care addressing reasons for LAMA discharges.</a:t>
          </a:r>
        </a:p>
      </dsp:txBody>
      <dsp:txXfrm>
        <a:off x="336757" y="1639179"/>
        <a:ext cx="10122333" cy="545563"/>
      </dsp:txXfrm>
    </dsp:sp>
    <dsp:sp modelId="{1E101C47-F090-4052-B088-DA3A503785B4}">
      <dsp:nvSpPr>
        <dsp:cNvPr id="0" name=""/>
        <dsp:cNvSpPr/>
      </dsp:nvSpPr>
      <dsp:spPr>
        <a:xfrm>
          <a:off x="0" y="2305979"/>
          <a:ext cx="10599174" cy="2914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47D515-279D-40BD-8FA3-867F17556BE4}">
      <dsp:nvSpPr>
        <dsp:cNvPr id="0" name=""/>
        <dsp:cNvSpPr/>
      </dsp:nvSpPr>
      <dsp:spPr>
        <a:xfrm>
          <a:off x="88157" y="2371551"/>
          <a:ext cx="160442" cy="1602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F14570-FB27-45A2-89F7-A51949B9ABEC}">
      <dsp:nvSpPr>
        <dsp:cNvPr id="0" name=""/>
        <dsp:cNvSpPr/>
      </dsp:nvSpPr>
      <dsp:spPr>
        <a:xfrm>
          <a:off x="336757" y="2305979"/>
          <a:ext cx="10122333" cy="545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739" tIns="57739" rIns="57739" bIns="57739"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Implementing these suggestions will require coordinated efforts but promises substantial improvements in patient satisfaction and healthcare delivery.</a:t>
          </a:r>
        </a:p>
      </dsp:txBody>
      <dsp:txXfrm>
        <a:off x="336757" y="2305979"/>
        <a:ext cx="10122333" cy="5455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B9206-349E-489A-AF7E-4DC7DD8375D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62081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80741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553751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03852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1982737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7B9206-349E-489A-AF7E-4DC7DD8375DC}"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05741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7B9206-349E-489A-AF7E-4DC7DD8375DC}"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188247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B9206-349E-489A-AF7E-4DC7DD8375D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85899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B9206-349E-489A-AF7E-4DC7DD8375D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171872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B9206-349E-489A-AF7E-4DC7DD8375D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294941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B9206-349E-489A-AF7E-4DC7DD8375DC}"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421975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40995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B9206-349E-489A-AF7E-4DC7DD8375DC}"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35015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B9206-349E-489A-AF7E-4DC7DD8375DC}"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409611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7B9206-349E-489A-AF7E-4DC7DD8375DC}"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332553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43871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7B9206-349E-489A-AF7E-4DC7DD8375DC}"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11AB1-A138-4618-A714-E297B020587A}" type="slidenum">
              <a:rPr lang="en-US" smtClean="0"/>
              <a:t>‹#›</a:t>
            </a:fld>
            <a:endParaRPr lang="en-US"/>
          </a:p>
        </p:txBody>
      </p:sp>
    </p:spTree>
    <p:extLst>
      <p:ext uri="{BB962C8B-B14F-4D97-AF65-F5344CB8AC3E}">
        <p14:creationId xmlns:p14="http://schemas.microsoft.com/office/powerpoint/2010/main" val="290362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7B9206-349E-489A-AF7E-4DC7DD8375DC}" type="datetimeFigureOut">
              <a:rPr lang="en-US" smtClean="0"/>
              <a:t>6/21/2024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1911AB1-A138-4618-A714-E297B020587A}" type="slidenum">
              <a:rPr lang="en-US" smtClean="0"/>
              <a:t>‹#›</a:t>
            </a:fld>
            <a:endParaRPr lang="en-US"/>
          </a:p>
        </p:txBody>
      </p:sp>
    </p:spTree>
    <p:extLst>
      <p:ext uri="{BB962C8B-B14F-4D97-AF65-F5344CB8AC3E}">
        <p14:creationId xmlns:p14="http://schemas.microsoft.com/office/powerpoint/2010/main" val="19394251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jpg"/><Relationship Id="rId4" Type="http://schemas.openxmlformats.org/officeDocument/2006/relationships/image" Target="../media/image2.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jp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e-hospitalist.org/hospitalist/article/240666/transitions-care/making-sense-lama-discharges"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hyperlink" Target="https://doi.org/10.3390/healthcare9020111" TargetMode="External"/><Relationship Id="rId5" Type="http://schemas.openxmlformats.org/officeDocument/2006/relationships/hyperlink" Target="https://www.emedinexus.com/post/6611/leaving-against-medical-advice:-dama-vs-lama-vs-dopr" TargetMode="External"/><Relationship Id="rId4" Type="http://schemas.openxmlformats.org/officeDocument/2006/relationships/hyperlink" Target="https://www.sciencedirect.com/science/article/pii/S165836120970077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CC68A1-A927-8F6C-FE14-4048183A4159}"/>
              </a:ext>
            </a:extLst>
          </p:cNvPr>
          <p:cNvSpPr txBox="1"/>
          <p:nvPr/>
        </p:nvSpPr>
        <p:spPr>
          <a:xfrm>
            <a:off x="984607" y="537346"/>
            <a:ext cx="10222786" cy="1569660"/>
          </a:xfrm>
          <a:prstGeom prst="rect">
            <a:avLst/>
          </a:prstGeom>
          <a:noFill/>
        </p:spPr>
        <p:txBody>
          <a:bodyPr wrap="square" rtlCol="0">
            <a:spAutoFit/>
          </a:bodyPr>
          <a:lstStyle/>
          <a:p>
            <a:pPr algn="ctr"/>
            <a:r>
              <a:rPr lang="en-US" sz="3200" b="1" dirty="0">
                <a:effectLst/>
                <a:latin typeface="Times New Roman" panose="02020603050405020304" pitchFamily="18" charset="0"/>
                <a:ea typeface="Calibri" panose="020F0502020204030204" pitchFamily="34" charset="0"/>
              </a:rPr>
              <a:t>“</a:t>
            </a:r>
            <a:r>
              <a:rPr lang="en-US" sz="3000" b="1" dirty="0">
                <a:solidFill>
                  <a:srgbClr val="000000"/>
                </a:solidFill>
                <a:effectLst/>
                <a:highlight>
                  <a:srgbClr val="FFFFFF"/>
                </a:highlight>
                <a:latin typeface="Times New Roman" panose="02020603050405020304" pitchFamily="18" charset="0"/>
                <a:ea typeface="Aptos" panose="020B0004020202020204" pitchFamily="34" charset="0"/>
              </a:rPr>
              <a:t>Identifying  factors associated with LAMA discharges by </a:t>
            </a:r>
            <a:r>
              <a:rPr lang="en-US" sz="3000" b="1" dirty="0">
                <a:effectLst/>
                <a:latin typeface="Times New Roman" panose="02020603050405020304" pitchFamily="18" charset="0"/>
                <a:ea typeface="Aptos" panose="020B0004020202020204" pitchFamily="34" charset="0"/>
              </a:rPr>
              <a:t>exploring patient perspectives and reasons for LAMA</a:t>
            </a:r>
            <a:r>
              <a:rPr lang="en-US" sz="1800" kern="0" dirty="0">
                <a:solidFill>
                  <a:srgbClr val="0D0D0D"/>
                </a:solidFill>
                <a:effectLst/>
                <a:latin typeface="Times New Roman" panose="02020603050405020304" pitchFamily="18" charset="0"/>
                <a:ea typeface="Times New Roman" panose="02020603050405020304" pitchFamily="18" charset="0"/>
              </a:rPr>
              <a:t>.</a:t>
            </a:r>
            <a:r>
              <a:rPr lang="en-US" sz="3200" b="1" dirty="0">
                <a:effectLst/>
                <a:latin typeface="Times New Roman" panose="02020603050405020304" pitchFamily="18" charset="0"/>
                <a:ea typeface="Calibri" panose="020F0502020204030204" pitchFamily="34" charset="0"/>
              </a:rPr>
              <a:t>” – </a:t>
            </a:r>
            <a:r>
              <a:rPr lang="en-US" sz="3000" b="1" dirty="0">
                <a:effectLst/>
                <a:latin typeface="Times New Roman" panose="02020603050405020304" pitchFamily="18" charset="0"/>
                <a:ea typeface="Calibri" panose="020F0502020204030204" pitchFamily="34" charset="0"/>
              </a:rPr>
              <a:t>Thumbay University Hospital , Ajman, UAE</a:t>
            </a:r>
          </a:p>
        </p:txBody>
      </p:sp>
      <p:sp>
        <p:nvSpPr>
          <p:cNvPr id="3" name="TextBox 2">
            <a:extLst>
              <a:ext uri="{FF2B5EF4-FFF2-40B4-BE49-F238E27FC236}">
                <a16:creationId xmlns:a16="http://schemas.microsoft.com/office/drawing/2014/main" id="{C8469248-E345-BA7A-312D-ECA753A7C5B7}"/>
              </a:ext>
            </a:extLst>
          </p:cNvPr>
          <p:cNvSpPr txBox="1"/>
          <p:nvPr/>
        </p:nvSpPr>
        <p:spPr>
          <a:xfrm>
            <a:off x="2494908" y="3318570"/>
            <a:ext cx="7202184" cy="3970318"/>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SreeHari.S</a:t>
            </a:r>
          </a:p>
          <a:p>
            <a:pPr algn="ctr"/>
            <a:r>
              <a:rPr lang="en-IN" sz="2800" b="1" dirty="0">
                <a:latin typeface="Times New Roman" panose="02020603050405020304" pitchFamily="18" charset="0"/>
                <a:cs typeface="Times New Roman" panose="02020603050405020304" pitchFamily="18" charset="0"/>
              </a:rPr>
              <a:t>PG/22/129</a:t>
            </a:r>
          </a:p>
          <a:p>
            <a:pPr algn="ctr"/>
            <a:endParaRPr lang="en-IN" sz="2800" b="1" dirty="0">
              <a:latin typeface="Times New Roman" panose="02020603050405020304" pitchFamily="18" charset="0"/>
              <a:cs typeface="Times New Roman" panose="02020603050405020304" pitchFamily="18" charset="0"/>
            </a:endParaRPr>
          </a:p>
          <a:p>
            <a:pPr algn="ctr"/>
            <a:r>
              <a:rPr lang="en-IN" sz="2800" dirty="0">
                <a:latin typeface="Times New Roman" panose="02020603050405020304" pitchFamily="18" charset="0"/>
                <a:cs typeface="Times New Roman" panose="02020603050405020304" pitchFamily="18" charset="0"/>
              </a:rPr>
              <a:t>Under the guidance of</a:t>
            </a:r>
          </a:p>
          <a:p>
            <a:pPr algn="ctr"/>
            <a:r>
              <a:rPr lang="en-IN" sz="2800" b="1" dirty="0">
                <a:latin typeface="Times New Roman" panose="02020603050405020304" pitchFamily="18" charset="0"/>
                <a:cs typeface="Times New Roman" panose="02020603050405020304" pitchFamily="18" charset="0"/>
              </a:rPr>
              <a:t>Dr. Nidhi Yadav</a:t>
            </a:r>
          </a:p>
          <a:p>
            <a:pPr algn="ctr"/>
            <a:r>
              <a:rPr lang="en-IN" sz="2800" b="1" dirty="0">
                <a:latin typeface="Times New Roman" panose="02020603050405020304" pitchFamily="18" charset="0"/>
                <a:cs typeface="Times New Roman" panose="02020603050405020304" pitchFamily="18" charset="0"/>
              </a:rPr>
              <a:t>Associate Professor</a:t>
            </a:r>
          </a:p>
          <a:p>
            <a:pPr algn="ctr"/>
            <a:r>
              <a:rPr lang="en-IN" sz="2800" b="1" dirty="0">
                <a:latin typeface="Times New Roman" panose="02020603050405020304" pitchFamily="18" charset="0"/>
                <a:cs typeface="Times New Roman" panose="02020603050405020304" pitchFamily="18" charset="0"/>
              </a:rPr>
              <a:t>IIHMR- Delhi</a:t>
            </a:r>
          </a:p>
          <a:p>
            <a:pPr algn="ctr"/>
            <a:endParaRPr lang="en-IN" sz="2800" b="1" dirty="0"/>
          </a:p>
          <a:p>
            <a:pPr algn="ctr"/>
            <a:endParaRPr lang="en-IN" sz="2800" b="1" dirty="0"/>
          </a:p>
        </p:txBody>
      </p:sp>
      <p:pic>
        <p:nvPicPr>
          <p:cNvPr id="6" name="Picture 5">
            <a:extLst>
              <a:ext uri="{FF2B5EF4-FFF2-40B4-BE49-F238E27FC236}">
                <a16:creationId xmlns:a16="http://schemas.microsoft.com/office/drawing/2014/main" id="{1468CD5D-8C42-E54F-30C6-05168C7663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436915" cy="696687"/>
          </a:xfrm>
          <a:prstGeom prst="rect">
            <a:avLst/>
          </a:prstGeom>
        </p:spPr>
      </p:pic>
    </p:spTree>
    <p:extLst>
      <p:ext uri="{BB962C8B-B14F-4D97-AF65-F5344CB8AC3E}">
        <p14:creationId xmlns:p14="http://schemas.microsoft.com/office/powerpoint/2010/main" val="220442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6" name="Rectangle 25">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84ACFD3-059C-6568-DC8C-89A0BD6AC190}"/>
              </a:ext>
            </a:extLst>
          </p:cNvPr>
          <p:cNvSpPr txBox="1"/>
          <p:nvPr/>
        </p:nvSpPr>
        <p:spPr>
          <a:xfrm>
            <a:off x="7975992" y="2406421"/>
            <a:ext cx="3744060" cy="3881309"/>
          </a:xfrm>
          <a:prstGeom prst="rect">
            <a:avLst/>
          </a:prstGeom>
        </p:spPr>
        <p:txBody>
          <a:bodyPr vert="horz" lIns="91440" tIns="45720" rIns="91440" bIns="45720" rtlCol="0">
            <a:normAutofit/>
          </a:bodyPr>
          <a:lstStyle/>
          <a:p>
            <a:pPr marR="0" defTabSz="914400">
              <a:lnSpc>
                <a:spcPct val="120000"/>
              </a:lnSpc>
              <a:spcBef>
                <a:spcPts val="0"/>
              </a:spcBef>
              <a:spcAft>
                <a:spcPts val="800"/>
              </a:spcAft>
              <a:buClr>
                <a:schemeClr val="tx1"/>
              </a:buClr>
            </a:pPr>
            <a:r>
              <a:rPr lang="en-US" cap="all" dirty="0">
                <a:highlight>
                  <a:srgbClr val="FFFFFF"/>
                </a:highlight>
                <a:latin typeface="Times New Roman" panose="02020603050405020304" pitchFamily="18" charset="0"/>
                <a:cs typeface="Times New Roman" panose="02020603050405020304" pitchFamily="18" charset="0"/>
              </a:rPr>
              <a:t>Analyzing the 'Follow up within 24 hours column to determine the percentage of patients who received a follow up call within 24 hours.</a:t>
            </a:r>
            <a:endParaRPr lang="en-US" cap="all" dirty="0">
              <a:latin typeface="Times New Roman" panose="02020603050405020304" pitchFamily="18" charset="0"/>
              <a:cs typeface="Times New Roman" panose="02020603050405020304" pitchFamily="18" charset="0"/>
            </a:endParaRPr>
          </a:p>
        </p:txBody>
      </p:sp>
      <p:pic>
        <p:nvPicPr>
          <p:cNvPr id="2" name="Picture 1" descr="A black and white logo&#10;&#10;Description automatically generated">
            <a:extLst>
              <a:ext uri="{FF2B5EF4-FFF2-40B4-BE49-F238E27FC236}">
                <a16:creationId xmlns:a16="http://schemas.microsoft.com/office/drawing/2014/main" id="{9C4BE141-98FA-B950-B6CD-61238BA71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graphicFrame>
        <p:nvGraphicFramePr>
          <p:cNvPr id="11" name="Table 10">
            <a:extLst>
              <a:ext uri="{FF2B5EF4-FFF2-40B4-BE49-F238E27FC236}">
                <a16:creationId xmlns:a16="http://schemas.microsoft.com/office/drawing/2014/main" id="{D9242A06-EEE2-2CB1-CB81-E9BFDB2C6774}"/>
              </a:ext>
            </a:extLst>
          </p:cNvPr>
          <p:cNvGraphicFramePr>
            <a:graphicFrameLocks noGrp="1"/>
          </p:cNvGraphicFramePr>
          <p:nvPr>
            <p:extLst>
              <p:ext uri="{D42A27DB-BD31-4B8C-83A1-F6EECF244321}">
                <p14:modId xmlns:p14="http://schemas.microsoft.com/office/powerpoint/2010/main" val="2112237729"/>
              </p:ext>
            </p:extLst>
          </p:nvPr>
        </p:nvGraphicFramePr>
        <p:xfrm>
          <a:off x="1042219" y="1190040"/>
          <a:ext cx="6147194" cy="4486838"/>
        </p:xfrm>
        <a:graphic>
          <a:graphicData uri="http://schemas.openxmlformats.org/drawingml/2006/table">
            <a:tbl>
              <a:tblPr firstRow="1" firstCol="1" bandRow="1"/>
              <a:tblGrid>
                <a:gridCol w="2881360">
                  <a:extLst>
                    <a:ext uri="{9D8B030D-6E8A-4147-A177-3AD203B41FA5}">
                      <a16:colId xmlns:a16="http://schemas.microsoft.com/office/drawing/2014/main" val="3813263407"/>
                    </a:ext>
                  </a:extLst>
                </a:gridCol>
                <a:gridCol w="3265834">
                  <a:extLst>
                    <a:ext uri="{9D8B030D-6E8A-4147-A177-3AD203B41FA5}">
                      <a16:colId xmlns:a16="http://schemas.microsoft.com/office/drawing/2014/main" val="3741625251"/>
                    </a:ext>
                  </a:extLst>
                </a:gridCol>
              </a:tblGrid>
              <a:tr h="2997799">
                <a:tc>
                  <a:txBody>
                    <a:bodyPr/>
                    <a:lstStyle/>
                    <a:p>
                      <a:pPr marL="0" marR="0" algn="l" fontAlgn="ctr">
                        <a:lnSpc>
                          <a:spcPct val="150000"/>
                        </a:lnSpc>
                        <a:spcBef>
                          <a:spcPts val="0"/>
                        </a:spcBef>
                        <a:spcAft>
                          <a:spcPts val="0"/>
                        </a:spcAft>
                      </a:pPr>
                      <a:r>
                        <a:rPr lang="en-US" sz="2800" b="0" i="0" u="none" strike="noStrike" dirty="0">
                          <a:solidFill>
                            <a:srgbClr val="262627"/>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t>Follow up within 24 hrs.</a:t>
                      </a:r>
                      <a:endParaRPr lang="en-US" sz="2800" b="0" i="0" u="none" strike="noStrike" dirty="0">
                        <a:effectLst/>
                        <a:highlight>
                          <a:srgbClr val="EEEEEE"/>
                        </a:highlight>
                        <a:latin typeface="Times New Roman" panose="02020603050405020304" pitchFamily="18" charset="0"/>
                        <a:cs typeface="Times New Roman" panose="02020603050405020304" pitchFamily="18" charset="0"/>
                      </a:endParaRPr>
                    </a:p>
                  </a:txBody>
                  <a:tcPr marL="451454" marR="451454" marT="338591" marB="33859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FCFCFC"/>
                      </a:solidFill>
                      <a:prstDash val="solid"/>
                      <a:round/>
                      <a:headEnd type="none" w="med" len="med"/>
                      <a:tailEnd type="none" w="med" len="med"/>
                    </a:lnB>
                    <a:solidFill>
                      <a:srgbClr val="EEEEEE"/>
                    </a:solidFill>
                  </a:tcPr>
                </a:tc>
                <a:tc>
                  <a:txBody>
                    <a:bodyPr/>
                    <a:lstStyle/>
                    <a:p>
                      <a:pPr marL="0" marR="0" algn="l" fontAlgn="ctr">
                        <a:lnSpc>
                          <a:spcPct val="150000"/>
                        </a:lnSpc>
                        <a:spcBef>
                          <a:spcPts val="0"/>
                        </a:spcBef>
                        <a:spcAft>
                          <a:spcPts val="0"/>
                        </a:spcAft>
                      </a:pPr>
                      <a:r>
                        <a:rPr lang="en-US" sz="2800" b="0" i="0" u="none" strike="noStrike">
                          <a:solidFill>
                            <a:srgbClr val="262627"/>
                          </a:solidFill>
                          <a:effectLst/>
                          <a:highlight>
                            <a:srgbClr val="EEEEEE"/>
                          </a:highlight>
                          <a:latin typeface="Times New Roman" panose="02020603050405020304" pitchFamily="18" charset="0"/>
                          <a:ea typeface="Times New Roman" panose="02020603050405020304" pitchFamily="18" charset="0"/>
                          <a:cs typeface="Times New Roman" panose="02020603050405020304" pitchFamily="18" charset="0"/>
                        </a:rPr>
                        <a:t>Percentage</a:t>
                      </a:r>
                      <a:endParaRPr lang="en-US" sz="2800" b="0" i="0" u="none" strike="noStrike">
                        <a:effectLst/>
                        <a:highlight>
                          <a:srgbClr val="EEEEEE"/>
                        </a:highlight>
                        <a:latin typeface="Times New Roman" panose="02020603050405020304" pitchFamily="18" charset="0"/>
                        <a:cs typeface="Times New Roman" panose="02020603050405020304" pitchFamily="18" charset="0"/>
                      </a:endParaRPr>
                    </a:p>
                  </a:txBody>
                  <a:tcPr marL="451454" marR="451454" marT="338591" marB="33859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12700" cap="flat" cmpd="sng" algn="ctr">
                      <a:solidFill>
                        <a:srgbClr val="FCFCFC"/>
                      </a:solidFill>
                      <a:prstDash val="solid"/>
                      <a:round/>
                      <a:headEnd type="none" w="med" len="med"/>
                      <a:tailEnd type="none" w="med" len="med"/>
                    </a:lnB>
                    <a:solidFill>
                      <a:srgbClr val="EEEEEE"/>
                    </a:solidFill>
                  </a:tcPr>
                </a:tc>
                <a:extLst>
                  <a:ext uri="{0D108BD9-81ED-4DB2-BD59-A6C34878D82A}">
                    <a16:rowId xmlns:a16="http://schemas.microsoft.com/office/drawing/2014/main" val="1962998600"/>
                  </a:ext>
                </a:extLst>
              </a:tr>
              <a:tr h="1489039">
                <a:tc>
                  <a:txBody>
                    <a:bodyPr/>
                    <a:lstStyle/>
                    <a:p>
                      <a:pPr marL="0" marR="0" algn="l" fontAlgn="ctr">
                        <a:lnSpc>
                          <a:spcPct val="150000"/>
                        </a:lnSpc>
                        <a:spcBef>
                          <a:spcPts val="0"/>
                        </a:spcBef>
                        <a:spcAft>
                          <a:spcPts val="0"/>
                        </a:spcAft>
                      </a:pPr>
                      <a:r>
                        <a:rPr lang="en-US" sz="2800" b="0" i="0" u="none" strike="noStrike">
                          <a:solidFill>
                            <a:srgbClr val="262627"/>
                          </a:solidFill>
                          <a:effectLst/>
                          <a:latin typeface="Times New Roman" panose="02020603050405020304" pitchFamily="18" charset="0"/>
                          <a:ea typeface="Times New Roman" panose="02020603050405020304" pitchFamily="18" charset="0"/>
                          <a:cs typeface="Times New Roman" panose="02020603050405020304" pitchFamily="18" charset="0"/>
                        </a:rPr>
                        <a:t>YES</a:t>
                      </a:r>
                      <a:endParaRPr lang="en-US" sz="2800" b="0" i="0" u="none" strike="noStrike">
                        <a:effectLst/>
                        <a:latin typeface="Times New Roman" panose="02020603050405020304" pitchFamily="18" charset="0"/>
                        <a:cs typeface="Times New Roman" panose="02020603050405020304" pitchFamily="18" charset="0"/>
                      </a:endParaRPr>
                    </a:p>
                  </a:txBody>
                  <a:tcPr marL="451454" marR="451454" marT="338591" marB="33859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FCFCFC"/>
                      </a:solidFill>
                      <a:prstDash val="solid"/>
                      <a:round/>
                      <a:headEnd type="none" w="med" len="med"/>
                      <a:tailEnd type="none" w="med" len="med"/>
                    </a:lnT>
                    <a:lnB>
                      <a:noFill/>
                    </a:lnB>
                    <a:noFill/>
                  </a:tcPr>
                </a:tc>
                <a:tc>
                  <a:txBody>
                    <a:bodyPr/>
                    <a:lstStyle/>
                    <a:p>
                      <a:pPr marL="0" marR="0" algn="l" fontAlgn="ctr">
                        <a:lnSpc>
                          <a:spcPct val="150000"/>
                        </a:lnSpc>
                        <a:spcBef>
                          <a:spcPts val="0"/>
                        </a:spcBef>
                        <a:spcAft>
                          <a:spcPts val="0"/>
                        </a:spcAft>
                      </a:pPr>
                      <a:r>
                        <a:rPr lang="en-US" sz="2800" b="0" i="0" u="none" strike="noStrike" dirty="0">
                          <a:solidFill>
                            <a:srgbClr val="262627"/>
                          </a:solidFill>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en-US" sz="2800" b="0" i="0" u="none" strike="noStrike" dirty="0">
                        <a:effectLst/>
                        <a:latin typeface="Times New Roman" panose="02020603050405020304" pitchFamily="18" charset="0"/>
                        <a:cs typeface="Times New Roman" panose="02020603050405020304" pitchFamily="18" charset="0"/>
                      </a:endParaRPr>
                    </a:p>
                  </a:txBody>
                  <a:tcPr marL="451454" marR="451454" marT="338591" marB="338591" anchor="ctr">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FCFCFC"/>
                      </a:solidFill>
                      <a:prstDash val="solid"/>
                      <a:round/>
                      <a:headEnd type="none" w="med" len="med"/>
                      <a:tailEnd type="none" w="med" len="med"/>
                    </a:lnT>
                    <a:lnB>
                      <a:noFill/>
                    </a:lnB>
                    <a:noFill/>
                  </a:tcPr>
                </a:tc>
                <a:extLst>
                  <a:ext uri="{0D108BD9-81ED-4DB2-BD59-A6C34878D82A}">
                    <a16:rowId xmlns:a16="http://schemas.microsoft.com/office/drawing/2014/main" val="2482663867"/>
                  </a:ext>
                </a:extLst>
              </a:tr>
            </a:tbl>
          </a:graphicData>
        </a:graphic>
      </p:graphicFrame>
    </p:spTree>
    <p:extLst>
      <p:ext uri="{BB962C8B-B14F-4D97-AF65-F5344CB8AC3E}">
        <p14:creationId xmlns:p14="http://schemas.microsoft.com/office/powerpoint/2010/main" val="190663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86094A-2361-7A58-9A4F-AE54054DB6C7}"/>
              </a:ext>
            </a:extLst>
          </p:cNvPr>
          <p:cNvSpPr txBox="1"/>
          <p:nvPr/>
        </p:nvSpPr>
        <p:spPr>
          <a:xfrm>
            <a:off x="662425" y="1035681"/>
            <a:ext cx="10978969" cy="6494085"/>
          </a:xfrm>
          <a:prstGeom prst="rect">
            <a:avLst/>
          </a:prstGeom>
          <a:noFill/>
        </p:spPr>
        <p:txBody>
          <a:bodyPr wrap="square" rtlCol="0">
            <a:spAutoFit/>
          </a:bodyPr>
          <a:lstStyle/>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data on in-patient LAMA discharges reveals that Personal reasons are the predominant factor, accounting for 56 cases (56%), followed by Financial issues with 13 cases (13%), Unwillingness for treatment with 17 cases (17%), Unwillingness to stay with 6 cases (6%), and Insurance rejection with 2 cases (2%).</a:t>
            </a:r>
          </a:p>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distribution of LAMA cases across hospital locations shows the highest incidence on the 3rd Floor [A&amp;B Wing] with 45 cases, followed by the 4th Floor with 35 cases, the ICU with 8 cases, and the D Wing [3rd Floor] with 6 cases, suggesting potential location-specific issues.</a:t>
            </a:r>
          </a:p>
          <a:p>
            <a:pPr>
              <a:lnSpc>
                <a:spcPct val="150000"/>
              </a:lnSpc>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most common diagnoses associated with LAMA discharges include </a:t>
            </a:r>
            <a:r>
              <a:rPr lang="en-US" sz="1800" b="1" kern="100" dirty="0">
                <a:solidFill>
                  <a:srgbClr val="262627"/>
                </a:solidFill>
                <a:effectLst/>
                <a:latin typeface="Times New Roman" panose="02020603050405020304" pitchFamily="18" charset="0"/>
                <a:ea typeface="Aptos" panose="020B0004020202020204" pitchFamily="34" charset="0"/>
                <a:cs typeface="Times New Roman" panose="02020603050405020304" pitchFamily="18" charset="0"/>
              </a:rPr>
              <a:t>'Newborn'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with 10 cases, followed by </a:t>
            </a:r>
            <a:r>
              <a:rPr lang="en-US" sz="1800" b="1" kern="100" dirty="0">
                <a:solidFill>
                  <a:srgbClr val="262627"/>
                </a:solidFill>
                <a:effectLst/>
                <a:latin typeface="Times New Roman" panose="02020603050405020304" pitchFamily="18" charset="0"/>
                <a:ea typeface="Aptos" panose="020B0004020202020204" pitchFamily="34" charset="0"/>
                <a:cs typeface="Times New Roman" panose="02020603050405020304" pitchFamily="18" charset="0"/>
              </a:rPr>
              <a:t>'Abdominal Pain'</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with 8 cases, and </a:t>
            </a:r>
            <a:r>
              <a:rPr lang="en-US" sz="1800" b="1" kern="100" dirty="0">
                <a:solidFill>
                  <a:srgbClr val="262627"/>
                </a:solidFill>
                <a:effectLst/>
                <a:latin typeface="Times New Roman" panose="02020603050405020304" pitchFamily="18" charset="0"/>
                <a:ea typeface="Aptos" panose="020B0004020202020204" pitchFamily="34" charset="0"/>
                <a:cs typeface="Times New Roman" panose="02020603050405020304" pitchFamily="18" charset="0"/>
              </a:rPr>
              <a:t>'URTI'</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 with 6 cases. Additionally, a noteworthy finding is that 100% of patients received a follow-up call within 24 hours post-LAMA discharge, indicating the hospital's strong protocol for immediate follow-up and commitment to patient safety and care continuity.</a:t>
            </a:r>
          </a:p>
          <a:p>
            <a:pPr>
              <a:lnSpc>
                <a:spcPct val="150000"/>
              </a:lnSpc>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These findings highlight the need for targeted interventions to address the primary reasons for LAMA discharges, such as financial counseling, patient education, improved communication, and specific improvements in high LAMA discharge areas to enhance patient satisfaction and reduce LAMA rates.</a:t>
            </a: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gn="just">
              <a:lnSpc>
                <a:spcPct val="150000"/>
              </a:lnSpc>
              <a:spcBef>
                <a:spcPts val="0"/>
              </a:spcBef>
              <a:spcAft>
                <a:spcPts val="800"/>
              </a:spcAf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dirty="0"/>
          </a:p>
        </p:txBody>
      </p:sp>
      <p:pic>
        <p:nvPicPr>
          <p:cNvPr id="3" name="Picture 2" descr="A black and white logo&#10;&#10;Description automatically generated">
            <a:extLst>
              <a:ext uri="{FF2B5EF4-FFF2-40B4-BE49-F238E27FC236}">
                <a16:creationId xmlns:a16="http://schemas.microsoft.com/office/drawing/2014/main" id="{7E040610-5D8A-74BA-88CA-D75FC4F86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5" name="TextBox 4">
            <a:extLst>
              <a:ext uri="{FF2B5EF4-FFF2-40B4-BE49-F238E27FC236}">
                <a16:creationId xmlns:a16="http://schemas.microsoft.com/office/drawing/2014/main" id="{1798B8E1-D13E-602E-A07A-F63C0E2385F2}"/>
              </a:ext>
            </a:extLst>
          </p:cNvPr>
          <p:cNvSpPr txBox="1"/>
          <p:nvPr/>
        </p:nvSpPr>
        <p:spPr>
          <a:xfrm>
            <a:off x="3048000" y="218417"/>
            <a:ext cx="6096000" cy="661207"/>
          </a:xfrm>
          <a:prstGeom prst="rect">
            <a:avLst/>
          </a:prstGeom>
          <a:noFill/>
        </p:spPr>
        <p:txBody>
          <a:bodyPr wrap="square">
            <a:spAutoFit/>
          </a:bodyPr>
          <a:lstStyle/>
          <a:p>
            <a:pPr algn="ctr">
              <a:lnSpc>
                <a:spcPct val="150000"/>
              </a:lnSpc>
              <a:spcAft>
                <a:spcPts val="800"/>
              </a:spcAft>
            </a:pPr>
            <a:r>
              <a:rPr lang="en-US" sz="2800" b="1" dirty="0">
                <a:effectLst/>
                <a:latin typeface="Times New Roman" panose="02020603050405020304" pitchFamily="18" charset="0"/>
                <a:ea typeface="Aptos" panose="020B0004020202020204" pitchFamily="34" charset="0"/>
              </a:rPr>
              <a:t>DISCUSSION</a:t>
            </a:r>
            <a:endParaRPr lang="en-I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18D7DD0-110F-43F3-A7E4-B51873CBF1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 name="TextBox 4">
            <a:extLst>
              <a:ext uri="{FF2B5EF4-FFF2-40B4-BE49-F238E27FC236}">
                <a16:creationId xmlns:a16="http://schemas.microsoft.com/office/drawing/2014/main" id="{0E1E3D64-0A59-21BA-F1E5-56D31FED662F}"/>
              </a:ext>
            </a:extLst>
          </p:cNvPr>
          <p:cNvSpPr txBox="1"/>
          <p:nvPr/>
        </p:nvSpPr>
        <p:spPr>
          <a:xfrm>
            <a:off x="641074" y="1419900"/>
            <a:ext cx="2937868" cy="4018201"/>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cap="all" dirty="0">
                <a:latin typeface="Times New Roman" panose="02020603050405020304" pitchFamily="18" charset="0"/>
                <a:ea typeface="+mj-ea"/>
                <a:cs typeface="Times New Roman" panose="02020603050405020304" pitchFamily="18" charset="0"/>
              </a:rPr>
              <a:t>SUGGESTIONS</a:t>
            </a:r>
            <a:endParaRPr lang="en-US" sz="2800" cap="all" dirty="0">
              <a:latin typeface="Times New Roman" panose="02020603050405020304" pitchFamily="18" charset="0"/>
              <a:ea typeface="+mj-ea"/>
              <a:cs typeface="Times New Roman" panose="02020603050405020304" pitchFamily="18" charset="0"/>
            </a:endParaRPr>
          </a:p>
          <a:p>
            <a:pPr defTabSz="914400">
              <a:lnSpc>
                <a:spcPct val="90000"/>
              </a:lnSpc>
              <a:spcBef>
                <a:spcPct val="0"/>
              </a:spcBef>
              <a:spcAft>
                <a:spcPts val="600"/>
              </a:spcAft>
            </a:pPr>
            <a:endParaRPr lang="en-US" sz="4400" cap="all" dirty="0">
              <a:latin typeface="+mj-lt"/>
              <a:ea typeface="+mj-ea"/>
              <a:cs typeface="+mj-cs"/>
            </a:endParaRPr>
          </a:p>
        </p:txBody>
      </p:sp>
      <p:graphicFrame>
        <p:nvGraphicFramePr>
          <p:cNvPr id="2" name="Diagram 1">
            <a:extLst>
              <a:ext uri="{FF2B5EF4-FFF2-40B4-BE49-F238E27FC236}">
                <a16:creationId xmlns:a16="http://schemas.microsoft.com/office/drawing/2014/main" id="{DB7B94A0-24EE-EF46-6160-043BE9C4A28D}"/>
              </a:ext>
            </a:extLst>
          </p:cNvPr>
          <p:cNvGraphicFramePr/>
          <p:nvPr>
            <p:extLst>
              <p:ext uri="{D42A27DB-BD31-4B8C-83A1-F6EECF244321}">
                <p14:modId xmlns:p14="http://schemas.microsoft.com/office/powerpoint/2010/main" val="4051132885"/>
              </p:ext>
            </p:extLst>
          </p:nvPr>
        </p:nvGraphicFramePr>
        <p:xfrm>
          <a:off x="4561187" y="1077366"/>
          <a:ext cx="7117366" cy="56478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 name="Picture 1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4" name="Picture 3" descr="A black and white logo&#10;&#10;Description automatically generated">
            <a:extLst>
              <a:ext uri="{FF2B5EF4-FFF2-40B4-BE49-F238E27FC236}">
                <a16:creationId xmlns:a16="http://schemas.microsoft.com/office/drawing/2014/main" id="{0669A94F-31EA-4E36-DE87-6731DF83885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7" name="TextBox 6">
            <a:extLst>
              <a:ext uri="{FF2B5EF4-FFF2-40B4-BE49-F238E27FC236}">
                <a16:creationId xmlns:a16="http://schemas.microsoft.com/office/drawing/2014/main" id="{68A73921-5A8C-7E73-28BE-82309BA94ECE}"/>
              </a:ext>
            </a:extLst>
          </p:cNvPr>
          <p:cNvSpPr txBox="1"/>
          <p:nvPr/>
        </p:nvSpPr>
        <p:spPr>
          <a:xfrm>
            <a:off x="220623" y="3397044"/>
            <a:ext cx="3793274"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address the issues leading to LAMA discharges, several targeted interventions can be implemented.</a:t>
            </a:r>
          </a:p>
          <a:p>
            <a:endParaRPr lang="en-US" dirty="0"/>
          </a:p>
        </p:txBody>
      </p:sp>
    </p:spTree>
    <p:extLst>
      <p:ext uri="{BB962C8B-B14F-4D97-AF65-F5344CB8AC3E}">
        <p14:creationId xmlns:p14="http://schemas.microsoft.com/office/powerpoint/2010/main" val="68116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3"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black and white logo&#10;&#10;Description automatically generated">
            <a:extLst>
              <a:ext uri="{FF2B5EF4-FFF2-40B4-BE49-F238E27FC236}">
                <a16:creationId xmlns:a16="http://schemas.microsoft.com/office/drawing/2014/main" id="{82B35899-E2DB-734D-A092-2E7D7F0305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graphicFrame>
        <p:nvGraphicFramePr>
          <p:cNvPr id="5" name="TextBox 1">
            <a:extLst>
              <a:ext uri="{FF2B5EF4-FFF2-40B4-BE49-F238E27FC236}">
                <a16:creationId xmlns:a16="http://schemas.microsoft.com/office/drawing/2014/main" id="{7E498B14-2056-D2C1-595F-195632B43157}"/>
              </a:ext>
            </a:extLst>
          </p:cNvPr>
          <p:cNvGraphicFramePr/>
          <p:nvPr>
            <p:extLst>
              <p:ext uri="{D42A27DB-BD31-4B8C-83A1-F6EECF244321}">
                <p14:modId xmlns:p14="http://schemas.microsoft.com/office/powerpoint/2010/main" val="3180519310"/>
              </p:ext>
            </p:extLst>
          </p:nvPr>
        </p:nvGraphicFramePr>
        <p:xfrm>
          <a:off x="1052052" y="1795055"/>
          <a:ext cx="10599174" cy="3029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642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F48D63-3107-B791-B6DB-8F9D5EB9BBAF}"/>
              </a:ext>
            </a:extLst>
          </p:cNvPr>
          <p:cNvSpPr txBox="1"/>
          <p:nvPr/>
        </p:nvSpPr>
        <p:spPr>
          <a:xfrm>
            <a:off x="3048000" y="218417"/>
            <a:ext cx="6096000" cy="661207"/>
          </a:xfrm>
          <a:prstGeom prst="rect">
            <a:avLst/>
          </a:prstGeom>
          <a:noFill/>
        </p:spPr>
        <p:txBody>
          <a:bodyPr wrap="square">
            <a:spAutoFit/>
          </a:bodyPr>
          <a:lstStyle/>
          <a:p>
            <a:pPr algn="ctr">
              <a:lnSpc>
                <a:spcPct val="150000"/>
              </a:lnSpc>
              <a:spcAft>
                <a:spcPts val="800"/>
              </a:spcAft>
            </a:pPr>
            <a:r>
              <a:rPr lang="en-US" sz="2800" b="1" dirty="0">
                <a:effectLst/>
                <a:latin typeface="Times New Roman" panose="02020603050405020304" pitchFamily="18" charset="0"/>
                <a:ea typeface="Aptos" panose="020B0004020202020204" pitchFamily="34" charset="0"/>
              </a:rPr>
              <a:t>CONCLUSION</a:t>
            </a:r>
            <a:endParaRPr lang="en-IN" sz="2800" b="1" dirty="0">
              <a:latin typeface="Times New Roman" panose="02020603050405020304" pitchFamily="18" charset="0"/>
              <a:cs typeface="Times New Roman" panose="02020603050405020304" pitchFamily="18" charset="0"/>
            </a:endParaRPr>
          </a:p>
        </p:txBody>
      </p:sp>
      <p:pic>
        <p:nvPicPr>
          <p:cNvPr id="3" name="Picture 2" descr="A black and white logo&#10;&#10;Description automatically generated">
            <a:extLst>
              <a:ext uri="{FF2B5EF4-FFF2-40B4-BE49-F238E27FC236}">
                <a16:creationId xmlns:a16="http://schemas.microsoft.com/office/drawing/2014/main" id="{5A13F76B-4B92-C437-7FBA-E34C56CF44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4" name="TextBox 3">
            <a:extLst>
              <a:ext uri="{FF2B5EF4-FFF2-40B4-BE49-F238E27FC236}">
                <a16:creationId xmlns:a16="http://schemas.microsoft.com/office/drawing/2014/main" id="{4A48F146-D86E-0544-B37A-C124A8C28A1E}"/>
              </a:ext>
            </a:extLst>
          </p:cNvPr>
          <p:cNvSpPr txBox="1"/>
          <p:nvPr/>
        </p:nvSpPr>
        <p:spPr>
          <a:xfrm>
            <a:off x="806246" y="1278193"/>
            <a:ext cx="10864645" cy="5247590"/>
          </a:xfrm>
          <a:prstGeom prst="rect">
            <a:avLst/>
          </a:prstGeom>
          <a:noFill/>
        </p:spPr>
        <p:txBody>
          <a:bodyPr wrap="square" rtlCol="0">
            <a:spAutoFit/>
          </a:bodyPr>
          <a:lstStyle/>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The study reveals significant insights into the underlying factors contributing to patients leaving against medical advice. The findings indicate that personal reasons, financial issues, and unwillingness to undergo treatment or remain hospitalized are the primary drivers of LAMA discharges. Additionally, specific hospital locations, particularly the 3rd and 4th Floors, exhibit higher incidences of LAMA discharges, suggesting the need for targeted interventions.</a:t>
            </a:r>
          </a:p>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Overall, this study underscores the need for a multifaceted approach to address the complex factors leading to LAMA discharges. By focusing on patient-centered care, enhancing communication, and improving the hospital environment, the hospital can significantly enhance healthcare delivery and patient outcomes. The findings and recommendations from this study provide a valuable framework for developing effective strategies to minimize LAMA discharges and ensure high-quality patient care.</a:t>
            </a:r>
          </a:p>
          <a:p>
            <a:pPr marL="0" marR="0" algn="just">
              <a:lnSpc>
                <a:spcPct val="150000"/>
              </a:lnSpc>
              <a:spcBef>
                <a:spcPts val="0"/>
              </a:spcBef>
              <a:spcAft>
                <a:spcPts val="800"/>
              </a:spcAft>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87099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DD1C40-9EF5-7872-144A-6970CD135476}"/>
              </a:ext>
            </a:extLst>
          </p:cNvPr>
          <p:cNvSpPr txBox="1"/>
          <p:nvPr/>
        </p:nvSpPr>
        <p:spPr>
          <a:xfrm>
            <a:off x="3308554" y="412954"/>
            <a:ext cx="5574891" cy="800219"/>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REFERENCES</a:t>
            </a:r>
          </a:p>
          <a:p>
            <a:endParaRPr lang="en-US" dirty="0"/>
          </a:p>
        </p:txBody>
      </p:sp>
      <p:pic>
        <p:nvPicPr>
          <p:cNvPr id="3" name="Picture 2">
            <a:extLst>
              <a:ext uri="{FF2B5EF4-FFF2-40B4-BE49-F238E27FC236}">
                <a16:creationId xmlns:a16="http://schemas.microsoft.com/office/drawing/2014/main" id="{6CCF040C-828C-6DF4-4ADF-1E2F39E601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4" name="TextBox 3">
            <a:extLst>
              <a:ext uri="{FF2B5EF4-FFF2-40B4-BE49-F238E27FC236}">
                <a16:creationId xmlns:a16="http://schemas.microsoft.com/office/drawing/2014/main" id="{759C1B8A-8F94-1E84-6FFB-8E59441A7DE3}"/>
              </a:ext>
            </a:extLst>
          </p:cNvPr>
          <p:cNvSpPr txBox="1"/>
          <p:nvPr/>
        </p:nvSpPr>
        <p:spPr>
          <a:xfrm>
            <a:off x="845574" y="1182395"/>
            <a:ext cx="10107561" cy="4626908"/>
          </a:xfrm>
          <a:prstGeom prst="rect">
            <a:avLst/>
          </a:prstGeom>
          <a:noFill/>
        </p:spPr>
        <p:txBody>
          <a:bodyPr wrap="square" rtlCol="0">
            <a:spAutoFit/>
          </a:bodyPr>
          <a:lstStyle/>
          <a:p>
            <a:pPr marL="342900" marR="0" lvl="0" indent="-342900" algn="just">
              <a:lnSpc>
                <a:spcPct val="150000"/>
              </a:lnSpc>
              <a:spcBef>
                <a:spcPts val="0"/>
              </a:spcBef>
              <a:spcAft>
                <a:spcPts val="800"/>
              </a:spcAft>
              <a:buFont typeface="+mj-lt"/>
              <a:buAutoNum type="arabicPeriod"/>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Hickman D. Making sense of LAMA discharges. The Hospitalist. 2023. Available from: </a:t>
            </a:r>
            <a:r>
              <a:rPr lang="en-US" sz="1800" u="sng" kern="100" dirty="0">
                <a:solidFill>
                  <a:srgbClr val="467886"/>
                </a:solidFill>
                <a:effectLst/>
                <a:latin typeface="Times New Roman" panose="02020603050405020304" pitchFamily="18" charset="0"/>
                <a:ea typeface="Aptos" panose="020B0004020202020204" pitchFamily="34" charset="0"/>
                <a:cs typeface="Times New Roman" panose="02020603050405020304" pitchFamily="18" charset="0"/>
                <a:hlinkClick r:id="rId3"/>
              </a:rPr>
              <a:t>https://www.the-hospitalist.org/hospitalist/article/240666/transitions-care/making-sense-lama-discharges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Ayed IA. What makes patients leave against medical advice? Journal of Taibah University Medical Sciences. 2009 Jan 1;4(1):16–22. Available from: </a:t>
            </a:r>
            <a:r>
              <a:rPr lang="en-US" sz="1800" u="sng" dirty="0">
                <a:solidFill>
                  <a:srgbClr val="467886"/>
                </a:solidFill>
                <a:effectLst/>
                <a:latin typeface="Times New Roman" panose="02020603050405020304" pitchFamily="18" charset="0"/>
                <a:ea typeface="Times New Roman" panose="02020603050405020304" pitchFamily="18" charset="0"/>
                <a:hlinkClick r:id="rId4"/>
              </a:rPr>
              <a:t>https://www.sciencedirect.com/science/article/pii/S1658361209700770</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Leaving against medical advice: DAMA vs LAMA vs DOPR. eMediNexus. Available from: </a:t>
            </a:r>
            <a:r>
              <a:rPr lang="en-US" sz="1800" u="sng" dirty="0">
                <a:solidFill>
                  <a:srgbClr val="467886"/>
                </a:solidFill>
                <a:effectLst/>
                <a:latin typeface="Times New Roman" panose="02020603050405020304" pitchFamily="18" charset="0"/>
                <a:ea typeface="Times New Roman" panose="02020603050405020304" pitchFamily="18" charset="0"/>
                <a:hlinkClick r:id="rId5"/>
              </a:rPr>
              <a:t>https://www.emedinexus.com/post/6611/leaving-against-medical-advice:-dama-vs-lama-vs-dopr</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sz="1800" dirty="0">
                <a:effectLst/>
                <a:latin typeface="Times New Roman" panose="02020603050405020304" pitchFamily="18" charset="0"/>
                <a:ea typeface="Times New Roman" panose="02020603050405020304" pitchFamily="18" charset="0"/>
              </a:rPr>
              <a:t>Albayati A, Douedi S, Alshami A, Hossain MA, Sen S, Buccellato V, et al. Why Do Patients Leave against Medical Advice? Reasons, Consequences, Prevention, and Interventions. Healthcare. 2021 Jan 21;9(2):111. Available from: </a:t>
            </a:r>
            <a:r>
              <a:rPr lang="en-US" sz="1800" u="sng" dirty="0">
                <a:solidFill>
                  <a:srgbClr val="467886"/>
                </a:solidFill>
                <a:effectLst/>
                <a:latin typeface="Times New Roman" panose="02020603050405020304" pitchFamily="18" charset="0"/>
                <a:ea typeface="Times New Roman" panose="02020603050405020304" pitchFamily="18" charset="0"/>
                <a:hlinkClick r:id="rId6"/>
              </a:rPr>
              <a:t>https://doi.org/10.3390/healthcare9020111</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49138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AD20AEA-7CAF-4A83-BE2E-EAF010B8B7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3" name="Rectangle 12">
            <a:extLst>
              <a:ext uri="{FF2B5EF4-FFF2-40B4-BE49-F238E27FC236}">
                <a16:creationId xmlns:a16="http://schemas.microsoft.com/office/drawing/2014/main" id="{B40FCD49-2060-48B9-8212-8A5F1DF47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a:extLst>
              <a:ext uri="{FF2B5EF4-FFF2-40B4-BE49-F238E27FC236}">
                <a16:creationId xmlns:a16="http://schemas.microsoft.com/office/drawing/2014/main" id="{DA70F40A-D18F-4F05-A106-6D2CB24DC7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ticky notes with question marks">
            <a:extLst>
              <a:ext uri="{FF2B5EF4-FFF2-40B4-BE49-F238E27FC236}">
                <a16:creationId xmlns:a16="http://schemas.microsoft.com/office/drawing/2014/main" id="{EB585DC2-641C-0A07-990C-1AA39EFA73F7}"/>
              </a:ext>
            </a:extLst>
          </p:cNvPr>
          <p:cNvPicPr>
            <a:picLocks noChangeAspect="1"/>
          </p:cNvPicPr>
          <p:nvPr/>
        </p:nvPicPr>
        <p:blipFill rotWithShape="1">
          <a:blip r:embed="rId4">
            <a:duotone>
              <a:schemeClr val="bg2">
                <a:shade val="45000"/>
                <a:satMod val="135000"/>
              </a:schemeClr>
              <a:prstClr val="white"/>
            </a:duotone>
            <a:alphaModFix amt="25000"/>
          </a:blip>
          <a:srcRect t="10162" b="5569"/>
          <a:stretch/>
        </p:blipFill>
        <p:spPr>
          <a:xfrm>
            <a:off x="20" y="10"/>
            <a:ext cx="12191980" cy="6857990"/>
          </a:xfrm>
          <a:prstGeom prst="rect">
            <a:avLst/>
          </a:prstGeom>
        </p:spPr>
      </p:pic>
      <p:pic>
        <p:nvPicPr>
          <p:cNvPr id="17" name="Picture 16">
            <a:extLst>
              <a:ext uri="{FF2B5EF4-FFF2-40B4-BE49-F238E27FC236}">
                <a16:creationId xmlns:a16="http://schemas.microsoft.com/office/drawing/2014/main" id="{83A45DCD-B5FB-4A86-88D2-91088C7FFC5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id="{1737F667-978A-3C90-CF6D-FD46EBF0E4D7}"/>
              </a:ext>
            </a:extLst>
          </p:cNvPr>
          <p:cNvSpPr txBox="1"/>
          <p:nvPr/>
        </p:nvSpPr>
        <p:spPr>
          <a:xfrm>
            <a:off x="1751012" y="1300785"/>
            <a:ext cx="8689976" cy="2509213"/>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4800" b="1" cap="all">
                <a:latin typeface="+mj-lt"/>
                <a:ea typeface="+mj-ea"/>
                <a:cs typeface="+mj-cs"/>
              </a:rPr>
              <a:t>THANKYOU</a:t>
            </a:r>
          </a:p>
          <a:p>
            <a:pPr algn="ctr" defTabSz="914400">
              <a:lnSpc>
                <a:spcPct val="90000"/>
              </a:lnSpc>
              <a:spcBef>
                <a:spcPct val="0"/>
              </a:spcBef>
              <a:spcAft>
                <a:spcPts val="600"/>
              </a:spcAft>
            </a:pPr>
            <a:r>
              <a:rPr lang="en-US" sz="4800" b="1" cap="all">
                <a:latin typeface="+mj-lt"/>
                <a:ea typeface="+mj-ea"/>
                <a:cs typeface="+mj-cs"/>
              </a:rPr>
              <a:t>Any questions…</a:t>
            </a:r>
          </a:p>
        </p:txBody>
      </p:sp>
    </p:spTree>
    <p:extLst>
      <p:ext uri="{BB962C8B-B14F-4D97-AF65-F5344CB8AC3E}">
        <p14:creationId xmlns:p14="http://schemas.microsoft.com/office/powerpoint/2010/main" val="311526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0C1BC1E-153D-4DA3-87A4-314B61BC4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FB5A56C3-A6D4-4D92-8AE6-10218C076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B32ED21-8D62-789E-A4F1-DCB7845FCFF3}"/>
              </a:ext>
            </a:extLst>
          </p:cNvPr>
          <p:cNvSpPr txBox="1"/>
          <p:nvPr/>
        </p:nvSpPr>
        <p:spPr>
          <a:xfrm>
            <a:off x="4799984" y="4606002"/>
            <a:ext cx="6122373" cy="772774"/>
          </a:xfrm>
          <a:prstGeom prst="rect">
            <a:avLst/>
          </a:prstGeom>
        </p:spPr>
        <p:txBody>
          <a:bodyPr vert="horz" lIns="91440" tIns="45720" rIns="91440" bIns="45720" rtlCol="0" anchor="b">
            <a:normAutofit/>
          </a:bodyPr>
          <a:lstStyle/>
          <a:p>
            <a:pPr defTabSz="406908">
              <a:lnSpc>
                <a:spcPct val="90000"/>
              </a:lnSpc>
              <a:spcBef>
                <a:spcPct val="0"/>
              </a:spcBef>
              <a:spcAft>
                <a:spcPts val="534"/>
              </a:spcAft>
            </a:pPr>
            <a:r>
              <a:rPr lang="en-US" sz="3560" kern="1200">
                <a:solidFill>
                  <a:srgbClr val="555555"/>
                </a:solidFill>
                <a:latin typeface="+mj-lt"/>
                <a:ea typeface="+mj-ea"/>
                <a:cs typeface="+mj-cs"/>
              </a:rPr>
              <a:t>PICTORIAL JOURNEY</a:t>
            </a:r>
            <a:endParaRPr lang="en-US" sz="4000" kern="1200">
              <a:solidFill>
                <a:srgbClr val="FFFFFF"/>
              </a:solidFill>
              <a:latin typeface="+mj-lt"/>
              <a:ea typeface="+mj-ea"/>
              <a:cs typeface="+mj-cs"/>
            </a:endParaRPr>
          </a:p>
        </p:txBody>
      </p:sp>
      <p:pic>
        <p:nvPicPr>
          <p:cNvPr id="10" name="Picture 9" descr="A person standing in front of a tree&#10;&#10;Description automatically generated">
            <a:extLst>
              <a:ext uri="{FF2B5EF4-FFF2-40B4-BE49-F238E27FC236}">
                <a16:creationId xmlns:a16="http://schemas.microsoft.com/office/drawing/2014/main" id="{DB500452-157E-2678-C855-FDD4CD6824AB}"/>
              </a:ext>
            </a:extLst>
          </p:cNvPr>
          <p:cNvPicPr>
            <a:picLocks noChangeAspect="1"/>
          </p:cNvPicPr>
          <p:nvPr/>
        </p:nvPicPr>
        <p:blipFill rotWithShape="1">
          <a:blip r:embed="rId2">
            <a:extLst>
              <a:ext uri="{28A0092B-C50C-407E-A947-70E740481C1C}">
                <a14:useLocalDpi xmlns:a14="http://schemas.microsoft.com/office/drawing/2010/main" val="0"/>
              </a:ext>
            </a:extLst>
          </a:blip>
          <a:srcRect t="1354" r="1" b="17362"/>
          <a:stretch/>
        </p:blipFill>
        <p:spPr>
          <a:xfrm>
            <a:off x="866341" y="2616194"/>
            <a:ext cx="3400686" cy="3598339"/>
          </a:xfrm>
          <a:prstGeom prst="rect">
            <a:avLst/>
          </a:prstGeom>
        </p:spPr>
      </p:pic>
      <p:pic>
        <p:nvPicPr>
          <p:cNvPr id="12" name="Picture 11" descr="A group of people standing in a room&#10;&#10;Description automatically generated">
            <a:extLst>
              <a:ext uri="{FF2B5EF4-FFF2-40B4-BE49-F238E27FC236}">
                <a16:creationId xmlns:a16="http://schemas.microsoft.com/office/drawing/2014/main" id="{053F4D14-7FE4-C754-17E7-9760E0471718}"/>
              </a:ext>
            </a:extLst>
          </p:cNvPr>
          <p:cNvPicPr>
            <a:picLocks noChangeAspect="1"/>
          </p:cNvPicPr>
          <p:nvPr/>
        </p:nvPicPr>
        <p:blipFill rotWithShape="1">
          <a:blip r:embed="rId3">
            <a:extLst>
              <a:ext uri="{28A0092B-C50C-407E-A947-70E740481C1C}">
                <a14:useLocalDpi xmlns:a14="http://schemas.microsoft.com/office/drawing/2010/main" val="0"/>
              </a:ext>
            </a:extLst>
          </a:blip>
          <a:srcRect r="1" b="29410"/>
          <a:stretch/>
        </p:blipFill>
        <p:spPr>
          <a:xfrm>
            <a:off x="4433773" y="643469"/>
            <a:ext cx="3404359" cy="1802373"/>
          </a:xfrm>
          <a:prstGeom prst="rect">
            <a:avLst/>
          </a:prstGeom>
        </p:spPr>
      </p:pic>
      <p:pic>
        <p:nvPicPr>
          <p:cNvPr id="14" name="Picture 13" descr="A group of people taking a selfie&#10;&#10;Description automatically generated">
            <a:extLst>
              <a:ext uri="{FF2B5EF4-FFF2-40B4-BE49-F238E27FC236}">
                <a16:creationId xmlns:a16="http://schemas.microsoft.com/office/drawing/2014/main" id="{39D64579-E43D-7548-91F7-CACCBCCBB460}"/>
              </a:ext>
            </a:extLst>
          </p:cNvPr>
          <p:cNvPicPr>
            <a:picLocks noChangeAspect="1"/>
          </p:cNvPicPr>
          <p:nvPr/>
        </p:nvPicPr>
        <p:blipFill rotWithShape="1">
          <a:blip r:embed="rId4">
            <a:extLst>
              <a:ext uri="{28A0092B-C50C-407E-A947-70E740481C1C}">
                <a14:useLocalDpi xmlns:a14="http://schemas.microsoft.com/office/drawing/2010/main" val="0"/>
              </a:ext>
            </a:extLst>
          </a:blip>
          <a:srcRect t="14957" r="1" b="14286"/>
          <a:stretch/>
        </p:blipFill>
        <p:spPr>
          <a:xfrm>
            <a:off x="4429489" y="2526354"/>
            <a:ext cx="3401840" cy="1805289"/>
          </a:xfrm>
          <a:prstGeom prst="rect">
            <a:avLst/>
          </a:prstGeom>
        </p:spPr>
      </p:pic>
      <p:pic>
        <p:nvPicPr>
          <p:cNvPr id="4" name="Picture 3" descr="A person standing in front of flags&#10;&#10;Description automatically generated">
            <a:extLst>
              <a:ext uri="{FF2B5EF4-FFF2-40B4-BE49-F238E27FC236}">
                <a16:creationId xmlns:a16="http://schemas.microsoft.com/office/drawing/2014/main" id="{7BDE1A3E-AF10-C60A-C745-2E577DDBB102}"/>
              </a:ext>
            </a:extLst>
          </p:cNvPr>
          <p:cNvPicPr>
            <a:picLocks noChangeAspect="1"/>
          </p:cNvPicPr>
          <p:nvPr/>
        </p:nvPicPr>
        <p:blipFill rotWithShape="1">
          <a:blip r:embed="rId5">
            <a:extLst>
              <a:ext uri="{28A0092B-C50C-407E-A947-70E740481C1C}">
                <a14:useLocalDpi xmlns:a14="http://schemas.microsoft.com/office/drawing/2010/main" val="0"/>
              </a:ext>
            </a:extLst>
          </a:blip>
          <a:srcRect t="13831" b="4981"/>
          <a:stretch/>
        </p:blipFill>
        <p:spPr>
          <a:xfrm>
            <a:off x="7922083" y="643468"/>
            <a:ext cx="3404730" cy="3685624"/>
          </a:xfrm>
          <a:prstGeom prst="rect">
            <a:avLst/>
          </a:prstGeom>
        </p:spPr>
      </p:pic>
      <p:pic>
        <p:nvPicPr>
          <p:cNvPr id="6" name="Picture 5" descr="A person holding a computer and a phone&#10;&#10;Description automatically generated">
            <a:extLst>
              <a:ext uri="{FF2B5EF4-FFF2-40B4-BE49-F238E27FC236}">
                <a16:creationId xmlns:a16="http://schemas.microsoft.com/office/drawing/2014/main" id="{5AFFD52E-174B-D88C-6CAB-8E0F24C119E3}"/>
              </a:ext>
            </a:extLst>
          </p:cNvPr>
          <p:cNvPicPr>
            <a:picLocks noChangeAspect="1"/>
          </p:cNvPicPr>
          <p:nvPr/>
        </p:nvPicPr>
        <p:blipFill rotWithShape="1">
          <a:blip r:embed="rId6">
            <a:extLst>
              <a:ext uri="{28A0092B-C50C-407E-A947-70E740481C1C}">
                <a14:useLocalDpi xmlns:a14="http://schemas.microsoft.com/office/drawing/2010/main" val="0"/>
              </a:ext>
            </a:extLst>
          </a:blip>
          <a:srcRect t="18070" r="-2" b="42193"/>
          <a:stretch/>
        </p:blipFill>
        <p:spPr>
          <a:xfrm>
            <a:off x="865186" y="643467"/>
            <a:ext cx="3401840" cy="1802373"/>
          </a:xfrm>
          <a:prstGeom prst="rect">
            <a:avLst/>
          </a:prstGeom>
        </p:spPr>
      </p:pic>
    </p:spTree>
    <p:extLst>
      <p:ext uri="{BB962C8B-B14F-4D97-AF65-F5344CB8AC3E}">
        <p14:creationId xmlns:p14="http://schemas.microsoft.com/office/powerpoint/2010/main" val="1520733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7E607C4-A0A1-44FA-981D-EA3B813963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a:extLst>
              <a:ext uri="{FF2B5EF4-FFF2-40B4-BE49-F238E27FC236}">
                <a16:creationId xmlns:a16="http://schemas.microsoft.com/office/drawing/2014/main" id="{8DFE8A53-F30E-FAD9-3FD4-291A3389BA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1193461"/>
            <a:ext cx="10905066" cy="4471077"/>
          </a:xfrm>
          <a:prstGeom prst="rect">
            <a:avLst/>
          </a:prstGeom>
        </p:spPr>
      </p:pic>
      <p:pic>
        <p:nvPicPr>
          <p:cNvPr id="18" name="Picture 17">
            <a:extLst>
              <a:ext uri="{FF2B5EF4-FFF2-40B4-BE49-F238E27FC236}">
                <a16:creationId xmlns:a16="http://schemas.microsoft.com/office/drawing/2014/main" id="{08D97526-B9D9-4257-B6A9-9D7988974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5F4779-A117-BCCF-FB13-6CC137BC2545}"/>
              </a:ext>
            </a:extLst>
          </p:cNvPr>
          <p:cNvSpPr txBox="1"/>
          <p:nvPr/>
        </p:nvSpPr>
        <p:spPr>
          <a:xfrm>
            <a:off x="2227006" y="431730"/>
            <a:ext cx="7737987"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APPROVAL FROM MENTOR</a:t>
            </a:r>
          </a:p>
        </p:txBody>
      </p:sp>
    </p:spTree>
    <p:extLst>
      <p:ext uri="{BB962C8B-B14F-4D97-AF65-F5344CB8AC3E}">
        <p14:creationId xmlns:p14="http://schemas.microsoft.com/office/powerpoint/2010/main" val="212759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5790F-E996-026F-67E4-6C6D312706E7}"/>
              </a:ext>
            </a:extLst>
          </p:cNvPr>
          <p:cNvSpPr txBox="1"/>
          <p:nvPr/>
        </p:nvSpPr>
        <p:spPr>
          <a:xfrm>
            <a:off x="2212366" y="294148"/>
            <a:ext cx="7767263" cy="673133"/>
          </a:xfrm>
          <a:prstGeom prst="rect">
            <a:avLst/>
          </a:prstGeom>
          <a:noFill/>
        </p:spPr>
        <p:txBody>
          <a:bodyPr wrap="square" rtlCol="0">
            <a:spAutoFit/>
          </a:bodyPr>
          <a:lstStyle/>
          <a:p>
            <a:pPr marL="0" marR="0" algn="ctr">
              <a:lnSpc>
                <a:spcPct val="150000"/>
              </a:lnSpc>
              <a:spcBef>
                <a:spcPts val="0"/>
              </a:spcBef>
              <a:spcAft>
                <a:spcPts val="800"/>
              </a:spcAft>
            </a:pP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I</a:t>
            </a:r>
            <a:r>
              <a:rPr lang="en-US" sz="2800" b="1" kern="100" dirty="0">
                <a:latin typeface="Times New Roman" panose="02020603050405020304" pitchFamily="18" charset="0"/>
                <a:ea typeface="Aptos" panose="020B0004020202020204" pitchFamily="34" charset="0"/>
                <a:cs typeface="Times New Roman" panose="02020603050405020304" pitchFamily="18" charset="0"/>
              </a:rPr>
              <a:t>NTRODUCTION</a:t>
            </a:r>
            <a:endParaRPr lang="en-U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F8F9BB9-1E9A-DA5F-1B45-233060E7741C}"/>
              </a:ext>
            </a:extLst>
          </p:cNvPr>
          <p:cNvSpPr txBox="1"/>
          <p:nvPr/>
        </p:nvSpPr>
        <p:spPr>
          <a:xfrm>
            <a:off x="896264" y="1146067"/>
            <a:ext cx="10512215" cy="2958695"/>
          </a:xfrm>
          <a:prstGeom prst="rect">
            <a:avLst/>
          </a:prstGeom>
          <a:noFill/>
        </p:spPr>
        <p:txBody>
          <a:bodyPr wrap="square" rtlCol="0">
            <a:spAutoFit/>
          </a:bodyPr>
          <a:lstStyle/>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Leave Against Medical Advice (LAMA) discharges present a complex issue within hospital settings, with significant implications for patient safety, healthcare quality, and resource utilization. Patients who opt for LAMA discharge leave the hospital before their healthcare provider recommends, often against medical advice. This decision can lead to adverse outcomes, including increased risks of readmission, complications, and mortality. Understanding the factors driving LAMA discharges is crucial for improving patient care and optimizing healthcare delivery. Understanding</a:t>
            </a:r>
            <a:r>
              <a:rPr lang="en-US" sz="1800" kern="100" dirty="0">
                <a:solidFill>
                  <a:srgbClr val="0D0D0D"/>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the reasons behind LAMA discharges can shed light on potential gaps or deficiencies in the healthcare system that need to be addressed.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6484C7E-F1D9-239B-0721-9B76E1450B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6" name="TextBox 5">
            <a:extLst>
              <a:ext uri="{FF2B5EF4-FFF2-40B4-BE49-F238E27FC236}">
                <a16:creationId xmlns:a16="http://schemas.microsoft.com/office/drawing/2014/main" id="{FFA70495-541D-2A89-71AB-1AEFDA2686AB}"/>
              </a:ext>
            </a:extLst>
          </p:cNvPr>
          <p:cNvSpPr txBox="1"/>
          <p:nvPr/>
        </p:nvSpPr>
        <p:spPr>
          <a:xfrm>
            <a:off x="896264" y="4486289"/>
            <a:ext cx="10666471" cy="2127698"/>
          </a:xfrm>
          <a:prstGeom prst="rect">
            <a:avLst/>
          </a:prstGeom>
          <a:noFill/>
        </p:spPr>
        <p:txBody>
          <a:bodyPr wrap="square">
            <a:spAutoFit/>
          </a:bodyPr>
          <a:lstStyle/>
          <a:p>
            <a:pPr marL="0" marR="0" algn="just">
              <a:lnSpc>
                <a:spcPct val="150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Despite efforts to enhance patient-provider communication and discharge planning, LAMA discharges remain a persistent challenge in healthcare. Previous studies have identified various factors associated with LAMA discharges, including patient demographics, clinical characteristics, communication breakdowns, and organizational factors. However, there is still a need for comprehensive research to further explore these factors, understand patient perspectives, and develop effective interventions.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927613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9335F-D212-3BCA-4E47-7C9868A7C05A}"/>
              </a:ext>
            </a:extLst>
          </p:cNvPr>
          <p:cNvSpPr txBox="1"/>
          <p:nvPr/>
        </p:nvSpPr>
        <p:spPr>
          <a:xfrm>
            <a:off x="1606191" y="496849"/>
            <a:ext cx="8979613"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OBJECTIVES OF THE STUDY</a:t>
            </a:r>
          </a:p>
        </p:txBody>
      </p:sp>
      <p:pic>
        <p:nvPicPr>
          <p:cNvPr id="3" name="Picture 2">
            <a:extLst>
              <a:ext uri="{FF2B5EF4-FFF2-40B4-BE49-F238E27FC236}">
                <a16:creationId xmlns:a16="http://schemas.microsoft.com/office/drawing/2014/main" id="{2CA51ABF-C2DA-49C9-0F6A-48107D22CE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4" name="TextBox 3">
            <a:extLst>
              <a:ext uri="{FF2B5EF4-FFF2-40B4-BE49-F238E27FC236}">
                <a16:creationId xmlns:a16="http://schemas.microsoft.com/office/drawing/2014/main" id="{287A900F-E13A-63B9-758C-137E4215498C}"/>
              </a:ext>
            </a:extLst>
          </p:cNvPr>
          <p:cNvSpPr txBox="1"/>
          <p:nvPr/>
        </p:nvSpPr>
        <p:spPr>
          <a:xfrm>
            <a:off x="1011189" y="2005780"/>
            <a:ext cx="10169615" cy="1718419"/>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kern="100" dirty="0">
                <a:effectLst/>
                <a:latin typeface="Times New Roman" panose="02020603050405020304" pitchFamily="18" charset="0"/>
                <a:ea typeface="Aptos" panose="020B0004020202020204" pitchFamily="34" charset="0"/>
                <a:cs typeface="Times New Roman" panose="02020603050405020304" pitchFamily="18" charset="0"/>
              </a:rPr>
              <a:t>Identify factors associated with LAMA discharges.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0"/>
              </a:spcBef>
              <a:spcAft>
                <a:spcPts val="0"/>
              </a:spcAft>
              <a:buFont typeface="+mj-lt"/>
              <a:buAutoNum type="arabicPeriod"/>
            </a:pPr>
            <a:r>
              <a:rPr lang="en-US"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Explore reasons for LAMA discharge.</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Examine patterns and trends in LAMA discharge rates.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960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CD4E0-0CE1-5395-80EF-2F8AE795687E}"/>
              </a:ext>
            </a:extLst>
          </p:cNvPr>
          <p:cNvSpPr txBox="1"/>
          <p:nvPr/>
        </p:nvSpPr>
        <p:spPr>
          <a:xfrm>
            <a:off x="1606193" y="465155"/>
            <a:ext cx="8979613"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METHODOLOGY</a:t>
            </a:r>
          </a:p>
        </p:txBody>
      </p:sp>
      <p:pic>
        <p:nvPicPr>
          <p:cNvPr id="3" name="Picture 2">
            <a:extLst>
              <a:ext uri="{FF2B5EF4-FFF2-40B4-BE49-F238E27FC236}">
                <a16:creationId xmlns:a16="http://schemas.microsoft.com/office/drawing/2014/main" id="{4C8FC58E-2431-21D1-A56B-635B8B6EB9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
        <p:nvSpPr>
          <p:cNvPr id="4" name="TextBox 3">
            <a:extLst>
              <a:ext uri="{FF2B5EF4-FFF2-40B4-BE49-F238E27FC236}">
                <a16:creationId xmlns:a16="http://schemas.microsoft.com/office/drawing/2014/main" id="{4AD318B6-E059-743E-3DA4-58515D7ED4E1}"/>
              </a:ext>
            </a:extLst>
          </p:cNvPr>
          <p:cNvSpPr txBox="1"/>
          <p:nvPr/>
        </p:nvSpPr>
        <p:spPr>
          <a:xfrm>
            <a:off x="883373" y="1169294"/>
            <a:ext cx="10425252" cy="5024709"/>
          </a:xfrm>
          <a:prstGeom prst="rect">
            <a:avLst/>
          </a:prstGeom>
          <a:noFill/>
        </p:spPr>
        <p:txBody>
          <a:bodyPr wrap="square" rtlCol="0">
            <a:spAutoFit/>
          </a:bodyPr>
          <a:lstStyle/>
          <a:p>
            <a:pPr>
              <a:lnSpc>
                <a:spcPct val="150000"/>
              </a:lnSpc>
            </a:pPr>
            <a:r>
              <a:rPr lang="en-IN" sz="2200" b="1" dirty="0">
                <a:latin typeface="Times New Roman" panose="02020603050405020304" pitchFamily="18" charset="0"/>
                <a:cs typeface="Times New Roman" panose="02020603050405020304" pitchFamily="18" charset="0"/>
              </a:rPr>
              <a:t>STUDY DESIGN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R</a:t>
            </a:r>
            <a:r>
              <a:rPr lang="en-US" sz="1800" dirty="0">
                <a:effectLst/>
                <a:latin typeface="Times New Roman" panose="02020603050405020304" pitchFamily="18" charset="0"/>
                <a:ea typeface="Aptos" panose="020B0004020202020204" pitchFamily="34" charset="0"/>
              </a:rPr>
              <a:t>etrospective cohort study </a:t>
            </a:r>
          </a:p>
          <a:p>
            <a:pPr>
              <a:lnSpc>
                <a:spcPct val="150000"/>
              </a:lnSpc>
            </a:pPr>
            <a:r>
              <a:rPr lang="en-US" b="1" dirty="0">
                <a:latin typeface="Times New Roman" panose="02020603050405020304" pitchFamily="18" charset="0"/>
                <a:cs typeface="Times New Roman" panose="02020603050405020304" pitchFamily="18" charset="0"/>
              </a:rPr>
              <a:t>Exposed Group                              </a:t>
            </a:r>
            <a:r>
              <a:rPr lang="en-US" dirty="0">
                <a:latin typeface="Times New Roman" panose="02020603050405020304" pitchFamily="18" charset="0"/>
                <a:cs typeface="Times New Roman" panose="02020603050405020304" pitchFamily="18" charset="0"/>
              </a:rPr>
              <a:t>Patients who experienced a LAMA discharge during their hospital stay</a:t>
            </a:r>
            <a:r>
              <a:rPr lang="en-US" dirty="0"/>
              <a:t>.</a:t>
            </a:r>
          </a:p>
          <a:p>
            <a:pPr>
              <a:lnSpc>
                <a:spcPct val="150000"/>
              </a:lnSpc>
            </a:pPr>
            <a:r>
              <a:rPr lang="en-US" b="1" dirty="0">
                <a:latin typeface="Times New Roman" panose="02020603050405020304" pitchFamily="18" charset="0"/>
                <a:cs typeface="Times New Roman" panose="02020603050405020304" pitchFamily="18" charset="0"/>
              </a:rPr>
              <a:t>Non-Exposed Group                     </a:t>
            </a:r>
            <a:r>
              <a:rPr lang="en-US" dirty="0">
                <a:latin typeface="Times New Roman" panose="02020603050405020304" pitchFamily="18" charset="0"/>
                <a:cs typeface="Times New Roman" panose="02020603050405020304" pitchFamily="18" charset="0"/>
              </a:rPr>
              <a:t> Patients who completed their hospital stay and were discharged according     </a:t>
            </a:r>
          </a:p>
          <a:p>
            <a:pPr>
              <a:lnSpc>
                <a:spcPct val="150000"/>
              </a:lnSpc>
            </a:pPr>
            <a:r>
              <a:rPr lang="en-US" dirty="0">
                <a:latin typeface="Times New Roman" panose="02020603050405020304" pitchFamily="18" charset="0"/>
                <a:cs typeface="Times New Roman" panose="02020603050405020304" pitchFamily="18" charset="0"/>
              </a:rPr>
              <a:t>                                                         to medical recommendations (non-LAMA discharge).</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n-IN" sz="2200" b="1" dirty="0">
                <a:latin typeface="Times New Roman" panose="02020603050405020304" pitchFamily="18" charset="0"/>
                <a:cs typeface="Times New Roman" panose="02020603050405020304" pitchFamily="18" charset="0"/>
              </a:rPr>
              <a:t>STUDY SETTING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Thumbay University Hospital , Ajman ,UAE.</a:t>
            </a:r>
            <a:endParaRPr lang="en-IN" dirty="0">
              <a:latin typeface="Times New Roman" panose="02020603050405020304" pitchFamily="18" charset="0"/>
              <a:cs typeface="Times New Roman" panose="02020603050405020304" pitchFamily="18" charset="0"/>
            </a:endParaRPr>
          </a:p>
          <a:p>
            <a:pPr>
              <a:lnSpc>
                <a:spcPct val="200000"/>
              </a:lnSpc>
            </a:pPr>
            <a:r>
              <a:rPr lang="en-IN" sz="2200" b="1" dirty="0">
                <a:latin typeface="Times New Roman" panose="02020603050405020304" pitchFamily="18" charset="0"/>
                <a:cs typeface="Times New Roman" panose="02020603050405020304" pitchFamily="18" charset="0"/>
              </a:rPr>
              <a:t>STUDY POPULATION    </a:t>
            </a:r>
            <a:r>
              <a:rPr lang="en-IN"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a:solidFill>
                  <a:srgbClr val="0D0D0D"/>
                </a:solidFill>
                <a:highlight>
                  <a:srgbClr val="FFFFFF"/>
                </a:highlight>
                <a:latin typeface="Times New Roman" panose="02020603050405020304" pitchFamily="18" charset="0"/>
                <a:ea typeface="Calibri" panose="020F0502020204030204" pitchFamily="34" charset="0"/>
                <a:cs typeface="Times New Roman" panose="02020603050405020304" pitchFamily="18" charset="0"/>
              </a:rPr>
              <a:t>A</a:t>
            </a:r>
            <a:r>
              <a:rPr lang="en-US" sz="1800" dirty="0">
                <a:solidFill>
                  <a:srgbClr val="0D0D0D"/>
                </a:solidFill>
                <a:effectLst/>
                <a:highlight>
                  <a:srgbClr val="FFFFFF"/>
                </a:highlight>
                <a:latin typeface="Times New Roman" panose="02020603050405020304" pitchFamily="18" charset="0"/>
                <a:ea typeface="Aptos" panose="020B0004020202020204" pitchFamily="34" charset="0"/>
              </a:rPr>
              <a:t>ll patients admitted to the hospital  who experienced a discharge event</a:t>
            </a:r>
          </a:p>
          <a:p>
            <a:pPr>
              <a:lnSpc>
                <a:spcPct val="200000"/>
              </a:lnSpc>
            </a:pPr>
            <a:r>
              <a:rPr lang="en-IN" sz="2200" b="1" dirty="0">
                <a:latin typeface="Times New Roman" panose="02020603050405020304" pitchFamily="18" charset="0"/>
                <a:cs typeface="Times New Roman" panose="02020603050405020304" pitchFamily="18" charset="0"/>
              </a:rPr>
              <a:t>INCLUSION                       </a:t>
            </a:r>
            <a:r>
              <a:rPr lang="en-US" sz="1800" dirty="0">
                <a:effectLst/>
                <a:latin typeface="Times New Roman" panose="02020603050405020304" pitchFamily="18" charset="0"/>
                <a:ea typeface="Aptos" panose="020B0004020202020204" pitchFamily="34" charset="0"/>
              </a:rPr>
              <a:t>All patients who have opted for LAMA discharge </a:t>
            </a:r>
          </a:p>
          <a:p>
            <a:pPr>
              <a:lnSpc>
                <a:spcPct val="200000"/>
              </a:lnSpc>
            </a:pPr>
            <a:r>
              <a:rPr lang="en-IN" sz="2200" b="1" dirty="0">
                <a:latin typeface="Times New Roman" panose="02020603050405020304" pitchFamily="18" charset="0"/>
                <a:cs typeface="Times New Roman" panose="02020603050405020304" pitchFamily="18" charset="0"/>
              </a:rPr>
              <a:t>TIME FRAME                    </a:t>
            </a:r>
            <a:r>
              <a:rPr lang="en-IN" dirty="0">
                <a:latin typeface="Times New Roman" panose="02020603050405020304" pitchFamily="18" charset="0"/>
                <a:cs typeface="Times New Roman" panose="02020603050405020304" pitchFamily="18" charset="0"/>
              </a:rPr>
              <a:t>LAMA discharges from </a:t>
            </a:r>
            <a:r>
              <a:rPr lang="en-US" dirty="0">
                <a:solidFill>
                  <a:srgbClr val="0D0D0D"/>
                </a:solidFill>
                <a:effectLst/>
                <a:highlight>
                  <a:srgbClr val="FFFFFF"/>
                </a:highlight>
                <a:latin typeface="Times New Roman" panose="02020603050405020304" pitchFamily="18" charset="0"/>
                <a:ea typeface="Aptos" panose="020B0004020202020204" pitchFamily="34" charset="0"/>
              </a:rPr>
              <a:t>January 2024 to </a:t>
            </a:r>
            <a:r>
              <a:rPr lang="en-US" dirty="0">
                <a:solidFill>
                  <a:srgbClr val="0D0D0D"/>
                </a:solidFill>
                <a:highlight>
                  <a:srgbClr val="FFFFFF"/>
                </a:highlight>
                <a:latin typeface="Times New Roman" panose="02020603050405020304" pitchFamily="18" charset="0"/>
                <a:ea typeface="Aptos" panose="020B0004020202020204" pitchFamily="34" charset="0"/>
              </a:rPr>
              <a:t>February</a:t>
            </a:r>
            <a:r>
              <a:rPr lang="en-US" dirty="0">
                <a:solidFill>
                  <a:srgbClr val="0D0D0D"/>
                </a:solidFill>
                <a:effectLst/>
                <a:highlight>
                  <a:srgbClr val="FFFFFF"/>
                </a:highlight>
                <a:latin typeface="Times New Roman" panose="02020603050405020304" pitchFamily="18" charset="0"/>
                <a:ea typeface="Aptos" panose="020B0004020202020204" pitchFamily="34" charset="0"/>
              </a:rPr>
              <a:t> 2024.</a:t>
            </a:r>
            <a:endParaRPr lang="en-US" dirty="0">
              <a:effectLst/>
              <a:latin typeface="Times New Roman" panose="02020603050405020304" pitchFamily="18" charset="0"/>
              <a:ea typeface="Aptos" panose="020B0004020202020204" pitchFamily="34" charset="0"/>
            </a:endParaRPr>
          </a:p>
          <a:p>
            <a:pPr>
              <a:lnSpc>
                <a:spcPct val="200000"/>
              </a:lnSpc>
            </a:pPr>
            <a:endParaRPr lang="en-US" sz="1800" dirty="0">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400464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412C40-FBA7-35DD-3632-49233AD5B04A}"/>
              </a:ext>
            </a:extLst>
          </p:cNvPr>
          <p:cNvSpPr txBox="1"/>
          <p:nvPr/>
        </p:nvSpPr>
        <p:spPr>
          <a:xfrm>
            <a:off x="891200" y="920307"/>
            <a:ext cx="10809187" cy="5935151"/>
          </a:xfrm>
          <a:prstGeom prst="rect">
            <a:avLst/>
          </a:prstGeom>
          <a:noFill/>
        </p:spPr>
        <p:txBody>
          <a:bodyPr wrap="square">
            <a:spAutoFit/>
          </a:bodyPr>
          <a:lstStyle/>
          <a:p>
            <a:pPr>
              <a:lnSpc>
                <a:spcPct val="200000"/>
              </a:lnSpc>
            </a:pPr>
            <a:r>
              <a:rPr lang="en-US" sz="2200" b="1" dirty="0">
                <a:latin typeface="Times New Roman" panose="02020603050405020304" pitchFamily="18" charset="0"/>
              </a:rPr>
              <a:t>STUDY VARIABLES          </a:t>
            </a:r>
            <a:endParaRPr lang="en-US" sz="2200" dirty="0">
              <a:latin typeface="Times New Roman" panose="02020603050405020304" pitchFamily="18" charset="0"/>
            </a:endParaRPr>
          </a:p>
          <a:p>
            <a:pPr>
              <a:lnSpc>
                <a:spcPct val="200000"/>
              </a:lnSpc>
            </a:pPr>
            <a:r>
              <a:rPr lang="en-US" sz="1800" b="1" u="sng" kern="100" dirty="0">
                <a:effectLst/>
                <a:latin typeface="Times New Roman" panose="02020603050405020304" pitchFamily="18" charset="0"/>
                <a:ea typeface="Aptos" panose="020B0004020202020204" pitchFamily="34" charset="0"/>
                <a:cs typeface="Times New Roman" panose="02020603050405020304" pitchFamily="18" charset="0"/>
              </a:rPr>
              <a:t>Independent </a:t>
            </a:r>
            <a:r>
              <a:rPr lang="en-US" sz="18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Age, gender, race/ethnicity, socio-economic status, insurance status, clinical diagnosis, length of stay, previous hospitalizations, comorbidities, patient satisfaction, communication quality, and discharge planning.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200000"/>
              </a:lnSpc>
            </a:pPr>
            <a:r>
              <a:rPr lang="en-US" sz="1800" b="1" u="sng" dirty="0">
                <a:effectLst/>
                <a:latin typeface="Times New Roman" panose="02020603050405020304" pitchFamily="18" charset="0"/>
                <a:ea typeface="Aptos" panose="020B0004020202020204" pitchFamily="34" charset="0"/>
              </a:rPr>
              <a:t>Dependent </a:t>
            </a:r>
            <a:r>
              <a:rPr lang="en-US" sz="1800" dirty="0">
                <a:effectLst/>
                <a:latin typeface="Times New Roman" panose="02020603050405020304" pitchFamily="18" charset="0"/>
                <a:ea typeface="Aptos" panose="020B0004020202020204" pitchFamily="34" charset="0"/>
              </a:rPr>
              <a:t>- LAMA discharge status</a:t>
            </a:r>
          </a:p>
          <a:p>
            <a:pPr>
              <a:lnSpc>
                <a:spcPct val="200000"/>
              </a:lnSpc>
            </a:pPr>
            <a:r>
              <a:rPr lang="en-US" sz="2200" b="1" dirty="0">
                <a:latin typeface="Times New Roman" panose="02020603050405020304" pitchFamily="18" charset="0"/>
                <a:cs typeface="Times New Roman" panose="02020603050405020304" pitchFamily="18" charset="0"/>
              </a:rPr>
              <a:t>DATA COLLECTION TOOLS    </a:t>
            </a:r>
          </a:p>
          <a:p>
            <a:pPr marL="0" marR="0" algn="just">
              <a:lnSpc>
                <a:spcPct val="150000"/>
              </a:lnSpc>
              <a:spcBef>
                <a:spcPts val="0"/>
              </a:spcBef>
              <a:spcAft>
                <a:spcPts val="800"/>
              </a:spcAft>
            </a:pPr>
            <a:r>
              <a:rPr lang="en-US" sz="1800" kern="100" dirty="0">
                <a:solidFill>
                  <a:srgbClr val="0D0D0D"/>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Data will be collected from EHRs and administrative databases using MS excel sheet in the format provided by the hospital.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200000"/>
              </a:lnSpc>
            </a:pPr>
            <a:r>
              <a:rPr lang="en-US" sz="2200" b="1" dirty="0">
                <a:effectLst/>
                <a:latin typeface="Times New Roman" panose="02020603050405020304" pitchFamily="18" charset="0"/>
                <a:ea typeface="Aptos" panose="020B0004020202020204" pitchFamily="34" charset="0"/>
              </a:rPr>
              <a:t>LIMITATIONS</a:t>
            </a:r>
          </a:p>
          <a:p>
            <a:pPr>
              <a:lnSpc>
                <a:spcPct val="200000"/>
              </a:lnSpc>
            </a:pPr>
            <a:r>
              <a:rPr lang="en-US"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Reliance on secondary data sources, which may have incomplete or inaccurate records</a:t>
            </a:r>
            <a:endParaRPr lang="en-US" dirty="0">
              <a:effectLst/>
              <a:latin typeface="Times New Roman" panose="02020603050405020304" pitchFamily="18" charset="0"/>
              <a:ea typeface="Aptos" panose="020B0004020202020204" pitchFamily="34" charset="0"/>
            </a:endParaRPr>
          </a:p>
          <a:p>
            <a:pPr>
              <a:lnSpc>
                <a:spcPct val="200000"/>
              </a:lnSpc>
            </a:pPr>
            <a:r>
              <a:rPr lang="en-US" b="1" dirty="0">
                <a:latin typeface="Times New Roman" panose="02020603050405020304" pitchFamily="18" charset="0"/>
              </a:rPr>
              <a:t>         </a:t>
            </a:r>
            <a:endParaRPr lang="en-IN" b="1" dirty="0"/>
          </a:p>
        </p:txBody>
      </p:sp>
      <p:sp>
        <p:nvSpPr>
          <p:cNvPr id="4" name="TextBox 3">
            <a:extLst>
              <a:ext uri="{FF2B5EF4-FFF2-40B4-BE49-F238E27FC236}">
                <a16:creationId xmlns:a16="http://schemas.microsoft.com/office/drawing/2014/main" id="{5FA889A7-98CF-E8C1-0C7D-DE217BD7B12D}"/>
              </a:ext>
            </a:extLst>
          </p:cNvPr>
          <p:cNvSpPr txBox="1"/>
          <p:nvPr/>
        </p:nvSpPr>
        <p:spPr>
          <a:xfrm>
            <a:off x="1606193" y="465155"/>
            <a:ext cx="8979613" cy="523220"/>
          </a:xfrm>
          <a:prstGeom prst="rect">
            <a:avLst/>
          </a:prstGeom>
          <a:noFill/>
        </p:spPr>
        <p:txBody>
          <a:bodyPr wrap="square" rtlCol="0">
            <a:spAutoFit/>
          </a:bodyPr>
          <a:lstStyle/>
          <a:p>
            <a:pPr algn="ctr"/>
            <a:r>
              <a:rPr lang="en-IN" sz="2800" b="1" dirty="0">
                <a:latin typeface="Times New Roman" panose="02020603050405020304" pitchFamily="18" charset="0"/>
                <a:cs typeface="Times New Roman" panose="02020603050405020304" pitchFamily="18" charset="0"/>
              </a:rPr>
              <a:t>METHODOLOGY</a:t>
            </a:r>
          </a:p>
        </p:txBody>
      </p:sp>
      <p:pic>
        <p:nvPicPr>
          <p:cNvPr id="5" name="Picture 4">
            <a:extLst>
              <a:ext uri="{FF2B5EF4-FFF2-40B4-BE49-F238E27FC236}">
                <a16:creationId xmlns:a16="http://schemas.microsoft.com/office/drawing/2014/main" id="{35C00D50-F7CE-1FF9-7AD2-4F8E70982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4" y="2542"/>
            <a:ext cx="1166423" cy="583212"/>
          </a:xfrm>
          <a:prstGeom prst="rect">
            <a:avLst/>
          </a:prstGeom>
        </p:spPr>
      </p:pic>
    </p:spTree>
    <p:extLst>
      <p:ext uri="{BB962C8B-B14F-4D97-AF65-F5344CB8AC3E}">
        <p14:creationId xmlns:p14="http://schemas.microsoft.com/office/powerpoint/2010/main" val="264029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3FCF2FA-0130-0940-9B9A-AE8024A9307F}"/>
              </a:ext>
            </a:extLst>
          </p:cNvPr>
          <p:cNvSpPr txBox="1"/>
          <p:nvPr/>
        </p:nvSpPr>
        <p:spPr>
          <a:xfrm>
            <a:off x="2708635" y="543468"/>
            <a:ext cx="2752297" cy="771367"/>
          </a:xfrm>
          <a:prstGeom prst="rect">
            <a:avLst/>
          </a:prstGeom>
        </p:spPr>
        <p:txBody>
          <a:bodyPr vert="horz" lIns="91440" tIns="45720" rIns="91440" bIns="45720" rtlCol="0" anchor="b">
            <a:normAutofit/>
          </a:bodyPr>
          <a:lstStyle/>
          <a:p>
            <a:pPr defTabSz="292608">
              <a:lnSpc>
                <a:spcPct val="90000"/>
              </a:lnSpc>
              <a:spcBef>
                <a:spcPct val="0"/>
              </a:spcBef>
              <a:spcAft>
                <a:spcPts val="384"/>
              </a:spcAft>
            </a:pPr>
            <a:r>
              <a:rPr lang="en-US" sz="2800" b="1" kern="1200" dirty="0">
                <a:solidFill>
                  <a:schemeClr val="tx1"/>
                </a:solidFill>
                <a:latin typeface="Times New Roman" panose="02020603050405020304" pitchFamily="18" charset="0"/>
                <a:ea typeface="+mj-ea"/>
                <a:cs typeface="Times New Roman" panose="02020603050405020304" pitchFamily="18" charset="0"/>
              </a:rPr>
              <a:t>RESULTS</a:t>
            </a:r>
          </a:p>
        </p:txBody>
      </p:sp>
      <p:sp>
        <p:nvSpPr>
          <p:cNvPr id="10" name="TextBox 9">
            <a:extLst>
              <a:ext uri="{FF2B5EF4-FFF2-40B4-BE49-F238E27FC236}">
                <a16:creationId xmlns:a16="http://schemas.microsoft.com/office/drawing/2014/main" id="{3EF7E73C-D027-1D76-0037-7DEC87F98FEA}"/>
              </a:ext>
            </a:extLst>
          </p:cNvPr>
          <p:cNvSpPr txBox="1"/>
          <p:nvPr/>
        </p:nvSpPr>
        <p:spPr>
          <a:xfrm>
            <a:off x="2734526" y="1089088"/>
            <a:ext cx="2893493" cy="2118027"/>
          </a:xfrm>
          <a:prstGeom prst="rect">
            <a:avLst/>
          </a:prstGeom>
        </p:spPr>
        <p:txBody>
          <a:bodyPr vert="horz" lIns="91440" tIns="45720" rIns="91440" bIns="45720" rtlCol="0" anchor="ctr">
            <a:normAutofit/>
          </a:bodyPr>
          <a:lstStyle/>
          <a:p>
            <a:pPr indent="-146304" defTabSz="292608">
              <a:lnSpc>
                <a:spcPct val="90000"/>
              </a:lnSpc>
              <a:spcAft>
                <a:spcPts val="384"/>
              </a:spcAft>
              <a:buFont typeface="Arial" panose="020B0604020202020204" pitchFamily="34" charset="0"/>
              <a:buChar char="•"/>
            </a:pPr>
            <a:r>
              <a:rPr lang="en-US" kern="1200" dirty="0">
                <a:solidFill>
                  <a:schemeClr val="tx1"/>
                </a:solidFill>
                <a:latin typeface="Times New Roman" panose="02020603050405020304" pitchFamily="18" charset="0"/>
                <a:ea typeface="+mn-ea"/>
                <a:cs typeface="Times New Roman" panose="02020603050405020304" pitchFamily="18" charset="0"/>
              </a:rPr>
              <a:t>Based on the data collected, the findings of the in-patient LAMA discharges are:</a:t>
            </a:r>
          </a:p>
          <a:p>
            <a:pPr indent="-228600">
              <a:lnSpc>
                <a:spcPct val="90000"/>
              </a:lnSpc>
              <a:spcAft>
                <a:spcPts val="600"/>
              </a:spcAft>
              <a:buFont typeface="Arial" panose="020B0604020202020204" pitchFamily="34" charset="0"/>
              <a:buChar char="•"/>
            </a:pPr>
            <a:endParaRPr lang="en-US" dirty="0"/>
          </a:p>
        </p:txBody>
      </p:sp>
      <p:pic>
        <p:nvPicPr>
          <p:cNvPr id="4" name="Picture 3" descr="A black and white logo&#10;&#10;Description automatically generated">
            <a:extLst>
              <a:ext uri="{FF2B5EF4-FFF2-40B4-BE49-F238E27FC236}">
                <a16:creationId xmlns:a16="http://schemas.microsoft.com/office/drawing/2014/main" id="{3CECD332-8560-FB84-D28A-0AAECBD8C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8026" cy="639097"/>
          </a:xfrm>
          <a:prstGeom prst="rect">
            <a:avLst/>
          </a:prstGeom>
        </p:spPr>
      </p:pic>
      <p:graphicFrame>
        <p:nvGraphicFramePr>
          <p:cNvPr id="12" name="Table 11">
            <a:extLst>
              <a:ext uri="{FF2B5EF4-FFF2-40B4-BE49-F238E27FC236}">
                <a16:creationId xmlns:a16="http://schemas.microsoft.com/office/drawing/2014/main" id="{CB123DCA-1006-C4AC-6796-FA81E0D71EF3}"/>
              </a:ext>
            </a:extLst>
          </p:cNvPr>
          <p:cNvGraphicFramePr>
            <a:graphicFrameLocks noGrp="1"/>
          </p:cNvGraphicFramePr>
          <p:nvPr>
            <p:extLst>
              <p:ext uri="{D42A27DB-BD31-4B8C-83A1-F6EECF244321}">
                <p14:modId xmlns:p14="http://schemas.microsoft.com/office/powerpoint/2010/main" val="2402875892"/>
              </p:ext>
            </p:extLst>
          </p:nvPr>
        </p:nvGraphicFramePr>
        <p:xfrm>
          <a:off x="6096000" y="1948935"/>
          <a:ext cx="5628019" cy="4273133"/>
        </p:xfrm>
        <a:graphic>
          <a:graphicData uri="http://schemas.openxmlformats.org/drawingml/2006/table">
            <a:tbl>
              <a:tblPr firstRow="1" firstCol="1" bandRow="1">
                <a:solidFill>
                  <a:schemeClr val="bg1">
                    <a:lumMod val="95000"/>
                  </a:schemeClr>
                </a:solidFill>
                <a:tableStyleId>{5C22544A-7EE6-4342-B048-85BDC9FD1C3A}</a:tableStyleId>
              </a:tblPr>
              <a:tblGrid>
                <a:gridCol w="3908156">
                  <a:extLst>
                    <a:ext uri="{9D8B030D-6E8A-4147-A177-3AD203B41FA5}">
                      <a16:colId xmlns:a16="http://schemas.microsoft.com/office/drawing/2014/main" val="2206661825"/>
                    </a:ext>
                  </a:extLst>
                </a:gridCol>
                <a:gridCol w="1719863">
                  <a:extLst>
                    <a:ext uri="{9D8B030D-6E8A-4147-A177-3AD203B41FA5}">
                      <a16:colId xmlns:a16="http://schemas.microsoft.com/office/drawing/2014/main" val="261174549"/>
                    </a:ext>
                  </a:extLst>
                </a:gridCol>
              </a:tblGrid>
              <a:tr h="733543">
                <a:tc>
                  <a:txBody>
                    <a:bodyPr/>
                    <a:lstStyle/>
                    <a:p>
                      <a:pPr marL="0" marR="0">
                        <a:lnSpc>
                          <a:spcPts val="1500"/>
                        </a:lnSpc>
                        <a:spcBef>
                          <a:spcPts val="0"/>
                        </a:spcBef>
                        <a:spcAft>
                          <a:spcPts val="0"/>
                        </a:spcAft>
                      </a:pPr>
                      <a:r>
                        <a:rPr lang="en-US" sz="2500" b="1" kern="0" cap="none" spc="0" dirty="0">
                          <a:solidFill>
                            <a:schemeClr val="tx1"/>
                          </a:solidFill>
                          <a:effectLst/>
                          <a:highlight>
                            <a:srgbClr val="EEEEEE"/>
                          </a:highlight>
                          <a:latin typeface="Times New Roman" panose="02020603050405020304" pitchFamily="18" charset="0"/>
                          <a:cs typeface="Times New Roman" panose="02020603050405020304" pitchFamily="18" charset="0"/>
                        </a:rPr>
                        <a:t>Reason</a:t>
                      </a:r>
                      <a:endParaRPr lang="en-US" sz="2500" b="1" kern="100" cap="none" spc="0" dirty="0">
                        <a:solidFill>
                          <a:schemeClr val="tx1"/>
                        </a:solidFill>
                        <a:effectLst/>
                        <a:highlight>
                          <a:srgbClr val="EEEEEE"/>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a:lnSpc>
                          <a:spcPts val="1500"/>
                        </a:lnSpc>
                        <a:spcBef>
                          <a:spcPts val="0"/>
                        </a:spcBef>
                        <a:spcAft>
                          <a:spcPts val="0"/>
                        </a:spcAft>
                      </a:pPr>
                      <a:r>
                        <a:rPr lang="en-US" sz="2500" b="1" kern="0" cap="none" spc="0">
                          <a:solidFill>
                            <a:schemeClr val="tx1"/>
                          </a:solidFill>
                          <a:effectLst/>
                          <a:highlight>
                            <a:srgbClr val="EEEEEE"/>
                          </a:highlight>
                          <a:latin typeface="Times New Roman" panose="02020603050405020304" pitchFamily="18" charset="0"/>
                          <a:cs typeface="Times New Roman" panose="02020603050405020304" pitchFamily="18" charset="0"/>
                        </a:rPr>
                        <a:t>Count</a:t>
                      </a:r>
                      <a:endParaRPr lang="en-US" sz="2500" b="1" kern="100" cap="none" spc="0">
                        <a:solidFill>
                          <a:schemeClr val="tx1"/>
                        </a:solidFill>
                        <a:effectLst/>
                        <a:highlight>
                          <a:srgbClr val="EEEEEE"/>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3772641754"/>
                  </a:ext>
                </a:extLst>
              </a:tr>
              <a:tr h="707918">
                <a:tc>
                  <a:txBody>
                    <a:bodyPr/>
                    <a:lstStyle/>
                    <a:p>
                      <a:pPr marL="0" marR="0">
                        <a:lnSpc>
                          <a:spcPts val="1500"/>
                        </a:lnSpc>
                        <a:spcBef>
                          <a:spcPts val="0"/>
                        </a:spcBef>
                        <a:spcAft>
                          <a:spcPts val="0"/>
                        </a:spcAft>
                      </a:pPr>
                      <a:r>
                        <a:rPr lang="en-US" sz="2500" b="1" kern="0" cap="none" spc="0">
                          <a:solidFill>
                            <a:schemeClr val="tx1"/>
                          </a:solidFill>
                          <a:effectLst/>
                          <a:latin typeface="Times New Roman" panose="02020603050405020304" pitchFamily="18" charset="0"/>
                          <a:cs typeface="Times New Roman" panose="02020603050405020304" pitchFamily="18" charset="0"/>
                        </a:rPr>
                        <a:t>Personal reason</a:t>
                      </a:r>
                      <a:endParaRPr lang="en-US" sz="2500" b="1"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nSpc>
                          <a:spcPts val="1500"/>
                        </a:lnSpc>
                        <a:spcBef>
                          <a:spcPts val="0"/>
                        </a:spcBef>
                        <a:spcAft>
                          <a:spcPts val="0"/>
                        </a:spcAft>
                      </a:pPr>
                      <a:r>
                        <a:rPr lang="en-US" sz="2500" kern="0" cap="none" spc="0">
                          <a:solidFill>
                            <a:schemeClr val="tx1"/>
                          </a:solidFill>
                          <a:effectLst/>
                          <a:latin typeface="Times New Roman" panose="02020603050405020304" pitchFamily="18" charset="0"/>
                          <a:cs typeface="Times New Roman" panose="02020603050405020304" pitchFamily="18" charset="0"/>
                        </a:rPr>
                        <a:t>56</a:t>
                      </a:r>
                      <a:endParaRPr lang="en-US" sz="2500"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21386190"/>
                  </a:ext>
                </a:extLst>
              </a:tr>
              <a:tr h="707918">
                <a:tc>
                  <a:txBody>
                    <a:bodyPr/>
                    <a:lstStyle/>
                    <a:p>
                      <a:pPr marL="0" marR="0">
                        <a:lnSpc>
                          <a:spcPts val="1500"/>
                        </a:lnSpc>
                        <a:spcBef>
                          <a:spcPts val="0"/>
                        </a:spcBef>
                        <a:spcAft>
                          <a:spcPts val="0"/>
                        </a:spcAft>
                      </a:pPr>
                      <a:r>
                        <a:rPr lang="en-US" sz="2500" b="1" kern="0" cap="none" spc="0" dirty="0">
                          <a:solidFill>
                            <a:schemeClr val="tx1"/>
                          </a:solidFill>
                          <a:effectLst/>
                          <a:highlight>
                            <a:srgbClr val="F7F7F7"/>
                          </a:highlight>
                          <a:latin typeface="Times New Roman" panose="02020603050405020304" pitchFamily="18" charset="0"/>
                          <a:cs typeface="Times New Roman" panose="02020603050405020304" pitchFamily="18" charset="0"/>
                        </a:rPr>
                        <a:t>Financial issue</a:t>
                      </a:r>
                      <a:endParaRPr lang="en-US" sz="2500" b="1" kern="100" cap="none" spc="0" dirty="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nSpc>
                          <a:spcPts val="1500"/>
                        </a:lnSpc>
                        <a:spcBef>
                          <a:spcPts val="0"/>
                        </a:spcBef>
                        <a:spcAft>
                          <a:spcPts val="0"/>
                        </a:spcAft>
                      </a:pPr>
                      <a:r>
                        <a:rPr lang="en-US" sz="2500" kern="0" cap="none" spc="0" dirty="0">
                          <a:solidFill>
                            <a:schemeClr val="tx1"/>
                          </a:solidFill>
                          <a:effectLst/>
                          <a:highlight>
                            <a:srgbClr val="F7F7F7"/>
                          </a:highlight>
                          <a:latin typeface="Times New Roman" panose="02020603050405020304" pitchFamily="18" charset="0"/>
                          <a:cs typeface="Times New Roman" panose="02020603050405020304" pitchFamily="18" charset="0"/>
                        </a:rPr>
                        <a:t>13</a:t>
                      </a:r>
                      <a:endParaRPr lang="en-US" sz="2500" kern="100" cap="none" spc="0" dirty="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6827185"/>
                  </a:ext>
                </a:extLst>
              </a:tr>
              <a:tr h="707918">
                <a:tc>
                  <a:txBody>
                    <a:bodyPr/>
                    <a:lstStyle/>
                    <a:p>
                      <a:pPr marL="0" marR="0">
                        <a:lnSpc>
                          <a:spcPts val="1500"/>
                        </a:lnSpc>
                        <a:spcBef>
                          <a:spcPts val="0"/>
                        </a:spcBef>
                        <a:spcAft>
                          <a:spcPts val="0"/>
                        </a:spcAft>
                      </a:pPr>
                      <a:r>
                        <a:rPr lang="en-US" sz="2500" b="1" kern="0" cap="none" spc="0">
                          <a:solidFill>
                            <a:schemeClr val="tx1"/>
                          </a:solidFill>
                          <a:effectLst/>
                          <a:latin typeface="Times New Roman" panose="02020603050405020304" pitchFamily="18" charset="0"/>
                          <a:cs typeface="Times New Roman" panose="02020603050405020304" pitchFamily="18" charset="0"/>
                        </a:rPr>
                        <a:t>Not willing for treatment</a:t>
                      </a:r>
                      <a:endParaRPr lang="en-US" sz="2500" b="1"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nSpc>
                          <a:spcPts val="1500"/>
                        </a:lnSpc>
                        <a:spcBef>
                          <a:spcPts val="0"/>
                        </a:spcBef>
                        <a:spcAft>
                          <a:spcPts val="0"/>
                        </a:spcAft>
                      </a:pPr>
                      <a:r>
                        <a:rPr lang="en-US" sz="2500" kern="0" cap="none" spc="0">
                          <a:solidFill>
                            <a:schemeClr val="tx1"/>
                          </a:solidFill>
                          <a:effectLst/>
                          <a:latin typeface="Times New Roman" panose="02020603050405020304" pitchFamily="18" charset="0"/>
                          <a:cs typeface="Times New Roman" panose="02020603050405020304" pitchFamily="18" charset="0"/>
                        </a:rPr>
                        <a:t>17</a:t>
                      </a:r>
                      <a:endParaRPr lang="en-US" sz="2500"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66678248"/>
                  </a:ext>
                </a:extLst>
              </a:tr>
              <a:tr h="707918">
                <a:tc>
                  <a:txBody>
                    <a:bodyPr/>
                    <a:lstStyle/>
                    <a:p>
                      <a:pPr marL="0" marR="0">
                        <a:lnSpc>
                          <a:spcPts val="1500"/>
                        </a:lnSpc>
                        <a:spcBef>
                          <a:spcPts val="0"/>
                        </a:spcBef>
                        <a:spcAft>
                          <a:spcPts val="0"/>
                        </a:spcAft>
                      </a:pPr>
                      <a:r>
                        <a:rPr lang="en-US" sz="2500" b="1" kern="0" cap="none" spc="0">
                          <a:solidFill>
                            <a:schemeClr val="tx1"/>
                          </a:solidFill>
                          <a:effectLst/>
                          <a:highlight>
                            <a:srgbClr val="F7F7F7"/>
                          </a:highlight>
                          <a:latin typeface="Times New Roman" panose="02020603050405020304" pitchFamily="18" charset="0"/>
                          <a:cs typeface="Times New Roman" panose="02020603050405020304" pitchFamily="18" charset="0"/>
                        </a:rPr>
                        <a:t>Not willing for stay</a:t>
                      </a:r>
                      <a:endParaRPr lang="en-US" sz="2500" b="1" kern="100" cap="none" spc="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nSpc>
                          <a:spcPts val="1500"/>
                        </a:lnSpc>
                        <a:spcBef>
                          <a:spcPts val="0"/>
                        </a:spcBef>
                        <a:spcAft>
                          <a:spcPts val="0"/>
                        </a:spcAft>
                      </a:pPr>
                      <a:r>
                        <a:rPr lang="en-US" sz="2500" kern="0" cap="none" spc="0">
                          <a:solidFill>
                            <a:schemeClr val="tx1"/>
                          </a:solidFill>
                          <a:effectLst/>
                          <a:highlight>
                            <a:srgbClr val="F7F7F7"/>
                          </a:highlight>
                          <a:latin typeface="Times New Roman" panose="02020603050405020304" pitchFamily="18" charset="0"/>
                          <a:cs typeface="Times New Roman" panose="02020603050405020304" pitchFamily="18" charset="0"/>
                        </a:rPr>
                        <a:t>6</a:t>
                      </a:r>
                      <a:endParaRPr lang="en-US" sz="2500" kern="100" cap="none" spc="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48227682"/>
                  </a:ext>
                </a:extLst>
              </a:tr>
              <a:tr h="707918">
                <a:tc>
                  <a:txBody>
                    <a:bodyPr/>
                    <a:lstStyle/>
                    <a:p>
                      <a:pPr marL="0" marR="0">
                        <a:lnSpc>
                          <a:spcPts val="1500"/>
                        </a:lnSpc>
                        <a:spcBef>
                          <a:spcPts val="0"/>
                        </a:spcBef>
                        <a:spcAft>
                          <a:spcPts val="0"/>
                        </a:spcAft>
                      </a:pPr>
                      <a:r>
                        <a:rPr lang="en-US" sz="2500" b="1" kern="0" cap="none" spc="0">
                          <a:solidFill>
                            <a:schemeClr val="tx1"/>
                          </a:solidFill>
                          <a:effectLst/>
                          <a:latin typeface="Times New Roman" panose="02020603050405020304" pitchFamily="18" charset="0"/>
                          <a:cs typeface="Times New Roman" panose="02020603050405020304" pitchFamily="18" charset="0"/>
                        </a:rPr>
                        <a:t>Insurance Rejection</a:t>
                      </a:r>
                      <a:endParaRPr lang="en-US" sz="2500" b="1" kern="100" cap="none" spc="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ap="flat" cmpd="sng" algn="ctr">
                      <a:solidFill>
                        <a:schemeClr val="accent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nSpc>
                          <a:spcPts val="1500"/>
                        </a:lnSpc>
                        <a:spcBef>
                          <a:spcPts val="0"/>
                        </a:spcBef>
                        <a:spcAft>
                          <a:spcPts val="0"/>
                        </a:spcAft>
                      </a:pPr>
                      <a:r>
                        <a:rPr lang="en-US" sz="2500" kern="0" cap="none" spc="0" dirty="0">
                          <a:solidFill>
                            <a:schemeClr val="tx1"/>
                          </a:solidFill>
                          <a:effectLst/>
                          <a:latin typeface="Times New Roman" panose="02020603050405020304" pitchFamily="18" charset="0"/>
                          <a:cs typeface="Times New Roman" panose="02020603050405020304" pitchFamily="18" charset="0"/>
                        </a:rPr>
                        <a:t>2</a:t>
                      </a:r>
                      <a:endParaRPr lang="en-US" sz="2500" kern="100" cap="none" spc="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120700" marR="287382" marT="34486" marB="258644"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748028378"/>
                  </a:ext>
                </a:extLst>
              </a:tr>
            </a:tbl>
          </a:graphicData>
        </a:graphic>
      </p:graphicFrame>
      <p:graphicFrame>
        <p:nvGraphicFramePr>
          <p:cNvPr id="14" name="Chart 13">
            <a:extLst>
              <a:ext uri="{FF2B5EF4-FFF2-40B4-BE49-F238E27FC236}">
                <a16:creationId xmlns:a16="http://schemas.microsoft.com/office/drawing/2014/main" id="{F3EDF8EC-8869-8B4C-A2B9-B09B4CDD57AE}"/>
              </a:ext>
            </a:extLst>
          </p:cNvPr>
          <p:cNvGraphicFramePr/>
          <p:nvPr>
            <p:extLst>
              <p:ext uri="{D42A27DB-BD31-4B8C-83A1-F6EECF244321}">
                <p14:modId xmlns:p14="http://schemas.microsoft.com/office/powerpoint/2010/main" val="509736444"/>
              </p:ext>
            </p:extLst>
          </p:nvPr>
        </p:nvGraphicFramePr>
        <p:xfrm>
          <a:off x="1422308" y="2570988"/>
          <a:ext cx="4583565" cy="35250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24018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EBD34-9420-AEB7-86F5-59BC810C9B98}"/>
              </a:ext>
            </a:extLst>
          </p:cNvPr>
          <p:cNvSpPr txBox="1"/>
          <p:nvPr/>
        </p:nvSpPr>
        <p:spPr>
          <a:xfrm>
            <a:off x="2433789" y="1637281"/>
            <a:ext cx="3217905" cy="1903477"/>
          </a:xfrm>
          <a:prstGeom prst="rect">
            <a:avLst/>
          </a:prstGeom>
        </p:spPr>
        <p:txBody>
          <a:bodyPr vert="horz" lIns="91440" tIns="45720" rIns="91440" bIns="45720" rtlCol="0" anchor="t">
            <a:normAutofit/>
          </a:bodyPr>
          <a:lstStyle/>
          <a:p>
            <a:pPr defTabSz="361188">
              <a:lnSpc>
                <a:spcPct val="90000"/>
              </a:lnSpc>
              <a:spcBef>
                <a:spcPct val="0"/>
              </a:spcBef>
              <a:spcAft>
                <a:spcPts val="632"/>
              </a:spcAft>
            </a:pPr>
            <a:r>
              <a:rPr lang="en-US" kern="1200" dirty="0">
                <a:solidFill>
                  <a:schemeClr val="tx1"/>
                </a:solidFill>
                <a:highlight>
                  <a:srgbClr val="FFFFFF"/>
                </a:highlight>
                <a:latin typeface="Times New Roman" panose="02020603050405020304" pitchFamily="18" charset="0"/>
                <a:ea typeface="+mj-ea"/>
                <a:cs typeface="Times New Roman" panose="02020603050405020304" pitchFamily="18" charset="0"/>
              </a:rPr>
              <a:t>The distribution of LAMA cases across different hospital locations</a:t>
            </a:r>
            <a:endParaRPr lang="en-US" kern="1200" dirty="0">
              <a:solidFill>
                <a:schemeClr val="tx1"/>
              </a:solidFill>
              <a:effectLst/>
              <a:latin typeface="Times New Roman" panose="02020603050405020304" pitchFamily="18" charset="0"/>
              <a:ea typeface="+mj-ea"/>
              <a:cs typeface="Times New Roman" panose="02020603050405020304" pitchFamily="18" charset="0"/>
            </a:endParaRPr>
          </a:p>
        </p:txBody>
      </p:sp>
      <p:pic>
        <p:nvPicPr>
          <p:cNvPr id="5" name="Picture 4" descr="A black and white logo&#10;&#10;Description automatically generated">
            <a:extLst>
              <a:ext uri="{FF2B5EF4-FFF2-40B4-BE49-F238E27FC236}">
                <a16:creationId xmlns:a16="http://schemas.microsoft.com/office/drawing/2014/main" id="{0939DF16-BE00-A7F0-31F2-C721F5597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8194" cy="699019"/>
          </a:xfrm>
          <a:prstGeom prst="rect">
            <a:avLst/>
          </a:prstGeom>
        </p:spPr>
      </p:pic>
      <p:graphicFrame>
        <p:nvGraphicFramePr>
          <p:cNvPr id="6" name="Table 5">
            <a:extLst>
              <a:ext uri="{FF2B5EF4-FFF2-40B4-BE49-F238E27FC236}">
                <a16:creationId xmlns:a16="http://schemas.microsoft.com/office/drawing/2014/main" id="{8F404D67-CB2D-72E0-503B-E4218274E319}"/>
              </a:ext>
            </a:extLst>
          </p:cNvPr>
          <p:cNvGraphicFramePr>
            <a:graphicFrameLocks noGrp="1"/>
          </p:cNvGraphicFramePr>
          <p:nvPr>
            <p:extLst>
              <p:ext uri="{D42A27DB-BD31-4B8C-83A1-F6EECF244321}">
                <p14:modId xmlns:p14="http://schemas.microsoft.com/office/powerpoint/2010/main" val="803015154"/>
              </p:ext>
            </p:extLst>
          </p:nvPr>
        </p:nvGraphicFramePr>
        <p:xfrm>
          <a:off x="6210199" y="1752663"/>
          <a:ext cx="5509978" cy="4415115"/>
        </p:xfrm>
        <a:graphic>
          <a:graphicData uri="http://schemas.openxmlformats.org/drawingml/2006/table">
            <a:tbl>
              <a:tblPr firstRow="1" firstCol="1" bandRow="1">
                <a:noFill/>
                <a:tableStyleId>{5C22544A-7EE6-4342-B048-85BDC9FD1C3A}</a:tableStyleId>
              </a:tblPr>
              <a:tblGrid>
                <a:gridCol w="3319911">
                  <a:extLst>
                    <a:ext uri="{9D8B030D-6E8A-4147-A177-3AD203B41FA5}">
                      <a16:colId xmlns:a16="http://schemas.microsoft.com/office/drawing/2014/main" val="1318290730"/>
                    </a:ext>
                  </a:extLst>
                </a:gridCol>
                <a:gridCol w="2190067">
                  <a:extLst>
                    <a:ext uri="{9D8B030D-6E8A-4147-A177-3AD203B41FA5}">
                      <a16:colId xmlns:a16="http://schemas.microsoft.com/office/drawing/2014/main" val="3841810719"/>
                    </a:ext>
                  </a:extLst>
                </a:gridCol>
              </a:tblGrid>
              <a:tr h="883023">
                <a:tc>
                  <a:txBody>
                    <a:bodyPr/>
                    <a:lstStyle/>
                    <a:p>
                      <a:pPr marL="0" marR="0">
                        <a:lnSpc>
                          <a:spcPts val="1500"/>
                        </a:lnSpc>
                        <a:spcBef>
                          <a:spcPts val="0"/>
                        </a:spcBef>
                        <a:spcAft>
                          <a:spcPts val="0"/>
                        </a:spcAft>
                      </a:pPr>
                      <a:r>
                        <a:rPr lang="en-US" sz="2200" b="1" kern="0" cap="none" spc="0">
                          <a:solidFill>
                            <a:schemeClr val="tx1"/>
                          </a:solidFill>
                          <a:effectLst/>
                          <a:highlight>
                            <a:srgbClr val="EEEEEE"/>
                          </a:highlight>
                          <a:latin typeface="Times New Roman" panose="02020603050405020304" pitchFamily="18" charset="0"/>
                          <a:cs typeface="Times New Roman" panose="02020603050405020304" pitchFamily="18" charset="0"/>
                        </a:rPr>
                        <a:t>Location</a:t>
                      </a:r>
                      <a:endParaRPr lang="en-US" sz="2200" b="1" kern="100" cap="none" spc="0">
                        <a:solidFill>
                          <a:schemeClr val="tx1"/>
                        </a:solidFill>
                        <a:effectLst/>
                        <a:highlight>
                          <a:srgbClr val="EEEEEE"/>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lnL>
                    <a:lnR w="12700" cmpd="sng">
                      <a:noFill/>
                    </a:lnR>
                    <a:lnT w="28575" cap="flat" cmpd="sng" algn="ctr">
                      <a:solidFill>
                        <a:schemeClr val="tx1"/>
                      </a:solidFill>
                      <a:prstDash val="solid"/>
                    </a:lnT>
                    <a:lnB w="38100" cmpd="sng">
                      <a:noFill/>
                    </a:lnB>
                    <a:noFill/>
                  </a:tcPr>
                </a:tc>
                <a:tc>
                  <a:txBody>
                    <a:bodyPr/>
                    <a:lstStyle/>
                    <a:p>
                      <a:pPr marL="0" marR="0">
                        <a:lnSpc>
                          <a:spcPts val="1500"/>
                        </a:lnSpc>
                        <a:spcBef>
                          <a:spcPts val="0"/>
                        </a:spcBef>
                        <a:spcAft>
                          <a:spcPts val="0"/>
                        </a:spcAft>
                      </a:pPr>
                      <a:r>
                        <a:rPr lang="en-US" sz="2200" b="1" kern="0" cap="none" spc="0" dirty="0">
                          <a:solidFill>
                            <a:schemeClr val="tx1"/>
                          </a:solidFill>
                          <a:effectLst/>
                          <a:highlight>
                            <a:srgbClr val="EEEEEE"/>
                          </a:highlight>
                          <a:latin typeface="Times New Roman" panose="02020603050405020304" pitchFamily="18" charset="0"/>
                          <a:cs typeface="Times New Roman" panose="02020603050405020304" pitchFamily="18" charset="0"/>
                        </a:rPr>
                        <a:t>LAMA Cases</a:t>
                      </a:r>
                      <a:endParaRPr lang="en-US" sz="2200" b="1" kern="100" cap="none" spc="0" dirty="0">
                        <a:solidFill>
                          <a:schemeClr val="tx1"/>
                        </a:solidFill>
                        <a:effectLst/>
                        <a:highlight>
                          <a:srgbClr val="EEEEEE"/>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006808878"/>
                  </a:ext>
                </a:extLst>
              </a:tr>
              <a:tr h="883023">
                <a:tc>
                  <a:txBody>
                    <a:bodyPr/>
                    <a:lstStyle/>
                    <a:p>
                      <a:pPr marL="0" marR="0">
                        <a:lnSpc>
                          <a:spcPts val="1500"/>
                        </a:lnSpc>
                        <a:spcBef>
                          <a:spcPts val="0"/>
                        </a:spcBef>
                        <a:spcAft>
                          <a:spcPts val="0"/>
                        </a:spcAft>
                      </a:pPr>
                      <a:r>
                        <a:rPr lang="en-US" sz="2200" b="1" kern="0" cap="none" spc="0" dirty="0">
                          <a:solidFill>
                            <a:schemeClr val="tx1"/>
                          </a:solidFill>
                          <a:effectLst/>
                          <a:latin typeface="Times New Roman" panose="02020603050405020304" pitchFamily="18" charset="0"/>
                          <a:cs typeface="Times New Roman" panose="02020603050405020304" pitchFamily="18" charset="0"/>
                        </a:rPr>
                        <a:t>3rd Floor[A&amp;B Wing]</a:t>
                      </a:r>
                      <a:endParaRPr lang="en-US" sz="2200" b="1" kern="100" cap="none" spc="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lnSpc>
                          <a:spcPts val="1500"/>
                        </a:lnSpc>
                        <a:spcBef>
                          <a:spcPts val="0"/>
                        </a:spcBef>
                        <a:spcAft>
                          <a:spcPts val="0"/>
                        </a:spcAft>
                      </a:pPr>
                      <a:r>
                        <a:rPr lang="en-US" sz="2200" kern="0" cap="none" spc="0" dirty="0">
                          <a:solidFill>
                            <a:schemeClr val="tx1"/>
                          </a:solidFill>
                          <a:effectLst/>
                          <a:latin typeface="Times New Roman" panose="02020603050405020304" pitchFamily="18" charset="0"/>
                          <a:cs typeface="Times New Roman" panose="02020603050405020304" pitchFamily="18" charset="0"/>
                        </a:rPr>
                        <a:t>45</a:t>
                      </a:r>
                      <a:endParaRPr lang="en-US" sz="2200" kern="100" cap="none" spc="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451478422"/>
                  </a:ext>
                </a:extLst>
              </a:tr>
              <a:tr h="883023">
                <a:tc>
                  <a:txBody>
                    <a:bodyPr/>
                    <a:lstStyle/>
                    <a:p>
                      <a:pPr marL="0" marR="0">
                        <a:lnSpc>
                          <a:spcPts val="1500"/>
                        </a:lnSpc>
                        <a:spcBef>
                          <a:spcPts val="0"/>
                        </a:spcBef>
                        <a:spcAft>
                          <a:spcPts val="0"/>
                        </a:spcAft>
                      </a:pPr>
                      <a:r>
                        <a:rPr lang="en-US" sz="2200" b="1" kern="0" cap="none" spc="0">
                          <a:solidFill>
                            <a:schemeClr val="tx1"/>
                          </a:solidFill>
                          <a:effectLst/>
                          <a:highlight>
                            <a:srgbClr val="F7F7F7"/>
                          </a:highlight>
                          <a:latin typeface="Times New Roman" panose="02020603050405020304" pitchFamily="18" charset="0"/>
                          <a:cs typeface="Times New Roman" panose="02020603050405020304" pitchFamily="18" charset="0"/>
                        </a:rPr>
                        <a:t>4th Floor </a:t>
                      </a:r>
                      <a:endParaRPr lang="en-US" sz="2200" b="1" kern="100" cap="none" spc="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ts val="1500"/>
                        </a:lnSpc>
                        <a:spcBef>
                          <a:spcPts val="0"/>
                        </a:spcBef>
                        <a:spcAft>
                          <a:spcPts val="0"/>
                        </a:spcAft>
                      </a:pPr>
                      <a:r>
                        <a:rPr lang="en-US" sz="2200" kern="0" cap="none" spc="0" dirty="0">
                          <a:solidFill>
                            <a:schemeClr val="tx1"/>
                          </a:solidFill>
                          <a:effectLst/>
                          <a:highlight>
                            <a:srgbClr val="F7F7F7"/>
                          </a:highlight>
                          <a:latin typeface="Times New Roman" panose="02020603050405020304" pitchFamily="18" charset="0"/>
                          <a:cs typeface="Times New Roman" panose="02020603050405020304" pitchFamily="18" charset="0"/>
                        </a:rPr>
                        <a:t>35</a:t>
                      </a:r>
                      <a:endParaRPr lang="en-US" sz="2200" kern="100" cap="none" spc="0" dirty="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531669549"/>
                  </a:ext>
                </a:extLst>
              </a:tr>
              <a:tr h="883023">
                <a:tc>
                  <a:txBody>
                    <a:bodyPr/>
                    <a:lstStyle/>
                    <a:p>
                      <a:pPr marL="0" marR="0">
                        <a:lnSpc>
                          <a:spcPts val="1500"/>
                        </a:lnSpc>
                        <a:spcBef>
                          <a:spcPts val="0"/>
                        </a:spcBef>
                        <a:spcAft>
                          <a:spcPts val="0"/>
                        </a:spcAft>
                      </a:pPr>
                      <a:r>
                        <a:rPr lang="en-US" sz="2200" b="1" kern="0" cap="none" spc="0">
                          <a:solidFill>
                            <a:schemeClr val="tx1"/>
                          </a:solidFill>
                          <a:effectLst/>
                          <a:highlight>
                            <a:srgbClr val="F7F7F7"/>
                          </a:highlight>
                          <a:latin typeface="Times New Roman" panose="02020603050405020304" pitchFamily="18" charset="0"/>
                          <a:cs typeface="Times New Roman" panose="02020603050405020304" pitchFamily="18" charset="0"/>
                        </a:rPr>
                        <a:t>ICU</a:t>
                      </a:r>
                      <a:endParaRPr lang="en-US" sz="2200" b="1" kern="100" cap="none" spc="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lnSpc>
                          <a:spcPts val="1500"/>
                        </a:lnSpc>
                        <a:spcBef>
                          <a:spcPts val="0"/>
                        </a:spcBef>
                        <a:spcAft>
                          <a:spcPts val="0"/>
                        </a:spcAft>
                      </a:pPr>
                      <a:r>
                        <a:rPr lang="en-US" sz="2200" kern="0" cap="none" spc="0" dirty="0">
                          <a:solidFill>
                            <a:schemeClr val="tx1"/>
                          </a:solidFill>
                          <a:effectLst/>
                          <a:highlight>
                            <a:srgbClr val="F7F7F7"/>
                          </a:highlight>
                          <a:latin typeface="Times New Roman" panose="02020603050405020304" pitchFamily="18" charset="0"/>
                          <a:cs typeface="Times New Roman" panose="02020603050405020304" pitchFamily="18" charset="0"/>
                        </a:rPr>
                        <a:t>8</a:t>
                      </a:r>
                      <a:endParaRPr lang="en-US" sz="2200" kern="100" cap="none" spc="0" dirty="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794450665"/>
                  </a:ext>
                </a:extLst>
              </a:tr>
              <a:tr h="883023">
                <a:tc>
                  <a:txBody>
                    <a:bodyPr/>
                    <a:lstStyle/>
                    <a:p>
                      <a:pPr marL="0" marR="0">
                        <a:lnSpc>
                          <a:spcPts val="1500"/>
                        </a:lnSpc>
                        <a:spcBef>
                          <a:spcPts val="0"/>
                        </a:spcBef>
                        <a:spcAft>
                          <a:spcPts val="0"/>
                        </a:spcAft>
                      </a:pPr>
                      <a:r>
                        <a:rPr lang="en-US" sz="2200" b="1" kern="0" cap="none" spc="0">
                          <a:solidFill>
                            <a:schemeClr val="tx1"/>
                          </a:solidFill>
                          <a:effectLst/>
                          <a:highlight>
                            <a:srgbClr val="F7F7F7"/>
                          </a:highlight>
                          <a:latin typeface="Times New Roman" panose="02020603050405020304" pitchFamily="18" charset="0"/>
                          <a:cs typeface="Times New Roman" panose="02020603050405020304" pitchFamily="18" charset="0"/>
                        </a:rPr>
                        <a:t>D Wing [3rd Floor]</a:t>
                      </a:r>
                      <a:endParaRPr lang="en-US" sz="2200" b="1" kern="100" cap="none" spc="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lnSpc>
                          <a:spcPts val="1500"/>
                        </a:lnSpc>
                        <a:spcBef>
                          <a:spcPts val="0"/>
                        </a:spcBef>
                        <a:spcAft>
                          <a:spcPts val="0"/>
                        </a:spcAft>
                      </a:pPr>
                      <a:r>
                        <a:rPr lang="en-US" sz="2200" kern="0" cap="none" spc="0" dirty="0">
                          <a:solidFill>
                            <a:schemeClr val="tx1"/>
                          </a:solidFill>
                          <a:effectLst/>
                          <a:highlight>
                            <a:srgbClr val="F7F7F7"/>
                          </a:highlight>
                          <a:latin typeface="Times New Roman" panose="02020603050405020304" pitchFamily="18" charset="0"/>
                          <a:cs typeface="Times New Roman" panose="02020603050405020304" pitchFamily="18" charset="0"/>
                        </a:rPr>
                        <a:t>6</a:t>
                      </a:r>
                      <a:endParaRPr lang="en-US" sz="2200" kern="100" cap="none" spc="0" dirty="0">
                        <a:solidFill>
                          <a:schemeClr val="tx1"/>
                        </a:solidFill>
                        <a:effectLst/>
                        <a:highlight>
                          <a:srgbClr val="F7F7F7"/>
                        </a:highlight>
                        <a:latin typeface="Times New Roman" panose="02020603050405020304" pitchFamily="18" charset="0"/>
                        <a:ea typeface="Aptos" panose="020B0004020202020204" pitchFamily="34" charset="0"/>
                        <a:cs typeface="Times New Roman" panose="02020603050405020304" pitchFamily="18" charset="0"/>
                      </a:endParaRPr>
                    </a:p>
                  </a:txBody>
                  <a:tcPr marL="0" marR="109503" marT="43801" marB="328510" anchor="ctr">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973025513"/>
                  </a:ext>
                </a:extLst>
              </a:tr>
            </a:tbl>
          </a:graphicData>
        </a:graphic>
      </p:graphicFrame>
      <p:graphicFrame>
        <p:nvGraphicFramePr>
          <p:cNvPr id="9" name="Chart 8">
            <a:extLst>
              <a:ext uri="{FF2B5EF4-FFF2-40B4-BE49-F238E27FC236}">
                <a16:creationId xmlns:a16="http://schemas.microsoft.com/office/drawing/2014/main" id="{BC3B68BA-4E2D-D2E1-BD65-B8C2CC80ECF1}"/>
              </a:ext>
            </a:extLst>
          </p:cNvPr>
          <p:cNvGraphicFramePr/>
          <p:nvPr>
            <p:extLst>
              <p:ext uri="{D42A27DB-BD31-4B8C-83A1-F6EECF244321}">
                <p14:modId xmlns:p14="http://schemas.microsoft.com/office/powerpoint/2010/main" val="925481674"/>
              </p:ext>
            </p:extLst>
          </p:nvPr>
        </p:nvGraphicFramePr>
        <p:xfrm>
          <a:off x="1530989" y="2806628"/>
          <a:ext cx="4240277" cy="3361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653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D2AA575-B959-E257-F57E-3AC24E4184E7}"/>
              </a:ext>
            </a:extLst>
          </p:cNvPr>
          <p:cNvGraphicFramePr>
            <a:graphicFrameLocks noGrp="1"/>
          </p:cNvGraphicFramePr>
          <p:nvPr>
            <p:extLst>
              <p:ext uri="{D42A27DB-BD31-4B8C-83A1-F6EECF244321}">
                <p14:modId xmlns:p14="http://schemas.microsoft.com/office/powerpoint/2010/main" val="1104460307"/>
              </p:ext>
            </p:extLst>
          </p:nvPr>
        </p:nvGraphicFramePr>
        <p:xfrm>
          <a:off x="1176593" y="843171"/>
          <a:ext cx="8127999" cy="1112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787822845"/>
                    </a:ext>
                  </a:extLst>
                </a:gridCol>
                <a:gridCol w="2709333">
                  <a:extLst>
                    <a:ext uri="{9D8B030D-6E8A-4147-A177-3AD203B41FA5}">
                      <a16:colId xmlns:a16="http://schemas.microsoft.com/office/drawing/2014/main" val="1381127892"/>
                    </a:ext>
                  </a:extLst>
                </a:gridCol>
                <a:gridCol w="2709333">
                  <a:extLst>
                    <a:ext uri="{9D8B030D-6E8A-4147-A177-3AD203B41FA5}">
                      <a16:colId xmlns:a16="http://schemas.microsoft.com/office/drawing/2014/main" val="1326609601"/>
                    </a:ext>
                  </a:extLst>
                </a:gridCol>
              </a:tblGrid>
              <a:tr h="370840">
                <a:tc>
                  <a:txBody>
                    <a:bodyPr/>
                    <a:lstStyle/>
                    <a:p>
                      <a:pPr algn="ctr"/>
                      <a:r>
                        <a:rPr lang="en-US" dirty="0"/>
                        <a:t>Month (2024)</a:t>
                      </a:r>
                    </a:p>
                  </a:txBody>
                  <a:tcPr/>
                </a:tc>
                <a:tc>
                  <a:txBody>
                    <a:bodyPr/>
                    <a:lstStyle/>
                    <a:p>
                      <a:pPr algn="ctr"/>
                      <a:r>
                        <a:rPr lang="en-US" dirty="0"/>
                        <a:t>Total admissions</a:t>
                      </a:r>
                    </a:p>
                  </a:txBody>
                  <a:tcPr/>
                </a:tc>
                <a:tc>
                  <a:txBody>
                    <a:bodyPr/>
                    <a:lstStyle/>
                    <a:p>
                      <a:pPr algn="ctr"/>
                      <a:r>
                        <a:rPr lang="en-US" dirty="0"/>
                        <a:t>LAMA discharges</a:t>
                      </a:r>
                    </a:p>
                  </a:txBody>
                  <a:tcPr/>
                </a:tc>
                <a:extLst>
                  <a:ext uri="{0D108BD9-81ED-4DB2-BD59-A6C34878D82A}">
                    <a16:rowId xmlns:a16="http://schemas.microsoft.com/office/drawing/2014/main" val="3879974674"/>
                  </a:ext>
                </a:extLst>
              </a:tr>
              <a:tr h="370840">
                <a:tc>
                  <a:txBody>
                    <a:bodyPr/>
                    <a:lstStyle/>
                    <a:p>
                      <a:pPr algn="ctr"/>
                      <a:r>
                        <a:rPr lang="en-US" dirty="0"/>
                        <a:t>January</a:t>
                      </a:r>
                    </a:p>
                  </a:txBody>
                  <a:tcPr/>
                </a:tc>
                <a:tc>
                  <a:txBody>
                    <a:bodyPr/>
                    <a:lstStyle/>
                    <a:p>
                      <a:pPr algn="ctr"/>
                      <a:r>
                        <a:rPr lang="en-US" dirty="0"/>
                        <a:t>1023</a:t>
                      </a:r>
                    </a:p>
                  </a:txBody>
                  <a:tcPr/>
                </a:tc>
                <a:tc>
                  <a:txBody>
                    <a:bodyPr/>
                    <a:lstStyle/>
                    <a:p>
                      <a:pPr algn="ctr"/>
                      <a:r>
                        <a:rPr lang="en-US" dirty="0"/>
                        <a:t>51</a:t>
                      </a:r>
                    </a:p>
                  </a:txBody>
                  <a:tcPr/>
                </a:tc>
                <a:extLst>
                  <a:ext uri="{0D108BD9-81ED-4DB2-BD59-A6C34878D82A}">
                    <a16:rowId xmlns:a16="http://schemas.microsoft.com/office/drawing/2014/main" val="4346124"/>
                  </a:ext>
                </a:extLst>
              </a:tr>
              <a:tr h="370840">
                <a:tc>
                  <a:txBody>
                    <a:bodyPr/>
                    <a:lstStyle/>
                    <a:p>
                      <a:pPr algn="ctr"/>
                      <a:r>
                        <a:rPr lang="en-US" dirty="0"/>
                        <a:t>February</a:t>
                      </a:r>
                    </a:p>
                  </a:txBody>
                  <a:tcPr/>
                </a:tc>
                <a:tc>
                  <a:txBody>
                    <a:bodyPr/>
                    <a:lstStyle/>
                    <a:p>
                      <a:pPr algn="ctr"/>
                      <a:r>
                        <a:rPr lang="en-US" dirty="0"/>
                        <a:t>809</a:t>
                      </a:r>
                    </a:p>
                  </a:txBody>
                  <a:tcPr/>
                </a:tc>
                <a:tc>
                  <a:txBody>
                    <a:bodyPr/>
                    <a:lstStyle/>
                    <a:p>
                      <a:pPr algn="ctr"/>
                      <a:r>
                        <a:rPr lang="en-US" dirty="0"/>
                        <a:t>43</a:t>
                      </a:r>
                    </a:p>
                  </a:txBody>
                  <a:tcPr/>
                </a:tc>
                <a:extLst>
                  <a:ext uri="{0D108BD9-81ED-4DB2-BD59-A6C34878D82A}">
                    <a16:rowId xmlns:a16="http://schemas.microsoft.com/office/drawing/2014/main" val="4165518611"/>
                  </a:ext>
                </a:extLst>
              </a:tr>
            </a:tbl>
          </a:graphicData>
        </a:graphic>
      </p:graphicFrame>
      <p:graphicFrame>
        <p:nvGraphicFramePr>
          <p:cNvPr id="5" name="Table 4">
            <a:extLst>
              <a:ext uri="{FF2B5EF4-FFF2-40B4-BE49-F238E27FC236}">
                <a16:creationId xmlns:a16="http://schemas.microsoft.com/office/drawing/2014/main" id="{912EEF9E-4958-078F-6D1D-E043A6553F75}"/>
              </a:ext>
            </a:extLst>
          </p:cNvPr>
          <p:cNvGraphicFramePr>
            <a:graphicFrameLocks noGrp="1"/>
          </p:cNvGraphicFramePr>
          <p:nvPr>
            <p:extLst>
              <p:ext uri="{D42A27DB-BD31-4B8C-83A1-F6EECF244321}">
                <p14:modId xmlns:p14="http://schemas.microsoft.com/office/powerpoint/2010/main" val="341380535"/>
              </p:ext>
            </p:extLst>
          </p:nvPr>
        </p:nvGraphicFramePr>
        <p:xfrm>
          <a:off x="3064388" y="2332157"/>
          <a:ext cx="8128000" cy="1381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64589845"/>
                    </a:ext>
                  </a:extLst>
                </a:gridCol>
                <a:gridCol w="4064000">
                  <a:extLst>
                    <a:ext uri="{9D8B030D-6E8A-4147-A177-3AD203B41FA5}">
                      <a16:colId xmlns:a16="http://schemas.microsoft.com/office/drawing/2014/main" val="83202694"/>
                    </a:ext>
                  </a:extLst>
                </a:gridCol>
              </a:tblGrid>
              <a:tr h="370840">
                <a:tc>
                  <a:txBody>
                    <a:bodyPr/>
                    <a:lstStyle/>
                    <a:p>
                      <a:pPr algn="ctr"/>
                      <a:r>
                        <a:rPr lang="en-US" dirty="0"/>
                        <a:t>Month (2024)</a:t>
                      </a:r>
                    </a:p>
                  </a:txBody>
                  <a:tcPr/>
                </a:tc>
                <a:tc>
                  <a:txBody>
                    <a:bodyPr/>
                    <a:lstStyle/>
                    <a:p>
                      <a:pPr algn="ctr"/>
                      <a:r>
                        <a:rPr lang="en-US" dirty="0"/>
                        <a:t>LAMA discharge rate against total admission</a:t>
                      </a:r>
                    </a:p>
                  </a:txBody>
                  <a:tcPr/>
                </a:tc>
                <a:extLst>
                  <a:ext uri="{0D108BD9-81ED-4DB2-BD59-A6C34878D82A}">
                    <a16:rowId xmlns:a16="http://schemas.microsoft.com/office/drawing/2014/main" val="2489916277"/>
                  </a:ext>
                </a:extLst>
              </a:tr>
              <a:tr h="370840">
                <a:tc>
                  <a:txBody>
                    <a:bodyPr/>
                    <a:lstStyle/>
                    <a:p>
                      <a:pPr algn="ctr"/>
                      <a:r>
                        <a:rPr lang="en-US" dirty="0"/>
                        <a:t>January</a:t>
                      </a:r>
                    </a:p>
                  </a:txBody>
                  <a:tcPr/>
                </a:tc>
                <a:tc>
                  <a:txBody>
                    <a:bodyPr/>
                    <a:lstStyle/>
                    <a:p>
                      <a:pPr algn="ctr"/>
                      <a:r>
                        <a:rPr lang="en-US" dirty="0"/>
                        <a:t>4.99%</a:t>
                      </a:r>
                    </a:p>
                  </a:txBody>
                  <a:tcPr/>
                </a:tc>
                <a:extLst>
                  <a:ext uri="{0D108BD9-81ED-4DB2-BD59-A6C34878D82A}">
                    <a16:rowId xmlns:a16="http://schemas.microsoft.com/office/drawing/2014/main" val="654464364"/>
                  </a:ext>
                </a:extLst>
              </a:tr>
              <a:tr h="370840">
                <a:tc>
                  <a:txBody>
                    <a:bodyPr/>
                    <a:lstStyle/>
                    <a:p>
                      <a:pPr algn="ctr"/>
                      <a:r>
                        <a:rPr lang="en-US" dirty="0"/>
                        <a:t>February</a:t>
                      </a:r>
                    </a:p>
                  </a:txBody>
                  <a:tcPr/>
                </a:tc>
                <a:tc>
                  <a:txBody>
                    <a:bodyPr/>
                    <a:lstStyle/>
                    <a:p>
                      <a:pPr algn="ctr"/>
                      <a:r>
                        <a:rPr lang="en-US" dirty="0"/>
                        <a:t>5.31%</a:t>
                      </a:r>
                    </a:p>
                  </a:txBody>
                  <a:tcPr/>
                </a:tc>
                <a:extLst>
                  <a:ext uri="{0D108BD9-81ED-4DB2-BD59-A6C34878D82A}">
                    <a16:rowId xmlns:a16="http://schemas.microsoft.com/office/drawing/2014/main" val="522598359"/>
                  </a:ext>
                </a:extLst>
              </a:tr>
            </a:tbl>
          </a:graphicData>
        </a:graphic>
      </p:graphicFrame>
      <p:sp>
        <p:nvSpPr>
          <p:cNvPr id="6" name="TextBox 5">
            <a:extLst>
              <a:ext uri="{FF2B5EF4-FFF2-40B4-BE49-F238E27FC236}">
                <a16:creationId xmlns:a16="http://schemas.microsoft.com/office/drawing/2014/main" id="{08B0064B-F690-9AEC-6CD5-65C9B020DD1E}"/>
              </a:ext>
            </a:extLst>
          </p:cNvPr>
          <p:cNvSpPr txBox="1"/>
          <p:nvPr/>
        </p:nvSpPr>
        <p:spPr>
          <a:xfrm>
            <a:off x="1012723" y="4090383"/>
            <a:ext cx="5899354" cy="2308324"/>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This comparison shows an increase in the percentage of LAMA discharges from January to February, despite the decrease in the total number of admissions. Specifically, while the absolute number of LAMA discharges decreased from 51 in January to 43 in February, the proportion of patients leaving against medical advice increased. This indicates that a higher percentage of admitted patients chose to leave against medical advice in February compared to January.</a:t>
            </a:r>
          </a:p>
        </p:txBody>
      </p:sp>
    </p:spTree>
    <p:extLst>
      <p:ext uri="{BB962C8B-B14F-4D97-AF65-F5344CB8AC3E}">
        <p14:creationId xmlns:p14="http://schemas.microsoft.com/office/powerpoint/2010/main" val="15002441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463</TotalTime>
  <Words>1386</Words>
  <Application>Microsoft Office PowerPoint</Application>
  <PresentationFormat>Widescreen</PresentationFormat>
  <Paragraphs>108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Arial</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SreeHari S</dc:creator>
  <cp:lastModifiedBy>SreeHari S</cp:lastModifiedBy>
  <cp:revision>15</cp:revision>
  <dcterms:created xsi:type="dcterms:W3CDTF">2024-06-05T04:04:17Z</dcterms:created>
  <dcterms:modified xsi:type="dcterms:W3CDTF">2024-06-21T07:46:55Z</dcterms:modified>
</cp:coreProperties>
</file>