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509" r:id="rId2"/>
    <p:sldId id="561" r:id="rId3"/>
    <p:sldId id="256" r:id="rId4"/>
    <p:sldId id="547" r:id="rId5"/>
    <p:sldId id="549" r:id="rId6"/>
    <p:sldId id="546" r:id="rId7"/>
    <p:sldId id="548" r:id="rId8"/>
    <p:sldId id="550" r:id="rId9"/>
    <p:sldId id="551" r:id="rId10"/>
    <p:sldId id="552" r:id="rId11"/>
    <p:sldId id="553" r:id="rId12"/>
    <p:sldId id="554" r:id="rId13"/>
    <p:sldId id="555" r:id="rId14"/>
    <p:sldId id="558" r:id="rId15"/>
    <p:sldId id="559" r:id="rId16"/>
    <p:sldId id="556" r:id="rId17"/>
    <p:sldId id="557" r:id="rId18"/>
    <p:sldId id="560" r:id="rId19"/>
    <p:sldId id="51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snapToGrid="0">
      <p:cViewPr varScale="1">
        <p:scale>
          <a:sx n="78" d="100"/>
          <a:sy n="78" d="100"/>
        </p:scale>
        <p:origin x="103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novo\Desktop\DISSERTATION%20GRAPH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novo\Desktop\DISSERTATION%20GRAPH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Estimated Market Share (%) in 2024</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Estimated Market Share (%) in 2024</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5641-4B33-AF3E-A1AFC63F69F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5641-4B33-AF3E-A1AFC63F69F6}"/>
              </c:ext>
            </c:extLst>
          </c:dPt>
          <c:dLbls>
            <c:dLbl>
              <c:idx val="0"/>
              <c:layout>
                <c:manualLayout>
                  <c:x val="-0.15403961834825619"/>
                  <c:y val="9.8229856817769828E-2"/>
                </c:manualLayout>
              </c:layout>
              <c:tx>
                <c:rich>
                  <a:bodyPr/>
                  <a:lstStyle/>
                  <a:p>
                    <a:r>
                      <a:rPr lang="en-US"/>
                      <a:t>37%</a:t>
                    </a:r>
                  </a:p>
                  <a:p>
                    <a:endParaRPr lang="en-US"/>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5641-4B33-AF3E-A1AFC63F69F6}"/>
                </c:ext>
              </c:extLst>
            </c:dLbl>
            <c:dLbl>
              <c:idx val="1"/>
              <c:layout>
                <c:manualLayout>
                  <c:x val="0.16850279815688357"/>
                  <c:y val="-8.7661692544186529E-2"/>
                </c:manualLayout>
              </c:layout>
              <c:tx>
                <c:rich>
                  <a:bodyPr/>
                  <a:lstStyle/>
                  <a:p>
                    <a:fld id="{D062DA5D-73CD-40E7-8B3F-DF3AB96092A5}" type="PERCENTAGE">
                      <a:rPr lang="en-US"/>
                      <a:pPr/>
                      <a:t>[PERCENTAGE]</a:t>
                    </a:fld>
                    <a:endParaRPr lang="en-IN"/>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641-4B33-AF3E-A1AFC63F69F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Sheet1!$A$2:$A$3</c:f>
              <c:strCache>
                <c:ptCount val="2"/>
                <c:pt idx="0">
                  <c:v>Hematology Instruments</c:v>
                </c:pt>
                <c:pt idx="1">
                  <c:v>Hematology Reagents</c:v>
                </c:pt>
              </c:strCache>
            </c:strRef>
          </c:cat>
          <c:val>
            <c:numRef>
              <c:f>Sheet1!$B$2:$B$3</c:f>
              <c:numCache>
                <c:formatCode>0.00%</c:formatCode>
                <c:ptCount val="2"/>
                <c:pt idx="0">
                  <c:v>0.36430000000000001</c:v>
                </c:pt>
                <c:pt idx="1">
                  <c:v>0.63370000000000004</c:v>
                </c:pt>
              </c:numCache>
            </c:numRef>
          </c:val>
          <c:extLst>
            <c:ext xmlns:c16="http://schemas.microsoft.com/office/drawing/2014/chart" uri="{C3380CC4-5D6E-409C-BE32-E72D297353CC}">
              <c16:uniqueId val="{00000004-5641-4B33-AF3E-A1AFC63F69F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n-IN"/>
              <a:t>PERFORMANCE EVOLUTION (Cr)</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Sheet2!$H$1</c:f>
              <c:strCache>
                <c:ptCount val="1"/>
                <c:pt idx="0">
                  <c:v>Total Sales in INR</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Sheet2!$G$2:$G$8</c:f>
              <c:strCache>
                <c:ptCount val="7"/>
                <c:pt idx="0">
                  <c:v>2018</c:v>
                </c:pt>
                <c:pt idx="1">
                  <c:v>2019</c:v>
                </c:pt>
                <c:pt idx="2">
                  <c:v>2020</c:v>
                </c:pt>
                <c:pt idx="3">
                  <c:v>2021</c:v>
                </c:pt>
                <c:pt idx="4">
                  <c:v>2022</c:v>
                </c:pt>
                <c:pt idx="5">
                  <c:v>2023</c:v>
                </c:pt>
                <c:pt idx="6">
                  <c:v>2024(F)</c:v>
                </c:pt>
              </c:strCache>
            </c:strRef>
          </c:cat>
          <c:val>
            <c:numRef>
              <c:f>Sheet2!$H$2:$H$8</c:f>
              <c:numCache>
                <c:formatCode>General</c:formatCode>
                <c:ptCount val="7"/>
                <c:pt idx="0">
                  <c:v>3.33</c:v>
                </c:pt>
                <c:pt idx="1">
                  <c:v>3.64</c:v>
                </c:pt>
                <c:pt idx="2">
                  <c:v>3.03</c:v>
                </c:pt>
                <c:pt idx="3">
                  <c:v>3.68</c:v>
                </c:pt>
                <c:pt idx="4">
                  <c:v>4.7</c:v>
                </c:pt>
                <c:pt idx="5">
                  <c:v>7.21</c:v>
                </c:pt>
                <c:pt idx="6">
                  <c:v>9.39</c:v>
                </c:pt>
              </c:numCache>
            </c:numRef>
          </c:val>
          <c:extLst>
            <c:ext xmlns:c16="http://schemas.microsoft.com/office/drawing/2014/chart" uri="{C3380CC4-5D6E-409C-BE32-E72D297353CC}">
              <c16:uniqueId val="{00000000-E171-401C-8C33-14C5AA15E49B}"/>
            </c:ext>
          </c:extLst>
        </c:ser>
        <c:ser>
          <c:idx val="1"/>
          <c:order val="1"/>
          <c:tx>
            <c:strRef>
              <c:f>Sheet2!$I$1</c:f>
              <c:strCache>
                <c:ptCount val="1"/>
                <c:pt idx="0">
                  <c:v>Operating Profit (INR)</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Sheet2!$G$2:$G$8</c:f>
              <c:strCache>
                <c:ptCount val="7"/>
                <c:pt idx="0">
                  <c:v>2018</c:v>
                </c:pt>
                <c:pt idx="1">
                  <c:v>2019</c:v>
                </c:pt>
                <c:pt idx="2">
                  <c:v>2020</c:v>
                </c:pt>
                <c:pt idx="3">
                  <c:v>2021</c:v>
                </c:pt>
                <c:pt idx="4">
                  <c:v>2022</c:v>
                </c:pt>
                <c:pt idx="5">
                  <c:v>2023</c:v>
                </c:pt>
                <c:pt idx="6">
                  <c:v>2024(F)</c:v>
                </c:pt>
              </c:strCache>
            </c:strRef>
          </c:cat>
          <c:val>
            <c:numRef>
              <c:f>Sheet2!$I$2:$I$8</c:f>
              <c:numCache>
                <c:formatCode>General</c:formatCode>
                <c:ptCount val="7"/>
                <c:pt idx="0">
                  <c:v>0.22700000000000001</c:v>
                </c:pt>
                <c:pt idx="1">
                  <c:v>0.27300000000000002</c:v>
                </c:pt>
                <c:pt idx="2">
                  <c:v>0.19700000000000001</c:v>
                </c:pt>
                <c:pt idx="3">
                  <c:v>0.30299999999999999</c:v>
                </c:pt>
                <c:pt idx="4">
                  <c:v>0.45500000000000002</c:v>
                </c:pt>
                <c:pt idx="5">
                  <c:v>0.90900000000000003</c:v>
                </c:pt>
                <c:pt idx="6">
                  <c:v>1.3640000000000001</c:v>
                </c:pt>
              </c:numCache>
            </c:numRef>
          </c:val>
          <c:extLst>
            <c:ext xmlns:c16="http://schemas.microsoft.com/office/drawing/2014/chart" uri="{C3380CC4-5D6E-409C-BE32-E72D297353CC}">
              <c16:uniqueId val="{00000001-E171-401C-8C33-14C5AA15E49B}"/>
            </c:ext>
          </c:extLst>
        </c:ser>
        <c:dLbls>
          <c:showLegendKey val="0"/>
          <c:showVal val="1"/>
          <c:showCatName val="0"/>
          <c:showSerName val="0"/>
          <c:showPercent val="0"/>
          <c:showBubbleSize val="0"/>
        </c:dLbls>
        <c:gapWidth val="315"/>
        <c:overlap val="-40"/>
        <c:axId val="2116478704"/>
        <c:axId val="2116507984"/>
      </c:barChart>
      <c:catAx>
        <c:axId val="211647870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2116507984"/>
        <c:crosses val="autoZero"/>
        <c:auto val="1"/>
        <c:lblAlgn val="ctr"/>
        <c:lblOffset val="100"/>
        <c:noMultiLvlLbl val="0"/>
      </c:catAx>
      <c:valAx>
        <c:axId val="211650798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21164787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effectLst>
                  <a:glow rad="63500">
                    <a:schemeClr val="accent1">
                      <a:satMod val="175000"/>
                      <a:alpha val="40000"/>
                    </a:schemeClr>
                  </a:glow>
                </a:effectLst>
                <a:latin typeface="+mn-lt"/>
                <a:ea typeface="+mn-ea"/>
                <a:cs typeface="+mn-cs"/>
              </a:defRPr>
            </a:pPr>
            <a:r>
              <a:rPr lang="en-US"/>
              <a:t>Exponential Growth</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effectLst>
                <a:glow rad="63500">
                  <a:schemeClr val="accent1">
                    <a:satMod val="175000"/>
                    <a:alpha val="40000"/>
                  </a:schemeClr>
                </a:glow>
              </a:effectLst>
              <a:latin typeface="+mn-lt"/>
              <a:ea typeface="+mn-ea"/>
              <a:cs typeface="+mn-cs"/>
            </a:defRPr>
          </a:pPr>
          <a:endParaRPr lang="en-US"/>
        </a:p>
      </c:txPr>
    </c:title>
    <c:autoTitleDeleted val="0"/>
    <c:plotArea>
      <c:layout/>
      <c:barChart>
        <c:barDir val="col"/>
        <c:grouping val="clustered"/>
        <c:varyColors val="0"/>
        <c:ser>
          <c:idx val="0"/>
          <c:order val="0"/>
          <c:tx>
            <c:strRef>
              <c:f>Sheet3!$A$9</c:f>
              <c:strCache>
                <c:ptCount val="1"/>
                <c:pt idx="0">
                  <c:v>2023 Growth %</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effectLst>
                      <a:glow rad="63500">
                        <a:schemeClr val="accent1">
                          <a:satMod val="175000"/>
                          <a:alpha val="40000"/>
                        </a:schemeClr>
                      </a:glow>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Sheet3!$B$8:$C$8</c:f>
              <c:strCache>
                <c:ptCount val="2"/>
                <c:pt idx="0">
                  <c:v>Total Sales (INR)</c:v>
                </c:pt>
                <c:pt idx="1">
                  <c:v>Total Operating  Profit (INR)</c:v>
                </c:pt>
              </c:strCache>
            </c:strRef>
          </c:cat>
          <c:val>
            <c:numRef>
              <c:f>Sheet3!$B$9:$C$9</c:f>
              <c:numCache>
                <c:formatCode>0%</c:formatCode>
                <c:ptCount val="2"/>
                <c:pt idx="0" formatCode="0.00%">
                  <c:v>0.53549999999999998</c:v>
                </c:pt>
                <c:pt idx="1">
                  <c:v>1</c:v>
                </c:pt>
              </c:numCache>
            </c:numRef>
          </c:val>
          <c:extLst>
            <c:ext xmlns:c16="http://schemas.microsoft.com/office/drawing/2014/chart" uri="{C3380CC4-5D6E-409C-BE32-E72D297353CC}">
              <c16:uniqueId val="{00000000-905E-4DFC-8FAD-E9990D92F16C}"/>
            </c:ext>
          </c:extLst>
        </c:ser>
        <c:ser>
          <c:idx val="1"/>
          <c:order val="1"/>
          <c:tx>
            <c:strRef>
              <c:f>Sheet3!$A$10</c:f>
              <c:strCache>
                <c:ptCount val="1"/>
                <c:pt idx="0">
                  <c:v>2024 Growth% (Forecasted)</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effectLst>
                      <a:glow rad="63500">
                        <a:schemeClr val="accent1">
                          <a:satMod val="175000"/>
                          <a:alpha val="40000"/>
                        </a:schemeClr>
                      </a:glow>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Sheet3!$B$8:$C$8</c:f>
              <c:strCache>
                <c:ptCount val="2"/>
                <c:pt idx="0">
                  <c:v>Total Sales (INR)</c:v>
                </c:pt>
                <c:pt idx="1">
                  <c:v>Total Operating  Profit (INR)</c:v>
                </c:pt>
              </c:strCache>
            </c:strRef>
          </c:cat>
          <c:val>
            <c:numRef>
              <c:f>Sheet3!$B$10:$C$10</c:f>
              <c:numCache>
                <c:formatCode>0%</c:formatCode>
                <c:ptCount val="2"/>
                <c:pt idx="0" formatCode="0.00%">
                  <c:v>0.30249999999999999</c:v>
                </c:pt>
                <c:pt idx="1">
                  <c:v>0.5</c:v>
                </c:pt>
              </c:numCache>
            </c:numRef>
          </c:val>
          <c:extLst>
            <c:ext xmlns:c16="http://schemas.microsoft.com/office/drawing/2014/chart" uri="{C3380CC4-5D6E-409C-BE32-E72D297353CC}">
              <c16:uniqueId val="{00000001-905E-4DFC-8FAD-E9990D92F16C}"/>
            </c:ext>
          </c:extLst>
        </c:ser>
        <c:dLbls>
          <c:dLblPos val="outEnd"/>
          <c:showLegendKey val="0"/>
          <c:showVal val="1"/>
          <c:showCatName val="0"/>
          <c:showSerName val="0"/>
          <c:showPercent val="0"/>
          <c:showBubbleSize val="0"/>
        </c:dLbls>
        <c:gapWidth val="315"/>
        <c:overlap val="-40"/>
        <c:axId val="1576206751"/>
        <c:axId val="1576214911"/>
      </c:barChart>
      <c:catAx>
        <c:axId val="1576206751"/>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effectLst>
                  <a:glow rad="63500">
                    <a:schemeClr val="accent1">
                      <a:satMod val="175000"/>
                      <a:alpha val="40000"/>
                    </a:schemeClr>
                  </a:glow>
                </a:effectLst>
                <a:latin typeface="+mn-lt"/>
                <a:ea typeface="+mn-ea"/>
                <a:cs typeface="+mn-cs"/>
              </a:defRPr>
            </a:pPr>
            <a:endParaRPr lang="en-US"/>
          </a:p>
        </c:txPr>
        <c:crossAx val="1576214911"/>
        <c:crosses val="autoZero"/>
        <c:auto val="1"/>
        <c:lblAlgn val="ctr"/>
        <c:lblOffset val="100"/>
        <c:noMultiLvlLbl val="0"/>
      </c:catAx>
      <c:valAx>
        <c:axId val="1576214911"/>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effectLst>
                  <a:glow rad="63500">
                    <a:schemeClr val="accent1">
                      <a:satMod val="175000"/>
                      <a:alpha val="40000"/>
                    </a:schemeClr>
                  </a:glow>
                </a:effectLst>
                <a:latin typeface="+mn-lt"/>
                <a:ea typeface="+mn-ea"/>
                <a:cs typeface="+mn-cs"/>
              </a:defRPr>
            </a:pPr>
            <a:endParaRPr lang="en-US"/>
          </a:p>
        </c:txPr>
        <c:crossAx val="157620675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effectLst>
                <a:glow rad="63500">
                  <a:schemeClr val="accent1">
                    <a:satMod val="175000"/>
                    <a:alpha val="40000"/>
                  </a:schemeClr>
                </a:glo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effectLst>
            <a:glow rad="63500">
              <a:schemeClr val="accent1">
                <a:satMod val="175000"/>
                <a:alpha val="40000"/>
              </a:schemeClr>
            </a:glow>
          </a:effectLst>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0.1043</cdr:x>
      <cdr:y>0.14271</cdr:y>
    </cdr:from>
    <cdr:to>
      <cdr:x>0.70665</cdr:x>
      <cdr:y>0.35996</cdr:y>
    </cdr:to>
    <cdr:sp macro="" textlink="">
      <cdr:nvSpPr>
        <cdr:cNvPr id="6" name="Text Box 5"/>
        <cdr:cNvSpPr txBox="1"/>
      </cdr:nvSpPr>
      <cdr:spPr>
        <a:xfrm xmlns:a="http://schemas.openxmlformats.org/drawingml/2006/main">
          <a:off x="609600" y="510540"/>
          <a:ext cx="3520440" cy="7772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a:p>
      </cdr:txBody>
    </cdr:sp>
  </cdr:relSizeAnchor>
  <cdr:relSizeAnchor xmlns:cdr="http://schemas.openxmlformats.org/drawingml/2006/chartDrawing">
    <cdr:from>
      <cdr:x>0.11715</cdr:x>
      <cdr:y>0.21543</cdr:y>
    </cdr:from>
    <cdr:to>
      <cdr:x>0.75667</cdr:x>
      <cdr:y>0.42138</cdr:y>
    </cdr:to>
    <cdr:pic>
      <cdr:nvPicPr>
        <cdr:cNvPr id="7" name="Graphic 1" descr="Arrow: Counter-clockwise curve with solid fill">
          <a:extLst xmlns:a="http://schemas.openxmlformats.org/drawingml/2006/main">
            <a:ext uri="{FF2B5EF4-FFF2-40B4-BE49-F238E27FC236}">
              <a16:creationId xmlns:a16="http://schemas.microsoft.com/office/drawing/2014/main" id="{DD55D5A9-34A2-28E0-79AB-0482AE895AD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rot="4711775">
          <a:off x="2371599" y="-866178"/>
          <a:ext cx="736805" cy="4010585"/>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0.28708</cdr:x>
      <cdr:y>0.38522</cdr:y>
    </cdr:from>
    <cdr:to>
      <cdr:x>0.689</cdr:x>
      <cdr:y>0.69015</cdr:y>
    </cdr:to>
    <cdr:cxnSp macro="">
      <cdr:nvCxnSpPr>
        <cdr:cNvPr id="3" name="Straight Arrow Connector 2">
          <a:extLst xmlns:a="http://schemas.openxmlformats.org/drawingml/2006/main">
            <a:ext uri="{FF2B5EF4-FFF2-40B4-BE49-F238E27FC236}">
              <a16:creationId xmlns:a16="http://schemas.microsoft.com/office/drawing/2014/main" id="{7A09E6EF-0EAF-EA96-3FD6-8A4D2F96F81A}"/>
            </a:ext>
          </a:extLst>
        </cdr:cNvPr>
        <cdr:cNvCxnSpPr/>
      </cdr:nvCxnSpPr>
      <cdr:spPr>
        <a:xfrm xmlns:a="http://schemas.openxmlformats.org/drawingml/2006/main" flipV="1">
          <a:off x="1769806" y="1689305"/>
          <a:ext cx="2477729" cy="1337188"/>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accent4"/>
        </a:lnRef>
        <a:fillRef xmlns:a="http://schemas.openxmlformats.org/drawingml/2006/main" idx="0">
          <a:schemeClr val="accent4"/>
        </a:fillRef>
        <a:effectRef xmlns:a="http://schemas.openxmlformats.org/drawingml/2006/main" idx="2">
          <a:schemeClr val="accent4"/>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40483-835A-4C11-9CA5-49011AB7030F}" type="datetimeFigureOut">
              <a:rPr lang="en-IN" smtClean="0"/>
              <a:t>20-06-2024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C47F9E-952A-4BE2-8FD6-23906C48641B}" type="slidenum">
              <a:rPr lang="en-IN" smtClean="0"/>
              <a:t>‹#›</a:t>
            </a:fld>
            <a:endParaRPr lang="en-IN"/>
          </a:p>
        </p:txBody>
      </p:sp>
    </p:spTree>
    <p:extLst>
      <p:ext uri="{BB962C8B-B14F-4D97-AF65-F5344CB8AC3E}">
        <p14:creationId xmlns:p14="http://schemas.microsoft.com/office/powerpoint/2010/main" val="18593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C14CEB38-DA38-4F43-AFB8-94FE45CA5866}"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8595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C47F9E-952A-4BE2-8FD6-23906C48641B}" type="slidenum">
              <a:rPr lang="en-IN" smtClean="0"/>
              <a:t>8</a:t>
            </a:fld>
            <a:endParaRPr lang="en-IN"/>
          </a:p>
        </p:txBody>
      </p:sp>
    </p:spTree>
    <p:extLst>
      <p:ext uri="{BB962C8B-B14F-4D97-AF65-F5344CB8AC3E}">
        <p14:creationId xmlns:p14="http://schemas.microsoft.com/office/powerpoint/2010/main" val="221975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EFEF8-E64C-1C8E-F4B5-FED8D1698B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AAF8384-D265-94E0-F628-BD601EB1A9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EB28848-841D-522E-E958-5E99D6278573}"/>
              </a:ext>
            </a:extLst>
          </p:cNvPr>
          <p:cNvSpPr>
            <a:spLocks noGrp="1"/>
          </p:cNvSpPr>
          <p:nvPr>
            <p:ph type="dt" sz="half" idx="10"/>
          </p:nvPr>
        </p:nvSpPr>
        <p:spPr/>
        <p:txBody>
          <a:bodyPr/>
          <a:lstStyle/>
          <a:p>
            <a:fld id="{B36A6F24-01E5-4EE1-A9A5-C45352474F99}" type="datetimeFigureOut">
              <a:rPr lang="en-IN" smtClean="0"/>
              <a:t>20-06-2024</a:t>
            </a:fld>
            <a:endParaRPr lang="en-IN"/>
          </a:p>
        </p:txBody>
      </p:sp>
      <p:sp>
        <p:nvSpPr>
          <p:cNvPr id="5" name="Footer Placeholder 4">
            <a:extLst>
              <a:ext uri="{FF2B5EF4-FFF2-40B4-BE49-F238E27FC236}">
                <a16:creationId xmlns:a16="http://schemas.microsoft.com/office/drawing/2014/main" id="{B097219C-52C2-06D1-1E14-0C18640BBC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C5EAC2B-1E21-7085-8FCB-567408149D3D}"/>
              </a:ext>
            </a:extLst>
          </p:cNvPr>
          <p:cNvSpPr>
            <a:spLocks noGrp="1"/>
          </p:cNvSpPr>
          <p:nvPr>
            <p:ph type="sldNum" sz="quarter" idx="12"/>
          </p:nvPr>
        </p:nvSpPr>
        <p:spPr/>
        <p:txBody>
          <a:bodyPr/>
          <a:lstStyle/>
          <a:p>
            <a:fld id="{17177BCB-5D7A-40C4-91A4-7C4BE8FBA335}" type="slidenum">
              <a:rPr lang="en-IN" smtClean="0"/>
              <a:t>‹#›</a:t>
            </a:fld>
            <a:endParaRPr lang="en-IN"/>
          </a:p>
        </p:txBody>
      </p:sp>
    </p:spTree>
    <p:extLst>
      <p:ext uri="{BB962C8B-B14F-4D97-AF65-F5344CB8AC3E}">
        <p14:creationId xmlns:p14="http://schemas.microsoft.com/office/powerpoint/2010/main" val="249922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53A1-CA8D-2C94-E338-4452B98D7D1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560315-D910-07CB-7D7F-2A6A51C1E8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17B4BC7-B8AE-CD6E-2033-9001CCCCC0ED}"/>
              </a:ext>
            </a:extLst>
          </p:cNvPr>
          <p:cNvSpPr>
            <a:spLocks noGrp="1"/>
          </p:cNvSpPr>
          <p:nvPr>
            <p:ph type="dt" sz="half" idx="10"/>
          </p:nvPr>
        </p:nvSpPr>
        <p:spPr/>
        <p:txBody>
          <a:bodyPr/>
          <a:lstStyle/>
          <a:p>
            <a:fld id="{B36A6F24-01E5-4EE1-A9A5-C45352474F99}" type="datetimeFigureOut">
              <a:rPr lang="en-IN" smtClean="0"/>
              <a:t>20-06-2024</a:t>
            </a:fld>
            <a:endParaRPr lang="en-IN"/>
          </a:p>
        </p:txBody>
      </p:sp>
      <p:sp>
        <p:nvSpPr>
          <p:cNvPr id="5" name="Footer Placeholder 4">
            <a:extLst>
              <a:ext uri="{FF2B5EF4-FFF2-40B4-BE49-F238E27FC236}">
                <a16:creationId xmlns:a16="http://schemas.microsoft.com/office/drawing/2014/main" id="{1973E9C8-4144-CABA-EAF5-D5B9AAD3682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895877D-F739-5F62-DA8D-D3B89726DEA8}"/>
              </a:ext>
            </a:extLst>
          </p:cNvPr>
          <p:cNvSpPr>
            <a:spLocks noGrp="1"/>
          </p:cNvSpPr>
          <p:nvPr>
            <p:ph type="sldNum" sz="quarter" idx="12"/>
          </p:nvPr>
        </p:nvSpPr>
        <p:spPr/>
        <p:txBody>
          <a:bodyPr/>
          <a:lstStyle/>
          <a:p>
            <a:fld id="{17177BCB-5D7A-40C4-91A4-7C4BE8FBA335}" type="slidenum">
              <a:rPr lang="en-IN" smtClean="0"/>
              <a:t>‹#›</a:t>
            </a:fld>
            <a:endParaRPr lang="en-IN"/>
          </a:p>
        </p:txBody>
      </p:sp>
    </p:spTree>
    <p:extLst>
      <p:ext uri="{BB962C8B-B14F-4D97-AF65-F5344CB8AC3E}">
        <p14:creationId xmlns:p14="http://schemas.microsoft.com/office/powerpoint/2010/main" val="159102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5FCF81-2643-6C0F-32E7-4438AE03C9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4DEBA7D-64F9-AE64-3A05-F8259923A3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5429957-F025-30B4-02C6-99FF3B9322D2}"/>
              </a:ext>
            </a:extLst>
          </p:cNvPr>
          <p:cNvSpPr>
            <a:spLocks noGrp="1"/>
          </p:cNvSpPr>
          <p:nvPr>
            <p:ph type="dt" sz="half" idx="10"/>
          </p:nvPr>
        </p:nvSpPr>
        <p:spPr/>
        <p:txBody>
          <a:bodyPr/>
          <a:lstStyle/>
          <a:p>
            <a:fld id="{B36A6F24-01E5-4EE1-A9A5-C45352474F99}" type="datetimeFigureOut">
              <a:rPr lang="en-IN" smtClean="0"/>
              <a:t>20-06-2024</a:t>
            </a:fld>
            <a:endParaRPr lang="en-IN"/>
          </a:p>
        </p:txBody>
      </p:sp>
      <p:sp>
        <p:nvSpPr>
          <p:cNvPr id="5" name="Footer Placeholder 4">
            <a:extLst>
              <a:ext uri="{FF2B5EF4-FFF2-40B4-BE49-F238E27FC236}">
                <a16:creationId xmlns:a16="http://schemas.microsoft.com/office/drawing/2014/main" id="{F1A4B31E-3353-E6A7-EB56-471E35A1403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A55510-245D-8785-967B-2135EDFF3395}"/>
              </a:ext>
            </a:extLst>
          </p:cNvPr>
          <p:cNvSpPr>
            <a:spLocks noGrp="1"/>
          </p:cNvSpPr>
          <p:nvPr>
            <p:ph type="sldNum" sz="quarter" idx="12"/>
          </p:nvPr>
        </p:nvSpPr>
        <p:spPr/>
        <p:txBody>
          <a:bodyPr/>
          <a:lstStyle/>
          <a:p>
            <a:fld id="{17177BCB-5D7A-40C4-91A4-7C4BE8FBA335}" type="slidenum">
              <a:rPr lang="en-IN" smtClean="0"/>
              <a:t>‹#›</a:t>
            </a:fld>
            <a:endParaRPr lang="en-IN"/>
          </a:p>
        </p:txBody>
      </p:sp>
    </p:spTree>
    <p:extLst>
      <p:ext uri="{BB962C8B-B14F-4D97-AF65-F5344CB8AC3E}">
        <p14:creationId xmlns:p14="http://schemas.microsoft.com/office/powerpoint/2010/main" val="2745659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_Pict">
    <p:spTree>
      <p:nvGrpSpPr>
        <p:cNvPr id="1" name=""/>
        <p:cNvGrpSpPr/>
        <p:nvPr/>
      </p:nvGrpSpPr>
      <p:grpSpPr>
        <a:xfrm>
          <a:off x="0" y="0"/>
          <a:ext cx="0" cy="0"/>
          <a:chOff x="0" y="0"/>
          <a:chExt cx="0" cy="0"/>
        </a:xfrm>
      </p:grpSpPr>
      <p:sp>
        <p:nvSpPr>
          <p:cNvPr id="21" name="Textplatzhalter 7">
            <a:extLst>
              <a:ext uri="{FF2B5EF4-FFF2-40B4-BE49-F238E27FC236}">
                <a16:creationId xmlns:a16="http://schemas.microsoft.com/office/drawing/2014/main" id="{91E083C6-7A41-414A-89E3-582163B5D39F}"/>
              </a:ext>
            </a:extLst>
          </p:cNvPr>
          <p:cNvSpPr>
            <a:spLocks noGrp="1"/>
          </p:cNvSpPr>
          <p:nvPr>
            <p:ph type="body" sz="quarter" idx="27" hasCustomPrompt="1"/>
          </p:nvPr>
        </p:nvSpPr>
        <p:spPr>
          <a:xfrm>
            <a:off x="515273" y="5436000"/>
            <a:ext cx="11161453" cy="792000"/>
          </a:xfrm>
        </p:spPr>
        <p:txBody>
          <a:bodyPr tIns="72000" rIns="0"/>
          <a:lstStyle>
            <a:lvl1pPr marL="0" marR="0" indent="0" algn="l" defTabSz="914400" rtl="0" eaLnBrk="1" fontAlgn="auto" latinLnBrk="0" hangingPunct="1">
              <a:lnSpc>
                <a:spcPct val="80000"/>
              </a:lnSpc>
              <a:spcBef>
                <a:spcPts val="0"/>
              </a:spcBef>
              <a:spcAft>
                <a:spcPts val="1000"/>
              </a:spcAft>
              <a:buClrTx/>
              <a:buSzTx/>
              <a:buFont typeface="Wingdings" panose="05000000000000000000" pitchFamily="2" charset="2"/>
              <a:buNone/>
              <a:tabLst/>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80000"/>
              </a:lnSpc>
              <a:spcBef>
                <a:spcPts val="0"/>
              </a:spcBef>
              <a:spcAft>
                <a:spcPts val="1000"/>
              </a:spcAft>
              <a:buClrTx/>
              <a:buSzTx/>
              <a:buFont typeface="Wingdings" panose="05000000000000000000" pitchFamily="2" charset="2"/>
              <a:buNone/>
              <a:tabLst/>
              <a:defRPr/>
            </a:pPr>
            <a:r>
              <a:rPr lang="en-US" altLang="ja-JP" dirty="0"/>
              <a:t>Fill in your name</a:t>
            </a:r>
          </a:p>
        </p:txBody>
      </p:sp>
      <p:sp>
        <p:nvSpPr>
          <p:cNvPr id="22" name="Titel 1">
            <a:extLst>
              <a:ext uri="{FF2B5EF4-FFF2-40B4-BE49-F238E27FC236}">
                <a16:creationId xmlns:a16="http://schemas.microsoft.com/office/drawing/2014/main" id="{A0A9C44F-BD34-4E7F-B498-AA1BE83E18D6}"/>
              </a:ext>
            </a:extLst>
          </p:cNvPr>
          <p:cNvSpPr>
            <a:spLocks noGrp="1"/>
          </p:cNvSpPr>
          <p:nvPr>
            <p:ph type="ctrTitle" hasCustomPrompt="1"/>
          </p:nvPr>
        </p:nvSpPr>
        <p:spPr>
          <a:xfrm>
            <a:off x="515273" y="3780000"/>
            <a:ext cx="11161453" cy="1296000"/>
          </a:xfrm>
          <a:ln>
            <a:noFill/>
          </a:ln>
        </p:spPr>
        <p:txBody>
          <a:bodyPr vert="horz" lIns="0" tIns="0" rIns="0" bIns="0" rtlCol="0" anchor="b" anchorCtr="0">
            <a:noAutofit/>
          </a:bodyPr>
          <a:lstStyle>
            <a:lvl1pPr>
              <a:lnSpc>
                <a:spcPct val="100000"/>
              </a:lnSpc>
              <a:spcBef>
                <a:spcPts val="0"/>
              </a:spcBef>
              <a:spcAft>
                <a:spcPts val="800"/>
              </a:spcAft>
              <a:defRPr lang="de-DE" sz="4000" b="1" cap="none">
                <a:solidFill>
                  <a:schemeClr val="tx1"/>
                </a:solidFill>
                <a:latin typeface="+mj-lt"/>
                <a:cs typeface="Arial" panose="020B0604020202020204" pitchFamily="34" charset="0"/>
              </a:defRPr>
            </a:lvl1pPr>
          </a:lstStyle>
          <a:p>
            <a:pPr marL="0" lvl="0">
              <a:lnSpc>
                <a:spcPct val="80000"/>
              </a:lnSpc>
            </a:pPr>
            <a:r>
              <a:rPr lang="en-US" altLang="ja-JP" noProof="0" dirty="0"/>
              <a:t>CLICK TO EDIT MASTER TITLE STYLE</a:t>
            </a:r>
            <a:endParaRPr lang="en-GB" noProof="0" dirty="0"/>
          </a:p>
        </p:txBody>
      </p:sp>
      <p:sp>
        <p:nvSpPr>
          <p:cNvPr id="11" name="Textplatzhalter 7">
            <a:extLst>
              <a:ext uri="{FF2B5EF4-FFF2-40B4-BE49-F238E27FC236}">
                <a16:creationId xmlns:a16="http://schemas.microsoft.com/office/drawing/2014/main" id="{3E7641B7-1F84-4A72-9408-28E7874F57C0}"/>
              </a:ext>
            </a:extLst>
          </p:cNvPr>
          <p:cNvSpPr>
            <a:spLocks noGrp="1"/>
          </p:cNvSpPr>
          <p:nvPr>
            <p:ph type="body" sz="quarter" idx="28" hasCustomPrompt="1"/>
          </p:nvPr>
        </p:nvSpPr>
        <p:spPr>
          <a:xfrm>
            <a:off x="10056515" y="6418924"/>
            <a:ext cx="1620211" cy="252000"/>
          </a:xfrm>
        </p:spPr>
        <p:txBody>
          <a:bodyPr tIns="72000" rIns="0"/>
          <a:lstStyle>
            <a:lvl1pPr marL="0" marR="0" indent="0" algn="r" defTabSz="914400" rtl="0" eaLnBrk="1" fontAlgn="auto" latinLnBrk="0" hangingPunct="1">
              <a:lnSpc>
                <a:spcPct val="80000"/>
              </a:lnSpc>
              <a:spcBef>
                <a:spcPts val="0"/>
              </a:spcBef>
              <a:spcAft>
                <a:spcPts val="1000"/>
              </a:spcAft>
              <a:buClrTx/>
              <a:buSzTx/>
              <a:buFont typeface="Wingdings" panose="05000000000000000000" pitchFamily="2" charset="2"/>
              <a:buNone/>
              <a:tabLst/>
              <a:defRPr sz="14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80000"/>
              </a:lnSpc>
              <a:spcBef>
                <a:spcPts val="0"/>
              </a:spcBef>
              <a:spcAft>
                <a:spcPts val="1000"/>
              </a:spcAft>
              <a:buClrTx/>
              <a:buSzTx/>
              <a:buFont typeface="Wingdings" panose="05000000000000000000" pitchFamily="2" charset="2"/>
              <a:buNone/>
              <a:tabLst/>
              <a:defRPr/>
            </a:pPr>
            <a:r>
              <a:rPr lang="en-GB" altLang="ja-JP" noProof="0" dirty="0"/>
              <a:t>XXXX/XX/XX</a:t>
            </a:r>
            <a:endParaRPr lang="en-US" altLang="ja-JP" dirty="0"/>
          </a:p>
        </p:txBody>
      </p:sp>
      <p:pic>
        <p:nvPicPr>
          <p:cNvPr id="5" name="図プレースホルダー 14">
            <a:extLst>
              <a:ext uri="{FF2B5EF4-FFF2-40B4-BE49-F238E27FC236}">
                <a16:creationId xmlns:a16="http://schemas.microsoft.com/office/drawing/2014/main" id="{097BFE66-E71E-2CD3-D5A9-99EDDD985F4B}"/>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0" cy="3456000"/>
          </a:xfrm>
          <a:prstGeom prst="rect">
            <a:avLst/>
          </a:prstGeom>
          <a:noFill/>
          <a:ln>
            <a:noFill/>
          </a:ln>
        </p:spPr>
      </p:pic>
      <p:sp>
        <p:nvSpPr>
          <p:cNvPr id="20" name="Textplatzhalter 7">
            <a:extLst>
              <a:ext uri="{FF2B5EF4-FFF2-40B4-BE49-F238E27FC236}">
                <a16:creationId xmlns:a16="http://schemas.microsoft.com/office/drawing/2014/main" id="{4BBD4D4D-3CCE-444B-8246-5BAA4E736FF5}"/>
              </a:ext>
            </a:extLst>
          </p:cNvPr>
          <p:cNvSpPr>
            <a:spLocks noGrp="1"/>
          </p:cNvSpPr>
          <p:nvPr>
            <p:ph type="body" sz="quarter" idx="29" hasCustomPrompt="1"/>
          </p:nvPr>
        </p:nvSpPr>
        <p:spPr>
          <a:xfrm>
            <a:off x="540067" y="520511"/>
            <a:ext cx="11161453" cy="368847"/>
          </a:xfrm>
        </p:spPr>
        <p:txBody>
          <a:bodyPr tIns="72000" rIns="0"/>
          <a:lstStyle>
            <a:lvl1pPr marL="0" marR="0" indent="0" algn="l" defTabSz="914400" rtl="0" eaLnBrk="1" fontAlgn="auto" latinLnBrk="0" hangingPunct="1">
              <a:lnSpc>
                <a:spcPct val="80000"/>
              </a:lnSpc>
              <a:spcBef>
                <a:spcPts val="0"/>
              </a:spcBef>
              <a:spcAft>
                <a:spcPts val="1000"/>
              </a:spcAft>
              <a:buClrTx/>
              <a:buSzTx/>
              <a:buFont typeface="Wingdings" panose="05000000000000000000" pitchFamily="2" charset="2"/>
              <a:buNone/>
              <a:tabLst/>
              <a:defRPr sz="2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80000"/>
              </a:lnSpc>
              <a:spcBef>
                <a:spcPts val="0"/>
              </a:spcBef>
              <a:spcAft>
                <a:spcPts val="1000"/>
              </a:spcAft>
              <a:buClrTx/>
              <a:buSzTx/>
              <a:buFont typeface="Wingdings" panose="05000000000000000000" pitchFamily="2" charset="2"/>
              <a:buNone/>
              <a:tabLst/>
              <a:defRPr/>
            </a:pPr>
            <a:r>
              <a:rPr lang="en-US" altLang="ja-JP" noProof="0" dirty="0"/>
              <a:t>Fill in the necessary items</a:t>
            </a:r>
          </a:p>
        </p:txBody>
      </p:sp>
      <p:sp>
        <p:nvSpPr>
          <p:cNvPr id="7" name="Fußzeilenplatzhalter 4">
            <a:extLst>
              <a:ext uri="{FF2B5EF4-FFF2-40B4-BE49-F238E27FC236}">
                <a16:creationId xmlns:a16="http://schemas.microsoft.com/office/drawing/2014/main" id="{6E7933A9-032B-44F6-6DF2-24AF03E2EDAE}"/>
              </a:ext>
            </a:extLst>
          </p:cNvPr>
          <p:cNvSpPr txBox="1">
            <a:spLocks/>
          </p:cNvSpPr>
          <p:nvPr userDrawn="1"/>
        </p:nvSpPr>
        <p:spPr>
          <a:xfrm>
            <a:off x="920199" y="6646763"/>
            <a:ext cx="2356438" cy="113239"/>
          </a:xfrm>
          <a:prstGeom prst="rect">
            <a:avLst/>
          </a:prstGeom>
        </p:spPr>
        <p:txBody>
          <a:bodyPr vert="horz" lIns="0" tIns="0" rIns="0" bIns="0" rtlCol="0" anchor="ctr"/>
          <a:lstStyle>
            <a:defPPr>
              <a:defRPr lang="de-DE"/>
            </a:defPPr>
            <a:lvl1pPr marL="0" algn="ctr" defTabSz="914309" rtl="0" eaLnBrk="1" latinLnBrk="0" hangingPunct="1">
              <a:defRPr sz="10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algn="l"/>
            <a:r>
              <a:rPr lang="en-US" altLang="ja-JP" sz="700" dirty="0">
                <a:solidFill>
                  <a:schemeClr val="bg1">
                    <a:lumMod val="50000"/>
                  </a:schemeClr>
                </a:solidFill>
              </a:rPr>
              <a:t>© 2024 HORIBA, Ltd. All rights reserved.</a:t>
            </a:r>
            <a:endParaRPr lang="en-US" sz="700" dirty="0">
              <a:solidFill>
                <a:schemeClr val="bg1">
                  <a:lumMod val="50000"/>
                </a:schemeClr>
              </a:solidFill>
            </a:endParaRPr>
          </a:p>
        </p:txBody>
      </p:sp>
      <p:pic>
        <p:nvPicPr>
          <p:cNvPr id="8" name="図 7">
            <a:extLst>
              <a:ext uri="{FF2B5EF4-FFF2-40B4-BE49-F238E27FC236}">
                <a16:creationId xmlns:a16="http://schemas.microsoft.com/office/drawing/2014/main" id="{B4F7F04F-E655-5411-C5E3-E97710DF2684}"/>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46258" y="6641892"/>
            <a:ext cx="656487" cy="113239"/>
          </a:xfrm>
          <a:prstGeom prst="rect">
            <a:avLst/>
          </a:prstGeom>
        </p:spPr>
      </p:pic>
      <p:cxnSp>
        <p:nvCxnSpPr>
          <p:cNvPr id="9" name="直線コネクタ 8">
            <a:extLst>
              <a:ext uri="{FF2B5EF4-FFF2-40B4-BE49-F238E27FC236}">
                <a16:creationId xmlns:a16="http://schemas.microsoft.com/office/drawing/2014/main" id="{3E1CEF5E-5F2E-19A8-DF9E-175DDD11B4AC}"/>
              </a:ext>
            </a:extLst>
          </p:cNvPr>
          <p:cNvCxnSpPr>
            <a:cxnSpLocks/>
          </p:cNvCxnSpPr>
          <p:nvPr userDrawn="1"/>
        </p:nvCxnSpPr>
        <p:spPr>
          <a:xfrm>
            <a:off x="852912" y="6647792"/>
            <a:ext cx="0" cy="107339"/>
          </a:xfrm>
          <a:prstGeom prst="line">
            <a:avLst/>
          </a:prstGeom>
          <a:noFill/>
          <a:ln w="9525">
            <a:solidFill>
              <a:schemeClr val="bg1">
                <a:lumMod val="50000"/>
              </a:schemeClr>
            </a:solidFill>
            <a:prstDash val="solid"/>
            <a:round/>
            <a:headEnd/>
            <a:tailEnd/>
          </a:ln>
        </p:spPr>
      </p:cxnSp>
    </p:spTree>
    <p:extLst>
      <p:ext uri="{BB962C8B-B14F-4D97-AF65-F5344CB8AC3E}">
        <p14:creationId xmlns:p14="http://schemas.microsoft.com/office/powerpoint/2010/main" val="20541859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GB" altLang="ja-JP" noProof="0" dirty="0"/>
              <a:t>Click to edit Master title style</a:t>
            </a:r>
            <a:endParaRPr kumimoji="1" lang="ja-JP" altLang="en-US" dirty="0"/>
          </a:p>
        </p:txBody>
      </p:sp>
      <p:sp>
        <p:nvSpPr>
          <p:cNvPr id="5" name="Inhaltsplatzhalter 2"/>
          <p:cNvSpPr>
            <a:spLocks noGrp="1"/>
          </p:cNvSpPr>
          <p:nvPr>
            <p:ph idx="28" hasCustomPrompt="1"/>
          </p:nvPr>
        </p:nvSpPr>
        <p:spPr>
          <a:xfrm>
            <a:off x="515273" y="1080000"/>
            <a:ext cx="11161453" cy="5148000"/>
          </a:xfrm>
          <a:noFill/>
          <a:ln>
            <a:noFill/>
          </a:ln>
        </p:spPr>
        <p:txBody>
          <a:bodyPr vert="horz" lIns="0" tIns="0" rIns="0" bIns="0" rtlCol="0">
            <a:noAutofit/>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lang="de-DE" sz="3200" dirty="0"/>
            </a:lvl1pPr>
            <a:lvl2pPr marL="457200" marR="0" indent="0" algn="l" defTabSz="914400" rtl="0" eaLnBrk="1" fontAlgn="auto" latinLnBrk="0" hangingPunct="1">
              <a:lnSpc>
                <a:spcPct val="120000"/>
              </a:lnSpc>
              <a:spcBef>
                <a:spcPts val="0"/>
              </a:spcBef>
              <a:spcAft>
                <a:spcPts val="0"/>
              </a:spcAft>
              <a:buClrTx/>
              <a:buSzTx/>
              <a:buFont typeface="Symbol" panose="05050102010706020507" pitchFamily="18" charset="2"/>
              <a:buNone/>
              <a:tabLst/>
              <a:defRPr lang="en-GB" sz="2800" noProof="0" dirty="0" smtClean="0"/>
            </a:lvl2pPr>
            <a:lvl3pPr marL="914400" indent="0">
              <a:lnSpc>
                <a:spcPct val="120000"/>
              </a:lnSpc>
              <a:spcAft>
                <a:spcPts val="0"/>
              </a:spcAft>
              <a:buNone/>
              <a:defRPr lang="en-GB" sz="2400" noProof="0" dirty="0" smtClean="0"/>
            </a:lvl3pPr>
            <a:lvl4pPr marL="1371600" marR="0" indent="0" algn="l" defTabSz="914400" rtl="0" eaLnBrk="1" fontAlgn="auto" latinLnBrk="0" hangingPunct="1">
              <a:lnSpc>
                <a:spcPct val="120000"/>
              </a:lnSpc>
              <a:spcBef>
                <a:spcPts val="0"/>
              </a:spcBef>
              <a:spcAft>
                <a:spcPts val="0"/>
              </a:spcAft>
              <a:buClrTx/>
              <a:buSzTx/>
              <a:buFont typeface="Symbol" panose="05050102010706020507" pitchFamily="18" charset="2"/>
              <a:buNone/>
              <a:tabLst/>
              <a:defRPr lang="en-GB" sz="1200" noProof="0" dirty="0" smtClean="0"/>
            </a:lvl4pPr>
            <a:lvl5pPr>
              <a:defRPr lang="en-GB" noProof="0" dirty="0" smtClean="0"/>
            </a:lvl5p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US" altLang="ja-JP" sz="32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Click to edit Master text style</a:t>
            </a:r>
            <a:endParaRPr kumimoji="0" lang="en-GB" altLang="ja-JP" sz="32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pPr marL="457200" marR="0" lvl="1" indent="0" algn="l" defTabSz="914400" rtl="0" eaLnBrk="1" fontAlgn="auto" latinLnBrk="0" hangingPunct="1">
              <a:lnSpc>
                <a:spcPct val="120000"/>
              </a:lnSpc>
              <a:spcBef>
                <a:spcPts val="0"/>
              </a:spcBef>
              <a:spcAft>
                <a:spcPts val="0"/>
              </a:spcAft>
              <a:buClrTx/>
              <a:buSzTx/>
              <a:buFont typeface="Symbol" panose="05050102010706020507" pitchFamily="18" charset="2"/>
              <a:buNone/>
              <a:tabLst/>
              <a:defRPr/>
            </a:pPr>
            <a:r>
              <a:rPr kumimoji="0" lang="en-GB" altLang="ja-JP" sz="24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Second level</a:t>
            </a:r>
          </a:p>
          <a:p>
            <a:pPr marL="1371600" marR="0" lvl="3" indent="0" algn="l" defTabSz="914400" rtl="0" eaLnBrk="1" fontAlgn="auto" latinLnBrk="0" hangingPunct="1">
              <a:lnSpc>
                <a:spcPct val="120000"/>
              </a:lnSpc>
              <a:spcBef>
                <a:spcPts val="0"/>
              </a:spcBef>
              <a:spcAft>
                <a:spcPts val="0"/>
              </a:spcAft>
              <a:buClrTx/>
              <a:buSzTx/>
              <a:buFont typeface="Symbol" panose="05050102010706020507" pitchFamily="18" charset="2"/>
              <a:buNone/>
              <a:tabLst/>
              <a:defRPr/>
            </a:pPr>
            <a:r>
              <a:rPr kumimoji="0" lang="en-US" altLang="ja-JP" sz="2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Third level</a:t>
            </a:r>
          </a:p>
        </p:txBody>
      </p:sp>
    </p:spTree>
    <p:extLst>
      <p:ext uri="{BB962C8B-B14F-4D97-AF65-F5344CB8AC3E}">
        <p14:creationId xmlns:p14="http://schemas.microsoft.com/office/powerpoint/2010/main" val="201605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7"/>
            <a:ext cx="12192000" cy="6857107"/>
          </a:xfrm>
          <a:prstGeom prst="rect">
            <a:avLst/>
          </a:prstGeom>
        </p:spPr>
      </p:pic>
      <p:sp>
        <p:nvSpPr>
          <p:cNvPr id="7" name="Fußzeilenplatzhalter 4">
            <a:extLst>
              <a:ext uri="{FF2B5EF4-FFF2-40B4-BE49-F238E27FC236}">
                <a16:creationId xmlns:a16="http://schemas.microsoft.com/office/drawing/2014/main" id="{24BE0733-7A7A-F0F7-5718-A133AA5DF91B}"/>
              </a:ext>
            </a:extLst>
          </p:cNvPr>
          <p:cNvSpPr txBox="1">
            <a:spLocks/>
          </p:cNvSpPr>
          <p:nvPr userDrawn="1"/>
        </p:nvSpPr>
        <p:spPr>
          <a:xfrm>
            <a:off x="920199" y="6646763"/>
            <a:ext cx="2356438" cy="113239"/>
          </a:xfrm>
          <a:prstGeom prst="rect">
            <a:avLst/>
          </a:prstGeom>
        </p:spPr>
        <p:txBody>
          <a:bodyPr vert="horz" lIns="0" tIns="0" rIns="0" bIns="0" rtlCol="0" anchor="ctr"/>
          <a:lstStyle>
            <a:defPPr>
              <a:defRPr lang="de-DE"/>
            </a:defPPr>
            <a:lvl1pPr marL="0" algn="ctr" defTabSz="914309" rtl="0" eaLnBrk="1" latinLnBrk="0" hangingPunct="1">
              <a:defRPr sz="10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algn="l"/>
            <a:r>
              <a:rPr lang="en-US" altLang="ja-JP" sz="700" dirty="0">
                <a:solidFill>
                  <a:schemeClr val="bg1">
                    <a:lumMod val="50000"/>
                  </a:schemeClr>
                </a:solidFill>
              </a:rPr>
              <a:t>© 2024 HORIBA, Ltd. All rights reserved.</a:t>
            </a:r>
            <a:endParaRPr lang="en-US" sz="700" dirty="0">
              <a:solidFill>
                <a:schemeClr val="bg1">
                  <a:lumMod val="50000"/>
                </a:schemeClr>
              </a:solidFill>
            </a:endParaRPr>
          </a:p>
        </p:txBody>
      </p:sp>
      <p:pic>
        <p:nvPicPr>
          <p:cNvPr id="8" name="図 7">
            <a:extLst>
              <a:ext uri="{FF2B5EF4-FFF2-40B4-BE49-F238E27FC236}">
                <a16:creationId xmlns:a16="http://schemas.microsoft.com/office/drawing/2014/main" id="{66F51500-993D-0E8C-7FC1-5BBE002E5ACB}"/>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46258" y="6641892"/>
            <a:ext cx="656487" cy="113239"/>
          </a:xfrm>
          <a:prstGeom prst="rect">
            <a:avLst/>
          </a:prstGeom>
        </p:spPr>
      </p:pic>
      <p:cxnSp>
        <p:nvCxnSpPr>
          <p:cNvPr id="10" name="直線コネクタ 9">
            <a:extLst>
              <a:ext uri="{FF2B5EF4-FFF2-40B4-BE49-F238E27FC236}">
                <a16:creationId xmlns:a16="http://schemas.microsoft.com/office/drawing/2014/main" id="{F911FD20-245F-E43D-2196-E7CDD3AC662F}"/>
              </a:ext>
            </a:extLst>
          </p:cNvPr>
          <p:cNvCxnSpPr>
            <a:cxnSpLocks/>
          </p:cNvCxnSpPr>
          <p:nvPr userDrawn="1"/>
        </p:nvCxnSpPr>
        <p:spPr>
          <a:xfrm>
            <a:off x="852912" y="6647792"/>
            <a:ext cx="0" cy="107339"/>
          </a:xfrm>
          <a:prstGeom prst="line">
            <a:avLst/>
          </a:prstGeom>
          <a:noFill/>
          <a:ln w="9525">
            <a:solidFill>
              <a:schemeClr val="bg1">
                <a:lumMod val="50000"/>
              </a:schemeClr>
            </a:solidFill>
            <a:prstDash val="solid"/>
            <a:round/>
            <a:headEnd/>
            <a:tailEnd/>
          </a:ln>
        </p:spPr>
      </p:cxnSp>
    </p:spTree>
    <p:extLst>
      <p:ext uri="{BB962C8B-B14F-4D97-AF65-F5344CB8AC3E}">
        <p14:creationId xmlns:p14="http://schemas.microsoft.com/office/powerpoint/2010/main" val="170365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A1087-D0A6-508D-CFD7-ED55692371B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619E68F-8756-B3B9-BD1A-2F99E448F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732B54E-461C-2760-8597-784FEBE45C3A}"/>
              </a:ext>
            </a:extLst>
          </p:cNvPr>
          <p:cNvSpPr>
            <a:spLocks noGrp="1"/>
          </p:cNvSpPr>
          <p:nvPr>
            <p:ph type="dt" sz="half" idx="10"/>
          </p:nvPr>
        </p:nvSpPr>
        <p:spPr/>
        <p:txBody>
          <a:bodyPr/>
          <a:lstStyle/>
          <a:p>
            <a:fld id="{B36A6F24-01E5-4EE1-A9A5-C45352474F99}" type="datetimeFigureOut">
              <a:rPr lang="en-IN" smtClean="0"/>
              <a:t>20-06-2024</a:t>
            </a:fld>
            <a:endParaRPr lang="en-IN"/>
          </a:p>
        </p:txBody>
      </p:sp>
      <p:sp>
        <p:nvSpPr>
          <p:cNvPr id="5" name="Footer Placeholder 4">
            <a:extLst>
              <a:ext uri="{FF2B5EF4-FFF2-40B4-BE49-F238E27FC236}">
                <a16:creationId xmlns:a16="http://schemas.microsoft.com/office/drawing/2014/main" id="{F26DA645-0C65-E941-846A-20E2950A03B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3643566-E115-BACA-06A1-DA679E55B457}"/>
              </a:ext>
            </a:extLst>
          </p:cNvPr>
          <p:cNvSpPr>
            <a:spLocks noGrp="1"/>
          </p:cNvSpPr>
          <p:nvPr>
            <p:ph type="sldNum" sz="quarter" idx="12"/>
          </p:nvPr>
        </p:nvSpPr>
        <p:spPr/>
        <p:txBody>
          <a:bodyPr/>
          <a:lstStyle/>
          <a:p>
            <a:fld id="{17177BCB-5D7A-40C4-91A4-7C4BE8FBA335}" type="slidenum">
              <a:rPr lang="en-IN" smtClean="0"/>
              <a:t>‹#›</a:t>
            </a:fld>
            <a:endParaRPr lang="en-IN"/>
          </a:p>
        </p:txBody>
      </p:sp>
    </p:spTree>
    <p:extLst>
      <p:ext uri="{BB962C8B-B14F-4D97-AF65-F5344CB8AC3E}">
        <p14:creationId xmlns:p14="http://schemas.microsoft.com/office/powerpoint/2010/main" val="400188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E31E-53DA-F3E1-99BF-A70631BF04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D6DDC37-60AB-3E3B-7058-22EE8BCFCB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7A1736-80C9-F0CD-63C7-29F576D852C2}"/>
              </a:ext>
            </a:extLst>
          </p:cNvPr>
          <p:cNvSpPr>
            <a:spLocks noGrp="1"/>
          </p:cNvSpPr>
          <p:nvPr>
            <p:ph type="dt" sz="half" idx="10"/>
          </p:nvPr>
        </p:nvSpPr>
        <p:spPr/>
        <p:txBody>
          <a:bodyPr/>
          <a:lstStyle/>
          <a:p>
            <a:fld id="{B36A6F24-01E5-4EE1-A9A5-C45352474F99}" type="datetimeFigureOut">
              <a:rPr lang="en-IN" smtClean="0"/>
              <a:t>20-06-2024</a:t>
            </a:fld>
            <a:endParaRPr lang="en-IN"/>
          </a:p>
        </p:txBody>
      </p:sp>
      <p:sp>
        <p:nvSpPr>
          <p:cNvPr id="5" name="Footer Placeholder 4">
            <a:extLst>
              <a:ext uri="{FF2B5EF4-FFF2-40B4-BE49-F238E27FC236}">
                <a16:creationId xmlns:a16="http://schemas.microsoft.com/office/drawing/2014/main" id="{0CAFA8E9-967C-4653-06FA-726E99263FB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CB2469F-1828-84F0-DADC-68E966A56EDD}"/>
              </a:ext>
            </a:extLst>
          </p:cNvPr>
          <p:cNvSpPr>
            <a:spLocks noGrp="1"/>
          </p:cNvSpPr>
          <p:nvPr>
            <p:ph type="sldNum" sz="quarter" idx="12"/>
          </p:nvPr>
        </p:nvSpPr>
        <p:spPr/>
        <p:txBody>
          <a:bodyPr/>
          <a:lstStyle/>
          <a:p>
            <a:fld id="{17177BCB-5D7A-40C4-91A4-7C4BE8FBA335}" type="slidenum">
              <a:rPr lang="en-IN" smtClean="0"/>
              <a:t>‹#›</a:t>
            </a:fld>
            <a:endParaRPr lang="en-IN"/>
          </a:p>
        </p:txBody>
      </p:sp>
    </p:spTree>
    <p:extLst>
      <p:ext uri="{BB962C8B-B14F-4D97-AF65-F5344CB8AC3E}">
        <p14:creationId xmlns:p14="http://schemas.microsoft.com/office/powerpoint/2010/main" val="2663220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05E5E-3274-9396-5F69-66F2D727787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F7778CC-2B00-D2FC-6B58-2BA0BF57E1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02ADE9C-9CF6-A840-AE11-C2654C4ED8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BF0E567-15E2-661C-8DDF-0538E0743364}"/>
              </a:ext>
            </a:extLst>
          </p:cNvPr>
          <p:cNvSpPr>
            <a:spLocks noGrp="1"/>
          </p:cNvSpPr>
          <p:nvPr>
            <p:ph type="dt" sz="half" idx="10"/>
          </p:nvPr>
        </p:nvSpPr>
        <p:spPr/>
        <p:txBody>
          <a:bodyPr/>
          <a:lstStyle/>
          <a:p>
            <a:fld id="{B36A6F24-01E5-4EE1-A9A5-C45352474F99}" type="datetimeFigureOut">
              <a:rPr lang="en-IN" smtClean="0"/>
              <a:t>20-06-2024</a:t>
            </a:fld>
            <a:endParaRPr lang="en-IN"/>
          </a:p>
        </p:txBody>
      </p:sp>
      <p:sp>
        <p:nvSpPr>
          <p:cNvPr id="6" name="Footer Placeholder 5">
            <a:extLst>
              <a:ext uri="{FF2B5EF4-FFF2-40B4-BE49-F238E27FC236}">
                <a16:creationId xmlns:a16="http://schemas.microsoft.com/office/drawing/2014/main" id="{BF733891-0951-4172-25F0-0C7FA5EA37E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FD67DF0-5A91-A6E7-0ABD-EBE852D95049}"/>
              </a:ext>
            </a:extLst>
          </p:cNvPr>
          <p:cNvSpPr>
            <a:spLocks noGrp="1"/>
          </p:cNvSpPr>
          <p:nvPr>
            <p:ph type="sldNum" sz="quarter" idx="12"/>
          </p:nvPr>
        </p:nvSpPr>
        <p:spPr/>
        <p:txBody>
          <a:bodyPr/>
          <a:lstStyle/>
          <a:p>
            <a:fld id="{17177BCB-5D7A-40C4-91A4-7C4BE8FBA335}" type="slidenum">
              <a:rPr lang="en-IN" smtClean="0"/>
              <a:t>‹#›</a:t>
            </a:fld>
            <a:endParaRPr lang="en-IN"/>
          </a:p>
        </p:txBody>
      </p:sp>
    </p:spTree>
    <p:extLst>
      <p:ext uri="{BB962C8B-B14F-4D97-AF65-F5344CB8AC3E}">
        <p14:creationId xmlns:p14="http://schemas.microsoft.com/office/powerpoint/2010/main" val="2554662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D1DE-784E-F3C3-2D20-F4B322B9E40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E855CEC-6A01-1353-DCBB-6637080FC9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C99ACB-4BC9-3047-339C-6EBBD4BC71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D62F169-3D5F-C15C-85A2-D09959196E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75C1CA-6154-686B-1144-2973976E7D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B036CC6-E9C1-640B-6B23-C53438A59844}"/>
              </a:ext>
            </a:extLst>
          </p:cNvPr>
          <p:cNvSpPr>
            <a:spLocks noGrp="1"/>
          </p:cNvSpPr>
          <p:nvPr>
            <p:ph type="dt" sz="half" idx="10"/>
          </p:nvPr>
        </p:nvSpPr>
        <p:spPr/>
        <p:txBody>
          <a:bodyPr/>
          <a:lstStyle/>
          <a:p>
            <a:fld id="{B36A6F24-01E5-4EE1-A9A5-C45352474F99}" type="datetimeFigureOut">
              <a:rPr lang="en-IN" smtClean="0"/>
              <a:t>20-06-2024</a:t>
            </a:fld>
            <a:endParaRPr lang="en-IN"/>
          </a:p>
        </p:txBody>
      </p:sp>
      <p:sp>
        <p:nvSpPr>
          <p:cNvPr id="8" name="Footer Placeholder 7">
            <a:extLst>
              <a:ext uri="{FF2B5EF4-FFF2-40B4-BE49-F238E27FC236}">
                <a16:creationId xmlns:a16="http://schemas.microsoft.com/office/drawing/2014/main" id="{513CC108-577D-751D-0E94-96F63BE23CA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4E1D233-9392-259B-2014-CF2BEA6873CB}"/>
              </a:ext>
            </a:extLst>
          </p:cNvPr>
          <p:cNvSpPr>
            <a:spLocks noGrp="1"/>
          </p:cNvSpPr>
          <p:nvPr>
            <p:ph type="sldNum" sz="quarter" idx="12"/>
          </p:nvPr>
        </p:nvSpPr>
        <p:spPr/>
        <p:txBody>
          <a:bodyPr/>
          <a:lstStyle/>
          <a:p>
            <a:fld id="{17177BCB-5D7A-40C4-91A4-7C4BE8FBA335}" type="slidenum">
              <a:rPr lang="en-IN" smtClean="0"/>
              <a:t>‹#›</a:t>
            </a:fld>
            <a:endParaRPr lang="en-IN"/>
          </a:p>
        </p:txBody>
      </p:sp>
    </p:spTree>
    <p:extLst>
      <p:ext uri="{BB962C8B-B14F-4D97-AF65-F5344CB8AC3E}">
        <p14:creationId xmlns:p14="http://schemas.microsoft.com/office/powerpoint/2010/main" val="274205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5FFB1-48AC-16D4-B43B-16EBED1AA57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CC19F7A-DF1F-7695-295E-0FDBAE21D10F}"/>
              </a:ext>
            </a:extLst>
          </p:cNvPr>
          <p:cNvSpPr>
            <a:spLocks noGrp="1"/>
          </p:cNvSpPr>
          <p:nvPr>
            <p:ph type="dt" sz="half" idx="10"/>
          </p:nvPr>
        </p:nvSpPr>
        <p:spPr/>
        <p:txBody>
          <a:bodyPr/>
          <a:lstStyle/>
          <a:p>
            <a:fld id="{B36A6F24-01E5-4EE1-A9A5-C45352474F99}" type="datetimeFigureOut">
              <a:rPr lang="en-IN" smtClean="0"/>
              <a:t>20-06-2024</a:t>
            </a:fld>
            <a:endParaRPr lang="en-IN"/>
          </a:p>
        </p:txBody>
      </p:sp>
      <p:sp>
        <p:nvSpPr>
          <p:cNvPr id="4" name="Footer Placeholder 3">
            <a:extLst>
              <a:ext uri="{FF2B5EF4-FFF2-40B4-BE49-F238E27FC236}">
                <a16:creationId xmlns:a16="http://schemas.microsoft.com/office/drawing/2014/main" id="{66A99E33-1544-EC66-8ED8-015A62BB0A4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C7E446C-1D6F-E200-EFED-18CC4B79556B}"/>
              </a:ext>
            </a:extLst>
          </p:cNvPr>
          <p:cNvSpPr>
            <a:spLocks noGrp="1"/>
          </p:cNvSpPr>
          <p:nvPr>
            <p:ph type="sldNum" sz="quarter" idx="12"/>
          </p:nvPr>
        </p:nvSpPr>
        <p:spPr/>
        <p:txBody>
          <a:bodyPr/>
          <a:lstStyle/>
          <a:p>
            <a:fld id="{17177BCB-5D7A-40C4-91A4-7C4BE8FBA335}" type="slidenum">
              <a:rPr lang="en-IN" smtClean="0"/>
              <a:t>‹#›</a:t>
            </a:fld>
            <a:endParaRPr lang="en-IN"/>
          </a:p>
        </p:txBody>
      </p:sp>
    </p:spTree>
    <p:extLst>
      <p:ext uri="{BB962C8B-B14F-4D97-AF65-F5344CB8AC3E}">
        <p14:creationId xmlns:p14="http://schemas.microsoft.com/office/powerpoint/2010/main" val="3629406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FEFACD-CD24-70EB-1911-C9829D047BB1}"/>
              </a:ext>
            </a:extLst>
          </p:cNvPr>
          <p:cNvSpPr>
            <a:spLocks noGrp="1"/>
          </p:cNvSpPr>
          <p:nvPr>
            <p:ph type="dt" sz="half" idx="10"/>
          </p:nvPr>
        </p:nvSpPr>
        <p:spPr/>
        <p:txBody>
          <a:bodyPr/>
          <a:lstStyle/>
          <a:p>
            <a:fld id="{B36A6F24-01E5-4EE1-A9A5-C45352474F99}" type="datetimeFigureOut">
              <a:rPr lang="en-IN" smtClean="0"/>
              <a:t>20-06-2024</a:t>
            </a:fld>
            <a:endParaRPr lang="en-IN"/>
          </a:p>
        </p:txBody>
      </p:sp>
      <p:sp>
        <p:nvSpPr>
          <p:cNvPr id="3" name="Footer Placeholder 2">
            <a:extLst>
              <a:ext uri="{FF2B5EF4-FFF2-40B4-BE49-F238E27FC236}">
                <a16:creationId xmlns:a16="http://schemas.microsoft.com/office/drawing/2014/main" id="{A078DB30-9596-F19C-07FD-5A612526B05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B0C3FE6-16F6-2A3F-3A70-718D0654C265}"/>
              </a:ext>
            </a:extLst>
          </p:cNvPr>
          <p:cNvSpPr>
            <a:spLocks noGrp="1"/>
          </p:cNvSpPr>
          <p:nvPr>
            <p:ph type="sldNum" sz="quarter" idx="12"/>
          </p:nvPr>
        </p:nvSpPr>
        <p:spPr/>
        <p:txBody>
          <a:bodyPr/>
          <a:lstStyle/>
          <a:p>
            <a:fld id="{17177BCB-5D7A-40C4-91A4-7C4BE8FBA335}" type="slidenum">
              <a:rPr lang="en-IN" smtClean="0"/>
              <a:t>‹#›</a:t>
            </a:fld>
            <a:endParaRPr lang="en-IN"/>
          </a:p>
        </p:txBody>
      </p:sp>
    </p:spTree>
    <p:extLst>
      <p:ext uri="{BB962C8B-B14F-4D97-AF65-F5344CB8AC3E}">
        <p14:creationId xmlns:p14="http://schemas.microsoft.com/office/powerpoint/2010/main" val="173930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A88B-6BAF-B34F-58DE-9BBFE7F420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65DC585-0416-6D36-6680-4430A00B14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EC3F701-6579-689A-6990-EBB382C5A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604F7C-DCEB-B919-31B2-A0032465D65E}"/>
              </a:ext>
            </a:extLst>
          </p:cNvPr>
          <p:cNvSpPr>
            <a:spLocks noGrp="1"/>
          </p:cNvSpPr>
          <p:nvPr>
            <p:ph type="dt" sz="half" idx="10"/>
          </p:nvPr>
        </p:nvSpPr>
        <p:spPr/>
        <p:txBody>
          <a:bodyPr/>
          <a:lstStyle/>
          <a:p>
            <a:fld id="{B36A6F24-01E5-4EE1-A9A5-C45352474F99}" type="datetimeFigureOut">
              <a:rPr lang="en-IN" smtClean="0"/>
              <a:t>20-06-2024</a:t>
            </a:fld>
            <a:endParaRPr lang="en-IN"/>
          </a:p>
        </p:txBody>
      </p:sp>
      <p:sp>
        <p:nvSpPr>
          <p:cNvPr id="6" name="Footer Placeholder 5">
            <a:extLst>
              <a:ext uri="{FF2B5EF4-FFF2-40B4-BE49-F238E27FC236}">
                <a16:creationId xmlns:a16="http://schemas.microsoft.com/office/drawing/2014/main" id="{206033E6-9806-CEFA-83C7-BD13EFCEB0D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34B8749-EAC1-BC65-7A09-52A0F1A64926}"/>
              </a:ext>
            </a:extLst>
          </p:cNvPr>
          <p:cNvSpPr>
            <a:spLocks noGrp="1"/>
          </p:cNvSpPr>
          <p:nvPr>
            <p:ph type="sldNum" sz="quarter" idx="12"/>
          </p:nvPr>
        </p:nvSpPr>
        <p:spPr/>
        <p:txBody>
          <a:bodyPr/>
          <a:lstStyle/>
          <a:p>
            <a:fld id="{17177BCB-5D7A-40C4-91A4-7C4BE8FBA335}" type="slidenum">
              <a:rPr lang="en-IN" smtClean="0"/>
              <a:t>‹#›</a:t>
            </a:fld>
            <a:endParaRPr lang="en-IN"/>
          </a:p>
        </p:txBody>
      </p:sp>
    </p:spTree>
    <p:extLst>
      <p:ext uri="{BB962C8B-B14F-4D97-AF65-F5344CB8AC3E}">
        <p14:creationId xmlns:p14="http://schemas.microsoft.com/office/powerpoint/2010/main" val="4045270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22664-185F-0B9E-5CF0-C356845119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B02DCE3-6E72-0480-3F15-D8D291F34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900842C-C525-5976-5A33-3C2A01F79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E1B7FD-495F-3530-66D9-EB238085C528}"/>
              </a:ext>
            </a:extLst>
          </p:cNvPr>
          <p:cNvSpPr>
            <a:spLocks noGrp="1"/>
          </p:cNvSpPr>
          <p:nvPr>
            <p:ph type="dt" sz="half" idx="10"/>
          </p:nvPr>
        </p:nvSpPr>
        <p:spPr/>
        <p:txBody>
          <a:bodyPr/>
          <a:lstStyle/>
          <a:p>
            <a:fld id="{B36A6F24-01E5-4EE1-A9A5-C45352474F99}" type="datetimeFigureOut">
              <a:rPr lang="en-IN" smtClean="0"/>
              <a:t>20-06-2024</a:t>
            </a:fld>
            <a:endParaRPr lang="en-IN"/>
          </a:p>
        </p:txBody>
      </p:sp>
      <p:sp>
        <p:nvSpPr>
          <p:cNvPr id="6" name="Footer Placeholder 5">
            <a:extLst>
              <a:ext uri="{FF2B5EF4-FFF2-40B4-BE49-F238E27FC236}">
                <a16:creationId xmlns:a16="http://schemas.microsoft.com/office/drawing/2014/main" id="{ED009230-CA84-BF78-6122-1B968CF1BD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15ECB98-5EA7-5CAF-EC01-DB47EA03C67B}"/>
              </a:ext>
            </a:extLst>
          </p:cNvPr>
          <p:cNvSpPr>
            <a:spLocks noGrp="1"/>
          </p:cNvSpPr>
          <p:nvPr>
            <p:ph type="sldNum" sz="quarter" idx="12"/>
          </p:nvPr>
        </p:nvSpPr>
        <p:spPr/>
        <p:txBody>
          <a:bodyPr/>
          <a:lstStyle/>
          <a:p>
            <a:fld id="{17177BCB-5D7A-40C4-91A4-7C4BE8FBA335}" type="slidenum">
              <a:rPr lang="en-IN" smtClean="0"/>
              <a:t>‹#›</a:t>
            </a:fld>
            <a:endParaRPr lang="en-IN"/>
          </a:p>
        </p:txBody>
      </p:sp>
    </p:spTree>
    <p:extLst>
      <p:ext uri="{BB962C8B-B14F-4D97-AF65-F5344CB8AC3E}">
        <p14:creationId xmlns:p14="http://schemas.microsoft.com/office/powerpoint/2010/main" val="1322734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96655-ACD9-FE4A-92AE-E6BF7106B0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DC3D409-9674-9A21-4F45-0721747E47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671059-2E95-F659-4D1F-C868D8A5A5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A6F24-01E5-4EE1-A9A5-C45352474F99}" type="datetimeFigureOut">
              <a:rPr lang="en-IN" smtClean="0"/>
              <a:t>20-06-2024</a:t>
            </a:fld>
            <a:endParaRPr lang="en-IN"/>
          </a:p>
        </p:txBody>
      </p:sp>
      <p:sp>
        <p:nvSpPr>
          <p:cNvPr id="5" name="Footer Placeholder 4">
            <a:extLst>
              <a:ext uri="{FF2B5EF4-FFF2-40B4-BE49-F238E27FC236}">
                <a16:creationId xmlns:a16="http://schemas.microsoft.com/office/drawing/2014/main" id="{4B4EFAFC-A5E1-9AFD-858B-EF363E2E3A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5FABE64-4CC8-CBBB-2BB7-D89C1DFA54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77BCB-5D7A-40C4-91A4-7C4BE8FBA335}" type="slidenum">
              <a:rPr lang="en-IN" smtClean="0"/>
              <a:t>‹#›</a:t>
            </a:fld>
            <a:endParaRPr lang="en-IN"/>
          </a:p>
        </p:txBody>
      </p:sp>
    </p:spTree>
    <p:extLst>
      <p:ext uri="{BB962C8B-B14F-4D97-AF65-F5344CB8AC3E}">
        <p14:creationId xmlns:p14="http://schemas.microsoft.com/office/powerpoint/2010/main" val="2738542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02318" y="3662013"/>
            <a:ext cx="11161453" cy="1296000"/>
          </a:xfrm>
        </p:spPr>
        <p:txBody>
          <a:bodyPr/>
          <a:lstStyle/>
          <a:p>
            <a:r>
              <a:rPr kumimoji="1" lang="en-US" altLang="ja-JP" sz="3600" dirty="0">
                <a:cs typeface="Arial"/>
              </a:rPr>
              <a:t>RESILIENCE AND PROGRESSION: EXAMINING HORIBA INDIA'S STRATEGIC PATH IN HEMATOLOGY </a:t>
            </a:r>
            <a:endParaRPr kumimoji="1" lang="ja-JP" altLang="en-US" sz="3600" dirty="0">
              <a:cs typeface="Arial"/>
            </a:endParaRPr>
          </a:p>
        </p:txBody>
      </p:sp>
      <p:pic>
        <p:nvPicPr>
          <p:cNvPr id="2" name="Image 1">
            <a:extLst>
              <a:ext uri="{FF2B5EF4-FFF2-40B4-BE49-F238E27FC236}">
                <a16:creationId xmlns:a16="http://schemas.microsoft.com/office/drawing/2014/main" id="{4D2C8B17-2C3D-3344-F79B-C41FE3680079}"/>
              </a:ext>
            </a:extLst>
          </p:cNvPr>
          <p:cNvPicPr>
            <a:picLocks/>
          </p:cNvPicPr>
          <p:nvPr/>
        </p:nvPicPr>
        <p:blipFill>
          <a:blip r:embed="rId2" cstate="print"/>
          <a:stretch>
            <a:fillRect/>
          </a:stretch>
        </p:blipFill>
        <p:spPr>
          <a:xfrm>
            <a:off x="10528676" y="0"/>
            <a:ext cx="1658620" cy="982980"/>
          </a:xfrm>
          <a:prstGeom prst="rect">
            <a:avLst/>
          </a:prstGeom>
        </p:spPr>
      </p:pic>
      <p:pic>
        <p:nvPicPr>
          <p:cNvPr id="5" name="Picture 4">
            <a:extLst>
              <a:ext uri="{FF2B5EF4-FFF2-40B4-BE49-F238E27FC236}">
                <a16:creationId xmlns:a16="http://schemas.microsoft.com/office/drawing/2014/main" id="{D7C1A62B-7E6E-D38C-9418-863356E3B875}"/>
              </a:ext>
            </a:extLst>
          </p:cNvPr>
          <p:cNvPicPr>
            <a:picLocks noChangeAspect="1"/>
          </p:cNvPicPr>
          <p:nvPr/>
        </p:nvPicPr>
        <p:blipFill>
          <a:blip r:embed="rId3"/>
          <a:stretch>
            <a:fillRect/>
          </a:stretch>
        </p:blipFill>
        <p:spPr>
          <a:xfrm>
            <a:off x="0" y="1"/>
            <a:ext cx="2781692" cy="1182232"/>
          </a:xfrm>
          <a:prstGeom prst="rect">
            <a:avLst/>
          </a:prstGeom>
        </p:spPr>
      </p:pic>
      <p:sp>
        <p:nvSpPr>
          <p:cNvPr id="3" name="TextBox 2">
            <a:extLst>
              <a:ext uri="{FF2B5EF4-FFF2-40B4-BE49-F238E27FC236}">
                <a16:creationId xmlns:a16="http://schemas.microsoft.com/office/drawing/2014/main" id="{D5899920-0273-9D8A-6E65-98B505B9FD96}"/>
              </a:ext>
            </a:extLst>
          </p:cNvPr>
          <p:cNvSpPr txBox="1"/>
          <p:nvPr/>
        </p:nvSpPr>
        <p:spPr>
          <a:xfrm>
            <a:off x="8023122" y="4958013"/>
            <a:ext cx="3647768" cy="1477328"/>
          </a:xfrm>
          <a:prstGeom prst="rect">
            <a:avLst/>
          </a:prstGeom>
          <a:noFill/>
        </p:spPr>
        <p:txBody>
          <a:bodyPr wrap="square" rtlCol="0">
            <a:spAutoFit/>
          </a:bodyPr>
          <a:lstStyle/>
          <a:p>
            <a:r>
              <a:rPr lang="en-US" dirty="0"/>
              <a:t>Presented by:-</a:t>
            </a:r>
            <a:br>
              <a:rPr lang="en-US" dirty="0"/>
            </a:br>
            <a:r>
              <a:rPr lang="en-US" dirty="0"/>
              <a:t>Dr. Upasana Suryavanshi (PG/22/136)</a:t>
            </a:r>
            <a:br>
              <a:rPr lang="en-US" dirty="0"/>
            </a:br>
            <a:r>
              <a:rPr lang="en-US" dirty="0"/>
              <a:t>Under the guidance of:-</a:t>
            </a:r>
            <a:br>
              <a:rPr lang="en-US" dirty="0"/>
            </a:br>
            <a:r>
              <a:rPr lang="en-US" dirty="0"/>
              <a:t>Dr. Divya Aggarwal</a:t>
            </a:r>
            <a:endParaRPr lang="en-IN" dirty="0"/>
          </a:p>
        </p:txBody>
      </p:sp>
    </p:spTree>
    <p:extLst>
      <p:ext uri="{BB962C8B-B14F-4D97-AF65-F5344CB8AC3E}">
        <p14:creationId xmlns:p14="http://schemas.microsoft.com/office/powerpoint/2010/main" val="241214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3854FCB-746B-B17E-FC1F-2C09EADE8BEE}"/>
              </a:ext>
            </a:extLst>
          </p:cNvPr>
          <p:cNvGraphicFramePr>
            <a:graphicFrameLocks noGrp="1"/>
          </p:cNvGraphicFramePr>
          <p:nvPr>
            <p:extLst>
              <p:ext uri="{D42A27DB-BD31-4B8C-83A1-F6EECF244321}">
                <p14:modId xmlns:p14="http://schemas.microsoft.com/office/powerpoint/2010/main" val="3262924572"/>
              </p:ext>
            </p:extLst>
          </p:nvPr>
        </p:nvGraphicFramePr>
        <p:xfrm>
          <a:off x="196643" y="979946"/>
          <a:ext cx="4837475" cy="3572393"/>
        </p:xfrm>
        <a:graphic>
          <a:graphicData uri="http://schemas.openxmlformats.org/drawingml/2006/table">
            <a:tbl>
              <a:tblPr>
                <a:tableStyleId>{5C22544A-7EE6-4342-B048-85BDC9FD1C3A}</a:tableStyleId>
              </a:tblPr>
              <a:tblGrid>
                <a:gridCol w="967495">
                  <a:extLst>
                    <a:ext uri="{9D8B030D-6E8A-4147-A177-3AD203B41FA5}">
                      <a16:colId xmlns:a16="http://schemas.microsoft.com/office/drawing/2014/main" val="2160047900"/>
                    </a:ext>
                  </a:extLst>
                </a:gridCol>
                <a:gridCol w="967495">
                  <a:extLst>
                    <a:ext uri="{9D8B030D-6E8A-4147-A177-3AD203B41FA5}">
                      <a16:colId xmlns:a16="http://schemas.microsoft.com/office/drawing/2014/main" val="3310084753"/>
                    </a:ext>
                  </a:extLst>
                </a:gridCol>
                <a:gridCol w="967495">
                  <a:extLst>
                    <a:ext uri="{9D8B030D-6E8A-4147-A177-3AD203B41FA5}">
                      <a16:colId xmlns:a16="http://schemas.microsoft.com/office/drawing/2014/main" val="938105304"/>
                    </a:ext>
                  </a:extLst>
                </a:gridCol>
                <a:gridCol w="967495">
                  <a:extLst>
                    <a:ext uri="{9D8B030D-6E8A-4147-A177-3AD203B41FA5}">
                      <a16:colId xmlns:a16="http://schemas.microsoft.com/office/drawing/2014/main" val="4014977160"/>
                    </a:ext>
                  </a:extLst>
                </a:gridCol>
                <a:gridCol w="967495">
                  <a:extLst>
                    <a:ext uri="{9D8B030D-6E8A-4147-A177-3AD203B41FA5}">
                      <a16:colId xmlns:a16="http://schemas.microsoft.com/office/drawing/2014/main" val="2983845874"/>
                    </a:ext>
                  </a:extLst>
                </a:gridCol>
              </a:tblGrid>
              <a:tr h="1306969">
                <a:tc>
                  <a:txBody>
                    <a:bodyPr/>
                    <a:lstStyle/>
                    <a:p>
                      <a:pPr algn="ctr" fontAlgn="ctr"/>
                      <a:r>
                        <a:rPr lang="en-IN" sz="1400" u="none" strike="noStrike" dirty="0">
                          <a:solidFill>
                            <a:schemeClr val="tx1"/>
                          </a:solidFill>
                          <a:effectLst/>
                        </a:rPr>
                        <a:t>Year</a:t>
                      </a:r>
                      <a:endParaRPr lang="en-IN" sz="1400" b="1" i="0" u="none" strike="noStrike" dirty="0">
                        <a:solidFill>
                          <a:schemeClr val="tx1"/>
                        </a:solidFill>
                        <a:effectLst/>
                        <a:latin typeface="Arial" panose="020B0604020202020204"/>
                      </a:endParaRPr>
                    </a:p>
                  </a:txBody>
                  <a:tcPr marL="7620" marR="7620" marT="7620" marB="0" anchor="ctr">
                    <a:solidFill>
                      <a:srgbClr val="00B050"/>
                    </a:solidFill>
                  </a:tcPr>
                </a:tc>
                <a:tc>
                  <a:txBody>
                    <a:bodyPr/>
                    <a:lstStyle/>
                    <a:p>
                      <a:pPr algn="ctr" fontAlgn="ctr"/>
                      <a:r>
                        <a:rPr lang="en-IN" sz="1400" u="none" strike="noStrike" dirty="0">
                          <a:solidFill>
                            <a:schemeClr val="tx1"/>
                          </a:solidFill>
                          <a:effectLst/>
                        </a:rPr>
                        <a:t>Total Sales in BJPY</a:t>
                      </a:r>
                      <a:endParaRPr lang="en-IN" sz="1400" b="1" i="0" u="none" strike="noStrike" dirty="0">
                        <a:solidFill>
                          <a:schemeClr val="tx1"/>
                        </a:solidFill>
                        <a:effectLst/>
                        <a:latin typeface="Arial" panose="020B0604020202020204"/>
                      </a:endParaRPr>
                    </a:p>
                  </a:txBody>
                  <a:tcPr marL="7620" marR="7620" marT="7620" marB="0" anchor="ctr">
                    <a:solidFill>
                      <a:srgbClr val="00B050"/>
                    </a:solidFill>
                  </a:tcPr>
                </a:tc>
                <a:tc>
                  <a:txBody>
                    <a:bodyPr/>
                    <a:lstStyle/>
                    <a:p>
                      <a:pPr algn="ctr" fontAlgn="ctr"/>
                      <a:r>
                        <a:rPr lang="en-IN" sz="1400" u="none" strike="noStrike" dirty="0">
                          <a:solidFill>
                            <a:schemeClr val="tx1"/>
                          </a:solidFill>
                          <a:effectLst/>
                        </a:rPr>
                        <a:t>Total Sales in (INR)</a:t>
                      </a:r>
                      <a:br>
                        <a:rPr lang="en-IN" sz="1400" u="none" strike="noStrike" dirty="0">
                          <a:solidFill>
                            <a:schemeClr val="tx1"/>
                          </a:solidFill>
                          <a:effectLst/>
                        </a:rPr>
                      </a:br>
                      <a:r>
                        <a:rPr lang="en-IN" sz="1400" u="none" strike="noStrike" dirty="0">
                          <a:solidFill>
                            <a:schemeClr val="tx1"/>
                          </a:solidFill>
                          <a:effectLst/>
                        </a:rPr>
                        <a:t>(Cr)</a:t>
                      </a:r>
                      <a:endParaRPr lang="en-IN" sz="1400" b="1" i="0" u="none" strike="noStrike" dirty="0">
                        <a:solidFill>
                          <a:schemeClr val="tx1"/>
                        </a:solidFill>
                        <a:effectLst/>
                        <a:latin typeface="Arial" panose="020B0604020202020204"/>
                      </a:endParaRPr>
                    </a:p>
                  </a:txBody>
                  <a:tcPr marL="7620" marR="7620" marT="7620" marB="0" anchor="ctr">
                    <a:solidFill>
                      <a:srgbClr val="00B050"/>
                    </a:solidFill>
                  </a:tcPr>
                </a:tc>
                <a:tc>
                  <a:txBody>
                    <a:bodyPr/>
                    <a:lstStyle/>
                    <a:p>
                      <a:pPr algn="ctr" fontAlgn="ctr"/>
                      <a:r>
                        <a:rPr lang="en-IN" sz="1400" u="none" strike="noStrike" dirty="0">
                          <a:solidFill>
                            <a:schemeClr val="tx1"/>
                          </a:solidFill>
                          <a:effectLst/>
                        </a:rPr>
                        <a:t>Operating Profit (BJPY)</a:t>
                      </a:r>
                      <a:endParaRPr lang="en-IN" sz="1400" b="1" i="0" u="none" strike="noStrike" dirty="0">
                        <a:solidFill>
                          <a:schemeClr val="tx1"/>
                        </a:solidFill>
                        <a:effectLst/>
                        <a:latin typeface="Arial" panose="020B0604020202020204"/>
                      </a:endParaRPr>
                    </a:p>
                  </a:txBody>
                  <a:tcPr marL="7620" marR="7620" marT="7620" marB="0" anchor="ctr">
                    <a:solidFill>
                      <a:srgbClr val="00B050"/>
                    </a:solidFill>
                  </a:tcPr>
                </a:tc>
                <a:tc>
                  <a:txBody>
                    <a:bodyPr/>
                    <a:lstStyle/>
                    <a:p>
                      <a:pPr algn="ctr" fontAlgn="ctr"/>
                      <a:r>
                        <a:rPr lang="en-IN" sz="1400" u="none" strike="noStrike" dirty="0">
                          <a:solidFill>
                            <a:schemeClr val="tx1"/>
                          </a:solidFill>
                          <a:effectLst/>
                        </a:rPr>
                        <a:t>Operating Profit (INR)</a:t>
                      </a:r>
                      <a:endParaRPr lang="en-IN" sz="1400" b="1" i="0" u="none" strike="noStrike" dirty="0">
                        <a:solidFill>
                          <a:schemeClr val="tx1"/>
                        </a:solidFill>
                        <a:effectLst/>
                        <a:latin typeface="Arial" panose="020B0604020202020204"/>
                      </a:endParaRPr>
                    </a:p>
                  </a:txBody>
                  <a:tcPr marL="7620" marR="7620" marT="7620" marB="0" anchor="ctr">
                    <a:solidFill>
                      <a:srgbClr val="00B050"/>
                    </a:solidFill>
                  </a:tcPr>
                </a:tc>
                <a:extLst>
                  <a:ext uri="{0D108BD9-81ED-4DB2-BD59-A6C34878D82A}">
                    <a16:rowId xmlns:a16="http://schemas.microsoft.com/office/drawing/2014/main" val="581833671"/>
                  </a:ext>
                </a:extLst>
              </a:tr>
              <a:tr h="323632">
                <a:tc>
                  <a:txBody>
                    <a:bodyPr/>
                    <a:lstStyle/>
                    <a:p>
                      <a:pPr algn="ctr" fontAlgn="ctr"/>
                      <a:r>
                        <a:rPr lang="en-IN" sz="1400" u="none" strike="noStrike" dirty="0">
                          <a:effectLst/>
                        </a:rPr>
                        <a:t>2018</a:t>
                      </a:r>
                      <a:endParaRPr lang="en-IN" sz="1400" b="0" i="0" u="none" strike="noStrike" dirty="0">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a:effectLst/>
                        </a:rPr>
                        <a:t>2.2</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a:effectLst/>
                        </a:rPr>
                        <a:t>3.33</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a:effectLst/>
                        </a:rPr>
                        <a:t>0.15</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a:effectLst/>
                        </a:rPr>
                        <a:t>0.227</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extLst>
                  <a:ext uri="{0D108BD9-81ED-4DB2-BD59-A6C34878D82A}">
                    <a16:rowId xmlns:a16="http://schemas.microsoft.com/office/drawing/2014/main" val="760109463"/>
                  </a:ext>
                </a:extLst>
              </a:tr>
              <a:tr h="323632">
                <a:tc>
                  <a:txBody>
                    <a:bodyPr/>
                    <a:lstStyle/>
                    <a:p>
                      <a:pPr algn="ctr" fontAlgn="ctr"/>
                      <a:r>
                        <a:rPr lang="en-IN" sz="1400" u="none" strike="noStrike">
                          <a:effectLst/>
                        </a:rPr>
                        <a:t>2019</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a:effectLst/>
                        </a:rPr>
                        <a:t>2.4</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a:effectLst/>
                        </a:rPr>
                        <a:t>3.64</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dirty="0">
                          <a:effectLst/>
                        </a:rPr>
                        <a:t>0.18</a:t>
                      </a:r>
                      <a:endParaRPr lang="en-IN" sz="1400" b="0" i="0" u="none" strike="noStrike" dirty="0">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a:effectLst/>
                        </a:rPr>
                        <a:t>0.273</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extLst>
                  <a:ext uri="{0D108BD9-81ED-4DB2-BD59-A6C34878D82A}">
                    <a16:rowId xmlns:a16="http://schemas.microsoft.com/office/drawing/2014/main" val="295963038"/>
                  </a:ext>
                </a:extLst>
              </a:tr>
              <a:tr h="323632">
                <a:tc>
                  <a:txBody>
                    <a:bodyPr/>
                    <a:lstStyle/>
                    <a:p>
                      <a:pPr algn="ctr" fontAlgn="ctr"/>
                      <a:r>
                        <a:rPr lang="en-IN" sz="1400" u="none" strike="noStrike">
                          <a:effectLst/>
                        </a:rPr>
                        <a:t>2020</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a:effectLst/>
                        </a:rPr>
                        <a:t>2</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dirty="0">
                          <a:effectLst/>
                        </a:rPr>
                        <a:t>3.03</a:t>
                      </a:r>
                      <a:endParaRPr lang="en-IN" sz="1400" b="0" i="0" u="none" strike="noStrike" dirty="0">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a:effectLst/>
                        </a:rPr>
                        <a:t>0.13</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a:effectLst/>
                        </a:rPr>
                        <a:t>0.197</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extLst>
                  <a:ext uri="{0D108BD9-81ED-4DB2-BD59-A6C34878D82A}">
                    <a16:rowId xmlns:a16="http://schemas.microsoft.com/office/drawing/2014/main" val="1059855621"/>
                  </a:ext>
                </a:extLst>
              </a:tr>
              <a:tr h="323632">
                <a:tc>
                  <a:txBody>
                    <a:bodyPr/>
                    <a:lstStyle/>
                    <a:p>
                      <a:pPr algn="ctr" fontAlgn="ctr"/>
                      <a:r>
                        <a:rPr lang="en-IN" sz="1400" u="none" strike="noStrike">
                          <a:effectLst/>
                        </a:rPr>
                        <a:t>2021</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a:effectLst/>
                        </a:rPr>
                        <a:t>2.43</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dirty="0">
                          <a:effectLst/>
                        </a:rPr>
                        <a:t>3.68</a:t>
                      </a:r>
                      <a:endParaRPr lang="en-IN" sz="1400" b="0" i="0" u="none" strike="noStrike" dirty="0">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a:effectLst/>
                        </a:rPr>
                        <a:t>0.2</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a:effectLst/>
                        </a:rPr>
                        <a:t>0.303</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extLst>
                  <a:ext uri="{0D108BD9-81ED-4DB2-BD59-A6C34878D82A}">
                    <a16:rowId xmlns:a16="http://schemas.microsoft.com/office/drawing/2014/main" val="2499000825"/>
                  </a:ext>
                </a:extLst>
              </a:tr>
              <a:tr h="323632">
                <a:tc>
                  <a:txBody>
                    <a:bodyPr/>
                    <a:lstStyle/>
                    <a:p>
                      <a:pPr algn="ctr" fontAlgn="ctr"/>
                      <a:r>
                        <a:rPr lang="en-IN" sz="1400" u="none" strike="noStrike">
                          <a:effectLst/>
                        </a:rPr>
                        <a:t>2022</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a:effectLst/>
                        </a:rPr>
                        <a:t>3.1</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a:effectLst/>
                        </a:rPr>
                        <a:t>4.7</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dirty="0">
                          <a:effectLst/>
                        </a:rPr>
                        <a:t>0.3</a:t>
                      </a:r>
                      <a:endParaRPr lang="en-IN" sz="1400" b="0" i="0" u="none" strike="noStrike" dirty="0">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a:effectLst/>
                        </a:rPr>
                        <a:t>0.455</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extLst>
                  <a:ext uri="{0D108BD9-81ED-4DB2-BD59-A6C34878D82A}">
                    <a16:rowId xmlns:a16="http://schemas.microsoft.com/office/drawing/2014/main" val="3480155391"/>
                  </a:ext>
                </a:extLst>
              </a:tr>
              <a:tr h="323632">
                <a:tc>
                  <a:txBody>
                    <a:bodyPr/>
                    <a:lstStyle/>
                    <a:p>
                      <a:pPr algn="ctr" fontAlgn="ctr"/>
                      <a:r>
                        <a:rPr lang="en-IN" sz="1400" u="none" strike="noStrike" dirty="0">
                          <a:effectLst/>
                          <a:highlight>
                            <a:srgbClr val="FFFF00"/>
                          </a:highlight>
                        </a:rPr>
                        <a:t>2023</a:t>
                      </a:r>
                      <a:endParaRPr lang="en-IN" sz="1400" b="0" i="0" u="none" strike="noStrike" dirty="0">
                        <a:solidFill>
                          <a:srgbClr val="000000"/>
                        </a:solidFill>
                        <a:effectLst/>
                        <a:highlight>
                          <a:srgbClr val="FFFF00"/>
                        </a:highligh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dirty="0">
                          <a:effectLst/>
                          <a:highlight>
                            <a:srgbClr val="FFFF00"/>
                          </a:highlight>
                        </a:rPr>
                        <a:t>4.76</a:t>
                      </a:r>
                      <a:endParaRPr lang="en-IN" sz="1400" b="0" i="0" u="none" strike="noStrike" dirty="0">
                        <a:solidFill>
                          <a:srgbClr val="000000"/>
                        </a:solidFill>
                        <a:effectLst/>
                        <a:highlight>
                          <a:srgbClr val="FFFF00"/>
                        </a:highligh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dirty="0">
                          <a:effectLst/>
                          <a:highlight>
                            <a:srgbClr val="FFFF00"/>
                          </a:highlight>
                        </a:rPr>
                        <a:t>7.21</a:t>
                      </a:r>
                      <a:endParaRPr lang="en-IN" sz="1400" b="0" i="0" u="none" strike="noStrike" dirty="0">
                        <a:solidFill>
                          <a:srgbClr val="000000"/>
                        </a:solidFill>
                        <a:effectLst/>
                        <a:highlight>
                          <a:srgbClr val="FFFF00"/>
                        </a:highligh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dirty="0">
                          <a:effectLst/>
                          <a:highlight>
                            <a:srgbClr val="FFFF00"/>
                          </a:highlight>
                        </a:rPr>
                        <a:t>0.6</a:t>
                      </a:r>
                      <a:endParaRPr lang="en-IN" sz="1400" b="0" i="0" u="none" strike="noStrike" dirty="0">
                        <a:solidFill>
                          <a:srgbClr val="000000"/>
                        </a:solidFill>
                        <a:effectLst/>
                        <a:highlight>
                          <a:srgbClr val="FFFF00"/>
                        </a:highligh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dirty="0">
                          <a:effectLst/>
                          <a:highlight>
                            <a:srgbClr val="FFFF00"/>
                          </a:highlight>
                        </a:rPr>
                        <a:t>0.909</a:t>
                      </a:r>
                      <a:endParaRPr lang="en-IN" sz="1400" b="0" i="0" u="none" strike="noStrike" dirty="0">
                        <a:solidFill>
                          <a:srgbClr val="000000"/>
                        </a:solidFill>
                        <a:effectLst/>
                        <a:highlight>
                          <a:srgbClr val="FFFF00"/>
                        </a:highlight>
                        <a:latin typeface="Arial" panose="020B0604020202020204"/>
                      </a:endParaRPr>
                    </a:p>
                  </a:txBody>
                  <a:tcPr marL="7620" marR="7620" marT="7620" marB="0" anchor="ctr">
                    <a:solidFill>
                      <a:schemeClr val="accent5">
                        <a:lumMod val="60000"/>
                        <a:lumOff val="40000"/>
                      </a:schemeClr>
                    </a:solidFill>
                  </a:tcPr>
                </a:tc>
                <a:extLst>
                  <a:ext uri="{0D108BD9-81ED-4DB2-BD59-A6C34878D82A}">
                    <a16:rowId xmlns:a16="http://schemas.microsoft.com/office/drawing/2014/main" val="3168566803"/>
                  </a:ext>
                </a:extLst>
              </a:tr>
              <a:tr h="323632">
                <a:tc>
                  <a:txBody>
                    <a:bodyPr/>
                    <a:lstStyle/>
                    <a:p>
                      <a:pPr algn="ctr" fontAlgn="ctr"/>
                      <a:r>
                        <a:rPr lang="en-IN" sz="1400" u="none" strike="noStrike">
                          <a:effectLst/>
                        </a:rPr>
                        <a:t>2024(F)</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a:effectLst/>
                        </a:rPr>
                        <a:t>6.2</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a:effectLst/>
                        </a:rPr>
                        <a:t>9.39</a:t>
                      </a:r>
                      <a:endParaRPr lang="en-IN" sz="1400" b="0" i="0" u="none" strike="noStrike">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dirty="0">
                          <a:effectLst/>
                        </a:rPr>
                        <a:t>0.9</a:t>
                      </a:r>
                      <a:endParaRPr lang="en-IN" sz="1400" b="0" i="0" u="none" strike="noStrike" dirty="0">
                        <a:solidFill>
                          <a:srgbClr val="000000"/>
                        </a:solidFill>
                        <a:effectLst/>
                        <a:latin typeface="Arial" panose="020B0604020202020204"/>
                      </a:endParaRPr>
                    </a:p>
                  </a:txBody>
                  <a:tcPr marL="7620" marR="7620" marT="7620" marB="0" anchor="ctr">
                    <a:solidFill>
                      <a:schemeClr val="accent5">
                        <a:lumMod val="60000"/>
                        <a:lumOff val="40000"/>
                      </a:schemeClr>
                    </a:solidFill>
                  </a:tcPr>
                </a:tc>
                <a:tc>
                  <a:txBody>
                    <a:bodyPr/>
                    <a:lstStyle/>
                    <a:p>
                      <a:pPr algn="ctr" fontAlgn="ctr"/>
                      <a:r>
                        <a:rPr lang="en-IN" sz="1400" u="none" strike="noStrike" dirty="0">
                          <a:effectLst/>
                        </a:rPr>
                        <a:t>1.364</a:t>
                      </a:r>
                      <a:endParaRPr lang="en-IN" sz="1400" b="0" i="0" u="none" strike="noStrike" dirty="0">
                        <a:solidFill>
                          <a:srgbClr val="000000"/>
                        </a:solidFill>
                        <a:effectLst/>
                        <a:latin typeface="Arial" panose="020B0604020202020204"/>
                      </a:endParaRPr>
                    </a:p>
                  </a:txBody>
                  <a:tcPr marL="7620" marR="7620" marT="7620" marB="0" anchor="ctr">
                    <a:solidFill>
                      <a:schemeClr val="accent5">
                        <a:lumMod val="60000"/>
                        <a:lumOff val="40000"/>
                      </a:schemeClr>
                    </a:solidFill>
                  </a:tcPr>
                </a:tc>
                <a:extLst>
                  <a:ext uri="{0D108BD9-81ED-4DB2-BD59-A6C34878D82A}">
                    <a16:rowId xmlns:a16="http://schemas.microsoft.com/office/drawing/2014/main" val="2459171297"/>
                  </a:ext>
                </a:extLst>
              </a:tr>
            </a:tbl>
          </a:graphicData>
        </a:graphic>
      </p:graphicFrame>
      <p:graphicFrame>
        <p:nvGraphicFramePr>
          <p:cNvPr id="3" name="Chart 2">
            <a:extLst>
              <a:ext uri="{FF2B5EF4-FFF2-40B4-BE49-F238E27FC236}">
                <a16:creationId xmlns:a16="http://schemas.microsoft.com/office/drawing/2014/main" id="{F8AFC347-ABF7-4AE1-D353-72A603B18E54}"/>
              </a:ext>
            </a:extLst>
          </p:cNvPr>
          <p:cNvGraphicFramePr/>
          <p:nvPr>
            <p:extLst>
              <p:ext uri="{D42A27DB-BD31-4B8C-83A1-F6EECF244321}">
                <p14:modId xmlns:p14="http://schemas.microsoft.com/office/powerpoint/2010/main" val="1568967343"/>
              </p:ext>
            </p:extLst>
          </p:nvPr>
        </p:nvGraphicFramePr>
        <p:xfrm>
          <a:off x="5724097" y="979944"/>
          <a:ext cx="6271260" cy="468343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17AFA25-7216-F672-5416-5519D801DCA7}"/>
              </a:ext>
            </a:extLst>
          </p:cNvPr>
          <p:cNvSpPr txBox="1"/>
          <p:nvPr/>
        </p:nvSpPr>
        <p:spPr>
          <a:xfrm>
            <a:off x="535857" y="4656402"/>
            <a:ext cx="4159045" cy="276999"/>
          </a:xfrm>
          <a:prstGeom prst="rect">
            <a:avLst/>
          </a:prstGeom>
          <a:noFill/>
        </p:spPr>
        <p:txBody>
          <a:bodyPr wrap="square" rtlCol="0">
            <a:spAutoFit/>
          </a:bodyPr>
          <a:lstStyle/>
          <a:p>
            <a:pPr algn="ctr"/>
            <a:r>
              <a:rPr lang="en-US" sz="1200" dirty="0"/>
              <a:t>TOTAL SALES and Operating Profit from Total Sales</a:t>
            </a:r>
            <a:endParaRPr lang="en-IN" sz="1200" dirty="0"/>
          </a:p>
        </p:txBody>
      </p:sp>
      <p:pic>
        <p:nvPicPr>
          <p:cNvPr id="5" name="Picture 4">
            <a:extLst>
              <a:ext uri="{FF2B5EF4-FFF2-40B4-BE49-F238E27FC236}">
                <a16:creationId xmlns:a16="http://schemas.microsoft.com/office/drawing/2014/main" id="{416E326A-31BB-E476-BC1D-FB37F1F08EB3}"/>
              </a:ext>
            </a:extLst>
          </p:cNvPr>
          <p:cNvPicPr>
            <a:picLocks noChangeAspect="1"/>
          </p:cNvPicPr>
          <p:nvPr/>
        </p:nvPicPr>
        <p:blipFill>
          <a:blip r:embed="rId3"/>
          <a:stretch>
            <a:fillRect/>
          </a:stretch>
        </p:blipFill>
        <p:spPr>
          <a:xfrm>
            <a:off x="0" y="-1264"/>
            <a:ext cx="1238865" cy="553981"/>
          </a:xfrm>
          <a:prstGeom prst="rect">
            <a:avLst/>
          </a:prstGeom>
        </p:spPr>
      </p:pic>
      <p:pic>
        <p:nvPicPr>
          <p:cNvPr id="6" name="Image 1">
            <a:extLst>
              <a:ext uri="{FF2B5EF4-FFF2-40B4-BE49-F238E27FC236}">
                <a16:creationId xmlns:a16="http://schemas.microsoft.com/office/drawing/2014/main" id="{795ECB92-D3CD-0EE0-8AB5-29B9CDDD51AE}"/>
              </a:ext>
            </a:extLst>
          </p:cNvPr>
          <p:cNvPicPr>
            <a:picLocks/>
          </p:cNvPicPr>
          <p:nvPr/>
        </p:nvPicPr>
        <p:blipFill>
          <a:blip r:embed="rId4" cstate="print"/>
          <a:stretch>
            <a:fillRect/>
          </a:stretch>
        </p:blipFill>
        <p:spPr>
          <a:xfrm>
            <a:off x="10874474" y="29497"/>
            <a:ext cx="1209369" cy="480517"/>
          </a:xfrm>
          <a:prstGeom prst="rect">
            <a:avLst/>
          </a:prstGeom>
        </p:spPr>
      </p:pic>
      <p:sp>
        <p:nvSpPr>
          <p:cNvPr id="7" name="TextBox 6">
            <a:extLst>
              <a:ext uri="{FF2B5EF4-FFF2-40B4-BE49-F238E27FC236}">
                <a16:creationId xmlns:a16="http://schemas.microsoft.com/office/drawing/2014/main" id="{B8741BFF-EA95-3F74-E2D0-7898952BDCD8}"/>
              </a:ext>
            </a:extLst>
          </p:cNvPr>
          <p:cNvSpPr txBox="1"/>
          <p:nvPr/>
        </p:nvSpPr>
        <p:spPr>
          <a:xfrm>
            <a:off x="3333135" y="244274"/>
            <a:ext cx="4945626" cy="461665"/>
          </a:xfrm>
          <a:prstGeom prst="rect">
            <a:avLst/>
          </a:prstGeom>
          <a:noFill/>
        </p:spPr>
        <p:txBody>
          <a:bodyPr wrap="square" rtlCol="0">
            <a:spAutoFit/>
          </a:bodyPr>
          <a:lstStyle/>
          <a:p>
            <a:pPr algn="ctr"/>
            <a:r>
              <a:rPr lang="en-US" sz="2400" b="1" u="sng" dirty="0"/>
              <a:t>GRAPHICAL REPRESENTATION</a:t>
            </a:r>
            <a:endParaRPr lang="en-IN" sz="2400" b="1" u="sng" dirty="0"/>
          </a:p>
        </p:txBody>
      </p:sp>
      <p:graphicFrame>
        <p:nvGraphicFramePr>
          <p:cNvPr id="8" name="Table 7">
            <a:extLst>
              <a:ext uri="{FF2B5EF4-FFF2-40B4-BE49-F238E27FC236}">
                <a16:creationId xmlns:a16="http://schemas.microsoft.com/office/drawing/2014/main" id="{3C5C3560-8A8C-B8EB-7564-86E08D8E7EA4}"/>
              </a:ext>
            </a:extLst>
          </p:cNvPr>
          <p:cNvGraphicFramePr>
            <a:graphicFrameLocks noGrp="1"/>
          </p:cNvGraphicFramePr>
          <p:nvPr>
            <p:extLst>
              <p:ext uri="{D42A27DB-BD31-4B8C-83A1-F6EECF244321}">
                <p14:modId xmlns:p14="http://schemas.microsoft.com/office/powerpoint/2010/main" val="3896304326"/>
              </p:ext>
            </p:extLst>
          </p:nvPr>
        </p:nvGraphicFramePr>
        <p:xfrm>
          <a:off x="108156" y="4979568"/>
          <a:ext cx="5427405" cy="1463040"/>
        </p:xfrm>
        <a:graphic>
          <a:graphicData uri="http://schemas.openxmlformats.org/drawingml/2006/table">
            <a:tbl>
              <a:tblPr firstRow="1" bandRow="1">
                <a:tableStyleId>{93296810-A885-4BE3-A3E7-6D5BEEA58F35}</a:tableStyleId>
              </a:tblPr>
              <a:tblGrid>
                <a:gridCol w="1809135">
                  <a:extLst>
                    <a:ext uri="{9D8B030D-6E8A-4147-A177-3AD203B41FA5}">
                      <a16:colId xmlns:a16="http://schemas.microsoft.com/office/drawing/2014/main" val="1678371237"/>
                    </a:ext>
                  </a:extLst>
                </a:gridCol>
                <a:gridCol w="1809135">
                  <a:extLst>
                    <a:ext uri="{9D8B030D-6E8A-4147-A177-3AD203B41FA5}">
                      <a16:colId xmlns:a16="http://schemas.microsoft.com/office/drawing/2014/main" val="3301267375"/>
                    </a:ext>
                  </a:extLst>
                </a:gridCol>
                <a:gridCol w="1809135">
                  <a:extLst>
                    <a:ext uri="{9D8B030D-6E8A-4147-A177-3AD203B41FA5}">
                      <a16:colId xmlns:a16="http://schemas.microsoft.com/office/drawing/2014/main" val="912986680"/>
                    </a:ext>
                  </a:extLst>
                </a:gridCol>
              </a:tblGrid>
              <a:tr h="516987">
                <a:tc>
                  <a:txBody>
                    <a:bodyPr/>
                    <a:lstStyle/>
                    <a:p>
                      <a:pPr algn="ctr"/>
                      <a:r>
                        <a:rPr lang="en-US" sz="1200" dirty="0">
                          <a:latin typeface="Calibri" panose="020F0502020204030204" pitchFamily="34" charset="0"/>
                          <a:ea typeface="Calibri" panose="020F0502020204030204" pitchFamily="34" charset="0"/>
                          <a:cs typeface="Calibri" panose="020F0502020204030204" pitchFamily="34" charset="0"/>
                        </a:rPr>
                        <a:t>PRE-COVID</a:t>
                      </a:r>
                      <a:br>
                        <a:rPr lang="en-US" sz="1200" dirty="0">
                          <a:latin typeface="Calibri" panose="020F0502020204030204" pitchFamily="34" charset="0"/>
                          <a:ea typeface="Calibri" panose="020F0502020204030204" pitchFamily="34" charset="0"/>
                          <a:cs typeface="Calibri" panose="020F0502020204030204" pitchFamily="34" charset="0"/>
                        </a:rPr>
                      </a:br>
                      <a:r>
                        <a:rPr lang="en-US" sz="1200" dirty="0">
                          <a:latin typeface="Calibri" panose="020F0502020204030204" pitchFamily="34" charset="0"/>
                          <a:ea typeface="Calibri" panose="020F0502020204030204" pitchFamily="34" charset="0"/>
                          <a:cs typeface="Calibri" panose="020F0502020204030204" pitchFamily="34" charset="0"/>
                        </a:rPr>
                        <a:t>(2018-2020)</a:t>
                      </a:r>
                      <a:endParaRPr lang="en-IN" sz="12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POST-COVID</a:t>
                      </a:r>
                      <a:br>
                        <a:rPr lang="en-US" sz="1200" dirty="0">
                          <a:latin typeface="Calibri" panose="020F0502020204030204" pitchFamily="34" charset="0"/>
                          <a:ea typeface="Calibri" panose="020F0502020204030204" pitchFamily="34" charset="0"/>
                          <a:cs typeface="Calibri" panose="020F0502020204030204" pitchFamily="34" charset="0"/>
                        </a:rPr>
                      </a:br>
                      <a:r>
                        <a:rPr lang="en-US" sz="1800" b="1" kern="1200" baseline="30000" dirty="0">
                          <a:solidFill>
                            <a:schemeClr val="lt1"/>
                          </a:solidFill>
                          <a:effectLst/>
                          <a:latin typeface="+mn-lt"/>
                          <a:ea typeface="+mn-ea"/>
                          <a:cs typeface="+mn-cs"/>
                        </a:rPr>
                        <a:t>(2021-2023)</a:t>
                      </a:r>
                      <a:endParaRPr lang="en-IN" sz="1800" b="1" kern="1200" dirty="0">
                        <a:solidFill>
                          <a:schemeClr val="lt1"/>
                        </a:solidFill>
                        <a:effectLst/>
                        <a:latin typeface="+mn-lt"/>
                        <a:ea typeface="+mn-ea"/>
                        <a:cs typeface="+mn-cs"/>
                      </a:endParaRPr>
                    </a:p>
                    <a:p>
                      <a:pPr algn="ctr"/>
                      <a:endParaRPr lang="en-IN" sz="12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dirty="0"/>
                        <a:t>2024 (F)</a:t>
                      </a:r>
                      <a:endParaRPr lang="en-IN" dirty="0"/>
                    </a:p>
                  </a:txBody>
                  <a:tcPr/>
                </a:tc>
                <a:extLst>
                  <a:ext uri="{0D108BD9-81ED-4DB2-BD59-A6C34878D82A}">
                    <a16:rowId xmlns:a16="http://schemas.microsoft.com/office/drawing/2014/main" val="1117861762"/>
                  </a:ext>
                </a:extLst>
              </a:tr>
              <a:tr h="309131">
                <a:tc>
                  <a:txBody>
                    <a:bodyPr/>
                    <a:lstStyle/>
                    <a:p>
                      <a:pPr algn="ctr"/>
                      <a:r>
                        <a:rPr lang="en-US" dirty="0"/>
                        <a:t>-4.5%</a:t>
                      </a:r>
                      <a:endParaRPr lang="en-IN" dirty="0"/>
                    </a:p>
                  </a:txBody>
                  <a:tcPr/>
                </a:tc>
                <a:tc>
                  <a:txBody>
                    <a:bodyPr/>
                    <a:lstStyle/>
                    <a:p>
                      <a:pPr algn="ctr"/>
                      <a:r>
                        <a:rPr lang="en-US" sz="1800" kern="1200" dirty="0">
                          <a:solidFill>
                            <a:schemeClr val="dk1"/>
                          </a:solidFill>
                          <a:effectLst/>
                          <a:latin typeface="+mn-lt"/>
                          <a:ea typeface="+mn-ea"/>
                          <a:cs typeface="+mn-cs"/>
                        </a:rPr>
                        <a:t>39.4%</a:t>
                      </a:r>
                      <a:endParaRPr lang="en-IN" dirty="0"/>
                    </a:p>
                  </a:txBody>
                  <a:tcPr/>
                </a:tc>
                <a:tc>
                  <a:txBody>
                    <a:bodyPr/>
                    <a:lstStyle/>
                    <a:p>
                      <a:pPr algn="ctr"/>
                      <a:r>
                        <a:rPr lang="en-US" sz="1800" kern="1200" dirty="0">
                          <a:solidFill>
                            <a:schemeClr val="dk1"/>
                          </a:solidFill>
                          <a:effectLst/>
                          <a:latin typeface="+mn-lt"/>
                          <a:ea typeface="+mn-ea"/>
                          <a:cs typeface="+mn-cs"/>
                        </a:rPr>
                        <a:t>30.25%</a:t>
                      </a:r>
                      <a:endParaRPr lang="en-IN" dirty="0"/>
                    </a:p>
                  </a:txBody>
                  <a:tcPr/>
                </a:tc>
                <a:extLst>
                  <a:ext uri="{0D108BD9-81ED-4DB2-BD59-A6C34878D82A}">
                    <a16:rowId xmlns:a16="http://schemas.microsoft.com/office/drawing/2014/main" val="4076607888"/>
                  </a:ext>
                </a:extLst>
              </a:tr>
              <a:tr h="309131">
                <a:tc>
                  <a:txBody>
                    <a:bodyPr/>
                    <a:lstStyle/>
                    <a:p>
                      <a:pPr algn="ctr"/>
                      <a:r>
                        <a:rPr lang="en-US" dirty="0"/>
                        <a:t>-6.8% (OP)</a:t>
                      </a:r>
                      <a:endParaRPr lang="en-IN" dirty="0"/>
                    </a:p>
                  </a:txBody>
                  <a:tcPr/>
                </a:tc>
                <a:tc>
                  <a:txBody>
                    <a:bodyPr/>
                    <a:lstStyle/>
                    <a:p>
                      <a:pPr algn="ctr"/>
                      <a:r>
                        <a:rPr lang="en-US" sz="1800" kern="1200" dirty="0">
                          <a:solidFill>
                            <a:schemeClr val="dk1"/>
                          </a:solidFill>
                          <a:effectLst/>
                          <a:latin typeface="+mn-lt"/>
                          <a:ea typeface="+mn-ea"/>
                          <a:cs typeface="+mn-cs"/>
                        </a:rPr>
                        <a:t>70.7% (OP)</a:t>
                      </a:r>
                      <a:endParaRPr lang="en-IN" dirty="0"/>
                    </a:p>
                  </a:txBody>
                  <a:tcPr/>
                </a:tc>
                <a:tc>
                  <a:txBody>
                    <a:bodyPr/>
                    <a:lstStyle/>
                    <a:p>
                      <a:pPr algn="ctr"/>
                      <a:r>
                        <a:rPr lang="en-US" sz="1800" kern="1200" dirty="0">
                          <a:solidFill>
                            <a:schemeClr val="dk1"/>
                          </a:solidFill>
                          <a:effectLst/>
                          <a:latin typeface="+mn-lt"/>
                          <a:ea typeface="+mn-ea"/>
                          <a:cs typeface="+mn-cs"/>
                        </a:rPr>
                        <a:t>50% (OP)</a:t>
                      </a:r>
                      <a:endParaRPr lang="en-IN" dirty="0"/>
                    </a:p>
                  </a:txBody>
                  <a:tcPr/>
                </a:tc>
                <a:extLst>
                  <a:ext uri="{0D108BD9-81ED-4DB2-BD59-A6C34878D82A}">
                    <a16:rowId xmlns:a16="http://schemas.microsoft.com/office/drawing/2014/main" val="3994457340"/>
                  </a:ext>
                </a:extLst>
              </a:tr>
            </a:tbl>
          </a:graphicData>
        </a:graphic>
      </p:graphicFrame>
      <p:sp>
        <p:nvSpPr>
          <p:cNvPr id="9" name="TextBox 8">
            <a:extLst>
              <a:ext uri="{FF2B5EF4-FFF2-40B4-BE49-F238E27FC236}">
                <a16:creationId xmlns:a16="http://schemas.microsoft.com/office/drawing/2014/main" id="{87A7DA81-996B-A0D7-1918-DBFC3BE1C912}"/>
              </a:ext>
            </a:extLst>
          </p:cNvPr>
          <p:cNvSpPr txBox="1"/>
          <p:nvPr/>
        </p:nvSpPr>
        <p:spPr>
          <a:xfrm>
            <a:off x="1022555" y="6442608"/>
            <a:ext cx="3067664" cy="369332"/>
          </a:xfrm>
          <a:prstGeom prst="rect">
            <a:avLst/>
          </a:prstGeom>
          <a:noFill/>
        </p:spPr>
        <p:txBody>
          <a:bodyPr wrap="square" rtlCol="0">
            <a:spAutoFit/>
          </a:bodyPr>
          <a:lstStyle/>
          <a:p>
            <a:pPr algn="ctr"/>
            <a:r>
              <a:rPr lang="en-US" dirty="0"/>
              <a:t>CAGR &amp; OP</a:t>
            </a:r>
            <a:endParaRPr lang="en-IN" dirty="0"/>
          </a:p>
        </p:txBody>
      </p:sp>
    </p:spTree>
    <p:extLst>
      <p:ext uri="{BB962C8B-B14F-4D97-AF65-F5344CB8AC3E}">
        <p14:creationId xmlns:p14="http://schemas.microsoft.com/office/powerpoint/2010/main" val="3802484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FF5A27-15BD-5A21-B38B-6963398BB482}"/>
                  </a:ext>
                </a:extLst>
              </p:cNvPr>
              <p:cNvSpPr txBox="1"/>
              <p:nvPr/>
            </p:nvSpPr>
            <p:spPr>
              <a:xfrm>
                <a:off x="147484" y="907528"/>
                <a:ext cx="5565058" cy="3757632"/>
              </a:xfrm>
              <a:prstGeom prst="rect">
                <a:avLst/>
              </a:prstGeom>
              <a:noFill/>
            </p:spPr>
            <p:txBody>
              <a:bodyPr wrap="square" rtlCol="0">
                <a:spAutoFit/>
              </a:bodyPr>
              <a:lstStyle/>
              <a:p>
                <a:pPr>
                  <a:lnSpc>
                    <a:spcPct val="107000"/>
                  </a:lnSpc>
                  <a:spcAft>
                    <a:spcPts val="800"/>
                  </a:spcAft>
                </a:pPr>
                <a:r>
                  <a:rPr lang="en-US" sz="1800" b="1" kern="100" dirty="0">
                    <a:effectLst/>
                    <a:latin typeface="Arial" panose="020B0604020202020204"/>
                    <a:ea typeface="Calibri" panose="020F0502020204030204" pitchFamily="34" charset="0"/>
                    <a:cs typeface="Times New Roman" panose="02020603050405020304" pitchFamily="18" charset="0"/>
                  </a:rPr>
                  <a:t>Exponential Growth: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Arial" panose="020B0604020202020204"/>
                    <a:ea typeface="Calibri" panose="020F0502020204030204" pitchFamily="34" charset="0"/>
                    <a:cs typeface="Times New Roman" panose="02020603050405020304" pitchFamily="18" charset="0"/>
                  </a:rPr>
                  <a:t>Calculated to show growth between the consecutive years between 2023-2024</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Arial" panose="020B0604020202020204"/>
                    <a:ea typeface="Calibri" panose="020F0502020204030204" pitchFamily="34" charset="0"/>
                    <a:cs typeface="Times New Roman" panose="02020603050405020304" pitchFamily="18" charset="0"/>
                  </a:rPr>
                  <a:t> Exponential Growth = (</a:t>
                </a:r>
                <a14:m>
                  <m:oMath xmlns:m="http://schemas.openxmlformats.org/officeDocument/2006/math">
                    <m:f>
                      <m:fPr>
                        <m:ctrlPr>
                          <a:rPr lang="en-IN" sz="1800" i="1" kern="100">
                            <a:effectLst/>
                            <a:latin typeface="Cambria Math" panose="02040503050406030204" pitchFamily="18" charset="0"/>
                            <a:ea typeface="Calibri" panose="020F0502020204030204" pitchFamily="34" charset="0"/>
                            <a:cs typeface="Arial" panose="020B0604020202020204"/>
                          </a:rPr>
                        </m:ctrlPr>
                      </m:fPr>
                      <m:num>
                        <m:r>
                          <a:rPr lang="en-US" sz="1800" i="1" kern="100">
                            <a:effectLst/>
                            <a:latin typeface="Cambria Math" panose="02040503050406030204" pitchFamily="18" charset="0"/>
                            <a:ea typeface="Calibri" panose="020F0502020204030204" pitchFamily="34" charset="0"/>
                            <a:cs typeface="Arial" panose="020B0604020202020204"/>
                          </a:rPr>
                          <m:t>𝐶𝑢𝑟𝑟𝑒𝑛𝑡</m:t>
                        </m:r>
                        <m:r>
                          <a:rPr lang="en-US" sz="1800" i="1" kern="100">
                            <a:effectLst/>
                            <a:latin typeface="Cambria Math" panose="02040503050406030204" pitchFamily="18" charset="0"/>
                            <a:ea typeface="Calibri" panose="020F0502020204030204" pitchFamily="34" charset="0"/>
                            <a:cs typeface="Arial" panose="020B0604020202020204"/>
                          </a:rPr>
                          <m:t> </m:t>
                        </m:r>
                        <m:r>
                          <a:rPr lang="en-US" sz="1800" i="1" kern="100">
                            <a:effectLst/>
                            <a:latin typeface="Cambria Math" panose="02040503050406030204" pitchFamily="18" charset="0"/>
                            <a:ea typeface="Calibri" panose="020F0502020204030204" pitchFamily="34" charset="0"/>
                            <a:cs typeface="Arial" panose="020B0604020202020204"/>
                          </a:rPr>
                          <m:t>𝑌𝑒𝑎𝑟</m:t>
                        </m:r>
                        <m:r>
                          <a:rPr lang="en-US" sz="1800" i="1" kern="100">
                            <a:effectLst/>
                            <a:latin typeface="Cambria Math" panose="02040503050406030204" pitchFamily="18" charset="0"/>
                            <a:ea typeface="Calibri" panose="020F0502020204030204" pitchFamily="34" charset="0"/>
                            <a:cs typeface="Arial" panose="020B0604020202020204"/>
                          </a:rPr>
                          <m:t> </m:t>
                        </m:r>
                        <m:r>
                          <a:rPr lang="en-US" sz="1800" i="1" kern="100">
                            <a:effectLst/>
                            <a:latin typeface="Cambria Math" panose="02040503050406030204" pitchFamily="18" charset="0"/>
                            <a:ea typeface="Calibri" panose="020F0502020204030204" pitchFamily="34" charset="0"/>
                            <a:cs typeface="Arial" panose="020B0604020202020204"/>
                          </a:rPr>
                          <m:t>𝑉𝑎𝑙𝑢𝑒</m:t>
                        </m:r>
                      </m:num>
                      <m:den>
                        <m:r>
                          <a:rPr lang="en-US" sz="1800" i="1" kern="100">
                            <a:effectLst/>
                            <a:latin typeface="Cambria Math" panose="02040503050406030204" pitchFamily="18" charset="0"/>
                            <a:ea typeface="Calibri" panose="020F0502020204030204" pitchFamily="34" charset="0"/>
                            <a:cs typeface="Arial" panose="020B0604020202020204"/>
                          </a:rPr>
                          <m:t>𝑃𝑟𝑒𝑣𝑖𝑜𝑢𝑠</m:t>
                        </m:r>
                        <m:r>
                          <a:rPr lang="en-US" sz="1800" i="1" kern="100">
                            <a:effectLst/>
                            <a:latin typeface="Cambria Math" panose="02040503050406030204" pitchFamily="18" charset="0"/>
                            <a:ea typeface="Calibri" panose="020F0502020204030204" pitchFamily="34" charset="0"/>
                            <a:cs typeface="Arial" panose="020B0604020202020204"/>
                          </a:rPr>
                          <m:t> </m:t>
                        </m:r>
                        <m:r>
                          <a:rPr lang="en-US" sz="1800" i="1" kern="100">
                            <a:effectLst/>
                            <a:latin typeface="Cambria Math" panose="02040503050406030204" pitchFamily="18" charset="0"/>
                            <a:ea typeface="Calibri" panose="020F0502020204030204" pitchFamily="34" charset="0"/>
                            <a:cs typeface="Arial" panose="020B0604020202020204"/>
                          </a:rPr>
                          <m:t>𝑌𝑒𝑎𝑟</m:t>
                        </m:r>
                        <m:r>
                          <a:rPr lang="en-US" sz="1800" i="1" kern="100">
                            <a:effectLst/>
                            <a:latin typeface="Cambria Math" panose="02040503050406030204" pitchFamily="18" charset="0"/>
                            <a:ea typeface="Calibri" panose="020F0502020204030204" pitchFamily="34" charset="0"/>
                            <a:cs typeface="Arial" panose="020B0604020202020204"/>
                          </a:rPr>
                          <m:t> </m:t>
                        </m:r>
                        <m:r>
                          <a:rPr lang="en-US" sz="1800" i="1" kern="100">
                            <a:effectLst/>
                            <a:latin typeface="Cambria Math" panose="02040503050406030204" pitchFamily="18" charset="0"/>
                            <a:ea typeface="Calibri" panose="020F0502020204030204" pitchFamily="34" charset="0"/>
                            <a:cs typeface="Arial" panose="020B0604020202020204"/>
                          </a:rPr>
                          <m:t>𝑉𝑎𝑙𝑢𝑒</m:t>
                        </m:r>
                      </m:den>
                    </m:f>
                  </m:oMath>
                </a14:m>
                <a:r>
                  <a:rPr lang="en-US" sz="1800" kern="100" dirty="0">
                    <a:effectLst/>
                    <a:latin typeface="Arial" panose="020B0604020202020204"/>
                    <a:ea typeface="Calibri" panose="020F0502020204030204" pitchFamily="34" charset="0"/>
                    <a:cs typeface="Times New Roman" panose="02020603050405020304" pitchFamily="18" charset="0"/>
                  </a:rPr>
                  <a:t>) – 1</a:t>
                </a:r>
              </a:p>
              <a:p>
                <a:pPr>
                  <a:lnSpc>
                    <a:spcPct val="107000"/>
                  </a:lnSpc>
                  <a:spcAft>
                    <a:spcPts val="800"/>
                  </a:spcAft>
                </a:pPr>
                <a:r>
                  <a:rPr lang="en-IN" sz="1800" b="1" kern="100" dirty="0">
                    <a:effectLst/>
                    <a:latin typeface="Arial" panose="020B0604020202020204"/>
                    <a:ea typeface="Calibri" panose="020F0502020204030204" pitchFamily="34" charset="0"/>
                    <a:cs typeface="Times New Roman" panose="02020603050405020304" pitchFamily="18" charset="0"/>
                  </a:rPr>
                  <a:t>Operational Profit</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kern="100" dirty="0">
                    <a:effectLst/>
                    <a:latin typeface="Arial" panose="020B0604020202020204"/>
                    <a:ea typeface="Calibri" panose="020F0502020204030204" pitchFamily="34" charset="0"/>
                    <a:cs typeface="Times New Roman" panose="02020603050405020304" pitchFamily="18" charset="0"/>
                  </a:rPr>
                  <a:t>Operational Profit = (</a:t>
                </a:r>
                <a14:m>
                  <m:oMath xmlns:m="http://schemas.openxmlformats.org/officeDocument/2006/math">
                    <m:f>
                      <m:fPr>
                        <m:ctrlPr>
                          <a:rPr lang="en-IN" sz="1800" i="1" kern="100">
                            <a:effectLst/>
                            <a:latin typeface="Cambria Math" panose="02040503050406030204" pitchFamily="18" charset="0"/>
                            <a:ea typeface="Calibri" panose="020F0502020204030204" pitchFamily="34" charset="0"/>
                            <a:cs typeface="Arial" panose="020B0604020202020204"/>
                          </a:rPr>
                        </m:ctrlPr>
                      </m:fPr>
                      <m:num>
                        <m:r>
                          <a:rPr lang="en-IN" sz="1800" i="1" kern="100">
                            <a:effectLst/>
                            <a:latin typeface="Cambria Math" panose="02040503050406030204" pitchFamily="18" charset="0"/>
                            <a:ea typeface="Calibri" panose="020F0502020204030204" pitchFamily="34" charset="0"/>
                            <a:cs typeface="Arial" panose="020B0604020202020204"/>
                          </a:rPr>
                          <m:t>𝑂𝑝𝑒𝑟𝑎𝑡𝑖𝑛𝑔</m:t>
                        </m:r>
                        <m:r>
                          <a:rPr lang="en-IN" sz="1800" i="1" kern="100">
                            <a:effectLst/>
                            <a:latin typeface="Cambria Math" panose="02040503050406030204" pitchFamily="18" charset="0"/>
                            <a:ea typeface="Calibri" panose="020F0502020204030204" pitchFamily="34" charset="0"/>
                            <a:cs typeface="Arial" panose="020B0604020202020204"/>
                          </a:rPr>
                          <m:t> </m:t>
                        </m:r>
                        <m:r>
                          <a:rPr lang="en-IN" sz="1800" i="1" kern="100">
                            <a:effectLst/>
                            <a:latin typeface="Cambria Math" panose="02040503050406030204" pitchFamily="18" charset="0"/>
                            <a:ea typeface="Calibri" panose="020F0502020204030204" pitchFamily="34" charset="0"/>
                            <a:cs typeface="Arial" panose="020B0604020202020204"/>
                          </a:rPr>
                          <m:t>𝑝𝑟𝑜𝑓𝑖𝑡</m:t>
                        </m:r>
                        <m:r>
                          <a:rPr lang="en-IN" sz="1800" i="1" kern="100">
                            <a:effectLst/>
                            <a:latin typeface="Cambria Math" panose="02040503050406030204" pitchFamily="18" charset="0"/>
                            <a:ea typeface="Calibri" panose="020F0502020204030204" pitchFamily="34" charset="0"/>
                            <a:cs typeface="Arial" panose="020B0604020202020204"/>
                          </a:rPr>
                          <m:t> </m:t>
                        </m:r>
                        <m:r>
                          <a:rPr lang="en-IN" sz="1800" i="1" kern="100">
                            <a:effectLst/>
                            <a:latin typeface="Cambria Math" panose="02040503050406030204" pitchFamily="18" charset="0"/>
                            <a:ea typeface="Calibri" panose="020F0502020204030204" pitchFamily="34" charset="0"/>
                            <a:cs typeface="Arial" panose="020B0604020202020204"/>
                          </a:rPr>
                          <m:t>𝑐𝑢𝑟𝑟𝑒𝑛𝑡</m:t>
                        </m:r>
                        <m:r>
                          <a:rPr lang="en-IN" sz="1800" i="1" kern="100">
                            <a:effectLst/>
                            <a:latin typeface="Cambria Math" panose="02040503050406030204" pitchFamily="18" charset="0"/>
                            <a:ea typeface="Calibri" panose="020F0502020204030204" pitchFamily="34" charset="0"/>
                            <a:cs typeface="Arial" panose="020B0604020202020204"/>
                          </a:rPr>
                          <m:t> </m:t>
                        </m:r>
                        <m:r>
                          <a:rPr lang="en-IN" sz="1800" i="1" kern="100">
                            <a:effectLst/>
                            <a:latin typeface="Cambria Math" panose="02040503050406030204" pitchFamily="18" charset="0"/>
                            <a:ea typeface="Calibri" panose="020F0502020204030204" pitchFamily="34" charset="0"/>
                            <a:cs typeface="Arial" panose="020B0604020202020204"/>
                          </a:rPr>
                          <m:t>𝑦𝑒𝑎𝑟</m:t>
                        </m:r>
                      </m:num>
                      <m:den>
                        <m:r>
                          <a:rPr lang="en-IN" sz="1800" i="1" kern="100">
                            <a:effectLst/>
                            <a:latin typeface="Cambria Math" panose="02040503050406030204" pitchFamily="18" charset="0"/>
                            <a:ea typeface="Calibri" panose="020F0502020204030204" pitchFamily="34" charset="0"/>
                            <a:cs typeface="Arial" panose="020B0604020202020204"/>
                          </a:rPr>
                          <m:t>𝑂𝑝𝑒𝑟𝑎𝑡𝑖𝑛𝑔</m:t>
                        </m:r>
                        <m:r>
                          <a:rPr lang="en-IN" sz="1800" i="1" kern="100">
                            <a:effectLst/>
                            <a:latin typeface="Cambria Math" panose="02040503050406030204" pitchFamily="18" charset="0"/>
                            <a:ea typeface="Calibri" panose="020F0502020204030204" pitchFamily="34" charset="0"/>
                            <a:cs typeface="Arial" panose="020B0604020202020204"/>
                          </a:rPr>
                          <m:t> </m:t>
                        </m:r>
                        <m:r>
                          <a:rPr lang="en-IN" sz="1800" i="1" kern="100">
                            <a:effectLst/>
                            <a:latin typeface="Cambria Math" panose="02040503050406030204" pitchFamily="18" charset="0"/>
                            <a:ea typeface="Calibri" panose="020F0502020204030204" pitchFamily="34" charset="0"/>
                            <a:cs typeface="Arial" panose="020B0604020202020204"/>
                          </a:rPr>
                          <m:t>𝑝𝑟𝑜𝑓𝑖𝑡</m:t>
                        </m:r>
                        <m:r>
                          <a:rPr lang="en-IN" sz="1800" i="1" kern="100">
                            <a:effectLst/>
                            <a:latin typeface="Cambria Math" panose="02040503050406030204" pitchFamily="18" charset="0"/>
                            <a:ea typeface="Calibri" panose="020F0502020204030204" pitchFamily="34" charset="0"/>
                            <a:cs typeface="Arial" panose="020B0604020202020204"/>
                          </a:rPr>
                          <m:t> </m:t>
                        </m:r>
                        <m:r>
                          <a:rPr lang="en-IN" sz="1800" i="1" kern="100">
                            <a:effectLst/>
                            <a:latin typeface="Cambria Math" panose="02040503050406030204" pitchFamily="18" charset="0"/>
                            <a:ea typeface="Calibri" panose="020F0502020204030204" pitchFamily="34" charset="0"/>
                            <a:cs typeface="Arial" panose="020B0604020202020204"/>
                          </a:rPr>
                          <m:t>𝑝𝑟𝑒𝑣𝑖𝑜𝑢𝑠</m:t>
                        </m:r>
                        <m:r>
                          <a:rPr lang="en-IN" sz="1800" i="1" kern="100">
                            <a:effectLst/>
                            <a:latin typeface="Cambria Math" panose="02040503050406030204" pitchFamily="18" charset="0"/>
                            <a:ea typeface="Calibri" panose="020F0502020204030204" pitchFamily="34" charset="0"/>
                            <a:cs typeface="Arial" panose="020B0604020202020204"/>
                          </a:rPr>
                          <m:t> </m:t>
                        </m:r>
                        <m:r>
                          <a:rPr lang="en-IN" sz="1800" i="1" kern="100">
                            <a:effectLst/>
                            <a:latin typeface="Cambria Math" panose="02040503050406030204" pitchFamily="18" charset="0"/>
                            <a:ea typeface="Calibri" panose="020F0502020204030204" pitchFamily="34" charset="0"/>
                            <a:cs typeface="Arial" panose="020B0604020202020204"/>
                          </a:rPr>
                          <m:t>𝑦𝑒𝑎𝑟</m:t>
                        </m:r>
                      </m:den>
                    </m:f>
                  </m:oMath>
                </a14:m>
                <a:r>
                  <a:rPr lang="en-IN" sz="1800" kern="100" dirty="0">
                    <a:effectLst/>
                    <a:latin typeface="Arial" panose="020B0604020202020204"/>
                    <a:ea typeface="Calibri" panose="020F0502020204030204" pitchFamily="34" charset="0"/>
                    <a:cs typeface="Times New Roman" panose="02020603050405020304" pitchFamily="18" charset="0"/>
                  </a:rPr>
                  <a:t> ) -1</a:t>
                </a:r>
              </a:p>
              <a:p>
                <a:pPr>
                  <a:lnSpc>
                    <a:spcPct val="107000"/>
                  </a:lnSpc>
                  <a:spcAft>
                    <a:spcPts val="800"/>
                  </a:spcAft>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mc:Choice>
        <mc:Fallback xmlns="">
          <p:sp>
            <p:nvSpPr>
              <p:cNvPr id="4" name="TextBox 3">
                <a:extLst>
                  <a:ext uri="{FF2B5EF4-FFF2-40B4-BE49-F238E27FC236}">
                    <a16:creationId xmlns:a16="http://schemas.microsoft.com/office/drawing/2014/main" id="{16FF5A27-15BD-5A21-B38B-6963398BB482}"/>
                  </a:ext>
                </a:extLst>
              </p:cNvPr>
              <p:cNvSpPr txBox="1">
                <a:spLocks noRot="1" noChangeAspect="1" noMove="1" noResize="1" noEditPoints="1" noAdjustHandles="1" noChangeArrowheads="1" noChangeShapeType="1" noTextEdit="1"/>
              </p:cNvSpPr>
              <p:nvPr/>
            </p:nvSpPr>
            <p:spPr>
              <a:xfrm>
                <a:off x="147484" y="907528"/>
                <a:ext cx="5565058" cy="3757632"/>
              </a:xfrm>
              <a:prstGeom prst="rect">
                <a:avLst/>
              </a:prstGeom>
              <a:blipFill>
                <a:blip r:embed="rId2"/>
                <a:stretch>
                  <a:fillRect l="-876" t="-974"/>
                </a:stretch>
              </a:blipFill>
            </p:spPr>
            <p:txBody>
              <a:bodyPr/>
              <a:lstStyle/>
              <a:p>
                <a:r>
                  <a:rPr lang="en-IN">
                    <a:noFill/>
                  </a:rPr>
                  <a:t> </a:t>
                </a:r>
              </a:p>
            </p:txBody>
          </p:sp>
        </mc:Fallback>
      </mc:AlternateContent>
      <p:graphicFrame>
        <p:nvGraphicFramePr>
          <p:cNvPr id="5" name="Table 4">
            <a:extLst>
              <a:ext uri="{FF2B5EF4-FFF2-40B4-BE49-F238E27FC236}">
                <a16:creationId xmlns:a16="http://schemas.microsoft.com/office/drawing/2014/main" id="{DDFEFAE9-8940-55CB-A277-A4CEAF860160}"/>
              </a:ext>
            </a:extLst>
          </p:cNvPr>
          <p:cNvGraphicFramePr>
            <a:graphicFrameLocks noGrp="1"/>
          </p:cNvGraphicFramePr>
          <p:nvPr>
            <p:extLst>
              <p:ext uri="{D42A27DB-BD31-4B8C-83A1-F6EECF244321}">
                <p14:modId xmlns:p14="http://schemas.microsoft.com/office/powerpoint/2010/main" val="3571764527"/>
              </p:ext>
            </p:extLst>
          </p:nvPr>
        </p:nvGraphicFramePr>
        <p:xfrm>
          <a:off x="314632" y="3569109"/>
          <a:ext cx="4788310" cy="2497393"/>
        </p:xfrm>
        <a:graphic>
          <a:graphicData uri="http://schemas.openxmlformats.org/drawingml/2006/table">
            <a:tbl>
              <a:tblPr>
                <a:tableStyleId>{5C22544A-7EE6-4342-B048-85BDC9FD1C3A}</a:tableStyleId>
              </a:tblPr>
              <a:tblGrid>
                <a:gridCol w="1623718">
                  <a:extLst>
                    <a:ext uri="{9D8B030D-6E8A-4147-A177-3AD203B41FA5}">
                      <a16:colId xmlns:a16="http://schemas.microsoft.com/office/drawing/2014/main" val="3016522566"/>
                    </a:ext>
                  </a:extLst>
                </a:gridCol>
                <a:gridCol w="1739697">
                  <a:extLst>
                    <a:ext uri="{9D8B030D-6E8A-4147-A177-3AD203B41FA5}">
                      <a16:colId xmlns:a16="http://schemas.microsoft.com/office/drawing/2014/main" val="3110165129"/>
                    </a:ext>
                  </a:extLst>
                </a:gridCol>
                <a:gridCol w="1424895">
                  <a:extLst>
                    <a:ext uri="{9D8B030D-6E8A-4147-A177-3AD203B41FA5}">
                      <a16:colId xmlns:a16="http://schemas.microsoft.com/office/drawing/2014/main" val="3154808062"/>
                    </a:ext>
                  </a:extLst>
                </a:gridCol>
              </a:tblGrid>
              <a:tr h="1231109">
                <a:tc>
                  <a:txBody>
                    <a:bodyPr/>
                    <a:lstStyle/>
                    <a:p>
                      <a:pPr algn="ctr" fontAlgn="ctr"/>
                      <a:r>
                        <a:rPr lang="en-IN" sz="1600" u="none" strike="noStrike" dirty="0">
                          <a:effectLst/>
                        </a:rPr>
                        <a:t>Measure</a:t>
                      </a:r>
                      <a:endParaRPr lang="en-IN" sz="1600" b="1" i="0" u="none" strike="noStrike" dirty="0">
                        <a:solidFill>
                          <a:srgbClr val="000000"/>
                        </a:solidFill>
                        <a:effectLst/>
                        <a:latin typeface="Arial" panose="020B0604020202020204"/>
                      </a:endParaRPr>
                    </a:p>
                  </a:txBody>
                  <a:tcPr marL="7620" marR="7620" marT="7620" marB="0" anchor="ctr">
                    <a:solidFill>
                      <a:schemeClr val="accent1">
                        <a:lumMod val="60000"/>
                        <a:lumOff val="40000"/>
                      </a:schemeClr>
                    </a:solidFill>
                  </a:tcPr>
                </a:tc>
                <a:tc>
                  <a:txBody>
                    <a:bodyPr/>
                    <a:lstStyle/>
                    <a:p>
                      <a:pPr algn="ctr" fontAlgn="ctr"/>
                      <a:r>
                        <a:rPr lang="en-IN" sz="1600" u="none" strike="noStrike" dirty="0">
                          <a:effectLst/>
                        </a:rPr>
                        <a:t>Total Sales (INR)</a:t>
                      </a:r>
                      <a:endParaRPr lang="en-IN" sz="1600" b="1" i="0" u="none" strike="noStrike" dirty="0">
                        <a:solidFill>
                          <a:srgbClr val="000000"/>
                        </a:solidFill>
                        <a:effectLst/>
                        <a:latin typeface="Arial" panose="020B0604020202020204"/>
                      </a:endParaRPr>
                    </a:p>
                  </a:txBody>
                  <a:tcPr marL="7620" marR="7620" marT="7620" marB="0" anchor="ctr">
                    <a:solidFill>
                      <a:schemeClr val="accent1">
                        <a:lumMod val="60000"/>
                        <a:lumOff val="40000"/>
                      </a:schemeClr>
                    </a:solidFill>
                  </a:tcPr>
                </a:tc>
                <a:tc>
                  <a:txBody>
                    <a:bodyPr/>
                    <a:lstStyle/>
                    <a:p>
                      <a:pPr algn="ctr" fontAlgn="ctr"/>
                      <a:r>
                        <a:rPr lang="en-IN" sz="1600" u="none" strike="noStrike" dirty="0">
                          <a:effectLst/>
                        </a:rPr>
                        <a:t>Total Operating  Profit</a:t>
                      </a:r>
                      <a:endParaRPr lang="en-IN" sz="1600" b="1" i="0" u="none" strike="noStrike" dirty="0">
                        <a:solidFill>
                          <a:srgbClr val="000000"/>
                        </a:solidFill>
                        <a:effectLst/>
                        <a:latin typeface="Arial" panose="020B0604020202020204"/>
                      </a:endParaRPr>
                    </a:p>
                  </a:txBody>
                  <a:tcPr marL="7620" marR="7620" marT="7620" marB="0" anchor="ctr">
                    <a:solidFill>
                      <a:schemeClr val="accent1">
                        <a:lumMod val="60000"/>
                        <a:lumOff val="40000"/>
                      </a:schemeClr>
                    </a:solidFill>
                  </a:tcPr>
                </a:tc>
                <a:extLst>
                  <a:ext uri="{0D108BD9-81ED-4DB2-BD59-A6C34878D82A}">
                    <a16:rowId xmlns:a16="http://schemas.microsoft.com/office/drawing/2014/main" val="2214961808"/>
                  </a:ext>
                </a:extLst>
              </a:tr>
              <a:tr h="439682">
                <a:tc>
                  <a:txBody>
                    <a:bodyPr/>
                    <a:lstStyle/>
                    <a:p>
                      <a:pPr algn="ctr" fontAlgn="ctr"/>
                      <a:r>
                        <a:rPr lang="en-IN" sz="1600" u="none" strike="noStrike" dirty="0">
                          <a:effectLst/>
                        </a:rPr>
                        <a:t>2023 Growth %</a:t>
                      </a:r>
                      <a:endParaRPr lang="en-IN" sz="1600" b="0" i="0" u="none" strike="noStrike" dirty="0">
                        <a:solidFill>
                          <a:srgbClr val="000000"/>
                        </a:solidFill>
                        <a:effectLst/>
                        <a:latin typeface="Arial" panose="020B0604020202020204"/>
                      </a:endParaRPr>
                    </a:p>
                  </a:txBody>
                  <a:tcPr marL="7620" marR="7620" marT="7620" marB="0" anchor="ctr">
                    <a:solidFill>
                      <a:srgbClr val="00B050"/>
                    </a:solidFill>
                  </a:tcPr>
                </a:tc>
                <a:tc>
                  <a:txBody>
                    <a:bodyPr/>
                    <a:lstStyle/>
                    <a:p>
                      <a:pPr algn="ctr" fontAlgn="ctr"/>
                      <a:r>
                        <a:rPr lang="en-IN" sz="1600" u="none" strike="noStrike">
                          <a:effectLst/>
                        </a:rPr>
                        <a:t>53.55%</a:t>
                      </a:r>
                      <a:endParaRPr lang="en-IN" sz="1600" b="0" i="0" u="none" strike="noStrike">
                        <a:solidFill>
                          <a:srgbClr val="000000"/>
                        </a:solidFill>
                        <a:effectLst/>
                        <a:latin typeface="Arial" panose="020B0604020202020204"/>
                      </a:endParaRPr>
                    </a:p>
                  </a:txBody>
                  <a:tcPr marL="7620" marR="7620" marT="7620" marB="0" anchor="ctr">
                    <a:solidFill>
                      <a:srgbClr val="00B050"/>
                    </a:solidFill>
                  </a:tcPr>
                </a:tc>
                <a:tc>
                  <a:txBody>
                    <a:bodyPr/>
                    <a:lstStyle/>
                    <a:p>
                      <a:pPr algn="ctr" fontAlgn="ctr"/>
                      <a:r>
                        <a:rPr lang="en-IN" sz="1600" u="none" strike="noStrike" dirty="0">
                          <a:effectLst/>
                          <a:highlight>
                            <a:srgbClr val="FFFF00"/>
                          </a:highlight>
                        </a:rPr>
                        <a:t>100%</a:t>
                      </a:r>
                      <a:endParaRPr lang="en-IN" sz="1600" b="0" i="0" u="none" strike="noStrike" dirty="0">
                        <a:solidFill>
                          <a:srgbClr val="000000"/>
                        </a:solidFill>
                        <a:effectLst/>
                        <a:highlight>
                          <a:srgbClr val="FFFF00"/>
                        </a:highlight>
                        <a:latin typeface="Arial" panose="020B0604020202020204"/>
                      </a:endParaRPr>
                    </a:p>
                  </a:txBody>
                  <a:tcPr marL="7620" marR="7620" marT="7620" marB="0" anchor="ctr">
                    <a:solidFill>
                      <a:srgbClr val="00B050"/>
                    </a:solidFill>
                  </a:tcPr>
                </a:tc>
                <a:extLst>
                  <a:ext uri="{0D108BD9-81ED-4DB2-BD59-A6C34878D82A}">
                    <a16:rowId xmlns:a16="http://schemas.microsoft.com/office/drawing/2014/main" val="920294384"/>
                  </a:ext>
                </a:extLst>
              </a:tr>
              <a:tr h="826602">
                <a:tc>
                  <a:txBody>
                    <a:bodyPr/>
                    <a:lstStyle/>
                    <a:p>
                      <a:pPr algn="ctr" fontAlgn="ctr"/>
                      <a:r>
                        <a:rPr lang="en-IN" sz="1600" u="none" strike="noStrike" dirty="0">
                          <a:effectLst/>
                        </a:rPr>
                        <a:t>2024 Growth% (Forecasted)</a:t>
                      </a:r>
                      <a:endParaRPr lang="en-IN" sz="1600" b="0" i="0" u="none" strike="noStrike" dirty="0">
                        <a:solidFill>
                          <a:srgbClr val="000000"/>
                        </a:solidFill>
                        <a:effectLst/>
                        <a:latin typeface="Arial" panose="020B0604020202020204"/>
                      </a:endParaRPr>
                    </a:p>
                  </a:txBody>
                  <a:tcPr marL="7620" marR="7620" marT="7620" marB="0" anchor="ctr">
                    <a:solidFill>
                      <a:srgbClr val="00B050"/>
                    </a:solidFill>
                  </a:tcPr>
                </a:tc>
                <a:tc>
                  <a:txBody>
                    <a:bodyPr/>
                    <a:lstStyle/>
                    <a:p>
                      <a:pPr algn="ctr" fontAlgn="ctr"/>
                      <a:r>
                        <a:rPr lang="en-IN" sz="1600" u="none" strike="noStrike" dirty="0">
                          <a:effectLst/>
                        </a:rPr>
                        <a:t>30.25%</a:t>
                      </a:r>
                      <a:endParaRPr lang="en-IN" sz="1600" b="0" i="0" u="none" strike="noStrike" dirty="0">
                        <a:solidFill>
                          <a:srgbClr val="000000"/>
                        </a:solidFill>
                        <a:effectLst/>
                        <a:latin typeface="Arial" panose="020B0604020202020204"/>
                      </a:endParaRPr>
                    </a:p>
                  </a:txBody>
                  <a:tcPr marL="7620" marR="7620" marT="7620" marB="0" anchor="ctr">
                    <a:solidFill>
                      <a:srgbClr val="00B050"/>
                    </a:solidFill>
                  </a:tcPr>
                </a:tc>
                <a:tc>
                  <a:txBody>
                    <a:bodyPr/>
                    <a:lstStyle/>
                    <a:p>
                      <a:pPr algn="ctr" fontAlgn="ctr"/>
                      <a:r>
                        <a:rPr lang="en-IN" sz="1600" u="none" strike="noStrike" dirty="0">
                          <a:effectLst/>
                        </a:rPr>
                        <a:t>50%</a:t>
                      </a:r>
                      <a:endParaRPr lang="en-IN" sz="1600" b="0" i="0" u="none" strike="noStrike" dirty="0">
                        <a:solidFill>
                          <a:srgbClr val="000000"/>
                        </a:solidFill>
                        <a:effectLst/>
                        <a:latin typeface="Arial" panose="020B0604020202020204"/>
                      </a:endParaRPr>
                    </a:p>
                  </a:txBody>
                  <a:tcPr marL="7620" marR="7620" marT="7620" marB="0" anchor="ctr">
                    <a:solidFill>
                      <a:srgbClr val="00B050"/>
                    </a:solidFill>
                  </a:tcPr>
                </a:tc>
                <a:extLst>
                  <a:ext uri="{0D108BD9-81ED-4DB2-BD59-A6C34878D82A}">
                    <a16:rowId xmlns:a16="http://schemas.microsoft.com/office/drawing/2014/main" val="2648072887"/>
                  </a:ext>
                </a:extLst>
              </a:tr>
            </a:tbl>
          </a:graphicData>
        </a:graphic>
      </p:graphicFrame>
      <p:sp>
        <p:nvSpPr>
          <p:cNvPr id="6" name="TextBox 5">
            <a:extLst>
              <a:ext uri="{FF2B5EF4-FFF2-40B4-BE49-F238E27FC236}">
                <a16:creationId xmlns:a16="http://schemas.microsoft.com/office/drawing/2014/main" id="{335CD878-084C-BB79-B973-C4CC8DFEB35D}"/>
              </a:ext>
            </a:extLst>
          </p:cNvPr>
          <p:cNvSpPr txBox="1"/>
          <p:nvPr/>
        </p:nvSpPr>
        <p:spPr>
          <a:xfrm>
            <a:off x="314632" y="6066502"/>
            <a:ext cx="4680155" cy="584775"/>
          </a:xfrm>
          <a:prstGeom prst="rect">
            <a:avLst/>
          </a:prstGeom>
          <a:noFill/>
        </p:spPr>
        <p:txBody>
          <a:bodyPr wrap="square" rtlCol="0">
            <a:spAutoFit/>
          </a:bodyPr>
          <a:lstStyle/>
          <a:p>
            <a:pPr algn="ctr"/>
            <a:r>
              <a:rPr lang="en-US" sz="1600" dirty="0"/>
              <a:t>Exponential Growth of year 2023-24 and Total Operating Profit</a:t>
            </a:r>
            <a:endParaRPr lang="en-IN" sz="1600" dirty="0"/>
          </a:p>
        </p:txBody>
      </p:sp>
      <p:graphicFrame>
        <p:nvGraphicFramePr>
          <p:cNvPr id="8" name="Chart 7">
            <a:extLst>
              <a:ext uri="{FF2B5EF4-FFF2-40B4-BE49-F238E27FC236}">
                <a16:creationId xmlns:a16="http://schemas.microsoft.com/office/drawing/2014/main" id="{9592A01C-D44C-03C8-6C48-C05FB0D34107}"/>
              </a:ext>
            </a:extLst>
          </p:cNvPr>
          <p:cNvGraphicFramePr>
            <a:graphicFrameLocks/>
          </p:cNvGraphicFramePr>
          <p:nvPr>
            <p:extLst>
              <p:ext uri="{D42A27DB-BD31-4B8C-83A1-F6EECF244321}">
                <p14:modId xmlns:p14="http://schemas.microsoft.com/office/powerpoint/2010/main" val="2268777434"/>
              </p:ext>
            </p:extLst>
          </p:nvPr>
        </p:nvGraphicFramePr>
        <p:xfrm>
          <a:off x="5712542" y="1565172"/>
          <a:ext cx="6164825" cy="4385299"/>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a:extLst>
              <a:ext uri="{FF2B5EF4-FFF2-40B4-BE49-F238E27FC236}">
                <a16:creationId xmlns:a16="http://schemas.microsoft.com/office/drawing/2014/main" id="{ACD44BE4-4A37-9B22-CDBE-3026EAD37B25}"/>
              </a:ext>
            </a:extLst>
          </p:cNvPr>
          <p:cNvCxnSpPr/>
          <p:nvPr/>
        </p:nvCxnSpPr>
        <p:spPr>
          <a:xfrm flipV="1">
            <a:off x="8219768" y="4542503"/>
            <a:ext cx="2438400" cy="56043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1" name="TextBox 10">
            <a:extLst>
              <a:ext uri="{FF2B5EF4-FFF2-40B4-BE49-F238E27FC236}">
                <a16:creationId xmlns:a16="http://schemas.microsoft.com/office/drawing/2014/main" id="{BA082C6E-8092-D08C-6D97-888E437CCF8D}"/>
              </a:ext>
            </a:extLst>
          </p:cNvPr>
          <p:cNvSpPr txBox="1"/>
          <p:nvPr/>
        </p:nvSpPr>
        <p:spPr>
          <a:xfrm>
            <a:off x="2708787" y="172004"/>
            <a:ext cx="6341805" cy="461665"/>
          </a:xfrm>
          <a:prstGeom prst="rect">
            <a:avLst/>
          </a:prstGeom>
          <a:noFill/>
        </p:spPr>
        <p:txBody>
          <a:bodyPr wrap="square" rtlCol="0">
            <a:spAutoFit/>
          </a:bodyPr>
          <a:lstStyle/>
          <a:p>
            <a:pPr algn="ctr"/>
            <a:r>
              <a:rPr lang="en-US" sz="2400" b="1" u="sng" dirty="0"/>
              <a:t>GROWTH RATE FOCUSING ON 2023-24</a:t>
            </a:r>
            <a:endParaRPr lang="en-IN" sz="2400" b="1" u="sng" dirty="0"/>
          </a:p>
        </p:txBody>
      </p:sp>
      <p:pic>
        <p:nvPicPr>
          <p:cNvPr id="12" name="Picture 11">
            <a:extLst>
              <a:ext uri="{FF2B5EF4-FFF2-40B4-BE49-F238E27FC236}">
                <a16:creationId xmlns:a16="http://schemas.microsoft.com/office/drawing/2014/main" id="{170F5932-3106-6284-0B65-1A0F88FD1879}"/>
              </a:ext>
            </a:extLst>
          </p:cNvPr>
          <p:cNvPicPr>
            <a:picLocks noChangeAspect="1"/>
          </p:cNvPicPr>
          <p:nvPr/>
        </p:nvPicPr>
        <p:blipFill>
          <a:blip r:embed="rId4"/>
          <a:stretch>
            <a:fillRect/>
          </a:stretch>
        </p:blipFill>
        <p:spPr>
          <a:xfrm>
            <a:off x="0" y="-1264"/>
            <a:ext cx="1238865" cy="553981"/>
          </a:xfrm>
          <a:prstGeom prst="rect">
            <a:avLst/>
          </a:prstGeom>
        </p:spPr>
      </p:pic>
      <p:pic>
        <p:nvPicPr>
          <p:cNvPr id="13" name="Image 1">
            <a:extLst>
              <a:ext uri="{FF2B5EF4-FFF2-40B4-BE49-F238E27FC236}">
                <a16:creationId xmlns:a16="http://schemas.microsoft.com/office/drawing/2014/main" id="{08BA741E-4FE9-901C-56FC-5747F9A7FF3D}"/>
              </a:ext>
            </a:extLst>
          </p:cNvPr>
          <p:cNvPicPr>
            <a:picLocks/>
          </p:cNvPicPr>
          <p:nvPr/>
        </p:nvPicPr>
        <p:blipFill>
          <a:blip r:embed="rId5" cstate="print"/>
          <a:stretch>
            <a:fillRect/>
          </a:stretch>
        </p:blipFill>
        <p:spPr>
          <a:xfrm>
            <a:off x="10874474" y="29497"/>
            <a:ext cx="1209369" cy="480517"/>
          </a:xfrm>
          <a:prstGeom prst="rect">
            <a:avLst/>
          </a:prstGeom>
        </p:spPr>
      </p:pic>
    </p:spTree>
    <p:extLst>
      <p:ext uri="{BB962C8B-B14F-4D97-AF65-F5344CB8AC3E}">
        <p14:creationId xmlns:p14="http://schemas.microsoft.com/office/powerpoint/2010/main" val="3045322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4523F9-D293-BCFC-4BB5-3CAD8C52A006}"/>
              </a:ext>
            </a:extLst>
          </p:cNvPr>
          <p:cNvSpPr txBox="1"/>
          <p:nvPr/>
        </p:nvSpPr>
        <p:spPr>
          <a:xfrm>
            <a:off x="712344" y="164445"/>
            <a:ext cx="10569678" cy="1107996"/>
          </a:xfrm>
          <a:prstGeom prst="rect">
            <a:avLst/>
          </a:prstGeom>
          <a:noFill/>
        </p:spPr>
        <p:txBody>
          <a:bodyPr wrap="square" rtlCol="0">
            <a:spAutoFit/>
          </a:bodyPr>
          <a:lstStyle/>
          <a:p>
            <a:pPr algn="ctr"/>
            <a:r>
              <a:rPr lang="en-US" sz="2400" b="1" u="sng" kern="100" dirty="0">
                <a:effectLst/>
                <a:latin typeface="Arial" panose="020B0604020202020204"/>
                <a:ea typeface="Calibri" panose="020F0502020204030204" pitchFamily="34" charset="0"/>
                <a:cs typeface="Arial" panose="020B0604020202020204"/>
              </a:rPr>
              <a:t>Strategic initiatives taken to drive the growth and current market position of HORIBA India</a:t>
            </a:r>
            <a:endParaRPr lang="en-IN" sz="2400" b="1" u="sng" kern="100" dirty="0">
              <a:effectLst/>
              <a:latin typeface="Arial" panose="020B0604020202020204"/>
              <a:ea typeface="Calibri" panose="020F0502020204030204" pitchFamily="34" charset="0"/>
              <a:cs typeface="Arial" panose="020B0604020202020204"/>
            </a:endParaRPr>
          </a:p>
          <a:p>
            <a:endParaRPr lang="en-IN" dirty="0"/>
          </a:p>
        </p:txBody>
      </p:sp>
      <p:sp>
        <p:nvSpPr>
          <p:cNvPr id="3" name="TextBox 2">
            <a:extLst>
              <a:ext uri="{FF2B5EF4-FFF2-40B4-BE49-F238E27FC236}">
                <a16:creationId xmlns:a16="http://schemas.microsoft.com/office/drawing/2014/main" id="{3BFE8F97-2DA5-94F7-BF5D-A3E7C3D8F188}"/>
              </a:ext>
            </a:extLst>
          </p:cNvPr>
          <p:cNvSpPr txBox="1"/>
          <p:nvPr/>
        </p:nvSpPr>
        <p:spPr>
          <a:xfrm>
            <a:off x="137651" y="1272441"/>
            <a:ext cx="10736827" cy="6440289"/>
          </a:xfrm>
          <a:prstGeom prst="rect">
            <a:avLst/>
          </a:prstGeom>
          <a:noFill/>
        </p:spPr>
        <p:txBody>
          <a:bodyPr wrap="square" rtlCol="0">
            <a:spAutoFit/>
          </a:bodyPr>
          <a:lstStyle/>
          <a:p>
            <a:pPr marL="285750" indent="-285750">
              <a:buFont typeface="Arial" panose="020B0604020202020204"/>
              <a:buChar char="•"/>
            </a:pPr>
            <a:r>
              <a:rPr lang="en-US" b="1" dirty="0"/>
              <a:t>Expansion of Sales and Market Penetration: </a:t>
            </a:r>
            <a:r>
              <a:rPr lang="en-US" sz="1600" dirty="0"/>
              <a:t>Attained notable sales benchmarks, with Q1(quarter-1) revenue of 665 million INR (108% YTD).</a:t>
            </a:r>
          </a:p>
          <a:p>
            <a:endParaRPr lang="en-US" sz="1600" dirty="0"/>
          </a:p>
          <a:p>
            <a:pPr marL="285750" indent="-285750">
              <a:lnSpc>
                <a:spcPct val="107000"/>
              </a:lnSpc>
              <a:spcAft>
                <a:spcPts val="800"/>
              </a:spcAft>
              <a:buFont typeface="Arial" panose="020B0604020202020204"/>
              <a:buChar char="•"/>
            </a:pPr>
            <a:r>
              <a:rPr lang="en-IN" sz="1800" b="1" kern="0" dirty="0">
                <a:effectLst/>
                <a:latin typeface="Arial" panose="020B0604020202020204"/>
                <a:ea typeface="Times New Roman" panose="02020603050405020304" pitchFamily="18" charset="0"/>
                <a:cs typeface="Times New Roman" panose="02020603050405020304" pitchFamily="18" charset="0"/>
              </a:rPr>
              <a:t>Development of Regional Businesses:</a:t>
            </a:r>
            <a:br>
              <a:rPr lang="en-IN" sz="1800" b="1" kern="0" dirty="0">
                <a:effectLst/>
                <a:latin typeface="Arial" panose="020B0604020202020204"/>
                <a:ea typeface="Times New Roman" panose="02020603050405020304" pitchFamily="18" charset="0"/>
                <a:cs typeface="Times New Roman" panose="02020603050405020304" pitchFamily="18" charset="0"/>
              </a:rPr>
            </a:br>
            <a:r>
              <a:rPr lang="en-IN" sz="1800" kern="0" dirty="0">
                <a:effectLst/>
                <a:latin typeface="Arial" panose="020B0604020202020204"/>
                <a:ea typeface="Times New Roman" panose="02020603050405020304" pitchFamily="18" charset="0"/>
                <a:cs typeface="Times New Roman" panose="02020603050405020304" pitchFamily="18" charset="0"/>
              </a:rPr>
              <a:t>  </a:t>
            </a:r>
            <a:r>
              <a:rPr lang="en-IN" sz="1600" kern="0" dirty="0">
                <a:effectLst/>
                <a:latin typeface="Arial" panose="020B0604020202020204"/>
                <a:ea typeface="Times New Roman" panose="02020603050405020304" pitchFamily="18" charset="0"/>
                <a:cs typeface="Times New Roman" panose="02020603050405020304" pitchFamily="18" charset="0"/>
              </a:rPr>
              <a:t>1) Gaining traction in local markets using tailored strategies.</a:t>
            </a:r>
            <a:br>
              <a:rPr lang="en-IN" sz="1600" kern="100" dirty="0">
                <a:latin typeface="Calibri" panose="020F0502020204030204" pitchFamily="34" charset="0"/>
                <a:ea typeface="Calibri" panose="020F0502020204030204" pitchFamily="34" charset="0"/>
                <a:cs typeface="Times New Roman" panose="02020603050405020304" pitchFamily="18" charset="0"/>
              </a:rPr>
            </a:br>
            <a:r>
              <a:rPr lang="en-IN" sz="1600" kern="100" dirty="0">
                <a:latin typeface="Calibri" panose="020F0502020204030204" pitchFamily="34" charset="0"/>
                <a:ea typeface="Calibri" panose="020F0502020204030204" pitchFamily="34" charset="0"/>
                <a:cs typeface="Times New Roman" panose="02020603050405020304" pitchFamily="18" charset="0"/>
              </a:rPr>
              <a:t>   2) </a:t>
            </a:r>
            <a:r>
              <a:rPr lang="en-IN" sz="1600" kern="0" dirty="0">
                <a:effectLst/>
                <a:latin typeface="Arial" panose="020B0604020202020204"/>
                <a:ea typeface="Times New Roman" panose="02020603050405020304" pitchFamily="18" charset="0"/>
                <a:cs typeface="Times New Roman" panose="02020603050405020304" pitchFamily="18" charset="0"/>
              </a:rPr>
              <a:t>Installation and collaboration with hospitals like – ESIC Bikaner and Medanta.</a:t>
            </a:r>
          </a:p>
          <a:p>
            <a:pPr marL="285750" indent="-285750">
              <a:lnSpc>
                <a:spcPct val="107000"/>
              </a:lnSpc>
              <a:spcAft>
                <a:spcPts val="800"/>
              </a:spcAft>
              <a:buFont typeface="Arial" panose="020B0604020202020204"/>
              <a:buChar char="•"/>
            </a:pPr>
            <a:r>
              <a:rPr lang="en-IN" sz="1800" b="1" kern="0" dirty="0">
                <a:effectLst/>
                <a:latin typeface="Arial" panose="020B0604020202020204"/>
                <a:ea typeface="Times New Roman" panose="02020603050405020304" pitchFamily="18" charset="0"/>
              </a:rPr>
              <a:t>Lab Chain and Engagement- SRL, Apollo, Metropolis</a:t>
            </a:r>
            <a:endParaRPr lang="en-IN" b="1" kern="0" dirty="0">
              <a:latin typeface="Arial" panose="020B0604020202020204"/>
              <a:ea typeface="Times New Roman" panose="02020603050405020304" pitchFamily="18" charset="0"/>
              <a:cs typeface="Times New Roman" panose="02020603050405020304" pitchFamily="18" charset="0"/>
            </a:endParaRPr>
          </a:p>
          <a:p>
            <a:pPr marL="285750" indent="-285750">
              <a:lnSpc>
                <a:spcPct val="107000"/>
              </a:lnSpc>
              <a:spcAft>
                <a:spcPts val="50"/>
              </a:spcAft>
              <a:buFont typeface="Arial" panose="020B0604020202020204"/>
              <a:buChar char="•"/>
            </a:pPr>
            <a:r>
              <a:rPr lang="en-IN" sz="1800" b="1" kern="0" dirty="0">
                <a:effectLst/>
                <a:latin typeface="Arial" panose="020B0604020202020204"/>
                <a:ea typeface="Times New Roman" panose="02020603050405020304" pitchFamily="18" charset="0"/>
                <a:cs typeface="Times New Roman" panose="02020603050405020304" pitchFamily="18" charset="0"/>
              </a:rPr>
              <a:t>Product Launches and Innovation:</a:t>
            </a:r>
            <a:br>
              <a:rPr lang="en-IN" sz="1800" b="1" kern="0" dirty="0">
                <a:effectLst/>
                <a:latin typeface="Arial" panose="020B0604020202020204"/>
                <a:ea typeface="Times New Roman" panose="02020603050405020304" pitchFamily="18" charset="0"/>
                <a:cs typeface="Times New Roman" panose="02020603050405020304" pitchFamily="18" charset="0"/>
              </a:rPr>
            </a:br>
            <a:r>
              <a:rPr lang="en-IN" sz="1600" b="1" kern="0" dirty="0">
                <a:latin typeface="Arial" panose="020B0604020202020204"/>
                <a:ea typeface="Times New Roman" panose="02020603050405020304" pitchFamily="18" charset="0"/>
                <a:cs typeface="Times New Roman" panose="02020603050405020304" pitchFamily="18" charset="0"/>
              </a:rPr>
              <a:t>   </a:t>
            </a:r>
            <a:r>
              <a:rPr lang="en-IN" sz="1600" kern="0" dirty="0">
                <a:latin typeface="Arial" panose="020B0604020202020204"/>
                <a:ea typeface="Times New Roman" panose="02020603050405020304" pitchFamily="18" charset="0"/>
                <a:cs typeface="Times New Roman" panose="02020603050405020304" pitchFamily="18" charset="0"/>
              </a:rPr>
              <a:t>1) </a:t>
            </a:r>
            <a:r>
              <a:rPr lang="en-IN" sz="1600" kern="0" dirty="0">
                <a:effectLst/>
                <a:latin typeface="Arial" panose="020B0604020202020204"/>
                <a:ea typeface="Times New Roman" panose="02020603050405020304" pitchFamily="18" charset="0"/>
                <a:cs typeface="Times New Roman" panose="02020603050405020304" pitchFamily="18" charset="0"/>
              </a:rPr>
              <a:t>Launch of new goods such as the Yumizen H550 </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50"/>
              </a:spcAft>
            </a:pPr>
            <a:r>
              <a:rPr lang="en-IN" sz="1600" kern="0" dirty="0">
                <a:effectLst/>
                <a:latin typeface="Arial" panose="020B0604020202020204"/>
                <a:ea typeface="Times New Roman" panose="02020603050405020304" pitchFamily="18" charset="0"/>
                <a:cs typeface="Times New Roman" panose="02020603050405020304" pitchFamily="18" charset="0"/>
              </a:rPr>
              <a:t>        2)Emphasis on ongoing innovation &amp; development, including </a:t>
            </a:r>
          </a:p>
          <a:p>
            <a:pPr lvl="0">
              <a:lnSpc>
                <a:spcPct val="107000"/>
              </a:lnSpc>
              <a:spcAft>
                <a:spcPts val="50"/>
              </a:spcAft>
            </a:pPr>
            <a:r>
              <a:rPr lang="en-IN" sz="1600" kern="0" dirty="0">
                <a:latin typeface="Arial" panose="020B0604020202020204"/>
                <a:ea typeface="Times New Roman" panose="02020603050405020304" pitchFamily="18" charset="0"/>
                <a:cs typeface="Times New Roman" panose="02020603050405020304" pitchFamily="18" charset="0"/>
              </a:rPr>
              <a:t>           </a:t>
            </a:r>
            <a:r>
              <a:rPr lang="en-IN" sz="1600" kern="0" dirty="0">
                <a:effectLst/>
                <a:latin typeface="Arial" panose="020B0604020202020204"/>
                <a:ea typeface="Times New Roman" panose="02020603050405020304" pitchFamily="18" charset="0"/>
                <a:cs typeface="Times New Roman" panose="02020603050405020304" pitchFamily="18" charset="0"/>
              </a:rPr>
              <a:t>design and preparedness for 3D printing.</a:t>
            </a:r>
          </a:p>
          <a:p>
            <a:pPr lvl="0">
              <a:lnSpc>
                <a:spcPct val="107000"/>
              </a:lnSpc>
              <a:spcAft>
                <a:spcPts val="50"/>
              </a:spcAft>
            </a:pPr>
            <a:endParaRPr lang="en-IN" sz="1600" kern="0" dirty="0">
              <a:effectLst/>
              <a:latin typeface="Arial" panose="020B0604020202020204"/>
              <a:ea typeface="Times New Roman" panose="02020603050405020304" pitchFamily="18" charset="0"/>
              <a:cs typeface="Times New Roman" panose="02020603050405020304" pitchFamily="18" charset="0"/>
            </a:endParaRPr>
          </a:p>
          <a:p>
            <a:pPr marL="285750" lvl="0" indent="-285750">
              <a:lnSpc>
                <a:spcPct val="107000"/>
              </a:lnSpc>
              <a:spcAft>
                <a:spcPts val="50"/>
              </a:spcAft>
              <a:buFont typeface="Arial" panose="020B0604020202020204"/>
              <a:buChar char="•"/>
            </a:pPr>
            <a:r>
              <a:rPr lang="en-IN" sz="1800" b="1" kern="0" dirty="0">
                <a:solidFill>
                  <a:srgbClr val="222222"/>
                </a:solidFill>
                <a:effectLst/>
                <a:latin typeface="Arial" panose="020B0604020202020204"/>
                <a:ea typeface="Times New Roman" panose="02020603050405020304" pitchFamily="18" charset="0"/>
              </a:rPr>
              <a:t>Training and Technical Support</a:t>
            </a:r>
            <a:br>
              <a:rPr lang="en-IN" sz="1800" b="1" kern="0" dirty="0">
                <a:solidFill>
                  <a:srgbClr val="222222"/>
                </a:solidFill>
                <a:effectLst/>
                <a:latin typeface="Arial" panose="020B0604020202020204"/>
                <a:ea typeface="Times New Roman" panose="02020603050405020304" pitchFamily="18" charset="0"/>
              </a:rPr>
            </a:br>
            <a:endParaRPr lang="en-IN" sz="1600" b="1" kern="0" dirty="0">
              <a:solidFill>
                <a:srgbClr val="222222"/>
              </a:solidFill>
              <a:latin typeface="Arial" panose="020B0604020202020204"/>
              <a:ea typeface="Times New Roman" panose="02020603050405020304" pitchFamily="18" charset="0"/>
              <a:cs typeface="Times New Roman" panose="02020603050405020304" pitchFamily="18" charset="0"/>
            </a:endParaRPr>
          </a:p>
          <a:p>
            <a:pPr marL="285750" indent="-285750">
              <a:lnSpc>
                <a:spcPct val="107000"/>
              </a:lnSpc>
              <a:spcAft>
                <a:spcPts val="50"/>
              </a:spcAft>
              <a:buFont typeface="Arial" panose="020B0604020202020204"/>
              <a:buChar char="•"/>
            </a:pPr>
            <a:r>
              <a:rPr lang="en-IN" sz="1800" b="1" kern="0" dirty="0">
                <a:solidFill>
                  <a:srgbClr val="222222"/>
                </a:solidFill>
                <a:effectLst/>
                <a:highlight>
                  <a:srgbClr val="FFFFFF"/>
                </a:highlight>
                <a:latin typeface="Arial" panose="020B0604020202020204"/>
                <a:ea typeface="Times New Roman" panose="02020603050405020304" pitchFamily="18" charset="0"/>
                <a:cs typeface="Times New Roman" panose="02020603050405020304" pitchFamily="18" charset="0"/>
              </a:rPr>
              <a:t>Branding and Promotional Events- HORIBA Scientifi</a:t>
            </a:r>
            <a:r>
              <a:rPr lang="en-IN" b="1" kern="0" dirty="0">
                <a:solidFill>
                  <a:srgbClr val="222222"/>
                </a:solidFill>
                <a:highlight>
                  <a:srgbClr val="FFFFFF"/>
                </a:highlight>
                <a:latin typeface="Arial" panose="020B0604020202020204"/>
                <a:ea typeface="Times New Roman" panose="02020603050405020304" pitchFamily="18" charset="0"/>
                <a:cs typeface="Times New Roman" panose="02020603050405020304" pitchFamily="18" charset="0"/>
              </a:rPr>
              <a:t>c Panchayat</a:t>
            </a:r>
            <a:endParaRPr lang="en-IN" sz="1800" b="1" kern="0" dirty="0">
              <a:solidFill>
                <a:srgbClr val="222222"/>
              </a:solidFill>
              <a:effectLst/>
              <a:highlight>
                <a:srgbClr val="FFFFFF"/>
              </a:highlight>
              <a:latin typeface="Arial" panose="020B0604020202020204"/>
              <a:ea typeface="Times New Roman" panose="02020603050405020304" pitchFamily="18" charset="0"/>
              <a:cs typeface="Times New Roman" panose="02020603050405020304" pitchFamily="18" charset="0"/>
            </a:endParaRPr>
          </a:p>
          <a:p>
            <a:pPr>
              <a:lnSpc>
                <a:spcPct val="107000"/>
              </a:lnSpc>
              <a:spcAft>
                <a:spcPts val="50"/>
              </a:spcAft>
            </a:pPr>
            <a:endParaRPr lang="en-IN"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50"/>
              </a:spcAft>
              <a:buFont typeface="Arial" panose="020B0604020202020204"/>
              <a:buChar char="•"/>
            </a:pPr>
            <a:r>
              <a:rPr lang="en-IN" sz="1800" b="1" kern="0" dirty="0">
                <a:solidFill>
                  <a:srgbClr val="222222"/>
                </a:solidFill>
                <a:effectLst/>
                <a:latin typeface="Arial" panose="020B0604020202020204"/>
                <a:ea typeface="Times New Roman" panose="02020603050405020304" pitchFamily="18" charset="0"/>
              </a:rPr>
              <a:t>Focused Government Program Participation- MAKE IN INDIA</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IN" sz="1800" kern="0" dirty="0">
                <a:effectLst/>
                <a:latin typeface="Arial" panose="020B0604020202020204"/>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IN" dirty="0"/>
          </a:p>
        </p:txBody>
      </p:sp>
      <p:pic>
        <p:nvPicPr>
          <p:cNvPr id="4" name="Picture 3">
            <a:extLst>
              <a:ext uri="{FF2B5EF4-FFF2-40B4-BE49-F238E27FC236}">
                <a16:creationId xmlns:a16="http://schemas.microsoft.com/office/drawing/2014/main" id="{B5B5C9E9-BD16-2F60-A6F5-879F83700028}"/>
              </a:ext>
            </a:extLst>
          </p:cNvPr>
          <p:cNvPicPr>
            <a:picLocks noChangeAspect="1"/>
          </p:cNvPicPr>
          <p:nvPr/>
        </p:nvPicPr>
        <p:blipFill>
          <a:blip r:embed="rId2"/>
          <a:stretch>
            <a:fillRect/>
          </a:stretch>
        </p:blipFill>
        <p:spPr>
          <a:xfrm>
            <a:off x="8200101" y="1687269"/>
            <a:ext cx="3081921" cy="2509684"/>
          </a:xfrm>
          <a:prstGeom prst="rect">
            <a:avLst/>
          </a:prstGeom>
        </p:spPr>
      </p:pic>
      <p:sp>
        <p:nvSpPr>
          <p:cNvPr id="5" name="TextBox 4">
            <a:extLst>
              <a:ext uri="{FF2B5EF4-FFF2-40B4-BE49-F238E27FC236}">
                <a16:creationId xmlns:a16="http://schemas.microsoft.com/office/drawing/2014/main" id="{FB0A753F-186D-DEFD-7DAC-2272287693E4}"/>
              </a:ext>
            </a:extLst>
          </p:cNvPr>
          <p:cNvSpPr txBox="1"/>
          <p:nvPr/>
        </p:nvSpPr>
        <p:spPr>
          <a:xfrm>
            <a:off x="8406581" y="4917852"/>
            <a:ext cx="2467897" cy="369332"/>
          </a:xfrm>
          <a:prstGeom prst="rect">
            <a:avLst/>
          </a:prstGeom>
          <a:noFill/>
        </p:spPr>
        <p:txBody>
          <a:bodyPr wrap="square" rtlCol="0">
            <a:spAutoFit/>
          </a:bodyPr>
          <a:lstStyle/>
          <a:p>
            <a:pPr algn="ctr"/>
            <a:r>
              <a:rPr lang="en-IN" sz="1800" b="1" kern="0" dirty="0">
                <a:solidFill>
                  <a:srgbClr val="222222"/>
                </a:solidFill>
                <a:effectLst/>
                <a:latin typeface="Arial" panose="020B0604020202020204"/>
                <a:ea typeface="Times New Roman" panose="02020603050405020304" pitchFamily="18" charset="0"/>
              </a:rPr>
              <a:t>Yumizen </a:t>
            </a:r>
            <a:r>
              <a:rPr lang="en-IN" b="1" kern="0" dirty="0">
                <a:solidFill>
                  <a:srgbClr val="222222"/>
                </a:solidFill>
                <a:latin typeface="Arial" panose="020B0604020202020204"/>
                <a:ea typeface="Times New Roman" panose="02020603050405020304" pitchFamily="18" charset="0"/>
              </a:rPr>
              <a:t>H</a:t>
            </a:r>
            <a:r>
              <a:rPr lang="en-IN" sz="1800" b="1" kern="0" dirty="0">
                <a:solidFill>
                  <a:srgbClr val="222222"/>
                </a:solidFill>
                <a:effectLst/>
                <a:latin typeface="Arial" panose="020B0604020202020204"/>
                <a:ea typeface="Times New Roman" panose="02020603050405020304" pitchFamily="18" charset="0"/>
              </a:rPr>
              <a:t>550</a:t>
            </a:r>
            <a:endParaRPr lang="en-IN" dirty="0"/>
          </a:p>
        </p:txBody>
      </p:sp>
      <p:pic>
        <p:nvPicPr>
          <p:cNvPr id="6" name="Picture 5">
            <a:extLst>
              <a:ext uri="{FF2B5EF4-FFF2-40B4-BE49-F238E27FC236}">
                <a16:creationId xmlns:a16="http://schemas.microsoft.com/office/drawing/2014/main" id="{31513DF7-77C8-75B3-01E5-4B42A89F8CDC}"/>
              </a:ext>
            </a:extLst>
          </p:cNvPr>
          <p:cNvPicPr>
            <a:picLocks noChangeAspect="1"/>
          </p:cNvPicPr>
          <p:nvPr/>
        </p:nvPicPr>
        <p:blipFill>
          <a:blip r:embed="rId3"/>
          <a:stretch>
            <a:fillRect/>
          </a:stretch>
        </p:blipFill>
        <p:spPr>
          <a:xfrm>
            <a:off x="0" y="-1264"/>
            <a:ext cx="1012723" cy="553981"/>
          </a:xfrm>
          <a:prstGeom prst="rect">
            <a:avLst/>
          </a:prstGeom>
        </p:spPr>
      </p:pic>
      <p:pic>
        <p:nvPicPr>
          <p:cNvPr id="7" name="Image 1">
            <a:extLst>
              <a:ext uri="{FF2B5EF4-FFF2-40B4-BE49-F238E27FC236}">
                <a16:creationId xmlns:a16="http://schemas.microsoft.com/office/drawing/2014/main" id="{38968D0C-3364-13E1-7B55-C0F2F1DF8C6E}"/>
              </a:ext>
            </a:extLst>
          </p:cNvPr>
          <p:cNvPicPr>
            <a:picLocks/>
          </p:cNvPicPr>
          <p:nvPr/>
        </p:nvPicPr>
        <p:blipFill>
          <a:blip r:embed="rId4" cstate="print"/>
          <a:stretch>
            <a:fillRect/>
          </a:stretch>
        </p:blipFill>
        <p:spPr>
          <a:xfrm>
            <a:off x="11179277" y="-1264"/>
            <a:ext cx="1012723" cy="480517"/>
          </a:xfrm>
          <a:prstGeom prst="rect">
            <a:avLst/>
          </a:prstGeom>
        </p:spPr>
      </p:pic>
    </p:spTree>
    <p:extLst>
      <p:ext uri="{BB962C8B-B14F-4D97-AF65-F5344CB8AC3E}">
        <p14:creationId xmlns:p14="http://schemas.microsoft.com/office/powerpoint/2010/main" val="2476709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078494-8B0A-CA2A-1CF4-D4C714DB325E}"/>
              </a:ext>
            </a:extLst>
          </p:cNvPr>
          <p:cNvSpPr txBox="1"/>
          <p:nvPr/>
        </p:nvSpPr>
        <p:spPr>
          <a:xfrm>
            <a:off x="1425677" y="98323"/>
            <a:ext cx="8927691" cy="923330"/>
          </a:xfrm>
          <a:prstGeom prst="rect">
            <a:avLst/>
          </a:prstGeom>
          <a:noFill/>
        </p:spPr>
        <p:txBody>
          <a:bodyPr wrap="square" rtlCol="0">
            <a:spAutoFit/>
          </a:bodyPr>
          <a:lstStyle/>
          <a:p>
            <a:pPr algn="ctr"/>
            <a:r>
              <a:rPr lang="en-US" sz="1800" b="1" u="sng" kern="100" dirty="0">
                <a:effectLst/>
                <a:latin typeface="Arial" panose="020B0604020202020204"/>
                <a:ea typeface="Calibri" panose="020F0502020204030204" pitchFamily="34" charset="0"/>
                <a:cs typeface="Times New Roman" panose="02020603050405020304" pitchFamily="18" charset="0"/>
              </a:rPr>
              <a:t>The key factors </a:t>
            </a:r>
            <a:r>
              <a:rPr lang="en-IN" sz="1800" b="1" u="sng" kern="100" dirty="0">
                <a:effectLst/>
                <a:latin typeface="Arial" panose="020B0604020202020204"/>
                <a:ea typeface="Calibri" panose="020F0502020204030204" pitchFamily="34" charset="0"/>
                <a:cs typeface="Times New Roman" panose="02020603050405020304" pitchFamily="18" charset="0"/>
              </a:rPr>
              <a:t>influencing HORIBA India's future prospects in the Indian healthcare market</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IN" dirty="0"/>
          </a:p>
        </p:txBody>
      </p:sp>
      <p:sp>
        <p:nvSpPr>
          <p:cNvPr id="3" name="TextBox 2">
            <a:extLst>
              <a:ext uri="{FF2B5EF4-FFF2-40B4-BE49-F238E27FC236}">
                <a16:creationId xmlns:a16="http://schemas.microsoft.com/office/drawing/2014/main" id="{97F2D81E-24ED-C34C-0575-6548AE846A3E}"/>
              </a:ext>
            </a:extLst>
          </p:cNvPr>
          <p:cNvSpPr txBox="1"/>
          <p:nvPr/>
        </p:nvSpPr>
        <p:spPr>
          <a:xfrm>
            <a:off x="442453" y="952497"/>
            <a:ext cx="6607277" cy="5545557"/>
          </a:xfrm>
          <a:prstGeom prst="rect">
            <a:avLst/>
          </a:prstGeom>
          <a:noFill/>
        </p:spPr>
        <p:txBody>
          <a:bodyPr wrap="square" rtlCol="0">
            <a:spAutoFit/>
          </a:bodyPr>
          <a:lstStyle/>
          <a:p>
            <a:pPr marL="285750" indent="-285750">
              <a:lnSpc>
                <a:spcPct val="150000"/>
              </a:lnSpc>
              <a:buFont typeface="Arial" panose="020B0604020202020204"/>
              <a:buChar char="•"/>
            </a:pPr>
            <a:r>
              <a:rPr lang="en-IN" sz="1800" b="1" kern="100" dirty="0">
                <a:solidFill>
                  <a:srgbClr val="222222"/>
                </a:solidFill>
                <a:effectLst/>
                <a:highlight>
                  <a:srgbClr val="FFFF00"/>
                </a:highlight>
                <a:latin typeface="+mj-lt"/>
                <a:ea typeface="Calibri" panose="020F0502020204030204" pitchFamily="34" charset="0"/>
                <a:cs typeface="Times New Roman" panose="02020603050405020304" pitchFamily="18" charset="0"/>
              </a:rPr>
              <a:t>LOCALIZATION</a:t>
            </a:r>
            <a:endParaRPr lang="en-IN" sz="1800" b="1" kern="100" dirty="0">
              <a:effectLst/>
              <a:highlight>
                <a:srgbClr val="FFFF00"/>
              </a:highlight>
              <a:latin typeface="+mj-lt"/>
              <a:ea typeface="Calibri" panose="020F0502020204030204" pitchFamily="34" charset="0"/>
              <a:cs typeface="Times New Roman" panose="02020603050405020304" pitchFamily="18" charset="0"/>
            </a:endParaRPr>
          </a:p>
          <a:p>
            <a:pPr marL="285750" indent="-285750">
              <a:lnSpc>
                <a:spcPct val="150000"/>
              </a:lnSpc>
              <a:buFont typeface="Arial" panose="020B0604020202020204"/>
              <a:buChar char="•"/>
            </a:pPr>
            <a:r>
              <a:rPr lang="en-IN" sz="1800" b="1" kern="0" dirty="0">
                <a:solidFill>
                  <a:srgbClr val="222222"/>
                </a:solidFill>
                <a:effectLst/>
                <a:latin typeface="+mj-lt"/>
                <a:ea typeface="Times New Roman" panose="02020603050405020304" pitchFamily="18" charset="0"/>
              </a:rPr>
              <a:t>Market Growth in Developing Areas- </a:t>
            </a:r>
            <a:r>
              <a:rPr lang="en-IN" sz="1800" kern="0" dirty="0">
                <a:solidFill>
                  <a:srgbClr val="222222"/>
                </a:solidFill>
                <a:effectLst/>
                <a:latin typeface="+mj-lt"/>
                <a:ea typeface="Times New Roman" panose="02020603050405020304" pitchFamily="18" charset="0"/>
              </a:rPr>
              <a:t>Tier 2 and 3 cities</a:t>
            </a:r>
          </a:p>
          <a:p>
            <a:pPr marL="285750" indent="-285750">
              <a:lnSpc>
                <a:spcPct val="150000"/>
              </a:lnSpc>
              <a:buFont typeface="Arial" panose="020B0604020202020204"/>
              <a:buChar char="•"/>
            </a:pPr>
            <a:r>
              <a:rPr lang="en-IN" sz="1800" b="1" kern="0" dirty="0">
                <a:solidFill>
                  <a:srgbClr val="222222"/>
                </a:solidFill>
                <a:effectLst/>
                <a:latin typeface="+mj-lt"/>
                <a:ea typeface="Times New Roman" panose="02020603050405020304" pitchFamily="18" charset="0"/>
              </a:rPr>
              <a:t>Growing Need for Preventive Medical Care- </a:t>
            </a:r>
            <a:r>
              <a:rPr lang="en-IN" sz="1800" kern="0" dirty="0">
                <a:solidFill>
                  <a:srgbClr val="222222"/>
                </a:solidFill>
                <a:effectLst/>
                <a:latin typeface="+mj-lt"/>
                <a:ea typeface="Times New Roman" panose="02020603050405020304" pitchFamily="18" charset="0"/>
              </a:rPr>
              <a:t>Increasing reach across </a:t>
            </a:r>
            <a:r>
              <a:rPr lang="en-IN" kern="0" dirty="0">
                <a:solidFill>
                  <a:srgbClr val="222222"/>
                </a:solidFill>
                <a:latin typeface="+mj-lt"/>
                <a:ea typeface="Times New Roman" panose="02020603050405020304" pitchFamily="18" charset="0"/>
              </a:rPr>
              <a:t>I</a:t>
            </a:r>
            <a:r>
              <a:rPr lang="en-IN" sz="1800" kern="0" dirty="0">
                <a:solidFill>
                  <a:srgbClr val="222222"/>
                </a:solidFill>
                <a:effectLst/>
                <a:latin typeface="+mj-lt"/>
                <a:ea typeface="Times New Roman" panose="02020603050405020304" pitchFamily="18" charset="0"/>
              </a:rPr>
              <a:t>ndia</a:t>
            </a:r>
          </a:p>
          <a:p>
            <a:pPr marL="285750" indent="-285750">
              <a:lnSpc>
                <a:spcPct val="150000"/>
              </a:lnSpc>
              <a:buFont typeface="Arial" panose="020B0604020202020204" pitchFamily="34" charset="0"/>
              <a:buChar char="•"/>
            </a:pPr>
            <a:r>
              <a:rPr lang="en-IN" sz="1800" kern="0" dirty="0">
                <a:solidFill>
                  <a:srgbClr val="222222"/>
                </a:solidFill>
                <a:effectLst/>
                <a:latin typeface="+mj-lt"/>
                <a:ea typeface="Times New Roman" panose="02020603050405020304" pitchFamily="18" charset="0"/>
              </a:rPr>
              <a:t>Norms for Quality and Regulatory Compliance-</a:t>
            </a:r>
            <a:r>
              <a:rPr lang="en-IN" sz="1800" kern="100" dirty="0">
                <a:effectLst/>
                <a:latin typeface="Arial" panose="020B0604020202020204"/>
                <a:ea typeface="Calibri" panose="020F0502020204030204" pitchFamily="34" charset="0"/>
                <a:cs typeface="Times New Roman" panose="02020603050405020304" pitchFamily="18" charset="0"/>
              </a:rPr>
              <a:t> </a:t>
            </a:r>
          </a:p>
          <a:p>
            <a:pPr>
              <a:lnSpc>
                <a:spcPct val="150000"/>
              </a:lnSpc>
            </a:pPr>
            <a:r>
              <a:rPr lang="en-IN" b="1" kern="100" dirty="0">
                <a:latin typeface="Arial" panose="020B0604020202020204"/>
                <a:ea typeface="Calibri" panose="020F0502020204030204" pitchFamily="34" charset="0"/>
                <a:cs typeface="Times New Roman" panose="02020603050405020304" pitchFamily="18" charset="0"/>
              </a:rPr>
              <a:t>          </a:t>
            </a:r>
            <a:r>
              <a:rPr lang="en-IN" sz="1800" b="1" kern="100" dirty="0">
                <a:effectLst/>
                <a:latin typeface="Arial" panose="020B0604020202020204"/>
                <a:ea typeface="Calibri" panose="020F0502020204030204" pitchFamily="34" charset="0"/>
                <a:cs typeface="Times New Roman" panose="02020603050405020304" pitchFamily="18" charset="0"/>
              </a:rPr>
              <a:t>ISO 9001:2015</a:t>
            </a:r>
            <a:br>
              <a:rPr lang="en-IN" sz="1800" b="1" kern="100" dirty="0">
                <a:effectLst/>
                <a:latin typeface="Arial" panose="020B0604020202020204"/>
                <a:ea typeface="Calibri" panose="020F0502020204030204" pitchFamily="34" charset="0"/>
                <a:cs typeface="Times New Roman" panose="02020603050405020304" pitchFamily="18" charset="0"/>
              </a:rPr>
            </a:br>
            <a:r>
              <a:rPr lang="en-IN" sz="1800" b="1" kern="100" dirty="0">
                <a:effectLst/>
                <a:latin typeface="Arial" panose="020B0604020202020204"/>
                <a:ea typeface="Calibri" panose="020F0502020204030204" pitchFamily="34" charset="0"/>
                <a:cs typeface="Times New Roman" panose="02020603050405020304" pitchFamily="18" charset="0"/>
              </a:rPr>
              <a:t>          ISO 14001:2015</a:t>
            </a:r>
            <a:br>
              <a:rPr lang="en-IN" sz="1800" b="1" kern="100" dirty="0">
                <a:effectLst/>
                <a:latin typeface="Arial" panose="020B0604020202020204"/>
                <a:ea typeface="Calibri" panose="020F0502020204030204" pitchFamily="34" charset="0"/>
                <a:cs typeface="Times New Roman" panose="02020603050405020304" pitchFamily="18" charset="0"/>
              </a:rPr>
            </a:br>
            <a:r>
              <a:rPr lang="en-IN" sz="1800" b="1" kern="100" dirty="0">
                <a:effectLst/>
                <a:latin typeface="Arial" panose="020B0604020202020204"/>
                <a:ea typeface="Calibri" panose="020F0502020204030204" pitchFamily="34" charset="0"/>
                <a:cs typeface="Times New Roman" panose="02020603050405020304" pitchFamily="18" charset="0"/>
              </a:rPr>
              <a:t>          ISO 13485:2016</a:t>
            </a:r>
            <a:endParaRPr lang="en-IN" b="1" kern="0" dirty="0">
              <a:solidFill>
                <a:srgbClr val="222222"/>
              </a:solidFill>
              <a:latin typeface="+mj-lt"/>
              <a:ea typeface="Times New Roman" panose="02020603050405020304" pitchFamily="18" charset="0"/>
            </a:endParaRPr>
          </a:p>
          <a:p>
            <a:pPr marL="285750" indent="-285750">
              <a:lnSpc>
                <a:spcPct val="150000"/>
              </a:lnSpc>
              <a:spcAft>
                <a:spcPts val="800"/>
              </a:spcAft>
              <a:buFont typeface="Arial" panose="020B0604020202020204"/>
              <a:buChar char="•"/>
            </a:pPr>
            <a:r>
              <a:rPr lang="en-IN" sz="1800" kern="0" dirty="0">
                <a:solidFill>
                  <a:srgbClr val="222222"/>
                </a:solidFill>
                <a:effectLst/>
                <a:latin typeface="+mj-lt"/>
                <a:ea typeface="Times New Roman" panose="02020603050405020304" pitchFamily="18" charset="0"/>
              </a:rPr>
              <a:t>Leveraging Collaborations and Partnerships eg. IIT’s , NIT and AIIMS</a:t>
            </a:r>
          </a:p>
          <a:p>
            <a:pPr marL="285750" indent="-285750">
              <a:lnSpc>
                <a:spcPct val="150000"/>
              </a:lnSpc>
              <a:spcAft>
                <a:spcPts val="800"/>
              </a:spcAft>
              <a:buFont typeface="Arial" panose="020B0604020202020204"/>
              <a:buChar char="•"/>
            </a:pPr>
            <a:r>
              <a:rPr lang="en-IN" sz="1800" kern="0" dirty="0">
                <a:solidFill>
                  <a:srgbClr val="222222"/>
                </a:solidFill>
                <a:effectLst/>
                <a:latin typeface="+mj-lt"/>
                <a:ea typeface="Times New Roman" panose="02020603050405020304" pitchFamily="18" charset="0"/>
              </a:rPr>
              <a:t>Adapting to Market Trends and Consumer Needs- Workshops and seminars to gather and align newer ideas like AI Implementation is in our focus currently. </a:t>
            </a:r>
          </a:p>
        </p:txBody>
      </p:sp>
      <p:pic>
        <p:nvPicPr>
          <p:cNvPr id="4" name="Picture 3">
            <a:extLst>
              <a:ext uri="{FF2B5EF4-FFF2-40B4-BE49-F238E27FC236}">
                <a16:creationId xmlns:a16="http://schemas.microsoft.com/office/drawing/2014/main" id="{FA36A81E-A8A9-DA60-F43B-6A8937423873}"/>
              </a:ext>
            </a:extLst>
          </p:cNvPr>
          <p:cNvPicPr>
            <a:picLocks noChangeAspect="1"/>
          </p:cNvPicPr>
          <p:nvPr/>
        </p:nvPicPr>
        <p:blipFill>
          <a:blip r:embed="rId2"/>
          <a:stretch>
            <a:fillRect/>
          </a:stretch>
        </p:blipFill>
        <p:spPr>
          <a:xfrm>
            <a:off x="0" y="-1264"/>
            <a:ext cx="1209368" cy="553981"/>
          </a:xfrm>
          <a:prstGeom prst="rect">
            <a:avLst/>
          </a:prstGeom>
        </p:spPr>
      </p:pic>
      <p:pic>
        <p:nvPicPr>
          <p:cNvPr id="5" name="Image 1">
            <a:extLst>
              <a:ext uri="{FF2B5EF4-FFF2-40B4-BE49-F238E27FC236}">
                <a16:creationId xmlns:a16="http://schemas.microsoft.com/office/drawing/2014/main" id="{AB8116FC-BBD3-FF64-1B53-7508ADBE6032}"/>
              </a:ext>
            </a:extLst>
          </p:cNvPr>
          <p:cNvPicPr>
            <a:picLocks/>
          </p:cNvPicPr>
          <p:nvPr/>
        </p:nvPicPr>
        <p:blipFill>
          <a:blip r:embed="rId3" cstate="print"/>
          <a:stretch>
            <a:fillRect/>
          </a:stretch>
        </p:blipFill>
        <p:spPr>
          <a:xfrm>
            <a:off x="11095703" y="72200"/>
            <a:ext cx="1012723" cy="480517"/>
          </a:xfrm>
          <a:prstGeom prst="rect">
            <a:avLst/>
          </a:prstGeom>
        </p:spPr>
      </p:pic>
      <p:pic>
        <p:nvPicPr>
          <p:cNvPr id="6" name="Picture 5">
            <a:extLst>
              <a:ext uri="{FF2B5EF4-FFF2-40B4-BE49-F238E27FC236}">
                <a16:creationId xmlns:a16="http://schemas.microsoft.com/office/drawing/2014/main" id="{FA449A04-CCD2-5A6A-E62A-53E15216719E}"/>
              </a:ext>
            </a:extLst>
          </p:cNvPr>
          <p:cNvPicPr>
            <a:picLocks noChangeAspect="1"/>
          </p:cNvPicPr>
          <p:nvPr/>
        </p:nvPicPr>
        <p:blipFill>
          <a:blip r:embed="rId4"/>
          <a:stretch>
            <a:fillRect/>
          </a:stretch>
        </p:blipFill>
        <p:spPr>
          <a:xfrm>
            <a:off x="7897761" y="1148323"/>
            <a:ext cx="2571136" cy="2576953"/>
          </a:xfrm>
          <a:prstGeom prst="rect">
            <a:avLst/>
          </a:prstGeom>
        </p:spPr>
      </p:pic>
      <p:sp>
        <p:nvSpPr>
          <p:cNvPr id="7" name="TextBox 6">
            <a:extLst>
              <a:ext uri="{FF2B5EF4-FFF2-40B4-BE49-F238E27FC236}">
                <a16:creationId xmlns:a16="http://schemas.microsoft.com/office/drawing/2014/main" id="{D2833D23-0E93-77DA-27DC-015598024F43}"/>
              </a:ext>
            </a:extLst>
          </p:cNvPr>
          <p:cNvSpPr txBox="1"/>
          <p:nvPr/>
        </p:nvSpPr>
        <p:spPr>
          <a:xfrm>
            <a:off x="8264013" y="3895664"/>
            <a:ext cx="2089355" cy="369332"/>
          </a:xfrm>
          <a:prstGeom prst="rect">
            <a:avLst/>
          </a:prstGeom>
          <a:noFill/>
        </p:spPr>
        <p:txBody>
          <a:bodyPr wrap="square" rtlCol="0">
            <a:spAutoFit/>
          </a:bodyPr>
          <a:lstStyle/>
          <a:p>
            <a:r>
              <a:rPr lang="en-IN" sz="1800" b="1" kern="0" dirty="0">
                <a:solidFill>
                  <a:srgbClr val="222222"/>
                </a:solidFill>
                <a:effectLst/>
                <a:latin typeface="Arial" panose="020B0604020202020204"/>
                <a:ea typeface="Times New Roman" panose="02020603050405020304" pitchFamily="18" charset="0"/>
              </a:rPr>
              <a:t>Yumizen H500</a:t>
            </a:r>
            <a:endParaRPr lang="en-IN" dirty="0"/>
          </a:p>
        </p:txBody>
      </p:sp>
    </p:spTree>
    <p:extLst>
      <p:ext uri="{BB962C8B-B14F-4D97-AF65-F5344CB8AC3E}">
        <p14:creationId xmlns:p14="http://schemas.microsoft.com/office/powerpoint/2010/main" val="2728275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6BF920-D17D-1646-F453-0CB6B4B1FCEE}"/>
              </a:ext>
            </a:extLst>
          </p:cNvPr>
          <p:cNvPicPr>
            <a:picLocks noChangeAspect="1"/>
          </p:cNvPicPr>
          <p:nvPr/>
        </p:nvPicPr>
        <p:blipFill>
          <a:blip r:embed="rId2"/>
          <a:stretch>
            <a:fillRect/>
          </a:stretch>
        </p:blipFill>
        <p:spPr>
          <a:xfrm>
            <a:off x="0" y="-1264"/>
            <a:ext cx="1209368" cy="553981"/>
          </a:xfrm>
          <a:prstGeom prst="rect">
            <a:avLst/>
          </a:prstGeom>
        </p:spPr>
      </p:pic>
      <p:pic>
        <p:nvPicPr>
          <p:cNvPr id="3" name="Image 1">
            <a:extLst>
              <a:ext uri="{FF2B5EF4-FFF2-40B4-BE49-F238E27FC236}">
                <a16:creationId xmlns:a16="http://schemas.microsoft.com/office/drawing/2014/main" id="{53906434-E365-5D83-E004-0F003E283054}"/>
              </a:ext>
            </a:extLst>
          </p:cNvPr>
          <p:cNvPicPr>
            <a:picLocks/>
          </p:cNvPicPr>
          <p:nvPr/>
        </p:nvPicPr>
        <p:blipFill>
          <a:blip r:embed="rId3" cstate="print"/>
          <a:stretch>
            <a:fillRect/>
          </a:stretch>
        </p:blipFill>
        <p:spPr>
          <a:xfrm>
            <a:off x="11179277" y="-1264"/>
            <a:ext cx="1012723" cy="480517"/>
          </a:xfrm>
          <a:prstGeom prst="rect">
            <a:avLst/>
          </a:prstGeom>
        </p:spPr>
      </p:pic>
      <p:sp>
        <p:nvSpPr>
          <p:cNvPr id="4" name="TextBox 3">
            <a:extLst>
              <a:ext uri="{FF2B5EF4-FFF2-40B4-BE49-F238E27FC236}">
                <a16:creationId xmlns:a16="http://schemas.microsoft.com/office/drawing/2014/main" id="{B62F6D51-441A-E159-DF9D-688B84A54AAB}"/>
              </a:ext>
            </a:extLst>
          </p:cNvPr>
          <p:cNvSpPr txBox="1"/>
          <p:nvPr/>
        </p:nvSpPr>
        <p:spPr>
          <a:xfrm>
            <a:off x="2644877" y="196645"/>
            <a:ext cx="6676104" cy="523220"/>
          </a:xfrm>
          <a:prstGeom prst="rect">
            <a:avLst/>
          </a:prstGeom>
          <a:noFill/>
        </p:spPr>
        <p:txBody>
          <a:bodyPr wrap="square" rtlCol="0">
            <a:spAutoFit/>
          </a:bodyPr>
          <a:lstStyle/>
          <a:p>
            <a:pPr algn="ctr"/>
            <a:r>
              <a:rPr lang="en-US" sz="2800" b="1" dirty="0"/>
              <a:t>SWOT ANALYSIS</a:t>
            </a:r>
            <a:endParaRPr lang="en-IN" sz="2800" b="1" dirty="0"/>
          </a:p>
        </p:txBody>
      </p:sp>
      <p:sp>
        <p:nvSpPr>
          <p:cNvPr id="5" name="Rectangle 4">
            <a:extLst>
              <a:ext uri="{FF2B5EF4-FFF2-40B4-BE49-F238E27FC236}">
                <a16:creationId xmlns:a16="http://schemas.microsoft.com/office/drawing/2014/main" id="{AAA4F21E-45F0-DC5D-817C-A23BA6EF2634}"/>
              </a:ext>
            </a:extLst>
          </p:cNvPr>
          <p:cNvSpPr/>
          <p:nvPr/>
        </p:nvSpPr>
        <p:spPr>
          <a:xfrm>
            <a:off x="511275" y="1553499"/>
            <a:ext cx="5014452" cy="46309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50000"/>
              </a:lnSpc>
              <a:spcAft>
                <a:spcPts val="50"/>
              </a:spcAft>
              <a:buFont typeface="Symbol" panose="05050102010706020507" pitchFamily="18" charset="2"/>
              <a:buChar char=""/>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Comprehensive product range</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50"/>
              </a:spcAft>
              <a:buFont typeface="Symbol" panose="05050102010706020507" pitchFamily="18" charset="2"/>
              <a:buChar char=""/>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Strong R&amp;D and innovation capacity </a:t>
            </a:r>
            <a:r>
              <a:rPr lang="en-IN" sz="1800" kern="100" dirty="0">
                <a:effectLst/>
                <a:latin typeface="Arial" panose="020B0604020202020204" pitchFamily="34" charset="0"/>
                <a:ea typeface="Calibri" panose="020F0502020204030204" pitchFamily="34" charset="0"/>
                <a:cs typeface="Times New Roman" panose="02020603050405020304" pitchFamily="18" charset="0"/>
              </a:rPr>
              <a:t>Products that adhere to stringent quality standards, ensuring reliability and accuracy in diagnostics.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50"/>
              </a:spcAft>
              <a:buFont typeface="Symbol" panose="05050102010706020507" pitchFamily="18" charset="2"/>
              <a:buChar char=""/>
            </a:pPr>
            <a:r>
              <a:rPr lang="en-IN" sz="1800" b="1" kern="100" dirty="0">
                <a:effectLst/>
                <a:latin typeface="Arial" panose="020B0604020202020204" pitchFamily="34" charset="0"/>
                <a:ea typeface="Calibri" panose="020F0502020204030204" pitchFamily="34" charset="0"/>
                <a:cs typeface="Times New Roman" panose="02020603050405020304" pitchFamily="18" charset="0"/>
              </a:rPr>
              <a:t>Excellent customer service and support</a:t>
            </a:r>
            <a:r>
              <a:rPr lang="en-IN" sz="1800" kern="100" dirty="0">
                <a:effectLst/>
                <a:latin typeface="Arial" panose="020B0604020202020204" pitchFamily="34" charset="0"/>
                <a:ea typeface="Calibri" panose="020F0502020204030204" pitchFamily="34" charset="0"/>
                <a:cs typeface="Times New Roman" panose="02020603050405020304" pitchFamily="18" charset="0"/>
              </a:rPr>
              <a:t>, including training and technical assistance.</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50"/>
              </a:spcAft>
              <a:buFont typeface="Symbol" panose="05050102010706020507" pitchFamily="18" charset="2"/>
              <a:buChar char=""/>
            </a:pPr>
            <a:r>
              <a:rPr lang="en-IN" sz="1800" b="1" kern="100" dirty="0">
                <a:effectLst/>
                <a:latin typeface="Arial" panose="020B0604020202020204" pitchFamily="34" charset="0"/>
                <a:ea typeface="Calibri" panose="020F0502020204030204" pitchFamily="34" charset="0"/>
                <a:cs typeface="Times New Roman" panose="02020603050405020304" pitchFamily="18" charset="0"/>
              </a:rPr>
              <a:t>Extensive distribution network </a:t>
            </a:r>
            <a:r>
              <a:rPr lang="en-IN" sz="1800" kern="100" dirty="0">
                <a:effectLst/>
                <a:latin typeface="Arial" panose="020B0604020202020204" pitchFamily="34" charset="0"/>
                <a:ea typeface="Calibri" panose="020F0502020204030204" pitchFamily="34" charset="0"/>
                <a:cs typeface="Times New Roman" panose="02020603050405020304" pitchFamily="18" charset="0"/>
              </a:rPr>
              <a:t>ensuring widespread availability of products.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50"/>
              </a:spcAft>
              <a:buFont typeface="Symbol" panose="05050102010706020507" pitchFamily="18" charset="2"/>
              <a:buChar char=""/>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9A78A265-FEB2-4585-54C9-EC98E8CA74F6}"/>
              </a:ext>
            </a:extLst>
          </p:cNvPr>
          <p:cNvSpPr/>
          <p:nvPr/>
        </p:nvSpPr>
        <p:spPr>
          <a:xfrm>
            <a:off x="6508956" y="1553499"/>
            <a:ext cx="5171770" cy="46309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IN" sz="1800" b="1" dirty="0">
                <a:effectLst/>
                <a:latin typeface="Arial" panose="020B0604020202020204" pitchFamily="34" charset="0"/>
                <a:ea typeface="Calibri" panose="020F0502020204030204" pitchFamily="34" charset="0"/>
              </a:rPr>
              <a:t>Pricing pressures</a:t>
            </a:r>
          </a:p>
          <a:p>
            <a:pPr marL="342900" lvl="0" indent="-342900">
              <a:lnSpc>
                <a:spcPct val="150000"/>
              </a:lnSpc>
              <a:spcAft>
                <a:spcPts val="50"/>
              </a:spcAft>
              <a:buFont typeface="Symbol" panose="05050102010706020507" pitchFamily="18" charset="2"/>
              <a:buChar char=""/>
            </a:pPr>
            <a:r>
              <a:rPr lang="en-IN" sz="1800" b="1" kern="100" dirty="0">
                <a:effectLst/>
                <a:latin typeface="Arial" panose="020B0604020202020204" pitchFamily="34" charset="0"/>
                <a:ea typeface="Calibri" panose="020F0502020204030204" pitchFamily="34" charset="0"/>
                <a:cs typeface="Times New Roman" panose="02020603050405020304" pitchFamily="18" charset="0"/>
              </a:rPr>
              <a:t>Fewer options </a:t>
            </a:r>
            <a:r>
              <a:rPr lang="en-IN" sz="1800" kern="100" dirty="0">
                <a:effectLst/>
                <a:latin typeface="Arial" panose="020B0604020202020204" pitchFamily="34" charset="0"/>
                <a:ea typeface="Calibri" panose="020F0502020204030204" pitchFamily="34" charset="0"/>
                <a:cs typeface="Times New Roman" panose="02020603050405020304" pitchFamily="18" charset="0"/>
              </a:rPr>
              <a:t>in automation for mid-sized laboratories compared to competitors.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50"/>
              </a:spcAft>
              <a:buFont typeface="Symbol" panose="05050102010706020507" pitchFamily="18" charset="2"/>
              <a:buChar char=""/>
            </a:pPr>
            <a:r>
              <a:rPr lang="en-IN" sz="1800" b="1" kern="100" dirty="0">
                <a:effectLst/>
                <a:latin typeface="Arial" panose="020B0604020202020204" pitchFamily="34" charset="0"/>
                <a:ea typeface="Calibri" panose="020F0502020204030204" pitchFamily="34" charset="0"/>
                <a:cs typeface="Times New Roman" panose="02020603050405020304" pitchFamily="18" charset="0"/>
              </a:rPr>
              <a:t>Dependence on specific markets </a:t>
            </a:r>
            <a:r>
              <a:rPr lang="en-IN" sz="1800" kern="100" dirty="0">
                <a:effectLst/>
                <a:latin typeface="Arial" panose="020B0604020202020204" pitchFamily="34" charset="0"/>
                <a:ea typeface="Calibri" panose="020F0502020204030204" pitchFamily="34" charset="0"/>
                <a:cs typeface="Times New Roman" panose="02020603050405020304" pitchFamily="18" charset="0"/>
              </a:rPr>
              <a:t>and customer segments which can limit diversification.</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50"/>
              </a:spcAft>
              <a:buFont typeface="Symbol" panose="05050102010706020507" pitchFamily="18" charset="2"/>
              <a:buChar char=""/>
            </a:pPr>
            <a:r>
              <a:rPr lang="en-IN" sz="1800" kern="100" dirty="0">
                <a:effectLst/>
                <a:latin typeface="Arial" panose="020B0604020202020204" pitchFamily="34" charset="0"/>
                <a:ea typeface="Calibri" panose="020F0502020204030204" pitchFamily="34" charset="0"/>
                <a:cs typeface="Times New Roman" panose="02020603050405020304" pitchFamily="18" charset="0"/>
              </a:rPr>
              <a:t>Some advanced diagnostic equipment may require specialized maintenance and support.</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IN" dirty="0"/>
          </a:p>
        </p:txBody>
      </p:sp>
      <p:sp>
        <p:nvSpPr>
          <p:cNvPr id="8" name="Rectangle: Rounded Corners 7">
            <a:extLst>
              <a:ext uri="{FF2B5EF4-FFF2-40B4-BE49-F238E27FC236}">
                <a16:creationId xmlns:a16="http://schemas.microsoft.com/office/drawing/2014/main" id="{FA23328D-53DB-52C0-61B8-EC6C52FB1CE9}"/>
              </a:ext>
            </a:extLst>
          </p:cNvPr>
          <p:cNvSpPr/>
          <p:nvPr/>
        </p:nvSpPr>
        <p:spPr>
          <a:xfrm>
            <a:off x="1976284" y="904567"/>
            <a:ext cx="2340077" cy="52322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STRENGTH</a:t>
            </a:r>
            <a:endParaRPr lang="en-IN" dirty="0"/>
          </a:p>
        </p:txBody>
      </p:sp>
      <p:sp>
        <p:nvSpPr>
          <p:cNvPr id="9" name="Rectangle: Rounded Corners 8">
            <a:extLst>
              <a:ext uri="{FF2B5EF4-FFF2-40B4-BE49-F238E27FC236}">
                <a16:creationId xmlns:a16="http://schemas.microsoft.com/office/drawing/2014/main" id="{758562C7-0A01-7BA1-EEDC-674C0881111F}"/>
              </a:ext>
            </a:extLst>
          </p:cNvPr>
          <p:cNvSpPr/>
          <p:nvPr/>
        </p:nvSpPr>
        <p:spPr>
          <a:xfrm>
            <a:off x="7924802" y="904567"/>
            <a:ext cx="2340077" cy="52322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WAEKNESS</a:t>
            </a:r>
            <a:endParaRPr lang="en-IN" dirty="0"/>
          </a:p>
        </p:txBody>
      </p:sp>
    </p:spTree>
    <p:extLst>
      <p:ext uri="{BB962C8B-B14F-4D97-AF65-F5344CB8AC3E}">
        <p14:creationId xmlns:p14="http://schemas.microsoft.com/office/powerpoint/2010/main" val="2043377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BA14D3-EF35-0E55-CD72-BBEA0C043643}"/>
              </a:ext>
            </a:extLst>
          </p:cNvPr>
          <p:cNvPicPr>
            <a:picLocks noChangeAspect="1"/>
          </p:cNvPicPr>
          <p:nvPr/>
        </p:nvPicPr>
        <p:blipFill>
          <a:blip r:embed="rId2"/>
          <a:stretch>
            <a:fillRect/>
          </a:stretch>
        </p:blipFill>
        <p:spPr>
          <a:xfrm>
            <a:off x="0" y="-1264"/>
            <a:ext cx="1209368" cy="553981"/>
          </a:xfrm>
          <a:prstGeom prst="rect">
            <a:avLst/>
          </a:prstGeom>
        </p:spPr>
      </p:pic>
      <p:pic>
        <p:nvPicPr>
          <p:cNvPr id="3" name="Image 1">
            <a:extLst>
              <a:ext uri="{FF2B5EF4-FFF2-40B4-BE49-F238E27FC236}">
                <a16:creationId xmlns:a16="http://schemas.microsoft.com/office/drawing/2014/main" id="{E48EC2B2-9DB9-3B59-D179-962F30D390F8}"/>
              </a:ext>
            </a:extLst>
          </p:cNvPr>
          <p:cNvPicPr>
            <a:picLocks/>
          </p:cNvPicPr>
          <p:nvPr/>
        </p:nvPicPr>
        <p:blipFill>
          <a:blip r:embed="rId3" cstate="print"/>
          <a:stretch>
            <a:fillRect/>
          </a:stretch>
        </p:blipFill>
        <p:spPr>
          <a:xfrm>
            <a:off x="11179277" y="-1264"/>
            <a:ext cx="1012723" cy="480517"/>
          </a:xfrm>
          <a:prstGeom prst="rect">
            <a:avLst/>
          </a:prstGeom>
        </p:spPr>
      </p:pic>
      <p:sp>
        <p:nvSpPr>
          <p:cNvPr id="4" name="Rectangle 3">
            <a:extLst>
              <a:ext uri="{FF2B5EF4-FFF2-40B4-BE49-F238E27FC236}">
                <a16:creationId xmlns:a16="http://schemas.microsoft.com/office/drawing/2014/main" id="{FF20A600-C9E5-114D-EADF-4D22C4CA807A}"/>
              </a:ext>
            </a:extLst>
          </p:cNvPr>
          <p:cNvSpPr/>
          <p:nvPr/>
        </p:nvSpPr>
        <p:spPr>
          <a:xfrm>
            <a:off x="511275" y="1553499"/>
            <a:ext cx="5176690" cy="46309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50000"/>
              </a:lnSpc>
              <a:spcAft>
                <a:spcPts val="50"/>
              </a:spcAft>
              <a:buFont typeface="Symbol" panose="05050102010706020507" pitchFamily="18" charset="2"/>
              <a:buChar char=""/>
            </a:pPr>
            <a:r>
              <a:rPr lang="en-IN" sz="1800" kern="100" dirty="0">
                <a:effectLst/>
                <a:latin typeface="Arial" panose="020B0604020202020204" pitchFamily="34" charset="0"/>
                <a:ea typeface="Calibri" panose="020F0502020204030204" pitchFamily="34" charset="0"/>
                <a:cs typeface="Times New Roman" panose="02020603050405020304" pitchFamily="18" charset="0"/>
              </a:rPr>
              <a:t>Increasing prevalence of chronic diseases and aging populations driving demand for diagnostic tests.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50"/>
              </a:spcAft>
              <a:buFont typeface="Symbol" panose="05050102010706020507" pitchFamily="18" charset="2"/>
              <a:buChar char=""/>
            </a:pPr>
            <a:r>
              <a:rPr lang="en-IN" sz="1800" kern="100" dirty="0">
                <a:effectLst/>
                <a:latin typeface="Arial" panose="020B0604020202020204" pitchFamily="34" charset="0"/>
                <a:ea typeface="Calibri" panose="020F0502020204030204" pitchFamily="34" charset="0"/>
                <a:cs typeface="Times New Roman" panose="02020603050405020304" pitchFamily="18" charset="0"/>
              </a:rPr>
              <a:t>Growth opportunities in emerging markets with expanding healthcare infrastructure.</a:t>
            </a:r>
            <a:br>
              <a:rPr lang="en-IN" sz="1800" kern="100" dirty="0">
                <a:effectLst/>
                <a:latin typeface="Arial" panose="020B0604020202020204" pitchFamily="34" charset="0"/>
                <a:ea typeface="Calibri" panose="020F0502020204030204" pitchFamily="34" charset="0"/>
                <a:cs typeface="Times New Roman" panose="02020603050405020304" pitchFamily="18" charset="0"/>
              </a:rPr>
            </a:br>
            <a:r>
              <a:rPr lang="en-IN" kern="100" dirty="0">
                <a:latin typeface="Arial" panose="020B0604020202020204" pitchFamily="34" charset="0"/>
                <a:ea typeface="Calibri" panose="020F0502020204030204" pitchFamily="34" charset="0"/>
                <a:cs typeface="Times New Roman" panose="02020603050405020304" pitchFamily="18" charset="0"/>
              </a:rPr>
              <a:t>PROGRAMS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50"/>
              </a:spcAft>
              <a:buFont typeface="Wingdings" panose="05000000000000000000" pitchFamily="2" charset="2"/>
              <a:buChar char=""/>
            </a:pPr>
            <a:r>
              <a:rPr lang="en-IN" sz="1800" kern="100" dirty="0">
                <a:effectLst/>
                <a:latin typeface="Arial" panose="020B0604020202020204" pitchFamily="34" charset="0"/>
                <a:ea typeface="Calibri" panose="020F0502020204030204" pitchFamily="34" charset="0"/>
                <a:cs typeface="Times New Roman" panose="02020603050405020304" pitchFamily="18" charset="0"/>
              </a:rPr>
              <a:t>Ayushman Bharat - Pradhan Mantri Jan Arogya Yojana (PMJAY)</a:t>
            </a:r>
            <a:endParaRPr lang="en-IN"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50"/>
              </a:spcAft>
              <a:buFont typeface="Wingdings" panose="05000000000000000000" pitchFamily="2" charset="2"/>
              <a:buChar char=""/>
            </a:pPr>
            <a:r>
              <a:rPr lang="en-IN" sz="1800" kern="100" dirty="0">
                <a:effectLst/>
                <a:latin typeface="Arial" panose="020B0604020202020204" pitchFamily="34" charset="0"/>
                <a:ea typeface="Calibri" panose="020F0502020204030204" pitchFamily="34" charset="0"/>
                <a:cs typeface="Times New Roman" panose="02020603050405020304" pitchFamily="18" charset="0"/>
              </a:rPr>
              <a:t>Make in India and Atmanirbhar Bharat (Self-Reliant India) active participant</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50"/>
              </a:spcAft>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50"/>
              </a:spcAft>
              <a:buFont typeface="Symbol" panose="05050102010706020507" pitchFamily="18" charset="2"/>
              <a:buChar char=""/>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076B97E4-87AD-AC7C-C6EC-318299C60755}"/>
              </a:ext>
            </a:extLst>
          </p:cNvPr>
          <p:cNvSpPr/>
          <p:nvPr/>
        </p:nvSpPr>
        <p:spPr>
          <a:xfrm>
            <a:off x="6504036" y="1558417"/>
            <a:ext cx="5176689" cy="46309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5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Regulatory compliance complexities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50"/>
              </a:spcAft>
              <a:buFont typeface="Symbol" panose="05050102010706020507" pitchFamily="18" charset="2"/>
              <a:buChar char=""/>
            </a:pPr>
            <a:r>
              <a:rPr lang="en-IN" sz="1800" kern="100" dirty="0">
                <a:effectLst/>
                <a:latin typeface="Arial" panose="020B0604020202020204" pitchFamily="34" charset="0"/>
                <a:ea typeface="Calibri" panose="020F0502020204030204" pitchFamily="34" charset="0"/>
                <a:cs typeface="Times New Roman" panose="02020603050405020304" pitchFamily="18" charset="0"/>
              </a:rPr>
              <a:t>Fierce competition from both established players and new entrants in the IVD market.</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5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Economic instability affecting healthcare budgets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50"/>
              </a:spcAft>
              <a:buFont typeface="Symbol" panose="05050102010706020507" pitchFamily="18" charset="2"/>
              <a:buChar char=""/>
            </a:pPr>
            <a:r>
              <a:rPr lang="en-IN" sz="1800" kern="100" dirty="0">
                <a:effectLst/>
                <a:latin typeface="Arial" panose="020B0604020202020204" pitchFamily="34" charset="0"/>
                <a:ea typeface="Calibri" panose="020F0502020204030204" pitchFamily="34" charset="0"/>
                <a:cs typeface="Times New Roman" panose="02020603050405020304" pitchFamily="18" charset="0"/>
              </a:rPr>
              <a:t>Vulnerability to disruptions in the supply chain affecting product availability and delivery timelines.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50"/>
              </a:spcAft>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50"/>
              </a:spcAft>
              <a:buFont typeface="Symbol" panose="05050102010706020507" pitchFamily="18" charset="2"/>
              <a:buChar char=""/>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DB80F322-1E97-8188-BD2A-A7647948995F}"/>
              </a:ext>
            </a:extLst>
          </p:cNvPr>
          <p:cNvSpPr/>
          <p:nvPr/>
        </p:nvSpPr>
        <p:spPr>
          <a:xfrm>
            <a:off x="1750142" y="884903"/>
            <a:ext cx="2340077" cy="52322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OPPORTUNITY</a:t>
            </a:r>
            <a:endParaRPr lang="en-IN" dirty="0"/>
          </a:p>
        </p:txBody>
      </p:sp>
      <p:sp>
        <p:nvSpPr>
          <p:cNvPr id="9" name="Rectangle: Rounded Corners 8">
            <a:extLst>
              <a:ext uri="{FF2B5EF4-FFF2-40B4-BE49-F238E27FC236}">
                <a16:creationId xmlns:a16="http://schemas.microsoft.com/office/drawing/2014/main" id="{AAAFD5AC-4091-A178-5A65-5073FF8BB501}"/>
              </a:ext>
            </a:extLst>
          </p:cNvPr>
          <p:cNvSpPr/>
          <p:nvPr/>
        </p:nvSpPr>
        <p:spPr>
          <a:xfrm>
            <a:off x="7922341" y="884903"/>
            <a:ext cx="2340077" cy="52322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THREATS </a:t>
            </a:r>
            <a:endParaRPr lang="en-IN" dirty="0"/>
          </a:p>
        </p:txBody>
      </p:sp>
    </p:spTree>
    <p:extLst>
      <p:ext uri="{BB962C8B-B14F-4D97-AF65-F5344CB8AC3E}">
        <p14:creationId xmlns:p14="http://schemas.microsoft.com/office/powerpoint/2010/main" val="323957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1B19F8-B1FC-561E-2B9A-A06C2A45DFA9}"/>
              </a:ext>
            </a:extLst>
          </p:cNvPr>
          <p:cNvSpPr txBox="1"/>
          <p:nvPr/>
        </p:nvSpPr>
        <p:spPr>
          <a:xfrm>
            <a:off x="1681316" y="29497"/>
            <a:ext cx="8485239" cy="923330"/>
          </a:xfrm>
          <a:prstGeom prst="rect">
            <a:avLst/>
          </a:prstGeom>
          <a:noFill/>
        </p:spPr>
        <p:txBody>
          <a:bodyPr wrap="square" rtlCol="0">
            <a:spAutoFit/>
          </a:bodyPr>
          <a:lstStyle/>
          <a:p>
            <a:pPr algn="ctr"/>
            <a:r>
              <a:rPr lang="en-US" sz="1800" b="1" u="sng" kern="100" dirty="0">
                <a:effectLst/>
                <a:latin typeface="Arial" panose="020B0604020202020204"/>
                <a:ea typeface="Calibri" panose="020F0502020204030204" pitchFamily="34" charset="0"/>
                <a:cs typeface="Times New Roman" panose="02020603050405020304" pitchFamily="18" charset="0"/>
              </a:rPr>
              <a:t>External Factors (political, economic, social, technological, environmental and legal) impact on HORIBA India’s growth</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IN" dirty="0"/>
          </a:p>
        </p:txBody>
      </p:sp>
      <p:sp>
        <p:nvSpPr>
          <p:cNvPr id="3" name="TextBox 2">
            <a:extLst>
              <a:ext uri="{FF2B5EF4-FFF2-40B4-BE49-F238E27FC236}">
                <a16:creationId xmlns:a16="http://schemas.microsoft.com/office/drawing/2014/main" id="{FAAF8184-DAB8-A597-193B-404EA3C5DF42}"/>
              </a:ext>
            </a:extLst>
          </p:cNvPr>
          <p:cNvSpPr txBox="1"/>
          <p:nvPr/>
        </p:nvSpPr>
        <p:spPr>
          <a:xfrm>
            <a:off x="3972232" y="747252"/>
            <a:ext cx="3805084" cy="369332"/>
          </a:xfrm>
          <a:prstGeom prst="rect">
            <a:avLst/>
          </a:prstGeom>
          <a:noFill/>
        </p:spPr>
        <p:txBody>
          <a:bodyPr wrap="square" rtlCol="0">
            <a:spAutoFit/>
          </a:bodyPr>
          <a:lstStyle/>
          <a:p>
            <a:pPr algn="ctr"/>
            <a:r>
              <a:rPr lang="en-US" b="1" dirty="0">
                <a:highlight>
                  <a:srgbClr val="FFFF00"/>
                </a:highlight>
              </a:rPr>
              <a:t>PESTEL ANALYSIS</a:t>
            </a:r>
            <a:endParaRPr lang="en-IN" b="1" dirty="0">
              <a:highlight>
                <a:srgbClr val="FFFF00"/>
              </a:highlight>
            </a:endParaRPr>
          </a:p>
        </p:txBody>
      </p:sp>
      <p:sp>
        <p:nvSpPr>
          <p:cNvPr id="4" name="TextBox 3">
            <a:extLst>
              <a:ext uri="{FF2B5EF4-FFF2-40B4-BE49-F238E27FC236}">
                <a16:creationId xmlns:a16="http://schemas.microsoft.com/office/drawing/2014/main" id="{3AD6B8AA-5E45-B363-C358-FA5C97EF90DC}"/>
              </a:ext>
            </a:extLst>
          </p:cNvPr>
          <p:cNvSpPr txBox="1"/>
          <p:nvPr/>
        </p:nvSpPr>
        <p:spPr>
          <a:xfrm>
            <a:off x="373626" y="1586433"/>
            <a:ext cx="3805085" cy="4879221"/>
          </a:xfrm>
          <a:prstGeom prst="rect">
            <a:avLst/>
          </a:prstGeom>
          <a:noFill/>
        </p:spPr>
        <p:txBody>
          <a:bodyPr wrap="square" rtlCol="0">
            <a:spAutoFit/>
          </a:bodyPr>
          <a:lstStyle/>
          <a:p>
            <a:endParaRPr lang="en-IN" dirty="0"/>
          </a:p>
          <a:p>
            <a:r>
              <a:rPr lang="en-IN" b="1" dirty="0">
                <a:solidFill>
                  <a:schemeClr val="accent2">
                    <a:lumMod val="75000"/>
                  </a:schemeClr>
                </a:solidFill>
              </a:rPr>
              <a:t>POLITICAL FACTOR</a:t>
            </a:r>
          </a:p>
          <a:p>
            <a:pPr marL="285750" indent="-285750">
              <a:buFont typeface="Arial" panose="020B0604020202020204"/>
              <a:buChar char="•"/>
            </a:pPr>
            <a:r>
              <a:rPr lang="en-US" sz="1600" dirty="0"/>
              <a:t>Central Drugs Standard Control Organization </a:t>
            </a:r>
            <a:r>
              <a:rPr lang="en-US" sz="1600" b="1" dirty="0"/>
              <a:t>(CDSCO) </a:t>
            </a:r>
            <a:r>
              <a:rPr lang="en-US" sz="1600" dirty="0"/>
              <a:t>compliance.</a:t>
            </a:r>
            <a:br>
              <a:rPr lang="en-US" sz="1600" dirty="0"/>
            </a:br>
            <a:r>
              <a:rPr lang="en-US" sz="1600" dirty="0"/>
              <a:t>Medical Device Rule,201</a:t>
            </a:r>
            <a:br>
              <a:rPr lang="en-US" sz="1600" dirty="0"/>
            </a:br>
            <a:endParaRPr lang="en-US" sz="1600" dirty="0"/>
          </a:p>
          <a:p>
            <a:pPr marL="285750" indent="-285750">
              <a:buFont typeface="Arial" panose="020B0604020202020204"/>
              <a:buChar char="•"/>
            </a:pPr>
            <a:r>
              <a:rPr lang="en-US" sz="1600" b="1" dirty="0"/>
              <a:t>LISENCES</a:t>
            </a:r>
            <a:r>
              <a:rPr lang="en-US" sz="1600" dirty="0"/>
              <a:t>-</a:t>
            </a:r>
            <a:r>
              <a:rPr lang="en-IN" sz="1600" kern="100" dirty="0">
                <a:effectLst/>
                <a:latin typeface="Arial" panose="020B0604020202020204"/>
                <a:ea typeface="Calibri" panose="020F0502020204030204" pitchFamily="34" charset="0"/>
                <a:cs typeface="Times New Roman" panose="02020603050405020304" pitchFamily="18" charset="0"/>
              </a:rPr>
              <a:t>ISO 9001:2015,ISO 14001:2015, ISO 13485:2016,</a:t>
            </a:r>
            <a:r>
              <a:rPr lang="en-IN" sz="1600" dirty="0">
                <a:effectLst/>
                <a:latin typeface="Arial" panose="020B0604020202020204"/>
                <a:ea typeface="Calibri" panose="020F0502020204030204" pitchFamily="34" charset="0"/>
              </a:rPr>
              <a:t>CE (Conformité Européenne or European conformity).</a:t>
            </a:r>
            <a:br>
              <a:rPr lang="en-IN" sz="1600" dirty="0">
                <a:effectLst/>
                <a:latin typeface="Arial" panose="020B0604020202020204"/>
                <a:ea typeface="Calibri" panose="020F0502020204030204" pitchFamily="34" charset="0"/>
              </a:rPr>
            </a:br>
            <a:endParaRPr lang="en-IN" sz="1600" dirty="0">
              <a:effectLst/>
              <a:latin typeface="Arial" panose="020B0604020202020204"/>
              <a:ea typeface="Calibri" panose="020F0502020204030204" pitchFamily="34" charset="0"/>
            </a:endParaRPr>
          </a:p>
          <a:p>
            <a:pPr marL="285750" indent="-285750">
              <a:buFont typeface="Arial" panose="020B0604020202020204"/>
              <a:buChar char="•"/>
            </a:pPr>
            <a:r>
              <a:rPr lang="en-US" sz="1600" b="1" dirty="0"/>
              <a:t>Governmental Health Program</a:t>
            </a:r>
            <a:r>
              <a:rPr lang="en-US" sz="1600" dirty="0"/>
              <a:t>: Ayushman Bharat the MAKE IN INDIA initiative</a:t>
            </a:r>
            <a:r>
              <a:rPr lang="en-US" dirty="0"/>
              <a:t>.</a:t>
            </a:r>
          </a:p>
          <a:p>
            <a:endParaRPr lang="en-US" b="1" dirty="0">
              <a:solidFill>
                <a:schemeClr val="accent2">
                  <a:lumMod val="75000"/>
                </a:schemeClr>
              </a:solidFill>
            </a:endParaRPr>
          </a:p>
          <a:p>
            <a:r>
              <a:rPr lang="en-US" b="1" dirty="0">
                <a:solidFill>
                  <a:schemeClr val="accent2">
                    <a:lumMod val="75000"/>
                  </a:schemeClr>
                </a:solidFill>
              </a:rPr>
              <a:t>ECONOMIC FACTOR</a:t>
            </a:r>
          </a:p>
          <a:p>
            <a:pPr marL="285750" indent="-285750">
              <a:lnSpc>
                <a:spcPct val="150000"/>
              </a:lnSpc>
              <a:buFont typeface="Arial" panose="020B0604020202020204"/>
              <a:buChar char="•"/>
            </a:pPr>
            <a:r>
              <a:rPr lang="en-US" sz="1600" dirty="0"/>
              <a:t>Economic Growth</a:t>
            </a:r>
          </a:p>
          <a:p>
            <a:pPr marL="285750" indent="-285750">
              <a:lnSpc>
                <a:spcPct val="150000"/>
              </a:lnSpc>
              <a:buFont typeface="Arial" panose="020B0604020202020204"/>
              <a:buChar char="•"/>
            </a:pPr>
            <a:r>
              <a:rPr lang="en-IN" sz="1600" dirty="0"/>
              <a:t>Consumer Purchasing Power</a:t>
            </a:r>
          </a:p>
        </p:txBody>
      </p:sp>
      <p:sp>
        <p:nvSpPr>
          <p:cNvPr id="5" name="TextBox 4">
            <a:extLst>
              <a:ext uri="{FF2B5EF4-FFF2-40B4-BE49-F238E27FC236}">
                <a16:creationId xmlns:a16="http://schemas.microsoft.com/office/drawing/2014/main" id="{44C6BB7E-50E6-C9A7-8EBA-F0EC542CFF19}"/>
              </a:ext>
            </a:extLst>
          </p:cNvPr>
          <p:cNvSpPr txBox="1"/>
          <p:nvPr/>
        </p:nvSpPr>
        <p:spPr>
          <a:xfrm>
            <a:off x="4916129" y="1824507"/>
            <a:ext cx="3097162" cy="4529445"/>
          </a:xfrm>
          <a:prstGeom prst="rect">
            <a:avLst/>
          </a:prstGeom>
          <a:noFill/>
        </p:spPr>
        <p:txBody>
          <a:bodyPr wrap="square" rtlCol="0">
            <a:spAutoFit/>
          </a:bodyPr>
          <a:lstStyle/>
          <a:p>
            <a:r>
              <a:rPr lang="en-IN" b="1" dirty="0">
                <a:solidFill>
                  <a:schemeClr val="accent2">
                    <a:lumMod val="75000"/>
                  </a:schemeClr>
                </a:solidFill>
              </a:rPr>
              <a:t>SOCIAL FACTOR</a:t>
            </a:r>
          </a:p>
          <a:p>
            <a:pPr marL="285750" indent="-285750">
              <a:lnSpc>
                <a:spcPct val="150000"/>
              </a:lnSpc>
              <a:buFont typeface="Arial" panose="020B0604020202020204"/>
              <a:buChar char="•"/>
            </a:pPr>
            <a:r>
              <a:rPr lang="en-IN" sz="1600" dirty="0"/>
              <a:t>Aging Population</a:t>
            </a:r>
          </a:p>
          <a:p>
            <a:pPr marL="285750" indent="-285750">
              <a:lnSpc>
                <a:spcPct val="150000"/>
              </a:lnSpc>
              <a:buFont typeface="Arial" panose="020B0604020202020204"/>
              <a:buChar char="•"/>
            </a:pPr>
            <a:r>
              <a:rPr lang="en-IN" sz="1600" dirty="0"/>
              <a:t>Urbanization</a:t>
            </a:r>
          </a:p>
          <a:p>
            <a:pPr marL="285750" indent="-285750">
              <a:lnSpc>
                <a:spcPct val="150000"/>
              </a:lnSpc>
              <a:buFont typeface="Arial" panose="020B0604020202020204"/>
              <a:buChar char="•"/>
            </a:pPr>
            <a:r>
              <a:rPr lang="en-IN" sz="1600" dirty="0"/>
              <a:t>Healthcare Accessibility </a:t>
            </a:r>
          </a:p>
          <a:p>
            <a:pPr>
              <a:lnSpc>
                <a:spcPct val="150000"/>
              </a:lnSpc>
            </a:pPr>
            <a:br>
              <a:rPr lang="en-IN" dirty="0"/>
            </a:br>
            <a:r>
              <a:rPr lang="en-IN" b="1" dirty="0">
                <a:solidFill>
                  <a:schemeClr val="accent2">
                    <a:lumMod val="75000"/>
                  </a:schemeClr>
                </a:solidFill>
              </a:rPr>
              <a:t>TECHNOLOGICAL FACTOR</a:t>
            </a:r>
          </a:p>
          <a:p>
            <a:pPr marL="285750" indent="-285750">
              <a:spcAft>
                <a:spcPts val="50"/>
              </a:spcAft>
              <a:buFont typeface="Arial" panose="020B0604020202020204"/>
              <a:buChar char="•"/>
            </a:pPr>
            <a:r>
              <a:rPr lang="en-IN" dirty="0"/>
              <a:t>R&amp;D and innovation</a:t>
            </a:r>
          </a:p>
          <a:p>
            <a:pPr marL="285750" indent="-285750">
              <a:lnSpc>
                <a:spcPct val="150000"/>
              </a:lnSpc>
              <a:spcAft>
                <a:spcPts val="50"/>
              </a:spcAft>
              <a:buFont typeface="Wingdings" panose="05000000000000000000" pitchFamily="2" charset="2"/>
              <a:buChar char="Ø"/>
            </a:pPr>
            <a:r>
              <a:rPr lang="en-IN" sz="1400" dirty="0"/>
              <a:t>Advanced Diagnostic Technologies</a:t>
            </a:r>
          </a:p>
          <a:p>
            <a:pPr marL="285750" indent="-285750">
              <a:lnSpc>
                <a:spcPct val="150000"/>
              </a:lnSpc>
              <a:spcAft>
                <a:spcPts val="50"/>
              </a:spcAft>
              <a:buFont typeface="Wingdings" panose="05000000000000000000" pitchFamily="2" charset="2"/>
              <a:buChar char="Ø"/>
            </a:pPr>
            <a:r>
              <a:rPr lang="en-US" sz="1400" dirty="0"/>
              <a:t>Automation and Integration</a:t>
            </a:r>
          </a:p>
          <a:p>
            <a:pPr marL="285750" indent="-285750">
              <a:lnSpc>
                <a:spcPct val="150000"/>
              </a:lnSpc>
              <a:spcAft>
                <a:spcPts val="50"/>
              </a:spcAft>
              <a:buFont typeface="Wingdings" panose="05000000000000000000" pitchFamily="2" charset="2"/>
              <a:buChar char="Ø"/>
            </a:pPr>
            <a:r>
              <a:rPr lang="en-US" sz="1400" dirty="0"/>
              <a:t>Impact of Climate Change- focus on sustainable development</a:t>
            </a:r>
          </a:p>
          <a:p>
            <a:pPr marL="285750" indent="-285750">
              <a:buFont typeface="Wingdings" panose="05000000000000000000" pitchFamily="2" charset="2"/>
              <a:buChar char="Ø"/>
            </a:pPr>
            <a:endParaRPr lang="en-IN" dirty="0"/>
          </a:p>
        </p:txBody>
      </p:sp>
      <p:sp>
        <p:nvSpPr>
          <p:cNvPr id="6" name="TextBox 5">
            <a:extLst>
              <a:ext uri="{FF2B5EF4-FFF2-40B4-BE49-F238E27FC236}">
                <a16:creationId xmlns:a16="http://schemas.microsoft.com/office/drawing/2014/main" id="{C267ACC2-C3FF-3691-2C67-BD8FF093AD77}"/>
              </a:ext>
            </a:extLst>
          </p:cNvPr>
          <p:cNvSpPr txBox="1"/>
          <p:nvPr/>
        </p:nvSpPr>
        <p:spPr>
          <a:xfrm>
            <a:off x="8298426" y="1691149"/>
            <a:ext cx="3195484" cy="3554819"/>
          </a:xfrm>
          <a:prstGeom prst="rect">
            <a:avLst/>
          </a:prstGeom>
          <a:noFill/>
        </p:spPr>
        <p:txBody>
          <a:bodyPr wrap="square" rtlCol="0">
            <a:spAutoFit/>
          </a:bodyPr>
          <a:lstStyle/>
          <a:p>
            <a:r>
              <a:rPr lang="en-US" b="1" dirty="0">
                <a:solidFill>
                  <a:schemeClr val="accent2">
                    <a:lumMod val="75000"/>
                  </a:schemeClr>
                </a:solidFill>
              </a:rPr>
              <a:t>ENVIRONMENTAL FACTOR</a:t>
            </a:r>
          </a:p>
          <a:p>
            <a:pPr marL="285750" indent="-285750">
              <a:lnSpc>
                <a:spcPct val="150000"/>
              </a:lnSpc>
              <a:buFont typeface="Arial" panose="020B0604020202020204"/>
              <a:buChar char="•"/>
            </a:pPr>
            <a:r>
              <a:rPr lang="en-US" sz="1600" dirty="0"/>
              <a:t>Energy Efficiency</a:t>
            </a:r>
          </a:p>
          <a:p>
            <a:pPr marL="285750" indent="-285750">
              <a:lnSpc>
                <a:spcPct val="150000"/>
              </a:lnSpc>
              <a:buFont typeface="Arial" panose="020B0604020202020204"/>
              <a:buChar char="•"/>
            </a:pPr>
            <a:r>
              <a:rPr lang="en-US" sz="1600" dirty="0"/>
              <a:t>Respect for Environmental Laws</a:t>
            </a:r>
          </a:p>
          <a:p>
            <a:pPr>
              <a:lnSpc>
                <a:spcPct val="150000"/>
              </a:lnSpc>
            </a:pPr>
            <a:r>
              <a:rPr lang="en-US" b="1" dirty="0">
                <a:solidFill>
                  <a:schemeClr val="accent2">
                    <a:lumMod val="75000"/>
                  </a:schemeClr>
                </a:solidFill>
              </a:rPr>
              <a:t>LEGAL FACTOR</a:t>
            </a:r>
          </a:p>
          <a:p>
            <a:pPr marL="285750" indent="-285750">
              <a:lnSpc>
                <a:spcPct val="150000"/>
              </a:lnSpc>
              <a:buFont typeface="Arial" panose="020B0604020202020204"/>
              <a:buChar char="•"/>
            </a:pPr>
            <a:r>
              <a:rPr lang="en-US" sz="1600" dirty="0"/>
              <a:t>Healthcare Regulations</a:t>
            </a:r>
          </a:p>
          <a:p>
            <a:pPr marL="285750" indent="-285750">
              <a:lnSpc>
                <a:spcPct val="150000"/>
              </a:lnSpc>
              <a:buFont typeface="Arial" panose="020B0604020202020204"/>
              <a:buChar char="•"/>
            </a:pPr>
            <a:r>
              <a:rPr lang="en-US" sz="1600" dirty="0"/>
              <a:t>Intellectual property rights</a:t>
            </a:r>
          </a:p>
          <a:p>
            <a:pPr marL="285750" indent="-285750">
              <a:lnSpc>
                <a:spcPct val="150000"/>
              </a:lnSpc>
              <a:buFont typeface="Arial" panose="020B0604020202020204"/>
              <a:buChar char="•"/>
            </a:pPr>
            <a:r>
              <a:rPr lang="en-US" sz="1600" dirty="0"/>
              <a:t>Legal Compliance</a:t>
            </a:r>
          </a:p>
          <a:p>
            <a:endParaRPr lang="en-US" dirty="0"/>
          </a:p>
          <a:p>
            <a:endParaRPr lang="en-IN" dirty="0"/>
          </a:p>
        </p:txBody>
      </p:sp>
      <p:pic>
        <p:nvPicPr>
          <p:cNvPr id="7" name="Picture 6">
            <a:extLst>
              <a:ext uri="{FF2B5EF4-FFF2-40B4-BE49-F238E27FC236}">
                <a16:creationId xmlns:a16="http://schemas.microsoft.com/office/drawing/2014/main" id="{863BDF83-1A23-6D1F-021B-1D839861B8E8}"/>
              </a:ext>
            </a:extLst>
          </p:cNvPr>
          <p:cNvPicPr>
            <a:picLocks noChangeAspect="1"/>
          </p:cNvPicPr>
          <p:nvPr/>
        </p:nvPicPr>
        <p:blipFill>
          <a:blip r:embed="rId2"/>
          <a:stretch>
            <a:fillRect/>
          </a:stretch>
        </p:blipFill>
        <p:spPr>
          <a:xfrm>
            <a:off x="0" y="-1264"/>
            <a:ext cx="1209368" cy="553981"/>
          </a:xfrm>
          <a:prstGeom prst="rect">
            <a:avLst/>
          </a:prstGeom>
        </p:spPr>
      </p:pic>
      <p:pic>
        <p:nvPicPr>
          <p:cNvPr id="8" name="Image 1">
            <a:extLst>
              <a:ext uri="{FF2B5EF4-FFF2-40B4-BE49-F238E27FC236}">
                <a16:creationId xmlns:a16="http://schemas.microsoft.com/office/drawing/2014/main" id="{B797EA8C-1328-F2AE-572D-48536ADA93D4}"/>
              </a:ext>
            </a:extLst>
          </p:cNvPr>
          <p:cNvPicPr>
            <a:picLocks/>
          </p:cNvPicPr>
          <p:nvPr/>
        </p:nvPicPr>
        <p:blipFill>
          <a:blip r:embed="rId3" cstate="print"/>
          <a:stretch>
            <a:fillRect/>
          </a:stretch>
        </p:blipFill>
        <p:spPr>
          <a:xfrm>
            <a:off x="11179277" y="-1264"/>
            <a:ext cx="1012723" cy="480517"/>
          </a:xfrm>
          <a:prstGeom prst="rect">
            <a:avLst/>
          </a:prstGeom>
        </p:spPr>
      </p:pic>
    </p:spTree>
    <p:extLst>
      <p:ext uri="{BB962C8B-B14F-4D97-AF65-F5344CB8AC3E}">
        <p14:creationId xmlns:p14="http://schemas.microsoft.com/office/powerpoint/2010/main" val="624943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3D9ED8-5B2A-72F5-3DBD-154F2FE50249}"/>
              </a:ext>
            </a:extLst>
          </p:cNvPr>
          <p:cNvSpPr txBox="1"/>
          <p:nvPr/>
        </p:nvSpPr>
        <p:spPr>
          <a:xfrm>
            <a:off x="412955" y="717755"/>
            <a:ext cx="11405419" cy="4555093"/>
          </a:xfrm>
          <a:prstGeom prst="rect">
            <a:avLst/>
          </a:prstGeom>
          <a:noFill/>
        </p:spPr>
        <p:txBody>
          <a:bodyPr wrap="square" rtlCol="0">
            <a:spAutoFit/>
          </a:bodyPr>
          <a:lstStyle/>
          <a:p>
            <a:pPr algn="ctr"/>
            <a:r>
              <a:rPr lang="en-US" sz="2800" b="1" u="sng" dirty="0"/>
              <a:t>RESULT</a:t>
            </a:r>
          </a:p>
          <a:p>
            <a:pPr algn="ctr"/>
            <a:endParaRPr lang="en-US" sz="2800" b="1" u="sng" dirty="0"/>
          </a:p>
          <a:p>
            <a:r>
              <a:rPr lang="en-US" dirty="0"/>
              <a:t>A comparison of HORIBA India's pre-COVID and post-COVID performance shows a notable increase in operating profit and overall sales. The overall sales Compound Annual Growth Rate (CAGR) increased significantly from -4.5% pre-COVID to 39.4% post-COVID. In a similar vein, operating profit increased significantly after COVID, rising from -6.8% to 70.7%.</a:t>
            </a:r>
          </a:p>
          <a:p>
            <a:endParaRPr lang="en-US" dirty="0"/>
          </a:p>
          <a:p>
            <a:r>
              <a:rPr lang="en-US" dirty="0"/>
              <a:t>With an operating profit growth rate of 50% and a total sales growth rate of 30.25%, the growth rate forecast for 2024 shows a sustained upward trend. These numbers show how the company's strategic initiatives and strong recovery have shaped its position in the market.</a:t>
            </a:r>
          </a:p>
          <a:p>
            <a:endParaRPr lang="en-US" dirty="0"/>
          </a:p>
          <a:p>
            <a:r>
              <a:rPr lang="en-US" dirty="0"/>
              <a:t>The SWOT analysis, which highlights HORIBA India's advantages in product innovation and market presence while also pointing out possible threats and possibilities in the changing healthcare sector, further supports these conclusions.</a:t>
            </a:r>
          </a:p>
          <a:p>
            <a:endParaRPr lang="en-IN" dirty="0"/>
          </a:p>
        </p:txBody>
      </p:sp>
      <p:pic>
        <p:nvPicPr>
          <p:cNvPr id="3" name="Picture 2">
            <a:extLst>
              <a:ext uri="{FF2B5EF4-FFF2-40B4-BE49-F238E27FC236}">
                <a16:creationId xmlns:a16="http://schemas.microsoft.com/office/drawing/2014/main" id="{A7717377-9D77-6272-1255-53A6D23F3C73}"/>
              </a:ext>
            </a:extLst>
          </p:cNvPr>
          <p:cNvPicPr>
            <a:picLocks noChangeAspect="1"/>
          </p:cNvPicPr>
          <p:nvPr/>
        </p:nvPicPr>
        <p:blipFill>
          <a:blip r:embed="rId2"/>
          <a:stretch>
            <a:fillRect/>
          </a:stretch>
        </p:blipFill>
        <p:spPr>
          <a:xfrm>
            <a:off x="0" y="-1264"/>
            <a:ext cx="1209368" cy="553981"/>
          </a:xfrm>
          <a:prstGeom prst="rect">
            <a:avLst/>
          </a:prstGeom>
        </p:spPr>
      </p:pic>
      <p:pic>
        <p:nvPicPr>
          <p:cNvPr id="4" name="Image 1">
            <a:extLst>
              <a:ext uri="{FF2B5EF4-FFF2-40B4-BE49-F238E27FC236}">
                <a16:creationId xmlns:a16="http://schemas.microsoft.com/office/drawing/2014/main" id="{46C835EF-D7BE-DA00-D688-A0BE521114BB}"/>
              </a:ext>
            </a:extLst>
          </p:cNvPr>
          <p:cNvPicPr>
            <a:picLocks/>
          </p:cNvPicPr>
          <p:nvPr/>
        </p:nvPicPr>
        <p:blipFill>
          <a:blip r:embed="rId3" cstate="print"/>
          <a:stretch>
            <a:fillRect/>
          </a:stretch>
        </p:blipFill>
        <p:spPr>
          <a:xfrm>
            <a:off x="11179277" y="-1264"/>
            <a:ext cx="1012723" cy="480517"/>
          </a:xfrm>
          <a:prstGeom prst="rect">
            <a:avLst/>
          </a:prstGeom>
        </p:spPr>
      </p:pic>
    </p:spTree>
    <p:extLst>
      <p:ext uri="{BB962C8B-B14F-4D97-AF65-F5344CB8AC3E}">
        <p14:creationId xmlns:p14="http://schemas.microsoft.com/office/powerpoint/2010/main" val="1613532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0F1146-C04F-AE1E-C3C0-382BCA90CA48}"/>
              </a:ext>
            </a:extLst>
          </p:cNvPr>
          <p:cNvSpPr txBox="1"/>
          <p:nvPr/>
        </p:nvSpPr>
        <p:spPr>
          <a:xfrm>
            <a:off x="422787" y="1105466"/>
            <a:ext cx="11267768" cy="5130828"/>
          </a:xfrm>
          <a:prstGeom prst="rect">
            <a:avLst/>
          </a:prstGeom>
          <a:noFill/>
        </p:spPr>
        <p:txBody>
          <a:bodyPr wrap="square">
            <a:spAutoFit/>
          </a:bodyPr>
          <a:lstStyle/>
          <a:p>
            <a:pPr algn="just">
              <a:lnSpc>
                <a:spcPct val="107000"/>
              </a:lnSpc>
              <a:spcAft>
                <a:spcPts val="800"/>
              </a:spcAft>
            </a:pPr>
            <a:r>
              <a:rPr lang="en-IN" sz="1600" b="1" kern="1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Ghosh, K. (2011) et al. </a:t>
            </a:r>
            <a:r>
              <a:rPr lang="en-IN" sz="1600" kern="1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conducted a literature review examining the journey of haematology research in India. The creation research institutions and educating subsequent generations, trailblazing scientists created a solid foundation despite early financial constraints. The subject is booming now because to more financing and partnerships between medical schools and research organizations. India in its golden age of haematology study, according to this auspicious period.</a:t>
            </a:r>
            <a:endParaRPr lang="en-IN" sz="1600"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US" sz="1600" kern="100" dirty="0">
                <a:effectLst/>
                <a:latin typeface="Calibri" panose="020F0502020204030204" pitchFamily="34" charset="0"/>
                <a:ea typeface="Calibri" panose="020F0502020204030204" pitchFamily="34" charset="0"/>
                <a:cs typeface="Calibri" panose="020F0502020204030204" pitchFamily="34" charset="0"/>
              </a:rPr>
              <a:t>Similarly,</a:t>
            </a:r>
            <a:r>
              <a:rPr lang="en-IN" sz="1600" b="1" kern="1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Chhabra, G. (2018) et al. </a:t>
            </a:r>
            <a:r>
              <a:rPr lang="en-IN" sz="1600" kern="1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also conducted a study that more information than just cell counts is available with new hematology analyzers. Infections and even certain types of cancer can be detected through analysis of this data, which includes cell size and internal complexity. Although encouraging, additional study is required before routinely use this data. By making full use of these analyzers, patient care might be enhanced and expenses could be lowered.</a:t>
            </a:r>
            <a:endParaRPr lang="en-IN" sz="1600"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IN" sz="1600" kern="1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Likewise, </a:t>
            </a:r>
            <a:r>
              <a:rPr lang="en-IN" sz="1600" b="1" kern="1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Ciepiela, O. (2016) et al. </a:t>
            </a:r>
            <a:r>
              <a:rPr lang="en-IN" sz="1600" kern="1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conducted a study on three different automated blood analyzers (Mindray, Sysmex, Beckman) and found they gave slightly different results, especially for white blood cell counts and types. While there was good agreement between the machines and manual analysis for red blood cells, the white blood cell results were inconsistent between the machines. This means these machines can't be used interchangeably and doctors need to be aware of these variations when interpreting test results.</a:t>
            </a:r>
            <a:endParaRPr lang="en-IN" sz="1600"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IN" sz="1600" b="1" kern="1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Jing Wang. (2019) et al.</a:t>
            </a:r>
            <a:r>
              <a:rPr lang="en-IN" sz="1600" kern="1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found in their study that that analysed a year's worth of external quality control data to evaluate two blood analyzers machines: the Mindray BC-5180 and the Sysmex XN-1000. The outcomes demonstrated that the two machines agreed well. The average values for platelets (PLT), haematocrit (HCT), hemoglobin (Hb), red blood cells (RBC), and white blood cells (WBC) were statistically not different from one another. Additionally, more than 95% of the time, the data points from the two machines fell within allowable variation limits from one another. All things considered, this indicates that the full blood count values produced by Mindray BC-5180 and Sysmex XN-1000 are clinically comparable.</a:t>
            </a:r>
            <a:endParaRPr lang="en-IN"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00B047A-95FC-98C2-371B-A7B8E42AB6A4}"/>
              </a:ext>
            </a:extLst>
          </p:cNvPr>
          <p:cNvSpPr txBox="1"/>
          <p:nvPr/>
        </p:nvSpPr>
        <p:spPr>
          <a:xfrm>
            <a:off x="4045974" y="329318"/>
            <a:ext cx="4100052" cy="584775"/>
          </a:xfrm>
          <a:prstGeom prst="rect">
            <a:avLst/>
          </a:prstGeom>
          <a:noFill/>
        </p:spPr>
        <p:txBody>
          <a:bodyPr wrap="square" rtlCol="0">
            <a:spAutoFit/>
          </a:bodyPr>
          <a:lstStyle/>
          <a:p>
            <a:pPr algn="ctr"/>
            <a:r>
              <a:rPr lang="en-US" sz="3200" b="1" u="sng" dirty="0"/>
              <a:t>REFRENCES</a:t>
            </a:r>
            <a:endParaRPr lang="en-IN" sz="3200" b="1" u="sng" dirty="0"/>
          </a:p>
        </p:txBody>
      </p:sp>
    </p:spTree>
    <p:extLst>
      <p:ext uri="{BB962C8B-B14F-4D97-AF65-F5344CB8AC3E}">
        <p14:creationId xmlns:p14="http://schemas.microsoft.com/office/powerpoint/2010/main" val="2164852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50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711FC3-A137-0024-D4C9-B66ADA3143D6}"/>
              </a:ext>
            </a:extLst>
          </p:cNvPr>
          <p:cNvPicPr>
            <a:picLocks noChangeAspect="1"/>
          </p:cNvPicPr>
          <p:nvPr/>
        </p:nvPicPr>
        <p:blipFill>
          <a:blip r:embed="rId2"/>
          <a:stretch>
            <a:fillRect/>
          </a:stretch>
        </p:blipFill>
        <p:spPr>
          <a:xfrm>
            <a:off x="785071" y="796413"/>
            <a:ext cx="10621857" cy="4080589"/>
          </a:xfrm>
          <a:prstGeom prst="rect">
            <a:avLst/>
          </a:prstGeom>
        </p:spPr>
      </p:pic>
    </p:spTree>
    <p:extLst>
      <p:ext uri="{BB962C8B-B14F-4D97-AF65-F5344CB8AC3E}">
        <p14:creationId xmlns:p14="http://schemas.microsoft.com/office/powerpoint/2010/main" val="14030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468B0E8-B979-E85D-14E0-AA79BED43543}"/>
              </a:ext>
            </a:extLst>
          </p:cNvPr>
          <p:cNvSpPr txBox="1"/>
          <p:nvPr/>
        </p:nvSpPr>
        <p:spPr>
          <a:xfrm>
            <a:off x="3765523" y="29497"/>
            <a:ext cx="4237702" cy="769441"/>
          </a:xfrm>
          <a:prstGeom prst="rect">
            <a:avLst/>
          </a:prstGeom>
          <a:noFill/>
        </p:spPr>
        <p:txBody>
          <a:bodyPr wrap="square" rtlCol="0">
            <a:spAutoFit/>
          </a:bodyPr>
          <a:lstStyle/>
          <a:p>
            <a:pPr algn="ctr"/>
            <a:r>
              <a:rPr lang="en-US" sz="4400" u="sng" dirty="0"/>
              <a:t>INTRODUCTION</a:t>
            </a:r>
            <a:endParaRPr lang="en-IN" sz="4400" u="sng" dirty="0"/>
          </a:p>
        </p:txBody>
      </p:sp>
      <p:pic>
        <p:nvPicPr>
          <p:cNvPr id="4" name="Image 1">
            <a:extLst>
              <a:ext uri="{FF2B5EF4-FFF2-40B4-BE49-F238E27FC236}">
                <a16:creationId xmlns:a16="http://schemas.microsoft.com/office/drawing/2014/main" id="{D8C15925-8765-C0F8-C599-91C1E8A33C22}"/>
              </a:ext>
            </a:extLst>
          </p:cNvPr>
          <p:cNvPicPr>
            <a:picLocks/>
          </p:cNvPicPr>
          <p:nvPr/>
        </p:nvPicPr>
        <p:blipFill>
          <a:blip r:embed="rId2" cstate="print"/>
          <a:stretch>
            <a:fillRect/>
          </a:stretch>
        </p:blipFill>
        <p:spPr>
          <a:xfrm>
            <a:off x="10874474" y="29497"/>
            <a:ext cx="1209369" cy="480517"/>
          </a:xfrm>
          <a:prstGeom prst="rect">
            <a:avLst/>
          </a:prstGeom>
        </p:spPr>
      </p:pic>
      <p:pic>
        <p:nvPicPr>
          <p:cNvPr id="5" name="Picture 4">
            <a:extLst>
              <a:ext uri="{FF2B5EF4-FFF2-40B4-BE49-F238E27FC236}">
                <a16:creationId xmlns:a16="http://schemas.microsoft.com/office/drawing/2014/main" id="{D6BAE773-F84F-EB28-E9CF-23B19DC9D39A}"/>
              </a:ext>
            </a:extLst>
          </p:cNvPr>
          <p:cNvPicPr>
            <a:picLocks noChangeAspect="1"/>
          </p:cNvPicPr>
          <p:nvPr/>
        </p:nvPicPr>
        <p:blipFill>
          <a:blip r:embed="rId3"/>
          <a:stretch>
            <a:fillRect/>
          </a:stretch>
        </p:blipFill>
        <p:spPr>
          <a:xfrm>
            <a:off x="0" y="-1264"/>
            <a:ext cx="2674374" cy="963561"/>
          </a:xfrm>
          <a:prstGeom prst="rect">
            <a:avLst/>
          </a:prstGeom>
        </p:spPr>
      </p:pic>
      <p:pic>
        <p:nvPicPr>
          <p:cNvPr id="6" name="図 8">
            <a:extLst>
              <a:ext uri="{FF2B5EF4-FFF2-40B4-BE49-F238E27FC236}">
                <a16:creationId xmlns:a16="http://schemas.microsoft.com/office/drawing/2014/main" id="{264A7278-5A91-B973-829A-70B3492ED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1742" y="1139928"/>
            <a:ext cx="2561186" cy="3870586"/>
          </a:xfrm>
          <a:prstGeom prst="rect">
            <a:avLst/>
          </a:prstGeom>
          <a:ln>
            <a:solidFill>
              <a:srgbClr val="0070C0"/>
            </a:solidFill>
          </a:ln>
        </p:spPr>
      </p:pic>
      <p:pic>
        <p:nvPicPr>
          <p:cNvPr id="7" name="図 7">
            <a:extLst>
              <a:ext uri="{FF2B5EF4-FFF2-40B4-BE49-F238E27FC236}">
                <a16:creationId xmlns:a16="http://schemas.microsoft.com/office/drawing/2014/main" id="{CEED45DE-22FB-452A-E2CC-2EAB898C0D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4939" y="1139928"/>
            <a:ext cx="2399071" cy="3870586"/>
          </a:xfrm>
          <a:prstGeom prst="rect">
            <a:avLst/>
          </a:prstGeom>
          <a:ln>
            <a:solidFill>
              <a:srgbClr val="0070C0"/>
            </a:solidFill>
          </a:ln>
        </p:spPr>
      </p:pic>
      <p:sp>
        <p:nvSpPr>
          <p:cNvPr id="9" name="テキスト ボックス 11">
            <a:extLst>
              <a:ext uri="{FF2B5EF4-FFF2-40B4-BE49-F238E27FC236}">
                <a16:creationId xmlns:a16="http://schemas.microsoft.com/office/drawing/2014/main" id="{56D46960-3B4B-8FFF-FB44-12BDA1288162}"/>
              </a:ext>
            </a:extLst>
          </p:cNvPr>
          <p:cNvSpPr txBox="1"/>
          <p:nvPr/>
        </p:nvSpPr>
        <p:spPr>
          <a:xfrm>
            <a:off x="6860003" y="5052301"/>
            <a:ext cx="2873698" cy="461665"/>
          </a:xfrm>
          <a:prstGeom prst="rect">
            <a:avLst/>
          </a:prstGeom>
          <a:noFill/>
        </p:spPr>
        <p:txBody>
          <a:bodyPr wrap="square" rtlCol="0">
            <a:spAutoFit/>
          </a:bodyPr>
          <a:lstStyle/>
          <a:p>
            <a:pPr algn="ctr"/>
            <a:r>
              <a:rPr lang="en-US" altLang="ja-JP" sz="1200" b="1" dirty="0">
                <a:solidFill>
                  <a:srgbClr val="0070C0"/>
                </a:solidFill>
                <a:latin typeface="Arial" panose="020B0604020202020204" pitchFamily="34" charset="0"/>
                <a:cs typeface="Arial" panose="020B0604020202020204" pitchFamily="34" charset="0"/>
              </a:rPr>
              <a:t>In front of HORIBA RADIO LABORATORY</a:t>
            </a:r>
            <a:endParaRPr lang="ja-JP" altLang="en-US" sz="1200" b="1" dirty="0">
              <a:solidFill>
                <a:srgbClr val="0070C0"/>
              </a:solidFill>
              <a:latin typeface="Arial" panose="020B0604020202020204" pitchFamily="34" charset="0"/>
              <a:cs typeface="Arial" panose="020B0604020202020204" pitchFamily="34" charset="0"/>
            </a:endParaRPr>
          </a:p>
        </p:txBody>
      </p:sp>
      <p:sp>
        <p:nvSpPr>
          <p:cNvPr id="10" name="テキスト ボックス 12">
            <a:extLst>
              <a:ext uri="{FF2B5EF4-FFF2-40B4-BE49-F238E27FC236}">
                <a16:creationId xmlns:a16="http://schemas.microsoft.com/office/drawing/2014/main" id="{AB6D62B0-E092-19A7-2EAF-D3C98675EC2D}"/>
              </a:ext>
            </a:extLst>
          </p:cNvPr>
          <p:cNvSpPr txBox="1"/>
          <p:nvPr/>
        </p:nvSpPr>
        <p:spPr>
          <a:xfrm>
            <a:off x="9384656" y="5052301"/>
            <a:ext cx="2979639" cy="461665"/>
          </a:xfrm>
          <a:prstGeom prst="rect">
            <a:avLst/>
          </a:prstGeom>
          <a:noFill/>
        </p:spPr>
        <p:txBody>
          <a:bodyPr wrap="square" rtlCol="0">
            <a:spAutoFit/>
          </a:bodyPr>
          <a:lstStyle/>
          <a:p>
            <a:pPr lvl="0" algn="ctr">
              <a:defRPr/>
            </a:pPr>
            <a:r>
              <a:rPr lang="en-US" altLang="ja-JP" sz="1200" b="1" dirty="0">
                <a:solidFill>
                  <a:srgbClr val="0070C0"/>
                </a:solidFill>
                <a:latin typeface="Arial" panose="020B0604020202020204" pitchFamily="34" charset="0"/>
                <a:cs typeface="Arial" panose="020B0604020202020204" pitchFamily="34" charset="0"/>
              </a:rPr>
              <a:t>The first made-in-Japan glass electrode pH meters</a:t>
            </a:r>
          </a:p>
        </p:txBody>
      </p:sp>
      <p:sp>
        <p:nvSpPr>
          <p:cNvPr id="13" name="TextBox 12">
            <a:extLst>
              <a:ext uri="{FF2B5EF4-FFF2-40B4-BE49-F238E27FC236}">
                <a16:creationId xmlns:a16="http://schemas.microsoft.com/office/drawing/2014/main" id="{14513B55-13DE-4537-C52C-EFE57D525AFB}"/>
              </a:ext>
            </a:extLst>
          </p:cNvPr>
          <p:cNvSpPr txBox="1"/>
          <p:nvPr/>
        </p:nvSpPr>
        <p:spPr>
          <a:xfrm>
            <a:off x="150163" y="962297"/>
            <a:ext cx="6442249" cy="6247864"/>
          </a:xfrm>
          <a:prstGeom prst="rect">
            <a:avLst/>
          </a:prstGeom>
          <a:noFill/>
        </p:spPr>
        <p:txBody>
          <a:bodyPr wrap="square" rtlCol="0">
            <a:spAutoFit/>
          </a:bodyPr>
          <a:lstStyle/>
          <a:p>
            <a:pPr marL="285750" indent="-285750">
              <a:lnSpc>
                <a:spcPct val="150000"/>
              </a:lnSpc>
              <a:buFont typeface="Arial" panose="020B0604020202020204"/>
              <a:buChar char="•"/>
            </a:pPr>
            <a:r>
              <a:rPr lang="en-IN" sz="1600" dirty="0">
                <a:effectLst/>
                <a:latin typeface="+mj-lt"/>
                <a:ea typeface="Calibri" panose="020F0502020204030204" pitchFamily="34" charset="0"/>
              </a:rPr>
              <a:t>HORIBA's 70-year legacy as a pioneer in analysis and instrumentation has profoundly shaped the way we understand and interact with the world. </a:t>
            </a:r>
          </a:p>
          <a:p>
            <a:pPr marL="285750" indent="-285750">
              <a:lnSpc>
                <a:spcPct val="150000"/>
              </a:lnSpc>
              <a:buFont typeface="Arial" panose="020B0604020202020204"/>
              <a:buChar char="•"/>
            </a:pPr>
            <a:r>
              <a:rPr lang="en-US" altLang="ja-JP" sz="1600" dirty="0">
                <a:solidFill>
                  <a:prstClr val="black"/>
                </a:solidFill>
                <a:latin typeface="+mj-lt"/>
                <a:cs typeface="Arial" panose="020B0604020202020204"/>
              </a:rPr>
              <a:t>Masao Horiba, a student entrepreneur, founded </a:t>
            </a:r>
            <a:r>
              <a:rPr lang="en-US" altLang="ja-JP" sz="1600" b="1" dirty="0">
                <a:solidFill>
                  <a:schemeClr val="accent1"/>
                </a:solidFill>
                <a:latin typeface="+mj-lt"/>
                <a:cs typeface="Arial" panose="020B0604020202020204"/>
              </a:rPr>
              <a:t>HORIBA RADIO LABORATORY, in October 1945.</a:t>
            </a:r>
          </a:p>
          <a:p>
            <a:pPr marL="285750" indent="-285750">
              <a:lnSpc>
                <a:spcPct val="150000"/>
              </a:lnSpc>
              <a:buFont typeface="Arial" panose="020B0604020202020204"/>
              <a:buChar char="•"/>
            </a:pPr>
            <a:r>
              <a:rPr lang="en-US" altLang="ja-JP" sz="1600" dirty="0">
                <a:solidFill>
                  <a:prstClr val="black"/>
                </a:solidFill>
                <a:latin typeface="+mj-lt"/>
                <a:cs typeface="Arial" panose="020B0604020202020204" pitchFamily="34" charset="0"/>
              </a:rPr>
              <a:t>Pioneered </a:t>
            </a:r>
            <a:r>
              <a:rPr lang="en-US" altLang="ja-JP" sz="1600" dirty="0">
                <a:latin typeface="+mj-lt"/>
                <a:cs typeface="Arial" panose="020B0604020202020204" pitchFamily="34" charset="0"/>
              </a:rPr>
              <a:t>the</a:t>
            </a:r>
            <a:r>
              <a:rPr lang="en-US" altLang="ja-JP" sz="1600" dirty="0">
                <a:solidFill>
                  <a:prstClr val="black"/>
                </a:solidFill>
                <a:latin typeface="+mj-lt"/>
                <a:cs typeface="Arial" panose="020B0604020202020204" pitchFamily="34" charset="0"/>
              </a:rPr>
              <a:t> first made-in-Japan </a:t>
            </a:r>
            <a:r>
              <a:rPr lang="en-US" altLang="ja-JP" sz="1600" b="1" dirty="0">
                <a:solidFill>
                  <a:schemeClr val="accent1"/>
                </a:solidFill>
                <a:latin typeface="+mj-lt"/>
                <a:cs typeface="Arial" panose="020B0604020202020204" pitchFamily="34" charset="0"/>
              </a:rPr>
              <a:t>glass electrode pH meters, in March,1950.</a:t>
            </a:r>
          </a:p>
          <a:p>
            <a:pPr marL="285750" indent="-285750">
              <a:lnSpc>
                <a:spcPct val="150000"/>
              </a:lnSpc>
              <a:buFont typeface="Arial" panose="020B0604020202020204"/>
              <a:buChar char="•"/>
            </a:pPr>
            <a:r>
              <a:rPr lang="en-US" altLang="ja-JP" sz="1600" dirty="0">
                <a:cs typeface="Arial" panose="020B0604020202020204" pitchFamily="34" charset="0"/>
              </a:rPr>
              <a:t>In </a:t>
            </a:r>
            <a:r>
              <a:rPr lang="en-US" altLang="ja-JP" sz="1600" b="1" dirty="0">
                <a:solidFill>
                  <a:schemeClr val="accent1"/>
                </a:solidFill>
                <a:cs typeface="Arial" panose="020B0604020202020204" pitchFamily="34" charset="0"/>
              </a:rPr>
              <a:t>January, 1953, HORIBA Ltd </a:t>
            </a:r>
            <a:r>
              <a:rPr lang="en-US" altLang="ja-JP" sz="1600" dirty="0">
                <a:cs typeface="Arial" panose="020B0604020202020204" pitchFamily="34" charset="0"/>
              </a:rPr>
              <a:t>was established.</a:t>
            </a:r>
          </a:p>
          <a:p>
            <a:pPr marL="285750" indent="-285750">
              <a:lnSpc>
                <a:spcPct val="150000"/>
              </a:lnSpc>
              <a:buFont typeface="Arial" panose="020B0604020202020204"/>
              <a:buChar char="•"/>
            </a:pPr>
            <a:r>
              <a:rPr lang="en-US" altLang="ja-JP" sz="1600" dirty="0">
                <a:cs typeface="Arial" panose="020B0604020202020204" pitchFamily="34" charset="0"/>
              </a:rPr>
              <a:t>Today HORIBA stands strong with </a:t>
            </a:r>
            <a:r>
              <a:rPr lang="en-US" altLang="ja-JP" sz="1600" b="1" dirty="0">
                <a:solidFill>
                  <a:schemeClr val="accent5">
                    <a:lumMod val="75000"/>
                  </a:schemeClr>
                </a:solidFill>
                <a:cs typeface="Arial" panose="020B0604020202020204" pitchFamily="34" charset="0"/>
              </a:rPr>
              <a:t>49 conglomerates</a:t>
            </a:r>
            <a:r>
              <a:rPr lang="en-US" altLang="ja-JP" sz="1600" b="1" dirty="0">
                <a:cs typeface="Arial" panose="020B0604020202020204" pitchFamily="34" charset="0"/>
              </a:rPr>
              <a:t>, </a:t>
            </a:r>
            <a:r>
              <a:rPr lang="en-US" altLang="ja-JP" sz="1600" dirty="0">
                <a:cs typeface="Arial" panose="020B0604020202020204" pitchFamily="34" charset="0"/>
              </a:rPr>
              <a:t>with the goal of achieving limitless opportunities</a:t>
            </a:r>
            <a:r>
              <a:rPr lang="en-US" altLang="ja-JP" sz="1600" b="1" dirty="0">
                <a:cs typeface="Arial" panose="020B0604020202020204" pitchFamily="34" charset="0"/>
              </a:rPr>
              <a:t>.</a:t>
            </a:r>
          </a:p>
          <a:p>
            <a:pPr marL="285750" indent="-285750">
              <a:lnSpc>
                <a:spcPct val="150000"/>
              </a:lnSpc>
              <a:buFont typeface="Arial" panose="020B0604020202020204"/>
              <a:buChar char="•"/>
            </a:pPr>
            <a:r>
              <a:rPr lang="en-US" altLang="ja-JP" sz="1600" dirty="0">
                <a:cs typeface="Arial" panose="020B0604020202020204" pitchFamily="34" charset="0"/>
              </a:rPr>
              <a:t>In 2006 </a:t>
            </a:r>
            <a:r>
              <a:rPr lang="en-US" altLang="ja-JP" sz="1600" b="1" dirty="0">
                <a:solidFill>
                  <a:schemeClr val="accent5">
                    <a:lumMod val="75000"/>
                  </a:schemeClr>
                </a:solidFill>
                <a:cs typeface="Arial" panose="020B0604020202020204" pitchFamily="34" charset="0"/>
              </a:rPr>
              <a:t>HORIBA India </a:t>
            </a:r>
            <a:r>
              <a:rPr lang="en-US" altLang="ja-JP" sz="1600" dirty="0">
                <a:cs typeface="Arial" panose="020B0604020202020204" pitchFamily="34" charset="0"/>
              </a:rPr>
              <a:t>was a subsidiary of HORIBA Japan was established.</a:t>
            </a:r>
          </a:p>
          <a:p>
            <a:pPr>
              <a:lnSpc>
                <a:spcPct val="150000"/>
              </a:lnSpc>
            </a:pPr>
            <a:endParaRPr lang="en-US" altLang="ja-JP" sz="1600" b="1" dirty="0">
              <a:cs typeface="Arial" panose="020B0604020202020204" pitchFamily="34" charset="0"/>
            </a:endParaRPr>
          </a:p>
          <a:p>
            <a:pPr marL="285750" indent="-285750">
              <a:lnSpc>
                <a:spcPct val="150000"/>
              </a:lnSpc>
              <a:buFont typeface="Arial" panose="020B0604020202020204"/>
              <a:buChar char="•"/>
            </a:pPr>
            <a:endParaRPr lang="en-US" altLang="ja-JP" sz="1600" b="1" dirty="0">
              <a:cs typeface="Arial" panose="020B0604020202020204" pitchFamily="34" charset="0"/>
            </a:endParaRPr>
          </a:p>
          <a:p>
            <a:endParaRPr lang="en-US" altLang="ja-JP" sz="1600" b="1" dirty="0">
              <a:solidFill>
                <a:schemeClr val="accent1"/>
              </a:solidFill>
              <a:latin typeface="+mj-lt"/>
              <a:cs typeface="Arial" panose="020B0604020202020204" pitchFamily="34" charset="0"/>
            </a:endParaRPr>
          </a:p>
          <a:p>
            <a:endParaRPr lang="en-US" altLang="ja-JP" sz="1600" b="1" dirty="0">
              <a:solidFill>
                <a:schemeClr val="accent1"/>
              </a:solidFill>
              <a:cs typeface="Arial" panose="020B0604020202020204" pitchFamily="34" charset="0"/>
            </a:endParaRPr>
          </a:p>
          <a:p>
            <a:br>
              <a:rPr lang="en-US" altLang="ja-JP" sz="1600" b="1" dirty="0">
                <a:solidFill>
                  <a:schemeClr val="accent1"/>
                </a:solidFill>
                <a:latin typeface="Arial" panose="020B0604020202020204"/>
                <a:cs typeface="Arial" panose="020B0604020202020204"/>
              </a:rPr>
            </a:br>
            <a:endParaRPr lang="en-IN" sz="1600" dirty="0">
              <a:latin typeface="Arial" panose="020B0604020202020204"/>
              <a:cs typeface="Arial" panose="020B0604020202020204"/>
            </a:endParaRPr>
          </a:p>
        </p:txBody>
      </p:sp>
    </p:spTree>
    <p:extLst>
      <p:ext uri="{BB962C8B-B14F-4D97-AF65-F5344CB8AC3E}">
        <p14:creationId xmlns:p14="http://schemas.microsoft.com/office/powerpoint/2010/main" val="1166653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E5228C-50C6-F2CE-7852-D6AAA7F55BCA}"/>
              </a:ext>
            </a:extLst>
          </p:cNvPr>
          <p:cNvPicPr>
            <a:picLocks noChangeAspect="1"/>
          </p:cNvPicPr>
          <p:nvPr/>
        </p:nvPicPr>
        <p:blipFill>
          <a:blip r:embed="rId2"/>
          <a:stretch>
            <a:fillRect/>
          </a:stretch>
        </p:blipFill>
        <p:spPr>
          <a:xfrm>
            <a:off x="690723" y="1189702"/>
            <a:ext cx="7430723" cy="4673274"/>
          </a:xfrm>
          <a:prstGeom prst="rect">
            <a:avLst/>
          </a:prstGeom>
        </p:spPr>
      </p:pic>
      <p:pic>
        <p:nvPicPr>
          <p:cNvPr id="5" name="Picture 4">
            <a:extLst>
              <a:ext uri="{FF2B5EF4-FFF2-40B4-BE49-F238E27FC236}">
                <a16:creationId xmlns:a16="http://schemas.microsoft.com/office/drawing/2014/main" id="{32AFC84D-FDCC-3D5C-43E4-A6FB3909DC5E}"/>
              </a:ext>
            </a:extLst>
          </p:cNvPr>
          <p:cNvPicPr>
            <a:picLocks noChangeAspect="1"/>
          </p:cNvPicPr>
          <p:nvPr/>
        </p:nvPicPr>
        <p:blipFill>
          <a:blip r:embed="rId3"/>
          <a:stretch>
            <a:fillRect/>
          </a:stretch>
        </p:blipFill>
        <p:spPr>
          <a:xfrm>
            <a:off x="7842479" y="982808"/>
            <a:ext cx="4058216" cy="5408159"/>
          </a:xfrm>
          <a:prstGeom prst="rect">
            <a:avLst/>
          </a:prstGeom>
        </p:spPr>
      </p:pic>
      <p:sp>
        <p:nvSpPr>
          <p:cNvPr id="6" name="TextBox 5">
            <a:extLst>
              <a:ext uri="{FF2B5EF4-FFF2-40B4-BE49-F238E27FC236}">
                <a16:creationId xmlns:a16="http://schemas.microsoft.com/office/drawing/2014/main" id="{43830FB8-6635-B2D4-0E90-F3242B4E4753}"/>
              </a:ext>
            </a:extLst>
          </p:cNvPr>
          <p:cNvSpPr txBox="1"/>
          <p:nvPr/>
        </p:nvSpPr>
        <p:spPr>
          <a:xfrm>
            <a:off x="3045494" y="126348"/>
            <a:ext cx="6499122" cy="523220"/>
          </a:xfrm>
          <a:prstGeom prst="rect">
            <a:avLst/>
          </a:prstGeom>
          <a:noFill/>
        </p:spPr>
        <p:txBody>
          <a:bodyPr wrap="square" rtlCol="0">
            <a:spAutoFit/>
          </a:bodyPr>
          <a:lstStyle/>
          <a:p>
            <a:pPr algn="ctr"/>
            <a:r>
              <a:rPr lang="en-US" sz="2800" u="sng" dirty="0"/>
              <a:t>MISSION , VISION and VALUE</a:t>
            </a:r>
            <a:endParaRPr lang="en-IN" sz="2800" u="sng" dirty="0"/>
          </a:p>
        </p:txBody>
      </p:sp>
      <p:pic>
        <p:nvPicPr>
          <p:cNvPr id="7" name="Picture 6">
            <a:extLst>
              <a:ext uri="{FF2B5EF4-FFF2-40B4-BE49-F238E27FC236}">
                <a16:creationId xmlns:a16="http://schemas.microsoft.com/office/drawing/2014/main" id="{642D0DF2-E8B0-4857-233D-962BDA94C079}"/>
              </a:ext>
            </a:extLst>
          </p:cNvPr>
          <p:cNvPicPr>
            <a:picLocks noChangeAspect="1"/>
          </p:cNvPicPr>
          <p:nvPr/>
        </p:nvPicPr>
        <p:blipFill>
          <a:blip r:embed="rId4"/>
          <a:stretch>
            <a:fillRect/>
          </a:stretch>
        </p:blipFill>
        <p:spPr>
          <a:xfrm>
            <a:off x="0" y="-1264"/>
            <a:ext cx="2674374" cy="963561"/>
          </a:xfrm>
          <a:prstGeom prst="rect">
            <a:avLst/>
          </a:prstGeom>
        </p:spPr>
      </p:pic>
      <p:pic>
        <p:nvPicPr>
          <p:cNvPr id="8" name="Image 1">
            <a:extLst>
              <a:ext uri="{FF2B5EF4-FFF2-40B4-BE49-F238E27FC236}">
                <a16:creationId xmlns:a16="http://schemas.microsoft.com/office/drawing/2014/main" id="{CE279AB7-E9E5-5A24-DF2A-F95019BD73BE}"/>
              </a:ext>
            </a:extLst>
          </p:cNvPr>
          <p:cNvPicPr>
            <a:picLocks/>
          </p:cNvPicPr>
          <p:nvPr/>
        </p:nvPicPr>
        <p:blipFill>
          <a:blip r:embed="rId5" cstate="print"/>
          <a:stretch>
            <a:fillRect/>
          </a:stretch>
        </p:blipFill>
        <p:spPr>
          <a:xfrm>
            <a:off x="10874474" y="29497"/>
            <a:ext cx="1209369" cy="480517"/>
          </a:xfrm>
          <a:prstGeom prst="rect">
            <a:avLst/>
          </a:prstGeom>
        </p:spPr>
      </p:pic>
    </p:spTree>
    <p:extLst>
      <p:ext uri="{BB962C8B-B14F-4D97-AF65-F5344CB8AC3E}">
        <p14:creationId xmlns:p14="http://schemas.microsoft.com/office/powerpoint/2010/main" val="3721515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0876FA2-E5D9-0819-5983-AF609CF5689D}"/>
              </a:ext>
            </a:extLst>
          </p:cNvPr>
          <p:cNvSpPr txBox="1"/>
          <p:nvPr/>
        </p:nvSpPr>
        <p:spPr>
          <a:xfrm>
            <a:off x="3795252" y="78658"/>
            <a:ext cx="4847303" cy="523220"/>
          </a:xfrm>
          <a:prstGeom prst="rect">
            <a:avLst/>
          </a:prstGeom>
          <a:noFill/>
        </p:spPr>
        <p:txBody>
          <a:bodyPr wrap="square" rtlCol="0">
            <a:spAutoFit/>
          </a:bodyPr>
          <a:lstStyle/>
          <a:p>
            <a:pPr algn="ctr"/>
            <a:r>
              <a:rPr lang="en-US" sz="2800" b="1" u="sng" dirty="0"/>
              <a:t>3 BUSSINESS SEGMENTS</a:t>
            </a:r>
            <a:endParaRPr lang="en-IN" sz="2800" b="1" u="sng" dirty="0"/>
          </a:p>
        </p:txBody>
      </p:sp>
      <p:pic>
        <p:nvPicPr>
          <p:cNvPr id="7" name="Picture 6">
            <a:extLst>
              <a:ext uri="{FF2B5EF4-FFF2-40B4-BE49-F238E27FC236}">
                <a16:creationId xmlns:a16="http://schemas.microsoft.com/office/drawing/2014/main" id="{946ECB37-F578-B416-D944-8F7FD54829D4}"/>
              </a:ext>
            </a:extLst>
          </p:cNvPr>
          <p:cNvPicPr>
            <a:picLocks noChangeAspect="1"/>
          </p:cNvPicPr>
          <p:nvPr/>
        </p:nvPicPr>
        <p:blipFill>
          <a:blip r:embed="rId2"/>
          <a:stretch>
            <a:fillRect/>
          </a:stretch>
        </p:blipFill>
        <p:spPr>
          <a:xfrm>
            <a:off x="0" y="-1264"/>
            <a:ext cx="2674374" cy="963561"/>
          </a:xfrm>
          <a:prstGeom prst="rect">
            <a:avLst/>
          </a:prstGeom>
        </p:spPr>
      </p:pic>
      <p:pic>
        <p:nvPicPr>
          <p:cNvPr id="8" name="Image 1">
            <a:extLst>
              <a:ext uri="{FF2B5EF4-FFF2-40B4-BE49-F238E27FC236}">
                <a16:creationId xmlns:a16="http://schemas.microsoft.com/office/drawing/2014/main" id="{FC8A8A6E-1D93-FC6C-2B70-E64AAFBDE03C}"/>
              </a:ext>
            </a:extLst>
          </p:cNvPr>
          <p:cNvPicPr>
            <a:picLocks/>
          </p:cNvPicPr>
          <p:nvPr/>
        </p:nvPicPr>
        <p:blipFill>
          <a:blip r:embed="rId3" cstate="print"/>
          <a:stretch>
            <a:fillRect/>
          </a:stretch>
        </p:blipFill>
        <p:spPr>
          <a:xfrm>
            <a:off x="10874474" y="29497"/>
            <a:ext cx="1209369" cy="480517"/>
          </a:xfrm>
          <a:prstGeom prst="rect">
            <a:avLst/>
          </a:prstGeom>
        </p:spPr>
      </p:pic>
      <p:pic>
        <p:nvPicPr>
          <p:cNvPr id="53" name="Picture 52">
            <a:extLst>
              <a:ext uri="{FF2B5EF4-FFF2-40B4-BE49-F238E27FC236}">
                <a16:creationId xmlns:a16="http://schemas.microsoft.com/office/drawing/2014/main" id="{F37EBADB-8324-7A37-ACFD-0055B035D4CE}"/>
              </a:ext>
            </a:extLst>
          </p:cNvPr>
          <p:cNvPicPr>
            <a:picLocks noChangeAspect="1"/>
          </p:cNvPicPr>
          <p:nvPr/>
        </p:nvPicPr>
        <p:blipFill>
          <a:blip r:embed="rId4"/>
          <a:stretch>
            <a:fillRect/>
          </a:stretch>
        </p:blipFill>
        <p:spPr>
          <a:xfrm>
            <a:off x="465856" y="962297"/>
            <a:ext cx="11260288" cy="4084674"/>
          </a:xfrm>
          <a:prstGeom prst="rect">
            <a:avLst/>
          </a:prstGeom>
        </p:spPr>
      </p:pic>
      <p:sp>
        <p:nvSpPr>
          <p:cNvPr id="54" name="TextBox 53">
            <a:extLst>
              <a:ext uri="{FF2B5EF4-FFF2-40B4-BE49-F238E27FC236}">
                <a16:creationId xmlns:a16="http://schemas.microsoft.com/office/drawing/2014/main" id="{F96EFF73-9CD9-EA0B-291C-7C7C6F88A3D4}"/>
              </a:ext>
            </a:extLst>
          </p:cNvPr>
          <p:cNvSpPr txBox="1"/>
          <p:nvPr/>
        </p:nvSpPr>
        <p:spPr>
          <a:xfrm>
            <a:off x="1458686" y="5763695"/>
            <a:ext cx="9524340" cy="523220"/>
          </a:xfrm>
          <a:prstGeom prst="rect">
            <a:avLst/>
          </a:prstGeom>
          <a:solidFill>
            <a:srgbClr val="0070C0"/>
          </a:solidFill>
          <a:ln>
            <a:solidFill>
              <a:schemeClr val="tx1"/>
            </a:solidFill>
          </a:ln>
        </p:spPr>
        <p:txBody>
          <a:bodyPr wrap="square" rtlCol="0">
            <a:spAutoFit/>
          </a:bodyPr>
          <a:lstStyle/>
          <a:p>
            <a:pPr algn="ctr" defTabSz="914218"/>
            <a:r>
              <a:rPr kumimoji="1" lang="en-US" sz="2800" b="1" i="1" dirty="0">
                <a:solidFill>
                  <a:schemeClr val="bg1"/>
                </a:solidFill>
                <a:latin typeface="Calibri" panose="020F0502020204030204" pitchFamily="34" charset="0"/>
                <a:ea typeface="Calibri" panose="020F0502020204030204" pitchFamily="34" charset="0"/>
                <a:cs typeface="Calibri" panose="020F0502020204030204" pitchFamily="34" charset="0"/>
              </a:rPr>
              <a:t>Global Analytical Leader </a:t>
            </a:r>
            <a:r>
              <a:rPr kumimoji="1"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with</a:t>
            </a:r>
            <a:r>
              <a:rPr kumimoji="1" lang="en-US" sz="2800" b="1" i="1" dirty="0">
                <a:solidFill>
                  <a:schemeClr val="bg1"/>
                </a:solidFill>
                <a:latin typeface="Calibri" panose="020F0502020204030204" pitchFamily="34" charset="0"/>
                <a:ea typeface="Calibri" panose="020F0502020204030204" pitchFamily="34" charset="0"/>
                <a:cs typeface="Calibri" panose="020F0502020204030204" pitchFamily="34" charset="0"/>
              </a:rPr>
              <a:t> Infinite Possibilities </a:t>
            </a:r>
            <a:r>
              <a:rPr kumimoji="1"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since </a:t>
            </a:r>
            <a:r>
              <a:rPr kumimoji="1" lang="en-US" sz="2800" b="1" i="1" dirty="0">
                <a:solidFill>
                  <a:schemeClr val="bg1"/>
                </a:solidFill>
                <a:latin typeface="Calibri" panose="020F0502020204030204" pitchFamily="34" charset="0"/>
                <a:ea typeface="Calibri" panose="020F0502020204030204" pitchFamily="34" charset="0"/>
                <a:cs typeface="Calibri" panose="020F0502020204030204" pitchFamily="34" charset="0"/>
              </a:rPr>
              <a:t>1953</a:t>
            </a:r>
          </a:p>
        </p:txBody>
      </p:sp>
    </p:spTree>
    <p:extLst>
      <p:ext uri="{BB962C8B-B14F-4D97-AF65-F5344CB8AC3E}">
        <p14:creationId xmlns:p14="http://schemas.microsoft.com/office/powerpoint/2010/main" val="183178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1">
            <a:extLst>
              <a:ext uri="{FF2B5EF4-FFF2-40B4-BE49-F238E27FC236}">
                <a16:creationId xmlns:a16="http://schemas.microsoft.com/office/drawing/2014/main" id="{415E6686-B10D-057F-5C36-D776A743B4C0}"/>
              </a:ext>
            </a:extLst>
          </p:cNvPr>
          <p:cNvPicPr>
            <a:picLocks/>
          </p:cNvPicPr>
          <p:nvPr/>
        </p:nvPicPr>
        <p:blipFill>
          <a:blip r:embed="rId3" cstate="print"/>
          <a:stretch>
            <a:fillRect/>
          </a:stretch>
        </p:blipFill>
        <p:spPr>
          <a:xfrm>
            <a:off x="10982631" y="47898"/>
            <a:ext cx="1096509" cy="432619"/>
          </a:xfrm>
          <a:prstGeom prst="rect">
            <a:avLst/>
          </a:prstGeom>
        </p:spPr>
      </p:pic>
      <p:pic>
        <p:nvPicPr>
          <p:cNvPr id="18" name="Picture 17">
            <a:extLst>
              <a:ext uri="{FF2B5EF4-FFF2-40B4-BE49-F238E27FC236}">
                <a16:creationId xmlns:a16="http://schemas.microsoft.com/office/drawing/2014/main" id="{E88283BA-BCFD-CDBC-0004-DC78EC90BFB3}"/>
              </a:ext>
            </a:extLst>
          </p:cNvPr>
          <p:cNvPicPr>
            <a:picLocks noChangeAspect="1"/>
          </p:cNvPicPr>
          <p:nvPr/>
        </p:nvPicPr>
        <p:blipFill>
          <a:blip r:embed="rId4"/>
          <a:stretch>
            <a:fillRect/>
          </a:stretch>
        </p:blipFill>
        <p:spPr>
          <a:xfrm>
            <a:off x="0" y="0"/>
            <a:ext cx="2674374" cy="769442"/>
          </a:xfrm>
          <a:prstGeom prst="rect">
            <a:avLst/>
          </a:prstGeom>
        </p:spPr>
      </p:pic>
      <p:pic>
        <p:nvPicPr>
          <p:cNvPr id="20" name="Picture 19">
            <a:extLst>
              <a:ext uri="{FF2B5EF4-FFF2-40B4-BE49-F238E27FC236}">
                <a16:creationId xmlns:a16="http://schemas.microsoft.com/office/drawing/2014/main" id="{D9F08D7B-2E33-F7E7-1190-4F8BA3D1D377}"/>
              </a:ext>
            </a:extLst>
          </p:cNvPr>
          <p:cNvPicPr>
            <a:picLocks noChangeAspect="1"/>
          </p:cNvPicPr>
          <p:nvPr/>
        </p:nvPicPr>
        <p:blipFill>
          <a:blip r:embed="rId5"/>
          <a:stretch>
            <a:fillRect/>
          </a:stretch>
        </p:blipFill>
        <p:spPr>
          <a:xfrm>
            <a:off x="4222191" y="864084"/>
            <a:ext cx="3419468" cy="4036588"/>
          </a:xfrm>
          <a:prstGeom prst="rect">
            <a:avLst/>
          </a:prstGeom>
        </p:spPr>
      </p:pic>
      <p:sp>
        <p:nvSpPr>
          <p:cNvPr id="21" name="TextBox 20">
            <a:extLst>
              <a:ext uri="{FF2B5EF4-FFF2-40B4-BE49-F238E27FC236}">
                <a16:creationId xmlns:a16="http://schemas.microsoft.com/office/drawing/2014/main" id="{E6E8CD1B-A281-089D-D9CC-B3346007E80A}"/>
              </a:ext>
            </a:extLst>
          </p:cNvPr>
          <p:cNvSpPr txBox="1"/>
          <p:nvPr/>
        </p:nvSpPr>
        <p:spPr>
          <a:xfrm>
            <a:off x="4222191" y="4971558"/>
            <a:ext cx="3530013" cy="461665"/>
          </a:xfrm>
          <a:prstGeom prst="rect">
            <a:avLst/>
          </a:prstGeom>
          <a:noFill/>
        </p:spPr>
        <p:txBody>
          <a:bodyPr wrap="square" rtlCol="0">
            <a:spAutoFit/>
          </a:bodyPr>
          <a:lstStyle/>
          <a:p>
            <a:pPr algn="ctr"/>
            <a:r>
              <a:rPr lang="en-IN" sz="1200" b="1" i="0" dirty="0">
                <a:solidFill>
                  <a:srgbClr val="212529"/>
                </a:solidFill>
                <a:effectLst/>
                <a:highlight>
                  <a:srgbClr val="FFFFFF"/>
                </a:highlight>
                <a:latin typeface="Arial" panose="020B0604020202020204"/>
                <a:cs typeface="Arial" panose="020B0604020202020204"/>
              </a:rPr>
              <a:t>HORIBA TECHNO SERVICE</a:t>
            </a:r>
            <a:br>
              <a:rPr lang="en-IN" sz="1200" b="1" i="0" dirty="0">
                <a:solidFill>
                  <a:srgbClr val="212529"/>
                </a:solidFill>
                <a:effectLst/>
                <a:highlight>
                  <a:srgbClr val="FFFFFF"/>
                </a:highlight>
                <a:latin typeface="Arial" panose="020B0604020202020204"/>
                <a:cs typeface="Arial" panose="020B0604020202020204"/>
              </a:rPr>
            </a:br>
            <a:r>
              <a:rPr lang="en-IN" sz="1200" b="1" i="0" dirty="0">
                <a:solidFill>
                  <a:srgbClr val="212529"/>
                </a:solidFill>
                <a:effectLst/>
                <a:highlight>
                  <a:srgbClr val="FFFFFF"/>
                </a:highlight>
                <a:latin typeface="Arial" panose="020B0604020202020204"/>
                <a:cs typeface="Arial" panose="020B0604020202020204"/>
              </a:rPr>
              <a:t>KYOTO, JAPAN</a:t>
            </a:r>
            <a:endParaRPr lang="en-IN" sz="1200" b="1" dirty="0">
              <a:latin typeface="Arial" panose="020B0604020202020204"/>
              <a:cs typeface="Arial" panose="020B0604020202020204"/>
            </a:endParaRPr>
          </a:p>
        </p:txBody>
      </p:sp>
      <p:pic>
        <p:nvPicPr>
          <p:cNvPr id="23" name="Picture 22">
            <a:extLst>
              <a:ext uri="{FF2B5EF4-FFF2-40B4-BE49-F238E27FC236}">
                <a16:creationId xmlns:a16="http://schemas.microsoft.com/office/drawing/2014/main" id="{A1FE2E09-BDAD-0802-3568-B75796823A1A}"/>
              </a:ext>
            </a:extLst>
          </p:cNvPr>
          <p:cNvPicPr>
            <a:picLocks noChangeAspect="1"/>
          </p:cNvPicPr>
          <p:nvPr/>
        </p:nvPicPr>
        <p:blipFill>
          <a:blip r:embed="rId6"/>
          <a:stretch>
            <a:fillRect/>
          </a:stretch>
        </p:blipFill>
        <p:spPr>
          <a:xfrm>
            <a:off x="206710" y="883631"/>
            <a:ext cx="3588542" cy="3959874"/>
          </a:xfrm>
          <a:prstGeom prst="rect">
            <a:avLst/>
          </a:prstGeom>
        </p:spPr>
      </p:pic>
      <p:sp>
        <p:nvSpPr>
          <p:cNvPr id="24" name="TextBox 23">
            <a:extLst>
              <a:ext uri="{FF2B5EF4-FFF2-40B4-BE49-F238E27FC236}">
                <a16:creationId xmlns:a16="http://schemas.microsoft.com/office/drawing/2014/main" id="{F896CC58-930E-D4E1-DCEE-475051341359}"/>
              </a:ext>
            </a:extLst>
          </p:cNvPr>
          <p:cNvSpPr txBox="1"/>
          <p:nvPr/>
        </p:nvSpPr>
        <p:spPr>
          <a:xfrm>
            <a:off x="614632" y="4987658"/>
            <a:ext cx="2772697" cy="461665"/>
          </a:xfrm>
          <a:prstGeom prst="rect">
            <a:avLst/>
          </a:prstGeom>
          <a:noFill/>
        </p:spPr>
        <p:txBody>
          <a:bodyPr wrap="square" rtlCol="0">
            <a:spAutoFit/>
          </a:bodyPr>
          <a:lstStyle/>
          <a:p>
            <a:pPr algn="ctr"/>
            <a:r>
              <a:rPr lang="en-US" sz="1200" b="1" dirty="0">
                <a:latin typeface="Arial" panose="020B0604020202020204"/>
                <a:cs typeface="Arial" panose="020B0604020202020204"/>
              </a:rPr>
              <a:t>HORIBA, INDIA</a:t>
            </a:r>
            <a:br>
              <a:rPr lang="en-US" sz="1200" b="1" dirty="0">
                <a:latin typeface="Arial" panose="020B0604020202020204"/>
                <a:cs typeface="Arial" panose="020B0604020202020204"/>
              </a:rPr>
            </a:br>
            <a:r>
              <a:rPr lang="en-US" sz="1200" b="1" dirty="0">
                <a:latin typeface="Arial" panose="020B0604020202020204"/>
                <a:cs typeface="Arial" panose="020B0604020202020204"/>
              </a:rPr>
              <a:t>DELHI Headquarters</a:t>
            </a:r>
            <a:endParaRPr lang="en-IN" sz="1200" b="1" dirty="0">
              <a:latin typeface="Arial" panose="020B0604020202020204"/>
              <a:cs typeface="Arial" panose="020B0604020202020204"/>
            </a:endParaRPr>
          </a:p>
        </p:txBody>
      </p:sp>
      <p:pic>
        <p:nvPicPr>
          <p:cNvPr id="28" name="Picture 27">
            <a:extLst>
              <a:ext uri="{FF2B5EF4-FFF2-40B4-BE49-F238E27FC236}">
                <a16:creationId xmlns:a16="http://schemas.microsoft.com/office/drawing/2014/main" id="{65136681-B943-2F17-6896-45B144896748}"/>
              </a:ext>
            </a:extLst>
          </p:cNvPr>
          <p:cNvPicPr>
            <a:picLocks noChangeAspect="1"/>
          </p:cNvPicPr>
          <p:nvPr/>
        </p:nvPicPr>
        <p:blipFill>
          <a:blip r:embed="rId7"/>
          <a:stretch>
            <a:fillRect/>
          </a:stretch>
        </p:blipFill>
        <p:spPr>
          <a:xfrm>
            <a:off x="8200103" y="883631"/>
            <a:ext cx="3785187" cy="3997495"/>
          </a:xfrm>
          <a:prstGeom prst="rect">
            <a:avLst/>
          </a:prstGeom>
        </p:spPr>
      </p:pic>
      <p:sp>
        <p:nvSpPr>
          <p:cNvPr id="29" name="TextBox 28">
            <a:extLst>
              <a:ext uri="{FF2B5EF4-FFF2-40B4-BE49-F238E27FC236}">
                <a16:creationId xmlns:a16="http://schemas.microsoft.com/office/drawing/2014/main" id="{A4923EB6-6130-7F3C-4862-E913F8AB184C}"/>
              </a:ext>
            </a:extLst>
          </p:cNvPr>
          <p:cNvSpPr txBox="1"/>
          <p:nvPr/>
        </p:nvSpPr>
        <p:spPr>
          <a:xfrm>
            <a:off x="8996516" y="4971558"/>
            <a:ext cx="2477729" cy="461665"/>
          </a:xfrm>
          <a:prstGeom prst="rect">
            <a:avLst/>
          </a:prstGeom>
          <a:noFill/>
        </p:spPr>
        <p:txBody>
          <a:bodyPr wrap="square" rtlCol="0">
            <a:spAutoFit/>
          </a:bodyPr>
          <a:lstStyle/>
          <a:p>
            <a:pPr algn="ctr"/>
            <a:r>
              <a:rPr lang="en-US" sz="1200" b="1" dirty="0">
                <a:latin typeface="Arial" panose="020B0604020202020204"/>
                <a:cs typeface="Arial" panose="020B0604020202020204"/>
              </a:rPr>
              <a:t>HORIBA, Reagent Manufacturing Plant, NAGPUR</a:t>
            </a:r>
            <a:endParaRPr lang="en-IN" sz="1200" b="1" dirty="0">
              <a:latin typeface="Arial" panose="020B0604020202020204"/>
              <a:cs typeface="Arial" panose="020B0604020202020204"/>
            </a:endParaRPr>
          </a:p>
        </p:txBody>
      </p:sp>
      <p:sp>
        <p:nvSpPr>
          <p:cNvPr id="30" name="TextBox 29">
            <a:extLst>
              <a:ext uri="{FF2B5EF4-FFF2-40B4-BE49-F238E27FC236}">
                <a16:creationId xmlns:a16="http://schemas.microsoft.com/office/drawing/2014/main" id="{DE92984D-2E92-AB8C-B750-906D897B85EE}"/>
              </a:ext>
            </a:extLst>
          </p:cNvPr>
          <p:cNvSpPr txBox="1"/>
          <p:nvPr/>
        </p:nvSpPr>
        <p:spPr>
          <a:xfrm>
            <a:off x="4011561" y="47898"/>
            <a:ext cx="4119716" cy="523220"/>
          </a:xfrm>
          <a:prstGeom prst="rect">
            <a:avLst/>
          </a:prstGeom>
          <a:noFill/>
        </p:spPr>
        <p:txBody>
          <a:bodyPr wrap="square" rtlCol="0">
            <a:spAutoFit/>
          </a:bodyPr>
          <a:lstStyle/>
          <a:p>
            <a:pPr algn="ctr"/>
            <a:r>
              <a:rPr lang="en-US" sz="2800" b="1" u="sng" dirty="0"/>
              <a:t>GALLERY</a:t>
            </a:r>
            <a:endParaRPr lang="en-IN" sz="2800" b="1" u="sng" dirty="0"/>
          </a:p>
        </p:txBody>
      </p:sp>
    </p:spTree>
    <p:extLst>
      <p:ext uri="{BB962C8B-B14F-4D97-AF65-F5344CB8AC3E}">
        <p14:creationId xmlns:p14="http://schemas.microsoft.com/office/powerpoint/2010/main" val="427048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659370-E25B-D413-6A3C-E0B0A1A38009}"/>
              </a:ext>
            </a:extLst>
          </p:cNvPr>
          <p:cNvSpPr txBox="1"/>
          <p:nvPr/>
        </p:nvSpPr>
        <p:spPr>
          <a:xfrm>
            <a:off x="3805084" y="29497"/>
            <a:ext cx="3844413" cy="523220"/>
          </a:xfrm>
          <a:prstGeom prst="rect">
            <a:avLst/>
          </a:prstGeom>
          <a:noFill/>
        </p:spPr>
        <p:txBody>
          <a:bodyPr wrap="square" rtlCol="0">
            <a:spAutoFit/>
          </a:bodyPr>
          <a:lstStyle/>
          <a:p>
            <a:pPr algn="ctr"/>
            <a:r>
              <a:rPr lang="en-US" sz="2800" b="1" u="sng" dirty="0"/>
              <a:t>BACKGROUND</a:t>
            </a:r>
            <a:endParaRPr lang="en-IN" sz="2800" b="1" u="sng" dirty="0"/>
          </a:p>
        </p:txBody>
      </p:sp>
      <p:sp>
        <p:nvSpPr>
          <p:cNvPr id="3" name="TextBox 2">
            <a:extLst>
              <a:ext uri="{FF2B5EF4-FFF2-40B4-BE49-F238E27FC236}">
                <a16:creationId xmlns:a16="http://schemas.microsoft.com/office/drawing/2014/main" id="{EB0903E1-DF53-FCC4-255A-7D799EDED610}"/>
              </a:ext>
            </a:extLst>
          </p:cNvPr>
          <p:cNvSpPr txBox="1"/>
          <p:nvPr/>
        </p:nvSpPr>
        <p:spPr>
          <a:xfrm>
            <a:off x="88490" y="1003073"/>
            <a:ext cx="5338916" cy="4575612"/>
          </a:xfrm>
          <a:prstGeom prst="rect">
            <a:avLst/>
          </a:prstGeom>
          <a:noFill/>
        </p:spPr>
        <p:txBody>
          <a:bodyPr wrap="square" rtlCol="0">
            <a:spAutoFit/>
          </a:bodyPr>
          <a:lstStyle/>
          <a:p>
            <a:pPr marL="288000" indent="-285750">
              <a:spcAft>
                <a:spcPts val="75"/>
              </a:spcAft>
              <a:buFont typeface="Wingdings" panose="05000000000000000000" pitchFamily="2" charset="2"/>
              <a:buChar char="q"/>
            </a:pPr>
            <a:r>
              <a:rPr lang="en-US" dirty="0"/>
              <a:t>Conventional manual techniques for defining blood cells and their constituents are ineffective and prone to errors.</a:t>
            </a:r>
            <a:endParaRPr lang="en-IN" dirty="0"/>
          </a:p>
          <a:p>
            <a:pPr marL="288000" indent="-285750">
              <a:spcAft>
                <a:spcPts val="75"/>
              </a:spcAft>
              <a:buFont typeface="Wingdings" panose="05000000000000000000" pitchFamily="2" charset="2"/>
              <a:buChar char="q"/>
            </a:pPr>
            <a:r>
              <a:rPr lang="en-US" dirty="0"/>
              <a:t>Manual techniques often require repeated sample processing, additional steps like nucleated red blood cell analysis, and optical counting.</a:t>
            </a:r>
          </a:p>
          <a:p>
            <a:pPr marL="288000" indent="-285750">
              <a:spcAft>
                <a:spcPts val="75"/>
              </a:spcAft>
              <a:buFont typeface="Wingdings" panose="05000000000000000000" pitchFamily="2" charset="2"/>
              <a:buChar char="q"/>
            </a:pPr>
            <a:r>
              <a:rPr lang="en-US" dirty="0"/>
              <a:t>Automated hematology analyzers perform the same tasks with high precision, consistency, and accuracy, providing rapid results.</a:t>
            </a:r>
            <a:endParaRPr lang="en-IN" dirty="0"/>
          </a:p>
          <a:p>
            <a:pPr marL="288000" indent="-285750">
              <a:spcAft>
                <a:spcPts val="75"/>
              </a:spcAft>
              <a:buFont typeface="Wingdings" panose="05000000000000000000" pitchFamily="2" charset="2"/>
              <a:buChar char="q"/>
            </a:pPr>
            <a:r>
              <a:rPr lang="en-US" dirty="0"/>
              <a:t>Advancements in hematology analyzer technology have improved the efficiency of laboratories.</a:t>
            </a:r>
          </a:p>
          <a:p>
            <a:pPr marL="288000" indent="-285750">
              <a:spcAft>
                <a:spcPts val="75"/>
              </a:spcAft>
              <a:buFont typeface="Wingdings" panose="05000000000000000000" pitchFamily="2" charset="2"/>
              <a:buChar char="q"/>
            </a:pPr>
            <a:r>
              <a:rPr lang="en-US" dirty="0"/>
              <a:t>Improved accuracy and efficiency of hematology analyzers lead to better patient care and disease management.</a:t>
            </a:r>
          </a:p>
        </p:txBody>
      </p:sp>
      <p:graphicFrame>
        <p:nvGraphicFramePr>
          <p:cNvPr id="4" name="Table 3">
            <a:extLst>
              <a:ext uri="{FF2B5EF4-FFF2-40B4-BE49-F238E27FC236}">
                <a16:creationId xmlns:a16="http://schemas.microsoft.com/office/drawing/2014/main" id="{1E006847-CE82-AA11-F8BD-080EB0C59DAB}"/>
              </a:ext>
            </a:extLst>
          </p:cNvPr>
          <p:cNvGraphicFramePr>
            <a:graphicFrameLocks noGrp="1"/>
          </p:cNvGraphicFramePr>
          <p:nvPr>
            <p:extLst>
              <p:ext uri="{D42A27DB-BD31-4B8C-83A1-F6EECF244321}">
                <p14:modId xmlns:p14="http://schemas.microsoft.com/office/powerpoint/2010/main" val="767521454"/>
              </p:ext>
            </p:extLst>
          </p:nvPr>
        </p:nvGraphicFramePr>
        <p:xfrm>
          <a:off x="5894438" y="862480"/>
          <a:ext cx="5670550" cy="2214053"/>
        </p:xfrm>
        <a:graphic>
          <a:graphicData uri="http://schemas.openxmlformats.org/drawingml/2006/table">
            <a:tbl>
              <a:tblPr firstRow="1" firstCol="1" bandRow="1">
                <a:tableStyleId>{5C22544A-7EE6-4342-B048-85BDC9FD1C3A}</a:tableStyleId>
              </a:tblPr>
              <a:tblGrid>
                <a:gridCol w="1350010">
                  <a:extLst>
                    <a:ext uri="{9D8B030D-6E8A-4147-A177-3AD203B41FA5}">
                      <a16:colId xmlns:a16="http://schemas.microsoft.com/office/drawing/2014/main" val="3435029118"/>
                    </a:ext>
                  </a:extLst>
                </a:gridCol>
                <a:gridCol w="2610485">
                  <a:extLst>
                    <a:ext uri="{9D8B030D-6E8A-4147-A177-3AD203B41FA5}">
                      <a16:colId xmlns:a16="http://schemas.microsoft.com/office/drawing/2014/main" val="3279863451"/>
                    </a:ext>
                  </a:extLst>
                </a:gridCol>
                <a:gridCol w="1710055">
                  <a:extLst>
                    <a:ext uri="{9D8B030D-6E8A-4147-A177-3AD203B41FA5}">
                      <a16:colId xmlns:a16="http://schemas.microsoft.com/office/drawing/2014/main" val="1635761051"/>
                    </a:ext>
                  </a:extLst>
                </a:gridCol>
              </a:tblGrid>
              <a:tr h="573848">
                <a:tc>
                  <a:txBody>
                    <a:bodyPr/>
                    <a:lstStyle/>
                    <a:p>
                      <a:pPr algn="ctr">
                        <a:lnSpc>
                          <a:spcPct val="107000"/>
                        </a:lnSpc>
                        <a:spcAft>
                          <a:spcPts val="800"/>
                        </a:spcAft>
                      </a:pPr>
                      <a:br>
                        <a:rPr lang="en-IN" sz="1100" kern="100" dirty="0">
                          <a:effectLst/>
                        </a:rPr>
                      </a:br>
                      <a:r>
                        <a:rPr lang="en-IN" sz="1100" kern="100" dirty="0">
                          <a:effectLst/>
                        </a:rPr>
                        <a:t>Category (Growth rate- 4.39%)</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br>
                        <a:rPr lang="en-IN" sz="1100" kern="100" dirty="0">
                          <a:effectLst/>
                        </a:rPr>
                      </a:br>
                      <a:r>
                        <a:rPr lang="en-IN" sz="1100" kern="100" dirty="0">
                          <a:effectLst/>
                        </a:rPr>
                        <a:t>Estimated Market Share (%) in 2024</a:t>
                      </a:r>
                      <a:br>
                        <a:rPr lang="en-IN" sz="1100" kern="100" dirty="0">
                          <a:effectLst/>
                        </a:rPr>
                      </a:br>
                      <a:r>
                        <a:rPr lang="en-IN" sz="1000" kern="100" dirty="0">
                          <a:effectLst/>
                        </a:rPr>
                        <a:t>(FORECASTED)</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br>
                        <a:rPr lang="en-IN" sz="1100" kern="100" dirty="0">
                          <a:effectLst/>
                        </a:rPr>
                      </a:br>
                      <a:r>
                        <a:rPr lang="en-IN" sz="1100" kern="100" dirty="0">
                          <a:effectLst/>
                        </a:rPr>
                        <a:t>Market Size (INR Crore)</a:t>
                      </a:r>
                      <a:br>
                        <a:rPr lang="en-IN" sz="1100" kern="100" dirty="0">
                          <a:effectLst/>
                        </a:rPr>
                      </a:br>
                      <a:r>
                        <a:rPr lang="en-IN" sz="1100" kern="100" dirty="0">
                          <a:effectLst/>
                        </a:rPr>
                        <a:t> </a:t>
                      </a:r>
                      <a:r>
                        <a:rPr lang="en-IN" sz="1000" kern="100" dirty="0">
                          <a:effectLst/>
                        </a:rPr>
                        <a:t>(FORECASTED)</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2317812"/>
                  </a:ext>
                </a:extLst>
              </a:tr>
              <a:tr h="504239">
                <a:tc>
                  <a:txBody>
                    <a:bodyPr/>
                    <a:lstStyle/>
                    <a:p>
                      <a:pPr algn="ctr">
                        <a:lnSpc>
                          <a:spcPct val="107000"/>
                        </a:lnSpc>
                        <a:spcAft>
                          <a:spcPts val="800"/>
                        </a:spcAft>
                      </a:pPr>
                      <a:br>
                        <a:rPr lang="en-IN" sz="1100" kern="100" dirty="0">
                          <a:effectLst/>
                        </a:rPr>
                      </a:br>
                      <a:r>
                        <a:rPr lang="en-IN" sz="1100" kern="100" dirty="0">
                          <a:effectLst/>
                        </a:rPr>
                        <a:t>Hematology Instruments</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IN" sz="1400" b="1" kern="100" dirty="0">
                        <a:effectLst/>
                      </a:endParaRPr>
                    </a:p>
                    <a:p>
                      <a:pPr algn="ctr">
                        <a:lnSpc>
                          <a:spcPct val="107000"/>
                        </a:lnSpc>
                        <a:spcAft>
                          <a:spcPts val="800"/>
                        </a:spcAft>
                      </a:pPr>
                      <a:r>
                        <a:rPr lang="en-IN" sz="1400" b="1" kern="100" dirty="0">
                          <a:effectLst/>
                        </a:rPr>
                        <a:t>37%</a:t>
                      </a:r>
                      <a:endParaRPr lang="en-IN"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IN" sz="1400" b="1" kern="100" dirty="0">
                        <a:effectLst/>
                      </a:endParaRPr>
                    </a:p>
                    <a:p>
                      <a:pPr algn="ctr">
                        <a:lnSpc>
                          <a:spcPct val="107000"/>
                        </a:lnSpc>
                        <a:spcAft>
                          <a:spcPts val="800"/>
                        </a:spcAft>
                      </a:pPr>
                      <a:r>
                        <a:rPr lang="en-IN" sz="1400" b="1" kern="100" dirty="0">
                          <a:effectLst/>
                        </a:rPr>
                        <a:t>488.90</a:t>
                      </a:r>
                      <a:endParaRPr lang="en-IN"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6626436"/>
                  </a:ext>
                </a:extLst>
              </a:tr>
              <a:tr h="470283">
                <a:tc>
                  <a:txBody>
                    <a:bodyPr/>
                    <a:lstStyle/>
                    <a:p>
                      <a:pPr algn="ctr">
                        <a:lnSpc>
                          <a:spcPct val="107000"/>
                        </a:lnSpc>
                        <a:spcAft>
                          <a:spcPts val="800"/>
                        </a:spcAft>
                      </a:pPr>
                      <a:br>
                        <a:rPr lang="en-IN" sz="1100" kern="100" dirty="0">
                          <a:effectLst/>
                        </a:rPr>
                      </a:br>
                      <a:r>
                        <a:rPr lang="en-IN" sz="1100" kern="100" dirty="0">
                          <a:effectLst/>
                        </a:rPr>
                        <a:t>Hematology Reagents</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IN" sz="1400" b="1" kern="100" dirty="0">
                        <a:effectLst/>
                      </a:endParaRPr>
                    </a:p>
                    <a:p>
                      <a:pPr algn="ctr">
                        <a:lnSpc>
                          <a:spcPct val="107000"/>
                        </a:lnSpc>
                        <a:spcAft>
                          <a:spcPts val="800"/>
                        </a:spcAft>
                      </a:pPr>
                      <a:r>
                        <a:rPr lang="en-IN" sz="1400" b="1" kern="100" dirty="0">
                          <a:effectLst/>
                        </a:rPr>
                        <a:t>63%</a:t>
                      </a:r>
                      <a:endParaRPr lang="en-IN"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IN" sz="1400" b="1" kern="100" dirty="0">
                        <a:effectLst/>
                      </a:endParaRPr>
                    </a:p>
                    <a:p>
                      <a:pPr algn="ctr">
                        <a:lnSpc>
                          <a:spcPct val="107000"/>
                        </a:lnSpc>
                        <a:spcAft>
                          <a:spcPts val="800"/>
                        </a:spcAft>
                      </a:pPr>
                      <a:r>
                        <a:rPr lang="en-IN" sz="1400" b="1" kern="100" dirty="0">
                          <a:effectLst/>
                        </a:rPr>
                        <a:t>844.10</a:t>
                      </a:r>
                      <a:endParaRPr lang="en-IN"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6841496"/>
                  </a:ext>
                </a:extLst>
              </a:tr>
              <a:tr h="477075">
                <a:tc>
                  <a:txBody>
                    <a:bodyPr/>
                    <a:lstStyle/>
                    <a:p>
                      <a:pPr algn="ctr">
                        <a:lnSpc>
                          <a:spcPct val="107000"/>
                        </a:lnSpc>
                        <a:spcAft>
                          <a:spcPts val="800"/>
                        </a:spcAft>
                      </a:pPr>
                      <a:br>
                        <a:rPr lang="en-IN" sz="1100" kern="100" dirty="0">
                          <a:effectLst/>
                        </a:rPr>
                      </a:br>
                      <a:r>
                        <a:rPr lang="en-IN" sz="1100" kern="100" dirty="0">
                          <a:effectLst/>
                        </a:rPr>
                        <a:t>Total Hematology Market</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IN" sz="1400" b="1" kern="100" dirty="0">
                        <a:effectLst/>
                      </a:endParaRPr>
                    </a:p>
                    <a:p>
                      <a:pPr algn="ctr">
                        <a:lnSpc>
                          <a:spcPct val="107000"/>
                        </a:lnSpc>
                        <a:spcAft>
                          <a:spcPts val="800"/>
                        </a:spcAft>
                      </a:pPr>
                      <a:r>
                        <a:rPr lang="en-IN" sz="1400" b="1" kern="100" dirty="0">
                          <a:effectLst/>
                        </a:rPr>
                        <a:t>100%</a:t>
                      </a:r>
                      <a:endParaRPr lang="en-IN"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IN" sz="1400" b="1" kern="100" dirty="0">
                        <a:effectLst/>
                      </a:endParaRPr>
                    </a:p>
                    <a:p>
                      <a:pPr algn="ctr">
                        <a:lnSpc>
                          <a:spcPct val="107000"/>
                        </a:lnSpc>
                        <a:spcAft>
                          <a:spcPts val="800"/>
                        </a:spcAft>
                      </a:pPr>
                      <a:r>
                        <a:rPr lang="en-IN" sz="1400" b="1" kern="100" dirty="0">
                          <a:effectLst/>
                        </a:rPr>
                        <a:t>1333 Cr</a:t>
                      </a:r>
                      <a:endParaRPr lang="en-IN"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8896456"/>
                  </a:ext>
                </a:extLst>
              </a:tr>
            </a:tbl>
          </a:graphicData>
        </a:graphic>
      </p:graphicFrame>
      <p:graphicFrame>
        <p:nvGraphicFramePr>
          <p:cNvPr id="5" name="Chart 4">
            <a:extLst>
              <a:ext uri="{FF2B5EF4-FFF2-40B4-BE49-F238E27FC236}">
                <a16:creationId xmlns:a16="http://schemas.microsoft.com/office/drawing/2014/main" id="{35AC5D3C-500B-F248-E3C0-9C0355B8AD4E}"/>
              </a:ext>
            </a:extLst>
          </p:cNvPr>
          <p:cNvGraphicFramePr/>
          <p:nvPr>
            <p:extLst>
              <p:ext uri="{D42A27DB-BD31-4B8C-83A1-F6EECF244321}">
                <p14:modId xmlns:p14="http://schemas.microsoft.com/office/powerpoint/2010/main" val="329298239"/>
              </p:ext>
            </p:extLst>
          </p:nvPr>
        </p:nvGraphicFramePr>
        <p:xfrm>
          <a:off x="5894438" y="3429000"/>
          <a:ext cx="5670549" cy="328643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294299B-4FE0-2F36-4F03-C34C45A6CD47}"/>
              </a:ext>
            </a:extLst>
          </p:cNvPr>
          <p:cNvSpPr txBox="1"/>
          <p:nvPr/>
        </p:nvSpPr>
        <p:spPr>
          <a:xfrm>
            <a:off x="7176215" y="3059667"/>
            <a:ext cx="3106994" cy="369332"/>
          </a:xfrm>
          <a:prstGeom prst="rect">
            <a:avLst/>
          </a:prstGeom>
          <a:noFill/>
        </p:spPr>
        <p:txBody>
          <a:bodyPr wrap="square" rtlCol="0">
            <a:spAutoFit/>
          </a:bodyPr>
          <a:lstStyle/>
          <a:p>
            <a:pPr algn="ctr"/>
            <a:r>
              <a:rPr lang="en-IN" dirty="0"/>
              <a:t>Growth rate- 4.39%</a:t>
            </a:r>
          </a:p>
        </p:txBody>
      </p:sp>
      <p:pic>
        <p:nvPicPr>
          <p:cNvPr id="7" name="Picture 6">
            <a:extLst>
              <a:ext uri="{FF2B5EF4-FFF2-40B4-BE49-F238E27FC236}">
                <a16:creationId xmlns:a16="http://schemas.microsoft.com/office/drawing/2014/main" id="{8D4F0356-5A1F-2EBF-6232-6830E717E109}"/>
              </a:ext>
            </a:extLst>
          </p:cNvPr>
          <p:cNvPicPr>
            <a:picLocks noChangeAspect="1"/>
          </p:cNvPicPr>
          <p:nvPr/>
        </p:nvPicPr>
        <p:blipFill>
          <a:blip r:embed="rId3"/>
          <a:stretch>
            <a:fillRect/>
          </a:stretch>
        </p:blipFill>
        <p:spPr>
          <a:xfrm>
            <a:off x="0" y="-1264"/>
            <a:ext cx="1238865" cy="553981"/>
          </a:xfrm>
          <a:prstGeom prst="rect">
            <a:avLst/>
          </a:prstGeom>
        </p:spPr>
      </p:pic>
      <p:pic>
        <p:nvPicPr>
          <p:cNvPr id="8" name="Image 1">
            <a:extLst>
              <a:ext uri="{FF2B5EF4-FFF2-40B4-BE49-F238E27FC236}">
                <a16:creationId xmlns:a16="http://schemas.microsoft.com/office/drawing/2014/main" id="{16A77EEA-425F-A8EC-4684-3EE17538F993}"/>
              </a:ext>
            </a:extLst>
          </p:cNvPr>
          <p:cNvPicPr>
            <a:picLocks/>
          </p:cNvPicPr>
          <p:nvPr/>
        </p:nvPicPr>
        <p:blipFill>
          <a:blip r:embed="rId4" cstate="print"/>
          <a:stretch>
            <a:fillRect/>
          </a:stretch>
        </p:blipFill>
        <p:spPr>
          <a:xfrm>
            <a:off x="10874474" y="29497"/>
            <a:ext cx="1209369" cy="480517"/>
          </a:xfrm>
          <a:prstGeom prst="rect">
            <a:avLst/>
          </a:prstGeom>
        </p:spPr>
      </p:pic>
      <p:sp>
        <p:nvSpPr>
          <p:cNvPr id="9" name="TextBox 8">
            <a:extLst>
              <a:ext uri="{FF2B5EF4-FFF2-40B4-BE49-F238E27FC236}">
                <a16:creationId xmlns:a16="http://schemas.microsoft.com/office/drawing/2014/main" id="{047D79D8-E6AF-A81D-C27A-148A7BBBCF2B}"/>
              </a:ext>
            </a:extLst>
          </p:cNvPr>
          <p:cNvSpPr txBox="1"/>
          <p:nvPr/>
        </p:nvSpPr>
        <p:spPr>
          <a:xfrm>
            <a:off x="6479458" y="599110"/>
            <a:ext cx="4925961" cy="276999"/>
          </a:xfrm>
          <a:prstGeom prst="rect">
            <a:avLst/>
          </a:prstGeom>
          <a:noFill/>
        </p:spPr>
        <p:txBody>
          <a:bodyPr wrap="square" rtlCol="0">
            <a:spAutoFit/>
          </a:bodyPr>
          <a:lstStyle/>
          <a:p>
            <a:r>
              <a:rPr lang="en-US" sz="1200" b="1" dirty="0">
                <a:effectLst/>
                <a:latin typeface="Arial" panose="020B0604020202020204"/>
                <a:ea typeface="Calibri" panose="020F0502020204030204" pitchFamily="34" charset="0"/>
              </a:rPr>
              <a:t>Indian Hematology Instrument and Reagent Market size 2024</a:t>
            </a:r>
            <a:endParaRPr lang="en-IN" sz="1200" dirty="0"/>
          </a:p>
        </p:txBody>
      </p:sp>
    </p:spTree>
    <p:extLst>
      <p:ext uri="{BB962C8B-B14F-4D97-AF65-F5344CB8AC3E}">
        <p14:creationId xmlns:p14="http://schemas.microsoft.com/office/powerpoint/2010/main" val="4231611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2761CE-A179-2B64-9E35-C5DF08A6669E}"/>
              </a:ext>
            </a:extLst>
          </p:cNvPr>
          <p:cNvPicPr>
            <a:picLocks noChangeAspect="1"/>
          </p:cNvPicPr>
          <p:nvPr/>
        </p:nvPicPr>
        <p:blipFill>
          <a:blip r:embed="rId3"/>
          <a:stretch>
            <a:fillRect/>
          </a:stretch>
        </p:blipFill>
        <p:spPr>
          <a:xfrm>
            <a:off x="0" y="-1264"/>
            <a:ext cx="1238865" cy="553981"/>
          </a:xfrm>
          <a:prstGeom prst="rect">
            <a:avLst/>
          </a:prstGeom>
        </p:spPr>
      </p:pic>
      <p:pic>
        <p:nvPicPr>
          <p:cNvPr id="3" name="Image 1">
            <a:extLst>
              <a:ext uri="{FF2B5EF4-FFF2-40B4-BE49-F238E27FC236}">
                <a16:creationId xmlns:a16="http://schemas.microsoft.com/office/drawing/2014/main" id="{2D179609-AFB5-E71D-11E8-2762C5B1B531}"/>
              </a:ext>
            </a:extLst>
          </p:cNvPr>
          <p:cNvPicPr>
            <a:picLocks/>
          </p:cNvPicPr>
          <p:nvPr/>
        </p:nvPicPr>
        <p:blipFill>
          <a:blip r:embed="rId4" cstate="print"/>
          <a:stretch>
            <a:fillRect/>
          </a:stretch>
        </p:blipFill>
        <p:spPr>
          <a:xfrm>
            <a:off x="10874474" y="29497"/>
            <a:ext cx="1209369" cy="480517"/>
          </a:xfrm>
          <a:prstGeom prst="rect">
            <a:avLst/>
          </a:prstGeom>
        </p:spPr>
      </p:pic>
      <p:sp>
        <p:nvSpPr>
          <p:cNvPr id="4" name="TextBox 3">
            <a:extLst>
              <a:ext uri="{FF2B5EF4-FFF2-40B4-BE49-F238E27FC236}">
                <a16:creationId xmlns:a16="http://schemas.microsoft.com/office/drawing/2014/main" id="{BBAC2C5D-73DD-C695-8539-490EE2E5EC31}"/>
              </a:ext>
            </a:extLst>
          </p:cNvPr>
          <p:cNvSpPr txBox="1"/>
          <p:nvPr/>
        </p:nvSpPr>
        <p:spPr>
          <a:xfrm>
            <a:off x="3500284" y="29497"/>
            <a:ext cx="5260258" cy="523220"/>
          </a:xfrm>
          <a:prstGeom prst="rect">
            <a:avLst/>
          </a:prstGeom>
          <a:noFill/>
        </p:spPr>
        <p:txBody>
          <a:bodyPr wrap="square" rtlCol="0">
            <a:spAutoFit/>
          </a:bodyPr>
          <a:lstStyle/>
          <a:p>
            <a:pPr algn="ctr"/>
            <a:r>
              <a:rPr lang="en-US" sz="2800" b="1" u="sng" dirty="0"/>
              <a:t>OVERVIEW</a:t>
            </a:r>
            <a:endParaRPr lang="en-IN" sz="2800" b="1" u="sng" dirty="0"/>
          </a:p>
        </p:txBody>
      </p:sp>
      <p:sp>
        <p:nvSpPr>
          <p:cNvPr id="5" name="TextBox 4">
            <a:extLst>
              <a:ext uri="{FF2B5EF4-FFF2-40B4-BE49-F238E27FC236}">
                <a16:creationId xmlns:a16="http://schemas.microsoft.com/office/drawing/2014/main" id="{E0B29029-95D1-F3D6-89B9-ECF87C65DC3B}"/>
              </a:ext>
            </a:extLst>
          </p:cNvPr>
          <p:cNvSpPr txBox="1"/>
          <p:nvPr/>
        </p:nvSpPr>
        <p:spPr>
          <a:xfrm>
            <a:off x="280218" y="624348"/>
            <a:ext cx="11479161" cy="6438686"/>
          </a:xfrm>
          <a:prstGeom prst="rect">
            <a:avLst/>
          </a:prstGeom>
          <a:noFill/>
        </p:spPr>
        <p:txBody>
          <a:bodyPr wrap="square" rtlCol="0">
            <a:spAutoFit/>
          </a:bodyPr>
          <a:lstStyle/>
          <a:p>
            <a:r>
              <a:rPr lang="en-US" sz="1600" dirty="0"/>
              <a:t>Modern hematology analyzers utilize advanced algorithms with data fusion capabilities, integrating information from multiple modules to detect patterns and correct interfering factors.</a:t>
            </a:r>
          </a:p>
          <a:p>
            <a:r>
              <a:rPr lang="en-US" sz="1600" dirty="0"/>
              <a:t>These cutting-edge technologies are the essence of HORIBA India, Since 2006.</a:t>
            </a:r>
          </a:p>
          <a:p>
            <a:endParaRPr lang="en-US" dirty="0"/>
          </a:p>
          <a:p>
            <a:pPr algn="just">
              <a:lnSpc>
                <a:spcPct val="107000"/>
              </a:lnSpc>
              <a:spcAft>
                <a:spcPts val="30"/>
              </a:spcAft>
            </a:pPr>
            <a:r>
              <a:rPr lang="en-US" sz="1800" b="1" kern="100" dirty="0">
                <a:effectLst/>
                <a:latin typeface="Arial" panose="020B0604020202020204"/>
                <a:ea typeface="Calibri" panose="020F0502020204030204" pitchFamily="34" charset="0"/>
                <a:cs typeface="Times New Roman" panose="02020603050405020304" pitchFamily="18" charset="0"/>
              </a:rPr>
              <a:t>Study explores the following points: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30"/>
              </a:spcAft>
              <a:buFont typeface="+mj-lt"/>
              <a:buAutoNum type="arabicPeriod"/>
            </a:pPr>
            <a:r>
              <a:rPr lang="en-US" sz="1400" kern="100" dirty="0">
                <a:effectLst/>
                <a:latin typeface="+mj-lt"/>
                <a:ea typeface="Calibri" panose="020F0502020204030204" pitchFamily="34" charset="0"/>
                <a:cs typeface="Times New Roman" panose="02020603050405020304" pitchFamily="18" charset="0"/>
              </a:rPr>
              <a:t>Evolution of HORIBA Medical from Pre-Covid (2018-2020) to the Post-Covid era (2021-2023 &amp; 24)</a:t>
            </a:r>
            <a:endParaRPr lang="en-IN" sz="1400" kern="100" dirty="0">
              <a:effectLst/>
              <a:latin typeface="+mj-lt"/>
              <a:ea typeface="Calibri" panose="020F0502020204030204" pitchFamily="34" charset="0"/>
              <a:cs typeface="Times New Roman" panose="02020603050405020304" pitchFamily="18" charset="0"/>
            </a:endParaRPr>
          </a:p>
          <a:p>
            <a:pPr marL="342900" lvl="0" indent="-342900" algn="just">
              <a:lnSpc>
                <a:spcPct val="150000"/>
              </a:lnSpc>
              <a:spcAft>
                <a:spcPts val="30"/>
              </a:spcAft>
              <a:buFont typeface="+mj-lt"/>
              <a:buAutoNum type="arabicPeriod"/>
            </a:pPr>
            <a:r>
              <a:rPr lang="en-US" sz="1400" kern="100" dirty="0">
                <a:effectLst/>
                <a:latin typeface="+mj-lt"/>
                <a:ea typeface="Calibri" panose="020F0502020204030204" pitchFamily="34" charset="0"/>
                <a:cs typeface="Times New Roman" panose="02020603050405020304" pitchFamily="18" charset="0"/>
              </a:rPr>
              <a:t>Strategic initiatives taken to drive the growth and current market position of HORIBA India.</a:t>
            </a:r>
            <a:endParaRPr lang="en-IN" sz="1400" kern="100" dirty="0">
              <a:effectLst/>
              <a:latin typeface="+mj-lt"/>
              <a:ea typeface="Calibri" panose="020F0502020204030204" pitchFamily="34" charset="0"/>
              <a:cs typeface="Times New Roman" panose="02020603050405020304" pitchFamily="18" charset="0"/>
            </a:endParaRPr>
          </a:p>
          <a:p>
            <a:pPr marL="342900" lvl="0" indent="-342900" algn="just">
              <a:lnSpc>
                <a:spcPct val="150000"/>
              </a:lnSpc>
              <a:spcAft>
                <a:spcPts val="30"/>
              </a:spcAft>
              <a:buFont typeface="+mj-lt"/>
              <a:buAutoNum type="arabicPeriod"/>
            </a:pPr>
            <a:r>
              <a:rPr lang="en-US" sz="1400" kern="100" dirty="0">
                <a:latin typeface="+mj-lt"/>
                <a:ea typeface="Calibri" panose="020F0502020204030204" pitchFamily="34" charset="0"/>
                <a:cs typeface="Times New Roman" panose="02020603050405020304" pitchFamily="18" charset="0"/>
              </a:rPr>
              <a:t>T</a:t>
            </a:r>
            <a:r>
              <a:rPr lang="en-US" sz="1400" kern="100" dirty="0">
                <a:effectLst/>
                <a:latin typeface="+mj-lt"/>
                <a:ea typeface="Calibri" panose="020F0502020204030204" pitchFamily="34" charset="0"/>
                <a:cs typeface="Times New Roman" panose="02020603050405020304" pitchFamily="18" charset="0"/>
              </a:rPr>
              <a:t>he key factors </a:t>
            </a:r>
            <a:r>
              <a:rPr lang="en-IN" sz="1400" kern="100" dirty="0">
                <a:effectLst/>
                <a:latin typeface="+mj-lt"/>
                <a:ea typeface="Calibri" panose="020F0502020204030204" pitchFamily="34" charset="0"/>
                <a:cs typeface="Times New Roman" panose="02020603050405020304" pitchFamily="18" charset="0"/>
              </a:rPr>
              <a:t>influencing HORIBA India's future prospects in the Indian healthcare market.</a:t>
            </a:r>
          </a:p>
          <a:p>
            <a:pPr marL="342900" lvl="0" indent="-342900" algn="just">
              <a:lnSpc>
                <a:spcPct val="150000"/>
              </a:lnSpc>
              <a:spcAft>
                <a:spcPts val="30"/>
              </a:spcAft>
              <a:buFont typeface="+mj-lt"/>
              <a:buAutoNum type="arabicPeriod"/>
            </a:pPr>
            <a:r>
              <a:rPr lang="en-IN" sz="1400" kern="100" dirty="0">
                <a:effectLst/>
                <a:latin typeface="+mj-lt"/>
                <a:ea typeface="Calibri" panose="020F0502020204030204" pitchFamily="34" charset="0"/>
                <a:cs typeface="Times New Roman" panose="02020603050405020304" pitchFamily="18" charset="0"/>
              </a:rPr>
              <a:t>External factors (political, economic, social, technological, environmental, and legal) to be realised that could impact HORIBA India’s operations and growth.</a:t>
            </a:r>
          </a:p>
          <a:p>
            <a:pPr algn="ctr">
              <a:lnSpc>
                <a:spcPct val="107000"/>
              </a:lnSpc>
              <a:spcAft>
                <a:spcPts val="50"/>
              </a:spcAft>
            </a:pPr>
            <a:r>
              <a:rPr lang="en-US" b="1" u="sng" kern="100" dirty="0">
                <a:effectLst/>
                <a:latin typeface="+mj-lt"/>
                <a:ea typeface="Calibri" panose="020F0502020204030204" pitchFamily="34" charset="0"/>
                <a:cs typeface="Times New Roman" panose="02020603050405020304" pitchFamily="18" charset="0"/>
              </a:rPr>
              <a:t>RESEARCH METHODOLOGY</a:t>
            </a:r>
            <a:endParaRPr lang="en-IN" b="1" kern="100" dirty="0">
              <a:effectLst/>
              <a:latin typeface="+mj-lt"/>
              <a:ea typeface="Calibri" panose="020F0502020204030204" pitchFamily="34" charset="0"/>
              <a:cs typeface="Times New Roman" panose="02020603050405020304" pitchFamily="18" charset="0"/>
            </a:endParaRPr>
          </a:p>
          <a:p>
            <a:pPr algn="just">
              <a:lnSpc>
                <a:spcPct val="107000"/>
              </a:lnSpc>
              <a:spcAft>
                <a:spcPts val="50"/>
              </a:spcAft>
            </a:pPr>
            <a:r>
              <a:rPr lang="en-US" sz="1500" b="1" u="sng" kern="100" dirty="0">
                <a:effectLst/>
                <a:latin typeface="+mj-lt"/>
                <a:ea typeface="Calibri" panose="020F0502020204030204" pitchFamily="34" charset="0"/>
                <a:cs typeface="Times New Roman" panose="02020603050405020304" pitchFamily="18" charset="0"/>
              </a:rPr>
              <a:t>STUDY DESIGN: </a:t>
            </a:r>
            <a:r>
              <a:rPr lang="en-US" sz="1500" kern="100" dirty="0">
                <a:effectLst/>
                <a:latin typeface="+mj-lt"/>
                <a:ea typeface="Calibri" panose="020F0502020204030204" pitchFamily="34" charset="0"/>
                <a:cs typeface="Times New Roman" panose="02020603050405020304" pitchFamily="18" charset="0"/>
              </a:rPr>
              <a:t>The study adopted </a:t>
            </a:r>
            <a:r>
              <a:rPr lang="en-US" sz="1500" b="1" kern="100" dirty="0">
                <a:effectLst/>
                <a:latin typeface="+mj-lt"/>
                <a:ea typeface="Calibri" panose="020F0502020204030204" pitchFamily="34" charset="0"/>
                <a:cs typeface="Times New Roman" panose="02020603050405020304" pitchFamily="18" charset="0"/>
              </a:rPr>
              <a:t>retrospective</a:t>
            </a:r>
            <a:r>
              <a:rPr lang="en-US" sz="1500" kern="100" dirty="0">
                <a:effectLst/>
                <a:latin typeface="+mj-lt"/>
                <a:ea typeface="Calibri" panose="020F0502020204030204" pitchFamily="34" charset="0"/>
                <a:cs typeface="Times New Roman" panose="02020603050405020304" pitchFamily="18" charset="0"/>
              </a:rPr>
              <a:t> and </a:t>
            </a:r>
            <a:r>
              <a:rPr lang="en-US" sz="1500" b="1" kern="100" dirty="0">
                <a:effectLst/>
                <a:latin typeface="+mj-lt"/>
                <a:ea typeface="Calibri" panose="020F0502020204030204" pitchFamily="34" charset="0"/>
                <a:cs typeface="Times New Roman" panose="02020603050405020304" pitchFamily="18" charset="0"/>
              </a:rPr>
              <a:t>prospective design</a:t>
            </a:r>
            <a:r>
              <a:rPr lang="en-US" sz="1500" kern="100" dirty="0">
                <a:effectLst/>
                <a:latin typeface="+mj-lt"/>
                <a:ea typeface="Calibri" panose="020F0502020204030204" pitchFamily="34" charset="0"/>
                <a:cs typeface="Times New Roman" panose="02020603050405020304" pitchFamily="18" charset="0"/>
              </a:rPr>
              <a:t>, examining historical data of pre-Covid years (2018-2020) and post-Covid years (2021-2024).</a:t>
            </a:r>
            <a:endParaRPr lang="en-IN" sz="1500" kern="100" dirty="0">
              <a:effectLst/>
              <a:latin typeface="+mj-lt"/>
              <a:ea typeface="Calibri" panose="020F0502020204030204" pitchFamily="34" charset="0"/>
              <a:cs typeface="Times New Roman" panose="02020603050405020304" pitchFamily="18" charset="0"/>
            </a:endParaRPr>
          </a:p>
          <a:p>
            <a:pPr algn="just">
              <a:lnSpc>
                <a:spcPct val="107000"/>
              </a:lnSpc>
              <a:spcAft>
                <a:spcPts val="50"/>
              </a:spcAft>
            </a:pPr>
            <a:r>
              <a:rPr lang="en-US" sz="1500" kern="100" dirty="0">
                <a:effectLst/>
                <a:latin typeface="+mj-lt"/>
                <a:ea typeface="Calibri" panose="020F0502020204030204" pitchFamily="34" charset="0"/>
                <a:cs typeface="Times New Roman" panose="02020603050405020304" pitchFamily="18" charset="0"/>
              </a:rPr>
              <a:t> </a:t>
            </a:r>
            <a:endParaRPr lang="en-IN" sz="1500" kern="100" dirty="0">
              <a:effectLst/>
              <a:latin typeface="+mj-lt"/>
              <a:ea typeface="Calibri" panose="020F0502020204030204" pitchFamily="34" charset="0"/>
              <a:cs typeface="Times New Roman" panose="02020603050405020304" pitchFamily="18" charset="0"/>
            </a:endParaRPr>
          </a:p>
          <a:p>
            <a:pPr algn="just">
              <a:lnSpc>
                <a:spcPct val="107000"/>
              </a:lnSpc>
              <a:spcAft>
                <a:spcPts val="50"/>
              </a:spcAft>
            </a:pPr>
            <a:r>
              <a:rPr lang="en-US" sz="1500" b="1" u="sng" kern="100" dirty="0">
                <a:effectLst/>
                <a:latin typeface="+mj-lt"/>
                <a:ea typeface="Calibri" panose="020F0502020204030204" pitchFamily="34" charset="0"/>
                <a:cs typeface="Times New Roman" panose="02020603050405020304" pitchFamily="18" charset="0"/>
              </a:rPr>
              <a:t>SAMPLE SELECTION:</a:t>
            </a:r>
            <a:r>
              <a:rPr lang="en-US" sz="1500" kern="100" dirty="0">
                <a:effectLst/>
                <a:latin typeface="+mj-lt"/>
                <a:ea typeface="Calibri" panose="020F0502020204030204" pitchFamily="34" charset="0"/>
                <a:cs typeface="Times New Roman" panose="02020603050405020304" pitchFamily="18" charset="0"/>
              </a:rPr>
              <a:t> </a:t>
            </a:r>
            <a:r>
              <a:rPr lang="en-IN" sz="1500" kern="100" dirty="0">
                <a:effectLst/>
                <a:latin typeface="+mj-lt"/>
                <a:ea typeface="Calibri" panose="020F0502020204030204" pitchFamily="34" charset="0"/>
                <a:cs typeface="Times New Roman" panose="02020603050405020304" pitchFamily="18" charset="0"/>
              </a:rPr>
              <a:t>Secondary data obtained from HORIBA India’s financial reports, industry reports, and relevant market research.</a:t>
            </a:r>
          </a:p>
          <a:p>
            <a:pPr algn="just">
              <a:lnSpc>
                <a:spcPct val="107000"/>
              </a:lnSpc>
              <a:spcAft>
                <a:spcPts val="50"/>
              </a:spcAft>
            </a:pPr>
            <a:r>
              <a:rPr lang="en-US" sz="1500" kern="100" dirty="0">
                <a:effectLst/>
                <a:latin typeface="+mj-lt"/>
                <a:ea typeface="Calibri" panose="020F0502020204030204" pitchFamily="34" charset="0"/>
                <a:cs typeface="Times New Roman" panose="02020603050405020304" pitchFamily="18" charset="0"/>
              </a:rPr>
              <a:t> </a:t>
            </a:r>
            <a:endParaRPr lang="en-IN" sz="1500" kern="100" dirty="0">
              <a:effectLst/>
              <a:latin typeface="+mj-lt"/>
              <a:ea typeface="Calibri" panose="020F0502020204030204" pitchFamily="34" charset="0"/>
              <a:cs typeface="Times New Roman" panose="02020603050405020304" pitchFamily="18" charset="0"/>
            </a:endParaRPr>
          </a:p>
          <a:p>
            <a:pPr algn="just">
              <a:lnSpc>
                <a:spcPct val="107000"/>
              </a:lnSpc>
              <a:spcAft>
                <a:spcPts val="50"/>
              </a:spcAft>
            </a:pPr>
            <a:r>
              <a:rPr lang="en-US" sz="1500" b="1" u="sng" kern="100" dirty="0">
                <a:effectLst/>
                <a:latin typeface="+mj-lt"/>
                <a:ea typeface="Calibri" panose="020F0502020204030204" pitchFamily="34" charset="0"/>
                <a:cs typeface="Times New Roman" panose="02020603050405020304" pitchFamily="18" charset="0"/>
              </a:rPr>
              <a:t>DATA COLLECTION</a:t>
            </a:r>
            <a:r>
              <a:rPr lang="en-US" sz="1500" kern="100" dirty="0">
                <a:effectLst/>
                <a:latin typeface="+mj-lt"/>
                <a:ea typeface="Calibri" panose="020F0502020204030204" pitchFamily="34" charset="0"/>
                <a:cs typeface="Times New Roman" panose="02020603050405020304" pitchFamily="18" charset="0"/>
              </a:rPr>
              <a:t>: </a:t>
            </a:r>
            <a:r>
              <a:rPr lang="en-IN" sz="1500" kern="100" dirty="0">
                <a:effectLst/>
                <a:latin typeface="+mj-lt"/>
                <a:ea typeface="Calibri" panose="020F0502020204030204" pitchFamily="34" charset="0"/>
                <a:cs typeface="Times New Roman" panose="02020603050405020304" pitchFamily="18" charset="0"/>
              </a:rPr>
              <a:t>Secondary data collected from:</a:t>
            </a:r>
          </a:p>
          <a:p>
            <a:pPr marL="342900" lvl="0" indent="-342900" algn="just">
              <a:lnSpc>
                <a:spcPct val="107000"/>
              </a:lnSpc>
              <a:spcAft>
                <a:spcPts val="50"/>
              </a:spcAft>
              <a:buSzPts val="1000"/>
              <a:buFont typeface="Symbol" panose="05050102010706020507" pitchFamily="18" charset="2"/>
              <a:buChar char=""/>
              <a:tabLst>
                <a:tab pos="457200" algn="l"/>
              </a:tabLst>
            </a:pPr>
            <a:r>
              <a:rPr lang="en-IN" sz="1500" kern="100" dirty="0">
                <a:effectLst/>
                <a:latin typeface="+mj-lt"/>
                <a:ea typeface="Calibri" panose="020F0502020204030204" pitchFamily="34" charset="0"/>
                <a:cs typeface="Times New Roman" panose="02020603050405020304" pitchFamily="18" charset="0"/>
              </a:rPr>
              <a:t>Financial statements of HORIBA India.</a:t>
            </a:r>
          </a:p>
          <a:p>
            <a:pPr marL="342900" lvl="0" indent="-342900" algn="just">
              <a:lnSpc>
                <a:spcPct val="107000"/>
              </a:lnSpc>
              <a:spcAft>
                <a:spcPts val="50"/>
              </a:spcAft>
              <a:buSzPts val="1000"/>
              <a:buFont typeface="Symbol" panose="05050102010706020507" pitchFamily="18" charset="2"/>
              <a:buChar char=""/>
              <a:tabLst>
                <a:tab pos="457200" algn="l"/>
              </a:tabLst>
            </a:pPr>
            <a:r>
              <a:rPr lang="en-IN" sz="1500" kern="100" dirty="0">
                <a:effectLst/>
                <a:latin typeface="+mj-lt"/>
                <a:ea typeface="Calibri" panose="020F0502020204030204" pitchFamily="34" charset="0"/>
                <a:cs typeface="Times New Roman" panose="02020603050405020304" pitchFamily="18" charset="0"/>
              </a:rPr>
              <a:t>Industry reports and market analysis documents.</a:t>
            </a:r>
          </a:p>
          <a:p>
            <a:pPr marL="342900" lvl="0" indent="-342900" algn="just">
              <a:lnSpc>
                <a:spcPct val="107000"/>
              </a:lnSpc>
              <a:spcAft>
                <a:spcPts val="50"/>
              </a:spcAft>
              <a:buSzPts val="1000"/>
              <a:buFont typeface="Symbol" panose="05050102010706020507" pitchFamily="18" charset="2"/>
              <a:buChar char=""/>
              <a:tabLst>
                <a:tab pos="457200" algn="l"/>
              </a:tabLst>
            </a:pPr>
            <a:r>
              <a:rPr lang="en-IN" sz="1500" kern="100" dirty="0">
                <a:effectLst/>
                <a:latin typeface="+mj-lt"/>
                <a:ea typeface="Calibri" panose="020F0502020204030204" pitchFamily="34" charset="0"/>
                <a:cs typeface="Times New Roman" panose="02020603050405020304" pitchFamily="18" charset="0"/>
              </a:rPr>
              <a:t>Publications and articles on HORIBA India’s strategic initiatives.</a:t>
            </a:r>
          </a:p>
          <a:p>
            <a:pPr marL="342900" lvl="0" indent="-342900" algn="just">
              <a:lnSpc>
                <a:spcPct val="107000"/>
              </a:lnSpc>
              <a:spcAft>
                <a:spcPts val="50"/>
              </a:spcAft>
              <a:buSzPts val="1000"/>
              <a:buFont typeface="Symbol" panose="05050102010706020507" pitchFamily="18" charset="2"/>
              <a:buChar char=""/>
              <a:tabLst>
                <a:tab pos="457200" algn="l"/>
              </a:tabLst>
            </a:pPr>
            <a:r>
              <a:rPr lang="en-IN" sz="1500" kern="100" dirty="0">
                <a:effectLst/>
                <a:latin typeface="+mj-lt"/>
                <a:ea typeface="Calibri" panose="020F0502020204030204" pitchFamily="34" charset="0"/>
                <a:cs typeface="Times New Roman" panose="02020603050405020304" pitchFamily="18" charset="0"/>
              </a:rPr>
              <a:t>Government and regulatory body publications relevant to the healthcare and diagnostics industry</a:t>
            </a:r>
          </a:p>
          <a:p>
            <a:endParaRPr lang="en-IN" dirty="0"/>
          </a:p>
        </p:txBody>
      </p:sp>
    </p:spTree>
    <p:extLst>
      <p:ext uri="{BB962C8B-B14F-4D97-AF65-F5344CB8AC3E}">
        <p14:creationId xmlns:p14="http://schemas.microsoft.com/office/powerpoint/2010/main" val="652791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23F75-F47F-535C-4D98-2ACD628FC68F}"/>
              </a:ext>
            </a:extLst>
          </p:cNvPr>
          <p:cNvSpPr txBox="1"/>
          <p:nvPr/>
        </p:nvSpPr>
        <p:spPr>
          <a:xfrm>
            <a:off x="157316" y="540774"/>
            <a:ext cx="11887200" cy="4428520"/>
          </a:xfrm>
          <a:prstGeom prst="rect">
            <a:avLst/>
          </a:prstGeom>
          <a:noFill/>
        </p:spPr>
        <p:txBody>
          <a:bodyPr wrap="square" rtlCol="0">
            <a:spAutoFit/>
          </a:bodyPr>
          <a:lstStyle/>
          <a:p>
            <a:r>
              <a:rPr lang="en-US" sz="1400" b="1" u="sng" dirty="0"/>
              <a:t>SAMPLE SIZE: </a:t>
            </a:r>
            <a:r>
              <a:rPr lang="en-US" sz="1400" dirty="0"/>
              <a:t>Hence, secondary study data from the years 2018 to 2024 will be analyzed.</a:t>
            </a:r>
          </a:p>
          <a:p>
            <a:endParaRPr lang="en-US" sz="1400" dirty="0"/>
          </a:p>
          <a:p>
            <a:r>
              <a:rPr lang="en-US" sz="1400" b="1" u="sng" dirty="0"/>
              <a:t>DATA ANALYSIS:</a:t>
            </a:r>
          </a:p>
          <a:p>
            <a:pPr marL="285750" indent="-285750">
              <a:lnSpc>
                <a:spcPct val="150000"/>
              </a:lnSpc>
              <a:buFont typeface="Arial" panose="020B0604020202020204"/>
              <a:buChar char="•"/>
            </a:pPr>
            <a:r>
              <a:rPr lang="en-US" sz="1400" dirty="0"/>
              <a:t>Financial performance evaluation using CAGR, Exponential Growth models for sales, profit across pre-COVID </a:t>
            </a:r>
            <a:r>
              <a:rPr lang="en-IN" sz="1400" dirty="0"/>
              <a:t>(2018-2020) and </a:t>
            </a:r>
            <a:r>
              <a:rPr lang="en-US" sz="1400" dirty="0"/>
              <a:t>post-COVID periods (</a:t>
            </a:r>
            <a:r>
              <a:rPr lang="en-IN" sz="1400" dirty="0"/>
              <a:t>2021-2023</a:t>
            </a:r>
            <a:r>
              <a:rPr lang="en-US" sz="1400" dirty="0"/>
              <a:t>),with crucial focus on 21-23.</a:t>
            </a:r>
          </a:p>
          <a:p>
            <a:pPr marL="285750" indent="-285750">
              <a:lnSpc>
                <a:spcPct val="150000"/>
              </a:lnSpc>
              <a:buFont typeface="Arial" panose="020B0604020202020204"/>
              <a:buChar char="•"/>
            </a:pPr>
            <a:r>
              <a:rPr lang="en-US" sz="1400" dirty="0"/>
              <a:t>Strategic analysis via SWOT, PESTEL frameworks to assess operational landscape, growth trajectory.</a:t>
            </a:r>
          </a:p>
          <a:p>
            <a:pPr marL="285750" indent="-285750">
              <a:lnSpc>
                <a:spcPct val="150000"/>
              </a:lnSpc>
              <a:buFont typeface="Arial" panose="020B0604020202020204"/>
              <a:buChar char="•"/>
            </a:pPr>
            <a:r>
              <a:rPr lang="en-US" sz="1400" dirty="0"/>
              <a:t>MS Excel is used for various functions, formulas and statistical abilities, and to ensures data accuracy and reliability.</a:t>
            </a:r>
          </a:p>
          <a:p>
            <a:pPr>
              <a:lnSpc>
                <a:spcPct val="107000"/>
              </a:lnSpc>
              <a:spcAft>
                <a:spcPts val="800"/>
              </a:spcAft>
            </a:pPr>
            <a:r>
              <a:rPr lang="en-IN" sz="1800" kern="100" dirty="0">
                <a:solidFill>
                  <a:srgbClr val="000000"/>
                </a:solidFill>
                <a:effectLst/>
                <a:highlight>
                  <a:srgbClr val="FFFFFF"/>
                </a:highlight>
                <a:latin typeface="Arial" panose="020B0604020202020204"/>
                <a:ea typeface="Calibri" panose="020F0502020204030204" pitchFamily="34"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u="sng" kern="100" dirty="0">
                <a:effectLst/>
                <a:latin typeface="Arial" panose="020B0604020202020204"/>
                <a:ea typeface="Calibri" panose="020F0502020204030204" pitchFamily="34" charset="0"/>
                <a:cs typeface="Times New Roman" panose="02020603050405020304" pitchFamily="18" charset="0"/>
              </a:rPr>
              <a:t>HORIBA India performance evolution from pre-COVID (2018-2020) to post-COVID era (2021-23 &amp; 2024)</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kern="100" dirty="0">
                <a:effectLst/>
                <a:latin typeface="Arial" panose="020B0604020202020204"/>
                <a:ea typeface="Calibri" panose="020F0502020204030204" pitchFamily="34" charset="0"/>
                <a:cs typeface="Times New Roman" panose="02020603050405020304" pitchFamily="18" charset="0"/>
              </a:rPr>
              <a:t>Financial Metric:</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800" b="1" dirty="0">
                <a:effectLst/>
                <a:latin typeface="Arial" panose="020B0604020202020204"/>
                <a:ea typeface="Calibri" panose="020F0502020204030204" pitchFamily="34" charset="0"/>
              </a:rPr>
              <a:t>1JPY </a:t>
            </a:r>
            <a:r>
              <a:rPr lang="en-US" sz="1800" dirty="0">
                <a:effectLst/>
                <a:latin typeface="Arial" panose="020B0604020202020204"/>
                <a:ea typeface="Calibri" panose="020F0502020204030204" pitchFamily="34" charset="0"/>
              </a:rPr>
              <a:t>(Japanese Yen) = 0.53 INR</a:t>
            </a:r>
          </a:p>
          <a:p>
            <a:pPr algn="ctr"/>
            <a:br>
              <a:rPr lang="en-US" sz="1800" dirty="0">
                <a:effectLst/>
                <a:latin typeface="Arial" panose="020B0604020202020204"/>
                <a:ea typeface="Calibri" panose="020F0502020204030204" pitchFamily="34" charset="0"/>
              </a:rPr>
            </a:br>
            <a:endParaRPr lang="en-US" sz="1400" dirty="0"/>
          </a:p>
          <a:p>
            <a:endParaRPr lang="en-US" sz="1400" dirty="0"/>
          </a:p>
          <a:p>
            <a:endParaRPr lang="en-IN" sz="1400" dirty="0"/>
          </a:p>
        </p:txBody>
      </p:sp>
      <p:pic>
        <p:nvPicPr>
          <p:cNvPr id="9" name="Picture 8">
            <a:extLst>
              <a:ext uri="{FF2B5EF4-FFF2-40B4-BE49-F238E27FC236}">
                <a16:creationId xmlns:a16="http://schemas.microsoft.com/office/drawing/2014/main" id="{1A96252B-0515-7CB1-2437-7FEB03CE7099}"/>
              </a:ext>
            </a:extLst>
          </p:cNvPr>
          <p:cNvPicPr>
            <a:picLocks noChangeAspect="1"/>
          </p:cNvPicPr>
          <p:nvPr/>
        </p:nvPicPr>
        <p:blipFill>
          <a:blip r:embed="rId2"/>
          <a:stretch>
            <a:fillRect/>
          </a:stretch>
        </p:blipFill>
        <p:spPr>
          <a:xfrm>
            <a:off x="4935795" y="4258720"/>
            <a:ext cx="2717686" cy="1158854"/>
          </a:xfrm>
          <a:prstGeom prst="rect">
            <a:avLst/>
          </a:prstGeom>
        </p:spPr>
      </p:pic>
      <p:pic>
        <p:nvPicPr>
          <p:cNvPr id="10" name="Picture 9">
            <a:extLst>
              <a:ext uri="{FF2B5EF4-FFF2-40B4-BE49-F238E27FC236}">
                <a16:creationId xmlns:a16="http://schemas.microsoft.com/office/drawing/2014/main" id="{805EF470-DED7-0869-25FA-F65B17CD8CB1}"/>
              </a:ext>
            </a:extLst>
          </p:cNvPr>
          <p:cNvPicPr>
            <a:picLocks noChangeAspect="1"/>
          </p:cNvPicPr>
          <p:nvPr/>
        </p:nvPicPr>
        <p:blipFill>
          <a:blip r:embed="rId3"/>
          <a:stretch>
            <a:fillRect/>
          </a:stretch>
        </p:blipFill>
        <p:spPr>
          <a:xfrm>
            <a:off x="0" y="-1264"/>
            <a:ext cx="1238865" cy="553981"/>
          </a:xfrm>
          <a:prstGeom prst="rect">
            <a:avLst/>
          </a:prstGeom>
        </p:spPr>
      </p:pic>
      <p:pic>
        <p:nvPicPr>
          <p:cNvPr id="11" name="Image 1">
            <a:extLst>
              <a:ext uri="{FF2B5EF4-FFF2-40B4-BE49-F238E27FC236}">
                <a16:creationId xmlns:a16="http://schemas.microsoft.com/office/drawing/2014/main" id="{B5CCC374-0C4A-E6B6-924D-1B87FC01371C}"/>
              </a:ext>
            </a:extLst>
          </p:cNvPr>
          <p:cNvPicPr>
            <a:picLocks/>
          </p:cNvPicPr>
          <p:nvPr/>
        </p:nvPicPr>
        <p:blipFill>
          <a:blip r:embed="rId4" cstate="print"/>
          <a:stretch>
            <a:fillRect/>
          </a:stretch>
        </p:blipFill>
        <p:spPr>
          <a:xfrm>
            <a:off x="10874474" y="29497"/>
            <a:ext cx="1209369" cy="480517"/>
          </a:xfrm>
          <a:prstGeom prst="rect">
            <a:avLst/>
          </a:prstGeom>
        </p:spPr>
      </p:pic>
    </p:spTree>
    <p:extLst>
      <p:ext uri="{BB962C8B-B14F-4D97-AF65-F5344CB8AC3E}">
        <p14:creationId xmlns:p14="http://schemas.microsoft.com/office/powerpoint/2010/main" val="4015414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1927</Words>
  <Application>Microsoft Office PowerPoint</Application>
  <PresentationFormat>Widescreen</PresentationFormat>
  <Paragraphs>240</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Cambria Math</vt:lpstr>
      <vt:lpstr>Symbol</vt:lpstr>
      <vt:lpstr>Trebuchet MS</vt:lpstr>
      <vt:lpstr>Wingdings</vt:lpstr>
      <vt:lpstr>Office Theme</vt:lpstr>
      <vt:lpstr>RESILIENCE AND PROGRESSION: EXAMINING HORIBA INDIA'S STRATEGIC PATH IN HEMATOLOGY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Upasana Suryavanshi</dc:creator>
  <cp:lastModifiedBy>Upasana Suryavanshi</cp:lastModifiedBy>
  <cp:revision>14</cp:revision>
  <dcterms:created xsi:type="dcterms:W3CDTF">2024-06-17T20:15:22Z</dcterms:created>
  <dcterms:modified xsi:type="dcterms:W3CDTF">2024-06-20T09:22:38Z</dcterms:modified>
</cp:coreProperties>
</file>