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25"/>
  </p:notesMasterIdLst>
  <p:sldIdLst>
    <p:sldId id="256" r:id="rId2"/>
    <p:sldId id="257" r:id="rId3"/>
    <p:sldId id="274" r:id="rId4"/>
    <p:sldId id="260" r:id="rId5"/>
    <p:sldId id="259" r:id="rId6"/>
    <p:sldId id="261" r:id="rId7"/>
    <p:sldId id="262" r:id="rId8"/>
    <p:sldId id="263" r:id="rId9"/>
    <p:sldId id="264" r:id="rId10"/>
    <p:sldId id="283" r:id="rId11"/>
    <p:sldId id="265" r:id="rId12"/>
    <p:sldId id="266" r:id="rId13"/>
    <p:sldId id="267" r:id="rId14"/>
    <p:sldId id="273" r:id="rId15"/>
    <p:sldId id="268" r:id="rId16"/>
    <p:sldId id="271" r:id="rId17"/>
    <p:sldId id="276" r:id="rId18"/>
    <p:sldId id="277" r:id="rId19"/>
    <p:sldId id="278" r:id="rId20"/>
    <p:sldId id="279" r:id="rId21"/>
    <p:sldId id="280" r:id="rId22"/>
    <p:sldId id="281" r:id="rId23"/>
    <p:sldId id="282"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86" autoAdjust="0"/>
    <p:restoredTop sz="94660"/>
  </p:normalViewPr>
  <p:slideViewPr>
    <p:cSldViewPr snapToGrid="0">
      <p:cViewPr varScale="1">
        <p:scale>
          <a:sx n="111" d="100"/>
          <a:sy n="111" d="100"/>
        </p:scale>
        <p:origin x="60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F:\rohan\proposal\Dessertation%20RGCI\Employee%20Satisfaction%20Survey%20July%202022%20(Responses).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F:\rohan\proposal\Dessertation%20RGCI\Employee%20Satisfaction%20Survey%20July%202022%20(Responses).xlsx" TargetMode="External"/><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oleObject" Target="file:///F:\rohan\proposal\Dessertation%20RGCI\Employee%20Satisfaction%20Survey%20July%202022%20(Response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F:\rohan\proposal\Dessertation%20RGCI\Employee%20Satisfaction%20Survey%20July%202022%20(Response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F:\rohan\proposal\Dessertation%20RGCI\Employee%20Satisfaction%20Survey%20July%202022%20(Responses).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F:\rohan\proposal\Dessertation%20RGCI\Employee%20Satisfaction%20Survey%20July%202022%20(Responses).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F:\rohan\proposal\Dessertation%20RGCI\Employee%20Satisfaction%20Survey%20July%202022%20(Responses).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F:\rohan\proposal\Dessertation%20RGCI\Employee%20Satisfaction%20Survey%20July%202022%20(Responses).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F:\rohan\proposal\Dessertation%20RGCI\Employee%20Satisfaction%20Survey%20July%202022%20(Responses).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F:\rohan\proposal\Dessertation%20RGCI\Employee%20Satisfaction%20Survey%20July%202022%20(Responses).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[Employee Satisfaction Survey July 2022 (Responses).xlsx]Sheet3!PivotTable2</c:name>
    <c:fmtId val="-1"/>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Total </a:t>
            </a:r>
            <a:r>
              <a:rPr lang="en-US" baseline="0" dirty="0"/>
              <a:t>Employees and their no. of experience(Years)</a:t>
            </a:r>
            <a:endParaRPr 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marker>
          <c:symbol val="none"/>
        </c:marker>
      </c:pivotFmt>
      <c:pivotFmt>
        <c:idx val="3"/>
        <c:spPr>
          <a:solidFill>
            <a:schemeClr val="accent1"/>
          </a:solidFill>
          <a:ln>
            <a:noFill/>
          </a:ln>
          <a:effectLst/>
        </c:spPr>
        <c:marker>
          <c:symbol val="none"/>
        </c:marker>
      </c:pivotFmt>
      <c:pivotFmt>
        <c:idx val="4"/>
        <c:spPr>
          <a:solidFill>
            <a:schemeClr val="accent1"/>
          </a:solidFill>
          <a:ln>
            <a:noFill/>
          </a:ln>
          <a:effectLst/>
        </c:spPr>
        <c:marker>
          <c:symbol val="none"/>
        </c:marker>
      </c:pivotFmt>
      <c:pivotFmt>
        <c:idx val="5"/>
        <c:spPr>
          <a:solidFill>
            <a:schemeClr val="accent1"/>
          </a:solidFill>
          <a:ln>
            <a:noFill/>
          </a:ln>
          <a:effectLst/>
        </c:spPr>
        <c:marker>
          <c:symbol val="none"/>
        </c:marker>
      </c:pivotFmt>
      <c:pivotFmt>
        <c:idx val="6"/>
        <c:spPr>
          <a:solidFill>
            <a:schemeClr val="accent1"/>
          </a:solidFill>
          <a:ln>
            <a:noFill/>
          </a:ln>
          <a:effectLst/>
        </c:spPr>
        <c:marker>
          <c:symbol val="none"/>
        </c:marker>
      </c:pivotFmt>
      <c:pivotFmt>
        <c:idx val="7"/>
        <c:spPr>
          <a:solidFill>
            <a:schemeClr val="accent1"/>
          </a:solidFill>
          <a:ln>
            <a:noFill/>
          </a:ln>
          <a:effectLst/>
        </c:spPr>
        <c:marker>
          <c:symbol val="none"/>
        </c:marker>
      </c:pivotFmt>
      <c:pivotFmt>
        <c:idx val="8"/>
        <c:spPr>
          <a:solidFill>
            <a:schemeClr val="accent1"/>
          </a:solidFill>
          <a:ln>
            <a:noFill/>
          </a:ln>
          <a:effectLst/>
        </c:spPr>
        <c:marker>
          <c:symbol val="none"/>
        </c:marker>
      </c:pivotFmt>
      <c:pivotFmt>
        <c:idx val="9"/>
        <c:spPr>
          <a:solidFill>
            <a:schemeClr val="accent1"/>
          </a:solidFill>
          <a:ln>
            <a:noFill/>
          </a:ln>
          <a:effectLst/>
        </c:spPr>
        <c:marker>
          <c:symbol val="none"/>
        </c:marker>
      </c:pivotFmt>
      <c:pivotFmt>
        <c:idx val="10"/>
        <c:spPr>
          <a:solidFill>
            <a:schemeClr val="accent1"/>
          </a:solidFill>
          <a:ln>
            <a:noFill/>
          </a:ln>
          <a:effectLst/>
        </c:spPr>
        <c:marker>
          <c:symbol val="none"/>
        </c:marker>
      </c:pivotFmt>
      <c:pivotFmt>
        <c:idx val="11"/>
        <c:spPr>
          <a:solidFill>
            <a:schemeClr val="accent1"/>
          </a:solidFill>
          <a:ln>
            <a:noFill/>
          </a:ln>
          <a:effectLst/>
        </c:spPr>
        <c:marker>
          <c:symbol val="none"/>
        </c:marker>
      </c:pivotFmt>
      <c:pivotFmt>
        <c:idx val="12"/>
        <c:spPr>
          <a:solidFill>
            <a:schemeClr val="accent1"/>
          </a:solidFill>
          <a:ln>
            <a:noFill/>
          </a:ln>
          <a:effectLst/>
        </c:spPr>
        <c:marker>
          <c:symbol val="none"/>
        </c:marker>
      </c:pivotFmt>
      <c:pivotFmt>
        <c:idx val="13"/>
        <c:spPr>
          <a:solidFill>
            <a:schemeClr val="accent1"/>
          </a:solidFill>
          <a:ln>
            <a:noFill/>
          </a:ln>
          <a:effectLst/>
        </c:spPr>
        <c:marker>
          <c:symbol val="none"/>
        </c:marker>
      </c:pivotFmt>
      <c:pivotFmt>
        <c:idx val="14"/>
        <c:spPr>
          <a:solidFill>
            <a:schemeClr val="accent1"/>
          </a:solidFill>
          <a:ln>
            <a:noFill/>
          </a:ln>
          <a:effectLst/>
        </c:spPr>
        <c:marker>
          <c:symbol val="none"/>
        </c:marker>
      </c:pivotFmt>
      <c:pivotFmt>
        <c:idx val="15"/>
        <c:spPr>
          <a:solidFill>
            <a:schemeClr val="accent1"/>
          </a:solidFill>
          <a:ln>
            <a:noFill/>
          </a:ln>
          <a:effectLst/>
        </c:spPr>
        <c:marker>
          <c:symbol val="none"/>
        </c:marker>
      </c:pivotFmt>
      <c:pivotFmt>
        <c:idx val="16"/>
        <c:spPr>
          <a:solidFill>
            <a:schemeClr val="accent1"/>
          </a:solidFill>
          <a:ln>
            <a:noFill/>
          </a:ln>
          <a:effectLst/>
        </c:spPr>
        <c:marker>
          <c:symbol val="none"/>
        </c:marker>
      </c:pivotFmt>
      <c:pivotFmt>
        <c:idx val="1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8"/>
        <c:spPr>
          <a:solidFill>
            <a:schemeClr val="accent1"/>
          </a:solidFill>
          <a:ln>
            <a:noFill/>
          </a:ln>
          <a:effectLst/>
        </c:spPr>
        <c:dLbl>
          <c:idx val="0"/>
          <c:spPr>
            <a:solidFill>
              <a:srgbClr val="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noAutofit/>
            </a:bodyPr>
            <a:lstStyle/>
            <a:p>
              <a:pPr>
                <a:defRPr sz="900" b="0" i="0" u="none" strike="noStrike" kern="1200" baseline="0">
                  <a:solidFill>
                    <a:schemeClr val="dk1">
                      <a:lumMod val="65000"/>
                      <a:lumOff val="35000"/>
                    </a:schemeClr>
                  </a:solidFill>
                  <a:latin typeface="+mn-lt"/>
                  <a:ea typeface="+mn-ea"/>
                  <a:cs typeface="+mn-cs"/>
                </a:defRPr>
              </a:pPr>
              <a:endParaRPr lang="en-US"/>
            </a:p>
          </c:txPr>
          <c:showLegendKey val="1"/>
          <c:showVal val="1"/>
          <c:showCatName val="1"/>
          <c:showSerName val="1"/>
          <c:showPercent val="1"/>
          <c:showBubbleSize val="1"/>
          <c:extLst>
            <c:ext xmlns:c15="http://schemas.microsoft.com/office/drawing/2012/chart" uri="{CE6537A1-D6FC-4f65-9D91-7224C49458BB}"/>
          </c:extLst>
        </c:dLbl>
      </c:pivotFmt>
      <c:pivotFmt>
        <c:idx val="19"/>
        <c:spPr>
          <a:solidFill>
            <a:schemeClr val="accent1"/>
          </a:solidFill>
          <a:ln>
            <a:noFill/>
          </a:ln>
          <a:effectLst/>
        </c:spPr>
        <c:dLbl>
          <c:idx val="0"/>
          <c:layout>
            <c:manualLayout>
              <c:x val="1.712265087397986E-2"/>
              <c:y val="-0.15230919220919664"/>
            </c:manualLayout>
          </c:layout>
          <c:tx>
            <c:rich>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r>
                  <a:rPr lang="en-US" baseline="0"/>
                  <a:t> </a:t>
                </a:r>
                <a:fld id="{F094E2BB-FCBB-40FC-B4A3-21ED4B646ACC}" type="VALUE">
                  <a:rPr lang="en-US" baseline="0"/>
                  <a:pPr>
                    <a:defRPr sz="900" b="0" i="0" u="none" strike="noStrike" kern="1200" baseline="0">
                      <a:solidFill>
                        <a:schemeClr val="dk1">
                          <a:lumMod val="65000"/>
                          <a:lumOff val="35000"/>
                        </a:schemeClr>
                      </a:solidFill>
                      <a:latin typeface="+mn-lt"/>
                      <a:ea typeface="+mn-ea"/>
                      <a:cs typeface="+mn-cs"/>
                    </a:defRPr>
                  </a:pPr>
                  <a:t>[VALUE]</a:t>
                </a:fld>
                <a:endParaRPr lang="en-US" baseline="0"/>
              </a:p>
            </c:rich>
          </c:tx>
          <c:spPr>
            <a:solidFill>
              <a:srgbClr val="FFFFFF"/>
            </a:solidFill>
            <a:ln w="0" cap="sq">
              <a:solidFill>
                <a:srgbClr val="000000">
                  <a:lumMod val="25000"/>
                  <a:lumOff val="75000"/>
                </a:srgb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Lst>
        </c:dLbl>
      </c:pivotFmt>
      <c:pivotFmt>
        <c:idx val="20"/>
        <c:spPr>
          <a:solidFill>
            <a:schemeClr val="accent1"/>
          </a:solidFill>
          <a:ln>
            <a:noFill/>
          </a:ln>
          <a:effectLst/>
        </c:spPr>
        <c:dLbl>
          <c:idx val="0"/>
          <c:layout>
            <c:manualLayout>
              <c:x val="5.4221727767602923E-2"/>
              <c:y val="-7.090255499393637E-2"/>
            </c:manualLayout>
          </c:layout>
          <c:tx>
            <c:rich>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r>
                  <a:rPr lang="en-US" baseline="0"/>
                  <a:t>, </a:t>
                </a:r>
                <a:fld id="{5DF393C6-F49F-4C66-8FEF-5F491391751B}" type="VALUE">
                  <a:rPr lang="en-US" baseline="0"/>
                  <a:pPr>
                    <a:defRPr sz="900" b="0" i="0" u="none" strike="noStrike" kern="1200" baseline="0">
                      <a:solidFill>
                        <a:schemeClr val="tx1">
                          <a:lumMod val="75000"/>
                          <a:lumOff val="25000"/>
                        </a:schemeClr>
                      </a:solidFill>
                      <a:latin typeface="+mn-lt"/>
                      <a:ea typeface="+mn-ea"/>
                      <a:cs typeface="+mn-cs"/>
                    </a:defRPr>
                  </a:pPr>
                  <a:t>[VALUE]</a:t>
                </a:fld>
                <a:endParaRPr lang="en-US" baseline="0"/>
              </a:p>
            </c:rich>
          </c:tx>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15:dlblFieldTable/>
              <c15:showDataLabelsRange val="0"/>
            </c:ext>
          </c:extLst>
        </c:dLbl>
      </c:pivotFmt>
      <c:pivotFmt>
        <c:idx val="21"/>
        <c:spPr>
          <a:solidFill>
            <a:schemeClr val="accent1"/>
          </a:solidFill>
          <a:ln>
            <a:noFill/>
          </a:ln>
          <a:effectLst/>
        </c:spPr>
        <c:dLbl>
          <c:idx val="0"/>
          <c:layout>
            <c:manualLayout>
              <c:x val="-2.2830201165306499E-2"/>
              <c:y val="-6.5650513883274475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22"/>
        <c:spPr>
          <a:solidFill>
            <a:schemeClr val="accent1"/>
          </a:solidFill>
          <a:ln>
            <a:noFill/>
          </a:ln>
          <a:effectLst/>
        </c:spPr>
      </c:pivotFmt>
      <c:pivotFmt>
        <c:idx val="23"/>
        <c:spPr>
          <a:solidFill>
            <a:schemeClr val="accent1"/>
          </a:solidFill>
          <a:ln>
            <a:noFill/>
          </a:ln>
          <a:effectLst/>
        </c:spPr>
      </c:pivotFmt>
      <c:pivotFmt>
        <c:idx val="24"/>
        <c:spPr>
          <a:solidFill>
            <a:schemeClr val="accent1"/>
          </a:solidFill>
          <a:ln>
            <a:noFill/>
          </a:ln>
          <a:effectLst/>
        </c:spPr>
      </c:pivotFmt>
      <c:pivotFmt>
        <c:idx val="25"/>
        <c:spPr>
          <a:solidFill>
            <a:schemeClr val="accent1"/>
          </a:solidFill>
          <a:ln>
            <a:noFill/>
          </a:ln>
          <a:effectLst/>
        </c:spPr>
      </c:pivotFmt>
      <c:pivotFmt>
        <c:idx val="26"/>
        <c:spPr>
          <a:solidFill>
            <a:schemeClr val="accent1"/>
          </a:solidFill>
          <a:ln>
            <a:noFill/>
          </a:ln>
          <a:effectLst/>
        </c:spPr>
      </c:pivotFmt>
      <c:pivotFmt>
        <c:idx val="27"/>
        <c:spPr>
          <a:solidFill>
            <a:schemeClr val="accent1"/>
          </a:solidFill>
          <a:ln>
            <a:noFill/>
          </a:ln>
          <a:effectLst/>
        </c:spPr>
      </c:pivotFmt>
      <c:pivotFmt>
        <c:idx val="28"/>
        <c:spPr>
          <a:solidFill>
            <a:schemeClr val="accent1"/>
          </a:solidFill>
          <a:ln>
            <a:noFill/>
          </a:ln>
          <a:effectLst/>
        </c:spPr>
      </c:pivotFmt>
      <c:pivotFmt>
        <c:idx val="29"/>
        <c:spPr>
          <a:solidFill>
            <a:schemeClr val="accent1"/>
          </a:solidFill>
          <a:ln>
            <a:noFill/>
          </a:ln>
          <a:effectLst/>
        </c:spPr>
      </c:pivotFmt>
      <c:pivotFmt>
        <c:idx val="30"/>
        <c:spPr>
          <a:solidFill>
            <a:schemeClr val="accent1"/>
          </a:solidFill>
          <a:ln>
            <a:noFill/>
          </a:ln>
          <a:effectLst/>
        </c:spPr>
      </c:pivotFmt>
      <c:pivotFmt>
        <c:idx val="31"/>
        <c:spPr>
          <a:solidFill>
            <a:schemeClr val="accent1"/>
          </a:solidFill>
          <a:ln>
            <a:noFill/>
          </a:ln>
          <a:effectLst/>
        </c:spPr>
      </c:pivotFmt>
      <c:pivotFmt>
        <c:idx val="32"/>
        <c:spPr>
          <a:solidFill>
            <a:schemeClr val="accent1"/>
          </a:solidFill>
          <a:ln>
            <a:noFill/>
          </a:ln>
          <a:effectLst/>
        </c:spPr>
      </c:pivotFmt>
      <c:pivotFmt>
        <c:idx val="33"/>
        <c:spPr>
          <a:solidFill>
            <a:schemeClr val="accent1"/>
          </a:solidFill>
          <a:ln>
            <a:noFill/>
          </a:ln>
          <a:effectLst/>
        </c:spPr>
      </c:pivotFmt>
      <c:pivotFmt>
        <c:idx val="34"/>
        <c:spPr>
          <a:solidFill>
            <a:schemeClr val="accent1"/>
          </a:solidFill>
          <a:ln>
            <a:noFill/>
          </a:ln>
          <a:effectLst/>
        </c:spPr>
      </c:pivotFmt>
      <c:pivotFmt>
        <c:idx val="35"/>
        <c:spPr>
          <a:solidFill>
            <a:schemeClr val="accent1"/>
          </a:solidFill>
          <a:ln>
            <a:noFill/>
          </a:ln>
          <a:effectLst/>
        </c:spPr>
      </c:pivotFmt>
      <c:pivotFmt>
        <c:idx val="36"/>
        <c:spPr>
          <a:solidFill>
            <a:schemeClr val="accent1"/>
          </a:solidFill>
          <a:ln>
            <a:noFill/>
          </a:ln>
          <a:effectLst/>
        </c:spPr>
      </c:pivotFmt>
      <c:pivotFmt>
        <c:idx val="37"/>
        <c:spPr>
          <a:solidFill>
            <a:schemeClr val="accent1"/>
          </a:solidFill>
          <a:ln>
            <a:noFill/>
          </a:ln>
          <a:effectLst/>
        </c:spPr>
      </c:pivotFmt>
      <c:pivotFmt>
        <c:idx val="3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3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s>
    <c:plotArea>
      <c:layout>
        <c:manualLayout>
          <c:layoutTarget val="inner"/>
          <c:xMode val="edge"/>
          <c:yMode val="edge"/>
          <c:x val="8.4846555094544779E-2"/>
          <c:y val="0.12120325502484898"/>
          <c:w val="0.88140317046835315"/>
          <c:h val="0.39621052408771484"/>
        </c:manualLayout>
      </c:layout>
      <c:barChart>
        <c:barDir val="col"/>
        <c:grouping val="clustered"/>
        <c:varyColors val="0"/>
        <c:ser>
          <c:idx val="0"/>
          <c:order val="0"/>
          <c:tx>
            <c:strRef>
              <c:f>Sheet3!$B$1</c:f>
              <c:strCache>
                <c:ptCount val="1"/>
                <c:pt idx="0">
                  <c:v>Total</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1"/>
                </a:solidFill>
                <a:prstDash val="sysDot"/>
              </a:ln>
              <a:effectLst/>
            </c:spPr>
            <c:trendlineType val="exp"/>
            <c:intercept val="0"/>
            <c:dispRSqr val="0"/>
            <c:dispEq val="0"/>
          </c:trendline>
          <c:cat>
            <c:multiLvlStrRef>
              <c:f>Sheet3!$A$2:$A$35</c:f>
              <c:multiLvlStrCache>
                <c:ptCount val="28"/>
                <c:lvl>
                  <c:pt idx="0">
                    <c:v>Clinical Support (Paramedical)</c:v>
                  </c:pt>
                  <c:pt idx="1">
                    <c:v>Doctors</c:v>
                  </c:pt>
                  <c:pt idx="2">
                    <c:v>Management</c:v>
                  </c:pt>
                  <c:pt idx="3">
                    <c:v>Non Clinical Support</c:v>
                  </c:pt>
                  <c:pt idx="4">
                    <c:v>Nursing</c:v>
                  </c:pt>
                  <c:pt idx="5">
                    <c:v>Support</c:v>
                  </c:pt>
                  <c:pt idx="6">
                    <c:v>Clinical Support (Paramedical)</c:v>
                  </c:pt>
                  <c:pt idx="7">
                    <c:v>Doctors</c:v>
                  </c:pt>
                  <c:pt idx="8">
                    <c:v>Management</c:v>
                  </c:pt>
                  <c:pt idx="9">
                    <c:v>Non Clinical Support</c:v>
                  </c:pt>
                  <c:pt idx="10">
                    <c:v>Nursing</c:v>
                  </c:pt>
                  <c:pt idx="11">
                    <c:v>Clinical Support (Paramedical)</c:v>
                  </c:pt>
                  <c:pt idx="12">
                    <c:v>Doctors</c:v>
                  </c:pt>
                  <c:pt idx="13">
                    <c:v>Management</c:v>
                  </c:pt>
                  <c:pt idx="14">
                    <c:v>Non Clinical Support</c:v>
                  </c:pt>
                  <c:pt idx="15">
                    <c:v>Nursing</c:v>
                  </c:pt>
                  <c:pt idx="16">
                    <c:v>Support</c:v>
                  </c:pt>
                  <c:pt idx="17">
                    <c:v>Clinical Support (Paramedical)</c:v>
                  </c:pt>
                  <c:pt idx="18">
                    <c:v>Doctors</c:v>
                  </c:pt>
                  <c:pt idx="19">
                    <c:v>Management</c:v>
                  </c:pt>
                  <c:pt idx="20">
                    <c:v>Non Clinical Support</c:v>
                  </c:pt>
                  <c:pt idx="21">
                    <c:v>Nursing</c:v>
                  </c:pt>
                  <c:pt idx="22">
                    <c:v>Support</c:v>
                  </c:pt>
                  <c:pt idx="23">
                    <c:v>Clinical Support (Paramedical)</c:v>
                  </c:pt>
                  <c:pt idx="24">
                    <c:v>Management</c:v>
                  </c:pt>
                  <c:pt idx="25">
                    <c:v>Non Clinical Support</c:v>
                  </c:pt>
                  <c:pt idx="26">
                    <c:v>Nursing</c:v>
                  </c:pt>
                  <c:pt idx="27">
                    <c:v>Support</c:v>
                  </c:pt>
                </c:lvl>
                <c:lvl>
                  <c:pt idx="0">
                    <c:v>0-2 years</c:v>
                  </c:pt>
                  <c:pt idx="6">
                    <c:v>10-15 years</c:v>
                  </c:pt>
                  <c:pt idx="11">
                    <c:v>2-6 years</c:v>
                  </c:pt>
                  <c:pt idx="17">
                    <c:v>6-10 years</c:v>
                  </c:pt>
                  <c:pt idx="23">
                    <c:v>more than 15 years</c:v>
                  </c:pt>
                </c:lvl>
              </c:multiLvlStrCache>
            </c:multiLvlStrRef>
          </c:cat>
          <c:val>
            <c:numRef>
              <c:f>Sheet3!$B$2:$B$35</c:f>
              <c:numCache>
                <c:formatCode>General</c:formatCode>
                <c:ptCount val="28"/>
                <c:pt idx="0">
                  <c:v>26</c:v>
                </c:pt>
                <c:pt idx="1">
                  <c:v>28</c:v>
                </c:pt>
                <c:pt idx="2">
                  <c:v>6</c:v>
                </c:pt>
                <c:pt idx="3">
                  <c:v>8</c:v>
                </c:pt>
                <c:pt idx="4">
                  <c:v>177</c:v>
                </c:pt>
                <c:pt idx="5">
                  <c:v>10</c:v>
                </c:pt>
                <c:pt idx="6">
                  <c:v>14</c:v>
                </c:pt>
                <c:pt idx="7">
                  <c:v>6</c:v>
                </c:pt>
                <c:pt idx="8">
                  <c:v>2</c:v>
                </c:pt>
                <c:pt idx="9">
                  <c:v>2</c:v>
                </c:pt>
                <c:pt idx="10">
                  <c:v>18</c:v>
                </c:pt>
                <c:pt idx="11">
                  <c:v>34</c:v>
                </c:pt>
                <c:pt idx="12">
                  <c:v>14</c:v>
                </c:pt>
                <c:pt idx="13">
                  <c:v>1</c:v>
                </c:pt>
                <c:pt idx="14">
                  <c:v>10</c:v>
                </c:pt>
                <c:pt idx="15">
                  <c:v>74</c:v>
                </c:pt>
                <c:pt idx="16">
                  <c:v>5</c:v>
                </c:pt>
                <c:pt idx="17">
                  <c:v>15</c:v>
                </c:pt>
                <c:pt idx="18">
                  <c:v>4</c:v>
                </c:pt>
                <c:pt idx="19">
                  <c:v>6</c:v>
                </c:pt>
                <c:pt idx="20">
                  <c:v>5</c:v>
                </c:pt>
                <c:pt idx="21">
                  <c:v>26</c:v>
                </c:pt>
                <c:pt idx="22">
                  <c:v>3</c:v>
                </c:pt>
                <c:pt idx="23">
                  <c:v>13</c:v>
                </c:pt>
                <c:pt idx="24">
                  <c:v>6</c:v>
                </c:pt>
                <c:pt idx="25">
                  <c:v>4</c:v>
                </c:pt>
                <c:pt idx="26">
                  <c:v>6</c:v>
                </c:pt>
                <c:pt idx="27">
                  <c:v>2</c:v>
                </c:pt>
              </c:numCache>
            </c:numRef>
          </c:val>
          <c:extLst>
            <c:ext xmlns:c16="http://schemas.microsoft.com/office/drawing/2014/chart" uri="{C3380CC4-5D6E-409C-BE32-E72D297353CC}">
              <c16:uniqueId val="{00000001-CF81-4338-9BAC-71A4B563FEBB}"/>
            </c:ext>
          </c:extLst>
        </c:ser>
        <c:dLbls>
          <c:showLegendKey val="0"/>
          <c:showVal val="0"/>
          <c:showCatName val="0"/>
          <c:showSerName val="0"/>
          <c:showPercent val="0"/>
          <c:showBubbleSize val="0"/>
        </c:dLbls>
        <c:gapWidth val="219"/>
        <c:overlap val="-27"/>
        <c:axId val="197688904"/>
        <c:axId val="197659024"/>
      </c:barChart>
      <c:catAx>
        <c:axId val="197688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7659024"/>
        <c:crosses val="autoZero"/>
        <c:auto val="1"/>
        <c:lblAlgn val="ctr"/>
        <c:lblOffset val="100"/>
        <c:noMultiLvlLbl val="0"/>
      </c:catAx>
      <c:valAx>
        <c:axId val="197659024"/>
        <c:scaling>
          <c:orientation val="minMax"/>
        </c:scaling>
        <c:delete val="0"/>
        <c:axPos val="l"/>
        <c:majorGridlines>
          <c:spPr>
            <a:ln w="9525" cap="flat" cmpd="sng" algn="ctr">
              <a:solidFill>
                <a:schemeClr val="tx1">
                  <a:lumMod val="15000"/>
                  <a:lumOff val="85000"/>
                </a:schemeClr>
              </a:solidFill>
              <a:round/>
            </a:ln>
            <a:effectLst>
              <a:glow>
                <a:schemeClr val="accent1">
                  <a:alpha val="40000"/>
                </a:schemeClr>
              </a:glow>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7688904"/>
        <c:crosses val="autoZero"/>
        <c:crossBetween val="between"/>
      </c:valAx>
      <c:spPr>
        <a:noFill/>
        <a:ln w="25400">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Visible val="1"/>
      </c14:pivotOptions>
    </c:ext>
  </c:extLst>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[Employee Satisfaction Survey July 2022 (Responses).xlsx]Sheet4!PivotTable3</c:name>
    <c:fmtId val="-1"/>
  </c:pivotSource>
  <c:chart>
    <c:autoTitleDeleted val="1"/>
    <c:pivotFmts>
      <c:pivotFmt>
        <c:idx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marker>
          <c:symbol val="circle"/>
          <c:size val="6"/>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Lst>
        </c:dLbl>
      </c:pivotFmt>
      <c:pivotFmt>
        <c:idx val="1"/>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Lst>
        </c:dLbl>
      </c:pivotFmt>
      <c:pivotFmt>
        <c:idx val="2"/>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pivotFmt>
      <c:pivotFmt>
        <c:idx val="3"/>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pivotFmt>
      <c:pivotFmt>
        <c:idx val="4"/>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pivotFmt>
      <c:pivotFmt>
        <c:idx val="5"/>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pivotFmt>
      <c:pivotFmt>
        <c:idx val="6"/>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pivotFmt>
      <c:pivotFmt>
        <c:idx val="7"/>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Lst>
        </c:dLbl>
      </c:pivotFmt>
      <c:pivotFmt>
        <c:idx val="8"/>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pivotFmt>
      <c:pivotFmt>
        <c:idx val="9"/>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pivotFmt>
      <c:pivotFmt>
        <c:idx val="1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pivotFmt>
      <c:pivotFmt>
        <c:idx val="11"/>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pivotFmt>
      <c:pivotFmt>
        <c:idx val="12"/>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pivotFmt>
    </c:pivotFmts>
    <c:plotArea>
      <c:layout/>
      <c:pieChart>
        <c:varyColors val="1"/>
        <c:ser>
          <c:idx val="0"/>
          <c:order val="0"/>
          <c:tx>
            <c:strRef>
              <c:f>Sheet4!$B$3</c:f>
              <c:strCache>
                <c:ptCount val="1"/>
                <c:pt idx="0">
                  <c:v>Total</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6C24-4036-8E11-EC32478179B6}"/>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6C24-4036-8E11-EC32478179B6}"/>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6C24-4036-8E11-EC32478179B6}"/>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6C24-4036-8E11-EC32478179B6}"/>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6C24-4036-8E11-EC32478179B6}"/>
              </c:ext>
            </c:extLst>
          </c:dPt>
          <c:dLbls>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Sheet4!$A$4:$A$9</c:f>
              <c:strCache>
                <c:ptCount val="5"/>
                <c:pt idx="0">
                  <c:v>1</c:v>
                </c:pt>
                <c:pt idx="1">
                  <c:v>2</c:v>
                </c:pt>
                <c:pt idx="2">
                  <c:v>3</c:v>
                </c:pt>
                <c:pt idx="3">
                  <c:v>4</c:v>
                </c:pt>
                <c:pt idx="4">
                  <c:v>5</c:v>
                </c:pt>
              </c:strCache>
            </c:strRef>
          </c:cat>
          <c:val>
            <c:numRef>
              <c:f>Sheet4!$B$4:$B$9</c:f>
              <c:numCache>
                <c:formatCode>General</c:formatCode>
                <c:ptCount val="5"/>
                <c:pt idx="0">
                  <c:v>49</c:v>
                </c:pt>
                <c:pt idx="1">
                  <c:v>35</c:v>
                </c:pt>
                <c:pt idx="2">
                  <c:v>88</c:v>
                </c:pt>
                <c:pt idx="3">
                  <c:v>127</c:v>
                </c:pt>
                <c:pt idx="4">
                  <c:v>245</c:v>
                </c:pt>
              </c:numCache>
            </c:numRef>
          </c:val>
          <c:extLst>
            <c:ext xmlns:c16="http://schemas.microsoft.com/office/drawing/2014/chart" uri="{C3380CC4-5D6E-409C-BE32-E72D297353CC}">
              <c16:uniqueId val="{0000000A-6C24-4036-8E11-EC32478179B6}"/>
            </c:ext>
          </c:extLst>
        </c:ser>
        <c:dLbls>
          <c:showLegendKey val="0"/>
          <c:showVal val="0"/>
          <c:showCatName val="0"/>
          <c:showSerName val="0"/>
          <c:showPercent val="0"/>
          <c:showBubbleSize val="0"/>
          <c:showLeaderLines val="0"/>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pivotSource>
    <c:name>[Employee Satisfaction Survey July 2022 (Responses).xlsx]Sheet4!PivotTable3</c:name>
    <c:fmtId val="-1"/>
  </c:pivotSource>
  <c:chart>
    <c:autoTitleDeleted val="1"/>
    <c:pivotFmts>
      <c:pivotFmt>
        <c:idx val="0"/>
        <c:spPr>
          <a:pattFill prst="ltUpDiag">
            <a:fgClr>
              <a:schemeClr val="accent6"/>
            </a:fgClr>
            <a:bgClr>
              <a:schemeClr val="lt1"/>
            </a:bgClr>
          </a:pattFill>
          <a:ln>
            <a:noFill/>
          </a:ln>
          <a:effectLst/>
        </c:spPr>
        <c:marker>
          <c:symbol val="circle"/>
          <c:size val="5"/>
          <c:spPr>
            <a:solidFill>
              <a:schemeClr val="accent6"/>
            </a:solidFill>
            <a:ln w="22225">
              <a:solidFill>
                <a:schemeClr val="lt1"/>
              </a:solidFill>
              <a:round/>
            </a:ln>
            <a:effectLst/>
          </c:spPr>
        </c:marker>
        <c:dLbl>
          <c:idx val="0"/>
          <c:spPr>
            <a:solidFill>
              <a:schemeClr val="accent6">
                <a:alpha val="70000"/>
              </a:schemeClr>
            </a:solid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
        <c:spPr>
          <a:pattFill prst="ltUpDiag">
            <a:fgClr>
              <a:schemeClr val="accent6"/>
            </a:fgClr>
            <a:bgClr>
              <a:schemeClr val="lt1"/>
            </a:bgClr>
          </a:pattFill>
          <a:ln>
            <a:noFill/>
          </a:ln>
          <a:effectLst/>
        </c:spPr>
        <c:marker>
          <c:symbol val="none"/>
        </c:marker>
        <c:dLbl>
          <c:idx val="0"/>
          <c:spPr>
            <a:solidFill>
              <a:schemeClr val="accent6">
                <a:alpha val="70000"/>
              </a:schemeClr>
            </a:solid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
        <c:spPr>
          <a:pattFill prst="ltUpDiag">
            <a:fgClr>
              <a:schemeClr val="accent6"/>
            </a:fgClr>
            <a:bgClr>
              <a:schemeClr val="lt1"/>
            </a:bgClr>
          </a:pattFill>
          <a:ln>
            <a:noFill/>
          </a:ln>
          <a:effectLst/>
        </c:spPr>
        <c:marker>
          <c:symbol val="none"/>
        </c:marker>
        <c:dLbl>
          <c:idx val="0"/>
          <c:spPr>
            <a:solidFill>
              <a:schemeClr val="accent6">
                <a:alpha val="70000"/>
              </a:schemeClr>
            </a:solid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s>
    <c:plotArea>
      <c:layout>
        <c:manualLayout>
          <c:layoutTarget val="inner"/>
          <c:xMode val="edge"/>
          <c:yMode val="edge"/>
          <c:x val="7.8585718835606971E-2"/>
          <c:y val="0.25181665928868557"/>
          <c:w val="0.75393546673207801"/>
          <c:h val="0.56218886784013167"/>
        </c:manualLayout>
      </c:layout>
      <c:barChart>
        <c:barDir val="col"/>
        <c:grouping val="clustered"/>
        <c:varyColors val="0"/>
        <c:ser>
          <c:idx val="0"/>
          <c:order val="0"/>
          <c:tx>
            <c:strRef>
              <c:f>Sheet4!$B$1</c:f>
              <c:strCache>
                <c:ptCount val="1"/>
                <c:pt idx="0">
                  <c:v>Total</c:v>
                </c:pt>
              </c:strCache>
            </c:strRef>
          </c:tx>
          <c:spPr>
            <a:pattFill prst="ltUpDiag">
              <a:fgClr>
                <a:schemeClr val="accent6"/>
              </a:fgClr>
              <a:bgClr>
                <a:schemeClr val="lt1"/>
              </a:bgClr>
            </a:pattFill>
            <a:ln>
              <a:noFill/>
            </a:ln>
            <a:effectLst/>
          </c:spPr>
          <c:invertIfNegative val="0"/>
          <c:dLbls>
            <c:spPr>
              <a:solidFill>
                <a:schemeClr val="accent6">
                  <a:alpha val="70000"/>
                </a:schemeClr>
              </a:solid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accent6">
                          <a:lumMod val="60000"/>
                          <a:lumOff val="40000"/>
                        </a:schemeClr>
                      </a:solidFill>
                    </a:ln>
                    <a:effectLst/>
                  </c:spPr>
                </c15:leaderLines>
              </c:ext>
            </c:extLst>
          </c:dLbls>
          <c:cat>
            <c:strRef>
              <c:f>Sheet4!$A$2:$A$7</c:f>
              <c:strCache>
                <c:ptCount val="5"/>
                <c:pt idx="0">
                  <c:v>1</c:v>
                </c:pt>
                <c:pt idx="1">
                  <c:v>2</c:v>
                </c:pt>
                <c:pt idx="2">
                  <c:v>3</c:v>
                </c:pt>
                <c:pt idx="3">
                  <c:v>4</c:v>
                </c:pt>
                <c:pt idx="4">
                  <c:v>5</c:v>
                </c:pt>
              </c:strCache>
            </c:strRef>
          </c:cat>
          <c:val>
            <c:numRef>
              <c:f>Sheet4!$B$2:$B$7</c:f>
              <c:numCache>
                <c:formatCode>General</c:formatCode>
                <c:ptCount val="5"/>
                <c:pt idx="0">
                  <c:v>31</c:v>
                </c:pt>
                <c:pt idx="1">
                  <c:v>38</c:v>
                </c:pt>
                <c:pt idx="2">
                  <c:v>122</c:v>
                </c:pt>
                <c:pt idx="3">
                  <c:v>190</c:v>
                </c:pt>
                <c:pt idx="4">
                  <c:v>162</c:v>
                </c:pt>
              </c:numCache>
            </c:numRef>
          </c:val>
          <c:extLst>
            <c:ext xmlns:c16="http://schemas.microsoft.com/office/drawing/2014/chart" uri="{C3380CC4-5D6E-409C-BE32-E72D297353CC}">
              <c16:uniqueId val="{00000000-D6C7-4D09-A57F-306F1D7A914D}"/>
            </c:ext>
          </c:extLst>
        </c:ser>
        <c:dLbls>
          <c:dLblPos val="outEnd"/>
          <c:showLegendKey val="0"/>
          <c:showVal val="1"/>
          <c:showCatName val="0"/>
          <c:showSerName val="0"/>
          <c:showPercent val="0"/>
          <c:showBubbleSize val="0"/>
        </c:dLbls>
        <c:gapWidth val="269"/>
        <c:overlap val="-20"/>
        <c:axId val="285289496"/>
        <c:axId val="148156624"/>
      </c:barChart>
      <c:catAx>
        <c:axId val="285289496"/>
        <c:scaling>
          <c:orientation val="minMax"/>
        </c:scaling>
        <c:delete val="0"/>
        <c:axPos val="b"/>
        <c:majorGridlines>
          <c:spPr>
            <a:ln w="9525" cap="flat" cmpd="sng" algn="ctr">
              <a:solidFill>
                <a:schemeClr val="lt1">
                  <a:alpha val="25000"/>
                </a:schemeClr>
              </a:solidFill>
              <a:round/>
            </a:ln>
            <a:effectLst/>
          </c:spPr>
        </c:majorGridlines>
        <c:numFmt formatCode="General" sourceLinked="1"/>
        <c:majorTickMark val="none"/>
        <c:minorTickMark val="none"/>
        <c:tickLblPos val="nextTo"/>
        <c:spPr>
          <a:noFill/>
          <a:ln w="3175" cap="flat" cmpd="sng" algn="ctr">
            <a:solidFill>
              <a:schemeClr val="accent6">
                <a:lumMod val="60000"/>
                <a:lumOff val="40000"/>
              </a:schemeClr>
            </a:solidFill>
            <a:round/>
          </a:ln>
          <a:effectLst/>
        </c:spPr>
        <c:txPr>
          <a:bodyPr rot="-60000000" spcFirstLastPara="1" vertOverflow="ellipsis" vert="horz" wrap="square" anchor="ctr" anchorCtr="1"/>
          <a:lstStyle/>
          <a:p>
            <a:pPr>
              <a:defRPr sz="800" b="0" i="0" u="none" strike="noStrike" kern="1200" cap="all" spc="150" normalizeH="0" baseline="0">
                <a:solidFill>
                  <a:schemeClr val="lt1"/>
                </a:solidFill>
                <a:latin typeface="+mn-lt"/>
                <a:ea typeface="+mn-ea"/>
                <a:cs typeface="+mn-cs"/>
              </a:defRPr>
            </a:pPr>
            <a:endParaRPr lang="en-US"/>
          </a:p>
        </c:txPr>
        <c:crossAx val="148156624"/>
        <c:crosses val="autoZero"/>
        <c:auto val="1"/>
        <c:lblAlgn val="ctr"/>
        <c:lblOffset val="100"/>
        <c:noMultiLvlLbl val="0"/>
      </c:catAx>
      <c:valAx>
        <c:axId val="148156624"/>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solidFill>
                <a:latin typeface="+mn-lt"/>
                <a:ea typeface="+mn-ea"/>
                <a:cs typeface="+mn-cs"/>
              </a:defRPr>
            </a:pPr>
            <a:endParaRPr lang="en-US"/>
          </a:p>
        </c:txPr>
        <c:crossAx val="285289496"/>
        <c:crosses val="autoZero"/>
        <c:crossBetween val="between"/>
      </c:valAx>
      <c:spPr>
        <a:noFill/>
        <a:ln>
          <a:noFill/>
        </a:ln>
        <a:effectLst/>
      </c:spPr>
    </c:plotArea>
    <c:plotVisOnly val="1"/>
    <c:dispBlanksAs val="gap"/>
    <c:showDLblsOverMax val="0"/>
  </c:chart>
  <c:spPr>
    <a:solidFill>
      <a:schemeClr val="accent6"/>
    </a:solidFill>
    <a:ln w="9525" cap="flat" cmpd="sng" algn="ctr">
      <a:solidFill>
        <a:schemeClr val="accent6"/>
      </a:solidFill>
      <a:round/>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Visible val="1"/>
      </c14:pivotOptions>
    </c:ext>
  </c:extLst>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pivotSource>
    <c:name>[Employee Satisfaction Survey July 2022 (Responses).xlsx]Sheet4!PivotTable3</c:name>
    <c:fmtId val="-1"/>
  </c:pivotSource>
  <c:chart>
    <c:autoTitleDeleted val="1"/>
    <c:pivotFmts>
      <c:pivotFmt>
        <c:idx val="0"/>
        <c:spPr>
          <a:pattFill prst="ltUpDiag">
            <a:fgClr>
              <a:schemeClr val="accent5"/>
            </a:fgClr>
            <a:bgClr>
              <a:schemeClr val="lt1"/>
            </a:bgClr>
          </a:pattFill>
          <a:ln>
            <a:noFill/>
          </a:ln>
          <a:effectLst/>
        </c:spPr>
        <c:marker>
          <c:spPr>
            <a:solidFill>
              <a:schemeClr val="accent5"/>
            </a:solidFill>
            <a:ln w="22225">
              <a:solidFill>
                <a:schemeClr val="lt1"/>
              </a:solidFill>
              <a:round/>
            </a:ln>
            <a:effectLst/>
          </c:spPr>
        </c:marker>
        <c:dLbl>
          <c:idx val="0"/>
          <c:dLblPos val="outEnd"/>
          <c:showLegendKey val="0"/>
          <c:showVal val="1"/>
          <c:showCatName val="0"/>
          <c:showSerName val="0"/>
          <c:showPercent val="0"/>
          <c:showBubbleSize val="0"/>
          <c:extLst>
            <c:ext xmlns:c15="http://schemas.microsoft.com/office/drawing/2012/chart" uri="{CE6537A1-D6FC-4f65-9D91-7224C49458BB}"/>
          </c:extLst>
        </c:dLbl>
      </c:pivotFmt>
      <c:pivotFmt>
        <c:idx val="1"/>
        <c:spPr>
          <a:pattFill prst="ltUpDiag">
            <a:fgClr>
              <a:schemeClr val="accent5"/>
            </a:fgClr>
            <a:bgClr>
              <a:schemeClr val="lt1"/>
            </a:bgClr>
          </a:pattFill>
          <a:ln>
            <a:noFill/>
          </a:ln>
          <a:effectLst/>
        </c:spPr>
        <c:marker>
          <c:symbol val="none"/>
        </c:marker>
        <c:dLbl>
          <c:idx val="0"/>
          <c:spPr>
            <a:solidFill>
              <a:schemeClr val="accent5">
                <a:alpha val="70000"/>
              </a:schemeClr>
            </a:solid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
        <c:spPr>
          <a:pattFill prst="ltUpDiag">
            <a:fgClr>
              <a:schemeClr val="accent5"/>
            </a:fgClr>
            <a:bgClr>
              <a:schemeClr val="lt1"/>
            </a:bgClr>
          </a:pattFill>
          <a:ln>
            <a:noFill/>
          </a:ln>
          <a:effectLst/>
        </c:spPr>
        <c:marker>
          <c:symbol val="none"/>
        </c:marker>
        <c:dLbl>
          <c:idx val="0"/>
          <c:spPr>
            <a:solidFill>
              <a:schemeClr val="accent5">
                <a:alpha val="70000"/>
              </a:schemeClr>
            </a:solid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3"/>
        <c:spPr>
          <a:pattFill prst="ltUpDiag">
            <a:fgClr>
              <a:schemeClr val="accent5"/>
            </a:fgClr>
            <a:bgClr>
              <a:schemeClr val="lt1"/>
            </a:bgClr>
          </a:pattFill>
          <a:ln>
            <a:noFill/>
          </a:ln>
          <a:effectLst/>
        </c:spPr>
        <c:marker>
          <c:symbol val="none"/>
        </c:marker>
        <c:dLbl>
          <c:idx val="0"/>
          <c:spPr>
            <a:solidFill>
              <a:schemeClr val="accent5">
                <a:alpha val="70000"/>
              </a:schemeClr>
            </a:solid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s>
    <c:plotArea>
      <c:layout>
        <c:manualLayout>
          <c:layoutTarget val="inner"/>
          <c:xMode val="edge"/>
          <c:yMode val="edge"/>
          <c:x val="0.12752932682772969"/>
          <c:y val="0.21253642538996734"/>
          <c:w val="0.79446929596797955"/>
          <c:h val="0.6078499680359033"/>
        </c:manualLayout>
      </c:layout>
      <c:barChart>
        <c:barDir val="col"/>
        <c:grouping val="clustered"/>
        <c:varyColors val="0"/>
        <c:ser>
          <c:idx val="0"/>
          <c:order val="0"/>
          <c:tx>
            <c:strRef>
              <c:f>Sheet4!$B$1</c:f>
              <c:strCache>
                <c:ptCount val="1"/>
                <c:pt idx="0">
                  <c:v>Total</c:v>
                </c:pt>
              </c:strCache>
            </c:strRef>
          </c:tx>
          <c:spPr>
            <a:pattFill prst="ltUpDiag">
              <a:fgClr>
                <a:schemeClr val="accent5"/>
              </a:fgClr>
              <a:bgClr>
                <a:schemeClr val="lt1"/>
              </a:bgClr>
            </a:pattFill>
            <a:ln>
              <a:noFill/>
            </a:ln>
            <a:effectLst/>
          </c:spPr>
          <c:invertIfNegative val="0"/>
          <c:dLbls>
            <c:spPr>
              <a:solidFill>
                <a:schemeClr val="accent5">
                  <a:alpha val="70000"/>
                </a:schemeClr>
              </a:solid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accent5">
                          <a:lumMod val="60000"/>
                          <a:lumOff val="40000"/>
                        </a:schemeClr>
                      </a:solidFill>
                    </a:ln>
                    <a:effectLst/>
                  </c:spPr>
                </c15:leaderLines>
              </c:ext>
            </c:extLst>
          </c:dLbls>
          <c:cat>
            <c:strRef>
              <c:f>Sheet4!$A$2:$A$7</c:f>
              <c:strCache>
                <c:ptCount val="5"/>
                <c:pt idx="0">
                  <c:v>1</c:v>
                </c:pt>
                <c:pt idx="1">
                  <c:v>2</c:v>
                </c:pt>
                <c:pt idx="2">
                  <c:v>3</c:v>
                </c:pt>
                <c:pt idx="3">
                  <c:v>4</c:v>
                </c:pt>
                <c:pt idx="4">
                  <c:v>5</c:v>
                </c:pt>
              </c:strCache>
            </c:strRef>
          </c:cat>
          <c:val>
            <c:numRef>
              <c:f>Sheet4!$B$2:$B$7</c:f>
              <c:numCache>
                <c:formatCode>General</c:formatCode>
                <c:ptCount val="5"/>
                <c:pt idx="0">
                  <c:v>21</c:v>
                </c:pt>
                <c:pt idx="1">
                  <c:v>41</c:v>
                </c:pt>
                <c:pt idx="2">
                  <c:v>113</c:v>
                </c:pt>
                <c:pt idx="3">
                  <c:v>189</c:v>
                </c:pt>
                <c:pt idx="4">
                  <c:v>182</c:v>
                </c:pt>
              </c:numCache>
            </c:numRef>
          </c:val>
          <c:extLst>
            <c:ext xmlns:c16="http://schemas.microsoft.com/office/drawing/2014/chart" uri="{C3380CC4-5D6E-409C-BE32-E72D297353CC}">
              <c16:uniqueId val="{00000000-6091-4072-A7FD-41566DDBFD2A}"/>
            </c:ext>
          </c:extLst>
        </c:ser>
        <c:dLbls>
          <c:dLblPos val="outEnd"/>
          <c:showLegendKey val="0"/>
          <c:showVal val="1"/>
          <c:showCatName val="0"/>
          <c:showSerName val="0"/>
          <c:showPercent val="0"/>
          <c:showBubbleSize val="0"/>
        </c:dLbls>
        <c:gapWidth val="269"/>
        <c:overlap val="-20"/>
        <c:axId val="197621904"/>
        <c:axId val="197619944"/>
      </c:barChart>
      <c:catAx>
        <c:axId val="197621904"/>
        <c:scaling>
          <c:orientation val="minMax"/>
        </c:scaling>
        <c:delete val="0"/>
        <c:axPos val="b"/>
        <c:majorGridlines>
          <c:spPr>
            <a:ln w="9525" cap="flat" cmpd="sng" algn="ctr">
              <a:solidFill>
                <a:schemeClr val="lt1">
                  <a:alpha val="25000"/>
                </a:schemeClr>
              </a:solidFill>
              <a:round/>
            </a:ln>
            <a:effectLst/>
          </c:spPr>
        </c:majorGridlines>
        <c:numFmt formatCode="General" sourceLinked="1"/>
        <c:majorTickMark val="none"/>
        <c:minorTickMark val="none"/>
        <c:tickLblPos val="nextTo"/>
        <c:spPr>
          <a:noFill/>
          <a:ln w="3175" cap="flat" cmpd="sng" algn="ctr">
            <a:solidFill>
              <a:schemeClr val="accent5">
                <a:lumMod val="60000"/>
                <a:lumOff val="40000"/>
              </a:schemeClr>
            </a:solidFill>
            <a:round/>
          </a:ln>
          <a:effectLst/>
        </c:spPr>
        <c:txPr>
          <a:bodyPr rot="-60000000" spcFirstLastPara="1" vertOverflow="ellipsis" vert="horz" wrap="square" anchor="ctr" anchorCtr="1"/>
          <a:lstStyle/>
          <a:p>
            <a:pPr>
              <a:defRPr sz="800" b="0" i="0" u="none" strike="noStrike" kern="1200" cap="all" spc="150" normalizeH="0" baseline="0">
                <a:solidFill>
                  <a:schemeClr val="lt1"/>
                </a:solidFill>
                <a:latin typeface="+mn-lt"/>
                <a:ea typeface="+mn-ea"/>
                <a:cs typeface="+mn-cs"/>
              </a:defRPr>
            </a:pPr>
            <a:endParaRPr lang="en-US"/>
          </a:p>
        </c:txPr>
        <c:crossAx val="197619944"/>
        <c:crosses val="autoZero"/>
        <c:auto val="1"/>
        <c:lblAlgn val="ctr"/>
        <c:lblOffset val="100"/>
        <c:noMultiLvlLbl val="0"/>
      </c:catAx>
      <c:valAx>
        <c:axId val="197619944"/>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solidFill>
                <a:latin typeface="+mn-lt"/>
                <a:ea typeface="+mn-ea"/>
                <a:cs typeface="+mn-cs"/>
              </a:defRPr>
            </a:pPr>
            <a:endParaRPr lang="en-US"/>
          </a:p>
        </c:txPr>
        <c:crossAx val="197621904"/>
        <c:crosses val="autoZero"/>
        <c:crossBetween val="between"/>
      </c:valAx>
      <c:spPr>
        <a:noFill/>
        <a:ln>
          <a:noFill/>
        </a:ln>
        <a:effectLst/>
      </c:spPr>
    </c:plotArea>
    <c:plotVisOnly val="1"/>
    <c:dispBlanksAs val="gap"/>
    <c:showDLblsOverMax val="0"/>
  </c:chart>
  <c:spPr>
    <a:solidFill>
      <a:schemeClr val="accent5"/>
    </a:solidFill>
    <a:ln w="9525" cap="flat" cmpd="sng" algn="ctr">
      <a:solidFill>
        <a:schemeClr val="accent5"/>
      </a:solidFill>
      <a:round/>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Visible val="1"/>
      </c14:pivotOptions>
    </c:ext>
  </c:extLst>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[Employee Satisfaction Survey July 2022 (Responses).xlsx]Sheet4!PivotTable3</c:name>
    <c:fmtId val="-1"/>
  </c:pivotSource>
  <c:chart>
    <c:autoTitleDeleted val="1"/>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1"/>
        <c:spPr>
          <a:solidFill>
            <a:schemeClr val="accent3"/>
          </a:solidFill>
          <a:ln w="19050">
            <a:solidFill>
              <a:schemeClr val="lt1"/>
            </a:solidFill>
          </a:ln>
          <a:effectLst/>
        </c:spPr>
      </c:pivotFmt>
      <c:pivotFmt>
        <c:idx val="2"/>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9"/>
        <c:spPr>
          <a:solidFill>
            <a:schemeClr val="accent1"/>
          </a:solidFill>
          <a:ln w="19050">
            <a:solidFill>
              <a:schemeClr val="lt1"/>
            </a:solidFill>
          </a:ln>
          <a:effectLst/>
        </c:spPr>
      </c:pivotFmt>
      <c:pivotFmt>
        <c:idx val="10"/>
        <c:spPr>
          <a:solidFill>
            <a:schemeClr val="accent1"/>
          </a:solidFill>
          <a:ln w="19050">
            <a:solidFill>
              <a:schemeClr val="lt1"/>
            </a:solidFill>
          </a:ln>
          <a:effectLst/>
        </c:spPr>
      </c:pivotFmt>
      <c:pivotFmt>
        <c:idx val="11"/>
        <c:spPr>
          <a:solidFill>
            <a:schemeClr val="accent1"/>
          </a:solidFill>
          <a:ln w="19050">
            <a:solidFill>
              <a:schemeClr val="lt1"/>
            </a:solidFill>
          </a:ln>
          <a:effectLst/>
        </c:spPr>
      </c:pivotFmt>
      <c:pivotFmt>
        <c:idx val="12"/>
        <c:spPr>
          <a:solidFill>
            <a:schemeClr val="accent1"/>
          </a:solidFill>
          <a:ln w="19050">
            <a:solidFill>
              <a:schemeClr val="lt1"/>
            </a:solidFill>
          </a:ln>
          <a:effectLst/>
        </c:spPr>
      </c:pivotFmt>
      <c:pivotFmt>
        <c:idx val="13"/>
        <c:spPr>
          <a:solidFill>
            <a:schemeClr val="accent1"/>
          </a:solidFill>
          <a:ln w="19050">
            <a:solidFill>
              <a:schemeClr val="lt1"/>
            </a:solidFill>
          </a:ln>
          <a:effectLst/>
        </c:spPr>
      </c:pivotFmt>
    </c:pivotFmts>
    <c:plotArea>
      <c:layout/>
      <c:doughnutChart>
        <c:varyColors val="1"/>
        <c:ser>
          <c:idx val="0"/>
          <c:order val="0"/>
          <c:tx>
            <c:strRef>
              <c:f>Sheet4!$B$3</c:f>
              <c:strCache>
                <c:ptCount val="1"/>
                <c:pt idx="0">
                  <c:v>Total</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236C-41DF-BCC3-BFA14079A2CD}"/>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236C-41DF-BCC3-BFA14079A2CD}"/>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236C-41DF-BCC3-BFA14079A2CD}"/>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236C-41DF-BCC3-BFA14079A2CD}"/>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236C-41DF-BCC3-BFA14079A2CD}"/>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showLegendKey val="0"/>
            <c:showVal val="1"/>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Sheet4!$A$4:$A$9</c:f>
              <c:strCache>
                <c:ptCount val="5"/>
                <c:pt idx="0">
                  <c:v>1</c:v>
                </c:pt>
                <c:pt idx="1">
                  <c:v>2</c:v>
                </c:pt>
                <c:pt idx="2">
                  <c:v>3</c:v>
                </c:pt>
                <c:pt idx="3">
                  <c:v>4</c:v>
                </c:pt>
                <c:pt idx="4">
                  <c:v>5</c:v>
                </c:pt>
              </c:strCache>
            </c:strRef>
          </c:cat>
          <c:val>
            <c:numRef>
              <c:f>Sheet4!$B$4:$B$9</c:f>
              <c:numCache>
                <c:formatCode>General</c:formatCode>
                <c:ptCount val="5"/>
                <c:pt idx="0">
                  <c:v>64</c:v>
                </c:pt>
                <c:pt idx="1">
                  <c:v>55</c:v>
                </c:pt>
                <c:pt idx="2">
                  <c:v>115</c:v>
                </c:pt>
                <c:pt idx="3">
                  <c:v>176</c:v>
                </c:pt>
                <c:pt idx="4">
                  <c:v>133</c:v>
                </c:pt>
              </c:numCache>
            </c:numRef>
          </c:val>
          <c:extLst>
            <c:ext xmlns:c16="http://schemas.microsoft.com/office/drawing/2014/chart" uri="{C3380CC4-5D6E-409C-BE32-E72D297353CC}">
              <c16:uniqueId val="{0000000A-236C-41DF-BCC3-BFA14079A2CD}"/>
            </c:ext>
          </c:extLst>
        </c:ser>
        <c:dLbls>
          <c:showLegendKey val="0"/>
          <c:showVal val="1"/>
          <c:showCatName val="0"/>
          <c:showSerName val="0"/>
          <c:showPercent val="0"/>
          <c:showBubbleSize val="0"/>
          <c:showLeaderLines val="1"/>
        </c:dLbls>
        <c:firstSliceAng val="0"/>
        <c:holeSize val="50"/>
      </c:doughnutChart>
      <c:spPr>
        <a:noFill/>
        <a:ln>
          <a:noFill/>
        </a:ln>
        <a:effectLst/>
      </c:spPr>
    </c:plotArea>
    <c:legend>
      <c:legendPos val="r"/>
      <c:layout>
        <c:manualLayout>
          <c:xMode val="edge"/>
          <c:yMode val="edge"/>
          <c:x val="0.71004666575414854"/>
          <c:y val="0.20106898852365529"/>
          <c:w val="0.18484397531107849"/>
          <c:h val="0.31144168086145269"/>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[Employee Satisfaction Survey July 2022 (Responses).xlsx]Sheet4!PivotTable3</c:name>
    <c:fmtId val="-1"/>
  </c:pivotSource>
  <c:chart>
    <c:autoTitleDeleted val="1"/>
    <c:pivotFmts>
      <c:pivotFmt>
        <c:idx val="0"/>
        <c:spPr>
          <a:solidFill>
            <a:schemeClr val="accent1"/>
          </a:solidFill>
          <a:ln w="28575" cap="rnd">
            <a:solidFill>
              <a:schemeClr val="accent1"/>
            </a:solidFill>
            <a:round/>
          </a:ln>
          <a:effectLst/>
        </c:spPr>
        <c:marker>
          <c:symbol val="circle"/>
          <c:size val="5"/>
          <c:spPr>
            <a:solidFill>
              <a:schemeClr val="accent1"/>
            </a:solidFill>
            <a:ln w="9525">
              <a:solidFill>
                <a:schemeClr val="accent1"/>
              </a:solidFill>
            </a:ln>
            <a:effectLst/>
          </c:spPr>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extLst>
            <c:ext xmlns:c15="http://schemas.microsoft.com/office/drawing/2012/chart" uri="{CE6537A1-D6FC-4f65-9D91-7224C49458BB}"/>
          </c:extLst>
        </c:dLbl>
      </c:pivotFmt>
      <c:pivotFmt>
        <c:idx val="1"/>
        <c:spPr>
          <a:solidFill>
            <a:schemeClr val="accent1"/>
          </a:solidFill>
          <a:ln w="28575" cap="rnd">
            <a:solidFill>
              <a:schemeClr val="accent1"/>
            </a:solidFill>
            <a:round/>
          </a:ln>
          <a:effectLst/>
        </c:spPr>
        <c:marker>
          <c:symbol val="circle"/>
          <c:size val="5"/>
          <c:spPr>
            <a:solidFill>
              <a:schemeClr val="accent1"/>
            </a:solidFill>
            <a:ln w="9525">
              <a:solidFill>
                <a:schemeClr val="accent1"/>
              </a:solidFill>
            </a:ln>
            <a:effectLst/>
          </c:spPr>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extLst>
            <c:ext xmlns:c15="http://schemas.microsoft.com/office/drawing/2012/chart" uri="{CE6537A1-D6FC-4f65-9D91-7224C49458BB}"/>
          </c:extLst>
        </c:dLbl>
      </c:pivotFmt>
      <c:pivotFmt>
        <c:idx val="2"/>
        <c:spPr>
          <a:solidFill>
            <a:schemeClr val="accent1"/>
          </a:solidFill>
          <a:ln w="28575" cap="rnd">
            <a:solidFill>
              <a:schemeClr val="accent1"/>
            </a:solidFill>
            <a:round/>
          </a:ln>
          <a:effectLst/>
        </c:spPr>
        <c:marker>
          <c:symbol val="circle"/>
          <c:size val="5"/>
          <c:spPr>
            <a:solidFill>
              <a:schemeClr val="accent1"/>
            </a:solidFill>
            <a:ln w="9525">
              <a:solidFill>
                <a:schemeClr val="accent1"/>
              </a:solidFill>
            </a:ln>
            <a:effectLst/>
          </c:spPr>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extLst>
            <c:ext xmlns:c15="http://schemas.microsoft.com/office/drawing/2012/chart" uri="{CE6537A1-D6FC-4f65-9D91-7224C49458BB}"/>
          </c:extLst>
        </c:dLbl>
      </c:pivotFmt>
    </c:pivotFmts>
    <c:plotArea>
      <c:layout>
        <c:manualLayout>
          <c:layoutTarget val="inner"/>
          <c:xMode val="edge"/>
          <c:yMode val="edge"/>
          <c:x val="9.3136482939632531E-2"/>
          <c:y val="0.15782407407407409"/>
          <c:w val="0.73875196850393698"/>
          <c:h val="0.72088764946048411"/>
        </c:manualLayout>
      </c:layout>
      <c:lineChart>
        <c:grouping val="stacked"/>
        <c:varyColors val="0"/>
        <c:ser>
          <c:idx val="0"/>
          <c:order val="0"/>
          <c:tx>
            <c:strRef>
              <c:f>Sheet4!$B$3</c:f>
              <c:strCache>
                <c:ptCount val="1"/>
                <c:pt idx="0">
                  <c:v>Total</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Sheet4!$A$4:$A$9</c:f>
              <c:strCache>
                <c:ptCount val="5"/>
                <c:pt idx="0">
                  <c:v>1</c:v>
                </c:pt>
                <c:pt idx="1">
                  <c:v>2</c:v>
                </c:pt>
                <c:pt idx="2">
                  <c:v>3</c:v>
                </c:pt>
                <c:pt idx="3">
                  <c:v>4</c:v>
                </c:pt>
                <c:pt idx="4">
                  <c:v>5</c:v>
                </c:pt>
              </c:strCache>
            </c:strRef>
          </c:cat>
          <c:val>
            <c:numRef>
              <c:f>Sheet4!$B$4:$B$9</c:f>
              <c:numCache>
                <c:formatCode>General</c:formatCode>
                <c:ptCount val="5"/>
                <c:pt idx="0">
                  <c:v>85</c:v>
                </c:pt>
                <c:pt idx="1">
                  <c:v>94</c:v>
                </c:pt>
                <c:pt idx="2">
                  <c:v>129</c:v>
                </c:pt>
                <c:pt idx="3">
                  <c:v>121</c:v>
                </c:pt>
                <c:pt idx="4">
                  <c:v>112</c:v>
                </c:pt>
              </c:numCache>
            </c:numRef>
          </c:val>
          <c:smooth val="0"/>
          <c:extLst>
            <c:ext xmlns:c16="http://schemas.microsoft.com/office/drawing/2014/chart" uri="{C3380CC4-5D6E-409C-BE32-E72D297353CC}">
              <c16:uniqueId val="{00000000-1EC2-480A-A60A-231BA027E08C}"/>
            </c:ext>
          </c:extLst>
        </c:ser>
        <c:dLbls>
          <c:dLblPos val="t"/>
          <c:showLegendKey val="0"/>
          <c:showVal val="1"/>
          <c:showCatName val="0"/>
          <c:showSerName val="0"/>
          <c:showPercent val="0"/>
          <c:showBubbleSize val="0"/>
        </c:dLbls>
        <c:marker val="1"/>
        <c:smooth val="0"/>
        <c:axId val="197616024"/>
        <c:axId val="197616416"/>
      </c:lineChart>
      <c:catAx>
        <c:axId val="1976160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7616416"/>
        <c:crosses val="autoZero"/>
        <c:auto val="1"/>
        <c:lblAlgn val="ctr"/>
        <c:lblOffset val="100"/>
        <c:noMultiLvlLbl val="0"/>
      </c:catAx>
      <c:valAx>
        <c:axId val="1976164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7616024"/>
        <c:crosses val="autoZero"/>
        <c:crossBetween val="between"/>
      </c:valAx>
      <c:spPr>
        <a:noFill/>
        <a:ln>
          <a:noFill/>
        </a:ln>
        <a:effectLst/>
      </c:spPr>
    </c:plotArea>
    <c:plotVisOnly val="1"/>
    <c:dispBlanksAs val="zero"/>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Visible val="1"/>
      </c14:pivotOptions>
    </c:ext>
  </c:extLst>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[Employee Satisfaction Survey July 2022 (Responses).xlsx]Sheet4!PivotTable3</c:name>
    <c:fmtId val="-1"/>
  </c:pivotSource>
  <c:chart>
    <c:autoTitleDeleted val="1"/>
    <c:pivotFmts>
      <c:pivotFmt>
        <c:idx val="0"/>
        <c:spPr>
          <a:solidFill>
            <a:schemeClr val="accent1">
              <a:alpha val="85000"/>
            </a:schemeClr>
          </a:solidFill>
          <a:ln w="31750" cap="rnd" cmpd="sng" algn="ctr">
            <a:solidFill>
              <a:schemeClr val="accent1"/>
            </a:solidFill>
            <a:round/>
          </a:ln>
          <a:effectLst/>
        </c:spPr>
        <c:marker>
          <c:symbol val="circle"/>
          <c:size val="17"/>
          <c:spPr>
            <a:solidFill>
              <a:schemeClr val="accent1"/>
            </a:solidFill>
            <a:ln>
              <a:noFill/>
            </a:ln>
            <a:effectLst/>
          </c:spPr>
        </c:marker>
        <c:dLbl>
          <c:idx val="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
        <c:spPr>
          <a:solidFill>
            <a:schemeClr val="accent1">
              <a:alpha val="85000"/>
            </a:schemeClr>
          </a:solidFill>
          <a:ln w="31750" cap="rnd" cmpd="sng" algn="ctr">
            <a:solidFill>
              <a:schemeClr val="accent1"/>
            </a:solidFill>
            <a:round/>
          </a:ln>
          <a:effectLst/>
        </c:spPr>
        <c:marker>
          <c:symbol val="circle"/>
          <c:size val="17"/>
          <c:spPr>
            <a:solidFill>
              <a:schemeClr val="accent1"/>
            </a:solidFill>
            <a:ln>
              <a:noFill/>
            </a:ln>
            <a:effectLst/>
          </c:spPr>
        </c:marker>
        <c:dLbl>
          <c:idx val="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2"/>
        <c:spPr>
          <a:solidFill>
            <a:schemeClr val="accent1">
              <a:alpha val="85000"/>
            </a:schemeClr>
          </a:solidFill>
          <a:ln w="31750" cap="rnd" cmpd="sng" algn="ctr">
            <a:solidFill>
              <a:schemeClr val="accent1"/>
            </a:solidFill>
            <a:round/>
          </a:ln>
          <a:effectLst/>
        </c:spPr>
        <c:marker>
          <c:symbol val="circle"/>
          <c:size val="17"/>
          <c:spPr>
            <a:solidFill>
              <a:schemeClr val="accent1"/>
            </a:solidFill>
            <a:ln>
              <a:noFill/>
            </a:ln>
            <a:effectLst/>
          </c:spPr>
        </c:marker>
        <c:dLbl>
          <c:idx val="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s>
    <c:plotArea>
      <c:layout/>
      <c:lineChart>
        <c:grouping val="standard"/>
        <c:varyColors val="0"/>
        <c:ser>
          <c:idx val="0"/>
          <c:order val="0"/>
          <c:tx>
            <c:strRef>
              <c:f>Sheet4!$B$3</c:f>
              <c:strCache>
                <c:ptCount val="1"/>
                <c:pt idx="0">
                  <c:v>Total</c:v>
                </c:pt>
              </c:strCache>
            </c:strRef>
          </c:tx>
          <c:spPr>
            <a:ln w="31750" cap="rnd">
              <a:solidFill>
                <a:schemeClr val="accent1"/>
              </a:solidFill>
              <a:round/>
            </a:ln>
            <a:effectLst/>
          </c:spPr>
          <c:marker>
            <c:symbol val="circle"/>
            <c:size val="17"/>
            <c:spPr>
              <a:solidFill>
                <a:schemeClr val="accent1"/>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Sheet4!$A$4:$A$9</c:f>
              <c:strCache>
                <c:ptCount val="5"/>
                <c:pt idx="0">
                  <c:v>1</c:v>
                </c:pt>
                <c:pt idx="1">
                  <c:v>2</c:v>
                </c:pt>
                <c:pt idx="2">
                  <c:v>3</c:v>
                </c:pt>
                <c:pt idx="3">
                  <c:v>4</c:v>
                </c:pt>
                <c:pt idx="4">
                  <c:v>5</c:v>
                </c:pt>
              </c:strCache>
            </c:strRef>
          </c:cat>
          <c:val>
            <c:numRef>
              <c:f>Sheet4!$B$4:$B$9</c:f>
              <c:numCache>
                <c:formatCode>General</c:formatCode>
                <c:ptCount val="5"/>
                <c:pt idx="0">
                  <c:v>21</c:v>
                </c:pt>
                <c:pt idx="1">
                  <c:v>22</c:v>
                </c:pt>
                <c:pt idx="2">
                  <c:v>49</c:v>
                </c:pt>
                <c:pt idx="3">
                  <c:v>149</c:v>
                </c:pt>
                <c:pt idx="4">
                  <c:v>305</c:v>
                </c:pt>
              </c:numCache>
            </c:numRef>
          </c:val>
          <c:smooth val="0"/>
          <c:extLst>
            <c:ext xmlns:c16="http://schemas.microsoft.com/office/drawing/2014/chart" uri="{C3380CC4-5D6E-409C-BE32-E72D297353CC}">
              <c16:uniqueId val="{00000000-D1D5-4214-8DBF-12B25B747496}"/>
            </c:ext>
          </c:extLst>
        </c:ser>
        <c:dLbls>
          <c:dLblPos val="ctr"/>
          <c:showLegendKey val="0"/>
          <c:showVal val="1"/>
          <c:showCatName val="0"/>
          <c:showSerName val="0"/>
          <c:showPercent val="0"/>
          <c:showBubbleSize val="0"/>
        </c:dLbls>
        <c:marker val="1"/>
        <c:smooth val="0"/>
        <c:axId val="197620336"/>
        <c:axId val="197615632"/>
      </c:lineChart>
      <c:catAx>
        <c:axId val="19762033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197615632"/>
        <c:crosses val="autoZero"/>
        <c:auto val="1"/>
        <c:lblAlgn val="ctr"/>
        <c:lblOffset val="100"/>
        <c:noMultiLvlLbl val="0"/>
      </c:catAx>
      <c:valAx>
        <c:axId val="19761563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97620336"/>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Visible val="1"/>
      </c14:pivotOptions>
    </c:ext>
  </c:extLst>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[Employee Satisfaction Survey July 2022 (Responses).xlsx]Sheet4!PivotTable3</c:name>
    <c:fmtId val="-1"/>
  </c:pivotSource>
  <c:chart>
    <c:title>
      <c:overlay val="0"/>
      <c:spPr>
        <a:noFill/>
        <a:ln>
          <a:noFill/>
        </a:ln>
        <a:effectLst/>
      </c:spPr>
      <c:txPr>
        <a:bodyPr rot="0" spcFirstLastPara="1" vertOverflow="ellipsis" vert="horz" wrap="square" anchor="ctr" anchorCtr="1"/>
        <a:lstStyle/>
        <a:p>
          <a:pPr>
            <a:defRPr sz="1995" b="1" i="0" u="none" strike="noStrike" kern="1200" cap="all" spc="100" normalizeH="0" baseline="0">
              <a:solidFill>
                <a:schemeClr val="lt1"/>
              </a:solidFill>
              <a:latin typeface="+mn-lt"/>
              <a:ea typeface="+mn-ea"/>
              <a:cs typeface="+mn-cs"/>
            </a:defRPr>
          </a:pPr>
          <a:endParaRPr lang="en-US"/>
        </a:p>
      </c:txPr>
    </c:title>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s>
    <c:plotArea>
      <c:layout>
        <c:manualLayout>
          <c:layoutTarget val="inner"/>
          <c:xMode val="edge"/>
          <c:yMode val="edge"/>
          <c:x val="0.11373022569962345"/>
          <c:y val="0.1789818460192476"/>
          <c:w val="0.74920673800895998"/>
          <c:h val="0.66713728492271795"/>
        </c:manualLayout>
      </c:layout>
      <c:barChart>
        <c:barDir val="col"/>
        <c:grouping val="clustered"/>
        <c:varyColors val="0"/>
        <c:ser>
          <c:idx val="0"/>
          <c:order val="0"/>
          <c:tx>
            <c:strRef>
              <c:f>Sheet4!$B$3</c:f>
              <c:strCache>
                <c:ptCount val="1"/>
                <c:pt idx="0">
                  <c:v>Total</c:v>
                </c:pt>
              </c:strCache>
            </c:strRef>
          </c:tx>
          <c:spPr>
            <a:pattFill prst="ltUpDiag">
              <a:fgClr>
                <a:schemeClr val="accent1"/>
              </a:fgClr>
              <a:bgClr>
                <a:schemeClr val="lt1"/>
              </a:bgClr>
            </a:pattFill>
            <a:ln>
              <a:noFill/>
            </a:ln>
            <a:effectLst/>
          </c:spPr>
          <c:invertIfNegative val="0"/>
          <c:dLbls>
            <c:spPr>
              <a:solidFill>
                <a:schemeClr val="accent1">
                  <a:alpha val="70000"/>
                </a:schemeClr>
              </a:solid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accent1">
                          <a:lumMod val="60000"/>
                          <a:lumOff val="40000"/>
                        </a:schemeClr>
                      </a:solidFill>
                    </a:ln>
                    <a:effectLst/>
                  </c:spPr>
                </c15:leaderLines>
              </c:ext>
            </c:extLst>
          </c:dLbls>
          <c:cat>
            <c:strRef>
              <c:f>Sheet4!$A$4:$A$9</c:f>
              <c:strCache>
                <c:ptCount val="5"/>
                <c:pt idx="0">
                  <c:v>1</c:v>
                </c:pt>
                <c:pt idx="1">
                  <c:v>2</c:v>
                </c:pt>
                <c:pt idx="2">
                  <c:v>3</c:v>
                </c:pt>
                <c:pt idx="3">
                  <c:v>4</c:v>
                </c:pt>
                <c:pt idx="4">
                  <c:v>5</c:v>
                </c:pt>
              </c:strCache>
            </c:strRef>
          </c:cat>
          <c:val>
            <c:numRef>
              <c:f>Sheet4!$B$4:$B$9</c:f>
              <c:numCache>
                <c:formatCode>General</c:formatCode>
                <c:ptCount val="5"/>
                <c:pt idx="0">
                  <c:v>28</c:v>
                </c:pt>
                <c:pt idx="1">
                  <c:v>23</c:v>
                </c:pt>
                <c:pt idx="2">
                  <c:v>70</c:v>
                </c:pt>
                <c:pt idx="3">
                  <c:v>150</c:v>
                </c:pt>
                <c:pt idx="4">
                  <c:v>272</c:v>
                </c:pt>
              </c:numCache>
            </c:numRef>
          </c:val>
          <c:extLst>
            <c:ext xmlns:c16="http://schemas.microsoft.com/office/drawing/2014/chart" uri="{C3380CC4-5D6E-409C-BE32-E72D297353CC}">
              <c16:uniqueId val="{00000000-52A1-4066-9728-5F22A3B08A7B}"/>
            </c:ext>
          </c:extLst>
        </c:ser>
        <c:dLbls>
          <c:dLblPos val="outEnd"/>
          <c:showLegendKey val="0"/>
          <c:showVal val="1"/>
          <c:showCatName val="0"/>
          <c:showSerName val="0"/>
          <c:showPercent val="0"/>
          <c:showBubbleSize val="0"/>
        </c:dLbls>
        <c:gapWidth val="269"/>
        <c:overlap val="-20"/>
        <c:axId val="197618768"/>
        <c:axId val="197616808"/>
      </c:barChart>
      <c:catAx>
        <c:axId val="197618768"/>
        <c:scaling>
          <c:orientation val="minMax"/>
        </c:scaling>
        <c:delete val="0"/>
        <c:axPos val="b"/>
        <c:majorGridlines>
          <c:spPr>
            <a:ln w="9525" cap="flat" cmpd="sng" algn="ctr">
              <a:solidFill>
                <a:schemeClr val="lt1">
                  <a:alpha val="25000"/>
                </a:schemeClr>
              </a:solidFill>
              <a:round/>
            </a:ln>
            <a:effectLst/>
          </c:spPr>
        </c:majorGridlines>
        <c:numFmt formatCode="General" sourceLinked="1"/>
        <c:majorTickMark val="none"/>
        <c:minorTickMark val="none"/>
        <c:tickLblPos val="nextTo"/>
        <c:spPr>
          <a:noFill/>
          <a:ln w="3175" cap="flat" cmpd="sng" algn="ctr">
            <a:solidFill>
              <a:schemeClr val="accent1">
                <a:lumMod val="60000"/>
                <a:lumOff val="40000"/>
              </a:schemeClr>
            </a:solidFill>
            <a:round/>
          </a:ln>
          <a:effectLst/>
        </c:spPr>
        <c:txPr>
          <a:bodyPr rot="-60000000" spcFirstLastPara="1" vertOverflow="ellipsis" vert="horz" wrap="square" anchor="ctr" anchorCtr="1"/>
          <a:lstStyle/>
          <a:p>
            <a:pPr>
              <a:defRPr sz="1064" b="0" i="0" u="none" strike="noStrike" kern="1200" cap="all" spc="150" normalizeH="0" baseline="0">
                <a:solidFill>
                  <a:schemeClr val="lt1"/>
                </a:solidFill>
                <a:latin typeface="+mn-lt"/>
                <a:ea typeface="+mn-ea"/>
                <a:cs typeface="+mn-cs"/>
              </a:defRPr>
            </a:pPr>
            <a:endParaRPr lang="en-US"/>
          </a:p>
        </c:txPr>
        <c:crossAx val="197616808"/>
        <c:crosses val="autoZero"/>
        <c:auto val="1"/>
        <c:lblAlgn val="ctr"/>
        <c:lblOffset val="100"/>
        <c:noMultiLvlLbl val="0"/>
      </c:catAx>
      <c:valAx>
        <c:axId val="19761680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solidFill>
                <a:latin typeface="+mn-lt"/>
                <a:ea typeface="+mn-ea"/>
                <a:cs typeface="+mn-cs"/>
              </a:defRPr>
            </a:pPr>
            <a:endParaRPr lang="en-US"/>
          </a:p>
        </c:txPr>
        <c:crossAx val="197618768"/>
        <c:crosses val="autoZero"/>
        <c:crossBetween val="between"/>
      </c:valAx>
      <c:spPr>
        <a:noFill/>
        <a:ln>
          <a:noFill/>
        </a:ln>
        <a:effectLst/>
      </c:spPr>
    </c:plotArea>
    <c:plotVisOnly val="1"/>
    <c:dispBlanksAs val="gap"/>
    <c:showDLblsOverMax val="0"/>
  </c:chart>
  <c:spPr>
    <a:solidFill>
      <a:schemeClr val="accent6"/>
    </a:solidFill>
    <a:ln w="9525" cap="flat" cmpd="sng" algn="ctr">
      <a:solidFill>
        <a:schemeClr val="bg2">
          <a:lumMod val="50000"/>
        </a:schemeClr>
      </a:solidFill>
      <a:round/>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Visible val="1"/>
      </c14:pivotOptions>
    </c:ext>
  </c:extLst>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[Employee Satisfaction Survey July 2022 (Responses).xlsx]Sheet4!PivotTable3</c:name>
    <c:fmtId val="-1"/>
  </c:pivotSource>
  <c:chart>
    <c:autoTitleDeleted val="1"/>
    <c:pivotFmts>
      <c:pivotFmt>
        <c:idx val="0"/>
        <c:dLbl>
          <c:idx val="0"/>
          <c:dLblPos val="outEnd"/>
          <c:showLegendKey val="0"/>
          <c:showVal val="1"/>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circle"/>
          <c:size val="6"/>
          <c:spPr>
            <a:solidFill>
              <a:schemeClr val="lt1"/>
            </a:solidFill>
            <a:ln w="15875">
              <a:solidFill>
                <a:schemeClr val="accent1"/>
              </a:solidFill>
              <a:round/>
            </a:ln>
            <a:effectLst/>
          </c:spPr>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Sheet4!$B$3</c:f>
              <c:strCache>
                <c:ptCount val="1"/>
                <c:pt idx="0">
                  <c:v>Total</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Sheet4!$A$4:$A$9</c:f>
              <c:strCache>
                <c:ptCount val="5"/>
                <c:pt idx="0">
                  <c:v>1</c:v>
                </c:pt>
                <c:pt idx="1">
                  <c:v>2</c:v>
                </c:pt>
                <c:pt idx="2">
                  <c:v>3</c:v>
                </c:pt>
                <c:pt idx="3">
                  <c:v>4</c:v>
                </c:pt>
                <c:pt idx="4">
                  <c:v>5</c:v>
                </c:pt>
              </c:strCache>
            </c:strRef>
          </c:cat>
          <c:val>
            <c:numRef>
              <c:f>Sheet4!$B$4:$B$9</c:f>
              <c:numCache>
                <c:formatCode>General</c:formatCode>
                <c:ptCount val="5"/>
                <c:pt idx="0">
                  <c:v>23</c:v>
                </c:pt>
                <c:pt idx="1">
                  <c:v>21</c:v>
                </c:pt>
                <c:pt idx="2">
                  <c:v>58</c:v>
                </c:pt>
                <c:pt idx="3">
                  <c:v>141</c:v>
                </c:pt>
                <c:pt idx="4">
                  <c:v>305</c:v>
                </c:pt>
              </c:numCache>
            </c:numRef>
          </c:val>
          <c:extLst>
            <c:ext xmlns:c16="http://schemas.microsoft.com/office/drawing/2014/chart" uri="{C3380CC4-5D6E-409C-BE32-E72D297353CC}">
              <c16:uniqueId val="{00000000-8BCA-4F23-B3F4-C1D11974EF3A}"/>
            </c:ext>
          </c:extLst>
        </c:ser>
        <c:dLbls>
          <c:dLblPos val="outEnd"/>
          <c:showLegendKey val="0"/>
          <c:showVal val="1"/>
          <c:showCatName val="0"/>
          <c:showSerName val="0"/>
          <c:showPercent val="0"/>
          <c:showBubbleSize val="0"/>
        </c:dLbls>
        <c:gapWidth val="267"/>
        <c:overlap val="-43"/>
        <c:axId val="197621512"/>
        <c:axId val="197615240"/>
      </c:barChart>
      <c:catAx>
        <c:axId val="197621512"/>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cap="none" spc="0" normalizeH="0" baseline="0">
                <a:solidFill>
                  <a:schemeClr val="dk1">
                    <a:lumMod val="65000"/>
                    <a:lumOff val="35000"/>
                  </a:schemeClr>
                </a:solidFill>
                <a:latin typeface="+mn-lt"/>
                <a:ea typeface="+mn-ea"/>
                <a:cs typeface="+mn-cs"/>
              </a:defRPr>
            </a:pPr>
            <a:endParaRPr lang="en-US"/>
          </a:p>
        </c:txPr>
        <c:crossAx val="197615240"/>
        <c:crosses val="autoZero"/>
        <c:auto val="1"/>
        <c:lblAlgn val="ctr"/>
        <c:lblOffset val="100"/>
        <c:noMultiLvlLbl val="0"/>
      </c:catAx>
      <c:valAx>
        <c:axId val="197615240"/>
        <c:scaling>
          <c:orientation val="minMax"/>
        </c:scaling>
        <c:delete val="0"/>
        <c:axPos val="l"/>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en-US"/>
          </a:p>
        </c:txPr>
        <c:crossAx val="197621512"/>
        <c:crosses val="autoZero"/>
        <c:crossBetween val="between"/>
      </c:valAx>
      <c:spPr>
        <a:pattFill prst="ltDnDiag">
          <a:fgClr>
            <a:schemeClr val="dk1">
              <a:lumMod val="15000"/>
              <a:lumOff val="85000"/>
            </a:schemeClr>
          </a:fgClr>
          <a:bgClr>
            <a:schemeClr val="lt1"/>
          </a:bgClr>
        </a:pattFill>
        <a:ln>
          <a:noFill/>
        </a:ln>
        <a:effectLst/>
      </c:spPr>
    </c:plotArea>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Visible val="1"/>
      </c14:pivotOptions>
    </c:ext>
  </c:extLst>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pivotSource>
    <c:name>[Employee Satisfaction Survey July 2022 (Responses).xlsx]Sheet4!PivotTable3</c:name>
    <c:fmtId val="-1"/>
  </c:pivotSource>
  <c:chart>
    <c:autoTitleDeleted val="1"/>
    <c:pivotFmts>
      <c:pivotFmt>
        <c:idx val="0"/>
        <c:dLbl>
          <c:idx val="0"/>
          <c:dLblPos val="outEnd"/>
          <c:showLegendKey val="0"/>
          <c:showVal val="1"/>
          <c:showCatName val="0"/>
          <c:showSerName val="0"/>
          <c:showPercent val="0"/>
          <c:showBubbleSize val="0"/>
          <c:extLst>
            <c:ext xmlns:c15="http://schemas.microsoft.com/office/drawing/2012/chart" uri="{CE6537A1-D6FC-4f65-9D91-7224C49458BB}"/>
          </c:extLst>
        </c:dLbl>
      </c:pivotFmt>
      <c:pivotFmt>
        <c:idx val="1"/>
        <c:dLbl>
          <c:idx val="0"/>
          <c:dLblPos val="outEnd"/>
          <c:showLegendKey val="0"/>
          <c:showVal val="1"/>
          <c:showCatName val="0"/>
          <c:showSerName val="0"/>
          <c:showPercent val="0"/>
          <c:showBubbleSize val="0"/>
          <c:extLst>
            <c:ext xmlns:c15="http://schemas.microsoft.com/office/drawing/2012/chart" uri="{CE6537A1-D6FC-4f65-9D91-7224C49458BB}"/>
          </c:extLst>
        </c:dLbl>
      </c:pivotFmt>
      <c:pivotFmt>
        <c:idx val="2"/>
        <c:dLbl>
          <c:idx val="0"/>
          <c:dLblPos val="outEnd"/>
          <c:showLegendKey val="0"/>
          <c:showVal val="1"/>
          <c:showCatName val="0"/>
          <c:showSerName val="0"/>
          <c:showPercent val="0"/>
          <c:showBubbleSize val="0"/>
          <c:extLst>
            <c:ext xmlns:c15="http://schemas.microsoft.com/office/drawing/2012/chart" uri="{CE6537A1-D6FC-4f65-9D91-7224C49458BB}"/>
          </c:extLst>
        </c:dLbl>
      </c:pivotFmt>
      <c:pivotFmt>
        <c:idx val="3"/>
        <c:spPr>
          <a:solidFill>
            <a:schemeClr val="accent4"/>
          </a:solidFill>
          <a:ln w="19050" cap="rnd" cmpd="sng" algn="ctr">
            <a:solidFill>
              <a:schemeClr val="accent4">
                <a:shade val="95000"/>
                <a:satMod val="105000"/>
              </a:schemeClr>
            </a:solidFill>
            <a:round/>
          </a:ln>
          <a:effectLst/>
        </c:spPr>
        <c:marker>
          <c:symbol val="circle"/>
          <c:size val="17"/>
          <c:spPr>
            <a:solidFill>
              <a:schemeClr val="lt1"/>
            </a:solidFill>
            <a:ln>
              <a:noFill/>
            </a:ln>
            <a:effectLst/>
          </c:spPr>
        </c:marker>
        <c:dLbl>
          <c:idx val="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accent4"/>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4"/>
        <c:spPr>
          <a:solidFill>
            <a:schemeClr val="accent4"/>
          </a:solidFill>
          <a:ln w="19050" cap="rnd" cmpd="sng" algn="ctr">
            <a:solidFill>
              <a:schemeClr val="accent4">
                <a:shade val="95000"/>
                <a:satMod val="105000"/>
              </a:schemeClr>
            </a:solidFill>
            <a:round/>
          </a:ln>
          <a:effectLst/>
        </c:spPr>
        <c:marker>
          <c:symbol val="circle"/>
          <c:size val="17"/>
          <c:spPr>
            <a:solidFill>
              <a:schemeClr val="lt1"/>
            </a:solidFill>
            <a:ln>
              <a:noFill/>
            </a:ln>
            <a:effectLst/>
          </c:spPr>
        </c:marker>
        <c:dLbl>
          <c:idx val="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accent4"/>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5"/>
        <c:spPr>
          <a:solidFill>
            <a:schemeClr val="accent4"/>
          </a:solidFill>
          <a:ln w="19050" cap="rnd" cmpd="sng" algn="ctr">
            <a:solidFill>
              <a:schemeClr val="accent4">
                <a:shade val="95000"/>
                <a:satMod val="105000"/>
              </a:schemeClr>
            </a:solidFill>
            <a:round/>
          </a:ln>
          <a:effectLst/>
        </c:spPr>
        <c:marker>
          <c:symbol val="circle"/>
          <c:size val="17"/>
          <c:spPr>
            <a:solidFill>
              <a:schemeClr val="lt1"/>
            </a:solidFill>
            <a:ln>
              <a:noFill/>
            </a:ln>
            <a:effectLst/>
          </c:spPr>
        </c:marker>
        <c:dLbl>
          <c:idx val="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accent4"/>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s>
    <c:plotArea>
      <c:layout/>
      <c:lineChart>
        <c:grouping val="standard"/>
        <c:varyColors val="0"/>
        <c:ser>
          <c:idx val="0"/>
          <c:order val="0"/>
          <c:tx>
            <c:strRef>
              <c:f>Sheet4!$B$3</c:f>
              <c:strCache>
                <c:ptCount val="1"/>
                <c:pt idx="0">
                  <c:v>Total</c:v>
                </c:pt>
              </c:strCache>
            </c:strRef>
          </c:tx>
          <c:spPr>
            <a:ln w="19050" cap="rnd" cmpd="sng" algn="ctr">
              <a:solidFill>
                <a:schemeClr val="accent4">
                  <a:shade val="95000"/>
                  <a:satMod val="105000"/>
                </a:schemeClr>
              </a:solidFill>
              <a:round/>
            </a:ln>
            <a:effectLst/>
          </c:spPr>
          <c:marker>
            <c:symbol val="circle"/>
            <c:size val="17"/>
            <c:spPr>
              <a:solidFill>
                <a:schemeClr val="lt1"/>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accent4"/>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strRef>
              <c:f>Sheet4!$A$4:$A$9</c:f>
              <c:strCache>
                <c:ptCount val="5"/>
                <c:pt idx="0">
                  <c:v>1</c:v>
                </c:pt>
                <c:pt idx="1">
                  <c:v>2</c:v>
                </c:pt>
                <c:pt idx="2">
                  <c:v>3</c:v>
                </c:pt>
                <c:pt idx="3">
                  <c:v>4</c:v>
                </c:pt>
                <c:pt idx="4">
                  <c:v>5</c:v>
                </c:pt>
              </c:strCache>
            </c:strRef>
          </c:cat>
          <c:val>
            <c:numRef>
              <c:f>Sheet4!$B$4:$B$9</c:f>
              <c:numCache>
                <c:formatCode>General</c:formatCode>
                <c:ptCount val="5"/>
                <c:pt idx="0">
                  <c:v>36</c:v>
                </c:pt>
                <c:pt idx="1">
                  <c:v>39</c:v>
                </c:pt>
                <c:pt idx="2">
                  <c:v>93</c:v>
                </c:pt>
                <c:pt idx="3">
                  <c:v>166</c:v>
                </c:pt>
                <c:pt idx="4">
                  <c:v>211</c:v>
                </c:pt>
              </c:numCache>
            </c:numRef>
          </c:val>
          <c:smooth val="0"/>
          <c:extLst>
            <c:ext xmlns:c16="http://schemas.microsoft.com/office/drawing/2014/chart" uri="{C3380CC4-5D6E-409C-BE32-E72D297353CC}">
              <c16:uniqueId val="{00000000-45C5-4CCB-B6FA-70D3478D7D63}"/>
            </c:ext>
          </c:extLst>
        </c:ser>
        <c:dLbls>
          <c:dLblPos val="ctr"/>
          <c:showLegendKey val="0"/>
          <c:showVal val="1"/>
          <c:showCatName val="0"/>
          <c:showSerName val="0"/>
          <c:showPercent val="0"/>
          <c:showBubbleSize val="0"/>
        </c:dLbls>
        <c:marker val="1"/>
        <c:smooth val="0"/>
        <c:axId val="197622688"/>
        <c:axId val="194122376"/>
      </c:lineChart>
      <c:catAx>
        <c:axId val="197622688"/>
        <c:scaling>
          <c:orientation val="minMax"/>
        </c:scaling>
        <c:delete val="0"/>
        <c:axPos val="b"/>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dk1">
                    <a:lumMod val="65000"/>
                    <a:lumOff val="35000"/>
                  </a:schemeClr>
                </a:solidFill>
                <a:latin typeface="+mn-lt"/>
                <a:ea typeface="+mn-ea"/>
                <a:cs typeface="+mn-cs"/>
              </a:defRPr>
            </a:pPr>
            <a:endParaRPr lang="en-US"/>
          </a:p>
        </c:txPr>
        <c:crossAx val="194122376"/>
        <c:crosses val="autoZero"/>
        <c:auto val="1"/>
        <c:lblAlgn val="ctr"/>
        <c:lblOffset val="100"/>
        <c:noMultiLvlLbl val="0"/>
      </c:catAx>
      <c:valAx>
        <c:axId val="194122376"/>
        <c:scaling>
          <c:orientation val="minMax"/>
        </c:scaling>
        <c:delete val="1"/>
        <c:axPos val="l"/>
        <c:numFmt formatCode="General" sourceLinked="1"/>
        <c:majorTickMark val="none"/>
        <c:minorTickMark val="none"/>
        <c:tickLblPos val="nextTo"/>
        <c:crossAx val="197622688"/>
        <c:crosses val="autoZero"/>
        <c:crossBetween val="between"/>
      </c:valAx>
      <c:spPr>
        <a:noFill/>
        <a:ln>
          <a:noFill/>
        </a:ln>
        <a:effectLst/>
      </c:spPr>
    </c:plotArea>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Visible val="1"/>
      </c14:pivotOptions>
    </c:ext>
  </c:extLst>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9">
  <a:schemeClr val="accent6"/>
</cs:colorStyle>
</file>

<file path=ppt/charts/colors3.xml><?xml version="1.0" encoding="utf-8"?>
<cs:colorStyle xmlns:cs="http://schemas.microsoft.com/office/drawing/2012/chartStyle" xmlns:a="http://schemas.openxmlformats.org/drawingml/2006/main" meth="withinLinear" id="18">
  <a:schemeClr val="accent5"/>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withinLinear" id="17">
  <a:schemeClr val="accent4"/>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900"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18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14">
  <cs:axisTitle>
    <cs:lnRef idx="0"/>
    <cs:fillRef idx="0"/>
    <cs:effectRef idx="0"/>
    <cs:fontRef idx="minor">
      <a:schemeClr val="lt1"/>
    </cs:fontRef>
    <cs:defRPr sz="900" b="1" kern="1200"/>
  </cs:axisTitle>
  <cs:categoryAxis>
    <cs:lnRef idx="0">
      <cs:styleClr val="0"/>
    </cs:lnRef>
    <cs:fillRef idx="0"/>
    <cs:effectRef idx="0"/>
    <cs:fontRef idx="minor">
      <a:schemeClr val="lt1"/>
    </cs:fontRef>
    <cs:spPr>
      <a:ln w="3175" cap="flat" cmpd="sng" algn="ctr">
        <a:solidFill>
          <a:schemeClr val="phClr">
            <a:lumMod val="60000"/>
            <a:lumOff val="40000"/>
          </a:schemeClr>
        </a:solidFill>
        <a:round/>
      </a:ln>
    </cs:spPr>
    <cs:defRPr sz="800" kern="1200" cap="all" spc="150" normalizeH="0" baseline="0"/>
  </cs:categoryAxis>
  <cs:chartArea>
    <cs:lnRef idx="0">
      <cs:styleClr val="0"/>
    </cs:lnRef>
    <cs:fillRef idx="0">
      <cs:styleClr val="0"/>
    </cs:fillRef>
    <cs:effectRef idx="0"/>
    <cs:fontRef idx="minor">
      <a:schemeClr val="dk1"/>
    </cs:fontRef>
    <cs:spPr>
      <a:solidFill>
        <a:schemeClr val="phClr"/>
      </a:solidFill>
      <a:ln w="9525" cap="flat" cmpd="sng" algn="ctr">
        <a:solidFill>
          <a:schemeClr val="phClr"/>
        </a:solidFill>
        <a:round/>
      </a:ln>
    </cs:spPr>
    <cs:defRPr sz="1000" kern="1200"/>
  </cs:chartArea>
  <cs:dataLabel>
    <cs:lnRef idx="0"/>
    <cs:fillRef idx="0">
      <cs:styleClr val="auto"/>
    </cs:fillRef>
    <cs:effectRef idx="0"/>
    <cs:fontRef idx="minor">
      <a:schemeClr val="lt1"/>
    </cs:fontRef>
    <cs:spPr>
      <a:solidFill>
        <a:schemeClr val="phClr">
          <a:alpha val="70000"/>
        </a:schemeClr>
      </a:solidFill>
    </cs:spPr>
    <cs:defRPr sz="900" kern="1200"/>
  </cs:dataLabel>
  <cs:dataLabelCallout>
    <cs:lnRef idx="0">
      <cs:styleClr val="auto"/>
    </cs:lnRef>
    <cs:fillRef idx="0"/>
    <cs:effectRef idx="0"/>
    <cs:fontRef idx="minor">
      <cs:styleClr val="auto"/>
    </cs:fontRef>
    <cs:spPr>
      <a:solidFill>
        <a:schemeClr val="lt1"/>
      </a:solidFill>
      <a:ln>
        <a:solidFill>
          <a:schemeClr val="ph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pattFill prst="ltUpDiag">
        <a:fgClr>
          <a:schemeClr val="phClr"/>
        </a:fgClr>
        <a:bgClr>
          <a:schemeClr val="lt1"/>
        </a:bgClr>
      </a:pattFill>
    </cs:spPr>
  </cs:dataPoint>
  <cs:dataPoint3D>
    <cs:lnRef idx="0"/>
    <cs:fillRef idx="0">
      <cs:styleClr val="auto"/>
    </cs:fillRef>
    <cs:effectRef idx="0"/>
    <cs:fontRef idx="minor">
      <a:schemeClr val="dk1"/>
    </cs:fontRef>
    <cs:spPr>
      <a:pattFill prst="ltUpDiag">
        <a:fgClr>
          <a:schemeClr val="phClr"/>
        </a:fgClr>
        <a:bgClr>
          <a:schemeClr val="lt1"/>
        </a:bgClr>
      </a:pattFill>
    </cs:spPr>
  </cs:dataPoint3D>
  <cs:dataPointLine>
    <cs:lnRef idx="0">
      <cs:styleClr val="auto"/>
    </cs:lnRef>
    <cs:fillRef idx="0"/>
    <cs:effectRef idx="0">
      <cs:styleClr val="auto"/>
    </cs:effectRef>
    <cs:fontRef idx="minor">
      <a:schemeClr val="dk1"/>
    </cs:fontRef>
    <cs:spPr>
      <a:ln w="34925" cap="rnd">
        <a:solidFill>
          <a:schemeClr val="lt1"/>
        </a:solidFill>
        <a:round/>
      </a:ln>
      <a:effectLst>
        <a:outerShdw dist="25400" dir="2700000" algn="tl" rotWithShape="0">
          <a:schemeClr val="phClr"/>
        </a:outerShdw>
      </a:effectLst>
    </cs:spPr>
  </cs:dataPointLine>
  <cs:dataPointMarker>
    <cs:lnRef idx="0"/>
    <cs:fillRef idx="0">
      <cs:styleClr val="auto"/>
    </cs:fillRef>
    <cs:effectRef idx="0"/>
    <cs:fontRef idx="minor">
      <a:schemeClr val="dk1"/>
    </cs:fontRef>
    <cs:spPr>
      <a:solidFill>
        <a:schemeClr val="phClr"/>
      </a:solidFill>
      <a:ln w="22225">
        <a:solidFill>
          <a:schemeClr val="lt1"/>
        </a:solidFill>
        <a:round/>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styleClr val="0"/>
    </cs:lnRef>
    <cs:fillRef idx="0"/>
    <cs:effectRef idx="0"/>
    <cs:fontRef idx="minor">
      <a:schemeClr val="lt1"/>
    </cs:fontRef>
    <cs:spPr>
      <a:ln w="9525">
        <a:solidFill>
          <a:schemeClr val="phClr">
            <a:lumMod val="60000"/>
            <a:lumOff val="40000"/>
          </a:schemeClr>
        </a:solidFill>
      </a:ln>
    </cs:spPr>
    <cs:defRPr sz="900" kern="1200"/>
  </cs:dataTable>
  <cs:downBar>
    <cs:lnRef idx="0">
      <cs:styleClr val="0"/>
    </cs:lnRef>
    <cs:fillRef idx="0"/>
    <cs:effectRef idx="0"/>
    <cs:fontRef idx="minor">
      <a:schemeClr val="dk1"/>
    </cs:fontRef>
    <cs:spPr>
      <a:solidFill>
        <a:schemeClr val="dk1">
          <a:lumMod val="35000"/>
          <a:lumOff val="65000"/>
        </a:schemeClr>
      </a:solidFill>
      <a:ln w="9525">
        <a:solidFill>
          <a:schemeClr val="phClr">
            <a:lumMod val="60000"/>
            <a:lumOff val="40000"/>
          </a:schemeClr>
        </a:solidFill>
      </a:ln>
    </cs:spPr>
  </cs:downBar>
  <cs:dropLine>
    <cs:lnRef idx="0">
      <cs:styleClr val="0"/>
    </cs:lnRef>
    <cs:fillRef idx="0"/>
    <cs:effectRef idx="0"/>
    <cs:fontRef idx="minor">
      <a:schemeClr val="dk1"/>
    </cs:fontRef>
    <cs:spPr>
      <a:ln w="9525">
        <a:solidFill>
          <a:schemeClr val="phClr">
            <a:lumMod val="60000"/>
            <a:lumOff val="40000"/>
          </a:schemeClr>
        </a:solidFill>
        <a:prstDash val="dash"/>
      </a:ln>
    </cs:spPr>
  </cs:dropLine>
  <cs:errorBar>
    <cs:lnRef idx="0">
      <cs:styleClr val="0"/>
    </cs:lnRef>
    <cs:fillRef idx="0"/>
    <cs:effectRef idx="0"/>
    <cs:fontRef idx="minor">
      <a:schemeClr val="dk1"/>
    </cs:fontRef>
    <cs:spPr>
      <a:ln w="9525">
        <a:solidFill>
          <a:schemeClr val="phClr">
            <a:lumMod val="60000"/>
            <a:lumOff val="40000"/>
          </a:schemeClr>
        </a:solidFill>
        <a:round/>
      </a:ln>
      <a:effectLst>
        <a:glow rad="25400">
          <a:schemeClr val="lt1"/>
        </a:glow>
      </a:effectLst>
    </cs:spPr>
  </cs:errorBar>
  <cs:floor>
    <cs:lnRef idx="0"/>
    <cs:fillRef idx="0"/>
    <cs:effectRef idx="0"/>
    <cs:fontRef idx="minor">
      <a:schemeClr val="dk1"/>
    </cs:fontRef>
  </cs:floor>
  <cs:gridlineMajor>
    <cs:lnRef idx="0">
      <cs:styleClr val="0"/>
    </cs:lnRef>
    <cs:fillRef idx="0"/>
    <cs:effectRef idx="0"/>
    <cs:fontRef idx="minor">
      <a:schemeClr val="dk1"/>
    </cs:fontRef>
    <cs:spPr>
      <a:ln w="9525" cap="flat" cmpd="sng" algn="ctr">
        <a:solidFill>
          <a:schemeClr val="lt1">
            <a:alpha val="25000"/>
          </a:schemeClr>
        </a:solidFill>
        <a:round/>
      </a:ln>
    </cs:spPr>
  </cs:gridlineMajor>
  <cs:gridlineMinor>
    <cs:lnRef idx="0">
      <cs:styleClr val="0"/>
    </cs:lnRef>
    <cs:fillRef idx="0"/>
    <cs:effectRef idx="0"/>
    <cs:fontRef idx="minor">
      <a:schemeClr val="dk1"/>
    </cs:fontRef>
    <cs:spPr>
      <a:ln>
        <a:solidFill>
          <a:schemeClr val="lt1">
            <a:alpha val="10000"/>
          </a:schemeClr>
        </a:solidFill>
      </a:ln>
    </cs:spPr>
  </cs:gridlineMinor>
  <cs:hiLoLine>
    <cs:lnRef idx="0">
      <cs:styleClr val="0"/>
    </cs:lnRef>
    <cs:fillRef idx="0"/>
    <cs:effectRef idx="0"/>
    <cs:fontRef idx="minor">
      <a:schemeClr val="dk1"/>
    </cs:fontRef>
    <cs:spPr>
      <a:ln w="9525">
        <a:solidFill>
          <a:schemeClr val="phClr">
            <a:lumMod val="60000"/>
            <a:lumOff val="40000"/>
          </a:schemeClr>
        </a:solidFill>
        <a:prstDash val="dash"/>
      </a:ln>
    </cs:spPr>
  </cs:hiLoLine>
  <cs:leaderLine>
    <cs:lnRef idx="0">
      <cs:styleClr val="0"/>
    </cs:lnRef>
    <cs:fillRef idx="0"/>
    <cs:effectRef idx="0"/>
    <cs:fontRef idx="minor">
      <a:schemeClr val="dk1"/>
    </cs:fontRef>
    <cs:spPr>
      <a:ln w="9525">
        <a:solidFill>
          <a:schemeClr val="phClr">
            <a:lumMod val="60000"/>
            <a:lumOff val="40000"/>
          </a:schemeClr>
        </a:solidFill>
      </a:ln>
    </cs:spPr>
  </cs:leaderLine>
  <cs:legend>
    <cs:lnRef idx="0"/>
    <cs:fillRef idx="0"/>
    <cs:effectRef idx="0"/>
    <cs:fontRef idx="minor">
      <a:schemeClr val="lt1"/>
    </cs:fontRef>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styleClr val="0"/>
    </cs:lnRef>
    <cs:fillRef idx="0"/>
    <cs:effectRef idx="0"/>
    <cs:fontRef idx="minor">
      <a:schemeClr val="lt1"/>
    </cs:fontRef>
    <cs:spPr>
      <a:ln w="3175" cap="flat" cmpd="sng" algn="ctr">
        <a:solidFill>
          <a:schemeClr val="phClr">
            <a:lumMod val="60000"/>
            <a:lumOff val="40000"/>
          </a:schemeClr>
        </a:solidFill>
        <a:round/>
      </a:ln>
    </cs:spPr>
    <cs:defRPr sz="900" kern="1200"/>
  </cs:seriesAxis>
  <cs:seriesLine>
    <cs:lnRef idx="0">
      <cs:styleClr val="0"/>
    </cs:lnRef>
    <cs:fillRef idx="0"/>
    <cs:effectRef idx="0"/>
    <cs:fontRef idx="minor">
      <a:schemeClr val="dk1"/>
    </cs:fontRef>
    <cs:spPr>
      <a:ln w="9525">
        <a:solidFill>
          <a:schemeClr val="phClr">
            <a:lumMod val="60000"/>
            <a:lumOff val="40000"/>
            <a:tint val="50000"/>
          </a:schemeClr>
        </a:solidFill>
        <a:prstDash val="dash"/>
      </a:ln>
    </cs:spPr>
  </cs:seriesLine>
  <cs:title>
    <cs:lnRef idx="0"/>
    <cs:fillRef idx="0"/>
    <cs:effectRef idx="0"/>
    <cs:fontRef idx="minor">
      <a:schemeClr val="lt1"/>
    </cs:fontRef>
    <cs:defRPr sz="1500" b="1" kern="1200" cap="all" spc="100" normalizeH="0" baseline="0"/>
  </cs:title>
  <cs:trendline>
    <cs:lnRef idx="0"/>
    <cs:fillRef idx="0"/>
    <cs:effectRef idx="0"/>
    <cs:fontRef idx="minor">
      <a:schemeClr val="dk1"/>
    </cs:fontRef>
    <cs:spPr>
      <a:ln w="28575" cap="rnd">
        <a:solidFill>
          <a:schemeClr val="lt1">
            <a:alpha val="50000"/>
          </a:schemeClr>
        </a:solidFill>
        <a:round/>
      </a:ln>
    </cs:spPr>
  </cs:trendline>
  <cs:trendlineLabel>
    <cs:lnRef idx="0"/>
    <cs:fillRef idx="0"/>
    <cs:effectRef idx="0"/>
    <cs:fontRef idx="minor">
      <a:schemeClr val="lt1"/>
    </cs:fontRef>
    <cs:defRPr sz="900" kern="1200"/>
  </cs:trendlineLabel>
  <cs:upBar>
    <cs:lnRef idx="0">
      <cs:styleClr val="0"/>
    </cs:lnRef>
    <cs:fillRef idx="0"/>
    <cs:effectRef idx="0"/>
    <cs:fontRef idx="minor">
      <a:schemeClr val="dk1"/>
    </cs:fontRef>
    <cs:spPr>
      <a:solidFill>
        <a:schemeClr val="lt1">
          <a:lumMod val="95000"/>
        </a:schemeClr>
      </a:solidFill>
      <a:ln w="9525">
        <a:solidFill>
          <a:schemeClr val="phClr">
            <a:lumMod val="60000"/>
            <a:lumOff val="40000"/>
          </a:schemeClr>
        </a:solidFill>
      </a:ln>
    </cs:spPr>
  </cs:upBar>
  <cs:valueAxis>
    <cs:lnRef idx="0"/>
    <cs:fillRef idx="0"/>
    <cs:effectRef idx="0"/>
    <cs:fontRef idx="minor">
      <a:schemeClr val="lt1"/>
    </cs:fontRef>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14">
  <cs:axisTitle>
    <cs:lnRef idx="0"/>
    <cs:fillRef idx="0"/>
    <cs:effectRef idx="0"/>
    <cs:fontRef idx="minor">
      <a:schemeClr val="lt1"/>
    </cs:fontRef>
    <cs:defRPr sz="900" b="1" kern="1200"/>
  </cs:axisTitle>
  <cs:categoryAxis>
    <cs:lnRef idx="0">
      <cs:styleClr val="0"/>
    </cs:lnRef>
    <cs:fillRef idx="0"/>
    <cs:effectRef idx="0"/>
    <cs:fontRef idx="minor">
      <a:schemeClr val="lt1"/>
    </cs:fontRef>
    <cs:spPr>
      <a:ln w="3175" cap="flat" cmpd="sng" algn="ctr">
        <a:solidFill>
          <a:schemeClr val="phClr">
            <a:lumMod val="60000"/>
            <a:lumOff val="40000"/>
          </a:schemeClr>
        </a:solidFill>
        <a:round/>
      </a:ln>
    </cs:spPr>
    <cs:defRPr sz="800" kern="1200" cap="all" spc="150" normalizeH="0" baseline="0"/>
  </cs:categoryAxis>
  <cs:chartArea>
    <cs:lnRef idx="0">
      <cs:styleClr val="0"/>
    </cs:lnRef>
    <cs:fillRef idx="0">
      <cs:styleClr val="0"/>
    </cs:fillRef>
    <cs:effectRef idx="0"/>
    <cs:fontRef idx="minor">
      <a:schemeClr val="dk1"/>
    </cs:fontRef>
    <cs:spPr>
      <a:solidFill>
        <a:schemeClr val="phClr"/>
      </a:solidFill>
      <a:ln w="9525" cap="flat" cmpd="sng" algn="ctr">
        <a:solidFill>
          <a:schemeClr val="phClr"/>
        </a:solidFill>
        <a:round/>
      </a:ln>
    </cs:spPr>
    <cs:defRPr sz="1000" kern="1200"/>
  </cs:chartArea>
  <cs:dataLabel>
    <cs:lnRef idx="0"/>
    <cs:fillRef idx="0">
      <cs:styleClr val="auto"/>
    </cs:fillRef>
    <cs:effectRef idx="0"/>
    <cs:fontRef idx="minor">
      <a:schemeClr val="lt1"/>
    </cs:fontRef>
    <cs:spPr>
      <a:solidFill>
        <a:schemeClr val="phClr">
          <a:alpha val="70000"/>
        </a:schemeClr>
      </a:solidFill>
    </cs:spPr>
    <cs:defRPr sz="900" kern="1200"/>
  </cs:dataLabel>
  <cs:dataLabelCallout>
    <cs:lnRef idx="0">
      <cs:styleClr val="auto"/>
    </cs:lnRef>
    <cs:fillRef idx="0"/>
    <cs:effectRef idx="0"/>
    <cs:fontRef idx="minor">
      <cs:styleClr val="auto"/>
    </cs:fontRef>
    <cs:spPr>
      <a:solidFill>
        <a:schemeClr val="lt1"/>
      </a:solidFill>
      <a:ln>
        <a:solidFill>
          <a:schemeClr val="ph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pattFill prst="ltUpDiag">
        <a:fgClr>
          <a:schemeClr val="phClr"/>
        </a:fgClr>
        <a:bgClr>
          <a:schemeClr val="lt1"/>
        </a:bgClr>
      </a:pattFill>
    </cs:spPr>
  </cs:dataPoint>
  <cs:dataPoint3D>
    <cs:lnRef idx="0"/>
    <cs:fillRef idx="0">
      <cs:styleClr val="auto"/>
    </cs:fillRef>
    <cs:effectRef idx="0"/>
    <cs:fontRef idx="minor">
      <a:schemeClr val="dk1"/>
    </cs:fontRef>
    <cs:spPr>
      <a:pattFill prst="ltUpDiag">
        <a:fgClr>
          <a:schemeClr val="phClr"/>
        </a:fgClr>
        <a:bgClr>
          <a:schemeClr val="lt1"/>
        </a:bgClr>
      </a:pattFill>
    </cs:spPr>
  </cs:dataPoint3D>
  <cs:dataPointLine>
    <cs:lnRef idx="0">
      <cs:styleClr val="auto"/>
    </cs:lnRef>
    <cs:fillRef idx="0"/>
    <cs:effectRef idx="0">
      <cs:styleClr val="auto"/>
    </cs:effectRef>
    <cs:fontRef idx="minor">
      <a:schemeClr val="dk1"/>
    </cs:fontRef>
    <cs:spPr>
      <a:ln w="34925" cap="rnd">
        <a:solidFill>
          <a:schemeClr val="lt1"/>
        </a:solidFill>
        <a:round/>
      </a:ln>
      <a:effectLst>
        <a:outerShdw dist="25400" dir="2700000" algn="tl" rotWithShape="0">
          <a:schemeClr val="phClr"/>
        </a:outerShdw>
      </a:effectLst>
    </cs:spPr>
  </cs:dataPointLine>
  <cs:dataPointMarker>
    <cs:lnRef idx="0"/>
    <cs:fillRef idx="0">
      <cs:styleClr val="auto"/>
    </cs:fillRef>
    <cs:effectRef idx="0"/>
    <cs:fontRef idx="minor">
      <a:schemeClr val="dk1"/>
    </cs:fontRef>
    <cs:spPr>
      <a:solidFill>
        <a:schemeClr val="phClr"/>
      </a:solidFill>
      <a:ln w="22225">
        <a:solidFill>
          <a:schemeClr val="lt1"/>
        </a:solidFill>
        <a:round/>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styleClr val="0"/>
    </cs:lnRef>
    <cs:fillRef idx="0"/>
    <cs:effectRef idx="0"/>
    <cs:fontRef idx="minor">
      <a:schemeClr val="lt1"/>
    </cs:fontRef>
    <cs:spPr>
      <a:ln w="9525">
        <a:solidFill>
          <a:schemeClr val="phClr">
            <a:lumMod val="60000"/>
            <a:lumOff val="40000"/>
          </a:schemeClr>
        </a:solidFill>
      </a:ln>
    </cs:spPr>
    <cs:defRPr sz="900" kern="1200"/>
  </cs:dataTable>
  <cs:downBar>
    <cs:lnRef idx="0">
      <cs:styleClr val="0"/>
    </cs:lnRef>
    <cs:fillRef idx="0"/>
    <cs:effectRef idx="0"/>
    <cs:fontRef idx="minor">
      <a:schemeClr val="dk1"/>
    </cs:fontRef>
    <cs:spPr>
      <a:solidFill>
        <a:schemeClr val="dk1">
          <a:lumMod val="35000"/>
          <a:lumOff val="65000"/>
        </a:schemeClr>
      </a:solidFill>
      <a:ln w="9525">
        <a:solidFill>
          <a:schemeClr val="phClr">
            <a:lumMod val="60000"/>
            <a:lumOff val="40000"/>
          </a:schemeClr>
        </a:solidFill>
      </a:ln>
    </cs:spPr>
  </cs:downBar>
  <cs:dropLine>
    <cs:lnRef idx="0">
      <cs:styleClr val="0"/>
    </cs:lnRef>
    <cs:fillRef idx="0"/>
    <cs:effectRef idx="0"/>
    <cs:fontRef idx="minor">
      <a:schemeClr val="dk1"/>
    </cs:fontRef>
    <cs:spPr>
      <a:ln w="9525">
        <a:solidFill>
          <a:schemeClr val="phClr">
            <a:lumMod val="60000"/>
            <a:lumOff val="40000"/>
          </a:schemeClr>
        </a:solidFill>
        <a:prstDash val="dash"/>
      </a:ln>
    </cs:spPr>
  </cs:dropLine>
  <cs:errorBar>
    <cs:lnRef idx="0">
      <cs:styleClr val="0"/>
    </cs:lnRef>
    <cs:fillRef idx="0"/>
    <cs:effectRef idx="0"/>
    <cs:fontRef idx="minor">
      <a:schemeClr val="dk1"/>
    </cs:fontRef>
    <cs:spPr>
      <a:ln w="9525">
        <a:solidFill>
          <a:schemeClr val="phClr">
            <a:lumMod val="60000"/>
            <a:lumOff val="40000"/>
          </a:schemeClr>
        </a:solidFill>
        <a:round/>
      </a:ln>
      <a:effectLst>
        <a:glow rad="25400">
          <a:schemeClr val="lt1"/>
        </a:glow>
      </a:effectLst>
    </cs:spPr>
  </cs:errorBar>
  <cs:floor>
    <cs:lnRef idx="0"/>
    <cs:fillRef idx="0"/>
    <cs:effectRef idx="0"/>
    <cs:fontRef idx="minor">
      <a:schemeClr val="dk1"/>
    </cs:fontRef>
  </cs:floor>
  <cs:gridlineMajor>
    <cs:lnRef idx="0">
      <cs:styleClr val="0"/>
    </cs:lnRef>
    <cs:fillRef idx="0"/>
    <cs:effectRef idx="0"/>
    <cs:fontRef idx="minor">
      <a:schemeClr val="dk1"/>
    </cs:fontRef>
    <cs:spPr>
      <a:ln w="9525" cap="flat" cmpd="sng" algn="ctr">
        <a:solidFill>
          <a:schemeClr val="lt1">
            <a:alpha val="25000"/>
          </a:schemeClr>
        </a:solidFill>
        <a:round/>
      </a:ln>
    </cs:spPr>
  </cs:gridlineMajor>
  <cs:gridlineMinor>
    <cs:lnRef idx="0">
      <cs:styleClr val="0"/>
    </cs:lnRef>
    <cs:fillRef idx="0"/>
    <cs:effectRef idx="0"/>
    <cs:fontRef idx="minor">
      <a:schemeClr val="dk1"/>
    </cs:fontRef>
    <cs:spPr>
      <a:ln>
        <a:solidFill>
          <a:schemeClr val="lt1">
            <a:alpha val="10000"/>
          </a:schemeClr>
        </a:solidFill>
      </a:ln>
    </cs:spPr>
  </cs:gridlineMinor>
  <cs:hiLoLine>
    <cs:lnRef idx="0">
      <cs:styleClr val="0"/>
    </cs:lnRef>
    <cs:fillRef idx="0"/>
    <cs:effectRef idx="0"/>
    <cs:fontRef idx="minor">
      <a:schemeClr val="dk1"/>
    </cs:fontRef>
    <cs:spPr>
      <a:ln w="9525">
        <a:solidFill>
          <a:schemeClr val="phClr">
            <a:lumMod val="60000"/>
            <a:lumOff val="40000"/>
          </a:schemeClr>
        </a:solidFill>
        <a:prstDash val="dash"/>
      </a:ln>
    </cs:spPr>
  </cs:hiLoLine>
  <cs:leaderLine>
    <cs:lnRef idx="0">
      <cs:styleClr val="0"/>
    </cs:lnRef>
    <cs:fillRef idx="0"/>
    <cs:effectRef idx="0"/>
    <cs:fontRef idx="minor">
      <a:schemeClr val="dk1"/>
    </cs:fontRef>
    <cs:spPr>
      <a:ln w="9525">
        <a:solidFill>
          <a:schemeClr val="phClr">
            <a:lumMod val="60000"/>
            <a:lumOff val="40000"/>
          </a:schemeClr>
        </a:solidFill>
      </a:ln>
    </cs:spPr>
  </cs:leaderLine>
  <cs:legend>
    <cs:lnRef idx="0"/>
    <cs:fillRef idx="0"/>
    <cs:effectRef idx="0"/>
    <cs:fontRef idx="minor">
      <a:schemeClr val="lt1"/>
    </cs:fontRef>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styleClr val="0"/>
    </cs:lnRef>
    <cs:fillRef idx="0"/>
    <cs:effectRef idx="0"/>
    <cs:fontRef idx="minor">
      <a:schemeClr val="lt1"/>
    </cs:fontRef>
    <cs:spPr>
      <a:ln w="3175" cap="flat" cmpd="sng" algn="ctr">
        <a:solidFill>
          <a:schemeClr val="phClr">
            <a:lumMod val="60000"/>
            <a:lumOff val="40000"/>
          </a:schemeClr>
        </a:solidFill>
        <a:round/>
      </a:ln>
    </cs:spPr>
    <cs:defRPr sz="900" kern="1200"/>
  </cs:seriesAxis>
  <cs:seriesLine>
    <cs:lnRef idx="0">
      <cs:styleClr val="0"/>
    </cs:lnRef>
    <cs:fillRef idx="0"/>
    <cs:effectRef idx="0"/>
    <cs:fontRef idx="minor">
      <a:schemeClr val="dk1"/>
    </cs:fontRef>
    <cs:spPr>
      <a:ln w="9525">
        <a:solidFill>
          <a:schemeClr val="phClr">
            <a:lumMod val="60000"/>
            <a:lumOff val="40000"/>
            <a:tint val="50000"/>
          </a:schemeClr>
        </a:solidFill>
        <a:prstDash val="dash"/>
      </a:ln>
    </cs:spPr>
  </cs:seriesLine>
  <cs:title>
    <cs:lnRef idx="0"/>
    <cs:fillRef idx="0"/>
    <cs:effectRef idx="0"/>
    <cs:fontRef idx="minor">
      <a:schemeClr val="lt1"/>
    </cs:fontRef>
    <cs:defRPr sz="1500" b="1" kern="1200" cap="all" spc="100" normalizeH="0" baseline="0"/>
  </cs:title>
  <cs:trendline>
    <cs:lnRef idx="0"/>
    <cs:fillRef idx="0"/>
    <cs:effectRef idx="0"/>
    <cs:fontRef idx="minor">
      <a:schemeClr val="dk1"/>
    </cs:fontRef>
    <cs:spPr>
      <a:ln w="28575" cap="rnd">
        <a:solidFill>
          <a:schemeClr val="lt1">
            <a:alpha val="50000"/>
          </a:schemeClr>
        </a:solidFill>
        <a:round/>
      </a:ln>
    </cs:spPr>
  </cs:trendline>
  <cs:trendlineLabel>
    <cs:lnRef idx="0"/>
    <cs:fillRef idx="0"/>
    <cs:effectRef idx="0"/>
    <cs:fontRef idx="minor">
      <a:schemeClr val="lt1"/>
    </cs:fontRef>
    <cs:defRPr sz="900" kern="1200"/>
  </cs:trendlineLabel>
  <cs:upBar>
    <cs:lnRef idx="0">
      <cs:styleClr val="0"/>
    </cs:lnRef>
    <cs:fillRef idx="0"/>
    <cs:effectRef idx="0"/>
    <cs:fontRef idx="minor">
      <a:schemeClr val="dk1"/>
    </cs:fontRef>
    <cs:spPr>
      <a:solidFill>
        <a:schemeClr val="lt1">
          <a:lumMod val="95000"/>
        </a:schemeClr>
      </a:solidFill>
      <a:ln w="9525">
        <a:solidFill>
          <a:schemeClr val="phClr">
            <a:lumMod val="60000"/>
            <a:lumOff val="40000"/>
          </a:schemeClr>
        </a:solidFill>
      </a:ln>
    </cs:spPr>
  </cs:upBar>
  <cs:valueAxis>
    <cs:lnRef idx="0"/>
    <cs:fillRef idx="0"/>
    <cs:effectRef idx="0"/>
    <cs:fontRef idx="minor">
      <a:schemeClr val="lt1"/>
    </cs:fontRef>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styleClr val="auto"/>
    </cs:fillRef>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17"/>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14">
  <cs:axisTitle>
    <cs:lnRef idx="0"/>
    <cs:fillRef idx="0"/>
    <cs:effectRef idx="0"/>
    <cs:fontRef idx="minor">
      <a:schemeClr val="lt1"/>
    </cs:fontRef>
    <cs:defRPr sz="1197" b="1" kern="1200"/>
  </cs:axisTitle>
  <cs:categoryAxis>
    <cs:lnRef idx="0">
      <cs:styleClr val="0"/>
    </cs:lnRef>
    <cs:fillRef idx="0"/>
    <cs:effectRef idx="0"/>
    <cs:fontRef idx="minor">
      <a:schemeClr val="lt1"/>
    </cs:fontRef>
    <cs:spPr>
      <a:ln w="3175" cap="flat" cmpd="sng" algn="ctr">
        <a:solidFill>
          <a:schemeClr val="phClr">
            <a:lumMod val="60000"/>
            <a:lumOff val="40000"/>
          </a:schemeClr>
        </a:solidFill>
        <a:round/>
      </a:ln>
    </cs:spPr>
    <cs:defRPr sz="1064" kern="1200" cap="all" spc="150" normalizeH="0" baseline="0"/>
  </cs:categoryAxis>
  <cs:chartArea>
    <cs:lnRef idx="0">
      <cs:styleClr val="0"/>
    </cs:lnRef>
    <cs:fillRef idx="0">
      <cs:styleClr val="0"/>
    </cs:fillRef>
    <cs:effectRef idx="0"/>
    <cs:fontRef idx="minor">
      <a:schemeClr val="dk1"/>
    </cs:fontRef>
    <cs:spPr>
      <a:solidFill>
        <a:schemeClr val="phClr"/>
      </a:solidFill>
      <a:ln w="9525" cap="flat" cmpd="sng" algn="ctr">
        <a:solidFill>
          <a:schemeClr val="phClr"/>
        </a:solidFill>
        <a:round/>
      </a:ln>
    </cs:spPr>
    <cs:defRPr sz="1330" kern="1200"/>
  </cs:chartArea>
  <cs:dataLabel>
    <cs:lnRef idx="0"/>
    <cs:fillRef idx="0">
      <cs:styleClr val="auto"/>
    </cs:fillRef>
    <cs:effectRef idx="0"/>
    <cs:fontRef idx="minor">
      <a:schemeClr val="lt1"/>
    </cs:fontRef>
    <cs:spPr>
      <a:solidFill>
        <a:schemeClr val="phClr">
          <a:alpha val="70000"/>
        </a:schemeClr>
      </a:solidFill>
    </cs:spPr>
    <cs:defRPr sz="1197" kern="1200"/>
  </cs:dataLabel>
  <cs:dataLabelCallout>
    <cs:lnRef idx="0">
      <cs:styleClr val="auto"/>
    </cs:lnRef>
    <cs:fillRef idx="0"/>
    <cs:effectRef idx="0"/>
    <cs:fontRef idx="minor">
      <cs:styleClr val="auto"/>
    </cs:fontRef>
    <cs:spPr>
      <a:solidFill>
        <a:schemeClr val="lt1"/>
      </a:solidFill>
      <a:ln>
        <a:solidFill>
          <a:schemeClr val="ph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pattFill prst="ltUpDiag">
        <a:fgClr>
          <a:schemeClr val="phClr"/>
        </a:fgClr>
        <a:bgClr>
          <a:schemeClr val="lt1"/>
        </a:bgClr>
      </a:pattFill>
    </cs:spPr>
  </cs:dataPoint>
  <cs:dataPoint3D>
    <cs:lnRef idx="0"/>
    <cs:fillRef idx="0">
      <cs:styleClr val="auto"/>
    </cs:fillRef>
    <cs:effectRef idx="0"/>
    <cs:fontRef idx="minor">
      <a:schemeClr val="dk1"/>
    </cs:fontRef>
    <cs:spPr>
      <a:pattFill prst="ltUpDiag">
        <a:fgClr>
          <a:schemeClr val="phClr"/>
        </a:fgClr>
        <a:bgClr>
          <a:schemeClr val="lt1"/>
        </a:bgClr>
      </a:pattFill>
    </cs:spPr>
  </cs:dataPoint3D>
  <cs:dataPointLine>
    <cs:lnRef idx="0">
      <cs:styleClr val="auto"/>
    </cs:lnRef>
    <cs:fillRef idx="0"/>
    <cs:effectRef idx="0">
      <cs:styleClr val="auto"/>
    </cs:effectRef>
    <cs:fontRef idx="minor">
      <a:schemeClr val="dk1"/>
    </cs:fontRef>
    <cs:spPr>
      <a:ln w="34925" cap="rnd">
        <a:solidFill>
          <a:schemeClr val="lt1"/>
        </a:solidFill>
        <a:round/>
      </a:ln>
      <a:effectLst>
        <a:outerShdw dist="25400" dir="2700000" algn="tl" rotWithShape="0">
          <a:schemeClr val="phClr"/>
        </a:outerShdw>
      </a:effectLst>
    </cs:spPr>
  </cs:dataPointLine>
  <cs:dataPointMarker>
    <cs:lnRef idx="0"/>
    <cs:fillRef idx="0">
      <cs:styleClr val="auto"/>
    </cs:fillRef>
    <cs:effectRef idx="0"/>
    <cs:fontRef idx="minor">
      <a:schemeClr val="dk1"/>
    </cs:fontRef>
    <cs:spPr>
      <a:solidFill>
        <a:schemeClr val="phClr"/>
      </a:solidFill>
      <a:ln w="22225">
        <a:solidFill>
          <a:schemeClr val="lt1"/>
        </a:solidFill>
        <a:round/>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styleClr val="0"/>
    </cs:lnRef>
    <cs:fillRef idx="0"/>
    <cs:effectRef idx="0"/>
    <cs:fontRef idx="minor">
      <a:schemeClr val="lt1"/>
    </cs:fontRef>
    <cs:spPr>
      <a:ln w="9525">
        <a:solidFill>
          <a:schemeClr val="phClr">
            <a:lumMod val="60000"/>
            <a:lumOff val="40000"/>
          </a:schemeClr>
        </a:solidFill>
      </a:ln>
    </cs:spPr>
    <cs:defRPr sz="1197" kern="1200"/>
  </cs:dataTable>
  <cs:downBar>
    <cs:lnRef idx="0">
      <cs:styleClr val="0"/>
    </cs:lnRef>
    <cs:fillRef idx="0"/>
    <cs:effectRef idx="0"/>
    <cs:fontRef idx="minor">
      <a:schemeClr val="dk1"/>
    </cs:fontRef>
    <cs:spPr>
      <a:solidFill>
        <a:schemeClr val="dk1">
          <a:lumMod val="35000"/>
          <a:lumOff val="65000"/>
        </a:schemeClr>
      </a:solidFill>
      <a:ln w="9525">
        <a:solidFill>
          <a:schemeClr val="phClr">
            <a:lumMod val="60000"/>
            <a:lumOff val="40000"/>
          </a:schemeClr>
        </a:solidFill>
      </a:ln>
    </cs:spPr>
  </cs:downBar>
  <cs:dropLine>
    <cs:lnRef idx="0">
      <cs:styleClr val="0"/>
    </cs:lnRef>
    <cs:fillRef idx="0"/>
    <cs:effectRef idx="0"/>
    <cs:fontRef idx="minor">
      <a:schemeClr val="dk1"/>
    </cs:fontRef>
    <cs:spPr>
      <a:ln w="9525">
        <a:solidFill>
          <a:schemeClr val="phClr">
            <a:lumMod val="60000"/>
            <a:lumOff val="40000"/>
          </a:schemeClr>
        </a:solidFill>
        <a:prstDash val="dash"/>
      </a:ln>
    </cs:spPr>
  </cs:dropLine>
  <cs:errorBar>
    <cs:lnRef idx="0">
      <cs:styleClr val="0"/>
    </cs:lnRef>
    <cs:fillRef idx="0"/>
    <cs:effectRef idx="0"/>
    <cs:fontRef idx="minor">
      <a:schemeClr val="dk1"/>
    </cs:fontRef>
    <cs:spPr>
      <a:ln w="9525">
        <a:solidFill>
          <a:schemeClr val="phClr">
            <a:lumMod val="60000"/>
            <a:lumOff val="40000"/>
          </a:schemeClr>
        </a:solidFill>
        <a:round/>
      </a:ln>
      <a:effectLst>
        <a:glow rad="25400">
          <a:schemeClr val="lt1"/>
        </a:glow>
      </a:effectLst>
    </cs:spPr>
  </cs:errorBar>
  <cs:floor>
    <cs:lnRef idx="0"/>
    <cs:fillRef idx="0"/>
    <cs:effectRef idx="0"/>
    <cs:fontRef idx="minor">
      <a:schemeClr val="dk1"/>
    </cs:fontRef>
  </cs:floor>
  <cs:gridlineMajor>
    <cs:lnRef idx="0">
      <cs:styleClr val="0"/>
    </cs:lnRef>
    <cs:fillRef idx="0"/>
    <cs:effectRef idx="0"/>
    <cs:fontRef idx="minor">
      <a:schemeClr val="dk1"/>
    </cs:fontRef>
    <cs:spPr>
      <a:ln w="9525" cap="flat" cmpd="sng" algn="ctr">
        <a:solidFill>
          <a:schemeClr val="lt1">
            <a:alpha val="25000"/>
          </a:schemeClr>
        </a:solidFill>
        <a:round/>
      </a:ln>
    </cs:spPr>
  </cs:gridlineMajor>
  <cs:gridlineMinor>
    <cs:lnRef idx="0">
      <cs:styleClr val="0"/>
    </cs:lnRef>
    <cs:fillRef idx="0"/>
    <cs:effectRef idx="0"/>
    <cs:fontRef idx="minor">
      <a:schemeClr val="dk1"/>
    </cs:fontRef>
    <cs:spPr>
      <a:ln>
        <a:solidFill>
          <a:schemeClr val="lt1">
            <a:alpha val="10000"/>
          </a:schemeClr>
        </a:solidFill>
      </a:ln>
    </cs:spPr>
  </cs:gridlineMinor>
  <cs:hiLoLine>
    <cs:lnRef idx="0">
      <cs:styleClr val="0"/>
    </cs:lnRef>
    <cs:fillRef idx="0"/>
    <cs:effectRef idx="0"/>
    <cs:fontRef idx="minor">
      <a:schemeClr val="dk1"/>
    </cs:fontRef>
    <cs:spPr>
      <a:ln w="9525">
        <a:solidFill>
          <a:schemeClr val="phClr">
            <a:lumMod val="60000"/>
            <a:lumOff val="40000"/>
          </a:schemeClr>
        </a:solidFill>
        <a:prstDash val="dash"/>
      </a:ln>
    </cs:spPr>
  </cs:hiLoLine>
  <cs:leaderLine>
    <cs:lnRef idx="0">
      <cs:styleClr val="0"/>
    </cs:lnRef>
    <cs:fillRef idx="0"/>
    <cs:effectRef idx="0"/>
    <cs:fontRef idx="minor">
      <a:schemeClr val="dk1"/>
    </cs:fontRef>
    <cs:spPr>
      <a:ln w="9525">
        <a:solidFill>
          <a:schemeClr val="phClr">
            <a:lumMod val="60000"/>
            <a:lumOff val="40000"/>
          </a:schemeClr>
        </a:solidFill>
      </a:ln>
    </cs:spPr>
  </cs:leaderLine>
  <cs:legend>
    <cs:lnRef idx="0"/>
    <cs:fillRef idx="0"/>
    <cs:effectRef idx="0"/>
    <cs:fontRef idx="minor">
      <a:schemeClr val="lt1"/>
    </cs:fontRef>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styleClr val="0"/>
    </cs:lnRef>
    <cs:fillRef idx="0"/>
    <cs:effectRef idx="0"/>
    <cs:fontRef idx="minor">
      <a:schemeClr val="lt1"/>
    </cs:fontRef>
    <cs:spPr>
      <a:ln w="3175" cap="flat" cmpd="sng" algn="ctr">
        <a:solidFill>
          <a:schemeClr val="phClr">
            <a:lumMod val="60000"/>
            <a:lumOff val="40000"/>
          </a:schemeClr>
        </a:solidFill>
        <a:round/>
      </a:ln>
    </cs:spPr>
    <cs:defRPr sz="1197" kern="1200"/>
  </cs:seriesAxis>
  <cs:seriesLine>
    <cs:lnRef idx="0">
      <cs:styleClr val="0"/>
    </cs:lnRef>
    <cs:fillRef idx="0"/>
    <cs:effectRef idx="0"/>
    <cs:fontRef idx="minor">
      <a:schemeClr val="dk1"/>
    </cs:fontRef>
    <cs:spPr>
      <a:ln w="9525">
        <a:solidFill>
          <a:schemeClr val="phClr">
            <a:lumMod val="60000"/>
            <a:lumOff val="40000"/>
            <a:tint val="50000"/>
          </a:schemeClr>
        </a:solidFill>
        <a:prstDash val="dash"/>
      </a:ln>
    </cs:spPr>
  </cs:seriesLine>
  <cs:title>
    <cs:lnRef idx="0"/>
    <cs:fillRef idx="0"/>
    <cs:effectRef idx="0"/>
    <cs:fontRef idx="minor">
      <a:schemeClr val="lt1"/>
    </cs:fontRef>
    <cs:defRPr sz="1995" b="1" kern="1200" cap="all" spc="100" normalizeH="0" baseline="0"/>
  </cs:title>
  <cs:trendline>
    <cs:lnRef idx="0"/>
    <cs:fillRef idx="0"/>
    <cs:effectRef idx="0"/>
    <cs:fontRef idx="minor">
      <a:schemeClr val="dk1"/>
    </cs:fontRef>
    <cs:spPr>
      <a:ln w="28575" cap="rnd">
        <a:solidFill>
          <a:schemeClr val="lt1">
            <a:alpha val="50000"/>
          </a:schemeClr>
        </a:solidFill>
        <a:round/>
      </a:ln>
    </cs:spPr>
  </cs:trendline>
  <cs:trendlineLabel>
    <cs:lnRef idx="0"/>
    <cs:fillRef idx="0"/>
    <cs:effectRef idx="0"/>
    <cs:fontRef idx="minor">
      <a:schemeClr val="lt1"/>
    </cs:fontRef>
    <cs:defRPr sz="1197" kern="1200"/>
  </cs:trendlineLabel>
  <cs:upBar>
    <cs:lnRef idx="0">
      <cs:styleClr val="0"/>
    </cs:lnRef>
    <cs:fillRef idx="0"/>
    <cs:effectRef idx="0"/>
    <cs:fontRef idx="minor">
      <a:schemeClr val="dk1"/>
    </cs:fontRef>
    <cs:spPr>
      <a:solidFill>
        <a:schemeClr val="lt1">
          <a:lumMod val="95000"/>
        </a:schemeClr>
      </a:solidFill>
      <a:ln w="9525">
        <a:solidFill>
          <a:schemeClr val="phClr">
            <a:lumMod val="60000"/>
            <a:lumOff val="40000"/>
          </a:schemeClr>
        </a:solidFill>
      </a:ln>
    </cs:spPr>
  </cs:upBar>
  <cs:valueAxis>
    <cs:lnRef idx="0"/>
    <cs:fillRef idx="0"/>
    <cs:effectRef idx="0"/>
    <cs:fontRef idx="minor">
      <a:schemeClr val="lt1"/>
    </cs:fontRef>
    <cs:defRPr sz="1197"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9.xml><?xml version="1.0" encoding="utf-8"?>
<cs:chartStyle xmlns:cs="http://schemas.microsoft.com/office/drawing/2012/chartStyle" xmlns:a="http://schemas.openxmlformats.org/drawingml/2006/main" id="234">
  <cs:axisTitle>
    <cs:lnRef idx="0"/>
    <cs:fillRef idx="0"/>
    <cs:effectRef idx="0"/>
    <cs:fontRef idx="minor">
      <a:schemeClr val="dk1">
        <a:lumMod val="65000"/>
        <a:lumOff val="35000"/>
      </a:schemeClr>
    </cs:fontRef>
    <cs:defRPr sz="900"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00" kern="120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cs:styleClr val="auto"/>
    </cs:fontRef>
    <cs:spPr/>
    <cs:defRPr sz="900" b="1" i="0" u="none" strike="noStrike" kern="1200" baseline="0"/>
  </cs:dataLabel>
  <cs:dataLabelCallout>
    <cs:lnRef idx="0"/>
    <cs:fillRef idx="0"/>
    <cs:effectRef idx="0"/>
    <cs:fontRef idx="minor">
      <a:schemeClr val="dk1">
        <a:lumMod val="65000"/>
        <a:lumOff val="35000"/>
      </a:schemeClr>
    </cs:fontRef>
    <cs:spPr>
      <a:solidFill>
        <a:schemeClr val="lt1"/>
      </a:solidFill>
      <a:ln w="9575">
        <a:solidFill>
          <a:schemeClr val="lt1">
            <a:lumMod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19050" cap="rnd" cmpd="sng" algn="ctr">
        <a:solidFill>
          <a:schemeClr val="phClr">
            <a:shade val="95000"/>
            <a:satMod val="105000"/>
          </a:schemeClr>
        </a:solidFill>
        <a:round/>
      </a:ln>
    </cs:spPr>
  </cs:dataPointLine>
  <cs:dataPointMarker>
    <cs:lnRef idx="0"/>
    <cs:fillRef idx="0"/>
    <cs:effectRef idx="0"/>
    <cs:fontRef idx="minor">
      <a:schemeClr val="dk1"/>
    </cs:fontRef>
    <cs:spPr>
      <a:solidFill>
        <a:schemeClr val="lt1"/>
      </a:solidFill>
    </cs:spPr>
  </cs:dataPointMarker>
  <cs:dataPointMarkerLayout symbol="circle" size="17"/>
  <cs:dataPointWireframe>
    <cs:lnRef idx="0">
      <cs:styleClr val="auto"/>
    </cs:lnRef>
    <cs:fillRef idx="1"/>
    <cs:effectRef idx="0"/>
    <cs:fontRef idx="minor">
      <a:schemeClr val="dk1"/>
    </cs:fontRef>
    <cs:spPr>
      <a:ln w="9525">
        <a:solidFill>
          <a:schemeClr val="phClr"/>
        </a:solidFill>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dk1">
            <a:lumMod val="50000"/>
            <a:lumOff val="50000"/>
          </a:schemeClr>
        </a:solidFill>
      </a:ln>
    </cs:spPr>
  </cs:downBar>
  <cs:dropLine>
    <cs:lnRef idx="0"/>
    <cs:fillRef idx="0"/>
    <cs:effectRef idx="0"/>
    <cs:fontRef idx="minor">
      <a:schemeClr val="dk1"/>
    </cs:fontRef>
    <cs:spPr>
      <a:ln w="9525">
        <a:solidFill>
          <a:schemeClr val="dk1">
            <a:lumMod val="35000"/>
            <a:lumOff val="65000"/>
          </a:schemeClr>
        </a:solidFill>
      </a:ln>
    </cs:spPr>
  </cs:dropLine>
  <cs:errorBar>
    <cs:lnRef idx="0"/>
    <cs:fillRef idx="0"/>
    <cs:effectRef idx="0"/>
    <cs:fontRef idx="minor">
      <a:schemeClr val="dk1"/>
    </cs:fontRef>
    <cs:spPr>
      <a:ln w="9525">
        <a:solidFill>
          <a:schemeClr val="dk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a:solidFill>
          <a:schemeClr val="dk1">
            <a:lumMod val="15000"/>
            <a:lumOff val="85000"/>
          </a:schemeClr>
        </a:solidFill>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35000"/>
            <a:lumOff val="65000"/>
          </a:schemeClr>
        </a:solidFill>
      </a:ln>
    </cs:spPr>
  </cs:hiLoLine>
  <cs:leaderLine>
    <cs:lnRef idx="0"/>
    <cs:fillRef idx="0"/>
    <cs:effectRef idx="0"/>
    <cs:fontRef idx="minor">
      <a:schemeClr val="dk1"/>
    </cs:fontRef>
    <cs:spPr>
      <a:ln w="9525">
        <a:solidFill>
          <a:schemeClr val="dk1">
            <a:lumMod val="35000"/>
            <a:lumOff val="65000"/>
          </a:schemeClr>
        </a:solidFill>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s:seriesAxis>
  <cs:seriesLine>
    <cs:lnRef idx="0"/>
    <cs:fillRef idx="0"/>
    <cs:effectRef idx="0"/>
    <cs:fontRef idx="minor">
      <a:schemeClr val="dk1"/>
    </cs:fontRef>
    <cs:spPr>
      <a:ln w="9525">
        <a:solidFill>
          <a:schemeClr val="dk1">
            <a:lumMod val="35000"/>
            <a:lumOff val="65000"/>
          </a:schemeClr>
        </a:solidFill>
      </a:ln>
    </cs:spPr>
  </cs:seriesLine>
  <cs:title>
    <cs:lnRef idx="0"/>
    <cs:fillRef idx="0"/>
    <cs:effectRef idx="0"/>
    <cs:fontRef idx="minor">
      <a:schemeClr val="dk1"/>
    </cs:fontRef>
    <cs:defRPr sz="1440" b="0" kern="1200" cap="all" spc="0" baseline="0">
      <a:gradFill>
        <a:gsLst>
          <a:gs pos="0">
            <a:schemeClr val="dk1">
              <a:lumMod val="50000"/>
              <a:lumOff val="50000"/>
            </a:schemeClr>
          </a:gs>
          <a:gs pos="100000">
            <a:schemeClr val="dk1">
              <a:lumMod val="85000"/>
              <a:lumOff val="15000"/>
            </a:schemeClr>
          </a:gs>
        </a:gsLst>
        <a:lin ang="5400000" scaled="0"/>
      </a:gradFill>
    </cs:defRPr>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dk1">
            <a:lumMod val="50000"/>
            <a:lumOff val="50000"/>
          </a:schemeClr>
        </a:solidFill>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A45B-3F67-4A46-B80E-86DB28E7B237}" type="datetimeFigureOut">
              <a:rPr lang="en-IN" smtClean="0"/>
              <a:t>17-11-2024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BCBBF-3B14-49EE-839D-F9D0F54BECC4}" type="slidenum">
              <a:rPr lang="en-IN" smtClean="0"/>
              <a:t>‹#›</a:t>
            </a:fld>
            <a:endParaRPr lang="en-IN"/>
          </a:p>
        </p:txBody>
      </p:sp>
    </p:spTree>
    <p:extLst>
      <p:ext uri="{BB962C8B-B14F-4D97-AF65-F5344CB8AC3E}">
        <p14:creationId xmlns:p14="http://schemas.microsoft.com/office/powerpoint/2010/main" val="1857737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147C0E5-F472-4823-852C-D183FA2F2488}" type="datetime1">
              <a:rPr lang="en-IN" smtClean="0"/>
              <a:t>17-11-2024</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05384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EA12769F-3E27-4D36-A194-1A84EAEDBFA1}" type="datetime1">
              <a:rPr lang="en-IN" smtClean="0"/>
              <a:t>17-11-2024</a:t>
            </a:fld>
            <a:endParaRPr lang="en-IN"/>
          </a:p>
        </p:txBody>
      </p:sp>
      <p:sp>
        <p:nvSpPr>
          <p:cNvPr id="4" name="Footer Placeholder 3"/>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49764493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12769F-3E27-4D36-A194-1A84EAEDBFA1}" type="datetime1">
              <a:rPr lang="en-IN" smtClean="0"/>
              <a:t>17-11-2024</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88385874"/>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12769F-3E27-4D36-A194-1A84EAEDBFA1}" type="datetime1">
              <a:rPr lang="en-IN" smtClean="0"/>
              <a:t>17-11-2024</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031151881"/>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12769F-3E27-4D36-A194-1A84EAEDBFA1}" type="datetime1">
              <a:rPr lang="en-IN" smtClean="0"/>
              <a:t>17-11-2024</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741031371"/>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12769F-3E27-4D36-A194-1A84EAEDBFA1}" type="datetime1">
              <a:rPr lang="en-IN" smtClean="0"/>
              <a:t>17-11-2024</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728019334"/>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12769F-3E27-4D36-A194-1A84EAEDBFA1}" type="datetime1">
              <a:rPr lang="en-IN" smtClean="0"/>
              <a:t>17-11-2024</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91034995"/>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9DCF6C-BC1F-457E-8C73-045A403582E6}" type="datetime1">
              <a:rPr lang="en-IN" smtClean="0"/>
              <a:t>17-11-2024</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6246167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1E070E-952C-41C9-9ABB-C56A7BE64D88}" type="datetime1">
              <a:rPr lang="en-IN" smtClean="0"/>
              <a:t>17-11-2024</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998711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A2FBC0-878C-4FB7-8E1F-1D6F6FF7C223}" type="datetime1">
              <a:rPr lang="en-IN" smtClean="0"/>
              <a:t>17-11-2024</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766637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685ADF-9D55-472F-A142-0A5A20BA4577}" type="datetime1">
              <a:rPr lang="en-IN" smtClean="0"/>
              <a:t>17-11-2024</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860254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B6A866-57B6-4C39-8809-FBA78A30FCC9}" type="datetime1">
              <a:rPr lang="en-IN" smtClean="0"/>
              <a:t>17-11-2024</a:t>
            </a:fld>
            <a:endParaRPr lang="en-IN"/>
          </a:p>
        </p:txBody>
      </p:sp>
      <p:sp>
        <p:nvSpPr>
          <p:cNvPr id="6" name="Footer Placeholder 5"/>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160602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2B34237-4DA9-498D-81CC-7DEBFDE0146A}" type="datetime1">
              <a:rPr lang="en-IN" smtClean="0"/>
              <a:t>17-11-2024</a:t>
            </a:fld>
            <a:endParaRPr lang="en-IN"/>
          </a:p>
        </p:txBody>
      </p:sp>
      <p:sp>
        <p:nvSpPr>
          <p:cNvPr id="8" name="Footer Placeholder 7"/>
          <p:cNvSpPr>
            <a:spLocks noGrp="1"/>
          </p:cNvSpPr>
          <p:nvPr>
            <p:ph type="ftr" sz="quarter" idx="11"/>
          </p:nvPr>
        </p:nvSpPr>
        <p:spPr/>
        <p:txBody>
          <a:bodyPr/>
          <a:lstStyle/>
          <a:p>
            <a:r>
              <a:rPr lang="en-US"/>
              <a:t>You are not allowed to add slides to this presentation</a:t>
            </a:r>
            <a:endParaRPr lang="en-IN"/>
          </a:p>
        </p:txBody>
      </p:sp>
      <p:sp>
        <p:nvSpPr>
          <p:cNvPr id="9" name="Slide Number Placeholder 8"/>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228777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3D29E31-0E2B-4B8B-A4CD-804F6A5D47A9}" type="datetime1">
              <a:rPr lang="en-IN" smtClean="0"/>
              <a:t>17-11-2024</a:t>
            </a:fld>
            <a:endParaRPr lang="en-IN"/>
          </a:p>
        </p:txBody>
      </p:sp>
      <p:sp>
        <p:nvSpPr>
          <p:cNvPr id="4" name="Footer Placeholder 3"/>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961901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1C5607-A4BB-4D67-95B9-C9085ECC35A9}" type="datetime1">
              <a:rPr lang="en-IN" smtClean="0"/>
              <a:t>17-11-2024</a:t>
            </a:fld>
            <a:endParaRPr lang="en-IN"/>
          </a:p>
        </p:txBody>
      </p:sp>
      <p:sp>
        <p:nvSpPr>
          <p:cNvPr id="3" name="Footer Placeholder 2"/>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37193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1C99E65-501E-4E79-B301-EC94E1C8867E}" type="datetime1">
              <a:rPr lang="en-IN" smtClean="0"/>
              <a:t>17-11-2024</a:t>
            </a:fld>
            <a:endParaRPr lang="en-IN"/>
          </a:p>
        </p:txBody>
      </p:sp>
      <p:sp>
        <p:nvSpPr>
          <p:cNvPr id="6" name="Footer Placeholder 5"/>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853106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751C047-BE12-4A43-A323-58AFB768CD35}" type="datetime1">
              <a:rPr lang="en-IN" smtClean="0"/>
              <a:t>17-11-2024</a:t>
            </a:fld>
            <a:endParaRPr lang="en-IN"/>
          </a:p>
        </p:txBody>
      </p:sp>
      <p:sp>
        <p:nvSpPr>
          <p:cNvPr id="6" name="Footer Placeholder 5"/>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043493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EA12769F-3E27-4D36-A194-1A84EAEDBFA1}" type="datetime1">
              <a:rPr lang="en-IN" smtClean="0"/>
              <a:t>17-11-2024</a:t>
            </a:fld>
            <a:endParaRPr lang="en-IN"/>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r>
              <a:rPr lang="en-US"/>
              <a:t>You are not allowed to add slides to this presentation</a:t>
            </a:r>
            <a:endParaRPr lang="en-IN"/>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26AD20E6-394B-4DF0-96A5-9647FF39C943}" type="slidenum">
              <a:rPr lang="en-IN" smtClean="0"/>
              <a:t>‹#›</a:t>
            </a:fld>
            <a:endParaRPr lang="en-IN"/>
          </a:p>
        </p:txBody>
      </p:sp>
    </p:spTree>
    <p:extLst>
      <p:ext uri="{BB962C8B-B14F-4D97-AF65-F5344CB8AC3E}">
        <p14:creationId xmlns:p14="http://schemas.microsoft.com/office/powerpoint/2010/main" val="301329196"/>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hf hdr="0" dt="0"/>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2.xml"/><Relationship Id="rId1" Type="http://schemas.openxmlformats.org/officeDocument/2006/relationships/slideLayout" Target="../slideLayouts/slideLayout2.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6.xml"/><Relationship Id="rId1" Type="http://schemas.openxmlformats.org/officeDocument/2006/relationships/slideLayout" Target="../slideLayouts/slideLayout2.xml"/><Relationship Id="rId6" Type="http://schemas.openxmlformats.org/officeDocument/2006/relationships/chart" Target="../charts/chart9.xml"/><Relationship Id="rId5" Type="http://schemas.openxmlformats.org/officeDocument/2006/relationships/chart" Target="../charts/chart8.xml"/><Relationship Id="rId4" Type="http://schemas.openxmlformats.org/officeDocument/2006/relationships/chart" Target="../charts/char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9BD04-9EFD-5298-48E0-BBFFD10429A7}"/>
              </a:ext>
            </a:extLst>
          </p:cNvPr>
          <p:cNvSpPr>
            <a:spLocks noGrp="1"/>
          </p:cNvSpPr>
          <p:nvPr>
            <p:ph type="ctrTitle"/>
          </p:nvPr>
        </p:nvSpPr>
        <p:spPr/>
        <p:txBody>
          <a:bodyPr/>
          <a:lstStyle/>
          <a:p>
            <a:r>
              <a:rPr lang="en-IN" dirty="0">
                <a:latin typeface="Bahnschrift SemiBold Condensed" panose="020B0502040204020203" pitchFamily="34" charset="0"/>
              </a:rPr>
              <a:t>Rajiv Gandhi Cancer Institute</a:t>
            </a:r>
          </a:p>
        </p:txBody>
      </p:sp>
      <p:sp>
        <p:nvSpPr>
          <p:cNvPr id="3" name="Subtitle 2">
            <a:extLst>
              <a:ext uri="{FF2B5EF4-FFF2-40B4-BE49-F238E27FC236}">
                <a16:creationId xmlns:a16="http://schemas.microsoft.com/office/drawing/2014/main" id="{7673AE62-677A-E7A9-D759-F10B648DEED4}"/>
              </a:ext>
            </a:extLst>
          </p:cNvPr>
          <p:cNvSpPr>
            <a:spLocks noGrp="1"/>
          </p:cNvSpPr>
          <p:nvPr>
            <p:ph type="subTitle" idx="1"/>
          </p:nvPr>
        </p:nvSpPr>
        <p:spPr/>
        <p:txBody>
          <a:bodyPr>
            <a:normAutofit/>
          </a:bodyPr>
          <a:lstStyle/>
          <a:p>
            <a:endParaRPr lang="en-IN" dirty="0"/>
          </a:p>
          <a:p>
            <a:r>
              <a:rPr lang="en-IN" dirty="0" err="1">
                <a:solidFill>
                  <a:schemeClr val="tx1"/>
                </a:solidFill>
                <a:latin typeface="Bahnschrift SemiBold Condensed" panose="020B0502040204020203" pitchFamily="34" charset="0"/>
              </a:rPr>
              <a:t>Dr.</a:t>
            </a:r>
            <a:r>
              <a:rPr lang="en-IN" dirty="0">
                <a:solidFill>
                  <a:schemeClr val="tx1"/>
                </a:solidFill>
                <a:latin typeface="Bahnschrift SemiBold Condensed" panose="020B0502040204020203" pitchFamily="34" charset="0"/>
              </a:rPr>
              <a:t> </a:t>
            </a:r>
            <a:r>
              <a:rPr lang="en-IN" dirty="0" err="1">
                <a:solidFill>
                  <a:schemeClr val="tx1"/>
                </a:solidFill>
                <a:latin typeface="Bahnschrift SemiBold Condensed" panose="020B0502040204020203" pitchFamily="34" charset="0"/>
              </a:rPr>
              <a:t>Ekta</a:t>
            </a:r>
            <a:r>
              <a:rPr lang="en-IN" dirty="0">
                <a:solidFill>
                  <a:schemeClr val="tx1"/>
                </a:solidFill>
                <a:latin typeface="Bahnschrift SemiBold Condensed" panose="020B0502040204020203" pitchFamily="34" charset="0"/>
              </a:rPr>
              <a:t> </a:t>
            </a:r>
            <a:r>
              <a:rPr lang="en-IN" dirty="0" err="1">
                <a:solidFill>
                  <a:schemeClr val="tx1"/>
                </a:solidFill>
                <a:latin typeface="Bahnschrift SemiBold Condensed" panose="020B0502040204020203" pitchFamily="34" charset="0"/>
              </a:rPr>
              <a:t>Saroha</a:t>
            </a:r>
            <a:endParaRPr lang="en-IN" dirty="0">
              <a:solidFill>
                <a:schemeClr val="tx1"/>
              </a:solidFill>
              <a:latin typeface="Bahnschrift SemiBold Condensed" panose="020B0502040204020203" pitchFamily="34" charset="0"/>
            </a:endParaRPr>
          </a:p>
          <a:p>
            <a:r>
              <a:rPr lang="en-IN" dirty="0">
                <a:solidFill>
                  <a:schemeClr val="tx1"/>
                </a:solidFill>
                <a:latin typeface="Bahnschrift SemiBold Condensed" panose="020B0502040204020203" pitchFamily="34" charset="0"/>
              </a:rPr>
              <a:t>IIHMR Delhi</a:t>
            </a:r>
          </a:p>
        </p:txBody>
      </p:sp>
      <p:sp>
        <p:nvSpPr>
          <p:cNvPr id="4" name="Slide Number Placeholder 3">
            <a:extLst>
              <a:ext uri="{FF2B5EF4-FFF2-40B4-BE49-F238E27FC236}">
                <a16:creationId xmlns:a16="http://schemas.microsoft.com/office/drawing/2014/main" id="{40197BFF-5EB9-4347-6E13-67AD995EB819}"/>
              </a:ext>
            </a:extLst>
          </p:cNvPr>
          <p:cNvSpPr>
            <a:spLocks noGrp="1"/>
          </p:cNvSpPr>
          <p:nvPr>
            <p:ph type="sldNum" sz="quarter" idx="12"/>
          </p:nvPr>
        </p:nvSpPr>
        <p:spPr/>
        <p:txBody>
          <a:bodyPr/>
          <a:lstStyle/>
          <a:p>
            <a:fld id="{26AD20E6-394B-4DF0-96A5-9647FF39C943}" type="slidenum">
              <a:rPr lang="en-IN" smtClean="0">
                <a:solidFill>
                  <a:schemeClr val="tx1"/>
                </a:solidFill>
              </a:rPr>
              <a:t>1</a:t>
            </a:fld>
            <a:endParaRPr lang="en-IN" dirty="0">
              <a:solidFill>
                <a:schemeClr val="tx1"/>
              </a:solidFill>
            </a:endParaRPr>
          </a:p>
        </p:txBody>
      </p:sp>
      <p:pic>
        <p:nvPicPr>
          <p:cNvPr id="7" name="Picture 6">
            <a:extLst>
              <a:ext uri="{FF2B5EF4-FFF2-40B4-BE49-F238E27FC236}">
                <a16:creationId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3"/>
            <a:ext cx="1545839" cy="727625"/>
          </a:xfrm>
          <a:prstGeom prst="rect">
            <a:avLst/>
          </a:prstGeom>
        </p:spPr>
      </p:pic>
    </p:spTree>
    <p:extLst>
      <p:ext uri="{BB962C8B-B14F-4D97-AF65-F5344CB8AC3E}">
        <p14:creationId xmlns:p14="http://schemas.microsoft.com/office/powerpoint/2010/main" val="3199225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4462" y="4697377"/>
            <a:ext cx="10515600" cy="1325563"/>
          </a:xfrm>
        </p:spPr>
        <p:txBody>
          <a:bodyPr>
            <a:normAutofit/>
          </a:bodyPr>
          <a:lstStyle/>
          <a:p>
            <a:r>
              <a:rPr lang="en-US" sz="1600" b="1" dirty="0"/>
              <a:t>Count of I would like to work for the Institute for long period</a:t>
            </a:r>
            <a:r>
              <a:rPr lang="en-US" sz="1600" dirty="0"/>
              <a:t> </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69766854"/>
              </p:ext>
            </p:extLst>
          </p:nvPr>
        </p:nvGraphicFramePr>
        <p:xfrm>
          <a:off x="3198668" y="769721"/>
          <a:ext cx="5095875"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p:cNvSpPr>
            <a:spLocks noGrp="1"/>
          </p:cNvSpPr>
          <p:nvPr>
            <p:ph type="sldNum" sz="quarter" idx="12"/>
          </p:nvPr>
        </p:nvSpPr>
        <p:spPr/>
        <p:txBody>
          <a:bodyPr/>
          <a:lstStyle/>
          <a:p>
            <a:fld id="{26AD20E6-394B-4DF0-96A5-9647FF39C943}" type="slidenum">
              <a:rPr lang="en-IN" smtClean="0">
                <a:solidFill>
                  <a:schemeClr val="tx1"/>
                </a:solidFill>
              </a:rPr>
              <a:t>10</a:t>
            </a:fld>
            <a:endParaRPr lang="en-IN" dirty="0">
              <a:solidFill>
                <a:schemeClr val="tx1"/>
              </a:solidFill>
            </a:endParaRPr>
          </a:p>
        </p:txBody>
      </p:sp>
      <p:pic>
        <p:nvPicPr>
          <p:cNvPr id="7" name="Picture 6">
            <a:extLst>
              <a:ext uri="{FF2B5EF4-FFF2-40B4-BE49-F238E27FC236}">
                <a16:creationId xmlns:a16="http://schemas.microsoft.com/office/drawing/2014/main" id="{B5261C97-CF15-220B-FFE7-145AE48C1E4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150" y="89129"/>
            <a:ext cx="1658214" cy="780520"/>
          </a:xfrm>
          <a:prstGeom prst="rect">
            <a:avLst/>
          </a:prstGeom>
        </p:spPr>
      </p:pic>
    </p:spTree>
    <p:extLst>
      <p:ext uri="{BB962C8B-B14F-4D97-AF65-F5344CB8AC3E}">
        <p14:creationId xmlns:p14="http://schemas.microsoft.com/office/powerpoint/2010/main" val="29391335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a:xfrm>
            <a:off x="573375" y="303260"/>
            <a:ext cx="8534400" cy="1507067"/>
          </a:xfrm>
        </p:spPr>
        <p:txBody>
          <a:bodyPr/>
          <a:lstStyle/>
          <a:p>
            <a:pPr algn="ctr"/>
            <a:r>
              <a:rPr lang="en-IN" b="1" dirty="0">
                <a:latin typeface="Bahnschrift Condensed" panose="020B0502040204020203" pitchFamily="34" charset="0"/>
              </a:rPr>
              <a:t>Findings</a:t>
            </a:r>
          </a:p>
        </p:txBody>
      </p:sp>
      <p:sp>
        <p:nvSpPr>
          <p:cNvPr id="3" name="Content Placeholder 2">
            <a:extLst>
              <a:ext uri="{FF2B5EF4-FFF2-40B4-BE49-F238E27FC236}">
                <a16:creationId xmlns:a16="http://schemas.microsoft.com/office/drawing/2014/main" id="{069AE405-828D-19A8-A3BF-17A9B1F9E370}"/>
              </a:ext>
            </a:extLst>
          </p:cNvPr>
          <p:cNvSpPr>
            <a:spLocks noGrp="1"/>
          </p:cNvSpPr>
          <p:nvPr>
            <p:ph idx="1"/>
          </p:nvPr>
        </p:nvSpPr>
        <p:spPr>
          <a:xfrm>
            <a:off x="915121" y="2379132"/>
            <a:ext cx="8534400" cy="3869267"/>
          </a:xfrm>
        </p:spPr>
        <p:txBody>
          <a:bodyPr>
            <a:normAutofit fontScale="85000" lnSpcReduction="20000"/>
          </a:bodyPr>
          <a:lstStyle/>
          <a:p>
            <a:r>
              <a:rPr lang="en-IN" sz="1600" dirty="0">
                <a:solidFill>
                  <a:schemeClr val="tx1"/>
                </a:solidFill>
              </a:rPr>
              <a:t>There were more amount of employees who were fresher or who have less than 2 years of experience and most of them were Nurses.</a:t>
            </a:r>
          </a:p>
          <a:p>
            <a:r>
              <a:rPr lang="en-IN" sz="1600" dirty="0">
                <a:solidFill>
                  <a:schemeClr val="tx1"/>
                </a:solidFill>
              </a:rPr>
              <a:t>There were a significant no. of people who think that they were able to approach the management for their queries and problems (190 rated 4 points and 162 rated 5 points.)</a:t>
            </a:r>
          </a:p>
          <a:p>
            <a:r>
              <a:rPr lang="en-IN" sz="1600" dirty="0">
                <a:solidFill>
                  <a:schemeClr val="tx1"/>
                </a:solidFill>
              </a:rPr>
              <a:t>Majority thinks that there were adequate resources to perform their jobs and votes were in 4 and 5 points.</a:t>
            </a:r>
          </a:p>
          <a:p>
            <a:r>
              <a:rPr lang="en-IN" sz="1600" dirty="0">
                <a:solidFill>
                  <a:schemeClr val="tx1"/>
                </a:solidFill>
              </a:rPr>
              <a:t> Majority of employees felt that they are able to take time off whenever they think it is necessary and there is a work life balance(176, 32% employees).</a:t>
            </a:r>
          </a:p>
          <a:p>
            <a:r>
              <a:rPr lang="en-IN" sz="1600" dirty="0">
                <a:solidFill>
                  <a:schemeClr val="tx1"/>
                </a:solidFill>
              </a:rPr>
              <a:t>Majority of Employees gave 3 points to the question regarding regular rewards and recognition programs.</a:t>
            </a:r>
          </a:p>
          <a:p>
            <a:r>
              <a:rPr lang="en-IN" sz="1600" dirty="0">
                <a:solidFill>
                  <a:schemeClr val="tx1"/>
                </a:solidFill>
              </a:rPr>
              <a:t>Majority of the employees felt that their job has a special purpose and they feel proud to serve people (305 employees gave 5 points).</a:t>
            </a:r>
          </a:p>
          <a:p>
            <a:r>
              <a:rPr lang="en-IN" sz="1600" dirty="0">
                <a:solidFill>
                  <a:schemeClr val="tx1"/>
                </a:solidFill>
              </a:rPr>
              <a:t>211, Employees said they were treated with respect and dignity in the institute and gave five points.</a:t>
            </a:r>
          </a:p>
          <a:p>
            <a:r>
              <a:rPr lang="en-IN" sz="1600" dirty="0">
                <a:solidFill>
                  <a:schemeClr val="tx1"/>
                </a:solidFill>
              </a:rPr>
              <a:t>45% employees believed that they were going to do their jobs and wants to see themselves working here for long term.</a:t>
            </a:r>
          </a:p>
          <a:p>
            <a:endParaRPr lang="en-IN" sz="1600" dirty="0"/>
          </a:p>
          <a:p>
            <a:endParaRPr lang="en-IN" sz="1600" dirty="0"/>
          </a:p>
          <a:p>
            <a:endParaRPr lang="en-IN" sz="1600" dirty="0"/>
          </a:p>
          <a:p>
            <a:endParaRPr lang="en-IN" sz="1600" dirty="0"/>
          </a:p>
          <a:p>
            <a:endParaRPr lang="en-IN" sz="1600" dirty="0"/>
          </a:p>
          <a:p>
            <a:endParaRPr lang="en-IN" sz="1600" dirty="0"/>
          </a:p>
          <a:p>
            <a:endParaRPr lang="en-IN" sz="1600" dirty="0"/>
          </a:p>
          <a:p>
            <a:endParaRPr lang="en-IN" sz="1600" dirty="0"/>
          </a:p>
        </p:txBody>
      </p:sp>
      <p:sp>
        <p:nvSpPr>
          <p:cNvPr id="4" name="Slide Number Placeholder 3">
            <a:extLst>
              <a:ext uri="{FF2B5EF4-FFF2-40B4-BE49-F238E27FC236}">
                <a16:creationId xmlns:a16="http://schemas.microsoft.com/office/drawing/2014/main" id="{D1486BD3-7B28-3873-3378-A9DBB9E3B3DD}"/>
              </a:ext>
            </a:extLst>
          </p:cNvPr>
          <p:cNvSpPr>
            <a:spLocks noGrp="1"/>
          </p:cNvSpPr>
          <p:nvPr>
            <p:ph type="sldNum" sz="quarter" idx="12"/>
          </p:nvPr>
        </p:nvSpPr>
        <p:spPr/>
        <p:txBody>
          <a:bodyPr/>
          <a:lstStyle/>
          <a:p>
            <a:fld id="{26AD20E6-394B-4DF0-96A5-9647FF39C943}" type="slidenum">
              <a:rPr lang="en-IN" smtClean="0">
                <a:solidFill>
                  <a:schemeClr val="tx1"/>
                </a:solidFill>
              </a:rPr>
              <a:t>11</a:t>
            </a:fld>
            <a:endParaRPr lang="en-IN" dirty="0">
              <a:solidFill>
                <a:schemeClr val="tx1"/>
              </a:solidFill>
            </a:endParaRPr>
          </a:p>
        </p:txBody>
      </p:sp>
      <p:pic>
        <p:nvPicPr>
          <p:cNvPr id="6" name="Picture 5">
            <a:extLst>
              <a:ext uri="{FF2B5EF4-FFF2-40B4-BE49-F238E27FC236}">
                <a16:creationId xmlns:a16="http://schemas.microsoft.com/office/drawing/2014/main" id="{B5261C97-CF15-220B-FFE7-145AE48C1E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4"/>
            <a:ext cx="1658214" cy="780520"/>
          </a:xfrm>
          <a:prstGeom prst="rect">
            <a:avLst/>
          </a:prstGeom>
        </p:spPr>
      </p:pic>
    </p:spTree>
    <p:extLst>
      <p:ext uri="{BB962C8B-B14F-4D97-AF65-F5344CB8AC3E}">
        <p14:creationId xmlns:p14="http://schemas.microsoft.com/office/powerpoint/2010/main" val="26162708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a:xfrm>
            <a:off x="536430" y="709659"/>
            <a:ext cx="8534400" cy="1507067"/>
          </a:xfrm>
        </p:spPr>
        <p:txBody>
          <a:bodyPr/>
          <a:lstStyle/>
          <a:p>
            <a:pPr algn="ctr"/>
            <a:r>
              <a:rPr lang="en-IN" b="1" dirty="0">
                <a:latin typeface="Bahnschrift Condensed" panose="020B0502040204020203" pitchFamily="34" charset="0"/>
              </a:rPr>
              <a:t>Discussion </a:t>
            </a:r>
          </a:p>
        </p:txBody>
      </p:sp>
      <p:sp>
        <p:nvSpPr>
          <p:cNvPr id="3" name="Content Placeholder 2">
            <a:extLst>
              <a:ext uri="{FF2B5EF4-FFF2-40B4-BE49-F238E27FC236}">
                <a16:creationId xmlns:a16="http://schemas.microsoft.com/office/drawing/2014/main" id="{069AE405-828D-19A8-A3BF-17A9B1F9E370}"/>
              </a:ext>
            </a:extLst>
          </p:cNvPr>
          <p:cNvSpPr>
            <a:spLocks noGrp="1"/>
          </p:cNvSpPr>
          <p:nvPr>
            <p:ph idx="1"/>
          </p:nvPr>
        </p:nvSpPr>
        <p:spPr>
          <a:xfrm>
            <a:off x="792019" y="2216725"/>
            <a:ext cx="10515600" cy="4156365"/>
          </a:xfrm>
        </p:spPr>
        <p:txBody>
          <a:bodyPr>
            <a:normAutofit fontScale="70000" lnSpcReduction="20000"/>
          </a:bodyPr>
          <a:lstStyle/>
          <a:p>
            <a:r>
              <a:rPr lang="en-IN" sz="1600" dirty="0">
                <a:solidFill>
                  <a:schemeClr val="tx1"/>
                </a:solidFill>
              </a:rPr>
              <a:t>The reason for more amount of fresher and that too of nurses and doctors is that medical personnel tend to switch jobs more often, hospital usually hire doctors on contract basis and nurses more often switch jobs. </a:t>
            </a:r>
          </a:p>
          <a:p>
            <a:r>
              <a:rPr lang="en-IN" sz="1600" dirty="0">
                <a:solidFill>
                  <a:schemeClr val="tx1"/>
                </a:solidFill>
              </a:rPr>
              <a:t>There is a proper grievance readdressing system in the hospital which makes it easier for employees to tend to their grievances and there is a proper system to approach any issue in the hospital.</a:t>
            </a:r>
          </a:p>
          <a:p>
            <a:r>
              <a:rPr lang="en-IN" sz="1600" dirty="0">
                <a:solidFill>
                  <a:schemeClr val="tx1"/>
                </a:solidFill>
              </a:rPr>
              <a:t>As I observed there are proper resources provided to employees to perform jobs and provide services.</a:t>
            </a:r>
          </a:p>
          <a:p>
            <a:r>
              <a:rPr lang="en-IN" sz="1600" dirty="0">
                <a:solidFill>
                  <a:schemeClr val="tx1"/>
                </a:solidFill>
              </a:rPr>
              <a:t>Proper work life balance is a key to job satisfaction, it is very important for the employee to have proper work life balance to get satisfied in job. We can see that majority of employees said that they can take time off whenever they think it was necessary.</a:t>
            </a:r>
          </a:p>
          <a:p>
            <a:r>
              <a:rPr lang="en-IN" sz="1600" dirty="0">
                <a:solidFill>
                  <a:schemeClr val="tx1"/>
                </a:solidFill>
              </a:rPr>
              <a:t>Most of the employees also believed that there jobs had a special meaning and whatever they were doing they were proud of it because they believed they were serving the people.</a:t>
            </a:r>
          </a:p>
          <a:p>
            <a:r>
              <a:rPr lang="en-IN" sz="1600" dirty="0">
                <a:solidFill>
                  <a:schemeClr val="tx1"/>
                </a:solidFill>
              </a:rPr>
              <a:t>Majority of the employees also said that they were treated with respect in the organization. Which is a key element of job satisfaction, wherever any employee works respect in the work place is very important as an employee.</a:t>
            </a:r>
          </a:p>
          <a:p>
            <a:r>
              <a:rPr lang="en-IN" sz="1600" dirty="0">
                <a:solidFill>
                  <a:schemeClr val="tx1"/>
                </a:solidFill>
              </a:rPr>
              <a:t>Majority of the employees believed that they see themselves working long term in the organization this only tells about the how much employees love to work here and how much they are satisfied.</a:t>
            </a:r>
          </a:p>
          <a:p>
            <a:endParaRPr lang="en-IN" sz="1600" dirty="0"/>
          </a:p>
          <a:p>
            <a:endParaRPr lang="en-IN" sz="1600" dirty="0"/>
          </a:p>
          <a:p>
            <a:endParaRPr lang="en-IN" sz="1600" dirty="0"/>
          </a:p>
          <a:p>
            <a:endParaRPr lang="en-IN" sz="1600" dirty="0"/>
          </a:p>
          <a:p>
            <a:endParaRPr lang="en-IN" sz="1600" dirty="0"/>
          </a:p>
          <a:p>
            <a:endParaRPr lang="en-IN" sz="600" dirty="0"/>
          </a:p>
          <a:p>
            <a:pPr marL="0" indent="0">
              <a:buNone/>
            </a:pPr>
            <a:r>
              <a:rPr lang="en-IN" sz="600" dirty="0"/>
              <a:t>  </a:t>
            </a:r>
          </a:p>
        </p:txBody>
      </p:sp>
      <p:sp>
        <p:nvSpPr>
          <p:cNvPr id="4" name="Slide Number Placeholder 3">
            <a:extLst>
              <a:ext uri="{FF2B5EF4-FFF2-40B4-BE49-F238E27FC236}">
                <a16:creationId xmlns:a16="http://schemas.microsoft.com/office/drawing/2014/main" id="{A55A2AEE-BCF7-2356-2A0D-334825D425B5}"/>
              </a:ext>
            </a:extLst>
          </p:cNvPr>
          <p:cNvSpPr>
            <a:spLocks noGrp="1"/>
          </p:cNvSpPr>
          <p:nvPr>
            <p:ph type="sldNum" sz="quarter" idx="12"/>
          </p:nvPr>
        </p:nvSpPr>
        <p:spPr/>
        <p:txBody>
          <a:bodyPr/>
          <a:lstStyle/>
          <a:p>
            <a:fld id="{26AD20E6-394B-4DF0-96A5-9647FF39C943}" type="slidenum">
              <a:rPr lang="en-IN" smtClean="0">
                <a:solidFill>
                  <a:schemeClr val="tx1"/>
                </a:solidFill>
              </a:rPr>
              <a:t>12</a:t>
            </a:fld>
            <a:endParaRPr lang="en-IN" dirty="0">
              <a:solidFill>
                <a:schemeClr val="tx1"/>
              </a:solidFill>
            </a:endParaRPr>
          </a:p>
        </p:txBody>
      </p:sp>
      <p:pic>
        <p:nvPicPr>
          <p:cNvPr id="6" name="Picture 5">
            <a:extLst>
              <a:ext uri="{FF2B5EF4-FFF2-40B4-BE49-F238E27FC236}">
                <a16:creationId xmlns:a16="http://schemas.microsoft.com/office/drawing/2014/main" id="{67E54A9D-4B6F-6671-1709-E2CF64355D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652" y="60325"/>
            <a:ext cx="1724546" cy="811742"/>
          </a:xfrm>
          <a:prstGeom prst="rect">
            <a:avLst/>
          </a:prstGeom>
        </p:spPr>
      </p:pic>
    </p:spTree>
    <p:extLst>
      <p:ext uri="{BB962C8B-B14F-4D97-AF65-F5344CB8AC3E}">
        <p14:creationId xmlns:p14="http://schemas.microsoft.com/office/powerpoint/2010/main" val="23883681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65BDE-C1E4-2068-7ED7-1D9DDC4B3A10}"/>
              </a:ext>
            </a:extLst>
          </p:cNvPr>
          <p:cNvSpPr>
            <a:spLocks noGrp="1"/>
          </p:cNvSpPr>
          <p:nvPr>
            <p:ph type="title"/>
          </p:nvPr>
        </p:nvSpPr>
        <p:spPr>
          <a:xfrm>
            <a:off x="425594" y="702733"/>
            <a:ext cx="8534400" cy="1507067"/>
          </a:xfrm>
        </p:spPr>
        <p:txBody>
          <a:bodyPr/>
          <a:lstStyle/>
          <a:p>
            <a:pPr algn="ctr"/>
            <a:r>
              <a:rPr lang="en-IN" b="1" dirty="0">
                <a:latin typeface="Bahnschrift Condensed" panose="020B0502040204020203" pitchFamily="34" charset="0"/>
              </a:rPr>
              <a:t>Conclusion</a:t>
            </a:r>
          </a:p>
        </p:txBody>
      </p:sp>
      <p:sp>
        <p:nvSpPr>
          <p:cNvPr id="3" name="Content Placeholder 2">
            <a:extLst>
              <a:ext uri="{FF2B5EF4-FFF2-40B4-BE49-F238E27FC236}">
                <a16:creationId xmlns:a16="http://schemas.microsoft.com/office/drawing/2014/main" id="{C37621F9-57FC-03A7-2EE3-925A45765D10}"/>
              </a:ext>
            </a:extLst>
          </p:cNvPr>
          <p:cNvSpPr>
            <a:spLocks noGrp="1"/>
          </p:cNvSpPr>
          <p:nvPr>
            <p:ph idx="1"/>
          </p:nvPr>
        </p:nvSpPr>
        <p:spPr>
          <a:xfrm>
            <a:off x="822679" y="1924280"/>
            <a:ext cx="10515600" cy="3377393"/>
          </a:xfrm>
        </p:spPr>
        <p:txBody>
          <a:bodyPr/>
          <a:lstStyle/>
          <a:p>
            <a:r>
              <a:rPr lang="en-IN" sz="1600" b="1" dirty="0">
                <a:solidFill>
                  <a:schemeClr val="tx1"/>
                </a:solidFill>
              </a:rPr>
              <a:t>It can be concluded that employees were given adequate resources to work.</a:t>
            </a:r>
          </a:p>
          <a:p>
            <a:r>
              <a:rPr lang="en-IN" sz="1600" b="1" dirty="0">
                <a:solidFill>
                  <a:schemeClr val="tx1"/>
                </a:solidFill>
              </a:rPr>
              <a:t>They were treated fairly and with respect in the workplace.</a:t>
            </a:r>
          </a:p>
          <a:p>
            <a:r>
              <a:rPr lang="en-IN" sz="1600" b="1" dirty="0">
                <a:solidFill>
                  <a:schemeClr val="tx1"/>
                </a:solidFill>
              </a:rPr>
              <a:t>Their grievances where being dealt with.</a:t>
            </a:r>
          </a:p>
          <a:p>
            <a:r>
              <a:rPr lang="en-IN" sz="1600" b="1" dirty="0">
                <a:solidFill>
                  <a:schemeClr val="tx1"/>
                </a:solidFill>
              </a:rPr>
              <a:t>They is proper work life balance.</a:t>
            </a:r>
          </a:p>
          <a:p>
            <a:r>
              <a:rPr lang="en-IN" sz="1600" b="1" dirty="0">
                <a:solidFill>
                  <a:schemeClr val="tx1"/>
                </a:solidFill>
              </a:rPr>
              <a:t> Employees of RGCIRC were satisfied with the management and Hospital and their work.</a:t>
            </a:r>
          </a:p>
          <a:p>
            <a:endParaRPr lang="en-IN" b="1" dirty="0"/>
          </a:p>
          <a:p>
            <a:endParaRPr lang="en-IN" dirty="0"/>
          </a:p>
        </p:txBody>
      </p:sp>
      <p:sp>
        <p:nvSpPr>
          <p:cNvPr id="4" name="Slide Number Placeholder 3">
            <a:extLst>
              <a:ext uri="{FF2B5EF4-FFF2-40B4-BE49-F238E27FC236}">
                <a16:creationId xmlns:a16="http://schemas.microsoft.com/office/drawing/2014/main" id="{520413FC-7659-4BBD-06AF-798C6C1C0116}"/>
              </a:ext>
            </a:extLst>
          </p:cNvPr>
          <p:cNvSpPr>
            <a:spLocks noGrp="1"/>
          </p:cNvSpPr>
          <p:nvPr>
            <p:ph type="sldNum" sz="quarter" idx="12"/>
          </p:nvPr>
        </p:nvSpPr>
        <p:spPr/>
        <p:txBody>
          <a:bodyPr/>
          <a:lstStyle/>
          <a:p>
            <a:fld id="{26AD20E6-394B-4DF0-96A5-9647FF39C943}" type="slidenum">
              <a:rPr lang="en-IN" smtClean="0">
                <a:solidFill>
                  <a:schemeClr val="tx1"/>
                </a:solidFill>
              </a:rPr>
              <a:t>13</a:t>
            </a:fld>
            <a:endParaRPr lang="en-IN" dirty="0">
              <a:solidFill>
                <a:schemeClr val="tx1"/>
              </a:solidFill>
            </a:endParaRPr>
          </a:p>
        </p:txBody>
      </p:sp>
      <p:pic>
        <p:nvPicPr>
          <p:cNvPr id="6" name="Picture 5">
            <a:extLst>
              <a:ext uri="{FF2B5EF4-FFF2-40B4-BE49-F238E27FC236}">
                <a16:creationId xmlns:a16="http://schemas.microsoft.com/office/drawing/2014/main" id="{945CF6E8-DCFB-270F-3407-DF7FB0254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 y="0"/>
            <a:ext cx="1788465" cy="841829"/>
          </a:xfrm>
          <a:prstGeom prst="rect">
            <a:avLst/>
          </a:prstGeom>
        </p:spPr>
      </p:pic>
    </p:spTree>
    <p:extLst>
      <p:ext uri="{BB962C8B-B14F-4D97-AF65-F5344CB8AC3E}">
        <p14:creationId xmlns:p14="http://schemas.microsoft.com/office/powerpoint/2010/main" val="16443279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40CEC-B205-D614-ACFB-9620DEF0A59E}"/>
              </a:ext>
            </a:extLst>
          </p:cNvPr>
          <p:cNvSpPr>
            <a:spLocks noGrp="1"/>
          </p:cNvSpPr>
          <p:nvPr>
            <p:ph type="title"/>
          </p:nvPr>
        </p:nvSpPr>
        <p:spPr>
          <a:xfrm>
            <a:off x="1222003" y="-137283"/>
            <a:ext cx="8534400" cy="1507067"/>
          </a:xfrm>
        </p:spPr>
        <p:txBody>
          <a:bodyPr/>
          <a:lstStyle/>
          <a:p>
            <a:pPr algn="ctr"/>
            <a:r>
              <a:rPr lang="en-IN" b="1" dirty="0">
                <a:latin typeface="Bahnschrift Condensed" panose="020B0502040204020203" pitchFamily="34" charset="0"/>
              </a:rPr>
              <a:t>References </a:t>
            </a:r>
          </a:p>
        </p:txBody>
      </p:sp>
      <p:sp>
        <p:nvSpPr>
          <p:cNvPr id="3" name="Content Placeholder 2">
            <a:extLst>
              <a:ext uri="{FF2B5EF4-FFF2-40B4-BE49-F238E27FC236}">
                <a16:creationId xmlns:a16="http://schemas.microsoft.com/office/drawing/2014/main" id="{3E6CD5A5-350C-07B1-88E3-70F677EEF1DB}"/>
              </a:ext>
            </a:extLst>
          </p:cNvPr>
          <p:cNvSpPr>
            <a:spLocks noGrp="1"/>
          </p:cNvSpPr>
          <p:nvPr>
            <p:ph idx="1"/>
          </p:nvPr>
        </p:nvSpPr>
        <p:spPr>
          <a:xfrm>
            <a:off x="418722" y="1706562"/>
            <a:ext cx="10515600" cy="4351338"/>
          </a:xfrm>
        </p:spPr>
        <p:txBody>
          <a:bodyPr>
            <a:noAutofit/>
          </a:bodyPr>
          <a:lstStyle/>
          <a:p>
            <a:pPr lvl="0"/>
            <a:r>
              <a:rPr lang="en-US" sz="1600" dirty="0" err="1">
                <a:solidFill>
                  <a:schemeClr val="tx1"/>
                </a:solidFill>
              </a:rPr>
              <a:t>Ayyagari</a:t>
            </a:r>
            <a:r>
              <a:rPr lang="en-US" sz="1600" dirty="0">
                <a:solidFill>
                  <a:schemeClr val="tx1"/>
                </a:solidFill>
              </a:rPr>
              <a:t>, </a:t>
            </a:r>
            <a:r>
              <a:rPr lang="en-US" sz="1600" dirty="0" err="1">
                <a:solidFill>
                  <a:schemeClr val="tx1"/>
                </a:solidFill>
              </a:rPr>
              <a:t>Maruti</a:t>
            </a:r>
            <a:r>
              <a:rPr lang="en-US" sz="1600" dirty="0">
                <a:solidFill>
                  <a:schemeClr val="tx1"/>
                </a:solidFill>
              </a:rPr>
              <a:t> </a:t>
            </a:r>
            <a:r>
              <a:rPr lang="en-US" sz="1600" dirty="0" err="1">
                <a:solidFill>
                  <a:schemeClr val="tx1"/>
                </a:solidFill>
              </a:rPr>
              <a:t>Sriram</a:t>
            </a:r>
            <a:r>
              <a:rPr lang="en-US" sz="1600" dirty="0">
                <a:solidFill>
                  <a:schemeClr val="tx1"/>
                </a:solidFill>
              </a:rPr>
              <a:t> &amp; </a:t>
            </a:r>
            <a:r>
              <a:rPr lang="en-US" sz="1600" dirty="0" err="1">
                <a:solidFill>
                  <a:schemeClr val="tx1"/>
                </a:solidFill>
              </a:rPr>
              <a:t>Lathabhavan</a:t>
            </a:r>
            <a:r>
              <a:rPr lang="en-US" sz="1600" dirty="0">
                <a:solidFill>
                  <a:schemeClr val="tx1"/>
                </a:solidFill>
              </a:rPr>
              <a:t>, </a:t>
            </a:r>
            <a:r>
              <a:rPr lang="en-US" sz="1600" dirty="0" err="1">
                <a:solidFill>
                  <a:schemeClr val="tx1"/>
                </a:solidFill>
              </a:rPr>
              <a:t>Remya</a:t>
            </a:r>
            <a:r>
              <a:rPr lang="en-US" sz="1600" dirty="0">
                <a:solidFill>
                  <a:schemeClr val="tx1"/>
                </a:solidFill>
              </a:rPr>
              <a:t>. (2020). A Study on Employee Satisfaction and Organizational Commitment.</a:t>
            </a:r>
          </a:p>
          <a:p>
            <a:pPr lvl="0"/>
            <a:r>
              <a:rPr lang="en-US" sz="1600" dirty="0" err="1">
                <a:solidFill>
                  <a:schemeClr val="tx1"/>
                </a:solidFill>
              </a:rPr>
              <a:t>Montuori</a:t>
            </a:r>
            <a:r>
              <a:rPr lang="en-US" sz="1600" dirty="0">
                <a:solidFill>
                  <a:schemeClr val="tx1"/>
                </a:solidFill>
              </a:rPr>
              <a:t> P, </a:t>
            </a:r>
            <a:r>
              <a:rPr lang="en-US" sz="1600" dirty="0" err="1">
                <a:solidFill>
                  <a:schemeClr val="tx1"/>
                </a:solidFill>
              </a:rPr>
              <a:t>Sorrentino</a:t>
            </a:r>
            <a:r>
              <a:rPr lang="en-US" sz="1600" dirty="0">
                <a:solidFill>
                  <a:schemeClr val="tx1"/>
                </a:solidFill>
              </a:rPr>
              <a:t> M, </a:t>
            </a:r>
            <a:r>
              <a:rPr lang="en-US" sz="1600" dirty="0" err="1">
                <a:solidFill>
                  <a:schemeClr val="tx1"/>
                </a:solidFill>
              </a:rPr>
              <a:t>Sarnacchiaro</a:t>
            </a:r>
            <a:r>
              <a:rPr lang="en-US" sz="1600" dirty="0">
                <a:solidFill>
                  <a:schemeClr val="tx1"/>
                </a:solidFill>
              </a:rPr>
              <a:t> P, et al. Job Satisfaction: Knowledge, Attitudes, and Practices Analysis in a Well-Educated Population. </a:t>
            </a:r>
            <a:r>
              <a:rPr lang="en-US" sz="1600" i="1" dirty="0" err="1">
                <a:solidFill>
                  <a:schemeClr val="tx1"/>
                </a:solidFill>
              </a:rPr>
              <a:t>Int</a:t>
            </a:r>
            <a:r>
              <a:rPr lang="en-US" sz="1600" i="1" dirty="0">
                <a:solidFill>
                  <a:schemeClr val="tx1"/>
                </a:solidFill>
              </a:rPr>
              <a:t> J Environ Res Public Health</a:t>
            </a:r>
            <a:r>
              <a:rPr lang="en-US" sz="1600" dirty="0">
                <a:solidFill>
                  <a:schemeClr val="tx1"/>
                </a:solidFill>
              </a:rPr>
              <a:t>. 2022;19(21):14214. Published 2022 Oct 31. doi:10.3390/ijerph192114214</a:t>
            </a:r>
          </a:p>
          <a:p>
            <a:pPr lvl="0"/>
            <a:r>
              <a:rPr lang="en-US" sz="1600" dirty="0">
                <a:solidFill>
                  <a:schemeClr val="tx1"/>
                </a:solidFill>
              </a:rPr>
              <a:t>Locke, Edwin A. "The nature and causes of job satisfaction." </a:t>
            </a:r>
            <a:r>
              <a:rPr lang="en-US" sz="1600" i="1" dirty="0">
                <a:solidFill>
                  <a:schemeClr val="tx1"/>
                </a:solidFill>
              </a:rPr>
              <a:t>Handbook of industrial and organizational psychology</a:t>
            </a:r>
            <a:r>
              <a:rPr lang="en-US" sz="1600" dirty="0">
                <a:solidFill>
                  <a:schemeClr val="tx1"/>
                </a:solidFill>
              </a:rPr>
              <a:t> (1976).</a:t>
            </a:r>
          </a:p>
          <a:p>
            <a:pPr lvl="0"/>
            <a:r>
              <a:rPr lang="en-US" sz="1600" dirty="0">
                <a:solidFill>
                  <a:schemeClr val="tx1"/>
                </a:solidFill>
              </a:rPr>
              <a:t>Penn, M., Romano, J.L. and </a:t>
            </a:r>
            <a:r>
              <a:rPr lang="en-US" sz="1600" dirty="0" err="1">
                <a:solidFill>
                  <a:schemeClr val="tx1"/>
                </a:solidFill>
              </a:rPr>
              <a:t>Foat</a:t>
            </a:r>
            <a:r>
              <a:rPr lang="en-US" sz="1600" dirty="0">
                <a:solidFill>
                  <a:schemeClr val="tx1"/>
                </a:solidFill>
              </a:rPr>
              <a:t>, D., 1988. The relationship between job satisfaction and burnout: A study of human service professionals. </a:t>
            </a:r>
            <a:r>
              <a:rPr lang="en-US" sz="1600" i="1" dirty="0">
                <a:solidFill>
                  <a:schemeClr val="tx1"/>
                </a:solidFill>
              </a:rPr>
              <a:t>Administration in Mental Health</a:t>
            </a:r>
            <a:r>
              <a:rPr lang="en-US" sz="1600" dirty="0">
                <a:solidFill>
                  <a:schemeClr val="tx1"/>
                </a:solidFill>
              </a:rPr>
              <a:t>, </a:t>
            </a:r>
            <a:r>
              <a:rPr lang="en-US" sz="1600" i="1" dirty="0">
                <a:solidFill>
                  <a:schemeClr val="tx1"/>
                </a:solidFill>
              </a:rPr>
              <a:t>15</a:t>
            </a:r>
            <a:r>
              <a:rPr lang="en-US" sz="1600" dirty="0">
                <a:solidFill>
                  <a:schemeClr val="tx1"/>
                </a:solidFill>
              </a:rPr>
              <a:t>(3), pp.157-165.</a:t>
            </a:r>
          </a:p>
          <a:p>
            <a:pPr lvl="0"/>
            <a:r>
              <a:rPr lang="en-US" sz="1600" dirty="0" err="1">
                <a:solidFill>
                  <a:schemeClr val="tx1"/>
                </a:solidFill>
              </a:rPr>
              <a:t>Tsigilis</a:t>
            </a:r>
            <a:r>
              <a:rPr lang="en-US" sz="1600" dirty="0">
                <a:solidFill>
                  <a:schemeClr val="tx1"/>
                </a:solidFill>
              </a:rPr>
              <a:t>, N., </a:t>
            </a:r>
            <a:r>
              <a:rPr lang="en-US" sz="1600" dirty="0" err="1">
                <a:solidFill>
                  <a:schemeClr val="tx1"/>
                </a:solidFill>
              </a:rPr>
              <a:t>Koustelios</a:t>
            </a:r>
            <a:r>
              <a:rPr lang="en-US" sz="1600" dirty="0">
                <a:solidFill>
                  <a:schemeClr val="tx1"/>
                </a:solidFill>
              </a:rPr>
              <a:t>, A. and </a:t>
            </a:r>
            <a:r>
              <a:rPr lang="en-US" sz="1600" dirty="0" err="1">
                <a:solidFill>
                  <a:schemeClr val="tx1"/>
                </a:solidFill>
              </a:rPr>
              <a:t>Togia</a:t>
            </a:r>
            <a:r>
              <a:rPr lang="en-US" sz="1600" dirty="0">
                <a:solidFill>
                  <a:schemeClr val="tx1"/>
                </a:solidFill>
              </a:rPr>
              <a:t>, A., 2004. Multivariate relationship and discriminant validity between job satisfaction and burnout. </a:t>
            </a:r>
            <a:r>
              <a:rPr lang="en-US" sz="1600" i="1" dirty="0">
                <a:solidFill>
                  <a:schemeClr val="tx1"/>
                </a:solidFill>
              </a:rPr>
              <a:t>Journal of Managerial Psychology</a:t>
            </a:r>
            <a:r>
              <a:rPr lang="en-US" sz="1600" dirty="0">
                <a:solidFill>
                  <a:schemeClr val="tx1"/>
                </a:solidFill>
              </a:rPr>
              <a:t>, </a:t>
            </a:r>
            <a:r>
              <a:rPr lang="en-US" sz="1600" i="1" dirty="0">
                <a:solidFill>
                  <a:schemeClr val="tx1"/>
                </a:solidFill>
              </a:rPr>
              <a:t>19</a:t>
            </a:r>
            <a:r>
              <a:rPr lang="en-US" sz="1600" dirty="0">
                <a:solidFill>
                  <a:schemeClr val="tx1"/>
                </a:solidFill>
              </a:rPr>
              <a:t>(7), pp.666-675.</a:t>
            </a:r>
          </a:p>
          <a:p>
            <a:pPr lvl="0"/>
            <a:r>
              <a:rPr lang="en-US" sz="1600" dirty="0">
                <a:solidFill>
                  <a:schemeClr val="tx1"/>
                </a:solidFill>
              </a:rPr>
              <a:t>Lee, Hyun Jung. "How emotional intelligence relates to job satisfaction and burnout in public service jobs." </a:t>
            </a:r>
            <a:r>
              <a:rPr lang="en-US" sz="1600" i="1" dirty="0">
                <a:solidFill>
                  <a:schemeClr val="tx1"/>
                </a:solidFill>
              </a:rPr>
              <a:t>International Review of Administrative Sciences</a:t>
            </a:r>
            <a:r>
              <a:rPr lang="en-US" sz="1600" dirty="0">
                <a:solidFill>
                  <a:schemeClr val="tx1"/>
                </a:solidFill>
              </a:rPr>
              <a:t> 84, no. 4 (2018): 729-745.</a:t>
            </a:r>
          </a:p>
          <a:p>
            <a:pPr lvl="0"/>
            <a:r>
              <a:rPr lang="en-US" sz="1600" dirty="0" err="1">
                <a:solidFill>
                  <a:schemeClr val="tx1"/>
                </a:solidFill>
              </a:rPr>
              <a:t>Erdogan</a:t>
            </a:r>
            <a:r>
              <a:rPr lang="en-US" sz="1600" dirty="0">
                <a:solidFill>
                  <a:schemeClr val="tx1"/>
                </a:solidFill>
              </a:rPr>
              <a:t>, </a:t>
            </a:r>
            <a:r>
              <a:rPr lang="en-US" sz="1600" dirty="0" err="1">
                <a:solidFill>
                  <a:schemeClr val="tx1"/>
                </a:solidFill>
              </a:rPr>
              <a:t>Vesile</a:t>
            </a:r>
            <a:r>
              <a:rPr lang="en-US" sz="1600" dirty="0">
                <a:solidFill>
                  <a:schemeClr val="tx1"/>
                </a:solidFill>
              </a:rPr>
              <a:t>, and </a:t>
            </a:r>
            <a:r>
              <a:rPr lang="en-US" sz="1600" dirty="0" err="1">
                <a:solidFill>
                  <a:schemeClr val="tx1"/>
                </a:solidFill>
              </a:rPr>
              <a:t>Aytolan</a:t>
            </a:r>
            <a:r>
              <a:rPr lang="en-US" sz="1600" dirty="0">
                <a:solidFill>
                  <a:schemeClr val="tx1"/>
                </a:solidFill>
              </a:rPr>
              <a:t> </a:t>
            </a:r>
            <a:r>
              <a:rPr lang="en-US" sz="1600" dirty="0" err="1">
                <a:solidFill>
                  <a:schemeClr val="tx1"/>
                </a:solidFill>
              </a:rPr>
              <a:t>Yildirim</a:t>
            </a:r>
            <a:r>
              <a:rPr lang="en-US" sz="1600" dirty="0">
                <a:solidFill>
                  <a:schemeClr val="tx1"/>
                </a:solidFill>
              </a:rPr>
              <a:t>. "Healthcare professionals’ exposure to mobbing behaviors and relation of mobbing with job satisfaction and organizational commitment." </a:t>
            </a:r>
            <a:r>
              <a:rPr lang="en-US" sz="1600" i="1" dirty="0" err="1">
                <a:solidFill>
                  <a:schemeClr val="tx1"/>
                </a:solidFill>
              </a:rPr>
              <a:t>Procedia</a:t>
            </a:r>
            <a:r>
              <a:rPr lang="en-US" sz="1600" i="1" dirty="0">
                <a:solidFill>
                  <a:schemeClr val="tx1"/>
                </a:solidFill>
              </a:rPr>
              <a:t> Computer Science</a:t>
            </a:r>
            <a:r>
              <a:rPr lang="en-US" sz="1600" dirty="0">
                <a:solidFill>
                  <a:schemeClr val="tx1"/>
                </a:solidFill>
              </a:rPr>
              <a:t> 120 (2017): 931-938.</a:t>
            </a:r>
          </a:p>
          <a:p>
            <a:pPr lvl="0"/>
            <a:r>
              <a:rPr lang="en-US" sz="1600" dirty="0">
                <a:solidFill>
                  <a:schemeClr val="tx1"/>
                </a:solidFill>
              </a:rPr>
              <a:t>Lee, H.J., 2018. How emotional intelligence relates to job satisfaction and burnout in public service jobs. </a:t>
            </a:r>
            <a:r>
              <a:rPr lang="en-US" sz="1600" i="1" dirty="0">
                <a:solidFill>
                  <a:schemeClr val="tx1"/>
                </a:solidFill>
              </a:rPr>
              <a:t>International Review of Administrative Sciences</a:t>
            </a:r>
            <a:r>
              <a:rPr lang="en-US" sz="1600" dirty="0">
                <a:solidFill>
                  <a:schemeClr val="tx1"/>
                </a:solidFill>
              </a:rPr>
              <a:t>, </a:t>
            </a:r>
            <a:r>
              <a:rPr lang="en-US" sz="1600" i="1" dirty="0">
                <a:solidFill>
                  <a:schemeClr val="tx1"/>
                </a:solidFill>
              </a:rPr>
              <a:t>84</a:t>
            </a:r>
            <a:r>
              <a:rPr lang="en-US" sz="1600" dirty="0">
                <a:solidFill>
                  <a:schemeClr val="tx1"/>
                </a:solidFill>
              </a:rPr>
              <a:t>(4), pp.729-745.</a:t>
            </a:r>
          </a:p>
          <a:p>
            <a:pPr marL="0" indent="0">
              <a:buNone/>
            </a:pPr>
            <a:endParaRPr lang="en-US" sz="1600" dirty="0"/>
          </a:p>
        </p:txBody>
      </p:sp>
      <p:sp>
        <p:nvSpPr>
          <p:cNvPr id="5" name="Slide Number Placeholder 4">
            <a:extLst>
              <a:ext uri="{FF2B5EF4-FFF2-40B4-BE49-F238E27FC236}">
                <a16:creationId xmlns:a16="http://schemas.microsoft.com/office/drawing/2014/main" id="{65778F48-EED0-0966-D30D-CA2F4B9E882F}"/>
              </a:ext>
            </a:extLst>
          </p:cNvPr>
          <p:cNvSpPr>
            <a:spLocks noGrp="1"/>
          </p:cNvSpPr>
          <p:nvPr>
            <p:ph type="sldNum" sz="quarter" idx="12"/>
          </p:nvPr>
        </p:nvSpPr>
        <p:spPr/>
        <p:txBody>
          <a:bodyPr/>
          <a:lstStyle/>
          <a:p>
            <a:fld id="{26AD20E6-394B-4DF0-96A5-9647FF39C943}" type="slidenum">
              <a:rPr lang="en-IN" smtClean="0">
                <a:solidFill>
                  <a:schemeClr val="tx1"/>
                </a:solidFill>
              </a:rPr>
              <a:t>14</a:t>
            </a:fld>
            <a:endParaRPr lang="en-IN" dirty="0">
              <a:solidFill>
                <a:schemeClr val="tx1"/>
              </a:solidFill>
            </a:endParaRPr>
          </a:p>
        </p:txBody>
      </p:sp>
    </p:spTree>
    <p:extLst>
      <p:ext uri="{BB962C8B-B14F-4D97-AF65-F5344CB8AC3E}">
        <p14:creationId xmlns:p14="http://schemas.microsoft.com/office/powerpoint/2010/main" val="1492437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A40DA-CCAF-AA4D-F02C-E8A499F3A7C1}"/>
              </a:ext>
            </a:extLst>
          </p:cNvPr>
          <p:cNvSpPr>
            <a:spLocks noGrp="1"/>
          </p:cNvSpPr>
          <p:nvPr>
            <p:ph type="ctrTitle"/>
          </p:nvPr>
        </p:nvSpPr>
        <p:spPr>
          <a:xfrm>
            <a:off x="684212" y="784980"/>
            <a:ext cx="8001000" cy="2971801"/>
          </a:xfrm>
        </p:spPr>
        <p:txBody>
          <a:bodyPr/>
          <a:lstStyle/>
          <a:p>
            <a:r>
              <a:rPr lang="en-IN" dirty="0">
                <a:latin typeface="Bahnschrift Condensed" panose="020B0502040204020203" pitchFamily="34" charset="0"/>
              </a:rPr>
              <a:t>Thank You</a:t>
            </a:r>
          </a:p>
        </p:txBody>
      </p:sp>
      <p:sp>
        <p:nvSpPr>
          <p:cNvPr id="3" name="Subtitle 2">
            <a:extLst>
              <a:ext uri="{FF2B5EF4-FFF2-40B4-BE49-F238E27FC236}">
                <a16:creationId xmlns:a16="http://schemas.microsoft.com/office/drawing/2014/main" id="{14362A6F-B772-4C22-FFAA-7F43C56C049B}"/>
              </a:ext>
            </a:extLst>
          </p:cNvPr>
          <p:cNvSpPr>
            <a:spLocks noGrp="1"/>
          </p:cNvSpPr>
          <p:nvPr>
            <p:ph type="subTitle" idx="1"/>
          </p:nvPr>
        </p:nvSpPr>
        <p:spPr/>
        <p:txBody>
          <a:bodyPr/>
          <a:lstStyle/>
          <a:p>
            <a:r>
              <a:rPr lang="en-IN" dirty="0">
                <a:solidFill>
                  <a:schemeClr val="tx1"/>
                </a:solidFill>
              </a:rPr>
              <a:t>Any Questions ?</a:t>
            </a:r>
          </a:p>
        </p:txBody>
      </p:sp>
      <p:sp>
        <p:nvSpPr>
          <p:cNvPr id="4" name="Slide Number Placeholder 3">
            <a:extLst>
              <a:ext uri="{FF2B5EF4-FFF2-40B4-BE49-F238E27FC236}">
                <a16:creationId xmlns:a16="http://schemas.microsoft.com/office/drawing/2014/main" id="{33C20748-CF29-ED49-B8D8-5DEBC4A531CC}"/>
              </a:ext>
            </a:extLst>
          </p:cNvPr>
          <p:cNvSpPr>
            <a:spLocks noGrp="1"/>
          </p:cNvSpPr>
          <p:nvPr>
            <p:ph type="sldNum" sz="quarter" idx="12"/>
          </p:nvPr>
        </p:nvSpPr>
        <p:spPr/>
        <p:txBody>
          <a:bodyPr/>
          <a:lstStyle/>
          <a:p>
            <a:fld id="{26AD20E6-394B-4DF0-96A5-9647FF39C943}" type="slidenum">
              <a:rPr lang="en-IN" smtClean="0">
                <a:solidFill>
                  <a:schemeClr val="tx1"/>
                </a:solidFill>
              </a:rPr>
              <a:t>15</a:t>
            </a:fld>
            <a:endParaRPr lang="en-IN" dirty="0">
              <a:solidFill>
                <a:schemeClr val="tx1"/>
              </a:solidFill>
            </a:endParaRPr>
          </a:p>
        </p:txBody>
      </p:sp>
      <p:pic>
        <p:nvPicPr>
          <p:cNvPr id="6" name="Picture 5">
            <a:extLst>
              <a:ext uri="{FF2B5EF4-FFF2-40B4-BE49-F238E27FC236}">
                <a16:creationId xmlns:a16="http://schemas.microsoft.com/office/drawing/2014/main" id="{EDC1BA95-363B-4D43-B4A1-2FAE931EE5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115" y="125414"/>
            <a:ext cx="1953724" cy="919616"/>
          </a:xfrm>
          <a:prstGeom prst="rect">
            <a:avLst/>
          </a:prstGeom>
        </p:spPr>
      </p:pic>
    </p:spTree>
    <p:extLst>
      <p:ext uri="{BB962C8B-B14F-4D97-AF65-F5344CB8AC3E}">
        <p14:creationId xmlns:p14="http://schemas.microsoft.com/office/powerpoint/2010/main" val="36752462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1393A-C23C-A11B-B552-8F3AB06E5AFD}"/>
              </a:ext>
            </a:extLst>
          </p:cNvPr>
          <p:cNvSpPr>
            <a:spLocks noGrp="1"/>
          </p:cNvSpPr>
          <p:nvPr>
            <p:ph type="title"/>
          </p:nvPr>
        </p:nvSpPr>
        <p:spPr/>
        <p:txBody>
          <a:bodyPr/>
          <a:lstStyle/>
          <a:p>
            <a:pPr algn="ctr"/>
            <a:r>
              <a:rPr lang="en-IN" b="1" dirty="0">
                <a:latin typeface="Bahnschrift Condensed" panose="020B0502040204020203" pitchFamily="34" charset="0"/>
              </a:rPr>
              <a:t>Pictorial Journey</a:t>
            </a:r>
          </a:p>
        </p:txBody>
      </p:sp>
      <p:sp>
        <p:nvSpPr>
          <p:cNvPr id="4" name="Slide Number Placeholder 3">
            <a:extLst>
              <a:ext uri="{FF2B5EF4-FFF2-40B4-BE49-F238E27FC236}">
                <a16:creationId xmlns:a16="http://schemas.microsoft.com/office/drawing/2014/main" id="{F7512292-B42A-7AC1-7086-3818B43D08E8}"/>
              </a:ext>
            </a:extLst>
          </p:cNvPr>
          <p:cNvSpPr>
            <a:spLocks noGrp="1"/>
          </p:cNvSpPr>
          <p:nvPr>
            <p:ph type="sldNum" sz="quarter" idx="12"/>
          </p:nvPr>
        </p:nvSpPr>
        <p:spPr>
          <a:xfrm>
            <a:off x="10827657" y="5994399"/>
            <a:ext cx="1142245" cy="669925"/>
          </a:xfrm>
        </p:spPr>
        <p:txBody>
          <a:bodyPr/>
          <a:lstStyle/>
          <a:p>
            <a:fld id="{26AD20E6-394B-4DF0-96A5-9647FF39C943}" type="slidenum">
              <a:rPr lang="en-IN" smtClean="0">
                <a:solidFill>
                  <a:schemeClr val="tx1"/>
                </a:solidFill>
              </a:rPr>
              <a:t>16</a:t>
            </a:fld>
            <a:endParaRPr lang="en-IN" dirty="0">
              <a:solidFill>
                <a:schemeClr val="tx1"/>
              </a:solidFill>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4773" y="1487732"/>
            <a:ext cx="8245827" cy="4526280"/>
          </a:xfrm>
          <a:prstGeom prst="rect">
            <a:avLst/>
          </a:prstGeom>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54629" y="1487732"/>
            <a:ext cx="2280637" cy="4526280"/>
          </a:xfrm>
          <a:prstGeom prst="rect">
            <a:avLst/>
          </a:prstGeom>
        </p:spPr>
      </p:pic>
    </p:spTree>
    <p:extLst>
      <p:ext uri="{BB962C8B-B14F-4D97-AF65-F5344CB8AC3E}">
        <p14:creationId xmlns:p14="http://schemas.microsoft.com/office/powerpoint/2010/main" val="41122842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Table 21"/>
          <p:cNvGraphicFramePr>
            <a:graphicFrameLocks noGrp="1"/>
          </p:cNvGraphicFramePr>
          <p:nvPr/>
        </p:nvGraphicFramePr>
        <p:xfrm>
          <a:off x="6578600" y="5191818"/>
          <a:ext cx="2647950" cy="1039946"/>
        </p:xfrm>
        <a:graphic>
          <a:graphicData uri="http://schemas.openxmlformats.org/drawingml/2006/table">
            <a:tbl>
              <a:tblPr firstRow="1" firstCol="1" bandRow="1">
                <a:tableStyleId>{5C22544A-7EE6-4342-B048-85BDC9FD1C3A}</a:tableStyleId>
              </a:tblPr>
              <a:tblGrid>
                <a:gridCol w="1315326">
                  <a:extLst>
                    <a:ext uri="{9D8B030D-6E8A-4147-A177-3AD203B41FA5}">
                      <a16:colId xmlns:a16="http://schemas.microsoft.com/office/drawing/2014/main" val="20000"/>
                    </a:ext>
                  </a:extLst>
                </a:gridCol>
                <a:gridCol w="1332624">
                  <a:extLst>
                    <a:ext uri="{9D8B030D-6E8A-4147-A177-3AD203B41FA5}">
                      <a16:colId xmlns:a16="http://schemas.microsoft.com/office/drawing/2014/main" val="20001"/>
                    </a:ext>
                  </a:extLst>
                </a:gridCol>
              </a:tblGrid>
              <a:tr h="0">
                <a:tc>
                  <a:txBody>
                    <a:bodyPr/>
                    <a:lstStyle/>
                    <a:p>
                      <a:pPr marL="0" marR="0">
                        <a:lnSpc>
                          <a:spcPct val="115000"/>
                        </a:lnSpc>
                        <a:spcBef>
                          <a:spcPts val="0"/>
                        </a:spcBef>
                        <a:spcAft>
                          <a:spcPts val="0"/>
                        </a:spcAft>
                      </a:pPr>
                      <a:r>
                        <a:rPr lang="en-US" sz="1100" dirty="0">
                          <a:effectLst/>
                        </a:rPr>
                        <a:t>1</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Strongly Disagree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0"/>
                  </a:ext>
                </a:extLst>
              </a:tr>
              <a:tr h="214965">
                <a:tc>
                  <a:txBody>
                    <a:bodyPr/>
                    <a:lstStyle/>
                    <a:p>
                      <a:pPr marL="0" marR="0">
                        <a:lnSpc>
                          <a:spcPct val="115000"/>
                        </a:lnSpc>
                        <a:spcBef>
                          <a:spcPts val="0"/>
                        </a:spcBef>
                        <a:spcAft>
                          <a:spcPts val="0"/>
                        </a:spcAft>
                      </a:pPr>
                      <a:r>
                        <a:rPr lang="en-US" sz="1100" dirty="0">
                          <a:effectLst/>
                        </a:rPr>
                        <a:t>2</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Mildly Disagree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1"/>
                  </a:ext>
                </a:extLst>
              </a:tr>
              <a:tr h="214965">
                <a:tc>
                  <a:txBody>
                    <a:bodyPr/>
                    <a:lstStyle/>
                    <a:p>
                      <a:pPr marL="0" marR="0">
                        <a:lnSpc>
                          <a:spcPct val="115000"/>
                        </a:lnSpc>
                        <a:spcBef>
                          <a:spcPts val="0"/>
                        </a:spcBef>
                        <a:spcAft>
                          <a:spcPts val="0"/>
                        </a:spcAft>
                      </a:pPr>
                      <a:r>
                        <a:rPr lang="en-US" sz="1100" dirty="0">
                          <a:effectLst/>
                        </a:rPr>
                        <a:t>3</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Okay</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2"/>
                  </a:ext>
                </a:extLst>
              </a:tr>
              <a:tr h="214965">
                <a:tc>
                  <a:txBody>
                    <a:bodyPr/>
                    <a:lstStyle/>
                    <a:p>
                      <a:pPr marL="0" marR="0">
                        <a:lnSpc>
                          <a:spcPct val="115000"/>
                        </a:lnSpc>
                        <a:spcBef>
                          <a:spcPts val="0"/>
                        </a:spcBef>
                        <a:spcAft>
                          <a:spcPts val="0"/>
                        </a:spcAft>
                      </a:pPr>
                      <a:r>
                        <a:rPr lang="en-US" sz="1100" dirty="0">
                          <a:effectLst/>
                        </a:rPr>
                        <a:t>4</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err="1">
                          <a:effectLst/>
                        </a:rPr>
                        <a:t>Mildy</a:t>
                      </a:r>
                      <a:r>
                        <a:rPr lang="en-US" sz="1100" dirty="0">
                          <a:effectLst/>
                        </a:rPr>
                        <a:t> 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3"/>
                  </a:ext>
                </a:extLst>
              </a:tr>
              <a:tr h="214965">
                <a:tc>
                  <a:txBody>
                    <a:bodyPr/>
                    <a:lstStyle/>
                    <a:p>
                      <a:pPr marL="0" marR="0">
                        <a:lnSpc>
                          <a:spcPct val="115000"/>
                        </a:lnSpc>
                        <a:spcBef>
                          <a:spcPts val="0"/>
                        </a:spcBef>
                        <a:spcAft>
                          <a:spcPts val="0"/>
                        </a:spcAft>
                      </a:pPr>
                      <a:r>
                        <a:rPr lang="en-US" sz="1100" dirty="0">
                          <a:effectLst/>
                        </a:rPr>
                        <a:t>5</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Strongly 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4"/>
                  </a:ext>
                </a:extLst>
              </a:tr>
            </a:tbl>
          </a:graphicData>
        </a:graphic>
      </p:graphicFrame>
      <p:sp>
        <p:nvSpPr>
          <p:cNvPr id="23" name="Rectangle 3"/>
          <p:cNvSpPr>
            <a:spLocks noChangeArrowheads="1"/>
          </p:cNvSpPr>
          <p:nvPr/>
        </p:nvSpPr>
        <p:spPr bwMode="auto">
          <a:xfrm>
            <a:off x="304800" y="-450391"/>
            <a:ext cx="13760450" cy="6740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tabLst/>
            </a:pPr>
            <a:endParaRPr kumimoji="0" lang="en-US"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tabLst/>
            </a:pPr>
            <a:endParaRPr lang="en-US" sz="1600"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tabLst/>
            </a:pPr>
            <a:endParaRPr lang="en-US" sz="1600"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Staff Category:</a:t>
            </a:r>
            <a:endParaRPr kumimoji="0" lang="en-US" sz="1600" b="0" i="0" u="none" strike="noStrike" cap="none" normalizeH="0" baseline="0" dirty="0">
              <a:ln>
                <a:noFill/>
              </a:ln>
              <a:solidFill>
                <a:schemeClr val="tx1"/>
              </a:solidFill>
              <a:effectLs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Doctors</a:t>
            </a:r>
            <a:endParaRPr kumimoji="0" lang="en-US" sz="1600" b="0" i="0" u="none" strike="noStrike" cap="none" normalizeH="0" baseline="0" dirty="0">
              <a:ln>
                <a:noFill/>
              </a:ln>
              <a:solidFill>
                <a:schemeClr val="tx1"/>
              </a:solidFill>
              <a:effectLs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Nursing </a:t>
            </a:r>
            <a:endParaRPr kumimoji="0" lang="en-US" sz="1600" b="0" i="0" u="none" strike="noStrike" cap="none" normalizeH="0" baseline="0" dirty="0">
              <a:ln>
                <a:noFill/>
              </a:ln>
              <a:solidFill>
                <a:schemeClr val="tx1"/>
              </a:solidFill>
              <a:effectLs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Management</a:t>
            </a:r>
            <a:endParaRPr kumimoji="0" lang="en-US" sz="1600" b="0" i="0" u="none" strike="noStrike" cap="none" normalizeH="0" baseline="0" dirty="0">
              <a:ln>
                <a:noFill/>
              </a:ln>
              <a:solidFill>
                <a:schemeClr val="tx1"/>
              </a:solidFill>
              <a:effectLs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Support</a:t>
            </a:r>
            <a:endParaRPr kumimoji="0" 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tabLst/>
            </a:pPr>
            <a:r>
              <a:rPr kumimoji="0" lang="en-US"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Work Tenure with the Institute</a:t>
            </a:r>
            <a:endParaRPr kumimoji="0" lang="en-US" sz="1600" b="0" i="0" u="none" strike="noStrike" cap="none" normalizeH="0" baseline="0" dirty="0">
              <a:ln>
                <a:noFill/>
              </a:ln>
              <a:solidFill>
                <a:schemeClr val="tx1"/>
              </a:solidFill>
              <a:effectLs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0-2 years</a:t>
            </a:r>
            <a:endParaRPr kumimoji="0" lang="en-US" sz="1600" b="0" i="0" u="none" strike="noStrike" cap="none" normalizeH="0" baseline="0" dirty="0">
              <a:ln>
                <a:noFill/>
              </a:ln>
              <a:solidFill>
                <a:schemeClr val="tx1"/>
              </a:solidFill>
              <a:effectLs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2-6 years</a:t>
            </a:r>
            <a:endParaRPr kumimoji="0" lang="en-US" sz="1600" b="0" i="0" u="none" strike="noStrike" cap="none" normalizeH="0" baseline="0" dirty="0">
              <a:ln>
                <a:noFill/>
              </a:ln>
              <a:solidFill>
                <a:schemeClr val="tx1"/>
              </a:solidFill>
              <a:effectLs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6-10 years</a:t>
            </a:r>
            <a:endParaRPr kumimoji="0" lang="en-US" sz="1600" b="0" i="0" u="none" strike="noStrike" cap="none" normalizeH="0" baseline="0" dirty="0">
              <a:ln>
                <a:noFill/>
              </a:ln>
              <a:solidFill>
                <a:schemeClr val="tx1"/>
              </a:solidFill>
              <a:effectLs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10-15 years</a:t>
            </a:r>
            <a:endParaRPr kumimoji="0" lang="en-US" sz="1600" b="0" i="0" u="none" strike="noStrike" cap="none" normalizeH="0" baseline="0" dirty="0">
              <a:ln>
                <a:noFill/>
              </a:ln>
              <a:solidFill>
                <a:schemeClr val="tx1"/>
              </a:solidFill>
              <a:effectLs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More than 15 years</a:t>
            </a:r>
            <a:endParaRPr kumimoji="0" 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tabLst/>
            </a:pPr>
            <a:r>
              <a:rPr kumimoji="0" lang="en-US"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Level</a:t>
            </a:r>
            <a:endParaRPr kumimoji="0" lang="en-US" sz="1600" b="0" i="0" u="none" strike="noStrike" cap="none" normalizeH="0" baseline="0" dirty="0">
              <a:ln>
                <a:noFill/>
              </a:ln>
              <a:solidFill>
                <a:schemeClr val="tx1"/>
              </a:solidFill>
              <a:effectLs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Doing the job(Execution)</a:t>
            </a:r>
            <a:endParaRPr kumimoji="0" lang="en-US" sz="1600" b="0" i="0" u="none" strike="noStrike" cap="none" normalizeH="0" baseline="0" dirty="0">
              <a:ln>
                <a:noFill/>
              </a:ln>
              <a:solidFill>
                <a:schemeClr val="tx1"/>
              </a:solidFill>
              <a:effectLs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Supervisory</a:t>
            </a:r>
            <a:endParaRPr kumimoji="0" lang="en-US" sz="1600" b="0" i="0" u="none" strike="noStrike" cap="none" normalizeH="0" baseline="0" dirty="0">
              <a:ln>
                <a:noFill/>
              </a:ln>
              <a:solidFill>
                <a:schemeClr val="tx1"/>
              </a:solidFill>
              <a:effectLs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Managerial</a:t>
            </a:r>
            <a:endParaRPr kumimoji="0" lang="en-US" sz="1600" b="0" i="0" u="none" strike="noStrike" cap="none" normalizeH="0" baseline="0" dirty="0">
              <a:ln>
                <a:noFill/>
              </a:ln>
              <a:solidFill>
                <a:schemeClr val="tx1"/>
              </a:solidFill>
              <a:effectLs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HOD (Admin)</a:t>
            </a:r>
            <a:endParaRPr kumimoji="0" 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tabLst/>
            </a:pPr>
            <a:r>
              <a:rPr kumimoji="0" lang="en-US"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marR="0" lvl="0" indent="0" algn="l" defTabSz="914400" rtl="0" eaLnBrk="0" fontAlgn="base" latinLnBrk="0" hangingPunct="0">
              <a:lnSpc>
                <a:spcPct val="100000"/>
              </a:lnSpc>
              <a:spcBef>
                <a:spcPct val="0"/>
              </a:spcBef>
              <a:spcAft>
                <a:spcPct val="0"/>
              </a:spcAft>
              <a:buClrTx/>
              <a:buSzTx/>
              <a:tabLst/>
            </a:pPr>
            <a:endParaRPr lang="en-US" sz="1600"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n-US"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 am offered training for my professional development.</a:t>
            </a:r>
            <a:endParaRPr kumimoji="0" lang="en-US" sz="1600" b="0" i="0" u="none" strike="noStrike" cap="none" normalizeH="0" baseline="0" dirty="0">
              <a:ln>
                <a:noFill/>
              </a:ln>
              <a:solidFill>
                <a:schemeClr val="tx1"/>
              </a:solidFill>
              <a:effectLst/>
            </a:endParaRPr>
          </a:p>
          <a:p>
            <a:pPr marL="292100" marR="0" lvl="0" indent="50800" algn="l" defTabSz="914400" rtl="0" eaLnBrk="0" fontAlgn="base" latinLnBrk="0" hangingPunct="0">
              <a:lnSpc>
                <a:spcPct val="100000"/>
              </a:lnSpc>
              <a:spcBef>
                <a:spcPct val="0"/>
              </a:spcBef>
              <a:spcAft>
                <a:spcPct val="0"/>
              </a:spcAft>
              <a:buClrTx/>
              <a:buSzTx/>
              <a:tabLst/>
            </a:pPr>
            <a:r>
              <a:rPr kumimoji="0" lang="en-US"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 can approach Management/HR for queries and problems</a:t>
            </a:r>
            <a:endParaRPr kumimoji="0" lang="en-US" sz="1600" b="0" i="0" u="none" strike="noStrike" cap="none" normalizeH="0" baseline="0" dirty="0">
              <a:ln>
                <a:noFill/>
              </a:ln>
              <a:solidFill>
                <a:schemeClr val="tx1"/>
              </a:solidFill>
              <a:effectLst/>
            </a:endParaRPr>
          </a:p>
          <a:p>
            <a:pPr marL="292100" marR="0" lvl="0" indent="50800" algn="l" defTabSz="914400" rtl="0" eaLnBrk="0" fontAlgn="base" latinLnBrk="0" hangingPunct="0">
              <a:lnSpc>
                <a:spcPct val="100000"/>
              </a:lnSpc>
              <a:spcBef>
                <a:spcPct val="0"/>
              </a:spcBef>
              <a:spcAft>
                <a:spcPct val="0"/>
              </a:spcAft>
              <a:buClrTx/>
              <a:buSzTx/>
              <a:tabLst/>
            </a:pPr>
            <a:r>
              <a:rPr kumimoji="0" lang="en-US"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Adequate resources are provided to perform our jobs.</a:t>
            </a:r>
            <a:endParaRPr kumimoji="0" lang="en-US" sz="1600" b="0" i="0" u="none" strike="noStrike" cap="none" normalizeH="0" baseline="0" dirty="0">
              <a:ln>
                <a:noFill/>
              </a:ln>
              <a:solidFill>
                <a:schemeClr val="tx1"/>
              </a:solidFill>
              <a:effectLst/>
            </a:endParaRPr>
          </a:p>
        </p:txBody>
      </p:sp>
      <p:sp>
        <p:nvSpPr>
          <p:cNvPr id="24" name="TextBox 23"/>
          <p:cNvSpPr txBox="1"/>
          <p:nvPr/>
        </p:nvSpPr>
        <p:spPr>
          <a:xfrm>
            <a:off x="4980577" y="217715"/>
            <a:ext cx="1598515" cy="461665"/>
          </a:xfrm>
          <a:prstGeom prst="rect">
            <a:avLst/>
          </a:prstGeom>
          <a:noFill/>
        </p:spPr>
        <p:txBody>
          <a:bodyPr wrap="none" rtlCol="0">
            <a:spAutoFit/>
          </a:bodyPr>
          <a:lstStyle/>
          <a:p>
            <a:r>
              <a:rPr lang="en-US" sz="2400" b="1" u="sng" dirty="0">
                <a:latin typeface="Bahnschrift Condensed" panose="020B0502040204020203" pitchFamily="34" charset="0"/>
              </a:rPr>
              <a:t>Questionnaire</a:t>
            </a:r>
          </a:p>
        </p:txBody>
      </p:sp>
    </p:spTree>
    <p:extLst>
      <p:ext uri="{BB962C8B-B14F-4D97-AF65-F5344CB8AC3E}">
        <p14:creationId xmlns:p14="http://schemas.microsoft.com/office/powerpoint/2010/main" val="36663737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641" y="1280886"/>
            <a:ext cx="8534400" cy="3615267"/>
          </a:xfrm>
        </p:spPr>
        <p:txBody>
          <a:bodyPr>
            <a:normAutofit fontScale="92500" lnSpcReduction="10000"/>
          </a:bodyPr>
          <a:lstStyle/>
          <a:p>
            <a:pPr marL="0" lvl="0" indent="0">
              <a:buNone/>
            </a:pPr>
            <a:r>
              <a:rPr lang="en-US" sz="1600" dirty="0"/>
              <a:t>2. </a:t>
            </a:r>
            <a:r>
              <a:rPr lang="en-US" sz="1600" dirty="0">
                <a:solidFill>
                  <a:schemeClr val="tx1"/>
                </a:solidFill>
              </a:rPr>
              <a:t>We can approach Management/HR for queries and problems</a:t>
            </a:r>
          </a:p>
          <a:p>
            <a:pPr marL="0" lvl="0" indent="0">
              <a:buNone/>
            </a:pPr>
            <a:r>
              <a:rPr lang="en-US" sz="1600" dirty="0">
                <a:solidFill>
                  <a:schemeClr val="tx1"/>
                </a:solidFill>
              </a:rPr>
              <a:t>   </a:t>
            </a:r>
          </a:p>
          <a:p>
            <a:pPr marL="0" lvl="0" indent="0">
              <a:buNone/>
            </a:pPr>
            <a:endParaRPr lang="en-US" sz="1600" dirty="0">
              <a:solidFill>
                <a:schemeClr val="tx1"/>
              </a:solidFill>
            </a:endParaRPr>
          </a:p>
          <a:p>
            <a:pPr marL="0" lvl="0" indent="0">
              <a:buNone/>
            </a:pPr>
            <a:endParaRPr lang="en-US" sz="1600" dirty="0">
              <a:solidFill>
                <a:schemeClr val="tx1"/>
              </a:solidFill>
            </a:endParaRPr>
          </a:p>
          <a:p>
            <a:pPr marL="0" lvl="0" indent="0">
              <a:buNone/>
            </a:pPr>
            <a:endParaRPr lang="en-US" sz="1600" dirty="0">
              <a:solidFill>
                <a:schemeClr val="tx1"/>
              </a:solidFill>
            </a:endParaRPr>
          </a:p>
          <a:p>
            <a:pPr marL="0" indent="0">
              <a:buNone/>
            </a:pPr>
            <a:r>
              <a:rPr lang="en-US" sz="1600" dirty="0">
                <a:solidFill>
                  <a:schemeClr val="tx1"/>
                </a:solidFill>
              </a:rPr>
              <a:t>3. Adequate resources are provided to perform our jobs.</a:t>
            </a:r>
          </a:p>
          <a:p>
            <a:pPr marL="0" lvl="0" indent="0">
              <a:buNone/>
            </a:pPr>
            <a:endParaRPr lang="en-US" sz="1600" dirty="0">
              <a:solidFill>
                <a:schemeClr val="tx1"/>
              </a:solidFill>
            </a:endParaRPr>
          </a:p>
          <a:p>
            <a:pPr marL="0" indent="0">
              <a:buNone/>
            </a:pPr>
            <a:endParaRPr lang="en-US" dirty="0">
              <a:solidFill>
                <a:schemeClr val="tx1"/>
              </a:solidFill>
            </a:endParaRPr>
          </a:p>
          <a:p>
            <a:pPr marL="0" indent="0">
              <a:buNone/>
            </a:pPr>
            <a:endParaRPr lang="en-US" dirty="0">
              <a:solidFill>
                <a:schemeClr val="tx1"/>
              </a:solidFill>
            </a:endParaRPr>
          </a:p>
          <a:p>
            <a:pPr marL="0" lvl="0" indent="0">
              <a:buNone/>
            </a:pPr>
            <a:r>
              <a:rPr lang="en-US" sz="1600" dirty="0">
                <a:solidFill>
                  <a:schemeClr val="tx1"/>
                </a:solidFill>
              </a:rPr>
              <a:t>4. I am able to take time off when I think it is necessary.</a:t>
            </a:r>
          </a:p>
          <a:p>
            <a:pPr marL="0" indent="0">
              <a:buNone/>
            </a:pP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66501732"/>
              </p:ext>
            </p:extLst>
          </p:nvPr>
        </p:nvGraphicFramePr>
        <p:xfrm>
          <a:off x="7309757" y="983796"/>
          <a:ext cx="2647950" cy="1039946"/>
        </p:xfrm>
        <a:graphic>
          <a:graphicData uri="http://schemas.openxmlformats.org/drawingml/2006/table">
            <a:tbl>
              <a:tblPr firstRow="1" firstCol="1" bandRow="1">
                <a:tableStyleId>{5C22544A-7EE6-4342-B048-85BDC9FD1C3A}</a:tableStyleId>
              </a:tblPr>
              <a:tblGrid>
                <a:gridCol w="1315326">
                  <a:extLst>
                    <a:ext uri="{9D8B030D-6E8A-4147-A177-3AD203B41FA5}">
                      <a16:colId xmlns:a16="http://schemas.microsoft.com/office/drawing/2014/main" val="20000"/>
                    </a:ext>
                  </a:extLst>
                </a:gridCol>
                <a:gridCol w="1332624">
                  <a:extLst>
                    <a:ext uri="{9D8B030D-6E8A-4147-A177-3AD203B41FA5}">
                      <a16:colId xmlns:a16="http://schemas.microsoft.com/office/drawing/2014/main" val="20001"/>
                    </a:ext>
                  </a:extLst>
                </a:gridCol>
              </a:tblGrid>
              <a:tr h="0">
                <a:tc>
                  <a:txBody>
                    <a:bodyPr/>
                    <a:lstStyle/>
                    <a:p>
                      <a:pPr marL="0" marR="0">
                        <a:lnSpc>
                          <a:spcPct val="115000"/>
                        </a:lnSpc>
                        <a:spcBef>
                          <a:spcPts val="0"/>
                        </a:spcBef>
                        <a:spcAft>
                          <a:spcPts val="0"/>
                        </a:spcAft>
                      </a:pPr>
                      <a:r>
                        <a:rPr lang="en-US" sz="1100" dirty="0">
                          <a:effectLst/>
                        </a:rPr>
                        <a:t>1</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Strongly Disagree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0"/>
                  </a:ext>
                </a:extLst>
              </a:tr>
              <a:tr h="214965">
                <a:tc>
                  <a:txBody>
                    <a:bodyPr/>
                    <a:lstStyle/>
                    <a:p>
                      <a:pPr marL="0" marR="0">
                        <a:lnSpc>
                          <a:spcPct val="115000"/>
                        </a:lnSpc>
                        <a:spcBef>
                          <a:spcPts val="0"/>
                        </a:spcBef>
                        <a:spcAft>
                          <a:spcPts val="0"/>
                        </a:spcAft>
                      </a:pPr>
                      <a:r>
                        <a:rPr lang="en-US" sz="1100" dirty="0">
                          <a:effectLst/>
                        </a:rPr>
                        <a:t>2</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Mildly Disagree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1"/>
                  </a:ext>
                </a:extLst>
              </a:tr>
              <a:tr h="214965">
                <a:tc>
                  <a:txBody>
                    <a:bodyPr/>
                    <a:lstStyle/>
                    <a:p>
                      <a:pPr marL="0" marR="0">
                        <a:lnSpc>
                          <a:spcPct val="115000"/>
                        </a:lnSpc>
                        <a:spcBef>
                          <a:spcPts val="0"/>
                        </a:spcBef>
                        <a:spcAft>
                          <a:spcPts val="0"/>
                        </a:spcAft>
                      </a:pPr>
                      <a:r>
                        <a:rPr lang="en-US" sz="1100" dirty="0">
                          <a:effectLst/>
                        </a:rPr>
                        <a:t>3</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Okay</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2"/>
                  </a:ext>
                </a:extLst>
              </a:tr>
              <a:tr h="214965">
                <a:tc>
                  <a:txBody>
                    <a:bodyPr/>
                    <a:lstStyle/>
                    <a:p>
                      <a:pPr marL="0" marR="0">
                        <a:lnSpc>
                          <a:spcPct val="115000"/>
                        </a:lnSpc>
                        <a:spcBef>
                          <a:spcPts val="0"/>
                        </a:spcBef>
                        <a:spcAft>
                          <a:spcPts val="0"/>
                        </a:spcAft>
                      </a:pPr>
                      <a:r>
                        <a:rPr lang="en-US" sz="1100" dirty="0">
                          <a:effectLst/>
                        </a:rPr>
                        <a:t>4</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err="1">
                          <a:effectLst/>
                        </a:rPr>
                        <a:t>Mildy</a:t>
                      </a:r>
                      <a:r>
                        <a:rPr lang="en-US" sz="1100" dirty="0">
                          <a:effectLst/>
                        </a:rPr>
                        <a:t> 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3"/>
                  </a:ext>
                </a:extLst>
              </a:tr>
              <a:tr h="214965">
                <a:tc>
                  <a:txBody>
                    <a:bodyPr/>
                    <a:lstStyle/>
                    <a:p>
                      <a:pPr marL="0" marR="0">
                        <a:lnSpc>
                          <a:spcPct val="115000"/>
                        </a:lnSpc>
                        <a:spcBef>
                          <a:spcPts val="0"/>
                        </a:spcBef>
                        <a:spcAft>
                          <a:spcPts val="0"/>
                        </a:spcAft>
                      </a:pPr>
                      <a:r>
                        <a:rPr lang="en-US" sz="1100">
                          <a:effectLst/>
                        </a:rPr>
                        <a:t>5</a:t>
                      </a:r>
                      <a:endParaRPr lang="en-US" sz="110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Strongly 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4"/>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115078449"/>
              </p:ext>
            </p:extLst>
          </p:nvPr>
        </p:nvGraphicFramePr>
        <p:xfrm>
          <a:off x="7199086" y="2747283"/>
          <a:ext cx="2647950" cy="1039946"/>
        </p:xfrm>
        <a:graphic>
          <a:graphicData uri="http://schemas.openxmlformats.org/drawingml/2006/table">
            <a:tbl>
              <a:tblPr firstRow="1" firstCol="1" bandRow="1">
                <a:tableStyleId>{5C22544A-7EE6-4342-B048-85BDC9FD1C3A}</a:tableStyleId>
              </a:tblPr>
              <a:tblGrid>
                <a:gridCol w="1315326">
                  <a:extLst>
                    <a:ext uri="{9D8B030D-6E8A-4147-A177-3AD203B41FA5}">
                      <a16:colId xmlns:a16="http://schemas.microsoft.com/office/drawing/2014/main" val="20000"/>
                    </a:ext>
                  </a:extLst>
                </a:gridCol>
                <a:gridCol w="1332624">
                  <a:extLst>
                    <a:ext uri="{9D8B030D-6E8A-4147-A177-3AD203B41FA5}">
                      <a16:colId xmlns:a16="http://schemas.microsoft.com/office/drawing/2014/main" val="20001"/>
                    </a:ext>
                  </a:extLst>
                </a:gridCol>
              </a:tblGrid>
              <a:tr h="0">
                <a:tc>
                  <a:txBody>
                    <a:bodyPr/>
                    <a:lstStyle/>
                    <a:p>
                      <a:pPr marL="0" marR="0">
                        <a:lnSpc>
                          <a:spcPct val="115000"/>
                        </a:lnSpc>
                        <a:spcBef>
                          <a:spcPts val="0"/>
                        </a:spcBef>
                        <a:spcAft>
                          <a:spcPts val="0"/>
                        </a:spcAft>
                      </a:pPr>
                      <a:r>
                        <a:rPr lang="en-US" sz="1100" dirty="0">
                          <a:effectLst/>
                        </a:rPr>
                        <a:t>1</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Strongly Disagree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0"/>
                  </a:ext>
                </a:extLst>
              </a:tr>
              <a:tr h="214965">
                <a:tc>
                  <a:txBody>
                    <a:bodyPr/>
                    <a:lstStyle/>
                    <a:p>
                      <a:pPr marL="0" marR="0">
                        <a:lnSpc>
                          <a:spcPct val="115000"/>
                        </a:lnSpc>
                        <a:spcBef>
                          <a:spcPts val="0"/>
                        </a:spcBef>
                        <a:spcAft>
                          <a:spcPts val="0"/>
                        </a:spcAft>
                      </a:pPr>
                      <a:r>
                        <a:rPr lang="en-US" sz="1100" dirty="0">
                          <a:effectLst/>
                        </a:rPr>
                        <a:t>2</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Mildly Disagree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1"/>
                  </a:ext>
                </a:extLst>
              </a:tr>
              <a:tr h="214965">
                <a:tc>
                  <a:txBody>
                    <a:bodyPr/>
                    <a:lstStyle/>
                    <a:p>
                      <a:pPr marL="0" marR="0">
                        <a:lnSpc>
                          <a:spcPct val="115000"/>
                        </a:lnSpc>
                        <a:spcBef>
                          <a:spcPts val="0"/>
                        </a:spcBef>
                        <a:spcAft>
                          <a:spcPts val="0"/>
                        </a:spcAft>
                      </a:pPr>
                      <a:r>
                        <a:rPr lang="en-US" sz="1100" dirty="0">
                          <a:effectLst/>
                        </a:rPr>
                        <a:t>3</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Okay</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2"/>
                  </a:ext>
                </a:extLst>
              </a:tr>
              <a:tr h="214965">
                <a:tc>
                  <a:txBody>
                    <a:bodyPr/>
                    <a:lstStyle/>
                    <a:p>
                      <a:pPr marL="0" marR="0">
                        <a:lnSpc>
                          <a:spcPct val="115000"/>
                        </a:lnSpc>
                        <a:spcBef>
                          <a:spcPts val="0"/>
                        </a:spcBef>
                        <a:spcAft>
                          <a:spcPts val="0"/>
                        </a:spcAft>
                      </a:pPr>
                      <a:r>
                        <a:rPr lang="en-US" sz="1100" dirty="0">
                          <a:effectLst/>
                        </a:rPr>
                        <a:t>4</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err="1">
                          <a:effectLst/>
                        </a:rPr>
                        <a:t>Mildy</a:t>
                      </a:r>
                      <a:r>
                        <a:rPr lang="en-US" sz="1100" dirty="0">
                          <a:effectLst/>
                        </a:rPr>
                        <a:t> 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3"/>
                  </a:ext>
                </a:extLst>
              </a:tr>
              <a:tr h="214965">
                <a:tc>
                  <a:txBody>
                    <a:bodyPr/>
                    <a:lstStyle/>
                    <a:p>
                      <a:pPr marL="0" marR="0">
                        <a:lnSpc>
                          <a:spcPct val="115000"/>
                        </a:lnSpc>
                        <a:spcBef>
                          <a:spcPts val="0"/>
                        </a:spcBef>
                        <a:spcAft>
                          <a:spcPts val="0"/>
                        </a:spcAft>
                      </a:pPr>
                      <a:r>
                        <a:rPr lang="en-US" sz="1100">
                          <a:effectLst/>
                        </a:rPr>
                        <a:t>5</a:t>
                      </a:r>
                      <a:endParaRPr lang="en-US" sz="110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Strongly 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4"/>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391072004"/>
              </p:ext>
            </p:extLst>
          </p:nvPr>
        </p:nvGraphicFramePr>
        <p:xfrm>
          <a:off x="7193643" y="4369830"/>
          <a:ext cx="2647950" cy="1039946"/>
        </p:xfrm>
        <a:graphic>
          <a:graphicData uri="http://schemas.openxmlformats.org/drawingml/2006/table">
            <a:tbl>
              <a:tblPr firstRow="1" firstCol="1" bandRow="1">
                <a:tableStyleId>{5C22544A-7EE6-4342-B048-85BDC9FD1C3A}</a:tableStyleId>
              </a:tblPr>
              <a:tblGrid>
                <a:gridCol w="1315326">
                  <a:extLst>
                    <a:ext uri="{9D8B030D-6E8A-4147-A177-3AD203B41FA5}">
                      <a16:colId xmlns:a16="http://schemas.microsoft.com/office/drawing/2014/main" val="20000"/>
                    </a:ext>
                  </a:extLst>
                </a:gridCol>
                <a:gridCol w="1332624">
                  <a:extLst>
                    <a:ext uri="{9D8B030D-6E8A-4147-A177-3AD203B41FA5}">
                      <a16:colId xmlns:a16="http://schemas.microsoft.com/office/drawing/2014/main" val="20001"/>
                    </a:ext>
                  </a:extLst>
                </a:gridCol>
              </a:tblGrid>
              <a:tr h="0">
                <a:tc>
                  <a:txBody>
                    <a:bodyPr/>
                    <a:lstStyle/>
                    <a:p>
                      <a:pPr marL="0" marR="0">
                        <a:lnSpc>
                          <a:spcPct val="115000"/>
                        </a:lnSpc>
                        <a:spcBef>
                          <a:spcPts val="0"/>
                        </a:spcBef>
                        <a:spcAft>
                          <a:spcPts val="0"/>
                        </a:spcAft>
                      </a:pPr>
                      <a:r>
                        <a:rPr lang="en-US" sz="1100" dirty="0">
                          <a:effectLst/>
                        </a:rPr>
                        <a:t>1</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Strongly Disagree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0"/>
                  </a:ext>
                </a:extLst>
              </a:tr>
              <a:tr h="214965">
                <a:tc>
                  <a:txBody>
                    <a:bodyPr/>
                    <a:lstStyle/>
                    <a:p>
                      <a:pPr marL="0" marR="0">
                        <a:lnSpc>
                          <a:spcPct val="115000"/>
                        </a:lnSpc>
                        <a:spcBef>
                          <a:spcPts val="0"/>
                        </a:spcBef>
                        <a:spcAft>
                          <a:spcPts val="0"/>
                        </a:spcAft>
                      </a:pPr>
                      <a:r>
                        <a:rPr lang="en-US" sz="1100" dirty="0">
                          <a:effectLst/>
                        </a:rPr>
                        <a:t>2</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Mildly Disagree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1"/>
                  </a:ext>
                </a:extLst>
              </a:tr>
              <a:tr h="214965">
                <a:tc>
                  <a:txBody>
                    <a:bodyPr/>
                    <a:lstStyle/>
                    <a:p>
                      <a:pPr marL="0" marR="0">
                        <a:lnSpc>
                          <a:spcPct val="115000"/>
                        </a:lnSpc>
                        <a:spcBef>
                          <a:spcPts val="0"/>
                        </a:spcBef>
                        <a:spcAft>
                          <a:spcPts val="0"/>
                        </a:spcAft>
                      </a:pPr>
                      <a:r>
                        <a:rPr lang="en-US" sz="1100" dirty="0">
                          <a:effectLst/>
                        </a:rPr>
                        <a:t>3</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Okay</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2"/>
                  </a:ext>
                </a:extLst>
              </a:tr>
              <a:tr h="214965">
                <a:tc>
                  <a:txBody>
                    <a:bodyPr/>
                    <a:lstStyle/>
                    <a:p>
                      <a:pPr marL="0" marR="0">
                        <a:lnSpc>
                          <a:spcPct val="115000"/>
                        </a:lnSpc>
                        <a:spcBef>
                          <a:spcPts val="0"/>
                        </a:spcBef>
                        <a:spcAft>
                          <a:spcPts val="0"/>
                        </a:spcAft>
                      </a:pPr>
                      <a:r>
                        <a:rPr lang="en-US" sz="1100" dirty="0">
                          <a:effectLst/>
                        </a:rPr>
                        <a:t>4</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err="1">
                          <a:effectLst/>
                        </a:rPr>
                        <a:t>Mildy</a:t>
                      </a:r>
                      <a:r>
                        <a:rPr lang="en-US" sz="1100" dirty="0">
                          <a:effectLst/>
                        </a:rPr>
                        <a:t> 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3"/>
                  </a:ext>
                </a:extLst>
              </a:tr>
              <a:tr h="214965">
                <a:tc>
                  <a:txBody>
                    <a:bodyPr/>
                    <a:lstStyle/>
                    <a:p>
                      <a:pPr marL="0" marR="0">
                        <a:lnSpc>
                          <a:spcPct val="115000"/>
                        </a:lnSpc>
                        <a:spcBef>
                          <a:spcPts val="0"/>
                        </a:spcBef>
                        <a:spcAft>
                          <a:spcPts val="0"/>
                        </a:spcAft>
                      </a:pPr>
                      <a:r>
                        <a:rPr lang="en-US" sz="1100">
                          <a:effectLst/>
                        </a:rPr>
                        <a:t>5</a:t>
                      </a:r>
                      <a:endParaRPr lang="en-US" sz="110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Strongly 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9947736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2166257"/>
            <a:ext cx="8534400" cy="3615267"/>
          </a:xfrm>
        </p:spPr>
        <p:txBody>
          <a:bodyPr>
            <a:normAutofit fontScale="85000" lnSpcReduction="20000"/>
          </a:bodyPr>
          <a:lstStyle/>
          <a:p>
            <a:pPr marL="0" indent="0">
              <a:buNone/>
            </a:pPr>
            <a:r>
              <a:rPr lang="en-US" sz="1600" dirty="0">
                <a:solidFill>
                  <a:schemeClr val="tx1"/>
                </a:solidFill>
              </a:rPr>
              <a:t>5. There are regular Reward and recognition programs.</a:t>
            </a:r>
          </a:p>
          <a:p>
            <a:pPr marL="0" lvl="0" indent="0">
              <a:buNone/>
            </a:pPr>
            <a:endParaRPr lang="en-US" sz="1600" dirty="0">
              <a:solidFill>
                <a:schemeClr val="tx1"/>
              </a:solidFill>
            </a:endParaRPr>
          </a:p>
          <a:p>
            <a:pPr marL="0" lvl="0" indent="0">
              <a:buNone/>
            </a:pPr>
            <a:r>
              <a:rPr lang="en-US" sz="1600" dirty="0">
                <a:solidFill>
                  <a:schemeClr val="tx1"/>
                </a:solidFill>
              </a:rPr>
              <a:t>   </a:t>
            </a:r>
          </a:p>
          <a:p>
            <a:pPr marL="0" lvl="0" indent="0">
              <a:buNone/>
            </a:pPr>
            <a:endParaRPr lang="en-US" sz="1600" dirty="0">
              <a:solidFill>
                <a:schemeClr val="tx1"/>
              </a:solidFill>
            </a:endParaRPr>
          </a:p>
          <a:p>
            <a:pPr marL="0" lvl="0" indent="0">
              <a:buNone/>
            </a:pPr>
            <a:endParaRPr lang="en-US" sz="1600" dirty="0">
              <a:solidFill>
                <a:schemeClr val="tx1"/>
              </a:solidFill>
            </a:endParaRPr>
          </a:p>
          <a:p>
            <a:pPr marL="0" lvl="0" indent="0">
              <a:buNone/>
            </a:pPr>
            <a:endParaRPr lang="en-US" sz="1600" dirty="0">
              <a:solidFill>
                <a:schemeClr val="tx1"/>
              </a:solidFill>
            </a:endParaRPr>
          </a:p>
          <a:p>
            <a:pPr marL="0" lvl="0" indent="0">
              <a:buNone/>
            </a:pPr>
            <a:r>
              <a:rPr lang="en-US" sz="1600" dirty="0">
                <a:solidFill>
                  <a:schemeClr val="tx1"/>
                </a:solidFill>
              </a:rPr>
              <a:t>6. My work has a special meaning, It is not just a job.</a:t>
            </a:r>
          </a:p>
          <a:p>
            <a:pPr marL="0" lvl="0" indent="0">
              <a:buNone/>
            </a:pPr>
            <a:r>
              <a:rPr lang="en-US" sz="1600" dirty="0">
                <a:solidFill>
                  <a:schemeClr val="tx1"/>
                </a:solidFill>
              </a:rPr>
              <a:t>   I am proud to have an opportunity to serve the people.</a:t>
            </a:r>
          </a:p>
          <a:p>
            <a:pPr marL="0" lvl="0" indent="0">
              <a:buNone/>
            </a:pPr>
            <a:endParaRPr lang="en-US" sz="1600" dirty="0">
              <a:solidFill>
                <a:schemeClr val="tx1"/>
              </a:solidFill>
            </a:endParaRPr>
          </a:p>
          <a:p>
            <a:pPr marL="0" indent="0">
              <a:buNone/>
            </a:pPr>
            <a:endParaRPr lang="en-US" dirty="0">
              <a:solidFill>
                <a:schemeClr val="tx1"/>
              </a:solidFill>
            </a:endParaRPr>
          </a:p>
          <a:p>
            <a:pPr marL="0" indent="0">
              <a:buNone/>
            </a:pPr>
            <a:endParaRPr lang="en-US" dirty="0">
              <a:solidFill>
                <a:schemeClr val="tx1"/>
              </a:solidFill>
            </a:endParaRPr>
          </a:p>
          <a:p>
            <a:pPr marL="0" lvl="0" indent="0">
              <a:buNone/>
            </a:pPr>
            <a:r>
              <a:rPr lang="en-US" sz="1600" dirty="0">
                <a:solidFill>
                  <a:schemeClr val="tx1"/>
                </a:solidFill>
              </a:rPr>
              <a:t>7. I am able to take time off when I think it is necessary.</a:t>
            </a:r>
          </a:p>
          <a:p>
            <a:pPr marL="0" indent="0">
              <a:buNone/>
            </a:pPr>
            <a:endParaRPr lang="en-US" dirty="0"/>
          </a:p>
        </p:txBody>
      </p:sp>
      <p:graphicFrame>
        <p:nvGraphicFramePr>
          <p:cNvPr id="5" name="Table 4"/>
          <p:cNvGraphicFramePr>
            <a:graphicFrameLocks noGrp="1"/>
          </p:cNvGraphicFramePr>
          <p:nvPr/>
        </p:nvGraphicFramePr>
        <p:xfrm>
          <a:off x="6642100" y="1825625"/>
          <a:ext cx="2647950" cy="1039946"/>
        </p:xfrm>
        <a:graphic>
          <a:graphicData uri="http://schemas.openxmlformats.org/drawingml/2006/table">
            <a:tbl>
              <a:tblPr firstRow="1" firstCol="1" bandRow="1">
                <a:tableStyleId>{5C22544A-7EE6-4342-B048-85BDC9FD1C3A}</a:tableStyleId>
              </a:tblPr>
              <a:tblGrid>
                <a:gridCol w="1315326">
                  <a:extLst>
                    <a:ext uri="{9D8B030D-6E8A-4147-A177-3AD203B41FA5}">
                      <a16:colId xmlns:a16="http://schemas.microsoft.com/office/drawing/2014/main" val="20000"/>
                    </a:ext>
                  </a:extLst>
                </a:gridCol>
                <a:gridCol w="1332624">
                  <a:extLst>
                    <a:ext uri="{9D8B030D-6E8A-4147-A177-3AD203B41FA5}">
                      <a16:colId xmlns:a16="http://schemas.microsoft.com/office/drawing/2014/main" val="20001"/>
                    </a:ext>
                  </a:extLst>
                </a:gridCol>
              </a:tblGrid>
              <a:tr h="0">
                <a:tc>
                  <a:txBody>
                    <a:bodyPr/>
                    <a:lstStyle/>
                    <a:p>
                      <a:pPr marL="0" marR="0">
                        <a:lnSpc>
                          <a:spcPct val="115000"/>
                        </a:lnSpc>
                        <a:spcBef>
                          <a:spcPts val="0"/>
                        </a:spcBef>
                        <a:spcAft>
                          <a:spcPts val="0"/>
                        </a:spcAft>
                      </a:pPr>
                      <a:r>
                        <a:rPr lang="en-US" sz="1100" dirty="0">
                          <a:effectLst/>
                        </a:rPr>
                        <a:t>1</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Strongly Disagree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0"/>
                  </a:ext>
                </a:extLst>
              </a:tr>
              <a:tr h="214965">
                <a:tc>
                  <a:txBody>
                    <a:bodyPr/>
                    <a:lstStyle/>
                    <a:p>
                      <a:pPr marL="0" marR="0">
                        <a:lnSpc>
                          <a:spcPct val="115000"/>
                        </a:lnSpc>
                        <a:spcBef>
                          <a:spcPts val="0"/>
                        </a:spcBef>
                        <a:spcAft>
                          <a:spcPts val="0"/>
                        </a:spcAft>
                      </a:pPr>
                      <a:r>
                        <a:rPr lang="en-US" sz="1100" dirty="0">
                          <a:effectLst/>
                        </a:rPr>
                        <a:t>2</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Mildly Disagree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1"/>
                  </a:ext>
                </a:extLst>
              </a:tr>
              <a:tr h="214965">
                <a:tc>
                  <a:txBody>
                    <a:bodyPr/>
                    <a:lstStyle/>
                    <a:p>
                      <a:pPr marL="0" marR="0">
                        <a:lnSpc>
                          <a:spcPct val="115000"/>
                        </a:lnSpc>
                        <a:spcBef>
                          <a:spcPts val="0"/>
                        </a:spcBef>
                        <a:spcAft>
                          <a:spcPts val="0"/>
                        </a:spcAft>
                      </a:pPr>
                      <a:r>
                        <a:rPr lang="en-US" sz="1100" dirty="0">
                          <a:effectLst/>
                        </a:rPr>
                        <a:t>3</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Okay</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2"/>
                  </a:ext>
                </a:extLst>
              </a:tr>
              <a:tr h="214965">
                <a:tc>
                  <a:txBody>
                    <a:bodyPr/>
                    <a:lstStyle/>
                    <a:p>
                      <a:pPr marL="0" marR="0">
                        <a:lnSpc>
                          <a:spcPct val="115000"/>
                        </a:lnSpc>
                        <a:spcBef>
                          <a:spcPts val="0"/>
                        </a:spcBef>
                        <a:spcAft>
                          <a:spcPts val="0"/>
                        </a:spcAft>
                      </a:pPr>
                      <a:r>
                        <a:rPr lang="en-US" sz="1100" dirty="0">
                          <a:effectLst/>
                        </a:rPr>
                        <a:t>4</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err="1">
                          <a:effectLst/>
                        </a:rPr>
                        <a:t>Mildy</a:t>
                      </a:r>
                      <a:r>
                        <a:rPr lang="en-US" sz="1100" dirty="0">
                          <a:effectLst/>
                        </a:rPr>
                        <a:t> 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3"/>
                  </a:ext>
                </a:extLst>
              </a:tr>
              <a:tr h="214965">
                <a:tc>
                  <a:txBody>
                    <a:bodyPr/>
                    <a:lstStyle/>
                    <a:p>
                      <a:pPr marL="0" marR="0">
                        <a:lnSpc>
                          <a:spcPct val="115000"/>
                        </a:lnSpc>
                        <a:spcBef>
                          <a:spcPts val="0"/>
                        </a:spcBef>
                        <a:spcAft>
                          <a:spcPts val="0"/>
                        </a:spcAft>
                      </a:pPr>
                      <a:r>
                        <a:rPr lang="en-US" sz="1100">
                          <a:effectLst/>
                        </a:rPr>
                        <a:t>5</a:t>
                      </a:r>
                      <a:endParaRPr lang="en-US" sz="110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Strongly 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4"/>
                  </a:ext>
                </a:extLst>
              </a:tr>
            </a:tbl>
          </a:graphicData>
        </a:graphic>
      </p:graphicFrame>
      <p:graphicFrame>
        <p:nvGraphicFramePr>
          <p:cNvPr id="6" name="Table 5"/>
          <p:cNvGraphicFramePr>
            <a:graphicFrameLocks noGrp="1"/>
          </p:cNvGraphicFramePr>
          <p:nvPr/>
        </p:nvGraphicFramePr>
        <p:xfrm>
          <a:off x="6654800" y="3629025"/>
          <a:ext cx="2647950" cy="1039946"/>
        </p:xfrm>
        <a:graphic>
          <a:graphicData uri="http://schemas.openxmlformats.org/drawingml/2006/table">
            <a:tbl>
              <a:tblPr firstRow="1" firstCol="1" bandRow="1">
                <a:tableStyleId>{5C22544A-7EE6-4342-B048-85BDC9FD1C3A}</a:tableStyleId>
              </a:tblPr>
              <a:tblGrid>
                <a:gridCol w="1315326">
                  <a:extLst>
                    <a:ext uri="{9D8B030D-6E8A-4147-A177-3AD203B41FA5}">
                      <a16:colId xmlns:a16="http://schemas.microsoft.com/office/drawing/2014/main" val="20000"/>
                    </a:ext>
                  </a:extLst>
                </a:gridCol>
                <a:gridCol w="1332624">
                  <a:extLst>
                    <a:ext uri="{9D8B030D-6E8A-4147-A177-3AD203B41FA5}">
                      <a16:colId xmlns:a16="http://schemas.microsoft.com/office/drawing/2014/main" val="20001"/>
                    </a:ext>
                  </a:extLst>
                </a:gridCol>
              </a:tblGrid>
              <a:tr h="0">
                <a:tc>
                  <a:txBody>
                    <a:bodyPr/>
                    <a:lstStyle/>
                    <a:p>
                      <a:pPr marL="0" marR="0">
                        <a:lnSpc>
                          <a:spcPct val="115000"/>
                        </a:lnSpc>
                        <a:spcBef>
                          <a:spcPts val="0"/>
                        </a:spcBef>
                        <a:spcAft>
                          <a:spcPts val="0"/>
                        </a:spcAft>
                      </a:pPr>
                      <a:r>
                        <a:rPr lang="en-US" sz="1100" dirty="0">
                          <a:effectLst/>
                        </a:rPr>
                        <a:t>1</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Strongly Disagree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0"/>
                  </a:ext>
                </a:extLst>
              </a:tr>
              <a:tr h="214965">
                <a:tc>
                  <a:txBody>
                    <a:bodyPr/>
                    <a:lstStyle/>
                    <a:p>
                      <a:pPr marL="0" marR="0">
                        <a:lnSpc>
                          <a:spcPct val="115000"/>
                        </a:lnSpc>
                        <a:spcBef>
                          <a:spcPts val="0"/>
                        </a:spcBef>
                        <a:spcAft>
                          <a:spcPts val="0"/>
                        </a:spcAft>
                      </a:pPr>
                      <a:r>
                        <a:rPr lang="en-US" sz="1100" dirty="0">
                          <a:effectLst/>
                        </a:rPr>
                        <a:t>2</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Mildly Disagree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1"/>
                  </a:ext>
                </a:extLst>
              </a:tr>
              <a:tr h="214965">
                <a:tc>
                  <a:txBody>
                    <a:bodyPr/>
                    <a:lstStyle/>
                    <a:p>
                      <a:pPr marL="0" marR="0">
                        <a:lnSpc>
                          <a:spcPct val="115000"/>
                        </a:lnSpc>
                        <a:spcBef>
                          <a:spcPts val="0"/>
                        </a:spcBef>
                        <a:spcAft>
                          <a:spcPts val="0"/>
                        </a:spcAft>
                      </a:pPr>
                      <a:r>
                        <a:rPr lang="en-US" sz="1100" dirty="0">
                          <a:effectLst/>
                        </a:rPr>
                        <a:t>3</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Okay</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2"/>
                  </a:ext>
                </a:extLst>
              </a:tr>
              <a:tr h="214965">
                <a:tc>
                  <a:txBody>
                    <a:bodyPr/>
                    <a:lstStyle/>
                    <a:p>
                      <a:pPr marL="0" marR="0">
                        <a:lnSpc>
                          <a:spcPct val="115000"/>
                        </a:lnSpc>
                        <a:spcBef>
                          <a:spcPts val="0"/>
                        </a:spcBef>
                        <a:spcAft>
                          <a:spcPts val="0"/>
                        </a:spcAft>
                      </a:pPr>
                      <a:r>
                        <a:rPr lang="en-US" sz="1100" dirty="0">
                          <a:effectLst/>
                        </a:rPr>
                        <a:t>4</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err="1">
                          <a:effectLst/>
                        </a:rPr>
                        <a:t>Mildy</a:t>
                      </a:r>
                      <a:r>
                        <a:rPr lang="en-US" sz="1100" dirty="0">
                          <a:effectLst/>
                        </a:rPr>
                        <a:t> 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3"/>
                  </a:ext>
                </a:extLst>
              </a:tr>
              <a:tr h="214965">
                <a:tc>
                  <a:txBody>
                    <a:bodyPr/>
                    <a:lstStyle/>
                    <a:p>
                      <a:pPr marL="0" marR="0">
                        <a:lnSpc>
                          <a:spcPct val="115000"/>
                        </a:lnSpc>
                        <a:spcBef>
                          <a:spcPts val="0"/>
                        </a:spcBef>
                        <a:spcAft>
                          <a:spcPts val="0"/>
                        </a:spcAft>
                      </a:pPr>
                      <a:r>
                        <a:rPr lang="en-US" sz="1100">
                          <a:effectLst/>
                        </a:rPr>
                        <a:t>5</a:t>
                      </a:r>
                      <a:endParaRPr lang="en-US" sz="110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Strongly 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4"/>
                  </a:ext>
                </a:extLst>
              </a:tr>
            </a:tbl>
          </a:graphicData>
        </a:graphic>
      </p:graphicFrame>
      <p:graphicFrame>
        <p:nvGraphicFramePr>
          <p:cNvPr id="7" name="Table 6"/>
          <p:cNvGraphicFramePr>
            <a:graphicFrameLocks noGrp="1"/>
          </p:cNvGraphicFramePr>
          <p:nvPr/>
        </p:nvGraphicFramePr>
        <p:xfrm>
          <a:off x="6642100" y="5419725"/>
          <a:ext cx="2647950" cy="1039946"/>
        </p:xfrm>
        <a:graphic>
          <a:graphicData uri="http://schemas.openxmlformats.org/drawingml/2006/table">
            <a:tbl>
              <a:tblPr firstRow="1" firstCol="1" bandRow="1">
                <a:tableStyleId>{5C22544A-7EE6-4342-B048-85BDC9FD1C3A}</a:tableStyleId>
              </a:tblPr>
              <a:tblGrid>
                <a:gridCol w="1315326">
                  <a:extLst>
                    <a:ext uri="{9D8B030D-6E8A-4147-A177-3AD203B41FA5}">
                      <a16:colId xmlns:a16="http://schemas.microsoft.com/office/drawing/2014/main" val="20000"/>
                    </a:ext>
                  </a:extLst>
                </a:gridCol>
                <a:gridCol w="1332624">
                  <a:extLst>
                    <a:ext uri="{9D8B030D-6E8A-4147-A177-3AD203B41FA5}">
                      <a16:colId xmlns:a16="http://schemas.microsoft.com/office/drawing/2014/main" val="20001"/>
                    </a:ext>
                  </a:extLst>
                </a:gridCol>
              </a:tblGrid>
              <a:tr h="0">
                <a:tc>
                  <a:txBody>
                    <a:bodyPr/>
                    <a:lstStyle/>
                    <a:p>
                      <a:pPr marL="0" marR="0">
                        <a:lnSpc>
                          <a:spcPct val="115000"/>
                        </a:lnSpc>
                        <a:spcBef>
                          <a:spcPts val="0"/>
                        </a:spcBef>
                        <a:spcAft>
                          <a:spcPts val="0"/>
                        </a:spcAft>
                      </a:pPr>
                      <a:r>
                        <a:rPr lang="en-US" sz="1100" dirty="0">
                          <a:effectLst/>
                        </a:rPr>
                        <a:t>1</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Strongly Disagree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0"/>
                  </a:ext>
                </a:extLst>
              </a:tr>
              <a:tr h="214965">
                <a:tc>
                  <a:txBody>
                    <a:bodyPr/>
                    <a:lstStyle/>
                    <a:p>
                      <a:pPr marL="0" marR="0">
                        <a:lnSpc>
                          <a:spcPct val="115000"/>
                        </a:lnSpc>
                        <a:spcBef>
                          <a:spcPts val="0"/>
                        </a:spcBef>
                        <a:spcAft>
                          <a:spcPts val="0"/>
                        </a:spcAft>
                      </a:pPr>
                      <a:r>
                        <a:rPr lang="en-US" sz="1100" dirty="0">
                          <a:effectLst/>
                        </a:rPr>
                        <a:t>2</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Mildly Disagree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1"/>
                  </a:ext>
                </a:extLst>
              </a:tr>
              <a:tr h="214965">
                <a:tc>
                  <a:txBody>
                    <a:bodyPr/>
                    <a:lstStyle/>
                    <a:p>
                      <a:pPr marL="0" marR="0">
                        <a:lnSpc>
                          <a:spcPct val="115000"/>
                        </a:lnSpc>
                        <a:spcBef>
                          <a:spcPts val="0"/>
                        </a:spcBef>
                        <a:spcAft>
                          <a:spcPts val="0"/>
                        </a:spcAft>
                      </a:pPr>
                      <a:r>
                        <a:rPr lang="en-US" sz="1100" dirty="0">
                          <a:effectLst/>
                        </a:rPr>
                        <a:t>3</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Okay</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2"/>
                  </a:ext>
                </a:extLst>
              </a:tr>
              <a:tr h="214965">
                <a:tc>
                  <a:txBody>
                    <a:bodyPr/>
                    <a:lstStyle/>
                    <a:p>
                      <a:pPr marL="0" marR="0">
                        <a:lnSpc>
                          <a:spcPct val="115000"/>
                        </a:lnSpc>
                        <a:spcBef>
                          <a:spcPts val="0"/>
                        </a:spcBef>
                        <a:spcAft>
                          <a:spcPts val="0"/>
                        </a:spcAft>
                      </a:pPr>
                      <a:r>
                        <a:rPr lang="en-US" sz="1100" dirty="0">
                          <a:effectLst/>
                        </a:rPr>
                        <a:t>4</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err="1">
                          <a:effectLst/>
                        </a:rPr>
                        <a:t>Mildy</a:t>
                      </a:r>
                      <a:r>
                        <a:rPr lang="en-US" sz="1100" dirty="0">
                          <a:effectLst/>
                        </a:rPr>
                        <a:t> 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3"/>
                  </a:ext>
                </a:extLst>
              </a:tr>
              <a:tr h="214965">
                <a:tc>
                  <a:txBody>
                    <a:bodyPr/>
                    <a:lstStyle/>
                    <a:p>
                      <a:pPr marL="0" marR="0">
                        <a:lnSpc>
                          <a:spcPct val="115000"/>
                        </a:lnSpc>
                        <a:spcBef>
                          <a:spcPts val="0"/>
                        </a:spcBef>
                        <a:spcAft>
                          <a:spcPts val="0"/>
                        </a:spcAft>
                      </a:pPr>
                      <a:r>
                        <a:rPr lang="en-US" sz="1100">
                          <a:effectLst/>
                        </a:rPr>
                        <a:t>5</a:t>
                      </a:r>
                      <a:endParaRPr lang="en-US" sz="110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Strongly 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57224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a:xfrm>
            <a:off x="1760344" y="-110067"/>
            <a:ext cx="8534400" cy="1507067"/>
          </a:xfrm>
        </p:spPr>
        <p:txBody>
          <a:bodyPr/>
          <a:lstStyle/>
          <a:p>
            <a:pPr algn="ctr"/>
            <a:r>
              <a:rPr lang="en-IN" b="1" dirty="0">
                <a:latin typeface="Bahnschrift Condensed" panose="020B0502040204020203" pitchFamily="34" charset="0"/>
              </a:rPr>
              <a:t>Mentor Approval</a:t>
            </a:r>
          </a:p>
        </p:txBody>
      </p:sp>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920067" y="1113867"/>
            <a:ext cx="3945465" cy="5608666"/>
          </a:xfrm>
        </p:spPr>
      </p:pic>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solidFill>
                  <a:schemeClr val="tx1"/>
                </a:solidFill>
              </a:rPr>
              <a:t>2</a:t>
            </a:fld>
            <a:endParaRPr lang="en-IN" dirty="0">
              <a:solidFill>
                <a:schemeClr val="tx1"/>
              </a:solidFill>
            </a:endParaRPr>
          </a:p>
        </p:txBody>
      </p:sp>
      <p:pic>
        <p:nvPicPr>
          <p:cNvPr id="7" name="Picture 6">
            <a:extLst>
              <a:ext uri="{FF2B5EF4-FFF2-40B4-BE49-F238E27FC236}">
                <a16:creationId xmlns:a16="http://schemas.microsoft.com/office/drawing/2014/main" id="{6A5D235C-68B3-B360-0BE2-EE01D32938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280" y="90488"/>
            <a:ext cx="1545839" cy="727625"/>
          </a:xfrm>
          <a:prstGeom prst="rect">
            <a:avLst/>
          </a:prstGeom>
        </p:spPr>
      </p:pic>
    </p:spTree>
    <p:extLst>
      <p:ext uri="{BB962C8B-B14F-4D97-AF65-F5344CB8AC3E}">
        <p14:creationId xmlns:p14="http://schemas.microsoft.com/office/powerpoint/2010/main" val="28610943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84212" y="1992085"/>
            <a:ext cx="8534400" cy="3615267"/>
          </a:xfrm>
        </p:spPr>
        <p:txBody>
          <a:bodyPr>
            <a:normAutofit fontScale="85000" lnSpcReduction="20000"/>
          </a:bodyPr>
          <a:lstStyle/>
          <a:p>
            <a:pPr marL="0" indent="0">
              <a:buNone/>
            </a:pPr>
            <a:r>
              <a:rPr lang="en-US" sz="1600" dirty="0">
                <a:solidFill>
                  <a:schemeClr val="tx1"/>
                </a:solidFill>
              </a:rPr>
              <a:t>8. There are regular Reward and recognition programs.</a:t>
            </a:r>
          </a:p>
          <a:p>
            <a:pPr marL="0" lvl="0" indent="0">
              <a:buNone/>
            </a:pPr>
            <a:endParaRPr lang="en-US" sz="1600" dirty="0">
              <a:solidFill>
                <a:schemeClr val="tx1"/>
              </a:solidFill>
            </a:endParaRPr>
          </a:p>
          <a:p>
            <a:pPr marL="0" lvl="0" indent="0">
              <a:buNone/>
            </a:pPr>
            <a:r>
              <a:rPr lang="en-US" sz="1600" dirty="0">
                <a:solidFill>
                  <a:schemeClr val="tx1"/>
                </a:solidFill>
              </a:rPr>
              <a:t>   </a:t>
            </a:r>
          </a:p>
          <a:p>
            <a:pPr marL="0" lvl="0" indent="0">
              <a:buNone/>
            </a:pPr>
            <a:endParaRPr lang="en-US" sz="1600" dirty="0">
              <a:solidFill>
                <a:schemeClr val="tx1"/>
              </a:solidFill>
            </a:endParaRPr>
          </a:p>
          <a:p>
            <a:pPr marL="0" lvl="0" indent="0">
              <a:buNone/>
            </a:pPr>
            <a:endParaRPr lang="en-US" sz="1600" dirty="0">
              <a:solidFill>
                <a:schemeClr val="tx1"/>
              </a:solidFill>
            </a:endParaRPr>
          </a:p>
          <a:p>
            <a:pPr marL="0" lvl="0" indent="0">
              <a:buNone/>
            </a:pPr>
            <a:endParaRPr lang="en-US" sz="1600" dirty="0">
              <a:solidFill>
                <a:schemeClr val="tx1"/>
              </a:solidFill>
            </a:endParaRPr>
          </a:p>
          <a:p>
            <a:pPr marL="0" lvl="0" indent="0">
              <a:buNone/>
            </a:pPr>
            <a:r>
              <a:rPr lang="en-US" sz="1600" dirty="0">
                <a:solidFill>
                  <a:schemeClr val="tx1"/>
                </a:solidFill>
              </a:rPr>
              <a:t>9. My work has a special meaning, It is not just a job.</a:t>
            </a:r>
          </a:p>
          <a:p>
            <a:pPr marL="0" lvl="0" indent="0">
              <a:buNone/>
            </a:pPr>
            <a:r>
              <a:rPr lang="en-US" sz="1600" dirty="0">
                <a:solidFill>
                  <a:schemeClr val="tx1"/>
                </a:solidFill>
              </a:rPr>
              <a:t>     I am proud to have an opportunity to serve the people.</a:t>
            </a:r>
          </a:p>
          <a:p>
            <a:pPr marL="0" lvl="0" indent="0">
              <a:buNone/>
            </a:pPr>
            <a:endParaRPr lang="en-US" sz="1600" dirty="0">
              <a:solidFill>
                <a:schemeClr val="tx1"/>
              </a:solidFill>
            </a:endParaRPr>
          </a:p>
          <a:p>
            <a:pPr marL="0" indent="0">
              <a:buNone/>
            </a:pPr>
            <a:endParaRPr lang="en-US" dirty="0">
              <a:solidFill>
                <a:schemeClr val="tx1"/>
              </a:solidFill>
            </a:endParaRPr>
          </a:p>
          <a:p>
            <a:pPr marL="0" indent="0">
              <a:buNone/>
            </a:pPr>
            <a:endParaRPr lang="en-US" dirty="0">
              <a:solidFill>
                <a:schemeClr val="tx1"/>
              </a:solidFill>
            </a:endParaRPr>
          </a:p>
          <a:p>
            <a:pPr marL="0" lvl="0" indent="0">
              <a:buNone/>
            </a:pPr>
            <a:r>
              <a:rPr lang="en-US" sz="1600" dirty="0">
                <a:solidFill>
                  <a:schemeClr val="tx1"/>
                </a:solidFill>
              </a:rPr>
              <a:t>10. I feel proud to be part of the Institute</a:t>
            </a:r>
            <a:endParaRPr lang="en-US" dirty="0">
              <a:solidFill>
                <a:schemeClr val="tx1"/>
              </a:solidFill>
            </a:endParaRPr>
          </a:p>
        </p:txBody>
      </p:sp>
      <p:graphicFrame>
        <p:nvGraphicFramePr>
          <p:cNvPr id="5" name="Table 4"/>
          <p:cNvGraphicFramePr>
            <a:graphicFrameLocks noGrp="1"/>
          </p:cNvGraphicFramePr>
          <p:nvPr/>
        </p:nvGraphicFramePr>
        <p:xfrm>
          <a:off x="6642100" y="1825625"/>
          <a:ext cx="2647950" cy="1052646"/>
        </p:xfrm>
        <a:graphic>
          <a:graphicData uri="http://schemas.openxmlformats.org/drawingml/2006/table">
            <a:tbl>
              <a:tblPr firstRow="1" firstCol="1" bandRow="1">
                <a:tableStyleId>{5C22544A-7EE6-4342-B048-85BDC9FD1C3A}</a:tableStyleId>
              </a:tblPr>
              <a:tblGrid>
                <a:gridCol w="1315326">
                  <a:extLst>
                    <a:ext uri="{9D8B030D-6E8A-4147-A177-3AD203B41FA5}">
                      <a16:colId xmlns:a16="http://schemas.microsoft.com/office/drawing/2014/main" val="20000"/>
                    </a:ext>
                  </a:extLst>
                </a:gridCol>
                <a:gridCol w="1332624">
                  <a:extLst>
                    <a:ext uri="{9D8B030D-6E8A-4147-A177-3AD203B41FA5}">
                      <a16:colId xmlns:a16="http://schemas.microsoft.com/office/drawing/2014/main" val="20001"/>
                    </a:ext>
                  </a:extLst>
                </a:gridCol>
              </a:tblGrid>
              <a:tr h="0">
                <a:tc>
                  <a:txBody>
                    <a:bodyPr/>
                    <a:lstStyle/>
                    <a:p>
                      <a:pPr marL="0" marR="0">
                        <a:lnSpc>
                          <a:spcPct val="115000"/>
                        </a:lnSpc>
                        <a:spcBef>
                          <a:spcPts val="0"/>
                        </a:spcBef>
                        <a:spcAft>
                          <a:spcPts val="0"/>
                        </a:spcAft>
                      </a:pPr>
                      <a:r>
                        <a:rPr lang="en-US" sz="1100" dirty="0">
                          <a:effectLst/>
                        </a:rPr>
                        <a:t>1</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Strongly Disagree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0"/>
                  </a:ext>
                </a:extLst>
              </a:tr>
              <a:tr h="214965">
                <a:tc>
                  <a:txBody>
                    <a:bodyPr/>
                    <a:lstStyle/>
                    <a:p>
                      <a:pPr marL="0" marR="0">
                        <a:lnSpc>
                          <a:spcPct val="115000"/>
                        </a:lnSpc>
                        <a:spcBef>
                          <a:spcPts val="0"/>
                        </a:spcBef>
                        <a:spcAft>
                          <a:spcPts val="0"/>
                        </a:spcAft>
                      </a:pPr>
                      <a:r>
                        <a:rPr lang="en-US" sz="1100" dirty="0">
                          <a:effectLst/>
                        </a:rPr>
                        <a:t>2</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Mildly Disagree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1"/>
                  </a:ext>
                </a:extLst>
              </a:tr>
              <a:tr h="214965">
                <a:tc>
                  <a:txBody>
                    <a:bodyPr/>
                    <a:lstStyle/>
                    <a:p>
                      <a:pPr marL="0" marR="0">
                        <a:lnSpc>
                          <a:spcPct val="115000"/>
                        </a:lnSpc>
                        <a:spcBef>
                          <a:spcPts val="0"/>
                        </a:spcBef>
                        <a:spcAft>
                          <a:spcPts val="0"/>
                        </a:spcAft>
                      </a:pPr>
                      <a:r>
                        <a:rPr lang="en-US" sz="1100" dirty="0">
                          <a:effectLst/>
                        </a:rPr>
                        <a:t>3</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Okay</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2"/>
                  </a:ext>
                </a:extLst>
              </a:tr>
              <a:tr h="214965">
                <a:tc>
                  <a:txBody>
                    <a:bodyPr/>
                    <a:lstStyle/>
                    <a:p>
                      <a:pPr marL="0" marR="0">
                        <a:lnSpc>
                          <a:spcPct val="115000"/>
                        </a:lnSpc>
                        <a:spcBef>
                          <a:spcPts val="0"/>
                        </a:spcBef>
                        <a:spcAft>
                          <a:spcPts val="0"/>
                        </a:spcAft>
                      </a:pPr>
                      <a:r>
                        <a:rPr lang="en-US" sz="1100" dirty="0">
                          <a:effectLst/>
                        </a:rPr>
                        <a:t>4</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err="1">
                          <a:effectLst/>
                        </a:rPr>
                        <a:t>Mildy</a:t>
                      </a:r>
                      <a:r>
                        <a:rPr lang="en-US" sz="1100" dirty="0">
                          <a:effectLst/>
                        </a:rPr>
                        <a:t> 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3"/>
                  </a:ext>
                </a:extLst>
              </a:tr>
              <a:tr h="214965">
                <a:tc>
                  <a:txBody>
                    <a:bodyPr/>
                    <a:lstStyle/>
                    <a:p>
                      <a:pPr marL="0" marR="0">
                        <a:lnSpc>
                          <a:spcPct val="115000"/>
                        </a:lnSpc>
                        <a:spcBef>
                          <a:spcPts val="0"/>
                        </a:spcBef>
                        <a:spcAft>
                          <a:spcPts val="0"/>
                        </a:spcAft>
                      </a:pPr>
                      <a:r>
                        <a:rPr lang="en-US" sz="1100">
                          <a:effectLst/>
                        </a:rPr>
                        <a:t>5</a:t>
                      </a:r>
                      <a:endParaRPr lang="en-US" sz="110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Strongly 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4"/>
                  </a:ext>
                </a:extLst>
              </a:tr>
            </a:tbl>
          </a:graphicData>
        </a:graphic>
      </p:graphicFrame>
      <p:graphicFrame>
        <p:nvGraphicFramePr>
          <p:cNvPr id="6" name="Table 5"/>
          <p:cNvGraphicFramePr>
            <a:graphicFrameLocks noGrp="1"/>
          </p:cNvGraphicFramePr>
          <p:nvPr/>
        </p:nvGraphicFramePr>
        <p:xfrm>
          <a:off x="6654800" y="3629025"/>
          <a:ext cx="2647950" cy="1052646"/>
        </p:xfrm>
        <a:graphic>
          <a:graphicData uri="http://schemas.openxmlformats.org/drawingml/2006/table">
            <a:tbl>
              <a:tblPr firstRow="1" firstCol="1" bandRow="1">
                <a:tableStyleId>{5C22544A-7EE6-4342-B048-85BDC9FD1C3A}</a:tableStyleId>
              </a:tblPr>
              <a:tblGrid>
                <a:gridCol w="1315326">
                  <a:extLst>
                    <a:ext uri="{9D8B030D-6E8A-4147-A177-3AD203B41FA5}">
                      <a16:colId xmlns:a16="http://schemas.microsoft.com/office/drawing/2014/main" val="20000"/>
                    </a:ext>
                  </a:extLst>
                </a:gridCol>
                <a:gridCol w="1332624">
                  <a:extLst>
                    <a:ext uri="{9D8B030D-6E8A-4147-A177-3AD203B41FA5}">
                      <a16:colId xmlns:a16="http://schemas.microsoft.com/office/drawing/2014/main" val="20001"/>
                    </a:ext>
                  </a:extLst>
                </a:gridCol>
              </a:tblGrid>
              <a:tr h="0">
                <a:tc>
                  <a:txBody>
                    <a:bodyPr/>
                    <a:lstStyle/>
                    <a:p>
                      <a:pPr marL="0" marR="0">
                        <a:lnSpc>
                          <a:spcPct val="115000"/>
                        </a:lnSpc>
                        <a:spcBef>
                          <a:spcPts val="0"/>
                        </a:spcBef>
                        <a:spcAft>
                          <a:spcPts val="0"/>
                        </a:spcAft>
                      </a:pPr>
                      <a:r>
                        <a:rPr lang="en-US" sz="1100" dirty="0">
                          <a:effectLst/>
                        </a:rPr>
                        <a:t>1</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Strongly Disagree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0"/>
                  </a:ext>
                </a:extLst>
              </a:tr>
              <a:tr h="214965">
                <a:tc>
                  <a:txBody>
                    <a:bodyPr/>
                    <a:lstStyle/>
                    <a:p>
                      <a:pPr marL="0" marR="0">
                        <a:lnSpc>
                          <a:spcPct val="115000"/>
                        </a:lnSpc>
                        <a:spcBef>
                          <a:spcPts val="0"/>
                        </a:spcBef>
                        <a:spcAft>
                          <a:spcPts val="0"/>
                        </a:spcAft>
                      </a:pPr>
                      <a:r>
                        <a:rPr lang="en-US" sz="1100" dirty="0">
                          <a:effectLst/>
                        </a:rPr>
                        <a:t>2</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Mildly Disagree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1"/>
                  </a:ext>
                </a:extLst>
              </a:tr>
              <a:tr h="214965">
                <a:tc>
                  <a:txBody>
                    <a:bodyPr/>
                    <a:lstStyle/>
                    <a:p>
                      <a:pPr marL="0" marR="0">
                        <a:lnSpc>
                          <a:spcPct val="115000"/>
                        </a:lnSpc>
                        <a:spcBef>
                          <a:spcPts val="0"/>
                        </a:spcBef>
                        <a:spcAft>
                          <a:spcPts val="0"/>
                        </a:spcAft>
                      </a:pPr>
                      <a:r>
                        <a:rPr lang="en-US" sz="1100" dirty="0">
                          <a:effectLst/>
                        </a:rPr>
                        <a:t>3</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Okay</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2"/>
                  </a:ext>
                </a:extLst>
              </a:tr>
              <a:tr h="214965">
                <a:tc>
                  <a:txBody>
                    <a:bodyPr/>
                    <a:lstStyle/>
                    <a:p>
                      <a:pPr marL="0" marR="0">
                        <a:lnSpc>
                          <a:spcPct val="115000"/>
                        </a:lnSpc>
                        <a:spcBef>
                          <a:spcPts val="0"/>
                        </a:spcBef>
                        <a:spcAft>
                          <a:spcPts val="0"/>
                        </a:spcAft>
                      </a:pPr>
                      <a:r>
                        <a:rPr lang="en-US" sz="1100" dirty="0">
                          <a:effectLst/>
                        </a:rPr>
                        <a:t>4</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err="1">
                          <a:effectLst/>
                        </a:rPr>
                        <a:t>Mildy</a:t>
                      </a:r>
                      <a:r>
                        <a:rPr lang="en-US" sz="1100" dirty="0">
                          <a:effectLst/>
                        </a:rPr>
                        <a:t> 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3"/>
                  </a:ext>
                </a:extLst>
              </a:tr>
              <a:tr h="214965">
                <a:tc>
                  <a:txBody>
                    <a:bodyPr/>
                    <a:lstStyle/>
                    <a:p>
                      <a:pPr marL="0" marR="0">
                        <a:lnSpc>
                          <a:spcPct val="115000"/>
                        </a:lnSpc>
                        <a:spcBef>
                          <a:spcPts val="0"/>
                        </a:spcBef>
                        <a:spcAft>
                          <a:spcPts val="0"/>
                        </a:spcAft>
                      </a:pPr>
                      <a:r>
                        <a:rPr lang="en-US" sz="1100">
                          <a:effectLst/>
                        </a:rPr>
                        <a:t>5</a:t>
                      </a:r>
                      <a:endParaRPr lang="en-US" sz="110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Strongly 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4"/>
                  </a:ext>
                </a:extLst>
              </a:tr>
            </a:tbl>
          </a:graphicData>
        </a:graphic>
      </p:graphicFrame>
      <p:graphicFrame>
        <p:nvGraphicFramePr>
          <p:cNvPr id="7" name="Table 6"/>
          <p:cNvGraphicFramePr>
            <a:graphicFrameLocks noGrp="1"/>
          </p:cNvGraphicFramePr>
          <p:nvPr/>
        </p:nvGraphicFramePr>
        <p:xfrm>
          <a:off x="6642100" y="5419725"/>
          <a:ext cx="2647950" cy="1052646"/>
        </p:xfrm>
        <a:graphic>
          <a:graphicData uri="http://schemas.openxmlformats.org/drawingml/2006/table">
            <a:tbl>
              <a:tblPr firstRow="1" firstCol="1" bandRow="1">
                <a:tableStyleId>{5C22544A-7EE6-4342-B048-85BDC9FD1C3A}</a:tableStyleId>
              </a:tblPr>
              <a:tblGrid>
                <a:gridCol w="1315326">
                  <a:extLst>
                    <a:ext uri="{9D8B030D-6E8A-4147-A177-3AD203B41FA5}">
                      <a16:colId xmlns:a16="http://schemas.microsoft.com/office/drawing/2014/main" val="20000"/>
                    </a:ext>
                  </a:extLst>
                </a:gridCol>
                <a:gridCol w="1332624">
                  <a:extLst>
                    <a:ext uri="{9D8B030D-6E8A-4147-A177-3AD203B41FA5}">
                      <a16:colId xmlns:a16="http://schemas.microsoft.com/office/drawing/2014/main" val="20001"/>
                    </a:ext>
                  </a:extLst>
                </a:gridCol>
              </a:tblGrid>
              <a:tr h="0">
                <a:tc>
                  <a:txBody>
                    <a:bodyPr/>
                    <a:lstStyle/>
                    <a:p>
                      <a:pPr marL="0" marR="0">
                        <a:lnSpc>
                          <a:spcPct val="115000"/>
                        </a:lnSpc>
                        <a:spcBef>
                          <a:spcPts val="0"/>
                        </a:spcBef>
                        <a:spcAft>
                          <a:spcPts val="0"/>
                        </a:spcAft>
                      </a:pPr>
                      <a:r>
                        <a:rPr lang="en-US" sz="1100" dirty="0">
                          <a:effectLst/>
                        </a:rPr>
                        <a:t>1</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Strongly Disagree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0"/>
                  </a:ext>
                </a:extLst>
              </a:tr>
              <a:tr h="214965">
                <a:tc>
                  <a:txBody>
                    <a:bodyPr/>
                    <a:lstStyle/>
                    <a:p>
                      <a:pPr marL="0" marR="0">
                        <a:lnSpc>
                          <a:spcPct val="115000"/>
                        </a:lnSpc>
                        <a:spcBef>
                          <a:spcPts val="0"/>
                        </a:spcBef>
                        <a:spcAft>
                          <a:spcPts val="0"/>
                        </a:spcAft>
                      </a:pPr>
                      <a:r>
                        <a:rPr lang="en-US" sz="1100" dirty="0">
                          <a:effectLst/>
                        </a:rPr>
                        <a:t>2</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Mildly Disagree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1"/>
                  </a:ext>
                </a:extLst>
              </a:tr>
              <a:tr h="214965">
                <a:tc>
                  <a:txBody>
                    <a:bodyPr/>
                    <a:lstStyle/>
                    <a:p>
                      <a:pPr marL="0" marR="0">
                        <a:lnSpc>
                          <a:spcPct val="115000"/>
                        </a:lnSpc>
                        <a:spcBef>
                          <a:spcPts val="0"/>
                        </a:spcBef>
                        <a:spcAft>
                          <a:spcPts val="0"/>
                        </a:spcAft>
                      </a:pPr>
                      <a:r>
                        <a:rPr lang="en-US" sz="1100" dirty="0">
                          <a:effectLst/>
                        </a:rPr>
                        <a:t>3</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Okay</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2"/>
                  </a:ext>
                </a:extLst>
              </a:tr>
              <a:tr h="214965">
                <a:tc>
                  <a:txBody>
                    <a:bodyPr/>
                    <a:lstStyle/>
                    <a:p>
                      <a:pPr marL="0" marR="0">
                        <a:lnSpc>
                          <a:spcPct val="115000"/>
                        </a:lnSpc>
                        <a:spcBef>
                          <a:spcPts val="0"/>
                        </a:spcBef>
                        <a:spcAft>
                          <a:spcPts val="0"/>
                        </a:spcAft>
                      </a:pPr>
                      <a:r>
                        <a:rPr lang="en-US" sz="1100" dirty="0">
                          <a:effectLst/>
                        </a:rPr>
                        <a:t>4</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err="1">
                          <a:effectLst/>
                        </a:rPr>
                        <a:t>Mildy</a:t>
                      </a:r>
                      <a:r>
                        <a:rPr lang="en-US" sz="1100" dirty="0">
                          <a:effectLst/>
                        </a:rPr>
                        <a:t> 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3"/>
                  </a:ext>
                </a:extLst>
              </a:tr>
              <a:tr h="214965">
                <a:tc>
                  <a:txBody>
                    <a:bodyPr/>
                    <a:lstStyle/>
                    <a:p>
                      <a:pPr marL="0" marR="0">
                        <a:lnSpc>
                          <a:spcPct val="115000"/>
                        </a:lnSpc>
                        <a:spcBef>
                          <a:spcPts val="0"/>
                        </a:spcBef>
                        <a:spcAft>
                          <a:spcPts val="0"/>
                        </a:spcAft>
                      </a:pPr>
                      <a:r>
                        <a:rPr lang="en-US" sz="1100">
                          <a:effectLst/>
                        </a:rPr>
                        <a:t>5</a:t>
                      </a:r>
                      <a:endParaRPr lang="en-US" sz="110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Strongly 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2267715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553583" y="2122714"/>
            <a:ext cx="8534400" cy="3615267"/>
          </a:xfrm>
        </p:spPr>
        <p:txBody>
          <a:bodyPr>
            <a:normAutofit fontScale="85000" lnSpcReduction="20000"/>
          </a:bodyPr>
          <a:lstStyle/>
          <a:p>
            <a:pPr marL="0" lvl="0" indent="0">
              <a:buNone/>
            </a:pPr>
            <a:r>
              <a:rPr lang="en-US" sz="1600" dirty="0">
                <a:solidFill>
                  <a:schemeClr val="tx1"/>
                </a:solidFill>
              </a:rPr>
              <a:t>11. Sufficient resources </a:t>
            </a:r>
            <a:r>
              <a:rPr lang="en-US" sz="1600" dirty="0" err="1">
                <a:solidFill>
                  <a:schemeClr val="tx1"/>
                </a:solidFill>
              </a:rPr>
              <a:t>ie</a:t>
            </a:r>
            <a:r>
              <a:rPr lang="en-US" sz="1600" dirty="0">
                <a:solidFill>
                  <a:schemeClr val="tx1"/>
                </a:solidFill>
              </a:rPr>
              <a:t> Mask, sanitizers, personal protective </a:t>
            </a:r>
          </a:p>
          <a:p>
            <a:pPr marL="0" lvl="0" indent="0">
              <a:buNone/>
            </a:pPr>
            <a:r>
              <a:rPr lang="en-US" sz="1600" dirty="0">
                <a:solidFill>
                  <a:schemeClr val="tx1"/>
                </a:solidFill>
              </a:rPr>
              <a:t>equipments are provided by the Management for the safety of the </a:t>
            </a:r>
          </a:p>
          <a:p>
            <a:pPr marL="0" lvl="0" indent="0">
              <a:buNone/>
            </a:pPr>
            <a:r>
              <a:rPr lang="en-US" sz="1600" dirty="0">
                <a:solidFill>
                  <a:schemeClr val="tx1"/>
                </a:solidFill>
              </a:rPr>
              <a:t>Staff.</a:t>
            </a:r>
          </a:p>
          <a:p>
            <a:pPr marL="0" lvl="0" indent="0">
              <a:buNone/>
            </a:pPr>
            <a:endParaRPr lang="en-US" sz="1600" dirty="0">
              <a:solidFill>
                <a:schemeClr val="tx1"/>
              </a:solidFill>
            </a:endParaRPr>
          </a:p>
          <a:p>
            <a:pPr marL="0" lvl="0" indent="0">
              <a:buNone/>
            </a:pPr>
            <a:r>
              <a:rPr lang="en-US" sz="1600" dirty="0">
                <a:solidFill>
                  <a:schemeClr val="tx1"/>
                </a:solidFill>
              </a:rPr>
              <a:t>   </a:t>
            </a:r>
          </a:p>
          <a:p>
            <a:pPr marL="0" lvl="0" indent="0">
              <a:buNone/>
            </a:pPr>
            <a:endParaRPr lang="en-US" sz="1600" dirty="0">
              <a:solidFill>
                <a:schemeClr val="tx1"/>
              </a:solidFill>
            </a:endParaRPr>
          </a:p>
          <a:p>
            <a:pPr marL="0" lvl="0" indent="0">
              <a:buNone/>
            </a:pPr>
            <a:endParaRPr lang="en-US" sz="1600" dirty="0">
              <a:solidFill>
                <a:schemeClr val="tx1"/>
              </a:solidFill>
            </a:endParaRPr>
          </a:p>
          <a:p>
            <a:pPr marL="0" lvl="0" indent="0">
              <a:buNone/>
            </a:pPr>
            <a:endParaRPr lang="en-US" sz="1600" dirty="0">
              <a:solidFill>
                <a:schemeClr val="tx1"/>
              </a:solidFill>
            </a:endParaRPr>
          </a:p>
          <a:p>
            <a:pPr marL="0" lvl="0" indent="0">
              <a:buNone/>
            </a:pPr>
            <a:r>
              <a:rPr lang="en-US" sz="1600" dirty="0">
                <a:solidFill>
                  <a:schemeClr val="tx1"/>
                </a:solidFill>
              </a:rPr>
              <a:t>12. Adequate  benefits are provided  to meet my Healthcare needs.</a:t>
            </a:r>
          </a:p>
          <a:p>
            <a:pPr marL="0" indent="0">
              <a:buNone/>
            </a:pPr>
            <a:endParaRPr lang="en-US" dirty="0">
              <a:solidFill>
                <a:schemeClr val="tx1"/>
              </a:solidFill>
            </a:endParaRPr>
          </a:p>
          <a:p>
            <a:pPr marL="0" indent="0">
              <a:buNone/>
            </a:pPr>
            <a:endParaRPr lang="en-US" dirty="0">
              <a:solidFill>
                <a:schemeClr val="tx1"/>
              </a:solidFill>
            </a:endParaRPr>
          </a:p>
          <a:p>
            <a:pPr marL="0" lvl="0" indent="0">
              <a:buNone/>
            </a:pPr>
            <a:r>
              <a:rPr lang="en-US" sz="1600" dirty="0">
                <a:solidFill>
                  <a:schemeClr val="tx1"/>
                </a:solidFill>
              </a:rPr>
              <a:t>13. I am treated with respect and dignity in the Institute.</a:t>
            </a:r>
            <a:endParaRPr lang="en-US" dirty="0">
              <a:solidFill>
                <a:schemeClr val="tx1"/>
              </a:solidFill>
            </a:endParaRPr>
          </a:p>
        </p:txBody>
      </p:sp>
      <p:graphicFrame>
        <p:nvGraphicFramePr>
          <p:cNvPr id="5" name="Table 4"/>
          <p:cNvGraphicFramePr>
            <a:graphicFrameLocks noGrp="1"/>
          </p:cNvGraphicFramePr>
          <p:nvPr/>
        </p:nvGraphicFramePr>
        <p:xfrm>
          <a:off x="6642100" y="1825625"/>
          <a:ext cx="2647950" cy="1052646"/>
        </p:xfrm>
        <a:graphic>
          <a:graphicData uri="http://schemas.openxmlformats.org/drawingml/2006/table">
            <a:tbl>
              <a:tblPr firstRow="1" firstCol="1" bandRow="1">
                <a:tableStyleId>{5C22544A-7EE6-4342-B048-85BDC9FD1C3A}</a:tableStyleId>
              </a:tblPr>
              <a:tblGrid>
                <a:gridCol w="1315326">
                  <a:extLst>
                    <a:ext uri="{9D8B030D-6E8A-4147-A177-3AD203B41FA5}">
                      <a16:colId xmlns:a16="http://schemas.microsoft.com/office/drawing/2014/main" val="20000"/>
                    </a:ext>
                  </a:extLst>
                </a:gridCol>
                <a:gridCol w="1332624">
                  <a:extLst>
                    <a:ext uri="{9D8B030D-6E8A-4147-A177-3AD203B41FA5}">
                      <a16:colId xmlns:a16="http://schemas.microsoft.com/office/drawing/2014/main" val="20001"/>
                    </a:ext>
                  </a:extLst>
                </a:gridCol>
              </a:tblGrid>
              <a:tr h="0">
                <a:tc>
                  <a:txBody>
                    <a:bodyPr/>
                    <a:lstStyle/>
                    <a:p>
                      <a:pPr marL="0" marR="0">
                        <a:lnSpc>
                          <a:spcPct val="115000"/>
                        </a:lnSpc>
                        <a:spcBef>
                          <a:spcPts val="0"/>
                        </a:spcBef>
                        <a:spcAft>
                          <a:spcPts val="0"/>
                        </a:spcAft>
                      </a:pPr>
                      <a:r>
                        <a:rPr lang="en-US" sz="1100" dirty="0">
                          <a:effectLst/>
                        </a:rPr>
                        <a:t>1</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Strongly Disagree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0"/>
                  </a:ext>
                </a:extLst>
              </a:tr>
              <a:tr h="214965">
                <a:tc>
                  <a:txBody>
                    <a:bodyPr/>
                    <a:lstStyle/>
                    <a:p>
                      <a:pPr marL="0" marR="0">
                        <a:lnSpc>
                          <a:spcPct val="115000"/>
                        </a:lnSpc>
                        <a:spcBef>
                          <a:spcPts val="0"/>
                        </a:spcBef>
                        <a:spcAft>
                          <a:spcPts val="0"/>
                        </a:spcAft>
                      </a:pPr>
                      <a:r>
                        <a:rPr lang="en-US" sz="1100" dirty="0">
                          <a:effectLst/>
                        </a:rPr>
                        <a:t>2</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Mildly Disagree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1"/>
                  </a:ext>
                </a:extLst>
              </a:tr>
              <a:tr h="214965">
                <a:tc>
                  <a:txBody>
                    <a:bodyPr/>
                    <a:lstStyle/>
                    <a:p>
                      <a:pPr marL="0" marR="0">
                        <a:lnSpc>
                          <a:spcPct val="115000"/>
                        </a:lnSpc>
                        <a:spcBef>
                          <a:spcPts val="0"/>
                        </a:spcBef>
                        <a:spcAft>
                          <a:spcPts val="0"/>
                        </a:spcAft>
                      </a:pPr>
                      <a:r>
                        <a:rPr lang="en-US" sz="1100" dirty="0">
                          <a:effectLst/>
                        </a:rPr>
                        <a:t>3</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Okay</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2"/>
                  </a:ext>
                </a:extLst>
              </a:tr>
              <a:tr h="214965">
                <a:tc>
                  <a:txBody>
                    <a:bodyPr/>
                    <a:lstStyle/>
                    <a:p>
                      <a:pPr marL="0" marR="0">
                        <a:lnSpc>
                          <a:spcPct val="115000"/>
                        </a:lnSpc>
                        <a:spcBef>
                          <a:spcPts val="0"/>
                        </a:spcBef>
                        <a:spcAft>
                          <a:spcPts val="0"/>
                        </a:spcAft>
                      </a:pPr>
                      <a:r>
                        <a:rPr lang="en-US" sz="1100" dirty="0">
                          <a:effectLst/>
                        </a:rPr>
                        <a:t>4</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err="1">
                          <a:effectLst/>
                        </a:rPr>
                        <a:t>Mildy</a:t>
                      </a:r>
                      <a:r>
                        <a:rPr lang="en-US" sz="1100" dirty="0">
                          <a:effectLst/>
                        </a:rPr>
                        <a:t> 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3"/>
                  </a:ext>
                </a:extLst>
              </a:tr>
              <a:tr h="214965">
                <a:tc>
                  <a:txBody>
                    <a:bodyPr/>
                    <a:lstStyle/>
                    <a:p>
                      <a:pPr marL="0" marR="0">
                        <a:lnSpc>
                          <a:spcPct val="115000"/>
                        </a:lnSpc>
                        <a:spcBef>
                          <a:spcPts val="0"/>
                        </a:spcBef>
                        <a:spcAft>
                          <a:spcPts val="0"/>
                        </a:spcAft>
                      </a:pPr>
                      <a:r>
                        <a:rPr lang="en-US" sz="1100">
                          <a:effectLst/>
                        </a:rPr>
                        <a:t>5</a:t>
                      </a:r>
                      <a:endParaRPr lang="en-US" sz="110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Strongly 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4"/>
                  </a:ext>
                </a:extLst>
              </a:tr>
            </a:tbl>
          </a:graphicData>
        </a:graphic>
      </p:graphicFrame>
      <p:graphicFrame>
        <p:nvGraphicFramePr>
          <p:cNvPr id="6" name="Table 5"/>
          <p:cNvGraphicFramePr>
            <a:graphicFrameLocks noGrp="1"/>
          </p:cNvGraphicFramePr>
          <p:nvPr/>
        </p:nvGraphicFramePr>
        <p:xfrm>
          <a:off x="6654800" y="3629025"/>
          <a:ext cx="2647950" cy="1052646"/>
        </p:xfrm>
        <a:graphic>
          <a:graphicData uri="http://schemas.openxmlformats.org/drawingml/2006/table">
            <a:tbl>
              <a:tblPr firstRow="1" firstCol="1" bandRow="1">
                <a:tableStyleId>{5C22544A-7EE6-4342-B048-85BDC9FD1C3A}</a:tableStyleId>
              </a:tblPr>
              <a:tblGrid>
                <a:gridCol w="1315326">
                  <a:extLst>
                    <a:ext uri="{9D8B030D-6E8A-4147-A177-3AD203B41FA5}">
                      <a16:colId xmlns:a16="http://schemas.microsoft.com/office/drawing/2014/main" val="20000"/>
                    </a:ext>
                  </a:extLst>
                </a:gridCol>
                <a:gridCol w="1332624">
                  <a:extLst>
                    <a:ext uri="{9D8B030D-6E8A-4147-A177-3AD203B41FA5}">
                      <a16:colId xmlns:a16="http://schemas.microsoft.com/office/drawing/2014/main" val="20001"/>
                    </a:ext>
                  </a:extLst>
                </a:gridCol>
              </a:tblGrid>
              <a:tr h="0">
                <a:tc>
                  <a:txBody>
                    <a:bodyPr/>
                    <a:lstStyle/>
                    <a:p>
                      <a:pPr marL="0" marR="0">
                        <a:lnSpc>
                          <a:spcPct val="115000"/>
                        </a:lnSpc>
                        <a:spcBef>
                          <a:spcPts val="0"/>
                        </a:spcBef>
                        <a:spcAft>
                          <a:spcPts val="0"/>
                        </a:spcAft>
                      </a:pPr>
                      <a:r>
                        <a:rPr lang="en-US" sz="1100" dirty="0">
                          <a:effectLst/>
                        </a:rPr>
                        <a:t>1</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Strongly Disagree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0"/>
                  </a:ext>
                </a:extLst>
              </a:tr>
              <a:tr h="214965">
                <a:tc>
                  <a:txBody>
                    <a:bodyPr/>
                    <a:lstStyle/>
                    <a:p>
                      <a:pPr marL="0" marR="0">
                        <a:lnSpc>
                          <a:spcPct val="115000"/>
                        </a:lnSpc>
                        <a:spcBef>
                          <a:spcPts val="0"/>
                        </a:spcBef>
                        <a:spcAft>
                          <a:spcPts val="0"/>
                        </a:spcAft>
                      </a:pPr>
                      <a:r>
                        <a:rPr lang="en-US" sz="1100" dirty="0">
                          <a:effectLst/>
                        </a:rPr>
                        <a:t>2</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Mildly Disagree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1"/>
                  </a:ext>
                </a:extLst>
              </a:tr>
              <a:tr h="214965">
                <a:tc>
                  <a:txBody>
                    <a:bodyPr/>
                    <a:lstStyle/>
                    <a:p>
                      <a:pPr marL="0" marR="0">
                        <a:lnSpc>
                          <a:spcPct val="115000"/>
                        </a:lnSpc>
                        <a:spcBef>
                          <a:spcPts val="0"/>
                        </a:spcBef>
                        <a:spcAft>
                          <a:spcPts val="0"/>
                        </a:spcAft>
                      </a:pPr>
                      <a:r>
                        <a:rPr lang="en-US" sz="1100" dirty="0">
                          <a:effectLst/>
                        </a:rPr>
                        <a:t>3</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Okay</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2"/>
                  </a:ext>
                </a:extLst>
              </a:tr>
              <a:tr h="214965">
                <a:tc>
                  <a:txBody>
                    <a:bodyPr/>
                    <a:lstStyle/>
                    <a:p>
                      <a:pPr marL="0" marR="0">
                        <a:lnSpc>
                          <a:spcPct val="115000"/>
                        </a:lnSpc>
                        <a:spcBef>
                          <a:spcPts val="0"/>
                        </a:spcBef>
                        <a:spcAft>
                          <a:spcPts val="0"/>
                        </a:spcAft>
                      </a:pPr>
                      <a:r>
                        <a:rPr lang="en-US" sz="1100" dirty="0">
                          <a:effectLst/>
                        </a:rPr>
                        <a:t>4</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err="1">
                          <a:effectLst/>
                        </a:rPr>
                        <a:t>Mildy</a:t>
                      </a:r>
                      <a:r>
                        <a:rPr lang="en-US" sz="1100" dirty="0">
                          <a:effectLst/>
                        </a:rPr>
                        <a:t> 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3"/>
                  </a:ext>
                </a:extLst>
              </a:tr>
              <a:tr h="214965">
                <a:tc>
                  <a:txBody>
                    <a:bodyPr/>
                    <a:lstStyle/>
                    <a:p>
                      <a:pPr marL="0" marR="0">
                        <a:lnSpc>
                          <a:spcPct val="115000"/>
                        </a:lnSpc>
                        <a:spcBef>
                          <a:spcPts val="0"/>
                        </a:spcBef>
                        <a:spcAft>
                          <a:spcPts val="0"/>
                        </a:spcAft>
                      </a:pPr>
                      <a:r>
                        <a:rPr lang="en-US" sz="1100">
                          <a:effectLst/>
                        </a:rPr>
                        <a:t>5</a:t>
                      </a:r>
                      <a:endParaRPr lang="en-US" sz="110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Strongly 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4"/>
                  </a:ext>
                </a:extLst>
              </a:tr>
            </a:tbl>
          </a:graphicData>
        </a:graphic>
      </p:graphicFrame>
      <p:graphicFrame>
        <p:nvGraphicFramePr>
          <p:cNvPr id="7" name="Table 6"/>
          <p:cNvGraphicFramePr>
            <a:graphicFrameLocks noGrp="1"/>
          </p:cNvGraphicFramePr>
          <p:nvPr/>
        </p:nvGraphicFramePr>
        <p:xfrm>
          <a:off x="6642100" y="5419725"/>
          <a:ext cx="2647950" cy="1052646"/>
        </p:xfrm>
        <a:graphic>
          <a:graphicData uri="http://schemas.openxmlformats.org/drawingml/2006/table">
            <a:tbl>
              <a:tblPr firstRow="1" firstCol="1" bandRow="1">
                <a:tableStyleId>{5C22544A-7EE6-4342-B048-85BDC9FD1C3A}</a:tableStyleId>
              </a:tblPr>
              <a:tblGrid>
                <a:gridCol w="1315326">
                  <a:extLst>
                    <a:ext uri="{9D8B030D-6E8A-4147-A177-3AD203B41FA5}">
                      <a16:colId xmlns:a16="http://schemas.microsoft.com/office/drawing/2014/main" val="20000"/>
                    </a:ext>
                  </a:extLst>
                </a:gridCol>
                <a:gridCol w="1332624">
                  <a:extLst>
                    <a:ext uri="{9D8B030D-6E8A-4147-A177-3AD203B41FA5}">
                      <a16:colId xmlns:a16="http://schemas.microsoft.com/office/drawing/2014/main" val="20001"/>
                    </a:ext>
                  </a:extLst>
                </a:gridCol>
              </a:tblGrid>
              <a:tr h="0">
                <a:tc>
                  <a:txBody>
                    <a:bodyPr/>
                    <a:lstStyle/>
                    <a:p>
                      <a:pPr marL="0" marR="0">
                        <a:lnSpc>
                          <a:spcPct val="115000"/>
                        </a:lnSpc>
                        <a:spcBef>
                          <a:spcPts val="0"/>
                        </a:spcBef>
                        <a:spcAft>
                          <a:spcPts val="0"/>
                        </a:spcAft>
                      </a:pPr>
                      <a:r>
                        <a:rPr lang="en-US" sz="1100" dirty="0">
                          <a:effectLst/>
                        </a:rPr>
                        <a:t>1</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Strongly Disagree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0"/>
                  </a:ext>
                </a:extLst>
              </a:tr>
              <a:tr h="214965">
                <a:tc>
                  <a:txBody>
                    <a:bodyPr/>
                    <a:lstStyle/>
                    <a:p>
                      <a:pPr marL="0" marR="0">
                        <a:lnSpc>
                          <a:spcPct val="115000"/>
                        </a:lnSpc>
                        <a:spcBef>
                          <a:spcPts val="0"/>
                        </a:spcBef>
                        <a:spcAft>
                          <a:spcPts val="0"/>
                        </a:spcAft>
                      </a:pPr>
                      <a:r>
                        <a:rPr lang="en-US" sz="1100" dirty="0">
                          <a:effectLst/>
                        </a:rPr>
                        <a:t>2</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Mildly Disagree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1"/>
                  </a:ext>
                </a:extLst>
              </a:tr>
              <a:tr h="214965">
                <a:tc>
                  <a:txBody>
                    <a:bodyPr/>
                    <a:lstStyle/>
                    <a:p>
                      <a:pPr marL="0" marR="0">
                        <a:lnSpc>
                          <a:spcPct val="115000"/>
                        </a:lnSpc>
                        <a:spcBef>
                          <a:spcPts val="0"/>
                        </a:spcBef>
                        <a:spcAft>
                          <a:spcPts val="0"/>
                        </a:spcAft>
                      </a:pPr>
                      <a:r>
                        <a:rPr lang="en-US" sz="1100" dirty="0">
                          <a:effectLst/>
                        </a:rPr>
                        <a:t>3</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Okay</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2"/>
                  </a:ext>
                </a:extLst>
              </a:tr>
              <a:tr h="214965">
                <a:tc>
                  <a:txBody>
                    <a:bodyPr/>
                    <a:lstStyle/>
                    <a:p>
                      <a:pPr marL="0" marR="0">
                        <a:lnSpc>
                          <a:spcPct val="115000"/>
                        </a:lnSpc>
                        <a:spcBef>
                          <a:spcPts val="0"/>
                        </a:spcBef>
                        <a:spcAft>
                          <a:spcPts val="0"/>
                        </a:spcAft>
                      </a:pPr>
                      <a:r>
                        <a:rPr lang="en-US" sz="1100" dirty="0">
                          <a:effectLst/>
                        </a:rPr>
                        <a:t>4</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err="1">
                          <a:effectLst/>
                        </a:rPr>
                        <a:t>Mildy</a:t>
                      </a:r>
                      <a:r>
                        <a:rPr lang="en-US" sz="1100" dirty="0">
                          <a:effectLst/>
                        </a:rPr>
                        <a:t> 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3"/>
                  </a:ext>
                </a:extLst>
              </a:tr>
              <a:tr h="214965">
                <a:tc>
                  <a:txBody>
                    <a:bodyPr/>
                    <a:lstStyle/>
                    <a:p>
                      <a:pPr marL="0" marR="0">
                        <a:lnSpc>
                          <a:spcPct val="115000"/>
                        </a:lnSpc>
                        <a:spcBef>
                          <a:spcPts val="0"/>
                        </a:spcBef>
                        <a:spcAft>
                          <a:spcPts val="0"/>
                        </a:spcAft>
                      </a:pPr>
                      <a:r>
                        <a:rPr lang="en-US" sz="1100">
                          <a:effectLst/>
                        </a:rPr>
                        <a:t>5</a:t>
                      </a:r>
                      <a:endParaRPr lang="en-US" sz="110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Strongly 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9712910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lvl="0" indent="0">
              <a:buNone/>
            </a:pPr>
            <a:r>
              <a:rPr lang="en-US" sz="1600" dirty="0">
                <a:solidFill>
                  <a:schemeClr val="tx1"/>
                </a:solidFill>
              </a:rPr>
              <a:t>14. I would like to work for the Institute for long period</a:t>
            </a:r>
          </a:p>
          <a:p>
            <a:pPr marL="0" lvl="0" indent="0">
              <a:buNone/>
            </a:pPr>
            <a:endParaRPr lang="en-US" sz="1600" dirty="0"/>
          </a:p>
          <a:p>
            <a:pPr marL="0" lvl="0" indent="0">
              <a:buNone/>
            </a:pPr>
            <a:r>
              <a:rPr lang="en-US" sz="1600" dirty="0"/>
              <a:t>   </a:t>
            </a:r>
          </a:p>
          <a:p>
            <a:pPr marL="0" lvl="0" indent="0">
              <a:buNone/>
            </a:pPr>
            <a:endParaRPr lang="en-US" sz="1600" dirty="0"/>
          </a:p>
          <a:p>
            <a:pPr marL="0" lvl="0" indent="0">
              <a:buNone/>
            </a:pPr>
            <a:endParaRPr lang="en-US" sz="1600" dirty="0"/>
          </a:p>
          <a:p>
            <a:pPr marL="0" lvl="0" indent="0">
              <a:buNone/>
            </a:pPr>
            <a:endParaRPr lang="en-US" sz="1600" dirty="0"/>
          </a:p>
        </p:txBody>
      </p:sp>
      <p:graphicFrame>
        <p:nvGraphicFramePr>
          <p:cNvPr id="5" name="Table 4"/>
          <p:cNvGraphicFramePr>
            <a:graphicFrameLocks noGrp="1"/>
          </p:cNvGraphicFramePr>
          <p:nvPr/>
        </p:nvGraphicFramePr>
        <p:xfrm>
          <a:off x="6642100" y="1825625"/>
          <a:ext cx="2647950" cy="1052646"/>
        </p:xfrm>
        <a:graphic>
          <a:graphicData uri="http://schemas.openxmlformats.org/drawingml/2006/table">
            <a:tbl>
              <a:tblPr firstRow="1" firstCol="1" bandRow="1">
                <a:tableStyleId>{5C22544A-7EE6-4342-B048-85BDC9FD1C3A}</a:tableStyleId>
              </a:tblPr>
              <a:tblGrid>
                <a:gridCol w="1315326">
                  <a:extLst>
                    <a:ext uri="{9D8B030D-6E8A-4147-A177-3AD203B41FA5}">
                      <a16:colId xmlns:a16="http://schemas.microsoft.com/office/drawing/2014/main" val="20000"/>
                    </a:ext>
                  </a:extLst>
                </a:gridCol>
                <a:gridCol w="1332624">
                  <a:extLst>
                    <a:ext uri="{9D8B030D-6E8A-4147-A177-3AD203B41FA5}">
                      <a16:colId xmlns:a16="http://schemas.microsoft.com/office/drawing/2014/main" val="20001"/>
                    </a:ext>
                  </a:extLst>
                </a:gridCol>
              </a:tblGrid>
              <a:tr h="0">
                <a:tc>
                  <a:txBody>
                    <a:bodyPr/>
                    <a:lstStyle/>
                    <a:p>
                      <a:pPr marL="0" marR="0">
                        <a:lnSpc>
                          <a:spcPct val="115000"/>
                        </a:lnSpc>
                        <a:spcBef>
                          <a:spcPts val="0"/>
                        </a:spcBef>
                        <a:spcAft>
                          <a:spcPts val="0"/>
                        </a:spcAft>
                      </a:pPr>
                      <a:r>
                        <a:rPr lang="en-US" sz="1100" dirty="0">
                          <a:effectLst/>
                        </a:rPr>
                        <a:t>1</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Strongly Disagree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0"/>
                  </a:ext>
                </a:extLst>
              </a:tr>
              <a:tr h="214965">
                <a:tc>
                  <a:txBody>
                    <a:bodyPr/>
                    <a:lstStyle/>
                    <a:p>
                      <a:pPr marL="0" marR="0">
                        <a:lnSpc>
                          <a:spcPct val="115000"/>
                        </a:lnSpc>
                        <a:spcBef>
                          <a:spcPts val="0"/>
                        </a:spcBef>
                        <a:spcAft>
                          <a:spcPts val="0"/>
                        </a:spcAft>
                      </a:pPr>
                      <a:r>
                        <a:rPr lang="en-US" sz="1100" dirty="0">
                          <a:effectLst/>
                        </a:rPr>
                        <a:t>2</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Mildly Disagree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1"/>
                  </a:ext>
                </a:extLst>
              </a:tr>
              <a:tr h="214965">
                <a:tc>
                  <a:txBody>
                    <a:bodyPr/>
                    <a:lstStyle/>
                    <a:p>
                      <a:pPr marL="0" marR="0">
                        <a:lnSpc>
                          <a:spcPct val="115000"/>
                        </a:lnSpc>
                        <a:spcBef>
                          <a:spcPts val="0"/>
                        </a:spcBef>
                        <a:spcAft>
                          <a:spcPts val="0"/>
                        </a:spcAft>
                      </a:pPr>
                      <a:r>
                        <a:rPr lang="en-US" sz="1100" dirty="0">
                          <a:effectLst/>
                        </a:rPr>
                        <a:t>3</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Okay</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2"/>
                  </a:ext>
                </a:extLst>
              </a:tr>
              <a:tr h="214965">
                <a:tc>
                  <a:txBody>
                    <a:bodyPr/>
                    <a:lstStyle/>
                    <a:p>
                      <a:pPr marL="0" marR="0">
                        <a:lnSpc>
                          <a:spcPct val="115000"/>
                        </a:lnSpc>
                        <a:spcBef>
                          <a:spcPts val="0"/>
                        </a:spcBef>
                        <a:spcAft>
                          <a:spcPts val="0"/>
                        </a:spcAft>
                      </a:pPr>
                      <a:r>
                        <a:rPr lang="en-US" sz="1100" dirty="0">
                          <a:effectLst/>
                        </a:rPr>
                        <a:t>4</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err="1">
                          <a:effectLst/>
                        </a:rPr>
                        <a:t>Mildy</a:t>
                      </a:r>
                      <a:r>
                        <a:rPr lang="en-US" sz="1100" dirty="0">
                          <a:effectLst/>
                        </a:rPr>
                        <a:t> 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3"/>
                  </a:ext>
                </a:extLst>
              </a:tr>
              <a:tr h="214965">
                <a:tc>
                  <a:txBody>
                    <a:bodyPr/>
                    <a:lstStyle/>
                    <a:p>
                      <a:pPr marL="0" marR="0">
                        <a:lnSpc>
                          <a:spcPct val="115000"/>
                        </a:lnSpc>
                        <a:spcBef>
                          <a:spcPts val="0"/>
                        </a:spcBef>
                        <a:spcAft>
                          <a:spcPts val="0"/>
                        </a:spcAft>
                      </a:pPr>
                      <a:r>
                        <a:rPr lang="en-US" sz="1100">
                          <a:effectLst/>
                        </a:rPr>
                        <a:t>5</a:t>
                      </a:r>
                      <a:endParaRPr lang="en-US" sz="110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Strongly Agree</a:t>
                      </a:r>
                      <a:endParaRPr lang="en-US"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6347630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81600" y="500062"/>
            <a:ext cx="2836333" cy="1325563"/>
          </a:xfrm>
        </p:spPr>
        <p:txBody>
          <a:bodyPr>
            <a:normAutofit/>
          </a:bodyPr>
          <a:lstStyle/>
          <a:p>
            <a:r>
              <a:rPr lang="en-US" u="sng" dirty="0">
                <a:latin typeface="Bahnschrift Condensed" panose="020B0502040204020203" pitchFamily="34" charset="0"/>
              </a:rPr>
              <a:t>Consent</a:t>
            </a:r>
            <a:br>
              <a:rPr lang="en-US" dirty="0">
                <a:latin typeface="Bahnschrift Condensed" panose="020B0502040204020203" pitchFamily="34" charset="0"/>
              </a:rPr>
            </a:br>
            <a:endParaRPr lang="en-US" dirty="0">
              <a:latin typeface="Bahnschrift Condensed" panose="020B0502040204020203" pitchFamily="34" charset="0"/>
            </a:endParaRPr>
          </a:p>
        </p:txBody>
      </p:sp>
      <p:sp>
        <p:nvSpPr>
          <p:cNvPr id="3" name="Content Placeholder 2"/>
          <p:cNvSpPr>
            <a:spLocks noGrp="1"/>
          </p:cNvSpPr>
          <p:nvPr>
            <p:ph idx="1"/>
          </p:nvPr>
        </p:nvSpPr>
        <p:spPr>
          <a:xfrm>
            <a:off x="914400" y="2034309"/>
            <a:ext cx="8534400" cy="3615267"/>
          </a:xfrm>
        </p:spPr>
        <p:txBody>
          <a:bodyPr>
            <a:normAutofit fontScale="85000" lnSpcReduction="20000"/>
          </a:bodyPr>
          <a:lstStyle/>
          <a:p>
            <a:pPr marL="0" indent="0">
              <a:buNone/>
            </a:pPr>
            <a:r>
              <a:rPr lang="en-US" sz="1700" dirty="0">
                <a:solidFill>
                  <a:schemeClr val="tx1"/>
                </a:solidFill>
              </a:rPr>
              <a:t>RAJIV GANDHI CANCER INSTITUTE AND RESEARCH CENTER is conducting an employee satisfaction survey to understand our employee’s experiences and perspectives. The survey aims to gather feedback to help improve workplace conditions, employee engagement, and overall job satisfaction. Your responses will be kept confidential and anonymous. We will not collect personally identifiable information, and your responses will be combined with those of other participants for analysis.</a:t>
            </a:r>
          </a:p>
          <a:p>
            <a:pPr marL="0" indent="0">
              <a:buNone/>
            </a:pPr>
            <a:r>
              <a:rPr lang="en-US" sz="1700" dirty="0">
                <a:solidFill>
                  <a:schemeClr val="tx1"/>
                </a:solidFill>
              </a:rPr>
              <a:t>The data collected from this survey will be used to identify trends and areas for improvement within the RAJIV GANDHI CANCER INSTITUTE AND RESEARCH CENTER. The results may be shared with the management and employees in aggregated form but will not include any identifying information. The data may also be used for internal research and planning purposes.</a:t>
            </a:r>
          </a:p>
          <a:p>
            <a:pPr marL="0" lvl="0" indent="0">
              <a:buNone/>
            </a:pPr>
            <a:r>
              <a:rPr lang="en-US" sz="1700" dirty="0">
                <a:solidFill>
                  <a:schemeClr val="tx1"/>
                </a:solidFill>
              </a:rPr>
              <a:t>You have the right to choose whether to participate in the survey.</a:t>
            </a:r>
          </a:p>
          <a:p>
            <a:pPr marL="0" lvl="0" indent="0">
              <a:buNone/>
            </a:pPr>
            <a:r>
              <a:rPr lang="en-US" sz="1700" dirty="0">
                <a:solidFill>
                  <a:schemeClr val="tx1"/>
                </a:solidFill>
              </a:rPr>
              <a:t>There are no significant risks associated with participating in the survey, but I will encourage you to please participate and give an honest response. </a:t>
            </a:r>
          </a:p>
          <a:p>
            <a:pPr marL="0" indent="0">
              <a:buNone/>
            </a:pPr>
            <a:r>
              <a:rPr lang="en-US" sz="1700" dirty="0">
                <a:solidFill>
                  <a:schemeClr val="tx1"/>
                </a:solidFill>
              </a:rPr>
              <a:t> </a:t>
            </a:r>
          </a:p>
          <a:p>
            <a:pPr marL="0" indent="0">
              <a:buNone/>
            </a:pPr>
            <a:r>
              <a:rPr lang="en-US" sz="1700" dirty="0">
                <a:solidFill>
                  <a:schemeClr val="tx1"/>
                </a:solidFill>
              </a:rPr>
              <a:t>  </a:t>
            </a:r>
          </a:p>
          <a:p>
            <a:pPr marL="0" indent="0">
              <a:buNone/>
            </a:pPr>
            <a:r>
              <a:rPr lang="en-US" sz="1700" dirty="0">
                <a:solidFill>
                  <a:schemeClr val="tx1"/>
                </a:solidFill>
              </a:rPr>
              <a:t> Thank you</a:t>
            </a:r>
          </a:p>
          <a:p>
            <a:endParaRPr lang="en-US" dirty="0"/>
          </a:p>
        </p:txBody>
      </p:sp>
    </p:spTree>
    <p:extLst>
      <p:ext uri="{BB962C8B-B14F-4D97-AF65-F5344CB8AC3E}">
        <p14:creationId xmlns:p14="http://schemas.microsoft.com/office/powerpoint/2010/main" val="233356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a:xfrm>
            <a:off x="1611119" y="-200782"/>
            <a:ext cx="8534400" cy="1507067"/>
          </a:xfrm>
        </p:spPr>
        <p:txBody>
          <a:bodyPr/>
          <a:lstStyle/>
          <a:p>
            <a:pPr algn="ctr"/>
            <a:r>
              <a:rPr lang="en-IN" b="1" dirty="0">
                <a:latin typeface="Bahnschrift Condensed" panose="020B0502040204020203" pitchFamily="34" charset="0"/>
              </a:rPr>
              <a:t>Introduction </a:t>
            </a:r>
          </a:p>
        </p:txBody>
      </p:sp>
      <p:sp>
        <p:nvSpPr>
          <p:cNvPr id="3" name="Content Placeholder 2">
            <a:extLst>
              <a:ext uri="{FF2B5EF4-FFF2-40B4-BE49-F238E27FC236}">
                <a16:creationId xmlns:a16="http://schemas.microsoft.com/office/drawing/2014/main" id="{2DB44169-B653-8FCC-211C-27ABE8FE014A}"/>
              </a:ext>
            </a:extLst>
          </p:cNvPr>
          <p:cNvSpPr>
            <a:spLocks noGrp="1"/>
          </p:cNvSpPr>
          <p:nvPr>
            <p:ph idx="1"/>
          </p:nvPr>
        </p:nvSpPr>
        <p:spPr>
          <a:xfrm>
            <a:off x="727755" y="1398360"/>
            <a:ext cx="8534400" cy="3615267"/>
          </a:xfrm>
        </p:spPr>
        <p:txBody>
          <a:bodyPr>
            <a:normAutofit/>
          </a:bodyPr>
          <a:lstStyle/>
          <a:p>
            <a:r>
              <a:rPr lang="en-US" sz="1600" dirty="0">
                <a:solidFill>
                  <a:schemeClr val="tx1"/>
                </a:solidFill>
              </a:rPr>
              <a:t>The Rajiv Gandhi Cancer Institute and Research Centre (RGCIRC) in </a:t>
            </a:r>
            <a:r>
              <a:rPr lang="en-US" sz="1600" dirty="0" err="1">
                <a:solidFill>
                  <a:schemeClr val="tx1"/>
                </a:solidFill>
              </a:rPr>
              <a:t>Rohini</a:t>
            </a:r>
            <a:r>
              <a:rPr lang="en-US" sz="1600" dirty="0">
                <a:solidFill>
                  <a:schemeClr val="tx1"/>
                </a:solidFill>
              </a:rPr>
              <a:t>, New Delhi, India is a premier 498 bedded (DHS Registration No. DGHS/NH/195) National Accreditation Board for</a:t>
            </a:r>
            <a:r>
              <a:rPr lang="en-US" sz="1600" b="1" dirty="0">
                <a:solidFill>
                  <a:schemeClr val="tx1"/>
                </a:solidFill>
              </a:rPr>
              <a:t> </a:t>
            </a:r>
            <a:r>
              <a:rPr lang="en-US" sz="1600" dirty="0">
                <a:solidFill>
                  <a:schemeClr val="tx1"/>
                </a:solidFill>
              </a:rPr>
              <a:t>Hospitals (NABH) and National Accreditation Board for Testing and Calibration Laboratories (NABL) accredited super specialty institute that provided comprehensive cancer care. </a:t>
            </a:r>
          </a:p>
          <a:p>
            <a:r>
              <a:rPr lang="en-US" sz="1600" dirty="0">
                <a:solidFill>
                  <a:schemeClr val="tx1"/>
                </a:solidFill>
              </a:rPr>
              <a:t>The Institute has been consistently ranked amongst India’s Best Oncology Hospitals and has been the recipient of prestigious awards and recognitions </a:t>
            </a:r>
            <a:r>
              <a:rPr lang="en-US" sz="1600" dirty="0" err="1">
                <a:solidFill>
                  <a:schemeClr val="tx1"/>
                </a:solidFill>
              </a:rPr>
              <a:t>incl.uding</a:t>
            </a:r>
            <a:r>
              <a:rPr lang="en-US" sz="1600" dirty="0">
                <a:solidFill>
                  <a:schemeClr val="tx1"/>
                </a:solidFill>
              </a:rPr>
              <a:t> ranked  amongst India’s Top Ten  Cancer Hospitals.</a:t>
            </a:r>
          </a:p>
          <a:p>
            <a:r>
              <a:rPr lang="en-US" sz="1600" dirty="0">
                <a:solidFill>
                  <a:schemeClr val="tx1"/>
                </a:solidFill>
              </a:rPr>
              <a:t>There are currently 4020 employees in RGCIRC. 2704 (67%) are females, 1316 (33%) are males. </a:t>
            </a:r>
          </a:p>
          <a:p>
            <a:endParaRPr lang="en-IN" dirty="0"/>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solidFill>
                  <a:schemeClr val="tx1"/>
                </a:solidFill>
              </a:rPr>
              <a:t>3</a:t>
            </a:fld>
            <a:endParaRPr lang="en-IN" dirty="0">
              <a:solidFill>
                <a:schemeClr val="tx1"/>
              </a:solidFill>
            </a:endParaRPr>
          </a:p>
        </p:txBody>
      </p:sp>
      <p:pic>
        <p:nvPicPr>
          <p:cNvPr id="7" name="Picture 6">
            <a:extLst>
              <a:ext uri="{FF2B5EF4-FFF2-40B4-BE49-F238E27FC236}">
                <a16:creationId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280" y="58230"/>
            <a:ext cx="1545839" cy="727625"/>
          </a:xfrm>
          <a:prstGeom prst="rect">
            <a:avLst/>
          </a:prstGeom>
        </p:spPr>
      </p:pic>
    </p:spTree>
    <p:extLst>
      <p:ext uri="{BB962C8B-B14F-4D97-AF65-F5344CB8AC3E}">
        <p14:creationId xmlns:p14="http://schemas.microsoft.com/office/powerpoint/2010/main" val="2935010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904D3-A247-E528-2115-156C18874265}"/>
              </a:ext>
            </a:extLst>
          </p:cNvPr>
          <p:cNvSpPr>
            <a:spLocks noGrp="1"/>
          </p:cNvSpPr>
          <p:nvPr>
            <p:ph type="title"/>
          </p:nvPr>
        </p:nvSpPr>
        <p:spPr>
          <a:xfrm>
            <a:off x="1047069" y="799561"/>
            <a:ext cx="8534400" cy="1507067"/>
          </a:xfrm>
        </p:spPr>
        <p:txBody>
          <a:bodyPr/>
          <a:lstStyle/>
          <a:p>
            <a:pPr algn="ctr"/>
            <a:r>
              <a:rPr lang="en-IN" b="1" dirty="0">
                <a:latin typeface="Bahnschrift Condensed" panose="020B0502040204020203" pitchFamily="34" charset="0"/>
              </a:rPr>
              <a:t>Objectives of Your Study</a:t>
            </a:r>
          </a:p>
        </p:txBody>
      </p:sp>
      <p:sp>
        <p:nvSpPr>
          <p:cNvPr id="3" name="Content Placeholder 2">
            <a:extLst>
              <a:ext uri="{FF2B5EF4-FFF2-40B4-BE49-F238E27FC236}">
                <a16:creationId xmlns:a16="http://schemas.microsoft.com/office/drawing/2014/main" id="{8C6D7DE2-7518-3B77-F975-509EE81FC92A}"/>
              </a:ext>
            </a:extLst>
          </p:cNvPr>
          <p:cNvSpPr>
            <a:spLocks noGrp="1"/>
          </p:cNvSpPr>
          <p:nvPr>
            <p:ph idx="1"/>
          </p:nvPr>
        </p:nvSpPr>
        <p:spPr>
          <a:xfrm>
            <a:off x="592667" y="2874203"/>
            <a:ext cx="10515600" cy="751399"/>
          </a:xfrm>
        </p:spPr>
        <p:txBody>
          <a:bodyPr>
            <a:normAutofit fontScale="92500" lnSpcReduction="20000"/>
          </a:bodyPr>
          <a:lstStyle/>
          <a:p>
            <a:r>
              <a:rPr lang="en-US" sz="2400" dirty="0">
                <a:solidFill>
                  <a:schemeClr val="tx1"/>
                </a:solidFill>
              </a:rPr>
              <a:t>The employee satisfaction survey will measure overall satisfaction among the employees of RGCI, </a:t>
            </a:r>
            <a:r>
              <a:rPr lang="en-US" sz="2400" dirty="0" err="1">
                <a:solidFill>
                  <a:schemeClr val="tx1"/>
                </a:solidFill>
              </a:rPr>
              <a:t>Rohini</a:t>
            </a:r>
            <a:r>
              <a:rPr lang="en-US" sz="1600" dirty="0"/>
              <a:t>.</a:t>
            </a:r>
          </a:p>
          <a:p>
            <a:endParaRPr lang="en-IN" dirty="0"/>
          </a:p>
        </p:txBody>
      </p:sp>
      <p:sp>
        <p:nvSpPr>
          <p:cNvPr id="4" name="Slide Number Placeholder 3">
            <a:extLst>
              <a:ext uri="{FF2B5EF4-FFF2-40B4-BE49-F238E27FC236}">
                <a16:creationId xmlns:a16="http://schemas.microsoft.com/office/drawing/2014/main" id="{196429B0-60CE-36A6-DD5A-4112E4534701}"/>
              </a:ext>
            </a:extLst>
          </p:cNvPr>
          <p:cNvSpPr>
            <a:spLocks noGrp="1"/>
          </p:cNvSpPr>
          <p:nvPr>
            <p:ph type="sldNum" sz="quarter" idx="12"/>
          </p:nvPr>
        </p:nvSpPr>
        <p:spPr/>
        <p:txBody>
          <a:bodyPr/>
          <a:lstStyle/>
          <a:p>
            <a:fld id="{26AD20E6-394B-4DF0-96A5-9647FF39C943}" type="slidenum">
              <a:rPr lang="en-IN" smtClean="0">
                <a:solidFill>
                  <a:schemeClr val="tx1"/>
                </a:solidFill>
              </a:rPr>
              <a:t>4</a:t>
            </a:fld>
            <a:endParaRPr lang="en-IN" dirty="0">
              <a:solidFill>
                <a:schemeClr val="tx1"/>
              </a:solidFill>
            </a:endParaRPr>
          </a:p>
        </p:txBody>
      </p:sp>
      <p:pic>
        <p:nvPicPr>
          <p:cNvPr id="7" name="Picture 6">
            <a:extLst>
              <a:ext uri="{FF2B5EF4-FFF2-40B4-BE49-F238E27FC236}">
                <a16:creationId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280" y="71936"/>
            <a:ext cx="1545839" cy="727625"/>
          </a:xfrm>
          <a:prstGeom prst="rect">
            <a:avLst/>
          </a:prstGeom>
        </p:spPr>
      </p:pic>
    </p:spTree>
    <p:extLst>
      <p:ext uri="{BB962C8B-B14F-4D97-AF65-F5344CB8AC3E}">
        <p14:creationId xmlns:p14="http://schemas.microsoft.com/office/powerpoint/2010/main" val="3544687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6DAF6-311E-0255-B1ED-7410C0285961}"/>
              </a:ext>
            </a:extLst>
          </p:cNvPr>
          <p:cNvSpPr>
            <a:spLocks noGrp="1"/>
          </p:cNvSpPr>
          <p:nvPr>
            <p:ph type="title"/>
          </p:nvPr>
        </p:nvSpPr>
        <p:spPr>
          <a:xfrm>
            <a:off x="806786" y="304800"/>
            <a:ext cx="10515600" cy="1325563"/>
          </a:xfrm>
        </p:spPr>
        <p:txBody>
          <a:bodyPr/>
          <a:lstStyle/>
          <a:p>
            <a:pPr algn="ctr"/>
            <a:r>
              <a:rPr lang="en-IN" b="1" dirty="0">
                <a:latin typeface="Bahnschrift Condensed" panose="020B0502040204020203" pitchFamily="34" charset="0"/>
              </a:rPr>
              <a:t>Methodology </a:t>
            </a:r>
          </a:p>
        </p:txBody>
      </p:sp>
      <p:sp>
        <p:nvSpPr>
          <p:cNvPr id="3" name="Content Placeholder 2">
            <a:extLst>
              <a:ext uri="{FF2B5EF4-FFF2-40B4-BE49-F238E27FC236}">
                <a16:creationId xmlns:a16="http://schemas.microsoft.com/office/drawing/2014/main" id="{70665C76-273B-9A86-DBC1-54F437B85A44}"/>
              </a:ext>
            </a:extLst>
          </p:cNvPr>
          <p:cNvSpPr>
            <a:spLocks noGrp="1"/>
          </p:cNvSpPr>
          <p:nvPr>
            <p:ph idx="1"/>
          </p:nvPr>
        </p:nvSpPr>
        <p:spPr>
          <a:xfrm>
            <a:off x="1090612" y="1803400"/>
            <a:ext cx="8534400" cy="3615267"/>
          </a:xfrm>
        </p:spPr>
        <p:txBody>
          <a:bodyPr>
            <a:normAutofit/>
          </a:bodyPr>
          <a:lstStyle/>
          <a:p>
            <a:r>
              <a:rPr lang="en-US" sz="1600" b="1" u="sng" dirty="0">
                <a:solidFill>
                  <a:schemeClr val="tx1"/>
                </a:solidFill>
              </a:rPr>
              <a:t>Research question:</a:t>
            </a:r>
            <a:endParaRPr lang="en-US" sz="1600" b="1" dirty="0">
              <a:solidFill>
                <a:schemeClr val="tx1"/>
              </a:solidFill>
            </a:endParaRPr>
          </a:p>
          <a:p>
            <a:pPr indent="-112713">
              <a:buNone/>
            </a:pPr>
            <a:r>
              <a:rPr lang="en-US" sz="1600" dirty="0">
                <a:solidFill>
                  <a:schemeClr val="tx1"/>
                </a:solidFill>
              </a:rPr>
              <a:t>  What is the level of satisfaction among the employees of Rajiv Gandhi Cancer Institute  and Research Center? </a:t>
            </a:r>
          </a:p>
          <a:p>
            <a:r>
              <a:rPr lang="en-US" sz="1600" b="1" u="sng" dirty="0">
                <a:solidFill>
                  <a:schemeClr val="tx1"/>
                </a:solidFill>
              </a:rPr>
              <a:t>Study population:</a:t>
            </a:r>
            <a:endParaRPr lang="en-US" sz="1600" b="1" dirty="0">
              <a:solidFill>
                <a:schemeClr val="tx1"/>
              </a:solidFill>
            </a:endParaRPr>
          </a:p>
          <a:p>
            <a:pPr indent="-165100">
              <a:buNone/>
            </a:pPr>
            <a:r>
              <a:rPr lang="en-US" sz="1600" dirty="0">
                <a:solidFill>
                  <a:schemeClr val="tx1"/>
                </a:solidFill>
              </a:rPr>
              <a:t>    All employees of Rajiv Gandhi Cancer Institute and Research Center who have worked for more than 10 years.</a:t>
            </a:r>
          </a:p>
          <a:p>
            <a:r>
              <a:rPr lang="en-US" sz="1600" b="1" u="sng" dirty="0">
                <a:solidFill>
                  <a:schemeClr val="tx1"/>
                </a:solidFill>
              </a:rPr>
              <a:t>Study Design:</a:t>
            </a:r>
            <a:r>
              <a:rPr lang="en-US" sz="1600" b="1" dirty="0">
                <a:solidFill>
                  <a:schemeClr val="tx1"/>
                </a:solidFill>
              </a:rPr>
              <a:t> </a:t>
            </a:r>
          </a:p>
          <a:p>
            <a:pPr marL="0" indent="228600">
              <a:buNone/>
            </a:pPr>
            <a:r>
              <a:rPr lang="en-US" sz="1600" dirty="0">
                <a:solidFill>
                  <a:schemeClr val="tx1"/>
                </a:solidFill>
              </a:rPr>
              <a:t>Cross-sectional email survey</a:t>
            </a:r>
          </a:p>
          <a:p>
            <a:r>
              <a:rPr lang="en-US" sz="1600" b="1" u="sng" dirty="0">
                <a:solidFill>
                  <a:schemeClr val="tx1"/>
                </a:solidFill>
              </a:rPr>
              <a:t> Study Duration</a:t>
            </a:r>
            <a:endParaRPr lang="en-US" sz="1600" b="1" dirty="0">
              <a:solidFill>
                <a:schemeClr val="tx1"/>
              </a:solidFill>
            </a:endParaRPr>
          </a:p>
          <a:p>
            <a:pPr marL="115888" indent="112713">
              <a:buNone/>
            </a:pPr>
            <a:r>
              <a:rPr lang="en-US" sz="1600" dirty="0">
                <a:solidFill>
                  <a:schemeClr val="tx1"/>
                </a:solidFill>
              </a:rPr>
              <a:t> 90 days.</a:t>
            </a:r>
          </a:p>
          <a:p>
            <a:endParaRPr lang="en-IN" dirty="0"/>
          </a:p>
        </p:txBody>
      </p:sp>
      <p:sp>
        <p:nvSpPr>
          <p:cNvPr id="4" name="Slide Number Placeholder 3">
            <a:extLst>
              <a:ext uri="{FF2B5EF4-FFF2-40B4-BE49-F238E27FC236}">
                <a16:creationId xmlns:a16="http://schemas.microsoft.com/office/drawing/2014/main" id="{6E049770-9203-2BD7-A999-EDFBD11B0D06}"/>
              </a:ext>
            </a:extLst>
          </p:cNvPr>
          <p:cNvSpPr>
            <a:spLocks noGrp="1"/>
          </p:cNvSpPr>
          <p:nvPr>
            <p:ph type="sldNum" sz="quarter" idx="12"/>
          </p:nvPr>
        </p:nvSpPr>
        <p:spPr/>
        <p:txBody>
          <a:bodyPr/>
          <a:lstStyle/>
          <a:p>
            <a:fld id="{26AD20E6-394B-4DF0-96A5-9647FF39C943}" type="slidenum">
              <a:rPr lang="en-IN" smtClean="0">
                <a:solidFill>
                  <a:schemeClr val="tx1"/>
                </a:solidFill>
              </a:rPr>
              <a:t>5</a:t>
            </a:fld>
            <a:endParaRPr lang="en-IN" dirty="0">
              <a:solidFill>
                <a:schemeClr val="tx1"/>
              </a:solidFill>
            </a:endParaRPr>
          </a:p>
        </p:txBody>
      </p:sp>
      <p:pic>
        <p:nvPicPr>
          <p:cNvPr id="8" name="Picture 7">
            <a:extLst>
              <a:ext uri="{FF2B5EF4-FFF2-40B4-BE49-F238E27FC236}">
                <a16:creationId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867" y="59267"/>
            <a:ext cx="1545839" cy="727625"/>
          </a:xfrm>
          <a:prstGeom prst="rect">
            <a:avLst/>
          </a:prstGeom>
        </p:spPr>
      </p:pic>
    </p:spTree>
    <p:extLst>
      <p:ext uri="{BB962C8B-B14F-4D97-AF65-F5344CB8AC3E}">
        <p14:creationId xmlns:p14="http://schemas.microsoft.com/office/powerpoint/2010/main" val="459109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672BA-4BE1-529E-07EC-8F4A53233F03}"/>
              </a:ext>
            </a:extLst>
          </p:cNvPr>
          <p:cNvSpPr>
            <a:spLocks noGrp="1"/>
          </p:cNvSpPr>
          <p:nvPr>
            <p:ph type="title"/>
          </p:nvPr>
        </p:nvSpPr>
        <p:spPr>
          <a:xfrm>
            <a:off x="702734" y="67479"/>
            <a:ext cx="10515600" cy="1325563"/>
          </a:xfrm>
        </p:spPr>
        <p:txBody>
          <a:bodyPr/>
          <a:lstStyle/>
          <a:p>
            <a:pPr algn="ctr"/>
            <a:r>
              <a:rPr lang="en-IN" b="1" dirty="0">
                <a:latin typeface="Bahnschrift Condensed" panose="020B0502040204020203" pitchFamily="34" charset="0"/>
              </a:rPr>
              <a:t>Methodology</a:t>
            </a:r>
            <a:endParaRPr lang="en-IN" dirty="0">
              <a:latin typeface="Bahnschrift Condensed" panose="020B0502040204020203" pitchFamily="34" charset="0"/>
            </a:endParaRPr>
          </a:p>
        </p:txBody>
      </p:sp>
      <p:sp>
        <p:nvSpPr>
          <p:cNvPr id="3" name="Content Placeholder 2">
            <a:extLst>
              <a:ext uri="{FF2B5EF4-FFF2-40B4-BE49-F238E27FC236}">
                <a16:creationId xmlns:a16="http://schemas.microsoft.com/office/drawing/2014/main" id="{C69F77E6-6698-55B6-C98F-1338F8539D37}"/>
              </a:ext>
            </a:extLst>
          </p:cNvPr>
          <p:cNvSpPr>
            <a:spLocks noGrp="1"/>
          </p:cNvSpPr>
          <p:nvPr>
            <p:ph idx="1"/>
          </p:nvPr>
        </p:nvSpPr>
        <p:spPr>
          <a:xfrm>
            <a:off x="838199" y="1393042"/>
            <a:ext cx="8534400" cy="3615267"/>
          </a:xfrm>
        </p:spPr>
        <p:txBody>
          <a:bodyPr>
            <a:normAutofit fontScale="92500" lnSpcReduction="20000"/>
          </a:bodyPr>
          <a:lstStyle/>
          <a:p>
            <a:r>
              <a:rPr lang="en-US" sz="1600" b="1" u="sng" dirty="0">
                <a:solidFill>
                  <a:schemeClr val="tx1"/>
                </a:solidFill>
              </a:rPr>
              <a:t>Sources of data collection</a:t>
            </a:r>
            <a:r>
              <a:rPr lang="en-US" sz="1600" dirty="0">
                <a:solidFill>
                  <a:schemeClr val="tx1"/>
                </a:solidFill>
              </a:rPr>
              <a:t>: </a:t>
            </a:r>
          </a:p>
          <a:p>
            <a:pPr marL="231775" indent="0">
              <a:buNone/>
            </a:pPr>
            <a:r>
              <a:rPr lang="en-US" sz="1600" dirty="0">
                <a:solidFill>
                  <a:schemeClr val="tx1"/>
                </a:solidFill>
              </a:rPr>
              <a:t>A structured questionnaire along with a consent form will be emailed to all employees of RGCI with more than 10 years. Employees will be requested to email back the questionnaire within 7 days. A reminder will be sent on the </a:t>
            </a:r>
            <a:r>
              <a:rPr lang="en-US" sz="1600" b="1" dirty="0">
                <a:solidFill>
                  <a:schemeClr val="tx1"/>
                </a:solidFill>
              </a:rPr>
              <a:t>7th and 10th day</a:t>
            </a:r>
            <a:r>
              <a:rPr lang="en-US" sz="1600" dirty="0">
                <a:solidFill>
                  <a:schemeClr val="tx1"/>
                </a:solidFill>
              </a:rPr>
              <a:t>. All questionnaires (complete or incomplete) will be analyzed to determine the number and proportions for each component of job satisfaction.  </a:t>
            </a:r>
          </a:p>
          <a:p>
            <a:r>
              <a:rPr lang="en-US" sz="1600" b="1" u="sng" dirty="0">
                <a:solidFill>
                  <a:schemeClr val="tx1"/>
                </a:solidFill>
              </a:rPr>
              <a:t>Ethical Consideration</a:t>
            </a:r>
            <a:endParaRPr lang="en-US" sz="1600" b="1" dirty="0">
              <a:solidFill>
                <a:schemeClr val="tx1"/>
              </a:solidFill>
            </a:endParaRPr>
          </a:p>
          <a:p>
            <a:pPr indent="0">
              <a:buNone/>
            </a:pPr>
            <a:r>
              <a:rPr lang="en-US" sz="1600" dirty="0">
                <a:solidFill>
                  <a:schemeClr val="tx1"/>
                </a:solidFill>
              </a:rPr>
              <a:t> All data collected will be kept confidential and will be used only for the research        purpose.</a:t>
            </a:r>
          </a:p>
          <a:p>
            <a:r>
              <a:rPr lang="en-US" sz="1600" b="1" u="sng" dirty="0">
                <a:solidFill>
                  <a:schemeClr val="tx1"/>
                </a:solidFill>
              </a:rPr>
              <a:t>Limitations</a:t>
            </a:r>
          </a:p>
          <a:p>
            <a:pPr marL="800100" lvl="1" indent="-342900">
              <a:buFont typeface="+mj-lt"/>
              <a:buAutoNum type="arabicPeriod"/>
            </a:pPr>
            <a:r>
              <a:rPr lang="en-US" sz="1600" dirty="0">
                <a:solidFill>
                  <a:schemeClr val="tx1"/>
                </a:solidFill>
              </a:rPr>
              <a:t>Biasness of data due to some policies of the hospital, few employees etc.</a:t>
            </a:r>
          </a:p>
          <a:p>
            <a:pPr marL="800100" lvl="1" indent="-342900">
              <a:buFont typeface="+mj-lt"/>
              <a:buAutoNum type="arabicPeriod"/>
            </a:pPr>
            <a:r>
              <a:rPr lang="en-US" sz="1600" dirty="0">
                <a:solidFill>
                  <a:schemeClr val="tx1"/>
                </a:solidFill>
              </a:rPr>
              <a:t>Incompletion of forms.</a:t>
            </a:r>
          </a:p>
          <a:p>
            <a:pPr marL="800100" lvl="1" indent="-342900">
              <a:buFont typeface="+mj-lt"/>
              <a:buAutoNum type="arabicPeriod"/>
            </a:pPr>
            <a:r>
              <a:rPr lang="en-US" sz="1600" dirty="0">
                <a:solidFill>
                  <a:schemeClr val="tx1"/>
                </a:solidFill>
              </a:rPr>
              <a:t>Error due to technical issues.</a:t>
            </a:r>
          </a:p>
          <a:p>
            <a:endParaRPr lang="en-IN" dirty="0"/>
          </a:p>
        </p:txBody>
      </p:sp>
      <p:sp>
        <p:nvSpPr>
          <p:cNvPr id="4" name="Slide Number Placeholder 3">
            <a:extLst>
              <a:ext uri="{FF2B5EF4-FFF2-40B4-BE49-F238E27FC236}">
                <a16:creationId xmlns:a16="http://schemas.microsoft.com/office/drawing/2014/main" id="{EEF90905-61DD-7573-FB83-64447E29ABB1}"/>
              </a:ext>
            </a:extLst>
          </p:cNvPr>
          <p:cNvSpPr>
            <a:spLocks noGrp="1"/>
          </p:cNvSpPr>
          <p:nvPr>
            <p:ph type="sldNum" sz="quarter" idx="12"/>
          </p:nvPr>
        </p:nvSpPr>
        <p:spPr/>
        <p:txBody>
          <a:bodyPr/>
          <a:lstStyle/>
          <a:p>
            <a:fld id="{26AD20E6-394B-4DF0-96A5-9647FF39C943}" type="slidenum">
              <a:rPr lang="en-IN" smtClean="0">
                <a:solidFill>
                  <a:schemeClr val="tx1"/>
                </a:solidFill>
              </a:rPr>
              <a:t>6</a:t>
            </a:fld>
            <a:endParaRPr lang="en-IN" dirty="0">
              <a:solidFill>
                <a:schemeClr val="tx1"/>
              </a:solidFill>
            </a:endParaRPr>
          </a:p>
        </p:txBody>
      </p:sp>
      <p:pic>
        <p:nvPicPr>
          <p:cNvPr id="7" name="Picture 6">
            <a:extLst>
              <a:ext uri="{FF2B5EF4-FFF2-40B4-BE49-F238E27FC236}">
                <a16:creationId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280" y="67479"/>
            <a:ext cx="1545839" cy="727625"/>
          </a:xfrm>
          <a:prstGeom prst="rect">
            <a:avLst/>
          </a:prstGeom>
        </p:spPr>
      </p:pic>
    </p:spTree>
    <p:extLst>
      <p:ext uri="{BB962C8B-B14F-4D97-AF65-F5344CB8AC3E}">
        <p14:creationId xmlns:p14="http://schemas.microsoft.com/office/powerpoint/2010/main" val="12062442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a:xfrm>
            <a:off x="460828" y="436563"/>
            <a:ext cx="10515600" cy="1325563"/>
          </a:xfrm>
        </p:spPr>
        <p:txBody>
          <a:bodyPr>
            <a:normAutofit/>
          </a:bodyPr>
          <a:lstStyle/>
          <a:p>
            <a:pPr algn="ctr"/>
            <a:r>
              <a:rPr lang="en-IN" sz="3200" b="1" dirty="0">
                <a:latin typeface="Bahnschrift Condensed" panose="020B0502040204020203" pitchFamily="34" charset="0"/>
              </a:rPr>
              <a:t>Results</a:t>
            </a:r>
          </a:p>
        </p:txBody>
      </p:sp>
      <p:graphicFrame>
        <p:nvGraphicFramePr>
          <p:cNvPr id="14" name="Content Placeholder 13"/>
          <p:cNvGraphicFramePr>
            <a:graphicFrameLocks noGrp="1"/>
          </p:cNvGraphicFramePr>
          <p:nvPr>
            <p:ph idx="1"/>
            <p:extLst>
              <p:ext uri="{D42A27DB-BD31-4B8C-83A1-F6EECF244321}">
                <p14:modId xmlns:p14="http://schemas.microsoft.com/office/powerpoint/2010/main" val="1474030273"/>
              </p:ext>
            </p:extLst>
          </p:nvPr>
        </p:nvGraphicFramePr>
        <p:xfrm>
          <a:off x="838200" y="1594246"/>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a:extLst>
              <a:ext uri="{FF2B5EF4-FFF2-40B4-BE49-F238E27FC236}">
                <a16:creationId xmlns:a16="http://schemas.microsoft.com/office/drawing/2014/main" id="{6849D843-D489-0698-8F13-E18D7AC34CCE}"/>
              </a:ext>
            </a:extLst>
          </p:cNvPr>
          <p:cNvSpPr>
            <a:spLocks noGrp="1"/>
          </p:cNvSpPr>
          <p:nvPr>
            <p:ph type="sldNum" sz="quarter" idx="12"/>
          </p:nvPr>
        </p:nvSpPr>
        <p:spPr/>
        <p:txBody>
          <a:bodyPr/>
          <a:lstStyle/>
          <a:p>
            <a:fld id="{26AD20E6-394B-4DF0-96A5-9647FF39C943}" type="slidenum">
              <a:rPr lang="en-IN" smtClean="0">
                <a:solidFill>
                  <a:schemeClr val="tx1"/>
                </a:solidFill>
              </a:rPr>
              <a:t>7</a:t>
            </a:fld>
            <a:endParaRPr lang="en-IN" dirty="0">
              <a:solidFill>
                <a:schemeClr val="tx1"/>
              </a:solidFill>
            </a:endParaRPr>
          </a:p>
        </p:txBody>
      </p:sp>
      <p:pic>
        <p:nvPicPr>
          <p:cNvPr id="8" name="Picture 7">
            <a:extLst>
              <a:ext uri="{FF2B5EF4-FFF2-40B4-BE49-F238E27FC236}">
                <a16:creationId xmlns:a16="http://schemas.microsoft.com/office/drawing/2014/main" id="{6A5D235C-68B3-B360-0BE2-EE01D32938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280" y="72751"/>
            <a:ext cx="1545839" cy="727625"/>
          </a:xfrm>
          <a:prstGeom prst="rect">
            <a:avLst/>
          </a:prstGeom>
        </p:spPr>
      </p:pic>
    </p:spTree>
    <p:extLst>
      <p:ext uri="{BB962C8B-B14F-4D97-AF65-F5344CB8AC3E}">
        <p14:creationId xmlns:p14="http://schemas.microsoft.com/office/powerpoint/2010/main" val="1373306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a:xfrm>
            <a:off x="8389256" y="-1100817"/>
            <a:ext cx="5479143" cy="1325563"/>
          </a:xfrm>
        </p:spPr>
        <p:txBody>
          <a:bodyPr/>
          <a:lstStyle/>
          <a:p>
            <a:pPr algn="ctr"/>
            <a:endParaRPr lang="en-IN" b="1"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150078751"/>
              </p:ext>
            </p:extLst>
          </p:nvPr>
        </p:nvGraphicFramePr>
        <p:xfrm>
          <a:off x="446315" y="1099911"/>
          <a:ext cx="5490028" cy="1910266"/>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a:extLst>
              <a:ext uri="{FF2B5EF4-FFF2-40B4-BE49-F238E27FC236}">
                <a16:creationId xmlns:a16="http://schemas.microsoft.com/office/drawing/2014/main" id="{152510F1-C90F-1644-E1E6-E6F7AEB43F1B}"/>
              </a:ext>
            </a:extLst>
          </p:cNvPr>
          <p:cNvSpPr>
            <a:spLocks noGrp="1"/>
          </p:cNvSpPr>
          <p:nvPr>
            <p:ph type="sldNum" sz="quarter" idx="12"/>
          </p:nvPr>
        </p:nvSpPr>
        <p:spPr/>
        <p:txBody>
          <a:bodyPr/>
          <a:lstStyle/>
          <a:p>
            <a:fld id="{26AD20E6-394B-4DF0-96A5-9647FF39C943}" type="slidenum">
              <a:rPr lang="en-IN" smtClean="0">
                <a:solidFill>
                  <a:schemeClr val="tx1"/>
                </a:solidFill>
              </a:rPr>
              <a:t>8</a:t>
            </a:fld>
            <a:endParaRPr lang="en-IN" dirty="0">
              <a:solidFill>
                <a:schemeClr val="tx1"/>
              </a:solidFill>
            </a:endParaRPr>
          </a:p>
        </p:txBody>
      </p:sp>
      <p:pic>
        <p:nvPicPr>
          <p:cNvPr id="7" name="Picture 6">
            <a:extLst>
              <a:ext uri="{FF2B5EF4-FFF2-40B4-BE49-F238E27FC236}">
                <a16:creationId xmlns:a16="http://schemas.microsoft.com/office/drawing/2014/main" id="{6A5D235C-68B3-B360-0BE2-EE01D32938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280" y="106617"/>
            <a:ext cx="1545839" cy="727625"/>
          </a:xfrm>
          <a:prstGeom prst="rect">
            <a:avLst/>
          </a:prstGeom>
        </p:spPr>
      </p:pic>
      <p:sp>
        <p:nvSpPr>
          <p:cNvPr id="9" name="TextBox 8"/>
          <p:cNvSpPr txBox="1"/>
          <p:nvPr/>
        </p:nvSpPr>
        <p:spPr>
          <a:xfrm>
            <a:off x="1224124" y="1174356"/>
            <a:ext cx="3902527" cy="230832"/>
          </a:xfrm>
          <a:prstGeom prst="rect">
            <a:avLst/>
          </a:prstGeom>
          <a:noFill/>
        </p:spPr>
        <p:txBody>
          <a:bodyPr wrap="square" rtlCol="0">
            <a:spAutoFit/>
          </a:bodyPr>
          <a:lstStyle/>
          <a:p>
            <a:r>
              <a:rPr lang="en-US" sz="900" b="1" dirty="0">
                <a:solidFill>
                  <a:schemeClr val="bg1"/>
                </a:solidFill>
              </a:rPr>
              <a:t>Count of We can approach Management/ HR for our queries or problems</a:t>
            </a:r>
            <a:r>
              <a:rPr lang="en-US" sz="900" dirty="0">
                <a:solidFill>
                  <a:schemeClr val="bg1"/>
                </a:solidFill>
              </a:rPr>
              <a:t> </a:t>
            </a:r>
          </a:p>
        </p:txBody>
      </p:sp>
      <p:graphicFrame>
        <p:nvGraphicFramePr>
          <p:cNvPr id="10" name="Chart 9"/>
          <p:cNvGraphicFramePr>
            <a:graphicFrameLocks/>
          </p:cNvGraphicFramePr>
          <p:nvPr>
            <p:extLst>
              <p:ext uri="{D42A27DB-BD31-4B8C-83A1-F6EECF244321}">
                <p14:modId xmlns:p14="http://schemas.microsoft.com/office/powerpoint/2010/main" val="1774660380"/>
              </p:ext>
            </p:extLst>
          </p:nvPr>
        </p:nvGraphicFramePr>
        <p:xfrm>
          <a:off x="6566990" y="951947"/>
          <a:ext cx="5047341" cy="2150629"/>
        </p:xfrm>
        <a:graphic>
          <a:graphicData uri="http://schemas.openxmlformats.org/drawingml/2006/chart">
            <c:chart xmlns:c="http://schemas.openxmlformats.org/drawingml/2006/chart" xmlns:r="http://schemas.openxmlformats.org/officeDocument/2006/relationships" r:id="rId4"/>
          </a:graphicData>
        </a:graphic>
      </p:graphicFrame>
      <p:sp>
        <p:nvSpPr>
          <p:cNvPr id="11" name="TextBox 10"/>
          <p:cNvSpPr txBox="1"/>
          <p:nvPr/>
        </p:nvSpPr>
        <p:spPr>
          <a:xfrm>
            <a:off x="1128330" y="3010177"/>
            <a:ext cx="3902527" cy="230832"/>
          </a:xfrm>
          <a:prstGeom prst="rect">
            <a:avLst/>
          </a:prstGeom>
          <a:noFill/>
        </p:spPr>
        <p:txBody>
          <a:bodyPr wrap="square" rtlCol="0">
            <a:spAutoFit/>
          </a:bodyPr>
          <a:lstStyle/>
          <a:p>
            <a:r>
              <a:rPr lang="en-US" sz="900" b="1" dirty="0">
                <a:solidFill>
                  <a:schemeClr val="bg1"/>
                </a:solidFill>
              </a:rPr>
              <a:t>Count of We can approach Management/ HR for our queries or problems</a:t>
            </a:r>
            <a:r>
              <a:rPr lang="en-US" sz="900" dirty="0">
                <a:solidFill>
                  <a:schemeClr val="bg1"/>
                </a:solidFill>
              </a:rPr>
              <a:t> </a:t>
            </a:r>
          </a:p>
        </p:txBody>
      </p:sp>
      <p:sp>
        <p:nvSpPr>
          <p:cNvPr id="12" name="TextBox 11"/>
          <p:cNvSpPr txBox="1"/>
          <p:nvPr/>
        </p:nvSpPr>
        <p:spPr>
          <a:xfrm>
            <a:off x="7653021" y="991926"/>
            <a:ext cx="3902527" cy="230832"/>
          </a:xfrm>
          <a:prstGeom prst="rect">
            <a:avLst/>
          </a:prstGeom>
          <a:noFill/>
        </p:spPr>
        <p:txBody>
          <a:bodyPr wrap="square" rtlCol="0">
            <a:spAutoFit/>
          </a:bodyPr>
          <a:lstStyle/>
          <a:p>
            <a:r>
              <a:rPr lang="en-US" sz="900" b="1" dirty="0">
                <a:solidFill>
                  <a:schemeClr val="bg1"/>
                </a:solidFill>
              </a:rPr>
              <a:t>Count of Adequate resources are provided  to perform my  job.</a:t>
            </a:r>
            <a:r>
              <a:rPr lang="en-US" sz="900" dirty="0">
                <a:solidFill>
                  <a:schemeClr val="bg1"/>
                </a:solidFill>
              </a:rPr>
              <a:t> </a:t>
            </a:r>
          </a:p>
        </p:txBody>
      </p:sp>
      <p:graphicFrame>
        <p:nvGraphicFramePr>
          <p:cNvPr id="13" name="Chart 12"/>
          <p:cNvGraphicFramePr>
            <a:graphicFrameLocks/>
          </p:cNvGraphicFramePr>
          <p:nvPr>
            <p:extLst>
              <p:ext uri="{D42A27DB-BD31-4B8C-83A1-F6EECF244321}">
                <p14:modId xmlns:p14="http://schemas.microsoft.com/office/powerpoint/2010/main" val="2928635788"/>
              </p:ext>
            </p:extLst>
          </p:nvPr>
        </p:nvGraphicFramePr>
        <p:xfrm>
          <a:off x="421005" y="3322706"/>
          <a:ext cx="5503545" cy="3033643"/>
        </p:xfrm>
        <a:graphic>
          <a:graphicData uri="http://schemas.openxmlformats.org/drawingml/2006/chart">
            <c:chart xmlns:c="http://schemas.openxmlformats.org/drawingml/2006/chart" xmlns:r="http://schemas.openxmlformats.org/officeDocument/2006/relationships" r:id="rId5"/>
          </a:graphicData>
        </a:graphic>
      </p:graphicFrame>
      <p:sp>
        <p:nvSpPr>
          <p:cNvPr id="14" name="TextBox 13"/>
          <p:cNvSpPr txBox="1"/>
          <p:nvPr/>
        </p:nvSpPr>
        <p:spPr>
          <a:xfrm>
            <a:off x="870858" y="5872736"/>
            <a:ext cx="5225142" cy="307777"/>
          </a:xfrm>
          <a:prstGeom prst="rect">
            <a:avLst/>
          </a:prstGeom>
          <a:noFill/>
        </p:spPr>
        <p:txBody>
          <a:bodyPr wrap="square" rtlCol="0">
            <a:spAutoFit/>
          </a:bodyPr>
          <a:lstStyle/>
          <a:p>
            <a:r>
              <a:rPr lang="en-US" sz="1400" b="1" dirty="0"/>
              <a:t>Count of I am able to take time off when I think it is necessary.</a:t>
            </a:r>
            <a:r>
              <a:rPr lang="en-US" sz="1400" dirty="0"/>
              <a:t> </a:t>
            </a:r>
          </a:p>
        </p:txBody>
      </p:sp>
      <p:graphicFrame>
        <p:nvGraphicFramePr>
          <p:cNvPr id="15" name="Chart 14"/>
          <p:cNvGraphicFramePr>
            <a:graphicFrameLocks/>
          </p:cNvGraphicFramePr>
          <p:nvPr>
            <p:extLst>
              <p:ext uri="{D42A27DB-BD31-4B8C-83A1-F6EECF244321}">
                <p14:modId xmlns:p14="http://schemas.microsoft.com/office/powerpoint/2010/main" val="2020320515"/>
              </p:ext>
            </p:extLst>
          </p:nvPr>
        </p:nvGraphicFramePr>
        <p:xfrm>
          <a:off x="6787612" y="3283424"/>
          <a:ext cx="4572000" cy="2743200"/>
        </p:xfrm>
        <a:graphic>
          <a:graphicData uri="http://schemas.openxmlformats.org/drawingml/2006/chart">
            <c:chart xmlns:c="http://schemas.openxmlformats.org/drawingml/2006/chart" xmlns:r="http://schemas.openxmlformats.org/officeDocument/2006/relationships" r:id="rId6"/>
          </a:graphicData>
        </a:graphic>
      </p:graphicFrame>
      <p:sp>
        <p:nvSpPr>
          <p:cNvPr id="16" name="TextBox 15"/>
          <p:cNvSpPr txBox="1"/>
          <p:nvPr/>
        </p:nvSpPr>
        <p:spPr>
          <a:xfrm>
            <a:off x="7073900" y="6094740"/>
            <a:ext cx="4186916" cy="523220"/>
          </a:xfrm>
          <a:prstGeom prst="rect">
            <a:avLst/>
          </a:prstGeom>
          <a:noFill/>
        </p:spPr>
        <p:txBody>
          <a:bodyPr wrap="square" rtlCol="0">
            <a:spAutoFit/>
          </a:bodyPr>
          <a:lstStyle/>
          <a:p>
            <a:r>
              <a:rPr lang="en-US" sz="1000" b="1" dirty="0"/>
              <a:t>Count of There are regular Reward and recognition programs.</a:t>
            </a:r>
            <a:r>
              <a:rPr lang="en-US" sz="1000" dirty="0"/>
              <a:t> </a:t>
            </a:r>
          </a:p>
          <a:p>
            <a:endParaRPr lang="en-US" dirty="0"/>
          </a:p>
        </p:txBody>
      </p:sp>
    </p:spTree>
    <p:extLst>
      <p:ext uri="{BB962C8B-B14F-4D97-AF65-F5344CB8AC3E}">
        <p14:creationId xmlns:p14="http://schemas.microsoft.com/office/powerpoint/2010/main" val="19112767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321567018"/>
              </p:ext>
            </p:extLst>
          </p:nvPr>
        </p:nvGraphicFramePr>
        <p:xfrm>
          <a:off x="733425" y="1438275"/>
          <a:ext cx="5553075" cy="2105025"/>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a:extLst>
              <a:ext uri="{FF2B5EF4-FFF2-40B4-BE49-F238E27FC236}">
                <a16:creationId xmlns:a16="http://schemas.microsoft.com/office/drawing/2014/main" id="{252D75EE-F9AD-7ECC-099C-1DECD261DAA7}"/>
              </a:ext>
            </a:extLst>
          </p:cNvPr>
          <p:cNvSpPr>
            <a:spLocks noGrp="1"/>
          </p:cNvSpPr>
          <p:nvPr>
            <p:ph type="sldNum" sz="quarter" idx="12"/>
          </p:nvPr>
        </p:nvSpPr>
        <p:spPr>
          <a:xfrm>
            <a:off x="10925175" y="6166921"/>
            <a:ext cx="1266825" cy="669925"/>
          </a:xfrm>
        </p:spPr>
        <p:txBody>
          <a:bodyPr/>
          <a:lstStyle/>
          <a:p>
            <a:fld id="{26AD20E6-394B-4DF0-96A5-9647FF39C943}" type="slidenum">
              <a:rPr lang="en-IN" smtClean="0">
                <a:solidFill>
                  <a:schemeClr val="tx1"/>
                </a:solidFill>
              </a:rPr>
              <a:t>9</a:t>
            </a:fld>
            <a:endParaRPr lang="en-IN" dirty="0">
              <a:solidFill>
                <a:schemeClr val="tx1"/>
              </a:solidFill>
            </a:endParaRPr>
          </a:p>
        </p:txBody>
      </p:sp>
      <p:pic>
        <p:nvPicPr>
          <p:cNvPr id="6" name="Picture 5">
            <a:extLst>
              <a:ext uri="{FF2B5EF4-FFF2-40B4-BE49-F238E27FC236}">
                <a16:creationId xmlns:a16="http://schemas.microsoft.com/office/drawing/2014/main" id="{DB668B9E-FFED-72D7-8936-12D60B63DDB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 y="126058"/>
            <a:ext cx="1591733" cy="749227"/>
          </a:xfrm>
          <a:prstGeom prst="rect">
            <a:avLst/>
          </a:prstGeom>
        </p:spPr>
      </p:pic>
      <p:sp>
        <p:nvSpPr>
          <p:cNvPr id="8" name="TextBox 7"/>
          <p:cNvSpPr txBox="1"/>
          <p:nvPr/>
        </p:nvSpPr>
        <p:spPr>
          <a:xfrm>
            <a:off x="872066" y="1599406"/>
            <a:ext cx="2886075" cy="600164"/>
          </a:xfrm>
          <a:prstGeom prst="rect">
            <a:avLst/>
          </a:prstGeom>
          <a:noFill/>
        </p:spPr>
        <p:txBody>
          <a:bodyPr wrap="square" rtlCol="0">
            <a:spAutoFit/>
          </a:bodyPr>
          <a:lstStyle/>
          <a:p>
            <a:r>
              <a:rPr lang="en-US" sz="1100" b="1" dirty="0"/>
              <a:t>Count of My work has a special meaning, It is not just a job. I am proud to have an opportunity to serve the people.</a:t>
            </a:r>
            <a:r>
              <a:rPr lang="en-US" sz="1100" dirty="0"/>
              <a:t> </a:t>
            </a:r>
          </a:p>
        </p:txBody>
      </p:sp>
      <p:sp>
        <p:nvSpPr>
          <p:cNvPr id="11" name="TextBox 10"/>
          <p:cNvSpPr txBox="1"/>
          <p:nvPr/>
        </p:nvSpPr>
        <p:spPr>
          <a:xfrm>
            <a:off x="4533900" y="4454525"/>
            <a:ext cx="1952625" cy="819150"/>
          </a:xfrm>
          <a:prstGeom prst="rect">
            <a:avLst/>
          </a:prstGeom>
          <a:noFill/>
        </p:spPr>
        <p:txBody>
          <a:bodyPr wrap="square" rtlCol="0">
            <a:spAutoFit/>
          </a:bodyPr>
          <a:lstStyle/>
          <a:p>
            <a:endParaRPr lang="en-US"/>
          </a:p>
        </p:txBody>
      </p:sp>
      <p:sp>
        <p:nvSpPr>
          <p:cNvPr id="12" name="TextBox 11"/>
          <p:cNvSpPr txBox="1"/>
          <p:nvPr/>
        </p:nvSpPr>
        <p:spPr>
          <a:xfrm>
            <a:off x="7591807" y="3582379"/>
            <a:ext cx="3457575" cy="276999"/>
          </a:xfrm>
          <a:prstGeom prst="rect">
            <a:avLst/>
          </a:prstGeom>
          <a:noFill/>
        </p:spPr>
        <p:txBody>
          <a:bodyPr wrap="square" rtlCol="0">
            <a:spAutoFit/>
          </a:bodyPr>
          <a:lstStyle/>
          <a:p>
            <a:r>
              <a:rPr lang="en-US" sz="1200" b="1" dirty="0"/>
              <a:t>Count of I feel proud to be part of the Institute.</a:t>
            </a:r>
            <a:r>
              <a:rPr lang="en-US" sz="1200" dirty="0"/>
              <a:t> </a:t>
            </a:r>
          </a:p>
        </p:txBody>
      </p:sp>
      <p:graphicFrame>
        <p:nvGraphicFramePr>
          <p:cNvPr id="13" name="Chart 12"/>
          <p:cNvGraphicFramePr>
            <a:graphicFrameLocks/>
          </p:cNvGraphicFramePr>
          <p:nvPr>
            <p:extLst>
              <p:ext uri="{D42A27DB-BD31-4B8C-83A1-F6EECF244321}">
                <p14:modId xmlns:p14="http://schemas.microsoft.com/office/powerpoint/2010/main" val="1340329039"/>
              </p:ext>
            </p:extLst>
          </p:nvPr>
        </p:nvGraphicFramePr>
        <p:xfrm>
          <a:off x="6779521" y="827970"/>
          <a:ext cx="4890881"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Chart 13"/>
          <p:cNvGraphicFramePr>
            <a:graphicFrameLocks/>
          </p:cNvGraphicFramePr>
          <p:nvPr>
            <p:extLst>
              <p:ext uri="{D42A27DB-BD31-4B8C-83A1-F6EECF244321}">
                <p14:modId xmlns:p14="http://schemas.microsoft.com/office/powerpoint/2010/main" val="2835676133"/>
              </p:ext>
            </p:extLst>
          </p:nvPr>
        </p:nvGraphicFramePr>
        <p:xfrm>
          <a:off x="742950" y="3853727"/>
          <a:ext cx="5553075" cy="2356574"/>
        </p:xfrm>
        <a:graphic>
          <a:graphicData uri="http://schemas.openxmlformats.org/drawingml/2006/chart">
            <c:chart xmlns:c="http://schemas.openxmlformats.org/drawingml/2006/chart" xmlns:r="http://schemas.openxmlformats.org/officeDocument/2006/relationships" r:id="rId5"/>
          </a:graphicData>
        </a:graphic>
      </p:graphicFrame>
      <p:sp>
        <p:nvSpPr>
          <p:cNvPr id="15" name="TextBox 14"/>
          <p:cNvSpPr txBox="1"/>
          <p:nvPr/>
        </p:nvSpPr>
        <p:spPr>
          <a:xfrm>
            <a:off x="976695" y="6259810"/>
            <a:ext cx="4800600" cy="461665"/>
          </a:xfrm>
          <a:prstGeom prst="rect">
            <a:avLst/>
          </a:prstGeom>
          <a:noFill/>
        </p:spPr>
        <p:txBody>
          <a:bodyPr wrap="square" rtlCol="0">
            <a:spAutoFit/>
          </a:bodyPr>
          <a:lstStyle/>
          <a:p>
            <a:r>
              <a:rPr lang="en-US" sz="1200" b="1" dirty="0"/>
              <a:t>Count of Sufficient resources i.e. Mask, sanitizers, personal protective equipments are provided by the Management for the safety of the Staff</a:t>
            </a:r>
            <a:r>
              <a:rPr lang="en-US" sz="1200" dirty="0"/>
              <a:t> </a:t>
            </a:r>
          </a:p>
        </p:txBody>
      </p:sp>
      <p:graphicFrame>
        <p:nvGraphicFramePr>
          <p:cNvPr id="16" name="Chart 15"/>
          <p:cNvGraphicFramePr>
            <a:graphicFrameLocks/>
          </p:cNvGraphicFramePr>
          <p:nvPr>
            <p:extLst>
              <p:ext uri="{D42A27DB-BD31-4B8C-83A1-F6EECF244321}">
                <p14:modId xmlns:p14="http://schemas.microsoft.com/office/powerpoint/2010/main" val="2036179877"/>
              </p:ext>
            </p:extLst>
          </p:nvPr>
        </p:nvGraphicFramePr>
        <p:xfrm>
          <a:off x="6753225" y="3967937"/>
          <a:ext cx="4857750" cy="2080438"/>
        </p:xfrm>
        <a:graphic>
          <a:graphicData uri="http://schemas.openxmlformats.org/drawingml/2006/chart">
            <c:chart xmlns:c="http://schemas.openxmlformats.org/drawingml/2006/chart" xmlns:r="http://schemas.openxmlformats.org/officeDocument/2006/relationships" r:id="rId6"/>
          </a:graphicData>
        </a:graphic>
      </p:graphicFrame>
      <p:sp>
        <p:nvSpPr>
          <p:cNvPr id="17" name="TextBox 16"/>
          <p:cNvSpPr txBox="1"/>
          <p:nvPr/>
        </p:nvSpPr>
        <p:spPr>
          <a:xfrm>
            <a:off x="6824661" y="6198364"/>
            <a:ext cx="4800600" cy="276999"/>
          </a:xfrm>
          <a:prstGeom prst="rect">
            <a:avLst/>
          </a:prstGeom>
          <a:noFill/>
        </p:spPr>
        <p:txBody>
          <a:bodyPr wrap="square" rtlCol="0">
            <a:spAutoFit/>
          </a:bodyPr>
          <a:lstStyle/>
          <a:p>
            <a:r>
              <a:rPr lang="en-US" sz="1200" b="1" dirty="0"/>
              <a:t>Count of I am treated with respect and dignity in the Institute</a:t>
            </a:r>
            <a:r>
              <a:rPr lang="en-US" sz="1200" dirty="0"/>
              <a:t>.</a:t>
            </a:r>
          </a:p>
        </p:txBody>
      </p:sp>
    </p:spTree>
    <p:extLst>
      <p:ext uri="{BB962C8B-B14F-4D97-AF65-F5344CB8AC3E}">
        <p14:creationId xmlns:p14="http://schemas.microsoft.com/office/powerpoint/2010/main" val="1498613200"/>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1603</TotalTime>
  <Words>1955</Words>
  <Application>Microsoft Office PowerPoint</Application>
  <PresentationFormat>Widescreen</PresentationFormat>
  <Paragraphs>332</Paragraphs>
  <Slides>23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Bahnschrift Condensed</vt:lpstr>
      <vt:lpstr>Bahnschrift SemiBold Condensed</vt:lpstr>
      <vt:lpstr>Calibri</vt:lpstr>
      <vt:lpstr>Century Gothic</vt:lpstr>
      <vt:lpstr>Times New Roman</vt:lpstr>
      <vt:lpstr>Wingdings 3</vt:lpstr>
      <vt:lpstr>Slice</vt:lpstr>
      <vt:lpstr>Rajiv Gandhi Cancer Institute</vt:lpstr>
      <vt:lpstr>Mentor Approval</vt:lpstr>
      <vt:lpstr>Introduction </vt:lpstr>
      <vt:lpstr>Objectives of Your Study</vt:lpstr>
      <vt:lpstr>Methodology </vt:lpstr>
      <vt:lpstr>Methodology</vt:lpstr>
      <vt:lpstr>Results</vt:lpstr>
      <vt:lpstr>PowerPoint Presentation</vt:lpstr>
      <vt:lpstr>PowerPoint Presentation</vt:lpstr>
      <vt:lpstr>Count of I would like to work for the Institute for long period </vt:lpstr>
      <vt:lpstr>Findings</vt:lpstr>
      <vt:lpstr>Discussion </vt:lpstr>
      <vt:lpstr>Conclusion</vt:lpstr>
      <vt:lpstr>References </vt:lpstr>
      <vt:lpstr>Thank You</vt:lpstr>
      <vt:lpstr>Pictorial Journey</vt:lpstr>
      <vt:lpstr>PowerPoint Presentation</vt:lpstr>
      <vt:lpstr>PowerPoint Presentation</vt:lpstr>
      <vt:lpstr>PowerPoint Presentation</vt:lpstr>
      <vt:lpstr>PowerPoint Presentation</vt:lpstr>
      <vt:lpstr>PowerPoint Presentation</vt:lpstr>
      <vt:lpstr>PowerPoint Presentation</vt:lpstr>
      <vt:lpstr>Consent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Name Organization</dc:title>
  <dc:creator>Dr. Sidharth Sekhar Mishra</dc:creator>
  <cp:lastModifiedBy>Aman Pradhan</cp:lastModifiedBy>
  <cp:revision>50</cp:revision>
  <dcterms:created xsi:type="dcterms:W3CDTF">2022-05-20T15:11:38Z</dcterms:created>
  <dcterms:modified xsi:type="dcterms:W3CDTF">2024-11-17T11:31:56Z</dcterms:modified>
</cp:coreProperties>
</file>