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8" r:id="rId2"/>
    <p:sldId id="259" r:id="rId3"/>
    <p:sldId id="277" r:id="rId4"/>
    <p:sldId id="256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image" Target="../media/image4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Total SN </a:t>
            </a:r>
            <a:r>
              <a:rPr lang="en-US" sz="2400" dirty="0" smtClean="0"/>
              <a:t>vs. Age </a:t>
            </a:r>
            <a:endParaRPr lang="en-US" sz="2400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staff nurse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20 - 22 years</c:v>
                </c:pt>
                <c:pt idx="1">
                  <c:v>23 - 25years</c:v>
                </c:pt>
                <c:pt idx="2">
                  <c:v>26 - 28 years</c:v>
                </c:pt>
                <c:pt idx="3">
                  <c:v>29 to 31 years</c:v>
                </c:pt>
                <c:pt idx="4">
                  <c:v>32 -35 years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22</c:v>
                </c:pt>
                <c:pt idx="2">
                  <c:v>8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ln>
      <a:solidFill>
        <a:schemeClr val="tx1"/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VARIATION IN RESPONSES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4"/>
              </a:solidFill>
            </c:spPr>
          </c:dPt>
          <c:dPt>
            <c:idx val="3"/>
            <c:spPr>
              <a:solidFill>
                <a:schemeClr val="bg2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0.24603174603174621"/>
                </c:manualLayout>
              </c:layout>
              <c:showVal val="1"/>
            </c:dLbl>
            <c:dLbl>
              <c:idx val="1"/>
              <c:layout>
                <c:manualLayout>
                  <c:x val="-6.9444444444445247E-3"/>
                  <c:y val="-9.5238095238095247E-2"/>
                </c:manualLayout>
              </c:layout>
              <c:showVal val="1"/>
            </c:dLbl>
            <c:dLbl>
              <c:idx val="2"/>
              <c:layout>
                <c:manualLayout>
                  <c:x val="-4.6296296296297005E-3"/>
                  <c:y val="-0.10317460317460322"/>
                </c:manualLayout>
              </c:layout>
              <c:showVal val="1"/>
            </c:dLbl>
            <c:dLbl>
              <c:idx val="3"/>
              <c:layout>
                <c:manualLayout>
                  <c:x val="-2.3148148148148147E-3"/>
                  <c:y val="-7.1428571428571425E-2"/>
                </c:manualLayout>
              </c:layout>
              <c:showVal val="1"/>
            </c:dLbl>
            <c:dLbl>
              <c:idx val="4"/>
              <c:layout>
                <c:manualLayout>
                  <c:x val="2.7655730163280829E-3"/>
                  <c:y val="-0.24470899470899476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9.9206349206350228E-2"/>
                </c:manualLayout>
              </c:layout>
              <c:showVal val="1"/>
            </c:dLbl>
            <c:showVal val="1"/>
          </c:dLbls>
          <c:cat>
            <c:strRef>
              <c:f>Sheet1!$A$2:$A$7</c:f>
              <c:strCache>
                <c:ptCount val="6"/>
                <c:pt idx="0">
                  <c:v>correct clear answer</c:v>
                </c:pt>
                <c:pt idx="1">
                  <c:v>clean with phenyle water</c:v>
                </c:pt>
                <c:pt idx="2">
                  <c:v>mobbing</c:v>
                </c:pt>
                <c:pt idx="3">
                  <c:v>disposed In blue bag</c:v>
                </c:pt>
                <c:pt idx="4">
                  <c:v>no resonse</c:v>
                </c:pt>
                <c:pt idx="5">
                  <c:v>clean with sodium hypochlorite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3</c:v>
                </c:pt>
                <c:pt idx="2">
                  <c:v>7</c:v>
                </c:pt>
                <c:pt idx="3">
                  <c:v>2</c:v>
                </c:pt>
                <c:pt idx="4">
                  <c:v>19</c:v>
                </c:pt>
                <c:pt idx="5">
                  <c:v>6</c:v>
                </c:pt>
              </c:numCache>
            </c:numRef>
          </c:val>
        </c:ser>
        <c:overlap val="100"/>
        <c:axId val="68341120"/>
        <c:axId val="68342912"/>
      </c:barChart>
      <c:catAx>
        <c:axId val="68341120"/>
        <c:scaling>
          <c:orientation val="minMax"/>
        </c:scaling>
        <c:axPos val="b"/>
        <c:tickLblPos val="nextTo"/>
        <c:crossAx val="68342912"/>
        <c:crosses val="autoZero"/>
        <c:auto val="1"/>
        <c:lblAlgn val="ctr"/>
        <c:lblOffset val="100"/>
      </c:catAx>
      <c:valAx>
        <c:axId val="68342912"/>
        <c:scaling>
          <c:orientation val="minMax"/>
        </c:scaling>
        <c:axPos val="l"/>
        <c:majorGridlines/>
        <c:numFmt formatCode="General" sourceLinked="1"/>
        <c:tickLblPos val="nextTo"/>
        <c:crossAx val="68341120"/>
        <c:crosses val="autoZero"/>
        <c:crossBetween val="between"/>
      </c:valAx>
    </c:plotArea>
    <c:legend>
      <c:legendPos val="r"/>
      <c:layout/>
    </c:legend>
    <c:plotVisOnly val="1"/>
  </c:chart>
  <c:spPr>
    <a:ln w="31750" cmpd="sng"/>
  </c:spPr>
  <c:txPr>
    <a:bodyPr/>
    <a:lstStyle/>
    <a:p>
      <a:pPr>
        <a:defRPr sz="14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/>
            </a:pPr>
            <a:r>
              <a:rPr lang="en-US"/>
              <a:t>Total responses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total responses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0.21031746031746451"/>
                </c:manualLayout>
              </c:layout>
              <c:showVal val="1"/>
            </c:dLbl>
            <c:dLbl>
              <c:idx val="1"/>
              <c:layout>
                <c:manualLayout>
                  <c:x val="-4.6296296296297014E-3"/>
                  <c:y val="-0.21031746031746465"/>
                </c:manualLayout>
              </c:layout>
              <c:showVal val="1"/>
            </c:dLbl>
            <c:dLbl>
              <c:idx val="2"/>
              <c:layout>
                <c:manualLayout>
                  <c:x val="-1.6934801016088073E-3"/>
                  <c:y val="-0.38790859475898865"/>
                </c:manualLayout>
              </c:layout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correct response</c:v>
                </c:pt>
                <c:pt idx="1">
                  <c:v>incorrect</c:v>
                </c:pt>
                <c:pt idx="2">
                  <c:v>no response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16</c:v>
                </c:pt>
                <c:pt idx="2">
                  <c:v>31</c:v>
                </c:pt>
              </c:numCache>
            </c:numRef>
          </c:val>
        </c:ser>
        <c:overlap val="100"/>
        <c:axId val="68929408"/>
        <c:axId val="68930944"/>
      </c:barChart>
      <c:catAx>
        <c:axId val="68929408"/>
        <c:scaling>
          <c:orientation val="minMax"/>
        </c:scaling>
        <c:axPos val="b"/>
        <c:tickLblPos val="nextTo"/>
        <c:crossAx val="68930944"/>
        <c:crosses val="autoZero"/>
        <c:auto val="1"/>
        <c:lblAlgn val="ctr"/>
        <c:lblOffset val="100"/>
      </c:catAx>
      <c:valAx>
        <c:axId val="68930944"/>
        <c:scaling>
          <c:orientation val="minMax"/>
        </c:scaling>
        <c:axPos val="l"/>
        <c:majorGridlines/>
        <c:numFmt formatCode="General" sourceLinked="1"/>
        <c:tickLblPos val="nextTo"/>
        <c:crossAx val="68929408"/>
        <c:crosses val="autoZero"/>
        <c:crossBetween val="between"/>
      </c:valAx>
    </c:plotArea>
    <c:legend>
      <c:legendPos val="r"/>
      <c:layout/>
    </c:legend>
    <c:plotVisOnly val="1"/>
  </c:chart>
  <c:spPr>
    <a:ln w="28575" cmpd="sng"/>
  </c:spPr>
  <c:txPr>
    <a:bodyPr/>
    <a:lstStyle/>
    <a:p>
      <a:pPr>
        <a:defRPr sz="16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Responses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"/>
                  <c:y val="-0.40476190476190477"/>
                </c:manualLayout>
              </c:layout>
              <c:showVal val="1"/>
            </c:dLbl>
            <c:dLbl>
              <c:idx val="1"/>
              <c:layout>
                <c:manualLayout>
                  <c:x val="-2.3148148148148147E-3"/>
                  <c:y val="-0.1468253968254000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0.21428571428571427"/>
                </c:manualLayout>
              </c:layout>
              <c:showVal val="1"/>
            </c:dLbl>
            <c:dLbl>
              <c:idx val="3"/>
              <c:layout>
                <c:manualLayout>
                  <c:x val="-8.4875562720139545E-17"/>
                  <c:y val="-0.28968253968253982"/>
                </c:manualLayout>
              </c:layout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Cut &amp; disposed in red bin</c:v>
                </c:pt>
                <c:pt idx="1">
                  <c:v>disposed in yellow bin</c:v>
                </c:pt>
                <c:pt idx="2">
                  <c:v>autoclave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7</c:v>
                </c:pt>
                <c:pt idx="2">
                  <c:v>13</c:v>
                </c:pt>
                <c:pt idx="3">
                  <c:v>17</c:v>
                </c:pt>
              </c:numCache>
            </c:numRef>
          </c:val>
        </c:ser>
        <c:overlap val="100"/>
        <c:axId val="69242240"/>
        <c:axId val="69248128"/>
      </c:barChart>
      <c:catAx>
        <c:axId val="69242240"/>
        <c:scaling>
          <c:orientation val="minMax"/>
        </c:scaling>
        <c:axPos val="b"/>
        <c:tickLblPos val="nextTo"/>
        <c:crossAx val="69248128"/>
        <c:crosses val="autoZero"/>
        <c:auto val="1"/>
        <c:lblAlgn val="ctr"/>
        <c:lblOffset val="100"/>
      </c:catAx>
      <c:valAx>
        <c:axId val="69248128"/>
        <c:scaling>
          <c:orientation val="minMax"/>
        </c:scaling>
        <c:axPos val="l"/>
        <c:majorGridlines/>
        <c:numFmt formatCode="General" sourceLinked="1"/>
        <c:tickLblPos val="nextTo"/>
        <c:crossAx val="692422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800"/>
            </a:pPr>
            <a:r>
              <a:rPr lang="en-US" sz="1800" dirty="0"/>
              <a:t>Total</a:t>
            </a:r>
            <a:r>
              <a:rPr lang="en-US" sz="2800" dirty="0"/>
              <a:t> </a:t>
            </a:r>
            <a:r>
              <a:rPr lang="en-US" sz="2400" dirty="0"/>
              <a:t>response</a:t>
            </a:r>
            <a:endParaRPr lang="en-US" sz="28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8617322834645745E-2"/>
          <c:y val="9.2399776377907611E-2"/>
          <c:w val="0.56064540682414776"/>
          <c:h val="0.821623626413008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response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5940402360421632E-2"/>
                  <c:y val="-1.9036890576015581E-3"/>
                </c:manualLayout>
              </c:layout>
              <c:showVal val="1"/>
            </c:dLbl>
            <c:dLbl>
              <c:idx val="1"/>
              <c:layout>
                <c:manualLayout>
                  <c:x val="-4.0557284850480609E-2"/>
                  <c:y val="-9.4026671986201567E-3"/>
                </c:manualLayout>
              </c:layout>
              <c:showVal val="1"/>
            </c:dLbl>
            <c:dLbl>
              <c:idx val="2"/>
              <c:layout>
                <c:manualLayout>
                  <c:x val="-1.4593398541906338E-2"/>
                  <c:y val="-4.703132853401872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biohazard</c:v>
                </c:pt>
                <c:pt idx="1">
                  <c:v>No response</c:v>
                </c:pt>
                <c:pt idx="2">
                  <c:v>HIV symbol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891154855643066"/>
          <c:y val="0.38366310996630532"/>
          <c:w val="0.31442178477690302"/>
          <c:h val="0.16978925293544381"/>
        </c:manualLayout>
      </c:layout>
    </c:legend>
    <c:plotVisOnly val="1"/>
  </c:chart>
  <c:spPr>
    <a:ln w="44450" cmpd="sng"/>
  </c:spPr>
  <c:txPr>
    <a:bodyPr/>
    <a:lstStyle/>
    <a:p>
      <a:pPr>
        <a:defRPr sz="14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variation in responses</a:t>
            </a:r>
          </a:p>
        </c:rich>
      </c:tx>
      <c:layout/>
    </c:title>
    <c:view3D>
      <c:rotX val="30"/>
      <c:perspective val="20"/>
    </c:view3D>
    <c:plotArea>
      <c:layout>
        <c:manualLayout>
          <c:layoutTarget val="inner"/>
          <c:xMode val="edge"/>
          <c:yMode val="edge"/>
          <c:x val="8.0399406595914644E-2"/>
          <c:y val="9.7092638010412666E-2"/>
          <c:w val="0.54950559169234259"/>
          <c:h val="0.8372492577772040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symbols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1967310904319267E-3"/>
                  <c:y val="-3.3177835202138149E-2"/>
                </c:manualLayout>
              </c:layout>
              <c:showVal val="1"/>
            </c:dLbl>
            <c:dLbl>
              <c:idx val="1"/>
              <c:layout>
                <c:manualLayout>
                  <c:x val="-1.7427225005965429E-3"/>
                  <c:y val="1.1504976882611181E-3"/>
                </c:manualLayout>
              </c:layout>
              <c:showVal val="1"/>
            </c:dLbl>
            <c:dLbl>
              <c:idx val="2"/>
              <c:layout>
                <c:manualLayout>
                  <c:x val="-9.0452755905511811E-3"/>
                  <c:y val="-2.1577486132393934E-3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Sheet1!$A$2:$A$4</c:f>
              <c:strCache>
                <c:ptCount val="3"/>
                <c:pt idx="0">
                  <c:v>cytotoxic </c:v>
                </c:pt>
                <c:pt idx="1">
                  <c:v>cancer</c:v>
                </c:pt>
                <c:pt idx="2">
                  <c:v>no response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5</c:v>
                </c:pt>
                <c:pt idx="2">
                  <c:v>27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ln w="44450" cmpd="sng"/>
  </c:spPr>
  <c:txPr>
    <a:bodyPr/>
    <a:lstStyle/>
    <a:p>
      <a:pPr>
        <a:defRPr sz="14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Training program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3.0864197530864218E-3"/>
                  <c:y val="-0.44120113222313095"/>
                </c:manualLayout>
              </c:layout>
              <c:showVal val="1"/>
            </c:dLbl>
            <c:dLbl>
              <c:idx val="1"/>
              <c:layout>
                <c:manualLayout>
                  <c:x val="-3.3068783068783071E-3"/>
                  <c:y val="-0.23388697918179224"/>
                </c:manualLayout>
              </c:layout>
              <c:showVal val="1"/>
            </c:dLbl>
            <c:showVal val="1"/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22</c:v>
                </c:pt>
              </c:numCache>
            </c:numRef>
          </c:val>
        </c:ser>
        <c:overlap val="100"/>
        <c:axId val="51509888"/>
        <c:axId val="51851648"/>
      </c:barChart>
      <c:catAx>
        <c:axId val="51509888"/>
        <c:scaling>
          <c:orientation val="minMax"/>
        </c:scaling>
        <c:axPos val="b"/>
        <c:tickLblPos val="nextTo"/>
        <c:crossAx val="51851648"/>
        <c:crosses val="autoZero"/>
        <c:auto val="1"/>
        <c:lblAlgn val="ctr"/>
        <c:lblOffset val="100"/>
      </c:catAx>
      <c:valAx>
        <c:axId val="51851648"/>
        <c:scaling>
          <c:orientation val="minMax"/>
        </c:scaling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</c:spPr>
        </c:majorGridlines>
        <c:numFmt formatCode="General" sourceLinked="1"/>
        <c:tickLblPos val="nextTo"/>
        <c:crossAx val="51509888"/>
        <c:crosses val="autoZero"/>
        <c:crossBetween val="between"/>
      </c:valAx>
      <c:spPr>
        <a:noFill/>
      </c:spPr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SN vs Experience</c:v>
                </c:pt>
              </c:strCache>
            </c:strRef>
          </c:tx>
          <c:explosion val="25"/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</c:dLbls>
          <c:cat>
            <c:strRef>
              <c:f>Sheet1!$A$2:$A$7</c:f>
              <c:strCache>
                <c:ptCount val="6"/>
                <c:pt idx="0">
                  <c:v>9 - 10 years</c:v>
                </c:pt>
                <c:pt idx="1">
                  <c:v>7 - 8 years</c:v>
                </c:pt>
                <c:pt idx="2">
                  <c:v>5 - 6 years</c:v>
                </c:pt>
                <c:pt idx="3">
                  <c:v>1 - 2  years</c:v>
                </c:pt>
                <c:pt idx="4">
                  <c:v>6 months</c:v>
                </c:pt>
                <c:pt idx="5">
                  <c:v>2 months &amp; above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22</c:v>
                </c:pt>
                <c:pt idx="4">
                  <c:v>13</c:v>
                </c:pt>
                <c:pt idx="5">
                  <c:v>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spPr>
    <a:solidFill>
      <a:schemeClr val="tx1">
        <a:lumMod val="65000"/>
        <a:lumOff val="35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3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legislation</c:v>
                </c:pt>
                <c:pt idx="1">
                  <c:v>job discription</c:v>
                </c:pt>
                <c:pt idx="2">
                  <c:v>authorization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</c:v>
                </c:pt>
                <c:pt idx="1">
                  <c:v>38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31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legislation</c:v>
                </c:pt>
                <c:pt idx="1">
                  <c:v>job discription</c:v>
                </c:pt>
                <c:pt idx="2">
                  <c:v>authorization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</c:v>
                </c:pt>
                <c:pt idx="1">
                  <c:v>22</c:v>
                </c:pt>
                <c:pt idx="2">
                  <c:v>26</c:v>
                </c:pt>
              </c:numCache>
            </c:numRef>
          </c:val>
        </c:ser>
        <c:axId val="51414528"/>
        <c:axId val="51416064"/>
      </c:barChart>
      <c:catAx>
        <c:axId val="51414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1416064"/>
        <c:crosses val="autoZero"/>
        <c:auto val="1"/>
        <c:lblAlgn val="ctr"/>
        <c:lblOffset val="100"/>
      </c:catAx>
      <c:valAx>
        <c:axId val="51416064"/>
        <c:scaling>
          <c:orientation val="minMax"/>
        </c:scaling>
        <c:axPos val="l"/>
        <c:majorGridlines/>
        <c:numFmt formatCode="General" sourceLinked="1"/>
        <c:tickLblPos val="nextTo"/>
        <c:crossAx val="514145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>
        <c:manualLayout>
          <c:xMode val="edge"/>
          <c:yMode val="edge"/>
          <c:x val="0.39192113808918638"/>
          <c:y val="0.83899187149540466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7341592673981726E-2"/>
          <c:y val="5.3610854500188654E-2"/>
          <c:w val="0.79699126882370075"/>
          <c:h val="0.8566780195331282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8374624874259657E-2"/>
                  <c:y val="-1.9377329000207392E-2"/>
                </c:manualLayout>
              </c:layout>
              <c:showVal val="1"/>
            </c:dLbl>
            <c:dLbl>
              <c:idx val="1"/>
              <c:layout>
                <c:manualLayout>
                  <c:x val="-9.3004582496507247E-3"/>
                  <c:y val="-2.5021534830638327E-2"/>
                </c:manualLayout>
              </c:layout>
              <c:showVal val="1"/>
            </c:dLbl>
            <c:dLbl>
              <c:idx val="2"/>
              <c:layout>
                <c:manualLayout>
                  <c:x val="0.13037804730733921"/>
                  <c:y val="-2.5168803760250907E-2"/>
                </c:manualLayout>
              </c:layout>
              <c:showVal val="1"/>
            </c:dLbl>
            <c:dLbl>
              <c:idx val="3"/>
              <c:layout>
                <c:manualLayout>
                  <c:x val="1.6963672906205977E-3"/>
                  <c:y val="-5.8126313719223631E-2"/>
                </c:manualLayout>
              </c:layout>
              <c:showVal val="1"/>
            </c:dLbl>
            <c:dLbl>
              <c:idx val="4"/>
              <c:layout>
                <c:manualLayout>
                  <c:x val="-3.1412083426179895E-3"/>
                  <c:y val="-2.013896702783425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Deep Burial</c:v>
                </c:pt>
                <c:pt idx="1">
                  <c:v>Autoclave</c:v>
                </c:pt>
                <c:pt idx="2">
                  <c:v>Segregation</c:v>
                </c:pt>
                <c:pt idx="3">
                  <c:v>Incineration</c:v>
                </c:pt>
                <c:pt idx="4">
                  <c:v>no response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36</c:v>
                </c:pt>
                <c:pt idx="3">
                  <c:v>5</c:v>
                </c:pt>
                <c:pt idx="4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solidFill>
      <a:schemeClr val="bg2"/>
    </a:solidFill>
    <a:ln>
      <a:solidFill>
        <a:schemeClr val="tx1"/>
      </a:solidFill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5462962962962982E-2"/>
          <c:y val="0.23490635635204701"/>
          <c:w val="0.67130963276598676"/>
          <c:h val="0.7650936436479566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RESPONSE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5.8033029529225904E-3"/>
                  <c:y val="-2.1184018664333636E-2"/>
                </c:manualLayout>
              </c:layout>
              <c:showVal val="1"/>
            </c:dLbl>
            <c:dLbl>
              <c:idx val="1"/>
              <c:layout>
                <c:manualLayout>
                  <c:x val="3.3528639148726225E-2"/>
                  <c:y val="-5.5335583052118512E-2"/>
                </c:manualLayout>
              </c:layout>
              <c:showVal val="1"/>
            </c:dLbl>
            <c:dLbl>
              <c:idx val="2"/>
              <c:layout>
                <c:manualLayout>
                  <c:x val="-3.6752385206717912E-2"/>
                  <c:y val="2.4313002541348997E-2"/>
                </c:manualLayout>
              </c:layout>
              <c:showVal val="1"/>
            </c:dLbl>
            <c:dLbl>
              <c:idx val="3"/>
              <c:layout>
                <c:manualLayout>
                  <c:x val="-1.1251375119177003E-2"/>
                  <c:y val="-2.979169270507853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Dumping in coorporation bin</c:v>
                </c:pt>
                <c:pt idx="1">
                  <c:v>House to house waste collection</c:v>
                </c:pt>
                <c:pt idx="2">
                  <c:v>Authorised hospital waste collection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46</c:v>
                </c:pt>
                <c:pt idx="3">
                  <c:v>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spPr>
    <a:solidFill>
      <a:schemeClr val="bg2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4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staff responded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6.944444444444523E-3"/>
                  <c:y val="-0.14682539682540036"/>
                </c:manualLayout>
              </c:layout>
              <c:showVal val="1"/>
            </c:dLbl>
            <c:dLbl>
              <c:idx val="1"/>
              <c:layout>
                <c:manualLayout>
                  <c:x val="-2.3148148148148147E-3"/>
                  <c:y val="-0.36904761904762357"/>
                </c:manualLayout>
              </c:layout>
              <c:showVal val="1"/>
            </c:dLbl>
            <c:dLbl>
              <c:idx val="2"/>
              <c:layout>
                <c:manualLayout>
                  <c:x val="-2.3148148148148147E-3"/>
                  <c:y val="-0.1388888888888889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2282302658773812"/>
                </c:manualLayout>
              </c:layout>
              <c:showVal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48 HOURS</c:v>
                </c:pt>
                <c:pt idx="1">
                  <c:v>24 HOURS</c:v>
                </c:pt>
                <c:pt idx="2">
                  <c:v>72 HOURS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45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</c:ser>
        <c:overlap val="100"/>
        <c:axId val="66557440"/>
        <c:axId val="66558976"/>
      </c:barChart>
      <c:catAx>
        <c:axId val="66557440"/>
        <c:scaling>
          <c:orientation val="minMax"/>
        </c:scaling>
        <c:axPos val="b"/>
        <c:tickLblPos val="nextTo"/>
        <c:crossAx val="66558976"/>
        <c:crosses val="autoZero"/>
        <c:auto val="1"/>
        <c:lblAlgn val="ctr"/>
        <c:lblOffset val="100"/>
      </c:catAx>
      <c:valAx>
        <c:axId val="66558976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General" sourceLinked="1"/>
        <c:tickLblPos val="nextTo"/>
        <c:crossAx val="66557440"/>
        <c:crosses val="autoZero"/>
        <c:crossBetween val="between"/>
      </c:valAx>
    </c:plotArea>
    <c:legend>
      <c:legendPos val="r"/>
      <c:layout/>
    </c:legend>
    <c:plotVisOnly val="1"/>
  </c:chart>
  <c:spPr>
    <a:solidFill>
      <a:sysClr val="windowText" lastClr="000000">
        <a:lumMod val="65000"/>
        <a:lumOff val="35000"/>
      </a:sysClr>
    </a:solidFill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Response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response</c:v>
                </c:pt>
              </c:strCache>
            </c:strRef>
          </c:tx>
          <c:dLbls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sodium hypochloride</c:v>
                </c:pt>
                <c:pt idx="1">
                  <c:v>bleeching powder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</c:v>
                </c:pt>
                <c:pt idx="1">
                  <c:v>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ln cmpd="sng"/>
  </c:spPr>
  <c:txPr>
    <a:bodyPr/>
    <a:lstStyle/>
    <a:p>
      <a:pPr>
        <a:defRPr sz="16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title>
      <c:tx>
        <c:rich>
          <a:bodyPr/>
          <a:lstStyle/>
          <a:p>
            <a:pPr>
              <a:defRPr/>
            </a:pPr>
            <a:r>
              <a:rPr lang="en-US"/>
              <a:t>Total Responses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responces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Sheet1!$A$2:$A$3</c:f>
              <c:strCache>
                <c:ptCount val="2"/>
                <c:pt idx="0">
                  <c:v>correct matches</c:v>
                </c:pt>
                <c:pt idx="1">
                  <c:v>Incorrect matches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9</c:v>
                </c:pt>
              </c:numCache>
            </c:numRef>
          </c:val>
        </c:ser>
        <c:overlap val="50"/>
        <c:axId val="67038208"/>
        <c:axId val="67181952"/>
      </c:barChart>
      <c:catAx>
        <c:axId val="67038208"/>
        <c:scaling>
          <c:orientation val="minMax"/>
        </c:scaling>
        <c:axPos val="b"/>
        <c:tickLblPos val="nextTo"/>
        <c:crossAx val="67181952"/>
        <c:crosses val="autoZero"/>
        <c:auto val="1"/>
        <c:lblAlgn val="ctr"/>
        <c:lblOffset val="100"/>
      </c:catAx>
      <c:valAx>
        <c:axId val="67181952"/>
        <c:scaling>
          <c:orientation val="minMax"/>
        </c:scaling>
        <c:axPos val="l"/>
        <c:majorGridlines/>
        <c:numFmt formatCode="General" sourceLinked="1"/>
        <c:tickLblPos val="nextTo"/>
        <c:crossAx val="67038208"/>
        <c:crosses val="autoZero"/>
        <c:crossBetween val="between"/>
      </c:valAx>
    </c:plotArea>
    <c:legend>
      <c:legendPos val="r"/>
      <c:layout/>
    </c:legend>
    <c:plotVisOnly val="1"/>
  </c:chart>
  <c:spPr>
    <a:ln>
      <a:solidFill>
        <a:schemeClr val="bg2">
          <a:lumMod val="10000"/>
        </a:schemeClr>
      </a:solidFill>
      <a:beve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Responses</c:v>
                </c:pt>
              </c:strCache>
            </c:strRef>
          </c:tx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tx1"/>
              </a:solidFill>
            </c:spPr>
          </c:dPt>
          <c:dPt>
            <c:idx val="4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1.8352257195623626E-3"/>
                  <c:y val="-0.40887722368037338"/>
                </c:manualLayout>
              </c:layout>
              <c:showVal val="1"/>
            </c:dLbl>
            <c:dLbl>
              <c:idx val="1"/>
              <c:layout>
                <c:manualLayout>
                  <c:x val="-2.3052244190426082E-3"/>
                  <c:y val="-0.10288065843621547"/>
                </c:manualLayout>
              </c:layout>
              <c:showVal val="1"/>
            </c:dLbl>
            <c:dLbl>
              <c:idx val="2"/>
              <c:layout>
                <c:manualLayout>
                  <c:x val="-6.9156732571278917E-3"/>
                  <c:y val="-0.10288065843621538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9.2592592592594766E-2"/>
                </c:manualLayout>
              </c:layout>
              <c:showVal val="1"/>
            </c:dLbl>
            <c:dLbl>
              <c:idx val="4"/>
              <c:layout>
                <c:manualLayout>
                  <c:x val="-2.3052244190426082E-3"/>
                  <c:y val="-0.12860082304526738"/>
                </c:manualLayout>
              </c:layout>
              <c:showVal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correct response</c:v>
                </c:pt>
                <c:pt idx="1">
                  <c:v>incineration</c:v>
                </c:pt>
                <c:pt idx="2">
                  <c:v>deep burial</c:v>
                </c:pt>
                <c:pt idx="3">
                  <c:v>disposed in blue bag</c:v>
                </c:pt>
                <c:pt idx="4">
                  <c:v>no response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11</c:v>
                </c:pt>
              </c:numCache>
            </c:numRef>
          </c:val>
        </c:ser>
        <c:overlap val="100"/>
        <c:axId val="68272128"/>
        <c:axId val="68274048"/>
      </c:barChart>
      <c:catAx>
        <c:axId val="68272128"/>
        <c:scaling>
          <c:orientation val="minMax"/>
        </c:scaling>
        <c:axPos val="b"/>
        <c:tickLblPos val="nextTo"/>
        <c:crossAx val="68274048"/>
        <c:crosses val="autoZero"/>
        <c:auto val="1"/>
        <c:lblAlgn val="ctr"/>
        <c:lblOffset val="100"/>
      </c:catAx>
      <c:valAx>
        <c:axId val="68274048"/>
        <c:scaling>
          <c:orientation val="minMax"/>
        </c:scaling>
        <c:axPos val="l"/>
        <c:majorGridlines/>
        <c:numFmt formatCode="General" sourceLinked="1"/>
        <c:tickLblPos val="nextTo"/>
        <c:crossAx val="682721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36E34B-381F-4FC2-8192-66D0DF7BB684}" type="datetimeFigureOut">
              <a:rPr lang="en-US" smtClean="0"/>
              <a:pPr/>
              <a:t>7/26/2011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012301-3F92-4641-B702-616496AF1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239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BHAGWAN MAHAVEER CANCER HOSPITAL &amp; RESEARCH CENTRE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1628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ospital Buildi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Algerian" pitchFamily="82" charset="0"/>
              </a:rPr>
              <a:t>TOTAL STAFF NURSE DISTRIBUTION AND EXPERIENCE </a:t>
            </a:r>
            <a:endParaRPr lang="en-US" sz="28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Waste management policy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Algerian" pitchFamily="82" charset="0"/>
              </a:rPr>
              <a:t>WASTE MANAGEMENT PRACTICE</a:t>
            </a: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sz="3200" u="sng" dirty="0" smtClean="0">
                <a:latin typeface="Algerian" pitchFamily="82" charset="0"/>
              </a:rPr>
              <a:t>WASTE DISPOSAL METHOD</a:t>
            </a: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Responses for waste storage time limit</a:t>
            </a: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u="sng" dirty="0" smtClean="0">
                <a:latin typeface="Algerian" pitchFamily="82" charset="0"/>
              </a:rPr>
              <a:t>Chemical treatment used for disinfecting waste in the hospital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u="sng" dirty="0" smtClean="0">
                <a:latin typeface="Algerian" pitchFamily="82" charset="0"/>
              </a:rPr>
              <a:t>Knowledge regarding </a:t>
            </a:r>
            <a:r>
              <a:rPr lang="en-US" sz="3600" u="sng" dirty="0" err="1" smtClean="0">
                <a:latin typeface="Algerian" pitchFamily="82" charset="0"/>
              </a:rPr>
              <a:t>colour</a:t>
            </a:r>
            <a:r>
              <a:rPr lang="en-US" sz="3600" u="sng" dirty="0" smtClean="0">
                <a:latin typeface="Algerian" pitchFamily="82" charset="0"/>
              </a:rPr>
              <a:t> coded bin and related waste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>
                <a:latin typeface="Algerian" pitchFamily="82" charset="0"/>
              </a:rPr>
              <a:t>Method of needle disposal</a:t>
            </a:r>
            <a:r>
              <a:rPr lang="en-US" sz="3600" dirty="0" smtClean="0">
                <a:latin typeface="Algerian" pitchFamily="82" charset="0"/>
              </a:rPr>
              <a:t/>
            </a:r>
            <a:br>
              <a:rPr lang="en-US" sz="3600" dirty="0" smtClean="0">
                <a:latin typeface="Algerian" pitchFamily="82" charset="0"/>
              </a:rPr>
            </a:br>
            <a:endParaRPr lang="en-US" sz="36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 </a:t>
            </a:r>
            <a:r>
              <a:rPr lang="en-US" sz="3600" u="sng" dirty="0" smtClean="0">
                <a:latin typeface="Algerian" pitchFamily="82" charset="0"/>
              </a:rPr>
              <a:t>Method of disinfecting blood spillage</a:t>
            </a:r>
            <a:endParaRPr lang="en-US" sz="36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Algerian" pitchFamily="82" charset="0"/>
              </a:rPr>
              <a:t>Method of disposing </a:t>
            </a:r>
            <a:r>
              <a:rPr lang="en-US" sz="3200" u="sng" dirty="0" err="1" smtClean="0">
                <a:latin typeface="Algerian" pitchFamily="82" charset="0"/>
              </a:rPr>
              <a:t>Cytotoxic</a:t>
            </a:r>
            <a:r>
              <a:rPr lang="en-US" sz="3200" u="sng" dirty="0" smtClean="0">
                <a:latin typeface="Algerian" pitchFamily="82" charset="0"/>
              </a:rPr>
              <a:t> drugs</a:t>
            </a: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     </a:t>
            </a:r>
            <a:r>
              <a:rPr lang="en-US" sz="3200" dirty="0" smtClean="0">
                <a:latin typeface="Algerian" pitchFamily="82" charset="0"/>
              </a:rPr>
              <a:t>ORGANIZATION  OVERVIEW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 BMCHRC is a </a:t>
            </a:r>
            <a:r>
              <a:rPr lang="en-US" sz="2400" b="1" dirty="0" smtClean="0"/>
              <a:t>207</a:t>
            </a:r>
            <a:r>
              <a:rPr lang="en-US" sz="2400" dirty="0" smtClean="0"/>
              <a:t> bedded comprehensive cancer care centre.</a:t>
            </a:r>
          </a:p>
          <a:p>
            <a:pPr>
              <a:buNone/>
            </a:pPr>
            <a:r>
              <a:rPr lang="en-US" sz="2400" dirty="0" smtClean="0"/>
              <a:t>Hospital Provides tertiary cancer care.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Area &amp; layout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Constructed on area of 90,000sq.ft &amp; occupies an area of 22,166 m2</a:t>
            </a:r>
          </a:p>
          <a:p>
            <a:pPr>
              <a:buNone/>
            </a:pPr>
            <a:r>
              <a:rPr lang="en-US" sz="2400" b="1" u="sng" dirty="0" smtClean="0"/>
              <a:t>Location</a:t>
            </a:r>
            <a:r>
              <a:rPr lang="en-US" sz="2400" dirty="0" smtClean="0"/>
              <a:t>:  hospital situated on Jawaharlal </a:t>
            </a:r>
            <a:r>
              <a:rPr lang="en-US" sz="2400" dirty="0" err="1" smtClean="0"/>
              <a:t>Lal</a:t>
            </a:r>
            <a:r>
              <a:rPr lang="en-US" sz="2400" dirty="0" smtClean="0"/>
              <a:t> Nehru </a:t>
            </a:r>
            <a:r>
              <a:rPr lang="en-US" sz="2400" dirty="0" err="1" smtClean="0"/>
              <a:t>Marg</a:t>
            </a:r>
            <a:r>
              <a:rPr lang="en-US" sz="2400" dirty="0" smtClean="0"/>
              <a:t> at </a:t>
            </a:r>
            <a:r>
              <a:rPr lang="en-US" sz="2400" dirty="0" err="1" smtClean="0"/>
              <a:t>Jaipur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Hospital has all department related to oncology well equipped with advance technology with 5 ICU beds.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Algerian" pitchFamily="82" charset="0"/>
              </a:rPr>
              <a:t>Method of disposing used gloves</a:t>
            </a: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latin typeface="Algerian" pitchFamily="82" charset="0"/>
              </a:rPr>
              <a:t>Identification of Biohazard and </a:t>
            </a:r>
            <a:r>
              <a:rPr lang="en-US" sz="3200" u="sng" dirty="0" err="1" smtClean="0">
                <a:latin typeface="Algerian" pitchFamily="82" charset="0"/>
              </a:rPr>
              <a:t>Cytotoxic</a:t>
            </a:r>
            <a:r>
              <a:rPr lang="en-US" sz="3200" u="sng" dirty="0" smtClean="0">
                <a:latin typeface="Algerian" pitchFamily="82" charset="0"/>
              </a:rPr>
              <a:t> symbol</a:t>
            </a:r>
            <a:r>
              <a:rPr lang="en-US" sz="3200" dirty="0" smtClean="0">
                <a:latin typeface="Algerian" pitchFamily="82" charset="0"/>
              </a:rPr>
              <a:t/>
            </a:r>
            <a:br>
              <a:rPr lang="en-US" sz="3200" dirty="0" smtClean="0">
                <a:latin typeface="Algerian" pitchFamily="82" charset="0"/>
              </a:rPr>
            </a:b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8100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334000" y="1676400"/>
          <a:ext cx="3505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EDUCATION ASSESSMENT OF STAFF </a:t>
            </a:r>
            <a:endParaRPr lang="en-US" sz="32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649224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lgerian" pitchFamily="82" charset="0"/>
              </a:rPr>
              <a:t>RECOMMANDATION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Training program for the staff</a:t>
            </a:r>
          </a:p>
          <a:p>
            <a:r>
              <a:rPr lang="en-US" sz="3000" dirty="0" smtClean="0"/>
              <a:t>Proper orientation related to the subject </a:t>
            </a:r>
          </a:p>
          <a:p>
            <a:r>
              <a:rPr lang="en-US" sz="3000" dirty="0" smtClean="0"/>
              <a:t>Periodic audits for biomedical waste management </a:t>
            </a:r>
          </a:p>
          <a:p>
            <a:r>
              <a:rPr lang="en-US" sz="3000" dirty="0" smtClean="0"/>
              <a:t>Proper record maintenance, record keeping .</a:t>
            </a:r>
          </a:p>
          <a:p>
            <a:r>
              <a:rPr lang="en-US" sz="3000" dirty="0" smtClean="0"/>
              <a:t>Charts with pictorial representation for waste segregation </a:t>
            </a:r>
          </a:p>
          <a:p>
            <a:r>
              <a:rPr lang="en-US" sz="3000" dirty="0" smtClean="0"/>
              <a:t>Staff nurses in charge should instruct and guide their junior staff.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lgerian" pitchFamily="82" charset="0"/>
              </a:rPr>
              <a:t>Recommendation </a:t>
            </a:r>
            <a:r>
              <a:rPr lang="en-US" sz="1800" dirty="0" err="1" smtClean="0">
                <a:latin typeface="Algerian" pitchFamily="82" charset="0"/>
              </a:rPr>
              <a:t>contd</a:t>
            </a:r>
            <a:r>
              <a:rPr lang="en-US" sz="1800" dirty="0" smtClean="0">
                <a:latin typeface="Algerian" pitchFamily="82" charset="0"/>
              </a:rPr>
              <a:t>…..</a:t>
            </a:r>
            <a:endParaRPr lang="en-US" sz="1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PPTC should be labeled with date of issue.</a:t>
            </a:r>
          </a:p>
          <a:p>
            <a:r>
              <a:rPr lang="en-US" sz="2800" dirty="0" smtClean="0"/>
              <a:t>A demonstration class should be arranged time to time for housekeeping staff.</a:t>
            </a:r>
          </a:p>
          <a:p>
            <a:r>
              <a:rPr lang="en-US" sz="2800" dirty="0" smtClean="0"/>
              <a:t>Should wear gloves, masks for their safety.</a:t>
            </a:r>
          </a:p>
          <a:p>
            <a:r>
              <a:rPr lang="en-US" sz="2800" dirty="0" smtClean="0"/>
              <a:t>PPTC should be kept closed always.</a:t>
            </a:r>
          </a:p>
          <a:p>
            <a:r>
              <a:rPr lang="en-US" sz="2800" dirty="0" smtClean="0"/>
              <a:t>Gloves should not be reused to control hospital acquired infection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Algerian" pitchFamily="82" charset="0"/>
              </a:rPr>
              <a:t>Plastic waste in yellow bin(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</a:rPr>
              <a:t>left</a:t>
            </a:r>
            <a:r>
              <a:rPr lang="en-US" sz="2200" dirty="0" smtClean="0">
                <a:latin typeface="Algerian" pitchFamily="82" charset="0"/>
              </a:rPr>
              <a:t>)&amp; needle kept exposed(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</a:rPr>
              <a:t>below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:\Documents and Settings\admin\Desktop\New Folder (2)\New Folder\IMG_0047 (86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3352800" cy="34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Desktop\New Folder (2)\New Folder\IMG_00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36553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C:\Documents and Settings\admin\Desktop\New Folder (2)\New Folder\IMG_0058 (97)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066800"/>
            <a:ext cx="2743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latin typeface="Algerian" pitchFamily="82" charset="0"/>
              </a:rPr>
              <a:t>BMW storage area(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</a:rPr>
              <a:t>left</a:t>
            </a:r>
            <a:r>
              <a:rPr lang="en-US" sz="2700" dirty="0" smtClean="0">
                <a:latin typeface="Algerian" pitchFamily="82" charset="0"/>
              </a:rPr>
              <a:t>), gloves &amp;paper in yellow bin(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</a:rPr>
              <a:t>right</a:t>
            </a:r>
            <a:r>
              <a:rPr lang="en-US" sz="2700" dirty="0" smtClean="0">
                <a:latin typeface="Algerian" pitchFamily="82" charset="0"/>
              </a:rPr>
              <a:t>), gloves washed and hanged in circulation area(</a:t>
            </a:r>
            <a:r>
              <a:rPr lang="en-US" sz="2200" dirty="0" smtClean="0">
                <a:solidFill>
                  <a:srgbClr val="C00000"/>
                </a:solidFill>
                <a:latin typeface="Algerian" pitchFamily="82" charset="0"/>
              </a:rPr>
              <a:t>below</a:t>
            </a:r>
            <a:r>
              <a:rPr lang="en-US" sz="2700" dirty="0" smtClean="0">
                <a:latin typeface="Algerian" pitchFamily="82" charset="0"/>
              </a:rPr>
              <a:t>)</a:t>
            </a:r>
            <a:endParaRPr lang="en-US" sz="2700" dirty="0">
              <a:latin typeface="Algerian" pitchFamily="82" charset="0"/>
            </a:endParaRPr>
          </a:p>
        </p:txBody>
      </p:sp>
      <p:pic>
        <p:nvPicPr>
          <p:cNvPr id="4" name="Content Placeholder 3" descr="C:\Documents and Settings\admin\Desktop\New Folder (2)\New Folder\IMG_0062 (10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Desktop\New Folder (2)\New Folder\IMG_00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28392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admin\Desktop\New Folder (2)\New Folder\IMG_0046 (85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552889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Algerian" pitchFamily="82" charset="0"/>
              </a:rPr>
              <a:t>Training program for staff nurses on       Bio Medical Waste Management </a:t>
            </a:r>
            <a:r>
              <a:rPr lang="en-US" sz="2200" dirty="0" smtClean="0">
                <a:latin typeface="Algerian" pitchFamily="82" charset="0"/>
              </a:rPr>
              <a:t/>
            </a:r>
            <a:br>
              <a:rPr lang="en-US" sz="2200" dirty="0" smtClean="0">
                <a:latin typeface="Algerian" pitchFamily="82" charset="0"/>
              </a:rPr>
            </a:br>
            <a:r>
              <a:rPr lang="en-US" sz="2200" dirty="0" smtClean="0">
                <a:latin typeface="Algerian" pitchFamily="82" charset="0"/>
              </a:rPr>
              <a:t>                                      </a:t>
            </a:r>
            <a:endParaRPr lang="en-US" dirty="0"/>
          </a:p>
        </p:txBody>
      </p:sp>
      <p:pic>
        <p:nvPicPr>
          <p:cNvPr id="4" name="Content Placeholder 3" descr="C:\Documents and Settings\admin\Desktop\New Folder (2)\New Folder\IMG_0031 (5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858000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THANK YOU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Dr.Deepti </a:t>
            </a:r>
            <a:r>
              <a:rPr lang="en-US" dirty="0" err="1" smtClean="0"/>
              <a:t>Vaidya</a:t>
            </a:r>
            <a:r>
              <a:rPr lang="en-US" dirty="0" smtClean="0"/>
              <a:t>                                   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lgerian" pitchFamily="82" charset="0"/>
              </a:rPr>
              <a:t>VISION &amp; MISSION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Vision: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To make </a:t>
            </a:r>
            <a:r>
              <a:rPr lang="en-US" dirty="0" err="1" smtClean="0"/>
              <a:t>bhagwan</a:t>
            </a:r>
            <a:r>
              <a:rPr lang="en-US" dirty="0" smtClean="0"/>
              <a:t> </a:t>
            </a:r>
            <a:r>
              <a:rPr lang="en-US" dirty="0" err="1" smtClean="0"/>
              <a:t>Mahaveer</a:t>
            </a:r>
            <a:r>
              <a:rPr lang="en-US" dirty="0" smtClean="0"/>
              <a:t> Cancer Hospital and Research Centre a comprehensive world class cancer management center with cutting edge technology.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Mission</a:t>
            </a:r>
          </a:p>
          <a:p>
            <a:r>
              <a:rPr lang="en-US" dirty="0" smtClean="0"/>
              <a:t>To control and eliminate the problem of cancer and to alleviate the suffering of cancer patients in the country.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9811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lgerian" pitchFamily="82" charset="0"/>
              </a:rPr>
              <a:t>                           </a:t>
            </a:r>
            <a:r>
              <a:rPr lang="en-US" sz="3200" dirty="0" smtClean="0">
                <a:latin typeface="Algerian" pitchFamily="82" charset="0"/>
              </a:rPr>
              <a:t>MAIN PROJECT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A  SURVEY TO ASSESS KNOWLEDGE, EDUCATION AND ATTITUDE OF NURSING STAFF AT BMCHRC REGARDING BIOMEDICAL WASTE MANAGEMENT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657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hms.harvard.edu/orsp/coms/images/B_hazar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Introduction to Biomedical Waste 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Definition of BMW</a:t>
            </a:r>
            <a:r>
              <a:rPr lang="en-US" sz="2800" b="1" dirty="0" smtClean="0"/>
              <a:t>:</a:t>
            </a:r>
          </a:p>
          <a:p>
            <a:pPr>
              <a:buNone/>
            </a:pPr>
            <a:r>
              <a:rPr lang="en-US" sz="2800" b="1" dirty="0" smtClean="0"/>
              <a:t>    “</a:t>
            </a:r>
            <a:r>
              <a:rPr lang="en-US" sz="2800" dirty="0" smtClean="0"/>
              <a:t>Any waste that is generated in the diagnosis, treatment or immunization of human beings or animals, in research pertaining thereto, or in the production or testing of biological.”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TYPE OF WASTE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000" b="1" u="sng" dirty="0" smtClean="0"/>
              <a:t>Infectious waste</a:t>
            </a:r>
            <a:r>
              <a:rPr lang="en-US" sz="2000" dirty="0" smtClean="0"/>
              <a:t>: soiled waste, dressings, catheter, </a:t>
            </a:r>
            <a:r>
              <a:rPr lang="en-US" sz="2000" dirty="0" err="1" smtClean="0"/>
              <a:t>uro</a:t>
            </a:r>
            <a:r>
              <a:rPr lang="en-US" sz="2000" dirty="0" smtClean="0"/>
              <a:t> bags, discarded blood,  medicines, ampoules, sharps, gloves etc.</a:t>
            </a:r>
          </a:p>
          <a:p>
            <a:pPr>
              <a:buNone/>
            </a:pPr>
            <a:r>
              <a:rPr lang="en-US" sz="2000" b="1" u="sng" dirty="0" smtClean="0"/>
              <a:t>Non infectious waste</a:t>
            </a:r>
            <a:r>
              <a:rPr lang="en-US" sz="2000" dirty="0" smtClean="0"/>
              <a:t>: municipal waste, office waste or kitchen waste etc.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lgerian" pitchFamily="82" charset="0"/>
              </a:rPr>
              <a:t>Objective of the study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To assess the knowledge among nursing staff regarding biomedical waste management.</a:t>
            </a:r>
          </a:p>
          <a:p>
            <a:pPr lvl="0"/>
            <a:r>
              <a:rPr lang="en-US" sz="2400" dirty="0" smtClean="0"/>
              <a:t>To know hospital policy and practices for biomedical waste management.</a:t>
            </a:r>
          </a:p>
          <a:p>
            <a:pPr lvl="0"/>
            <a:r>
              <a:rPr lang="en-US" sz="2400" dirty="0" smtClean="0"/>
              <a:t>Assessment of knowledge, attitude and education.</a:t>
            </a:r>
          </a:p>
          <a:p>
            <a:pPr lvl="0"/>
            <a:r>
              <a:rPr lang="en-US" sz="2400" dirty="0" smtClean="0"/>
              <a:t>To determine awareness.</a:t>
            </a:r>
          </a:p>
          <a:p>
            <a:pPr lvl="0"/>
            <a:r>
              <a:rPr lang="en-US" sz="2400" dirty="0" smtClean="0"/>
              <a:t>To provide necessary recommendation.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METHODOLOGY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Survey was conducted over staff nurses in the hospital.</a:t>
            </a:r>
          </a:p>
          <a:p>
            <a:pPr>
              <a:buNone/>
            </a:pPr>
            <a:r>
              <a:rPr lang="en-US" sz="2800" dirty="0" smtClean="0"/>
              <a:t>Total number of staff nurses in hospital :</a:t>
            </a:r>
            <a:r>
              <a:rPr lang="en-US" sz="2800" dirty="0" smtClean="0">
                <a:solidFill>
                  <a:srgbClr val="C00000"/>
                </a:solidFill>
              </a:rPr>
              <a:t>85</a:t>
            </a:r>
          </a:p>
          <a:p>
            <a:pPr>
              <a:buNone/>
            </a:pPr>
            <a:r>
              <a:rPr lang="en-US" sz="2800" u="sng" dirty="0" smtClean="0"/>
              <a:t>Type of questionnaires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dirty="0" smtClean="0"/>
              <a:t>  Open and closed ended questionnaires on </a:t>
            </a:r>
            <a:r>
              <a:rPr lang="en-US" sz="2800" dirty="0" smtClean="0">
                <a:solidFill>
                  <a:srgbClr val="C00000"/>
                </a:solidFill>
              </a:rPr>
              <a:t>biomedical waste management </a:t>
            </a:r>
            <a:r>
              <a:rPr lang="en-US" sz="2800" dirty="0" smtClean="0"/>
              <a:t>(assessing knowledge, education and attitude) distributed among </a:t>
            </a:r>
            <a:r>
              <a:rPr lang="en-US" sz="2800" b="1" dirty="0" smtClean="0">
                <a:solidFill>
                  <a:srgbClr val="C00000"/>
                </a:solidFill>
              </a:rPr>
              <a:t>81</a:t>
            </a:r>
            <a:r>
              <a:rPr lang="en-US" sz="2800" dirty="0" smtClean="0"/>
              <a:t> staff nurses.</a:t>
            </a:r>
          </a:p>
          <a:p>
            <a:pPr>
              <a:buNone/>
            </a:pPr>
            <a:r>
              <a:rPr lang="en-US" sz="2800" dirty="0" smtClean="0"/>
              <a:t> Out of 81 SN total </a:t>
            </a:r>
            <a:r>
              <a:rPr lang="en-US" sz="2800" b="1" dirty="0" smtClean="0">
                <a:solidFill>
                  <a:srgbClr val="0070C0"/>
                </a:solidFill>
              </a:rPr>
              <a:t>60</a:t>
            </a:r>
            <a:r>
              <a:rPr lang="en-US" sz="2800" dirty="0" smtClean="0"/>
              <a:t> responded to the questionnaire.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lgerian" pitchFamily="82" charset="0"/>
              </a:rPr>
              <a:t>Observations</a:t>
            </a: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Nursing staff under survey had given their views in the questionnaires as per their knowledge and education.</a:t>
            </a:r>
          </a:p>
          <a:p>
            <a:r>
              <a:rPr lang="en-US" sz="2800" dirty="0" smtClean="0"/>
              <a:t>There was variation in responses towards the questions asked.</a:t>
            </a:r>
          </a:p>
          <a:p>
            <a:r>
              <a:rPr lang="en-US" sz="2800" dirty="0" smtClean="0"/>
              <a:t>These responses helped in assessing their knowledge status regarding Biomedical Waste.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3100" u="sng" dirty="0" smtClean="0">
                <a:latin typeface="Algerian" pitchFamily="82" charset="0"/>
              </a:rPr>
              <a:t>Age wise distribution of staff nurse </a:t>
            </a:r>
            <a:endParaRPr lang="en-US" sz="3100" dirty="0"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206</TotalTime>
  <Words>646</Words>
  <Application>Microsoft Office PowerPoint</Application>
  <PresentationFormat>On-screen Show (4:3)</PresentationFormat>
  <Paragraphs>140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BHAGWAN MAHAVEER CANCER HOSPITAL &amp; RESEARCH CENTRE</vt:lpstr>
      <vt:lpstr>     ORGANIZATION  OVERVIEW</vt:lpstr>
      <vt:lpstr>VISION &amp; MISSION</vt:lpstr>
      <vt:lpstr>                           MAIN PROJECT   A  SURVEY TO ASSESS KNOWLEDGE, EDUCATION AND ATTITUDE OF NURSING STAFF AT BMCHRC REGARDING BIOMEDICAL WASTE MANAGEMENT </vt:lpstr>
      <vt:lpstr>Introduction to Biomedical Waste </vt:lpstr>
      <vt:lpstr>Objective of the study</vt:lpstr>
      <vt:lpstr>METHODOLOGY</vt:lpstr>
      <vt:lpstr>Observations</vt:lpstr>
      <vt:lpstr> Age wise distribution of staff nurse </vt:lpstr>
      <vt:lpstr>TOTAL STAFF NURSE DISTRIBUTION AND EXPERIENCE </vt:lpstr>
      <vt:lpstr>Waste management policy</vt:lpstr>
      <vt:lpstr>WASTE MANAGEMENT PRACTICE</vt:lpstr>
      <vt:lpstr> WASTE DISPOSAL METHOD</vt:lpstr>
      <vt:lpstr>Responses for waste storage time limit</vt:lpstr>
      <vt:lpstr>Chemical treatment used for disinfecting waste in the hospital </vt:lpstr>
      <vt:lpstr>Knowledge regarding colour coded bin and related waste </vt:lpstr>
      <vt:lpstr>Method of needle disposal </vt:lpstr>
      <vt:lpstr> Method of disinfecting blood spillage</vt:lpstr>
      <vt:lpstr>Method of disposing Cytotoxic drugs</vt:lpstr>
      <vt:lpstr>Method of disposing used gloves</vt:lpstr>
      <vt:lpstr>Identification of Biohazard and Cytotoxic symbol </vt:lpstr>
      <vt:lpstr>EDUCATION ASSESSMENT OF STAFF </vt:lpstr>
      <vt:lpstr>RECOMMANDATION </vt:lpstr>
      <vt:lpstr>Recommendation contd…..</vt:lpstr>
      <vt:lpstr>Plastic waste in yellow bin(left)&amp; needle kept exposed(below)</vt:lpstr>
      <vt:lpstr>BMW storage area(left), gloves &amp;paper in yellow bin(right), gloves washed and hanged in circulation area(below)</vt:lpstr>
      <vt:lpstr>Training program for staff nurses on       Bio Medical Waste Management                                        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SURVEY TO ASSESS KNOWLEDGE, EDUCATION AND ATTITUDE OF NURSING STAFF IN THE Bhagwan Mahaveer Cancer hospital and Research Center REGARDING BIOMEDICAL WASTE                                 MANAGEMENT</dc:title>
  <dc:creator>iihmr</dc:creator>
  <cp:lastModifiedBy>iihmr</cp:lastModifiedBy>
  <cp:revision>12</cp:revision>
  <dcterms:created xsi:type="dcterms:W3CDTF">2011-06-28T12:13:15Z</dcterms:created>
  <dcterms:modified xsi:type="dcterms:W3CDTF">2011-07-26T02:27:28Z</dcterms:modified>
</cp:coreProperties>
</file>