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6" r:id="rId11"/>
    <p:sldId id="265" r:id="rId12"/>
    <p:sldId id="264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>
      <p:cViewPr varScale="1">
        <p:scale>
          <a:sx n="69" d="100"/>
          <a:sy n="69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Means Scores Knowledge</c:v>
          </c:tx>
          <c:cat>
            <c:strRef>
              <c:f>Sheet1!$B$3:$B$5</c:f>
              <c:strCache>
                <c:ptCount val="3"/>
                <c:pt idx="0">
                  <c:v>mbbs</c:v>
                </c:pt>
                <c:pt idx="1">
                  <c:v>BDS</c:v>
                </c:pt>
                <c:pt idx="2">
                  <c:v>BPT</c:v>
                </c:pt>
              </c:strCache>
            </c:strRef>
          </c:cat>
          <c:val>
            <c:numRef>
              <c:f>Sheet1!$C$3:$C$5</c:f>
              <c:numCache>
                <c:formatCode>General</c:formatCode>
                <c:ptCount val="3"/>
                <c:pt idx="0">
                  <c:v>9.83</c:v>
                </c:pt>
                <c:pt idx="1">
                  <c:v>8.8700000000000028</c:v>
                </c:pt>
                <c:pt idx="2">
                  <c:v>8.9</c:v>
                </c:pt>
              </c:numCache>
            </c:numRef>
          </c:val>
        </c:ser>
        <c:axId val="46802816"/>
        <c:axId val="46503040"/>
      </c:barChart>
      <c:catAx>
        <c:axId val="46802816"/>
        <c:scaling>
          <c:orientation val="minMax"/>
        </c:scaling>
        <c:axPos val="b"/>
        <c:tickLblPos val="nextTo"/>
        <c:crossAx val="46503040"/>
        <c:crosses val="autoZero"/>
        <c:auto val="1"/>
        <c:lblAlgn val="ctr"/>
        <c:lblOffset val="100"/>
      </c:catAx>
      <c:valAx>
        <c:axId val="46503040"/>
        <c:scaling>
          <c:orientation val="minMax"/>
        </c:scaling>
        <c:axPos val="l"/>
        <c:majorGridlines/>
        <c:numFmt formatCode="General" sourceLinked="1"/>
        <c:tickLblPos val="nextTo"/>
        <c:crossAx val="4680281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Mean Caution</c:v>
          </c:tx>
          <c:cat>
            <c:strRef>
              <c:f>Sheet1!$E$33:$E$35</c:f>
              <c:strCache>
                <c:ptCount val="3"/>
                <c:pt idx="0">
                  <c:v>MBBS</c:v>
                </c:pt>
                <c:pt idx="1">
                  <c:v>BDS</c:v>
                </c:pt>
                <c:pt idx="2">
                  <c:v>BPT</c:v>
                </c:pt>
              </c:strCache>
            </c:strRef>
          </c:cat>
          <c:val>
            <c:numRef>
              <c:f>Sheet1!$F$33:$F$35</c:f>
              <c:numCache>
                <c:formatCode>General</c:formatCode>
                <c:ptCount val="3"/>
                <c:pt idx="0">
                  <c:v>5.38</c:v>
                </c:pt>
                <c:pt idx="1">
                  <c:v>5.54</c:v>
                </c:pt>
                <c:pt idx="2">
                  <c:v>5.21</c:v>
                </c:pt>
              </c:numCache>
            </c:numRef>
          </c:val>
        </c:ser>
        <c:axId val="46506368"/>
        <c:axId val="46507904"/>
      </c:barChart>
      <c:catAx>
        <c:axId val="46506368"/>
        <c:scaling>
          <c:orientation val="minMax"/>
        </c:scaling>
        <c:axPos val="b"/>
        <c:tickLblPos val="nextTo"/>
        <c:crossAx val="46507904"/>
        <c:crosses val="autoZero"/>
        <c:auto val="1"/>
        <c:lblAlgn val="ctr"/>
        <c:lblOffset val="100"/>
      </c:catAx>
      <c:valAx>
        <c:axId val="46507904"/>
        <c:scaling>
          <c:orientation val="minMax"/>
        </c:scaling>
        <c:axPos val="l"/>
        <c:majorGridlines/>
        <c:numFmt formatCode="General" sourceLinked="1"/>
        <c:tickLblPos val="nextTo"/>
        <c:crossAx val="4650636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Mean training</c:v>
          </c:tx>
          <c:cat>
            <c:strRef>
              <c:f>Sheet1!$E$43:$E$45</c:f>
              <c:strCache>
                <c:ptCount val="3"/>
                <c:pt idx="0">
                  <c:v>MBBS</c:v>
                </c:pt>
                <c:pt idx="1">
                  <c:v>BDS</c:v>
                </c:pt>
                <c:pt idx="2">
                  <c:v>BPT</c:v>
                </c:pt>
              </c:strCache>
            </c:strRef>
          </c:cat>
          <c:val>
            <c:numRef>
              <c:f>Sheet1!$F$43:$F$45</c:f>
              <c:numCache>
                <c:formatCode>General</c:formatCode>
                <c:ptCount val="3"/>
                <c:pt idx="0">
                  <c:v>3.59</c:v>
                </c:pt>
                <c:pt idx="1">
                  <c:v>4.6199999999999966</c:v>
                </c:pt>
                <c:pt idx="2">
                  <c:v>4.96</c:v>
                </c:pt>
              </c:numCache>
            </c:numRef>
          </c:val>
        </c:ser>
        <c:axId val="46970368"/>
        <c:axId val="46971904"/>
      </c:barChart>
      <c:catAx>
        <c:axId val="46970368"/>
        <c:scaling>
          <c:orientation val="minMax"/>
        </c:scaling>
        <c:axPos val="b"/>
        <c:tickLblPos val="nextTo"/>
        <c:crossAx val="46971904"/>
        <c:crosses val="autoZero"/>
        <c:auto val="1"/>
        <c:lblAlgn val="ctr"/>
        <c:lblOffset val="100"/>
      </c:catAx>
      <c:valAx>
        <c:axId val="46971904"/>
        <c:scaling>
          <c:orientation val="minMax"/>
        </c:scaling>
        <c:axPos val="l"/>
        <c:majorGridlines/>
        <c:numFmt formatCode="General" sourceLinked="1"/>
        <c:tickLblPos val="nextTo"/>
        <c:crossAx val="4697036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/>
    <c:plotArea>
      <c:layout/>
      <c:barChart>
        <c:barDir val="col"/>
        <c:grouping val="clustered"/>
        <c:ser>
          <c:idx val="0"/>
          <c:order val="0"/>
          <c:tx>
            <c:v>Mean Willingness</c:v>
          </c:tx>
          <c:cat>
            <c:strRef>
              <c:f>Sheet1!$E$46:$E$48</c:f>
              <c:strCache>
                <c:ptCount val="3"/>
                <c:pt idx="0">
                  <c:v>MBBS</c:v>
                </c:pt>
                <c:pt idx="1">
                  <c:v>BDS</c:v>
                </c:pt>
                <c:pt idx="2">
                  <c:v>BPT</c:v>
                </c:pt>
              </c:strCache>
            </c:strRef>
          </c:cat>
          <c:val>
            <c:numRef>
              <c:f>Sheet1!$F$46:$F$48</c:f>
              <c:numCache>
                <c:formatCode>General</c:formatCode>
                <c:ptCount val="3"/>
                <c:pt idx="0">
                  <c:v>4.67</c:v>
                </c:pt>
                <c:pt idx="1">
                  <c:v>4.91</c:v>
                </c:pt>
                <c:pt idx="2">
                  <c:v>5.21</c:v>
                </c:pt>
              </c:numCache>
            </c:numRef>
          </c:val>
        </c:ser>
        <c:axId val="47467136"/>
        <c:axId val="47477120"/>
      </c:barChart>
      <c:catAx>
        <c:axId val="47467136"/>
        <c:scaling>
          <c:orientation val="minMax"/>
        </c:scaling>
        <c:axPos val="b"/>
        <c:tickLblPos val="nextTo"/>
        <c:crossAx val="47477120"/>
        <c:crosses val="autoZero"/>
        <c:auto val="1"/>
        <c:lblAlgn val="ctr"/>
        <c:lblOffset val="100"/>
      </c:catAx>
      <c:valAx>
        <c:axId val="47477120"/>
        <c:scaling>
          <c:orientation val="minMax"/>
        </c:scaling>
        <c:axPos val="l"/>
        <c:majorGridlines/>
        <c:numFmt formatCode="General" sourceLinked="1"/>
        <c:tickLblPos val="nextTo"/>
        <c:crossAx val="4746713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title/>
    <c:plotArea>
      <c:layout/>
      <c:barChart>
        <c:barDir val="col"/>
        <c:grouping val="clustered"/>
        <c:ser>
          <c:idx val="0"/>
          <c:order val="0"/>
          <c:tx>
            <c:v>Ethics</c:v>
          </c:tx>
          <c:cat>
            <c:strRef>
              <c:f>Sheet1!$E$51:$E$53</c:f>
              <c:strCache>
                <c:ptCount val="3"/>
                <c:pt idx="0">
                  <c:v>MBBS</c:v>
                </c:pt>
                <c:pt idx="1">
                  <c:v>BDS</c:v>
                </c:pt>
                <c:pt idx="2">
                  <c:v>BPT</c:v>
                </c:pt>
              </c:strCache>
            </c:strRef>
          </c:cat>
          <c:val>
            <c:numRef>
              <c:f>Sheet1!$F$51:$F$53</c:f>
              <c:numCache>
                <c:formatCode>General</c:formatCode>
                <c:ptCount val="3"/>
                <c:pt idx="0">
                  <c:v>5.34</c:v>
                </c:pt>
                <c:pt idx="1">
                  <c:v>4.9800000000000004</c:v>
                </c:pt>
                <c:pt idx="2">
                  <c:v>4.9000000000000004</c:v>
                </c:pt>
              </c:numCache>
            </c:numRef>
          </c:val>
        </c:ser>
        <c:axId val="47497216"/>
        <c:axId val="47498752"/>
      </c:barChart>
      <c:catAx>
        <c:axId val="47497216"/>
        <c:scaling>
          <c:orientation val="minMax"/>
        </c:scaling>
        <c:axPos val="b"/>
        <c:tickLblPos val="nextTo"/>
        <c:crossAx val="47498752"/>
        <c:crosses val="autoZero"/>
        <c:auto val="1"/>
        <c:lblAlgn val="ctr"/>
        <c:lblOffset val="100"/>
      </c:catAx>
      <c:valAx>
        <c:axId val="47498752"/>
        <c:scaling>
          <c:orientation val="minMax"/>
        </c:scaling>
        <c:axPos val="l"/>
        <c:majorGridlines/>
        <c:numFmt formatCode="General" sourceLinked="1"/>
        <c:tickLblPos val="nextTo"/>
        <c:crossAx val="47497216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697A30-AD29-4F18-8F59-C0834E66907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821F54-B953-4FA5-85BA-64D35CB83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“Situation </a:t>
            </a:r>
            <a:r>
              <a:rPr lang="en-US" b="1" dirty="0"/>
              <a:t>Analysis: Knowledge and attitude of medical students of </a:t>
            </a:r>
            <a:r>
              <a:rPr lang="en-US" b="1" dirty="0" err="1"/>
              <a:t>kalinga</a:t>
            </a:r>
            <a:r>
              <a:rPr lang="en-US" b="1" dirty="0"/>
              <a:t> Institute of medical sciences for </a:t>
            </a:r>
            <a:r>
              <a:rPr lang="en-US" b="1" dirty="0" smtClean="0"/>
              <a:t>HIV/AIDS”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90800" y="48768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1800" dirty="0" err="1" smtClean="0">
                <a:solidFill>
                  <a:schemeClr val="tx1"/>
                </a:solidFill>
              </a:rPr>
              <a:t>Abhimanyu</a:t>
            </a:r>
            <a:r>
              <a:rPr lang="en-US" sz="1800" dirty="0" smtClean="0">
                <a:solidFill>
                  <a:schemeClr val="tx1"/>
                </a:solidFill>
              </a:rPr>
              <a:t> Singh Chauhan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</a:rPr>
              <a:t>Research Investigator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</a:rPr>
              <a:t>PHFI-IIPHB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Mean Score Training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Mean Score Willingness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Mean score Ethics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 Knowledge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p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Knowledge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MBBS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MBBS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900" b="1" dirty="0" smtClean="0"/>
              <a:t>      </a:t>
            </a:r>
            <a:r>
              <a:rPr lang="en-US" sz="2400" b="1" dirty="0" smtClean="0"/>
              <a:t>THE </a:t>
            </a:r>
            <a:r>
              <a:rPr lang="en-US" sz="2400" b="1" dirty="0"/>
              <a:t>NULL HYPOTHESIS WAS TESTED AT THE 0.5 LEVEL OF SIGNIFICANCE:</a:t>
            </a:r>
          </a:p>
          <a:p>
            <a:r>
              <a:rPr lang="en-US" sz="2000" dirty="0"/>
              <a:t>There is a significant difference between the overall knowledge levels of HIV/AIDS between MBBS and BDS </a:t>
            </a:r>
            <a:r>
              <a:rPr lang="en-US" sz="2000" dirty="0" smtClean="0"/>
              <a:t>students.</a:t>
            </a:r>
            <a:endParaRPr lang="en-US" sz="2000" b="1" dirty="0"/>
          </a:p>
          <a:p>
            <a:r>
              <a:rPr lang="en-US" sz="2000" dirty="0"/>
              <a:t>Similarly there is a statistically significant difference between the overall knowledge levels of HIV/AIDS between MBBS and BPT </a:t>
            </a:r>
            <a:r>
              <a:rPr lang="en-US" sz="2000" dirty="0" smtClean="0"/>
              <a:t>students.</a:t>
            </a:r>
            <a:endParaRPr lang="en-US" sz="2000" b="1" dirty="0"/>
          </a:p>
          <a:p>
            <a:r>
              <a:rPr lang="en-US" sz="2000" dirty="0"/>
              <a:t>There is no statistical significance observed between BDS and BPT students </a:t>
            </a:r>
            <a:r>
              <a:rPr lang="en-US" sz="2000" dirty="0" smtClean="0"/>
              <a:t>.</a:t>
            </a:r>
            <a:endParaRPr lang="en-US" sz="2000" b="1" dirty="0"/>
          </a:p>
          <a:p>
            <a:r>
              <a:rPr lang="en-US" sz="2000" dirty="0"/>
              <a:t>Over all Knowledge of HIV/AIDS among the all participants is (M=9.20) .The students demonstrated an overall fairly good positive attitude (M=4.62) towards issues concerning HIV/AIDS.</a:t>
            </a:r>
            <a:endParaRPr lang="en-US" sz="20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900" dirty="0"/>
              <a:t>Due to the seriousness of HIV/AIDS epidemic in India and china, more studies of this nature are required.</a:t>
            </a:r>
            <a:endParaRPr lang="en-US" sz="1900" b="1" dirty="0"/>
          </a:p>
          <a:p>
            <a:pPr lvl="0"/>
            <a:r>
              <a:rPr lang="en-US" sz="1900" dirty="0"/>
              <a:t>A study with larger sample of the medical student’s population extending to a majority of medical colleges in India would more </a:t>
            </a:r>
            <a:r>
              <a:rPr lang="en-US" sz="1900" dirty="0" err="1" smtClean="0"/>
              <a:t>generaliasable</a:t>
            </a:r>
            <a:r>
              <a:rPr lang="en-US" sz="1900" dirty="0" smtClean="0"/>
              <a:t> </a:t>
            </a:r>
            <a:r>
              <a:rPr lang="en-US" sz="1900" dirty="0"/>
              <a:t>results.</a:t>
            </a:r>
            <a:endParaRPr lang="en-US" sz="1900" b="1" dirty="0"/>
          </a:p>
          <a:p>
            <a:pPr lvl="0"/>
            <a:r>
              <a:rPr lang="en-US" sz="1900" dirty="0"/>
              <a:t>A quantitative research instrument will be more instrumental in gathering specific and extensive information in relation to HIV/AIDS.</a:t>
            </a:r>
            <a:endParaRPr lang="en-US" sz="1900" b="1" dirty="0"/>
          </a:p>
          <a:p>
            <a:pPr lvl="0"/>
            <a:r>
              <a:rPr lang="en-US" sz="1900" dirty="0"/>
              <a:t>An integral aspect of </a:t>
            </a:r>
            <a:r>
              <a:rPr lang="en-US" sz="1900" b="1" dirty="0"/>
              <a:t>professional medical training incorporated in their curriculum </a:t>
            </a:r>
            <a:r>
              <a:rPr lang="en-US" sz="1900" dirty="0"/>
              <a:t>might well develop an understanding of and modifying negative attitudes towards HIV.</a:t>
            </a:r>
            <a:endParaRPr lang="en-US" sz="1900" b="1" dirty="0"/>
          </a:p>
          <a:p>
            <a:pPr lvl="0"/>
            <a:r>
              <a:rPr lang="en-US" sz="1900" dirty="0"/>
              <a:t>Medical students should be encouraged to read professional journals and visit accredited online resources to enhance their knowledge on infectious diseases.</a:t>
            </a:r>
            <a:endParaRPr lang="en-US" sz="19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 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 from the Internships :</a:t>
            </a:r>
            <a:br>
              <a:rPr lang="en-US" dirty="0" smtClean="0"/>
            </a:br>
            <a:r>
              <a:rPr lang="en-US" dirty="0" smtClean="0"/>
              <a:t>key </a:t>
            </a:r>
            <a:r>
              <a:rPr lang="en-US" dirty="0" err="1" smtClean="0"/>
              <a:t>Responsiblities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Operational</a:t>
            </a:r>
          </a:p>
          <a:p>
            <a:pPr>
              <a:buNone/>
            </a:pPr>
            <a:r>
              <a:rPr lang="en-US" sz="2000" dirty="0" smtClean="0"/>
              <a:t>      Coordinator for IDSP(FETP) and IMNCI Trainings.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Research</a:t>
            </a:r>
          </a:p>
          <a:p>
            <a:r>
              <a:rPr lang="en-US" sz="2000" dirty="0" smtClean="0"/>
              <a:t>Developing research proposals.</a:t>
            </a:r>
          </a:p>
          <a:p>
            <a:r>
              <a:rPr lang="en-US" sz="2000" dirty="0" smtClean="0"/>
              <a:t>Data Analysis.</a:t>
            </a:r>
          </a:p>
          <a:p>
            <a:r>
              <a:rPr lang="en-US" sz="2000" dirty="0" smtClean="0"/>
              <a:t>Writing Reports .</a:t>
            </a:r>
          </a:p>
          <a:p>
            <a:r>
              <a:rPr lang="en-US" sz="2000" dirty="0" smtClean="0"/>
              <a:t>Field monitoring.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Introduction &amp; Rationale of study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/>
              <a:t>India has the world's third-largest population suffering from HIV/AIDS [UNAIDS 2010</a:t>
            </a:r>
            <a:r>
              <a:rPr lang="en-US" sz="1900" dirty="0" smtClean="0"/>
              <a:t>]</a:t>
            </a:r>
          </a:p>
          <a:p>
            <a:endParaRPr lang="en-US" sz="1900" dirty="0"/>
          </a:p>
          <a:p>
            <a:r>
              <a:rPr lang="en-US" sz="1900" dirty="0"/>
              <a:t>In light of evidence that the number of HIV/AIDS cases are continuously on the rise in developing countries like India  , health care professionals need to be adequately prepared to combat the epidemic </a:t>
            </a:r>
            <a:r>
              <a:rPr lang="en-US" sz="1900" dirty="0" smtClean="0"/>
              <a:t>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Rationale :</a:t>
            </a:r>
          </a:p>
          <a:p>
            <a:r>
              <a:rPr lang="en-US" sz="1800" dirty="0"/>
              <a:t>The </a:t>
            </a:r>
            <a:r>
              <a:rPr lang="en-US" sz="1800" dirty="0" smtClean="0"/>
              <a:t>Knowledge and Attitudes </a:t>
            </a:r>
            <a:r>
              <a:rPr lang="en-US" sz="1800" dirty="0"/>
              <a:t>of healthcare students with regard to AIDS are of prime importance because medical students represents the future of the profession.</a:t>
            </a:r>
            <a:r>
              <a:rPr lang="en-US" sz="1800" dirty="0" smtClean="0"/>
              <a:t>.</a:t>
            </a:r>
            <a:endParaRPr lang="en-US" sz="1800" b="1" dirty="0" smtClean="0"/>
          </a:p>
          <a:p>
            <a:endParaRPr lang="en-US" sz="1900" dirty="0" smtClean="0"/>
          </a:p>
          <a:p>
            <a:r>
              <a:rPr lang="en-US" sz="1900" dirty="0" smtClean="0"/>
              <a:t> </a:t>
            </a:r>
            <a:r>
              <a:rPr lang="en-US" sz="1900" dirty="0"/>
              <a:t>If medical students are not confident about the knowledge of the disease , and are not adequately prepared to treat HIV positive patients, then curbing the growth of the epidemic in countries like </a:t>
            </a:r>
            <a:r>
              <a:rPr lang="en-US" sz="1900" dirty="0" err="1"/>
              <a:t>india</a:t>
            </a:r>
            <a:r>
              <a:rPr lang="en-US" sz="1900" dirty="0"/>
              <a:t> ,will be questionable.</a:t>
            </a:r>
            <a:endParaRPr lang="en-US" sz="1900" b="1" dirty="0"/>
          </a:p>
          <a:p>
            <a:pPr>
              <a:buNone/>
            </a:pPr>
            <a:r>
              <a:rPr lang="en-US" sz="2400" dirty="0"/>
              <a:t> </a:t>
            </a:r>
            <a:endParaRPr lang="en-US" sz="2400" b="1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/>
              <a:t>General Objective:</a:t>
            </a:r>
          </a:p>
          <a:p>
            <a:pPr>
              <a:buNone/>
            </a:pPr>
            <a:r>
              <a:rPr lang="en-US" sz="1600" dirty="0"/>
              <a:t> To  Carry out a Situational analysis </a:t>
            </a:r>
            <a:r>
              <a:rPr lang="en-US" sz="1600" dirty="0" smtClean="0"/>
              <a:t>study of </a:t>
            </a:r>
            <a:r>
              <a:rPr lang="en-US" sz="1600" dirty="0"/>
              <a:t>Knowledge and Attitude level of Medical Students </a:t>
            </a:r>
            <a:r>
              <a:rPr lang="en-US" sz="1600" dirty="0" smtClean="0"/>
              <a:t>of</a:t>
            </a:r>
          </a:p>
          <a:p>
            <a:pPr>
              <a:buNone/>
            </a:pPr>
            <a:r>
              <a:rPr lang="en-US" sz="1600" dirty="0" err="1" smtClean="0"/>
              <a:t>Kalinga</a:t>
            </a:r>
            <a:r>
              <a:rPr lang="en-US" sz="1600" dirty="0" smtClean="0"/>
              <a:t> </a:t>
            </a:r>
            <a:r>
              <a:rPr lang="en-US" sz="1600" dirty="0"/>
              <a:t>Institute of Medical Sciences to develop a training </a:t>
            </a:r>
            <a:r>
              <a:rPr lang="en-US" sz="1600" dirty="0" err="1"/>
              <a:t>programme</a:t>
            </a:r>
            <a:r>
              <a:rPr lang="en-US" sz="1600" dirty="0"/>
              <a:t>.</a:t>
            </a:r>
            <a:endParaRPr lang="en-US" sz="1600" b="1" dirty="0"/>
          </a:p>
          <a:p>
            <a:pPr>
              <a:buNone/>
            </a:pPr>
            <a:r>
              <a:rPr lang="en-US" sz="1600" b="1" dirty="0"/>
              <a:t>      </a:t>
            </a:r>
            <a:endParaRPr lang="en-US" sz="1600" b="1" dirty="0" smtClean="0"/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en-US" sz="2000" b="1" dirty="0"/>
              <a:t>Specific Objectives:</a:t>
            </a:r>
          </a:p>
          <a:p>
            <a:pPr lvl="0">
              <a:buNone/>
            </a:pPr>
            <a:r>
              <a:rPr lang="en-US" sz="1600" dirty="0"/>
              <a:t>To calculate the mean scores on the knowledge scale of Medical students (MBBS, BDS and </a:t>
            </a:r>
            <a:r>
              <a:rPr lang="en-US" sz="1600" dirty="0" smtClean="0"/>
              <a:t>BPT Students</a:t>
            </a:r>
            <a:r>
              <a:rPr lang="en-US" sz="1600" dirty="0"/>
              <a:t>).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calculate the mean scores on the attitude scale of Medical students (MBBS, BDS and BPT Students).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find the difference of knowledge and attitude for HIV/AIDS among the different category of students i.e. MBBS, BDS and BPT Students</a:t>
            </a:r>
            <a:endParaRPr lang="en-US" sz="16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Assumed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</a:t>
            </a:r>
            <a:r>
              <a:rPr lang="en-US" sz="2000" dirty="0"/>
              <a:t>is no significance difference in the overall knowledge level of HIV/AIDS between all three </a:t>
            </a:r>
            <a:r>
              <a:rPr lang="en-US" sz="2000" dirty="0" smtClean="0"/>
              <a:t>streams(</a:t>
            </a:r>
            <a:r>
              <a:rPr lang="en-US" sz="2000" dirty="0" err="1" smtClean="0"/>
              <a:t>i.e</a:t>
            </a:r>
            <a:r>
              <a:rPr lang="en-US" sz="2000" dirty="0" smtClean="0"/>
              <a:t>: MBBS </a:t>
            </a:r>
            <a:r>
              <a:rPr lang="en-US" sz="2000" dirty="0"/>
              <a:t>,BDS and  BPT.(Null hypothesis)</a:t>
            </a:r>
            <a:endParaRPr lang="en-US" sz="20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Methodology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/>
              <a:t>SAMPLING </a:t>
            </a:r>
          </a:p>
          <a:p>
            <a:pPr>
              <a:buNone/>
            </a:pPr>
            <a:r>
              <a:rPr lang="en-US" sz="1800" dirty="0"/>
              <a:t>In month of February 2011(09</a:t>
            </a:r>
            <a:r>
              <a:rPr lang="en-US" sz="1800" baseline="30000" dirty="0"/>
              <a:t>th</a:t>
            </a:r>
            <a:r>
              <a:rPr lang="en-US" sz="1800" dirty="0"/>
              <a:t> to 27</a:t>
            </a:r>
            <a:r>
              <a:rPr lang="en-US" sz="1800" baseline="30000" dirty="0"/>
              <a:t>th</a:t>
            </a:r>
            <a:r>
              <a:rPr lang="en-US" sz="1800" dirty="0"/>
              <a:t>), study was conducted through </a:t>
            </a:r>
            <a:r>
              <a:rPr lang="en-US" sz="1800" dirty="0" smtClean="0"/>
              <a:t>distributing self-administered </a:t>
            </a:r>
            <a:r>
              <a:rPr lang="en-US" sz="1800" dirty="0"/>
              <a:t>anonymous survey questionnaires. The study sample Comprised </a:t>
            </a:r>
            <a:r>
              <a:rPr lang="en-US" sz="1800" dirty="0" smtClean="0"/>
              <a:t>of the </a:t>
            </a:r>
            <a:r>
              <a:rPr lang="en-US" sz="1800" dirty="0"/>
              <a:t>1</a:t>
            </a:r>
            <a:r>
              <a:rPr lang="en-US" sz="1800" baseline="30000" dirty="0"/>
              <a:t>st</a:t>
            </a:r>
            <a:r>
              <a:rPr lang="en-US" sz="1800" dirty="0"/>
              <a:t> students of MBBS, BDS and BPT students of </a:t>
            </a:r>
            <a:r>
              <a:rPr lang="en-US" sz="1800" dirty="0" err="1"/>
              <a:t>Kalinga</a:t>
            </a:r>
            <a:r>
              <a:rPr lang="en-US" sz="1800" dirty="0"/>
              <a:t> Institute of </a:t>
            </a:r>
            <a:r>
              <a:rPr lang="en-US" sz="1800" dirty="0" smtClean="0"/>
              <a:t>Medical Sciences</a:t>
            </a:r>
            <a:r>
              <a:rPr lang="en-US" sz="1800" dirty="0"/>
              <a:t>. </a:t>
            </a:r>
            <a:endParaRPr lang="en-US" sz="1800" b="1" dirty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Convenient </a:t>
            </a:r>
            <a:r>
              <a:rPr lang="en-US" sz="1800" b="1" dirty="0"/>
              <a:t>sampling </a:t>
            </a:r>
            <a:r>
              <a:rPr lang="en-US" sz="1800" dirty="0"/>
              <a:t>is used to assess the knowledge and attitude of sample </a:t>
            </a:r>
            <a:r>
              <a:rPr lang="en-US" sz="1800" dirty="0" smtClean="0"/>
              <a:t>from KIMS</a:t>
            </a:r>
            <a:r>
              <a:rPr lang="en-US" sz="1800" dirty="0"/>
              <a:t>.</a:t>
            </a:r>
            <a:endParaRPr lang="en-US" sz="1800" b="1" dirty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Sample </a:t>
            </a:r>
            <a:r>
              <a:rPr lang="en-US" sz="1800" b="1" dirty="0"/>
              <a:t>Size : </a:t>
            </a:r>
          </a:p>
          <a:p>
            <a:pPr>
              <a:buNone/>
            </a:pPr>
            <a:r>
              <a:rPr lang="en-US" sz="1800" dirty="0"/>
              <a:t>MBBS – 85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BDS – 60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BPT – 60 </a:t>
            </a:r>
            <a:endParaRPr lang="en-US" sz="18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Instrument</a:t>
            </a:r>
          </a:p>
          <a:p>
            <a:r>
              <a:rPr lang="en-US" sz="1800" dirty="0" smtClean="0"/>
              <a:t>WHO/KABP questionnaire.</a:t>
            </a:r>
          </a:p>
          <a:p>
            <a:endParaRPr lang="en-US" dirty="0" smtClean="0"/>
          </a:p>
          <a:p>
            <a:r>
              <a:rPr lang="en-US" dirty="0" smtClean="0"/>
              <a:t>Data Analysis</a:t>
            </a:r>
            <a:endParaRPr lang="en-US" dirty="0"/>
          </a:p>
          <a:p>
            <a:r>
              <a:rPr lang="en-US" sz="1800" dirty="0"/>
              <a:t>Descriptive Statistics were used to analyze the data .Because a majority of the data was categorical ,frequencies and percentage distribution were used to describe the sample, and chi-square test of association were used to test for significant between the categorical variables. Independent sample t-test was also utilized to test for differences between the level of the demographic variables on the knowledge and attitude scores.</a:t>
            </a:r>
            <a:endParaRPr lang="en-US" sz="18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1800" dirty="0" smtClean="0"/>
              <a:t>Mean Score Knowledge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Mean Score Caution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708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“Situation Analysis: Knowledge and attitude of medical students of kalinga Institute of medical sciences for HIV/AIDS” </vt:lpstr>
      <vt:lpstr>Reflection from the Internships : key Responsiblities. </vt:lpstr>
      <vt:lpstr>Introduction &amp; Rationale of study</vt:lpstr>
      <vt:lpstr>Objectives</vt:lpstr>
      <vt:lpstr>Hypothesis Assumed</vt:lpstr>
      <vt:lpstr>Methodology</vt:lpstr>
      <vt:lpstr>…Contd</vt:lpstr>
      <vt:lpstr>Results Mean Score Knowledge</vt:lpstr>
      <vt:lpstr>Mean Score Caution</vt:lpstr>
      <vt:lpstr>Mean Score Training</vt:lpstr>
      <vt:lpstr>Mean Score Willingness</vt:lpstr>
      <vt:lpstr>Mean score Ethics</vt:lpstr>
      <vt:lpstr>Statistical Analysis Knowledge</vt:lpstr>
      <vt:lpstr>Findings</vt:lpstr>
      <vt:lpstr>Recommendations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 from the Internships : key Resposiblities. </dc:title>
  <dc:creator>Abhimanyusingh.chouh</dc:creator>
  <cp:lastModifiedBy>Sam</cp:lastModifiedBy>
  <cp:revision>12</cp:revision>
  <dcterms:created xsi:type="dcterms:W3CDTF">2011-04-28T02:22:21Z</dcterms:created>
  <dcterms:modified xsi:type="dcterms:W3CDTF">2011-05-05T12:42:21Z</dcterms:modified>
</cp:coreProperties>
</file>