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58" r:id="rId4"/>
    <p:sldId id="266" r:id="rId5"/>
    <p:sldId id="265" r:id="rId6"/>
    <p:sldId id="264" r:id="rId7"/>
    <p:sldId id="263" r:id="rId8"/>
    <p:sldId id="262" r:id="rId9"/>
    <p:sldId id="268" r:id="rId10"/>
    <p:sldId id="261" r:id="rId11"/>
    <p:sldId id="260" r:id="rId12"/>
    <p:sldId id="269" r:id="rId13"/>
    <p:sldId id="259" r:id="rId14"/>
    <p:sldId id="270" r:id="rId15"/>
    <p:sldId id="276" r:id="rId16"/>
    <p:sldId id="275" r:id="rId17"/>
    <p:sldId id="274" r:id="rId18"/>
    <p:sldId id="277" r:id="rId19"/>
    <p:sldId id="271" r:id="rId20"/>
    <p:sldId id="273" r:id="rId21"/>
    <p:sldId id="272" r:id="rId22"/>
    <p:sldId id="278" r:id="rId23"/>
    <p:sldId id="284" r:id="rId24"/>
    <p:sldId id="286" r:id="rId25"/>
    <p:sldId id="283" r:id="rId26"/>
    <p:sldId id="287" r:id="rId27"/>
    <p:sldId id="285" r:id="rId28"/>
    <p:sldId id="282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Desktop\New%20Microsoft%20Office%20Excel%20Workshee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MO,AN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Sheet1!$R$10</c:f>
              <c:strCache>
                <c:ptCount val="1"/>
                <c:pt idx="0">
                  <c:v>Number of ASHA's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Sheet1!$Q$11:$Q$14</c:f>
              <c:strCache>
                <c:ptCount val="4"/>
                <c:pt idx="0">
                  <c:v>Kawant</c:v>
                </c:pt>
                <c:pt idx="1">
                  <c:v>Chhota Udepur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Sheet1!$R$11:$R$14</c:f>
              <c:numCache>
                <c:formatCode>General</c:formatCode>
                <c:ptCount val="4"/>
                <c:pt idx="0">
                  <c:v>157</c:v>
                </c:pt>
                <c:pt idx="1">
                  <c:v>165</c:v>
                </c:pt>
                <c:pt idx="2">
                  <c:v>148</c:v>
                </c:pt>
                <c:pt idx="3">
                  <c:v>269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Figure 12</a:t>
            </a:r>
          </a:p>
          <a:p>
            <a:pPr>
              <a:defRPr sz="1000"/>
            </a:pPr>
            <a:r>
              <a:rPr lang="en-US" sz="1000"/>
              <a:t>Percent ASHA's Responses regarding the problems faced </a:t>
            </a:r>
          </a:p>
        </c:rich>
      </c:tx>
      <c:layout>
        <c:manualLayout>
          <c:xMode val="edge"/>
          <c:yMode val="edge"/>
          <c:x val="0.22371743152021642"/>
          <c:y val="0"/>
        </c:manualLayout>
      </c:layout>
    </c:title>
    <c:view3D>
      <c:rotX val="10"/>
      <c:rotY val="0"/>
      <c:rAngAx val="1"/>
    </c:view3D>
    <c:sideWall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8.3839634660838325E-3"/>
          <c:y val="0.13599848558852745"/>
          <c:w val="0.97757396885544856"/>
          <c:h val="0.761496955281510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not satisfactory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Chotaudepur</c:v>
                </c:pt>
                <c:pt idx="1">
                  <c:v>Kawant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3.9</c:v>
                </c:pt>
                <c:pt idx="2">
                  <c:v>5.4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Unaware about work</c:v>
                </c:pt>
              </c:strCache>
            </c:strRef>
          </c:tx>
          <c:dLbls>
            <c:dLbl>
              <c:idx val="2"/>
              <c:layout>
                <c:manualLayout>
                  <c:x val="9.2618319903677027E-3"/>
                  <c:y val="1.1010985263389289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Chotaudepur</c:v>
                </c:pt>
                <c:pt idx="1">
                  <c:v>Kawant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15.3</c:v>
                </c:pt>
                <c:pt idx="1">
                  <c:v>1.1000000000000001</c:v>
                </c:pt>
                <c:pt idx="2">
                  <c:v>4.0999999999999996</c:v>
                </c:pt>
                <c:pt idx="3">
                  <c:v>7.9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Problems in coordination with ANM/AWW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Chotaudepur</c:v>
                </c:pt>
                <c:pt idx="1">
                  <c:v>Kawant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25.1</c:v>
                </c:pt>
                <c:pt idx="1">
                  <c:v>38.1</c:v>
                </c:pt>
                <c:pt idx="2">
                  <c:v>29.7</c:v>
                </c:pt>
                <c:pt idx="3">
                  <c:v>25.9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get incentive for Family planning and Polio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Chotaudepur</c:v>
                </c:pt>
                <c:pt idx="1">
                  <c:v>Kawant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12.7</c:v>
                </c:pt>
                <c:pt idx="2">
                  <c:v>20.9</c:v>
                </c:pt>
                <c:pt idx="3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getting regular incentive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Chotaudepur</c:v>
                </c:pt>
                <c:pt idx="1">
                  <c:v>Kawant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36.6</c:v>
                </c:pt>
                <c:pt idx="1">
                  <c:v>7.2</c:v>
                </c:pt>
                <c:pt idx="2">
                  <c:v>15.5</c:v>
                </c:pt>
                <c:pt idx="3">
                  <c:v>24.1</c:v>
                </c:pt>
              </c:numCache>
            </c:numRef>
          </c:val>
        </c:ser>
        <c:gapWidth val="59"/>
        <c:shape val="cylinder"/>
        <c:axId val="62719488"/>
        <c:axId val="62721024"/>
        <c:axId val="0"/>
      </c:bar3DChart>
      <c:catAx>
        <c:axId val="62719488"/>
        <c:scaling>
          <c:orientation val="minMax"/>
        </c:scaling>
        <c:axPos val="b"/>
        <c:majorTickMark val="none"/>
        <c:tickLblPos val="nextTo"/>
        <c:crossAx val="62721024"/>
        <c:crosses val="autoZero"/>
        <c:auto val="1"/>
        <c:lblAlgn val="ctr"/>
        <c:lblOffset val="100"/>
      </c:catAx>
      <c:valAx>
        <c:axId val="62721024"/>
        <c:scaling>
          <c:orientation val="minMax"/>
          <c:max val="50"/>
        </c:scaling>
        <c:delete val="1"/>
        <c:axPos val="l"/>
        <c:numFmt formatCode="General" sourceLinked="1"/>
        <c:tickLblPos val="none"/>
        <c:crossAx val="62719488"/>
        <c:crosses val="autoZero"/>
        <c:crossBetween val="between"/>
      </c:valAx>
      <c:spPr>
        <a:noFill/>
        <a:ln w="25400" cap="flat" cmpd="sng" algn="ctr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"/>
          <c:y val="0.13301882329086548"/>
          <c:w val="1"/>
          <c:h val="0.10849830466470645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noFill/>
    <a:ln w="9525" cap="flat" cmpd="sng" algn="ctr">
      <a:solidFill>
        <a:schemeClr val="tx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9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of ANMs</a:t>
            </a:r>
          </a:p>
        </c:rich>
      </c:tx>
      <c:layout>
        <c:manualLayout>
          <c:xMode val="edge"/>
          <c:yMode val="edge"/>
          <c:x val="0.3643839628742061"/>
          <c:y val="2.173913043478261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Sheet1!$B$64</c:f>
              <c:strCache>
                <c:ptCount val="1"/>
                <c:pt idx="0">
                  <c:v>Number of ANMs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elete val="1"/>
          </c:dLbls>
          <c:cat>
            <c:strRef>
              <c:f>Sheet1!$A$65:$A$68</c:f>
              <c:strCache>
                <c:ptCount val="4"/>
                <c:pt idx="0">
                  <c:v>Kawant</c:v>
                </c:pt>
                <c:pt idx="1">
                  <c:v>Chhota Udepur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Sheet1!$B$65:$B$68</c:f>
              <c:numCache>
                <c:formatCode>General</c:formatCode>
                <c:ptCount val="4"/>
                <c:pt idx="0">
                  <c:v>52</c:v>
                </c:pt>
                <c:pt idx="1">
                  <c:v>45</c:v>
                </c:pt>
                <c:pt idx="2">
                  <c:v>41</c:v>
                </c:pt>
                <c:pt idx="3">
                  <c:v>52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Overall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Ranking of ASHAs as per ANMs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Sheet1!$A$39</c:f>
              <c:strCache>
                <c:ptCount val="1"/>
                <c:pt idx="0">
                  <c:v>Bad</c:v>
                </c:pt>
              </c:strCache>
            </c:strRef>
          </c:tx>
          <c:cat>
            <c:strRef>
              <c:f>Sheet1!$B$38:$G$38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Sheet1!$B$39:$G$39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Sheet1!$A$40</c:f>
              <c:strCache>
                <c:ptCount val="1"/>
                <c:pt idx="0">
                  <c:v>Fair</c:v>
                </c:pt>
              </c:strCache>
            </c:strRef>
          </c:tx>
          <c:dLbls>
            <c:showVal val="1"/>
          </c:dLbls>
          <c:cat>
            <c:strRef>
              <c:f>Sheet1!$B$38:$G$38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Sheet1!$B$40:$G$40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1.2</c:v>
                </c:pt>
                <c:pt idx="3">
                  <c:v>16.2</c:v>
                </c:pt>
                <c:pt idx="4">
                  <c:v>4.2</c:v>
                </c:pt>
              </c:numCache>
            </c:numRef>
          </c:val>
        </c:ser>
        <c:ser>
          <c:idx val="2"/>
          <c:order val="2"/>
          <c:tx>
            <c:strRef>
              <c:f>Sheet1!$A$41</c:f>
              <c:strCache>
                <c:ptCount val="1"/>
                <c:pt idx="0">
                  <c:v>Average</c:v>
                </c:pt>
              </c:strCache>
            </c:strRef>
          </c:tx>
          <c:dLbls>
            <c:showVal val="1"/>
          </c:dLbls>
          <c:cat>
            <c:strRef>
              <c:f>Sheet1!$B$38:$G$38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Sheet1!$B$41:$G$41</c:f>
              <c:numCache>
                <c:formatCode>General</c:formatCode>
                <c:ptCount val="6"/>
                <c:pt idx="0">
                  <c:v>62</c:v>
                </c:pt>
                <c:pt idx="1">
                  <c:v>37.700000000000003</c:v>
                </c:pt>
                <c:pt idx="2">
                  <c:v>75.900000000000006</c:v>
                </c:pt>
                <c:pt idx="3">
                  <c:v>48.4</c:v>
                </c:pt>
                <c:pt idx="4">
                  <c:v>58.6</c:v>
                </c:pt>
              </c:numCache>
            </c:numRef>
          </c:val>
        </c:ser>
        <c:ser>
          <c:idx val="3"/>
          <c:order val="3"/>
          <c:tx>
            <c:strRef>
              <c:f>Sheet1!$A$42</c:f>
              <c:strCache>
                <c:ptCount val="1"/>
                <c:pt idx="0">
                  <c:v>Good</c:v>
                </c:pt>
              </c:strCache>
            </c:strRef>
          </c:tx>
          <c:dLbls>
            <c:showVal val="1"/>
          </c:dLbls>
          <c:cat>
            <c:strRef>
              <c:f>Sheet1!$B$38:$G$38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Sheet1!$B$42:$G$42</c:f>
              <c:numCache>
                <c:formatCode>General</c:formatCode>
                <c:ptCount val="6"/>
                <c:pt idx="0">
                  <c:v>30.8</c:v>
                </c:pt>
                <c:pt idx="1">
                  <c:v>50.1</c:v>
                </c:pt>
                <c:pt idx="2">
                  <c:v>20</c:v>
                </c:pt>
                <c:pt idx="3">
                  <c:v>34.6</c:v>
                </c:pt>
                <c:pt idx="4">
                  <c:v>34.6</c:v>
                </c:pt>
              </c:numCache>
            </c:numRef>
          </c:val>
        </c:ser>
        <c:ser>
          <c:idx val="4"/>
          <c:order val="4"/>
          <c:tx>
            <c:strRef>
              <c:f>Sheet1!$A$43</c:f>
              <c:strCache>
                <c:ptCount val="1"/>
                <c:pt idx="0">
                  <c:v>Very good</c:v>
                </c:pt>
              </c:strCache>
            </c:strRef>
          </c:tx>
          <c:dLbls>
            <c:showVal val="1"/>
          </c:dLbls>
          <c:cat>
            <c:strRef>
              <c:f>Sheet1!$B$38:$G$38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Sheet1!$B$43:$G$43</c:f>
              <c:numCache>
                <c:formatCode>General</c:formatCode>
                <c:ptCount val="6"/>
                <c:pt idx="0">
                  <c:v>3.8</c:v>
                </c:pt>
                <c:pt idx="1">
                  <c:v>4.0999999999999996</c:v>
                </c:pt>
                <c:pt idx="2">
                  <c:v>2.4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</c:ser>
        <c:shape val="cylinder"/>
        <c:axId val="51652096"/>
        <c:axId val="51653632"/>
        <c:axId val="0"/>
      </c:bar3DChart>
      <c:catAx>
        <c:axId val="51652096"/>
        <c:scaling>
          <c:orientation val="minMax"/>
        </c:scaling>
        <c:axPos val="b"/>
        <c:tickLblPos val="nextTo"/>
        <c:crossAx val="51653632"/>
        <c:crosses val="autoZero"/>
        <c:auto val="1"/>
        <c:lblAlgn val="ctr"/>
        <c:lblOffset val="100"/>
      </c:catAx>
      <c:valAx>
        <c:axId val="51653632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5165209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% Areas in which ASHAs need refrefresher training according to the ANMs /FHWs</a:t>
            </a:r>
          </a:p>
        </c:rich>
      </c:tx>
      <c:layout>
        <c:manualLayout>
          <c:xMode val="edge"/>
          <c:yMode val="edge"/>
          <c:x val="0.12890471411661777"/>
          <c:y val="3.4643227736067879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5881284070260537"/>
          <c:y val="0.24689567415065436"/>
          <c:w val="0.7171707033124356"/>
          <c:h val="0.37648889671657543"/>
        </c:manualLayout>
      </c:layout>
      <c:bar3DChart>
        <c:barDir val="col"/>
        <c:grouping val="stacked"/>
        <c:ser>
          <c:idx val="0"/>
          <c:order val="0"/>
          <c:tx>
            <c:strRef>
              <c:f>Sheet2!$B$1:$B$2</c:f>
              <c:strCache>
                <c:ptCount val="1"/>
                <c:pt idx="0">
                  <c:v>Areas in which ASHAs need refrefresher training Total % (N=190)</c:v>
                </c:pt>
              </c:strCache>
            </c:strRef>
          </c:tx>
          <c:cat>
            <c:strRef>
              <c:f>Sheet2!$A$3:$A$23</c:f>
              <c:strCache>
                <c:ptCount val="21"/>
                <c:pt idx="0">
                  <c:v>ANC care</c:v>
                </c:pt>
                <c:pt idx="1">
                  <c:v>PNC care</c:v>
                </c:pt>
                <c:pt idx="2">
                  <c:v>Immunization</c:v>
                </c:pt>
                <c:pt idx="3">
                  <c:v>Family planning</c:v>
                </c:pt>
                <c:pt idx="4">
                  <c:v>Identification of danger signs of pregnancy</c:v>
                </c:pt>
                <c:pt idx="5">
                  <c:v>Identification of danger signs at the time of delivery</c:v>
                </c:pt>
                <c:pt idx="6">
                  <c:v>Identification of danger signs of post partum women</c:v>
                </c:pt>
                <c:pt idx="7">
                  <c:v>Identification of danger signs of newborn</c:v>
                </c:pt>
                <c:pt idx="8">
                  <c:v>Risk identification of pregnancy</c:v>
                </c:pt>
                <c:pt idx="9">
                  <c:v>Risk identification of newborn</c:v>
                </c:pt>
                <c:pt idx="10">
                  <c:v>Records and registers</c:v>
                </c:pt>
                <c:pt idx="11">
                  <c:v>Coordination</c:v>
                </c:pt>
                <c:pt idx="12">
                  <c:v>TB</c:v>
                </c:pt>
                <c:pt idx="13">
                  <c:v>Malaria</c:v>
                </c:pt>
                <c:pt idx="14">
                  <c:v>Hb testing</c:v>
                </c:pt>
                <c:pt idx="15">
                  <c:v>Need of personal grooming and confidence boost up</c:v>
                </c:pt>
                <c:pt idx="16">
                  <c:v>Public speaking</c:v>
                </c:pt>
                <c:pt idx="17">
                  <c:v>Newborn care</c:v>
                </c:pt>
                <c:pt idx="18">
                  <c:v>Abdominal check up at the time of labour pains</c:v>
                </c:pt>
                <c:pt idx="19">
                  <c:v>Delivery</c:v>
                </c:pt>
                <c:pt idx="20">
                  <c:v>Leprosy</c:v>
                </c:pt>
              </c:strCache>
            </c:strRef>
          </c:cat>
          <c:val>
            <c:numRef>
              <c:f>Sheet2!$B$3:$B$23</c:f>
              <c:numCache>
                <c:formatCode>General</c:formatCode>
                <c:ptCount val="21"/>
                <c:pt idx="0">
                  <c:v>27.9</c:v>
                </c:pt>
                <c:pt idx="1">
                  <c:v>34.200000000000003</c:v>
                </c:pt>
                <c:pt idx="2">
                  <c:v>22.1</c:v>
                </c:pt>
                <c:pt idx="3">
                  <c:v>33.700000000000003</c:v>
                </c:pt>
                <c:pt idx="4">
                  <c:v>7.9</c:v>
                </c:pt>
                <c:pt idx="5">
                  <c:v>11.6</c:v>
                </c:pt>
                <c:pt idx="6">
                  <c:v>9.5</c:v>
                </c:pt>
                <c:pt idx="7">
                  <c:v>6.8</c:v>
                </c:pt>
                <c:pt idx="8">
                  <c:v>23.2</c:v>
                </c:pt>
                <c:pt idx="9">
                  <c:v>24.9</c:v>
                </c:pt>
                <c:pt idx="10">
                  <c:v>27.9</c:v>
                </c:pt>
                <c:pt idx="11">
                  <c:v>8.9</c:v>
                </c:pt>
                <c:pt idx="12">
                  <c:v>4.2</c:v>
                </c:pt>
                <c:pt idx="13">
                  <c:v>7.9</c:v>
                </c:pt>
                <c:pt idx="14">
                  <c:v>1.1000000000000001</c:v>
                </c:pt>
                <c:pt idx="15">
                  <c:v>1.6</c:v>
                </c:pt>
                <c:pt idx="16">
                  <c:v>2.6</c:v>
                </c:pt>
                <c:pt idx="17">
                  <c:v>17.899999999999999</c:v>
                </c:pt>
                <c:pt idx="18">
                  <c:v>16.8</c:v>
                </c:pt>
                <c:pt idx="19">
                  <c:v>25.8</c:v>
                </c:pt>
                <c:pt idx="20">
                  <c:v>5.8</c:v>
                </c:pt>
              </c:numCache>
            </c:numRef>
          </c:val>
        </c:ser>
        <c:shape val="cylinder"/>
        <c:axId val="52301824"/>
        <c:axId val="52303360"/>
        <c:axId val="0"/>
      </c:bar3DChart>
      <c:catAx>
        <c:axId val="5230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2303360"/>
        <c:crosses val="autoZero"/>
        <c:auto val="1"/>
        <c:lblAlgn val="ctr"/>
        <c:lblOffset val="100"/>
      </c:catAx>
      <c:valAx>
        <c:axId val="52303360"/>
        <c:scaling>
          <c:orientation val="minMax"/>
          <c:max val="100"/>
        </c:scaling>
        <c:axPos val="l"/>
        <c:numFmt formatCode="General" sourceLinked="1"/>
        <c:tickLblPos val="nextTo"/>
        <c:crossAx val="5230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282811676512486"/>
          <c:y val="0.12979785775526234"/>
          <c:w val="0.69730175336474565"/>
          <c:h val="0.1231228573011727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en-US" sz="2000" dirty="0"/>
              <a:t>Number of MO's</a:t>
            </a:r>
          </a:p>
        </c:rich>
      </c:tx>
      <c:layout>
        <c:manualLayout>
          <c:xMode val="edge"/>
          <c:yMode val="edge"/>
          <c:x val="0.31656255468066546"/>
          <c:y val="4.166666666666666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Number of MO's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Sheet1!$A$11:$A$14</c:f>
              <c:strCache>
                <c:ptCount val="4"/>
                <c:pt idx="0">
                  <c:v>Kawant</c:v>
                </c:pt>
                <c:pt idx="1">
                  <c:v>Chhota Udepur</c:v>
                </c:pt>
                <c:pt idx="2">
                  <c:v>Naswadi</c:v>
                </c:pt>
                <c:pt idx="3">
                  <c:v>Pavi Jetpur</c:v>
                </c:pt>
              </c:strCache>
            </c:strRef>
          </c:cat>
          <c:val>
            <c:numRef>
              <c:f>Sheet1!$B$11:$B$14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Percent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distribution of the overall ranking of ASHAs as per MOs </a:t>
            </a:r>
          </a:p>
        </c:rich>
      </c:tx>
      <c:layout>
        <c:manualLayout>
          <c:xMode val="edge"/>
          <c:yMode val="edge"/>
          <c:x val="0.14538891765757309"/>
          <c:y val="5.1247768838935392E-2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31067961165048696"/>
          <c:w val="0.75995975503062163"/>
          <c:h val="0.44383660780266765"/>
        </c:manualLayout>
      </c:layout>
      <c:bar3DChart>
        <c:barDir val="col"/>
        <c:grouping val="stacked"/>
        <c:ser>
          <c:idx val="0"/>
          <c:order val="0"/>
          <c:tx>
            <c:strRef>
              <c:f>Sheet1!$A$28</c:f>
              <c:strCache>
                <c:ptCount val="1"/>
                <c:pt idx="0">
                  <c:v>Bad</c:v>
                </c:pt>
              </c:strCache>
            </c:strRef>
          </c:tx>
          <c:cat>
            <c:strRef>
              <c:f>Sheet1!$B$27:$F$27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Sheet1!$B$28:$F$28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Fair</c:v>
                </c:pt>
              </c:strCache>
            </c:strRef>
          </c:tx>
          <c:dLbls>
            <c:showVal val="1"/>
          </c:dLbls>
          <c:cat>
            <c:strRef>
              <c:f>Sheet1!$B$27:$F$27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Sheet1!$B$29:$F$29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16.7</c:v>
                </c:pt>
                <c:pt idx="4">
                  <c:v>3.8</c:v>
                </c:pt>
              </c:numCache>
            </c:numRef>
          </c:val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Average</c:v>
                </c:pt>
              </c:strCache>
            </c:strRef>
          </c:tx>
          <c:dLbls>
            <c:showVal val="1"/>
          </c:dLbls>
          <c:cat>
            <c:strRef>
              <c:f>Sheet1!$B$27:$F$27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62.5</c:v>
                </c:pt>
                <c:pt idx="1">
                  <c:v>42.9</c:v>
                </c:pt>
                <c:pt idx="2">
                  <c:v>80</c:v>
                </c:pt>
                <c:pt idx="3">
                  <c:v>50</c:v>
                </c:pt>
                <c:pt idx="4">
                  <c:v>57.7</c:v>
                </c:pt>
              </c:numCache>
            </c:numRef>
          </c:val>
        </c:ser>
        <c:ser>
          <c:idx val="3"/>
          <c:order val="3"/>
          <c:tx>
            <c:strRef>
              <c:f>Sheet1!$A$31</c:f>
              <c:strCache>
                <c:ptCount val="1"/>
                <c:pt idx="0">
                  <c:v>Good</c:v>
                </c:pt>
              </c:strCache>
            </c:strRef>
          </c:tx>
          <c:dLbls>
            <c:showVal val="1"/>
          </c:dLbls>
          <c:cat>
            <c:strRef>
              <c:f>Sheet1!$B$27:$F$27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>
                  <c:v>37.5</c:v>
                </c:pt>
                <c:pt idx="1">
                  <c:v>57.1</c:v>
                </c:pt>
                <c:pt idx="2">
                  <c:v>20</c:v>
                </c:pt>
                <c:pt idx="3">
                  <c:v>16.7</c:v>
                </c:pt>
                <c:pt idx="4">
                  <c:v>34.6</c:v>
                </c:pt>
              </c:numCache>
            </c:numRef>
          </c:val>
        </c:ser>
        <c:ser>
          <c:idx val="4"/>
          <c:order val="4"/>
          <c:tx>
            <c:strRef>
              <c:f>Sheet1!$A$32</c:f>
              <c:strCache>
                <c:ptCount val="1"/>
                <c:pt idx="0">
                  <c:v>Very good</c:v>
                </c:pt>
              </c:strCache>
            </c:strRef>
          </c:tx>
          <c:dLbls>
            <c:showVal val="1"/>
          </c:dLbls>
          <c:cat>
            <c:strRef>
              <c:f>Sheet1!$B$27:$F$27</c:f>
              <c:strCache>
                <c:ptCount val="5"/>
                <c:pt idx="0">
                  <c:v>Kawant % (N=8)</c:v>
                </c:pt>
                <c:pt idx="1">
                  <c:v>Chhota Udepur % (N=7)</c:v>
                </c:pt>
                <c:pt idx="2">
                  <c:v>Naswadi % (N=5)</c:v>
                </c:pt>
                <c:pt idx="3">
                  <c:v>Pavi Jetpur % (N=6)</c:v>
                </c:pt>
                <c:pt idx="4">
                  <c:v>Total % (N=26)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16.7</c:v>
                </c:pt>
                <c:pt idx="4">
                  <c:v>3.8</c:v>
                </c:pt>
              </c:numCache>
            </c:numRef>
          </c:val>
        </c:ser>
        <c:shape val="cylinder"/>
        <c:axId val="52409472"/>
        <c:axId val="52411008"/>
        <c:axId val="0"/>
      </c:bar3DChart>
      <c:catAx>
        <c:axId val="52409472"/>
        <c:scaling>
          <c:orientation val="minMax"/>
        </c:scaling>
        <c:axPos val="b"/>
        <c:tickLblPos val="nextTo"/>
        <c:crossAx val="52411008"/>
        <c:crosses val="autoZero"/>
        <c:auto val="1"/>
        <c:lblAlgn val="ctr"/>
        <c:lblOffset val="100"/>
      </c:catAx>
      <c:valAx>
        <c:axId val="52411008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52409472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% Areas</a:t>
            </a:r>
            <a:r>
              <a:rPr lang="en-US" sz="1800" baseline="0">
                <a:latin typeface="Times New Roman" pitchFamily="18" charset="0"/>
                <a:cs typeface="Times New Roman" pitchFamily="18" charset="0"/>
              </a:rPr>
              <a:t> in which ASHAs need trianing according to the MOs 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423867689615721"/>
          <c:y val="2.7362779676870896E-2"/>
        </c:manualLayout>
      </c:layout>
    </c:title>
    <c:plotArea>
      <c:layout>
        <c:manualLayout>
          <c:layoutTarget val="inner"/>
          <c:xMode val="edge"/>
          <c:yMode val="edge"/>
          <c:x val="0.14916196031447004"/>
          <c:y val="0.22871298849538696"/>
          <c:w val="0.73822244094488265"/>
          <c:h val="0.3635516914552348"/>
        </c:manualLayout>
      </c:layout>
      <c:barChart>
        <c:barDir val="col"/>
        <c:grouping val="clustered"/>
        <c:ser>
          <c:idx val="0"/>
          <c:order val="0"/>
          <c:tx>
            <c:strRef>
              <c:f>Sheet1!$P$35</c:f>
              <c:strCache>
                <c:ptCount val="1"/>
                <c:pt idx="0">
                  <c:v> % of responses</c:v>
                </c:pt>
              </c:strCache>
            </c:strRef>
          </c:tx>
          <c:cat>
            <c:strRef>
              <c:f>Sheet1!$O$36:$O$57</c:f>
              <c:strCache>
                <c:ptCount val="22"/>
                <c:pt idx="0">
                  <c:v>ANC</c:v>
                </c:pt>
                <c:pt idx="1">
                  <c:v>PNC</c:v>
                </c:pt>
                <c:pt idx="2">
                  <c:v>Newborn care</c:v>
                </c:pt>
                <c:pt idx="3">
                  <c:v>Intranatal care</c:v>
                </c:pt>
                <c:pt idx="4">
                  <c:v>Risk identification of women</c:v>
                </c:pt>
                <c:pt idx="5">
                  <c:v>Risk identification of newborns</c:v>
                </c:pt>
                <c:pt idx="6">
                  <c:v>Danger signs of post partum women</c:v>
                </c:pt>
                <c:pt idx="7">
                  <c:v>Danger signs of newborns</c:v>
                </c:pt>
                <c:pt idx="8">
                  <c:v>Leprosy</c:v>
                </c:pt>
                <c:pt idx="9">
                  <c:v>TB</c:v>
                </c:pt>
                <c:pt idx="10">
                  <c:v>Malaria</c:v>
                </c:pt>
                <c:pt idx="11">
                  <c:v>Family planning</c:v>
                </c:pt>
                <c:pt idx="12">
                  <c:v>Delivery (preparedness &amp; motivation for institutional deliveries)</c:v>
                </c:pt>
                <c:pt idx="13">
                  <c:v>Malnutrition</c:v>
                </c:pt>
                <c:pt idx="14">
                  <c:v>Emergency drug kit</c:v>
                </c:pt>
                <c:pt idx="15">
                  <c:v>Immunization</c:v>
                </c:pt>
                <c:pt idx="16">
                  <c:v>VHSC knowledge</c:v>
                </c:pt>
                <c:pt idx="17">
                  <c:v>Coordination</c:v>
                </c:pt>
                <c:pt idx="18">
                  <c:v>Records &amp; registers</c:v>
                </c:pt>
                <c:pt idx="19">
                  <c:v>Personal grooming &amp; confidence boost up</c:v>
                </c:pt>
                <c:pt idx="20">
                  <c:v>Chlorination</c:v>
                </c:pt>
                <c:pt idx="21">
                  <c:v>Water &amp; sanitation</c:v>
                </c:pt>
              </c:strCache>
            </c:strRef>
          </c:cat>
          <c:val>
            <c:numRef>
              <c:f>Sheet1!$P$36:$P$57</c:f>
              <c:numCache>
                <c:formatCode>General</c:formatCode>
                <c:ptCount val="22"/>
                <c:pt idx="0">
                  <c:v>50</c:v>
                </c:pt>
                <c:pt idx="1">
                  <c:v>46.2</c:v>
                </c:pt>
                <c:pt idx="2">
                  <c:v>23.1</c:v>
                </c:pt>
                <c:pt idx="3">
                  <c:v>7.7</c:v>
                </c:pt>
                <c:pt idx="4">
                  <c:v>30.77</c:v>
                </c:pt>
                <c:pt idx="5">
                  <c:v>30.77</c:v>
                </c:pt>
                <c:pt idx="6">
                  <c:v>15.39</c:v>
                </c:pt>
                <c:pt idx="7">
                  <c:v>15.39</c:v>
                </c:pt>
                <c:pt idx="8">
                  <c:v>11.54</c:v>
                </c:pt>
                <c:pt idx="9">
                  <c:v>11.54</c:v>
                </c:pt>
                <c:pt idx="10">
                  <c:v>23.1</c:v>
                </c:pt>
                <c:pt idx="11">
                  <c:v>23.1</c:v>
                </c:pt>
                <c:pt idx="12">
                  <c:v>19.23</c:v>
                </c:pt>
                <c:pt idx="13">
                  <c:v>23.1</c:v>
                </c:pt>
                <c:pt idx="14">
                  <c:v>7.7</c:v>
                </c:pt>
                <c:pt idx="15">
                  <c:v>15.39</c:v>
                </c:pt>
                <c:pt idx="16">
                  <c:v>7.7</c:v>
                </c:pt>
                <c:pt idx="17">
                  <c:v>3.8499999999999988</c:v>
                </c:pt>
                <c:pt idx="18">
                  <c:v>7.7</c:v>
                </c:pt>
                <c:pt idx="19">
                  <c:v>3.8499999999999988</c:v>
                </c:pt>
                <c:pt idx="20">
                  <c:v>3.8499999999999988</c:v>
                </c:pt>
                <c:pt idx="21">
                  <c:v>3.8499999999999988</c:v>
                </c:pt>
              </c:numCache>
            </c:numRef>
          </c:val>
        </c:ser>
        <c:axId val="52455680"/>
        <c:axId val="52457472"/>
      </c:barChart>
      <c:catAx>
        <c:axId val="5245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457472"/>
        <c:crosses val="autoZero"/>
        <c:auto val="1"/>
        <c:lblAlgn val="ctr"/>
        <c:lblOffset val="100"/>
      </c:catAx>
      <c:valAx>
        <c:axId val="52457472"/>
        <c:scaling>
          <c:orientation val="minMax"/>
          <c:max val="100"/>
        </c:scaling>
        <c:axPos val="l"/>
        <c:numFmt formatCode="General" sourceLinked="1"/>
        <c:tickLblPos val="nextTo"/>
        <c:crossAx val="524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732855508446145"/>
          <c:y val="0.10299649979750258"/>
          <c:w val="0.24112945016488324"/>
          <c:h val="6.7640353003513481E-2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728795245813074"/>
          <c:y val="4.8338383912072402E-2"/>
          <c:w val="0.61346401391884364"/>
          <c:h val="0.82485043330095975"/>
        </c:manualLayout>
      </c:layout>
      <c:bar3D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ANM</c:v>
                </c:pt>
              </c:strCache>
            </c:strRef>
          </c:tx>
          <c:dLbls>
            <c:dLbl>
              <c:idx val="4"/>
              <c:layout>
                <c:manualLayout>
                  <c:x val="6.4829821717990324E-3"/>
                  <c:y val="-4.0281973816717123E-3"/>
                </c:manualLayout>
              </c:layout>
              <c:showVal val="1"/>
            </c:dLbl>
            <c:showVal val="1"/>
          </c:dLbls>
          <c:cat>
            <c:strRef>
              <c:f>Sheet1!$A$3:$A$7</c:f>
              <c:strCache>
                <c:ptCount val="5"/>
                <c:pt idx="0">
                  <c:v>Bad</c:v>
                </c:pt>
                <c:pt idx="1">
                  <c:v>Fair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4.5</c:v>
                </c:pt>
                <c:pt idx="1">
                  <c:v>10.7</c:v>
                </c:pt>
                <c:pt idx="2">
                  <c:v>38.200000000000003</c:v>
                </c:pt>
                <c:pt idx="3">
                  <c:v>38.800000000000004</c:v>
                </c:pt>
                <c:pt idx="4">
                  <c:v>7.9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MO</c:v>
                </c:pt>
              </c:strCache>
            </c:strRef>
          </c:tx>
          <c:dLbls>
            <c:dLbl>
              <c:idx val="0"/>
              <c:layout>
                <c:manualLayout>
                  <c:x val="4.321988114532703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4829821717990324E-3"/>
                  <c:y val="-4.0281973816717123E-3"/>
                </c:manualLayout>
              </c:layout>
              <c:showVal val="1"/>
            </c:dLbl>
            <c:dLbl>
              <c:idx val="2"/>
              <c:layout>
                <c:manualLayout>
                  <c:x val="4.3219881145327033E-3"/>
                  <c:y val="-1.2084592145015121E-2"/>
                </c:manualLayout>
              </c:layout>
              <c:showVal val="1"/>
            </c:dLbl>
            <c:dLbl>
              <c:idx val="3"/>
              <c:layout>
                <c:manualLayout>
                  <c:x val="1.2965964343598061E-2"/>
                  <c:y val="-4.0281973816717123E-3"/>
                </c:manualLayout>
              </c:layout>
              <c:showVal val="1"/>
            </c:dLbl>
            <c:dLbl>
              <c:idx val="4"/>
              <c:layout>
                <c:manualLayout>
                  <c:x val="6.4829821717990324E-3"/>
                  <c:y val="-4.0281973816717123E-3"/>
                </c:manualLayout>
              </c:layout>
              <c:showVal val="1"/>
            </c:dLbl>
            <c:showVal val="1"/>
          </c:dLbls>
          <c:cat>
            <c:strRef>
              <c:f>Sheet1!$A$3:$A$7</c:f>
              <c:strCache>
                <c:ptCount val="5"/>
                <c:pt idx="0">
                  <c:v>Bad</c:v>
                </c:pt>
                <c:pt idx="1">
                  <c:v>Fair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57.7</c:v>
                </c:pt>
                <c:pt idx="3">
                  <c:v>34.6</c:v>
                </c:pt>
                <c:pt idx="4">
                  <c:v>3.8</c:v>
                </c:pt>
              </c:numCache>
            </c:numRef>
          </c:val>
        </c:ser>
        <c:shape val="cylinder"/>
        <c:axId val="52582656"/>
        <c:axId val="52592640"/>
        <c:axId val="0"/>
      </c:bar3DChart>
      <c:catAx>
        <c:axId val="52582656"/>
        <c:scaling>
          <c:orientation val="minMax"/>
        </c:scaling>
        <c:axPos val="b"/>
        <c:tickLblPos val="nextTo"/>
        <c:crossAx val="52592640"/>
        <c:crosses val="autoZero"/>
        <c:auto val="1"/>
        <c:lblAlgn val="ctr"/>
        <c:lblOffset val="100"/>
      </c:catAx>
      <c:valAx>
        <c:axId val="52592640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5258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4808467012935"/>
          <c:y val="0.43521482986094512"/>
          <c:w val="0.13781628998158049"/>
          <c:h val="0.23833170408027979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5CA51-F55E-43BE-B6FF-9A9998CEB7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17482-960D-4B67-966E-6541AEAECF4D}">
      <dgm:prSet phldrT="[Text]"/>
      <dgm:spPr/>
      <dgm:t>
        <a:bodyPr/>
        <a:lstStyle/>
        <a:p>
          <a:r>
            <a:rPr lang="en-US" dirty="0" smtClean="0"/>
            <a:t>To assess the trainings imparted to the ASHAs under the standard NRHM guidelines based on their Knowledge, Awareness and Practices.</a:t>
          </a:r>
          <a:endParaRPr lang="en-US" dirty="0"/>
        </a:p>
      </dgm:t>
    </dgm:pt>
    <dgm:pt modelId="{8B802C8A-5FAB-45AF-9155-5D4E67A3E5D0}" type="parTrans" cxnId="{B0858141-317A-4A04-802F-F634E322FECA}">
      <dgm:prSet/>
      <dgm:spPr/>
      <dgm:t>
        <a:bodyPr/>
        <a:lstStyle/>
        <a:p>
          <a:endParaRPr lang="en-US"/>
        </a:p>
      </dgm:t>
    </dgm:pt>
    <dgm:pt modelId="{462F3B00-5C22-4210-920F-612A21DA2191}" type="sibTrans" cxnId="{B0858141-317A-4A04-802F-F634E322FECA}">
      <dgm:prSet/>
      <dgm:spPr/>
      <dgm:t>
        <a:bodyPr/>
        <a:lstStyle/>
        <a:p>
          <a:endParaRPr lang="en-US"/>
        </a:p>
      </dgm:t>
    </dgm:pt>
    <dgm:pt modelId="{B00A2290-49E1-4284-9938-8C092FBD21B3}">
      <dgm:prSet/>
      <dgm:spPr/>
      <dgm:t>
        <a:bodyPr/>
        <a:lstStyle/>
        <a:p>
          <a:r>
            <a:rPr lang="en-US" smtClean="0"/>
            <a:t>To assess the perception of the different stakeholders and beneficiaries on the effectivity and efficiency of the working of the ASHAs</a:t>
          </a:r>
          <a:endParaRPr lang="en-US" dirty="0"/>
        </a:p>
      </dgm:t>
    </dgm:pt>
    <dgm:pt modelId="{82730A49-A326-4238-9702-21A70F34055D}" type="parTrans" cxnId="{36736145-5880-40CD-962A-2161EBBE73AC}">
      <dgm:prSet/>
      <dgm:spPr/>
      <dgm:t>
        <a:bodyPr/>
        <a:lstStyle/>
        <a:p>
          <a:endParaRPr lang="en-US"/>
        </a:p>
      </dgm:t>
    </dgm:pt>
    <dgm:pt modelId="{DF4E13DC-B262-415E-B33E-B213351B2766}" type="sibTrans" cxnId="{36736145-5880-40CD-962A-2161EBBE73AC}">
      <dgm:prSet/>
      <dgm:spPr/>
      <dgm:t>
        <a:bodyPr/>
        <a:lstStyle/>
        <a:p>
          <a:endParaRPr lang="en-US"/>
        </a:p>
      </dgm:t>
    </dgm:pt>
    <dgm:pt modelId="{756725F6-CED6-49F0-B68C-2CA3FFC75619}">
      <dgm:prSet/>
      <dgm:spPr/>
      <dgm:t>
        <a:bodyPr/>
        <a:lstStyle/>
        <a:p>
          <a:r>
            <a:rPr lang="en-US" smtClean="0"/>
            <a:t>To evaluate the ability of the ASHAs to track and maintain database of all pregnant and nursing mothers in their operational areas</a:t>
          </a:r>
          <a:endParaRPr lang="en-US"/>
        </a:p>
      </dgm:t>
    </dgm:pt>
    <dgm:pt modelId="{DDA0FECC-1E56-4F1E-9237-1092075B1A36}" type="parTrans" cxnId="{6BB77BB4-2E06-4CEC-BE91-8DD08DB9B9C9}">
      <dgm:prSet/>
      <dgm:spPr/>
      <dgm:t>
        <a:bodyPr/>
        <a:lstStyle/>
        <a:p>
          <a:endParaRPr lang="en-US"/>
        </a:p>
      </dgm:t>
    </dgm:pt>
    <dgm:pt modelId="{CFDCFCDE-C40A-44F2-AC53-1FECE6C7B709}" type="sibTrans" cxnId="{6BB77BB4-2E06-4CEC-BE91-8DD08DB9B9C9}">
      <dgm:prSet/>
      <dgm:spPr/>
      <dgm:t>
        <a:bodyPr/>
        <a:lstStyle/>
        <a:p>
          <a:endParaRPr lang="en-US"/>
        </a:p>
      </dgm:t>
    </dgm:pt>
    <dgm:pt modelId="{D01EC46F-0D61-4FA0-A0D0-31DF290D91B8}">
      <dgm:prSet/>
      <dgm:spPr/>
      <dgm:t>
        <a:bodyPr/>
        <a:lstStyle/>
        <a:p>
          <a:r>
            <a:rPr lang="en-US" smtClean="0"/>
            <a:t>To identify the gaps in the capacity building of the ASHAs</a:t>
          </a:r>
          <a:br>
            <a:rPr lang="en-US" smtClean="0"/>
          </a:br>
          <a:endParaRPr lang="en-US"/>
        </a:p>
      </dgm:t>
    </dgm:pt>
    <dgm:pt modelId="{F9293073-96D3-4208-B0B8-D5BE35FC5D0C}" type="parTrans" cxnId="{CF33608C-F3F5-442A-AAE3-51A727A39064}">
      <dgm:prSet/>
      <dgm:spPr/>
      <dgm:t>
        <a:bodyPr/>
        <a:lstStyle/>
        <a:p>
          <a:endParaRPr lang="en-US"/>
        </a:p>
      </dgm:t>
    </dgm:pt>
    <dgm:pt modelId="{E9523AF7-40B7-4840-92F4-87589E8752C0}" type="sibTrans" cxnId="{CF33608C-F3F5-442A-AAE3-51A727A39064}">
      <dgm:prSet/>
      <dgm:spPr/>
      <dgm:t>
        <a:bodyPr/>
        <a:lstStyle/>
        <a:p>
          <a:endParaRPr lang="en-US"/>
        </a:p>
      </dgm:t>
    </dgm:pt>
    <dgm:pt modelId="{7844FE60-C94E-4908-808F-CF6DE3E6E714}">
      <dgm:prSet/>
      <dgm:spPr/>
      <dgm:t>
        <a:bodyPr/>
        <a:lstStyle/>
        <a:p>
          <a:r>
            <a:rPr lang="en-US" smtClean="0"/>
            <a:t>To assess the need for ASHAs refresher training module on the basis of the perceptions at different levels.</a:t>
          </a:r>
          <a:endParaRPr lang="en-US"/>
        </a:p>
      </dgm:t>
    </dgm:pt>
    <dgm:pt modelId="{25C4120B-7985-4314-97E7-E3F5DB8BF2C6}" type="parTrans" cxnId="{955E0E8B-7910-47EF-9323-8129E64218D0}">
      <dgm:prSet/>
      <dgm:spPr/>
      <dgm:t>
        <a:bodyPr/>
        <a:lstStyle/>
        <a:p>
          <a:endParaRPr lang="en-US"/>
        </a:p>
      </dgm:t>
    </dgm:pt>
    <dgm:pt modelId="{C566F457-5B07-4E41-A551-684E51BA5463}" type="sibTrans" cxnId="{955E0E8B-7910-47EF-9323-8129E64218D0}">
      <dgm:prSet/>
      <dgm:spPr/>
      <dgm:t>
        <a:bodyPr/>
        <a:lstStyle/>
        <a:p>
          <a:endParaRPr lang="en-US"/>
        </a:p>
      </dgm:t>
    </dgm:pt>
    <dgm:pt modelId="{AF23B423-8AB4-4D71-B28D-FE0D21BEF074}" type="pres">
      <dgm:prSet presAssocID="{F3E5CA51-F55E-43BE-B6FF-9A9998CEB7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E1DC-FC15-4733-B430-E7D39DCE6504}" type="pres">
      <dgm:prSet presAssocID="{CE117482-960D-4B67-966E-6541AEAECF4D}" presName="composite" presStyleCnt="0"/>
      <dgm:spPr/>
    </dgm:pt>
    <dgm:pt modelId="{C87A5FB7-AF79-4587-A1DF-866AF070A978}" type="pres">
      <dgm:prSet presAssocID="{CE117482-960D-4B67-966E-6541AEAECF4D}" presName="imgShp" presStyleLbl="fgImgPlace1" presStyleIdx="0" presStyleCnt="5"/>
      <dgm:spPr/>
    </dgm:pt>
    <dgm:pt modelId="{D2B8558F-0AB1-4A95-8BE9-7C95A2F200C5}" type="pres">
      <dgm:prSet presAssocID="{CE117482-960D-4B67-966E-6541AEAECF4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A642D-5196-4349-AA99-29AEBAFB2D1B}" type="pres">
      <dgm:prSet presAssocID="{462F3B00-5C22-4210-920F-612A21DA2191}" presName="spacing" presStyleCnt="0"/>
      <dgm:spPr/>
    </dgm:pt>
    <dgm:pt modelId="{E0D6D602-5ABB-4DAC-B9FF-36B021E9E39F}" type="pres">
      <dgm:prSet presAssocID="{B00A2290-49E1-4284-9938-8C092FBD21B3}" presName="composite" presStyleCnt="0"/>
      <dgm:spPr/>
    </dgm:pt>
    <dgm:pt modelId="{324DB11A-2CA7-4EC6-8D9C-3AD76C937BC3}" type="pres">
      <dgm:prSet presAssocID="{B00A2290-49E1-4284-9938-8C092FBD21B3}" presName="imgShp" presStyleLbl="fgImgPlace1" presStyleIdx="1" presStyleCnt="5"/>
      <dgm:spPr/>
    </dgm:pt>
    <dgm:pt modelId="{DE3268DA-68C9-4469-8D6C-20147366666E}" type="pres">
      <dgm:prSet presAssocID="{B00A2290-49E1-4284-9938-8C092FBD21B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D53F-0468-4B16-BCE4-E632906D6D0C}" type="pres">
      <dgm:prSet presAssocID="{DF4E13DC-B262-415E-B33E-B213351B2766}" presName="spacing" presStyleCnt="0"/>
      <dgm:spPr/>
    </dgm:pt>
    <dgm:pt modelId="{0EAAC8DB-0744-4C0D-AFE6-872E7BC1D200}" type="pres">
      <dgm:prSet presAssocID="{756725F6-CED6-49F0-B68C-2CA3FFC75619}" presName="composite" presStyleCnt="0"/>
      <dgm:spPr/>
    </dgm:pt>
    <dgm:pt modelId="{1E6695D0-57E2-40E4-8157-E297D18CE3C7}" type="pres">
      <dgm:prSet presAssocID="{756725F6-CED6-49F0-B68C-2CA3FFC75619}" presName="imgShp" presStyleLbl="fgImgPlace1" presStyleIdx="2" presStyleCnt="5"/>
      <dgm:spPr/>
    </dgm:pt>
    <dgm:pt modelId="{54CFA8E3-028B-459A-97C2-F10DB33579B2}" type="pres">
      <dgm:prSet presAssocID="{756725F6-CED6-49F0-B68C-2CA3FFC7561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9C62-86A3-494B-A141-994A96D3EC82}" type="pres">
      <dgm:prSet presAssocID="{CFDCFCDE-C40A-44F2-AC53-1FECE6C7B709}" presName="spacing" presStyleCnt="0"/>
      <dgm:spPr/>
    </dgm:pt>
    <dgm:pt modelId="{9820F299-93E3-48C0-9345-29D66E09E0D4}" type="pres">
      <dgm:prSet presAssocID="{D01EC46F-0D61-4FA0-A0D0-31DF290D91B8}" presName="composite" presStyleCnt="0"/>
      <dgm:spPr/>
    </dgm:pt>
    <dgm:pt modelId="{9367432E-11CA-4753-8537-AFA81C9119F4}" type="pres">
      <dgm:prSet presAssocID="{D01EC46F-0D61-4FA0-A0D0-31DF290D91B8}" presName="imgShp" presStyleLbl="fgImgPlace1" presStyleIdx="3" presStyleCnt="5"/>
      <dgm:spPr/>
    </dgm:pt>
    <dgm:pt modelId="{8BF224C8-9E11-4A1C-A11F-EE7899FB5198}" type="pres">
      <dgm:prSet presAssocID="{D01EC46F-0D61-4FA0-A0D0-31DF290D91B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5ECAE-D0DE-42BB-B51C-CC2CAF50320E}" type="pres">
      <dgm:prSet presAssocID="{E9523AF7-40B7-4840-92F4-87589E8752C0}" presName="spacing" presStyleCnt="0"/>
      <dgm:spPr/>
    </dgm:pt>
    <dgm:pt modelId="{7D4FD442-E6D0-4F73-9E89-7D92381492F6}" type="pres">
      <dgm:prSet presAssocID="{7844FE60-C94E-4908-808F-CF6DE3E6E714}" presName="composite" presStyleCnt="0"/>
      <dgm:spPr/>
    </dgm:pt>
    <dgm:pt modelId="{E927C06F-BD12-4A08-9B43-B7E0A93003DB}" type="pres">
      <dgm:prSet presAssocID="{7844FE60-C94E-4908-808F-CF6DE3E6E714}" presName="imgShp" presStyleLbl="fgImgPlace1" presStyleIdx="4" presStyleCnt="5"/>
      <dgm:spPr/>
    </dgm:pt>
    <dgm:pt modelId="{A14346EE-D9D4-4CD2-BED8-380BB9F466E6}" type="pres">
      <dgm:prSet presAssocID="{7844FE60-C94E-4908-808F-CF6DE3E6E71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3608C-F3F5-442A-AAE3-51A727A39064}" srcId="{F3E5CA51-F55E-43BE-B6FF-9A9998CEB701}" destId="{D01EC46F-0D61-4FA0-A0D0-31DF290D91B8}" srcOrd="3" destOrd="0" parTransId="{F9293073-96D3-4208-B0B8-D5BE35FC5D0C}" sibTransId="{E9523AF7-40B7-4840-92F4-87589E8752C0}"/>
    <dgm:cxn modelId="{81FBC514-4D8A-43B8-A3EC-3709BE294C94}" type="presOf" srcId="{CE117482-960D-4B67-966E-6541AEAECF4D}" destId="{D2B8558F-0AB1-4A95-8BE9-7C95A2F200C5}" srcOrd="0" destOrd="0" presId="urn:microsoft.com/office/officeart/2005/8/layout/vList3"/>
    <dgm:cxn modelId="{3111A184-1554-4466-A60F-810B0A14AF5D}" type="presOf" srcId="{7844FE60-C94E-4908-808F-CF6DE3E6E714}" destId="{A14346EE-D9D4-4CD2-BED8-380BB9F466E6}" srcOrd="0" destOrd="0" presId="urn:microsoft.com/office/officeart/2005/8/layout/vList3"/>
    <dgm:cxn modelId="{B0858141-317A-4A04-802F-F634E322FECA}" srcId="{F3E5CA51-F55E-43BE-B6FF-9A9998CEB701}" destId="{CE117482-960D-4B67-966E-6541AEAECF4D}" srcOrd="0" destOrd="0" parTransId="{8B802C8A-5FAB-45AF-9155-5D4E67A3E5D0}" sibTransId="{462F3B00-5C22-4210-920F-612A21DA2191}"/>
    <dgm:cxn modelId="{955E0E8B-7910-47EF-9323-8129E64218D0}" srcId="{F3E5CA51-F55E-43BE-B6FF-9A9998CEB701}" destId="{7844FE60-C94E-4908-808F-CF6DE3E6E714}" srcOrd="4" destOrd="0" parTransId="{25C4120B-7985-4314-97E7-E3F5DB8BF2C6}" sibTransId="{C566F457-5B07-4E41-A551-684E51BA5463}"/>
    <dgm:cxn modelId="{6BB77BB4-2E06-4CEC-BE91-8DD08DB9B9C9}" srcId="{F3E5CA51-F55E-43BE-B6FF-9A9998CEB701}" destId="{756725F6-CED6-49F0-B68C-2CA3FFC75619}" srcOrd="2" destOrd="0" parTransId="{DDA0FECC-1E56-4F1E-9237-1092075B1A36}" sibTransId="{CFDCFCDE-C40A-44F2-AC53-1FECE6C7B709}"/>
    <dgm:cxn modelId="{CD6574A3-D5FB-4950-9D4A-B3F1CA81FED6}" type="presOf" srcId="{B00A2290-49E1-4284-9938-8C092FBD21B3}" destId="{DE3268DA-68C9-4469-8D6C-20147366666E}" srcOrd="0" destOrd="0" presId="urn:microsoft.com/office/officeart/2005/8/layout/vList3"/>
    <dgm:cxn modelId="{CA57F3B2-3A3B-4AEA-831D-28D3A3E7F6ED}" type="presOf" srcId="{D01EC46F-0D61-4FA0-A0D0-31DF290D91B8}" destId="{8BF224C8-9E11-4A1C-A11F-EE7899FB5198}" srcOrd="0" destOrd="0" presId="urn:microsoft.com/office/officeart/2005/8/layout/vList3"/>
    <dgm:cxn modelId="{1170CD4C-3883-45E4-8B84-0F47CD83FD57}" type="presOf" srcId="{756725F6-CED6-49F0-B68C-2CA3FFC75619}" destId="{54CFA8E3-028B-459A-97C2-F10DB33579B2}" srcOrd="0" destOrd="0" presId="urn:microsoft.com/office/officeart/2005/8/layout/vList3"/>
    <dgm:cxn modelId="{36736145-5880-40CD-962A-2161EBBE73AC}" srcId="{F3E5CA51-F55E-43BE-B6FF-9A9998CEB701}" destId="{B00A2290-49E1-4284-9938-8C092FBD21B3}" srcOrd="1" destOrd="0" parTransId="{82730A49-A326-4238-9702-21A70F34055D}" sibTransId="{DF4E13DC-B262-415E-B33E-B213351B2766}"/>
    <dgm:cxn modelId="{781319E8-CE95-4ABE-BD31-729611899AA8}" type="presOf" srcId="{F3E5CA51-F55E-43BE-B6FF-9A9998CEB701}" destId="{AF23B423-8AB4-4D71-B28D-FE0D21BEF074}" srcOrd="0" destOrd="0" presId="urn:microsoft.com/office/officeart/2005/8/layout/vList3"/>
    <dgm:cxn modelId="{7411601F-4E94-4966-97E4-5DA5DA486DB3}" type="presParOf" srcId="{AF23B423-8AB4-4D71-B28D-FE0D21BEF074}" destId="{DDFEE1DC-FC15-4733-B430-E7D39DCE6504}" srcOrd="0" destOrd="0" presId="urn:microsoft.com/office/officeart/2005/8/layout/vList3"/>
    <dgm:cxn modelId="{C0701B3D-0D88-4148-A51C-A16D8E21EF0F}" type="presParOf" srcId="{DDFEE1DC-FC15-4733-B430-E7D39DCE6504}" destId="{C87A5FB7-AF79-4587-A1DF-866AF070A978}" srcOrd="0" destOrd="0" presId="urn:microsoft.com/office/officeart/2005/8/layout/vList3"/>
    <dgm:cxn modelId="{B83BCECD-06FE-4BAD-BDE4-64603D62DE9E}" type="presParOf" srcId="{DDFEE1DC-FC15-4733-B430-E7D39DCE6504}" destId="{D2B8558F-0AB1-4A95-8BE9-7C95A2F200C5}" srcOrd="1" destOrd="0" presId="urn:microsoft.com/office/officeart/2005/8/layout/vList3"/>
    <dgm:cxn modelId="{295F0646-E44A-451E-AB02-CFB6C0A31B96}" type="presParOf" srcId="{AF23B423-8AB4-4D71-B28D-FE0D21BEF074}" destId="{0C4A642D-5196-4349-AA99-29AEBAFB2D1B}" srcOrd="1" destOrd="0" presId="urn:microsoft.com/office/officeart/2005/8/layout/vList3"/>
    <dgm:cxn modelId="{95A06CC6-228D-442A-8B9E-ACE94EFBB33D}" type="presParOf" srcId="{AF23B423-8AB4-4D71-B28D-FE0D21BEF074}" destId="{E0D6D602-5ABB-4DAC-B9FF-36B021E9E39F}" srcOrd="2" destOrd="0" presId="urn:microsoft.com/office/officeart/2005/8/layout/vList3"/>
    <dgm:cxn modelId="{67B548A7-BF81-4980-878D-329F5E10EE7C}" type="presParOf" srcId="{E0D6D602-5ABB-4DAC-B9FF-36B021E9E39F}" destId="{324DB11A-2CA7-4EC6-8D9C-3AD76C937BC3}" srcOrd="0" destOrd="0" presId="urn:microsoft.com/office/officeart/2005/8/layout/vList3"/>
    <dgm:cxn modelId="{84AA6991-53C8-4B25-B29E-3876935AED9F}" type="presParOf" srcId="{E0D6D602-5ABB-4DAC-B9FF-36B021E9E39F}" destId="{DE3268DA-68C9-4469-8D6C-20147366666E}" srcOrd="1" destOrd="0" presId="urn:microsoft.com/office/officeart/2005/8/layout/vList3"/>
    <dgm:cxn modelId="{40D5D523-A748-417C-A611-12233C7677FB}" type="presParOf" srcId="{AF23B423-8AB4-4D71-B28D-FE0D21BEF074}" destId="{3C45D53F-0468-4B16-BCE4-E632906D6D0C}" srcOrd="3" destOrd="0" presId="urn:microsoft.com/office/officeart/2005/8/layout/vList3"/>
    <dgm:cxn modelId="{3C059A3A-B279-4505-BEBC-9AD6A72B768C}" type="presParOf" srcId="{AF23B423-8AB4-4D71-B28D-FE0D21BEF074}" destId="{0EAAC8DB-0744-4C0D-AFE6-872E7BC1D200}" srcOrd="4" destOrd="0" presId="urn:microsoft.com/office/officeart/2005/8/layout/vList3"/>
    <dgm:cxn modelId="{FB3FB62B-9865-4D4C-828E-BD598D93FA34}" type="presParOf" srcId="{0EAAC8DB-0744-4C0D-AFE6-872E7BC1D200}" destId="{1E6695D0-57E2-40E4-8157-E297D18CE3C7}" srcOrd="0" destOrd="0" presId="urn:microsoft.com/office/officeart/2005/8/layout/vList3"/>
    <dgm:cxn modelId="{6BADB5BC-128B-4D2F-9246-853248E6788E}" type="presParOf" srcId="{0EAAC8DB-0744-4C0D-AFE6-872E7BC1D200}" destId="{54CFA8E3-028B-459A-97C2-F10DB33579B2}" srcOrd="1" destOrd="0" presId="urn:microsoft.com/office/officeart/2005/8/layout/vList3"/>
    <dgm:cxn modelId="{DE5AB30A-DD4E-4E7B-B049-C46B49BBB161}" type="presParOf" srcId="{AF23B423-8AB4-4D71-B28D-FE0D21BEF074}" destId="{EDCD9C62-86A3-494B-A141-994A96D3EC82}" srcOrd="5" destOrd="0" presId="urn:microsoft.com/office/officeart/2005/8/layout/vList3"/>
    <dgm:cxn modelId="{DFC73F37-41E0-43BC-BC5A-550DD7A4B772}" type="presParOf" srcId="{AF23B423-8AB4-4D71-B28D-FE0D21BEF074}" destId="{9820F299-93E3-48C0-9345-29D66E09E0D4}" srcOrd="6" destOrd="0" presId="urn:microsoft.com/office/officeart/2005/8/layout/vList3"/>
    <dgm:cxn modelId="{4040F60E-838E-4570-A26E-49D063A6EADB}" type="presParOf" srcId="{9820F299-93E3-48C0-9345-29D66E09E0D4}" destId="{9367432E-11CA-4753-8537-AFA81C9119F4}" srcOrd="0" destOrd="0" presId="urn:microsoft.com/office/officeart/2005/8/layout/vList3"/>
    <dgm:cxn modelId="{84C5B958-45C7-4795-B71D-2162E8665777}" type="presParOf" srcId="{9820F299-93E3-48C0-9345-29D66E09E0D4}" destId="{8BF224C8-9E11-4A1C-A11F-EE7899FB5198}" srcOrd="1" destOrd="0" presId="urn:microsoft.com/office/officeart/2005/8/layout/vList3"/>
    <dgm:cxn modelId="{15C7C05B-DDBA-486D-9300-1F3413EAC7E6}" type="presParOf" srcId="{AF23B423-8AB4-4D71-B28D-FE0D21BEF074}" destId="{AD25ECAE-D0DE-42BB-B51C-CC2CAF50320E}" srcOrd="7" destOrd="0" presId="urn:microsoft.com/office/officeart/2005/8/layout/vList3"/>
    <dgm:cxn modelId="{9D212B6A-83DA-4E39-BAA3-8EC8D3272FE8}" type="presParOf" srcId="{AF23B423-8AB4-4D71-B28D-FE0D21BEF074}" destId="{7D4FD442-E6D0-4F73-9E89-7D92381492F6}" srcOrd="8" destOrd="0" presId="urn:microsoft.com/office/officeart/2005/8/layout/vList3"/>
    <dgm:cxn modelId="{C3C8E75F-0E80-4280-8C5B-D55912CBB077}" type="presParOf" srcId="{7D4FD442-E6D0-4F73-9E89-7D92381492F6}" destId="{E927C06F-BD12-4A08-9B43-B7E0A93003DB}" srcOrd="0" destOrd="0" presId="urn:microsoft.com/office/officeart/2005/8/layout/vList3"/>
    <dgm:cxn modelId="{809A0B0F-F4F4-437C-B8A4-952F7D7D6A05}" type="presParOf" srcId="{7D4FD442-E6D0-4F73-9E89-7D92381492F6}" destId="{A14346EE-D9D4-4CD2-BED8-380BB9F466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8558F-0AB1-4A95-8BE9-7C95A2F200C5}">
      <dsp:nvSpPr>
        <dsp:cNvPr id="0" name=""/>
        <dsp:cNvSpPr/>
      </dsp:nvSpPr>
      <dsp:spPr>
        <a:xfrm rot="10800000">
          <a:off x="1549241" y="779"/>
          <a:ext cx="5320665" cy="8362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assess the trainings imparted to the ASHAs under the standard NRHM guidelines based on their Knowledge, Awareness and Practices.</a:t>
          </a:r>
          <a:endParaRPr lang="en-US" sz="1600" kern="1200" dirty="0"/>
        </a:p>
      </dsp:txBody>
      <dsp:txXfrm rot="10800000">
        <a:off x="1549241" y="779"/>
        <a:ext cx="5320665" cy="836295"/>
      </dsp:txXfrm>
    </dsp:sp>
    <dsp:sp modelId="{C87A5FB7-AF79-4587-A1DF-866AF070A978}">
      <dsp:nvSpPr>
        <dsp:cNvPr id="0" name=""/>
        <dsp:cNvSpPr/>
      </dsp:nvSpPr>
      <dsp:spPr>
        <a:xfrm>
          <a:off x="1131093" y="779"/>
          <a:ext cx="836295" cy="836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268DA-68C9-4469-8D6C-20147366666E}">
      <dsp:nvSpPr>
        <dsp:cNvPr id="0" name=""/>
        <dsp:cNvSpPr/>
      </dsp:nvSpPr>
      <dsp:spPr>
        <a:xfrm rot="10800000">
          <a:off x="1549241" y="1086715"/>
          <a:ext cx="5320665" cy="8362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assess the perception of the different stakeholders and beneficiaries on the effectivity and efficiency of the working of the ASHAs</a:t>
          </a:r>
          <a:endParaRPr lang="en-US" sz="1600" kern="1200" dirty="0"/>
        </a:p>
      </dsp:txBody>
      <dsp:txXfrm rot="10800000">
        <a:off x="1549241" y="1086715"/>
        <a:ext cx="5320665" cy="836295"/>
      </dsp:txXfrm>
    </dsp:sp>
    <dsp:sp modelId="{324DB11A-2CA7-4EC6-8D9C-3AD76C937BC3}">
      <dsp:nvSpPr>
        <dsp:cNvPr id="0" name=""/>
        <dsp:cNvSpPr/>
      </dsp:nvSpPr>
      <dsp:spPr>
        <a:xfrm>
          <a:off x="1131093" y="1086715"/>
          <a:ext cx="836295" cy="836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A8E3-028B-459A-97C2-F10DB33579B2}">
      <dsp:nvSpPr>
        <dsp:cNvPr id="0" name=""/>
        <dsp:cNvSpPr/>
      </dsp:nvSpPr>
      <dsp:spPr>
        <a:xfrm rot="10800000">
          <a:off x="1549241" y="2172652"/>
          <a:ext cx="5320665" cy="8362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evaluate the ability of the ASHAs to track and maintain database of all pregnant and nursing mothers in their operational areas</a:t>
          </a:r>
          <a:endParaRPr lang="en-US" sz="1600" kern="1200"/>
        </a:p>
      </dsp:txBody>
      <dsp:txXfrm rot="10800000">
        <a:off x="1549241" y="2172652"/>
        <a:ext cx="5320665" cy="836295"/>
      </dsp:txXfrm>
    </dsp:sp>
    <dsp:sp modelId="{1E6695D0-57E2-40E4-8157-E297D18CE3C7}">
      <dsp:nvSpPr>
        <dsp:cNvPr id="0" name=""/>
        <dsp:cNvSpPr/>
      </dsp:nvSpPr>
      <dsp:spPr>
        <a:xfrm>
          <a:off x="1131093" y="2172652"/>
          <a:ext cx="836295" cy="836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224C8-9E11-4A1C-A11F-EE7899FB5198}">
      <dsp:nvSpPr>
        <dsp:cNvPr id="0" name=""/>
        <dsp:cNvSpPr/>
      </dsp:nvSpPr>
      <dsp:spPr>
        <a:xfrm rot="10800000">
          <a:off x="1549241" y="3258588"/>
          <a:ext cx="5320665" cy="8362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identify the gaps in the capacity building of the ASHAs</a:t>
          </a:r>
          <a:br>
            <a:rPr lang="en-US" sz="1600" kern="1200" smtClean="0"/>
          </a:br>
          <a:endParaRPr lang="en-US" sz="1600" kern="1200"/>
        </a:p>
      </dsp:txBody>
      <dsp:txXfrm rot="10800000">
        <a:off x="1549241" y="3258588"/>
        <a:ext cx="5320665" cy="836295"/>
      </dsp:txXfrm>
    </dsp:sp>
    <dsp:sp modelId="{9367432E-11CA-4753-8537-AFA81C9119F4}">
      <dsp:nvSpPr>
        <dsp:cNvPr id="0" name=""/>
        <dsp:cNvSpPr/>
      </dsp:nvSpPr>
      <dsp:spPr>
        <a:xfrm>
          <a:off x="1131093" y="3258588"/>
          <a:ext cx="836295" cy="836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346EE-D9D4-4CD2-BED8-380BB9F466E6}">
      <dsp:nvSpPr>
        <dsp:cNvPr id="0" name=""/>
        <dsp:cNvSpPr/>
      </dsp:nvSpPr>
      <dsp:spPr>
        <a:xfrm rot="10800000">
          <a:off x="1549241" y="4344525"/>
          <a:ext cx="5320665" cy="8362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7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assess the need for ASHAs refresher training module on the basis of the perceptions at different levels.</a:t>
          </a:r>
          <a:endParaRPr lang="en-US" sz="1600" kern="1200"/>
        </a:p>
      </dsp:txBody>
      <dsp:txXfrm rot="10800000">
        <a:off x="1549241" y="4344525"/>
        <a:ext cx="5320665" cy="836295"/>
      </dsp:txXfrm>
    </dsp:sp>
    <dsp:sp modelId="{E927C06F-BD12-4A08-9B43-B7E0A93003DB}">
      <dsp:nvSpPr>
        <dsp:cNvPr id="0" name=""/>
        <dsp:cNvSpPr/>
      </dsp:nvSpPr>
      <dsp:spPr>
        <a:xfrm>
          <a:off x="1131093" y="4344525"/>
          <a:ext cx="836295" cy="836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0.19935</cdr:x>
      <cdr:y>0.09366</cdr:y>
    </cdr:from>
    <cdr:to>
      <cdr:x>0.80713</cdr:x>
      <cdr:y>0.24471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575" y="295275"/>
          <a:ext cx="357187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0.10211</cdr:x>
      <cdr:y>0.06042</cdr:y>
    </cdr:from>
    <cdr:to>
      <cdr:x>0.92058</cdr:x>
      <cdr:y>0.2145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0076" y="190500"/>
          <a:ext cx="4810124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Times New Roman" pitchFamily="18" charset="0"/>
              <a:cs typeface="Times New Roman" pitchFamily="18" charset="0"/>
            </a:rPr>
            <a:t>PERCENT</a:t>
          </a:r>
          <a:r>
            <a:rPr lang="en-US" sz="2000" b="1" baseline="0" dirty="0">
              <a:latin typeface="Times New Roman" pitchFamily="18" charset="0"/>
              <a:cs typeface="Times New Roman" pitchFamily="18" charset="0"/>
            </a:rPr>
            <a:t> OVERALL RANKING OF ASHAs AS PER ANMs &amp; MOs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1E61-F559-4716-A808-465E9955122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BBF1-AB66-43D5-8B01-8CF30CFF1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5DAA3-80F1-42A6-AF65-D527D1BD4D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AD167-711F-40DA-B19F-8D56E92D82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AD167-711F-40DA-B19F-8D56E92D825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EBBF1-AB66-43D5-8B01-8CF30CFF1F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“Competency Assessment of the ASHAs in the four tribal blocks of </a:t>
            </a:r>
            <a:r>
              <a:rPr lang="en-US" dirty="0" err="1" smtClean="0"/>
              <a:t>Vadodara</a:t>
            </a:r>
            <a:r>
              <a:rPr lang="en-US" dirty="0" smtClean="0"/>
              <a:t> district, Gujarat”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1800" y="5029200"/>
            <a:ext cx="2133600" cy="1676400"/>
          </a:xfrm>
        </p:spPr>
        <p:txBody>
          <a:bodyPr/>
          <a:lstStyle/>
          <a:p>
            <a:r>
              <a:rPr lang="en-US" dirty="0" smtClean="0"/>
              <a:t>Presented by:-</a:t>
            </a:r>
          </a:p>
          <a:p>
            <a:r>
              <a:rPr lang="en-US" dirty="0" err="1" smtClean="0"/>
              <a:t>Gursimran</a:t>
            </a:r>
            <a:r>
              <a:rPr lang="en-US" dirty="0" smtClean="0"/>
              <a:t> </a:t>
            </a:r>
            <a:r>
              <a:rPr lang="en-US" dirty="0" err="1" smtClean="0"/>
              <a:t>Alagh</a:t>
            </a:r>
            <a:endParaRPr lang="en-US" dirty="0"/>
          </a:p>
        </p:txBody>
      </p:sp>
      <p:pic>
        <p:nvPicPr>
          <p:cNvPr id="4" name="Picture 3" descr="2_The_Road_Take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603669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798"/>
          <a:ext cx="7619999" cy="62484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198"/>
                <a:gridCol w="1116485"/>
                <a:gridCol w="1395603"/>
                <a:gridCol w="1395603"/>
                <a:gridCol w="1604946"/>
                <a:gridCol w="1535164"/>
              </a:tblGrid>
              <a:tr h="879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Sno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Level of data collection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Respondents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Method of data selection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Instrument used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Method of data collection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2931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85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PHC  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MO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Purposive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In-depth interview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Semi-structured interview schedule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2931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13628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Sub-centre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ANM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Purposive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Random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Questionnaire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In-depth interviews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Semi-structured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Semi-structured interview schedule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2931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19834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Village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/>
                        <a:t>VHSC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/>
                        <a:t>ASHA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Random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A) Purposive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B) Random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FGD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A) Questionnaire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B) In-depth interviews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Guidelines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A) Semi-structured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B) Semi-structured interview schedule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763" marR="60763" marT="0" marB="0"/>
                </a:tc>
              </a:tr>
              <a:tr h="2931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763" marR="6076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1.) ASHAs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2590800"/>
          <a:ext cx="518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2.) ANMs/FHWs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00200" y="25146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77724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3.) MOs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2286000"/>
          <a:ext cx="5562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8153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Reflection from the Internship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2954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u="sng" dirty="0" smtClean="0">
                <a:latin typeface="Arial" pitchFamily="34" charset="0"/>
                <a:cs typeface="Arial" pitchFamily="34" charset="0"/>
              </a:rPr>
              <a:t>Mission:-</a:t>
            </a:r>
          </a:p>
          <a:p>
            <a:endParaRPr lang="en-GB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create an enabling and sustainable environment among rural communities. We envisage a world free of distress, disease, deprivation, exploitation and subjugation, thus ensuring the overall well being of the family, society and community with special focus on women and children.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u="sng" dirty="0" smtClean="0">
                <a:latin typeface="Arial" pitchFamily="34" charset="0"/>
                <a:cs typeface="Arial" pitchFamily="34" charset="0"/>
              </a:rPr>
              <a:t>Organizational Objectives:-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promote practices for safe motherhood and child survival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make available health and pre-school education services to the rural poor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ensure livelihood through dairy cooperatives and savings groups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provide relief and rehabilitation services during disasters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4.) FGDs with VHSC members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Objectives of conducting FGDs :</a:t>
            </a:r>
          </a:p>
          <a:p>
            <a:r>
              <a:rPr lang="en-US" dirty="0" smtClean="0"/>
              <a:t>To understand the perception of VHSC members regarding the role of ASHAs in:-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a.) The social mobilization and voicing the health concerns of the community.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b.) Availing and accessing the public health services.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c.) Coordination with various government stakeholders to address the health concerns.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Shruti\Desktop\Pics 4 Nut. ppt\IMG_6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5.) Beneficiaries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characteristics</a:t>
            </a:r>
          </a:p>
          <a:p>
            <a:r>
              <a:rPr lang="en-US" dirty="0" smtClean="0"/>
              <a:t>Population coverage</a:t>
            </a:r>
          </a:p>
          <a:p>
            <a:r>
              <a:rPr lang="en-US" dirty="0" smtClean="0"/>
              <a:t>Roles and responsibilities</a:t>
            </a:r>
          </a:p>
          <a:p>
            <a:r>
              <a:rPr lang="en-US" dirty="0" smtClean="0"/>
              <a:t>Trainings required</a:t>
            </a:r>
          </a:p>
          <a:p>
            <a:r>
              <a:rPr lang="en-US" dirty="0" smtClean="0"/>
              <a:t>Role in VHSC</a:t>
            </a:r>
          </a:p>
          <a:p>
            <a:r>
              <a:rPr lang="en-US" dirty="0" smtClean="0"/>
              <a:t>Infrastructural developments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Logistics – medicine kit</a:t>
            </a:r>
          </a:p>
          <a:p>
            <a:r>
              <a:rPr lang="en-US" dirty="0" smtClean="0"/>
              <a:t>Communication and coordination</a:t>
            </a:r>
          </a:p>
          <a:p>
            <a:r>
              <a:rPr lang="en-US" dirty="0" smtClean="0"/>
              <a:t>Community mobilization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November 24, 2010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World Bank Review Meeting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42E726-D368-4E40-8240-352EE70E441B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13317" name="Picture 5" descr="\\Mserver\all photographs\All PHOTOGRAPHS-10\Nutrition Project\NUtration Trainnig Bodeli\IMG_2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71500" y="214313"/>
            <a:ext cx="7416800" cy="78581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		</a:t>
            </a:r>
            <a:r>
              <a:rPr lang="en-US" sz="4400" dirty="0" err="1" smtClean="0">
                <a:latin typeface="+mj-lt"/>
                <a:cs typeface="Arial" pitchFamily="34" charset="0"/>
              </a:rPr>
              <a:t>es</a:t>
            </a:r>
            <a:endParaRPr lang="en-US" sz="3200" dirty="0">
              <a:latin typeface="+mj-lt"/>
              <a:cs typeface="+mn-cs"/>
            </a:endParaRP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857625" y="5929313"/>
            <a:ext cx="1125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Trainings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07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SC_99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0"/>
            <a:ext cx="46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F89F6-B343-4B04-8DA5-D96B7AC573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2/04/2011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040 - Skill train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3AD35-5136-4C2E-98BA-9C529C9BB5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2/04/2011</a:t>
            </a:r>
          </a:p>
        </p:txBody>
      </p:sp>
      <p:pic>
        <p:nvPicPr>
          <p:cNvPr id="11268" name="Picture 3" descr="Onspot new beneficiary updation in MIS by Ash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technotip.org/wp-content/uploads/general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Rationale for the study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 2005, the Foundation started an intervention project “Safe motherhood and Child Survival” (SMCS).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Deepak Foundation trained more than 700 Village Level Health Workers (VLHWs) during the period of 2005 -2007. 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After  the introduction of NRHM in 2007 in Gujarat, these VLHWs were absorbed as Accredited Social Health Activists (ASHAs).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 District Health Society recognized Deepak Foundation as the Training Resource Agency for ASHA training programs in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Vadodara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district.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General objective :- </a:t>
            </a:r>
          </a:p>
          <a:p>
            <a:pPr lvl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2895600"/>
            <a:ext cx="6324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To evaluate the Competency and Performance of the ASHAs in the four tribal blocks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Vadodara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district at different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1430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Specific objectives :-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study : Descriptive (Observational)</a:t>
            </a:r>
          </a:p>
          <a:p>
            <a:r>
              <a:rPr lang="en-US" dirty="0" smtClean="0"/>
              <a:t>Study design : Cross-sectional</a:t>
            </a:r>
          </a:p>
          <a:p>
            <a:r>
              <a:rPr lang="en-US" dirty="0" smtClean="0"/>
              <a:t>Study area : 4 tribal blocks (</a:t>
            </a:r>
            <a:r>
              <a:rPr lang="en-US" dirty="0" err="1" smtClean="0"/>
              <a:t>Kawant</a:t>
            </a:r>
            <a:r>
              <a:rPr lang="en-US" dirty="0" smtClean="0"/>
              <a:t>, </a:t>
            </a:r>
            <a:r>
              <a:rPr lang="en-US" dirty="0" err="1" smtClean="0"/>
              <a:t>Chhota</a:t>
            </a:r>
            <a:r>
              <a:rPr lang="en-US" dirty="0" smtClean="0"/>
              <a:t> </a:t>
            </a:r>
            <a:r>
              <a:rPr lang="en-US" dirty="0" err="1" smtClean="0"/>
              <a:t>Udepur</a:t>
            </a:r>
            <a:r>
              <a:rPr lang="en-US" dirty="0" smtClean="0"/>
              <a:t>, </a:t>
            </a:r>
            <a:r>
              <a:rPr lang="en-US" dirty="0" err="1" smtClean="0"/>
              <a:t>Nawadi</a:t>
            </a:r>
            <a:r>
              <a:rPr lang="en-US" dirty="0" smtClean="0"/>
              <a:t> and </a:t>
            </a:r>
            <a:r>
              <a:rPr lang="en-US" dirty="0" err="1" smtClean="0"/>
              <a:t>Pavi</a:t>
            </a:r>
            <a:r>
              <a:rPr lang="en-US" dirty="0" smtClean="0"/>
              <a:t> </a:t>
            </a:r>
            <a:r>
              <a:rPr lang="en-US" dirty="0" err="1" smtClean="0"/>
              <a:t>Jetpur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:\Tribal block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unit : ASHAs, ANMs/FHWs, MOs, VHSC members and Beneficiaries</a:t>
            </a:r>
          </a:p>
          <a:p>
            <a:r>
              <a:rPr lang="en-US" dirty="0" smtClean="0"/>
              <a:t>Sampling : Blend of purposive and random sampling</a:t>
            </a:r>
          </a:p>
          <a:p>
            <a:r>
              <a:rPr lang="en-US" dirty="0" smtClean="0"/>
              <a:t>Scheme of sample selection :</a:t>
            </a:r>
          </a:p>
          <a:p>
            <a:r>
              <a:rPr lang="en-US" dirty="0" smtClean="0"/>
              <a:t>Scheme and tools of data collection 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04800"/>
          <a:ext cx="7239000" cy="60114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3900"/>
                <a:gridCol w="1447800"/>
                <a:gridCol w="1181100"/>
                <a:gridCol w="914400"/>
                <a:gridCol w="2971800"/>
              </a:tblGrid>
              <a:tr h="977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Sno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Stage of selection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Method of selection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No. of units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1466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Block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Purposive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Out of the 12 blocks in Vadodara district, four tribal blocks were chosen for the study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MO’s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Purposive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All the MO’s (PHC’s) in the 4 blocks 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ANM’s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Purposive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All the ANM’s (SC’s) in the 4 blocks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ASHA’s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Purposive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780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All the trained ASHA’s in the 4 blocks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VHSC’s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Random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highlight>
                          <a:srgbClr val="00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  <a:tr h="977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Beneficiaries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Random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 in each block ( 1 pregnant and 1 lactating mothers)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39" marR="6823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769</Words>
  <Application>Microsoft Office PowerPoint</Application>
  <PresentationFormat>On-screen Show (4:3)</PresentationFormat>
  <Paragraphs>189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“Competency Assessment of the ASHAs in the four tribal blocks of Vadodara district, Gujarat”</vt:lpstr>
      <vt:lpstr>Reflection from the Internship</vt:lpstr>
      <vt:lpstr>Rationale for the study </vt:lpstr>
      <vt:lpstr>Objectives of the study</vt:lpstr>
      <vt:lpstr> </vt:lpstr>
      <vt:lpstr>METHODOLOGY</vt:lpstr>
      <vt:lpstr>Slide 7</vt:lpstr>
      <vt:lpstr>Slide 8</vt:lpstr>
      <vt:lpstr>Slide 9</vt:lpstr>
      <vt:lpstr>Slide 10</vt:lpstr>
      <vt:lpstr>STUDY FINDINGS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RECOMMENDATIONS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“Competency Assessment of the ASHAs in the four tribal blocks of Vadodara district, Gujarat”</dc:title>
  <dc:creator/>
  <cp:lastModifiedBy>IIHMR</cp:lastModifiedBy>
  <cp:revision>54</cp:revision>
  <dcterms:created xsi:type="dcterms:W3CDTF">2006-08-16T00:00:00Z</dcterms:created>
  <dcterms:modified xsi:type="dcterms:W3CDTF">2011-04-28T07:50:47Z</dcterms:modified>
</cp:coreProperties>
</file>