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colors8.xml" ContentType="application/vnd.ms-office.chartcolor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style7.xml" ContentType="application/vnd.ms-office.chartstyl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6.xml" ContentType="application/vnd.ms-office.chartstyle+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79" r:id="rId4"/>
    <p:sldId id="280" r:id="rId5"/>
    <p:sldId id="260" r:id="rId6"/>
    <p:sldId id="281" r:id="rId7"/>
    <p:sldId id="259" r:id="rId8"/>
    <p:sldId id="261" r:id="rId9"/>
    <p:sldId id="263" r:id="rId10"/>
    <p:sldId id="278" r:id="rId11"/>
    <p:sldId id="262" r:id="rId12"/>
    <p:sldId id="264" r:id="rId13"/>
    <p:sldId id="277" r:id="rId14"/>
    <p:sldId id="265" r:id="rId15"/>
    <p:sldId id="282" r:id="rId16"/>
    <p:sldId id="266" r:id="rId17"/>
    <p:sldId id="267" r:id="rId18"/>
    <p:sldId id="268" r:id="rId19"/>
    <p:sldId id="271" r:id="rId20"/>
    <p:sldId id="270"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D2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6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ilyas\Desktop\Book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Nabeela\Downloads\report%20graph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Nabeela\Downloads\report%20graph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nilyas\Desktop\Book2.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nilyas\Desktop\report%20graph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nilyas\Desktop\Book2.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nilyas\Desktop\Book2.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nilyas\Desktop\Book2.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nilyas\Desktop\Book2.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nilyas\Desktop\Book2.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abeela\Downloads\report%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vert="horz"/>
          <a:lstStyle/>
          <a:p>
            <a:pPr>
              <a:defRPr/>
            </a:pPr>
            <a:r>
              <a:rPr lang="en-US"/>
              <a:t>Percentage Of Issues</a:t>
            </a:r>
          </a:p>
        </c:rich>
      </c:tx>
      <c:layout/>
    </c:title>
    <c:view3D>
      <c:rotX val="75"/>
      <c:perspective val="30"/>
    </c:view3D>
    <c:plotArea>
      <c:layout/>
      <c:pie3DChart>
        <c:varyColors val="1"/>
        <c:ser>
          <c:idx val="0"/>
          <c:order val="0"/>
          <c:tx>
            <c:strRef>
              <c:f>Sheet3!$C$1</c:f>
              <c:strCache>
                <c:ptCount val="1"/>
                <c:pt idx="0">
                  <c:v>Percentage</c:v>
                </c:pt>
              </c:strCache>
            </c:strRef>
          </c:tx>
          <c:dLbls>
            <c:dLbl>
              <c:idx val="4"/>
              <c:delete val="1"/>
            </c:dLbl>
            <c:dLbl>
              <c:idx val="5"/>
              <c:delete val="1"/>
            </c:dLbl>
            <c:txPr>
              <a:bodyPr rot="0" vert="horz"/>
              <a:lstStyle/>
              <a:p>
                <a:pPr>
                  <a:defRPr/>
                </a:pPr>
                <a:endParaRPr lang="en-US"/>
              </a:p>
            </c:txPr>
            <c:dLblPos val="inEnd"/>
            <c:showPercent val="1"/>
            <c:showLeaderLines val="1"/>
            <c:extLst>
              <c:ext xmlns:c15="http://schemas.microsoft.com/office/drawing/2012/chart" uri="{CE6537A1-D6FC-4f65-9D91-7224C49458BB}">
                <c15:layout/>
              </c:ext>
            </c:extLst>
          </c:dLbls>
          <c:cat>
            <c:strRef>
              <c:f>Sheet3!$A$2:$A$7</c:f>
              <c:strCache>
                <c:ptCount val="4"/>
                <c:pt idx="0">
                  <c:v>Critical</c:v>
                </c:pt>
                <c:pt idx="1">
                  <c:v>High</c:v>
                </c:pt>
                <c:pt idx="2">
                  <c:v>Medium</c:v>
                </c:pt>
                <c:pt idx="3">
                  <c:v>Low</c:v>
                </c:pt>
              </c:strCache>
            </c:strRef>
          </c:cat>
          <c:val>
            <c:numRef>
              <c:f>Sheet3!$C$2:$C$7</c:f>
              <c:numCache>
                <c:formatCode>0.00</c:formatCode>
                <c:ptCount val="6"/>
                <c:pt idx="0">
                  <c:v>42.716049382716044</c:v>
                </c:pt>
                <c:pt idx="1">
                  <c:v>38.765432098765487</c:v>
                </c:pt>
                <c:pt idx="2">
                  <c:v>10.123456790123457</c:v>
                </c:pt>
                <c:pt idx="3">
                  <c:v>8.3950617283950617</c:v>
                </c:pt>
              </c:numCache>
            </c:numRef>
          </c:val>
        </c:ser>
        <c:dLbls>
          <c:showPercent val="1"/>
        </c:dLbls>
      </c:pie3DChart>
    </c:plotArea>
    <c:legend>
      <c:legendPos val="t"/>
      <c:legendEntry>
        <c:idx val="4"/>
        <c:delete val="1"/>
      </c:legendEntry>
      <c:legendEntry>
        <c:idx val="5"/>
        <c:delete val="1"/>
      </c:legendEntry>
      <c:layout/>
      <c:txPr>
        <a:bodyPr rot="0" vert="horz"/>
        <a:lstStyle/>
        <a:p>
          <a:pPr>
            <a:defRPr/>
          </a:pPr>
          <a:endParaRPr lang="en-US"/>
        </a:p>
      </c:txPr>
    </c:legend>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n-US"/>
              <a:t>Central</a:t>
            </a:r>
          </a:p>
        </c:rich>
      </c:tx>
      <c:layout>
        <c:manualLayout>
          <c:xMode val="edge"/>
          <c:yMode val="edge"/>
          <c:x val="0.40949300087489082"/>
          <c:y val="2.7777777777777811E-2"/>
        </c:manualLayout>
      </c:layout>
    </c:title>
    <c:plotArea>
      <c:layout>
        <c:manualLayout>
          <c:layoutTarget val="inner"/>
          <c:xMode val="edge"/>
          <c:yMode val="edge"/>
          <c:x val="0.10112087551556058"/>
          <c:y val="0.10673377321473464"/>
          <c:w val="0.81394872515935512"/>
          <c:h val="0.53403943436119716"/>
        </c:manualLayout>
      </c:layout>
      <c:barChart>
        <c:barDir val="col"/>
        <c:grouping val="clustered"/>
        <c:ser>
          <c:idx val="0"/>
          <c:order val="0"/>
          <c:tx>
            <c:strRef>
              <c:f>Sheet2!$B$1</c:f>
              <c:strCache>
                <c:ptCount val="1"/>
                <c:pt idx="0">
                  <c:v>Central</c:v>
                </c:pt>
              </c:strCache>
            </c:strRef>
          </c:tx>
          <c:dLbls>
            <c:showVal val="1"/>
          </c:dLbls>
          <c:cat>
            <c:strRef>
              <c:f>Sheet2!$A$2:$A$18</c:f>
              <c:strCache>
                <c:ptCount val="17"/>
                <c:pt idx="0">
                  <c:v>Admit</c:v>
                </c:pt>
                <c:pt idx="1">
                  <c:v>Bed planning</c:v>
                </c:pt>
                <c:pt idx="2">
                  <c:v>Coverage</c:v>
                </c:pt>
                <c:pt idx="3">
                  <c:v>Discharge</c:v>
                </c:pt>
                <c:pt idx="4">
                  <c:v>Downtime</c:v>
                </c:pt>
                <c:pt idx="5">
                  <c:v>guarantor</c:v>
                </c:pt>
                <c:pt idx="6">
                  <c:v>Autom. Insurance Confirmation</c:v>
                </c:pt>
                <c:pt idx="7">
                  <c:v>Labor &amp; Delivery</c:v>
                </c:pt>
                <c:pt idx="8">
                  <c:v>Order</c:v>
                </c:pt>
                <c:pt idx="9">
                  <c:v>Patient account </c:v>
                </c:pt>
                <c:pt idx="10">
                  <c:v>Patient Class</c:v>
                </c:pt>
                <c:pt idx="11">
                  <c:v>Printer</c:v>
                </c:pt>
                <c:pt idx="12">
                  <c:v>Registration</c:v>
                </c:pt>
                <c:pt idx="13">
                  <c:v>Signature Pad</c:v>
                </c:pt>
                <c:pt idx="14">
                  <c:v>Transfer</c:v>
                </c:pt>
                <c:pt idx="15">
                  <c:v>Workqueue</c:v>
                </c:pt>
                <c:pt idx="16">
                  <c:v>Others</c:v>
                </c:pt>
              </c:strCache>
            </c:strRef>
          </c:cat>
          <c:val>
            <c:numRef>
              <c:f>Sheet2!$B$2:$B$18</c:f>
              <c:numCache>
                <c:formatCode>General</c:formatCode>
                <c:ptCount val="17"/>
                <c:pt idx="0">
                  <c:v>51</c:v>
                </c:pt>
                <c:pt idx="1">
                  <c:v>42</c:v>
                </c:pt>
                <c:pt idx="2">
                  <c:v>29</c:v>
                </c:pt>
                <c:pt idx="3">
                  <c:v>26</c:v>
                </c:pt>
                <c:pt idx="4">
                  <c:v>19</c:v>
                </c:pt>
                <c:pt idx="5">
                  <c:v>18</c:v>
                </c:pt>
                <c:pt idx="6">
                  <c:v>16</c:v>
                </c:pt>
                <c:pt idx="7">
                  <c:v>11</c:v>
                </c:pt>
                <c:pt idx="8">
                  <c:v>9</c:v>
                </c:pt>
                <c:pt idx="9">
                  <c:v>7</c:v>
                </c:pt>
                <c:pt idx="10">
                  <c:v>5</c:v>
                </c:pt>
                <c:pt idx="11">
                  <c:v>5</c:v>
                </c:pt>
                <c:pt idx="12">
                  <c:v>5</c:v>
                </c:pt>
                <c:pt idx="13">
                  <c:v>4</c:v>
                </c:pt>
                <c:pt idx="14">
                  <c:v>1</c:v>
                </c:pt>
                <c:pt idx="15">
                  <c:v>1</c:v>
                </c:pt>
                <c:pt idx="16">
                  <c:v>19</c:v>
                </c:pt>
              </c:numCache>
            </c:numRef>
          </c:val>
        </c:ser>
        <c:gapWidth val="219"/>
        <c:axId val="76239232"/>
        <c:axId val="76319744"/>
      </c:barChart>
      <c:lineChart>
        <c:grouping val="standard"/>
        <c:ser>
          <c:idx val="1"/>
          <c:order val="1"/>
          <c:tx>
            <c:strRef>
              <c:f>Sheet2!$D$1</c:f>
              <c:strCache>
                <c:ptCount val="1"/>
                <c:pt idx="0">
                  <c:v>cumulative %</c:v>
                </c:pt>
              </c:strCache>
            </c:strRef>
          </c:tx>
          <c:dLbls>
            <c:showVal val="1"/>
          </c:dLbls>
          <c:cat>
            <c:strRef>
              <c:f>Sheet2!$A$2:$A$18</c:f>
              <c:strCache>
                <c:ptCount val="17"/>
                <c:pt idx="0">
                  <c:v>Admit</c:v>
                </c:pt>
                <c:pt idx="1">
                  <c:v>Bed planning</c:v>
                </c:pt>
                <c:pt idx="2">
                  <c:v>Coverage</c:v>
                </c:pt>
                <c:pt idx="3">
                  <c:v>Discharge</c:v>
                </c:pt>
                <c:pt idx="4">
                  <c:v>Downtime</c:v>
                </c:pt>
                <c:pt idx="5">
                  <c:v>guarantor</c:v>
                </c:pt>
                <c:pt idx="6">
                  <c:v>Autom. Insurance Confirmation</c:v>
                </c:pt>
                <c:pt idx="7">
                  <c:v>Labor &amp; Delivery</c:v>
                </c:pt>
                <c:pt idx="8">
                  <c:v>Order</c:v>
                </c:pt>
                <c:pt idx="9">
                  <c:v>Patient account </c:v>
                </c:pt>
                <c:pt idx="10">
                  <c:v>Patient Class</c:v>
                </c:pt>
                <c:pt idx="11">
                  <c:v>Printer</c:v>
                </c:pt>
                <c:pt idx="12">
                  <c:v>Registration</c:v>
                </c:pt>
                <c:pt idx="13">
                  <c:v>Signature Pad</c:v>
                </c:pt>
                <c:pt idx="14">
                  <c:v>Transfer</c:v>
                </c:pt>
                <c:pt idx="15">
                  <c:v>Workqueue</c:v>
                </c:pt>
                <c:pt idx="16">
                  <c:v>Others</c:v>
                </c:pt>
              </c:strCache>
            </c:strRef>
          </c:cat>
          <c:val>
            <c:numRef>
              <c:f>Sheet2!$D$2:$D$18</c:f>
              <c:numCache>
                <c:formatCode>General</c:formatCode>
                <c:ptCount val="17"/>
                <c:pt idx="0" formatCode="0">
                  <c:v>17.5</c:v>
                </c:pt>
                <c:pt idx="1">
                  <c:v>35</c:v>
                </c:pt>
                <c:pt idx="2" formatCode="0">
                  <c:v>47.083333333333336</c:v>
                </c:pt>
                <c:pt idx="3" formatCode="0">
                  <c:v>57.916666666666671</c:v>
                </c:pt>
                <c:pt idx="4" formatCode="0">
                  <c:v>65.833333333333329</c:v>
                </c:pt>
                <c:pt idx="5" formatCode="0">
                  <c:v>73.333333333333329</c:v>
                </c:pt>
                <c:pt idx="6" formatCode="0">
                  <c:v>80</c:v>
                </c:pt>
                <c:pt idx="7" formatCode="0">
                  <c:v>84.583333333333329</c:v>
                </c:pt>
                <c:pt idx="8" formatCode="0">
                  <c:v>88.333333333333329</c:v>
                </c:pt>
                <c:pt idx="9" formatCode="0">
                  <c:v>91.25</c:v>
                </c:pt>
                <c:pt idx="10" formatCode="0">
                  <c:v>93.333333333333329</c:v>
                </c:pt>
                <c:pt idx="11" formatCode="0">
                  <c:v>95.416666666666671</c:v>
                </c:pt>
                <c:pt idx="12" formatCode="0">
                  <c:v>97.5</c:v>
                </c:pt>
                <c:pt idx="13" formatCode="0">
                  <c:v>99.166666666666671</c:v>
                </c:pt>
                <c:pt idx="14" formatCode="0">
                  <c:v>99.583333333333329</c:v>
                </c:pt>
                <c:pt idx="15">
                  <c:v>100</c:v>
                </c:pt>
              </c:numCache>
            </c:numRef>
          </c:val>
        </c:ser>
        <c:marker val="1"/>
        <c:axId val="77913088"/>
        <c:axId val="77911168"/>
      </c:lineChart>
      <c:catAx>
        <c:axId val="76239232"/>
        <c:scaling>
          <c:orientation val="minMax"/>
        </c:scaling>
        <c:axPos val="b"/>
        <c:numFmt formatCode="General" sourceLinked="1"/>
        <c:majorTickMark val="none"/>
        <c:tickLblPos val="nextTo"/>
        <c:txPr>
          <a:bodyPr rot="-60000000" vert="horz"/>
          <a:lstStyle/>
          <a:p>
            <a:pPr>
              <a:defRPr/>
            </a:pPr>
            <a:endParaRPr lang="en-US"/>
          </a:p>
        </c:txPr>
        <c:crossAx val="76319744"/>
        <c:crosses val="autoZero"/>
        <c:auto val="1"/>
        <c:lblAlgn val="ctr"/>
        <c:lblOffset val="100"/>
      </c:catAx>
      <c:valAx>
        <c:axId val="76319744"/>
        <c:scaling>
          <c:orientation val="minMax"/>
        </c:scaling>
        <c:axPos val="l"/>
        <c:majorGridlines/>
        <c:numFmt formatCode="General" sourceLinked="1"/>
        <c:majorTickMark val="none"/>
        <c:tickLblPos val="nextTo"/>
        <c:txPr>
          <a:bodyPr rot="-60000000" vert="horz"/>
          <a:lstStyle/>
          <a:p>
            <a:pPr>
              <a:defRPr/>
            </a:pPr>
            <a:endParaRPr lang="en-US"/>
          </a:p>
        </c:txPr>
        <c:crossAx val="76239232"/>
        <c:crosses val="autoZero"/>
        <c:crossBetween val="between"/>
      </c:valAx>
      <c:valAx>
        <c:axId val="77911168"/>
        <c:scaling>
          <c:orientation val="minMax"/>
        </c:scaling>
        <c:axPos val="r"/>
        <c:numFmt formatCode="0" sourceLinked="1"/>
        <c:tickLblPos val="nextTo"/>
        <c:txPr>
          <a:bodyPr rot="-60000000" vert="horz"/>
          <a:lstStyle/>
          <a:p>
            <a:pPr>
              <a:defRPr/>
            </a:pPr>
            <a:endParaRPr lang="en-US"/>
          </a:p>
        </c:txPr>
        <c:crossAx val="77913088"/>
        <c:crosses val="max"/>
        <c:crossBetween val="between"/>
      </c:valAx>
      <c:catAx>
        <c:axId val="77913088"/>
        <c:scaling>
          <c:orientation val="minMax"/>
        </c:scaling>
        <c:delete val="1"/>
        <c:axPos val="b"/>
        <c:numFmt formatCode="General" sourceLinked="1"/>
        <c:tickLblPos val="nextTo"/>
        <c:crossAx val="77911168"/>
        <c:crosses val="autoZero"/>
        <c:auto val="1"/>
        <c:lblAlgn val="ctr"/>
        <c:lblOffset val="100"/>
      </c:catAx>
    </c:plotArea>
    <c:legend>
      <c:legendPos val="b"/>
      <c:layout/>
      <c:txPr>
        <a:bodyPr rot="0" vert="horz"/>
        <a:lstStyle/>
        <a:p>
          <a:pPr>
            <a:defRPr/>
          </a:pPr>
          <a:endParaRPr lang="en-US"/>
        </a:p>
      </c:txPr>
    </c:legend>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n-US" dirty="0" smtClean="0"/>
              <a:t>Pacific</a:t>
            </a:r>
            <a:endParaRPr lang="en-US" dirty="0"/>
          </a:p>
        </c:rich>
      </c:tx>
      <c:layout/>
    </c:title>
    <c:plotArea>
      <c:layout>
        <c:manualLayout>
          <c:layoutTarget val="inner"/>
          <c:xMode val="edge"/>
          <c:yMode val="edge"/>
          <c:x val="4.439584265276509E-2"/>
          <c:y val="0.1263982706216322"/>
          <c:w val="0.90422181719388783"/>
          <c:h val="0.48612944255447998"/>
        </c:manualLayout>
      </c:layout>
      <c:barChart>
        <c:barDir val="col"/>
        <c:grouping val="clustered"/>
        <c:ser>
          <c:idx val="0"/>
          <c:order val="0"/>
          <c:tx>
            <c:strRef>
              <c:f>Sheet2!$G$1</c:f>
              <c:strCache>
                <c:ptCount val="1"/>
                <c:pt idx="0">
                  <c:v>Pacific</c:v>
                </c:pt>
              </c:strCache>
            </c:strRef>
          </c:tx>
          <c:dLbls>
            <c:showVal val="1"/>
          </c:dLbls>
          <c:cat>
            <c:strRef>
              <c:f>Sheet2!$F$2:$F$18</c:f>
              <c:strCache>
                <c:ptCount val="17"/>
                <c:pt idx="0">
                  <c:v>Admit</c:v>
                </c:pt>
                <c:pt idx="1">
                  <c:v>Bed planning</c:v>
                </c:pt>
                <c:pt idx="2">
                  <c:v>Coverage</c:v>
                </c:pt>
                <c:pt idx="3">
                  <c:v>Discharge</c:v>
                </c:pt>
                <c:pt idx="4">
                  <c:v>Downtime</c:v>
                </c:pt>
                <c:pt idx="5">
                  <c:v>guarantor</c:v>
                </c:pt>
                <c:pt idx="6">
                  <c:v>Autom. Insurance Confirmation</c:v>
                </c:pt>
                <c:pt idx="7">
                  <c:v>Labor &amp; Delivery</c:v>
                </c:pt>
                <c:pt idx="8">
                  <c:v>Order</c:v>
                </c:pt>
                <c:pt idx="9">
                  <c:v>Patient account </c:v>
                </c:pt>
                <c:pt idx="10">
                  <c:v>Patient Class</c:v>
                </c:pt>
                <c:pt idx="11">
                  <c:v>Printer</c:v>
                </c:pt>
                <c:pt idx="12">
                  <c:v>Registration</c:v>
                </c:pt>
                <c:pt idx="13">
                  <c:v>Signature Pad</c:v>
                </c:pt>
                <c:pt idx="14">
                  <c:v>Transfer</c:v>
                </c:pt>
                <c:pt idx="15">
                  <c:v>Workqueue</c:v>
                </c:pt>
                <c:pt idx="16">
                  <c:v>Others</c:v>
                </c:pt>
              </c:strCache>
            </c:strRef>
          </c:cat>
          <c:val>
            <c:numRef>
              <c:f>Sheet2!$G$2:$G$18</c:f>
              <c:numCache>
                <c:formatCode>General</c:formatCode>
                <c:ptCount val="17"/>
                <c:pt idx="0">
                  <c:v>25</c:v>
                </c:pt>
                <c:pt idx="1">
                  <c:v>18</c:v>
                </c:pt>
                <c:pt idx="2">
                  <c:v>18</c:v>
                </c:pt>
                <c:pt idx="3">
                  <c:v>14</c:v>
                </c:pt>
                <c:pt idx="4">
                  <c:v>11</c:v>
                </c:pt>
                <c:pt idx="5">
                  <c:v>8</c:v>
                </c:pt>
                <c:pt idx="6">
                  <c:v>8</c:v>
                </c:pt>
                <c:pt idx="7">
                  <c:v>7</c:v>
                </c:pt>
                <c:pt idx="8">
                  <c:v>7</c:v>
                </c:pt>
                <c:pt idx="9">
                  <c:v>4</c:v>
                </c:pt>
                <c:pt idx="10">
                  <c:v>4</c:v>
                </c:pt>
                <c:pt idx="11">
                  <c:v>3</c:v>
                </c:pt>
                <c:pt idx="12">
                  <c:v>2</c:v>
                </c:pt>
                <c:pt idx="13">
                  <c:v>1</c:v>
                </c:pt>
                <c:pt idx="14">
                  <c:v>1</c:v>
                </c:pt>
                <c:pt idx="15">
                  <c:v>1</c:v>
                </c:pt>
                <c:pt idx="16">
                  <c:v>20</c:v>
                </c:pt>
              </c:numCache>
            </c:numRef>
          </c:val>
        </c:ser>
        <c:gapWidth val="219"/>
        <c:axId val="33023872"/>
        <c:axId val="33025408"/>
      </c:barChart>
      <c:lineChart>
        <c:grouping val="standard"/>
        <c:ser>
          <c:idx val="1"/>
          <c:order val="1"/>
          <c:tx>
            <c:strRef>
              <c:f>Sheet2!$I$1</c:f>
              <c:strCache>
                <c:ptCount val="1"/>
                <c:pt idx="0">
                  <c:v>cumulative %</c:v>
                </c:pt>
              </c:strCache>
            </c:strRef>
          </c:tx>
          <c:dLbls>
            <c:showVal val="1"/>
          </c:dLbls>
          <c:cat>
            <c:strRef>
              <c:f>Sheet2!$F$2:$F$18</c:f>
              <c:strCache>
                <c:ptCount val="17"/>
                <c:pt idx="0">
                  <c:v>Admit</c:v>
                </c:pt>
                <c:pt idx="1">
                  <c:v>Bed planning</c:v>
                </c:pt>
                <c:pt idx="2">
                  <c:v>Coverage</c:v>
                </c:pt>
                <c:pt idx="3">
                  <c:v>Discharge</c:v>
                </c:pt>
                <c:pt idx="4">
                  <c:v>Downtime</c:v>
                </c:pt>
                <c:pt idx="5">
                  <c:v>guarantor</c:v>
                </c:pt>
                <c:pt idx="6">
                  <c:v>Autom. Insurance Confirmation</c:v>
                </c:pt>
                <c:pt idx="7">
                  <c:v>Labor &amp; Delivery</c:v>
                </c:pt>
                <c:pt idx="8">
                  <c:v>Order</c:v>
                </c:pt>
                <c:pt idx="9">
                  <c:v>Patient account </c:v>
                </c:pt>
                <c:pt idx="10">
                  <c:v>Patient Class</c:v>
                </c:pt>
                <c:pt idx="11">
                  <c:v>Printer</c:v>
                </c:pt>
                <c:pt idx="12">
                  <c:v>Registration</c:v>
                </c:pt>
                <c:pt idx="13">
                  <c:v>Signature Pad</c:v>
                </c:pt>
                <c:pt idx="14">
                  <c:v>Transfer</c:v>
                </c:pt>
                <c:pt idx="15">
                  <c:v>Workqueue</c:v>
                </c:pt>
                <c:pt idx="16">
                  <c:v>Others</c:v>
                </c:pt>
              </c:strCache>
            </c:strRef>
          </c:cat>
          <c:val>
            <c:numRef>
              <c:f>Sheet2!$I$2:$I$18</c:f>
              <c:numCache>
                <c:formatCode>0</c:formatCode>
                <c:ptCount val="17"/>
                <c:pt idx="0">
                  <c:v>14.399999999999999</c:v>
                </c:pt>
                <c:pt idx="1">
                  <c:v>28.799999999999997</c:v>
                </c:pt>
                <c:pt idx="2">
                  <c:v>43.2</c:v>
                </c:pt>
                <c:pt idx="3">
                  <c:v>54.400000000000006</c:v>
                </c:pt>
                <c:pt idx="4">
                  <c:v>63.2</c:v>
                </c:pt>
                <c:pt idx="5">
                  <c:v>69.599999999999994</c:v>
                </c:pt>
                <c:pt idx="6">
                  <c:v>76</c:v>
                </c:pt>
                <c:pt idx="7">
                  <c:v>81.599999999999994</c:v>
                </c:pt>
                <c:pt idx="8">
                  <c:v>87.2</c:v>
                </c:pt>
                <c:pt idx="9">
                  <c:v>90.4</c:v>
                </c:pt>
                <c:pt idx="10">
                  <c:v>93.600000000000009</c:v>
                </c:pt>
                <c:pt idx="11">
                  <c:v>96</c:v>
                </c:pt>
                <c:pt idx="12">
                  <c:v>97.6</c:v>
                </c:pt>
                <c:pt idx="13">
                  <c:v>98.4</c:v>
                </c:pt>
                <c:pt idx="14">
                  <c:v>99.2</c:v>
                </c:pt>
                <c:pt idx="15" formatCode="General">
                  <c:v>100</c:v>
                </c:pt>
              </c:numCache>
            </c:numRef>
          </c:val>
        </c:ser>
        <c:marker val="1"/>
        <c:axId val="42456960"/>
        <c:axId val="41083264"/>
      </c:lineChart>
      <c:catAx>
        <c:axId val="33023872"/>
        <c:scaling>
          <c:orientation val="minMax"/>
        </c:scaling>
        <c:axPos val="b"/>
        <c:numFmt formatCode="General" sourceLinked="1"/>
        <c:majorTickMark val="none"/>
        <c:tickLblPos val="nextTo"/>
        <c:txPr>
          <a:bodyPr rot="-60000000" vert="horz"/>
          <a:lstStyle/>
          <a:p>
            <a:pPr>
              <a:defRPr/>
            </a:pPr>
            <a:endParaRPr lang="en-US"/>
          </a:p>
        </c:txPr>
        <c:crossAx val="33025408"/>
        <c:crosses val="autoZero"/>
        <c:auto val="1"/>
        <c:lblAlgn val="ctr"/>
        <c:lblOffset val="100"/>
      </c:catAx>
      <c:valAx>
        <c:axId val="33025408"/>
        <c:scaling>
          <c:orientation val="minMax"/>
        </c:scaling>
        <c:axPos val="l"/>
        <c:majorGridlines/>
        <c:numFmt formatCode="General" sourceLinked="1"/>
        <c:majorTickMark val="none"/>
        <c:tickLblPos val="nextTo"/>
        <c:txPr>
          <a:bodyPr rot="-60000000" vert="horz"/>
          <a:lstStyle/>
          <a:p>
            <a:pPr>
              <a:defRPr/>
            </a:pPr>
            <a:endParaRPr lang="en-US"/>
          </a:p>
        </c:txPr>
        <c:crossAx val="33023872"/>
        <c:crosses val="autoZero"/>
        <c:crossBetween val="between"/>
      </c:valAx>
      <c:valAx>
        <c:axId val="41083264"/>
        <c:scaling>
          <c:orientation val="minMax"/>
        </c:scaling>
        <c:axPos val="r"/>
        <c:numFmt formatCode="0" sourceLinked="1"/>
        <c:tickLblPos val="nextTo"/>
        <c:txPr>
          <a:bodyPr rot="-60000000" vert="horz"/>
          <a:lstStyle/>
          <a:p>
            <a:pPr>
              <a:defRPr/>
            </a:pPr>
            <a:endParaRPr lang="en-US"/>
          </a:p>
        </c:txPr>
        <c:crossAx val="42456960"/>
        <c:crosses val="max"/>
        <c:crossBetween val="between"/>
      </c:valAx>
      <c:catAx>
        <c:axId val="42456960"/>
        <c:scaling>
          <c:orientation val="minMax"/>
        </c:scaling>
        <c:delete val="1"/>
        <c:axPos val="b"/>
        <c:numFmt formatCode="General" sourceLinked="1"/>
        <c:tickLblPos val="nextTo"/>
        <c:crossAx val="41083264"/>
        <c:crosses val="autoZero"/>
        <c:auto val="1"/>
        <c:lblAlgn val="ctr"/>
        <c:lblOffset val="100"/>
      </c:catAx>
    </c:plotArea>
    <c:legend>
      <c:legendPos val="b"/>
      <c:layout/>
      <c:txPr>
        <a:bodyPr rot="0" vert="horz"/>
        <a:lstStyle/>
        <a:p>
          <a:pPr>
            <a:defRPr/>
          </a:pPr>
          <a:endParaRPr lang="en-US"/>
        </a:p>
      </c:txPr>
    </c:legend>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vert="horz"/>
          <a:lstStyle/>
          <a:p>
            <a:pPr>
              <a:defRPr/>
            </a:pPr>
            <a:r>
              <a:rPr lang="en-US"/>
              <a:t>Total Issues</a:t>
            </a:r>
          </a:p>
        </c:rich>
      </c:tx>
      <c:layout/>
    </c:title>
    <c:plotArea>
      <c:layout/>
      <c:barChart>
        <c:barDir val="col"/>
        <c:grouping val="clustered"/>
        <c:ser>
          <c:idx val="0"/>
          <c:order val="0"/>
          <c:tx>
            <c:strRef>
              <c:f>Sheet3!$B$1</c:f>
              <c:strCache>
                <c:ptCount val="1"/>
                <c:pt idx="0">
                  <c:v>No. Of issues</c:v>
                </c:pt>
              </c:strCache>
            </c:strRef>
          </c:tx>
          <c:spPr>
            <a:solidFill>
              <a:srgbClr val="0070C0"/>
            </a:solidFill>
          </c:spPr>
          <c:dLbls>
            <c:txPr>
              <a:bodyPr rot="0" vert="horz"/>
              <a:lstStyle/>
              <a:p>
                <a:pPr>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Sheet3!$A$2:$A$5</c:f>
              <c:strCache>
                <c:ptCount val="4"/>
                <c:pt idx="0">
                  <c:v>Critical</c:v>
                </c:pt>
                <c:pt idx="1">
                  <c:v>High</c:v>
                </c:pt>
                <c:pt idx="2">
                  <c:v>Medium</c:v>
                </c:pt>
                <c:pt idx="3">
                  <c:v>Low</c:v>
                </c:pt>
              </c:strCache>
            </c:strRef>
          </c:cat>
          <c:val>
            <c:numRef>
              <c:f>Sheet3!$B$2:$B$5</c:f>
              <c:numCache>
                <c:formatCode>General</c:formatCode>
                <c:ptCount val="4"/>
                <c:pt idx="0">
                  <c:v>173</c:v>
                </c:pt>
                <c:pt idx="1">
                  <c:v>157</c:v>
                </c:pt>
                <c:pt idx="2">
                  <c:v>41</c:v>
                </c:pt>
                <c:pt idx="3">
                  <c:v>34</c:v>
                </c:pt>
              </c:numCache>
            </c:numRef>
          </c:val>
        </c:ser>
        <c:dLbls>
          <c:showVal val="1"/>
        </c:dLbls>
        <c:gapWidth val="219"/>
        <c:overlap val="-27"/>
        <c:axId val="59202944"/>
        <c:axId val="46892160"/>
      </c:barChart>
      <c:catAx>
        <c:axId val="59202944"/>
        <c:scaling>
          <c:orientation val="minMax"/>
        </c:scaling>
        <c:axPos val="b"/>
        <c:numFmt formatCode="General" sourceLinked="1"/>
        <c:majorTickMark val="none"/>
        <c:tickLblPos val="nextTo"/>
        <c:txPr>
          <a:bodyPr rot="-60000000" vert="horz"/>
          <a:lstStyle/>
          <a:p>
            <a:pPr>
              <a:defRPr/>
            </a:pPr>
            <a:endParaRPr lang="en-US"/>
          </a:p>
        </c:txPr>
        <c:crossAx val="46892160"/>
        <c:crosses val="autoZero"/>
        <c:auto val="1"/>
        <c:lblAlgn val="ctr"/>
        <c:lblOffset val="100"/>
      </c:catAx>
      <c:valAx>
        <c:axId val="46892160"/>
        <c:scaling>
          <c:orientation val="minMax"/>
        </c:scaling>
        <c:axPos val="l"/>
        <c:majorGridlines/>
        <c:numFmt formatCode="General" sourceLinked="1"/>
        <c:majorTickMark val="none"/>
        <c:tickLblPos val="nextTo"/>
        <c:txPr>
          <a:bodyPr rot="-60000000" vert="horz"/>
          <a:lstStyle/>
          <a:p>
            <a:pPr>
              <a:defRPr/>
            </a:pPr>
            <a:endParaRPr lang="en-US"/>
          </a:p>
        </c:txPr>
        <c:crossAx val="59202944"/>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rot="0" vert="horz"/>
          <a:lstStyle/>
          <a:p>
            <a:pPr>
              <a:defRPr/>
            </a:pPr>
            <a:r>
              <a:rPr lang="en-US"/>
              <a:t>Issues According To Priority And Region</a:t>
            </a:r>
          </a:p>
        </c:rich>
      </c:tx>
      <c:layout/>
    </c:title>
    <c:plotArea>
      <c:layout/>
      <c:barChart>
        <c:barDir val="col"/>
        <c:grouping val="clustered"/>
        <c:ser>
          <c:idx val="0"/>
          <c:order val="0"/>
          <c:tx>
            <c:strRef>
              <c:f>[Book2.xlsx]Sheet3!$F$1</c:f>
              <c:strCache>
                <c:ptCount val="1"/>
                <c:pt idx="0">
                  <c:v>Central</c:v>
                </c:pt>
              </c:strCache>
            </c:strRef>
          </c:tx>
          <c:dLbls>
            <c:txPr>
              <a:bodyPr rot="0" vert="horz"/>
              <a:lstStyle/>
              <a:p>
                <a:pPr>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[1]Sheet3!$E$2:$E$5</c:f>
              <c:strCache>
                <c:ptCount val="4"/>
                <c:pt idx="0">
                  <c:v>Critical</c:v>
                </c:pt>
                <c:pt idx="1">
                  <c:v>High</c:v>
                </c:pt>
                <c:pt idx="2">
                  <c:v>Medium</c:v>
                </c:pt>
                <c:pt idx="3">
                  <c:v>Low</c:v>
                </c:pt>
              </c:strCache>
            </c:strRef>
          </c:cat>
          <c:val>
            <c:numRef>
              <c:f>[1]Sheet3!$F$2:$F$5</c:f>
              <c:numCache>
                <c:formatCode>General</c:formatCode>
                <c:ptCount val="4"/>
                <c:pt idx="0">
                  <c:v>119</c:v>
                </c:pt>
                <c:pt idx="1">
                  <c:v>89</c:v>
                </c:pt>
                <c:pt idx="2">
                  <c:v>29</c:v>
                </c:pt>
                <c:pt idx="3">
                  <c:v>14</c:v>
                </c:pt>
              </c:numCache>
            </c:numRef>
          </c:val>
        </c:ser>
        <c:ser>
          <c:idx val="1"/>
          <c:order val="1"/>
          <c:tx>
            <c:strRef>
              <c:f>[Book2.xlsx]Sheet3!$G$1</c:f>
              <c:strCache>
                <c:ptCount val="1"/>
                <c:pt idx="0">
                  <c:v>Pacific</c:v>
                </c:pt>
              </c:strCache>
            </c:strRef>
          </c:tx>
          <c:dLbls>
            <c:txPr>
              <a:bodyPr rot="0" vert="horz"/>
              <a:lstStyle/>
              <a:p>
                <a:pPr>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[1]Sheet3!$E$2:$E$5</c:f>
              <c:strCache>
                <c:ptCount val="4"/>
                <c:pt idx="0">
                  <c:v>Critical</c:v>
                </c:pt>
                <c:pt idx="1">
                  <c:v>High</c:v>
                </c:pt>
                <c:pt idx="2">
                  <c:v>Medium</c:v>
                </c:pt>
                <c:pt idx="3">
                  <c:v>Low</c:v>
                </c:pt>
              </c:strCache>
            </c:strRef>
          </c:cat>
          <c:val>
            <c:numRef>
              <c:f>[1]Sheet3!$G$2:$G$5</c:f>
              <c:numCache>
                <c:formatCode>General</c:formatCode>
                <c:ptCount val="4"/>
                <c:pt idx="0">
                  <c:v>52</c:v>
                </c:pt>
                <c:pt idx="1">
                  <c:v>69</c:v>
                </c:pt>
                <c:pt idx="2">
                  <c:v>13</c:v>
                </c:pt>
                <c:pt idx="3">
                  <c:v>20</c:v>
                </c:pt>
              </c:numCache>
            </c:numRef>
          </c:val>
        </c:ser>
        <c:dLbls>
          <c:showVal val="1"/>
        </c:dLbls>
        <c:gapWidth val="219"/>
        <c:overlap val="-27"/>
        <c:axId val="59934592"/>
        <c:axId val="59936128"/>
      </c:barChart>
      <c:catAx>
        <c:axId val="59934592"/>
        <c:scaling>
          <c:orientation val="minMax"/>
        </c:scaling>
        <c:axPos val="b"/>
        <c:numFmt formatCode="General" sourceLinked="1"/>
        <c:majorTickMark val="none"/>
        <c:tickLblPos val="nextTo"/>
        <c:txPr>
          <a:bodyPr rot="-60000000" vert="horz"/>
          <a:lstStyle/>
          <a:p>
            <a:pPr>
              <a:defRPr/>
            </a:pPr>
            <a:endParaRPr lang="en-US"/>
          </a:p>
        </c:txPr>
        <c:crossAx val="59936128"/>
        <c:crosses val="autoZero"/>
        <c:auto val="1"/>
        <c:lblAlgn val="ctr"/>
        <c:lblOffset val="100"/>
      </c:catAx>
      <c:valAx>
        <c:axId val="59936128"/>
        <c:scaling>
          <c:orientation val="minMax"/>
        </c:scaling>
        <c:axPos val="l"/>
        <c:majorGridlines/>
        <c:numFmt formatCode="General" sourceLinked="1"/>
        <c:majorTickMark val="none"/>
        <c:tickLblPos val="nextTo"/>
        <c:txPr>
          <a:bodyPr rot="-60000000" vert="horz"/>
          <a:lstStyle/>
          <a:p>
            <a:pPr>
              <a:defRPr/>
            </a:pPr>
            <a:endParaRPr lang="en-US"/>
          </a:p>
        </c:txPr>
        <c:crossAx val="59934592"/>
        <c:crosses val="autoZero"/>
        <c:crossBetween val="between"/>
      </c:valAx>
    </c:plotArea>
    <c:legend>
      <c:legendPos val="b"/>
      <c:layout/>
      <c:txPr>
        <a:bodyPr rot="0" vert="horz"/>
        <a:lstStyle/>
        <a:p>
          <a:pPr>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xPr>
        <a:bodyPr rot="0" vert="horz"/>
        <a:lstStyle/>
        <a:p>
          <a:pPr>
            <a:defRPr/>
          </a:pPr>
          <a:endParaRPr lang="en-US"/>
        </a:p>
      </c:txPr>
    </c:title>
    <c:plotArea>
      <c:layout/>
      <c:pieChart>
        <c:varyColors val="1"/>
        <c:ser>
          <c:idx val="0"/>
          <c:order val="0"/>
          <c:tx>
            <c:strRef>
              <c:f>Sheet4!$B$9</c:f>
              <c:strCache>
                <c:ptCount val="1"/>
                <c:pt idx="0">
                  <c:v>Critical</c:v>
                </c:pt>
              </c:strCache>
            </c:strRef>
          </c:tx>
          <c:dLbls>
            <c:txPr>
              <a:bodyPr rot="0" vert="horz"/>
              <a:lstStyle/>
              <a:p>
                <a:pPr>
                  <a:defRPr/>
                </a:pPr>
                <a:endParaRPr lang="en-US"/>
              </a:p>
            </c:txPr>
            <c:dLblPos val="ctr"/>
            <c:showPercent val="1"/>
            <c:showLeaderLines val="1"/>
            <c:extLst>
              <c:ext xmlns:c15="http://schemas.microsoft.com/office/drawing/2012/chart" uri="{CE6537A1-D6FC-4f65-9D91-7224C49458BB}">
                <c15:layout/>
              </c:ext>
            </c:extLst>
          </c:dLbls>
          <c:cat>
            <c:strRef>
              <c:f>Sheet4!$A$10:$A$11</c:f>
              <c:strCache>
                <c:ptCount val="2"/>
                <c:pt idx="0">
                  <c:v>Central</c:v>
                </c:pt>
                <c:pt idx="1">
                  <c:v>Pacific</c:v>
                </c:pt>
              </c:strCache>
            </c:strRef>
          </c:cat>
          <c:val>
            <c:numRef>
              <c:f>Sheet4!$B$10:$B$11</c:f>
              <c:numCache>
                <c:formatCode>General</c:formatCode>
                <c:ptCount val="2"/>
                <c:pt idx="0">
                  <c:v>47.41</c:v>
                </c:pt>
                <c:pt idx="1">
                  <c:v>33.770000000000003</c:v>
                </c:pt>
              </c:numCache>
            </c:numRef>
          </c:val>
        </c:ser>
        <c:dLbls>
          <c:showPercent val="1"/>
        </c:dLbls>
        <c:firstSliceAng val="0"/>
      </c:pieChart>
    </c:plotArea>
    <c:legend>
      <c:legendPos val="r"/>
      <c:layout/>
      <c:txPr>
        <a:bodyPr rot="0" vert="horz"/>
        <a:lstStyle/>
        <a:p>
          <a:pPr>
            <a:defRPr/>
          </a:pPr>
          <a:endParaRPr lang="en-US"/>
        </a:p>
      </c:txPr>
    </c:legend>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layout/>
      <c:txPr>
        <a:bodyPr rot="0" vert="horz"/>
        <a:lstStyle/>
        <a:p>
          <a:pPr>
            <a:defRPr/>
          </a:pPr>
          <a:endParaRPr lang="en-US"/>
        </a:p>
      </c:txPr>
    </c:title>
    <c:plotArea>
      <c:layout/>
      <c:pieChart>
        <c:varyColors val="1"/>
        <c:ser>
          <c:idx val="0"/>
          <c:order val="0"/>
          <c:tx>
            <c:strRef>
              <c:f>Sheet4!$F$2</c:f>
              <c:strCache>
                <c:ptCount val="1"/>
                <c:pt idx="0">
                  <c:v>High</c:v>
                </c:pt>
              </c:strCache>
            </c:strRef>
          </c:tx>
          <c:dLbls>
            <c:txPr>
              <a:bodyPr rot="0" vert="horz"/>
              <a:lstStyle/>
              <a:p>
                <a:pPr>
                  <a:defRPr/>
                </a:pPr>
                <a:endParaRPr lang="en-US"/>
              </a:p>
            </c:txPr>
            <c:dLblPos val="ctr"/>
            <c:showPercent val="1"/>
            <c:showLeaderLines val="1"/>
            <c:extLst>
              <c:ext xmlns:c15="http://schemas.microsoft.com/office/drawing/2012/chart" uri="{CE6537A1-D6FC-4f65-9D91-7224C49458BB}">
                <c15:layout/>
              </c:ext>
            </c:extLst>
          </c:dLbls>
          <c:cat>
            <c:strRef>
              <c:f>Sheet4!$E$3:$E$4</c:f>
              <c:strCache>
                <c:ptCount val="2"/>
                <c:pt idx="0">
                  <c:v>Central</c:v>
                </c:pt>
                <c:pt idx="1">
                  <c:v>Pacific</c:v>
                </c:pt>
              </c:strCache>
            </c:strRef>
          </c:cat>
          <c:val>
            <c:numRef>
              <c:f>Sheet4!$F$3:$F$4</c:f>
              <c:numCache>
                <c:formatCode>General</c:formatCode>
                <c:ptCount val="2"/>
                <c:pt idx="0">
                  <c:v>35.46</c:v>
                </c:pt>
                <c:pt idx="1">
                  <c:v>44.81</c:v>
                </c:pt>
              </c:numCache>
            </c:numRef>
          </c:val>
        </c:ser>
        <c:dLbls>
          <c:showPercent val="1"/>
        </c:dLbls>
        <c:firstSliceAng val="0"/>
      </c:pieChart>
    </c:plotArea>
    <c:legend>
      <c:legendPos val="r"/>
      <c:layout/>
      <c:txPr>
        <a:bodyPr rot="0" vert="horz"/>
        <a:lstStyle/>
        <a:p>
          <a:pPr>
            <a:defRPr/>
          </a:pPr>
          <a:endParaRPr lang="en-US"/>
        </a:p>
      </c:txPr>
    </c:legend>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layout/>
      <c:txPr>
        <a:bodyPr rot="0" vert="horz"/>
        <a:lstStyle/>
        <a:p>
          <a:pPr>
            <a:defRPr/>
          </a:pPr>
          <a:endParaRPr lang="en-US"/>
        </a:p>
      </c:txPr>
    </c:title>
    <c:plotArea>
      <c:layout/>
      <c:pieChart>
        <c:varyColors val="1"/>
        <c:ser>
          <c:idx val="0"/>
          <c:order val="0"/>
          <c:tx>
            <c:strRef>
              <c:f>Sheet4!$H$2</c:f>
              <c:strCache>
                <c:ptCount val="1"/>
                <c:pt idx="0">
                  <c:v>Medium</c:v>
                </c:pt>
              </c:strCache>
            </c:strRef>
          </c:tx>
          <c:dLbls>
            <c:txPr>
              <a:bodyPr rot="0" vert="horz"/>
              <a:lstStyle/>
              <a:p>
                <a:pPr>
                  <a:defRPr/>
                </a:pPr>
                <a:endParaRPr lang="en-US"/>
              </a:p>
            </c:txPr>
            <c:dLblPos val="ctr"/>
            <c:showPercent val="1"/>
            <c:showLeaderLines val="1"/>
            <c:extLst>
              <c:ext xmlns:c15="http://schemas.microsoft.com/office/drawing/2012/chart" uri="{CE6537A1-D6FC-4f65-9D91-7224C49458BB}">
                <c15:layout/>
              </c:ext>
            </c:extLst>
          </c:dLbls>
          <c:cat>
            <c:strRef>
              <c:f>Sheet4!$G$3:$G$4</c:f>
              <c:strCache>
                <c:ptCount val="2"/>
                <c:pt idx="0">
                  <c:v>Central</c:v>
                </c:pt>
                <c:pt idx="1">
                  <c:v>Pacific</c:v>
                </c:pt>
              </c:strCache>
            </c:strRef>
          </c:cat>
          <c:val>
            <c:numRef>
              <c:f>Sheet4!$H$3:$H$4</c:f>
              <c:numCache>
                <c:formatCode>General</c:formatCode>
                <c:ptCount val="2"/>
                <c:pt idx="0">
                  <c:v>11.55</c:v>
                </c:pt>
                <c:pt idx="1">
                  <c:v>8.44</c:v>
                </c:pt>
              </c:numCache>
            </c:numRef>
          </c:val>
        </c:ser>
        <c:dLbls>
          <c:showPercent val="1"/>
        </c:dLbls>
        <c:firstSliceAng val="0"/>
      </c:pieChart>
    </c:plotArea>
    <c:legend>
      <c:legendPos val="r"/>
      <c:layout/>
      <c:txPr>
        <a:bodyPr rot="0" vert="horz"/>
        <a:lstStyle/>
        <a:p>
          <a:pPr>
            <a:defRPr/>
          </a:pPr>
          <a:endParaRPr lang="en-US"/>
        </a:p>
      </c:txPr>
    </c:legend>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layout/>
      <c:txPr>
        <a:bodyPr rot="0" vert="horz"/>
        <a:lstStyle/>
        <a:p>
          <a:pPr>
            <a:defRPr/>
          </a:pPr>
          <a:endParaRPr lang="en-US"/>
        </a:p>
      </c:txPr>
    </c:title>
    <c:plotArea>
      <c:layout/>
      <c:pieChart>
        <c:varyColors val="1"/>
        <c:ser>
          <c:idx val="0"/>
          <c:order val="0"/>
          <c:tx>
            <c:strRef>
              <c:f>Sheet4!$J$2</c:f>
              <c:strCache>
                <c:ptCount val="1"/>
                <c:pt idx="0">
                  <c:v>Low</c:v>
                </c:pt>
              </c:strCache>
            </c:strRef>
          </c:tx>
          <c:dLbls>
            <c:txPr>
              <a:bodyPr rot="0" vert="horz"/>
              <a:lstStyle/>
              <a:p>
                <a:pPr>
                  <a:defRPr/>
                </a:pPr>
                <a:endParaRPr lang="en-US"/>
              </a:p>
            </c:txPr>
            <c:dLblPos val="ctr"/>
            <c:showPercent val="1"/>
            <c:showLeaderLines val="1"/>
            <c:extLst>
              <c:ext xmlns:c15="http://schemas.microsoft.com/office/drawing/2012/chart" uri="{CE6537A1-D6FC-4f65-9D91-7224C49458BB}">
                <c15:layout/>
              </c:ext>
            </c:extLst>
          </c:dLbls>
          <c:cat>
            <c:strRef>
              <c:f>Sheet4!$I$3:$I$4</c:f>
              <c:strCache>
                <c:ptCount val="2"/>
                <c:pt idx="0">
                  <c:v>Central</c:v>
                </c:pt>
                <c:pt idx="1">
                  <c:v>Pacific</c:v>
                </c:pt>
              </c:strCache>
            </c:strRef>
          </c:cat>
          <c:val>
            <c:numRef>
              <c:f>Sheet4!$J$3:$J$4</c:f>
              <c:numCache>
                <c:formatCode>General</c:formatCode>
                <c:ptCount val="2"/>
                <c:pt idx="0">
                  <c:v>5.58</c:v>
                </c:pt>
                <c:pt idx="1">
                  <c:v>12.99</c:v>
                </c:pt>
              </c:numCache>
            </c:numRef>
          </c:val>
        </c:ser>
        <c:dLbls>
          <c:showPercent val="1"/>
        </c:dLbls>
        <c:firstSliceAng val="0"/>
      </c:pieChart>
    </c:plotArea>
    <c:legend>
      <c:legendPos val="r"/>
      <c:layout/>
      <c:txPr>
        <a:bodyPr rot="0" vert="horz"/>
        <a:lstStyle/>
        <a:p>
          <a:pPr>
            <a:defRPr/>
          </a:pPr>
          <a:endParaRPr lang="en-US"/>
        </a:p>
      </c:txPr>
    </c:legend>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n-US"/>
              <a:t>Total issues</a:t>
            </a:r>
          </a:p>
        </c:rich>
      </c:tx>
      <c:layout/>
    </c:title>
    <c:plotArea>
      <c:layout>
        <c:manualLayout>
          <c:layoutTarget val="inner"/>
          <c:xMode val="edge"/>
          <c:yMode val="edge"/>
          <c:x val="6.1560122268956893E-2"/>
          <c:y val="0.13116863265655013"/>
          <c:w val="0.9237032130675924"/>
          <c:h val="0.45332790297764503"/>
        </c:manualLayout>
      </c:layout>
      <c:barChart>
        <c:barDir val="col"/>
        <c:grouping val="clustered"/>
        <c:ser>
          <c:idx val="0"/>
          <c:order val="0"/>
          <c:tx>
            <c:strRef>
              <c:f>'Sheet1 (2)'!$B$1</c:f>
              <c:strCache>
                <c:ptCount val="1"/>
                <c:pt idx="0">
                  <c:v>No. of issues</c:v>
                </c:pt>
              </c:strCache>
            </c:strRef>
          </c:tx>
          <c:dLbls>
            <c:txPr>
              <a:bodyPr rot="0" vert="horz"/>
              <a:lstStyle/>
              <a:p>
                <a:pPr>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(2)'!$A$2:$A$18</c:f>
              <c:strCache>
                <c:ptCount val="17"/>
                <c:pt idx="0">
                  <c:v>Admit</c:v>
                </c:pt>
                <c:pt idx="1">
                  <c:v>Registration</c:v>
                </c:pt>
                <c:pt idx="2">
                  <c:v>Discharge</c:v>
                </c:pt>
                <c:pt idx="3">
                  <c:v>Transfer</c:v>
                </c:pt>
                <c:pt idx="4">
                  <c:v>Print/scan</c:v>
                </c:pt>
                <c:pt idx="5">
                  <c:v>Bed planning</c:v>
                </c:pt>
                <c:pt idx="6">
                  <c:v>Coverage</c:v>
                </c:pt>
                <c:pt idx="7">
                  <c:v>Patient account </c:v>
                </c:pt>
                <c:pt idx="8">
                  <c:v>Signature Pad</c:v>
                </c:pt>
                <c:pt idx="9">
                  <c:v>Automatic insurance confirmation</c:v>
                </c:pt>
                <c:pt idx="10">
                  <c:v>Order</c:v>
                </c:pt>
                <c:pt idx="11">
                  <c:v>Labor &amp; Delivery</c:v>
                </c:pt>
                <c:pt idx="12">
                  <c:v>Downtime</c:v>
                </c:pt>
                <c:pt idx="13">
                  <c:v>guarantor</c:v>
                </c:pt>
                <c:pt idx="14">
                  <c:v>Patient Class</c:v>
                </c:pt>
                <c:pt idx="15">
                  <c:v>Workqueue</c:v>
                </c:pt>
                <c:pt idx="16">
                  <c:v>Miscellaneous</c:v>
                </c:pt>
              </c:strCache>
            </c:strRef>
          </c:cat>
          <c:val>
            <c:numRef>
              <c:f>'Sheet1 (2)'!$B$2:$B$18</c:f>
              <c:numCache>
                <c:formatCode>General</c:formatCode>
                <c:ptCount val="17"/>
                <c:pt idx="0">
                  <c:v>60</c:v>
                </c:pt>
                <c:pt idx="1">
                  <c:v>51</c:v>
                </c:pt>
                <c:pt idx="2">
                  <c:v>45</c:v>
                </c:pt>
                <c:pt idx="3">
                  <c:v>33</c:v>
                </c:pt>
                <c:pt idx="4">
                  <c:v>30</c:v>
                </c:pt>
                <c:pt idx="5">
                  <c:v>24</c:v>
                </c:pt>
                <c:pt idx="6">
                  <c:v>21</c:v>
                </c:pt>
                <c:pt idx="7">
                  <c:v>21</c:v>
                </c:pt>
                <c:pt idx="8">
                  <c:v>19</c:v>
                </c:pt>
                <c:pt idx="9">
                  <c:v>16</c:v>
                </c:pt>
                <c:pt idx="10">
                  <c:v>12</c:v>
                </c:pt>
                <c:pt idx="11">
                  <c:v>8</c:v>
                </c:pt>
                <c:pt idx="12">
                  <c:v>8</c:v>
                </c:pt>
                <c:pt idx="13">
                  <c:v>7</c:v>
                </c:pt>
                <c:pt idx="14">
                  <c:v>6</c:v>
                </c:pt>
                <c:pt idx="15">
                  <c:v>5</c:v>
                </c:pt>
                <c:pt idx="16">
                  <c:v>39</c:v>
                </c:pt>
              </c:numCache>
            </c:numRef>
          </c:val>
        </c:ser>
        <c:dLbls>
          <c:showVal val="1"/>
        </c:dLbls>
        <c:gapWidth val="219"/>
        <c:overlap val="-27"/>
        <c:axId val="60548992"/>
        <c:axId val="60550528"/>
      </c:barChart>
      <c:catAx>
        <c:axId val="60548992"/>
        <c:scaling>
          <c:orientation val="minMax"/>
        </c:scaling>
        <c:axPos val="b"/>
        <c:numFmt formatCode="General" sourceLinked="1"/>
        <c:majorTickMark val="none"/>
        <c:tickLblPos val="nextTo"/>
        <c:txPr>
          <a:bodyPr rot="-60000000" vert="horz"/>
          <a:lstStyle/>
          <a:p>
            <a:pPr>
              <a:defRPr/>
            </a:pPr>
            <a:endParaRPr lang="en-US"/>
          </a:p>
        </c:txPr>
        <c:crossAx val="60550528"/>
        <c:crosses val="autoZero"/>
        <c:auto val="1"/>
        <c:lblAlgn val="ctr"/>
        <c:lblOffset val="100"/>
      </c:catAx>
      <c:valAx>
        <c:axId val="60550528"/>
        <c:scaling>
          <c:orientation val="minMax"/>
        </c:scaling>
        <c:axPos val="l"/>
        <c:majorGridlines/>
        <c:numFmt formatCode="General" sourceLinked="1"/>
        <c:majorTickMark val="none"/>
        <c:tickLblPos val="nextTo"/>
        <c:txPr>
          <a:bodyPr rot="-60000000" vert="horz"/>
          <a:lstStyle/>
          <a:p>
            <a:pPr>
              <a:defRPr/>
            </a:pPr>
            <a:endParaRPr lang="en-US"/>
          </a:p>
        </c:txPr>
        <c:crossAx val="60548992"/>
        <c:crosses val="autoZero"/>
        <c:crossBetween val="between"/>
      </c:valAx>
    </c:plotArea>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n-US"/>
              <a:t>Total</a:t>
            </a:r>
          </a:p>
        </c:rich>
      </c:tx>
      <c:layout/>
    </c:title>
    <c:plotArea>
      <c:layout>
        <c:manualLayout>
          <c:layoutTarget val="inner"/>
          <c:xMode val="edge"/>
          <c:yMode val="edge"/>
          <c:x val="5.6458946419576356E-2"/>
          <c:y val="0.1251982789598913"/>
          <c:w val="0.88708210716084712"/>
          <c:h val="0.42268722346834869"/>
        </c:manualLayout>
      </c:layout>
      <c:barChart>
        <c:barDir val="col"/>
        <c:grouping val="clustered"/>
        <c:ser>
          <c:idx val="0"/>
          <c:order val="0"/>
          <c:tx>
            <c:strRef>
              <c:f>Sheet1!$B$1</c:f>
              <c:strCache>
                <c:ptCount val="1"/>
                <c:pt idx="0">
                  <c:v>No. of issues</c:v>
                </c:pt>
              </c:strCache>
            </c:strRef>
          </c:tx>
          <c:dLbls>
            <c:showVal val="1"/>
          </c:dLbls>
          <c:cat>
            <c:strRef>
              <c:f>Sheet1!$A$2:$A$18</c:f>
              <c:strCache>
                <c:ptCount val="17"/>
                <c:pt idx="0">
                  <c:v>Admit</c:v>
                </c:pt>
                <c:pt idx="1">
                  <c:v>Discharge</c:v>
                </c:pt>
                <c:pt idx="2">
                  <c:v>Registration</c:v>
                </c:pt>
                <c:pt idx="3">
                  <c:v>Transfer</c:v>
                </c:pt>
                <c:pt idx="4">
                  <c:v>Printer</c:v>
                </c:pt>
                <c:pt idx="5">
                  <c:v>Coverage</c:v>
                </c:pt>
                <c:pt idx="6">
                  <c:v>Bed planning</c:v>
                </c:pt>
                <c:pt idx="7">
                  <c:v>Signature Pad</c:v>
                </c:pt>
                <c:pt idx="8">
                  <c:v>Autom. Insurance Confirmation</c:v>
                </c:pt>
                <c:pt idx="9">
                  <c:v>Order</c:v>
                </c:pt>
                <c:pt idx="10">
                  <c:v>Patient account </c:v>
                </c:pt>
                <c:pt idx="11">
                  <c:v>Labor &amp; Delivery</c:v>
                </c:pt>
                <c:pt idx="12">
                  <c:v>guarantor</c:v>
                </c:pt>
                <c:pt idx="13">
                  <c:v>Patient Class</c:v>
                </c:pt>
                <c:pt idx="14">
                  <c:v>Downtime</c:v>
                </c:pt>
                <c:pt idx="15">
                  <c:v>Workqueue</c:v>
                </c:pt>
                <c:pt idx="16">
                  <c:v>Others</c:v>
                </c:pt>
              </c:strCache>
            </c:strRef>
          </c:cat>
          <c:val>
            <c:numRef>
              <c:f>Sheet1!$B$2:$B$18</c:f>
              <c:numCache>
                <c:formatCode>General</c:formatCode>
                <c:ptCount val="17"/>
                <c:pt idx="0">
                  <c:v>48</c:v>
                </c:pt>
                <c:pt idx="1">
                  <c:v>36</c:v>
                </c:pt>
                <c:pt idx="2">
                  <c:v>36</c:v>
                </c:pt>
                <c:pt idx="3">
                  <c:v>30</c:v>
                </c:pt>
                <c:pt idx="4">
                  <c:v>26</c:v>
                </c:pt>
                <c:pt idx="5">
                  <c:v>20</c:v>
                </c:pt>
                <c:pt idx="6">
                  <c:v>20</c:v>
                </c:pt>
                <c:pt idx="7">
                  <c:v>18</c:v>
                </c:pt>
                <c:pt idx="8">
                  <c:v>14</c:v>
                </c:pt>
                <c:pt idx="9">
                  <c:v>11</c:v>
                </c:pt>
                <c:pt idx="10">
                  <c:v>10</c:v>
                </c:pt>
                <c:pt idx="11">
                  <c:v>8</c:v>
                </c:pt>
                <c:pt idx="12">
                  <c:v>6</c:v>
                </c:pt>
                <c:pt idx="13">
                  <c:v>6</c:v>
                </c:pt>
                <c:pt idx="14">
                  <c:v>5</c:v>
                </c:pt>
                <c:pt idx="15">
                  <c:v>5</c:v>
                </c:pt>
                <c:pt idx="16">
                  <c:v>39</c:v>
                </c:pt>
              </c:numCache>
            </c:numRef>
          </c:val>
        </c:ser>
        <c:gapWidth val="219"/>
        <c:axId val="68011904"/>
        <c:axId val="68096000"/>
      </c:barChart>
      <c:lineChart>
        <c:grouping val="standard"/>
        <c:ser>
          <c:idx val="1"/>
          <c:order val="1"/>
          <c:tx>
            <c:strRef>
              <c:f>Sheet1!$D$1</c:f>
              <c:strCache>
                <c:ptCount val="1"/>
                <c:pt idx="0">
                  <c:v>Cumulative Percentage</c:v>
                </c:pt>
              </c:strCache>
            </c:strRef>
          </c:tx>
          <c:dLbls>
            <c:showVal val="1"/>
          </c:dLbls>
          <c:cat>
            <c:strRef>
              <c:f>Sheet1!$A$2:$A$18</c:f>
              <c:strCache>
                <c:ptCount val="17"/>
                <c:pt idx="0">
                  <c:v>Admit</c:v>
                </c:pt>
                <c:pt idx="1">
                  <c:v>Discharge</c:v>
                </c:pt>
                <c:pt idx="2">
                  <c:v>Registration</c:v>
                </c:pt>
                <c:pt idx="3">
                  <c:v>Transfer</c:v>
                </c:pt>
                <c:pt idx="4">
                  <c:v>Printer</c:v>
                </c:pt>
                <c:pt idx="5">
                  <c:v>Coverage</c:v>
                </c:pt>
                <c:pt idx="6">
                  <c:v>Bed planning</c:v>
                </c:pt>
                <c:pt idx="7">
                  <c:v>Signature Pad</c:v>
                </c:pt>
                <c:pt idx="8">
                  <c:v>Autom. Insurance Confirmation</c:v>
                </c:pt>
                <c:pt idx="9">
                  <c:v>Order</c:v>
                </c:pt>
                <c:pt idx="10">
                  <c:v>Patient account </c:v>
                </c:pt>
                <c:pt idx="11">
                  <c:v>Labor &amp; Delivery</c:v>
                </c:pt>
                <c:pt idx="12">
                  <c:v>guarantor</c:v>
                </c:pt>
                <c:pt idx="13">
                  <c:v>Patient Class</c:v>
                </c:pt>
                <c:pt idx="14">
                  <c:v>Downtime</c:v>
                </c:pt>
                <c:pt idx="15">
                  <c:v>Workqueue</c:v>
                </c:pt>
                <c:pt idx="16">
                  <c:v>Others</c:v>
                </c:pt>
              </c:strCache>
            </c:strRef>
          </c:cat>
          <c:val>
            <c:numRef>
              <c:f>Sheet1!$D$2:$D$18</c:f>
              <c:numCache>
                <c:formatCode>0</c:formatCode>
                <c:ptCount val="17"/>
                <c:pt idx="0">
                  <c:v>16.053511705685619</c:v>
                </c:pt>
                <c:pt idx="1">
                  <c:v>28.093645484949832</c:v>
                </c:pt>
                <c:pt idx="2">
                  <c:v>40.133779264214049</c:v>
                </c:pt>
                <c:pt idx="3">
                  <c:v>50.167224080267559</c:v>
                </c:pt>
                <c:pt idx="4">
                  <c:v>58.862876254180605</c:v>
                </c:pt>
                <c:pt idx="5">
                  <c:v>65.551839464882946</c:v>
                </c:pt>
                <c:pt idx="6">
                  <c:v>72.240802675585286</c:v>
                </c:pt>
                <c:pt idx="7">
                  <c:v>78.260869565217391</c:v>
                </c:pt>
                <c:pt idx="8">
                  <c:v>82.943143812709025</c:v>
                </c:pt>
                <c:pt idx="9">
                  <c:v>86.62207357859532</c:v>
                </c:pt>
                <c:pt idx="10">
                  <c:v>89.966555183946483</c:v>
                </c:pt>
                <c:pt idx="11">
                  <c:v>92.642140468227424</c:v>
                </c:pt>
                <c:pt idx="12">
                  <c:v>94.648829431438131</c:v>
                </c:pt>
                <c:pt idx="13">
                  <c:v>96.655518394648837</c:v>
                </c:pt>
                <c:pt idx="14">
                  <c:v>98.327759197324411</c:v>
                </c:pt>
                <c:pt idx="15">
                  <c:v>100</c:v>
                </c:pt>
              </c:numCache>
            </c:numRef>
          </c:val>
        </c:ser>
        <c:marker val="1"/>
        <c:axId val="68654592"/>
        <c:axId val="68098304"/>
      </c:lineChart>
      <c:catAx>
        <c:axId val="68011904"/>
        <c:scaling>
          <c:orientation val="minMax"/>
        </c:scaling>
        <c:axPos val="b"/>
        <c:numFmt formatCode="General" sourceLinked="1"/>
        <c:majorTickMark val="none"/>
        <c:tickLblPos val="nextTo"/>
        <c:txPr>
          <a:bodyPr rot="-60000000" vert="horz"/>
          <a:lstStyle/>
          <a:p>
            <a:pPr>
              <a:defRPr/>
            </a:pPr>
            <a:endParaRPr lang="en-US"/>
          </a:p>
        </c:txPr>
        <c:crossAx val="68096000"/>
        <c:crosses val="autoZero"/>
        <c:auto val="1"/>
        <c:lblAlgn val="ctr"/>
        <c:lblOffset val="100"/>
      </c:catAx>
      <c:valAx>
        <c:axId val="68096000"/>
        <c:scaling>
          <c:orientation val="minMax"/>
          <c:max val="100"/>
        </c:scaling>
        <c:axPos val="l"/>
        <c:majorGridlines/>
        <c:numFmt formatCode="General" sourceLinked="1"/>
        <c:majorTickMark val="none"/>
        <c:tickLblPos val="nextTo"/>
        <c:txPr>
          <a:bodyPr rot="-60000000" vert="horz"/>
          <a:lstStyle/>
          <a:p>
            <a:pPr>
              <a:defRPr/>
            </a:pPr>
            <a:endParaRPr lang="en-US"/>
          </a:p>
        </c:txPr>
        <c:crossAx val="68011904"/>
        <c:crosses val="autoZero"/>
        <c:crossBetween val="between"/>
      </c:valAx>
      <c:valAx>
        <c:axId val="68098304"/>
        <c:scaling>
          <c:orientation val="minMax"/>
        </c:scaling>
        <c:axPos val="r"/>
        <c:numFmt formatCode="0" sourceLinked="1"/>
        <c:tickLblPos val="nextTo"/>
        <c:txPr>
          <a:bodyPr rot="-60000000" vert="horz"/>
          <a:lstStyle/>
          <a:p>
            <a:pPr>
              <a:defRPr/>
            </a:pPr>
            <a:endParaRPr lang="en-US"/>
          </a:p>
        </c:txPr>
        <c:crossAx val="68654592"/>
        <c:crosses val="max"/>
        <c:crossBetween val="between"/>
      </c:valAx>
      <c:catAx>
        <c:axId val="68654592"/>
        <c:scaling>
          <c:orientation val="minMax"/>
        </c:scaling>
        <c:delete val="1"/>
        <c:axPos val="b"/>
        <c:numFmt formatCode="General" sourceLinked="1"/>
        <c:tickLblPos val="nextTo"/>
        <c:crossAx val="68098304"/>
        <c:crosses val="autoZero"/>
        <c:auto val="1"/>
        <c:lblAlgn val="ctr"/>
        <c:lblOffset val="100"/>
      </c:catAx>
    </c:plotArea>
    <c:legend>
      <c:legendPos val="b"/>
      <c:layout/>
      <c:txPr>
        <a:bodyPr rot="0" vert="horz"/>
        <a:lstStyle/>
        <a:p>
          <a:pPr>
            <a:defRPr/>
          </a:pPr>
          <a:endParaRPr lang="en-US"/>
        </a:p>
      </c:txPr>
    </c:legend>
    <c:plotVisOnly val="1"/>
    <c:dispBlanksAs val="gap"/>
  </c:chart>
  <c:txPr>
    <a:bodyPr/>
    <a:lstStyle/>
    <a:p>
      <a:pPr>
        <a:defRPr sz="1800"/>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9FD19-F6C4-4855-8FC7-C7274801CF1A}" type="doc">
      <dgm:prSet loTypeId="urn:microsoft.com/office/officeart/2005/8/layout/bProcess3" loCatId="process" qsTypeId="urn:microsoft.com/office/officeart/2005/8/quickstyle/simple3" qsCatId="simple" csTypeId="urn:microsoft.com/office/officeart/2005/8/colors/accent1_2" csCatId="accent1" phldr="1"/>
      <dgm:spPr/>
    </dgm:pt>
    <dgm:pt modelId="{78126EE5-6E45-49A8-84A3-31161D4BFC0E}">
      <dgm:prSet phldrT="[Text]" custT="1"/>
      <dgm:spPr>
        <a:solidFill>
          <a:schemeClr val="accent6">
            <a:lumMod val="40000"/>
            <a:lumOff val="60000"/>
          </a:schemeClr>
        </a:solidFill>
      </dgm:spPr>
      <dgm:t>
        <a:bodyPr/>
        <a:lstStyle/>
        <a:p>
          <a:r>
            <a:rPr lang="en-US" sz="1800" dirty="0">
              <a:latin typeface="Times New Roman" panose="02020603050405020304" pitchFamily="18" charset="0"/>
              <a:cs typeface="Times New Roman" panose="02020603050405020304" pitchFamily="18" charset="0"/>
            </a:rPr>
            <a:t>End user faces some problem</a:t>
          </a:r>
        </a:p>
      </dgm:t>
    </dgm:pt>
    <dgm:pt modelId="{D28835B5-B8FC-42B0-915E-16B5992BDE57}" type="parTrans" cxnId="{D9D98187-2D6E-4BBD-931F-FE970A30DB39}">
      <dgm:prSet/>
      <dgm:spPr/>
      <dgm:t>
        <a:bodyPr/>
        <a:lstStyle/>
        <a:p>
          <a:endParaRPr lang="en-US"/>
        </a:p>
      </dgm:t>
    </dgm:pt>
    <dgm:pt modelId="{0CE34B87-50F4-4AB9-95A6-F1167EDB6341}" type="sibTrans" cxnId="{D9D98187-2D6E-4BBD-931F-FE970A30DB39}">
      <dgm:prSet/>
      <dgm:spPr>
        <a:solidFill>
          <a:schemeClr val="accent6">
            <a:lumMod val="40000"/>
            <a:lumOff val="60000"/>
          </a:schemeClr>
        </a:solidFill>
      </dgm:spPr>
      <dgm:t>
        <a:bodyPr/>
        <a:lstStyle/>
        <a:p>
          <a:endParaRPr lang="en-US"/>
        </a:p>
      </dgm:t>
    </dgm:pt>
    <dgm:pt modelId="{3F12C5F4-905D-4BDD-899D-2773A5F0E3FA}">
      <dgm:prSet phldrT="[Text]" custT="1"/>
      <dgm:spPr>
        <a:solidFill>
          <a:schemeClr val="accent6">
            <a:lumMod val="40000"/>
            <a:lumOff val="60000"/>
          </a:schemeClr>
        </a:solidFill>
      </dgm:spPr>
      <dgm:t>
        <a:bodyPr/>
        <a:lstStyle/>
        <a:p>
          <a:r>
            <a:rPr lang="en-US" sz="1800" dirty="0">
              <a:latin typeface="Times New Roman" panose="02020603050405020304" pitchFamily="18" charset="0"/>
              <a:cs typeface="Times New Roman" panose="02020603050405020304" pitchFamily="18" charset="0"/>
            </a:rPr>
            <a:t>End user calls service help desk</a:t>
          </a:r>
        </a:p>
      </dgm:t>
    </dgm:pt>
    <dgm:pt modelId="{6C02313F-402A-4879-A192-2BAEBABBB10B}" type="parTrans" cxnId="{F2D26CBB-FD76-4420-BBE3-C95D3F61593D}">
      <dgm:prSet/>
      <dgm:spPr/>
      <dgm:t>
        <a:bodyPr/>
        <a:lstStyle/>
        <a:p>
          <a:endParaRPr lang="en-US"/>
        </a:p>
      </dgm:t>
    </dgm:pt>
    <dgm:pt modelId="{035E52C0-F227-4251-9BAA-D637BE05C0B9}" type="sibTrans" cxnId="{F2D26CBB-FD76-4420-BBE3-C95D3F61593D}">
      <dgm:prSet/>
      <dgm:spPr>
        <a:solidFill>
          <a:schemeClr val="accent6">
            <a:lumMod val="40000"/>
            <a:lumOff val="60000"/>
          </a:schemeClr>
        </a:solidFill>
      </dgm:spPr>
      <dgm:t>
        <a:bodyPr/>
        <a:lstStyle/>
        <a:p>
          <a:endParaRPr lang="en-US"/>
        </a:p>
      </dgm:t>
    </dgm:pt>
    <dgm:pt modelId="{734CDB03-A28B-49A7-A1D8-9F24AA343F79}">
      <dgm:prSet phldrT="[Text]" custT="1"/>
      <dgm:spPr>
        <a:solidFill>
          <a:schemeClr val="accent6">
            <a:lumMod val="40000"/>
            <a:lumOff val="60000"/>
          </a:schemeClr>
        </a:solidFill>
      </dgm:spPr>
      <dgm:t>
        <a:bodyPr/>
        <a:lstStyle/>
        <a:p>
          <a:r>
            <a:rPr lang="en-US" sz="1800" dirty="0">
              <a:latin typeface="Times New Roman" panose="02020603050405020304" pitchFamily="18" charset="0"/>
              <a:cs typeface="Times New Roman" panose="02020603050405020304" pitchFamily="18" charset="0"/>
            </a:rPr>
            <a:t>Service desk prioritizes the incident as per the importance:</a:t>
          </a:r>
        </a:p>
        <a:p>
          <a:r>
            <a:rPr lang="en-US" sz="1800" dirty="0">
              <a:latin typeface="Times New Roman" panose="02020603050405020304" pitchFamily="18" charset="0"/>
              <a:cs typeface="Times New Roman" panose="02020603050405020304" pitchFamily="18" charset="0"/>
            </a:rPr>
            <a:t>Critical/High/Medium/Low</a:t>
          </a:r>
        </a:p>
      </dgm:t>
    </dgm:pt>
    <dgm:pt modelId="{D82D9466-6BAF-4F58-BBA0-376AC5240E64}" type="parTrans" cxnId="{FC29973F-E424-4882-83F0-510A2F22A9A4}">
      <dgm:prSet/>
      <dgm:spPr/>
      <dgm:t>
        <a:bodyPr/>
        <a:lstStyle/>
        <a:p>
          <a:endParaRPr lang="en-US"/>
        </a:p>
      </dgm:t>
    </dgm:pt>
    <dgm:pt modelId="{516FEEBE-12CD-4C63-ADA7-734BC62411A9}" type="sibTrans" cxnId="{FC29973F-E424-4882-83F0-510A2F22A9A4}">
      <dgm:prSet/>
      <dgm:spPr>
        <a:solidFill>
          <a:schemeClr val="accent6">
            <a:lumMod val="40000"/>
            <a:lumOff val="60000"/>
          </a:schemeClr>
        </a:solidFill>
      </dgm:spPr>
      <dgm:t>
        <a:bodyPr/>
        <a:lstStyle/>
        <a:p>
          <a:endParaRPr lang="en-US"/>
        </a:p>
      </dgm:t>
    </dgm:pt>
    <dgm:pt modelId="{750AEA7A-4230-4A6F-BE20-405FCBB418DC}">
      <dgm:prSet custT="1"/>
      <dgm:spPr>
        <a:solidFill>
          <a:schemeClr val="accent6">
            <a:lumMod val="40000"/>
            <a:lumOff val="60000"/>
          </a:schemeClr>
        </a:solidFill>
      </dgm:spPr>
      <dgm:t>
        <a:bodyPr/>
        <a:lstStyle/>
        <a:p>
          <a:r>
            <a:rPr lang="en-US" sz="1800" dirty="0">
              <a:latin typeface="Times New Roman" panose="02020603050405020304" pitchFamily="18" charset="0"/>
              <a:cs typeface="Times New Roman" panose="02020603050405020304" pitchFamily="18" charset="0"/>
            </a:rPr>
            <a:t>Service desk raises a service restoration ticket</a:t>
          </a:r>
        </a:p>
      </dgm:t>
    </dgm:pt>
    <dgm:pt modelId="{D9CF3B8F-0036-4A3F-BDEB-E6C16420EAEB}" type="parTrans" cxnId="{E3378DCB-8580-4B5A-8BF8-92BF0D601E8A}">
      <dgm:prSet/>
      <dgm:spPr/>
      <dgm:t>
        <a:bodyPr/>
        <a:lstStyle/>
        <a:p>
          <a:endParaRPr lang="en-US"/>
        </a:p>
      </dgm:t>
    </dgm:pt>
    <dgm:pt modelId="{98076228-B200-4E50-BBA7-FC755DF9E871}" type="sibTrans" cxnId="{E3378DCB-8580-4B5A-8BF8-92BF0D601E8A}">
      <dgm:prSet/>
      <dgm:spPr/>
      <dgm:t>
        <a:bodyPr/>
        <a:lstStyle/>
        <a:p>
          <a:endParaRPr lang="en-US"/>
        </a:p>
      </dgm:t>
    </dgm:pt>
    <dgm:pt modelId="{414E90A0-AD5D-47AC-AFF6-F14D01044722}" type="pres">
      <dgm:prSet presAssocID="{7779FD19-F6C4-4855-8FC7-C7274801CF1A}" presName="Name0" presStyleCnt="0">
        <dgm:presLayoutVars>
          <dgm:dir/>
          <dgm:resizeHandles val="exact"/>
        </dgm:presLayoutVars>
      </dgm:prSet>
      <dgm:spPr/>
    </dgm:pt>
    <dgm:pt modelId="{673DBB56-3B60-4062-970C-12A729C0B1EC}" type="pres">
      <dgm:prSet presAssocID="{78126EE5-6E45-49A8-84A3-31161D4BFC0E}" presName="node" presStyleLbl="node1" presStyleIdx="0" presStyleCnt="4" custScaleX="52178" custScaleY="42359" custLinFactNeighborX="2610" custLinFactNeighborY="-1305">
        <dgm:presLayoutVars>
          <dgm:bulletEnabled val="1"/>
        </dgm:presLayoutVars>
      </dgm:prSet>
      <dgm:spPr/>
      <dgm:t>
        <a:bodyPr/>
        <a:lstStyle/>
        <a:p>
          <a:endParaRPr lang="en-US"/>
        </a:p>
      </dgm:t>
    </dgm:pt>
    <dgm:pt modelId="{B4167814-23BF-4AD0-9139-080E3870195F}" type="pres">
      <dgm:prSet presAssocID="{0CE34B87-50F4-4AB9-95A6-F1167EDB6341}" presName="sibTrans" presStyleLbl="sibTrans1D1" presStyleIdx="0" presStyleCnt="3"/>
      <dgm:spPr/>
      <dgm:t>
        <a:bodyPr/>
        <a:lstStyle/>
        <a:p>
          <a:endParaRPr lang="en-US"/>
        </a:p>
      </dgm:t>
    </dgm:pt>
    <dgm:pt modelId="{4163D17E-790A-4D6E-9276-E63233AB07CC}" type="pres">
      <dgm:prSet presAssocID="{0CE34B87-50F4-4AB9-95A6-F1167EDB6341}" presName="connectorText" presStyleLbl="sibTrans1D1" presStyleIdx="0" presStyleCnt="3"/>
      <dgm:spPr/>
      <dgm:t>
        <a:bodyPr/>
        <a:lstStyle/>
        <a:p>
          <a:endParaRPr lang="en-US"/>
        </a:p>
      </dgm:t>
    </dgm:pt>
    <dgm:pt modelId="{3567EB70-057D-432F-BB75-A29A8F6AE1BB}" type="pres">
      <dgm:prSet presAssocID="{3F12C5F4-905D-4BDD-899D-2773A5F0E3FA}" presName="node" presStyleLbl="node1" presStyleIdx="1" presStyleCnt="4" custScaleX="51861" custScaleY="40758">
        <dgm:presLayoutVars>
          <dgm:bulletEnabled val="1"/>
        </dgm:presLayoutVars>
      </dgm:prSet>
      <dgm:spPr/>
      <dgm:t>
        <a:bodyPr/>
        <a:lstStyle/>
        <a:p>
          <a:endParaRPr lang="en-US"/>
        </a:p>
      </dgm:t>
    </dgm:pt>
    <dgm:pt modelId="{12E1F199-85C0-4363-B071-05763D9471CD}" type="pres">
      <dgm:prSet presAssocID="{035E52C0-F227-4251-9BAA-D637BE05C0B9}" presName="sibTrans" presStyleLbl="sibTrans1D1" presStyleIdx="1" presStyleCnt="3"/>
      <dgm:spPr/>
      <dgm:t>
        <a:bodyPr/>
        <a:lstStyle/>
        <a:p>
          <a:endParaRPr lang="en-US"/>
        </a:p>
      </dgm:t>
    </dgm:pt>
    <dgm:pt modelId="{E99428AE-4499-46B0-8750-6F08F9C842FA}" type="pres">
      <dgm:prSet presAssocID="{035E52C0-F227-4251-9BAA-D637BE05C0B9}" presName="connectorText" presStyleLbl="sibTrans1D1" presStyleIdx="1" presStyleCnt="3"/>
      <dgm:spPr/>
      <dgm:t>
        <a:bodyPr/>
        <a:lstStyle/>
        <a:p>
          <a:endParaRPr lang="en-US"/>
        </a:p>
      </dgm:t>
    </dgm:pt>
    <dgm:pt modelId="{A712C70B-ACB3-48D7-B21B-36094844885E}" type="pres">
      <dgm:prSet presAssocID="{734CDB03-A28B-49A7-A1D8-9F24AA343F79}" presName="node" presStyleLbl="node1" presStyleIdx="2" presStyleCnt="4" custScaleX="57710" custScaleY="44005">
        <dgm:presLayoutVars>
          <dgm:bulletEnabled val="1"/>
        </dgm:presLayoutVars>
      </dgm:prSet>
      <dgm:spPr/>
      <dgm:t>
        <a:bodyPr/>
        <a:lstStyle/>
        <a:p>
          <a:endParaRPr lang="en-US"/>
        </a:p>
      </dgm:t>
    </dgm:pt>
    <dgm:pt modelId="{4014B86C-A6AC-4844-8C11-CAA251C9CA34}" type="pres">
      <dgm:prSet presAssocID="{516FEEBE-12CD-4C63-ADA7-734BC62411A9}" presName="sibTrans" presStyleLbl="sibTrans1D1" presStyleIdx="2" presStyleCnt="3"/>
      <dgm:spPr/>
      <dgm:t>
        <a:bodyPr/>
        <a:lstStyle/>
        <a:p>
          <a:endParaRPr lang="en-US"/>
        </a:p>
      </dgm:t>
    </dgm:pt>
    <dgm:pt modelId="{938C450F-AFA9-46E5-9F91-D6ACD6A2BC6F}" type="pres">
      <dgm:prSet presAssocID="{516FEEBE-12CD-4C63-ADA7-734BC62411A9}" presName="connectorText" presStyleLbl="sibTrans1D1" presStyleIdx="2" presStyleCnt="3"/>
      <dgm:spPr/>
      <dgm:t>
        <a:bodyPr/>
        <a:lstStyle/>
        <a:p>
          <a:endParaRPr lang="en-US"/>
        </a:p>
      </dgm:t>
    </dgm:pt>
    <dgm:pt modelId="{EEE80550-8EE1-4182-8372-C2FACF74A9D9}" type="pres">
      <dgm:prSet presAssocID="{750AEA7A-4230-4A6F-BE20-405FCBB418DC}" presName="node" presStyleLbl="node1" presStyleIdx="3" presStyleCnt="4" custScaleX="54940" custScaleY="43350">
        <dgm:presLayoutVars>
          <dgm:bulletEnabled val="1"/>
        </dgm:presLayoutVars>
      </dgm:prSet>
      <dgm:spPr/>
      <dgm:t>
        <a:bodyPr/>
        <a:lstStyle/>
        <a:p>
          <a:endParaRPr lang="en-US"/>
        </a:p>
      </dgm:t>
    </dgm:pt>
  </dgm:ptLst>
  <dgm:cxnLst>
    <dgm:cxn modelId="{E3378DCB-8580-4B5A-8BF8-92BF0D601E8A}" srcId="{7779FD19-F6C4-4855-8FC7-C7274801CF1A}" destId="{750AEA7A-4230-4A6F-BE20-405FCBB418DC}" srcOrd="3" destOrd="0" parTransId="{D9CF3B8F-0036-4A3F-BDEB-E6C16420EAEB}" sibTransId="{98076228-B200-4E50-BBA7-FC755DF9E871}"/>
    <dgm:cxn modelId="{AED9CA1E-DE99-47B9-A8C3-1B72B96BC6E4}" type="presOf" srcId="{0CE34B87-50F4-4AB9-95A6-F1167EDB6341}" destId="{B4167814-23BF-4AD0-9139-080E3870195F}" srcOrd="0" destOrd="0" presId="urn:microsoft.com/office/officeart/2005/8/layout/bProcess3"/>
    <dgm:cxn modelId="{138943D9-0BE3-4FD3-96D4-B3664CA5F772}" type="presOf" srcId="{516FEEBE-12CD-4C63-ADA7-734BC62411A9}" destId="{4014B86C-A6AC-4844-8C11-CAA251C9CA34}" srcOrd="0" destOrd="0" presId="urn:microsoft.com/office/officeart/2005/8/layout/bProcess3"/>
    <dgm:cxn modelId="{32B584CF-E089-4C0D-93F0-06037C5A680A}" type="presOf" srcId="{0CE34B87-50F4-4AB9-95A6-F1167EDB6341}" destId="{4163D17E-790A-4D6E-9276-E63233AB07CC}" srcOrd="1" destOrd="0" presId="urn:microsoft.com/office/officeart/2005/8/layout/bProcess3"/>
    <dgm:cxn modelId="{E4E588E4-8D1B-483B-A391-2C1E914CECE5}" type="presOf" srcId="{734CDB03-A28B-49A7-A1D8-9F24AA343F79}" destId="{A712C70B-ACB3-48D7-B21B-36094844885E}" srcOrd="0" destOrd="0" presId="urn:microsoft.com/office/officeart/2005/8/layout/bProcess3"/>
    <dgm:cxn modelId="{EABE967D-26E0-4E82-BC89-93854C17FE6F}" type="presOf" srcId="{035E52C0-F227-4251-9BAA-D637BE05C0B9}" destId="{E99428AE-4499-46B0-8750-6F08F9C842FA}" srcOrd="1" destOrd="0" presId="urn:microsoft.com/office/officeart/2005/8/layout/bProcess3"/>
    <dgm:cxn modelId="{597F6D10-9E8D-42A8-BDFF-803C5E6F6EF7}" type="presOf" srcId="{516FEEBE-12CD-4C63-ADA7-734BC62411A9}" destId="{938C450F-AFA9-46E5-9F91-D6ACD6A2BC6F}" srcOrd="1" destOrd="0" presId="urn:microsoft.com/office/officeart/2005/8/layout/bProcess3"/>
    <dgm:cxn modelId="{F2D26CBB-FD76-4420-BBE3-C95D3F61593D}" srcId="{7779FD19-F6C4-4855-8FC7-C7274801CF1A}" destId="{3F12C5F4-905D-4BDD-899D-2773A5F0E3FA}" srcOrd="1" destOrd="0" parTransId="{6C02313F-402A-4879-A192-2BAEBABBB10B}" sibTransId="{035E52C0-F227-4251-9BAA-D637BE05C0B9}"/>
    <dgm:cxn modelId="{FC29973F-E424-4882-83F0-510A2F22A9A4}" srcId="{7779FD19-F6C4-4855-8FC7-C7274801CF1A}" destId="{734CDB03-A28B-49A7-A1D8-9F24AA343F79}" srcOrd="2" destOrd="0" parTransId="{D82D9466-6BAF-4F58-BBA0-376AC5240E64}" sibTransId="{516FEEBE-12CD-4C63-ADA7-734BC62411A9}"/>
    <dgm:cxn modelId="{D9D98187-2D6E-4BBD-931F-FE970A30DB39}" srcId="{7779FD19-F6C4-4855-8FC7-C7274801CF1A}" destId="{78126EE5-6E45-49A8-84A3-31161D4BFC0E}" srcOrd="0" destOrd="0" parTransId="{D28835B5-B8FC-42B0-915E-16B5992BDE57}" sibTransId="{0CE34B87-50F4-4AB9-95A6-F1167EDB6341}"/>
    <dgm:cxn modelId="{428050D9-198E-4665-992E-75D5919CFBBB}" type="presOf" srcId="{035E52C0-F227-4251-9BAA-D637BE05C0B9}" destId="{12E1F199-85C0-4363-B071-05763D9471CD}" srcOrd="0" destOrd="0" presId="urn:microsoft.com/office/officeart/2005/8/layout/bProcess3"/>
    <dgm:cxn modelId="{605C9CCA-BC39-424B-B93C-C5C52212885F}" type="presOf" srcId="{3F12C5F4-905D-4BDD-899D-2773A5F0E3FA}" destId="{3567EB70-057D-432F-BB75-A29A8F6AE1BB}" srcOrd="0" destOrd="0" presId="urn:microsoft.com/office/officeart/2005/8/layout/bProcess3"/>
    <dgm:cxn modelId="{5203E11D-45AA-4176-8347-AB1C6F0C6B19}" type="presOf" srcId="{750AEA7A-4230-4A6F-BE20-405FCBB418DC}" destId="{EEE80550-8EE1-4182-8372-C2FACF74A9D9}" srcOrd="0" destOrd="0" presId="urn:microsoft.com/office/officeart/2005/8/layout/bProcess3"/>
    <dgm:cxn modelId="{79E82BDE-4B24-4AD7-AB4D-9E6C8D0C8A1C}" type="presOf" srcId="{78126EE5-6E45-49A8-84A3-31161D4BFC0E}" destId="{673DBB56-3B60-4062-970C-12A729C0B1EC}" srcOrd="0" destOrd="0" presId="urn:microsoft.com/office/officeart/2005/8/layout/bProcess3"/>
    <dgm:cxn modelId="{68C66856-8CE9-482C-956E-5F575E916F43}" type="presOf" srcId="{7779FD19-F6C4-4855-8FC7-C7274801CF1A}" destId="{414E90A0-AD5D-47AC-AFF6-F14D01044722}" srcOrd="0" destOrd="0" presId="urn:microsoft.com/office/officeart/2005/8/layout/bProcess3"/>
    <dgm:cxn modelId="{DE576CAA-95A2-4419-9CDD-29C368C37D6C}" type="presParOf" srcId="{414E90A0-AD5D-47AC-AFF6-F14D01044722}" destId="{673DBB56-3B60-4062-970C-12A729C0B1EC}" srcOrd="0" destOrd="0" presId="urn:microsoft.com/office/officeart/2005/8/layout/bProcess3"/>
    <dgm:cxn modelId="{4EBACDCE-1E66-4CDA-AB9F-6564E7E49826}" type="presParOf" srcId="{414E90A0-AD5D-47AC-AFF6-F14D01044722}" destId="{B4167814-23BF-4AD0-9139-080E3870195F}" srcOrd="1" destOrd="0" presId="urn:microsoft.com/office/officeart/2005/8/layout/bProcess3"/>
    <dgm:cxn modelId="{32ECFD02-838D-41EB-BEBB-CF8757293187}" type="presParOf" srcId="{B4167814-23BF-4AD0-9139-080E3870195F}" destId="{4163D17E-790A-4D6E-9276-E63233AB07CC}" srcOrd="0" destOrd="0" presId="urn:microsoft.com/office/officeart/2005/8/layout/bProcess3"/>
    <dgm:cxn modelId="{528001AE-1A8C-4912-A551-7F47327EADCA}" type="presParOf" srcId="{414E90A0-AD5D-47AC-AFF6-F14D01044722}" destId="{3567EB70-057D-432F-BB75-A29A8F6AE1BB}" srcOrd="2" destOrd="0" presId="urn:microsoft.com/office/officeart/2005/8/layout/bProcess3"/>
    <dgm:cxn modelId="{B2F6ABBE-DDE4-40E8-A145-E64F7DCA756F}" type="presParOf" srcId="{414E90A0-AD5D-47AC-AFF6-F14D01044722}" destId="{12E1F199-85C0-4363-B071-05763D9471CD}" srcOrd="3" destOrd="0" presId="urn:microsoft.com/office/officeart/2005/8/layout/bProcess3"/>
    <dgm:cxn modelId="{A05D4EDD-77FE-457C-AE60-2A018E61CAE6}" type="presParOf" srcId="{12E1F199-85C0-4363-B071-05763D9471CD}" destId="{E99428AE-4499-46B0-8750-6F08F9C842FA}" srcOrd="0" destOrd="0" presId="urn:microsoft.com/office/officeart/2005/8/layout/bProcess3"/>
    <dgm:cxn modelId="{0DC90746-D591-4EBA-B2C6-184FFAE55121}" type="presParOf" srcId="{414E90A0-AD5D-47AC-AFF6-F14D01044722}" destId="{A712C70B-ACB3-48D7-B21B-36094844885E}" srcOrd="4" destOrd="0" presId="urn:microsoft.com/office/officeart/2005/8/layout/bProcess3"/>
    <dgm:cxn modelId="{DCDC41E4-E35C-4A53-95AA-4424C871125E}" type="presParOf" srcId="{414E90A0-AD5D-47AC-AFF6-F14D01044722}" destId="{4014B86C-A6AC-4844-8C11-CAA251C9CA34}" srcOrd="5" destOrd="0" presId="urn:microsoft.com/office/officeart/2005/8/layout/bProcess3"/>
    <dgm:cxn modelId="{C8405CC4-F272-424A-8F0E-D83416F442B8}" type="presParOf" srcId="{4014B86C-A6AC-4844-8C11-CAA251C9CA34}" destId="{938C450F-AFA9-46E5-9F91-D6ACD6A2BC6F}" srcOrd="0" destOrd="0" presId="urn:microsoft.com/office/officeart/2005/8/layout/bProcess3"/>
    <dgm:cxn modelId="{F40A1287-B0BF-4A45-A202-27A430A19281}" type="presParOf" srcId="{414E90A0-AD5D-47AC-AFF6-F14D01044722}" destId="{EEE80550-8EE1-4182-8372-C2FACF74A9D9}" srcOrd="6" destOrd="0" presId="urn:microsoft.com/office/officeart/2005/8/layout/bProcess3"/>
  </dgm:cxnLst>
  <dgm:bg/>
  <dgm:whole/>
</dgm:dataModel>
</file>

<file path=ppt/diagrams/data2.xml><?xml version="1.0" encoding="utf-8"?>
<dgm:dataModel xmlns:dgm="http://schemas.openxmlformats.org/drawingml/2006/diagram" xmlns:a="http://schemas.openxmlformats.org/drawingml/2006/main">
  <dgm:ptLst>
    <dgm:pt modelId="{2D7797B5-3F57-4A34-B489-5C6FA755856B}"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E236E620-38B7-4F46-B8D4-50A40629325B}">
      <dgm:prSet phldrT="[Text]" custT="1"/>
      <dgm:spPr>
        <a:solidFill>
          <a:schemeClr val="accent6">
            <a:lumMod val="40000"/>
            <a:lumOff val="60000"/>
          </a:schemeClr>
        </a:solidFill>
      </dgm:spPr>
      <dgm:t>
        <a:bodyPr/>
        <a:lstStyle/>
        <a:p>
          <a:r>
            <a:rPr lang="en-US" sz="1600" dirty="0">
              <a:latin typeface="Times New Roman" panose="02020603050405020304" pitchFamily="18" charset="0"/>
              <a:cs typeface="Times New Roman" panose="02020603050405020304" pitchFamily="18" charset="0"/>
            </a:rPr>
            <a:t>If the </a:t>
          </a:r>
          <a:r>
            <a:rPr lang="en-US" sz="1600" dirty="0" smtClean="0">
              <a:latin typeface="Times New Roman" panose="02020603050405020304" pitchFamily="18" charset="0"/>
              <a:cs typeface="Times New Roman" panose="02020603050405020304" pitchFamily="18" charset="0"/>
            </a:rPr>
            <a:t>incident </a:t>
          </a:r>
          <a:r>
            <a:rPr lang="en-US" sz="1600" dirty="0">
              <a:latin typeface="Times New Roman" panose="02020603050405020304" pitchFamily="18" charset="0"/>
              <a:cs typeface="Times New Roman" panose="02020603050405020304" pitchFamily="18" charset="0"/>
            </a:rPr>
            <a:t>is critical</a:t>
          </a:r>
        </a:p>
      </dgm:t>
    </dgm:pt>
    <dgm:pt modelId="{21095D20-BC48-43FE-95D4-0FA5FE913AB2}" type="parTrans" cxnId="{38D92677-4B59-40BD-BD49-A7E2D1DD9C48}">
      <dgm:prSet/>
      <dgm:spPr/>
      <dgm:t>
        <a:bodyPr/>
        <a:lstStyle/>
        <a:p>
          <a:endParaRPr lang="en-US"/>
        </a:p>
      </dgm:t>
    </dgm:pt>
    <dgm:pt modelId="{7B3D4F37-4918-474A-AE3D-690105382506}" type="sibTrans" cxnId="{38D92677-4B59-40BD-BD49-A7E2D1DD9C48}">
      <dgm:prSet/>
      <dgm:spPr/>
      <dgm:t>
        <a:bodyPr/>
        <a:lstStyle/>
        <a:p>
          <a:endParaRPr lang="en-US"/>
        </a:p>
      </dgm:t>
    </dgm:pt>
    <dgm:pt modelId="{4DB8E927-12AE-49FC-902D-F8B899063500}">
      <dgm:prSet phldrT="[Text]" custT="1"/>
      <dgm:spPr/>
      <dgm:t>
        <a:bodyPr/>
        <a:lstStyle/>
        <a:p>
          <a:r>
            <a:rPr lang="en-US" sz="1600">
              <a:latin typeface="Times New Roman" panose="02020603050405020304" pitchFamily="18" charset="0"/>
              <a:cs typeface="Times New Roman" panose="02020603050405020304" pitchFamily="18" charset="0"/>
            </a:rPr>
            <a:t>Analyst receives a call</a:t>
          </a:r>
        </a:p>
      </dgm:t>
    </dgm:pt>
    <dgm:pt modelId="{20C4DB22-6EAA-4FB1-9E11-12D4859093C2}" type="parTrans" cxnId="{7459E690-1ECE-4D2A-9354-A3DBE3505627}">
      <dgm:prSet/>
      <dgm:spPr/>
      <dgm:t>
        <a:bodyPr/>
        <a:lstStyle/>
        <a:p>
          <a:endParaRPr lang="en-US"/>
        </a:p>
      </dgm:t>
    </dgm:pt>
    <dgm:pt modelId="{41CD84F6-C126-41E7-8850-20F2E1ED3598}" type="sibTrans" cxnId="{7459E690-1ECE-4D2A-9354-A3DBE3505627}">
      <dgm:prSet/>
      <dgm:spPr/>
      <dgm:t>
        <a:bodyPr/>
        <a:lstStyle/>
        <a:p>
          <a:endParaRPr lang="en-US"/>
        </a:p>
      </dgm:t>
    </dgm:pt>
    <dgm:pt modelId="{AF9D0B0F-CE3C-4D63-BF08-0ED14635BC07}">
      <dgm:prSet phldrT="[Text]" custT="1"/>
      <dgm:spPr/>
      <dgm:t>
        <a:bodyPr/>
        <a:lstStyle/>
        <a:p>
          <a:r>
            <a:rPr lang="en-US" sz="1600" dirty="0">
              <a:latin typeface="Times New Roman" panose="02020603050405020304" pitchFamily="18" charset="0"/>
              <a:cs typeface="Times New Roman" panose="02020603050405020304" pitchFamily="18" charset="0"/>
            </a:rPr>
            <a:t>Analyst acknowledges the incident</a:t>
          </a:r>
        </a:p>
      </dgm:t>
    </dgm:pt>
    <dgm:pt modelId="{7BEAC822-22F7-4587-88CC-C5907672C0FD}" type="parTrans" cxnId="{9E3D3472-4055-45F1-A720-510FE9A91501}">
      <dgm:prSet/>
      <dgm:spPr/>
      <dgm:t>
        <a:bodyPr/>
        <a:lstStyle/>
        <a:p>
          <a:endParaRPr lang="en-US"/>
        </a:p>
      </dgm:t>
    </dgm:pt>
    <dgm:pt modelId="{C02F9AB9-CFEF-45F9-B491-0DAC5313E5CD}" type="sibTrans" cxnId="{9E3D3472-4055-45F1-A720-510FE9A91501}">
      <dgm:prSet/>
      <dgm:spPr/>
      <dgm:t>
        <a:bodyPr/>
        <a:lstStyle/>
        <a:p>
          <a:endParaRPr lang="en-US"/>
        </a:p>
      </dgm:t>
    </dgm:pt>
    <dgm:pt modelId="{3A348560-706C-4114-99F1-68E533F40709}">
      <dgm:prSet phldrT="[Text]" custT="1"/>
      <dgm:spPr>
        <a:solidFill>
          <a:schemeClr val="accent6">
            <a:lumMod val="40000"/>
            <a:lumOff val="60000"/>
          </a:schemeClr>
        </a:solidFill>
      </dgm:spPr>
      <dgm:t>
        <a:bodyPr/>
        <a:lstStyle/>
        <a:p>
          <a:r>
            <a:rPr lang="en-US" sz="1600" dirty="0">
              <a:latin typeface="Times New Roman" panose="02020603050405020304" pitchFamily="18" charset="0"/>
              <a:cs typeface="Times New Roman" panose="02020603050405020304" pitchFamily="18" charset="0"/>
            </a:rPr>
            <a:t>If the incident is high/medium/low</a:t>
          </a:r>
        </a:p>
      </dgm:t>
    </dgm:pt>
    <dgm:pt modelId="{30FF2327-5363-45F2-AD38-FBB112F75E75}" type="parTrans" cxnId="{BE607FC8-E87B-4515-A74B-74FD3BACF8A6}">
      <dgm:prSet/>
      <dgm:spPr/>
      <dgm:t>
        <a:bodyPr/>
        <a:lstStyle/>
        <a:p>
          <a:endParaRPr lang="en-US"/>
        </a:p>
      </dgm:t>
    </dgm:pt>
    <dgm:pt modelId="{A972E4A4-1633-4C95-B211-016BD7F6A36C}" type="sibTrans" cxnId="{BE607FC8-E87B-4515-A74B-74FD3BACF8A6}">
      <dgm:prSet/>
      <dgm:spPr/>
      <dgm:t>
        <a:bodyPr/>
        <a:lstStyle/>
        <a:p>
          <a:endParaRPr lang="en-US"/>
        </a:p>
      </dgm:t>
    </dgm:pt>
    <dgm:pt modelId="{A6ED52F7-D6BE-4703-A558-93B0D9336008}">
      <dgm:prSet phldrT="[Text]" custT="1"/>
      <dgm:spPr/>
      <dgm:t>
        <a:bodyPr/>
        <a:lstStyle/>
        <a:p>
          <a:r>
            <a:rPr lang="en-US" sz="1600">
              <a:latin typeface="Times New Roman" panose="02020603050405020304" pitchFamily="18" charset="0"/>
              <a:cs typeface="Times New Roman" panose="02020603050405020304" pitchFamily="18" charset="0"/>
            </a:rPr>
            <a:t>Analyst gets an e-mail</a:t>
          </a:r>
        </a:p>
      </dgm:t>
    </dgm:pt>
    <dgm:pt modelId="{64049739-E77A-4A7D-BA39-448A03BCCA0C}" type="parTrans" cxnId="{BA675E8C-FA16-48A6-B852-33DAC4B23216}">
      <dgm:prSet/>
      <dgm:spPr/>
      <dgm:t>
        <a:bodyPr/>
        <a:lstStyle/>
        <a:p>
          <a:endParaRPr lang="en-US"/>
        </a:p>
      </dgm:t>
    </dgm:pt>
    <dgm:pt modelId="{C7AB635F-354F-4B9D-9190-76ADCAE64C6C}" type="sibTrans" cxnId="{BA675E8C-FA16-48A6-B852-33DAC4B23216}">
      <dgm:prSet/>
      <dgm:spPr/>
      <dgm:t>
        <a:bodyPr/>
        <a:lstStyle/>
        <a:p>
          <a:endParaRPr lang="en-US"/>
        </a:p>
      </dgm:t>
    </dgm:pt>
    <dgm:pt modelId="{DE877100-0C92-420B-84FA-4022BC613573}">
      <dgm:prSet phldrT="[Text]" custT="1"/>
      <dgm:spPr/>
      <dgm:t>
        <a:bodyPr/>
        <a:lstStyle/>
        <a:p>
          <a:r>
            <a:rPr lang="en-US" sz="1600" dirty="0">
              <a:latin typeface="Times New Roman" panose="02020603050405020304" pitchFamily="18" charset="0"/>
              <a:cs typeface="Times New Roman" panose="02020603050405020304" pitchFamily="18" charset="0"/>
            </a:rPr>
            <a:t>Analyst calls or e-mails the user</a:t>
          </a:r>
        </a:p>
      </dgm:t>
    </dgm:pt>
    <dgm:pt modelId="{C22D85D3-1E95-403C-B865-D28E1846C904}" type="parTrans" cxnId="{AE1546FA-7DFC-4B70-B5A1-783C1F34FC40}">
      <dgm:prSet/>
      <dgm:spPr/>
      <dgm:t>
        <a:bodyPr/>
        <a:lstStyle/>
        <a:p>
          <a:endParaRPr lang="en-US"/>
        </a:p>
      </dgm:t>
    </dgm:pt>
    <dgm:pt modelId="{CF066469-5219-4858-A902-0A1F946B99F3}" type="sibTrans" cxnId="{AE1546FA-7DFC-4B70-B5A1-783C1F34FC40}">
      <dgm:prSet/>
      <dgm:spPr/>
      <dgm:t>
        <a:bodyPr/>
        <a:lstStyle/>
        <a:p>
          <a:endParaRPr lang="en-US"/>
        </a:p>
      </dgm:t>
    </dgm:pt>
    <dgm:pt modelId="{997767AF-29E4-4EDB-8290-7D85D1BE17C1}">
      <dgm:prSet custT="1"/>
      <dgm:spPr/>
      <dgm:t>
        <a:bodyPr/>
        <a:lstStyle/>
        <a:p>
          <a:r>
            <a:rPr lang="en-US" sz="1600">
              <a:latin typeface="Times New Roman" panose="02020603050405020304" pitchFamily="18" charset="0"/>
              <a:cs typeface="Times New Roman" panose="02020603050405020304" pitchFamily="18" charset="0"/>
            </a:rPr>
            <a:t>Analyst collects all the required information from the end user</a:t>
          </a:r>
        </a:p>
      </dgm:t>
    </dgm:pt>
    <dgm:pt modelId="{B672EC94-3BBC-407D-8F1B-338F6958BF78}" type="parTrans" cxnId="{3E3DD02F-5168-4212-8CD0-BA905C5E0FB7}">
      <dgm:prSet/>
      <dgm:spPr/>
      <dgm:t>
        <a:bodyPr/>
        <a:lstStyle/>
        <a:p>
          <a:endParaRPr lang="en-US"/>
        </a:p>
      </dgm:t>
    </dgm:pt>
    <dgm:pt modelId="{DADD12FA-C96D-4455-B0F9-070461E7F601}" type="sibTrans" cxnId="{3E3DD02F-5168-4212-8CD0-BA905C5E0FB7}">
      <dgm:prSet/>
      <dgm:spPr/>
      <dgm:t>
        <a:bodyPr/>
        <a:lstStyle/>
        <a:p>
          <a:endParaRPr lang="en-US"/>
        </a:p>
      </dgm:t>
    </dgm:pt>
    <dgm:pt modelId="{64851B01-5531-44CB-A15B-FC9F7DDBFFAC}">
      <dgm:prSet custT="1"/>
      <dgm:spPr/>
      <dgm:t>
        <a:bodyPr/>
        <a:lstStyle/>
        <a:p>
          <a:r>
            <a:rPr lang="en-US" sz="1600">
              <a:latin typeface="Times New Roman" panose="02020603050405020304" pitchFamily="18" charset="0"/>
              <a:cs typeface="Times New Roman" panose="02020603050405020304" pitchFamily="18" charset="0"/>
            </a:rPr>
            <a:t>Analyst starts working on the incident</a:t>
          </a:r>
        </a:p>
      </dgm:t>
    </dgm:pt>
    <dgm:pt modelId="{9EA0D137-04AE-4AC6-B45D-573FE473B133}" type="parTrans" cxnId="{39F6A302-1CAA-4986-89E8-7AEC8DBFF879}">
      <dgm:prSet/>
      <dgm:spPr/>
      <dgm:t>
        <a:bodyPr/>
        <a:lstStyle/>
        <a:p>
          <a:endParaRPr lang="en-US"/>
        </a:p>
      </dgm:t>
    </dgm:pt>
    <dgm:pt modelId="{86407A7C-6BCC-4057-8EE9-81DBBCD03FF0}" type="sibTrans" cxnId="{39F6A302-1CAA-4986-89E8-7AEC8DBFF879}">
      <dgm:prSet/>
      <dgm:spPr/>
      <dgm:t>
        <a:bodyPr/>
        <a:lstStyle/>
        <a:p>
          <a:endParaRPr lang="en-US"/>
        </a:p>
      </dgm:t>
    </dgm:pt>
    <dgm:pt modelId="{5EA7BF3B-0B23-4A1F-A90E-AD8CE4A74A60}">
      <dgm:prSet custT="1"/>
      <dgm:spPr/>
      <dgm:t>
        <a:bodyPr/>
        <a:lstStyle/>
        <a:p>
          <a:r>
            <a:rPr lang="en-US" sz="1600" dirty="0">
              <a:latin typeface="Times New Roman" panose="02020603050405020304" pitchFamily="18" charset="0"/>
              <a:cs typeface="Times New Roman" panose="02020603050405020304" pitchFamily="18" charset="0"/>
            </a:rPr>
            <a:t>Analyst calls back the user and gives the resolution</a:t>
          </a:r>
        </a:p>
      </dgm:t>
    </dgm:pt>
    <dgm:pt modelId="{CFA8A666-78A0-4B96-B160-A15707852DCF}" type="parTrans" cxnId="{86F2BBC1-AE00-4731-8992-F62652D6C628}">
      <dgm:prSet/>
      <dgm:spPr/>
      <dgm:t>
        <a:bodyPr/>
        <a:lstStyle/>
        <a:p>
          <a:endParaRPr lang="en-US"/>
        </a:p>
      </dgm:t>
    </dgm:pt>
    <dgm:pt modelId="{B4193C66-D94C-440A-A8EB-848EE5B9AB8E}" type="sibTrans" cxnId="{86F2BBC1-AE00-4731-8992-F62652D6C628}">
      <dgm:prSet/>
      <dgm:spPr/>
      <dgm:t>
        <a:bodyPr/>
        <a:lstStyle/>
        <a:p>
          <a:endParaRPr lang="en-US"/>
        </a:p>
      </dgm:t>
    </dgm:pt>
    <dgm:pt modelId="{B20461ED-035E-452A-991D-EED8027B448A}">
      <dgm:prSet custT="1"/>
      <dgm:spPr/>
      <dgm:t>
        <a:bodyPr/>
        <a:lstStyle/>
        <a:p>
          <a:r>
            <a:rPr lang="en-US" sz="1600" dirty="0">
              <a:latin typeface="Times New Roman" panose="02020603050405020304" pitchFamily="18" charset="0"/>
              <a:cs typeface="Times New Roman" panose="02020603050405020304" pitchFamily="18" charset="0"/>
            </a:rPr>
            <a:t>Analyst closes the incident with proper documentation</a:t>
          </a:r>
        </a:p>
      </dgm:t>
    </dgm:pt>
    <dgm:pt modelId="{57FD1337-52C0-47A9-8A2D-29BDD252D814}" type="parTrans" cxnId="{8CC274E1-51FF-467C-BF4D-325D9D4D854D}">
      <dgm:prSet/>
      <dgm:spPr/>
      <dgm:t>
        <a:bodyPr/>
        <a:lstStyle/>
        <a:p>
          <a:endParaRPr lang="en-US"/>
        </a:p>
      </dgm:t>
    </dgm:pt>
    <dgm:pt modelId="{E806A675-3257-4994-88C5-6C78D5E72257}" type="sibTrans" cxnId="{8CC274E1-51FF-467C-BF4D-325D9D4D854D}">
      <dgm:prSet/>
      <dgm:spPr/>
      <dgm:t>
        <a:bodyPr/>
        <a:lstStyle/>
        <a:p>
          <a:endParaRPr lang="en-US"/>
        </a:p>
      </dgm:t>
    </dgm:pt>
    <dgm:pt modelId="{AC46C9FC-108A-4ACD-A9D0-49CF082A4776}">
      <dgm:prSet custT="1"/>
      <dgm:spPr/>
      <dgm:t>
        <a:bodyPr/>
        <a:lstStyle/>
        <a:p>
          <a:r>
            <a:rPr lang="en-US" sz="1600" dirty="0">
              <a:latin typeface="Times New Roman" panose="02020603050405020304" pitchFamily="18" charset="0"/>
              <a:cs typeface="Times New Roman" panose="02020603050405020304" pitchFamily="18" charset="0"/>
            </a:rPr>
            <a:t>Analyst collects all the required information from the end user</a:t>
          </a:r>
        </a:p>
      </dgm:t>
    </dgm:pt>
    <dgm:pt modelId="{F4290EAF-2DE2-484C-BF3F-E0C426253B9B}" type="parTrans" cxnId="{58F2569F-7505-4D0F-ACC8-A02F8516AB64}">
      <dgm:prSet/>
      <dgm:spPr/>
      <dgm:t>
        <a:bodyPr/>
        <a:lstStyle/>
        <a:p>
          <a:endParaRPr lang="en-US"/>
        </a:p>
      </dgm:t>
    </dgm:pt>
    <dgm:pt modelId="{853FFE0F-AC50-47CE-8FEA-8CBDA9D7E352}" type="sibTrans" cxnId="{58F2569F-7505-4D0F-ACC8-A02F8516AB64}">
      <dgm:prSet/>
      <dgm:spPr/>
      <dgm:t>
        <a:bodyPr/>
        <a:lstStyle/>
        <a:p>
          <a:endParaRPr lang="en-US"/>
        </a:p>
      </dgm:t>
    </dgm:pt>
    <dgm:pt modelId="{CF4BA8E4-5C21-4170-AD63-3E3450A6A93B}">
      <dgm:prSet custT="1"/>
      <dgm:spPr/>
      <dgm:t>
        <a:bodyPr/>
        <a:lstStyle/>
        <a:p>
          <a:r>
            <a:rPr lang="en-US" sz="1600">
              <a:latin typeface="Times New Roman" panose="02020603050405020304" pitchFamily="18" charset="0"/>
              <a:cs typeface="Times New Roman" panose="02020603050405020304" pitchFamily="18" charset="0"/>
            </a:rPr>
            <a:t>Analyst starts working on the incident and gives resolution to the user</a:t>
          </a:r>
        </a:p>
      </dgm:t>
    </dgm:pt>
    <dgm:pt modelId="{FE790C0A-FA6B-46CE-A831-6FD0D6C61E0C}" type="parTrans" cxnId="{F271411C-9DAE-4A6A-A48A-5158EE7F0FCD}">
      <dgm:prSet/>
      <dgm:spPr/>
      <dgm:t>
        <a:bodyPr/>
        <a:lstStyle/>
        <a:p>
          <a:endParaRPr lang="en-US"/>
        </a:p>
      </dgm:t>
    </dgm:pt>
    <dgm:pt modelId="{A9E8277F-3A0A-4D3A-A5EA-6F091A435F50}" type="sibTrans" cxnId="{F271411C-9DAE-4A6A-A48A-5158EE7F0FCD}">
      <dgm:prSet/>
      <dgm:spPr/>
      <dgm:t>
        <a:bodyPr/>
        <a:lstStyle/>
        <a:p>
          <a:endParaRPr lang="en-US"/>
        </a:p>
      </dgm:t>
    </dgm:pt>
    <dgm:pt modelId="{010C8E38-61F0-4DE7-87D9-3845016AF7C9}">
      <dgm:prSet custT="1"/>
      <dgm:spPr/>
      <dgm:t>
        <a:bodyPr/>
        <a:lstStyle/>
        <a:p>
          <a:r>
            <a:rPr lang="en-US" sz="1600" dirty="0">
              <a:latin typeface="Times New Roman" panose="02020603050405020304" pitchFamily="18" charset="0"/>
              <a:cs typeface="Times New Roman" panose="02020603050405020304" pitchFamily="18" charset="0"/>
            </a:rPr>
            <a:t>Analyst closes the incident with proper documentation</a:t>
          </a:r>
        </a:p>
      </dgm:t>
    </dgm:pt>
    <dgm:pt modelId="{4B081D81-74BC-4661-B5BC-5E79F5576A66}" type="parTrans" cxnId="{9309D138-2C7A-4708-B015-189A85F5B8E3}">
      <dgm:prSet/>
      <dgm:spPr/>
      <dgm:t>
        <a:bodyPr/>
        <a:lstStyle/>
        <a:p>
          <a:endParaRPr lang="en-US"/>
        </a:p>
      </dgm:t>
    </dgm:pt>
    <dgm:pt modelId="{FACA004A-89A8-4D66-9886-0D316CFB9889}" type="sibTrans" cxnId="{9309D138-2C7A-4708-B015-189A85F5B8E3}">
      <dgm:prSet/>
      <dgm:spPr/>
      <dgm:t>
        <a:bodyPr/>
        <a:lstStyle/>
        <a:p>
          <a:endParaRPr lang="en-US"/>
        </a:p>
      </dgm:t>
    </dgm:pt>
    <dgm:pt modelId="{5BD381C0-88EA-492E-BA6D-F454A59E4484}" type="pres">
      <dgm:prSet presAssocID="{2D7797B5-3F57-4A34-B489-5C6FA755856B}" presName="linearFlow" presStyleCnt="0">
        <dgm:presLayoutVars>
          <dgm:dir/>
          <dgm:animLvl val="lvl"/>
          <dgm:resizeHandles val="exact"/>
        </dgm:presLayoutVars>
      </dgm:prSet>
      <dgm:spPr/>
      <dgm:t>
        <a:bodyPr/>
        <a:lstStyle/>
        <a:p>
          <a:endParaRPr lang="en-US"/>
        </a:p>
      </dgm:t>
    </dgm:pt>
    <dgm:pt modelId="{BAB51BEB-5C1A-4FDE-A202-0DF19F79BA23}" type="pres">
      <dgm:prSet presAssocID="{E236E620-38B7-4F46-B8D4-50A40629325B}" presName="composite" presStyleCnt="0"/>
      <dgm:spPr/>
      <dgm:t>
        <a:bodyPr/>
        <a:lstStyle/>
        <a:p>
          <a:endParaRPr lang="en-US"/>
        </a:p>
      </dgm:t>
    </dgm:pt>
    <dgm:pt modelId="{F8BCB9FA-9EF9-4657-8FDD-39D0A997E386}" type="pres">
      <dgm:prSet presAssocID="{E236E620-38B7-4F46-B8D4-50A40629325B}" presName="parentText" presStyleLbl="alignNode1" presStyleIdx="0" presStyleCnt="2">
        <dgm:presLayoutVars>
          <dgm:chMax val="1"/>
          <dgm:bulletEnabled val="1"/>
        </dgm:presLayoutVars>
      </dgm:prSet>
      <dgm:spPr/>
      <dgm:t>
        <a:bodyPr/>
        <a:lstStyle/>
        <a:p>
          <a:endParaRPr lang="en-US"/>
        </a:p>
      </dgm:t>
    </dgm:pt>
    <dgm:pt modelId="{272E7EF3-BA0A-4D1B-9713-F965CC51E30D}" type="pres">
      <dgm:prSet presAssocID="{E236E620-38B7-4F46-B8D4-50A40629325B}" presName="descendantText" presStyleLbl="alignAcc1" presStyleIdx="0" presStyleCnt="2">
        <dgm:presLayoutVars>
          <dgm:bulletEnabled val="1"/>
        </dgm:presLayoutVars>
      </dgm:prSet>
      <dgm:spPr/>
      <dgm:t>
        <a:bodyPr/>
        <a:lstStyle/>
        <a:p>
          <a:endParaRPr lang="en-US"/>
        </a:p>
      </dgm:t>
    </dgm:pt>
    <dgm:pt modelId="{5642DD25-FAFD-44B1-A331-AB756314E28C}" type="pres">
      <dgm:prSet presAssocID="{7B3D4F37-4918-474A-AE3D-690105382506}" presName="sp" presStyleCnt="0"/>
      <dgm:spPr/>
      <dgm:t>
        <a:bodyPr/>
        <a:lstStyle/>
        <a:p>
          <a:endParaRPr lang="en-US"/>
        </a:p>
      </dgm:t>
    </dgm:pt>
    <dgm:pt modelId="{C517149C-C619-4DAA-876B-21313DEC9A65}" type="pres">
      <dgm:prSet presAssocID="{3A348560-706C-4114-99F1-68E533F40709}" presName="composite" presStyleCnt="0"/>
      <dgm:spPr/>
      <dgm:t>
        <a:bodyPr/>
        <a:lstStyle/>
        <a:p>
          <a:endParaRPr lang="en-US"/>
        </a:p>
      </dgm:t>
    </dgm:pt>
    <dgm:pt modelId="{836EC214-E70C-428C-A30F-89606BEF0305}" type="pres">
      <dgm:prSet presAssocID="{3A348560-706C-4114-99F1-68E533F40709}" presName="parentText" presStyleLbl="alignNode1" presStyleIdx="1" presStyleCnt="2">
        <dgm:presLayoutVars>
          <dgm:chMax val="1"/>
          <dgm:bulletEnabled val="1"/>
        </dgm:presLayoutVars>
      </dgm:prSet>
      <dgm:spPr/>
      <dgm:t>
        <a:bodyPr/>
        <a:lstStyle/>
        <a:p>
          <a:endParaRPr lang="en-US"/>
        </a:p>
      </dgm:t>
    </dgm:pt>
    <dgm:pt modelId="{1958081A-D1F4-462B-BBDA-40E852620B81}" type="pres">
      <dgm:prSet presAssocID="{3A348560-706C-4114-99F1-68E533F40709}" presName="descendantText" presStyleLbl="alignAcc1" presStyleIdx="1" presStyleCnt="2">
        <dgm:presLayoutVars>
          <dgm:bulletEnabled val="1"/>
        </dgm:presLayoutVars>
      </dgm:prSet>
      <dgm:spPr/>
      <dgm:t>
        <a:bodyPr/>
        <a:lstStyle/>
        <a:p>
          <a:endParaRPr lang="en-US"/>
        </a:p>
      </dgm:t>
    </dgm:pt>
  </dgm:ptLst>
  <dgm:cxnLst>
    <dgm:cxn modelId="{F4C7F5E9-7A67-4A7F-85E0-6E93CA689CE0}" type="presOf" srcId="{010C8E38-61F0-4DE7-87D9-3845016AF7C9}" destId="{1958081A-D1F4-462B-BBDA-40E852620B81}" srcOrd="0" destOrd="4" presId="urn:microsoft.com/office/officeart/2005/8/layout/chevron2"/>
    <dgm:cxn modelId="{39F6A302-1CAA-4986-89E8-7AEC8DBFF879}" srcId="{E236E620-38B7-4F46-B8D4-50A40629325B}" destId="{64851B01-5531-44CB-A15B-FC9F7DDBFFAC}" srcOrd="3" destOrd="0" parTransId="{9EA0D137-04AE-4AC6-B45D-573FE473B133}" sibTransId="{86407A7C-6BCC-4057-8EE9-81DBBCD03FF0}"/>
    <dgm:cxn modelId="{71FD170E-28B4-4CD4-A367-029F446A1F89}" type="presOf" srcId="{4DB8E927-12AE-49FC-902D-F8B899063500}" destId="{272E7EF3-BA0A-4D1B-9713-F965CC51E30D}" srcOrd="0" destOrd="0" presId="urn:microsoft.com/office/officeart/2005/8/layout/chevron2"/>
    <dgm:cxn modelId="{6A2FDAA2-B46B-4E00-9990-DE8033DA642B}" type="presOf" srcId="{3A348560-706C-4114-99F1-68E533F40709}" destId="{836EC214-E70C-428C-A30F-89606BEF0305}" srcOrd="0" destOrd="0" presId="urn:microsoft.com/office/officeart/2005/8/layout/chevron2"/>
    <dgm:cxn modelId="{BA675E8C-FA16-48A6-B852-33DAC4B23216}" srcId="{3A348560-706C-4114-99F1-68E533F40709}" destId="{A6ED52F7-D6BE-4703-A558-93B0D9336008}" srcOrd="0" destOrd="0" parTransId="{64049739-E77A-4A7D-BA39-448A03BCCA0C}" sibTransId="{C7AB635F-354F-4B9D-9190-76ADCAE64C6C}"/>
    <dgm:cxn modelId="{BE607FC8-E87B-4515-A74B-74FD3BACF8A6}" srcId="{2D7797B5-3F57-4A34-B489-5C6FA755856B}" destId="{3A348560-706C-4114-99F1-68E533F40709}" srcOrd="1" destOrd="0" parTransId="{30FF2327-5363-45F2-AD38-FBB112F75E75}" sibTransId="{A972E4A4-1633-4C95-B211-016BD7F6A36C}"/>
    <dgm:cxn modelId="{A264F492-8FD8-4847-AC80-20A52E404C7A}" type="presOf" srcId="{AF9D0B0F-CE3C-4D63-BF08-0ED14635BC07}" destId="{272E7EF3-BA0A-4D1B-9713-F965CC51E30D}" srcOrd="0" destOrd="1" presId="urn:microsoft.com/office/officeart/2005/8/layout/chevron2"/>
    <dgm:cxn modelId="{44142A96-4D92-45B4-AC7C-1FAB20D8B1CC}" type="presOf" srcId="{E236E620-38B7-4F46-B8D4-50A40629325B}" destId="{F8BCB9FA-9EF9-4657-8FDD-39D0A997E386}" srcOrd="0" destOrd="0" presId="urn:microsoft.com/office/officeart/2005/8/layout/chevron2"/>
    <dgm:cxn modelId="{AE1546FA-7DFC-4B70-B5A1-783C1F34FC40}" srcId="{3A348560-706C-4114-99F1-68E533F40709}" destId="{DE877100-0C92-420B-84FA-4022BC613573}" srcOrd="1" destOrd="0" parTransId="{C22D85D3-1E95-403C-B865-D28E1846C904}" sibTransId="{CF066469-5219-4858-A902-0A1F946B99F3}"/>
    <dgm:cxn modelId="{1819BF8A-DB01-4533-8971-B3D90B991726}" type="presOf" srcId="{64851B01-5531-44CB-A15B-FC9F7DDBFFAC}" destId="{272E7EF3-BA0A-4D1B-9713-F965CC51E30D}" srcOrd="0" destOrd="3" presId="urn:microsoft.com/office/officeart/2005/8/layout/chevron2"/>
    <dgm:cxn modelId="{38D92677-4B59-40BD-BD49-A7E2D1DD9C48}" srcId="{2D7797B5-3F57-4A34-B489-5C6FA755856B}" destId="{E236E620-38B7-4F46-B8D4-50A40629325B}" srcOrd="0" destOrd="0" parTransId="{21095D20-BC48-43FE-95D4-0FA5FE913AB2}" sibTransId="{7B3D4F37-4918-474A-AE3D-690105382506}"/>
    <dgm:cxn modelId="{C2EAD500-F8C6-40E4-AB3E-EF4E440C87C7}" type="presOf" srcId="{5EA7BF3B-0B23-4A1F-A90E-AD8CE4A74A60}" destId="{272E7EF3-BA0A-4D1B-9713-F965CC51E30D}" srcOrd="0" destOrd="4" presId="urn:microsoft.com/office/officeart/2005/8/layout/chevron2"/>
    <dgm:cxn modelId="{58F2569F-7505-4D0F-ACC8-A02F8516AB64}" srcId="{3A348560-706C-4114-99F1-68E533F40709}" destId="{AC46C9FC-108A-4ACD-A9D0-49CF082A4776}" srcOrd="2" destOrd="0" parTransId="{F4290EAF-2DE2-484C-BF3F-E0C426253B9B}" sibTransId="{853FFE0F-AC50-47CE-8FEA-8CBDA9D7E352}"/>
    <dgm:cxn modelId="{F271411C-9DAE-4A6A-A48A-5158EE7F0FCD}" srcId="{3A348560-706C-4114-99F1-68E533F40709}" destId="{CF4BA8E4-5C21-4170-AD63-3E3450A6A93B}" srcOrd="3" destOrd="0" parTransId="{FE790C0A-FA6B-46CE-A831-6FD0D6C61E0C}" sibTransId="{A9E8277F-3A0A-4D3A-A5EA-6F091A435F50}"/>
    <dgm:cxn modelId="{8CC274E1-51FF-467C-BF4D-325D9D4D854D}" srcId="{E236E620-38B7-4F46-B8D4-50A40629325B}" destId="{B20461ED-035E-452A-991D-EED8027B448A}" srcOrd="5" destOrd="0" parTransId="{57FD1337-52C0-47A9-8A2D-29BDD252D814}" sibTransId="{E806A675-3257-4994-88C5-6C78D5E72257}"/>
    <dgm:cxn modelId="{091E6F9E-4934-4816-982B-E2F255E865A5}" type="presOf" srcId="{DE877100-0C92-420B-84FA-4022BC613573}" destId="{1958081A-D1F4-462B-BBDA-40E852620B81}" srcOrd="0" destOrd="1" presId="urn:microsoft.com/office/officeart/2005/8/layout/chevron2"/>
    <dgm:cxn modelId="{9309D138-2C7A-4708-B015-189A85F5B8E3}" srcId="{3A348560-706C-4114-99F1-68E533F40709}" destId="{010C8E38-61F0-4DE7-87D9-3845016AF7C9}" srcOrd="4" destOrd="0" parTransId="{4B081D81-74BC-4661-B5BC-5E79F5576A66}" sibTransId="{FACA004A-89A8-4D66-9886-0D316CFB9889}"/>
    <dgm:cxn modelId="{C0BE985D-B15B-4B40-A59F-CF1708F97A54}" type="presOf" srcId="{2D7797B5-3F57-4A34-B489-5C6FA755856B}" destId="{5BD381C0-88EA-492E-BA6D-F454A59E4484}" srcOrd="0" destOrd="0" presId="urn:microsoft.com/office/officeart/2005/8/layout/chevron2"/>
    <dgm:cxn modelId="{E006CBD6-9366-4C2B-9BEA-022365253CB0}" type="presOf" srcId="{AC46C9FC-108A-4ACD-A9D0-49CF082A4776}" destId="{1958081A-D1F4-462B-BBDA-40E852620B81}" srcOrd="0" destOrd="2" presId="urn:microsoft.com/office/officeart/2005/8/layout/chevron2"/>
    <dgm:cxn modelId="{8584AF0B-2BFC-4774-98AE-BC6D934E1C6B}" type="presOf" srcId="{A6ED52F7-D6BE-4703-A558-93B0D9336008}" destId="{1958081A-D1F4-462B-BBDA-40E852620B81}" srcOrd="0" destOrd="0" presId="urn:microsoft.com/office/officeart/2005/8/layout/chevron2"/>
    <dgm:cxn modelId="{86F2BBC1-AE00-4731-8992-F62652D6C628}" srcId="{E236E620-38B7-4F46-B8D4-50A40629325B}" destId="{5EA7BF3B-0B23-4A1F-A90E-AD8CE4A74A60}" srcOrd="4" destOrd="0" parTransId="{CFA8A666-78A0-4B96-B160-A15707852DCF}" sibTransId="{B4193C66-D94C-440A-A8EB-848EE5B9AB8E}"/>
    <dgm:cxn modelId="{3E3DD02F-5168-4212-8CD0-BA905C5E0FB7}" srcId="{E236E620-38B7-4F46-B8D4-50A40629325B}" destId="{997767AF-29E4-4EDB-8290-7D85D1BE17C1}" srcOrd="2" destOrd="0" parTransId="{B672EC94-3BBC-407D-8F1B-338F6958BF78}" sibTransId="{DADD12FA-C96D-4455-B0F9-070461E7F601}"/>
    <dgm:cxn modelId="{9E3D3472-4055-45F1-A720-510FE9A91501}" srcId="{E236E620-38B7-4F46-B8D4-50A40629325B}" destId="{AF9D0B0F-CE3C-4D63-BF08-0ED14635BC07}" srcOrd="1" destOrd="0" parTransId="{7BEAC822-22F7-4587-88CC-C5907672C0FD}" sibTransId="{C02F9AB9-CFEF-45F9-B491-0DAC5313E5CD}"/>
    <dgm:cxn modelId="{2B7E4F69-FA22-4754-B99B-4A611F664654}" type="presOf" srcId="{997767AF-29E4-4EDB-8290-7D85D1BE17C1}" destId="{272E7EF3-BA0A-4D1B-9713-F965CC51E30D}" srcOrd="0" destOrd="2" presId="urn:microsoft.com/office/officeart/2005/8/layout/chevron2"/>
    <dgm:cxn modelId="{967C051E-FAA8-4FF1-9905-A131CCB64CE2}" type="presOf" srcId="{CF4BA8E4-5C21-4170-AD63-3E3450A6A93B}" destId="{1958081A-D1F4-462B-BBDA-40E852620B81}" srcOrd="0" destOrd="3" presId="urn:microsoft.com/office/officeart/2005/8/layout/chevron2"/>
    <dgm:cxn modelId="{7459E690-1ECE-4D2A-9354-A3DBE3505627}" srcId="{E236E620-38B7-4F46-B8D4-50A40629325B}" destId="{4DB8E927-12AE-49FC-902D-F8B899063500}" srcOrd="0" destOrd="0" parTransId="{20C4DB22-6EAA-4FB1-9E11-12D4859093C2}" sibTransId="{41CD84F6-C126-41E7-8850-20F2E1ED3598}"/>
    <dgm:cxn modelId="{AE5808B7-E1DF-4BF6-97D1-1D17A3A4AABA}" type="presOf" srcId="{B20461ED-035E-452A-991D-EED8027B448A}" destId="{272E7EF3-BA0A-4D1B-9713-F965CC51E30D}" srcOrd="0" destOrd="5" presId="urn:microsoft.com/office/officeart/2005/8/layout/chevron2"/>
    <dgm:cxn modelId="{00BBE99E-B987-4080-B020-43564552C41F}" type="presParOf" srcId="{5BD381C0-88EA-492E-BA6D-F454A59E4484}" destId="{BAB51BEB-5C1A-4FDE-A202-0DF19F79BA23}" srcOrd="0" destOrd="0" presId="urn:microsoft.com/office/officeart/2005/8/layout/chevron2"/>
    <dgm:cxn modelId="{F20D3091-E3D9-41D1-A6A9-06FE34DD92E4}" type="presParOf" srcId="{BAB51BEB-5C1A-4FDE-A202-0DF19F79BA23}" destId="{F8BCB9FA-9EF9-4657-8FDD-39D0A997E386}" srcOrd="0" destOrd="0" presId="urn:microsoft.com/office/officeart/2005/8/layout/chevron2"/>
    <dgm:cxn modelId="{F178762C-22E6-4316-A9BF-138FBF8471EF}" type="presParOf" srcId="{BAB51BEB-5C1A-4FDE-A202-0DF19F79BA23}" destId="{272E7EF3-BA0A-4D1B-9713-F965CC51E30D}" srcOrd="1" destOrd="0" presId="urn:microsoft.com/office/officeart/2005/8/layout/chevron2"/>
    <dgm:cxn modelId="{529E12C8-BD47-4E73-930D-1E944C7E33D3}" type="presParOf" srcId="{5BD381C0-88EA-492E-BA6D-F454A59E4484}" destId="{5642DD25-FAFD-44B1-A331-AB756314E28C}" srcOrd="1" destOrd="0" presId="urn:microsoft.com/office/officeart/2005/8/layout/chevron2"/>
    <dgm:cxn modelId="{7EB3F797-1980-43B4-8EAC-1513398636F9}" type="presParOf" srcId="{5BD381C0-88EA-492E-BA6D-F454A59E4484}" destId="{C517149C-C619-4DAA-876B-21313DEC9A65}" srcOrd="2" destOrd="0" presId="urn:microsoft.com/office/officeart/2005/8/layout/chevron2"/>
    <dgm:cxn modelId="{7E437CE0-6010-4033-B441-D1BAAAC6F792}" type="presParOf" srcId="{C517149C-C619-4DAA-876B-21313DEC9A65}" destId="{836EC214-E70C-428C-A30F-89606BEF0305}" srcOrd="0" destOrd="0" presId="urn:microsoft.com/office/officeart/2005/8/layout/chevron2"/>
    <dgm:cxn modelId="{5601257E-6D0B-41FA-9ED4-AAF0B6C4C5E7}" type="presParOf" srcId="{C517149C-C619-4DAA-876B-21313DEC9A65}" destId="{1958081A-D1F4-462B-BBDA-40E852620B81}"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0.48534</cdr:x>
      <cdr:y>0.26277</cdr:y>
    </cdr:from>
    <cdr:to>
      <cdr:x>0.94282</cdr:x>
      <cdr:y>0.26569</cdr:y>
    </cdr:to>
    <cdr:sp macro="" textlink="">
      <cdr:nvSpPr>
        <cdr:cNvPr id="3" name="Straight Connector 2"/>
        <cdr:cNvSpPr/>
      </cdr:nvSpPr>
      <cdr:spPr>
        <a:xfrm xmlns:a="http://schemas.openxmlformats.org/drawingml/2006/main" rot="10800000">
          <a:off x="4961744" y="1349115"/>
          <a:ext cx="4676931" cy="14992"/>
        </a:xfrm>
        <a:prstGeom xmlns:a="http://schemas.openxmlformats.org/drawingml/2006/main" prst="line">
          <a:avLst/>
        </a:prstGeom>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0.4824</cdr:x>
      <cdr:y>0.25693</cdr:y>
    </cdr:from>
    <cdr:to>
      <cdr:x>0.48387</cdr:x>
      <cdr:y>0.54599</cdr:y>
    </cdr:to>
    <cdr:sp macro="" textlink="">
      <cdr:nvSpPr>
        <cdr:cNvPr id="5" name="Straight Connector 4"/>
        <cdr:cNvSpPr/>
      </cdr:nvSpPr>
      <cdr:spPr>
        <a:xfrm xmlns:a="http://schemas.openxmlformats.org/drawingml/2006/main" rot="16200000" flipH="1">
          <a:off x="4931763" y="1319134"/>
          <a:ext cx="14991" cy="1484028"/>
        </a:xfrm>
        <a:prstGeom xmlns:a="http://schemas.openxmlformats.org/drawingml/2006/main" prst="line">
          <a:avLst/>
        </a:prstGeom>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0.41468</cdr:x>
      <cdr:y>0.29353</cdr:y>
    </cdr:from>
    <cdr:to>
      <cdr:x>0.93515</cdr:x>
      <cdr:y>0.29386</cdr:y>
    </cdr:to>
    <cdr:sp macro="" textlink="">
      <cdr:nvSpPr>
        <cdr:cNvPr id="3" name="Straight Connector 2"/>
        <cdr:cNvSpPr/>
      </cdr:nvSpPr>
      <cdr:spPr>
        <a:xfrm xmlns:a="http://schemas.openxmlformats.org/drawingml/2006/main">
          <a:off x="3642609" y="1493800"/>
          <a:ext cx="4572000" cy="1698"/>
        </a:xfrm>
        <a:prstGeom xmlns:a="http://schemas.openxmlformats.org/drawingml/2006/main" prst="line">
          <a:avLst/>
        </a:prstGeom>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0.41826</cdr:x>
      <cdr:y>0.29161</cdr:y>
    </cdr:from>
    <cdr:to>
      <cdr:x>0.42346</cdr:x>
      <cdr:y>0.60972</cdr:y>
    </cdr:to>
    <cdr:sp macro="" textlink="">
      <cdr:nvSpPr>
        <cdr:cNvPr id="7" name="Straight Connector 6"/>
        <cdr:cNvSpPr/>
      </cdr:nvSpPr>
      <cdr:spPr>
        <a:xfrm xmlns:a="http://schemas.openxmlformats.org/drawingml/2006/main" rot="5400000" flipV="1">
          <a:off x="2887482" y="2270636"/>
          <a:ext cx="1618937" cy="45719"/>
        </a:xfrm>
        <a:prstGeom xmlns:a="http://schemas.openxmlformats.org/drawingml/2006/main" prst="line">
          <a:avLst/>
        </a:prstGeom>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08168-DCCC-4877-91B6-F25242188592}" type="datetimeFigureOut">
              <a:rPr lang="en-US" smtClean="0"/>
              <a:pPr/>
              <a:t>5/17/2016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F9F29-357A-4B68-8C97-B47E334F03E3}" type="slidenum">
              <a:rPr lang="en-US" smtClean="0"/>
              <a:pPr/>
              <a:t>‹#›</a:t>
            </a:fld>
            <a:endParaRPr lang="en-US"/>
          </a:p>
        </p:txBody>
      </p:sp>
    </p:spTree>
    <p:extLst>
      <p:ext uri="{BB962C8B-B14F-4D97-AF65-F5344CB8AC3E}">
        <p14:creationId xmlns="" xmlns:p14="http://schemas.microsoft.com/office/powerpoint/2010/main" val="278571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68B85D-09D1-43A5-8FD4-5352EC99E5D0}"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8B85D-09D1-43A5-8FD4-5352EC99E5D0}"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8B85D-09D1-43A5-8FD4-5352EC99E5D0}"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8B85D-09D1-43A5-8FD4-5352EC99E5D0}"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8B85D-09D1-43A5-8FD4-5352EC99E5D0}"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68B85D-09D1-43A5-8FD4-5352EC99E5D0}"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8B85D-09D1-43A5-8FD4-5352EC99E5D0}" type="datetimeFigureOut">
              <a:rPr lang="en-US" smtClean="0"/>
              <a:pPr/>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68B85D-09D1-43A5-8FD4-5352EC99E5D0}" type="datetimeFigureOut">
              <a:rPr lang="en-US" smtClean="0"/>
              <a:pPr/>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8B85D-09D1-43A5-8FD4-5352EC99E5D0}" type="datetimeFigureOut">
              <a:rPr lang="en-US" smtClean="0"/>
              <a:pPr/>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8B85D-09D1-43A5-8FD4-5352EC99E5D0}"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8B85D-09D1-43A5-8FD4-5352EC99E5D0}"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85D5D-A896-4875-86AA-D1518A190F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8B85D-09D1-43A5-8FD4-5352EC99E5D0}" type="datetimeFigureOut">
              <a:rPr lang="en-US" smtClean="0"/>
              <a:pPr/>
              <a:t>5/17/2016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85D5D-A896-4875-86AA-D1518A190F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utumn-leaves-frame-backgrounds-for-powerpoint.jpg"/>
          <p:cNvPicPr>
            <a:picLocks noChangeAspect="1"/>
          </p:cNvPicPr>
          <p:nvPr/>
        </p:nvPicPr>
        <p:blipFill>
          <a:blip r:embed="rId2"/>
          <a:stretch>
            <a:fillRect/>
          </a:stretch>
        </p:blipFill>
        <p:spPr>
          <a:xfrm>
            <a:off x="-506334" y="-284813"/>
            <a:ext cx="13113062" cy="7600013"/>
          </a:xfrm>
          <a:prstGeom prst="rect">
            <a:avLst/>
          </a:prstGeom>
        </p:spPr>
      </p:pic>
      <p:sp>
        <p:nvSpPr>
          <p:cNvPr id="4" name="Rectangle 34"/>
          <p:cNvSpPr>
            <a:spLocks noGrp="1"/>
          </p:cNvSpPr>
          <p:nvPr>
            <p:ph type="ctrTitle"/>
          </p:nvPr>
        </p:nvSpPr>
        <p:spPr>
          <a:xfrm>
            <a:off x="1052220" y="2175767"/>
            <a:ext cx="9459853" cy="2220829"/>
          </a:xfrm>
        </p:spPr>
        <p:txBody>
          <a:bodyPr>
            <a:noAutofit/>
          </a:bodyPr>
          <a:lstStyle/>
          <a:p>
            <a:pPr lvl="0">
              <a:spcBef>
                <a:spcPts val="1000"/>
              </a:spcBef>
            </a:pPr>
            <a:r>
              <a:rPr lang="en-US" sz="3200" b="1" dirty="0" smtClean="0">
                <a:solidFill>
                  <a:srgbClr val="002060"/>
                </a:solidFill>
                <a:latin typeface="Times New Roman" pitchFamily="18" charset="0"/>
                <a:cs typeface="Times New Roman" pitchFamily="18" charset="0"/>
              </a:rPr>
              <a:t>DISSERTATION PRESENTATION:</a:t>
            </a:r>
            <a:br>
              <a:rPr lang="en-US" sz="32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ea typeface="+mn-ea"/>
                <a:cs typeface="Times New Roman" pitchFamily="18" charset="0"/>
              </a:rPr>
              <a:t>ROOT CAUSE ANALYSIS OF ISSUES IN PATIENT REGISTRATION DEPARTMENT OF AN EMR IMPLEMENTED IN U.S. HEALTHCARE FACILITIES</a:t>
            </a:r>
            <a:br>
              <a:rPr lang="en-US" sz="2800" b="1" dirty="0" smtClean="0">
                <a:solidFill>
                  <a:srgbClr val="002060"/>
                </a:solidFill>
                <a:latin typeface="Times New Roman" pitchFamily="18" charset="0"/>
                <a:ea typeface="+mn-ea"/>
                <a:cs typeface="Times New Roman" pitchFamily="18" charset="0"/>
              </a:rPr>
            </a:br>
            <a:r>
              <a:rPr lang="en-US" sz="2800" b="1" dirty="0" smtClean="0">
                <a:solidFill>
                  <a:srgbClr val="002060"/>
                </a:solidFill>
                <a:latin typeface="Times New Roman" pitchFamily="18" charset="0"/>
                <a:ea typeface="+mn-ea"/>
                <a:cs typeface="Times New Roman" pitchFamily="18" charset="0"/>
              </a:rPr>
              <a:t/>
            </a:r>
            <a:br>
              <a:rPr lang="en-US" sz="2800" b="1" dirty="0" smtClean="0">
                <a:solidFill>
                  <a:srgbClr val="002060"/>
                </a:solidFill>
                <a:latin typeface="Times New Roman" pitchFamily="18" charset="0"/>
                <a:ea typeface="+mn-ea"/>
                <a:cs typeface="Times New Roman" pitchFamily="18" charset="0"/>
              </a:rPr>
            </a:br>
            <a:r>
              <a:rPr lang="en-US" sz="2800" b="1" dirty="0" smtClean="0">
                <a:solidFill>
                  <a:srgbClr val="002060"/>
                </a:solidFill>
                <a:latin typeface="Times New Roman" pitchFamily="18" charset="0"/>
                <a:ea typeface="+mn-ea"/>
                <a:cs typeface="Times New Roman" pitchFamily="18" charset="0"/>
              </a:rPr>
              <a:t/>
            </a:r>
            <a:br>
              <a:rPr lang="en-US" sz="2800" b="1" dirty="0" smtClean="0">
                <a:solidFill>
                  <a:srgbClr val="002060"/>
                </a:solidFill>
                <a:latin typeface="Times New Roman" pitchFamily="18" charset="0"/>
                <a:ea typeface="+mn-ea"/>
                <a:cs typeface="Times New Roman" pitchFamily="18" charset="0"/>
              </a:rPr>
            </a:br>
            <a:r>
              <a:rPr lang="en-US" sz="2800" b="1" dirty="0" smtClean="0">
                <a:solidFill>
                  <a:srgbClr val="4472C4">
                    <a:lumMod val="75000"/>
                  </a:srgbClr>
                </a:solidFill>
                <a:latin typeface="Times New Roman" pitchFamily="18" charset="0"/>
                <a:ea typeface="+mn-ea"/>
                <a:cs typeface="Times New Roman" pitchFamily="18" charset="0"/>
              </a:rPr>
              <a:t/>
            </a:r>
            <a:br>
              <a:rPr lang="en-US" sz="2800" b="1" dirty="0" smtClean="0">
                <a:solidFill>
                  <a:srgbClr val="4472C4">
                    <a:lumMod val="75000"/>
                  </a:srgbClr>
                </a:solidFill>
                <a:latin typeface="Times New Roman" pitchFamily="18" charset="0"/>
                <a:ea typeface="+mn-ea"/>
                <a:cs typeface="Times New Roman" pitchFamily="18" charset="0"/>
              </a:rPr>
            </a:br>
            <a:r>
              <a:rPr lang="en-US" sz="2800" b="1" dirty="0" smtClean="0">
                <a:solidFill>
                  <a:schemeClr val="accent5">
                    <a:lumMod val="75000"/>
                  </a:schemeClr>
                </a:solidFill>
                <a:latin typeface="Times New Roman" pitchFamily="18" charset="0"/>
                <a:cs typeface="Times New Roman" pitchFamily="18" charset="0"/>
              </a:rPr>
              <a:t> </a:t>
            </a:r>
            <a:r>
              <a:rPr lang="en-US" sz="2800" dirty="0" smtClean="0">
                <a:solidFill>
                  <a:schemeClr val="accent5">
                    <a:lumMod val="75000"/>
                  </a:schemeClr>
                </a:solidFill>
                <a:latin typeface="Times New Roman" pitchFamily="18" charset="0"/>
                <a:cs typeface="Times New Roman" pitchFamily="18" charset="0"/>
              </a:rPr>
              <a:t/>
            </a:r>
            <a:br>
              <a:rPr lang="en-US" sz="2800" dirty="0" smtClean="0">
                <a:solidFill>
                  <a:schemeClr val="accent5">
                    <a:lumMod val="75000"/>
                  </a:schemeClr>
                </a:solidFill>
                <a:latin typeface="Times New Roman" pitchFamily="18" charset="0"/>
                <a:cs typeface="Times New Roman" pitchFamily="18" charset="0"/>
              </a:rPr>
            </a:br>
            <a:r>
              <a:rPr lang="en-US" sz="2800" dirty="0" smtClean="0">
                <a:solidFill>
                  <a:schemeClr val="accent5">
                    <a:lumMod val="75000"/>
                  </a:schemeClr>
                </a:solidFill>
                <a:latin typeface="Times New Roman" pitchFamily="18" charset="0"/>
                <a:cs typeface="Times New Roman" pitchFamily="18" charset="0"/>
              </a:rPr>
              <a:t>						</a:t>
            </a:r>
            <a:endParaRPr lang="en-US" sz="2800" dirty="0">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2233534" y="3552567"/>
            <a:ext cx="6655632" cy="2677656"/>
          </a:xfrm>
          <a:prstGeom prst="rect">
            <a:avLst/>
          </a:prstGeom>
          <a:noFill/>
        </p:spPr>
        <p:txBody>
          <a:bodyPr wrap="square" rtlCol="0">
            <a:spAutoFit/>
          </a:bodyPr>
          <a:lstStyle/>
          <a:p>
            <a:pPr algn="ctr"/>
            <a:r>
              <a:rPr lang="en-US" sz="2800" b="1" dirty="0" smtClean="0">
                <a:solidFill>
                  <a:srgbClr val="002060"/>
                </a:solidFill>
                <a:latin typeface="Times New Roman" pitchFamily="18" charset="0"/>
                <a:cs typeface="Times New Roman" pitchFamily="18" charset="0"/>
              </a:rPr>
              <a:t>By:</a:t>
            </a:r>
          </a:p>
          <a:p>
            <a:pPr algn="ctr"/>
            <a:r>
              <a:rPr lang="en-US" sz="2800" b="1" dirty="0" smtClean="0">
                <a:solidFill>
                  <a:srgbClr val="002060"/>
                </a:solidFill>
                <a:latin typeface="Times New Roman" pitchFamily="18" charset="0"/>
                <a:cs typeface="Times New Roman" pitchFamily="18" charset="0"/>
              </a:rPr>
              <a:t>Dr</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Nabeela</a:t>
            </a:r>
            <a:r>
              <a:rPr lang="en-US" sz="2800" b="1"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Ilyas</a:t>
            </a:r>
          </a:p>
          <a:p>
            <a:pPr algn="ctr"/>
            <a:r>
              <a:rPr lang="en-US" sz="2800" b="1" dirty="0" smtClean="0">
                <a:solidFill>
                  <a:srgbClr val="002060"/>
                </a:solidFill>
                <a:latin typeface="Times New Roman" pitchFamily="18" charset="0"/>
                <a:cs typeface="Times New Roman" pitchFamily="18" charset="0"/>
              </a:rPr>
              <a:t>PG/14/038</a:t>
            </a:r>
          </a:p>
          <a:p>
            <a:pPr algn="ctr"/>
            <a:endParaRPr lang="en-US" sz="2800" b="1" dirty="0" smtClean="0">
              <a:solidFill>
                <a:srgbClr val="002060"/>
              </a:solidFill>
              <a:latin typeface="Times New Roman" pitchFamily="18" charset="0"/>
              <a:cs typeface="Times New Roman" pitchFamily="18" charset="0"/>
            </a:endParaRPr>
          </a:p>
          <a:p>
            <a:pPr algn="ctr"/>
            <a:r>
              <a:rPr lang="en-US" sz="2800" b="1" dirty="0" smtClean="0">
                <a:solidFill>
                  <a:srgbClr val="002060"/>
                </a:solidFill>
                <a:latin typeface="Times New Roman" pitchFamily="18" charset="0"/>
                <a:cs typeface="Times New Roman" pitchFamily="18" charset="0"/>
              </a:rPr>
              <a:t>Under the guidance of:</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Dr. </a:t>
            </a:r>
            <a:r>
              <a:rPr lang="en-US" sz="2800" b="1" dirty="0" err="1" smtClean="0">
                <a:solidFill>
                  <a:srgbClr val="002060"/>
                </a:solidFill>
                <a:latin typeface="Times New Roman" pitchFamily="18" charset="0"/>
                <a:cs typeface="Times New Roman" pitchFamily="18" charset="0"/>
              </a:rPr>
              <a:t>Anandhi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Ramachandran</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6646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893945" y="947634"/>
            <a:ext cx="10515600" cy="1325563"/>
          </a:xfrm>
        </p:spPr>
        <p:txBody>
          <a:bodyPr/>
          <a:lstStyle/>
          <a:p>
            <a:pPr algn="ctr"/>
            <a:r>
              <a:rPr lang="en-US" b="1" dirty="0" smtClean="0">
                <a:solidFill>
                  <a:schemeClr val="accent6">
                    <a:lumMod val="75000"/>
                  </a:schemeClr>
                </a:solidFill>
                <a:latin typeface="Times New Roman" panose="02020603050405020304" pitchFamily="18" charset="0"/>
                <a:cs typeface="Times New Roman" panose="02020603050405020304" pitchFamily="18" charset="0"/>
              </a:rPr>
              <a:t>RESULTS AND ANALYSIS</a:t>
            </a:r>
            <a:endParaRPr lang="en-US" dirty="0">
              <a:solidFill>
                <a:schemeClr val="accent6">
                  <a:lumMod val="75000"/>
                </a:schemeClr>
              </a:solidFill>
            </a:endParaRPr>
          </a:p>
        </p:txBody>
      </p:sp>
      <p:pic>
        <p:nvPicPr>
          <p:cNvPr id="4" name="Picture 3" descr="people-puppet-discussing-results-office-4435427.jpg"/>
          <p:cNvPicPr>
            <a:picLocks noChangeAspect="1"/>
          </p:cNvPicPr>
          <p:nvPr/>
        </p:nvPicPr>
        <p:blipFill>
          <a:blip r:embed="rId3">
            <a:clrChange>
              <a:clrFrom>
                <a:srgbClr val="FFFFFF"/>
              </a:clrFrom>
              <a:clrTo>
                <a:srgbClr val="FFFFFF">
                  <a:alpha val="0"/>
                </a:srgbClr>
              </a:clrTo>
            </a:clrChange>
          </a:blip>
          <a:stretch>
            <a:fillRect/>
          </a:stretch>
        </p:blipFill>
        <p:spPr>
          <a:xfrm>
            <a:off x="1595573" y="2248525"/>
            <a:ext cx="8371268" cy="5074167"/>
          </a:xfrm>
          <a:prstGeom prst="rect">
            <a:avLst/>
          </a:prstGeom>
        </p:spPr>
      </p:pic>
    </p:spTree>
    <p:extLst>
      <p:ext uri="{BB962C8B-B14F-4D97-AF65-F5344CB8AC3E}">
        <p14:creationId xmlns="" xmlns:p14="http://schemas.microsoft.com/office/powerpoint/2010/main" val="13040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639580" y="514480"/>
            <a:ext cx="10972800" cy="1143000"/>
          </a:xfrm>
        </p:spPr>
        <p:txBody>
          <a:bodyPr>
            <a:normAutofit fontScale="90000"/>
          </a:bodyPr>
          <a:lstStyle/>
          <a:p>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NUMBER </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AND PERCENTAGE </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OF ISSUES ACCORDING TO PRIORITY </a:t>
            </a:r>
            <a:endParaRPr lang="en-US" sz="3600"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7" name="Content Placeholder 3"/>
          <p:cNvGraphicFramePr>
            <a:graphicFrameLocks noGrp="1"/>
          </p:cNvGraphicFramePr>
          <p:nvPr>
            <p:ph idx="1"/>
            <p:extLst>
              <p:ext uri="{D42A27DB-BD31-4B8C-83A1-F6EECF244321}">
                <p14:modId xmlns="" xmlns:p14="http://schemas.microsoft.com/office/powerpoint/2010/main" val="2048996642"/>
              </p:ext>
            </p:extLst>
          </p:nvPr>
        </p:nvGraphicFramePr>
        <p:xfrm>
          <a:off x="7035384" y="1963712"/>
          <a:ext cx="5156616" cy="30879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 xmlns:p14="http://schemas.microsoft.com/office/powerpoint/2010/main" val="3578825968"/>
              </p:ext>
            </p:extLst>
          </p:nvPr>
        </p:nvGraphicFramePr>
        <p:xfrm>
          <a:off x="1800227" y="2052638"/>
          <a:ext cx="4945348" cy="337380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756338" y="5215873"/>
            <a:ext cx="800219" cy="369332"/>
          </a:xfrm>
          <a:prstGeom prst="rect">
            <a:avLst/>
          </a:prstGeom>
          <a:noFill/>
        </p:spPr>
        <p:txBody>
          <a:bodyPr wrap="none" rtlCol="0">
            <a:spAutoFit/>
          </a:bodyPr>
          <a:lstStyle/>
          <a:p>
            <a:r>
              <a:rPr lang="en-US" dirty="0" smtClean="0"/>
              <a:t>N=405</a:t>
            </a:r>
            <a:endParaRPr lang="en-US" dirty="0"/>
          </a:p>
        </p:txBody>
      </p:sp>
      <p:sp>
        <p:nvSpPr>
          <p:cNvPr id="9" name="TextBox 8"/>
          <p:cNvSpPr txBox="1"/>
          <p:nvPr/>
        </p:nvSpPr>
        <p:spPr>
          <a:xfrm rot="16200000">
            <a:off x="930115" y="3917037"/>
            <a:ext cx="1370888" cy="369332"/>
          </a:xfrm>
          <a:prstGeom prst="rect">
            <a:avLst/>
          </a:prstGeom>
          <a:noFill/>
        </p:spPr>
        <p:txBody>
          <a:bodyPr wrap="none" rtlCol="0">
            <a:spAutoFit/>
          </a:bodyPr>
          <a:lstStyle/>
          <a:p>
            <a:r>
              <a:rPr lang="en-US" dirty="0" smtClean="0"/>
              <a:t>No. of issues</a:t>
            </a:r>
            <a:endParaRPr lang="en-US" dirty="0"/>
          </a:p>
        </p:txBody>
      </p:sp>
    </p:spTree>
    <p:extLst>
      <p:ext uri="{BB962C8B-B14F-4D97-AF65-F5344CB8AC3E}">
        <p14:creationId xmlns="" xmlns:p14="http://schemas.microsoft.com/office/powerpoint/2010/main" val="2742175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639580" y="484500"/>
            <a:ext cx="10972800" cy="1143000"/>
          </a:xfrm>
        </p:spPr>
        <p:txBody>
          <a:bodyPr>
            <a:normAutofit fontScale="90000"/>
          </a:bodyPr>
          <a:lstStyle/>
          <a:p>
            <a:pPr algn="l"/>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NUMBER OF ISSUES </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ACCORDING</a:t>
            </a:r>
            <a:b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b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TO PRIORITY AND REGION</a:t>
            </a:r>
            <a:endParaRPr lang="en-US" sz="3600"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135400855"/>
              </p:ext>
            </p:extLst>
          </p:nvPr>
        </p:nvGraphicFramePr>
        <p:xfrm>
          <a:off x="883171" y="2357776"/>
          <a:ext cx="9505013" cy="45002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508106" y="5756223"/>
            <a:ext cx="1184223" cy="646331"/>
          </a:xfrm>
          <a:prstGeom prst="rect">
            <a:avLst/>
          </a:prstGeom>
          <a:noFill/>
        </p:spPr>
        <p:txBody>
          <a:bodyPr wrap="square" rtlCol="0">
            <a:spAutoFit/>
          </a:bodyPr>
          <a:lstStyle/>
          <a:p>
            <a:r>
              <a:rPr lang="en-US" dirty="0" smtClean="0">
                <a:latin typeface="Times New Roman" pitchFamily="18" charset="0"/>
                <a:cs typeface="Times New Roman" pitchFamily="18" charset="0"/>
              </a:rPr>
              <a:t>N</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=254</a:t>
            </a:r>
          </a:p>
          <a:p>
            <a:r>
              <a:rPr lang="en-US" dirty="0" smtClean="0">
                <a:latin typeface="Times New Roman" pitchFamily="18" charset="0"/>
                <a:cs typeface="Times New Roman" pitchFamily="18" charset="0"/>
              </a:rPr>
              <a:t>N</a:t>
            </a:r>
            <a:r>
              <a:rPr lang="en-US" baseline="-25000"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=151</a:t>
            </a:r>
            <a:endParaRPr lang="en-US" dirty="0">
              <a:latin typeface="Times New Roman" pitchFamily="18" charset="0"/>
              <a:cs typeface="Times New Roman" pitchFamily="18" charset="0"/>
            </a:endParaRPr>
          </a:p>
        </p:txBody>
      </p:sp>
      <p:sp>
        <p:nvSpPr>
          <p:cNvPr id="5" name="TextBox 4"/>
          <p:cNvSpPr txBox="1"/>
          <p:nvPr/>
        </p:nvSpPr>
        <p:spPr>
          <a:xfrm rot="16200000">
            <a:off x="-65651" y="3668221"/>
            <a:ext cx="1392127" cy="369332"/>
          </a:xfrm>
          <a:prstGeom prst="rect">
            <a:avLst/>
          </a:prstGeom>
          <a:noFill/>
        </p:spPr>
        <p:txBody>
          <a:bodyPr wrap="square" rtlCol="0">
            <a:spAutoFit/>
          </a:bodyPr>
          <a:lstStyle/>
          <a:p>
            <a:r>
              <a:rPr lang="en-US" dirty="0" smtClean="0"/>
              <a:t>No. of issues</a:t>
            </a:r>
            <a:endParaRPr lang="en-US" dirty="0"/>
          </a:p>
        </p:txBody>
      </p:sp>
      <p:pic>
        <p:nvPicPr>
          <p:cNvPr id="7" name="Picture 6" descr="timezones1.jpg"/>
          <p:cNvPicPr>
            <a:picLocks noChangeAspect="1"/>
          </p:cNvPicPr>
          <p:nvPr/>
        </p:nvPicPr>
        <p:blipFill>
          <a:blip r:embed="rId4"/>
          <a:stretch>
            <a:fillRect/>
          </a:stretch>
        </p:blipFill>
        <p:spPr>
          <a:xfrm>
            <a:off x="7435121" y="63170"/>
            <a:ext cx="4672005" cy="2275296"/>
          </a:xfrm>
          <a:prstGeom prst="rect">
            <a:avLst/>
          </a:prstGeom>
        </p:spPr>
      </p:pic>
    </p:spTree>
    <p:extLst>
      <p:ext uri="{BB962C8B-B14F-4D97-AF65-F5344CB8AC3E}">
        <p14:creationId xmlns="" xmlns:p14="http://schemas.microsoft.com/office/powerpoint/2010/main" val="613124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673893" y="0"/>
            <a:ext cx="10515600" cy="1325563"/>
          </a:xfrm>
        </p:spPr>
        <p:txBody>
          <a:bodyPr>
            <a:normAutofit fontScale="90000"/>
          </a:bodyPr>
          <a:lstStyle/>
          <a:p>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COMPARISON OF ISSUES ACCORDING TO PRIORITY IN CENTRAL AND PACIFIC TIME ZONE</a:t>
            </a:r>
            <a:endParaRPr lang="en-US" sz="3600" dirty="0">
              <a:solidFill>
                <a:schemeClr val="accent6">
                  <a:lumMod val="75000"/>
                </a:schemeClr>
              </a:solidFill>
            </a:endParaRPr>
          </a:p>
        </p:txBody>
      </p:sp>
      <p:graphicFrame>
        <p:nvGraphicFramePr>
          <p:cNvPr id="8" name="Chart 7"/>
          <p:cNvGraphicFramePr>
            <a:graphicFrameLocks/>
          </p:cNvGraphicFramePr>
          <p:nvPr>
            <p:extLst>
              <p:ext uri="{D42A27DB-BD31-4B8C-83A1-F6EECF244321}">
                <p14:modId xmlns="" xmlns:p14="http://schemas.microsoft.com/office/powerpoint/2010/main" val="338366533"/>
              </p:ext>
            </p:extLst>
          </p:nvPr>
        </p:nvGraphicFramePr>
        <p:xfrm>
          <a:off x="804863" y="1325563"/>
          <a:ext cx="4555331" cy="2522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 xmlns:p14="http://schemas.microsoft.com/office/powerpoint/2010/main" val="669981801"/>
              </p:ext>
            </p:extLst>
          </p:nvPr>
        </p:nvGraphicFramePr>
        <p:xfrm>
          <a:off x="6617493" y="1325563"/>
          <a:ext cx="4572000" cy="2571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 xmlns:p14="http://schemas.microsoft.com/office/powerpoint/2010/main" val="3637013138"/>
              </p:ext>
            </p:extLst>
          </p:nvPr>
        </p:nvGraphicFramePr>
        <p:xfrm>
          <a:off x="804863" y="389731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 xmlns:p14="http://schemas.microsoft.com/office/powerpoint/2010/main" val="1055256905"/>
              </p:ext>
            </p:extLst>
          </p:nvPr>
        </p:nvGraphicFramePr>
        <p:xfrm>
          <a:off x="6617493" y="3964781"/>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 xmlns:p14="http://schemas.microsoft.com/office/powerpoint/2010/main" val="3640985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p:txBody>
          <a:bodyPr>
            <a:normAutofit fontScale="90000"/>
          </a:bodyPr>
          <a:lstStyle/>
          <a:p>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ROOT CAUSE ANALYSIS OF THE </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r>
            <a:b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b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OVERALL </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ISSUES</a:t>
            </a:r>
            <a:endParaRPr lang="en-US" sz="3600"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p:cNvGraphicFramePr>
          <p:nvPr>
            <p:extLst>
              <p:ext uri="{D42A27DB-BD31-4B8C-83A1-F6EECF244321}">
                <p14:modId xmlns="" xmlns:p14="http://schemas.microsoft.com/office/powerpoint/2010/main" val="425205788"/>
              </p:ext>
            </p:extLst>
          </p:nvPr>
        </p:nvGraphicFramePr>
        <p:xfrm>
          <a:off x="1050131" y="1557338"/>
          <a:ext cx="9479757" cy="49720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741819" y="4149431"/>
            <a:ext cx="800219" cy="369332"/>
          </a:xfrm>
          <a:prstGeom prst="rect">
            <a:avLst/>
          </a:prstGeom>
          <a:noFill/>
        </p:spPr>
        <p:txBody>
          <a:bodyPr wrap="none" rtlCol="0">
            <a:spAutoFit/>
          </a:bodyPr>
          <a:lstStyle/>
          <a:p>
            <a:r>
              <a:rPr lang="en-US" dirty="0" smtClean="0"/>
              <a:t>N=405</a:t>
            </a:r>
            <a:endParaRPr lang="en-US" dirty="0"/>
          </a:p>
        </p:txBody>
      </p:sp>
      <p:sp>
        <p:nvSpPr>
          <p:cNvPr id="7" name="TextBox 6"/>
          <p:cNvSpPr txBox="1"/>
          <p:nvPr/>
        </p:nvSpPr>
        <p:spPr>
          <a:xfrm rot="16200000">
            <a:off x="180021" y="3239928"/>
            <a:ext cx="1370888" cy="369332"/>
          </a:xfrm>
          <a:prstGeom prst="rect">
            <a:avLst/>
          </a:prstGeom>
          <a:noFill/>
        </p:spPr>
        <p:txBody>
          <a:bodyPr wrap="none" rtlCol="0">
            <a:spAutoFit/>
          </a:bodyPr>
          <a:lstStyle/>
          <a:p>
            <a:r>
              <a:rPr lang="en-US" dirty="0" smtClean="0"/>
              <a:t>No. of issues</a:t>
            </a:r>
            <a:endParaRPr lang="en-US" dirty="0"/>
          </a:p>
        </p:txBody>
      </p:sp>
    </p:spTree>
    <p:extLst>
      <p:ext uri="{BB962C8B-B14F-4D97-AF65-F5344CB8AC3E}">
        <p14:creationId xmlns="" xmlns:p14="http://schemas.microsoft.com/office/powerpoint/2010/main" val="2297116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853190" y="440076"/>
            <a:ext cx="10515600" cy="732155"/>
          </a:xfrm>
        </p:spPr>
        <p:txBody>
          <a:bodyPr>
            <a:normAutofit/>
          </a:bodyPr>
          <a:lstStyle/>
          <a:p>
            <a:r>
              <a:rPr lang="en-US" sz="3200" b="1" dirty="0" smtClean="0">
                <a:solidFill>
                  <a:schemeClr val="accent6">
                    <a:lumMod val="75000"/>
                  </a:schemeClr>
                </a:solidFill>
                <a:latin typeface="Times New Roman" pitchFamily="18" charset="0"/>
                <a:cs typeface="Times New Roman" pitchFamily="18" charset="0"/>
              </a:rPr>
              <a:t>FISHBONE DIAGRAM</a:t>
            </a:r>
            <a:endParaRPr lang="en-US" sz="3200" b="1" dirty="0">
              <a:solidFill>
                <a:schemeClr val="accent6">
                  <a:lumMod val="75000"/>
                </a:schemeClr>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lum bright="-10000"/>
          </a:blip>
          <a:srcRect/>
          <a:stretch>
            <a:fillRect/>
          </a:stretch>
        </p:blipFill>
        <p:spPr bwMode="auto">
          <a:xfrm>
            <a:off x="689317" y="1308295"/>
            <a:ext cx="10874326" cy="5331655"/>
          </a:xfrm>
          <a:prstGeom prst="rect">
            <a:avLst/>
          </a:prstGeom>
          <a:noFill/>
          <a:ln w="9525">
            <a:noFill/>
            <a:miter lim="800000"/>
            <a:headEnd/>
            <a:tailEnd/>
          </a:ln>
          <a:effectLst/>
        </p:spPr>
      </p:pic>
      <p:sp>
        <p:nvSpPr>
          <p:cNvPr id="10" name="Rectangle 9"/>
          <p:cNvSpPr/>
          <p:nvPr/>
        </p:nvSpPr>
        <p:spPr>
          <a:xfrm>
            <a:off x="4916774" y="1334125"/>
            <a:ext cx="599606" cy="2248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1204210" y="721345"/>
            <a:ext cx="10363200" cy="1143000"/>
          </a:xfrm>
        </p:spPr>
        <p:txBody>
          <a:bodyPr>
            <a:noAutofit/>
          </a:bodyPr>
          <a:lstStyle/>
          <a:p>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PARETO ANALYSIS OF ALL THE USER SERVICE RESTORATIONS BASED ON TYPES OF ISSUES FROM OCTOBER’2015-MARCH’2016</a:t>
            </a:r>
            <a:b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b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7" name="TextBox 36"/>
          <p:cNvSpPr txBox="1"/>
          <p:nvPr/>
        </p:nvSpPr>
        <p:spPr>
          <a:xfrm rot="16200000">
            <a:off x="-154999" y="3127402"/>
            <a:ext cx="1370888" cy="369332"/>
          </a:xfrm>
          <a:prstGeom prst="rect">
            <a:avLst/>
          </a:prstGeom>
          <a:noFill/>
        </p:spPr>
        <p:txBody>
          <a:bodyPr wrap="none" rtlCol="0">
            <a:spAutoFit/>
          </a:bodyPr>
          <a:lstStyle/>
          <a:p>
            <a:r>
              <a:rPr lang="en-US" dirty="0" smtClean="0"/>
              <a:t>No. of issues</a:t>
            </a:r>
            <a:endParaRPr lang="en-US" dirty="0"/>
          </a:p>
        </p:txBody>
      </p:sp>
      <p:sp>
        <p:nvSpPr>
          <p:cNvPr id="38" name="TextBox 37"/>
          <p:cNvSpPr txBox="1"/>
          <p:nvPr/>
        </p:nvSpPr>
        <p:spPr>
          <a:xfrm rot="5400000">
            <a:off x="10046641" y="3127402"/>
            <a:ext cx="2320315" cy="369332"/>
          </a:xfrm>
          <a:prstGeom prst="rect">
            <a:avLst/>
          </a:prstGeom>
          <a:noFill/>
        </p:spPr>
        <p:txBody>
          <a:bodyPr wrap="none" rtlCol="0">
            <a:spAutoFit/>
          </a:bodyPr>
          <a:lstStyle/>
          <a:p>
            <a:r>
              <a:rPr lang="en-US" dirty="0" smtClean="0"/>
              <a:t>Cumulative % of issues</a:t>
            </a:r>
            <a:endParaRPr lang="en-US" dirty="0"/>
          </a:p>
        </p:txBody>
      </p:sp>
      <p:graphicFrame>
        <p:nvGraphicFramePr>
          <p:cNvPr id="8" name="Chart 7"/>
          <p:cNvGraphicFramePr/>
          <p:nvPr/>
        </p:nvGraphicFramePr>
        <p:xfrm>
          <a:off x="734519" y="1843790"/>
          <a:ext cx="10223291" cy="5014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274396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1247336" y="513789"/>
            <a:ext cx="10363200" cy="1143000"/>
          </a:xfrm>
        </p:spPr>
        <p:txBody>
          <a:bodyPr>
            <a:noAutofit/>
          </a:bodyPr>
          <a:lstStyle/>
          <a:p>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PARETO ANALYSIS OF ALL THE USER SERVICE RESTORATIONS BASED ON TYPES OF ISSUES ARISING FROM THE CENTRAL REGION</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rot="10800000" flipV="1">
            <a:off x="5366479" y="2941346"/>
            <a:ext cx="4728704" cy="11715"/>
          </a:xfrm>
          <a:prstGeom prst="line">
            <a:avLst/>
          </a:prstGeom>
          <a:ln w="38100"/>
        </p:spPr>
        <p:style>
          <a:lnRef idx="3">
            <a:schemeClr val="dk1"/>
          </a:lnRef>
          <a:fillRef idx="0">
            <a:schemeClr val="dk1"/>
          </a:fillRef>
          <a:effectRef idx="2">
            <a:schemeClr val="dk1"/>
          </a:effectRef>
          <a:fontRef idx="minor">
            <a:schemeClr val="tx1"/>
          </a:fontRef>
        </p:style>
      </p:cxnSp>
      <p:sp>
        <p:nvSpPr>
          <p:cNvPr id="22" name="TextBox 21"/>
          <p:cNvSpPr txBox="1"/>
          <p:nvPr/>
        </p:nvSpPr>
        <p:spPr>
          <a:xfrm rot="16200000">
            <a:off x="67343" y="3221638"/>
            <a:ext cx="1370888" cy="369332"/>
          </a:xfrm>
          <a:prstGeom prst="rect">
            <a:avLst/>
          </a:prstGeom>
          <a:noFill/>
        </p:spPr>
        <p:txBody>
          <a:bodyPr wrap="none" rtlCol="0">
            <a:spAutoFit/>
          </a:bodyPr>
          <a:lstStyle/>
          <a:p>
            <a:r>
              <a:rPr lang="en-US" dirty="0" smtClean="0"/>
              <a:t>No. of issues</a:t>
            </a:r>
            <a:endParaRPr lang="en-US" dirty="0"/>
          </a:p>
        </p:txBody>
      </p:sp>
      <p:sp>
        <p:nvSpPr>
          <p:cNvPr id="23" name="TextBox 22"/>
          <p:cNvSpPr txBox="1"/>
          <p:nvPr/>
        </p:nvSpPr>
        <p:spPr>
          <a:xfrm rot="5400000">
            <a:off x="9966571" y="3450132"/>
            <a:ext cx="2320315" cy="369332"/>
          </a:xfrm>
          <a:prstGeom prst="rect">
            <a:avLst/>
          </a:prstGeom>
          <a:noFill/>
        </p:spPr>
        <p:txBody>
          <a:bodyPr wrap="none" rtlCol="0">
            <a:spAutoFit/>
          </a:bodyPr>
          <a:lstStyle/>
          <a:p>
            <a:r>
              <a:rPr lang="en-US" dirty="0" smtClean="0"/>
              <a:t>Cumulative % of issues</a:t>
            </a:r>
            <a:endParaRPr lang="en-US" dirty="0"/>
          </a:p>
        </p:txBody>
      </p:sp>
      <p:graphicFrame>
        <p:nvGraphicFramePr>
          <p:cNvPr id="11" name="Chart 10"/>
          <p:cNvGraphicFramePr/>
          <p:nvPr/>
        </p:nvGraphicFramePr>
        <p:xfrm>
          <a:off x="1528997" y="1576387"/>
          <a:ext cx="9308891" cy="4749462"/>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rot="5400000">
            <a:off x="4512040" y="3762531"/>
            <a:ext cx="1708878" cy="158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3920812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1233268" y="499721"/>
            <a:ext cx="10363200" cy="1143000"/>
          </a:xfrm>
        </p:spPr>
        <p:txBody>
          <a:bodyPr>
            <a:noAutofit/>
          </a:bodyPr>
          <a:lstStyle/>
          <a:p>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PARETO ANALYSIS OF ALL THE USER SERVICE RESTORATIONS BASED ON TYPES OF ISSUES ARISING FROM THE PACIFIC REGION</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rot="16200000">
            <a:off x="489964" y="3457271"/>
            <a:ext cx="1370888" cy="369332"/>
          </a:xfrm>
          <a:prstGeom prst="rect">
            <a:avLst/>
          </a:prstGeom>
          <a:noFill/>
        </p:spPr>
        <p:txBody>
          <a:bodyPr wrap="none" rtlCol="0">
            <a:spAutoFit/>
          </a:bodyPr>
          <a:lstStyle/>
          <a:p>
            <a:r>
              <a:rPr lang="en-US" dirty="0" smtClean="0"/>
              <a:t>No. of issues</a:t>
            </a:r>
            <a:endParaRPr lang="en-US" dirty="0"/>
          </a:p>
        </p:txBody>
      </p:sp>
      <p:sp>
        <p:nvSpPr>
          <p:cNvPr id="17" name="TextBox 16"/>
          <p:cNvSpPr txBox="1"/>
          <p:nvPr/>
        </p:nvSpPr>
        <p:spPr>
          <a:xfrm rot="5400000">
            <a:off x="9397954" y="3511604"/>
            <a:ext cx="2320315" cy="369332"/>
          </a:xfrm>
          <a:prstGeom prst="rect">
            <a:avLst/>
          </a:prstGeom>
          <a:noFill/>
        </p:spPr>
        <p:txBody>
          <a:bodyPr wrap="none" rtlCol="0">
            <a:spAutoFit/>
          </a:bodyPr>
          <a:lstStyle/>
          <a:p>
            <a:r>
              <a:rPr lang="en-US" dirty="0" smtClean="0"/>
              <a:t>Cumulative % of issues</a:t>
            </a:r>
            <a:endParaRPr lang="en-US" dirty="0"/>
          </a:p>
        </p:txBody>
      </p:sp>
      <p:graphicFrame>
        <p:nvGraphicFramePr>
          <p:cNvPr id="6" name="Chart 5"/>
          <p:cNvGraphicFramePr/>
          <p:nvPr/>
        </p:nvGraphicFramePr>
        <p:xfrm>
          <a:off x="1514007" y="1768839"/>
          <a:ext cx="8784236" cy="5089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266928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609600" y="319608"/>
            <a:ext cx="10972800" cy="1143000"/>
          </a:xfrm>
        </p:spPr>
        <p:txBody>
          <a:bodyPr>
            <a:normAutofit/>
          </a:bodyPr>
          <a:lstStyle/>
          <a:p>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CONCLUSION</a:t>
            </a:r>
            <a:endParaRPr 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In the study it was found that user training was the major reason of the problems faced by the patient registration </a:t>
            </a:r>
            <a:r>
              <a:rPr lang="en-US" sz="2000" dirty="0" smtClean="0">
                <a:latin typeface="Times New Roman" panose="02020603050405020304" pitchFamily="18" charset="0"/>
                <a:cs typeface="Times New Roman" panose="02020603050405020304" pitchFamily="18" charset="0"/>
              </a:rPr>
              <a:t>department, followed by system issues.</a:t>
            </a:r>
          </a:p>
          <a:p>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reasons </a:t>
            </a:r>
            <a:r>
              <a:rPr lang="en-US" sz="2000" dirty="0">
                <a:latin typeface="Times New Roman" panose="02020603050405020304" pitchFamily="18" charset="0"/>
                <a:cs typeface="Times New Roman" panose="02020603050405020304" pitchFamily="18" charset="0"/>
              </a:rPr>
              <a:t>which contributed towards these incidents were categorized broadly into following buckets: Admit, Discharge, Registration, Transfer, Print/scan, Coverage, Bed planning, Signature Pad, Insurance issue, Order, Patient account, Labor &amp; Delivery, Guarantor, Patient Class, Downtime and Work queue</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Users </a:t>
            </a:r>
            <a:r>
              <a:rPr lang="en-US" sz="2000" dirty="0">
                <a:latin typeface="Times New Roman" panose="02020603050405020304" pitchFamily="18" charset="0"/>
                <a:cs typeface="Times New Roman" panose="02020603050405020304" pitchFamily="18" charset="0"/>
              </a:rPr>
              <a:t>didn’t have required knowledge regarding exact </a:t>
            </a:r>
            <a:r>
              <a:rPr lang="en-US" sz="2000" dirty="0" smtClean="0">
                <a:latin typeface="Times New Roman" panose="02020603050405020304" pitchFamily="18" charset="0"/>
                <a:cs typeface="Times New Roman" panose="02020603050405020304" pitchFamily="18" charset="0"/>
              </a:rPr>
              <a:t>workflows, </a:t>
            </a:r>
            <a:r>
              <a:rPr lang="en-US" sz="2000" dirty="0">
                <a:latin typeface="Times New Roman" panose="02020603050405020304" pitchFamily="18" charset="0"/>
                <a:cs typeface="Times New Roman" panose="02020603050405020304" pitchFamily="18" charset="0"/>
              </a:rPr>
              <a:t>which made them face problems during patient care.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Lack of updated software and systems also contributed towards the cropping up of issues.</a:t>
            </a:r>
            <a:endParaRPr lang="en-US" sz="2000" dirty="0" smtClean="0">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5" name="Picture 4" descr="target.png"/>
          <p:cNvPicPr>
            <a:picLocks noChangeAspect="1"/>
          </p:cNvPicPr>
          <p:nvPr/>
        </p:nvPicPr>
        <p:blipFill>
          <a:blip r:embed="rId3"/>
          <a:stretch>
            <a:fillRect/>
          </a:stretch>
        </p:blipFill>
        <p:spPr>
          <a:xfrm>
            <a:off x="7341793" y="1"/>
            <a:ext cx="3915819" cy="1798819"/>
          </a:xfrm>
          <a:prstGeom prst="rect">
            <a:avLst/>
          </a:prstGeom>
        </p:spPr>
      </p:pic>
    </p:spTree>
    <p:extLst>
      <p:ext uri="{BB962C8B-B14F-4D97-AF65-F5344CB8AC3E}">
        <p14:creationId xmlns="" xmlns:p14="http://schemas.microsoft.com/office/powerpoint/2010/main" val="290365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89821335_0828ab245b_z.jpg"/>
          <p:cNvPicPr>
            <a:picLocks noChangeAspect="1"/>
          </p:cNvPicPr>
          <p:nvPr/>
        </p:nvPicPr>
        <p:blipFill>
          <a:blip r:embed="rId2"/>
          <a:stretch>
            <a:fillRect/>
          </a:stretch>
        </p:blipFill>
        <p:spPr>
          <a:xfrm>
            <a:off x="0" y="14990"/>
            <a:ext cx="12192000" cy="6898254"/>
          </a:xfrm>
          <a:prstGeom prst="rect">
            <a:avLst/>
          </a:prstGeom>
        </p:spPr>
      </p:pic>
      <p:sp>
        <p:nvSpPr>
          <p:cNvPr id="2" name="Title 1"/>
          <p:cNvSpPr>
            <a:spLocks noGrp="1"/>
          </p:cNvSpPr>
          <p:nvPr>
            <p:ph type="title"/>
          </p:nvPr>
        </p:nvSpPr>
        <p:spPr/>
        <p:txBody>
          <a:bodyPr>
            <a:normAutofit/>
          </a:bodyPr>
          <a:lstStyle/>
          <a:p>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ROAD MAP</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3131" y="1069427"/>
            <a:ext cx="10124975" cy="4279753"/>
          </a:xfrm>
        </p:spPr>
        <p:txBody>
          <a:bodyPr>
            <a:noAutofit/>
          </a:bodyPr>
          <a:lstStyle/>
          <a:p>
            <a:pPr marL="0" indent="0"/>
            <a:endParaRPr lang="en-US" sz="2400" dirty="0" smtClean="0">
              <a:latin typeface="Times New Roman" pitchFamily="18" charset="0"/>
              <a:cs typeface="Times New Roman" pitchFamily="18" charset="0"/>
            </a:endParaRPr>
          </a:p>
          <a:p>
            <a:pPr marL="0" indent="0"/>
            <a:r>
              <a:rPr lang="en-US" sz="2400" dirty="0" smtClean="0">
                <a:latin typeface="Times New Roman" pitchFamily="18" charset="0"/>
                <a:cs typeface="Times New Roman" pitchFamily="18" charset="0"/>
              </a:rPr>
              <a:t>Organization Profile And Learning</a:t>
            </a:r>
          </a:p>
          <a:p>
            <a:pPr marL="0" indent="0"/>
            <a:r>
              <a:rPr lang="en-US" sz="2400" dirty="0" smtClean="0">
                <a:latin typeface="Times New Roman" pitchFamily="18" charset="0"/>
                <a:cs typeface="Times New Roman" pitchFamily="18" charset="0"/>
              </a:rPr>
              <a:t>Problem Statement</a:t>
            </a:r>
          </a:p>
          <a:p>
            <a:pPr marL="0" indent="0"/>
            <a:r>
              <a:rPr lang="en-US" sz="2400" dirty="0" smtClean="0">
                <a:latin typeface="Times New Roman" pitchFamily="18" charset="0"/>
                <a:cs typeface="Times New Roman" pitchFamily="18" charset="0"/>
              </a:rPr>
              <a:t>Objectives</a:t>
            </a:r>
          </a:p>
          <a:p>
            <a:pPr marL="0" indent="0"/>
            <a:r>
              <a:rPr lang="en-US" sz="2400" dirty="0" smtClean="0">
                <a:latin typeface="Times New Roman" pitchFamily="18" charset="0"/>
                <a:cs typeface="Times New Roman" pitchFamily="18" charset="0"/>
              </a:rPr>
              <a:t>Constraints</a:t>
            </a:r>
          </a:p>
          <a:p>
            <a:pPr marL="0" indent="0"/>
            <a:r>
              <a:rPr lang="en-IN" sz="2400" dirty="0" smtClean="0">
                <a:latin typeface="Times New Roman" pitchFamily="18" charset="0"/>
                <a:cs typeface="Times New Roman" pitchFamily="18" charset="0"/>
              </a:rPr>
              <a:t>Methodology </a:t>
            </a:r>
          </a:p>
          <a:p>
            <a:pPr marL="0" indent="0"/>
            <a:r>
              <a:rPr lang="en-US" sz="2400" dirty="0" smtClean="0">
                <a:latin typeface="Times New Roman" pitchFamily="18" charset="0"/>
                <a:cs typeface="Times New Roman" pitchFamily="18" charset="0"/>
              </a:rPr>
              <a:t>Results And Analysis</a:t>
            </a:r>
          </a:p>
          <a:p>
            <a:pPr marL="0" indent="0"/>
            <a:r>
              <a:rPr lang="en-US" sz="2400" dirty="0" smtClean="0">
                <a:latin typeface="Times New Roman" pitchFamily="18" charset="0"/>
                <a:cs typeface="Times New Roman" pitchFamily="18" charset="0"/>
              </a:rPr>
              <a:t>Conclusion </a:t>
            </a:r>
          </a:p>
          <a:p>
            <a:pPr marL="0" indent="0"/>
            <a:r>
              <a:rPr lang="en-US" sz="2400" dirty="0" smtClean="0">
                <a:latin typeface="Times New Roman" pitchFamily="18" charset="0"/>
                <a:cs typeface="Times New Roman" pitchFamily="18" charset="0"/>
              </a:rPr>
              <a:t>Recommendations</a:t>
            </a:r>
          </a:p>
          <a:p>
            <a:pPr marL="0" indent="0"/>
            <a:endParaRPr lang="en-US" sz="2400" dirty="0">
              <a:latin typeface="Times New Roman" pitchFamily="18" charset="0"/>
              <a:cs typeface="Times New Roman" pitchFamily="18" charset="0"/>
            </a:endParaRPr>
          </a:p>
        </p:txBody>
      </p:sp>
      <p:pic>
        <p:nvPicPr>
          <p:cNvPr id="5" name="Picture 4" descr="icon-walkthrough.png"/>
          <p:cNvPicPr>
            <a:picLocks noChangeAspect="1"/>
          </p:cNvPicPr>
          <p:nvPr/>
        </p:nvPicPr>
        <p:blipFill>
          <a:blip r:embed="rId3"/>
          <a:stretch>
            <a:fillRect/>
          </a:stretch>
        </p:blipFill>
        <p:spPr>
          <a:xfrm>
            <a:off x="6790544" y="1783830"/>
            <a:ext cx="3537679" cy="3192903"/>
          </a:xfrm>
          <a:prstGeom prst="rect">
            <a:avLst/>
          </a:prstGeom>
        </p:spPr>
      </p:pic>
    </p:spTree>
    <p:extLst>
      <p:ext uri="{BB962C8B-B14F-4D97-AF65-F5344CB8AC3E}">
        <p14:creationId xmlns="" xmlns:p14="http://schemas.microsoft.com/office/powerpoint/2010/main" val="4196515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838200" y="134605"/>
            <a:ext cx="10515600" cy="1047082"/>
          </a:xfrm>
        </p:spPr>
        <p:txBody>
          <a:bodyPr>
            <a:normAutofit/>
          </a:bodyPr>
          <a:lstStyle/>
          <a:p>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RECOMMENDATIONS</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6336" y="937925"/>
            <a:ext cx="10515600" cy="5355771"/>
          </a:xfrm>
        </p:spPr>
        <p:txBody>
          <a:bodyPr>
            <a:noAutofit/>
          </a:bodyPr>
          <a:lstStyle/>
          <a:p>
            <a:r>
              <a:rPr lang="en-US" sz="2000" dirty="0" smtClean="0">
                <a:latin typeface="Times New Roman" pitchFamily="18" charset="0"/>
                <a:cs typeface="Times New Roman" pitchFamily="18" charset="0"/>
              </a:rPr>
              <a:t>Most of the issues can be taken care of by giving proper user training </a:t>
            </a:r>
            <a:r>
              <a:rPr lang="en-US" sz="2000" dirty="0" smtClean="0">
                <a:latin typeface="Times New Roman" pitchFamily="18" charset="0"/>
                <a:cs typeface="Times New Roman" pitchFamily="18" charset="0"/>
              </a:rPr>
              <a:t>or</a:t>
            </a:r>
          </a:p>
          <a:p>
            <a:pPr>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by tweaking the workflows.</a:t>
            </a:r>
          </a:p>
          <a:p>
            <a:r>
              <a:rPr lang="en-US" sz="2000" dirty="0" smtClean="0">
                <a:latin typeface="Times New Roman" pitchFamily="18" charset="0"/>
                <a:cs typeface="Times New Roman" pitchFamily="18" charset="0"/>
              </a:rPr>
              <a:t>A trickle down effect can be used. This will save time and cost.</a:t>
            </a:r>
          </a:p>
          <a:p>
            <a:r>
              <a:rPr lang="en-US" sz="2000" dirty="0" smtClean="0">
                <a:latin typeface="Times New Roman" pitchFamily="18" charset="0"/>
                <a:cs typeface="Times New Roman" pitchFamily="18" charset="0"/>
              </a:rPr>
              <a:t>Elbow support should be encouraged, as one user’s inefficiency can affect the whole system.</a:t>
            </a:r>
          </a:p>
          <a:p>
            <a:r>
              <a:rPr lang="en-US" sz="2000" dirty="0" smtClean="0">
                <a:latin typeface="Times New Roman" pitchFamily="18" charset="0"/>
                <a:cs typeface="Times New Roman" pitchFamily="18" charset="0"/>
              </a:rPr>
              <a:t>Tip sheets should be frequently updated and ensured that they are being followed.</a:t>
            </a:r>
          </a:p>
          <a:p>
            <a:pPr lvl="0"/>
            <a:r>
              <a:rPr lang="en-US" sz="2000" dirty="0" smtClean="0">
                <a:latin typeface="Times New Roman" pitchFamily="18" charset="0"/>
                <a:cs typeface="Times New Roman" pitchFamily="18" charset="0"/>
              </a:rPr>
              <a:t>For electronic insurance confirmation, we can work together with the third party. Regular updates and simultaneous installations of patches can be asked for. </a:t>
            </a:r>
          </a:p>
          <a:p>
            <a:pPr lvl="0"/>
            <a:r>
              <a:rPr lang="en-US" sz="2000" dirty="0" smtClean="0">
                <a:latin typeface="Times New Roman" pitchFamily="18" charset="0"/>
                <a:cs typeface="Times New Roman" pitchFamily="18" charset="0"/>
              </a:rPr>
              <a:t>New updated systems can be procured by the organizations.</a:t>
            </a:r>
          </a:p>
          <a:p>
            <a:r>
              <a:rPr lang="en-US" sz="2000" dirty="0" smtClean="0">
                <a:latin typeface="Times New Roman" pitchFamily="18" charset="0"/>
                <a:cs typeface="Times New Roman" pitchFamily="18" charset="0"/>
              </a:rPr>
              <a:t>Re-train the trainers in a way that they address the users at behavioral level during the trainings.</a:t>
            </a:r>
          </a:p>
          <a:p>
            <a:r>
              <a:rPr lang="en-US" sz="2000" dirty="0" smtClean="0">
                <a:latin typeface="Times New Roman" pitchFamily="18" charset="0"/>
                <a:cs typeface="Times New Roman" pitchFamily="18" charset="0"/>
              </a:rPr>
              <a:t>Gather on-the-floor information about the problems, and their reasons, being faced.</a:t>
            </a:r>
          </a:p>
          <a:p>
            <a:r>
              <a:rPr lang="en-US" sz="2000" dirty="0" smtClean="0">
                <a:latin typeface="Times New Roman" pitchFamily="18" charset="0"/>
                <a:cs typeface="Times New Roman" pitchFamily="18" charset="0"/>
              </a:rPr>
              <a:t>Prepare and circulate proper documentation </a:t>
            </a:r>
            <a:r>
              <a:rPr lang="en-US" sz="2000" dirty="0">
                <a:latin typeface="Times New Roman" pitchFamily="18" charset="0"/>
                <a:cs typeface="Times New Roman" pitchFamily="18" charset="0"/>
              </a:rPr>
              <a:t>of </a:t>
            </a:r>
            <a:r>
              <a:rPr lang="en-US" sz="2000" dirty="0" smtClean="0">
                <a:latin typeface="Times New Roman" pitchFamily="18" charset="0"/>
                <a:cs typeface="Times New Roman" pitchFamily="18" charset="0"/>
              </a:rPr>
              <a:t>the build changes.</a:t>
            </a:r>
          </a:p>
          <a:p>
            <a:r>
              <a:rPr lang="en-US" sz="2000" dirty="0" smtClean="0">
                <a:latin typeface="Times New Roman" pitchFamily="18" charset="0"/>
                <a:cs typeface="Times New Roman" pitchFamily="18" charset="0"/>
              </a:rPr>
              <a:t>Standard Operating Procedure of the workflows needs to be </a:t>
            </a:r>
            <a:r>
              <a:rPr lang="en-US" sz="2000" dirty="0" smtClean="0">
                <a:latin typeface="Times New Roman" pitchFamily="18" charset="0"/>
                <a:cs typeface="Times New Roman" pitchFamily="18" charset="0"/>
              </a:rPr>
              <a:t>re-designed </a:t>
            </a:r>
            <a:r>
              <a:rPr lang="en-US" sz="2000" dirty="0" smtClean="0">
                <a:latin typeface="Times New Roman" pitchFamily="18" charset="0"/>
                <a:cs typeface="Times New Roman" pitchFamily="18" charset="0"/>
              </a:rPr>
              <a:t>and strictly adhered, with proper </a:t>
            </a:r>
            <a:r>
              <a:rPr lang="en-US" sz="2000" dirty="0" smtClean="0">
                <a:latin typeface="Times New Roman" pitchFamily="18" charset="0"/>
                <a:cs typeface="Times New Roman" pitchFamily="18" charset="0"/>
              </a:rPr>
              <a:t>re-training </a:t>
            </a:r>
            <a:r>
              <a:rPr lang="en-US" sz="2000" dirty="0" smtClean="0">
                <a:latin typeface="Times New Roman" pitchFamily="18" charset="0"/>
                <a:cs typeface="Times New Roman" pitchFamily="18" charset="0"/>
              </a:rPr>
              <a:t>and implementation for the same.</a:t>
            </a:r>
          </a:p>
          <a:p>
            <a:r>
              <a:rPr lang="en-US" sz="2000" dirty="0" smtClean="0">
                <a:latin typeface="Times New Roman" pitchFamily="18" charset="0"/>
                <a:cs typeface="Times New Roman" pitchFamily="18" charset="0"/>
              </a:rPr>
              <a:t>A handbook can be created and distributed amongst the analysts to help them solve the issue with ease</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pic>
        <p:nvPicPr>
          <p:cNvPr id="6" name="Picture 5" descr="creativity.jpg"/>
          <p:cNvPicPr>
            <a:picLocks noChangeAspect="1"/>
          </p:cNvPicPr>
          <p:nvPr/>
        </p:nvPicPr>
        <p:blipFill>
          <a:blip r:embed="rId3"/>
          <a:stretch>
            <a:fillRect/>
          </a:stretch>
        </p:blipFill>
        <p:spPr>
          <a:xfrm>
            <a:off x="9129011" y="0"/>
            <a:ext cx="2878110" cy="1903751"/>
          </a:xfrm>
          <a:prstGeom prst="rect">
            <a:avLst/>
          </a:prstGeom>
        </p:spPr>
      </p:pic>
    </p:spTree>
    <p:extLst>
      <p:ext uri="{BB962C8B-B14F-4D97-AF65-F5344CB8AC3E}">
        <p14:creationId xmlns="" xmlns:p14="http://schemas.microsoft.com/office/powerpoint/2010/main" val="731641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889821335_0828ab245b_z.jpg"/>
          <p:cNvPicPr>
            <a:picLocks noChangeAspect="1"/>
          </p:cNvPicPr>
          <p:nvPr/>
        </p:nvPicPr>
        <p:blipFill>
          <a:blip r:embed="rId2"/>
          <a:stretch>
            <a:fillRect/>
          </a:stretch>
        </p:blipFill>
        <p:spPr>
          <a:xfrm>
            <a:off x="0" y="0"/>
            <a:ext cx="12192000" cy="6898254"/>
          </a:xfrm>
          <a:prstGeom prst="rect">
            <a:avLst/>
          </a:prstGeom>
        </p:spPr>
      </p:pic>
      <p:pic>
        <p:nvPicPr>
          <p:cNvPr id="6" name="Picture 5" descr="0.jpg"/>
          <p:cNvPicPr>
            <a:picLocks noChangeAspect="1"/>
          </p:cNvPicPr>
          <p:nvPr/>
        </p:nvPicPr>
        <p:blipFill>
          <a:blip r:embed="rId3">
            <a:clrChange>
              <a:clrFrom>
                <a:srgbClr val="F3F3F3"/>
              </a:clrFrom>
              <a:clrTo>
                <a:srgbClr val="F3F3F3">
                  <a:alpha val="0"/>
                </a:srgbClr>
              </a:clrTo>
            </a:clrChange>
          </a:blip>
          <a:stretch>
            <a:fillRect/>
          </a:stretch>
        </p:blipFill>
        <p:spPr>
          <a:xfrm>
            <a:off x="2833141" y="981855"/>
            <a:ext cx="6041036" cy="4530777"/>
          </a:xfrm>
          <a:prstGeom prst="rect">
            <a:avLst/>
          </a:prstGeom>
        </p:spPr>
      </p:pic>
    </p:spTree>
    <p:extLst>
      <p:ext uri="{BB962C8B-B14F-4D97-AF65-F5344CB8AC3E}">
        <p14:creationId xmlns="" xmlns:p14="http://schemas.microsoft.com/office/powerpoint/2010/main" val="2445452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1220123" y="546767"/>
            <a:ext cx="10363200" cy="1143000"/>
          </a:xfrm>
        </p:spPr>
        <p:txBody>
          <a:bodyPr>
            <a:normAutofit fontScale="90000"/>
          </a:bodyPr>
          <a:lstStyle/>
          <a:p>
            <a:r>
              <a:rPr lang="en-US" sz="3600" b="1" dirty="0" smtClean="0">
                <a:solidFill>
                  <a:schemeClr val="accent6">
                    <a:lumMod val="75000"/>
                  </a:schemeClr>
                </a:solidFill>
                <a:latin typeface="Times New Roman" pitchFamily="18" charset="0"/>
                <a:cs typeface="Times New Roman" pitchFamily="18" charset="0"/>
              </a:rPr>
              <a:t>ORGANIZATION PROFILE AND LEARNING</a:t>
            </a:r>
            <a:br>
              <a:rPr lang="en-US" sz="3600" b="1" dirty="0" smtClean="0">
                <a:solidFill>
                  <a:schemeClr val="accent6">
                    <a:lumMod val="75000"/>
                  </a:schemeClr>
                </a:solidFill>
                <a:latin typeface="Times New Roman" pitchFamily="18" charset="0"/>
                <a:cs typeface="Times New Roman" pitchFamily="18" charset="0"/>
              </a:rPr>
            </a:br>
            <a:endParaRPr lang="en-US" sz="3600" b="1"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019467" y="1258535"/>
            <a:ext cx="10515600" cy="4617378"/>
          </a:xfrm>
        </p:spPr>
        <p:txBody>
          <a:bodyPr>
            <a:noAutofit/>
          </a:bodyPr>
          <a:lstStyle/>
          <a:p>
            <a:pPr>
              <a:buNone/>
            </a:pPr>
            <a:r>
              <a:rPr lang="en-US" sz="2000" b="1" dirty="0" smtClean="0">
                <a:latin typeface="Times New Roman" pitchFamily="18" charset="0"/>
                <a:cs typeface="Times New Roman" pitchFamily="18" charset="0"/>
              </a:rPr>
              <a:t>ORGANIZATION PROFILE</a:t>
            </a:r>
          </a:p>
          <a:p>
            <a:r>
              <a:rPr lang="en-US" sz="2000" dirty="0" smtClean="0">
                <a:latin typeface="Times New Roman" pitchFamily="18" charset="0"/>
                <a:cs typeface="Times New Roman" pitchFamily="18" charset="0"/>
              </a:rPr>
              <a:t>Deloitte Consulting Pvt. Ltd.  is a member firm of Deloitte </a:t>
            </a:r>
            <a:r>
              <a:rPr lang="en-US" sz="2000" dirty="0" err="1" smtClean="0">
                <a:latin typeface="Times New Roman" pitchFamily="18" charset="0"/>
                <a:cs typeface="Times New Roman" pitchFamily="18" charset="0"/>
              </a:rPr>
              <a:t>Touche</a:t>
            </a:r>
            <a:r>
              <a:rPr lang="en-US" sz="2000" dirty="0" smtClean="0">
                <a:latin typeface="Times New Roman" pitchFamily="18" charset="0"/>
                <a:cs typeface="Times New Roman" pitchFamily="18" charset="0"/>
              </a:rPr>
              <a:t> Tohmatsu Limited (DTTL). </a:t>
            </a:r>
            <a:r>
              <a:rPr lang="en-US" sz="2000" dirty="0" smtClean="0">
                <a:latin typeface="Times New Roman" pitchFamily="18" charset="0"/>
                <a:cs typeface="Times New Roman" pitchFamily="18" charset="0"/>
              </a:rPr>
              <a:t>Deloitte’s </a:t>
            </a:r>
            <a:r>
              <a:rPr lang="en-US" sz="2000" dirty="0" smtClean="0">
                <a:latin typeface="Times New Roman" pitchFamily="18" charset="0"/>
                <a:cs typeface="Times New Roman" pitchFamily="18" charset="0"/>
              </a:rPr>
              <a:t>India offices of the US are a region within the Deloitte U.S. organization, with offices across four cities in India – Hyderabad, Mumbai, Delhi and </a:t>
            </a:r>
            <a:r>
              <a:rPr lang="en-US" sz="2000" dirty="0" err="1" smtClean="0">
                <a:latin typeface="Times New Roman" pitchFamily="18" charset="0"/>
                <a:cs typeface="Times New Roman" pitchFamily="18" charset="0"/>
              </a:rPr>
              <a:t>Bengaluru</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It is consistently rated and ranked by industry analysts as one of the leading tech service providers in the world, delivering support to clients, ranging from strategic advisory services to implementation and operations assistance. They offer industry expertise and follow an integrated approach to provide the clients with executable strategy recommendations and implementation assistance.</a:t>
            </a:r>
            <a:endParaRPr lang="en-US" sz="2000"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LEARNING</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During my internship </a:t>
            </a:r>
            <a:r>
              <a:rPr lang="en-US" sz="2000" dirty="0" smtClean="0">
                <a:latin typeface="Times New Roman" pitchFamily="18" charset="0"/>
                <a:cs typeface="Times New Roman" pitchFamily="18" charset="0"/>
              </a:rPr>
              <a:t>I </a:t>
            </a:r>
            <a:r>
              <a:rPr lang="en-US" sz="2000" dirty="0" smtClean="0">
                <a:latin typeface="Times New Roman" pitchFamily="18" charset="0"/>
                <a:cs typeface="Times New Roman" pitchFamily="18" charset="0"/>
              </a:rPr>
              <a:t>learned about various things </a:t>
            </a:r>
            <a:r>
              <a:rPr lang="en-US" sz="2000" dirty="0" smtClean="0">
                <a:latin typeface="Times New Roman" pitchFamily="18" charset="0"/>
                <a:cs typeface="Times New Roman" pitchFamily="18" charset="0"/>
              </a:rPr>
              <a:t>such as</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US health care system and how providers and </a:t>
            </a:r>
            <a:r>
              <a:rPr lang="en-US" sz="2000" dirty="0" err="1" smtClean="0">
                <a:latin typeface="Times New Roman" pitchFamily="18" charset="0"/>
                <a:cs typeface="Times New Roman" pitchFamily="18" charset="0"/>
              </a:rPr>
              <a:t>payors</a:t>
            </a:r>
            <a:r>
              <a:rPr lang="en-US" sz="2000" dirty="0" smtClean="0">
                <a:latin typeface="Times New Roman" pitchFamily="18" charset="0"/>
                <a:cs typeface="Times New Roman" pitchFamily="18" charset="0"/>
              </a:rPr>
              <a:t> work together in health care industry</a:t>
            </a:r>
          </a:p>
          <a:p>
            <a:pPr lvl="1"/>
            <a:r>
              <a:rPr lang="en-US" sz="2000" dirty="0" smtClean="0">
                <a:latin typeface="Times New Roman" pitchFamily="18" charset="0"/>
                <a:cs typeface="Times New Roman" pitchFamily="18" charset="0"/>
              </a:rPr>
              <a:t>Brief </a:t>
            </a:r>
            <a:r>
              <a:rPr lang="en-US" sz="2000" dirty="0" smtClean="0">
                <a:latin typeface="Times New Roman" pitchFamily="18" charset="0"/>
                <a:cs typeface="Times New Roman" pitchFamily="18" charset="0"/>
              </a:rPr>
              <a:t>knowledge about HIPAA and meaningful use</a:t>
            </a:r>
          </a:p>
          <a:p>
            <a:pPr lvl="1"/>
            <a:r>
              <a:rPr lang="en-US" sz="2000" dirty="0" smtClean="0">
                <a:latin typeface="Times New Roman" pitchFamily="18" charset="0"/>
                <a:cs typeface="Times New Roman" pitchFamily="18" charset="0"/>
              </a:rPr>
              <a:t>Underwent EMR specific trainings and other </a:t>
            </a:r>
            <a:r>
              <a:rPr lang="en-US" sz="2000" dirty="0" smtClean="0">
                <a:latin typeface="Times New Roman" pitchFamily="18" charset="0"/>
                <a:cs typeface="Times New Roman" pitchFamily="18" charset="0"/>
              </a:rPr>
              <a:t>trainings related to healthcare industry</a:t>
            </a:r>
          </a:p>
          <a:p>
            <a:pPr lvl="1"/>
            <a:r>
              <a:rPr lang="en-US" sz="2000" dirty="0" smtClean="0">
                <a:latin typeface="Times New Roman" pitchFamily="18" charset="0"/>
                <a:cs typeface="Times New Roman" pitchFamily="18" charset="0"/>
              </a:rPr>
              <a:t>Completed trainings for various processes followed in the organization</a:t>
            </a:r>
          </a:p>
          <a:p>
            <a:endParaRPr lang="en-US" sz="2000" dirty="0">
              <a:latin typeface="Times New Roman" pitchFamily="18" charset="0"/>
              <a:cs typeface="Times New Roman" pitchFamily="18" charset="0"/>
            </a:endParaRPr>
          </a:p>
        </p:txBody>
      </p:sp>
      <p:pic>
        <p:nvPicPr>
          <p:cNvPr id="5" name="Picture 4" descr="logo.jpg"/>
          <p:cNvPicPr>
            <a:picLocks noChangeAspect="1"/>
          </p:cNvPicPr>
          <p:nvPr/>
        </p:nvPicPr>
        <p:blipFill>
          <a:blip r:embed="rId3">
            <a:clrChange>
              <a:clrFrom>
                <a:srgbClr val="FFFFFF"/>
              </a:clrFrom>
              <a:clrTo>
                <a:srgbClr val="FFFFFF">
                  <a:alpha val="0"/>
                </a:srgbClr>
              </a:clrTo>
            </a:clrChange>
          </a:blip>
          <a:stretch>
            <a:fillRect/>
          </a:stretch>
        </p:blipFill>
        <p:spPr>
          <a:xfrm>
            <a:off x="434716" y="0"/>
            <a:ext cx="1828800" cy="1588957"/>
          </a:xfrm>
          <a:prstGeom prst="rect">
            <a:avLst/>
          </a:prstGeom>
        </p:spPr>
      </p:pic>
      <p:pic>
        <p:nvPicPr>
          <p:cNvPr id="7" name="Picture 6" descr="images.png"/>
          <p:cNvPicPr>
            <a:picLocks noChangeAspect="1"/>
          </p:cNvPicPr>
          <p:nvPr/>
        </p:nvPicPr>
        <p:blipFill>
          <a:blip r:embed="rId4">
            <a:clrChange>
              <a:clrFrom>
                <a:srgbClr val="FFFFFF"/>
              </a:clrFrom>
              <a:clrTo>
                <a:srgbClr val="FFFFFF">
                  <a:alpha val="0"/>
                </a:srgbClr>
              </a:clrTo>
            </a:clrChange>
          </a:blip>
          <a:stretch>
            <a:fillRect/>
          </a:stretch>
        </p:blipFill>
        <p:spPr>
          <a:xfrm>
            <a:off x="10727961" y="244841"/>
            <a:ext cx="1149245" cy="11492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p:txBody>
          <a:bodyPr>
            <a:normAutofit/>
          </a:bodyPr>
          <a:lstStyle/>
          <a:p>
            <a:r>
              <a:rPr lang="en-US" sz="3200" b="1" dirty="0" smtClean="0">
                <a:solidFill>
                  <a:schemeClr val="accent6">
                    <a:lumMod val="75000"/>
                  </a:schemeClr>
                </a:solidFill>
                <a:latin typeface="Times New Roman" pitchFamily="18" charset="0"/>
                <a:cs typeface="Times New Roman" pitchFamily="18" charset="0"/>
              </a:rPr>
              <a:t>PROBLEM STATEMENT</a:t>
            </a:r>
            <a:endParaRPr lang="en-US" sz="3200" b="1"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24590" y="1645174"/>
            <a:ext cx="10972800" cy="4525963"/>
          </a:xfrm>
        </p:spPr>
        <p:txBody>
          <a:bodyPr>
            <a:normAutofit/>
          </a:bodyPr>
          <a:lstStyle/>
          <a:p>
            <a:r>
              <a:rPr lang="en-US" sz="2000" dirty="0" smtClean="0">
                <a:latin typeface="Times New Roman" pitchFamily="18" charset="0"/>
                <a:cs typeface="Times New Roman" pitchFamily="18" charset="0"/>
              </a:rPr>
              <a:t>Registration being the first and the most important step of the EMR workflow, affects all the consecutive processes. </a:t>
            </a:r>
          </a:p>
          <a:p>
            <a:r>
              <a:rPr lang="en-US" sz="2000" dirty="0" smtClean="0">
                <a:latin typeface="Times New Roman" pitchFamily="18" charset="0"/>
                <a:cs typeface="Times New Roman" pitchFamily="18" charset="0"/>
              </a:rPr>
              <a:t>Any problem arising during this step can have a domino effect on the whole hospital functionality.</a:t>
            </a:r>
          </a:p>
          <a:p>
            <a:r>
              <a:rPr lang="en-US" sz="2000" dirty="0" smtClean="0">
                <a:latin typeface="Times New Roman" pitchFamily="18" charset="0"/>
                <a:cs typeface="Times New Roman" pitchFamily="18" charset="0"/>
              </a:rPr>
              <a:t>Users usually have </a:t>
            </a:r>
            <a:r>
              <a:rPr lang="en-US" sz="2000" dirty="0" smtClean="0">
                <a:latin typeface="Times New Roman" pitchFamily="18" charset="0"/>
                <a:cs typeface="Times New Roman" pitchFamily="18" charset="0"/>
              </a:rPr>
              <a:t>concerns even after successful implementation of the EMR system. A myriad questions and issues arise –some trivial and some substantial, but all can lead to disenchantment and disillusionment if not handled appropriately. </a:t>
            </a:r>
          </a:p>
          <a:p>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issues arising in the patient registration department of an EMR need to be analyzed to find out the problem areas and </a:t>
            </a:r>
            <a:r>
              <a:rPr lang="en-US" sz="2000" dirty="0" smtClean="0">
                <a:latin typeface="Times New Roman" pitchFamily="18" charset="0"/>
                <a:cs typeface="Times New Roman" pitchFamily="18" charset="0"/>
              </a:rPr>
              <a:t>resolve the </a:t>
            </a:r>
            <a:r>
              <a:rPr lang="en-US" sz="2000" dirty="0" smtClean="0">
                <a:latin typeface="Times New Roman" pitchFamily="18" charset="0"/>
                <a:cs typeface="Times New Roman" pitchFamily="18" charset="0"/>
              </a:rPr>
              <a:t>root cause of issues, even before they crop up, in order to save money and time.</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6" name="Picture 5" descr="objectives-icon.png"/>
          <p:cNvPicPr>
            <a:picLocks noChangeAspect="1"/>
          </p:cNvPicPr>
          <p:nvPr/>
        </p:nvPicPr>
        <p:blipFill>
          <a:blip r:embed="rId3"/>
          <a:stretch>
            <a:fillRect/>
          </a:stretch>
        </p:blipFill>
        <p:spPr>
          <a:xfrm>
            <a:off x="8685552" y="0"/>
            <a:ext cx="2510228" cy="16039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1219200" y="579515"/>
            <a:ext cx="10363200" cy="1143000"/>
          </a:xfrm>
        </p:spPr>
        <p:txBody>
          <a:bodyPr>
            <a:normAutofit fontScale="90000"/>
          </a:bodyPr>
          <a:lstStyle/>
          <a:p>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OBJECTIVES </a:t>
            </a:r>
            <a:r>
              <a:rPr lang="en-US" sz="3600" dirty="0" smtClean="0">
                <a:solidFill>
                  <a:schemeClr val="accent6">
                    <a:lumMod val="75000"/>
                  </a:schemeClr>
                </a:solidFill>
                <a:latin typeface="Times New Roman" panose="02020603050405020304" pitchFamily="18" charset="0"/>
                <a:cs typeface="Times New Roman" panose="02020603050405020304" pitchFamily="18" charset="0"/>
              </a:rPr>
              <a:t/>
            </a:r>
            <a:br>
              <a:rPr lang="en-US" sz="3600" dirty="0" smtClean="0">
                <a:solidFill>
                  <a:schemeClr val="accent6">
                    <a:lumMod val="75000"/>
                  </a:schemeClr>
                </a:solidFill>
                <a:latin typeface="Times New Roman" panose="02020603050405020304" pitchFamily="18" charset="0"/>
                <a:cs typeface="Times New Roman" panose="02020603050405020304" pitchFamily="18" charset="0"/>
              </a:rPr>
            </a:br>
            <a:endParaRPr lang="en-US" sz="36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9364" y="1525252"/>
            <a:ext cx="10972800" cy="4525963"/>
          </a:xfrm>
        </p:spPr>
        <p:txBody>
          <a:bodyPr>
            <a:normAutofit/>
          </a:bodyPr>
          <a:lstStyle/>
          <a:p>
            <a:pPr marL="0" indent="0">
              <a:buNone/>
            </a:pPr>
            <a:r>
              <a:rPr lang="en-US" sz="2000" b="1" dirty="0" smtClean="0">
                <a:latin typeface="Times New Roman" pitchFamily="18" charset="0"/>
                <a:cs typeface="Times New Roman" pitchFamily="18" charset="0"/>
              </a:rPr>
              <a:t>General</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To carry out root cause analysis of major </a:t>
            </a:r>
            <a:r>
              <a:rPr lang="en-US" sz="2000" dirty="0" smtClean="0">
                <a:latin typeface="Times New Roman" pitchFamily="18" charset="0"/>
                <a:cs typeface="Times New Roman" pitchFamily="18" charset="0"/>
              </a:rPr>
              <a:t>issues (identified </a:t>
            </a:r>
            <a:r>
              <a:rPr lang="en-US" sz="2000" dirty="0" smtClean="0">
                <a:latin typeface="Times New Roman" pitchFamily="18" charset="0"/>
                <a:cs typeface="Times New Roman" pitchFamily="18" charset="0"/>
              </a:rPr>
              <a:t>by </a:t>
            </a:r>
            <a:r>
              <a:rPr lang="en-US" sz="2000" dirty="0" smtClean="0">
                <a:latin typeface="Times New Roman" pitchFamily="18" charset="0"/>
                <a:cs typeface="Times New Roman" pitchFamily="18" charset="0"/>
              </a:rPr>
              <a:t>various service restoration incidents) raised </a:t>
            </a:r>
            <a:r>
              <a:rPr lang="en-US" sz="2000" dirty="0">
                <a:latin typeface="Times New Roman" pitchFamily="18" charset="0"/>
                <a:cs typeface="Times New Roman" pitchFamily="18" charset="0"/>
              </a:rPr>
              <a:t>by end </a:t>
            </a:r>
            <a:r>
              <a:rPr lang="en-US" sz="2000" dirty="0" smtClean="0">
                <a:latin typeface="Times New Roman" pitchFamily="18" charset="0"/>
                <a:cs typeface="Times New Roman" pitchFamily="18" charset="0"/>
              </a:rPr>
              <a:t>users for patient registration module</a:t>
            </a:r>
          </a:p>
          <a:p>
            <a:pPr marL="0" indent="0">
              <a:buNone/>
            </a:pPr>
            <a:endParaRPr lang="en-US" sz="2000" dirty="0">
              <a:latin typeface="Times New Roman" pitchFamily="18" charset="0"/>
              <a:cs typeface="Times New Roman" pitchFamily="18" charset="0"/>
            </a:endParaRPr>
          </a:p>
          <a:p>
            <a:pPr marL="0" indent="0">
              <a:buNone/>
            </a:pPr>
            <a:r>
              <a:rPr lang="en-US" sz="2000" b="1" dirty="0" smtClean="0">
                <a:latin typeface="Times New Roman" pitchFamily="18" charset="0"/>
                <a:cs typeface="Times New Roman" pitchFamily="18" charset="0"/>
              </a:rPr>
              <a:t>Specific</a:t>
            </a:r>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Understand the workflow of </a:t>
            </a:r>
            <a:r>
              <a:rPr lang="en-GB"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patient registration</a:t>
            </a:r>
            <a:r>
              <a:rPr lang="en-GB" sz="2000" dirty="0" smtClean="0">
                <a:latin typeface="Times New Roman" pitchFamily="18" charset="0"/>
                <a:cs typeface="Times New Roman" pitchFamily="18" charset="0"/>
              </a:rPr>
              <a:t> module</a:t>
            </a:r>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C</a:t>
            </a:r>
            <a:r>
              <a:rPr lang="en-GB" sz="2000" dirty="0" smtClean="0">
                <a:latin typeface="Times New Roman" pitchFamily="18" charset="0"/>
                <a:cs typeface="Times New Roman" pitchFamily="18" charset="0"/>
              </a:rPr>
              <a:t>ategorize </a:t>
            </a:r>
            <a:r>
              <a:rPr lang="en-GB" sz="2000" dirty="0" smtClean="0">
                <a:latin typeface="Times New Roman" pitchFamily="18" charset="0"/>
                <a:cs typeface="Times New Roman" pitchFamily="18" charset="0"/>
              </a:rPr>
              <a:t>and analyse the different types of issues faced by the </a:t>
            </a:r>
            <a:r>
              <a:rPr lang="en-GB" sz="2000" dirty="0" smtClean="0">
                <a:latin typeface="Times New Roman" pitchFamily="18" charset="0"/>
                <a:cs typeface="Times New Roman" pitchFamily="18" charset="0"/>
              </a:rPr>
              <a:t>user</a:t>
            </a:r>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Identify major </a:t>
            </a:r>
            <a:r>
              <a:rPr lang="en-GB" sz="2000" dirty="0">
                <a:latin typeface="Times New Roman" pitchFamily="18" charset="0"/>
                <a:cs typeface="Times New Roman" pitchFamily="18" charset="0"/>
              </a:rPr>
              <a:t>causes of the incidents occurring in the </a:t>
            </a:r>
            <a:r>
              <a:rPr lang="en-GB" sz="2000" dirty="0" smtClean="0">
                <a:latin typeface="Times New Roman" pitchFamily="18" charset="0"/>
                <a:cs typeface="Times New Roman" pitchFamily="18" charset="0"/>
              </a:rPr>
              <a:t>patient registration </a:t>
            </a:r>
            <a:r>
              <a:rPr lang="en-GB" sz="2000" dirty="0">
                <a:latin typeface="Times New Roman" pitchFamily="18" charset="0"/>
                <a:cs typeface="Times New Roman" pitchFamily="18" charset="0"/>
              </a:rPr>
              <a:t>module</a:t>
            </a:r>
            <a:r>
              <a:rPr lang="en-GB"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I</a:t>
            </a:r>
            <a:r>
              <a:rPr lang="en-GB" sz="2000" dirty="0" smtClean="0">
                <a:latin typeface="Times New Roman" pitchFamily="18" charset="0"/>
                <a:cs typeface="Times New Roman" pitchFamily="18" charset="0"/>
              </a:rPr>
              <a:t>dentify </a:t>
            </a:r>
            <a:r>
              <a:rPr lang="en-GB" sz="2000" dirty="0">
                <a:latin typeface="Times New Roman" pitchFamily="18" charset="0"/>
                <a:cs typeface="Times New Roman" pitchFamily="18" charset="0"/>
              </a:rPr>
              <a:t>the areas in the workflow where the issues crop </a:t>
            </a:r>
            <a:r>
              <a:rPr lang="en-GB" sz="2000" dirty="0" smtClean="0">
                <a:latin typeface="Times New Roman" pitchFamily="18" charset="0"/>
                <a:cs typeface="Times New Roman" pitchFamily="18" charset="0"/>
              </a:rPr>
              <a:t>up</a:t>
            </a:r>
            <a:endParaRPr lang="en-US" sz="2000" dirty="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Recommendations to </a:t>
            </a:r>
            <a:r>
              <a:rPr lang="en-US" sz="2000" dirty="0">
                <a:latin typeface="Times New Roman" pitchFamily="18" charset="0"/>
                <a:cs typeface="Times New Roman" pitchFamily="18" charset="0"/>
              </a:rPr>
              <a:t>minimize the </a:t>
            </a:r>
            <a:r>
              <a:rPr lang="en-US" sz="2000" dirty="0" smtClean="0">
                <a:latin typeface="Times New Roman" pitchFamily="18" charset="0"/>
                <a:cs typeface="Times New Roman" pitchFamily="18" charset="0"/>
              </a:rPr>
              <a:t>issues</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7" name="Picture 6" descr="Types-of-business-objectives-571x173.jpg"/>
          <p:cNvPicPr>
            <a:picLocks noChangeAspect="1"/>
          </p:cNvPicPr>
          <p:nvPr/>
        </p:nvPicPr>
        <p:blipFill>
          <a:blip r:embed="rId3">
            <a:clrChange>
              <a:clrFrom>
                <a:srgbClr val="FFFFFF"/>
              </a:clrFrom>
              <a:clrTo>
                <a:srgbClr val="FFFFFF">
                  <a:alpha val="0"/>
                </a:srgbClr>
              </a:clrTo>
            </a:clrChange>
          </a:blip>
          <a:stretch>
            <a:fillRect/>
          </a:stretch>
        </p:blipFill>
        <p:spPr>
          <a:xfrm>
            <a:off x="1993692" y="4976735"/>
            <a:ext cx="7899815" cy="1647825"/>
          </a:xfrm>
          <a:prstGeom prst="rect">
            <a:avLst/>
          </a:prstGeom>
        </p:spPr>
      </p:pic>
    </p:spTree>
    <p:extLst>
      <p:ext uri="{BB962C8B-B14F-4D97-AF65-F5344CB8AC3E}">
        <p14:creationId xmlns="" xmlns:p14="http://schemas.microsoft.com/office/powerpoint/2010/main" val="98362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89821335_0828ab245b_z.jpg"/>
          <p:cNvPicPr>
            <a:picLocks noChangeAspect="1"/>
          </p:cNvPicPr>
          <p:nvPr/>
        </p:nvPicPr>
        <p:blipFill>
          <a:blip r:embed="rId2"/>
          <a:stretch>
            <a:fillRect/>
          </a:stretch>
        </p:blipFill>
        <p:spPr>
          <a:xfrm>
            <a:off x="0" y="14990"/>
            <a:ext cx="12192000" cy="6898254"/>
          </a:xfrm>
          <a:prstGeom prst="rect">
            <a:avLst/>
          </a:prstGeom>
        </p:spPr>
      </p:pic>
      <p:sp>
        <p:nvSpPr>
          <p:cNvPr id="2" name="Title 1"/>
          <p:cNvSpPr>
            <a:spLocks noGrp="1"/>
          </p:cNvSpPr>
          <p:nvPr>
            <p:ph type="title"/>
          </p:nvPr>
        </p:nvSpPr>
        <p:spPr>
          <a:xfrm>
            <a:off x="624590" y="319608"/>
            <a:ext cx="10972800" cy="1143000"/>
          </a:xfrm>
        </p:spPr>
        <p:txBody>
          <a:bodyPr/>
          <a:lstStyle/>
          <a:p>
            <a:r>
              <a:rPr lang="en-US" sz="3200" b="1" dirty="0" smtClean="0">
                <a:solidFill>
                  <a:schemeClr val="accent6">
                    <a:lumMod val="75000"/>
                  </a:schemeClr>
                </a:solidFill>
                <a:latin typeface="Times New Roman" pitchFamily="18" charset="0"/>
                <a:cs typeface="Times New Roman" pitchFamily="18" charset="0"/>
              </a:rPr>
              <a:t>CONSTRAINTS</a:t>
            </a:r>
            <a:endParaRPr lang="en-US" sz="3600" b="1"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24590" y="1555232"/>
            <a:ext cx="10972800" cy="4525963"/>
          </a:xfrm>
        </p:spPr>
        <p:txBody>
          <a:bodyPr>
            <a:normAutofit/>
          </a:bodyPr>
          <a:lstStyle/>
          <a:p>
            <a:r>
              <a:rPr lang="en-US" sz="2000" dirty="0" smtClean="0">
                <a:latin typeface="Times New Roman" pitchFamily="18" charset="0"/>
                <a:cs typeface="Times New Roman" pitchFamily="18" charset="0"/>
              </a:rPr>
              <a:t>Confidentiality clause of the software company in the IT </a:t>
            </a:r>
            <a:r>
              <a:rPr lang="en-US" sz="2000" dirty="0" smtClean="0">
                <a:latin typeface="Times New Roman" pitchFamily="18" charset="0"/>
                <a:cs typeface="Times New Roman" pitchFamily="18" charset="0"/>
              </a:rPr>
              <a:t>organization</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Anonymizing the data for </a:t>
            </a:r>
            <a:r>
              <a:rPr lang="en-US" sz="2000" dirty="0" smtClean="0">
                <a:latin typeface="Times New Roman" pitchFamily="18" charset="0"/>
                <a:cs typeface="Times New Roman" pitchFamily="18" charset="0"/>
              </a:rPr>
              <a:t>usage</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Restricted and monitored access of the </a:t>
            </a:r>
            <a:r>
              <a:rPr lang="en-US" sz="2000" dirty="0" smtClean="0">
                <a:latin typeface="Times New Roman" pitchFamily="18" charset="0"/>
                <a:cs typeface="Times New Roman" pitchFamily="18" charset="0"/>
              </a:rPr>
              <a:t>database</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Pre-allotted time period of 6 months </a:t>
            </a:r>
            <a:r>
              <a:rPr lang="en-US" sz="2000" dirty="0" smtClean="0">
                <a:latin typeface="Times New Roman" pitchFamily="18" charset="0"/>
                <a:cs typeface="Times New Roman" pitchFamily="18" charset="0"/>
              </a:rPr>
              <a:t>for</a:t>
            </a:r>
            <a:r>
              <a:rPr lang="en-US" sz="2000" dirty="0" smtClean="0">
                <a:latin typeface="Times New Roman" pitchFamily="18" charset="0"/>
                <a:cs typeface="Times New Roman" pitchFamily="18" charset="0"/>
              </a:rPr>
              <a:t> sample data by </a:t>
            </a:r>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organization</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Inability to interact with the end user due to access </a:t>
            </a:r>
            <a:r>
              <a:rPr lang="en-US" sz="2000" dirty="0" smtClean="0">
                <a:latin typeface="Times New Roman" pitchFamily="18" charset="0"/>
                <a:cs typeface="Times New Roman" pitchFamily="18" charset="0"/>
              </a:rPr>
              <a:t>restrictions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Time </a:t>
            </a:r>
            <a:r>
              <a:rPr lang="en-US" sz="2000" dirty="0" smtClean="0">
                <a:latin typeface="Times New Roman" pitchFamily="18" charset="0"/>
                <a:cs typeface="Times New Roman" pitchFamily="18" charset="0"/>
              </a:rPr>
              <a:t>constraint</a:t>
            </a:r>
            <a:endParaRPr lang="en-US" sz="2000" dirty="0">
              <a:latin typeface="Times New Roman" pitchFamily="18" charset="0"/>
              <a:cs typeface="Times New Roman" pitchFamily="18" charset="0"/>
            </a:endParaRPr>
          </a:p>
        </p:txBody>
      </p:sp>
      <p:pic>
        <p:nvPicPr>
          <p:cNvPr id="5" name="Picture 4" descr="constrainsts.jpg"/>
          <p:cNvPicPr>
            <a:picLocks noChangeAspect="1"/>
          </p:cNvPicPr>
          <p:nvPr/>
        </p:nvPicPr>
        <p:blipFill>
          <a:blip r:embed="rId3">
            <a:clrChange>
              <a:clrFrom>
                <a:srgbClr val="FFFFFF"/>
              </a:clrFrom>
              <a:clrTo>
                <a:srgbClr val="FFFFFF">
                  <a:alpha val="0"/>
                </a:srgbClr>
              </a:clrTo>
            </a:clrChange>
          </a:blip>
          <a:stretch>
            <a:fillRect/>
          </a:stretch>
        </p:blipFill>
        <p:spPr>
          <a:xfrm>
            <a:off x="8058463" y="0"/>
            <a:ext cx="3184160" cy="164235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3" name="Title 2"/>
          <p:cNvSpPr>
            <a:spLocks noGrp="1"/>
          </p:cNvSpPr>
          <p:nvPr>
            <p:ph type="title"/>
          </p:nvPr>
        </p:nvSpPr>
        <p:spPr>
          <a:xfrm>
            <a:off x="1222954" y="463004"/>
            <a:ext cx="10515600" cy="817278"/>
          </a:xfrm>
        </p:spPr>
        <p:txBody>
          <a:bodyPr>
            <a:normAutofit/>
          </a:bodyPr>
          <a:lstStyle/>
          <a:p>
            <a:r>
              <a:rPr lang="en-IN" sz="3200" b="1" dirty="0" smtClean="0">
                <a:solidFill>
                  <a:schemeClr val="accent6">
                    <a:lumMod val="75000"/>
                  </a:schemeClr>
                </a:solidFill>
                <a:latin typeface="Times New Roman" panose="02020603050405020304" pitchFamily="18" charset="0"/>
                <a:cs typeface="Times New Roman" panose="02020603050405020304" pitchFamily="18" charset="0"/>
              </a:rPr>
              <a:t>METHODOLOGY</a:t>
            </a:r>
            <a:endParaRPr lang="en-IN" sz="36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588609" y="1386591"/>
            <a:ext cx="10515600" cy="5291527"/>
          </a:xfrm>
        </p:spPr>
        <p:txBody>
          <a:bodyPr>
            <a:noAutofit/>
          </a:bodyPr>
          <a:lstStyle/>
          <a:p>
            <a:pPr>
              <a:lnSpc>
                <a:spcPct val="150000"/>
              </a:lnSpc>
            </a:pPr>
            <a:r>
              <a:rPr lang="en-IN" sz="2000" b="1" dirty="0">
                <a:latin typeface="Times New Roman" panose="02020603050405020304" pitchFamily="18" charset="0"/>
                <a:cs typeface="Times New Roman" panose="02020603050405020304" pitchFamily="18" charset="0"/>
              </a:rPr>
              <a:t>Duration of Data Collection</a:t>
            </a: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October, 2015 to March, 2016</a:t>
            </a:r>
          </a:p>
          <a:p>
            <a:r>
              <a:rPr lang="en-US" sz="2000" b="1" dirty="0" smtClean="0">
                <a:latin typeface="Times New Roman" panose="02020603050405020304" pitchFamily="18" charset="0"/>
                <a:cs typeface="Times New Roman" panose="02020603050405020304" pitchFamily="18" charset="0"/>
              </a:rPr>
              <a:t>Research Design</a:t>
            </a:r>
            <a:r>
              <a:rPr lang="en-US" sz="2000" dirty="0" smtClean="0">
                <a:latin typeface="Times New Roman" panose="02020603050405020304" pitchFamily="18" charset="0"/>
                <a:cs typeface="Times New Roman" panose="02020603050405020304" pitchFamily="18" charset="0"/>
              </a:rPr>
              <a:t>: Retrospective Descriptive Research</a:t>
            </a:r>
          </a:p>
          <a:p>
            <a:r>
              <a:rPr lang="en-US" sz="2000" b="1" dirty="0" smtClean="0">
                <a:latin typeface="Times New Roman" panose="02020603050405020304" pitchFamily="18" charset="0"/>
                <a:cs typeface="Times New Roman" panose="02020603050405020304" pitchFamily="18" charset="0"/>
              </a:rPr>
              <a:t>Sample Design</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Sample Unit: Issue</a:t>
            </a:r>
          </a:p>
          <a:p>
            <a:pPr marL="0" indent="0">
              <a:buNone/>
            </a:pPr>
            <a:r>
              <a:rPr lang="en-US" sz="2000" dirty="0" smtClean="0">
                <a:latin typeface="Times New Roman" panose="02020603050405020304" pitchFamily="18" charset="0"/>
                <a:cs typeface="Times New Roman" panose="02020603050405020304" pitchFamily="18" charset="0"/>
              </a:rPr>
              <a:t>	Sample Size: 405</a:t>
            </a:r>
          </a:p>
          <a:p>
            <a:pPr marL="0" indent="0">
              <a:buNone/>
            </a:pPr>
            <a:r>
              <a:rPr lang="en-US" sz="2000" dirty="0" smtClean="0">
                <a:latin typeface="Times New Roman" panose="02020603050405020304" pitchFamily="18" charset="0"/>
                <a:cs typeface="Times New Roman" panose="02020603050405020304" pitchFamily="18" charset="0"/>
              </a:rPr>
              <a:t>	Sampling Technique: Purposive Sampling</a:t>
            </a:r>
          </a:p>
          <a:p>
            <a:pPr marL="0" indent="0">
              <a:buNone/>
            </a:pPr>
            <a:r>
              <a:rPr lang="en-US" sz="2000" dirty="0" smtClean="0">
                <a:latin typeface="Times New Roman" panose="02020603050405020304" pitchFamily="18" charset="0"/>
                <a:cs typeface="Times New Roman" panose="02020603050405020304" pitchFamily="18" charset="0"/>
              </a:rPr>
              <a:t>	Sampling Area:  Hospitals and clinics in USA</a:t>
            </a:r>
          </a:p>
          <a:p>
            <a:r>
              <a:rPr lang="en-US" sz="2000" b="1" dirty="0" smtClean="0">
                <a:latin typeface="Times New Roman" panose="02020603050405020304" pitchFamily="18" charset="0"/>
                <a:cs typeface="Times New Roman" panose="02020603050405020304" pitchFamily="18" charset="0"/>
              </a:rPr>
              <a:t>Data Collection</a:t>
            </a:r>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Source: Secondary Data</a:t>
            </a:r>
          </a:p>
          <a:p>
            <a:pPr lvl="1"/>
            <a:r>
              <a:rPr lang="en-US" sz="2000" dirty="0" smtClean="0">
                <a:latin typeface="Times New Roman" panose="02020603050405020304" pitchFamily="18" charset="0"/>
                <a:cs typeface="Times New Roman" panose="02020603050405020304" pitchFamily="18" charset="0"/>
              </a:rPr>
              <a:t>Data was collected from the system database</a:t>
            </a:r>
          </a:p>
          <a:p>
            <a:pPr lvl="0"/>
            <a:r>
              <a:rPr lang="en-US" sz="2000" b="1" dirty="0" smtClean="0">
                <a:latin typeface="Times New Roman" panose="02020603050405020304" pitchFamily="18" charset="0"/>
                <a:cs typeface="Times New Roman" panose="02020603050405020304" pitchFamily="18" charset="0"/>
              </a:rPr>
              <a:t>Tools: </a:t>
            </a:r>
            <a:r>
              <a:rPr lang="en-US" sz="2000" dirty="0" smtClean="0">
                <a:latin typeface="Times New Roman" panose="02020603050405020304" pitchFamily="18" charset="0"/>
                <a:cs typeface="Times New Roman" panose="02020603050405020304" pitchFamily="18" charset="0"/>
              </a:rPr>
              <a:t>The data was collected through incident management tool and analyzed through MS Excel</a:t>
            </a:r>
          </a:p>
          <a:p>
            <a:r>
              <a:rPr lang="en-US" sz="2000" b="1" dirty="0" smtClean="0">
                <a:latin typeface="Times New Roman" panose="02020603050405020304" pitchFamily="18" charset="0"/>
                <a:cs typeface="Times New Roman" panose="02020603050405020304" pitchFamily="18" charset="0"/>
              </a:rPr>
              <a:t>Data Analysis</a:t>
            </a:r>
            <a:r>
              <a:rPr lang="en-US" sz="2000" dirty="0" smtClean="0">
                <a:latin typeface="Times New Roman" panose="02020603050405020304" pitchFamily="18" charset="0"/>
                <a:cs typeface="Times New Roman" panose="02020603050405020304" pitchFamily="18" charset="0"/>
              </a:rPr>
              <a:t>: Root Cause analysis</a:t>
            </a:r>
          </a:p>
          <a:p>
            <a:pPr lvl="0"/>
            <a:r>
              <a:rPr lang="en-US" sz="2000" b="1" dirty="0" smtClean="0">
                <a:latin typeface="Times New Roman" panose="02020603050405020304" pitchFamily="18" charset="0"/>
                <a:cs typeface="Times New Roman" panose="02020603050405020304" pitchFamily="18" charset="0"/>
              </a:rPr>
              <a:t>Techniques</a:t>
            </a:r>
            <a:r>
              <a:rPr lang="en-US" sz="2000" dirty="0" smtClean="0">
                <a:latin typeface="Times New Roman" panose="02020603050405020304" pitchFamily="18" charset="0"/>
                <a:cs typeface="Times New Roman" panose="02020603050405020304" pitchFamily="18" charset="0"/>
              </a:rPr>
              <a:t>:  Frequency Tables, Pareto analysis</a:t>
            </a:r>
            <a:endParaRPr lang="en-IN" sz="2000" dirty="0">
              <a:latin typeface="Times New Roman" panose="02020603050405020304" pitchFamily="18" charset="0"/>
              <a:cs typeface="Times New Roman" panose="02020603050405020304" pitchFamily="18" charset="0"/>
            </a:endParaRPr>
          </a:p>
        </p:txBody>
      </p:sp>
      <p:pic>
        <p:nvPicPr>
          <p:cNvPr id="6" name="Picture 5" descr="icon_industrial.gif"/>
          <p:cNvPicPr>
            <a:picLocks noChangeAspect="1"/>
          </p:cNvPicPr>
          <p:nvPr/>
        </p:nvPicPr>
        <p:blipFill>
          <a:blip r:embed="rId3"/>
          <a:stretch>
            <a:fillRect/>
          </a:stretch>
        </p:blipFill>
        <p:spPr>
          <a:xfrm>
            <a:off x="8458669" y="0"/>
            <a:ext cx="2544111" cy="2323475"/>
          </a:xfrm>
          <a:prstGeom prst="rect">
            <a:avLst/>
          </a:prstGeom>
        </p:spPr>
      </p:pic>
    </p:spTree>
    <p:extLst>
      <p:ext uri="{BB962C8B-B14F-4D97-AF65-F5344CB8AC3E}">
        <p14:creationId xmlns="" xmlns:p14="http://schemas.microsoft.com/office/powerpoint/2010/main" val="1197521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a:xfrm>
            <a:off x="1279763" y="223285"/>
            <a:ext cx="10515600" cy="1325563"/>
          </a:xfrm>
        </p:spPr>
        <p:txBody>
          <a:bodyPr>
            <a:normAutofit/>
          </a:bodyPr>
          <a:lstStyle/>
          <a:p>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INCIDENT INTAKE PROCESS</a:t>
            </a:r>
            <a:endParaRPr 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nvGraphicFramePr>
        <p:xfrm>
          <a:off x="2513967" y="2050905"/>
          <a:ext cx="8001586" cy="4297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40388792.jpg"/>
          <p:cNvPicPr>
            <a:picLocks noChangeAspect="1"/>
          </p:cNvPicPr>
          <p:nvPr/>
        </p:nvPicPr>
        <p:blipFill>
          <a:blip r:embed="rId7">
            <a:clrChange>
              <a:clrFrom>
                <a:srgbClr val="FFFFFF"/>
              </a:clrFrom>
              <a:clrTo>
                <a:srgbClr val="FFFFFF">
                  <a:alpha val="0"/>
                </a:srgbClr>
              </a:clrTo>
            </a:clrChange>
          </a:blip>
          <a:stretch>
            <a:fillRect/>
          </a:stretch>
        </p:blipFill>
        <p:spPr>
          <a:xfrm>
            <a:off x="453036" y="199453"/>
            <a:ext cx="1944141" cy="1944141"/>
          </a:xfrm>
          <a:prstGeom prst="rect">
            <a:avLst/>
          </a:prstGeom>
        </p:spPr>
      </p:pic>
    </p:spTree>
    <p:extLst>
      <p:ext uri="{BB962C8B-B14F-4D97-AF65-F5344CB8AC3E}">
        <p14:creationId xmlns="" xmlns:p14="http://schemas.microsoft.com/office/powerpoint/2010/main" val="2442169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89821335_0828ab245b_z.jpg"/>
          <p:cNvPicPr>
            <a:picLocks noChangeAspect="1"/>
          </p:cNvPicPr>
          <p:nvPr/>
        </p:nvPicPr>
        <p:blipFill>
          <a:blip r:embed="rId2"/>
          <a:stretch>
            <a:fillRect/>
          </a:stretch>
        </p:blipFill>
        <p:spPr>
          <a:xfrm>
            <a:off x="0" y="0"/>
            <a:ext cx="12192000" cy="6898254"/>
          </a:xfrm>
          <a:prstGeom prst="rect">
            <a:avLst/>
          </a:prstGeom>
        </p:spPr>
      </p:pic>
      <p:sp>
        <p:nvSpPr>
          <p:cNvPr id="2" name="Title 1"/>
          <p:cNvSpPr>
            <a:spLocks noGrp="1"/>
          </p:cNvSpPr>
          <p:nvPr>
            <p:ph type="title"/>
          </p:nvPr>
        </p:nvSpPr>
        <p:spPr/>
        <p:txBody>
          <a:bodyPr>
            <a:normAutofit/>
          </a:bodyPr>
          <a:lstStyle/>
          <a:p>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INCIDENT RESOLUTION PROCESS</a:t>
            </a:r>
            <a:endParaRPr 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1400907" y="1417662"/>
          <a:ext cx="8732444" cy="523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40388792.jpg"/>
          <p:cNvPicPr>
            <a:picLocks noChangeAspect="1"/>
          </p:cNvPicPr>
          <p:nvPr/>
        </p:nvPicPr>
        <p:blipFill>
          <a:blip r:embed="rId7">
            <a:clrChange>
              <a:clrFrom>
                <a:srgbClr val="FFFFFF"/>
              </a:clrFrom>
              <a:clrTo>
                <a:srgbClr val="FFFFFF">
                  <a:alpha val="0"/>
                </a:srgbClr>
              </a:clrTo>
            </a:clrChange>
          </a:blip>
          <a:stretch>
            <a:fillRect/>
          </a:stretch>
        </p:blipFill>
        <p:spPr>
          <a:xfrm>
            <a:off x="10247859" y="0"/>
            <a:ext cx="1944141" cy="1944141"/>
          </a:xfrm>
          <a:prstGeom prst="rect">
            <a:avLst/>
          </a:prstGeom>
        </p:spPr>
      </p:pic>
    </p:spTree>
    <p:extLst>
      <p:ext uri="{BB962C8B-B14F-4D97-AF65-F5344CB8AC3E}">
        <p14:creationId xmlns="" xmlns:p14="http://schemas.microsoft.com/office/powerpoint/2010/main" val="4102803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8604</TotalTime>
  <Words>869</Words>
  <Application>Microsoft Office PowerPoint</Application>
  <PresentationFormat>Custom</PresentationFormat>
  <Paragraphs>132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DISSERTATION PRESENTATION:  ROOT CAUSE ANALYSIS OF ISSUES IN PATIENT REGISTRATION DEPARTMENT OF AN EMR IMPLEMENTED IN U.S. HEALTHCARE FACILITIES            </vt:lpstr>
      <vt:lpstr>ROAD MAP</vt:lpstr>
      <vt:lpstr>ORGANIZATION PROFILE AND LEARNING </vt:lpstr>
      <vt:lpstr>PROBLEM STATEMENT</vt:lpstr>
      <vt:lpstr>OBJECTIVES  </vt:lpstr>
      <vt:lpstr>CONSTRAINTS</vt:lpstr>
      <vt:lpstr>METHODOLOGY</vt:lpstr>
      <vt:lpstr>INCIDENT INTAKE PROCESS</vt:lpstr>
      <vt:lpstr>INCIDENT RESOLUTION PROCESS</vt:lpstr>
      <vt:lpstr>RESULTS AND ANALYSIS</vt:lpstr>
      <vt:lpstr>NUMBER AND PERCENTAGE OF ISSUES ACCORDING TO PRIORITY </vt:lpstr>
      <vt:lpstr>NUMBER OF ISSUES ACCORDING  TO PRIORITY AND REGION</vt:lpstr>
      <vt:lpstr>COMPARISON OF ISSUES ACCORDING TO PRIORITY IN CENTRAL AND PACIFIC TIME ZONE</vt:lpstr>
      <vt:lpstr>ROOT CAUSE ANALYSIS OF THE  OVERALL ISSUES</vt:lpstr>
      <vt:lpstr>FISHBONE DIAGRAM</vt:lpstr>
      <vt:lpstr>PARETO ANALYSIS OF ALL THE USER SERVICE RESTORATIONS BASED ON TYPES OF ISSUES FROM OCTOBER’2015-MARCH’2016 </vt:lpstr>
      <vt:lpstr>PARETO ANALYSIS OF ALL THE USER SERVICE RESTORATIONS BASED ON TYPES OF ISSUES ARISING FROM THE CENTRAL REGION</vt:lpstr>
      <vt:lpstr>PARETO ANALYSIS OF ALL THE USER SERVICE RESTORATIONS BASED ON TYPES OF ISSUES ARISING FROM THE PACIFIC REGION</vt:lpstr>
      <vt:lpstr>CONCLUSION</vt:lpstr>
      <vt:lpstr>RECOMMENDATIONS</vt:lpstr>
      <vt:lpstr>Slide 21</vt:lpstr>
    </vt:vector>
  </TitlesOfParts>
  <Company>Deloitte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Dissertation Presentation        </dc:title>
  <dc:creator>Arabatti, Shrishti</dc:creator>
  <cp:lastModifiedBy>Nabeela</cp:lastModifiedBy>
  <cp:revision>128</cp:revision>
  <dcterms:created xsi:type="dcterms:W3CDTF">2016-04-19T10:45:32Z</dcterms:created>
  <dcterms:modified xsi:type="dcterms:W3CDTF">2016-05-18T06:29:11Z</dcterms:modified>
</cp:coreProperties>
</file>