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8"/>
  </p:notesMasterIdLst>
  <p:sldIdLst>
    <p:sldId id="256" r:id="rId2"/>
    <p:sldId id="257" r:id="rId3"/>
    <p:sldId id="268" r:id="rId4"/>
    <p:sldId id="266" r:id="rId5"/>
    <p:sldId id="267" r:id="rId6"/>
    <p:sldId id="264" r:id="rId7"/>
    <p:sldId id="265" r:id="rId8"/>
    <p:sldId id="258" r:id="rId9"/>
    <p:sldId id="259" r:id="rId10"/>
    <p:sldId id="324" r:id="rId11"/>
    <p:sldId id="260" r:id="rId12"/>
    <p:sldId id="261" r:id="rId13"/>
    <p:sldId id="262" r:id="rId14"/>
    <p:sldId id="263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7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3" r:id="rId37"/>
    <p:sldId id="294" r:id="rId38"/>
    <p:sldId id="295" r:id="rId39"/>
    <p:sldId id="296" r:id="rId40"/>
    <p:sldId id="297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4" r:id="rId53"/>
    <p:sldId id="310" r:id="rId54"/>
    <p:sldId id="311" r:id="rId55"/>
    <p:sldId id="315" r:id="rId56"/>
    <p:sldId id="312" r:id="rId57"/>
    <p:sldId id="313" r:id="rId58"/>
    <p:sldId id="317" r:id="rId59"/>
    <p:sldId id="316" r:id="rId60"/>
    <p:sldId id="318" r:id="rId61"/>
    <p:sldId id="319" r:id="rId62"/>
    <p:sldId id="323" r:id="rId63"/>
    <p:sldId id="320" r:id="rId64"/>
    <p:sldId id="321" r:id="rId65"/>
    <p:sldId id="325" r:id="rId66"/>
    <p:sldId id="322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DE11F-E32D-4CFD-8B09-DEE3A87A0B1E}" type="datetimeFigureOut">
              <a:rPr lang="en-IN" smtClean="0"/>
              <a:t>17-05-2016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1C0B5-688C-442D-B021-084FB1EE10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348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1A8E-247D-42F2-BF0E-196294E0A578}" type="datetime1">
              <a:rPr lang="en-IN" smtClean="0"/>
              <a:t>17-05-2016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References: Modern Trends in Planning and designing of hospitals by Gupta Shakti kumar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388-DCF9-4400-BE29-67712E3BB6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9595-77A8-42F3-BE27-8F9F8878E3E8}" type="datetime1">
              <a:rPr lang="en-IN" smtClean="0"/>
              <a:t>17-05-2016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References: Modern Trends in Planning and designing of hospitals by Gupta Shakti kumar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388-DCF9-4400-BE29-67712E3BB6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326-2875-4BD5-B174-042143B68A5B}" type="datetime1">
              <a:rPr lang="en-IN" smtClean="0"/>
              <a:t>17-05-2016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References: Modern Trends in Planning and designing of hospitals by Gupta Shakti kumar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388-DCF9-4400-BE29-67712E3BB6CA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CB87-0475-434E-B73D-9F30237B6564}" type="datetime1">
              <a:rPr lang="en-IN" smtClean="0"/>
              <a:t>17-05-2016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References: Modern Trends in Planning and designing of hospitals by Gupta Shakti kumar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388-DCF9-4400-BE29-67712E3BB6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D098-293F-4497-92BA-DC812ED6DB87}" type="datetime1">
              <a:rPr lang="en-IN" smtClean="0"/>
              <a:t>17-05-2016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References: Modern Trends in Planning and designing of hospitals by Gupta Shakti kumar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388-DCF9-4400-BE29-67712E3BB6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5A31-BE7A-4CB9-A391-7A2BFE1E2B59}" type="datetime1">
              <a:rPr lang="en-IN" smtClean="0"/>
              <a:t>17-05-2016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References: Modern Trends in Planning and designing of hospitals by Gupta Shakti kumar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388-DCF9-4400-BE29-67712E3BB6CA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C59-398E-45AE-AF2D-A0F40E1B44E2}" type="datetime1">
              <a:rPr lang="en-IN" smtClean="0"/>
              <a:t>17-05-2016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References: Modern Trends in Planning and designing of hospitals by Gupta Shakti kumar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388-DCF9-4400-BE29-67712E3BB6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4E95-BC09-42F7-86DE-96AAFD2ECF03}" type="datetime1">
              <a:rPr lang="en-IN" smtClean="0"/>
              <a:t>17-05-2016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References: Modern Trends in Planning and designing of hospitals by Gupta Shakti kumar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388-DCF9-4400-BE29-67712E3BB6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9BD1-F248-4064-91B7-B8F0CA2E63FF}" type="datetime1">
              <a:rPr lang="en-IN" smtClean="0"/>
              <a:t>17-05-2016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References: Modern Trends in Planning and designing of hospitals by Gupta Shakti kumar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388-DCF9-4400-BE29-67712E3BB6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4BE3-A004-4F8A-B954-8D607AB2ADD4}" type="datetime1">
              <a:rPr lang="en-IN" smtClean="0"/>
              <a:t>17-05-2016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References: Modern Trends in Planning and designing of hospitals by Gupta Shakti kumar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388-DCF9-4400-BE29-67712E3BB6CA}" type="slidenum">
              <a:rPr lang="en-IN" smtClean="0"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705E-3C35-4D99-AB1D-D7A0A3517B10}" type="datetime1">
              <a:rPr lang="en-IN" smtClean="0"/>
              <a:t>17-05-2016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References: Modern Trends in Planning and designing of hospitals by Gupta Shakti kumar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1388-DCF9-4400-BE29-67712E3BB6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9D9863-F88B-4A70-B790-2615E1A7544A}" type="datetime1">
              <a:rPr lang="en-IN" smtClean="0"/>
              <a:t>17-05-2016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IN" smtClean="0"/>
              <a:t>References: Modern Trends in Planning and designing of hospitals by Gupta Shakti kumar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A3B1388-DCF9-4400-BE29-67712E3BB6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Process%20Flow%20of%20Laboratories.docx" TargetMode="Externa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icmr.nic.in/guidelines/GCLP.pdf" TargetMode="External"/><Relationship Id="rId2" Type="http://schemas.openxmlformats.org/officeDocument/2006/relationships/hyperlink" Target="http://www.mciindia.org/helpdesk/how_to_start/STANDARD%20FOR%20150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nabl-india.org/nabl/file_download.php?filename=201210170522-NABL-112-doc%20.pdf" TargetMode="External"/><Relationship Id="rId4" Type="http://schemas.openxmlformats.org/officeDocument/2006/relationships/hyperlink" Target="http://clinicalestablishmentstraining.nic.in/WriteReadData/669.pdf" TargetMode="Externa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uploads/system/uploads/attachment_data/file/149167/HBN_15.pdf" TargetMode="External"/><Relationship Id="rId7" Type="http://schemas.openxmlformats.org/officeDocument/2006/relationships/hyperlink" Target="http://www.naco.gov.in/upload/2014%20mslns/BTS/Drug%20&amp;%20Cosmetic%20Act%201940.pdf" TargetMode="External"/><Relationship Id="rId2" Type="http://schemas.openxmlformats.org/officeDocument/2006/relationships/hyperlink" Target="https://law.resource.org/pub/in/bis/S09/is.iso.15189.2007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edtechnet.com/public_pdf/mtc17.pdf" TargetMode="External"/><Relationship Id="rId5" Type="http://schemas.openxmlformats.org/officeDocument/2006/relationships/hyperlink" Target="http://www.informedesign.org/_news/sept_v03r-p.pdf" TargetMode="External"/><Relationship Id="rId4" Type="http://schemas.openxmlformats.org/officeDocument/2006/relationships/hyperlink" Target="http://www.healthdesign.com.au/haad.hfg/Full_Index/full_index.html" TargetMode="Externa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568952" cy="448781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Stencil" pitchFamily="82" charset="0"/>
              </a:rPr>
              <a:t>Dissertation report</a:t>
            </a:r>
            <a:br>
              <a:rPr lang="en-US" sz="6000" dirty="0" smtClean="0">
                <a:solidFill>
                  <a:schemeClr val="bg1"/>
                </a:solidFill>
                <a:latin typeface="Stencil" pitchFamily="82" charset="0"/>
              </a:rPr>
            </a:br>
            <a:endParaRPr lang="en-IN" sz="6000" dirty="0">
              <a:solidFill>
                <a:schemeClr val="bg1"/>
              </a:solidFill>
              <a:latin typeface="Stencil" pitchFamily="8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483768" y="5301208"/>
            <a:ext cx="6400800" cy="14732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by: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Priyanka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Anchalia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PG/14/051</a:t>
            </a:r>
          </a:p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Hospital Batch</a:t>
            </a:r>
          </a:p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IIHMR-Delhi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12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60648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Study findings:</a:t>
            </a:r>
            <a:endParaRPr lang="en-IN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001" y="971436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200000"/>
              </a:lnSpc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Infrastructure Planning</a:t>
            </a:r>
          </a:p>
          <a:p>
            <a:pPr marL="971550" lvl="1" indent="-514350" algn="just">
              <a:lnSpc>
                <a:spcPct val="200000"/>
              </a:lnSpc>
              <a:buAutoNum type="romanL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Space Allocated for different laboratory areas is sufficient.</a:t>
            </a:r>
          </a:p>
          <a:p>
            <a:pPr marL="971550" lvl="1" indent="-514350" algn="just">
              <a:lnSpc>
                <a:spcPct val="200000"/>
              </a:lnSpc>
              <a:buAutoNum type="romanL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Area wise planning for: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20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a) MEP, Fire, HVAC, Pneumatic and IT requirements</a:t>
            </a:r>
          </a:p>
          <a:p>
            <a:pPr lvl="1" algn="just">
              <a:lnSpc>
                <a:spcPct val="20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b) Furniture &amp; Fixture requirements</a:t>
            </a:r>
          </a:p>
          <a:p>
            <a:pPr lvl="1" algn="just">
              <a:lnSpc>
                <a:spcPct val="20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c) Flooring, Ceiling, Cornice, Wall finish etc. specifications</a:t>
            </a:r>
          </a:p>
          <a:p>
            <a:pPr marL="971550" lvl="1" indent="-514350" algn="just">
              <a:lnSpc>
                <a:spcPct val="200000"/>
              </a:lnSpc>
              <a:buAutoNum type="romanLcParenR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 algn="just">
              <a:lnSpc>
                <a:spcPct val="200000"/>
              </a:lnSpc>
              <a:buAutoNum type="romanLcParenR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20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7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803928"/>
              </p:ext>
            </p:extLst>
          </p:nvPr>
        </p:nvGraphicFramePr>
        <p:xfrm>
          <a:off x="323528" y="980728"/>
          <a:ext cx="8568952" cy="34701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47489"/>
                <a:gridCol w="1480092"/>
                <a:gridCol w="1036915"/>
                <a:gridCol w="910574"/>
                <a:gridCol w="1713790"/>
                <a:gridCol w="1480092"/>
              </a:tblGrid>
              <a:tr h="259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MEP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HVAC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Pneumatic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Station ( 1</a:t>
                      </a:r>
                      <a:r>
                        <a:rPr lang="en-IN" sz="1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floor &amp; EHC)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Plumbing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lights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(UPS Light-1)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Handicapped toilet Facility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per NFPA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Barcoding system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1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Hand washing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facility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 Detector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Countertops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Computer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Points 6/16 amps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Printer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Point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3990"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Voice Call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-684584" y="197171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I) Sample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Collection areas</a:t>
            </a:r>
          </a:p>
        </p:txBody>
      </p:sp>
    </p:spTree>
    <p:extLst>
      <p:ext uri="{BB962C8B-B14F-4D97-AF65-F5344CB8AC3E}">
        <p14:creationId xmlns:p14="http://schemas.microsoft.com/office/powerpoint/2010/main" val="249779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438985"/>
              </p:ext>
            </p:extLst>
          </p:nvPr>
        </p:nvGraphicFramePr>
        <p:xfrm>
          <a:off x="251520" y="260648"/>
          <a:ext cx="8712968" cy="4442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7604"/>
                <a:gridCol w="4825364"/>
              </a:tblGrid>
              <a:tr h="2186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</a:t>
                      </a: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lang="en-US" sz="18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Fixture Requirements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2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Fixtures &amp; Fittings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Phlebotomy chair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Sliding Door (Solid Core/ Glass, Paint finish, Single leaf/ double leaf, half 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glazed)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Workstation (Laminated, Small, 90cm high)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Cupboards (Wall Mounted-Overhead &amp; Under bench)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Adjustable-height office Chair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Dispenser: Disposable gloves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Louvered panel 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with 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storage bins</a:t>
                      </a:r>
                      <a:b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  <a:b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Side Shelves to keep syringes, needles, cotton etc.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Mounted</a:t>
                      </a:r>
                      <a:r>
                        <a:rPr lang="en-US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Soap 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Dispenser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Display Board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Mounted Paper Towel Dispenser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0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</a:t>
                      </a:r>
                      <a:r>
                        <a:rPr lang="en-US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Bins</a:t>
                      </a:r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Curtain track: bed screen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375"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Curtain: bed screen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51" marR="616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19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40992"/>
              </p:ext>
            </p:extLst>
          </p:nvPr>
        </p:nvGraphicFramePr>
        <p:xfrm>
          <a:off x="179512" y="188640"/>
          <a:ext cx="8784976" cy="440417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16716"/>
                <a:gridCol w="4968260"/>
              </a:tblGrid>
              <a:tr h="626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Flooring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Vinyl, Standard slip resistant, seamless, coved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0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Plasterboard, paint, washable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0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Cornice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Aluminium, powdercoat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6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Skirting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Vinyl, Prefinished, Floor Vinyl Coved, 15cm high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0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Finish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Paint, Acrylic Washable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52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Protection (if required)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Composite, Prefinished PVC, Corner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guards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 1500 AFFL/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Crash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rail at 900 AFFL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6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6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fluorescent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down lights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689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96089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II) Reception &amp; Reporting Areas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620905"/>
              </p:ext>
            </p:extLst>
          </p:nvPr>
        </p:nvGraphicFramePr>
        <p:xfrm>
          <a:off x="323528" y="908720"/>
          <a:ext cx="8640959" cy="38473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20280"/>
                <a:gridCol w="1656184"/>
                <a:gridCol w="1080120"/>
                <a:gridCol w="936104"/>
                <a:gridCol w="1224136"/>
                <a:gridCol w="1224135"/>
              </a:tblGrid>
              <a:tr h="3430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MEP</a:t>
                      </a:r>
                      <a:endParaRPr lang="en-IN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Fire</a:t>
                      </a:r>
                      <a:endParaRPr lang="en-IN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HVAC</a:t>
                      </a:r>
                      <a:endParaRPr lang="en-IN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Pneumatic Station</a:t>
                      </a:r>
                      <a:endParaRPr lang="en-IN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IN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24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</a:t>
                      </a:r>
                      <a:endParaRPr lang="en-IN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Plumbing</a:t>
                      </a:r>
                      <a:endParaRPr lang="en-IN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86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Tubelights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(UPS Light-1)</a:t>
                      </a:r>
                      <a:endParaRPr lang="en-IN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Drinking Water Facility</a:t>
                      </a:r>
                      <a:endParaRPr lang="en-IN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per NFPA</a:t>
                      </a:r>
                      <a:endParaRPr lang="en-IN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IN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en-US" sz="1800" b="0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(For Blood Bank)</a:t>
                      </a:r>
                      <a:endParaRPr lang="en-IN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Computer</a:t>
                      </a:r>
                      <a:endParaRPr lang="en-IN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6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Fan</a:t>
                      </a:r>
                      <a:endParaRPr lang="en-IN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 Detector</a:t>
                      </a:r>
                      <a:endParaRPr lang="en-IN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b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b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Printer</a:t>
                      </a:r>
                      <a:endParaRPr lang="en-IN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6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Points 6/16 amps</a:t>
                      </a:r>
                      <a:endParaRPr lang="en-IN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b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b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b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b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Point</a:t>
                      </a:r>
                      <a:endParaRPr lang="en-IN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1792">
                <a:tc>
                  <a:txBody>
                    <a:bodyPr/>
                    <a:lstStyle/>
                    <a:p>
                      <a:pPr algn="ctr"/>
                      <a:endParaRPr lang="en-IN" sz="1800" b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b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b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b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b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Voice Call</a:t>
                      </a:r>
                      <a:endParaRPr lang="en-IN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684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484783"/>
              </p:ext>
            </p:extLst>
          </p:nvPr>
        </p:nvGraphicFramePr>
        <p:xfrm>
          <a:off x="251520" y="260648"/>
          <a:ext cx="8712968" cy="2501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3140"/>
                <a:gridCol w="5489828"/>
              </a:tblGrid>
              <a:tr h="5001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</a:t>
                      </a: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lang="en-IN" sz="18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Fixture</a:t>
                      </a: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Requirements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56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Fixtures &amp; Fittings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Workstation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Cupboards (wall mounted overbench &amp; underbench)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Adustable height office chairs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Display Board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Waste</a:t>
                      </a:r>
                      <a:r>
                        <a:rPr lang="en-US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Bins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606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128769"/>
              </p:ext>
            </p:extLst>
          </p:nvPr>
        </p:nvGraphicFramePr>
        <p:xfrm>
          <a:off x="251520" y="188640"/>
          <a:ext cx="8712968" cy="39601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18785"/>
                <a:gridCol w="5394183"/>
              </a:tblGrid>
              <a:tr h="4801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Tiles, Standard slip resistant;</a:t>
                      </a:r>
                      <a:endParaRPr lang="en-IN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79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Acoustic, Prefinished, Drop-in tiles, 60 cm x 120 cm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01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Cornice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Aluminium, powdercoat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7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Skirting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Laminate, Prefinished, 15 cm high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01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Finish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Paint, Acrylic Washable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80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6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01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fluorescent &amp; down lights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3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332655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III) Waiting Areas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794676"/>
              </p:ext>
            </p:extLst>
          </p:nvPr>
        </p:nvGraphicFramePr>
        <p:xfrm>
          <a:off x="251520" y="980728"/>
          <a:ext cx="8712967" cy="28032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17278"/>
                <a:gridCol w="1181872"/>
                <a:gridCol w="1171595"/>
                <a:gridCol w="1019493"/>
                <a:gridCol w="1602208"/>
                <a:gridCol w="1020521"/>
              </a:tblGrid>
              <a:tr h="18986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MEP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HVAC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Pneumatic Station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9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Plumbing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01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lights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(UPS Light-1)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per NFPA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3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 Detector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7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Points 6/16 amps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085540"/>
              </p:ext>
            </p:extLst>
          </p:nvPr>
        </p:nvGraphicFramePr>
        <p:xfrm>
          <a:off x="251520" y="4149080"/>
          <a:ext cx="8640960" cy="2223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/>
                <a:gridCol w="5184576"/>
              </a:tblGrid>
              <a:tr h="39820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&amp; Fixture Requirements</a:t>
                      </a:r>
                      <a:endParaRPr lang="en-IN" sz="18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98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Fixtures &amp; Fittings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Chairs: Waiting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Door  (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Solid Core/ Glass, Painted, Single leaf, half glazed with 92 cm clear opening)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Rack for magazine/ newspaper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Waste</a:t>
                      </a:r>
                      <a:r>
                        <a:rPr lang="en-US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Bins</a:t>
                      </a:r>
                      <a:endParaRPr lang="en-IN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25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180717"/>
              </p:ext>
            </p:extLst>
          </p:nvPr>
        </p:nvGraphicFramePr>
        <p:xfrm>
          <a:off x="251520" y="188642"/>
          <a:ext cx="8712968" cy="345638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18785"/>
                <a:gridCol w="5394183"/>
              </a:tblGrid>
              <a:tr h="424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Flooring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Tiles, Standard slip resistant;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4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Acoustic, Prefinished, Drop-in tiles, 60 cm x 120 cm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4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Cornice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Aluminium, powdercoat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03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Skirting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Timber, Paint, 15 cm high &amp; 2 cm thick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4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Finish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Paint, Acrylic Washable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11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38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41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fluorescent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3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609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IV) Office Areas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32308"/>
              </p:ext>
            </p:extLst>
          </p:nvPr>
        </p:nvGraphicFramePr>
        <p:xfrm>
          <a:off x="260971" y="980728"/>
          <a:ext cx="8703516" cy="35971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94451"/>
                <a:gridCol w="1308916"/>
                <a:gridCol w="1170324"/>
                <a:gridCol w="1019414"/>
                <a:gridCol w="1454693"/>
                <a:gridCol w="1455718"/>
              </a:tblGrid>
              <a:tr h="3092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MEP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HVAC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Pneumatic Station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Plumbing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lights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(UPS Light-1)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per NFPA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Computer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 Detector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Point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0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Points 6/16 amps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Voice Call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UPS power point for computer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4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18277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Learning:</a:t>
            </a:r>
            <a:endParaRPr lang="en-IN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268760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813" y="1500334"/>
            <a:ext cx="83846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Basic understanding of  architecture of hospital building.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to interact with vendors for product specification of various biomedical equipments.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Design brief of BMW management 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Planning of laboratory services using various guidelines.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0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109697"/>
              </p:ext>
            </p:extLst>
          </p:nvPr>
        </p:nvGraphicFramePr>
        <p:xfrm>
          <a:off x="251520" y="188641"/>
          <a:ext cx="8712968" cy="3752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8785"/>
                <a:gridCol w="5394183"/>
              </a:tblGrid>
              <a:tr h="429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</a:t>
                      </a: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lang="en-IN" sz="18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Fixture </a:t>
                      </a: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Requirements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99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Fixtures &amp; Fittings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Workstation with drawers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Cupboards (wall mounted)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Adjustable height office Chairs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(Solid Core/ Glass, Painted, Single leaf, half glazed with 92 cm clear opening &amp; Lockable)</a:t>
                      </a:r>
                      <a:endParaRPr lang="en-IN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Adjustable height office Chairs: Visitor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Display Board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Waste Bins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0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177581"/>
              </p:ext>
            </p:extLst>
          </p:nvPr>
        </p:nvGraphicFramePr>
        <p:xfrm>
          <a:off x="179512" y="188640"/>
          <a:ext cx="8784976" cy="36004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46213"/>
                <a:gridCol w="5438763"/>
              </a:tblGrid>
              <a:tr h="4104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Flooring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Tiles, Standard slip resistant;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Acoustic, Prefinished, Drop-in tiles, 60 cm x 120 cm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4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Cornice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Aluminium, powdercoat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Skirting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Timber, Paint, 15 cm high &amp; 2 cm thick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Finish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Paint, Acrylic Washable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9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(if required)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3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fluorescent 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47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04609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V) FNAC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978636"/>
              </p:ext>
            </p:extLst>
          </p:nvPr>
        </p:nvGraphicFramePr>
        <p:xfrm>
          <a:off x="251520" y="1052736"/>
          <a:ext cx="8640961" cy="34701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20280"/>
                <a:gridCol w="1440160"/>
                <a:gridCol w="1080120"/>
                <a:gridCol w="936104"/>
                <a:gridCol w="1219042"/>
                <a:gridCol w="1445255"/>
              </a:tblGrid>
              <a:tr h="259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MEP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HVAC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Pneumatic Station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0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Plumbing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48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lights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(UPS Light-1)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Hand washing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Facility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per NFPA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Barcoding Facility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 Detector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Computer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2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Points 6/16 amps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Point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1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UPS power point for computer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Voice Call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92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817494"/>
              </p:ext>
            </p:extLst>
          </p:nvPr>
        </p:nvGraphicFramePr>
        <p:xfrm>
          <a:off x="179512" y="188640"/>
          <a:ext cx="8784976" cy="292874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494696"/>
                <a:gridCol w="5290280"/>
              </a:tblGrid>
              <a:tr h="2292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</a:t>
                      </a: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lang="en-IN" sz="18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Fixture Requirements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67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Fixtures &amp; Fittings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Examination Bed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Cupboards (Wall mounted &amp; Underbench)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Workstation with drawers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Self-Closing Door (Solid Core/ Glass, Paint finish, Single leaf, half glazzed, 92 cm clear opening)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Adjustable height office Chairs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Display Board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Stool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Bins</a:t>
                      </a:r>
                      <a:endParaRPr lang="en-IN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645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616112"/>
              </p:ext>
            </p:extLst>
          </p:nvPr>
        </p:nvGraphicFramePr>
        <p:xfrm>
          <a:off x="251520" y="260648"/>
          <a:ext cx="8712968" cy="416655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18786"/>
                <a:gridCol w="5394182"/>
              </a:tblGrid>
              <a:tr h="297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Flooring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Vinyl, Standard slip resistant, seamless, coved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</a:tr>
              <a:tr h="412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Plasterboard, Prefinished, Drop-in tiles, 60 cm x120 cm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</a:tr>
              <a:tr h="262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Cornice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Aluminium, Powder coat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</a:tr>
              <a:tr h="311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Skirting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Vinyl, Prefinished, Floor Vinyl Coved 15 cm high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</a:tr>
              <a:tr h="536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Finish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Paint, Acrylic Washable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wet areas: Tiles, Glazed, Splashback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</a:tr>
              <a:tr h="2805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</a:tr>
              <a:tr h="742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(if required)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Composite, Prefinished PVC, Protection plate to 900 AFFL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also be done to door frame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</a:tr>
              <a:tr h="345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fluorescent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</a:tr>
              <a:tr h="262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Remarks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Windows desirable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178" marR="671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978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609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VI) Stores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472031"/>
              </p:ext>
            </p:extLst>
          </p:nvPr>
        </p:nvGraphicFramePr>
        <p:xfrm>
          <a:off x="275006" y="764704"/>
          <a:ext cx="8617473" cy="20792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68349"/>
                <a:gridCol w="1224589"/>
                <a:gridCol w="1080120"/>
                <a:gridCol w="1224136"/>
                <a:gridCol w="1296144"/>
                <a:gridCol w="1224135"/>
              </a:tblGrid>
              <a:tr h="19372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MEP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Fire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HVAC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Pneumatic Station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</a:tr>
              <a:tr h="501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Plumbing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39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lights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(UPS Light-1)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per NFPA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Access Control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</a:tr>
              <a:tr h="339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Points 6/16 amps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 Detector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351" marR="55351" marT="0" marB="0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438276"/>
              </p:ext>
            </p:extLst>
          </p:nvPr>
        </p:nvGraphicFramePr>
        <p:xfrm>
          <a:off x="233264" y="3284984"/>
          <a:ext cx="8731224" cy="1285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572"/>
                <a:gridCol w="5956652"/>
              </a:tblGrid>
              <a:tr h="1850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</a:t>
                      </a:r>
                      <a:r>
                        <a:rPr lang="en-IN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lang="en-IN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Fixture </a:t>
                      </a:r>
                      <a:r>
                        <a:rPr lang="en-IN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Requirements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39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Fixtures &amp; Fittings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Storage Shelf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Self-Closing Door (Lockable, Single leaf, half glazed)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Refrigerator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351" marR="553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4614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559803"/>
              </p:ext>
            </p:extLst>
          </p:nvPr>
        </p:nvGraphicFramePr>
        <p:xfrm>
          <a:off x="251520" y="260648"/>
          <a:ext cx="8640960" cy="33843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91357"/>
                <a:gridCol w="5349603"/>
              </a:tblGrid>
              <a:tr h="369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Vinyl, Standard slip resistant, seamless, coved</a:t>
                      </a:r>
                      <a:endParaRPr lang="en-IN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1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Acoustic, Prefinished, Drop-in tiles, 60 cm x120 cm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Cornice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Aluminium, Powder coat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63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Skirting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Finish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Paint, Acrylic Washable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fluorescent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Remarks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Windows desirable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533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609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VII) Staff’s Rest Room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176427"/>
              </p:ext>
            </p:extLst>
          </p:nvPr>
        </p:nvGraphicFramePr>
        <p:xfrm>
          <a:off x="251520" y="836712"/>
          <a:ext cx="8640961" cy="23042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36304"/>
                <a:gridCol w="1224136"/>
                <a:gridCol w="1152128"/>
                <a:gridCol w="1008112"/>
                <a:gridCol w="1358368"/>
                <a:gridCol w="1161913"/>
              </a:tblGrid>
              <a:tr h="1911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MEP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HVAC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Pneumatic Station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Plumbing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89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lights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(UPS Light-1)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per NFPA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 Detector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Points 6/16 amps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554981"/>
              </p:ext>
            </p:extLst>
          </p:nvPr>
        </p:nvGraphicFramePr>
        <p:xfrm>
          <a:off x="251520" y="3645024"/>
          <a:ext cx="8712968" cy="280997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026707"/>
                <a:gridCol w="5686261"/>
              </a:tblGrid>
              <a:tr h="39687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</a:t>
                      </a:r>
                      <a:r>
                        <a:rPr lang="en-IN" sz="18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&amp; Fixture </a:t>
                      </a: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Requirements</a:t>
                      </a:r>
                      <a:endParaRPr lang="en-IN" sz="18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2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Fixtures &amp; Fittings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Comfortable Chairs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Cupboards(wall mounted or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under bench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)/ Lockers: Personal belongings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Table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(Solid Core/ glass, paint finish, Single leaf, obsevation panel, 92 cm clear opening &amp; lockable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Kettle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Bins</a:t>
                      </a:r>
                      <a:endParaRPr lang="en-IN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2369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967699"/>
              </p:ext>
            </p:extLst>
          </p:nvPr>
        </p:nvGraphicFramePr>
        <p:xfrm>
          <a:off x="251520" y="260648"/>
          <a:ext cx="8640960" cy="331236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77430"/>
                <a:gridCol w="5363530"/>
              </a:tblGrid>
              <a:tr h="3942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Tiles, Standard slip resistant</a:t>
                      </a:r>
                      <a:endParaRPr lang="en-IN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94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Acoustic, Prefinished, Drop-in tiles, 60 cm x120 cm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42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Cornice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Aluminium, Powder coat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52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Skirting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Timber, Paint, 15 cm high X 2 cm thick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42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Finish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Paint, Acrylic Washable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4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42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Vinyl, Prefinished, Kickplate:30 cm high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4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fluorescent 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068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609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VIII) Washing Areas 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673646"/>
              </p:ext>
            </p:extLst>
          </p:nvPr>
        </p:nvGraphicFramePr>
        <p:xfrm>
          <a:off x="251520" y="836712"/>
          <a:ext cx="8712967" cy="25237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59137"/>
                <a:gridCol w="2768665"/>
                <a:gridCol w="1171595"/>
                <a:gridCol w="1019493"/>
                <a:gridCol w="1411052"/>
                <a:gridCol w="483025"/>
              </a:tblGrid>
              <a:tr h="2813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MEP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HVAC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Pneumatic Station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5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Plumbing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27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Tubelight </a:t>
                      </a:r>
                      <a:b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(UPS Light-1)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Sinks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(elbow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Operated)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per NFPA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0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Points 6/16 amps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One sink for hazardous substances (elbow operated tap)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 Detector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660"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Handwashing facility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5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568952" cy="4487812"/>
          </a:xfrm>
        </p:spPr>
        <p:txBody>
          <a:bodyPr>
            <a:noAutofit/>
          </a:bodyPr>
          <a:lstStyle/>
          <a:p>
            <a:r>
              <a:rPr lang="en-US" sz="5000" dirty="0" smtClean="0">
                <a:solidFill>
                  <a:schemeClr val="bg1"/>
                </a:solidFill>
                <a:latin typeface="Stencil" pitchFamily="82" charset="0"/>
              </a:rPr>
              <a:t>ORGANIZATION AND PLANNING </a:t>
            </a:r>
            <a:br>
              <a:rPr lang="en-US" sz="5000" dirty="0" smtClean="0">
                <a:solidFill>
                  <a:schemeClr val="bg1"/>
                </a:solidFill>
                <a:latin typeface="Stencil" pitchFamily="82" charset="0"/>
              </a:rPr>
            </a:br>
            <a:r>
              <a:rPr lang="en-US" sz="5000" dirty="0" smtClean="0">
                <a:solidFill>
                  <a:schemeClr val="bg1"/>
                </a:solidFill>
                <a:latin typeface="Stencil" pitchFamily="82" charset="0"/>
              </a:rPr>
              <a:t>OF </a:t>
            </a:r>
            <a:br>
              <a:rPr lang="en-US" sz="5000" dirty="0" smtClean="0">
                <a:solidFill>
                  <a:schemeClr val="bg1"/>
                </a:solidFill>
                <a:latin typeface="Stencil" pitchFamily="82" charset="0"/>
              </a:rPr>
            </a:br>
            <a:r>
              <a:rPr lang="en-US" sz="5000" dirty="0" smtClean="0">
                <a:solidFill>
                  <a:schemeClr val="bg1"/>
                </a:solidFill>
                <a:latin typeface="Stencil" pitchFamily="82" charset="0"/>
              </a:rPr>
              <a:t>LABORATORY SERVICES</a:t>
            </a:r>
            <a:br>
              <a:rPr lang="en-US" sz="5000" dirty="0" smtClean="0">
                <a:solidFill>
                  <a:schemeClr val="bg1"/>
                </a:solidFill>
                <a:latin typeface="Stencil" pitchFamily="82" charset="0"/>
              </a:rPr>
            </a:br>
            <a:r>
              <a:rPr lang="en-US" sz="5000" dirty="0" smtClean="0">
                <a:solidFill>
                  <a:schemeClr val="bg1"/>
                </a:solidFill>
                <a:latin typeface="Stencil" pitchFamily="82" charset="0"/>
              </a:rPr>
              <a:t>AT </a:t>
            </a:r>
            <a:br>
              <a:rPr lang="en-US" sz="5000" dirty="0" smtClean="0">
                <a:solidFill>
                  <a:schemeClr val="bg1"/>
                </a:solidFill>
                <a:latin typeface="Stencil" pitchFamily="82" charset="0"/>
              </a:rPr>
            </a:br>
            <a:r>
              <a:rPr lang="en-US" sz="5000" dirty="0" smtClean="0">
                <a:solidFill>
                  <a:schemeClr val="bg1"/>
                </a:solidFill>
                <a:latin typeface="Stencil" pitchFamily="82" charset="0"/>
              </a:rPr>
              <a:t>AL ABEER EDUCITY</a:t>
            </a:r>
            <a:endParaRPr lang="en-IN" sz="5000" dirty="0">
              <a:solidFill>
                <a:schemeClr val="bg1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0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654037"/>
              </p:ext>
            </p:extLst>
          </p:nvPr>
        </p:nvGraphicFramePr>
        <p:xfrm>
          <a:off x="251520" y="260648"/>
          <a:ext cx="8712968" cy="345638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12168"/>
                <a:gridCol w="7200800"/>
              </a:tblGrid>
              <a:tr h="33389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</a:t>
                      </a: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lang="en-IN" sz="18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Fixture </a:t>
                      </a: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Requirements</a:t>
                      </a:r>
                      <a:endParaRPr lang="en-IN" sz="18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2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Fixtures &amp; Fittings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Bins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Self-Closing Door (Solid core/ glass, Paint finish, Single leaf, observation panel &amp; pull handle/ push plate)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Detergent dispenser: sinks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Soap dispenser: hand washing facility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Paper towel dispenser: hand washing facility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Dispenser Disposable gloves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Countertops</a:t>
                      </a:r>
                      <a:endParaRPr lang="en-IN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Shelf: Stainless Steel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594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63983"/>
              </p:ext>
            </p:extLst>
          </p:nvPr>
        </p:nvGraphicFramePr>
        <p:xfrm>
          <a:off x="251520" y="188640"/>
          <a:ext cx="8712968" cy="439248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18785"/>
                <a:gridCol w="5394183"/>
              </a:tblGrid>
              <a:tr h="793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Vinyl, non-slip, Safety, seamless, coved.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(tiles also acceptable)</a:t>
                      </a:r>
                      <a:endParaRPr lang="en-IN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1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Plaster wood, Prefinished, Drop-in tiles, 60 cm x120 cm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1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Cornice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Aluminium, Powder coat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1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Skirting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Vinyl, Prefinished, Floor vinyl coved 15 cm high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72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Finish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Paint, Acrylic Washable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09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624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Composite, Prefinished PVC, Protection plate to 90 AFFL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also required for door frame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1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fluorescent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1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Remarks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 desirable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1576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609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IX) Clinical Laboratories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271606"/>
              </p:ext>
            </p:extLst>
          </p:nvPr>
        </p:nvGraphicFramePr>
        <p:xfrm>
          <a:off x="251520" y="709093"/>
          <a:ext cx="8712967" cy="33600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49485"/>
                <a:gridCol w="1882963"/>
                <a:gridCol w="936104"/>
                <a:gridCol w="865348"/>
                <a:gridCol w="1194169"/>
                <a:gridCol w="1684898"/>
              </a:tblGrid>
              <a:tr h="3375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MEP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HVAC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Pneumatic Station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</a:tr>
              <a:tr h="337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Plumbing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80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lights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(UPS Light-1)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Hand washing Facility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per NFPA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Barcoding Facility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</a:tr>
              <a:tr h="1004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Points 6/16 amps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Eye wash Facility &amp; Emergency Shower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 Detector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Exhaust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Computer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</a:tr>
              <a:tr h="1000223"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Sinks (Elbow Operated taps)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Point</a:t>
                      </a:r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Voice Call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317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579448"/>
              </p:ext>
            </p:extLst>
          </p:nvPr>
        </p:nvGraphicFramePr>
        <p:xfrm>
          <a:off x="251520" y="260648"/>
          <a:ext cx="8712969" cy="35283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79691"/>
                <a:gridCol w="6233278"/>
              </a:tblGrid>
              <a:tr h="35283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 Fixture Requirements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5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Fixtures &amp; Fittings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 anchor="ctr"/>
                </a:tc>
              </a:tr>
              <a:tr h="35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Workstations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Cupboards (Wall mounted &amp; Under bench)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</a:tr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Table with drawers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Self-Closing Door (Solid Core/ Glass, Paint finish, Single leaf, half glazed, 92 cm clear opening)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</a:tr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Adjustable height office Chairs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Soap dispenser: hand washing facility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</a:tr>
              <a:tr h="35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Display Board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Paper towel dispenser: hand washing facility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</a:tr>
              <a:tr h="3528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Bins</a:t>
                      </a:r>
                      <a:endParaRPr lang="en-IN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Dispenser Disposable gloves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</a:tr>
              <a:tr h="35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3" marR="12193" marT="0" marB="0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12193" marR="121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3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6683"/>
              </p:ext>
            </p:extLst>
          </p:nvPr>
        </p:nvGraphicFramePr>
        <p:xfrm>
          <a:off x="251520" y="260648"/>
          <a:ext cx="8712968" cy="44644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18786"/>
                <a:gridCol w="5394182"/>
              </a:tblGrid>
              <a:tr h="32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Vinyl, Standard slip resistant, seamless, coved.</a:t>
                      </a:r>
                      <a:endParaRPr lang="en-IN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</a:tr>
              <a:tr h="469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Plasterboard, Prefinished, Drop-in tiles, 60 cm x120 cm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</a:tr>
              <a:tr h="32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Cornice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Aluminium, Powder coat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</a:tr>
              <a:tr h="349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Skirting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Vinyl, Prefinished, Floor vinyl coved 15 cm high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</a:tr>
              <a:tr h="819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Finish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Paint, Acrylic Washable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wet areas: Tiles, Glazed, Splash back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</a:tr>
              <a:tr h="32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</a:tr>
              <a:tr h="1172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Composite, Prefinished PVC, Protection plate to 90 AFFL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also required for door frame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</a:tr>
              <a:tr h="324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fluorescent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</a:tr>
              <a:tr h="353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Remarks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Window desirable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36" marR="684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6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609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Toilets 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392328"/>
              </p:ext>
            </p:extLst>
          </p:nvPr>
        </p:nvGraphicFramePr>
        <p:xfrm>
          <a:off x="251520" y="836712"/>
          <a:ext cx="8640960" cy="17127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93106"/>
                <a:gridCol w="2815221"/>
                <a:gridCol w="1209475"/>
                <a:gridCol w="1009744"/>
                <a:gridCol w="1336126"/>
                <a:gridCol w="577288"/>
              </a:tblGrid>
              <a:tr h="1511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MEP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HVAC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Pneumatic Station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8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Plumbing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4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lights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(UPS Light-1)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Hand washing Facility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per NFPA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Exhaust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Handicapped toilet facility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652413"/>
              </p:ext>
            </p:extLst>
          </p:nvPr>
        </p:nvGraphicFramePr>
        <p:xfrm>
          <a:off x="251520" y="2924944"/>
          <a:ext cx="8712968" cy="257530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52128"/>
                <a:gridCol w="7560840"/>
              </a:tblGrid>
              <a:tr h="2292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</a:t>
                      </a: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</a:t>
                      </a:r>
                      <a:r>
                        <a:rPr lang="en-IN" sz="18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Fixture Requirements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67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Fixtures &amp; Fittings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2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Bins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(Solid Core, Paint finish, Single Leaf, 92 cm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clear</a:t>
                      </a:r>
                      <a:r>
                        <a:rPr lang="en-IN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outward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opening,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privacy latch, emergency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release)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Grab rail (1-behind toilet, 1 to side) (drop down rail, optional)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Soap dispenser: hand washing facility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Paper towel dispenser: hand washing facility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Dispenser Toilet paper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6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999775"/>
              </p:ext>
            </p:extLst>
          </p:nvPr>
        </p:nvGraphicFramePr>
        <p:xfrm>
          <a:off x="251520" y="260648"/>
          <a:ext cx="8640960" cy="46805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91357"/>
                <a:gridCol w="5349603"/>
              </a:tblGrid>
              <a:tr h="8257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Flooring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Tiles, Non slip, Ceramic.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 Non slip Vinyl Flooring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2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Plasterboard, Prefinished, Water resistant Drop-in tiles, 60 cm x120 cm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7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Cornice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Aluminium, Powder coat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7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Skirting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Tiles, To match floor, coved OR Coved vinyl skirting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57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Finish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Paint, Acrylic Washable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wet areas: Tiles, Glazed, Splash back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7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38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Composite, Prefinished PVC, Protection plate to 90 AFFL. Door protection also be done to door frame &amp; on both sides of door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7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fluorescent 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2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609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I) Refreshment Room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50039"/>
              </p:ext>
            </p:extLst>
          </p:nvPr>
        </p:nvGraphicFramePr>
        <p:xfrm>
          <a:off x="251520" y="908720"/>
          <a:ext cx="8712968" cy="23271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68352"/>
                <a:gridCol w="1167577"/>
                <a:gridCol w="1171595"/>
                <a:gridCol w="1019493"/>
                <a:gridCol w="1457300"/>
                <a:gridCol w="728651"/>
              </a:tblGrid>
              <a:tr h="21590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MEP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HVAC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Pneumatic Station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Plumbing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21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lights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(UPS Light-1)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per NFPA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0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 Detector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Points 6/16 amps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4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577833"/>
              </p:ext>
            </p:extLst>
          </p:nvPr>
        </p:nvGraphicFramePr>
        <p:xfrm>
          <a:off x="251520" y="836712"/>
          <a:ext cx="8692088" cy="2575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/>
                <a:gridCol w="6171808"/>
              </a:tblGrid>
              <a:tr h="22923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</a:t>
                      </a: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 Fixture</a:t>
                      </a:r>
                      <a:r>
                        <a:rPr lang="en-IN" sz="18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Requirements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67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Fixtures &amp; Fittings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Resting Couch/ Bed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Self-Closing Door (Solid Core, Paint finish, Single Leaf, 92 cm clear outward opening, privacy latch, emergency release)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Table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Chair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Refrigerator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</a:t>
                      </a:r>
                      <a:r>
                        <a:rPr lang="en-IN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Bin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30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785002"/>
              </p:ext>
            </p:extLst>
          </p:nvPr>
        </p:nvGraphicFramePr>
        <p:xfrm>
          <a:off x="251520" y="260648"/>
          <a:ext cx="8640960" cy="31683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91357"/>
                <a:gridCol w="5349603"/>
              </a:tblGrid>
              <a:tr h="4042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Tiles, Standard slip resistant.</a:t>
                      </a:r>
                      <a:endParaRPr lang="en-IN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0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Plasterboard, Prefinished, Drop-in tiles, 60 cm x120 cm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42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Cornice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Aluminium, Powder coat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0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Skirting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Laminate, Prefinished, 15 cm high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8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Finish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Paint, Acrylic Washable 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0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09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0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fluorescent &amp; down lights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64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18277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Overview of the Hospital:</a:t>
            </a:r>
            <a:endParaRPr lang="en-IN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908720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 Abeer Educity is an upcoming multispecialty cum teaching hospital.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750 beds, 113 critical care beds &amp; 12 OTs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Plan for soft launch by August,2016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oft launch: 300 beds, 30 critical care beds &amp; 5 OTs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Services: General Medicine, General surgery, Orthopedics, Gynecology etc.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Support Services: Pharmacy, Laboratory, Blood Bank, EHC, Radiology etc. 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15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609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II) Blood Collection Area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449216"/>
              </p:ext>
            </p:extLst>
          </p:nvPr>
        </p:nvGraphicFramePr>
        <p:xfrm>
          <a:off x="251520" y="908720"/>
          <a:ext cx="8640958" cy="25237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22374"/>
                <a:gridCol w="1616033"/>
                <a:gridCol w="1181705"/>
                <a:gridCol w="1029327"/>
                <a:gridCol w="1357924"/>
                <a:gridCol w="1433595"/>
              </a:tblGrid>
              <a:tr h="281305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MEP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Fire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HVAC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Pneumatic Station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0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Plumbing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80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</a:t>
                      </a: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lights </a:t>
                      </a: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(UPS Light-1)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Hand washing Facility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 per NFPA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Voice Call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9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Fan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 Detector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Points 6/16 amps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IN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837586"/>
              </p:ext>
            </p:extLst>
          </p:nvPr>
        </p:nvGraphicFramePr>
        <p:xfrm>
          <a:off x="251520" y="3861048"/>
          <a:ext cx="8640960" cy="2259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3141"/>
                <a:gridCol w="4337819"/>
              </a:tblGrid>
              <a:tr h="27559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&amp; Fixture Requirements 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67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Furniture 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Fixtures &amp; Fittings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Donor Couch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Cupboards (overhead)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Table with drawers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Storage bins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Chair mobile/ Stool: adjustable, mobile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Trolley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Display Board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bins 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2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79706"/>
              </p:ext>
            </p:extLst>
          </p:nvPr>
        </p:nvGraphicFramePr>
        <p:xfrm>
          <a:off x="179512" y="188640"/>
          <a:ext cx="8784976" cy="331237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46213"/>
                <a:gridCol w="5438763"/>
              </a:tblGrid>
              <a:tr h="3673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Flooring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Vinyl, Standard slip resistant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1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Acoustic, Prefinished, Drop-in tiles, 60 cm x120 cm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7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Cornice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Aluminium, Powder coat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Skirting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Vinyl, Prefinished, Floor vinyl coved15 cm high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Finish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Paint, Acrylic Washable </a:t>
                      </a:r>
                      <a:endParaRPr lang="en-IN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7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Wall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1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Door Protection (if required)</a:t>
                      </a:r>
                      <a:endParaRPr lang="en-IN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5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Lighting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fluorescent &amp; Down lights colour corrected over each collection chair</a:t>
                      </a:r>
                      <a:endParaRPr lang="en-IN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6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04609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 Equipment Planning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843291"/>
              </p:ext>
            </p:extLst>
          </p:nvPr>
        </p:nvGraphicFramePr>
        <p:xfrm>
          <a:off x="264241" y="980728"/>
          <a:ext cx="8628238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4119"/>
                <a:gridCol w="4314119"/>
              </a:tblGrid>
              <a:tr h="18859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LABORATORY AREA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Equipments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4155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SAMPLE COLLECTION AREA (First Floor) 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Needle Destroyer 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Tourniquets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 Apparatus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Stethoscope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178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Oxygen Cylinder (For emergency)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892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Sample Carrying trays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32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718922"/>
              </p:ext>
            </p:extLst>
          </p:nvPr>
        </p:nvGraphicFramePr>
        <p:xfrm>
          <a:off x="251520" y="188640"/>
          <a:ext cx="8712968" cy="5616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93837">
                <a:tc rowSpan="10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FNAC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Oxygen Cylinder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38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Defibrillator with monitor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38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 Apparatus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38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Stethoscope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38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Instrument Trolley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38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Foot  Step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19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Cameo Syringe Pistol, Aspire-Gun, or other type aspiration handle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38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Weighing Machine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38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Stretcher Trolley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38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Dressing Trolley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3837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COLD STORE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Refrigerator without freezer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38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Temperature Sensor: Refrigerator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43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Refrigerator for sample storage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90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641907"/>
              </p:ext>
            </p:extLst>
          </p:nvPr>
        </p:nvGraphicFramePr>
        <p:xfrm>
          <a:off x="251520" y="260648"/>
          <a:ext cx="8712968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45748">
                <a:tc row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MEDIA ROOM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Refrigerator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Hot Plate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5050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Biosafety Cabinet (II)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Electrical Precision Balance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Hot Air Oven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Culture Jars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Droppers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Spatulas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685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Petri dish carrying trays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AUTOCLAVE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Autoclave 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28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598129"/>
              </p:ext>
            </p:extLst>
          </p:nvPr>
        </p:nvGraphicFramePr>
        <p:xfrm>
          <a:off x="251520" y="260648"/>
          <a:ext cx="8712968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45748">
                <a:tc rowSpan="1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BACTERIOLOGY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Microscope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Stopwatch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9582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Biosafety Cabinet (II)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Spirit lamp/gas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Pipette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Sterile loops/forceps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Centrifuge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Incubator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Refrigerator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Culture Media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31288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Rapid test kits Malaria, Dengue, HIV, HCV, Syphilis, scrub typhus, typhoid, pregnancy test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  <a:tr h="14574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Antibiotic disc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527" marR="475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0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243650"/>
              </p:ext>
            </p:extLst>
          </p:nvPr>
        </p:nvGraphicFramePr>
        <p:xfrm>
          <a:off x="251520" y="188640"/>
          <a:ext cx="8712968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200025">
                <a:tc rowSpan="1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MICROBIOLOGY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Microscope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Hot Air Oven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Incubator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Shaker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VDRL Rotator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Photoelectric Colorimeter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Centrifuge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Water Bath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479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Biosafety Cabinet (II)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Precision Balance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 Meter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Reagent Refrigerator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Culture Media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Petri dish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59885"/>
              </p:ext>
            </p:extLst>
          </p:nvPr>
        </p:nvGraphicFramePr>
        <p:xfrm>
          <a:off x="251520" y="260648"/>
          <a:ext cx="8712968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200025">
                <a:tc rowSpan="1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MYCOLOGY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Microscope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Stopwatch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923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Biosafety Cabinet (II)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Autoclave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Spirit lamp/gas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Sterile loops/forceps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Pipette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Centrifuge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Incubator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Refrigerator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Antibiotic disc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923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Cooling Incubator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05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Rapid test kits Malaria, Dengue, HIV, HCV, Syphilis, scrub typhus, typhoid, pregnancy test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589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racks/slide racks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25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589211"/>
              </p:ext>
            </p:extLst>
          </p:nvPr>
        </p:nvGraphicFramePr>
        <p:xfrm>
          <a:off x="-1" y="-26567"/>
          <a:ext cx="9128008" cy="6852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4004"/>
                <a:gridCol w="4564004"/>
              </a:tblGrid>
              <a:tr h="148270">
                <a:tc rowSpan="2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BIOCHEMISTRY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Dry bath Incubator</a:t>
                      </a:r>
                      <a:endParaRPr lang="en-IN" sz="17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Cyclomixer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Semi Auto Analyzer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ABG Machine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Electrolyte  Analyzer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Nycocard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Refrigerator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8533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Biochemistry Fully auto Analyzer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Immuno analyzer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Hormone analyzer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Microscope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Stopwatch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Spirit lamp/gas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Pipette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Simple Balance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racks/slide racks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Modified Neubaurs chamber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VDRL Rotator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Water bath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Incubator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Calorimeter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5221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Flame Photometer</a:t>
                      </a:r>
                      <a:endParaRPr lang="en-IN" sz="17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  <a:tr h="148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Sterilizer</a:t>
                      </a:r>
                      <a:endParaRPr lang="en-IN" sz="1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49" marR="483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27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391746"/>
              </p:ext>
            </p:extLst>
          </p:nvPr>
        </p:nvGraphicFramePr>
        <p:xfrm>
          <a:off x="251520" y="188640"/>
          <a:ext cx="8712968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99354">
                <a:tc rowSpan="1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HEMATOLOGY &amp; IMMUNOLOGY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Microscope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88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Stopwatch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88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Spirit lamp/gas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88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Pipette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88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Centrifuge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88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Incubator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88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Refrigerator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88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racks/slide racks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88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Sahli’s Hemoglobin meter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88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Modified Neubaurs chamber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25159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Thoma WBC pipette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88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RBC Pipette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21556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Semi auto coagulation analyzer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88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Westergren tube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88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Wintrobes tube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935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Hematology fully automated analyzer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  <a:tr h="19887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Rapid MP kits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850" marR="648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18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18277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Rationale of the study:</a:t>
            </a:r>
            <a:endParaRPr lang="en-IN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8504" y="1043444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Demand for laboratory services are increasing day by day.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Increased dependency on laboratory for prevention, diagnosis &amp; control of diseases.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60-70% diagnosis are dependent on laboratory.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Provides Two-thirds of all objective details about patients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Help in reducing the average length of stay of admitted patients.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High income generating and economic asset.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698842" cy="365125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References:   1)  Modern Trends in Planning and designing of hospitals by Gupta Shakti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kumar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2) Principle of Hospital Planning &amp; Administration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Sakharkar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BM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3) HBN-15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4) Newsletter by Inform Design on Clinical Labs Vol. 3 Issue 9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07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056656"/>
              </p:ext>
            </p:extLst>
          </p:nvPr>
        </p:nvGraphicFramePr>
        <p:xfrm>
          <a:off x="251520" y="260648"/>
          <a:ext cx="8640960" cy="630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268486">
                <a:tc rowSpan="1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HISTOPATHOLOGY &amp; CYTOLOGY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Microscope (10X &amp; 40X)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16022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Stopwatch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18334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Spirit lamp/gas /hot air oven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16022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Microtome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16022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Wax Bath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16351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Tissue Processor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16022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Pipette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1746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Cytocentrifuge for CSF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16022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Centrifuge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16022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Incubator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16022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Refrigerator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20463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racks/slide racks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32044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Grossing equipment like surgical blade/ knife/cassettes etc.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32556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Tissue processor (Optional) according to the workload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20463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L- mound/ embedding station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16022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Water bath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16022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Hotplate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  <a:tr h="16399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Staining moulds/ staining jars/slide trays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246" marR="522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0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448456"/>
              </p:ext>
            </p:extLst>
          </p:nvPr>
        </p:nvGraphicFramePr>
        <p:xfrm>
          <a:off x="251520" y="188640"/>
          <a:ext cx="8712968" cy="630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73031">
                <a:tc rowSpan="1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CLINICAL PATHOLOGY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Microscope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Stopwatch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Spirit lamp/gas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Pipette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Centrifuge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Incubator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Refrigerator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racks/slide racks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22099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Modified Neubaurs chamber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Urine testing strips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Occult blood strips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213677">
                <a:tc row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SEROLOGY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2-10 microliter single-channel, adjustable pipette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2168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2-5 ml repeating pipette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Humidified Chamber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Incubator 35-40⁰C 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Fluorescence Microscope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20427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Slide washing reservoirs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ELISA Reader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  <a:tr h="1730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ELISA Washer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423" marR="564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4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018011"/>
              </p:ext>
            </p:extLst>
          </p:nvPr>
        </p:nvGraphicFramePr>
        <p:xfrm>
          <a:off x="179512" y="202875"/>
          <a:ext cx="8784976" cy="5787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5117"/>
                <a:gridCol w="5929859"/>
              </a:tblGrid>
              <a:tr h="404949">
                <a:tc rowSpan="1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BLOOD COLLECTION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Blood Bank Refrigerator 165 Liter (storing unscreened Blood)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33468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Blood Bank refrigerator 300Litre (Storing Screened Blood) 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15723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 stripper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17375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Dielectric Tube Sealer- Bench Top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2027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Weighing device for blood container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15723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Blood Collection Monitor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31446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Hemoglobin determination: Calorimeter-Photoelectric Colorimeter / Hemoglobin meter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31446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Temperature and Pulse Measurements-Clinical thermometer – -100C -1100C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15723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Watch with seconds hand and stop watch - std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33753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Emergency Equipment: Oxygen cylinder with mask, gauss and pressure regulator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18799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Sphygmomanometer &amp; Stethoscope 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20413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Needle Destroyer 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15723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Donor Weighing Scale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15723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Emergency Medicine trolley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  <a:tr h="19036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Trays for blood sample containers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271" marR="512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72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088309"/>
              </p:ext>
            </p:extLst>
          </p:nvPr>
        </p:nvGraphicFramePr>
        <p:xfrm>
          <a:off x="179512" y="188640"/>
          <a:ext cx="8784976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267335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APHERESIS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Cell separator (Apheresis Machine)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272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Portable tube sealer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590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Emergency Medicine trolley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843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Oxygen Cylinder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225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Tubing sets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Donor's Weighing Machine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257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MEDICAL EXAM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Height Measuring Tape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52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Compound Microscope- Binocular Microscope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2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142727"/>
              </p:ext>
            </p:extLst>
          </p:nvPr>
        </p:nvGraphicFramePr>
        <p:xfrm>
          <a:off x="179512" y="260648"/>
          <a:ext cx="8784976" cy="5997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132"/>
                <a:gridCol w="6907844"/>
              </a:tblGrid>
              <a:tr h="203002">
                <a:tc rowSpan="1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LAB-1 &amp; LAB-2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Table top centrifuge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31940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Refrigerator for diagnostic kits and reagents. Maintaining 1⁰ to 80⁰C with digital display and alarm.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20493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Slide viewing box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15970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Incubator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15970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Hot Air oven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15970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Mechanical shakers - VDRL – Mini rotary shakers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16008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tube racks - small – standard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19673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tube racks - medium – standard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19914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tube racks - large – standard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31940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 timer electric or spring wound - Racer timer – digital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31940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Insulated containers for transporting blood between 20⁰C and 100⁰C to wards and hospitals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19046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Micropipettes – variable volume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20685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Wash Bottles - 250 ml - standard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15970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Elisa Reader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15970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Elisa Washer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17358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Needle Destroyer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  <a:tr h="1597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WASH ROOM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Autoclave portable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76" marR="520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4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039985"/>
              </p:ext>
            </p:extLst>
          </p:nvPr>
        </p:nvGraphicFramePr>
        <p:xfrm>
          <a:off x="251520" y="188640"/>
          <a:ext cx="8640960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81610">
                <a:tc rowSpan="1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COMPONENT SEPARATION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Refrigerated Centrifuge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526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Plasma Expresser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44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Dielectric Tube Sealer-Bench Top/Portable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590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Platelet Agitator with Incubator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970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Plasma Thawing bath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970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Cryo Thawing bath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005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Electronic weighing scale with facilities for balancing two blood bags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751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Blood Bank refrigerator for storing of Packed Red cells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844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Laminar Air Flow Bench- Horizontal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24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Deep Freezer – 40 with circular temperature recorder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716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Deep Freezer-80 with circular temperature recorder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05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76617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3) Manpower planning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866107"/>
              </p:ext>
            </p:extLst>
          </p:nvPr>
        </p:nvGraphicFramePr>
        <p:xfrm>
          <a:off x="323528" y="908720"/>
          <a:ext cx="8640960" cy="536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5318"/>
                <a:gridCol w="7205642"/>
              </a:tblGrid>
              <a:tr h="20592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MINIMUM MANPOWER REQUIREMENT (GENERAL)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095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Manpower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Qualification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</a:tr>
              <a:tr h="6071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Director/ Lab In-charge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MD/DNB Pathology/Lab Medicine/ Biochemistry/ Medical Microbiology/ DCP with one year post diploma experience / MBBS with PhD in any of the 3 subjects/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</a:tr>
              <a:tr h="809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Specialist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Apart from in charge, if any special test of other speciality is done, it is desirable that specialist of that subject need be there on full time/part time or outsourced (Special tests means any other apart from routine basic biochemistry, haematology, or microbiology tests as listed above)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</a:tr>
              <a:tr h="4047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Laboratory Head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Who will be overall in-charge of that laboratory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</a:tr>
              <a:tr h="4047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Quality Manager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</a:tr>
              <a:tr h="4047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Laboratory technicians 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DMLT / MLT/BSc in lab sciences/ MSc in lab sciences/PhD in lab sciences qualification (govt / university)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</a:tr>
              <a:tr h="4047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Support Staff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Support staff (Lab Assistant / Lab Attendant)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94" marR="659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6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182997"/>
              </p:ext>
            </p:extLst>
          </p:nvPr>
        </p:nvGraphicFramePr>
        <p:xfrm>
          <a:off x="179512" y="116632"/>
          <a:ext cx="8856983" cy="6624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6818"/>
                <a:gridCol w="967893"/>
                <a:gridCol w="3321369"/>
                <a:gridCol w="2730903"/>
              </a:tblGrid>
              <a:tr h="1453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Medical (Clinical) Laboratory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processing of samples and operation of equipment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interpretation signing and reporting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</a:tr>
              <a:tr h="54493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Clinical Biochemistry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Qualified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MSc MLT, BSc MLT, DMLT and vocational and/or certificate course in technology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M.B.B.S. with post graduate diploma/ degree in Biochemistry/ Pathology/Microbiology/Lab medicine or equivalent recognized by MCI or NBE or as applicable and registered medical practioner with Medical Council of India/ State Medical Council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</a:tr>
              <a:tr h="54493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Trained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MSc Medical Biochemistry/ Medical Microbiology/ Biotechnology/ BSc Medical Biochemistry/ Medical Microbiology/ Biotechnology/Metric with 5 yrs. of experience in clinical laboratory under qualified authorised signatory 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MBBS with work experience in a clinical laboratory registered with Medical Council of India/ State Medical Council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56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04054"/>
              </p:ext>
            </p:extLst>
          </p:nvPr>
        </p:nvGraphicFramePr>
        <p:xfrm>
          <a:off x="107504" y="116632"/>
          <a:ext cx="8928993" cy="630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9232"/>
                <a:gridCol w="978708"/>
                <a:gridCol w="3025527"/>
                <a:gridCol w="3025526"/>
              </a:tblGrid>
              <a:tr h="61758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Pathology including Clinical Pathology, Cytopathology, Haematology, Histopathology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Qualified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MSc MLT, BSc MLT, DMLT and vocational and/or certificate course in technology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M.B.B.S. with post graduate diploma/ degree in Pathology /or equivalent recognized by MCI or NBE or as applicable and registered with Medical Council of India/ State Medical Council. M.B.B.S. with post graduate diploma/ degree in Microbiology for reporting histopathology of infectious diseases 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</a:tr>
              <a:tr h="54493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Trained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MSc Medical Biochemistry/ Medical Microbiology/ Biotechnology/ BSc Medical Biochemistry/ Medical Microbiology/ Biotechnology/Metric with 5 yrs. of experience in clinical laboratory under qualified authorised signatory 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9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285445"/>
              </p:ext>
            </p:extLst>
          </p:nvPr>
        </p:nvGraphicFramePr>
        <p:xfrm>
          <a:off x="179512" y="260648"/>
          <a:ext cx="8784974" cy="5993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8600"/>
                <a:gridCol w="1227744"/>
                <a:gridCol w="3302409"/>
                <a:gridCol w="2386221"/>
              </a:tblGrid>
              <a:tr h="269004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Microbiology and Serology including Bacteriology, Mycology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Qualified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MSc MLT, BSc MLT, DMLT and vocational and/or certificate course in technology</a:t>
                      </a:r>
                      <a:endParaRPr lang="en-IN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M.B.B.S. with post graduate diploma/ degree in Microbiology /Lab medicine or equivalent recognized by MCI or NBE or as applicable and registered medical practioner with Medical Council of India/ State Medical Council</a:t>
                      </a:r>
                      <a:endParaRPr lang="en-IN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</a:tr>
              <a:tr h="269004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Trained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MSc Medical Biochemistry/ Medical Microbiology/ Biotechnology/ BSc Medical Biochemistry/ Medical Microbiology/ Biotechnology/Metric with 5 yrs. of experience in clinical laboratory under qualified authorised signatory 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846" marR="1184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6073" y="1340768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Ineffective planning leads to overcrowded working conditions.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also poorly functioning laboratory services.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Affecting the quality of laboratory results.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698842" cy="365125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References:   1)  Modern Trends in Planning and designing of hospitals by Gupta Shakti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kumar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2) Principle of Hospital Planning &amp; Administration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Sakharkar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BM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3) HBN-15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4) Newsletter by Inform Design on Clinical Labs Vol. 3 Issue 9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7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285020"/>
              </p:ext>
            </p:extLst>
          </p:nvPr>
        </p:nvGraphicFramePr>
        <p:xfrm>
          <a:off x="179512" y="188640"/>
          <a:ext cx="8712968" cy="5591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929"/>
                <a:gridCol w="6693039"/>
              </a:tblGrid>
              <a:tr h="226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Manpower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44" marR="395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Qualifications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44" marR="39544" marT="0" marB="0"/>
                </a:tc>
              </a:tr>
              <a:tr h="1313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Medical Officer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44" marR="39544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AutoNum type="arabicPeriod"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Blood </a:t>
                      </a: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banks collecting more than 10,000 units of blood and/or having blood component license should employ a Diploma or M.D or M.D. (Pathology) with minimum one year experience in blood bank to head the services.                                                                                 </a:t>
                      </a:r>
                      <a:endParaRPr lang="en-IN" sz="18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AutoNum type="arabicPeriod"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Blood </a:t>
                      </a: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banks collecting &lt; 10,000 units should at least have an MBBS doctor with minimum one year experience in blood bank to manage the services.                                                                 </a:t>
                      </a:r>
                      <a:endParaRPr lang="en-IN" sz="18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AutoNum type="arabicPeriod"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quality manager should be appointed / deputed (either a medical officer or a senior MLT trained in quality management) in all blood banks collecting &gt;10,000 units per year.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44" marR="39544" marT="0" marB="0"/>
                </a:tc>
              </a:tr>
              <a:tr h="967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Blood Bank Technician(s)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44" marR="395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Degree in Medical Laboratory Technology (M.L.T) with six months’ experience in the testing of blood and/or its components; or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2. Diploma in Medical Laboratory Technology (M.L.T) with one year’s experience in the testing of blood and / or its components.                                            Note: the degree or diploma being from a University / Institution recognized by the Central Government or State Government.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44" marR="3954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93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54874"/>
              </p:ext>
            </p:extLst>
          </p:nvPr>
        </p:nvGraphicFramePr>
        <p:xfrm>
          <a:off x="251520" y="188640"/>
          <a:ext cx="8712968" cy="2676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929"/>
                <a:gridCol w="6693039"/>
              </a:tblGrid>
              <a:tr h="216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Registered Nurse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44" marR="395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544" marR="39544" marT="0" marB="0"/>
                </a:tc>
              </a:tr>
              <a:tr h="1014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Technical supervisor (where blood components are manufactured as required)</a:t>
                      </a:r>
                      <a:endParaRPr lang="en-IN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44" marR="395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Degree in Medical Laboratory Technology (M.L.T) with six months’ experience in the preparation of blood components;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Diploma in Medical Laboratory Technology (M.L.T) with one year’s experience in the preparation of blood components,                                                  Note: the degree or diploma being from a University / Institution recognized by the Central Government or State Government.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544" marR="3954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5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2780928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PROCESS FLOW OF LABORATORY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45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Recommendations</a:t>
            </a: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124744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following are recommended: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Collection area on ground floor with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WC.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WC for sample collection area 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floor.</a:t>
            </a:r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required for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record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keeping and sample storage.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Area is required for placing of Pneumatic station in main lab.</a:t>
            </a:r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Separate Staff’s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rest room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male &amp; female staff  should be provided.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ü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eparate area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is required for dirty &amp; clean autoclave.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ü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References:</a:t>
            </a: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1865" y="832940"/>
            <a:ext cx="871296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Sakharkar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BM, Principles of Hospital Administration &amp; Planning. 2</a:t>
            </a:r>
            <a:r>
              <a:rPr lang="en-IN" sz="160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Edition.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Harayana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Jaypee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Brothers Medical Publishers (P) Ltd; 2009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India. Medical Council of India. Minimum Standard Requirements for The Medical College: For 150 admissions annually, regulation, 1999: Medical Council of India, 1999. (Available from: </a:t>
            </a:r>
            <a:r>
              <a:rPr lang="en-IN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http://www.mciindia.org/helpdesk/how_to_start/STANDARD%20FOR%20150.pdf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accessed on 15</a:t>
            </a:r>
            <a:r>
              <a:rPr lang="en-IN" sz="16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March, 2016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New Delhi. Indian Council of Medical Research. Guidelines for Good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Cinical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Laboratory Practices (GCLP): Indian Medical Council of Medical Research; 2008. (Available from: </a:t>
            </a:r>
            <a:r>
              <a:rPr lang="en-IN" sz="1600" u="sng" dirty="0">
                <a:latin typeface="Times New Roman" pitchFamily="18" charset="0"/>
                <a:cs typeface="Times New Roman" pitchFamily="18" charset="0"/>
                <a:hlinkClick r:id="rId3"/>
              </a:rPr>
              <a:t>http://icmr.nic.in/guidelines/GCLP.pdf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accessed on 17</a:t>
            </a:r>
            <a:r>
              <a:rPr lang="en-IN" sz="16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March, 2016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India. Clinical Establishments (Registration &amp; Regulation) Act, 2010. Clinical Establishment Act Standards for Medical (Clinical) Laboratory; CEA /Laboratory- 026: Central Government; 2012. (Available from: </a:t>
            </a:r>
            <a:r>
              <a:rPr lang="en-IN" sz="1600" u="sng" dirty="0">
                <a:latin typeface="Times New Roman" pitchFamily="18" charset="0"/>
                <a:cs typeface="Times New Roman" pitchFamily="18" charset="0"/>
                <a:hlinkClick r:id="rId4"/>
              </a:rPr>
              <a:t>http://clinicalestablishmentstraining.nic.in/WriteReadData/669.pdf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accessed on 17</a:t>
            </a:r>
            <a:r>
              <a:rPr lang="en-IN" sz="1600" baseline="30000" dirty="0"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March, 2016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India. National Accreditation Board for Testing and Calibration Laboratories. Specific Criteria for Accreditation of Medical Laboratories; NABL 112; Issue No. 3: Quality Council of India, 2012 (Available from: </a:t>
            </a:r>
            <a:r>
              <a:rPr lang="en-IN" sz="1600" u="sng" dirty="0">
                <a:latin typeface="Times New Roman" pitchFamily="18" charset="0"/>
                <a:cs typeface="Times New Roman" pitchFamily="18" charset="0"/>
                <a:hlinkClick r:id="rId5"/>
              </a:rPr>
              <a:t>www.nabl-india.org/nabl/file_download.php?filename=201210170522-NABL-112-doc%20.pdf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accessed on 18</a:t>
            </a:r>
            <a:r>
              <a:rPr lang="en-IN" sz="16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March, 2016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Chicago. Facility Guidelines Institute. Guidelines for design and construction of Hospitals and Outpatient Facilities, Standard 170-2013. American Hospital Association, 2014.</a:t>
            </a:r>
          </a:p>
        </p:txBody>
      </p:sp>
    </p:spTree>
    <p:extLst>
      <p:ext uri="{BB962C8B-B14F-4D97-AF65-F5344CB8AC3E}">
        <p14:creationId xmlns:p14="http://schemas.microsoft.com/office/powerpoint/2010/main" val="32769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References (Contd.):</a:t>
            </a: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8185" y="798545"/>
            <a:ext cx="864096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India. IS/ISO 15189:2007. Indian standard medical laboratories - particular requirements for quality and competence. New Delhi, Bureau of Indian Standards, 2010. (Available from: </a:t>
            </a:r>
            <a:r>
              <a:rPr lang="en-IN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https://law.resource.org/pub/in/bis/S09/is.iso.15189.2007.pdf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accessed on 23</a:t>
            </a:r>
            <a:r>
              <a:rPr lang="en-IN" sz="1600" baseline="30000" dirty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March, 2016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United Kingdom. Health Building Code-15. Facilities for pathology services: second edition, 2005. UK, NHS, 2005. (Available from: </a:t>
            </a:r>
            <a:r>
              <a:rPr lang="en-IN" sz="1600" u="sng" dirty="0">
                <a:latin typeface="Times New Roman" pitchFamily="18" charset="0"/>
                <a:cs typeface="Times New Roman" pitchFamily="18" charset="0"/>
                <a:hlinkClick r:id="rId3"/>
              </a:rPr>
              <a:t>https://www.gov.uk/government/uploads/system/uploads/attachment_data/file/149167/HBN_15.pdf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accessed on 10</a:t>
            </a:r>
            <a:r>
              <a:rPr lang="en-IN" sz="16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April, 2016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Abu Dhabi. HAAD. Health Facility Guidelines, Version 3.3, April 2014. Abu Dhabi, Health Authority-Abu Dhabi, 2014. (Available from: </a:t>
            </a:r>
            <a:r>
              <a:rPr lang="en-IN" sz="1600" u="sng" dirty="0">
                <a:latin typeface="Times New Roman" pitchFamily="18" charset="0"/>
                <a:cs typeface="Times New Roman" pitchFamily="18" charset="0"/>
                <a:hlinkClick r:id="rId4"/>
              </a:rPr>
              <a:t>http://www.healthdesign.com.au/haad.hfg/Full_Index/full_index.html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accessed on 15</a:t>
            </a:r>
            <a:r>
              <a:rPr lang="en-IN" sz="16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April, 2016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InformDesign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, University of Minnesota (Internet). Change in Clinical Labs in Hospitals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Vol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3, Issue 9, 2005 (cited on 20</a:t>
            </a:r>
            <a:r>
              <a:rPr lang="en-IN" sz="16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March, 2016). Available from: </a:t>
            </a:r>
            <a:r>
              <a:rPr lang="en-IN" sz="1600" u="sng" dirty="0">
                <a:latin typeface="Times New Roman" pitchFamily="18" charset="0"/>
                <a:cs typeface="Times New Roman" pitchFamily="18" charset="0"/>
                <a:hlinkClick r:id="rId5"/>
              </a:rPr>
              <a:t>http://www.informedesign.org/_news/sept_v03r-p.pdf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Karen K.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Mortland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. Laboratory Design for Today’s Technologies. Med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Technet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Online Services (Internet), 2005 May (Cited on 19</a:t>
            </a:r>
            <a:r>
              <a:rPr lang="en-IN" sz="16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April, 2016) (Available from Med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Technet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600" u="sng" dirty="0">
                <a:latin typeface="Times New Roman" pitchFamily="18" charset="0"/>
                <a:cs typeface="Times New Roman" pitchFamily="18" charset="0"/>
                <a:hlinkClick r:id="rId6"/>
              </a:rPr>
              <a:t>http://www.medtechnet.com/public_pdf/mtc17.pdf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marL="285750" lvl="0" indent="-285750">
              <a:spcAft>
                <a:spcPts val="1200"/>
              </a:spcAft>
              <a:buFont typeface="Wingdings" pitchFamily="2" charset="2"/>
              <a:buChar char="§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India. The Drug And Cosmetics Act, 1940. Part XII-B for Blood Bank. Indian. Ministry Health &amp; Family Welfare, 1986. (Available from: </a:t>
            </a:r>
            <a:r>
              <a:rPr lang="en-IN" sz="1600" u="sng" dirty="0">
                <a:latin typeface="Times New Roman" pitchFamily="18" charset="0"/>
                <a:cs typeface="Times New Roman" pitchFamily="18" charset="0"/>
                <a:hlinkClick r:id="rId7"/>
              </a:rPr>
              <a:t>http://www.naco.gov.in/upload/2014%20mslns/BTS/Drug%20&amp;%20Cosmetic%20Act%201940.pdf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accessed on 1</a:t>
            </a:r>
            <a:r>
              <a:rPr lang="en-IN" sz="1600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May, 2016)</a:t>
            </a:r>
          </a:p>
        </p:txBody>
      </p:sp>
    </p:spTree>
    <p:extLst>
      <p:ext uri="{BB962C8B-B14F-4D97-AF65-F5344CB8AC3E}">
        <p14:creationId xmlns:p14="http://schemas.microsoft.com/office/powerpoint/2010/main" val="1009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www.inman.com/wp-content/uploads/2014/06/ThankYou_168813029-e140190870943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0648"/>
            <a:ext cx="8808913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1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65311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Objective:</a:t>
            </a:r>
            <a:endParaRPr lang="en-IN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980728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IN" sz="2000" u="sng" dirty="0">
                <a:latin typeface="Times New Roman" pitchFamily="18" charset="0"/>
                <a:cs typeface="Times New Roman" pitchFamily="18" charset="0"/>
              </a:rPr>
              <a:t>General Objective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20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To organise and plan the laboratory services at Al Abeer Educity.</a:t>
            </a:r>
          </a:p>
          <a:p>
            <a:pPr algn="just">
              <a:lnSpc>
                <a:spcPct val="200000"/>
              </a:lnSpc>
            </a:pPr>
            <a:r>
              <a:rPr lang="en-IN" sz="2000" u="sng" dirty="0">
                <a:latin typeface="Times New Roman" pitchFamily="18" charset="0"/>
                <a:cs typeface="Times New Roman" pitchFamily="18" charset="0"/>
              </a:rPr>
              <a:t>Specific Objective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base">
              <a:lnSpc>
                <a:spcPct val="20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1) To plan infrastructure and equipment for the laboratory services at Al Abeer Educity.</a:t>
            </a:r>
          </a:p>
          <a:p>
            <a:pPr algn="just" fontAlgn="base">
              <a:lnSpc>
                <a:spcPct val="20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2) To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plan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the human resource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required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for the laboratory at Al Abeer Educity.</a:t>
            </a:r>
          </a:p>
          <a:p>
            <a:pPr algn="just" fontAlgn="base">
              <a:lnSpc>
                <a:spcPct val="20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3) To plan the process flow of laboratory at Al Abeer Educity.</a:t>
            </a:r>
          </a:p>
        </p:txBody>
      </p:sp>
    </p:spTree>
    <p:extLst>
      <p:ext uri="{BB962C8B-B14F-4D97-AF65-F5344CB8AC3E}">
        <p14:creationId xmlns:p14="http://schemas.microsoft.com/office/powerpoint/2010/main" val="30003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65311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Methodology:</a:t>
            </a:r>
            <a:endParaRPr lang="en-IN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823" y="1052736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Descriptive Study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 period: 64 days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Study Area: Al Abeer Educity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Collection Tool: Guiding documents i.e., guidelines, norms &amp; standards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Guiding documents are referred and planning is done accordingly.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Guiding documents include MCI standards, NABL standards, CEA Standards etc.</a:t>
            </a:r>
          </a:p>
        </p:txBody>
      </p:sp>
    </p:spTree>
    <p:extLst>
      <p:ext uri="{BB962C8B-B14F-4D97-AF65-F5344CB8AC3E}">
        <p14:creationId xmlns:p14="http://schemas.microsoft.com/office/powerpoint/2010/main" val="16340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2" y="1916832"/>
            <a:ext cx="9051025" cy="4726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7422" y="245839"/>
            <a:ext cx="6218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Architectural drawing of Laboratory</a:t>
            </a:r>
            <a:endParaRPr lang="en-IN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4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2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3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4257</Words>
  <Application>Microsoft Office PowerPoint</Application>
  <PresentationFormat>On-screen Show (4:3)</PresentationFormat>
  <Paragraphs>1082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Waveform</vt:lpstr>
      <vt:lpstr>Dissertation report </vt:lpstr>
      <vt:lpstr>PowerPoint Presentation</vt:lpstr>
      <vt:lpstr>ORGANIZATION AND PLANNING  OF  LABORATORY SERVICES AT  AL ABEER EDUCITY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AND PLANNING OF LABORATORY SERVICES AT  AL ABEER EDUCITY</dc:title>
  <dc:creator>admin</dc:creator>
  <cp:lastModifiedBy>admin</cp:lastModifiedBy>
  <cp:revision>129</cp:revision>
  <dcterms:created xsi:type="dcterms:W3CDTF">2016-05-15T17:07:22Z</dcterms:created>
  <dcterms:modified xsi:type="dcterms:W3CDTF">2016-05-17T03:38:18Z</dcterms:modified>
</cp:coreProperties>
</file>