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27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56A2-4FAD-4643-AE87-D41FFE9E657E}" type="datetimeFigureOut">
              <a:rPr lang="en-IN" smtClean="0"/>
              <a:pPr/>
              <a:t>19-05-2016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727D0-9BE7-444E-ADE4-6A3D2371701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 Study of Treatment Compliance of Directly Observed Treatment Short course (DOTS) for Tuberculosis in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Morbi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District, Gujarat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r>
              <a:rPr lang="en-IN" dirty="0" smtClean="0"/>
              <a:t>PRESENTED BY:</a:t>
            </a:r>
          </a:p>
          <a:p>
            <a:r>
              <a:rPr lang="en-IN" dirty="0" smtClean="0"/>
              <a:t>NIDHI MUDGIL</a:t>
            </a:r>
          </a:p>
          <a:p>
            <a:r>
              <a:rPr lang="en-IN" dirty="0" smtClean="0"/>
              <a:t>PG/14/041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Labourer class were involved with low income who left the treatment midway that is 55.5%.</a:t>
            </a:r>
          </a:p>
          <a:p>
            <a:r>
              <a:rPr lang="en-US" dirty="0" smtClean="0"/>
              <a:t>70% of the people were illiterate in the defaulters list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Recommendations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 smtClean="0"/>
              <a:t>Involvement of health staff should be enhanced.</a:t>
            </a:r>
          </a:p>
          <a:p>
            <a:r>
              <a:rPr lang="en-IN" sz="2800" dirty="0" smtClean="0"/>
              <a:t>Reporting from the urban sector should be increased.</a:t>
            </a:r>
          </a:p>
          <a:p>
            <a:r>
              <a:rPr lang="en-IN" sz="2800" dirty="0" smtClean="0"/>
              <a:t>Basic information about the disease to be given to the general population.</a:t>
            </a:r>
          </a:p>
          <a:p>
            <a:r>
              <a:rPr lang="en-IN" sz="2800" dirty="0" smtClean="0"/>
              <a:t>Counselling of the patients should be done to </a:t>
            </a:r>
            <a:r>
              <a:rPr lang="en-IN" sz="2800" smtClean="0"/>
              <a:t>minimize </a:t>
            </a:r>
            <a:r>
              <a:rPr lang="en-IN" sz="2800" smtClean="0"/>
              <a:t>defaulters.</a:t>
            </a:r>
            <a:endParaRPr lang="en-IN" sz="2800" dirty="0" smtClean="0"/>
          </a:p>
          <a:p>
            <a:r>
              <a:rPr lang="en-IN" sz="2800" dirty="0" smtClean="0"/>
              <a:t>The Best example from the previous cases should be projected to encourage people to continue the treatment despite of all the odds.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04019">
            <a:off x="539552" y="-855473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>
                <a:latin typeface="AR BLANCA" pitchFamily="2" charset="0"/>
              </a:rPr>
              <a:t>                                                            </a:t>
            </a:r>
          </a:p>
          <a:p>
            <a:pPr algn="ctr"/>
            <a:endParaRPr lang="en-IN" sz="4000" b="1" dirty="0" smtClean="0">
              <a:latin typeface="AR BLANCA" pitchFamily="2" charset="0"/>
            </a:endParaRPr>
          </a:p>
          <a:p>
            <a:pPr algn="ctr"/>
            <a:endParaRPr lang="en-IN" sz="4000" b="1" dirty="0" smtClean="0">
              <a:latin typeface="AR BLANCA" pitchFamily="2" charset="0"/>
            </a:endParaRPr>
          </a:p>
          <a:p>
            <a:pPr algn="ctr"/>
            <a:endParaRPr lang="en-IN" sz="4000" b="1" dirty="0" smtClean="0">
              <a:latin typeface="AR BLANCA" pitchFamily="2" charset="0"/>
            </a:endParaRPr>
          </a:p>
          <a:p>
            <a:pPr algn="ctr"/>
            <a:endParaRPr lang="en-IN" sz="4000" b="1" dirty="0" smtClean="0">
              <a:latin typeface="AR BLANCA" pitchFamily="2" charset="0"/>
            </a:endParaRPr>
          </a:p>
          <a:p>
            <a:pPr algn="ctr"/>
            <a:endParaRPr lang="en-IN" sz="4000" b="1" dirty="0" smtClean="0">
              <a:latin typeface="AR BLANCA" pitchFamily="2" charset="0"/>
            </a:endParaRPr>
          </a:p>
          <a:p>
            <a:pPr algn="ctr"/>
            <a:r>
              <a:rPr lang="en-IN" sz="8800" b="1" dirty="0" smtClean="0">
                <a:latin typeface="AR BLANCA" pitchFamily="2" charset="0"/>
              </a:rPr>
              <a:t>THANK YOU!</a:t>
            </a:r>
            <a:endParaRPr lang="en-IN" sz="8800" b="1" dirty="0">
              <a:latin typeface="AR BLAN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Tuberculosis is an infectious disease caused by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Mycobacterium tuberculosis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It spreads through the air by a person suffering from TB. A single patient can infect 10 or more person in a year.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Globally 9 million people are suffering from TB.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India 2.1 million people are suffering from TB therefore India accounts for 1/3 of the global cases.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Gujarat there are 21332 patients suffering from TB and in district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Morbi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there were 1509 patient of TB.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N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IN" sz="2400" b="1" u="sng" dirty="0" smtClean="0"/>
              <a:t>General Objective</a:t>
            </a:r>
            <a:endParaRPr lang="en-IN" sz="2400" dirty="0"/>
          </a:p>
          <a:p>
            <a:pPr lvl="0"/>
            <a:r>
              <a:rPr lang="en-IN" sz="2400" dirty="0"/>
              <a:t>To study the various aspects of compliance to the treatment of Tuberculosis.</a:t>
            </a:r>
          </a:p>
          <a:p>
            <a:pPr>
              <a:buNone/>
            </a:pPr>
            <a:r>
              <a:rPr lang="en-IN" sz="2400" dirty="0"/>
              <a:t> </a:t>
            </a:r>
          </a:p>
          <a:p>
            <a:pPr lvl="0">
              <a:buNone/>
            </a:pPr>
            <a:r>
              <a:rPr lang="en-IN" sz="2400" b="1" u="sng" dirty="0"/>
              <a:t>Specific </a:t>
            </a:r>
            <a:r>
              <a:rPr lang="en-IN" sz="2400" b="1" u="sng" dirty="0" smtClean="0"/>
              <a:t>Objectives</a:t>
            </a:r>
            <a:endParaRPr lang="en-IN" sz="2400" dirty="0"/>
          </a:p>
          <a:p>
            <a:pPr lvl="0"/>
            <a:r>
              <a:rPr lang="en-IN" sz="2400" dirty="0"/>
              <a:t>To analyse the effect of socio economic </a:t>
            </a:r>
            <a:r>
              <a:rPr lang="en-IN" sz="2400" dirty="0" smtClean="0"/>
              <a:t>factors on Treatment compliance.</a:t>
            </a:r>
            <a:endParaRPr lang="en-IN" sz="2400" dirty="0"/>
          </a:p>
          <a:p>
            <a:pPr>
              <a:buNone/>
            </a:pPr>
            <a:r>
              <a:rPr lang="en-IN" sz="2400" dirty="0"/>
              <a:t> </a:t>
            </a:r>
          </a:p>
          <a:p>
            <a:pPr lvl="0"/>
            <a:r>
              <a:rPr lang="en-IN" sz="2400" dirty="0"/>
              <a:t>To analyse the effect of literacy levels on compliance of treatment</a:t>
            </a:r>
            <a:r>
              <a:rPr lang="en-IN" sz="2400" dirty="0" smtClean="0"/>
              <a:t>.</a:t>
            </a:r>
          </a:p>
          <a:p>
            <a:pPr lvl="0">
              <a:buNone/>
            </a:pPr>
            <a:endParaRPr lang="en-IN" sz="2400" dirty="0" smtClean="0"/>
          </a:p>
          <a:p>
            <a:r>
              <a:rPr lang="en-IN" sz="2400" dirty="0" smtClean="0"/>
              <a:t>To calculate the No. of Defaulters and No. of Deaths due to TB.</a:t>
            </a:r>
          </a:p>
          <a:p>
            <a:pPr lvl="0"/>
            <a:endParaRPr lang="en-IN" sz="2400" dirty="0"/>
          </a:p>
          <a:p>
            <a:pPr>
              <a:buNone/>
            </a:pPr>
            <a:endParaRPr lang="en-IN" sz="2400" dirty="0"/>
          </a:p>
          <a:p>
            <a:pPr>
              <a:buNone/>
            </a:pPr>
            <a:endParaRPr lang="en-IN" sz="2400" dirty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 smtClean="0"/>
              <a:t>Study design- </a:t>
            </a:r>
            <a:r>
              <a:rPr lang="en-IN" dirty="0" smtClean="0"/>
              <a:t>Cross sectional and descriptive.</a:t>
            </a:r>
          </a:p>
          <a:p>
            <a:r>
              <a:rPr lang="en-IN" b="1" dirty="0" smtClean="0"/>
              <a:t>Study area</a:t>
            </a:r>
            <a:r>
              <a:rPr lang="en-IN" dirty="0" smtClean="0"/>
              <a:t>- 2 Tuberculosis units in </a:t>
            </a:r>
            <a:r>
              <a:rPr lang="en-IN" dirty="0" err="1" smtClean="0"/>
              <a:t>Morbi</a:t>
            </a:r>
            <a:r>
              <a:rPr lang="en-IN" dirty="0" smtClean="0"/>
              <a:t> district, Gujarat.</a:t>
            </a:r>
          </a:p>
          <a:p>
            <a:r>
              <a:rPr lang="en-IN" b="1" dirty="0" smtClean="0"/>
              <a:t>Sampling technique</a:t>
            </a:r>
            <a:r>
              <a:rPr lang="en-IN" dirty="0" smtClean="0"/>
              <a:t> - Purposive sampling.</a:t>
            </a:r>
          </a:p>
          <a:p>
            <a:r>
              <a:rPr lang="en-IN" b="1" dirty="0" smtClean="0"/>
              <a:t>Sample size- </a:t>
            </a:r>
            <a:r>
              <a:rPr lang="en-IN" dirty="0" smtClean="0"/>
              <a:t>256 patients enrolled for DOTS in second quarter.</a:t>
            </a:r>
          </a:p>
          <a:p>
            <a:r>
              <a:rPr lang="en-IN" b="1" dirty="0" smtClean="0"/>
              <a:t>Sampling tool- </a:t>
            </a:r>
            <a:r>
              <a:rPr lang="en-IN" dirty="0" smtClean="0"/>
              <a:t>Questionnaire and secondary data</a:t>
            </a:r>
          </a:p>
          <a:p>
            <a:r>
              <a:rPr lang="en-IN" b="1" dirty="0" smtClean="0"/>
              <a:t>Time period of study-</a:t>
            </a:r>
            <a:r>
              <a:rPr lang="en-IN" dirty="0" smtClean="0"/>
              <a:t> 3months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OBSERVATION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Factors affecting compliance to DOTS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70485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IN" dirty="0" smtClean="0"/>
              <a:t>Literacy levels affecting DOTS 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200800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IN" dirty="0" smtClean="0"/>
              <a:t>Socio-economic factors affecting DOTS</a:t>
            </a:r>
            <a:endParaRPr lang="en-IN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488832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600" dirty="0" smtClean="0"/>
              <a:t>No. of Defaulters, Deaths and patients Under treatment</a:t>
            </a:r>
            <a:endParaRPr lang="en-IN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800193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Calculations showed that 192 patients (80%) of the patients are taking regular treatment. 45 patients defaulted the treatment and 19 patients died during the second quarter.</a:t>
            </a:r>
          </a:p>
          <a:p>
            <a:r>
              <a:rPr lang="en-IN" dirty="0" smtClean="0"/>
              <a:t>The reason of defaulting the treatment were disappearing of symptoms 48% , red urination due to </a:t>
            </a:r>
            <a:r>
              <a:rPr lang="en-IN" dirty="0" err="1" smtClean="0"/>
              <a:t>rifampicin</a:t>
            </a:r>
            <a:r>
              <a:rPr lang="en-IN" dirty="0" smtClean="0"/>
              <a:t> 10% and allergic to some drugs 42%.</a:t>
            </a:r>
          </a:p>
          <a:p>
            <a:r>
              <a:rPr lang="en-IN" dirty="0" smtClean="0"/>
              <a:t>Out of the patients who were defaulting the treatment, 80% were having DOTS centre available in the radius of 5km from their home.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379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Study of Treatment Compliance of Directly Observed Treatment Short course (DOTS) for Tuberculosis in Morbi District, Gujarat </vt:lpstr>
      <vt:lpstr>INTRODUCTION</vt:lpstr>
      <vt:lpstr>OBJECTIVES</vt:lpstr>
      <vt:lpstr>METHODOLOGY</vt:lpstr>
      <vt:lpstr>OBSERVATION</vt:lpstr>
      <vt:lpstr>Slide 6</vt:lpstr>
      <vt:lpstr>Slide 7</vt:lpstr>
      <vt:lpstr>Slide 8</vt:lpstr>
      <vt:lpstr>CONCLUSION</vt:lpstr>
      <vt:lpstr>Slide 10</vt:lpstr>
      <vt:lpstr>Recommendations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Nidhi</dc:creator>
  <cp:lastModifiedBy>Nidhi</cp:lastModifiedBy>
  <cp:revision>31</cp:revision>
  <dcterms:created xsi:type="dcterms:W3CDTF">2016-05-18T05:34:27Z</dcterms:created>
  <dcterms:modified xsi:type="dcterms:W3CDTF">2016-05-19T09:38:37Z</dcterms:modified>
</cp:coreProperties>
</file>