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4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4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0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7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7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AD9C4-E176-4AA8-9954-37ED56CA373E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B4D90-BC48-4A65-A9AB-3FABD17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743" y="1122363"/>
            <a:ext cx="11407515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Study on Gap Assessment of USG Machine availability &amp; utilization in Public Health Facilities of Gujarat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04697"/>
              </p:ext>
            </p:extLst>
          </p:nvPr>
        </p:nvGraphicFramePr>
        <p:xfrm>
          <a:off x="284815" y="1154244"/>
          <a:ext cx="4991723" cy="5291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755"/>
                <a:gridCol w="843321"/>
                <a:gridCol w="212907"/>
                <a:gridCol w="1574198"/>
                <a:gridCol w="899542"/>
              </a:tblGrid>
              <a:tr h="309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8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28,901,346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Estimated Population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6.03 Crore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8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Sex Ratio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Actual Population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60,383,628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8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 of total Populat.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4.99%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Population Growth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19.17%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Literacy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Area km2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196,024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Male Literacy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87.23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Area mi2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75,685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8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Female Literacy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70.73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Density/km2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8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Literate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41,948,677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Density/mi2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8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Male Literate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23,995,500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31,482,282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8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Female Literate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17,953,177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2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Gujarat Demographic &amp; Health Facility Profile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12887"/>
              </p:ext>
            </p:extLst>
          </p:nvPr>
        </p:nvGraphicFramePr>
        <p:xfrm>
          <a:off x="6071015" y="1184222"/>
          <a:ext cx="5786207" cy="5261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56"/>
                <a:gridCol w="667896"/>
                <a:gridCol w="1064302"/>
                <a:gridCol w="1019331"/>
                <a:gridCol w="626603"/>
                <a:gridCol w="737502"/>
                <a:gridCol w="554636"/>
                <a:gridCol w="404734"/>
                <a:gridCol w="389747"/>
              </a:tblGrid>
              <a:tr h="3758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Sr. No.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>
                          <a:effectLst/>
                        </a:rPr>
                        <a:t>District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>
                          <a:effectLst/>
                        </a:rPr>
                        <a:t>Total Population (Census 2011)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>
                          <a:effectLst/>
                        </a:rPr>
                        <a:t>Yr work-load for ANC(Source MCTS, 2015-16)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SC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>
                          <a:effectLst/>
                        </a:rPr>
                        <a:t>PHC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>
                          <a:effectLst/>
                        </a:rPr>
                        <a:t>CHC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DH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>
                          <a:effectLst/>
                        </a:rPr>
                        <a:t>DH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033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GUJARAT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60383628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1451600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8953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1297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322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33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000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9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5" y="134911"/>
            <a:ext cx="10919085" cy="60420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Title of Research Project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An Gap Assessment of USG Machine availability &amp; utilization in Public Health Facilities of Gujarat (FRU - CHC, GIA, SDH, DH, MCH).</a:t>
            </a:r>
          </a:p>
          <a:p>
            <a:pPr marL="0" indent="0">
              <a:buNone/>
            </a:pPr>
            <a:endParaRPr lang="en-US" sz="900" b="1" dirty="0" smtClean="0"/>
          </a:p>
          <a:p>
            <a:pPr marL="0" indent="0">
              <a:buNone/>
            </a:pPr>
            <a:r>
              <a:rPr lang="en-US" b="1" dirty="0" smtClean="0"/>
              <a:t>Rational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 smtClean="0"/>
              <a:t>To </a:t>
            </a:r>
            <a:r>
              <a:rPr lang="en-US" dirty="0"/>
              <a:t>understand the availability &amp; utilization of USG machine in Public Health Facilities.</a:t>
            </a:r>
          </a:p>
          <a:p>
            <a:r>
              <a:rPr lang="en-US" dirty="0"/>
              <a:t>To improve the Health Service coverage to all pregnant </a:t>
            </a:r>
            <a:r>
              <a:rPr lang="en-US" dirty="0" err="1"/>
              <a:t>womens</a:t>
            </a:r>
            <a:r>
              <a:rPr lang="en-US" dirty="0"/>
              <a:t> of </a:t>
            </a:r>
            <a:r>
              <a:rPr lang="en-US" dirty="0" smtClean="0"/>
              <a:t>Gujarat.</a:t>
            </a:r>
          </a:p>
          <a:p>
            <a:r>
              <a:rPr lang="en-US" b="1" dirty="0"/>
              <a:t>Scope of Study:</a:t>
            </a:r>
            <a:endParaRPr lang="en-US" dirty="0"/>
          </a:p>
          <a:p>
            <a:r>
              <a:rPr lang="en-US" dirty="0"/>
              <a:t>This </a:t>
            </a:r>
            <a:r>
              <a:rPr lang="en-US" dirty="0" err="1"/>
              <a:t>Assesment</a:t>
            </a:r>
            <a:r>
              <a:rPr lang="en-US" dirty="0"/>
              <a:t> will be able to provide current scenario of availability &amp; </a:t>
            </a:r>
            <a:r>
              <a:rPr lang="en-US" dirty="0" err="1"/>
              <a:t>utililizaion</a:t>
            </a:r>
            <a:r>
              <a:rPr lang="en-US" dirty="0"/>
              <a:t> of USG Machines in Public health facilities. Also this will be utilized for strengthening services to </a:t>
            </a:r>
            <a:r>
              <a:rPr lang="en-US" dirty="0" err="1"/>
              <a:t>hgh</a:t>
            </a:r>
            <a:r>
              <a:rPr lang="en-US" dirty="0"/>
              <a:t> risk pregnant </a:t>
            </a:r>
            <a:r>
              <a:rPr lang="en-US" dirty="0" err="1"/>
              <a:t>womens</a:t>
            </a:r>
            <a:r>
              <a:rPr lang="en-US" dirty="0"/>
              <a:t> services in prompt diagnosis and well medical management.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Research </a:t>
            </a:r>
            <a:r>
              <a:rPr lang="en-US" b="1" dirty="0"/>
              <a:t>Question: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How many USG machines are available &amp; utilized in Public Health Facilities.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What are the training gap to strengthen USG services in the Public Health Facilities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Objective</a:t>
            </a:r>
            <a:r>
              <a:rPr lang="en-US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Identify the critical gaps in USG services in Public Health Facilities for pregnant </a:t>
            </a:r>
            <a:r>
              <a:rPr lang="en-US" dirty="0" err="1"/>
              <a:t>womens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0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of Study :  Cross-sectional prospective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1396957"/>
            <a:ext cx="724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Area:  Public Health Facilities of Gujarat (CHC &amp; above)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85957"/>
              </p:ext>
            </p:extLst>
          </p:nvPr>
        </p:nvGraphicFramePr>
        <p:xfrm>
          <a:off x="258735" y="2313402"/>
          <a:ext cx="5722339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9077"/>
                <a:gridCol w="2543262"/>
              </a:tblGrid>
              <a:tr h="28575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Area Name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Participant / stake holders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10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FRU - CHC, GIA, SDH, DH, MCH of Gujarat State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CHC </a:t>
                      </a:r>
                      <a:r>
                        <a:rPr lang="en-US" sz="1800" dirty="0" err="1">
                          <a:effectLst/>
                        </a:rPr>
                        <a:t>Supritendent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SDH </a:t>
                      </a:r>
                      <a:r>
                        <a:rPr lang="en-US" sz="1800" dirty="0" err="1">
                          <a:effectLst/>
                        </a:rPr>
                        <a:t>Supritendent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DH </a:t>
                      </a:r>
                      <a:r>
                        <a:rPr lang="en-US" sz="1800" dirty="0" err="1">
                          <a:effectLst/>
                        </a:rPr>
                        <a:t>Supritendent</a:t>
                      </a:r>
                      <a:endParaRPr lang="en-US" sz="1600" dirty="0"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MCH </a:t>
                      </a:r>
                      <a:r>
                        <a:rPr lang="en-US" sz="1800" dirty="0" err="1">
                          <a:effectLst/>
                        </a:rPr>
                        <a:t>Supritendent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4347069"/>
            <a:ext cx="102083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design: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Exploratory non experimental design.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 Size: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 CHC (23), SDH(33), GIA (8), DH(22), MCH(17)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Sampling  technique :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Purpusive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sampling (Covering all Government USG facilities)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53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6341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43824"/>
              </p:ext>
            </p:extLst>
          </p:nvPr>
        </p:nvGraphicFramePr>
        <p:xfrm>
          <a:off x="222198" y="839449"/>
          <a:ext cx="6073670" cy="5755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573"/>
                <a:gridCol w="1921537"/>
                <a:gridCol w="764499"/>
                <a:gridCol w="614596"/>
                <a:gridCol w="719528"/>
                <a:gridCol w="869430"/>
                <a:gridCol w="749507"/>
              </a:tblGrid>
              <a:tr h="64293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USG MACHINES AVAILABILITY &amp; UTILIZATION IN FRU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57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Level Of Facility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Facility in FRU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Availability of Machines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Utilization of Machines (Sonography Services)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4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Medical College Hospital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3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District Hospital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Sub District Hospital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3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GIA / TDH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4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Community Health Centre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3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915" y="872604"/>
            <a:ext cx="5423265" cy="569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76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82" y="0"/>
            <a:ext cx="1080473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64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4105" y="1199213"/>
            <a:ext cx="777989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Results;</a:t>
            </a: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 of 103 First Referral Unit in Gujarat 89 FRU have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sonography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machines available with them, out of 89 also only in 62 facilities are functional with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sosnography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services.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5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407</Words>
  <Application>Microsoft Office PowerPoint</Application>
  <PresentationFormat>Widescreen</PresentationFormat>
  <Paragraphs>160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Study on Gap Assessment of USG Machine availability &amp; utilization in Public Health Facilities of Gujarat.</vt:lpstr>
      <vt:lpstr>Gujarat Demographic &amp; Health Facility Profile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Gap Assessment of USG Machine availability &amp; utilization in Public Health Facilities of Gujarat.</dc:title>
  <dc:creator>HP</dc:creator>
  <cp:lastModifiedBy>HP</cp:lastModifiedBy>
  <cp:revision>3</cp:revision>
  <dcterms:created xsi:type="dcterms:W3CDTF">2016-05-17T18:55:50Z</dcterms:created>
  <dcterms:modified xsi:type="dcterms:W3CDTF">2016-05-17T19:21:03Z</dcterms:modified>
</cp:coreProperties>
</file>