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2" r:id="rId2"/>
    <p:sldId id="293" r:id="rId3"/>
    <p:sldId id="258" r:id="rId4"/>
    <p:sldId id="259" r:id="rId5"/>
    <p:sldId id="286" r:id="rId6"/>
    <p:sldId id="294" r:id="rId7"/>
    <p:sldId id="287" r:id="rId8"/>
    <p:sldId id="301" r:id="rId9"/>
    <p:sldId id="288" r:id="rId10"/>
    <p:sldId id="289" r:id="rId11"/>
    <p:sldId id="279" r:id="rId12"/>
    <p:sldId id="280" r:id="rId13"/>
    <p:sldId id="296" r:id="rId14"/>
    <p:sldId id="297" r:id="rId15"/>
    <p:sldId id="298" r:id="rId16"/>
    <p:sldId id="299" r:id="rId17"/>
    <p:sldId id="300" r:id="rId18"/>
    <p:sldId id="262" r:id="rId19"/>
    <p:sldId id="266" r:id="rId20"/>
    <p:sldId id="268" r:id="rId21"/>
    <p:sldId id="273" r:id="rId22"/>
    <p:sldId id="270" r:id="rId23"/>
    <p:sldId id="274" r:id="rId24"/>
    <p:sldId id="275" r:id="rId25"/>
    <p:sldId id="277" r:id="rId26"/>
    <p:sldId id="281" r:id="rId27"/>
    <p:sldId id="282" r:id="rId28"/>
    <p:sldId id="291" r:id="rId29"/>
    <p:sldId id="3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60" d="100"/>
          <a:sy n="60" d="100"/>
        </p:scale>
        <p:origin x="26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Country Wise Split of</a:t>
            </a:r>
            <a:r>
              <a:rPr lang="en-US" baseline="0" dirty="0" smtClean="0"/>
              <a:t> PSP</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Disease Centric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UK</c:v>
                </c:pt>
                <c:pt idx="1">
                  <c:v>France</c:v>
                </c:pt>
                <c:pt idx="2">
                  <c:v>India</c:v>
                </c:pt>
                <c:pt idx="3">
                  <c:v>Spain</c:v>
                </c:pt>
                <c:pt idx="4">
                  <c:v>EU5 </c:v>
                </c:pt>
                <c:pt idx="5">
                  <c:v>Germany</c:v>
                </c:pt>
                <c:pt idx="6">
                  <c:v>Italy</c:v>
                </c:pt>
              </c:strCache>
            </c:strRef>
          </c:cat>
          <c:val>
            <c:numRef>
              <c:f>Sheet1!$B$2:$B$8</c:f>
              <c:numCache>
                <c:formatCode>General</c:formatCode>
                <c:ptCount val="7"/>
                <c:pt idx="0">
                  <c:v>8</c:v>
                </c:pt>
                <c:pt idx="1">
                  <c:v>6</c:v>
                </c:pt>
                <c:pt idx="2">
                  <c:v>4</c:v>
                </c:pt>
                <c:pt idx="3">
                  <c:v>4</c:v>
                </c:pt>
                <c:pt idx="4">
                  <c:v>2</c:v>
                </c:pt>
                <c:pt idx="5">
                  <c:v>3</c:v>
                </c:pt>
                <c:pt idx="6">
                  <c:v>1</c:v>
                </c:pt>
              </c:numCache>
            </c:numRef>
          </c:val>
        </c:ser>
        <c:ser>
          <c:idx val="1"/>
          <c:order val="1"/>
          <c:tx>
            <c:strRef>
              <c:f>Sheet1!$C$1</c:f>
              <c:strCache>
                <c:ptCount val="1"/>
                <c:pt idx="0">
                  <c:v>Product Centric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UK</c:v>
                </c:pt>
                <c:pt idx="1">
                  <c:v>France</c:v>
                </c:pt>
                <c:pt idx="2">
                  <c:v>India</c:v>
                </c:pt>
                <c:pt idx="3">
                  <c:v>Spain</c:v>
                </c:pt>
                <c:pt idx="4">
                  <c:v>EU5 </c:v>
                </c:pt>
                <c:pt idx="5">
                  <c:v>Germany</c:v>
                </c:pt>
                <c:pt idx="6">
                  <c:v>Italy</c:v>
                </c:pt>
              </c:strCache>
            </c:strRef>
          </c:cat>
          <c:val>
            <c:numRef>
              <c:f>Sheet1!$C$2:$C$8</c:f>
              <c:numCache>
                <c:formatCode>General</c:formatCode>
                <c:ptCount val="7"/>
                <c:pt idx="2">
                  <c:v>2</c:v>
                </c:pt>
                <c:pt idx="4">
                  <c:v>1</c:v>
                </c:pt>
              </c:numCache>
            </c:numRef>
          </c:val>
        </c:ser>
        <c:dLbls>
          <c:showLegendKey val="0"/>
          <c:showVal val="0"/>
          <c:showCatName val="0"/>
          <c:showSerName val="0"/>
          <c:showPercent val="0"/>
          <c:showBubbleSize val="0"/>
        </c:dLbls>
        <c:gapWidth val="150"/>
        <c:overlap val="100"/>
        <c:axId val="303740336"/>
        <c:axId val="247776832"/>
      </c:barChart>
      <c:catAx>
        <c:axId val="3037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7776832"/>
        <c:crosses val="autoZero"/>
        <c:auto val="1"/>
        <c:lblAlgn val="ctr"/>
        <c:lblOffset val="100"/>
        <c:noMultiLvlLbl val="0"/>
      </c:catAx>
      <c:valAx>
        <c:axId val="2477768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3740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UCB</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dLbl>
              <c:idx val="1"/>
              <c:layout>
                <c:manualLayout>
                  <c:x val="-2.331112963531586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301613764736946E-3"/>
                  <c:y val="-0.1346154978594604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10470094277958045"/>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6603227529473891E-3"/>
                  <c:y val="-5.98291101597602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Sheet1!$B$2:$B$7</c:f>
              <c:numCache>
                <c:formatCode>General</c:formatCode>
                <c:ptCount val="6"/>
                <c:pt idx="0">
                  <c:v>165617</c:v>
                </c:pt>
                <c:pt idx="1">
                  <c:v>74309</c:v>
                </c:pt>
                <c:pt idx="2">
                  <c:v>78703</c:v>
                </c:pt>
                <c:pt idx="3">
                  <c:v>23711</c:v>
                </c:pt>
                <c:pt idx="4">
                  <c:v>81381</c:v>
                </c:pt>
                <c:pt idx="5">
                  <c:v>17111</c:v>
                </c:pt>
              </c:numCache>
            </c:numRef>
          </c:val>
        </c:ser>
        <c:ser>
          <c:idx val="1"/>
          <c:order val="1"/>
          <c:tx>
            <c:strRef>
              <c:f>Sheet1!$C$1</c:f>
              <c:strCache>
                <c:ptCount val="1"/>
                <c:pt idx="0">
                  <c:v>2014</c:v>
                </c:pt>
              </c:strCache>
            </c:strRef>
          </c:tx>
          <c:spPr>
            <a:solidFill>
              <a:schemeClr val="accent2"/>
            </a:solidFill>
            <a:ln>
              <a:noFill/>
            </a:ln>
            <a:effectLst/>
          </c:spPr>
          <c:invertIfNegative val="0"/>
          <c:dLbls>
            <c:dLbl>
              <c:idx val="1"/>
              <c:layout>
                <c:manualLayout>
                  <c:x val="-3.0526126643922316E-17"/>
                  <c:y val="-0.1495727753994005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73931938498501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0.1944446080192207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0.1495727753994005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Sheet1!$C$2:$C$7</c:f>
              <c:numCache>
                <c:formatCode>General</c:formatCode>
                <c:ptCount val="6"/>
                <c:pt idx="0">
                  <c:v>317921</c:v>
                </c:pt>
                <c:pt idx="1">
                  <c:v>21328</c:v>
                </c:pt>
                <c:pt idx="2">
                  <c:v>53012</c:v>
                </c:pt>
                <c:pt idx="3">
                  <c:v>45633</c:v>
                </c:pt>
                <c:pt idx="4">
                  <c:v>33394</c:v>
                </c:pt>
                <c:pt idx="5">
                  <c:v>14111</c:v>
                </c:pt>
              </c:numCache>
            </c:numRef>
          </c:val>
        </c:ser>
        <c:ser>
          <c:idx val="2"/>
          <c:order val="2"/>
          <c:tx>
            <c:strRef>
              <c:f>Sheet1!$D$1</c:f>
              <c:strCache>
                <c:ptCount val="1"/>
                <c:pt idx="0">
                  <c:v>2015</c:v>
                </c:pt>
              </c:strCache>
            </c:strRef>
          </c:tx>
          <c:spPr>
            <a:solidFill>
              <a:schemeClr val="accent3"/>
            </a:solidFill>
            <a:ln>
              <a:noFill/>
            </a:ln>
            <a:effectLst/>
          </c:spPr>
          <c:invertIfNegative val="0"/>
          <c:dLbls>
            <c:dLbl>
              <c:idx val="3"/>
              <c:layout>
                <c:manualLayout>
                  <c:x val="3.3301613764735727E-3"/>
                  <c:y val="-0.1645300529393406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Sheet1!$D$2:$D$7</c:f>
              <c:numCache>
                <c:formatCode>General</c:formatCode>
                <c:ptCount val="6"/>
                <c:pt idx="0">
                  <c:v>452993</c:v>
                </c:pt>
                <c:pt idx="1">
                  <c:v>127157</c:v>
                </c:pt>
                <c:pt idx="2">
                  <c:v>44</c:v>
                </c:pt>
                <c:pt idx="3">
                  <c:v>124161</c:v>
                </c:pt>
                <c:pt idx="4">
                  <c:v>207811</c:v>
                </c:pt>
                <c:pt idx="5">
                  <c:v>31111</c:v>
                </c:pt>
              </c:numCache>
            </c:numRef>
          </c:val>
        </c:ser>
        <c:dLbls>
          <c:showLegendKey val="0"/>
          <c:showVal val="0"/>
          <c:showCatName val="0"/>
          <c:showSerName val="0"/>
          <c:showPercent val="0"/>
          <c:showBubbleSize val="0"/>
        </c:dLbls>
        <c:gapWidth val="219"/>
        <c:overlap val="-27"/>
        <c:axId val="332814672"/>
        <c:axId val="332815232"/>
      </c:barChart>
      <c:catAx>
        <c:axId val="33281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2815232"/>
        <c:crosses val="autoZero"/>
        <c:auto val="1"/>
        <c:lblAlgn val="ctr"/>
        <c:lblOffset val="100"/>
        <c:noMultiLvlLbl val="0"/>
      </c:catAx>
      <c:valAx>
        <c:axId val="3328152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2814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smtClean="0"/>
              <a:t>Abbvie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dLbl>
              <c:idx val="0"/>
              <c:layout>
                <c:manualLayout>
                  <c:x val="1.0028654049338873E-2"/>
                  <c:y val="-0.212121338655057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028654049338873E-2"/>
                  <c:y val="-9.84849072327053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428846831129572E-3"/>
                  <c:y val="-0.18939405237058721"/>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9.090914513788192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Sheet1!$B$2:$B$7</c:f>
              <c:numCache>
                <c:formatCode>General</c:formatCode>
                <c:ptCount val="6"/>
                <c:pt idx="0">
                  <c:v>168634</c:v>
                </c:pt>
                <c:pt idx="1">
                  <c:v>120334</c:v>
                </c:pt>
                <c:pt idx="2">
                  <c:v>0</c:v>
                </c:pt>
                <c:pt idx="3">
                  <c:v>511114</c:v>
                </c:pt>
                <c:pt idx="4">
                  <c:v>644532</c:v>
                </c:pt>
                <c:pt idx="5">
                  <c:v>158</c:v>
                </c:pt>
              </c:numCache>
            </c:numRef>
          </c:val>
        </c:ser>
        <c:ser>
          <c:idx val="1"/>
          <c:order val="1"/>
          <c:tx>
            <c:strRef>
              <c:f>Sheet1!$C$1</c:f>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Sheet1!$C$2:$C$7</c:f>
              <c:numCache>
                <c:formatCode>General</c:formatCode>
                <c:ptCount val="6"/>
                <c:pt idx="0">
                  <c:v>145315</c:v>
                </c:pt>
                <c:pt idx="1">
                  <c:v>1211134</c:v>
                </c:pt>
                <c:pt idx="2">
                  <c:v>425983</c:v>
                </c:pt>
                <c:pt idx="3">
                  <c:v>873365</c:v>
                </c:pt>
                <c:pt idx="4">
                  <c:v>896574</c:v>
                </c:pt>
                <c:pt idx="5">
                  <c:v>0</c:v>
                </c:pt>
              </c:numCache>
            </c:numRef>
          </c:val>
        </c:ser>
        <c:ser>
          <c:idx val="2"/>
          <c:order val="2"/>
          <c:tx>
            <c:strRef>
              <c:f>Sheet1!$D$1</c:f>
              <c:strCache>
                <c:ptCount val="1"/>
                <c:pt idx="0">
                  <c:v>2015</c:v>
                </c:pt>
              </c:strCache>
            </c:strRef>
          </c:tx>
          <c:spPr>
            <a:solidFill>
              <a:schemeClr val="accent3"/>
            </a:solidFill>
            <a:ln>
              <a:noFill/>
            </a:ln>
            <a:effectLst/>
          </c:spPr>
          <c:invertIfNegative val="0"/>
          <c:dLbls>
            <c:dLbl>
              <c:idx val="1"/>
              <c:layout>
                <c:manualLayout>
                  <c:x val="0"/>
                  <c:y val="-0.2045455765602342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5151524189646975"/>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6857693662257921E-3"/>
                  <c:y val="-9.090914513788185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Sheet1!$D$2:$D$7</c:f>
              <c:numCache>
                <c:formatCode>General</c:formatCode>
                <c:ptCount val="6"/>
                <c:pt idx="0">
                  <c:v>635451</c:v>
                </c:pt>
                <c:pt idx="1">
                  <c:v>162273</c:v>
                </c:pt>
                <c:pt idx="2">
                  <c:v>20910</c:v>
                </c:pt>
                <c:pt idx="3">
                  <c:v>101365</c:v>
                </c:pt>
                <c:pt idx="4">
                  <c:v>998231</c:v>
                </c:pt>
                <c:pt idx="5">
                  <c:v>56</c:v>
                </c:pt>
              </c:numCache>
            </c:numRef>
          </c:val>
        </c:ser>
        <c:dLbls>
          <c:showLegendKey val="0"/>
          <c:showVal val="0"/>
          <c:showCatName val="0"/>
          <c:showSerName val="0"/>
          <c:showPercent val="0"/>
          <c:showBubbleSize val="0"/>
        </c:dLbls>
        <c:gapWidth val="219"/>
        <c:overlap val="-27"/>
        <c:axId val="401056976"/>
        <c:axId val="401057536"/>
      </c:barChart>
      <c:catAx>
        <c:axId val="40105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1057536"/>
        <c:crosses val="autoZero"/>
        <c:auto val="1"/>
        <c:lblAlgn val="ctr"/>
        <c:lblOffset val="100"/>
        <c:noMultiLvlLbl val="0"/>
      </c:catAx>
      <c:valAx>
        <c:axId val="4010575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1056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smtClean="0"/>
              <a:t>Celgene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Sheet1!$B$2:$B$7</c:f>
              <c:numCache>
                <c:formatCode>General</c:formatCode>
                <c:ptCount val="6"/>
                <c:pt idx="0">
                  <c:v>179099</c:v>
                </c:pt>
                <c:pt idx="1">
                  <c:v>0</c:v>
                </c:pt>
                <c:pt idx="2">
                  <c:v>0</c:v>
                </c:pt>
                <c:pt idx="3">
                  <c:v>0</c:v>
                </c:pt>
                <c:pt idx="4">
                  <c:v>0</c:v>
                </c:pt>
                <c:pt idx="5">
                  <c:v>0</c:v>
                </c:pt>
              </c:numCache>
            </c:numRef>
          </c:val>
        </c:ser>
        <c:ser>
          <c:idx val="1"/>
          <c:order val="1"/>
          <c:tx>
            <c:strRef>
              <c:f>Sheet1!$C$1</c:f>
              <c:strCache>
                <c:ptCount val="1"/>
                <c:pt idx="0">
                  <c:v>2014</c:v>
                </c:pt>
              </c:strCache>
            </c:strRef>
          </c:tx>
          <c:spPr>
            <a:solidFill>
              <a:schemeClr val="accent2"/>
            </a:solidFill>
            <a:ln>
              <a:noFill/>
            </a:ln>
            <a:effectLst/>
          </c:spPr>
          <c:invertIfNegative val="0"/>
          <c:dLbls>
            <c:dLbl>
              <c:idx val="4"/>
              <c:layout>
                <c:manualLayout>
                  <c:x val="0"/>
                  <c:y val="-8.33332877661375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0.1527776942379187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Sheet1!$C$2:$C$7</c:f>
              <c:numCache>
                <c:formatCode>General</c:formatCode>
                <c:ptCount val="6"/>
                <c:pt idx="0">
                  <c:v>0</c:v>
                </c:pt>
                <c:pt idx="1">
                  <c:v>92783</c:v>
                </c:pt>
                <c:pt idx="2">
                  <c:v>124715</c:v>
                </c:pt>
                <c:pt idx="3">
                  <c:v>59891</c:v>
                </c:pt>
                <c:pt idx="4">
                  <c:v>14560</c:v>
                </c:pt>
                <c:pt idx="5">
                  <c:v>11453</c:v>
                </c:pt>
              </c:numCache>
            </c:numRef>
          </c:val>
        </c:ser>
        <c:ser>
          <c:idx val="2"/>
          <c:order val="2"/>
          <c:tx>
            <c:strRef>
              <c:f>Sheet1!$D$1</c:f>
              <c:strCache>
                <c:ptCount val="1"/>
                <c:pt idx="0">
                  <c:v>2015</c:v>
                </c:pt>
              </c:strCache>
            </c:strRef>
          </c:tx>
          <c:spPr>
            <a:solidFill>
              <a:schemeClr val="accent3"/>
            </a:solidFill>
            <a:ln>
              <a:noFill/>
            </a:ln>
            <a:effectLst/>
          </c:spPr>
          <c:invertIfNegative val="0"/>
          <c:dLbls>
            <c:dLbl>
              <c:idx val="0"/>
              <c:layout>
                <c:manualLayout>
                  <c:x val="0"/>
                  <c:y val="-6.24999658246031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257102242989793E-16"/>
                  <c:y val="-6.249996582460317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Sheet1!$D$2:$D$7</c:f>
              <c:numCache>
                <c:formatCode>General</c:formatCode>
                <c:ptCount val="6"/>
                <c:pt idx="0">
                  <c:v>216558</c:v>
                </c:pt>
                <c:pt idx="1">
                  <c:v>192231</c:v>
                </c:pt>
                <c:pt idx="2">
                  <c:v>197276</c:v>
                </c:pt>
                <c:pt idx="3">
                  <c:v>105927</c:v>
                </c:pt>
                <c:pt idx="4">
                  <c:v>19050</c:v>
                </c:pt>
                <c:pt idx="5">
                  <c:v>18413</c:v>
                </c:pt>
              </c:numCache>
            </c:numRef>
          </c:val>
        </c:ser>
        <c:dLbls>
          <c:showLegendKey val="0"/>
          <c:showVal val="0"/>
          <c:showCatName val="0"/>
          <c:showSerName val="0"/>
          <c:showPercent val="0"/>
          <c:showBubbleSize val="0"/>
        </c:dLbls>
        <c:gapWidth val="219"/>
        <c:overlap val="-27"/>
        <c:axId val="401060896"/>
        <c:axId val="401061456"/>
      </c:barChart>
      <c:catAx>
        <c:axId val="40106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1061456"/>
        <c:crosses val="autoZero"/>
        <c:auto val="1"/>
        <c:lblAlgn val="ctr"/>
        <c:lblOffset val="100"/>
        <c:noMultiLvlLbl val="0"/>
      </c:catAx>
      <c:valAx>
        <c:axId val="4010614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1060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smtClean="0"/>
              <a:t>Sanofi</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dLbl>
              <c:idx val="1"/>
              <c:layout>
                <c:manualLayout>
                  <c:x val="0"/>
                  <c:y val="-1.51515241896470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4.545457256894092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Sheet1!$B$2:$B$7</c:f>
              <c:numCache>
                <c:formatCode>General</c:formatCode>
                <c:ptCount val="6"/>
                <c:pt idx="0">
                  <c:v>9975</c:v>
                </c:pt>
                <c:pt idx="1">
                  <c:v>10405</c:v>
                </c:pt>
                <c:pt idx="2">
                  <c:v>7634</c:v>
                </c:pt>
                <c:pt idx="3">
                  <c:v>48829</c:v>
                </c:pt>
                <c:pt idx="4">
                  <c:v>17793</c:v>
                </c:pt>
                <c:pt idx="5">
                  <c:v>1231</c:v>
                </c:pt>
              </c:numCache>
            </c:numRef>
          </c:val>
        </c:ser>
        <c:ser>
          <c:idx val="1"/>
          <c:order val="1"/>
          <c:tx>
            <c:strRef>
              <c:f>Sheet1!$C$1</c:f>
              <c:strCache>
                <c:ptCount val="1"/>
                <c:pt idx="0">
                  <c:v>2014</c:v>
                </c:pt>
              </c:strCache>
            </c:strRef>
          </c:tx>
          <c:spPr>
            <a:solidFill>
              <a:schemeClr val="accent2"/>
            </a:solidFill>
            <a:ln>
              <a:noFill/>
            </a:ln>
            <a:effectLst/>
          </c:spPr>
          <c:invertIfNegative val="0"/>
          <c:dLbls>
            <c:dLbl>
              <c:idx val="2"/>
              <c:layout>
                <c:manualLayout>
                  <c:x val="-6.6857693662259144E-3"/>
                  <c:y val="-0.1287879556119993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371538732451768E-2"/>
                  <c:y val="-0.1666667660861167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428846831129572E-3"/>
                  <c:y val="1.51515241896469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0.1439394798016462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Sheet1!$C$2:$C$7</c:f>
              <c:numCache>
                <c:formatCode>General</c:formatCode>
                <c:ptCount val="6"/>
                <c:pt idx="0">
                  <c:v>34583</c:v>
                </c:pt>
                <c:pt idx="1">
                  <c:v>0</c:v>
                </c:pt>
                <c:pt idx="2">
                  <c:v>8184</c:v>
                </c:pt>
                <c:pt idx="3">
                  <c:v>24413</c:v>
                </c:pt>
                <c:pt idx="4">
                  <c:v>7112</c:v>
                </c:pt>
                <c:pt idx="5">
                  <c:v>4391</c:v>
                </c:pt>
              </c:numCache>
            </c:numRef>
          </c:val>
        </c:ser>
        <c:ser>
          <c:idx val="2"/>
          <c:order val="2"/>
          <c:tx>
            <c:strRef>
              <c:f>Sheet1!$D$1</c:f>
              <c:strCache>
                <c:ptCount val="1"/>
                <c:pt idx="0">
                  <c:v>2015</c:v>
                </c:pt>
              </c:strCache>
            </c:strRef>
          </c:tx>
          <c:spPr>
            <a:solidFill>
              <a:schemeClr val="accent3"/>
            </a:solidFill>
            <a:ln>
              <a:noFill/>
            </a:ln>
            <a:effectLst/>
          </c:spPr>
          <c:invertIfNegative val="0"/>
          <c:dLbls>
            <c:dLbl>
              <c:idx val="0"/>
              <c:layout>
                <c:manualLayout>
                  <c:x val="6.6857693662258997E-3"/>
                  <c:y val="-8.3333383043058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428846831129572E-3"/>
                  <c:y val="-5.30303346637644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0.1439394798016463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Sheet1!$D$2:$D$7</c:f>
              <c:numCache>
                <c:formatCode>General</c:formatCode>
                <c:ptCount val="6"/>
                <c:pt idx="0">
                  <c:v>31978</c:v>
                </c:pt>
                <c:pt idx="1">
                  <c:v>23238</c:v>
                </c:pt>
                <c:pt idx="2">
                  <c:v>6119</c:v>
                </c:pt>
                <c:pt idx="3">
                  <c:v>27506</c:v>
                </c:pt>
                <c:pt idx="4">
                  <c:v>6119</c:v>
                </c:pt>
                <c:pt idx="5">
                  <c:v>26711</c:v>
                </c:pt>
              </c:numCache>
            </c:numRef>
          </c:val>
        </c:ser>
        <c:dLbls>
          <c:showLegendKey val="0"/>
          <c:showVal val="0"/>
          <c:showCatName val="0"/>
          <c:showSerName val="0"/>
          <c:showPercent val="0"/>
          <c:showBubbleSize val="0"/>
        </c:dLbls>
        <c:gapWidth val="219"/>
        <c:overlap val="-27"/>
        <c:axId val="311271696"/>
        <c:axId val="311270576"/>
      </c:barChart>
      <c:catAx>
        <c:axId val="31127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270576"/>
        <c:crosses val="autoZero"/>
        <c:auto val="1"/>
        <c:lblAlgn val="ctr"/>
        <c:lblOffset val="100"/>
        <c:noMultiLvlLbl val="0"/>
      </c:catAx>
      <c:valAx>
        <c:axId val="311270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11271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Patient Support Program(oncology)</a:t>
            </a:r>
            <a:endParaRPr lang="en-US" dirty="0"/>
          </a:p>
        </c:rich>
      </c:tx>
      <c:layout>
        <c:manualLayout>
          <c:xMode val="edge"/>
          <c:yMode val="edge"/>
          <c:x val="0.26784995850510646"/>
          <c:y val="2.31481481481481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PSP(oncology)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UK</c:v>
                </c:pt>
                <c:pt idx="1">
                  <c:v>France</c:v>
                </c:pt>
                <c:pt idx="2">
                  <c:v>India</c:v>
                </c:pt>
                <c:pt idx="3">
                  <c:v>Spain</c:v>
                </c:pt>
                <c:pt idx="4">
                  <c:v>EU5 </c:v>
                </c:pt>
                <c:pt idx="5">
                  <c:v>Germany</c:v>
                </c:pt>
                <c:pt idx="6">
                  <c:v>Italy</c:v>
                </c:pt>
              </c:strCache>
            </c:strRef>
          </c:cat>
          <c:val>
            <c:numRef>
              <c:f>Sheet1!$B$2:$B$8</c:f>
              <c:numCache>
                <c:formatCode>General</c:formatCode>
                <c:ptCount val="7"/>
                <c:pt idx="0">
                  <c:v>8</c:v>
                </c:pt>
                <c:pt idx="1">
                  <c:v>6</c:v>
                </c:pt>
                <c:pt idx="2">
                  <c:v>6</c:v>
                </c:pt>
                <c:pt idx="3">
                  <c:v>4</c:v>
                </c:pt>
                <c:pt idx="4">
                  <c:v>3</c:v>
                </c:pt>
                <c:pt idx="5">
                  <c:v>3</c:v>
                </c:pt>
                <c:pt idx="6">
                  <c:v>1</c:v>
                </c:pt>
              </c:numCache>
            </c:numRef>
          </c:val>
        </c:ser>
        <c:dLbls>
          <c:showLegendKey val="0"/>
          <c:showVal val="0"/>
          <c:showCatName val="0"/>
          <c:showSerName val="0"/>
          <c:showPercent val="0"/>
          <c:showBubbleSize val="0"/>
        </c:dLbls>
        <c:gapWidth val="219"/>
        <c:overlap val="-27"/>
        <c:axId val="254593680"/>
        <c:axId val="304808912"/>
      </c:barChart>
      <c:catAx>
        <c:axId val="25459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4808912"/>
        <c:crosses val="autoZero"/>
        <c:auto val="1"/>
        <c:lblAlgn val="ctr"/>
        <c:lblOffset val="100"/>
        <c:noMultiLvlLbl val="0"/>
      </c:catAx>
      <c:valAx>
        <c:axId val="3048089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4593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layout>
        <c:manualLayout>
          <c:xMode val="edge"/>
          <c:yMode val="edge"/>
          <c:x val="0.39996756921678589"/>
          <c:y val="3.38345914739493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cat>
            <c:strRef>
              <c:f>Sheet1!$A$2:$A$3</c:f>
              <c:strCache>
                <c:ptCount val="2"/>
                <c:pt idx="0">
                  <c:v>Disease Centric </c:v>
                </c:pt>
                <c:pt idx="1">
                  <c:v>Product Centric</c:v>
                </c:pt>
              </c:strCache>
            </c:strRef>
          </c:cat>
          <c:val>
            <c:numRef>
              <c:f>Sheet1!$B$2:$B$3</c:f>
              <c:numCache>
                <c:formatCode>General</c:formatCode>
                <c:ptCount val="2"/>
                <c:pt idx="0">
                  <c:v>28</c:v>
                </c:pt>
                <c:pt idx="1">
                  <c:v>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Country</a:t>
            </a:r>
            <a:r>
              <a:rPr lang="en-US" baseline="0" dirty="0" smtClean="0"/>
              <a:t> wise</a:t>
            </a:r>
            <a:endParaRPr lang="en-US" dirty="0"/>
          </a:p>
        </c:rich>
      </c:tx>
      <c:layout>
        <c:manualLayout>
          <c:xMode val="edge"/>
          <c:yMode val="edge"/>
          <c:x val="0.41082059321277875"/>
          <c:y val="2.925300044800855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dLbl>
              <c:idx val="0"/>
              <c:layout>
                <c:manualLayout>
                  <c:x val="4.463405955107374E-18"/>
                  <c:y val="1.69082077366366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7384527638265713E-3"/>
                  <c:y val="2.113525967079586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India</c:v>
                </c:pt>
                <c:pt idx="1">
                  <c:v>UK</c:v>
                </c:pt>
                <c:pt idx="2">
                  <c:v>France</c:v>
                </c:pt>
                <c:pt idx="3">
                  <c:v>Italy</c:v>
                </c:pt>
                <c:pt idx="4">
                  <c:v>Spain</c:v>
                </c:pt>
                <c:pt idx="5">
                  <c:v>Germany</c:v>
                </c:pt>
              </c:strCache>
            </c:strRef>
          </c:cat>
          <c:val>
            <c:numRef>
              <c:f>Sheet1!$B$2:$B$7</c:f>
              <c:numCache>
                <c:formatCode>General</c:formatCode>
                <c:ptCount val="6"/>
                <c:pt idx="0">
                  <c:v>14835</c:v>
                </c:pt>
                <c:pt idx="1">
                  <c:v>410735</c:v>
                </c:pt>
                <c:pt idx="2">
                  <c:v>378011</c:v>
                </c:pt>
                <c:pt idx="3">
                  <c:v>729315.35</c:v>
                </c:pt>
                <c:pt idx="4">
                  <c:v>725659</c:v>
                </c:pt>
                <c:pt idx="5">
                  <c:v>876372</c:v>
                </c:pt>
              </c:numCache>
            </c:numRef>
          </c:val>
        </c:ser>
        <c:ser>
          <c:idx val="1"/>
          <c:order val="1"/>
          <c:tx>
            <c:strRef>
              <c:f>Sheet1!$C$1</c:f>
              <c:strCache>
                <c:ptCount val="1"/>
                <c:pt idx="0">
                  <c:v>2014</c:v>
                </c:pt>
              </c:strCache>
            </c:strRef>
          </c:tx>
          <c:spPr>
            <a:solidFill>
              <a:schemeClr val="accent2"/>
            </a:solidFill>
            <a:ln>
              <a:noFill/>
            </a:ln>
            <a:effectLst/>
          </c:spPr>
          <c:invertIfNegative val="0"/>
          <c:dLbls>
            <c:dLbl>
              <c:idx val="0"/>
              <c:layout>
                <c:manualLayout>
                  <c:x val="0"/>
                  <c:y val="-2.11352596707958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1414495281717984E-17"/>
                  <c:y val="-2.536231160495503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India</c:v>
                </c:pt>
                <c:pt idx="1">
                  <c:v>UK</c:v>
                </c:pt>
                <c:pt idx="2">
                  <c:v>France</c:v>
                </c:pt>
                <c:pt idx="3">
                  <c:v>Italy</c:v>
                </c:pt>
                <c:pt idx="4">
                  <c:v>Spain</c:v>
                </c:pt>
                <c:pt idx="5">
                  <c:v>Germany</c:v>
                </c:pt>
              </c:strCache>
            </c:strRef>
          </c:cat>
          <c:val>
            <c:numRef>
              <c:f>Sheet1!$C$2:$C$7</c:f>
              <c:numCache>
                <c:formatCode>General</c:formatCode>
                <c:ptCount val="6"/>
                <c:pt idx="0">
                  <c:v>102159</c:v>
                </c:pt>
                <c:pt idx="1">
                  <c:v>914120</c:v>
                </c:pt>
                <c:pt idx="2">
                  <c:v>1527319</c:v>
                </c:pt>
                <c:pt idx="3">
                  <c:v>695938</c:v>
                </c:pt>
                <c:pt idx="4">
                  <c:v>1090507</c:v>
                </c:pt>
                <c:pt idx="5">
                  <c:v>1182297</c:v>
                </c:pt>
              </c:numCache>
            </c:numRef>
          </c:val>
        </c:ser>
        <c:ser>
          <c:idx val="2"/>
          <c:order val="2"/>
          <c:tx>
            <c:strRef>
              <c:f>Sheet1!$D$1</c:f>
              <c:strCache>
                <c:ptCount val="1"/>
                <c:pt idx="0">
                  <c:v>2015</c:v>
                </c:pt>
              </c:strCache>
            </c:strRef>
          </c:tx>
          <c:spPr>
            <a:solidFill>
              <a:schemeClr val="accent3"/>
            </a:solidFill>
            <a:ln>
              <a:noFill/>
            </a:ln>
            <a:effectLst/>
          </c:spPr>
          <c:invertIfNegative val="0"/>
          <c:dLbls>
            <c:dLbl>
              <c:idx val="0"/>
              <c:layout>
                <c:manualLayout>
                  <c:x val="-1.7853623820429496E-17"/>
                  <c:y val="-5.07246232099101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9476905527653142E-3"/>
                  <c:y val="-2.536231160495503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India</c:v>
                </c:pt>
                <c:pt idx="1">
                  <c:v>UK</c:v>
                </c:pt>
                <c:pt idx="2">
                  <c:v>France</c:v>
                </c:pt>
                <c:pt idx="3">
                  <c:v>Italy</c:v>
                </c:pt>
                <c:pt idx="4">
                  <c:v>Spain</c:v>
                </c:pt>
                <c:pt idx="5">
                  <c:v>Germany</c:v>
                </c:pt>
              </c:strCache>
            </c:strRef>
          </c:cat>
          <c:val>
            <c:numRef>
              <c:f>Sheet1!$D$2:$D$7</c:f>
              <c:numCache>
                <c:formatCode>General</c:formatCode>
                <c:ptCount val="6"/>
                <c:pt idx="0">
                  <c:v>111934</c:v>
                </c:pt>
                <c:pt idx="1">
                  <c:v>3106996</c:v>
                </c:pt>
                <c:pt idx="2">
                  <c:v>783877</c:v>
                </c:pt>
                <c:pt idx="3">
                  <c:v>1607311</c:v>
                </c:pt>
                <c:pt idx="4">
                  <c:v>408974</c:v>
                </c:pt>
                <c:pt idx="5">
                  <c:v>1352689</c:v>
                </c:pt>
              </c:numCache>
            </c:numRef>
          </c:val>
        </c:ser>
        <c:dLbls>
          <c:showLegendKey val="0"/>
          <c:showVal val="0"/>
          <c:showCatName val="0"/>
          <c:showSerName val="0"/>
          <c:showPercent val="0"/>
          <c:showBubbleSize val="0"/>
        </c:dLbls>
        <c:gapWidth val="219"/>
        <c:overlap val="-27"/>
        <c:axId val="320670704"/>
        <c:axId val="320663984"/>
      </c:barChart>
      <c:catAx>
        <c:axId val="32067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663984"/>
        <c:crosses val="autoZero"/>
        <c:auto val="1"/>
        <c:lblAlgn val="ctr"/>
        <c:lblOffset val="100"/>
        <c:noMultiLvlLbl val="0"/>
      </c:catAx>
      <c:valAx>
        <c:axId val="3206639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0670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smtClean="0"/>
              <a:t>Astellas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dLbl>
              <c:idx val="2"/>
              <c:layout>
                <c:manualLayout>
                  <c:x val="-4.828136276820461E-17"/>
                  <c:y val="1.078789886557163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Sheet1!$B$2:$B$7</c:f>
              <c:numCache>
                <c:formatCode>General</c:formatCode>
                <c:ptCount val="6"/>
                <c:pt idx="0">
                  <c:v>22444</c:v>
                </c:pt>
                <c:pt idx="1">
                  <c:v>20491</c:v>
                </c:pt>
                <c:pt idx="2">
                  <c:v>17613</c:v>
                </c:pt>
                <c:pt idx="3">
                  <c:v>23456</c:v>
                </c:pt>
                <c:pt idx="4">
                  <c:v>21967</c:v>
                </c:pt>
                <c:pt idx="5">
                  <c:v>3459</c:v>
                </c:pt>
              </c:numCache>
            </c:numRef>
          </c:val>
        </c:ser>
        <c:ser>
          <c:idx val="1"/>
          <c:order val="1"/>
          <c:tx>
            <c:strRef>
              <c:f>Sheet1!$C$1</c:f>
              <c:strCache>
                <c:ptCount val="1"/>
                <c:pt idx="0">
                  <c:v>2014</c:v>
                </c:pt>
              </c:strCache>
            </c:strRef>
          </c:tx>
          <c:spPr>
            <a:solidFill>
              <a:schemeClr val="accent2"/>
            </a:solidFill>
            <a:ln>
              <a:noFill/>
            </a:ln>
            <a:effectLst/>
          </c:spPr>
          <c:invertIfNegative val="0"/>
          <c:dLbls>
            <c:dLbl>
              <c:idx val="0"/>
              <c:layout>
                <c:manualLayout>
                  <c:x val="0"/>
                  <c:y val="-5.39394943278586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07878988655717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6335593010160356E-3"/>
                  <c:y val="-4.315159546228695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Sheet1!$C$2:$C$7</c:f>
              <c:numCache>
                <c:formatCode>General</c:formatCode>
                <c:ptCount val="6"/>
                <c:pt idx="0">
                  <c:v>25061</c:v>
                </c:pt>
                <c:pt idx="1">
                  <c:v>106230</c:v>
                </c:pt>
                <c:pt idx="2">
                  <c:v>26936</c:v>
                </c:pt>
                <c:pt idx="3">
                  <c:v>89356</c:v>
                </c:pt>
                <c:pt idx="4">
                  <c:v>126596</c:v>
                </c:pt>
                <c:pt idx="5">
                  <c:v>9175</c:v>
                </c:pt>
              </c:numCache>
            </c:numRef>
          </c:val>
        </c:ser>
        <c:ser>
          <c:idx val="2"/>
          <c:order val="2"/>
          <c:tx>
            <c:strRef>
              <c:f>Sheet1!$D$1</c:f>
              <c:strCache>
                <c:ptCount val="1"/>
                <c:pt idx="0">
                  <c:v>2015</c:v>
                </c:pt>
              </c:strCache>
            </c:strRef>
          </c:tx>
          <c:spPr>
            <a:solidFill>
              <a:schemeClr val="accent3"/>
            </a:solidFill>
            <a:ln>
              <a:noFill/>
            </a:ln>
            <a:effectLst/>
          </c:spPr>
          <c:invertIfNegative val="0"/>
          <c:dLbls>
            <c:dLbl>
              <c:idx val="1"/>
              <c:layout>
                <c:manualLayout>
                  <c:x val="0"/>
                  <c:y val="-3.77576460295010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4.85455448950728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6335593010160356E-3"/>
                  <c:y val="-9.1697140357359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Sheet1!$D$2:$D$7</c:f>
              <c:numCache>
                <c:formatCode>General</c:formatCode>
                <c:ptCount val="6"/>
                <c:pt idx="0">
                  <c:v>120344</c:v>
                </c:pt>
                <c:pt idx="1">
                  <c:v>111611</c:v>
                </c:pt>
                <c:pt idx="2">
                  <c:v>63598</c:v>
                </c:pt>
                <c:pt idx="3">
                  <c:v>90088</c:v>
                </c:pt>
                <c:pt idx="4">
                  <c:v>240786</c:v>
                </c:pt>
                <c:pt idx="5">
                  <c:v>10089</c:v>
                </c:pt>
              </c:numCache>
            </c:numRef>
          </c:val>
        </c:ser>
        <c:dLbls>
          <c:showLegendKey val="0"/>
          <c:showVal val="0"/>
          <c:showCatName val="0"/>
          <c:showSerName val="0"/>
          <c:showPercent val="0"/>
          <c:showBubbleSize val="0"/>
        </c:dLbls>
        <c:gapWidth val="219"/>
        <c:overlap val="-27"/>
        <c:axId val="247771712"/>
        <c:axId val="247772272"/>
      </c:barChart>
      <c:catAx>
        <c:axId val="2477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7772272"/>
        <c:crosses val="autoZero"/>
        <c:auto val="1"/>
        <c:lblAlgn val="ctr"/>
        <c:lblOffset val="100"/>
        <c:noMultiLvlLbl val="0"/>
      </c:catAx>
      <c:valAx>
        <c:axId val="2477722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7771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Pfizer</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dLbl>
              <c:idx val="2"/>
              <c:layout>
                <c:manualLayout>
                  <c:x val="-1.9980968258842231E-2"/>
                  <c:y val="1.111111597161678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Sheet1!$B$2:$B$7</c:f>
              <c:numCache>
                <c:formatCode>General</c:formatCode>
                <c:ptCount val="6"/>
                <c:pt idx="0">
                  <c:v>3229</c:v>
                </c:pt>
                <c:pt idx="1">
                  <c:v>4309</c:v>
                </c:pt>
                <c:pt idx="2">
                  <c:v>7634</c:v>
                </c:pt>
                <c:pt idx="3">
                  <c:v>2378</c:v>
                </c:pt>
                <c:pt idx="4">
                  <c:v>1709</c:v>
                </c:pt>
                <c:pt idx="5">
                  <c:v>1284</c:v>
                </c:pt>
              </c:numCache>
            </c:numRef>
          </c:val>
        </c:ser>
        <c:ser>
          <c:idx val="1"/>
          <c:order val="1"/>
          <c:tx>
            <c:strRef>
              <c:f>Sheet1!$C$1</c:f>
              <c:strCache>
                <c:ptCount val="1"/>
                <c:pt idx="0">
                  <c:v>2014</c:v>
                </c:pt>
              </c:strCache>
            </c:strRef>
          </c:tx>
          <c:spPr>
            <a:solidFill>
              <a:schemeClr val="accent2"/>
            </a:solidFill>
            <a:ln>
              <a:noFill/>
            </a:ln>
            <a:effectLst/>
          </c:spPr>
          <c:invertIfNegative val="0"/>
          <c:dLbls>
            <c:dLbl>
              <c:idx val="2"/>
              <c:layout>
                <c:manualLayout>
                  <c:x val="2.3311129635315862E-2"/>
                  <c:y val="-2.22222319432336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1052253287844633E-17"/>
                  <c:y val="-1.66666739574251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5.000002187227563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Sheet1!$C$2:$C$7</c:f>
              <c:numCache>
                <c:formatCode>General</c:formatCode>
                <c:ptCount val="6"/>
                <c:pt idx="0">
                  <c:v>7285</c:v>
                </c:pt>
                <c:pt idx="1">
                  <c:v>11275</c:v>
                </c:pt>
                <c:pt idx="2">
                  <c:v>8184</c:v>
                </c:pt>
                <c:pt idx="3">
                  <c:v>4560</c:v>
                </c:pt>
                <c:pt idx="4">
                  <c:v>14560</c:v>
                </c:pt>
                <c:pt idx="5">
                  <c:v>1298</c:v>
                </c:pt>
              </c:numCache>
            </c:numRef>
          </c:val>
        </c:ser>
        <c:ser>
          <c:idx val="2"/>
          <c:order val="2"/>
          <c:tx>
            <c:strRef>
              <c:f>Sheet1!$D$1</c:f>
              <c:strCache>
                <c:ptCount val="1"/>
                <c:pt idx="0">
                  <c:v>2015</c:v>
                </c:pt>
              </c:strCache>
            </c:strRef>
          </c:tx>
          <c:spPr>
            <a:solidFill>
              <a:schemeClr val="accent3"/>
            </a:solidFill>
            <a:ln>
              <a:noFill/>
            </a:ln>
            <a:effectLst/>
          </c:spPr>
          <c:invertIfNegative val="0"/>
          <c:dLbls>
            <c:dLbl>
              <c:idx val="2"/>
              <c:layout>
                <c:manualLayout>
                  <c:x val="-6.6603227529473891E-3"/>
                  <c:y val="-6.11111378438923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210450657568927E-16"/>
                  <c:y val="-0.100000043744551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Sheet1!$D$2:$D$7</c:f>
              <c:numCache>
                <c:formatCode>General</c:formatCode>
                <c:ptCount val="6"/>
                <c:pt idx="0">
                  <c:v>11169</c:v>
                </c:pt>
                <c:pt idx="1">
                  <c:v>0</c:v>
                </c:pt>
                <c:pt idx="2">
                  <c:v>9817</c:v>
                </c:pt>
                <c:pt idx="3">
                  <c:v>12426</c:v>
                </c:pt>
                <c:pt idx="4">
                  <c:v>19050</c:v>
                </c:pt>
                <c:pt idx="5">
                  <c:v>1369</c:v>
                </c:pt>
              </c:numCache>
            </c:numRef>
          </c:val>
        </c:ser>
        <c:dLbls>
          <c:showLegendKey val="0"/>
          <c:showVal val="0"/>
          <c:showCatName val="0"/>
          <c:showSerName val="0"/>
          <c:showPercent val="0"/>
          <c:showBubbleSize val="0"/>
        </c:dLbls>
        <c:gapWidth val="219"/>
        <c:overlap val="-27"/>
        <c:axId val="326948912"/>
        <c:axId val="326949472"/>
      </c:barChart>
      <c:catAx>
        <c:axId val="32694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949472"/>
        <c:crosses val="autoZero"/>
        <c:auto val="1"/>
        <c:lblAlgn val="ctr"/>
        <c:lblOffset val="100"/>
        <c:noMultiLvlLbl val="0"/>
      </c:catAx>
      <c:valAx>
        <c:axId val="3269494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6948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Roche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dLbl>
              <c:idx val="1"/>
              <c:layout>
                <c:manualLayout>
                  <c:x val="0"/>
                  <c:y val="1.57028962570230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Sheet1!$B$2:$B$7</c:f>
              <c:numCache>
                <c:formatCode>General</c:formatCode>
                <c:ptCount val="6"/>
                <c:pt idx="0">
                  <c:v>43331</c:v>
                </c:pt>
                <c:pt idx="1">
                  <c:v>23490</c:v>
                </c:pt>
                <c:pt idx="2">
                  <c:v>8808</c:v>
                </c:pt>
                <c:pt idx="3">
                  <c:v>11099</c:v>
                </c:pt>
                <c:pt idx="4">
                  <c:v>28790</c:v>
                </c:pt>
                <c:pt idx="5">
                  <c:v>2679</c:v>
                </c:pt>
              </c:numCache>
            </c:numRef>
          </c:val>
        </c:ser>
        <c:ser>
          <c:idx val="1"/>
          <c:order val="1"/>
          <c:tx>
            <c:strRef>
              <c:f>Sheet1!$C$1</c:f>
              <c:strCache>
                <c:ptCount val="1"/>
                <c:pt idx="0">
                  <c:v>2014</c:v>
                </c:pt>
              </c:strCache>
            </c:strRef>
          </c:tx>
          <c:spPr>
            <a:solidFill>
              <a:schemeClr val="accent2"/>
            </a:solidFill>
            <a:ln>
              <a:noFill/>
            </a:ln>
            <a:effectLst/>
          </c:spPr>
          <c:invertIfNegative val="0"/>
          <c:dLbls>
            <c:dLbl>
              <c:idx val="1"/>
              <c:layout>
                <c:manualLayout>
                  <c:x val="3.3428846831129269E-3"/>
                  <c:y val="-3.14057925140460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340019278179058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Sheet1!$C$2:$C$7</c:f>
              <c:numCache>
                <c:formatCode>General</c:formatCode>
                <c:ptCount val="6"/>
                <c:pt idx="0">
                  <c:v>22601</c:v>
                </c:pt>
                <c:pt idx="1">
                  <c:v>25087</c:v>
                </c:pt>
                <c:pt idx="2">
                  <c:v>0</c:v>
                </c:pt>
                <c:pt idx="3">
                  <c:v>1691</c:v>
                </c:pt>
                <c:pt idx="4">
                  <c:v>57689</c:v>
                </c:pt>
                <c:pt idx="5">
                  <c:v>4199</c:v>
                </c:pt>
              </c:numCache>
            </c:numRef>
          </c:val>
        </c:ser>
        <c:ser>
          <c:idx val="2"/>
          <c:order val="2"/>
          <c:tx>
            <c:strRef>
              <c:f>Sheet1!$D$1</c:f>
              <c:strCache>
                <c:ptCount val="1"/>
                <c:pt idx="0">
                  <c:v>2015</c:v>
                </c:pt>
              </c:strCache>
            </c:strRef>
          </c:tx>
          <c:spPr>
            <a:solidFill>
              <a:schemeClr val="accent3"/>
            </a:solidFill>
            <a:ln>
              <a:noFill/>
            </a:ln>
            <a:effectLst/>
          </c:spPr>
          <c:invertIfNegative val="0"/>
          <c:dLbls>
            <c:dLbl>
              <c:idx val="3"/>
              <c:layout>
                <c:manualLayout>
                  <c:x val="0"/>
                  <c:y val="-3.14057925140461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5.234298752341009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Sheet1!$D$2:$D$7</c:f>
              <c:numCache>
                <c:formatCode>General</c:formatCode>
                <c:ptCount val="6"/>
                <c:pt idx="0">
                  <c:v>36827</c:v>
                </c:pt>
                <c:pt idx="1">
                  <c:v>11083</c:v>
                </c:pt>
                <c:pt idx="2">
                  <c:v>6722</c:v>
                </c:pt>
                <c:pt idx="3">
                  <c:v>4179</c:v>
                </c:pt>
                <c:pt idx="4">
                  <c:v>39806</c:v>
                </c:pt>
                <c:pt idx="5">
                  <c:v>7789</c:v>
                </c:pt>
              </c:numCache>
            </c:numRef>
          </c:val>
        </c:ser>
        <c:dLbls>
          <c:showLegendKey val="0"/>
          <c:showVal val="0"/>
          <c:showCatName val="0"/>
          <c:showSerName val="0"/>
          <c:showPercent val="0"/>
          <c:showBubbleSize val="0"/>
        </c:dLbls>
        <c:gapWidth val="219"/>
        <c:overlap val="-27"/>
        <c:axId val="159621920"/>
        <c:axId val="159622480"/>
      </c:barChart>
      <c:catAx>
        <c:axId val="15962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622480"/>
        <c:crosses val="autoZero"/>
        <c:auto val="1"/>
        <c:lblAlgn val="ctr"/>
        <c:lblOffset val="100"/>
        <c:noMultiLvlLbl val="0"/>
      </c:catAx>
      <c:valAx>
        <c:axId val="1596224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9621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Novartis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dLbl>
              <c:idx val="3"/>
              <c:layout>
                <c:manualLayout>
                  <c:x val="-6.1285511214948963E-17"/>
                  <c:y val="5.234298752340913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371538732451829E-2"/>
                  <c:y val="4.71086887710689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3428846831129572E-3"/>
                  <c:y val="-8.898307878979715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Sheet1!$B$2:$B$7</c:f>
              <c:numCache>
                <c:formatCode>General</c:formatCode>
                <c:ptCount val="6"/>
                <c:pt idx="0">
                  <c:v>812906</c:v>
                </c:pt>
                <c:pt idx="1">
                  <c:v>638890</c:v>
                </c:pt>
                <c:pt idx="2">
                  <c:v>306195</c:v>
                </c:pt>
                <c:pt idx="3">
                  <c:v>1033505</c:v>
                </c:pt>
                <c:pt idx="4">
                  <c:v>1037720</c:v>
                </c:pt>
                <c:pt idx="5">
                  <c:v>129869</c:v>
                </c:pt>
              </c:numCache>
            </c:numRef>
          </c:val>
        </c:ser>
        <c:ser>
          <c:idx val="1"/>
          <c:order val="1"/>
          <c:tx>
            <c:strRef>
              <c:f>Sheet1!$C$1</c:f>
              <c:strCache>
                <c:ptCount val="1"/>
                <c:pt idx="0">
                  <c:v>2014</c:v>
                </c:pt>
              </c:strCache>
            </c:strRef>
          </c:tx>
          <c:spPr>
            <a:solidFill>
              <a:schemeClr val="accent2"/>
            </a:solidFill>
            <a:ln>
              <a:noFill/>
            </a:ln>
            <a:effectLst/>
          </c:spPr>
          <c:invertIfNegative val="0"/>
          <c:dLbls>
            <c:dLbl>
              <c:idx val="0"/>
              <c:layout>
                <c:manualLayout>
                  <c:x val="6.6857693662259075E-3"/>
                  <c:y val="-5.75772862757511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028654049338873E-2"/>
                  <c:y val="-6.80458837804331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428846831130188E-3"/>
                  <c:y val="-0.136091767560866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093719500936413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Sheet1!$C$2:$C$7</c:f>
              <c:numCache>
                <c:formatCode>General</c:formatCode>
                <c:ptCount val="6"/>
                <c:pt idx="0">
                  <c:v>932178</c:v>
                </c:pt>
                <c:pt idx="1">
                  <c:v>1589393</c:v>
                </c:pt>
                <c:pt idx="2">
                  <c:v>275415</c:v>
                </c:pt>
                <c:pt idx="3">
                  <c:v>763039</c:v>
                </c:pt>
                <c:pt idx="4">
                  <c:v>1373519</c:v>
                </c:pt>
                <c:pt idx="5">
                  <c:v>289441</c:v>
                </c:pt>
              </c:numCache>
            </c:numRef>
          </c:val>
        </c:ser>
        <c:ser>
          <c:idx val="2"/>
          <c:order val="2"/>
          <c:tx>
            <c:strRef>
              <c:f>Sheet1!$D$1</c:f>
              <c:strCache>
                <c:ptCount val="1"/>
                <c:pt idx="0">
                  <c:v>2015</c:v>
                </c:pt>
              </c:strCache>
            </c:strRef>
          </c:tx>
          <c:spPr>
            <a:solidFill>
              <a:schemeClr val="accent3"/>
            </a:solidFill>
            <a:ln>
              <a:noFill/>
            </a:ln>
            <a:effectLst/>
          </c:spPr>
          <c:invertIfNegative val="0"/>
          <c:dLbls>
            <c:dLbl>
              <c:idx val="0"/>
              <c:layout>
                <c:manualLayout>
                  <c:x val="0"/>
                  <c:y val="-9.94516762944791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1285511214948963E-17"/>
                  <c:y val="-4.18743900187280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3428846831129572E-3"/>
                  <c:y val="-0.1046859750468202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Sheet1!$D$2:$D$7</c:f>
              <c:numCache>
                <c:formatCode>General</c:formatCode>
                <c:ptCount val="6"/>
                <c:pt idx="0">
                  <c:v>1002513</c:v>
                </c:pt>
                <c:pt idx="1">
                  <c:v>2279429</c:v>
                </c:pt>
                <c:pt idx="2">
                  <c:v>2858425</c:v>
                </c:pt>
                <c:pt idx="3">
                  <c:v>1053799</c:v>
                </c:pt>
                <c:pt idx="4">
                  <c:v>2018359</c:v>
                </c:pt>
                <c:pt idx="5">
                  <c:v>319086</c:v>
                </c:pt>
              </c:numCache>
            </c:numRef>
          </c:val>
        </c:ser>
        <c:dLbls>
          <c:showLegendKey val="0"/>
          <c:showVal val="0"/>
          <c:showCatName val="0"/>
          <c:showSerName val="0"/>
          <c:showPercent val="0"/>
          <c:showBubbleSize val="0"/>
        </c:dLbls>
        <c:gapWidth val="219"/>
        <c:overlap val="-27"/>
        <c:axId val="305032736"/>
        <c:axId val="305033296"/>
      </c:barChart>
      <c:catAx>
        <c:axId val="30503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033296"/>
        <c:crosses val="autoZero"/>
        <c:auto val="1"/>
        <c:lblAlgn val="ctr"/>
        <c:lblOffset val="100"/>
        <c:noMultiLvlLbl val="0"/>
      </c:catAx>
      <c:valAx>
        <c:axId val="3050332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5032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Amgen</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Sheet1!$B$2:$B$7</c:f>
              <c:numCache>
                <c:formatCode>General</c:formatCode>
                <c:ptCount val="6"/>
                <c:pt idx="0">
                  <c:v>15211</c:v>
                </c:pt>
                <c:pt idx="1">
                  <c:v>11275</c:v>
                </c:pt>
                <c:pt idx="2">
                  <c:v>0</c:v>
                </c:pt>
                <c:pt idx="3">
                  <c:v>48448</c:v>
                </c:pt>
                <c:pt idx="4">
                  <c:v>71380</c:v>
                </c:pt>
                <c:pt idx="5">
                  <c:v>0</c:v>
                </c:pt>
              </c:numCache>
            </c:numRef>
          </c:val>
        </c:ser>
        <c:ser>
          <c:idx val="1"/>
          <c:order val="1"/>
          <c:tx>
            <c:strRef>
              <c:f>Sheet1!$C$1</c:f>
              <c:strCache>
                <c:ptCount val="1"/>
                <c:pt idx="0">
                  <c:v>2014</c:v>
                </c:pt>
              </c:strCache>
            </c:strRef>
          </c:tx>
          <c:spPr>
            <a:solidFill>
              <a:schemeClr val="accent2"/>
            </a:solidFill>
            <a:ln>
              <a:noFill/>
            </a:ln>
            <a:effectLst/>
          </c:spPr>
          <c:invertIfNegative val="0"/>
          <c:dLbls>
            <c:dLbl>
              <c:idx val="1"/>
              <c:layout>
                <c:manualLayout>
                  <c:x val="1.0057470126541981E-2"/>
                  <c:y val="-0.2129783693843594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Sheet1!$C$2:$C$7</c:f>
              <c:numCache>
                <c:formatCode>General</c:formatCode>
                <c:ptCount val="6"/>
                <c:pt idx="0">
                  <c:v>40106</c:v>
                </c:pt>
                <c:pt idx="1">
                  <c:v>6773</c:v>
                </c:pt>
                <c:pt idx="2">
                  <c:v>16934</c:v>
                </c:pt>
                <c:pt idx="3">
                  <c:v>34997</c:v>
                </c:pt>
                <c:pt idx="4">
                  <c:v>8398</c:v>
                </c:pt>
                <c:pt idx="5">
                  <c:v>0</c:v>
                </c:pt>
              </c:numCache>
            </c:numRef>
          </c:val>
        </c:ser>
        <c:ser>
          <c:idx val="2"/>
          <c:order val="2"/>
          <c:tx>
            <c:strRef>
              <c:f>Sheet1!$D$1</c:f>
              <c:strCache>
                <c:ptCount val="1"/>
                <c:pt idx="0">
                  <c:v>2015</c:v>
                </c:pt>
              </c:strCache>
            </c:strRef>
          </c:tx>
          <c:spPr>
            <a:solidFill>
              <a:schemeClr val="accent3"/>
            </a:solidFill>
            <a:ln>
              <a:noFill/>
            </a:ln>
            <a:effectLst/>
          </c:spPr>
          <c:invertIfNegative val="0"/>
          <c:dLbls>
            <c:dLbl>
              <c:idx val="0"/>
              <c:layout>
                <c:manualLayout>
                  <c:x val="1.0057470126541965E-2"/>
                  <c:y val="-9.31780366056572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9.98336106489185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524900421806601E-3"/>
                  <c:y val="-5.32445923460899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3524900421806601E-3"/>
                  <c:y val="-7.321131447587354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UK</c:v>
                </c:pt>
                <c:pt idx="1">
                  <c:v>France</c:v>
                </c:pt>
                <c:pt idx="2">
                  <c:v>Italy</c:v>
                </c:pt>
                <c:pt idx="3">
                  <c:v>Spain</c:v>
                </c:pt>
                <c:pt idx="4">
                  <c:v>Germany</c:v>
                </c:pt>
                <c:pt idx="5">
                  <c:v>India</c:v>
                </c:pt>
              </c:strCache>
            </c:strRef>
          </c:cat>
          <c:val>
            <c:numRef>
              <c:f>Sheet1!$D$2:$D$7</c:f>
              <c:numCache>
                <c:formatCode>General</c:formatCode>
                <c:ptCount val="6"/>
                <c:pt idx="0">
                  <c:v>29875</c:v>
                </c:pt>
                <c:pt idx="1">
                  <c:v>39953</c:v>
                </c:pt>
                <c:pt idx="2">
                  <c:v>7683</c:v>
                </c:pt>
                <c:pt idx="3">
                  <c:v>768</c:v>
                </c:pt>
                <c:pt idx="4">
                  <c:v>13739</c:v>
                </c:pt>
                <c:pt idx="5">
                  <c:v>3904</c:v>
                </c:pt>
              </c:numCache>
            </c:numRef>
          </c:val>
        </c:ser>
        <c:dLbls>
          <c:showLegendKey val="0"/>
          <c:showVal val="0"/>
          <c:showCatName val="0"/>
          <c:showSerName val="0"/>
          <c:showPercent val="0"/>
          <c:showBubbleSize val="0"/>
        </c:dLbls>
        <c:gapWidth val="219"/>
        <c:overlap val="-27"/>
        <c:axId val="321559120"/>
        <c:axId val="321559680"/>
      </c:barChart>
      <c:catAx>
        <c:axId val="32155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559680"/>
        <c:crosses val="autoZero"/>
        <c:auto val="1"/>
        <c:lblAlgn val="ctr"/>
        <c:lblOffset val="100"/>
        <c:noMultiLvlLbl val="0"/>
      </c:catAx>
      <c:valAx>
        <c:axId val="3215596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1559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B5A4A-CAC1-4930-A436-EEDF7F58B105}" type="doc">
      <dgm:prSet loTypeId="urn:microsoft.com/office/officeart/2005/8/layout/chevron1" loCatId="process" qsTypeId="urn:microsoft.com/office/officeart/2005/8/quickstyle/simple1" qsCatId="simple" csTypeId="urn:microsoft.com/office/officeart/2005/8/colors/accent2_2" csCatId="accent2" phldr="1"/>
      <dgm:spPr/>
    </dgm:pt>
    <dgm:pt modelId="{425590AD-32E4-47A5-A662-39B7EEE39AB7}">
      <dgm:prSet phldrT="[Text]"/>
      <dgm:spPr/>
      <dgm:t>
        <a:bodyPr/>
        <a:lstStyle/>
        <a:p>
          <a:r>
            <a:rPr lang="en-US" dirty="0" smtClean="0"/>
            <a:t>List Generation for Patient       Support Programs</a:t>
          </a:r>
          <a:endParaRPr lang="en-US" dirty="0"/>
        </a:p>
      </dgm:t>
    </dgm:pt>
    <dgm:pt modelId="{D81DBCA3-5F7B-478B-ABBE-DCE42696982C}" type="parTrans" cxnId="{F0F13FE1-6EA0-47C4-8291-9EE8E4B207E0}">
      <dgm:prSet/>
      <dgm:spPr/>
      <dgm:t>
        <a:bodyPr/>
        <a:lstStyle/>
        <a:p>
          <a:endParaRPr lang="en-US"/>
        </a:p>
      </dgm:t>
    </dgm:pt>
    <dgm:pt modelId="{47BE10E1-3DFB-4D70-8E16-6A94ADA9C590}" type="sibTrans" cxnId="{F0F13FE1-6EA0-47C4-8291-9EE8E4B207E0}">
      <dgm:prSet/>
      <dgm:spPr/>
      <dgm:t>
        <a:bodyPr/>
        <a:lstStyle/>
        <a:p>
          <a:endParaRPr lang="en-US"/>
        </a:p>
      </dgm:t>
    </dgm:pt>
    <dgm:pt modelId="{BC7DBADB-EE73-423C-96B5-A7FA7498BCD0}">
      <dgm:prSet phldrT="[Text]"/>
      <dgm:spPr/>
      <dgm:t>
        <a:bodyPr/>
        <a:lstStyle/>
        <a:p>
          <a:r>
            <a:rPr lang="en-US" smtClean="0"/>
            <a:t>Deep Dive Analysis of   Selected Patient Support Programs</a:t>
          </a:r>
          <a:endParaRPr lang="en-US" dirty="0"/>
        </a:p>
      </dgm:t>
    </dgm:pt>
    <dgm:pt modelId="{BE7A288E-F506-402F-90A3-63DE5FF8B48E}" type="parTrans" cxnId="{3C9E6B78-85A2-46EA-81CA-B35385CC9AF9}">
      <dgm:prSet/>
      <dgm:spPr/>
      <dgm:t>
        <a:bodyPr/>
        <a:lstStyle/>
        <a:p>
          <a:endParaRPr lang="en-US"/>
        </a:p>
      </dgm:t>
    </dgm:pt>
    <dgm:pt modelId="{671D2285-2566-430F-BF3A-1A3B1DF4A04D}" type="sibTrans" cxnId="{3C9E6B78-85A2-46EA-81CA-B35385CC9AF9}">
      <dgm:prSet/>
      <dgm:spPr/>
      <dgm:t>
        <a:bodyPr/>
        <a:lstStyle/>
        <a:p>
          <a:endParaRPr lang="en-US"/>
        </a:p>
      </dgm:t>
    </dgm:pt>
    <dgm:pt modelId="{7D895C43-2AA9-41ED-931F-F3DE739FA7C1}">
      <dgm:prSet phldrT="[Text]"/>
      <dgm:spPr/>
      <dgm:t>
        <a:bodyPr/>
        <a:lstStyle/>
        <a:p>
          <a:r>
            <a:rPr lang="en-US" smtClean="0"/>
            <a:t>Financial Assessment</a:t>
          </a:r>
          <a:endParaRPr lang="en-US" dirty="0"/>
        </a:p>
      </dgm:t>
    </dgm:pt>
    <dgm:pt modelId="{EFB21FFC-48C4-44AE-A17F-C055DF906152}" type="parTrans" cxnId="{2D4120E9-8668-40D6-ABE8-4FCA5A47F43F}">
      <dgm:prSet/>
      <dgm:spPr/>
      <dgm:t>
        <a:bodyPr/>
        <a:lstStyle/>
        <a:p>
          <a:endParaRPr lang="en-US"/>
        </a:p>
      </dgm:t>
    </dgm:pt>
    <dgm:pt modelId="{A04BC043-1D68-4553-972D-09C6B97C265F}" type="sibTrans" cxnId="{2D4120E9-8668-40D6-ABE8-4FCA5A47F43F}">
      <dgm:prSet/>
      <dgm:spPr/>
      <dgm:t>
        <a:bodyPr/>
        <a:lstStyle/>
        <a:p>
          <a:endParaRPr lang="en-US"/>
        </a:p>
      </dgm:t>
    </dgm:pt>
    <dgm:pt modelId="{1BD9C828-6EAC-4664-BFB4-076C72D7CBCF}" type="pres">
      <dgm:prSet presAssocID="{F10B5A4A-CAC1-4930-A436-EEDF7F58B105}" presName="Name0" presStyleCnt="0">
        <dgm:presLayoutVars>
          <dgm:dir/>
          <dgm:animLvl val="lvl"/>
          <dgm:resizeHandles val="exact"/>
        </dgm:presLayoutVars>
      </dgm:prSet>
      <dgm:spPr/>
    </dgm:pt>
    <dgm:pt modelId="{E3A58C1E-954B-4456-ADB1-0B5DEEB72164}" type="pres">
      <dgm:prSet presAssocID="{425590AD-32E4-47A5-A662-39B7EEE39AB7}" presName="parTxOnly" presStyleLbl="node1" presStyleIdx="0" presStyleCnt="3">
        <dgm:presLayoutVars>
          <dgm:chMax val="0"/>
          <dgm:chPref val="0"/>
          <dgm:bulletEnabled val="1"/>
        </dgm:presLayoutVars>
      </dgm:prSet>
      <dgm:spPr/>
      <dgm:t>
        <a:bodyPr/>
        <a:lstStyle/>
        <a:p>
          <a:endParaRPr lang="en-US"/>
        </a:p>
      </dgm:t>
    </dgm:pt>
    <dgm:pt modelId="{C1313F08-A2CD-483C-B23A-EFA167CA89A0}" type="pres">
      <dgm:prSet presAssocID="{47BE10E1-3DFB-4D70-8E16-6A94ADA9C590}" presName="parTxOnlySpace" presStyleCnt="0"/>
      <dgm:spPr/>
    </dgm:pt>
    <dgm:pt modelId="{A1846598-F628-43BF-9A93-F6A3438BB2F8}" type="pres">
      <dgm:prSet presAssocID="{BC7DBADB-EE73-423C-96B5-A7FA7498BCD0}" presName="parTxOnly" presStyleLbl="node1" presStyleIdx="1" presStyleCnt="3">
        <dgm:presLayoutVars>
          <dgm:chMax val="0"/>
          <dgm:chPref val="0"/>
          <dgm:bulletEnabled val="1"/>
        </dgm:presLayoutVars>
      </dgm:prSet>
      <dgm:spPr/>
      <dgm:t>
        <a:bodyPr/>
        <a:lstStyle/>
        <a:p>
          <a:endParaRPr lang="en-US"/>
        </a:p>
      </dgm:t>
    </dgm:pt>
    <dgm:pt modelId="{84D7E54F-294A-434B-93ED-3117CE9EE238}" type="pres">
      <dgm:prSet presAssocID="{671D2285-2566-430F-BF3A-1A3B1DF4A04D}" presName="parTxOnlySpace" presStyleCnt="0"/>
      <dgm:spPr/>
    </dgm:pt>
    <dgm:pt modelId="{79A97DF4-D43F-4568-9DF3-A10371FE3320}" type="pres">
      <dgm:prSet presAssocID="{7D895C43-2AA9-41ED-931F-F3DE739FA7C1}" presName="parTxOnly" presStyleLbl="node1" presStyleIdx="2" presStyleCnt="3">
        <dgm:presLayoutVars>
          <dgm:chMax val="0"/>
          <dgm:chPref val="0"/>
          <dgm:bulletEnabled val="1"/>
        </dgm:presLayoutVars>
      </dgm:prSet>
      <dgm:spPr/>
      <dgm:t>
        <a:bodyPr/>
        <a:lstStyle/>
        <a:p>
          <a:endParaRPr lang="en-US"/>
        </a:p>
      </dgm:t>
    </dgm:pt>
  </dgm:ptLst>
  <dgm:cxnLst>
    <dgm:cxn modelId="{F0F13FE1-6EA0-47C4-8291-9EE8E4B207E0}" srcId="{F10B5A4A-CAC1-4930-A436-EEDF7F58B105}" destId="{425590AD-32E4-47A5-A662-39B7EEE39AB7}" srcOrd="0" destOrd="0" parTransId="{D81DBCA3-5F7B-478B-ABBE-DCE42696982C}" sibTransId="{47BE10E1-3DFB-4D70-8E16-6A94ADA9C590}"/>
    <dgm:cxn modelId="{3C9E6B78-85A2-46EA-81CA-B35385CC9AF9}" srcId="{F10B5A4A-CAC1-4930-A436-EEDF7F58B105}" destId="{BC7DBADB-EE73-423C-96B5-A7FA7498BCD0}" srcOrd="1" destOrd="0" parTransId="{BE7A288E-F506-402F-90A3-63DE5FF8B48E}" sibTransId="{671D2285-2566-430F-BF3A-1A3B1DF4A04D}"/>
    <dgm:cxn modelId="{FA6259A9-097A-4038-912B-6BFE8D45762A}" type="presOf" srcId="{425590AD-32E4-47A5-A662-39B7EEE39AB7}" destId="{E3A58C1E-954B-4456-ADB1-0B5DEEB72164}" srcOrd="0" destOrd="0" presId="urn:microsoft.com/office/officeart/2005/8/layout/chevron1"/>
    <dgm:cxn modelId="{2D4120E9-8668-40D6-ABE8-4FCA5A47F43F}" srcId="{F10B5A4A-CAC1-4930-A436-EEDF7F58B105}" destId="{7D895C43-2AA9-41ED-931F-F3DE739FA7C1}" srcOrd="2" destOrd="0" parTransId="{EFB21FFC-48C4-44AE-A17F-C055DF906152}" sibTransId="{A04BC043-1D68-4553-972D-09C6B97C265F}"/>
    <dgm:cxn modelId="{E256FCCE-2AC9-47B6-9066-E764B3A044A1}" type="presOf" srcId="{BC7DBADB-EE73-423C-96B5-A7FA7498BCD0}" destId="{A1846598-F628-43BF-9A93-F6A3438BB2F8}" srcOrd="0" destOrd="0" presId="urn:microsoft.com/office/officeart/2005/8/layout/chevron1"/>
    <dgm:cxn modelId="{317786BE-1D6A-4523-8B6B-F1F7341E3871}" type="presOf" srcId="{7D895C43-2AA9-41ED-931F-F3DE739FA7C1}" destId="{79A97DF4-D43F-4568-9DF3-A10371FE3320}" srcOrd="0" destOrd="0" presId="urn:microsoft.com/office/officeart/2005/8/layout/chevron1"/>
    <dgm:cxn modelId="{76AAC22A-71F5-49B4-AB48-F05715561893}" type="presOf" srcId="{F10B5A4A-CAC1-4930-A436-EEDF7F58B105}" destId="{1BD9C828-6EAC-4664-BFB4-076C72D7CBCF}" srcOrd="0" destOrd="0" presId="urn:microsoft.com/office/officeart/2005/8/layout/chevron1"/>
    <dgm:cxn modelId="{98807641-D948-4BDB-8B68-09D323A47585}" type="presParOf" srcId="{1BD9C828-6EAC-4664-BFB4-076C72D7CBCF}" destId="{E3A58C1E-954B-4456-ADB1-0B5DEEB72164}" srcOrd="0" destOrd="0" presId="urn:microsoft.com/office/officeart/2005/8/layout/chevron1"/>
    <dgm:cxn modelId="{C5D84581-110A-49C9-AADF-0C58DBE4FB72}" type="presParOf" srcId="{1BD9C828-6EAC-4664-BFB4-076C72D7CBCF}" destId="{C1313F08-A2CD-483C-B23A-EFA167CA89A0}" srcOrd="1" destOrd="0" presId="urn:microsoft.com/office/officeart/2005/8/layout/chevron1"/>
    <dgm:cxn modelId="{A56AEAFB-8B9F-47D6-8A3F-9B17B0FA7A6E}" type="presParOf" srcId="{1BD9C828-6EAC-4664-BFB4-076C72D7CBCF}" destId="{A1846598-F628-43BF-9A93-F6A3438BB2F8}" srcOrd="2" destOrd="0" presId="urn:microsoft.com/office/officeart/2005/8/layout/chevron1"/>
    <dgm:cxn modelId="{524C0825-31C1-4312-9777-963AFD2E117D}" type="presParOf" srcId="{1BD9C828-6EAC-4664-BFB4-076C72D7CBCF}" destId="{84D7E54F-294A-434B-93ED-3117CE9EE238}" srcOrd="3" destOrd="0" presId="urn:microsoft.com/office/officeart/2005/8/layout/chevron1"/>
    <dgm:cxn modelId="{84BD7BD5-A2FC-47D6-BBF8-143B4F01A334}" type="presParOf" srcId="{1BD9C828-6EAC-4664-BFB4-076C72D7CBCF}" destId="{79A97DF4-D43F-4568-9DF3-A10371FE332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58C1E-954B-4456-ADB1-0B5DEEB72164}">
      <dsp:nvSpPr>
        <dsp:cNvPr id="0" name=""/>
        <dsp:cNvSpPr/>
      </dsp:nvSpPr>
      <dsp:spPr>
        <a:xfrm>
          <a:off x="2882" y="0"/>
          <a:ext cx="3511616" cy="756587"/>
        </a:xfrm>
        <a:prstGeom prst="chevr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List Generation for Patient       Support Programs</a:t>
          </a:r>
          <a:endParaRPr lang="en-US" sz="1600" kern="1200" dirty="0"/>
        </a:p>
      </dsp:txBody>
      <dsp:txXfrm>
        <a:off x="381176" y="0"/>
        <a:ext cx="2755029" cy="756587"/>
      </dsp:txXfrm>
    </dsp:sp>
    <dsp:sp modelId="{A1846598-F628-43BF-9A93-F6A3438BB2F8}">
      <dsp:nvSpPr>
        <dsp:cNvPr id="0" name=""/>
        <dsp:cNvSpPr/>
      </dsp:nvSpPr>
      <dsp:spPr>
        <a:xfrm>
          <a:off x="3163337" y="0"/>
          <a:ext cx="3511616" cy="756587"/>
        </a:xfrm>
        <a:prstGeom prst="chevr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smtClean="0"/>
            <a:t>Deep Dive Analysis of   Selected Patient Support Programs</a:t>
          </a:r>
          <a:endParaRPr lang="en-US" sz="1600" kern="1200" dirty="0"/>
        </a:p>
      </dsp:txBody>
      <dsp:txXfrm>
        <a:off x="3541631" y="0"/>
        <a:ext cx="2755029" cy="756587"/>
      </dsp:txXfrm>
    </dsp:sp>
    <dsp:sp modelId="{79A97DF4-D43F-4568-9DF3-A10371FE3320}">
      <dsp:nvSpPr>
        <dsp:cNvPr id="0" name=""/>
        <dsp:cNvSpPr/>
      </dsp:nvSpPr>
      <dsp:spPr>
        <a:xfrm>
          <a:off x="6323792" y="0"/>
          <a:ext cx="3511616" cy="756587"/>
        </a:xfrm>
        <a:prstGeom prst="chevr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smtClean="0"/>
            <a:t>Financial Assessment</a:t>
          </a:r>
          <a:endParaRPr lang="en-US" sz="1600" kern="1200" dirty="0"/>
        </a:p>
      </dsp:txBody>
      <dsp:txXfrm>
        <a:off x="6702086" y="0"/>
        <a:ext cx="2755029" cy="7565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E73058-EE47-42B9-8A79-4415C415F60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345498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73058-EE47-42B9-8A79-4415C415F60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207882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73058-EE47-42B9-8A79-4415C415F60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1A7538-E401-4CA3-A187-2042675C229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151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E73058-EE47-42B9-8A79-4415C415F60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168332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E73058-EE47-42B9-8A79-4415C415F60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1A7538-E401-4CA3-A187-2042675C229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763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E73058-EE47-42B9-8A79-4415C415F60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2301234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E73058-EE47-42B9-8A79-4415C415F60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377277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E73058-EE47-42B9-8A79-4415C415F60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1441502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20330FD-FE2A-483E-B0C7-29AD7FB3CAEB}" type="slidenum">
              <a:rPr lang="en-GB" smtClean="0"/>
              <a:pPr/>
              <a:t>‹#›</a:t>
            </a:fld>
            <a:r>
              <a:rPr lang="en-GB" dirty="0" smtClean="0"/>
              <a:t> /  evalueserve.com</a:t>
            </a:r>
            <a:endParaRPr lang="en-GB" dirty="0"/>
          </a:p>
        </p:txBody>
      </p:sp>
      <p:sp>
        <p:nvSpPr>
          <p:cNvPr id="4" name="Footer Placeholder 3"/>
          <p:cNvSpPr>
            <a:spLocks noGrp="1"/>
          </p:cNvSpPr>
          <p:nvPr>
            <p:ph type="ftr" sz="quarter" idx="11"/>
          </p:nvPr>
        </p:nvSpPr>
        <p:spPr/>
        <p:txBody>
          <a:bodyPr/>
          <a:lstStyle/>
          <a:p>
            <a:r>
              <a:rPr lang="en-US" dirty="0" smtClean="0"/>
              <a:t>©2016 Evalueserve. All rights reserved.</a:t>
            </a:r>
            <a:endParaRPr lang="en-GB" dirty="0"/>
          </a:p>
        </p:txBody>
      </p:sp>
      <p:sp>
        <p:nvSpPr>
          <p:cNvPr id="6" name="Text Placeholder 5"/>
          <p:cNvSpPr>
            <a:spLocks noGrp="1"/>
          </p:cNvSpPr>
          <p:nvPr>
            <p:ph type="body" sz="quarter" idx="12"/>
          </p:nvPr>
        </p:nvSpPr>
        <p:spPr>
          <a:xfrm>
            <a:off x="719405" y="1353440"/>
            <a:ext cx="10763292" cy="4569117"/>
          </a:xfrm>
        </p:spPr>
        <p:txBody>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IN" dirty="0" smtClean="0"/>
              <a:t>Fifth level</a:t>
            </a:r>
            <a:endParaRPr lang="en-US" dirty="0" smtClean="0"/>
          </a:p>
        </p:txBody>
      </p:sp>
    </p:spTree>
    <p:extLst>
      <p:ext uri="{BB962C8B-B14F-4D97-AF65-F5344CB8AC3E}">
        <p14:creationId xmlns:p14="http://schemas.microsoft.com/office/powerpoint/2010/main" val="4738904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20330FD-FE2A-483E-B0C7-29AD7FB3CAEB}" type="slidenum">
              <a:rPr lang="en-GB" smtClean="0"/>
              <a:pPr/>
              <a:t>‹#›</a:t>
            </a:fld>
            <a:r>
              <a:rPr lang="en-GB" dirty="0" smtClean="0"/>
              <a:t> /  evalueserve.com</a:t>
            </a:r>
            <a:endParaRPr lang="en-GB" dirty="0"/>
          </a:p>
        </p:txBody>
      </p:sp>
      <p:sp>
        <p:nvSpPr>
          <p:cNvPr id="4" name="Footer Placeholder 3"/>
          <p:cNvSpPr>
            <a:spLocks noGrp="1"/>
          </p:cNvSpPr>
          <p:nvPr>
            <p:ph type="ftr" sz="quarter" idx="11"/>
          </p:nvPr>
        </p:nvSpPr>
        <p:spPr/>
        <p:txBody>
          <a:bodyPr/>
          <a:lstStyle/>
          <a:p>
            <a:r>
              <a:rPr lang="en-US" dirty="0" smtClean="0"/>
              <a:t>©2016 Evalueserve. All rights reserved.</a:t>
            </a:r>
            <a:endParaRPr lang="en-GB" dirty="0"/>
          </a:p>
        </p:txBody>
      </p:sp>
    </p:spTree>
    <p:extLst>
      <p:ext uri="{BB962C8B-B14F-4D97-AF65-F5344CB8AC3E}">
        <p14:creationId xmlns:p14="http://schemas.microsoft.com/office/powerpoint/2010/main" val="393559162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E73058-EE47-42B9-8A79-4415C415F60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388777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73058-EE47-42B9-8A79-4415C415F60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135799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E73058-EE47-42B9-8A79-4415C415F60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256768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E73058-EE47-42B9-8A79-4415C415F601}"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43280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E73058-EE47-42B9-8A79-4415C415F601}"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175272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73058-EE47-42B9-8A79-4415C415F601}"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305001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73058-EE47-42B9-8A79-4415C415F60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319351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73058-EE47-42B9-8A79-4415C415F60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1A7538-E401-4CA3-A187-2042675C229D}" type="slidenum">
              <a:rPr lang="en-US" smtClean="0"/>
              <a:t>‹#›</a:t>
            </a:fld>
            <a:endParaRPr lang="en-US"/>
          </a:p>
        </p:txBody>
      </p:sp>
    </p:spTree>
    <p:extLst>
      <p:ext uri="{BB962C8B-B14F-4D97-AF65-F5344CB8AC3E}">
        <p14:creationId xmlns:p14="http://schemas.microsoft.com/office/powerpoint/2010/main" val="407619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E73058-EE47-42B9-8A79-4415C415F601}" type="datetimeFigureOut">
              <a:rPr lang="en-US" smtClean="0"/>
              <a:t>5/18/2016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B1A7538-E401-4CA3-A187-2042675C229D}" type="slidenum">
              <a:rPr lang="en-US" smtClean="0"/>
              <a:t>‹#›</a:t>
            </a:fld>
            <a:endParaRPr lang="en-US"/>
          </a:p>
        </p:txBody>
      </p:sp>
    </p:spTree>
    <p:extLst>
      <p:ext uri="{BB962C8B-B14F-4D97-AF65-F5344CB8AC3E}">
        <p14:creationId xmlns:p14="http://schemas.microsoft.com/office/powerpoint/2010/main" val="37727418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7.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7.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ovartisoncology.com/patients-and-caregivers/patient-assistance" TargetMode="External"/><Relationship Id="rId2" Type="http://schemas.openxmlformats.org/officeDocument/2006/relationships/hyperlink" Target="http://www.thenetalliance.com/" TargetMode="External"/><Relationship Id="rId1" Type="http://schemas.openxmlformats.org/officeDocument/2006/relationships/slideLayout" Target="../slideLayouts/slideLayout18.xml"/><Relationship Id="rId4" Type="http://schemas.openxmlformats.org/officeDocument/2006/relationships/hyperlink" Target="http://www.celgene.co.uk/responsibility/financial-disclosur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pfizer.co.uk/content/homecare-patient-support-programme" TargetMode="External"/><Relationship Id="rId2" Type="http://schemas.openxmlformats.org/officeDocument/2006/relationships/hyperlink" Target="http://www.celgene.co.uk/responsibility/financial-disclosures/" TargetMode="External"/><Relationship Id="rId1" Type="http://schemas.openxmlformats.org/officeDocument/2006/relationships/slideLayout" Target="../slideLayouts/slideLayout18.xml"/><Relationship Id="rId4" Type="http://schemas.openxmlformats.org/officeDocument/2006/relationships/hyperlink" Target="https://www.pfizerlife.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ungenkrebs-testen.de/" TargetMode="External"/><Relationship Id="rId2" Type="http://schemas.openxmlformats.org/officeDocument/2006/relationships/hyperlink" Target="https://www.novartisoncology.de/patienten-angehoerige/partnerschaften-und-kooperationen" TargetMode="External"/><Relationship Id="rId1" Type="http://schemas.openxmlformats.org/officeDocument/2006/relationships/slideLayout" Target="../slideLayouts/slideLayout18.xml"/><Relationship Id="rId5" Type="http://schemas.openxmlformats.org/officeDocument/2006/relationships/hyperlink" Target="https://www.pfizer.de/fileadmin/content/pfizer.de/pdf/service/uebersicht/service_rheuma_Patientenbroschuere_Rheumatoide_Arthritis-Aktiv_im_Leben_stehen_Englisch_01.pdf" TargetMode="External"/><Relationship Id="rId4" Type="http://schemas.openxmlformats.org/officeDocument/2006/relationships/hyperlink" Target="http://www.roche.com/media/store/roche_stories/roche-stories-2016-03-28.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novartis.es/sala-de-prensa/comunicados-de-prenssa/2015/12/02" TargetMode="External"/><Relationship Id="rId2" Type="http://schemas.openxmlformats.org/officeDocument/2006/relationships/hyperlink" Target="http://rochepacientes.es/cancer/" TargetMode="External"/><Relationship Id="rId1" Type="http://schemas.openxmlformats.org/officeDocument/2006/relationships/slideLayout" Target="../slideLayouts/slideLayout18.xml"/><Relationship Id="rId5" Type="http://schemas.openxmlformats.org/officeDocument/2006/relationships/hyperlink" Target="http://www.cancerpiel.gepac.es/" TargetMode="External"/><Relationship Id="rId4" Type="http://schemas.openxmlformats.org/officeDocument/2006/relationships/hyperlink" Target="http://gepac.es/que-ofrecemos/atencion-psicologica.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roche.fr/medias/actualites/mon_carnet.html" TargetMode="External"/><Relationship Id="rId2" Type="http://schemas.openxmlformats.org/officeDocument/2006/relationships/hyperlink" Target="http://www.lachainerose.fr/" TargetMode="External"/><Relationship Id="rId1" Type="http://schemas.openxmlformats.org/officeDocument/2006/relationships/slideLayout" Target="../slideLayouts/slideLayout18.xml"/><Relationship Id="rId5" Type="http://schemas.openxmlformats.org/officeDocument/2006/relationships/hyperlink" Target="http://www.sanofi.fr/l/fr/fr/layout.jsp?cnt=E63F4691-20CF-49A6-B76F-832FF4B549CF" TargetMode="External"/><Relationship Id="rId4" Type="http://schemas.openxmlformats.org/officeDocument/2006/relationships/hyperlink" Target="https://www.pfizer.fr/Portals/0/standard/mini-sites/parcours-de-soin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astellas.eu/initiatives/every-month-matters/" TargetMode="External"/><Relationship Id="rId2" Type="http://schemas.openxmlformats.org/officeDocument/2006/relationships/hyperlink" Target="https://themaxfoundation.org/GIPAP" TargetMode="External"/><Relationship Id="rId1" Type="http://schemas.openxmlformats.org/officeDocument/2006/relationships/slideLayout" Target="../slideLayouts/slideLayout18.xml"/><Relationship Id="rId4" Type="http://schemas.openxmlformats.org/officeDocument/2006/relationships/hyperlink" Target="http://www.astellas.eu/responsibility/supporting-patients/patient-support-grid/?region=all&amp;therapy=9&amp;xyear=all"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areastampa.astrazeneca.it/2015/04/08/tumore-ovarico-parte-dal-gemelli-la-prima-rete-italiana-al-servizio-delle-pazienti-tempi-piu-rapidi-per-il-test-molecolare-brca/"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hyperlink" Target="http://www.celgene.co.uk/responsibility/financial-disclosures/" TargetMode="External"/><Relationship Id="rId3" Type="http://schemas.openxmlformats.org/officeDocument/2006/relationships/tags" Target="../tags/tag3.xml"/><Relationship Id="rId7" Type="http://schemas.openxmlformats.org/officeDocument/2006/relationships/slideLayout" Target="../slideLayouts/slideLayout1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hyperlink" Target="http://www.ailpisa.it/2/" TargetMode="External"/><Relationship Id="rId5" Type="http://schemas.openxmlformats.org/officeDocument/2006/relationships/tags" Target="../tags/tag5.xml"/><Relationship Id="rId10" Type="http://schemas.openxmlformats.org/officeDocument/2006/relationships/hyperlink" Target="http://www.leukaemiacare.org.uk/" TargetMode="External"/><Relationship Id="rId4" Type="http://schemas.openxmlformats.org/officeDocument/2006/relationships/tags" Target="../tags/tag4.xml"/><Relationship Id="rId9" Type="http://schemas.openxmlformats.org/officeDocument/2006/relationships/hyperlink" Target="https://www.celgene.com/responsibility/patients-communities/european-patient-group-support/patient-group-support-italy/"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www.celgene.co.uk/responsibility/financial-disclosures/" TargetMode="External"/><Relationship Id="rId2"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image" Target="../media/image9.png"/><Relationship Id="rId11" Type="http://schemas.openxmlformats.org/officeDocument/2006/relationships/hyperlink" Target="http://www.ailpisa.it/2/" TargetMode="External"/><Relationship Id="rId5" Type="http://schemas.openxmlformats.org/officeDocument/2006/relationships/image" Target="../media/image8.png"/><Relationship Id="rId10" Type="http://schemas.openxmlformats.org/officeDocument/2006/relationships/hyperlink" Target="http://www.leukaemiacare.org.uk/"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588963" y="338138"/>
            <a:ext cx="10485437" cy="5778500"/>
          </a:xfrm>
        </p:spPr>
        <p:txBody>
          <a:bodyPr>
            <a:normAutofit/>
          </a:bodyPr>
          <a:lstStyle/>
          <a:p>
            <a:pPr eaLnBrk="1" hangingPunct="1">
              <a:spcBef>
                <a:spcPct val="0"/>
              </a:spcBef>
              <a:spcAft>
                <a:spcPct val="0"/>
              </a:spcAft>
            </a:pPr>
            <a:r>
              <a:rPr lang="en-US" altLang="en-US" sz="2600" b="1" u="sng" dirty="0" smtClean="0">
                <a:solidFill>
                  <a:srgbClr val="002060"/>
                </a:solidFill>
              </a:rPr>
              <a:t>International Institute of Health Management and Research</a:t>
            </a:r>
          </a:p>
          <a:p>
            <a:pPr eaLnBrk="1" hangingPunct="1">
              <a:spcBef>
                <a:spcPct val="0"/>
              </a:spcBef>
              <a:spcAft>
                <a:spcPct val="0"/>
              </a:spcAft>
            </a:pPr>
            <a:endParaRPr lang="en-CA" altLang="en-US" dirty="0" smtClean="0"/>
          </a:p>
          <a:p>
            <a:pPr eaLnBrk="1" hangingPunct="1">
              <a:spcBef>
                <a:spcPct val="0"/>
              </a:spcBef>
              <a:spcAft>
                <a:spcPct val="0"/>
              </a:spcAft>
            </a:pPr>
            <a:endParaRPr lang="en-CA" altLang="en-US" dirty="0"/>
          </a:p>
          <a:p>
            <a:pPr eaLnBrk="1" hangingPunct="1">
              <a:spcBef>
                <a:spcPct val="0"/>
              </a:spcBef>
              <a:spcAft>
                <a:spcPct val="0"/>
              </a:spcAft>
            </a:pPr>
            <a:r>
              <a:rPr lang="en-CA" altLang="en-US" b="1" dirty="0"/>
              <a:t>Dissertation </a:t>
            </a:r>
            <a:r>
              <a:rPr lang="en-CA" altLang="en-US" b="1" dirty="0" smtClean="0"/>
              <a:t>Presentation</a:t>
            </a:r>
          </a:p>
          <a:p>
            <a:pPr eaLnBrk="1" hangingPunct="1">
              <a:spcBef>
                <a:spcPct val="0"/>
              </a:spcBef>
              <a:spcAft>
                <a:spcPct val="0"/>
              </a:spcAft>
            </a:pPr>
            <a:endParaRPr lang="en-CA" altLang="en-US" b="1" dirty="0"/>
          </a:p>
          <a:p>
            <a:pPr>
              <a:spcBef>
                <a:spcPct val="0"/>
              </a:spcBef>
              <a:spcAft>
                <a:spcPct val="0"/>
              </a:spcAft>
            </a:pPr>
            <a:r>
              <a:rPr lang="en-US" altLang="en-US" b="1" dirty="0"/>
              <a:t>Topic: </a:t>
            </a:r>
            <a:r>
              <a:rPr lang="en-US" b="1" dirty="0"/>
              <a:t>Market Assessment for Patient Support Program(Oncology) in </a:t>
            </a:r>
            <a:r>
              <a:rPr lang="en-US" b="1" dirty="0" smtClean="0"/>
              <a:t>India</a:t>
            </a:r>
            <a:r>
              <a:rPr lang="en-CA" b="1" dirty="0" smtClean="0"/>
              <a:t> </a:t>
            </a:r>
          </a:p>
          <a:p>
            <a:pPr>
              <a:spcBef>
                <a:spcPct val="0"/>
              </a:spcBef>
              <a:spcAft>
                <a:spcPct val="0"/>
              </a:spcAft>
            </a:pPr>
            <a:endParaRPr lang="en-CA" b="1" dirty="0" smtClean="0"/>
          </a:p>
          <a:p>
            <a:pPr>
              <a:spcBef>
                <a:spcPct val="0"/>
              </a:spcBef>
              <a:spcAft>
                <a:spcPct val="0"/>
              </a:spcAft>
            </a:pPr>
            <a:r>
              <a:rPr lang="en-US" altLang="en-US" b="1" dirty="0" smtClean="0"/>
              <a:t>Name </a:t>
            </a:r>
            <a:r>
              <a:rPr lang="en-US" altLang="en-US" b="1" dirty="0"/>
              <a:t>of Organization: Evalueserve</a:t>
            </a:r>
          </a:p>
          <a:p>
            <a:pPr eaLnBrk="1" hangingPunct="1">
              <a:spcBef>
                <a:spcPct val="0"/>
              </a:spcBef>
              <a:spcAft>
                <a:spcPct val="0"/>
              </a:spcAft>
            </a:pPr>
            <a:endParaRPr lang="en-US" altLang="en-US" sz="2400" b="1" dirty="0" smtClean="0"/>
          </a:p>
          <a:p>
            <a:pPr algn="r" eaLnBrk="1" hangingPunct="1">
              <a:spcBef>
                <a:spcPct val="0"/>
              </a:spcBef>
              <a:spcAft>
                <a:spcPct val="0"/>
              </a:spcAft>
            </a:pPr>
            <a:endParaRPr lang="en-US" altLang="en-US" b="1" u="sng" dirty="0" smtClean="0"/>
          </a:p>
          <a:p>
            <a:pPr algn="r" eaLnBrk="1" hangingPunct="1">
              <a:spcBef>
                <a:spcPct val="0"/>
              </a:spcBef>
              <a:spcAft>
                <a:spcPct val="0"/>
              </a:spcAft>
            </a:pPr>
            <a:endParaRPr lang="en-US" altLang="en-US" b="1" u="sng" dirty="0"/>
          </a:p>
          <a:p>
            <a:pPr algn="r" eaLnBrk="1" hangingPunct="1">
              <a:spcBef>
                <a:spcPct val="0"/>
              </a:spcBef>
              <a:spcAft>
                <a:spcPct val="0"/>
              </a:spcAft>
            </a:pPr>
            <a:endParaRPr lang="en-US" altLang="en-US" b="1" u="sng" dirty="0" smtClean="0"/>
          </a:p>
          <a:p>
            <a:pPr algn="r" eaLnBrk="1" hangingPunct="1">
              <a:spcBef>
                <a:spcPct val="0"/>
              </a:spcBef>
              <a:spcAft>
                <a:spcPct val="0"/>
              </a:spcAft>
            </a:pPr>
            <a:endParaRPr lang="en-US" altLang="en-US" b="1" u="sng" dirty="0" smtClean="0"/>
          </a:p>
          <a:p>
            <a:pPr algn="r" eaLnBrk="1" hangingPunct="1">
              <a:spcBef>
                <a:spcPct val="0"/>
              </a:spcBef>
              <a:spcAft>
                <a:spcPct val="0"/>
              </a:spcAft>
            </a:pPr>
            <a:endParaRPr lang="en-US" altLang="en-US" b="1" u="sng" dirty="0"/>
          </a:p>
          <a:p>
            <a:pPr algn="r" eaLnBrk="1" hangingPunct="1">
              <a:spcBef>
                <a:spcPct val="0"/>
              </a:spcBef>
              <a:spcAft>
                <a:spcPct val="0"/>
              </a:spcAft>
            </a:pPr>
            <a:endParaRPr lang="en-US" altLang="en-US" b="1" u="sng" dirty="0" smtClean="0"/>
          </a:p>
          <a:p>
            <a:pPr algn="r" eaLnBrk="1" hangingPunct="1">
              <a:spcBef>
                <a:spcPct val="0"/>
              </a:spcBef>
              <a:spcAft>
                <a:spcPct val="0"/>
              </a:spcAft>
            </a:pPr>
            <a:r>
              <a:rPr lang="en-US" altLang="en-US" b="1" u="sng" dirty="0" smtClean="0"/>
              <a:t>Submitted </a:t>
            </a:r>
            <a:r>
              <a:rPr lang="en-US" altLang="en-US" b="1" u="sng" dirty="0" smtClean="0"/>
              <a:t>by</a:t>
            </a:r>
            <a:endParaRPr lang="en-CA" altLang="en-US" dirty="0" smtClean="0"/>
          </a:p>
          <a:p>
            <a:pPr algn="r" eaLnBrk="1" hangingPunct="1">
              <a:spcBef>
                <a:spcPct val="0"/>
              </a:spcBef>
              <a:spcAft>
                <a:spcPct val="0"/>
              </a:spcAft>
            </a:pPr>
            <a:r>
              <a:rPr lang="en-US" altLang="en-US" dirty="0" smtClean="0"/>
              <a:t>Isha Porwal</a:t>
            </a:r>
            <a:endParaRPr lang="en-CA" altLang="en-US" dirty="0" smtClean="0"/>
          </a:p>
          <a:p>
            <a:pPr algn="r" eaLnBrk="1" hangingPunct="1">
              <a:spcBef>
                <a:spcPct val="0"/>
              </a:spcBef>
              <a:spcAft>
                <a:spcPct val="0"/>
              </a:spcAft>
            </a:pPr>
            <a:r>
              <a:rPr lang="en-US" altLang="en-US" dirty="0" smtClean="0"/>
              <a:t>PG/14/022</a:t>
            </a:r>
            <a:endParaRPr lang="en-CA" altLang="en-US" dirty="0" smtClean="0"/>
          </a:p>
          <a:p>
            <a:pPr algn="r" eaLnBrk="1" hangingPunct="1">
              <a:spcBef>
                <a:spcPct val="0"/>
              </a:spcBef>
              <a:spcAft>
                <a:spcPct val="0"/>
              </a:spcAft>
            </a:pPr>
            <a:r>
              <a:rPr lang="en-US" altLang="en-US" dirty="0" smtClean="0"/>
              <a:t>Batch 2014-16</a:t>
            </a:r>
            <a:endParaRPr lang="en-CA" altLang="en-US" dirty="0" smtClean="0"/>
          </a:p>
          <a:p>
            <a:pPr eaLnBrk="1" hangingPunct="1">
              <a:spcBef>
                <a:spcPct val="0"/>
              </a:spcBef>
              <a:spcAft>
                <a:spcPct val="0"/>
              </a:spcAft>
            </a:pPr>
            <a:endParaRPr lang="en-CA" altLang="en-US" dirty="0" smtClean="0"/>
          </a:p>
          <a:p>
            <a:pPr eaLnBrk="1" hangingPunct="1">
              <a:spcBef>
                <a:spcPct val="0"/>
              </a:spcBef>
              <a:spcAft>
                <a:spcPct val="0"/>
              </a:spcAft>
            </a:pPr>
            <a:endParaRPr lang="en-CA" altLang="en-US" dirty="0" smtClean="0"/>
          </a:p>
          <a:p>
            <a:pPr eaLnBrk="1" hangingPunct="1">
              <a:spcBef>
                <a:spcPct val="0"/>
              </a:spcBef>
              <a:spcAft>
                <a:spcPct val="0"/>
              </a:spcAft>
            </a:pPr>
            <a:endParaRPr lang="en-CA" altLang="en-US" dirty="0" smtClean="0"/>
          </a:p>
        </p:txBody>
      </p:sp>
      <p:pic>
        <p:nvPicPr>
          <p:cNvPr id="6147" name="Picture 3" descr="iimr_del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34" y="4939684"/>
            <a:ext cx="24003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61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52169" y="829005"/>
            <a:ext cx="10763292" cy="4960273"/>
          </a:xfrm>
        </p:spPr>
        <p:txBody>
          <a:bodyPr>
            <a:noAutofit/>
          </a:bodyPr>
          <a:lstStyle/>
          <a:p>
            <a:pPr>
              <a:lnSpc>
                <a:spcPct val="150000"/>
              </a:lnSpc>
            </a:pPr>
            <a:r>
              <a:rPr lang="en-US" sz="1600" dirty="0"/>
              <a:t>P</a:t>
            </a:r>
            <a:r>
              <a:rPr lang="en-US" sz="1600" dirty="0" smtClean="0"/>
              <a:t>atient </a:t>
            </a:r>
            <a:r>
              <a:rPr lang="en-US" sz="1600" dirty="0"/>
              <a:t>assistance programs (PAP’s) are ineffective partly because they have not been able to reach the vast majority of patients. Companies that design such programs restrict the number of inductions or the conditions to enrollment. Hence, although the programs are a great effort to make cancer medicines affordable, eligibility criteria need to be expanded. Some also believed that government-run programs are much more effective in terms of financial assistance. The number of PAP’s introduced into the oncology space and the number of patients enrolled have both increased in the past few years, but targeted oncology therapies remain inaccessible to patients in the lower socioeconomic category. </a:t>
            </a:r>
            <a:endParaRPr lang="en-US" sz="1600" dirty="0" smtClean="0"/>
          </a:p>
          <a:p>
            <a:r>
              <a:rPr lang="en-US" sz="1600" dirty="0"/>
              <a:t>failure of government schemes to incorporate drugs for targeted therapy presents a major drawback. </a:t>
            </a:r>
            <a:endParaRPr lang="en-US" sz="1600" dirty="0" smtClean="0"/>
          </a:p>
          <a:p>
            <a:r>
              <a:rPr lang="en-US" sz="1600" dirty="0" smtClean="0"/>
              <a:t>The </a:t>
            </a:r>
            <a:r>
              <a:rPr lang="en-US" sz="1600" dirty="0"/>
              <a:t>pharmaceutical industry has introduced several initiatives in the form of patient and physician outreach programs. </a:t>
            </a:r>
            <a:endParaRPr lang="en-US" sz="1600" dirty="0" smtClean="0"/>
          </a:p>
          <a:p>
            <a:r>
              <a:rPr lang="en-US" sz="1600" dirty="0" smtClean="0"/>
              <a:t>Early </a:t>
            </a:r>
            <a:r>
              <a:rPr lang="en-US" sz="1600" dirty="0"/>
              <a:t>access programs for patients are currently absent in India due to lack of standardization of </a:t>
            </a:r>
            <a:r>
              <a:rPr lang="en-US" sz="1600" dirty="0" smtClean="0"/>
              <a:t>guidelines</a:t>
            </a:r>
          </a:p>
          <a:p>
            <a:pPr>
              <a:lnSpc>
                <a:spcPct val="150000"/>
              </a:lnSpc>
            </a:pPr>
            <a:r>
              <a:rPr lang="en-US" sz="1600" dirty="0"/>
              <a:t>Patient follow-up is yet another challenge synonymous with lack of compliance. Increasing financial burden, social stigma attached to acceptance of the disease, lack of awareness, belief in alternative medicine and lack of patient counseling post-diagnosis are other factors attached to this inconsistency</a:t>
            </a:r>
          </a:p>
          <a:p>
            <a:pPr marL="0" indent="0">
              <a:buNone/>
            </a:pPr>
            <a:endParaRPr lang="en-US" sz="1600" dirty="0"/>
          </a:p>
        </p:txBody>
      </p:sp>
      <p:sp>
        <p:nvSpPr>
          <p:cNvPr id="4" name="Title 1"/>
          <p:cNvSpPr txBox="1">
            <a:spLocks/>
          </p:cNvSpPr>
          <p:nvPr/>
        </p:nvSpPr>
        <p:spPr>
          <a:xfrm>
            <a:off x="206828" y="245382"/>
            <a:ext cx="10515600" cy="4621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Introduction: </a:t>
            </a:r>
            <a:r>
              <a:rPr lang="en-US" sz="2800" dirty="0"/>
              <a:t>Challenges in India with </a:t>
            </a:r>
            <a:r>
              <a:rPr lang="en-US" sz="2800" dirty="0"/>
              <a:t>PAP’s (7/7)</a:t>
            </a:r>
            <a:endParaRPr lang="en-US" sz="2800" dirty="0"/>
          </a:p>
        </p:txBody>
      </p:sp>
    </p:spTree>
    <p:extLst>
      <p:ext uri="{BB962C8B-B14F-4D97-AF65-F5344CB8AC3E}">
        <p14:creationId xmlns:p14="http://schemas.microsoft.com/office/powerpoint/2010/main" val="413179008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0114" y="125640"/>
            <a:ext cx="10515600" cy="592818"/>
          </a:xfrm>
        </p:spPr>
        <p:txBody>
          <a:bodyPr vert="horz" lIns="0" tIns="41511" rIns="0" bIns="41511" rtlCol="0" anchor="t">
            <a:noAutofit/>
          </a:bodyPr>
          <a:lstStyle/>
          <a:p>
            <a:r>
              <a:rPr lang="en-IN" sz="2800" dirty="0">
                <a:solidFill>
                  <a:schemeClr val="tx2"/>
                </a:solidFill>
              </a:rPr>
              <a:t>Research Description</a:t>
            </a:r>
            <a:endParaRPr lang="en-US" sz="2800" dirty="0">
              <a:solidFill>
                <a:schemeClr val="tx2"/>
              </a:solidFill>
            </a:endParaRPr>
          </a:p>
        </p:txBody>
      </p:sp>
      <p:sp>
        <p:nvSpPr>
          <p:cNvPr id="6" name="TextBox 5"/>
          <p:cNvSpPr txBox="1"/>
          <p:nvPr/>
        </p:nvSpPr>
        <p:spPr>
          <a:xfrm>
            <a:off x="905591" y="718458"/>
            <a:ext cx="4538605" cy="4923014"/>
          </a:xfrm>
          <a:prstGeom prst="rect">
            <a:avLst/>
          </a:prstGeom>
          <a:noFill/>
          <a:ln w="3175">
            <a:noFill/>
            <a:prstDash val="solid"/>
          </a:ln>
        </p:spPr>
        <p:txBody>
          <a:bodyPr wrap="square" lIns="0" rIns="0" rtlCol="0">
            <a:spAutoFit/>
          </a:bodyPr>
          <a:lstStyle/>
          <a:p>
            <a:endParaRPr lang="en-US" sz="1600" b="1" u="sng" dirty="0">
              <a:solidFill>
                <a:srgbClr val="595959"/>
              </a:solidFill>
            </a:endParaRPr>
          </a:p>
          <a:p>
            <a:r>
              <a:rPr lang="en-US" sz="1600" b="1" u="sng" dirty="0">
                <a:solidFill>
                  <a:srgbClr val="595959"/>
                </a:solidFill>
              </a:rPr>
              <a:t>Research Question</a:t>
            </a:r>
            <a:r>
              <a:rPr lang="en-US" sz="1600" dirty="0" smtClean="0"/>
              <a:t>: </a:t>
            </a:r>
          </a:p>
          <a:p>
            <a:pPr marL="342900" indent="-342900" defTabSz="457200">
              <a:lnSpc>
                <a:spcPct val="90000"/>
              </a:lnSpc>
              <a:spcBef>
                <a:spcPts val="1000"/>
              </a:spcBef>
              <a:buClr>
                <a:schemeClr val="accent1"/>
              </a:buClr>
              <a:buFont typeface="Wingdings 3" charset="2"/>
              <a:buChar char=""/>
            </a:pPr>
            <a:r>
              <a:rPr lang="en-US" sz="1600" dirty="0">
                <a:solidFill>
                  <a:schemeClr val="tx1">
                    <a:lumMod val="75000"/>
                    <a:lumOff val="25000"/>
                  </a:schemeClr>
                </a:solidFill>
              </a:rPr>
              <a:t>To study and assess the patient support program (oncology) market in India using EU5 nations as gold standards</a:t>
            </a:r>
          </a:p>
          <a:p>
            <a:pPr marL="228600" indent="-228600">
              <a:lnSpc>
                <a:spcPct val="90000"/>
              </a:lnSpc>
              <a:spcBef>
                <a:spcPts val="1000"/>
              </a:spcBef>
              <a:buFont typeface="Arial" panose="020B0604020202020204" pitchFamily="34" charset="0"/>
              <a:buChar char="•"/>
            </a:pPr>
            <a:endParaRPr lang="en-US" sz="1600" dirty="0"/>
          </a:p>
          <a:p>
            <a:r>
              <a:rPr lang="en-US" sz="1600" b="1" u="sng" dirty="0" smtClean="0">
                <a:solidFill>
                  <a:srgbClr val="595959"/>
                </a:solidFill>
              </a:rPr>
              <a:t>Research </a:t>
            </a:r>
            <a:r>
              <a:rPr lang="en-US" sz="1600" b="1" u="sng" dirty="0">
                <a:solidFill>
                  <a:srgbClr val="595959"/>
                </a:solidFill>
              </a:rPr>
              <a:t>Objectives:</a:t>
            </a:r>
            <a:r>
              <a:rPr lang="en-US" sz="1600" b="1" dirty="0">
                <a:solidFill>
                  <a:srgbClr val="595959"/>
                </a:solidFill>
              </a:rPr>
              <a:t> </a:t>
            </a:r>
          </a:p>
          <a:p>
            <a:endParaRPr lang="en-US" sz="1600" b="1" u="sng" dirty="0">
              <a:solidFill>
                <a:srgbClr val="595959"/>
              </a:solidFill>
            </a:endParaRPr>
          </a:p>
          <a:p>
            <a:pPr marL="342900" lvl="0" indent="-342900" defTabSz="457200">
              <a:lnSpc>
                <a:spcPct val="90000"/>
              </a:lnSpc>
              <a:spcBef>
                <a:spcPts val="1000"/>
              </a:spcBef>
              <a:buClr>
                <a:schemeClr val="accent1"/>
              </a:buClr>
              <a:buFont typeface="Wingdings 3" charset="2"/>
              <a:buChar char=""/>
            </a:pPr>
            <a:r>
              <a:rPr lang="en-US" sz="1600" dirty="0" smtClean="0">
                <a:solidFill>
                  <a:schemeClr val="tx1">
                    <a:lumMod val="75000"/>
                    <a:lumOff val="25000"/>
                  </a:schemeClr>
                </a:solidFill>
              </a:rPr>
              <a:t>Perform </a:t>
            </a:r>
            <a:r>
              <a:rPr lang="en-US" sz="1600" dirty="0">
                <a:solidFill>
                  <a:schemeClr val="tx1">
                    <a:lumMod val="75000"/>
                    <a:lumOff val="25000"/>
                  </a:schemeClr>
                </a:solidFill>
              </a:rPr>
              <a:t>exercise for patient support programs in the field of oncology in India </a:t>
            </a:r>
            <a:r>
              <a:rPr lang="en-US" sz="1600" dirty="0">
                <a:solidFill>
                  <a:schemeClr val="tx1">
                    <a:lumMod val="75000"/>
                    <a:lumOff val="25000"/>
                  </a:schemeClr>
                </a:solidFill>
              </a:rPr>
              <a:t>using </a:t>
            </a:r>
            <a:r>
              <a:rPr lang="en-US" sz="1600" dirty="0">
                <a:solidFill>
                  <a:schemeClr val="tx1">
                    <a:lumMod val="75000"/>
                    <a:lumOff val="25000"/>
                  </a:schemeClr>
                </a:solidFill>
              </a:rPr>
              <a:t>European </a:t>
            </a:r>
            <a:r>
              <a:rPr lang="en-US" sz="1600" dirty="0">
                <a:solidFill>
                  <a:schemeClr val="tx1">
                    <a:lumMod val="75000"/>
                    <a:lumOff val="25000"/>
                  </a:schemeClr>
                </a:solidFill>
              </a:rPr>
              <a:t>Market as gold standards</a:t>
            </a:r>
            <a:endParaRPr lang="en-US" sz="1600" dirty="0">
              <a:solidFill>
                <a:schemeClr val="tx1">
                  <a:lumMod val="75000"/>
                  <a:lumOff val="25000"/>
                </a:schemeClr>
              </a:solidFill>
            </a:endParaRPr>
          </a:p>
          <a:p>
            <a:pPr marL="342900" lvl="0" indent="-342900" defTabSz="457200">
              <a:lnSpc>
                <a:spcPct val="90000"/>
              </a:lnSpc>
              <a:spcBef>
                <a:spcPts val="1000"/>
              </a:spcBef>
              <a:buClr>
                <a:schemeClr val="accent1"/>
              </a:buClr>
              <a:buFont typeface="Wingdings 3" charset="2"/>
              <a:buChar char=""/>
            </a:pPr>
            <a:r>
              <a:rPr lang="en-US" sz="1600" dirty="0" smtClean="0">
                <a:solidFill>
                  <a:schemeClr val="tx1">
                    <a:lumMod val="75000"/>
                    <a:lumOff val="25000"/>
                  </a:schemeClr>
                </a:solidFill>
              </a:rPr>
              <a:t>Provide </a:t>
            </a:r>
            <a:r>
              <a:rPr lang="en-US" sz="1600" dirty="0">
                <a:solidFill>
                  <a:schemeClr val="tx1">
                    <a:lumMod val="75000"/>
                    <a:lumOff val="25000"/>
                  </a:schemeClr>
                </a:solidFill>
              </a:rPr>
              <a:t>explanation of 1-2 very successful patient support program of pharmaceutical company.</a:t>
            </a:r>
          </a:p>
          <a:p>
            <a:pPr marL="342900" lvl="0" indent="-342900" defTabSz="457200">
              <a:lnSpc>
                <a:spcPct val="90000"/>
              </a:lnSpc>
              <a:spcBef>
                <a:spcPts val="1000"/>
              </a:spcBef>
              <a:buClr>
                <a:schemeClr val="accent1"/>
              </a:buClr>
              <a:buFont typeface="Wingdings 3" charset="2"/>
              <a:buChar char=""/>
            </a:pPr>
            <a:r>
              <a:rPr lang="en-US" sz="1600" dirty="0" smtClean="0">
                <a:solidFill>
                  <a:schemeClr val="tx1">
                    <a:lumMod val="75000"/>
                    <a:lumOff val="25000"/>
                  </a:schemeClr>
                </a:solidFill>
              </a:rPr>
              <a:t>Detailed </a:t>
            </a:r>
            <a:r>
              <a:rPr lang="en-US" sz="1600" dirty="0">
                <a:solidFill>
                  <a:schemeClr val="tx1">
                    <a:lumMod val="75000"/>
                    <a:lumOff val="25000"/>
                  </a:schemeClr>
                </a:solidFill>
              </a:rPr>
              <a:t>analysis of the data collected from secondary research.</a:t>
            </a:r>
          </a:p>
          <a:p>
            <a:pPr marL="342900" indent="-342900" defTabSz="457200">
              <a:lnSpc>
                <a:spcPct val="90000"/>
              </a:lnSpc>
              <a:spcBef>
                <a:spcPts val="1000"/>
              </a:spcBef>
              <a:buClr>
                <a:schemeClr val="accent1"/>
              </a:buClr>
              <a:buFont typeface="Wingdings 3" charset="2"/>
              <a:buChar char=""/>
            </a:pPr>
            <a:r>
              <a:rPr lang="en-US" sz="1600" dirty="0" smtClean="0">
                <a:solidFill>
                  <a:schemeClr val="tx1">
                    <a:lumMod val="75000"/>
                    <a:lumOff val="25000"/>
                  </a:schemeClr>
                </a:solidFill>
              </a:rPr>
              <a:t>Recommendations </a:t>
            </a:r>
            <a:endParaRPr lang="en-US" sz="1600" dirty="0">
              <a:solidFill>
                <a:schemeClr val="tx1">
                  <a:lumMod val="75000"/>
                  <a:lumOff val="25000"/>
                </a:schemeClr>
              </a:solidFill>
            </a:endParaRPr>
          </a:p>
          <a:p>
            <a:endParaRPr lang="en-US" sz="1271" b="1" u="sng" dirty="0">
              <a:solidFill>
                <a:srgbClr val="595959"/>
              </a:solidFill>
            </a:endParaRPr>
          </a:p>
        </p:txBody>
      </p:sp>
      <p:sp>
        <p:nvSpPr>
          <p:cNvPr id="7" name="TextBox 6"/>
          <p:cNvSpPr txBox="1"/>
          <p:nvPr/>
        </p:nvSpPr>
        <p:spPr>
          <a:xfrm>
            <a:off x="5627914" y="718458"/>
            <a:ext cx="5793277" cy="6203621"/>
          </a:xfrm>
          <a:prstGeom prst="rect">
            <a:avLst/>
          </a:prstGeom>
          <a:noFill/>
          <a:ln w="3175">
            <a:noFill/>
            <a:prstDash val="solid"/>
          </a:ln>
        </p:spPr>
        <p:txBody>
          <a:bodyPr wrap="square" lIns="0" rIns="0" rtlCol="0">
            <a:spAutoFit/>
          </a:bodyPr>
          <a:lstStyle/>
          <a:p>
            <a:endParaRPr lang="en-US" sz="1600" b="1" u="sng" dirty="0" smtClean="0">
              <a:solidFill>
                <a:srgbClr val="595959"/>
              </a:solidFill>
            </a:endParaRPr>
          </a:p>
          <a:p>
            <a:r>
              <a:rPr lang="en-US" sz="1600" b="1" u="sng" dirty="0" smtClean="0">
                <a:solidFill>
                  <a:srgbClr val="595959"/>
                </a:solidFill>
              </a:rPr>
              <a:t>Scope </a:t>
            </a:r>
            <a:r>
              <a:rPr lang="en-US" sz="1600" b="1" u="sng" dirty="0">
                <a:solidFill>
                  <a:srgbClr val="595959"/>
                </a:solidFill>
              </a:rPr>
              <a:t>of Research: </a:t>
            </a:r>
            <a:endParaRPr lang="en-US" sz="1600" dirty="0"/>
          </a:p>
          <a:p>
            <a:pPr marL="342900" indent="-342900" defTabSz="457200">
              <a:lnSpc>
                <a:spcPct val="90000"/>
              </a:lnSpc>
              <a:spcBef>
                <a:spcPts val="1000"/>
              </a:spcBef>
              <a:buClr>
                <a:schemeClr val="accent1"/>
              </a:buClr>
              <a:buFont typeface="Wingdings 3" charset="2"/>
              <a:buChar char=""/>
            </a:pPr>
            <a:r>
              <a:rPr lang="en-US" sz="1600" dirty="0">
                <a:solidFill>
                  <a:schemeClr val="tx1">
                    <a:lumMod val="75000"/>
                    <a:lumOff val="25000"/>
                  </a:schemeClr>
                </a:solidFill>
              </a:rPr>
              <a:t>Focus area: Oncology </a:t>
            </a:r>
          </a:p>
          <a:p>
            <a:pPr marL="800100" lvl="1" indent="-342900" defTabSz="457200">
              <a:lnSpc>
                <a:spcPct val="90000"/>
              </a:lnSpc>
              <a:spcBef>
                <a:spcPts val="1000"/>
              </a:spcBef>
              <a:buClr>
                <a:schemeClr val="accent1"/>
              </a:buClr>
              <a:buFont typeface="Wingdings 3" charset="2"/>
              <a:buChar char=""/>
            </a:pPr>
            <a:r>
              <a:rPr lang="en-US" sz="1600" dirty="0">
                <a:solidFill>
                  <a:schemeClr val="tx1">
                    <a:lumMod val="75000"/>
                    <a:lumOff val="25000"/>
                  </a:schemeClr>
                </a:solidFill>
              </a:rPr>
              <a:t>Geographical scope (as listed below</a:t>
            </a:r>
            <a:r>
              <a:rPr lang="en-US" sz="1600" dirty="0">
                <a:solidFill>
                  <a:schemeClr val="tx1">
                    <a:lumMod val="75000"/>
                    <a:lumOff val="25000"/>
                  </a:schemeClr>
                </a:solidFill>
              </a:rPr>
              <a:t>):</a:t>
            </a:r>
          </a:p>
          <a:p>
            <a:pPr marL="800100" lvl="1" indent="-342900" defTabSz="457200">
              <a:lnSpc>
                <a:spcPct val="90000"/>
              </a:lnSpc>
              <a:spcBef>
                <a:spcPts val="1000"/>
              </a:spcBef>
              <a:buClr>
                <a:schemeClr val="accent1"/>
              </a:buClr>
              <a:buFont typeface="Wingdings 3" charset="2"/>
              <a:buChar char=""/>
            </a:pPr>
            <a:r>
              <a:rPr lang="en-US" sz="1600" dirty="0">
                <a:solidFill>
                  <a:schemeClr val="tx1">
                    <a:lumMod val="75000"/>
                    <a:lumOff val="25000"/>
                  </a:schemeClr>
                </a:solidFill>
              </a:rPr>
              <a:t>India</a:t>
            </a:r>
          </a:p>
          <a:p>
            <a:pPr marL="800100" lvl="1" indent="-342900" defTabSz="457200">
              <a:lnSpc>
                <a:spcPct val="90000"/>
              </a:lnSpc>
              <a:spcBef>
                <a:spcPts val="1000"/>
              </a:spcBef>
              <a:buClr>
                <a:schemeClr val="accent1"/>
              </a:buClr>
              <a:buFont typeface="Wingdings 3" charset="2"/>
              <a:buChar char=""/>
            </a:pPr>
            <a:r>
              <a:rPr lang="en-US" sz="1600" dirty="0">
                <a:solidFill>
                  <a:schemeClr val="tx1">
                    <a:lumMod val="75000"/>
                    <a:lumOff val="25000"/>
                  </a:schemeClr>
                </a:solidFill>
              </a:rPr>
              <a:t>EU5 (UK, France, Germany, Spain, Italy) </a:t>
            </a:r>
          </a:p>
          <a:p>
            <a:pPr marL="800100" lvl="1" indent="-342900" defTabSz="457200">
              <a:lnSpc>
                <a:spcPct val="90000"/>
              </a:lnSpc>
              <a:spcBef>
                <a:spcPts val="1000"/>
              </a:spcBef>
              <a:buClr>
                <a:schemeClr val="accent1"/>
              </a:buClr>
              <a:buFont typeface="Wingdings 3" charset="2"/>
              <a:buChar char=""/>
            </a:pPr>
            <a:endParaRPr lang="en-US" sz="1600" dirty="0" smtClean="0">
              <a:solidFill>
                <a:srgbClr val="595959"/>
              </a:solidFill>
            </a:endParaRPr>
          </a:p>
          <a:p>
            <a:pPr lvl="0"/>
            <a:r>
              <a:rPr lang="en-US" sz="1600" dirty="0" smtClean="0">
                <a:solidFill>
                  <a:srgbClr val="595959"/>
                </a:solidFill>
              </a:rPr>
              <a:t> Competitor </a:t>
            </a:r>
            <a:r>
              <a:rPr lang="en-US" sz="1600" dirty="0">
                <a:solidFill>
                  <a:srgbClr val="595959"/>
                </a:solidFill>
              </a:rPr>
              <a:t>pharmaceutical </a:t>
            </a:r>
            <a:r>
              <a:rPr lang="en-US" sz="1600" dirty="0" smtClean="0">
                <a:solidFill>
                  <a:srgbClr val="595959"/>
                </a:solidFill>
              </a:rPr>
              <a:t>companies</a:t>
            </a:r>
            <a:endParaRPr lang="en-US" sz="1600" dirty="0">
              <a:solidFill>
                <a:srgbClr val="595959"/>
              </a:solidFill>
            </a:endParaRPr>
          </a:p>
          <a:p>
            <a:pPr marL="716632" lvl="2" indent="-342900" defTabSz="457200">
              <a:lnSpc>
                <a:spcPct val="90000"/>
              </a:lnSpc>
              <a:spcBef>
                <a:spcPts val="1000"/>
              </a:spcBef>
              <a:buClr>
                <a:schemeClr val="accent1"/>
              </a:buClr>
              <a:buFont typeface="Wingdings 3" charset="2"/>
              <a:buChar char=""/>
            </a:pPr>
            <a:r>
              <a:rPr lang="en-US" sz="1400" dirty="0">
                <a:solidFill>
                  <a:schemeClr val="tx1">
                    <a:lumMod val="75000"/>
                    <a:lumOff val="25000"/>
                  </a:schemeClr>
                </a:solidFill>
              </a:rPr>
              <a:t>Novartis</a:t>
            </a:r>
          </a:p>
          <a:p>
            <a:pPr marL="716632" lvl="2" indent="-342900" defTabSz="457200">
              <a:lnSpc>
                <a:spcPct val="90000"/>
              </a:lnSpc>
              <a:spcBef>
                <a:spcPts val="1000"/>
              </a:spcBef>
              <a:buClr>
                <a:schemeClr val="accent1"/>
              </a:buClr>
              <a:buFont typeface="Wingdings 3" charset="2"/>
              <a:buChar char=""/>
            </a:pPr>
            <a:r>
              <a:rPr lang="en-US" sz="1400" dirty="0">
                <a:solidFill>
                  <a:schemeClr val="tx1">
                    <a:lumMod val="75000"/>
                    <a:lumOff val="25000"/>
                  </a:schemeClr>
                </a:solidFill>
              </a:rPr>
              <a:t>UCB</a:t>
            </a:r>
          </a:p>
          <a:p>
            <a:pPr marL="716632" lvl="2" indent="-342900" defTabSz="457200">
              <a:lnSpc>
                <a:spcPct val="90000"/>
              </a:lnSpc>
              <a:spcBef>
                <a:spcPts val="1000"/>
              </a:spcBef>
              <a:buClr>
                <a:schemeClr val="accent1"/>
              </a:buClr>
              <a:buFont typeface="Wingdings 3" charset="2"/>
              <a:buChar char=""/>
            </a:pPr>
            <a:r>
              <a:rPr lang="en-US" sz="1400" dirty="0" err="1">
                <a:solidFill>
                  <a:schemeClr val="tx1">
                    <a:lumMod val="75000"/>
                    <a:lumOff val="25000"/>
                  </a:schemeClr>
                </a:solidFill>
              </a:rPr>
              <a:t>Abbvie</a:t>
            </a:r>
            <a:endParaRPr lang="en-US" sz="1400" dirty="0">
              <a:solidFill>
                <a:schemeClr val="tx1">
                  <a:lumMod val="75000"/>
                  <a:lumOff val="25000"/>
                </a:schemeClr>
              </a:solidFill>
            </a:endParaRPr>
          </a:p>
          <a:p>
            <a:pPr marL="716632" lvl="2" indent="-342900" defTabSz="457200">
              <a:lnSpc>
                <a:spcPct val="90000"/>
              </a:lnSpc>
              <a:spcBef>
                <a:spcPts val="1000"/>
              </a:spcBef>
              <a:buClr>
                <a:schemeClr val="accent1"/>
              </a:buClr>
              <a:buFont typeface="Wingdings 3" charset="2"/>
              <a:buChar char=""/>
            </a:pPr>
            <a:r>
              <a:rPr lang="en-US" sz="1400" dirty="0">
                <a:solidFill>
                  <a:schemeClr val="tx1">
                    <a:lumMod val="75000"/>
                    <a:lumOff val="25000"/>
                  </a:schemeClr>
                </a:solidFill>
              </a:rPr>
              <a:t>Amgen</a:t>
            </a:r>
          </a:p>
          <a:p>
            <a:pPr marL="716632" lvl="2" indent="-342900" defTabSz="457200">
              <a:lnSpc>
                <a:spcPct val="90000"/>
              </a:lnSpc>
              <a:spcBef>
                <a:spcPts val="1000"/>
              </a:spcBef>
              <a:buClr>
                <a:schemeClr val="accent1"/>
              </a:buClr>
              <a:buFont typeface="Wingdings 3" charset="2"/>
              <a:buChar char=""/>
            </a:pPr>
            <a:r>
              <a:rPr lang="en-US" sz="1400" dirty="0">
                <a:solidFill>
                  <a:schemeClr val="tx1">
                    <a:lumMod val="75000"/>
                    <a:lumOff val="25000"/>
                  </a:schemeClr>
                </a:solidFill>
              </a:rPr>
              <a:t>Roche</a:t>
            </a:r>
          </a:p>
          <a:p>
            <a:pPr marL="716632" lvl="2" indent="-342900" defTabSz="457200">
              <a:lnSpc>
                <a:spcPct val="90000"/>
              </a:lnSpc>
              <a:spcBef>
                <a:spcPts val="1000"/>
              </a:spcBef>
              <a:buClr>
                <a:schemeClr val="accent1"/>
              </a:buClr>
              <a:buFont typeface="Wingdings 3" charset="2"/>
              <a:buChar char=""/>
            </a:pPr>
            <a:r>
              <a:rPr lang="en-US" sz="1400" dirty="0" err="1">
                <a:solidFill>
                  <a:schemeClr val="tx1">
                    <a:lumMod val="75000"/>
                    <a:lumOff val="25000"/>
                  </a:schemeClr>
                </a:solidFill>
              </a:rPr>
              <a:t>Sanofi</a:t>
            </a:r>
            <a:endParaRPr lang="en-US" sz="1400" dirty="0">
              <a:solidFill>
                <a:schemeClr val="tx1">
                  <a:lumMod val="75000"/>
                  <a:lumOff val="25000"/>
                </a:schemeClr>
              </a:solidFill>
            </a:endParaRPr>
          </a:p>
          <a:p>
            <a:pPr marL="716632" lvl="2" indent="-342900" defTabSz="457200">
              <a:lnSpc>
                <a:spcPct val="90000"/>
              </a:lnSpc>
              <a:spcBef>
                <a:spcPts val="1000"/>
              </a:spcBef>
              <a:buClr>
                <a:schemeClr val="accent1"/>
              </a:buClr>
              <a:buFont typeface="Wingdings 3" charset="2"/>
              <a:buChar char=""/>
            </a:pPr>
            <a:r>
              <a:rPr lang="en-US" sz="1400" dirty="0" err="1">
                <a:solidFill>
                  <a:schemeClr val="tx1">
                    <a:lumMod val="75000"/>
                    <a:lumOff val="25000"/>
                  </a:schemeClr>
                </a:solidFill>
              </a:rPr>
              <a:t>Astellas</a:t>
            </a:r>
            <a:endParaRPr lang="en-US" sz="1400" dirty="0">
              <a:solidFill>
                <a:schemeClr val="tx1">
                  <a:lumMod val="75000"/>
                  <a:lumOff val="25000"/>
                </a:schemeClr>
              </a:solidFill>
            </a:endParaRPr>
          </a:p>
          <a:p>
            <a:pPr marL="716632" lvl="2" indent="-342900" defTabSz="457200">
              <a:lnSpc>
                <a:spcPct val="90000"/>
              </a:lnSpc>
              <a:spcBef>
                <a:spcPts val="1000"/>
              </a:spcBef>
              <a:buClr>
                <a:schemeClr val="accent1"/>
              </a:buClr>
              <a:buFont typeface="Wingdings 3" charset="2"/>
              <a:buChar char=""/>
            </a:pPr>
            <a:r>
              <a:rPr lang="en-US" sz="1400" dirty="0">
                <a:solidFill>
                  <a:schemeClr val="tx1">
                    <a:lumMod val="75000"/>
                    <a:lumOff val="25000"/>
                  </a:schemeClr>
                </a:solidFill>
              </a:rPr>
              <a:t>Pfizer</a:t>
            </a:r>
          </a:p>
          <a:p>
            <a:pPr marL="716632" lvl="2" indent="-342900" defTabSz="457200">
              <a:lnSpc>
                <a:spcPct val="90000"/>
              </a:lnSpc>
              <a:spcBef>
                <a:spcPts val="1000"/>
              </a:spcBef>
              <a:buClr>
                <a:schemeClr val="accent1"/>
              </a:buClr>
              <a:buFont typeface="Wingdings 3" charset="2"/>
              <a:buChar char=""/>
            </a:pPr>
            <a:r>
              <a:rPr lang="en-US" sz="1400" dirty="0" err="1">
                <a:solidFill>
                  <a:schemeClr val="tx1">
                    <a:lumMod val="75000"/>
                    <a:lumOff val="25000"/>
                  </a:schemeClr>
                </a:solidFill>
              </a:rPr>
              <a:t>Celgene</a:t>
            </a:r>
            <a:endParaRPr lang="en-US" sz="1400" dirty="0">
              <a:solidFill>
                <a:schemeClr val="tx1">
                  <a:lumMod val="75000"/>
                  <a:lumOff val="25000"/>
                </a:schemeClr>
              </a:solidFill>
            </a:endParaRPr>
          </a:p>
          <a:p>
            <a:endParaRPr lang="en-US" sz="1600" dirty="0">
              <a:solidFill>
                <a:srgbClr val="595959"/>
              </a:solidFill>
            </a:endParaRPr>
          </a:p>
          <a:p>
            <a:r>
              <a:rPr lang="en-US" sz="1600" dirty="0" smtClean="0">
                <a:solidFill>
                  <a:srgbClr val="595959"/>
                </a:solidFill>
              </a:rPr>
              <a:t>  Only </a:t>
            </a:r>
            <a:r>
              <a:rPr lang="en-US" sz="1600" dirty="0">
                <a:solidFill>
                  <a:srgbClr val="595959"/>
                </a:solidFill>
              </a:rPr>
              <a:t>active patient support programs were covered. </a:t>
            </a:r>
            <a:endParaRPr lang="en-US" sz="1600" kern="0" dirty="0">
              <a:solidFill>
                <a:srgbClr val="595959"/>
              </a:solidFill>
            </a:endParaRPr>
          </a:p>
          <a:p>
            <a:pPr defTabSz="830184" fontAlgn="base">
              <a:spcBef>
                <a:spcPts val="545"/>
              </a:spcBef>
              <a:spcAft>
                <a:spcPts val="272"/>
              </a:spcAft>
              <a:buClr>
                <a:schemeClr val="bg2">
                  <a:lumMod val="75000"/>
                </a:schemeClr>
              </a:buClr>
            </a:pPr>
            <a:endParaRPr lang="en-US" sz="1089" kern="0" dirty="0">
              <a:solidFill>
                <a:prstClr val="black">
                  <a:lumMod val="65000"/>
                  <a:lumOff val="35000"/>
                </a:prstClr>
              </a:solidFill>
            </a:endParaRPr>
          </a:p>
        </p:txBody>
      </p:sp>
    </p:spTree>
    <p:extLst>
      <p:ext uri="{BB962C8B-B14F-4D97-AF65-F5344CB8AC3E}">
        <p14:creationId xmlns:p14="http://schemas.microsoft.com/office/powerpoint/2010/main" val="175703892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alpha val="27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203" y="76707"/>
            <a:ext cx="10515600" cy="614589"/>
          </a:xfrm>
        </p:spPr>
        <p:txBody>
          <a:bodyPr vert="horz" lIns="0" tIns="41511" rIns="0" bIns="41511" rtlCol="0" anchor="t">
            <a:noAutofit/>
          </a:bodyPr>
          <a:lstStyle/>
          <a:p>
            <a:r>
              <a:rPr lang="en-US" sz="2800" dirty="0">
                <a:solidFill>
                  <a:schemeClr val="tx2"/>
                </a:solidFill>
              </a:rPr>
              <a:t>Project Methodology</a:t>
            </a:r>
          </a:p>
        </p:txBody>
      </p:sp>
      <p:sp>
        <p:nvSpPr>
          <p:cNvPr id="4" name="Footer Placeholder 3"/>
          <p:cNvSpPr>
            <a:spLocks noGrp="1"/>
          </p:cNvSpPr>
          <p:nvPr>
            <p:ph type="ftr" sz="quarter" idx="11"/>
          </p:nvPr>
        </p:nvSpPr>
        <p:spPr/>
        <p:txBody>
          <a:bodyPr/>
          <a:lstStyle/>
          <a:p>
            <a:r>
              <a:rPr lang="en-US" dirty="0" smtClean="0"/>
              <a:t>©2016 Evalueserve. All rights reserved.</a:t>
            </a:r>
            <a:endParaRPr lang="en-GB" dirty="0"/>
          </a:p>
        </p:txBody>
      </p:sp>
      <p:graphicFrame>
        <p:nvGraphicFramePr>
          <p:cNvPr id="5" name="Diagram 4"/>
          <p:cNvGraphicFramePr/>
          <p:nvPr>
            <p:extLst>
              <p:ext uri="{D42A27DB-BD31-4B8C-83A1-F6EECF244321}">
                <p14:modId xmlns:p14="http://schemas.microsoft.com/office/powerpoint/2010/main" val="540079863"/>
              </p:ext>
            </p:extLst>
          </p:nvPr>
        </p:nvGraphicFramePr>
        <p:xfrm>
          <a:off x="1107614" y="734618"/>
          <a:ext cx="9838291" cy="75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202863" y="1555857"/>
            <a:ext cx="3127090" cy="484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30184" fontAlgn="base">
              <a:spcBef>
                <a:spcPts val="545"/>
              </a:spcBef>
              <a:spcAft>
                <a:spcPts val="272"/>
              </a:spcAft>
              <a:buClr>
                <a:srgbClr val="595959"/>
              </a:buClr>
            </a:pPr>
            <a:endParaRPr lang="en-US" sz="1400" kern="0" dirty="0" smtClean="0">
              <a:solidFill>
                <a:schemeClr val="bg1"/>
              </a:solidFill>
            </a:endParaRPr>
          </a:p>
          <a:p>
            <a:pPr defTabSz="830184" fontAlgn="base">
              <a:spcBef>
                <a:spcPts val="545"/>
              </a:spcBef>
              <a:spcAft>
                <a:spcPts val="272"/>
              </a:spcAft>
              <a:buClr>
                <a:srgbClr val="595959"/>
              </a:buClr>
            </a:pPr>
            <a:r>
              <a:rPr lang="en-US" sz="1400" kern="0" dirty="0" err="1" smtClean="0">
                <a:solidFill>
                  <a:schemeClr val="bg1"/>
                </a:solidFill>
              </a:rPr>
              <a:t>Evalueserve</a:t>
            </a:r>
            <a:r>
              <a:rPr lang="en-US" sz="1400" kern="0" dirty="0" smtClean="0">
                <a:solidFill>
                  <a:schemeClr val="bg1"/>
                </a:solidFill>
              </a:rPr>
              <a:t> </a:t>
            </a:r>
            <a:r>
              <a:rPr lang="en-US" sz="1400" kern="0" dirty="0">
                <a:solidFill>
                  <a:schemeClr val="bg1"/>
                </a:solidFill>
              </a:rPr>
              <a:t>conducted thorough secondary research to generate the list of patient support programs as mentioned in the scope section above on various sources such </a:t>
            </a:r>
            <a:r>
              <a:rPr lang="en-US" sz="1400" kern="0" dirty="0" smtClean="0">
                <a:solidFill>
                  <a:schemeClr val="bg1"/>
                </a:solidFill>
              </a:rPr>
              <a:t>as:</a:t>
            </a:r>
          </a:p>
          <a:p>
            <a:pPr marL="285750" lvl="0" indent="-285750">
              <a:buFont typeface="Arial" panose="020B0604020202020204" pitchFamily="34" charset="0"/>
              <a:buChar char="•"/>
            </a:pPr>
            <a:r>
              <a:rPr lang="en-US" sz="1400" kern="0" dirty="0" smtClean="0">
                <a:solidFill>
                  <a:schemeClr val="bg1"/>
                </a:solidFill>
              </a:rPr>
              <a:t>Company websites</a:t>
            </a:r>
          </a:p>
          <a:p>
            <a:pPr marL="285750" lvl="0" indent="-285750">
              <a:buFont typeface="Arial" panose="020B0604020202020204" pitchFamily="34" charset="0"/>
              <a:buChar char="•"/>
            </a:pPr>
            <a:r>
              <a:rPr lang="en-US" sz="1400" kern="0" dirty="0" smtClean="0">
                <a:solidFill>
                  <a:schemeClr val="bg1"/>
                </a:solidFill>
              </a:rPr>
              <a:t>Funding </a:t>
            </a:r>
            <a:r>
              <a:rPr lang="en-US" sz="1400" kern="0" dirty="0">
                <a:solidFill>
                  <a:schemeClr val="bg1"/>
                </a:solidFill>
              </a:rPr>
              <a:t>data from publically available company </a:t>
            </a:r>
            <a:r>
              <a:rPr lang="en-US" sz="1400" kern="0" dirty="0" smtClean="0">
                <a:solidFill>
                  <a:schemeClr val="bg1"/>
                </a:solidFill>
              </a:rPr>
              <a:t>reports</a:t>
            </a:r>
          </a:p>
          <a:p>
            <a:pPr marL="285750" lvl="0" indent="-285750">
              <a:buFont typeface="Arial" panose="020B0604020202020204" pitchFamily="34" charset="0"/>
              <a:buChar char="•"/>
            </a:pPr>
            <a:r>
              <a:rPr lang="en-US" sz="1400" kern="0" dirty="0" smtClean="0">
                <a:solidFill>
                  <a:schemeClr val="bg1"/>
                </a:solidFill>
              </a:rPr>
              <a:t>Patient </a:t>
            </a:r>
            <a:r>
              <a:rPr lang="en-US" sz="1400" kern="0" dirty="0">
                <a:solidFill>
                  <a:schemeClr val="bg1"/>
                </a:solidFill>
              </a:rPr>
              <a:t>support </a:t>
            </a:r>
            <a:r>
              <a:rPr lang="en-US" sz="1400" kern="0" dirty="0" smtClean="0">
                <a:solidFill>
                  <a:schemeClr val="bg1"/>
                </a:solidFill>
              </a:rPr>
              <a:t>organization</a:t>
            </a:r>
          </a:p>
          <a:p>
            <a:pPr marL="285750" lvl="0" indent="-285750">
              <a:buFont typeface="Arial" panose="020B0604020202020204" pitchFamily="34" charset="0"/>
              <a:buChar char="•"/>
            </a:pPr>
            <a:r>
              <a:rPr lang="en-US" sz="1400" kern="0" dirty="0" smtClean="0">
                <a:solidFill>
                  <a:schemeClr val="bg1"/>
                </a:solidFill>
              </a:rPr>
              <a:t>Country </a:t>
            </a:r>
            <a:r>
              <a:rPr lang="en-US" sz="1400" kern="0" dirty="0">
                <a:solidFill>
                  <a:schemeClr val="bg1"/>
                </a:solidFill>
              </a:rPr>
              <a:t>specific patient association websites</a:t>
            </a:r>
          </a:p>
          <a:p>
            <a:pPr marL="257991" defTabSz="830184" fontAlgn="base">
              <a:spcBef>
                <a:spcPts val="545"/>
              </a:spcBef>
              <a:spcAft>
                <a:spcPts val="272"/>
              </a:spcAft>
              <a:buClr>
                <a:prstClr val="black"/>
              </a:buClr>
            </a:pPr>
            <a:r>
              <a:rPr lang="en-US" sz="1400" kern="0" dirty="0" smtClean="0">
                <a:solidFill>
                  <a:schemeClr val="bg1"/>
                </a:solidFill>
              </a:rPr>
              <a:t>Also</a:t>
            </a:r>
            <a:r>
              <a:rPr lang="en-US" sz="1400" kern="0" dirty="0">
                <a:solidFill>
                  <a:schemeClr val="bg1"/>
                </a:solidFill>
              </a:rPr>
              <a:t>, funding data was collected for key competitors </a:t>
            </a:r>
            <a:endParaRPr lang="en-US" sz="1400" kern="0" dirty="0">
              <a:solidFill>
                <a:schemeClr val="bg1"/>
              </a:solidFill>
            </a:endParaRPr>
          </a:p>
        </p:txBody>
      </p:sp>
      <p:sp>
        <p:nvSpPr>
          <p:cNvPr id="17" name="Rectangle 16"/>
          <p:cNvSpPr/>
          <p:nvPr/>
        </p:nvSpPr>
        <p:spPr>
          <a:xfrm>
            <a:off x="4405825" y="1555857"/>
            <a:ext cx="3127090" cy="484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59432" indent="-259432" defTabSz="830184" fontAlgn="base">
              <a:spcBef>
                <a:spcPts val="545"/>
              </a:spcBef>
              <a:spcAft>
                <a:spcPts val="272"/>
              </a:spcAft>
              <a:buClr>
                <a:srgbClr val="595959"/>
              </a:buClr>
              <a:buFont typeface="Arial" panose="020B0604020202020204" pitchFamily="34" charset="0"/>
              <a:buChar char="•"/>
            </a:pPr>
            <a:endParaRPr lang="en-US" sz="1400" kern="0" dirty="0" smtClean="0">
              <a:solidFill>
                <a:schemeClr val="bg1"/>
              </a:solidFill>
            </a:endParaRPr>
          </a:p>
          <a:p>
            <a:pPr defTabSz="830184" fontAlgn="base">
              <a:spcBef>
                <a:spcPts val="545"/>
              </a:spcBef>
              <a:spcAft>
                <a:spcPts val="272"/>
              </a:spcAft>
              <a:buClr>
                <a:srgbClr val="595959"/>
              </a:buClr>
            </a:pPr>
            <a:r>
              <a:rPr lang="en-US" sz="1400" kern="0" dirty="0" smtClean="0">
                <a:solidFill>
                  <a:schemeClr val="bg1"/>
                </a:solidFill>
              </a:rPr>
              <a:t>Detailed </a:t>
            </a:r>
            <a:r>
              <a:rPr lang="en-US" sz="1400" kern="0" dirty="0">
                <a:solidFill>
                  <a:schemeClr val="bg1"/>
                </a:solidFill>
              </a:rPr>
              <a:t>analysis of selected 1-2 successful patient support programs from the list of patient support programs in above step</a:t>
            </a:r>
            <a:endParaRPr lang="en-US" sz="1400" kern="0" dirty="0">
              <a:solidFill>
                <a:schemeClr val="bg1"/>
              </a:solidFill>
            </a:endParaRPr>
          </a:p>
        </p:txBody>
      </p:sp>
      <p:sp>
        <p:nvSpPr>
          <p:cNvPr id="18" name="Rectangle 17"/>
          <p:cNvSpPr/>
          <p:nvPr/>
        </p:nvSpPr>
        <p:spPr>
          <a:xfrm>
            <a:off x="7608787" y="1555856"/>
            <a:ext cx="3127090" cy="484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sz="1400" dirty="0" smtClean="0"/>
          </a:p>
          <a:p>
            <a:pPr lvl="0"/>
            <a:r>
              <a:rPr lang="en-US" sz="1400" dirty="0" smtClean="0"/>
              <a:t>Data </a:t>
            </a:r>
            <a:r>
              <a:rPr lang="en-US" sz="1400" dirty="0"/>
              <a:t>will be collected under the following headings:</a:t>
            </a:r>
            <a:endParaRPr lang="en-US" sz="1200" dirty="0"/>
          </a:p>
          <a:p>
            <a:pPr marL="285750" lvl="0" indent="-285750">
              <a:buFont typeface="Arial" panose="020B0604020202020204" pitchFamily="34" charset="0"/>
              <a:buChar char="•"/>
            </a:pPr>
            <a:r>
              <a:rPr lang="en-US" sz="1400" dirty="0" smtClean="0"/>
              <a:t>Patient </a:t>
            </a:r>
            <a:r>
              <a:rPr lang="en-US" sz="1400" dirty="0"/>
              <a:t>support program name</a:t>
            </a:r>
            <a:endParaRPr lang="en-US" sz="1200" dirty="0"/>
          </a:p>
          <a:p>
            <a:pPr marL="285750" lvl="0" indent="-285750">
              <a:buFont typeface="Arial" panose="020B0604020202020204" pitchFamily="34" charset="0"/>
              <a:buChar char="•"/>
            </a:pPr>
            <a:r>
              <a:rPr lang="en-US" sz="1400" dirty="0"/>
              <a:t>Pharmaceutical company name</a:t>
            </a:r>
            <a:endParaRPr lang="en-US" sz="1200" dirty="0"/>
          </a:p>
          <a:p>
            <a:pPr marL="285750" lvl="0" indent="-285750">
              <a:buFont typeface="Arial" panose="020B0604020202020204" pitchFamily="34" charset="0"/>
              <a:buChar char="•"/>
            </a:pPr>
            <a:r>
              <a:rPr lang="en-US" sz="1400" dirty="0"/>
              <a:t>Brief description of the program</a:t>
            </a:r>
            <a:endParaRPr lang="en-US" sz="1200" dirty="0"/>
          </a:p>
          <a:p>
            <a:pPr marL="285750" lvl="0" indent="-285750">
              <a:buFont typeface="Arial" panose="020B0604020202020204" pitchFamily="34" charset="0"/>
              <a:buChar char="•"/>
            </a:pPr>
            <a:r>
              <a:rPr lang="en-US" sz="1400" dirty="0"/>
              <a:t>Product specific or disease specific</a:t>
            </a:r>
            <a:endParaRPr lang="en-US" sz="1200" dirty="0"/>
          </a:p>
          <a:p>
            <a:pPr marL="285750" lvl="0" indent="-285750">
              <a:buFont typeface="Arial" panose="020B0604020202020204" pitchFamily="34" charset="0"/>
              <a:buChar char="•"/>
            </a:pPr>
            <a:r>
              <a:rPr lang="en-US" sz="1400" dirty="0"/>
              <a:t>If product specific-name of the product &amp; if disease specific-name of the disease</a:t>
            </a:r>
            <a:endParaRPr lang="en-US" sz="1200" dirty="0"/>
          </a:p>
          <a:p>
            <a:pPr marL="285750" lvl="0" indent="-285750">
              <a:buFont typeface="Arial" panose="020B0604020202020204" pitchFamily="34" charset="0"/>
              <a:buChar char="•"/>
            </a:pPr>
            <a:r>
              <a:rPr lang="en-US" sz="1400" dirty="0"/>
              <a:t>Countries in which program is active</a:t>
            </a:r>
            <a:endParaRPr lang="en-US" sz="1200" dirty="0"/>
          </a:p>
          <a:p>
            <a:pPr marL="285750" lvl="0" indent="-285750">
              <a:buFont typeface="Arial" panose="020B0604020202020204" pitchFamily="34" charset="0"/>
              <a:buChar char="•"/>
            </a:pPr>
            <a:r>
              <a:rPr lang="en-US" sz="1400" dirty="0"/>
              <a:t>Program is running Globally or locally</a:t>
            </a:r>
            <a:endParaRPr lang="en-US" sz="1200" dirty="0"/>
          </a:p>
          <a:p>
            <a:pPr marL="285750" lvl="0" indent="-285750">
              <a:buFont typeface="Arial" panose="020B0604020202020204" pitchFamily="34" charset="0"/>
              <a:buChar char="•"/>
            </a:pPr>
            <a:r>
              <a:rPr lang="en-US" sz="1400" dirty="0"/>
              <a:t>Source</a:t>
            </a:r>
            <a:endParaRPr lang="en-US" sz="1200" dirty="0"/>
          </a:p>
        </p:txBody>
      </p:sp>
    </p:spTree>
    <p:extLst>
      <p:ext uri="{BB962C8B-B14F-4D97-AF65-F5344CB8AC3E}">
        <p14:creationId xmlns:p14="http://schemas.microsoft.com/office/powerpoint/2010/main" val="13084205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942" y="77514"/>
            <a:ext cx="11755425" cy="97381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t>Results &amp; Analysis: Country wise split of Patient Support Program-Disease Centric/Product Centric</a:t>
            </a:r>
            <a:endParaRPr lang="en-US" sz="2800" dirty="0"/>
          </a:p>
        </p:txBody>
      </p:sp>
      <p:graphicFrame>
        <p:nvGraphicFramePr>
          <p:cNvPr id="5" name="Content Placeholder 13"/>
          <p:cNvGraphicFramePr>
            <a:graphicFrameLocks/>
          </p:cNvGraphicFramePr>
          <p:nvPr>
            <p:extLst>
              <p:ext uri="{D42A27DB-BD31-4B8C-83A1-F6EECF244321}">
                <p14:modId xmlns:p14="http://schemas.microsoft.com/office/powerpoint/2010/main" val="2920480470"/>
              </p:ext>
            </p:extLst>
          </p:nvPr>
        </p:nvGraphicFramePr>
        <p:xfrm>
          <a:off x="5931528" y="1200660"/>
          <a:ext cx="4800600" cy="24960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013484461"/>
              </p:ext>
            </p:extLst>
          </p:nvPr>
        </p:nvGraphicFramePr>
        <p:xfrm>
          <a:off x="1317742" y="1179096"/>
          <a:ext cx="415834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248612560"/>
              </p:ext>
            </p:extLst>
          </p:nvPr>
        </p:nvGraphicFramePr>
        <p:xfrm>
          <a:off x="1433131" y="3865384"/>
          <a:ext cx="3026228" cy="2889551"/>
        </p:xfrm>
        <a:graphic>
          <a:graphicData uri="http://schemas.openxmlformats.org/drawingml/2006/chart">
            <c:chart xmlns:c="http://schemas.openxmlformats.org/drawingml/2006/chart" xmlns:r="http://schemas.openxmlformats.org/officeDocument/2006/relationships" r:id="rId4"/>
          </a:graphicData>
        </a:graphic>
      </p:graphicFrame>
      <p:sp>
        <p:nvSpPr>
          <p:cNvPr id="8" name="Isosceles Triangle 7"/>
          <p:cNvSpPr/>
          <p:nvPr/>
        </p:nvSpPr>
        <p:spPr bwMode="auto">
          <a:xfrm rot="5400000">
            <a:off x="3499239" y="5000622"/>
            <a:ext cx="2103120" cy="182880"/>
          </a:xfrm>
          <a:prstGeom prst="triangle">
            <a:avLst/>
          </a:prstGeom>
          <a:solidFill>
            <a:schemeClr val="bg1">
              <a:lumMod val="50000"/>
            </a:schemeClr>
          </a:solidFill>
          <a:ln w="9525">
            <a:noFill/>
            <a:miter lim="800000"/>
            <a:headEnd/>
            <a:tailEnd/>
          </a:ln>
          <a:effectLst/>
        </p:spPr>
        <p:txBody>
          <a:bodyPr lIns="108000" tIns="108000" rIns="108000" bIns="10800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en-US" sz="1400" dirty="0" smtClean="0">
              <a:solidFill>
                <a:schemeClr val="bg1"/>
              </a:solidFill>
              <a:latin typeface="+mj-lt"/>
              <a:ea typeface="Verdana" pitchFamily="34" charset="0"/>
              <a:cs typeface="Verdana" pitchFamily="34" charset="0"/>
            </a:endParaRPr>
          </a:p>
        </p:txBody>
      </p:sp>
      <p:sp>
        <p:nvSpPr>
          <p:cNvPr id="9" name="TextBox 8"/>
          <p:cNvSpPr txBox="1"/>
          <p:nvPr/>
        </p:nvSpPr>
        <p:spPr>
          <a:xfrm>
            <a:off x="5757358" y="3656838"/>
            <a:ext cx="4695561" cy="1315745"/>
          </a:xfrm>
          <a:prstGeom prst="rect">
            <a:avLst/>
          </a:prstGeom>
          <a:noFill/>
          <a:ln>
            <a:solidFill>
              <a:srgbClr val="939598"/>
            </a:solidFill>
          </a:ln>
        </p:spPr>
        <p:txBody>
          <a:bodyPr wrap="square" lIns="0" rIns="0" rtlCol="0">
            <a:spAutoFit/>
          </a:bodyPr>
          <a:lstStyle>
            <a:defPPr>
              <a:defRPr lang="en-US"/>
            </a:defPPr>
            <a:lvl1pPr marL="285750" indent="-285750" fontAlgn="base">
              <a:lnSpc>
                <a:spcPct val="150000"/>
              </a:lnSpc>
              <a:spcBef>
                <a:spcPts val="600"/>
              </a:spcBef>
              <a:spcAft>
                <a:spcPts val="300"/>
              </a:spcAft>
              <a:buClr>
                <a:schemeClr val="bg2">
                  <a:lumMod val="75000"/>
                </a:schemeClr>
              </a:buClr>
              <a:buFont typeface="Arial" panose="020B0604020202020204" pitchFamily="34" charset="0"/>
              <a:buChar char="•"/>
              <a:defRPr sz="1200" kern="0">
                <a:solidFill>
                  <a:prstClr val="black">
                    <a:lumMod val="65000"/>
                    <a:lumOff val="35000"/>
                  </a:prstClr>
                </a:solidFill>
              </a:defRPr>
            </a:lvl1pPr>
          </a:lstStyle>
          <a:p>
            <a:r>
              <a:rPr lang="en-US" dirty="0"/>
              <a:t>UK has the maximum number of PSP’s (</a:t>
            </a:r>
            <a:r>
              <a:rPr lang="en-US" dirty="0"/>
              <a:t>8</a:t>
            </a:r>
            <a:r>
              <a:rPr lang="en-US" dirty="0"/>
              <a:t>) by the pharmaceutical companies among all EU-5 nations</a:t>
            </a:r>
          </a:p>
          <a:p>
            <a:r>
              <a:rPr lang="en-US" dirty="0"/>
              <a:t>Pharma companies are more active in EU-5 nations as compared to Eastern Europe &amp; </a:t>
            </a:r>
            <a:r>
              <a:rPr lang="en-US" dirty="0"/>
              <a:t>E</a:t>
            </a:r>
            <a:r>
              <a:rPr lang="en-US" dirty="0"/>
              <a:t>merging markets </a:t>
            </a:r>
          </a:p>
        </p:txBody>
      </p:sp>
      <p:sp>
        <p:nvSpPr>
          <p:cNvPr id="10" name="TextBox 9"/>
          <p:cNvSpPr txBox="1"/>
          <p:nvPr/>
        </p:nvSpPr>
        <p:spPr>
          <a:xfrm flipH="1">
            <a:off x="5757358" y="4958053"/>
            <a:ext cx="4695559" cy="1792798"/>
          </a:xfrm>
          <a:prstGeom prst="rect">
            <a:avLst/>
          </a:prstGeom>
          <a:noFill/>
          <a:ln>
            <a:solidFill>
              <a:srgbClr val="939598"/>
            </a:solidFill>
          </a:ln>
        </p:spPr>
        <p:txBody>
          <a:bodyPr wrap="square" lIns="0" rIns="0" rtlCol="0">
            <a:spAutoFit/>
          </a:bodyPr>
          <a:lstStyle/>
          <a:p>
            <a:pPr marL="285750" indent="-285750" defTabSz="914400" fontAlgn="base">
              <a:lnSpc>
                <a:spcPct val="150000"/>
              </a:lnSpc>
              <a:spcBef>
                <a:spcPts val="600"/>
              </a:spcBef>
              <a:spcAft>
                <a:spcPts val="300"/>
              </a:spcAft>
              <a:buClr>
                <a:schemeClr val="bg2">
                  <a:lumMod val="75000"/>
                </a:schemeClr>
              </a:buClr>
              <a:buFont typeface="Arial" panose="020B0604020202020204" pitchFamily="34" charset="0"/>
              <a:buChar char="•"/>
            </a:pPr>
            <a:r>
              <a:rPr lang="en-US" sz="1200" kern="0" dirty="0">
                <a:solidFill>
                  <a:prstClr val="black">
                    <a:lumMod val="65000"/>
                    <a:lumOff val="35000"/>
                  </a:prstClr>
                </a:solidFill>
              </a:rPr>
              <a:t>In total, </a:t>
            </a:r>
            <a:r>
              <a:rPr lang="en-US" sz="1200" kern="0" dirty="0" smtClean="0">
                <a:solidFill>
                  <a:prstClr val="black">
                    <a:lumMod val="65000"/>
                    <a:lumOff val="35000"/>
                  </a:prstClr>
                </a:solidFill>
              </a:rPr>
              <a:t>31 PSP by Pharmaceutical companies initiatives </a:t>
            </a:r>
            <a:r>
              <a:rPr lang="en-US" sz="1200" kern="0" dirty="0">
                <a:solidFill>
                  <a:prstClr val="black">
                    <a:lumMod val="65000"/>
                    <a:lumOff val="35000"/>
                  </a:prstClr>
                </a:solidFill>
              </a:rPr>
              <a:t>were analyzed in 6</a:t>
            </a:r>
            <a:r>
              <a:rPr lang="en-US" sz="1200" kern="0" dirty="0" smtClean="0">
                <a:solidFill>
                  <a:prstClr val="black">
                    <a:lumMod val="65000"/>
                    <a:lumOff val="35000"/>
                  </a:prstClr>
                </a:solidFill>
              </a:rPr>
              <a:t> </a:t>
            </a:r>
            <a:r>
              <a:rPr lang="en-US" sz="1200" kern="0" dirty="0">
                <a:solidFill>
                  <a:prstClr val="black">
                    <a:lumMod val="65000"/>
                    <a:lumOff val="35000"/>
                  </a:prstClr>
                </a:solidFill>
              </a:rPr>
              <a:t>countries. </a:t>
            </a:r>
            <a:r>
              <a:rPr lang="en-US" sz="1200" kern="0" dirty="0" smtClean="0">
                <a:solidFill>
                  <a:prstClr val="black">
                    <a:lumMod val="65000"/>
                    <a:lumOff val="35000"/>
                  </a:prstClr>
                </a:solidFill>
              </a:rPr>
              <a:t>Most </a:t>
            </a:r>
            <a:r>
              <a:rPr lang="en-US" sz="1200" kern="0" dirty="0">
                <a:solidFill>
                  <a:prstClr val="black">
                    <a:lumMod val="65000"/>
                    <a:lumOff val="35000"/>
                  </a:prstClr>
                </a:solidFill>
              </a:rPr>
              <a:t>companies focused on disease-centric PSP’s as compared to product-centric </a:t>
            </a:r>
            <a:r>
              <a:rPr lang="en-US" sz="1200" kern="0" dirty="0" smtClean="0">
                <a:solidFill>
                  <a:prstClr val="black">
                    <a:lumMod val="65000"/>
                    <a:lumOff val="35000"/>
                  </a:prstClr>
                </a:solidFill>
              </a:rPr>
              <a:t>PSP</a:t>
            </a:r>
          </a:p>
          <a:p>
            <a:pPr marL="285750" indent="-285750" defTabSz="914400" fontAlgn="base">
              <a:lnSpc>
                <a:spcPct val="150000"/>
              </a:lnSpc>
              <a:spcAft>
                <a:spcPts val="300"/>
              </a:spcAft>
              <a:buClr>
                <a:schemeClr val="bg2">
                  <a:lumMod val="75000"/>
                </a:schemeClr>
              </a:buClr>
              <a:buFont typeface="Arial" panose="020B0604020202020204" pitchFamily="34" charset="0"/>
              <a:buChar char="•"/>
            </a:pPr>
            <a:r>
              <a:rPr lang="en-US" sz="1200" kern="0" dirty="0" smtClean="0">
                <a:solidFill>
                  <a:prstClr val="black">
                    <a:lumMod val="65000"/>
                    <a:lumOff val="35000"/>
                  </a:prstClr>
                </a:solidFill>
              </a:rPr>
              <a:t>Pharmaceutical companies design PSP’s focused around diseases to provide holistic support to patients rather than directly endorsing products</a:t>
            </a:r>
            <a:endParaRPr lang="en-US" sz="1200" kern="0" dirty="0">
              <a:solidFill>
                <a:prstClr val="black">
                  <a:lumMod val="65000"/>
                  <a:lumOff val="35000"/>
                </a:prstClr>
              </a:solidFill>
            </a:endParaRPr>
          </a:p>
        </p:txBody>
      </p:sp>
    </p:spTree>
    <p:extLst>
      <p:ext uri="{BB962C8B-B14F-4D97-AF65-F5344CB8AC3E}">
        <p14:creationId xmlns:p14="http://schemas.microsoft.com/office/powerpoint/2010/main" val="202981994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extLst>
              <p:ext uri="{D42A27DB-BD31-4B8C-83A1-F6EECF244321}">
                <p14:modId xmlns:p14="http://schemas.microsoft.com/office/powerpoint/2010/main" val="981527524"/>
              </p:ext>
            </p:extLst>
          </p:nvPr>
        </p:nvGraphicFramePr>
        <p:xfrm>
          <a:off x="1611085" y="1476599"/>
          <a:ext cx="6858000" cy="427105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ular Callout 4"/>
          <p:cNvSpPr/>
          <p:nvPr/>
        </p:nvSpPr>
        <p:spPr bwMode="auto">
          <a:xfrm>
            <a:off x="8905876" y="1138989"/>
            <a:ext cx="2469694" cy="1996097"/>
          </a:xfrm>
          <a:prstGeom prst="wedgeRectCallout">
            <a:avLst>
              <a:gd name="adj1" fmla="val -68191"/>
              <a:gd name="adj2" fmla="val -4370"/>
            </a:avLst>
          </a:prstGeom>
          <a:noFill/>
          <a:ln w="9525">
            <a:solidFill>
              <a:schemeClr val="accent1"/>
            </a:solidFill>
            <a:prstDash val="sysDash"/>
            <a:miter lim="800000"/>
            <a:headEnd/>
            <a:tailEnd/>
          </a:ln>
          <a:effectLst/>
        </p:spPr>
        <p:txBody>
          <a:bodyPr lIns="108000" tIns="108000" rIns="108000" bIns="108000" rtlCol="0" anchor="ctr">
            <a:noAutofit/>
          </a:bodyPr>
          <a:lstStyle/>
          <a:p>
            <a:pPr marL="171450" indent="-171450" algn="l">
              <a:buFont typeface="Arial" panose="020B0604020202020204" pitchFamily="34" charset="0"/>
              <a:buChar char="•"/>
            </a:pPr>
            <a:r>
              <a:rPr lang="en-US" sz="1400" dirty="0" smtClean="0">
                <a:solidFill>
                  <a:schemeClr val="bg2">
                    <a:lumMod val="50000"/>
                  </a:schemeClr>
                </a:solidFill>
                <a:latin typeface="+mj-lt"/>
                <a:ea typeface="Verdana" pitchFamily="34" charset="0"/>
                <a:cs typeface="Verdana" pitchFamily="34" charset="0"/>
              </a:rPr>
              <a:t>Companies invest heavily in the EU-5 countries</a:t>
            </a:r>
          </a:p>
          <a:p>
            <a:pPr marL="171450" indent="-171450" algn="l">
              <a:buFont typeface="Arial" panose="020B0604020202020204" pitchFamily="34" charset="0"/>
              <a:buChar char="•"/>
            </a:pPr>
            <a:r>
              <a:rPr lang="en-US" sz="1400" dirty="0" smtClean="0">
                <a:solidFill>
                  <a:schemeClr val="bg2">
                    <a:lumMod val="50000"/>
                  </a:schemeClr>
                </a:solidFill>
                <a:latin typeface="+mj-lt"/>
                <a:ea typeface="Verdana" pitchFamily="34" charset="0"/>
                <a:cs typeface="Verdana" pitchFamily="34" charset="0"/>
              </a:rPr>
              <a:t>In the past 3 years EU-5 has received EUR ~ billion of funds from various companies to different patient groups for PSP’s</a:t>
            </a:r>
          </a:p>
        </p:txBody>
      </p:sp>
      <p:sp>
        <p:nvSpPr>
          <p:cNvPr id="6" name="Rectangular Callout 5"/>
          <p:cNvSpPr/>
          <p:nvPr/>
        </p:nvSpPr>
        <p:spPr bwMode="auto">
          <a:xfrm>
            <a:off x="8905874" y="3818021"/>
            <a:ext cx="2469696" cy="2016722"/>
          </a:xfrm>
          <a:prstGeom prst="wedgeRectCallout">
            <a:avLst>
              <a:gd name="adj1" fmla="val -68191"/>
              <a:gd name="adj2" fmla="val -4370"/>
            </a:avLst>
          </a:prstGeom>
          <a:noFill/>
          <a:ln w="9525">
            <a:solidFill>
              <a:schemeClr val="accent1"/>
            </a:solidFill>
            <a:prstDash val="sysDash"/>
            <a:miter lim="800000"/>
            <a:headEnd/>
            <a:tailEnd/>
          </a:ln>
          <a:effectLst/>
        </p:spPr>
        <p:txBody>
          <a:bodyPr lIns="108000" tIns="108000" rIns="108000" bIns="108000" rtlCol="0" anchor="ctr">
            <a:noAutofit/>
          </a:bodyPr>
          <a:lstStyle/>
          <a:p>
            <a:pPr marL="171450" indent="-171450" algn="l">
              <a:buFont typeface="Arial" panose="020B0604020202020204" pitchFamily="34" charset="0"/>
              <a:buChar char="•"/>
            </a:pPr>
            <a:r>
              <a:rPr lang="en-US" sz="1400" dirty="0" smtClean="0">
                <a:solidFill>
                  <a:schemeClr val="bg2">
                    <a:lumMod val="50000"/>
                  </a:schemeClr>
                </a:solidFill>
                <a:latin typeface="+mj-lt"/>
                <a:ea typeface="Verdana" pitchFamily="34" charset="0"/>
                <a:cs typeface="Verdana" pitchFamily="34" charset="0"/>
              </a:rPr>
              <a:t>Investment in India as compared to EU5 nations is very less.</a:t>
            </a:r>
          </a:p>
          <a:p>
            <a:pPr marL="171450" indent="-171450" algn="l">
              <a:buFont typeface="Arial" panose="020B0604020202020204" pitchFamily="34" charset="0"/>
              <a:buChar char="•"/>
            </a:pPr>
            <a:r>
              <a:rPr lang="en-US" sz="1400" dirty="0" smtClean="0">
                <a:solidFill>
                  <a:schemeClr val="bg2">
                    <a:lumMod val="50000"/>
                  </a:schemeClr>
                </a:solidFill>
                <a:latin typeface="+mj-lt"/>
                <a:ea typeface="Verdana" pitchFamily="34" charset="0"/>
                <a:cs typeface="Verdana" pitchFamily="34" charset="0"/>
              </a:rPr>
              <a:t>In the past 3 years, India has received very little funding from various companies  for different patient groups for PSP’s</a:t>
            </a:r>
          </a:p>
        </p:txBody>
      </p:sp>
      <p:sp>
        <p:nvSpPr>
          <p:cNvPr id="7" name="Title 1"/>
          <p:cNvSpPr txBox="1">
            <a:spLocks/>
          </p:cNvSpPr>
          <p:nvPr/>
        </p:nvSpPr>
        <p:spPr>
          <a:xfrm>
            <a:off x="185057" y="-4713"/>
            <a:ext cx="10515600" cy="973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t>
            </a:r>
            <a:r>
              <a:rPr lang="en-US" sz="2800" dirty="0" smtClean="0"/>
              <a:t>Analysis: Country </a:t>
            </a:r>
            <a:r>
              <a:rPr lang="en-US" sz="2800" dirty="0" smtClean="0"/>
              <a:t>wise split of PSP funding Data</a:t>
            </a:r>
            <a:endParaRPr lang="en-US" sz="2800" dirty="0"/>
          </a:p>
        </p:txBody>
      </p:sp>
    </p:spTree>
    <p:extLst>
      <p:ext uri="{BB962C8B-B14F-4D97-AF65-F5344CB8AC3E}">
        <p14:creationId xmlns:p14="http://schemas.microsoft.com/office/powerpoint/2010/main" val="116313771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2012216311"/>
              </p:ext>
            </p:extLst>
          </p:nvPr>
        </p:nvGraphicFramePr>
        <p:xfrm>
          <a:off x="1122944" y="1132116"/>
          <a:ext cx="4593771" cy="26016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841436064"/>
              </p:ext>
            </p:extLst>
          </p:nvPr>
        </p:nvGraphicFramePr>
        <p:xfrm>
          <a:off x="6609344" y="1132116"/>
          <a:ext cx="4517571" cy="2623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878268236"/>
              </p:ext>
            </p:extLst>
          </p:nvPr>
        </p:nvGraphicFramePr>
        <p:xfrm>
          <a:off x="1117788" y="3690257"/>
          <a:ext cx="4539343" cy="28181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758604811"/>
              </p:ext>
            </p:extLst>
          </p:nvPr>
        </p:nvGraphicFramePr>
        <p:xfrm>
          <a:off x="6620229" y="3712029"/>
          <a:ext cx="4517572" cy="2720219"/>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1"/>
          <p:cNvSpPr txBox="1">
            <a:spLocks/>
          </p:cNvSpPr>
          <p:nvPr/>
        </p:nvSpPr>
        <p:spPr>
          <a:xfrm>
            <a:off x="185057" y="177121"/>
            <a:ext cx="10515600" cy="973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t>
            </a:r>
            <a:r>
              <a:rPr lang="en-US" sz="2800" dirty="0" smtClean="0"/>
              <a:t>Analysis: Company </a:t>
            </a:r>
            <a:r>
              <a:rPr lang="en-US" sz="2800" dirty="0" smtClean="0"/>
              <a:t>wise split of PSP funding Data</a:t>
            </a:r>
            <a:endParaRPr lang="en-US" sz="2800" dirty="0"/>
          </a:p>
        </p:txBody>
      </p:sp>
    </p:spTree>
    <p:extLst>
      <p:ext uri="{BB962C8B-B14F-4D97-AF65-F5344CB8AC3E}">
        <p14:creationId xmlns:p14="http://schemas.microsoft.com/office/powerpoint/2010/main" val="267434035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2730235165"/>
              </p:ext>
            </p:extLst>
          </p:nvPr>
        </p:nvGraphicFramePr>
        <p:xfrm>
          <a:off x="620486" y="1132116"/>
          <a:ext cx="4539343" cy="2743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797307992"/>
              </p:ext>
            </p:extLst>
          </p:nvPr>
        </p:nvGraphicFramePr>
        <p:xfrm>
          <a:off x="6128658" y="1132115"/>
          <a:ext cx="4495800" cy="2721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28867350"/>
              </p:ext>
            </p:extLst>
          </p:nvPr>
        </p:nvGraphicFramePr>
        <p:xfrm>
          <a:off x="620486" y="3886200"/>
          <a:ext cx="4550228" cy="24601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674226275"/>
              </p:ext>
            </p:extLst>
          </p:nvPr>
        </p:nvGraphicFramePr>
        <p:xfrm>
          <a:off x="6096001" y="3842656"/>
          <a:ext cx="4604656" cy="2471057"/>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1"/>
          <p:cNvSpPr txBox="1">
            <a:spLocks/>
          </p:cNvSpPr>
          <p:nvPr/>
        </p:nvSpPr>
        <p:spPr>
          <a:xfrm>
            <a:off x="185057" y="177121"/>
            <a:ext cx="10515600" cy="973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t>
            </a:r>
            <a:r>
              <a:rPr lang="en-US" sz="2800" dirty="0" smtClean="0"/>
              <a:t>Analysis: Company </a:t>
            </a:r>
            <a:r>
              <a:rPr lang="en-US" sz="2800" dirty="0" smtClean="0"/>
              <a:t>wise split of PSP funding Data</a:t>
            </a:r>
            <a:endParaRPr lang="en-US" sz="2800" dirty="0"/>
          </a:p>
        </p:txBody>
      </p:sp>
    </p:spTree>
    <p:extLst>
      <p:ext uri="{BB962C8B-B14F-4D97-AF65-F5344CB8AC3E}">
        <p14:creationId xmlns:p14="http://schemas.microsoft.com/office/powerpoint/2010/main" val="2795039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395804901"/>
              </p:ext>
            </p:extLst>
          </p:nvPr>
        </p:nvGraphicFramePr>
        <p:xfrm>
          <a:off x="2427514" y="1632857"/>
          <a:ext cx="6444342" cy="319427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85057" y="177121"/>
            <a:ext cx="10515600" cy="973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Analysis:</a:t>
            </a:r>
            <a:br>
              <a:rPr lang="en-US" sz="2800" dirty="0" smtClean="0"/>
            </a:br>
            <a:r>
              <a:rPr lang="en-US" sz="2800" dirty="0" smtClean="0"/>
              <a:t>Company wise split of PSP funding Data</a:t>
            </a:r>
            <a:endParaRPr lang="en-US" sz="2800" dirty="0"/>
          </a:p>
        </p:txBody>
      </p:sp>
    </p:spTree>
    <p:extLst>
      <p:ext uri="{BB962C8B-B14F-4D97-AF65-F5344CB8AC3E}">
        <p14:creationId xmlns:p14="http://schemas.microsoft.com/office/powerpoint/2010/main" val="360001486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0"/>
          <p:cNvGraphicFramePr>
            <a:graphicFrameLocks noGrp="1"/>
          </p:cNvGraphicFramePr>
          <p:nvPr>
            <p:extLst>
              <p:ext uri="{D42A27DB-BD31-4B8C-83A1-F6EECF244321}">
                <p14:modId xmlns:p14="http://schemas.microsoft.com/office/powerpoint/2010/main" val="352578945"/>
              </p:ext>
            </p:extLst>
          </p:nvPr>
        </p:nvGraphicFramePr>
        <p:xfrm>
          <a:off x="580377" y="1014343"/>
          <a:ext cx="11290781" cy="5190514"/>
        </p:xfrm>
        <a:graphic>
          <a:graphicData uri="http://schemas.openxmlformats.org/drawingml/2006/table">
            <a:tbl>
              <a:tblPr/>
              <a:tblGrid>
                <a:gridCol w="815286"/>
                <a:gridCol w="2002851"/>
                <a:gridCol w="108422"/>
                <a:gridCol w="888601"/>
                <a:gridCol w="826174"/>
                <a:gridCol w="938457"/>
                <a:gridCol w="1127292"/>
                <a:gridCol w="4583698"/>
              </a:tblGrid>
              <a:tr h="349528">
                <a:tc>
                  <a:txBody>
                    <a:bodyPr/>
                    <a:lstStyle>
                      <a:lvl1pPr marL="0" algn="l" defTabSz="1051324" rtl="0" eaLnBrk="1" latinLnBrk="0" hangingPunct="1">
                        <a:defRPr sz="2100" kern="1200">
                          <a:solidFill>
                            <a:schemeClr val="tx1"/>
                          </a:solidFill>
                          <a:latin typeface="Arial"/>
                          <a:ea typeface=""/>
                          <a:cs typeface=""/>
                        </a:defRPr>
                      </a:lvl1pPr>
                      <a:lvl2pPr marL="525660" algn="l" defTabSz="1051324" rtl="0" eaLnBrk="1" latinLnBrk="0" hangingPunct="1">
                        <a:defRPr sz="2100" kern="1200">
                          <a:solidFill>
                            <a:schemeClr val="tx1"/>
                          </a:solidFill>
                          <a:latin typeface="Arial"/>
                          <a:ea typeface=""/>
                          <a:cs typeface=""/>
                        </a:defRPr>
                      </a:lvl2pPr>
                      <a:lvl3pPr marL="1051324" algn="l" defTabSz="1051324" rtl="0" eaLnBrk="1" latinLnBrk="0" hangingPunct="1">
                        <a:defRPr sz="2100" kern="1200">
                          <a:solidFill>
                            <a:schemeClr val="tx1"/>
                          </a:solidFill>
                          <a:latin typeface="Arial"/>
                          <a:ea typeface=""/>
                          <a:cs typeface=""/>
                        </a:defRPr>
                      </a:lvl3pPr>
                      <a:lvl4pPr marL="1576981" algn="l" defTabSz="1051324" rtl="0" eaLnBrk="1" latinLnBrk="0" hangingPunct="1">
                        <a:defRPr sz="2100" kern="1200">
                          <a:solidFill>
                            <a:schemeClr val="tx1"/>
                          </a:solidFill>
                          <a:latin typeface="Arial"/>
                          <a:ea typeface=""/>
                          <a:cs typeface=""/>
                        </a:defRPr>
                      </a:lvl4pPr>
                      <a:lvl5pPr marL="2102643" algn="l" defTabSz="1051324" rtl="0" eaLnBrk="1" latinLnBrk="0" hangingPunct="1">
                        <a:defRPr sz="2100" kern="1200">
                          <a:solidFill>
                            <a:schemeClr val="tx1"/>
                          </a:solidFill>
                          <a:latin typeface="Arial"/>
                          <a:ea typeface=""/>
                          <a:cs typeface=""/>
                        </a:defRPr>
                      </a:lvl5pPr>
                      <a:lvl6pPr marL="2628305" algn="l" defTabSz="1051324" rtl="0" eaLnBrk="1" latinLnBrk="0" hangingPunct="1">
                        <a:defRPr sz="2100" kern="1200">
                          <a:solidFill>
                            <a:schemeClr val="tx1"/>
                          </a:solidFill>
                          <a:latin typeface="Arial"/>
                          <a:ea typeface=""/>
                          <a:cs typeface=""/>
                        </a:defRPr>
                      </a:lvl6pPr>
                      <a:lvl7pPr marL="3153966" algn="l" defTabSz="1051324" rtl="0" eaLnBrk="1" latinLnBrk="0" hangingPunct="1">
                        <a:defRPr sz="2100" kern="1200">
                          <a:solidFill>
                            <a:schemeClr val="tx1"/>
                          </a:solidFill>
                          <a:latin typeface="Arial"/>
                          <a:ea typeface=""/>
                          <a:cs typeface=""/>
                        </a:defRPr>
                      </a:lvl7pPr>
                      <a:lvl8pPr marL="3679626" algn="l" defTabSz="1051324" rtl="0" eaLnBrk="1" latinLnBrk="0" hangingPunct="1">
                        <a:defRPr sz="2100" kern="1200">
                          <a:solidFill>
                            <a:schemeClr val="tx1"/>
                          </a:solidFill>
                          <a:latin typeface="Arial"/>
                          <a:ea typeface=""/>
                          <a:cs typeface=""/>
                        </a:defRPr>
                      </a:lvl8pPr>
                      <a:lvl9pPr marL="4205287" algn="l" defTabSz="1051324" rtl="0" eaLnBrk="1" latinLnBrk="0" hangingPunct="1">
                        <a:defRPr sz="2100" kern="1200">
                          <a:solidFill>
                            <a:schemeClr val="tx1"/>
                          </a:solidFill>
                          <a:latin typeface="Arial"/>
                          <a:ea typeface=""/>
                          <a:cs typeface=""/>
                        </a:defRPr>
                      </a:lvl9p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kern="1200" cap="none" normalizeH="0" baseline="0" dirty="0" smtClean="0">
                          <a:ln>
                            <a:noFill/>
                          </a:ln>
                          <a:solidFill>
                            <a:srgbClr val="FFFFFF"/>
                          </a:solidFill>
                          <a:effectLst/>
                          <a:latin typeface="Arial" panose="020B0604020202020204" pitchFamily="34" charset="0"/>
                          <a:ea typeface="Geneva"/>
                          <a:cs typeface="Geneva"/>
                        </a:rPr>
                        <a:t>UK</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gridSpan="2">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502221">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kern="1200" cap="none" normalizeH="0" baseline="0" dirty="0">
                          <a:ln>
                            <a:noFill/>
                          </a:ln>
                          <a:solidFill>
                            <a:srgbClr val="FFFFFF"/>
                          </a:solidFill>
                          <a:effectLst/>
                          <a:latin typeface="Arial" panose="020B0604020202020204" pitchFamily="34" charset="0"/>
                          <a:ea typeface="Geneva"/>
                          <a:cs typeface="Geneva"/>
                        </a:rPr>
                        <a:t>S.no.</a:t>
                      </a: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15EA5"/>
                    </a:solidFill>
                  </a:tcPr>
                </a:tc>
                <a:tc gridSpan="2">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kern="1200" cap="none" normalizeH="0" baseline="0" dirty="0">
                          <a:ln>
                            <a:noFill/>
                          </a:ln>
                          <a:solidFill>
                            <a:srgbClr val="FFFFFF"/>
                          </a:solidFill>
                          <a:effectLst/>
                          <a:latin typeface="Arial" panose="020B0604020202020204" pitchFamily="34" charset="0"/>
                          <a:ea typeface="Geneva"/>
                          <a:cs typeface="Geneva"/>
                        </a:rPr>
                        <a:t>Patient Support </a:t>
                      </a:r>
                      <a:endParaRPr kumimoji="0" lang="en-US" sz="1200" b="1" i="0" u="none" strike="noStrike" kern="1200" cap="none" normalizeH="0" baseline="0" dirty="0" smtClean="0">
                        <a:ln>
                          <a:noFill/>
                        </a:ln>
                        <a:solidFill>
                          <a:srgbClr val="FFFFFF"/>
                        </a:solidFill>
                        <a:effectLst/>
                        <a:latin typeface="Arial" panose="020B0604020202020204" pitchFamily="34" charset="0"/>
                        <a:ea typeface="Geneva"/>
                        <a:cs typeface="Geneva"/>
                      </a:endParaRPr>
                    </a:p>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kern="1200" cap="none" normalizeH="0" baseline="0" dirty="0" smtClean="0">
                          <a:ln>
                            <a:noFill/>
                          </a:ln>
                          <a:solidFill>
                            <a:srgbClr val="FFFFFF"/>
                          </a:solidFill>
                          <a:effectLst/>
                          <a:latin typeface="Arial" panose="020B0604020202020204" pitchFamily="34" charset="0"/>
                          <a:ea typeface="Geneva"/>
                          <a:cs typeface="Geneva"/>
                        </a:rPr>
                        <a:t>Program </a:t>
                      </a:r>
                      <a:r>
                        <a:rPr kumimoji="0" lang="en-US" sz="1200" b="1" i="0" u="none" strike="noStrike" kern="1200" cap="none" normalizeH="0" baseline="0" dirty="0">
                          <a:ln>
                            <a:noFill/>
                          </a:ln>
                          <a:solidFill>
                            <a:srgbClr val="FFFFFF"/>
                          </a:solidFill>
                          <a:effectLst/>
                          <a:latin typeface="Arial" panose="020B0604020202020204" pitchFamily="34" charset="0"/>
                          <a:ea typeface="Geneva"/>
                          <a:cs typeface="Geneva"/>
                        </a:rPr>
                        <a:t>name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hMerge="1">
                  <a:txBody>
                    <a:bodyPr/>
                    <a:lstStyle/>
                    <a:p>
                      <a:endParaRPr lang="en-US"/>
                    </a:p>
                  </a:txBody>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kern="1200" cap="none" normalizeH="0" baseline="0" dirty="0" smtClean="0">
                          <a:ln>
                            <a:noFill/>
                          </a:ln>
                          <a:solidFill>
                            <a:srgbClr val="FFFFFF"/>
                          </a:solidFill>
                          <a:effectLst/>
                          <a:latin typeface="Arial" panose="020B0604020202020204" pitchFamily="34" charset="0"/>
                          <a:ea typeface="Geneva"/>
                          <a:cs typeface="Geneva"/>
                        </a:rPr>
                        <a:t>Company</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kern="1200" cap="none" normalizeH="0" baseline="0" dirty="0" smtClean="0">
                          <a:ln>
                            <a:noFill/>
                          </a:ln>
                          <a:solidFill>
                            <a:srgbClr val="FFFFFF"/>
                          </a:solidFill>
                          <a:effectLst/>
                          <a:latin typeface="Arial" panose="020B0604020202020204" pitchFamily="34" charset="0"/>
                          <a:ea typeface="Geneva"/>
                          <a:cs typeface="Geneva"/>
                        </a:rPr>
                        <a:t>PSP Design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kern="1200" cap="none" normalizeH="0" baseline="0" dirty="0" smtClean="0">
                          <a:ln>
                            <a:noFill/>
                          </a:ln>
                          <a:solidFill>
                            <a:srgbClr val="FFFFFF"/>
                          </a:solidFill>
                          <a:effectLst/>
                          <a:latin typeface="Arial" panose="020B0604020202020204" pitchFamily="34" charset="0"/>
                          <a:ea typeface="Geneva"/>
                          <a:cs typeface="Geneva"/>
                        </a:rPr>
                        <a:t>Product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kern="1200" cap="none" normalizeH="0" baseline="0" dirty="0" smtClean="0">
                          <a:ln>
                            <a:noFill/>
                          </a:ln>
                          <a:solidFill>
                            <a:srgbClr val="FFFFFF"/>
                          </a:solidFill>
                          <a:effectLst/>
                          <a:latin typeface="Arial" panose="020B0604020202020204" pitchFamily="34" charset="0"/>
                          <a:ea typeface="Geneva"/>
                          <a:cs typeface="Geneva"/>
                        </a:rPr>
                        <a:t>Disease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kern="1200" cap="none" normalizeH="0" baseline="0" dirty="0" smtClean="0">
                          <a:ln>
                            <a:noFill/>
                          </a:ln>
                          <a:solidFill>
                            <a:srgbClr val="FFFFFF"/>
                          </a:solidFill>
                          <a:effectLst/>
                          <a:latin typeface="Arial" panose="020B0604020202020204" pitchFamily="34" charset="0"/>
                          <a:ea typeface="Geneva"/>
                          <a:cs typeface="Geneva"/>
                        </a:rPr>
                        <a:t>Brief description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r>
              <a:tr h="1434618">
                <a:tc>
                  <a:txBody>
                    <a:bodyPr/>
                    <a:lstStyle/>
                    <a:p>
                      <a:pPr marL="0" marR="0" lvl="0" indent="0" algn="ctr" defTabSz="1042325" rtl="0" eaLnBrk="1" fontAlgn="ctr" latinLnBrk="0" hangingPunct="1">
                        <a:lnSpc>
                          <a:spcPct val="100000"/>
                        </a:lnSpc>
                        <a:spcBef>
                          <a:spcPct val="0"/>
                        </a:spcBef>
                        <a:spcAft>
                          <a:spcPct val="0"/>
                        </a:spcAft>
                        <a:buClr>
                          <a:srgbClr val="003250"/>
                        </a:buClr>
                        <a:buSzPct val="80000"/>
                        <a:buFontTx/>
                        <a:buNone/>
                        <a:tabLst/>
                        <a:defRPr/>
                      </a:pPr>
                      <a:r>
                        <a:rPr lang="en-GB" sz="1200" b="0" i="0" u="none" strike="noStrike" kern="1200" noProof="0" dirty="0" smtClean="0">
                          <a:solidFill>
                            <a:srgbClr val="595959"/>
                          </a:solidFill>
                          <a:effectLst/>
                          <a:latin typeface="Arial"/>
                          <a:ea typeface="+mn-ea"/>
                          <a:cs typeface="+mn-cs"/>
                        </a:rPr>
                        <a:t>1.</a:t>
                      </a:r>
                    </a:p>
                  </a:txBody>
                  <a:tcPr marL="0" marR="0" marT="0" marB="0" anchor="ctr">
                    <a:lnL cap="flat">
                      <a:noFill/>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gridSpan="2">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The NET Alliance </a:t>
                      </a:r>
                    </a:p>
                  </a:txBody>
                  <a:tcPr marL="0" marR="0" marT="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Novartis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Neuroendocrine tumors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The NET Alliance and Novartis Oncology improve knowledge and management of  neuroendocrine tumors, and empowering patients to be more informed advocates. This initiative raises awareness and knowledge of disease, increases the timeliness and accuracy of diagnosis, improve outcomes in patients with metastatic disease. Provides credible information for physicians and patients about the disease and its </a:t>
                      </a:r>
                      <a:r>
                        <a:rPr lang="en-US" sz="1200" b="0" i="0" u="none" strike="noStrike" kern="1200" dirty="0" smtClean="0">
                          <a:solidFill>
                            <a:srgbClr val="595959"/>
                          </a:solidFill>
                          <a:effectLst/>
                          <a:latin typeface="Arial"/>
                          <a:ea typeface="+mn-ea"/>
                          <a:cs typeface="+mn-cs"/>
                        </a:rPr>
                        <a:t>management.</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r>
              <a:tr h="956767">
                <a:tc>
                  <a:txBody>
                    <a:bodyPr/>
                    <a:lstStyle/>
                    <a:p>
                      <a:pPr marL="0" marR="0" lvl="0" indent="0" algn="ctr" defTabSz="1042325" rtl="0" eaLnBrk="1" fontAlgn="ctr" latinLnBrk="0" hangingPunct="1">
                        <a:lnSpc>
                          <a:spcPts val="800"/>
                        </a:lnSpc>
                        <a:spcBef>
                          <a:spcPct val="0"/>
                        </a:spcBef>
                        <a:spcAft>
                          <a:spcPct val="0"/>
                        </a:spcAft>
                        <a:buClr>
                          <a:srgbClr val="003250"/>
                        </a:buClr>
                        <a:buSzPct val="80000"/>
                        <a:buFontTx/>
                        <a:buNone/>
                        <a:tabLst/>
                        <a:defRPr/>
                      </a:pPr>
                      <a:r>
                        <a:rPr lang="en-GB" sz="1200" b="0" i="0" u="none" strike="noStrike" kern="1200" dirty="0" smtClean="0">
                          <a:solidFill>
                            <a:srgbClr val="595959"/>
                          </a:solidFill>
                          <a:effectLst/>
                          <a:latin typeface="Arial"/>
                          <a:ea typeface="+mn-ea"/>
                          <a:cs typeface="+mn-cs"/>
                        </a:rPr>
                        <a:t>2.</a:t>
                      </a:r>
                    </a:p>
                  </a:txBody>
                  <a:tcPr marL="83022" marR="83022" marT="41511" marB="41511"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Novartis Oncology Access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Novartis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Oncology</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Novartis Oncology Access (NOA) is a sustainable access solution through which Novartis shares the cost of its medicines with government healthcare systems, charities and other payers, or directly with patients without healthcare coverage who are unable to pay for the full cost of their medication.</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r>
              <a:tr h="611457">
                <a:tc>
                  <a:txBody>
                    <a:bodyPr/>
                    <a:lstStyle/>
                    <a:p>
                      <a:pPr marL="0" marR="0" lvl="0" indent="0" algn="ctr" defTabSz="1042325" rtl="0" eaLnBrk="1" fontAlgn="ctr" latinLnBrk="0" hangingPunct="1">
                        <a:lnSpc>
                          <a:spcPts val="800"/>
                        </a:lnSpc>
                        <a:spcBef>
                          <a:spcPct val="0"/>
                        </a:spcBef>
                        <a:spcAft>
                          <a:spcPct val="0"/>
                        </a:spcAft>
                        <a:buClr>
                          <a:srgbClr val="003250"/>
                        </a:buClr>
                        <a:buSzPct val="80000"/>
                        <a:buFontTx/>
                        <a:buNone/>
                        <a:tabLst/>
                        <a:defRPr/>
                      </a:pPr>
                      <a:r>
                        <a:rPr lang="en-GB" sz="1200" b="0" i="0" u="none" strike="noStrike" kern="1200" dirty="0" smtClean="0">
                          <a:solidFill>
                            <a:srgbClr val="595959"/>
                          </a:solidFill>
                          <a:effectLst/>
                          <a:latin typeface="Arial"/>
                          <a:ea typeface="+mn-ea"/>
                          <a:cs typeface="+mn-cs"/>
                        </a:rPr>
                        <a:t>3.</a:t>
                      </a:r>
                    </a:p>
                  </a:txBody>
                  <a:tcPr marL="83022" marR="83022" marT="41511" marB="41511"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Myeloma UK</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err="1" smtClean="0">
                          <a:solidFill>
                            <a:srgbClr val="595959"/>
                          </a:solidFill>
                          <a:effectLst/>
                          <a:latin typeface="Arial"/>
                          <a:ea typeface="+mn-ea"/>
                          <a:cs typeface="+mn-cs"/>
                        </a:rPr>
                        <a:t>Celgene</a:t>
                      </a:r>
                      <a:endParaRPr lang="en-US" sz="1200" b="0" i="0" u="none" strike="noStrike" kern="1200" dirty="0" smtClean="0">
                        <a:solidFill>
                          <a:srgbClr val="595959"/>
                        </a:solidFill>
                        <a:effectLst/>
                        <a:latin typeface="Arial"/>
                        <a:ea typeface="+mn-ea"/>
                        <a:cs typeface="+mn-cs"/>
                      </a:endParaRP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Disease centric</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NA</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Myeloma</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ct val="100000"/>
                        </a:lnSpc>
                        <a:spcBef>
                          <a:spcPts val="0"/>
                        </a:spcBef>
                        <a:spcAft>
                          <a:spcPts val="0"/>
                        </a:spcAft>
                        <a:buClrTx/>
                        <a:buSzTx/>
                        <a:buFontTx/>
                        <a:buNone/>
                        <a:tabLst/>
                        <a:defRPr/>
                      </a:pPr>
                      <a:r>
                        <a:rPr lang="en-US" sz="1200" b="0" i="0" u="none" strike="noStrike" kern="1200" dirty="0" err="1" smtClean="0">
                          <a:solidFill>
                            <a:srgbClr val="595959"/>
                          </a:solidFill>
                          <a:effectLst/>
                          <a:latin typeface="Arial"/>
                          <a:ea typeface="+mn-ea"/>
                          <a:cs typeface="+mn-cs"/>
                        </a:rPr>
                        <a:t>Celgene</a:t>
                      </a:r>
                      <a:r>
                        <a:rPr lang="en-US" sz="1200" b="0" i="0" u="none" strike="noStrike" kern="1200" dirty="0" smtClean="0">
                          <a:solidFill>
                            <a:srgbClr val="595959"/>
                          </a:solidFill>
                          <a:effectLst/>
                          <a:latin typeface="Arial"/>
                          <a:ea typeface="+mn-ea"/>
                          <a:cs typeface="+mn-cs"/>
                        </a:rPr>
                        <a:t> Contribution towards Myeloma UK’s support to Patients and their Families living with Multiple Myeloma (£110,000.00)</a:t>
                      </a:r>
                    </a:p>
                    <a:p>
                      <a:pPr marL="0" algn="ctr" defTabSz="1042325" rtl="0" eaLnBrk="1" fontAlgn="ctr" latinLnBrk="0" hangingPunct="1">
                        <a:lnSpc>
                          <a:spcPct val="1000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r>
              <a:tr h="628199">
                <a:tc>
                  <a:txBody>
                    <a:bodyPr/>
                    <a:lstStyle/>
                    <a:p>
                      <a:pPr marL="0" marR="0" lvl="0" indent="0" algn="ctr" defTabSz="1042325" rtl="0" eaLnBrk="1" fontAlgn="ctr" latinLnBrk="0" hangingPunct="1">
                        <a:lnSpc>
                          <a:spcPts val="800"/>
                        </a:lnSpc>
                        <a:spcBef>
                          <a:spcPct val="0"/>
                        </a:spcBef>
                        <a:spcAft>
                          <a:spcPct val="0"/>
                        </a:spcAft>
                        <a:buClr>
                          <a:srgbClr val="003250"/>
                        </a:buClr>
                        <a:buSzPct val="80000"/>
                        <a:buFontTx/>
                        <a:buNone/>
                        <a:tabLst/>
                        <a:defRPr/>
                      </a:pPr>
                      <a:r>
                        <a:rPr lang="en-GB" sz="1200" b="0" i="0" u="none" strike="noStrike" kern="1200" dirty="0" smtClean="0">
                          <a:solidFill>
                            <a:srgbClr val="595959"/>
                          </a:solidFill>
                          <a:effectLst/>
                          <a:latin typeface="Arial"/>
                          <a:ea typeface="+mn-ea"/>
                          <a:cs typeface="+mn-cs"/>
                        </a:rPr>
                        <a:t>4.</a:t>
                      </a:r>
                    </a:p>
                  </a:txBody>
                  <a:tcPr marL="83022" marR="83022" marT="41511" marB="41511"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Euro </a:t>
                      </a:r>
                      <a:r>
                        <a:rPr lang="en-US" sz="1200" b="0" i="0" u="none" strike="noStrike" kern="1200" dirty="0" err="1" smtClean="0">
                          <a:solidFill>
                            <a:srgbClr val="595959"/>
                          </a:solidFill>
                          <a:effectLst/>
                          <a:latin typeface="Arial"/>
                          <a:ea typeface="+mn-ea"/>
                          <a:cs typeface="+mn-cs"/>
                        </a:rPr>
                        <a:t>Pacolon</a:t>
                      </a:r>
                      <a:r>
                        <a:rPr lang="en-US" sz="1200" b="0" i="0" u="none" strike="noStrike" kern="1200" dirty="0" smtClean="0">
                          <a:solidFill>
                            <a:srgbClr val="595959"/>
                          </a:solidFill>
                          <a:effectLst/>
                          <a:latin typeface="Arial"/>
                          <a:ea typeface="+mn-ea"/>
                          <a:cs typeface="+mn-cs"/>
                        </a:rPr>
                        <a:t> UK</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err="1" smtClean="0">
                          <a:solidFill>
                            <a:srgbClr val="595959"/>
                          </a:solidFill>
                          <a:effectLst/>
                          <a:latin typeface="Arial"/>
                          <a:ea typeface="+mn-ea"/>
                          <a:cs typeface="+mn-cs"/>
                        </a:rPr>
                        <a:t>Celgene</a:t>
                      </a:r>
                      <a:endParaRPr lang="en-US" sz="1200" b="0" i="0" u="none" strike="noStrike" kern="1200" dirty="0" smtClean="0">
                        <a:solidFill>
                          <a:srgbClr val="595959"/>
                        </a:solidFill>
                        <a:effectLst/>
                        <a:latin typeface="Arial"/>
                        <a:ea typeface="+mn-ea"/>
                        <a:cs typeface="+mn-cs"/>
                      </a:endParaRP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Disease centric</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NA</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Pancreatic cancer</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Company's provide grant to support the development of the pancreatic and stomach cancer patient groups (2015 – £5,722.18)</a:t>
                      </a:r>
                    </a:p>
                    <a:p>
                      <a:pPr marL="0" algn="ctr" defTabSz="1042325" rtl="0" eaLnBrk="1" fontAlgn="ctr" latinLnBrk="0" hangingPunct="1">
                        <a:lnSpc>
                          <a:spcPct val="1000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r>
              <a:tr h="707724">
                <a:tc>
                  <a:txBody>
                    <a:bodyPr/>
                    <a:lstStyle/>
                    <a:p>
                      <a:pPr marL="0" marR="0" lvl="0" indent="0" algn="ctr" defTabSz="1042325" rtl="0" eaLnBrk="1" fontAlgn="ctr" latinLnBrk="0" hangingPunct="1">
                        <a:lnSpc>
                          <a:spcPts val="800"/>
                        </a:lnSpc>
                        <a:spcBef>
                          <a:spcPct val="0"/>
                        </a:spcBef>
                        <a:spcAft>
                          <a:spcPct val="0"/>
                        </a:spcAft>
                        <a:buClr>
                          <a:srgbClr val="003250"/>
                        </a:buClr>
                        <a:buSzPct val="80000"/>
                        <a:buFontTx/>
                        <a:buNone/>
                        <a:tabLst/>
                        <a:defRPr/>
                      </a:pPr>
                      <a:r>
                        <a:rPr lang="en-GB" sz="1200" b="0" i="0" u="none" strike="noStrike" kern="1200" dirty="0" smtClean="0">
                          <a:solidFill>
                            <a:srgbClr val="595959"/>
                          </a:solidFill>
                          <a:effectLst/>
                          <a:latin typeface="Arial"/>
                          <a:ea typeface="+mn-ea"/>
                          <a:cs typeface="+mn-cs"/>
                        </a:rPr>
                        <a:t>5.</a:t>
                      </a:r>
                    </a:p>
                  </a:txBody>
                  <a:tcPr marL="83022" marR="83022" marT="41511" marB="41511"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Pancreatic Cancer Action</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err="1" smtClean="0">
                          <a:solidFill>
                            <a:srgbClr val="595959"/>
                          </a:solidFill>
                          <a:effectLst/>
                          <a:latin typeface="Arial"/>
                          <a:ea typeface="+mn-ea"/>
                          <a:cs typeface="+mn-cs"/>
                        </a:rPr>
                        <a:t>Celgene</a:t>
                      </a:r>
                      <a:endParaRPr lang="en-US" sz="1200" b="0" i="0" u="none" strike="noStrike" kern="1200" dirty="0" smtClean="0">
                        <a:solidFill>
                          <a:srgbClr val="595959"/>
                        </a:solidFill>
                        <a:effectLst/>
                        <a:latin typeface="Arial"/>
                        <a:ea typeface="+mn-ea"/>
                        <a:cs typeface="+mn-cs"/>
                      </a:endParaRP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Disease centric</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NA</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Pancreatic cancer</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Support for activities relating to disease awareness and patient/</a:t>
                      </a:r>
                      <a:r>
                        <a:rPr lang="en-US" sz="1200" b="0" i="0" u="none" strike="noStrike" kern="1200" dirty="0" err="1" smtClean="0">
                          <a:solidFill>
                            <a:srgbClr val="595959"/>
                          </a:solidFill>
                          <a:effectLst/>
                          <a:latin typeface="Arial"/>
                          <a:ea typeface="+mn-ea"/>
                          <a:cs typeface="+mn-cs"/>
                        </a:rPr>
                        <a:t>carer</a:t>
                      </a:r>
                      <a:r>
                        <a:rPr lang="en-US" sz="1200" b="0" i="0" u="none" strike="noStrike" kern="1200" dirty="0" smtClean="0">
                          <a:solidFill>
                            <a:srgbClr val="595959"/>
                          </a:solidFill>
                          <a:effectLst/>
                          <a:latin typeface="Arial"/>
                          <a:ea typeface="+mn-ea"/>
                          <a:cs typeface="+mn-cs"/>
                        </a:rPr>
                        <a:t> support (2014 – £30,000)</a:t>
                      </a:r>
                    </a:p>
                    <a:p>
                      <a:pPr marL="0" algn="ctr" defTabSz="1042325" rtl="0" eaLnBrk="1" fontAlgn="ctr" latinLnBrk="0" hangingPunct="1">
                        <a:lnSpc>
                          <a:spcPct val="1000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extBox 7"/>
          <p:cNvSpPr txBox="1"/>
          <p:nvPr/>
        </p:nvSpPr>
        <p:spPr>
          <a:xfrm>
            <a:off x="580377" y="6296308"/>
            <a:ext cx="8526780" cy="561692"/>
          </a:xfrm>
          <a:prstGeom prst="rect">
            <a:avLst/>
          </a:prstGeom>
          <a:noFill/>
        </p:spPr>
        <p:txBody>
          <a:bodyPr wrap="square" lIns="0" rIns="0" rtlCol="0">
            <a:spAutoFit/>
          </a:bodyPr>
          <a:lstStyle/>
          <a:p>
            <a:pPr fontAlgn="base">
              <a:spcBef>
                <a:spcPts val="600"/>
              </a:spcBef>
              <a:spcAft>
                <a:spcPts val="300"/>
              </a:spcAft>
              <a:buClr>
                <a:prstClr val="black"/>
              </a:buClr>
            </a:pPr>
            <a:r>
              <a:rPr lang="en-US" sz="900" kern="0" dirty="0" smtClean="0">
                <a:solidFill>
                  <a:prstClr val="black">
                    <a:lumMod val="65000"/>
                    <a:lumOff val="35000"/>
                  </a:prstClr>
                </a:solidFill>
              </a:rPr>
              <a:t>Sources</a:t>
            </a:r>
            <a:r>
              <a:rPr lang="en-US" sz="1400" kern="0" dirty="0" smtClean="0">
                <a:solidFill>
                  <a:prstClr val="black">
                    <a:lumMod val="65000"/>
                    <a:lumOff val="35000"/>
                  </a:prstClr>
                </a:solidFill>
              </a:rPr>
              <a:t>:</a:t>
            </a:r>
            <a:r>
              <a:rPr lang="en-US" sz="900" kern="0" dirty="0" smtClean="0">
                <a:solidFill>
                  <a:prstClr val="black">
                    <a:lumMod val="65000"/>
                    <a:lumOff val="35000"/>
                  </a:prstClr>
                </a:solidFill>
              </a:rPr>
              <a:t> 1.</a:t>
            </a:r>
            <a:r>
              <a:rPr lang="en-US" sz="900" kern="0" dirty="0" smtClean="0">
                <a:solidFill>
                  <a:prstClr val="black">
                    <a:lumMod val="65000"/>
                    <a:lumOff val="35000"/>
                  </a:prstClr>
                </a:solidFill>
                <a:hlinkClick r:id="rId2"/>
              </a:rPr>
              <a:t>Net Alliance</a:t>
            </a:r>
            <a:r>
              <a:rPr lang="en-US" sz="900" kern="0" dirty="0" smtClean="0">
                <a:solidFill>
                  <a:prstClr val="black">
                    <a:lumMod val="65000"/>
                    <a:lumOff val="35000"/>
                  </a:prstClr>
                </a:solidFill>
              </a:rPr>
              <a:t>; 2.</a:t>
            </a:r>
            <a:r>
              <a:rPr lang="en-US" sz="900" kern="0" dirty="0" smtClean="0">
                <a:solidFill>
                  <a:prstClr val="black">
                    <a:lumMod val="65000"/>
                    <a:lumOff val="35000"/>
                  </a:prstClr>
                </a:solidFill>
                <a:hlinkClick r:id="rId3"/>
              </a:rPr>
              <a:t>Novartis Access</a:t>
            </a:r>
            <a:r>
              <a:rPr lang="en-US" sz="900" kern="0" dirty="0">
                <a:solidFill>
                  <a:prstClr val="black">
                    <a:lumMod val="65000"/>
                    <a:lumOff val="35000"/>
                  </a:prstClr>
                </a:solidFill>
              </a:rPr>
              <a:t>; </a:t>
            </a:r>
            <a:r>
              <a:rPr lang="en-US" sz="900" kern="0" dirty="0" smtClean="0">
                <a:solidFill>
                  <a:prstClr val="black">
                    <a:lumMod val="65000"/>
                    <a:lumOff val="35000"/>
                  </a:prstClr>
                </a:solidFill>
              </a:rPr>
              <a:t>3.</a:t>
            </a:r>
            <a:r>
              <a:rPr lang="en-US" sz="900" kern="0" dirty="0" smtClean="0">
                <a:solidFill>
                  <a:prstClr val="black">
                    <a:lumMod val="65000"/>
                    <a:lumOff val="35000"/>
                  </a:prstClr>
                </a:solidFill>
                <a:hlinkClick r:id="rId4"/>
              </a:rPr>
              <a:t>Myeloma </a:t>
            </a:r>
            <a:r>
              <a:rPr lang="en-US" sz="900" kern="0" dirty="0">
                <a:solidFill>
                  <a:prstClr val="black">
                    <a:lumMod val="65000"/>
                    <a:lumOff val="35000"/>
                  </a:prstClr>
                </a:solidFill>
                <a:hlinkClick r:id="rId4"/>
              </a:rPr>
              <a:t>UK</a:t>
            </a:r>
            <a:r>
              <a:rPr lang="en-US" sz="900" kern="0" dirty="0">
                <a:solidFill>
                  <a:prstClr val="black">
                    <a:lumMod val="65000"/>
                    <a:lumOff val="35000"/>
                  </a:prstClr>
                </a:solidFill>
              </a:rPr>
              <a:t> ; 4</a:t>
            </a:r>
            <a:r>
              <a:rPr lang="en-US" sz="900" kern="0" dirty="0" smtClean="0">
                <a:solidFill>
                  <a:prstClr val="black">
                    <a:lumMod val="65000"/>
                    <a:lumOff val="35000"/>
                  </a:prstClr>
                </a:solidFill>
              </a:rPr>
              <a:t>.</a:t>
            </a:r>
            <a:r>
              <a:rPr lang="en-US" sz="900" kern="0" dirty="0" smtClean="0">
                <a:solidFill>
                  <a:prstClr val="black">
                    <a:lumMod val="65000"/>
                    <a:lumOff val="35000"/>
                  </a:prstClr>
                </a:solidFill>
                <a:hlinkClick r:id="rId4"/>
              </a:rPr>
              <a:t>Euro </a:t>
            </a:r>
            <a:r>
              <a:rPr lang="en-US" sz="900" kern="0" dirty="0" err="1">
                <a:solidFill>
                  <a:prstClr val="black">
                    <a:lumMod val="65000"/>
                    <a:lumOff val="35000"/>
                  </a:prstClr>
                </a:solidFill>
                <a:hlinkClick r:id="rId4"/>
              </a:rPr>
              <a:t>Pacolon</a:t>
            </a:r>
            <a:r>
              <a:rPr lang="en-US" sz="900" kern="0" dirty="0">
                <a:solidFill>
                  <a:prstClr val="black">
                    <a:lumMod val="65000"/>
                    <a:lumOff val="35000"/>
                  </a:prstClr>
                </a:solidFill>
                <a:hlinkClick r:id="rId4"/>
              </a:rPr>
              <a:t> UK</a:t>
            </a:r>
            <a:r>
              <a:rPr lang="en-US" sz="900" kern="0" dirty="0">
                <a:solidFill>
                  <a:prstClr val="black">
                    <a:lumMod val="65000"/>
                    <a:lumOff val="35000"/>
                  </a:prstClr>
                </a:solidFill>
              </a:rPr>
              <a:t> ; 5</a:t>
            </a:r>
            <a:r>
              <a:rPr lang="en-US" sz="900" kern="0" dirty="0" smtClean="0">
                <a:solidFill>
                  <a:prstClr val="black">
                    <a:lumMod val="65000"/>
                    <a:lumOff val="35000"/>
                  </a:prstClr>
                </a:solidFill>
              </a:rPr>
              <a:t>.</a:t>
            </a:r>
            <a:r>
              <a:rPr lang="en-US" sz="900" kern="0" dirty="0" smtClean="0">
                <a:solidFill>
                  <a:prstClr val="black">
                    <a:lumMod val="65000"/>
                    <a:lumOff val="35000"/>
                  </a:prstClr>
                </a:solidFill>
                <a:hlinkClick r:id="rId4"/>
              </a:rPr>
              <a:t>Pancreatic </a:t>
            </a:r>
            <a:r>
              <a:rPr lang="en-US" sz="900" kern="0" dirty="0">
                <a:solidFill>
                  <a:prstClr val="black">
                    <a:lumMod val="65000"/>
                    <a:lumOff val="35000"/>
                  </a:prstClr>
                </a:solidFill>
                <a:hlinkClick r:id="rId4"/>
              </a:rPr>
              <a:t>Cancer Action</a:t>
            </a:r>
            <a:endParaRPr lang="en-US" sz="900" kern="0" dirty="0">
              <a:solidFill>
                <a:prstClr val="black">
                  <a:lumMod val="65000"/>
                  <a:lumOff val="35000"/>
                </a:prstClr>
              </a:solidFill>
            </a:endParaRPr>
          </a:p>
          <a:p>
            <a:pPr defTabSz="914400" fontAlgn="base">
              <a:spcBef>
                <a:spcPts val="600"/>
              </a:spcBef>
              <a:spcAft>
                <a:spcPts val="300"/>
              </a:spcAft>
              <a:buClr>
                <a:prstClr val="black"/>
              </a:buClr>
            </a:pPr>
            <a:endParaRPr lang="en-US" sz="900" kern="0" dirty="0">
              <a:solidFill>
                <a:prstClr val="black">
                  <a:lumMod val="65000"/>
                  <a:lumOff val="35000"/>
                </a:prstClr>
              </a:solidFill>
            </a:endParaRPr>
          </a:p>
        </p:txBody>
      </p:sp>
      <p:sp>
        <p:nvSpPr>
          <p:cNvPr id="13" name="Title 1"/>
          <p:cNvSpPr txBox="1">
            <a:spLocks/>
          </p:cNvSpPr>
          <p:nvPr/>
        </p:nvSpPr>
        <p:spPr>
          <a:xfrm>
            <a:off x="185056" y="177121"/>
            <a:ext cx="11108585" cy="973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t>
            </a:r>
            <a:r>
              <a:rPr lang="en-US" sz="2800" dirty="0" smtClean="0"/>
              <a:t>Analysis: Country </a:t>
            </a:r>
            <a:r>
              <a:rPr lang="en-US" sz="2800" dirty="0" smtClean="0"/>
              <a:t>wise details of </a:t>
            </a:r>
            <a:r>
              <a:rPr lang="en-US" sz="2800" dirty="0"/>
              <a:t>PSP:UK (1/8)</a:t>
            </a:r>
          </a:p>
          <a:p>
            <a:endParaRPr lang="en-US" sz="2800" dirty="0"/>
          </a:p>
        </p:txBody>
      </p:sp>
    </p:spTree>
    <p:extLst>
      <p:ext uri="{BB962C8B-B14F-4D97-AF65-F5344CB8AC3E}">
        <p14:creationId xmlns:p14="http://schemas.microsoft.com/office/powerpoint/2010/main" val="292067595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0"/>
          <p:cNvGraphicFramePr>
            <a:graphicFrameLocks noGrp="1"/>
          </p:cNvGraphicFramePr>
          <p:nvPr>
            <p:extLst>
              <p:ext uri="{D42A27DB-BD31-4B8C-83A1-F6EECF244321}">
                <p14:modId xmlns:p14="http://schemas.microsoft.com/office/powerpoint/2010/main" val="2853064011"/>
              </p:ext>
            </p:extLst>
          </p:nvPr>
        </p:nvGraphicFramePr>
        <p:xfrm>
          <a:off x="580377" y="1001486"/>
          <a:ext cx="10544824" cy="4462384"/>
        </p:xfrm>
        <a:graphic>
          <a:graphicData uri="http://schemas.openxmlformats.org/drawingml/2006/table">
            <a:tbl>
              <a:tblPr/>
              <a:tblGrid>
                <a:gridCol w="1027708"/>
                <a:gridCol w="1486627"/>
                <a:gridCol w="153741"/>
                <a:gridCol w="735718"/>
                <a:gridCol w="870858"/>
                <a:gridCol w="947057"/>
                <a:gridCol w="947057"/>
                <a:gridCol w="4376058"/>
              </a:tblGrid>
              <a:tr h="423884">
                <a:tc>
                  <a:txBody>
                    <a:bodyPr/>
                    <a:lstStyle>
                      <a:lvl1pPr marL="0" algn="l" defTabSz="1051324" rtl="0" eaLnBrk="1" latinLnBrk="0" hangingPunct="1">
                        <a:defRPr sz="2100" kern="1200">
                          <a:solidFill>
                            <a:schemeClr val="tx1"/>
                          </a:solidFill>
                          <a:latin typeface="Arial"/>
                          <a:ea typeface=""/>
                          <a:cs typeface=""/>
                        </a:defRPr>
                      </a:lvl1pPr>
                      <a:lvl2pPr marL="525660" algn="l" defTabSz="1051324" rtl="0" eaLnBrk="1" latinLnBrk="0" hangingPunct="1">
                        <a:defRPr sz="2100" kern="1200">
                          <a:solidFill>
                            <a:schemeClr val="tx1"/>
                          </a:solidFill>
                          <a:latin typeface="Arial"/>
                          <a:ea typeface=""/>
                          <a:cs typeface=""/>
                        </a:defRPr>
                      </a:lvl2pPr>
                      <a:lvl3pPr marL="1051324" algn="l" defTabSz="1051324" rtl="0" eaLnBrk="1" latinLnBrk="0" hangingPunct="1">
                        <a:defRPr sz="2100" kern="1200">
                          <a:solidFill>
                            <a:schemeClr val="tx1"/>
                          </a:solidFill>
                          <a:latin typeface="Arial"/>
                          <a:ea typeface=""/>
                          <a:cs typeface=""/>
                        </a:defRPr>
                      </a:lvl3pPr>
                      <a:lvl4pPr marL="1576981" algn="l" defTabSz="1051324" rtl="0" eaLnBrk="1" latinLnBrk="0" hangingPunct="1">
                        <a:defRPr sz="2100" kern="1200">
                          <a:solidFill>
                            <a:schemeClr val="tx1"/>
                          </a:solidFill>
                          <a:latin typeface="Arial"/>
                          <a:ea typeface=""/>
                          <a:cs typeface=""/>
                        </a:defRPr>
                      </a:lvl4pPr>
                      <a:lvl5pPr marL="2102643" algn="l" defTabSz="1051324" rtl="0" eaLnBrk="1" latinLnBrk="0" hangingPunct="1">
                        <a:defRPr sz="2100" kern="1200">
                          <a:solidFill>
                            <a:schemeClr val="tx1"/>
                          </a:solidFill>
                          <a:latin typeface="Arial"/>
                          <a:ea typeface=""/>
                          <a:cs typeface=""/>
                        </a:defRPr>
                      </a:lvl5pPr>
                      <a:lvl6pPr marL="2628305" algn="l" defTabSz="1051324" rtl="0" eaLnBrk="1" latinLnBrk="0" hangingPunct="1">
                        <a:defRPr sz="2100" kern="1200">
                          <a:solidFill>
                            <a:schemeClr val="tx1"/>
                          </a:solidFill>
                          <a:latin typeface="Arial"/>
                          <a:ea typeface=""/>
                          <a:cs typeface=""/>
                        </a:defRPr>
                      </a:lvl6pPr>
                      <a:lvl7pPr marL="3153966" algn="l" defTabSz="1051324" rtl="0" eaLnBrk="1" latinLnBrk="0" hangingPunct="1">
                        <a:defRPr sz="2100" kern="1200">
                          <a:solidFill>
                            <a:schemeClr val="tx1"/>
                          </a:solidFill>
                          <a:latin typeface="Arial"/>
                          <a:ea typeface=""/>
                          <a:cs typeface=""/>
                        </a:defRPr>
                      </a:lvl7pPr>
                      <a:lvl8pPr marL="3679626" algn="l" defTabSz="1051324" rtl="0" eaLnBrk="1" latinLnBrk="0" hangingPunct="1">
                        <a:defRPr sz="2100" kern="1200">
                          <a:solidFill>
                            <a:schemeClr val="tx1"/>
                          </a:solidFill>
                          <a:latin typeface="Arial"/>
                          <a:ea typeface=""/>
                          <a:cs typeface=""/>
                        </a:defRPr>
                      </a:lvl8pPr>
                      <a:lvl9pPr marL="4205287" algn="l" defTabSz="1051324" rtl="0" eaLnBrk="1" latinLnBrk="0" hangingPunct="1">
                        <a:defRPr sz="2100" kern="1200">
                          <a:solidFill>
                            <a:schemeClr val="tx1"/>
                          </a:solidFill>
                          <a:latin typeface="Arial"/>
                          <a:ea typeface=""/>
                          <a:cs typeface=""/>
                        </a:defRPr>
                      </a:lvl9p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kern="1200" cap="none" normalizeH="0" baseline="0" dirty="0" smtClean="0">
                          <a:ln>
                            <a:noFill/>
                          </a:ln>
                          <a:solidFill>
                            <a:srgbClr val="FFFFFF"/>
                          </a:solidFill>
                          <a:effectLst/>
                          <a:latin typeface="Arial" panose="020B0604020202020204" pitchFamily="34" charset="0"/>
                          <a:ea typeface="Geneva"/>
                          <a:cs typeface="Geneva"/>
                        </a:rPr>
                        <a:t>UK</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gridSpan="2">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chemeClr val="tx1"/>
                        </a:solidFill>
                        <a:effectLst/>
                        <a:latin typeface="Arial"/>
                        <a:ea typeface="+mn-ea"/>
                        <a:cs typeface="+mn-cs"/>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446973">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kern="1200" cap="none" normalizeH="0" baseline="0" dirty="0">
                          <a:ln>
                            <a:noFill/>
                          </a:ln>
                          <a:solidFill>
                            <a:srgbClr val="FFFFFF"/>
                          </a:solidFill>
                          <a:effectLst/>
                          <a:latin typeface="Arial" panose="020B0604020202020204" pitchFamily="34" charset="0"/>
                          <a:ea typeface="Geneva"/>
                          <a:cs typeface="Geneva"/>
                        </a:rPr>
                        <a:t>S.no.</a:t>
                      </a: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15EA5"/>
                    </a:solidFill>
                  </a:tcPr>
                </a:tc>
                <a:tc gridSpan="2">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kern="1200" cap="none" normalizeH="0" baseline="0" dirty="0">
                          <a:ln>
                            <a:noFill/>
                          </a:ln>
                          <a:solidFill>
                            <a:srgbClr val="FFFFFF"/>
                          </a:solidFill>
                          <a:effectLst/>
                          <a:latin typeface="Arial" panose="020B0604020202020204" pitchFamily="34" charset="0"/>
                          <a:ea typeface="Geneva"/>
                          <a:cs typeface="Geneva"/>
                        </a:rPr>
                        <a:t>Patient Support Program name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hMerge="1">
                  <a:txBody>
                    <a:bodyPr/>
                    <a:lstStyle/>
                    <a:p>
                      <a:endParaRPr lang="en-US"/>
                    </a:p>
                  </a:txBody>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kern="1200" cap="none" normalizeH="0" baseline="0" dirty="0" smtClean="0">
                          <a:ln>
                            <a:noFill/>
                          </a:ln>
                          <a:solidFill>
                            <a:srgbClr val="FFFFFF"/>
                          </a:solidFill>
                          <a:effectLst/>
                          <a:latin typeface="Arial" panose="020B0604020202020204" pitchFamily="34" charset="0"/>
                          <a:ea typeface="Geneva"/>
                          <a:cs typeface="Geneva"/>
                        </a:rPr>
                        <a:t>Company</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kern="1200" cap="none" normalizeH="0" baseline="0" dirty="0" smtClean="0">
                          <a:ln>
                            <a:noFill/>
                          </a:ln>
                          <a:solidFill>
                            <a:srgbClr val="FFFFFF"/>
                          </a:solidFill>
                          <a:effectLst/>
                          <a:latin typeface="Arial" panose="020B0604020202020204" pitchFamily="34" charset="0"/>
                          <a:ea typeface="Geneva"/>
                          <a:cs typeface="Geneva"/>
                        </a:rPr>
                        <a:t>PSP Design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kern="1200" cap="none" normalizeH="0" baseline="0" dirty="0" smtClean="0">
                          <a:ln>
                            <a:noFill/>
                          </a:ln>
                          <a:solidFill>
                            <a:srgbClr val="FFFFFF"/>
                          </a:solidFill>
                          <a:effectLst/>
                          <a:latin typeface="Arial" panose="020B0604020202020204" pitchFamily="34" charset="0"/>
                          <a:ea typeface="Geneva"/>
                          <a:cs typeface="Geneva"/>
                        </a:rPr>
                        <a:t>Product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kern="1200" cap="none" normalizeH="0" baseline="0" dirty="0" smtClean="0">
                          <a:ln>
                            <a:noFill/>
                          </a:ln>
                          <a:solidFill>
                            <a:srgbClr val="FFFFFF"/>
                          </a:solidFill>
                          <a:effectLst/>
                          <a:latin typeface="Arial" panose="020B0604020202020204" pitchFamily="34" charset="0"/>
                          <a:ea typeface="Geneva"/>
                          <a:cs typeface="Geneva"/>
                        </a:rPr>
                        <a:t>Disease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kern="1200" cap="none" normalizeH="0" baseline="0" dirty="0" smtClean="0">
                          <a:ln>
                            <a:noFill/>
                          </a:ln>
                          <a:solidFill>
                            <a:srgbClr val="FFFFFF"/>
                          </a:solidFill>
                          <a:effectLst/>
                          <a:latin typeface="Arial" panose="020B0604020202020204" pitchFamily="34" charset="0"/>
                          <a:ea typeface="Geneva"/>
                          <a:cs typeface="Geneva"/>
                        </a:rPr>
                        <a:t>Brief description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r>
              <a:tr h="1035341">
                <a:tc>
                  <a:txBody>
                    <a:bodyPr/>
                    <a:lstStyle/>
                    <a:p>
                      <a:pPr marL="0" marR="0" lvl="0" indent="0" algn="ctr" defTabSz="1042325" rtl="0" eaLnBrk="1" fontAlgn="ctr" latinLnBrk="0" hangingPunct="1">
                        <a:lnSpc>
                          <a:spcPct val="100000"/>
                        </a:lnSpc>
                        <a:spcBef>
                          <a:spcPct val="0"/>
                        </a:spcBef>
                        <a:spcAft>
                          <a:spcPct val="0"/>
                        </a:spcAft>
                        <a:buClr>
                          <a:srgbClr val="003250"/>
                        </a:buClr>
                        <a:buSzPct val="80000"/>
                        <a:buFontTx/>
                        <a:buNone/>
                        <a:tabLst/>
                        <a:defRPr/>
                      </a:pPr>
                      <a:r>
                        <a:rPr lang="en-GB" sz="1200" b="0" i="0" u="none" strike="noStrike" kern="1200" noProof="0" dirty="0" smtClean="0">
                          <a:solidFill>
                            <a:srgbClr val="595959"/>
                          </a:solidFill>
                          <a:effectLst/>
                          <a:latin typeface="Arial"/>
                          <a:ea typeface="+mn-ea"/>
                          <a:cs typeface="+mn-cs"/>
                        </a:rPr>
                        <a:t>6.</a:t>
                      </a:r>
                    </a:p>
                  </a:txBody>
                  <a:tcPr marL="0" marR="0" marT="0" marB="0" anchor="ctr">
                    <a:lnL cap="flat">
                      <a:noFill/>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gridSpan="2">
                  <a:txBody>
                    <a:bodyPr/>
                    <a:lstStyle/>
                    <a:p>
                      <a:pPr marL="0" algn="ctr" defTabSz="1042325" rtl="0" eaLnBrk="1" fontAlgn="ctr" latinLnBrk="0" hangingPunct="1">
                        <a:lnSpc>
                          <a:spcPts val="800"/>
                        </a:lnSpc>
                      </a:pPr>
                      <a:r>
                        <a:rPr lang="en-US" sz="1200" b="0" i="0" u="none" strike="noStrike" kern="1200" dirty="0" smtClean="0">
                          <a:solidFill>
                            <a:srgbClr val="595959"/>
                          </a:solidFill>
                          <a:effectLst/>
                          <a:latin typeface="Arial"/>
                          <a:ea typeface="+mn-ea"/>
                          <a:cs typeface="+mn-cs"/>
                        </a:rPr>
                        <a:t>Leukemia Care</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algn="ctr" defTabSz="1042325" rtl="0" eaLnBrk="1" fontAlgn="ctr" latinLnBrk="0" hangingPunct="1">
                        <a:lnSpc>
                          <a:spcPts val="800"/>
                        </a:lnSpc>
                      </a:pPr>
                      <a:r>
                        <a:rPr lang="en-US" sz="1200" b="0" i="0" u="none" strike="noStrike" kern="1200" dirty="0" err="1" smtClean="0">
                          <a:solidFill>
                            <a:srgbClr val="595959"/>
                          </a:solidFill>
                          <a:effectLst/>
                          <a:latin typeface="Arial"/>
                          <a:ea typeface="+mn-ea"/>
                          <a:cs typeface="+mn-cs"/>
                        </a:rPr>
                        <a:t>Celgene</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smtClean="0">
                          <a:solidFill>
                            <a:srgbClr val="595959"/>
                          </a:solidFill>
                          <a:effectLst/>
                          <a:latin typeface="Arial"/>
                          <a:ea typeface="+mn-ea"/>
                          <a:cs typeface="+mn-cs"/>
                        </a:rPr>
                        <a:t>Leukemia</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err="1" smtClean="0">
                          <a:solidFill>
                            <a:srgbClr val="595959"/>
                          </a:solidFill>
                          <a:effectLst/>
                          <a:latin typeface="Arial"/>
                          <a:ea typeface="+mn-ea"/>
                          <a:cs typeface="+mn-cs"/>
                        </a:rPr>
                        <a:t>Celgene</a:t>
                      </a:r>
                      <a:r>
                        <a:rPr lang="en-US" sz="1200" b="0" i="0" u="none" strike="noStrike" kern="1200" dirty="0" smtClean="0">
                          <a:solidFill>
                            <a:srgbClr val="595959"/>
                          </a:solidFill>
                          <a:effectLst/>
                          <a:latin typeface="Arial"/>
                          <a:ea typeface="+mn-ea"/>
                          <a:cs typeface="+mn-cs"/>
                        </a:rPr>
                        <a:t> provides patient helpline called as </a:t>
                      </a:r>
                      <a:r>
                        <a:rPr lang="en-US" sz="1200" b="0" i="0" u="none" strike="noStrike" kern="1200" dirty="0" err="1" smtClean="0">
                          <a:solidFill>
                            <a:srgbClr val="595959"/>
                          </a:solidFill>
                          <a:effectLst/>
                          <a:latin typeface="Arial"/>
                          <a:ea typeface="+mn-ea"/>
                          <a:cs typeface="+mn-cs"/>
                        </a:rPr>
                        <a:t>Leukaemia</a:t>
                      </a:r>
                      <a:r>
                        <a:rPr lang="en-US" sz="1200" b="0" i="0" u="none" strike="noStrike" kern="1200" dirty="0" smtClean="0">
                          <a:solidFill>
                            <a:srgbClr val="595959"/>
                          </a:solidFill>
                          <a:effectLst/>
                          <a:latin typeface="Arial"/>
                          <a:ea typeface="+mn-ea"/>
                          <a:cs typeface="+mn-cs"/>
                        </a:rPr>
                        <a:t> CARE’s patient helpline – £13,000.00. This helpline provides patients with information and support facilities</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r>
              <a:tr h="1091337">
                <a:tc>
                  <a:txBody>
                    <a:bodyPr/>
                    <a:lstStyle/>
                    <a:p>
                      <a:pPr marL="0" marR="0" lvl="0" indent="0" algn="ctr" defTabSz="1042325" rtl="0" eaLnBrk="1" fontAlgn="ctr" latinLnBrk="0" hangingPunct="1">
                        <a:lnSpc>
                          <a:spcPts val="800"/>
                        </a:lnSpc>
                        <a:spcBef>
                          <a:spcPct val="0"/>
                        </a:spcBef>
                        <a:spcAft>
                          <a:spcPct val="0"/>
                        </a:spcAft>
                        <a:buClr>
                          <a:srgbClr val="003250"/>
                        </a:buClr>
                        <a:buSzPct val="80000"/>
                        <a:buFontTx/>
                        <a:buNone/>
                        <a:tabLst/>
                        <a:defRPr/>
                      </a:pPr>
                      <a:r>
                        <a:rPr lang="en-GB" sz="1200" b="0" i="0" u="none" strike="noStrike" kern="1200" dirty="0" smtClean="0">
                          <a:solidFill>
                            <a:srgbClr val="595959"/>
                          </a:solidFill>
                          <a:effectLst/>
                          <a:latin typeface="Arial"/>
                          <a:ea typeface="+mn-ea"/>
                          <a:cs typeface="+mn-cs"/>
                        </a:rPr>
                        <a:t>7.</a:t>
                      </a:r>
                    </a:p>
                  </a:txBody>
                  <a:tcPr marL="83022" marR="83022" marT="41511" marB="41511"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smtClean="0">
                          <a:solidFill>
                            <a:srgbClr val="595959"/>
                          </a:solidFill>
                          <a:effectLst/>
                          <a:latin typeface="Arial"/>
                          <a:ea typeface="+mn-ea"/>
                          <a:cs typeface="+mn-cs"/>
                        </a:rPr>
                        <a:t>Home care patient support </a:t>
                      </a:r>
                      <a:r>
                        <a:rPr lang="en-US" sz="1200" b="0" i="0" u="none" strike="noStrike" kern="1200" dirty="0" err="1" smtClean="0">
                          <a:solidFill>
                            <a:srgbClr val="595959"/>
                          </a:solidFill>
                          <a:effectLst/>
                          <a:latin typeface="Arial"/>
                          <a:ea typeface="+mn-ea"/>
                          <a:cs typeface="+mn-cs"/>
                        </a:rPr>
                        <a:t>programme</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smtClean="0">
                          <a:solidFill>
                            <a:srgbClr val="595959"/>
                          </a:solidFill>
                          <a:effectLst/>
                          <a:latin typeface="Arial"/>
                          <a:ea typeface="+mn-ea"/>
                          <a:cs typeface="+mn-cs"/>
                        </a:rPr>
                        <a:t>Pfizer</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smtClean="0">
                          <a:solidFill>
                            <a:srgbClr val="595959"/>
                          </a:solidFill>
                          <a:effectLst/>
                          <a:latin typeface="Arial"/>
                          <a:ea typeface="+mn-ea"/>
                          <a:cs typeface="+mn-cs"/>
                        </a:rPr>
                        <a:t>Oral &amp; Renal Cancer</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smtClean="0">
                          <a:solidFill>
                            <a:srgbClr val="595959"/>
                          </a:solidFill>
                          <a:effectLst/>
                          <a:latin typeface="Arial"/>
                          <a:ea typeface="+mn-ea"/>
                          <a:cs typeface="+mn-cs"/>
                        </a:rPr>
                        <a:t>The company provides a homecare patient support </a:t>
                      </a:r>
                      <a:r>
                        <a:rPr lang="en-US" sz="1200" b="0" i="0" u="none" strike="noStrike" kern="1200" dirty="0" err="1" smtClean="0">
                          <a:solidFill>
                            <a:srgbClr val="595959"/>
                          </a:solidFill>
                          <a:effectLst/>
                          <a:latin typeface="Arial"/>
                          <a:ea typeface="+mn-ea"/>
                          <a:cs typeface="+mn-cs"/>
                        </a:rPr>
                        <a:t>programme</a:t>
                      </a:r>
                      <a:r>
                        <a:rPr lang="en-US" sz="1200" b="0" i="0" u="none" strike="noStrike" kern="1200" dirty="0" smtClean="0">
                          <a:solidFill>
                            <a:srgbClr val="595959"/>
                          </a:solidFill>
                          <a:effectLst/>
                          <a:latin typeface="Arial"/>
                          <a:ea typeface="+mn-ea"/>
                          <a:cs typeface="+mn-cs"/>
                        </a:rPr>
                        <a:t> to healthcare </a:t>
                      </a:r>
                      <a:r>
                        <a:rPr lang="en-US" sz="1200" b="0" i="0" u="none" strike="noStrike" kern="1200" dirty="0" err="1" smtClean="0">
                          <a:solidFill>
                            <a:srgbClr val="595959"/>
                          </a:solidFill>
                          <a:effectLst/>
                          <a:latin typeface="Arial"/>
                          <a:ea typeface="+mn-ea"/>
                          <a:cs typeface="+mn-cs"/>
                        </a:rPr>
                        <a:t>organisations</a:t>
                      </a:r>
                      <a:r>
                        <a:rPr lang="en-US" sz="1200" b="0" i="0" u="none" strike="noStrike" kern="1200" dirty="0" smtClean="0">
                          <a:solidFill>
                            <a:srgbClr val="595959"/>
                          </a:solidFill>
                          <a:effectLst/>
                          <a:latin typeface="Arial"/>
                          <a:ea typeface="+mn-ea"/>
                          <a:cs typeface="+mn-cs"/>
                        </a:rPr>
                        <a:t> and healthcare professionals for patients who have been prescribed Pfizer's oral renal oncology medicines in accordance with their marketing </a:t>
                      </a:r>
                      <a:r>
                        <a:rPr lang="en-US" sz="1200" b="0" i="0" u="none" strike="noStrike" kern="1200" dirty="0" err="1" smtClean="0">
                          <a:solidFill>
                            <a:srgbClr val="595959"/>
                          </a:solidFill>
                          <a:effectLst/>
                          <a:latin typeface="Arial"/>
                          <a:ea typeface="+mn-ea"/>
                          <a:cs typeface="+mn-cs"/>
                        </a:rPr>
                        <a:t>authorisation</a:t>
                      </a:r>
                      <a:r>
                        <a:rPr lang="en-US" sz="1200" b="0" i="0" u="none" strike="noStrike" kern="1200" dirty="0" smtClean="0">
                          <a:solidFill>
                            <a:srgbClr val="595959"/>
                          </a:solidFill>
                          <a:effectLst/>
                          <a:latin typeface="Arial"/>
                          <a:ea typeface="+mn-ea"/>
                          <a:cs typeface="+mn-cs"/>
                        </a:rPr>
                        <a:t>. Within the program homecare nursing support</a:t>
                      </a:r>
                      <a:r>
                        <a:rPr lang="en-US" sz="1200" b="0" i="0" u="none" strike="noStrike" kern="1200" baseline="0" dirty="0" smtClean="0">
                          <a:solidFill>
                            <a:srgbClr val="595959"/>
                          </a:solidFill>
                          <a:effectLst/>
                          <a:latin typeface="Arial"/>
                          <a:ea typeface="+mn-ea"/>
                          <a:cs typeface="+mn-cs"/>
                        </a:rPr>
                        <a:t> is provided</a:t>
                      </a:r>
                      <a:r>
                        <a:rPr lang="en-US" sz="1200" b="0" i="0" u="none" strike="noStrike" kern="1200" dirty="0" smtClean="0">
                          <a:solidFill>
                            <a:srgbClr val="595959"/>
                          </a:solidFill>
                          <a:effectLst/>
                          <a:latin typeface="Arial"/>
                          <a:ea typeface="+mn-ea"/>
                          <a:cs typeface="+mn-cs"/>
                        </a:rPr>
                        <a:t>.</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r>
              <a:tr h="1439040">
                <a:tc>
                  <a:txBody>
                    <a:bodyPr/>
                    <a:lstStyle/>
                    <a:p>
                      <a:pPr marL="0" marR="0" lvl="0" indent="0" algn="ctr" defTabSz="1042325" rtl="0" eaLnBrk="1" fontAlgn="ctr" latinLnBrk="0" hangingPunct="1">
                        <a:lnSpc>
                          <a:spcPts val="800"/>
                        </a:lnSpc>
                        <a:spcBef>
                          <a:spcPct val="0"/>
                        </a:spcBef>
                        <a:spcAft>
                          <a:spcPct val="0"/>
                        </a:spcAft>
                        <a:buClr>
                          <a:srgbClr val="003250"/>
                        </a:buClr>
                        <a:buSzPct val="80000"/>
                        <a:buFontTx/>
                        <a:buNone/>
                        <a:tabLst/>
                        <a:defRPr/>
                      </a:pPr>
                      <a:r>
                        <a:rPr lang="en-GB" sz="1200" b="0" i="0" u="none" strike="noStrike" kern="1200" dirty="0" smtClean="0">
                          <a:solidFill>
                            <a:srgbClr val="595959"/>
                          </a:solidFill>
                          <a:effectLst/>
                          <a:latin typeface="Arial"/>
                          <a:ea typeface="+mn-ea"/>
                          <a:cs typeface="+mn-cs"/>
                        </a:rPr>
                        <a:t>8.</a:t>
                      </a:r>
                    </a:p>
                  </a:txBody>
                  <a:tcPr marL="83022" marR="83022" marT="41511" marB="41511"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err="1" smtClean="0">
                          <a:solidFill>
                            <a:srgbClr val="595959"/>
                          </a:solidFill>
                          <a:effectLst/>
                          <a:latin typeface="Arial"/>
                          <a:ea typeface="+mn-ea"/>
                          <a:cs typeface="+mn-cs"/>
                        </a:rPr>
                        <a:t>PfizerLife</a:t>
                      </a:r>
                      <a:endParaRPr lang="en-US" sz="1200" b="0" i="0" u="none" strike="noStrike" kern="1200" dirty="0" smtClean="0">
                        <a:solidFill>
                          <a:srgbClr val="595959"/>
                        </a:solidFill>
                        <a:effectLst/>
                        <a:latin typeface="Arial"/>
                        <a:ea typeface="+mn-ea"/>
                        <a:cs typeface="+mn-cs"/>
                      </a:endParaRP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smtClean="0">
                          <a:solidFill>
                            <a:srgbClr val="595959"/>
                          </a:solidFill>
                          <a:effectLst/>
                          <a:latin typeface="Arial"/>
                          <a:ea typeface="+mn-ea"/>
                          <a:cs typeface="+mn-cs"/>
                        </a:rPr>
                        <a:t>Pfizer</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Disease centric</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1042325" rtl="0" eaLnBrk="1" fontAlgn="ctr" latinLnBrk="0" hangingPunct="1">
                        <a:lnSpc>
                          <a:spcPts val="8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NA</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smtClean="0">
                          <a:solidFill>
                            <a:srgbClr val="595959"/>
                          </a:solidFill>
                          <a:effectLst/>
                          <a:latin typeface="Arial"/>
                          <a:ea typeface="+mn-ea"/>
                          <a:cs typeface="+mn-cs"/>
                        </a:rPr>
                        <a:t>Various diseases</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smtClean="0">
                          <a:solidFill>
                            <a:srgbClr val="595959"/>
                          </a:solidFill>
                          <a:effectLst/>
                          <a:latin typeface="Arial"/>
                          <a:ea typeface="+mn-ea"/>
                          <a:cs typeface="+mn-cs"/>
                        </a:rPr>
                        <a:t>It is a website to raise awareness around multiple indications such as Arthritis, Diabetes, Cancer, </a:t>
                      </a:r>
                      <a:r>
                        <a:rPr lang="en-US" sz="1200" b="0" i="0" u="none" strike="noStrike" kern="1200" dirty="0" err="1" smtClean="0">
                          <a:solidFill>
                            <a:srgbClr val="595959"/>
                          </a:solidFill>
                          <a:effectLst/>
                          <a:latin typeface="Arial"/>
                          <a:ea typeface="+mn-ea"/>
                          <a:cs typeface="+mn-cs"/>
                        </a:rPr>
                        <a:t>Haemophilia</a:t>
                      </a:r>
                      <a:r>
                        <a:rPr lang="en-US" sz="1200" b="0" i="0" u="none" strike="noStrike" kern="1200" dirty="0" smtClean="0">
                          <a:solidFill>
                            <a:srgbClr val="595959"/>
                          </a:solidFill>
                          <a:effectLst/>
                          <a:latin typeface="Arial"/>
                          <a:ea typeface="+mn-ea"/>
                          <a:cs typeface="+mn-cs"/>
                        </a:rPr>
                        <a:t> etc. The website has separate segments for each disease. It also has videos from dietician, fitness expert and pharmacist to help people better cope with their diagnosis. The website also has a GP who supports people in preparing questionnaire for doctor-patient visits.</a:t>
                      </a:r>
                    </a:p>
                    <a:p>
                      <a:pPr marL="0" algn="ctr" defTabSz="1042325" rtl="0" eaLnBrk="1" fontAlgn="ctr" latinLnBrk="0" hangingPunct="1">
                        <a:lnSpc>
                          <a:spcPct val="100000"/>
                        </a:lnSpc>
                      </a:pP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TextBox 3"/>
          <p:cNvSpPr txBox="1"/>
          <p:nvPr/>
        </p:nvSpPr>
        <p:spPr>
          <a:xfrm>
            <a:off x="678348" y="6316457"/>
            <a:ext cx="7680960" cy="230832"/>
          </a:xfrm>
          <a:prstGeom prst="rect">
            <a:avLst/>
          </a:prstGeom>
          <a:noFill/>
        </p:spPr>
        <p:txBody>
          <a:bodyPr wrap="square" lIns="0" rIns="0" rtlCol="0">
            <a:spAutoFit/>
          </a:bodyPr>
          <a:lstStyle/>
          <a:p>
            <a:pPr defTabSz="914400" fontAlgn="base">
              <a:spcBef>
                <a:spcPts val="600"/>
              </a:spcBef>
              <a:spcAft>
                <a:spcPts val="300"/>
              </a:spcAft>
              <a:buClr>
                <a:prstClr val="black"/>
              </a:buClr>
            </a:pPr>
            <a:r>
              <a:rPr lang="en-US" sz="900" kern="0" dirty="0" smtClean="0">
                <a:solidFill>
                  <a:prstClr val="black">
                    <a:lumMod val="65000"/>
                    <a:lumOff val="35000"/>
                  </a:prstClr>
                </a:solidFill>
              </a:rPr>
              <a:t>Sources: </a:t>
            </a:r>
            <a:r>
              <a:rPr lang="en-US" sz="900" kern="0" dirty="0">
                <a:solidFill>
                  <a:prstClr val="black">
                    <a:lumMod val="65000"/>
                    <a:lumOff val="35000"/>
                  </a:prstClr>
                </a:solidFill>
              </a:rPr>
              <a:t>6</a:t>
            </a:r>
            <a:r>
              <a:rPr lang="en-US" sz="900" kern="0" dirty="0" smtClean="0">
                <a:solidFill>
                  <a:prstClr val="black">
                    <a:lumMod val="65000"/>
                    <a:lumOff val="35000"/>
                  </a:prstClr>
                </a:solidFill>
              </a:rPr>
              <a:t>.</a:t>
            </a:r>
            <a:r>
              <a:rPr lang="en-US" sz="900" kern="0" dirty="0" smtClean="0">
                <a:solidFill>
                  <a:prstClr val="black">
                    <a:lumMod val="65000"/>
                    <a:lumOff val="35000"/>
                  </a:prstClr>
                </a:solidFill>
                <a:hlinkClick r:id="rId2"/>
              </a:rPr>
              <a:t>Leukemia Care</a:t>
            </a:r>
            <a:r>
              <a:rPr lang="en-US" sz="900" kern="0" dirty="0" smtClean="0">
                <a:solidFill>
                  <a:prstClr val="black">
                    <a:lumMod val="65000"/>
                    <a:lumOff val="35000"/>
                  </a:prstClr>
                </a:solidFill>
              </a:rPr>
              <a:t> ; </a:t>
            </a:r>
            <a:r>
              <a:rPr lang="en-US" sz="900" kern="0" dirty="0">
                <a:solidFill>
                  <a:prstClr val="black">
                    <a:lumMod val="65000"/>
                    <a:lumOff val="35000"/>
                  </a:prstClr>
                </a:solidFill>
              </a:rPr>
              <a:t>7</a:t>
            </a:r>
            <a:r>
              <a:rPr lang="en-US" sz="900" kern="0" dirty="0" smtClean="0">
                <a:solidFill>
                  <a:prstClr val="black">
                    <a:lumMod val="65000"/>
                    <a:lumOff val="35000"/>
                  </a:prstClr>
                </a:solidFill>
              </a:rPr>
              <a:t>.</a:t>
            </a:r>
            <a:r>
              <a:rPr lang="en-US" sz="900" kern="0" dirty="0" smtClean="0">
                <a:solidFill>
                  <a:prstClr val="black">
                    <a:lumMod val="65000"/>
                    <a:lumOff val="35000"/>
                  </a:prstClr>
                </a:solidFill>
                <a:hlinkClick r:id="rId3"/>
              </a:rPr>
              <a:t>Home care patient support program</a:t>
            </a:r>
            <a:r>
              <a:rPr lang="en-US" sz="900" kern="0" dirty="0" smtClean="0">
                <a:solidFill>
                  <a:prstClr val="black">
                    <a:lumMod val="65000"/>
                    <a:lumOff val="35000"/>
                  </a:prstClr>
                </a:solidFill>
              </a:rPr>
              <a:t> ; </a:t>
            </a:r>
            <a:r>
              <a:rPr lang="en-US" sz="900" kern="0" dirty="0">
                <a:solidFill>
                  <a:prstClr val="black">
                    <a:lumMod val="65000"/>
                    <a:lumOff val="35000"/>
                  </a:prstClr>
                </a:solidFill>
              </a:rPr>
              <a:t>8</a:t>
            </a:r>
            <a:r>
              <a:rPr lang="en-US" sz="900" kern="0" dirty="0" smtClean="0">
                <a:solidFill>
                  <a:prstClr val="black">
                    <a:lumMod val="65000"/>
                    <a:lumOff val="35000"/>
                  </a:prstClr>
                </a:solidFill>
              </a:rPr>
              <a:t>.</a:t>
            </a:r>
            <a:r>
              <a:rPr lang="en-US" sz="900" kern="0" dirty="0" smtClean="0">
                <a:solidFill>
                  <a:prstClr val="black">
                    <a:lumMod val="65000"/>
                    <a:lumOff val="35000"/>
                  </a:prstClr>
                </a:solidFill>
                <a:hlinkClick r:id="rId4"/>
              </a:rPr>
              <a:t>Pfizer Life</a:t>
            </a:r>
            <a:r>
              <a:rPr lang="en-US" sz="900" kern="0" dirty="0" smtClean="0">
                <a:solidFill>
                  <a:prstClr val="black">
                    <a:lumMod val="65000"/>
                    <a:lumOff val="35000"/>
                  </a:prstClr>
                </a:solidFill>
              </a:rPr>
              <a:t> </a:t>
            </a:r>
            <a:endParaRPr lang="en-US" sz="900" kern="0" dirty="0">
              <a:solidFill>
                <a:prstClr val="black">
                  <a:lumMod val="65000"/>
                  <a:lumOff val="35000"/>
                </a:prstClr>
              </a:solidFill>
            </a:endParaRPr>
          </a:p>
        </p:txBody>
      </p:sp>
      <p:sp>
        <p:nvSpPr>
          <p:cNvPr id="7" name="Title 1"/>
          <p:cNvSpPr txBox="1">
            <a:spLocks/>
          </p:cNvSpPr>
          <p:nvPr/>
        </p:nvSpPr>
        <p:spPr>
          <a:xfrm>
            <a:off x="185057" y="177121"/>
            <a:ext cx="10515600" cy="973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t>
            </a:r>
            <a:r>
              <a:rPr lang="en-US" sz="2800" dirty="0" smtClean="0"/>
              <a:t>Analysis: Country </a:t>
            </a:r>
            <a:r>
              <a:rPr lang="en-US" sz="2800" dirty="0" smtClean="0"/>
              <a:t>wise details of </a:t>
            </a:r>
            <a:r>
              <a:rPr lang="en-US" sz="2800" dirty="0"/>
              <a:t>PSP:UK (2/8)</a:t>
            </a:r>
            <a:endParaRPr lang="en-US" sz="2800" dirty="0"/>
          </a:p>
        </p:txBody>
      </p:sp>
    </p:spTree>
    <p:extLst>
      <p:ext uri="{BB962C8B-B14F-4D97-AF65-F5344CB8AC3E}">
        <p14:creationId xmlns:p14="http://schemas.microsoft.com/office/powerpoint/2010/main" val="330064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34351" y="-18079"/>
            <a:ext cx="10515600" cy="1325563"/>
          </a:xfrm>
        </p:spPr>
        <p:txBody>
          <a:bodyPr>
            <a:normAutofit/>
          </a:bodyPr>
          <a:lstStyle/>
          <a:p>
            <a:r>
              <a:rPr lang="en-IN" sz="3200" dirty="0" smtClean="0"/>
              <a:t>Content</a:t>
            </a:r>
            <a:endParaRPr lang="en-US" sz="3200" dirty="0"/>
          </a:p>
        </p:txBody>
      </p:sp>
      <p:sp>
        <p:nvSpPr>
          <p:cNvPr id="3" name="Content Placeholder 2"/>
          <p:cNvSpPr>
            <a:spLocks noGrp="1"/>
          </p:cNvSpPr>
          <p:nvPr>
            <p:ph idx="1"/>
          </p:nvPr>
        </p:nvSpPr>
        <p:spPr>
          <a:xfrm>
            <a:off x="1676400" y="1307484"/>
            <a:ext cx="4401671" cy="4351338"/>
          </a:xfrm>
        </p:spPr>
        <p:txBody>
          <a:bodyPr/>
          <a:lstStyle/>
          <a:p>
            <a:r>
              <a:rPr lang="en-IN" b="1" dirty="0" smtClean="0"/>
              <a:t>Executive Summary</a:t>
            </a:r>
          </a:p>
          <a:p>
            <a:r>
              <a:rPr lang="en-IN" b="1" dirty="0"/>
              <a:t>Introduction</a:t>
            </a:r>
          </a:p>
          <a:p>
            <a:r>
              <a:rPr lang="en-IN" b="1" dirty="0"/>
              <a:t>Research Description</a:t>
            </a:r>
          </a:p>
          <a:p>
            <a:r>
              <a:rPr lang="en-US" b="1" dirty="0"/>
              <a:t>Project Methodology</a:t>
            </a:r>
          </a:p>
          <a:p>
            <a:r>
              <a:rPr lang="en-US" b="1" dirty="0"/>
              <a:t>Results &amp; Analysis</a:t>
            </a:r>
          </a:p>
          <a:p>
            <a:r>
              <a:rPr lang="en-US" b="1" dirty="0"/>
              <a:t>Discussion</a:t>
            </a:r>
          </a:p>
          <a:p>
            <a:r>
              <a:rPr lang="en-US" b="1" dirty="0"/>
              <a:t>Conclusion</a:t>
            </a:r>
            <a:endParaRPr lang="en-IN" b="1" dirty="0"/>
          </a:p>
          <a:p>
            <a:pPr marL="0" indent="0">
              <a:buNone/>
            </a:pPr>
            <a:endParaRPr lang="en-IN" dirty="0"/>
          </a:p>
        </p:txBody>
      </p:sp>
    </p:spTree>
    <p:extLst>
      <p:ext uri="{BB962C8B-B14F-4D97-AF65-F5344CB8AC3E}">
        <p14:creationId xmlns:p14="http://schemas.microsoft.com/office/powerpoint/2010/main" val="2647425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0"/>
          <p:cNvGraphicFramePr>
            <a:graphicFrameLocks noGrp="1"/>
          </p:cNvGraphicFramePr>
          <p:nvPr>
            <p:extLst>
              <p:ext uri="{D42A27DB-BD31-4B8C-83A1-F6EECF244321}">
                <p14:modId xmlns:p14="http://schemas.microsoft.com/office/powerpoint/2010/main" val="1482766682"/>
              </p:ext>
            </p:extLst>
          </p:nvPr>
        </p:nvGraphicFramePr>
        <p:xfrm>
          <a:off x="609599" y="1283341"/>
          <a:ext cx="10983686" cy="4218044"/>
        </p:xfrm>
        <a:graphic>
          <a:graphicData uri="http://schemas.openxmlformats.org/drawingml/2006/table">
            <a:tbl>
              <a:tblPr/>
              <a:tblGrid>
                <a:gridCol w="1418582"/>
                <a:gridCol w="1444362"/>
                <a:gridCol w="729343"/>
                <a:gridCol w="849085"/>
                <a:gridCol w="936172"/>
                <a:gridCol w="979714"/>
                <a:gridCol w="4626428"/>
              </a:tblGrid>
              <a:tr h="403944">
                <a:tc>
                  <a:txBody>
                    <a:bodyPr/>
                    <a:lstStyle>
                      <a:lvl1pPr marL="0" algn="l" defTabSz="1051324" rtl="0" eaLnBrk="1" latinLnBrk="0" hangingPunct="1">
                        <a:defRPr sz="2100" kern="1200">
                          <a:solidFill>
                            <a:schemeClr val="tx1"/>
                          </a:solidFill>
                          <a:latin typeface="Arial"/>
                          <a:ea typeface=""/>
                          <a:cs typeface=""/>
                        </a:defRPr>
                      </a:lvl1pPr>
                      <a:lvl2pPr marL="525660" algn="l" defTabSz="1051324" rtl="0" eaLnBrk="1" latinLnBrk="0" hangingPunct="1">
                        <a:defRPr sz="2100" kern="1200">
                          <a:solidFill>
                            <a:schemeClr val="tx1"/>
                          </a:solidFill>
                          <a:latin typeface="Arial"/>
                          <a:ea typeface=""/>
                          <a:cs typeface=""/>
                        </a:defRPr>
                      </a:lvl2pPr>
                      <a:lvl3pPr marL="1051324" algn="l" defTabSz="1051324" rtl="0" eaLnBrk="1" latinLnBrk="0" hangingPunct="1">
                        <a:defRPr sz="2100" kern="1200">
                          <a:solidFill>
                            <a:schemeClr val="tx1"/>
                          </a:solidFill>
                          <a:latin typeface="Arial"/>
                          <a:ea typeface=""/>
                          <a:cs typeface=""/>
                        </a:defRPr>
                      </a:lvl3pPr>
                      <a:lvl4pPr marL="1576981" algn="l" defTabSz="1051324" rtl="0" eaLnBrk="1" latinLnBrk="0" hangingPunct="1">
                        <a:defRPr sz="2100" kern="1200">
                          <a:solidFill>
                            <a:schemeClr val="tx1"/>
                          </a:solidFill>
                          <a:latin typeface="Arial"/>
                          <a:ea typeface=""/>
                          <a:cs typeface=""/>
                        </a:defRPr>
                      </a:lvl4pPr>
                      <a:lvl5pPr marL="2102643" algn="l" defTabSz="1051324" rtl="0" eaLnBrk="1" latinLnBrk="0" hangingPunct="1">
                        <a:defRPr sz="2100" kern="1200">
                          <a:solidFill>
                            <a:schemeClr val="tx1"/>
                          </a:solidFill>
                          <a:latin typeface="Arial"/>
                          <a:ea typeface=""/>
                          <a:cs typeface=""/>
                        </a:defRPr>
                      </a:lvl5pPr>
                      <a:lvl6pPr marL="2628305" algn="l" defTabSz="1051324" rtl="0" eaLnBrk="1" latinLnBrk="0" hangingPunct="1">
                        <a:defRPr sz="2100" kern="1200">
                          <a:solidFill>
                            <a:schemeClr val="tx1"/>
                          </a:solidFill>
                          <a:latin typeface="Arial"/>
                          <a:ea typeface=""/>
                          <a:cs typeface=""/>
                        </a:defRPr>
                      </a:lvl6pPr>
                      <a:lvl7pPr marL="3153966" algn="l" defTabSz="1051324" rtl="0" eaLnBrk="1" latinLnBrk="0" hangingPunct="1">
                        <a:defRPr sz="2100" kern="1200">
                          <a:solidFill>
                            <a:schemeClr val="tx1"/>
                          </a:solidFill>
                          <a:latin typeface="Arial"/>
                          <a:ea typeface=""/>
                          <a:cs typeface=""/>
                        </a:defRPr>
                      </a:lvl7pPr>
                      <a:lvl8pPr marL="3679626" algn="l" defTabSz="1051324" rtl="0" eaLnBrk="1" latinLnBrk="0" hangingPunct="1">
                        <a:defRPr sz="2100" kern="1200">
                          <a:solidFill>
                            <a:schemeClr val="tx1"/>
                          </a:solidFill>
                          <a:latin typeface="Arial"/>
                          <a:ea typeface=""/>
                          <a:cs typeface=""/>
                        </a:defRPr>
                      </a:lvl8pPr>
                      <a:lvl9pPr marL="4205287" algn="l" defTabSz="1051324" rtl="0" eaLnBrk="1" latinLnBrk="0" hangingPunct="1">
                        <a:defRPr sz="2100" kern="1200">
                          <a:solidFill>
                            <a:schemeClr val="tx1"/>
                          </a:solidFill>
                          <a:latin typeface="Arial"/>
                          <a:ea typeface=""/>
                          <a:cs typeface=""/>
                        </a:defRPr>
                      </a:lvl9p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a:ea typeface="Geneva"/>
                          <a:cs typeface="Geneva"/>
                        </a:rPr>
                        <a:t>Germany</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446315">
                <a:tc>
                  <a:txBody>
                    <a:bodyPr/>
                    <a:lstStyle/>
                    <a:p>
                      <a:pPr algn="ctr" fontAlgn="ctr"/>
                      <a:r>
                        <a:rPr lang="en-US" sz="1200" b="1" i="0" u="none" strike="noStrike" dirty="0">
                          <a:solidFill>
                            <a:srgbClr val="FFFFFF"/>
                          </a:solidFill>
                          <a:effectLst/>
                          <a:latin typeface="Arial" panose="020B0604020202020204" pitchFamily="34" charset="0"/>
                        </a:rPr>
                        <a:t>S.no.</a:t>
                      </a: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15EA5"/>
                    </a:solidFill>
                  </a:tcPr>
                </a:tc>
                <a:tc>
                  <a:txBody>
                    <a:bodyPr/>
                    <a:lstStyle/>
                    <a:p>
                      <a:pPr algn="ctr" fontAlgn="ctr"/>
                      <a:r>
                        <a:rPr lang="en-US" sz="1200" b="1" i="0" u="none" strike="noStrike" dirty="0">
                          <a:solidFill>
                            <a:srgbClr val="FFFFFF"/>
                          </a:solidFill>
                          <a:effectLst/>
                          <a:latin typeface="Arial" panose="020B0604020202020204" pitchFamily="34" charset="0"/>
                        </a:rPr>
                        <a:t>Patient Support Program name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cap="none" normalizeH="0" baseline="0" dirty="0" smtClean="0">
                          <a:ln>
                            <a:noFill/>
                          </a:ln>
                          <a:solidFill>
                            <a:srgbClr val="FFFFFF"/>
                          </a:solidFill>
                          <a:effectLst/>
                          <a:latin typeface="Arial" panose="020B0604020202020204" pitchFamily="34" charset="0"/>
                          <a:ea typeface="Geneva"/>
                          <a:cs typeface="Geneva"/>
                        </a:rPr>
                        <a:t>Company</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PSP Design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Product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Disease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Brief description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r>
              <a:tr h="1369383">
                <a:tc>
                  <a:txBody>
                    <a:bodyPr/>
                    <a:lstStyle/>
                    <a:p>
                      <a:pPr marL="0" marR="0" lvl="0" indent="0" algn="ctr" defTabSz="1042325" rtl="0" eaLnBrk="1" fontAlgn="ctr" latinLnBrk="0" hangingPunct="1">
                        <a:lnSpc>
                          <a:spcPts val="800"/>
                        </a:lnSpc>
                        <a:spcBef>
                          <a:spcPct val="0"/>
                        </a:spcBef>
                        <a:spcAft>
                          <a:spcPct val="0"/>
                        </a:spcAft>
                        <a:buClr>
                          <a:srgbClr val="003250"/>
                        </a:buClr>
                        <a:buSzPct val="80000"/>
                        <a:buFontTx/>
                        <a:buNone/>
                        <a:tabLst/>
                        <a:defRPr/>
                      </a:pPr>
                      <a:r>
                        <a:rPr lang="en-GB" sz="1200" b="0" i="0" u="none" strike="noStrike" kern="1200" noProof="0" dirty="0" smtClean="0">
                          <a:solidFill>
                            <a:srgbClr val="595959"/>
                          </a:solidFill>
                          <a:effectLst/>
                          <a:latin typeface="Arial"/>
                          <a:ea typeface="+mn-ea"/>
                          <a:cs typeface="+mn-cs"/>
                        </a:rPr>
                        <a:t>1.</a:t>
                      </a:r>
                    </a:p>
                    <a:p>
                      <a:pPr marL="0" algn="ctr" defTabSz="1042325" rtl="0" eaLnBrk="1" fontAlgn="ctr" latinLnBrk="0" hangingPunct="1">
                        <a:lnSpc>
                          <a:spcPts val="800"/>
                        </a:lnSpc>
                      </a:pPr>
                      <a:endParaRPr lang="en-US" sz="1200" b="0" i="0" u="none" strike="noStrike" kern="1200" dirty="0">
                        <a:solidFill>
                          <a:srgbClr val="595959"/>
                        </a:solidFill>
                        <a:effectLst/>
                        <a:latin typeface="Arial"/>
                        <a:ea typeface="+mn-ea"/>
                        <a:cs typeface="+mn-cs"/>
                      </a:endParaRP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Novartis Oncology Partnerships and collaborations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Novartis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Oncology</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The program facilitates contact between different interest groups to reveal the needs of patients and their families. The company shares knowledge and encourage the exchange of ideas within the patient organizations about the developments in cancer treatment and the resulting implications for the patient.</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r h="807215">
                <a:tc>
                  <a:txBody>
                    <a:bodyPr/>
                    <a:lstStyle/>
                    <a:p>
                      <a:pPr marL="0" marR="0" lvl="0" indent="0" algn="ctr" defTabSz="1042325" rtl="0" eaLnBrk="1" fontAlgn="ctr" latinLnBrk="0" hangingPunct="1">
                        <a:lnSpc>
                          <a:spcPts val="800"/>
                        </a:lnSpc>
                        <a:spcBef>
                          <a:spcPct val="0"/>
                        </a:spcBef>
                        <a:spcAft>
                          <a:spcPct val="0"/>
                        </a:spcAft>
                        <a:buClr>
                          <a:srgbClr val="003250"/>
                        </a:buClr>
                        <a:buSzPct val="80000"/>
                        <a:buFontTx/>
                        <a:buNone/>
                        <a:tabLst/>
                        <a:defRPr/>
                      </a:pPr>
                      <a:r>
                        <a:rPr lang="en-GB" sz="1200" b="0" i="0" u="none" strike="noStrike" kern="1200" dirty="0" smtClean="0">
                          <a:solidFill>
                            <a:srgbClr val="595959"/>
                          </a:solidFill>
                          <a:effectLst/>
                          <a:latin typeface="Arial"/>
                          <a:ea typeface="+mn-ea"/>
                          <a:cs typeface="+mn-cs"/>
                        </a:rPr>
                        <a:t>2.</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Lung cancer  molecular test and personalized targeted therapies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Pfizer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Lung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This initiative by Pfizer provides information on the need of molecular testing and the testing procedures for lung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r h="1185410">
                <a:tc>
                  <a:txBody>
                    <a:bodyPr/>
                    <a:lstStyle/>
                    <a:p>
                      <a:pPr marL="0" marR="0" lvl="0" indent="0" algn="ctr" defTabSz="1042325" rtl="0" eaLnBrk="1" fontAlgn="ctr" latinLnBrk="0" hangingPunct="1">
                        <a:lnSpc>
                          <a:spcPts val="800"/>
                        </a:lnSpc>
                        <a:spcBef>
                          <a:spcPct val="0"/>
                        </a:spcBef>
                        <a:spcAft>
                          <a:spcPct val="0"/>
                        </a:spcAft>
                        <a:buClr>
                          <a:srgbClr val="003250"/>
                        </a:buClr>
                        <a:buSzPct val="80000"/>
                        <a:buFontTx/>
                        <a:buNone/>
                        <a:tabLst/>
                        <a:defRPr/>
                      </a:pPr>
                      <a:r>
                        <a:rPr lang="en-GB" sz="1200" b="0" i="0" u="none" strike="noStrike" kern="1200" dirty="0" smtClean="0">
                          <a:solidFill>
                            <a:srgbClr val="595959"/>
                          </a:solidFill>
                          <a:effectLst/>
                          <a:latin typeface="Arial"/>
                          <a:ea typeface="+mn-ea"/>
                          <a:cs typeface="+mn-cs"/>
                        </a:rPr>
                        <a:t>3.</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US" sz="1200" b="0" i="0" u="none" strike="noStrike" kern="1200" dirty="0" smtClean="0">
                          <a:solidFill>
                            <a:srgbClr val="595959"/>
                          </a:solidFill>
                          <a:effectLst/>
                          <a:latin typeface="+mn-lt"/>
                          <a:ea typeface="+mn-ea"/>
                          <a:cs typeface="+mn-cs"/>
                        </a:rPr>
                        <a:t>Advanced online community to support cancer patients</a:t>
                      </a:r>
                    </a:p>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endParaRPr lang="en-GB" sz="1200" dirty="0" smtClean="0">
                        <a:solidFill>
                          <a:srgbClr val="595959"/>
                        </a:solidFill>
                        <a:effectLst/>
                        <a:latin typeface="+mj-lt"/>
                        <a:ea typeface="Arial"/>
                        <a:cs typeface="ArialMT"/>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Roche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mj-lt"/>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mj-lt"/>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AML, Lung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Pioneering Healthcare is Roche's Portal for people suffering from cancer. It offers information and a community for people with blood cancer, particularly patients with acute myeloid leukemia .</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bl>
          </a:graphicData>
        </a:graphic>
      </p:graphicFrame>
      <p:sp>
        <p:nvSpPr>
          <p:cNvPr id="10" name="TextBox 9"/>
          <p:cNvSpPr txBox="1"/>
          <p:nvPr/>
        </p:nvSpPr>
        <p:spPr>
          <a:xfrm>
            <a:off x="819544" y="6088241"/>
            <a:ext cx="9246625" cy="230832"/>
          </a:xfrm>
          <a:prstGeom prst="rect">
            <a:avLst/>
          </a:prstGeom>
          <a:noFill/>
        </p:spPr>
        <p:txBody>
          <a:bodyPr wrap="square" lIns="0" rIns="0" rtlCol="0">
            <a:spAutoFit/>
          </a:bodyPr>
          <a:lstStyle/>
          <a:p>
            <a:pPr defTabSz="830184" fontAlgn="base">
              <a:spcBef>
                <a:spcPts val="545"/>
              </a:spcBef>
              <a:spcAft>
                <a:spcPts val="272"/>
              </a:spcAft>
              <a:buClr>
                <a:prstClr val="black"/>
              </a:buClr>
            </a:pPr>
            <a:r>
              <a:rPr lang="en-US" sz="900" i="1" kern="0" dirty="0">
                <a:solidFill>
                  <a:prstClr val="black">
                    <a:lumMod val="65000"/>
                    <a:lumOff val="35000"/>
                  </a:prstClr>
                </a:solidFill>
              </a:rPr>
              <a:t>Sources: </a:t>
            </a:r>
            <a:r>
              <a:rPr lang="en-US" sz="900" i="1" kern="0" dirty="0" smtClean="0">
                <a:solidFill>
                  <a:prstClr val="black">
                    <a:lumMod val="65000"/>
                    <a:lumOff val="35000"/>
                  </a:prstClr>
                </a:solidFill>
              </a:rPr>
              <a:t>1</a:t>
            </a:r>
            <a:r>
              <a:rPr lang="en-US" sz="900" i="1" kern="0" dirty="0">
                <a:solidFill>
                  <a:prstClr val="black">
                    <a:lumMod val="65000"/>
                    <a:lumOff val="35000"/>
                  </a:prstClr>
                </a:solidFill>
              </a:rPr>
              <a:t>.</a:t>
            </a:r>
            <a:r>
              <a:rPr lang="en-US" sz="900" i="1" kern="0" dirty="0" smtClean="0">
                <a:solidFill>
                  <a:prstClr val="black">
                    <a:lumMod val="65000"/>
                    <a:lumOff val="35000"/>
                  </a:prstClr>
                </a:solidFill>
                <a:hlinkClick r:id="rId2"/>
              </a:rPr>
              <a:t>Novartis </a:t>
            </a:r>
            <a:r>
              <a:rPr lang="en-US" sz="900" i="1" kern="0" dirty="0">
                <a:solidFill>
                  <a:prstClr val="black">
                    <a:lumMod val="65000"/>
                    <a:lumOff val="35000"/>
                  </a:prstClr>
                </a:solidFill>
                <a:hlinkClick r:id="rId2"/>
              </a:rPr>
              <a:t>Oncology</a:t>
            </a:r>
            <a:r>
              <a:rPr lang="en-US" sz="900" i="1" kern="0" dirty="0">
                <a:solidFill>
                  <a:prstClr val="black">
                    <a:lumMod val="65000"/>
                    <a:lumOff val="35000"/>
                  </a:prstClr>
                </a:solidFill>
              </a:rPr>
              <a:t> ; 2</a:t>
            </a:r>
            <a:r>
              <a:rPr lang="en-US" sz="900" i="1" kern="0" dirty="0" smtClean="0">
                <a:solidFill>
                  <a:prstClr val="black">
                    <a:lumMod val="65000"/>
                    <a:lumOff val="35000"/>
                  </a:prstClr>
                </a:solidFill>
              </a:rPr>
              <a:t>.</a:t>
            </a:r>
            <a:r>
              <a:rPr lang="en-US" sz="900" i="1" kern="0" dirty="0" smtClean="0">
                <a:solidFill>
                  <a:prstClr val="black">
                    <a:lumMod val="65000"/>
                    <a:lumOff val="35000"/>
                  </a:prstClr>
                </a:solidFill>
                <a:hlinkClick r:id="rId3"/>
              </a:rPr>
              <a:t>Lung </a:t>
            </a:r>
            <a:r>
              <a:rPr lang="en-US" sz="900" i="1" kern="0" dirty="0">
                <a:solidFill>
                  <a:prstClr val="black">
                    <a:lumMod val="65000"/>
                    <a:lumOff val="35000"/>
                  </a:prstClr>
                </a:solidFill>
                <a:hlinkClick r:id="rId3"/>
              </a:rPr>
              <a:t>Cancer Molecular </a:t>
            </a:r>
            <a:r>
              <a:rPr lang="en-US" sz="900" i="1" kern="0" dirty="0" smtClean="0">
                <a:solidFill>
                  <a:prstClr val="black">
                    <a:lumMod val="65000"/>
                    <a:lumOff val="35000"/>
                  </a:prstClr>
                </a:solidFill>
                <a:hlinkClick r:id="rId3"/>
              </a:rPr>
              <a:t>Test</a:t>
            </a:r>
            <a:r>
              <a:rPr lang="en-US" sz="900" i="1" kern="0" dirty="0" smtClean="0">
                <a:solidFill>
                  <a:prstClr val="black">
                    <a:lumMod val="65000"/>
                    <a:lumOff val="35000"/>
                  </a:prstClr>
                </a:solidFill>
              </a:rPr>
              <a:t> ;3.</a:t>
            </a:r>
            <a:r>
              <a:rPr lang="en-US" sz="900" i="1" kern="0" dirty="0" smtClean="0">
                <a:solidFill>
                  <a:prstClr val="black">
                    <a:lumMod val="65000"/>
                    <a:lumOff val="35000"/>
                  </a:prstClr>
                </a:solidFill>
                <a:hlinkClick r:id="rId4"/>
              </a:rPr>
              <a:t>Roche</a:t>
            </a:r>
            <a:r>
              <a:rPr lang="en-US" sz="900" i="1" kern="0" dirty="0" smtClean="0">
                <a:solidFill>
                  <a:prstClr val="black">
                    <a:lumMod val="65000"/>
                    <a:lumOff val="35000"/>
                  </a:prstClr>
                </a:solidFill>
              </a:rPr>
              <a:t> </a:t>
            </a:r>
            <a:r>
              <a:rPr lang="en-US" sz="900" i="1" kern="0" dirty="0" smtClean="0">
                <a:solidFill>
                  <a:prstClr val="black">
                    <a:lumMod val="65000"/>
                    <a:lumOff val="35000"/>
                  </a:prstClr>
                </a:solidFill>
                <a:hlinkClick r:id="rId5"/>
              </a:rPr>
              <a:t> </a:t>
            </a:r>
            <a:r>
              <a:rPr lang="en-US" sz="900" i="1" kern="0" dirty="0" smtClean="0">
                <a:solidFill>
                  <a:prstClr val="black">
                    <a:lumMod val="65000"/>
                    <a:lumOff val="35000"/>
                  </a:prstClr>
                </a:solidFill>
              </a:rPr>
              <a:t> </a:t>
            </a:r>
            <a:endParaRPr lang="en-US" sz="900" i="1" kern="0" dirty="0">
              <a:solidFill>
                <a:prstClr val="black">
                  <a:lumMod val="65000"/>
                  <a:lumOff val="35000"/>
                </a:prstClr>
              </a:solidFill>
            </a:endParaRPr>
          </a:p>
        </p:txBody>
      </p:sp>
      <p:sp>
        <p:nvSpPr>
          <p:cNvPr id="7" name="Title 1"/>
          <p:cNvSpPr txBox="1">
            <a:spLocks/>
          </p:cNvSpPr>
          <p:nvPr/>
        </p:nvSpPr>
        <p:spPr>
          <a:xfrm>
            <a:off x="185057" y="177121"/>
            <a:ext cx="11204838" cy="973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t>
            </a:r>
            <a:r>
              <a:rPr lang="en-US" sz="2800" dirty="0" smtClean="0"/>
              <a:t>Analysis: Country </a:t>
            </a:r>
            <a:r>
              <a:rPr lang="en-US" sz="2800" dirty="0" smtClean="0"/>
              <a:t>wise details of PSP: </a:t>
            </a:r>
            <a:r>
              <a:rPr lang="en-US" sz="2800" dirty="0" smtClean="0"/>
              <a:t>Germany (3/8</a:t>
            </a:r>
            <a:r>
              <a:rPr lang="en-US" sz="2800" dirty="0"/>
              <a:t>)</a:t>
            </a:r>
            <a:endParaRPr lang="en-US" sz="2800" dirty="0"/>
          </a:p>
        </p:txBody>
      </p:sp>
    </p:spTree>
    <p:extLst>
      <p:ext uri="{BB962C8B-B14F-4D97-AF65-F5344CB8AC3E}">
        <p14:creationId xmlns:p14="http://schemas.microsoft.com/office/powerpoint/2010/main" val="28287839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0"/>
          <p:cNvGraphicFramePr>
            <a:graphicFrameLocks noGrp="1"/>
          </p:cNvGraphicFramePr>
          <p:nvPr>
            <p:extLst>
              <p:ext uri="{D42A27DB-BD31-4B8C-83A1-F6EECF244321}">
                <p14:modId xmlns:p14="http://schemas.microsoft.com/office/powerpoint/2010/main" val="2264120574"/>
              </p:ext>
            </p:extLst>
          </p:nvPr>
        </p:nvGraphicFramePr>
        <p:xfrm>
          <a:off x="673768" y="816999"/>
          <a:ext cx="10951030" cy="5665936"/>
        </p:xfrm>
        <a:graphic>
          <a:graphicData uri="http://schemas.openxmlformats.org/drawingml/2006/table">
            <a:tbl>
              <a:tblPr/>
              <a:tblGrid>
                <a:gridCol w="1003380"/>
                <a:gridCol w="1342538"/>
                <a:gridCol w="829779"/>
                <a:gridCol w="881000"/>
                <a:gridCol w="870755"/>
                <a:gridCol w="952709"/>
                <a:gridCol w="5070869"/>
              </a:tblGrid>
              <a:tr h="386660">
                <a:tc>
                  <a:txBody>
                    <a:bodyPr/>
                    <a:lstStyle>
                      <a:lvl1pPr marL="0" algn="l" defTabSz="1051324" rtl="0" eaLnBrk="1" latinLnBrk="0" hangingPunct="1">
                        <a:defRPr sz="2100" kern="1200">
                          <a:solidFill>
                            <a:schemeClr val="tx1"/>
                          </a:solidFill>
                          <a:latin typeface="Arial"/>
                          <a:ea typeface=""/>
                          <a:cs typeface=""/>
                        </a:defRPr>
                      </a:lvl1pPr>
                      <a:lvl2pPr marL="525660" algn="l" defTabSz="1051324" rtl="0" eaLnBrk="1" latinLnBrk="0" hangingPunct="1">
                        <a:defRPr sz="2100" kern="1200">
                          <a:solidFill>
                            <a:schemeClr val="tx1"/>
                          </a:solidFill>
                          <a:latin typeface="Arial"/>
                          <a:ea typeface=""/>
                          <a:cs typeface=""/>
                        </a:defRPr>
                      </a:lvl2pPr>
                      <a:lvl3pPr marL="1051324" algn="l" defTabSz="1051324" rtl="0" eaLnBrk="1" latinLnBrk="0" hangingPunct="1">
                        <a:defRPr sz="2100" kern="1200">
                          <a:solidFill>
                            <a:schemeClr val="tx1"/>
                          </a:solidFill>
                          <a:latin typeface="Arial"/>
                          <a:ea typeface=""/>
                          <a:cs typeface=""/>
                        </a:defRPr>
                      </a:lvl3pPr>
                      <a:lvl4pPr marL="1576981" algn="l" defTabSz="1051324" rtl="0" eaLnBrk="1" latinLnBrk="0" hangingPunct="1">
                        <a:defRPr sz="2100" kern="1200">
                          <a:solidFill>
                            <a:schemeClr val="tx1"/>
                          </a:solidFill>
                          <a:latin typeface="Arial"/>
                          <a:ea typeface=""/>
                          <a:cs typeface=""/>
                        </a:defRPr>
                      </a:lvl4pPr>
                      <a:lvl5pPr marL="2102643" algn="l" defTabSz="1051324" rtl="0" eaLnBrk="1" latinLnBrk="0" hangingPunct="1">
                        <a:defRPr sz="2100" kern="1200">
                          <a:solidFill>
                            <a:schemeClr val="tx1"/>
                          </a:solidFill>
                          <a:latin typeface="Arial"/>
                          <a:ea typeface=""/>
                          <a:cs typeface=""/>
                        </a:defRPr>
                      </a:lvl5pPr>
                      <a:lvl6pPr marL="2628305" algn="l" defTabSz="1051324" rtl="0" eaLnBrk="1" latinLnBrk="0" hangingPunct="1">
                        <a:defRPr sz="2100" kern="1200">
                          <a:solidFill>
                            <a:schemeClr val="tx1"/>
                          </a:solidFill>
                          <a:latin typeface="Arial"/>
                          <a:ea typeface=""/>
                          <a:cs typeface=""/>
                        </a:defRPr>
                      </a:lvl6pPr>
                      <a:lvl7pPr marL="3153966" algn="l" defTabSz="1051324" rtl="0" eaLnBrk="1" latinLnBrk="0" hangingPunct="1">
                        <a:defRPr sz="2100" kern="1200">
                          <a:solidFill>
                            <a:schemeClr val="tx1"/>
                          </a:solidFill>
                          <a:latin typeface="Arial"/>
                          <a:ea typeface=""/>
                          <a:cs typeface=""/>
                        </a:defRPr>
                      </a:lvl7pPr>
                      <a:lvl8pPr marL="3679626" algn="l" defTabSz="1051324" rtl="0" eaLnBrk="1" latinLnBrk="0" hangingPunct="1">
                        <a:defRPr sz="2100" kern="1200">
                          <a:solidFill>
                            <a:schemeClr val="tx1"/>
                          </a:solidFill>
                          <a:latin typeface="Arial"/>
                          <a:ea typeface=""/>
                          <a:cs typeface=""/>
                        </a:defRPr>
                      </a:lvl8pPr>
                      <a:lvl9pPr marL="4205287" algn="l" defTabSz="1051324" rtl="0" eaLnBrk="1" latinLnBrk="0" hangingPunct="1">
                        <a:defRPr sz="2100" kern="1200">
                          <a:solidFill>
                            <a:schemeClr val="tx1"/>
                          </a:solidFill>
                          <a:latin typeface="Arial"/>
                          <a:ea typeface=""/>
                          <a:cs typeface=""/>
                        </a:defRPr>
                      </a:lvl9p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mn-lt"/>
                          <a:ea typeface="Geneva"/>
                          <a:cs typeface="Geneva"/>
                        </a:rPr>
                        <a:t>Spain</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algn="ctr"/>
                      <a:endParaRPr lang="en-US" sz="1200" dirty="0">
                        <a:latin typeface="+mn-lt"/>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a:endParaRPr lang="en-US" sz="1200" dirty="0">
                        <a:latin typeface="+mn-lt"/>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a:endParaRPr lang="en-US" sz="1200" dirty="0">
                        <a:latin typeface="+mn-lt"/>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a:endParaRPr lang="en-US" sz="1200" dirty="0">
                        <a:latin typeface="+mn-lt"/>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a:endParaRPr lang="en-US" sz="1200" dirty="0">
                        <a:latin typeface="+mn-lt"/>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a:endParaRPr lang="en-US" sz="1200" dirty="0">
                        <a:latin typeface="+mn-lt"/>
                      </a:endParaRP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418883">
                <a:tc>
                  <a:txBody>
                    <a:bodyPr/>
                    <a:lstStyle/>
                    <a:p>
                      <a:pPr algn="ctr" fontAlgn="ctr"/>
                      <a:r>
                        <a:rPr lang="en-US" sz="1200" b="1" i="0" u="none" strike="noStrike" dirty="0">
                          <a:solidFill>
                            <a:srgbClr val="FFFFFF"/>
                          </a:solidFill>
                          <a:effectLst/>
                          <a:latin typeface="+mn-lt"/>
                        </a:rPr>
                        <a:t>S.no.</a:t>
                      </a: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15EA5"/>
                    </a:solidFill>
                  </a:tcPr>
                </a:tc>
                <a:tc>
                  <a:txBody>
                    <a:bodyPr/>
                    <a:lstStyle/>
                    <a:p>
                      <a:pPr algn="ctr" fontAlgn="ctr"/>
                      <a:r>
                        <a:rPr lang="en-US" sz="1200" b="1" i="0" u="none" strike="noStrike" dirty="0">
                          <a:solidFill>
                            <a:srgbClr val="FFFFFF"/>
                          </a:solidFill>
                          <a:effectLst/>
                          <a:latin typeface="+mn-lt"/>
                        </a:rPr>
                        <a:t>Patient Support Program name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cap="none" normalizeH="0" baseline="0" dirty="0" smtClean="0">
                          <a:ln>
                            <a:noFill/>
                          </a:ln>
                          <a:solidFill>
                            <a:srgbClr val="FFFFFF"/>
                          </a:solidFill>
                          <a:effectLst/>
                          <a:latin typeface="+mn-lt"/>
                          <a:ea typeface="Geneva"/>
                          <a:cs typeface="Geneva"/>
                        </a:rPr>
                        <a:t>Company</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mn-lt"/>
                          <a:ea typeface="Geneva"/>
                          <a:cs typeface="Geneva"/>
                        </a:rPr>
                        <a:t>PSP Design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mn-lt"/>
                          <a:ea typeface="Geneva"/>
                          <a:cs typeface="Geneva"/>
                        </a:rPr>
                        <a:t>Product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mn-lt"/>
                          <a:ea typeface="Geneva"/>
                          <a:cs typeface="Geneva"/>
                        </a:rPr>
                        <a:t>Disease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mn-lt"/>
                          <a:ea typeface="Geneva"/>
                          <a:cs typeface="Geneva"/>
                        </a:rPr>
                        <a:t>Brief description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r>
              <a:tr h="952207">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mn-lt"/>
                          <a:ea typeface="Arial"/>
                          <a:cs typeface="ArialMT"/>
                        </a:rPr>
                        <a:t>1.</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kern="1200" dirty="0">
                          <a:solidFill>
                            <a:srgbClr val="595959"/>
                          </a:solidFill>
                          <a:effectLst/>
                          <a:latin typeface="+mn-lt"/>
                          <a:ea typeface="+mn-ea"/>
                          <a:cs typeface="+mn-cs"/>
                        </a:rPr>
                        <a:t>Roche's patient resource for different types of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n-lt"/>
                        </a:rPr>
                        <a:t>Roche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n-lt"/>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n-lt"/>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smtClean="0">
                          <a:solidFill>
                            <a:srgbClr val="595959"/>
                          </a:solidFill>
                          <a:effectLst/>
                          <a:latin typeface="+mn-lt"/>
                        </a:rPr>
                        <a:t>Colon </a:t>
                      </a:r>
                      <a:r>
                        <a:rPr lang="en-US" sz="1200" b="0" i="0" u="none" strike="noStrike" dirty="0">
                          <a:solidFill>
                            <a:srgbClr val="595959"/>
                          </a:solidFill>
                          <a:effectLst/>
                          <a:latin typeface="+mn-lt"/>
                        </a:rPr>
                        <a:t>cancer, lymphoma, breast cancer, ovarian cancer, skin cancer, lung cancer and </a:t>
                      </a:r>
                      <a:r>
                        <a:rPr lang="en-US" sz="1200" b="0" i="0" u="none" strike="noStrike" dirty="0" smtClean="0">
                          <a:solidFill>
                            <a:srgbClr val="595959"/>
                          </a:solidFill>
                          <a:effectLst/>
                          <a:latin typeface="+mn-lt"/>
                        </a:rPr>
                        <a:t>CLL</a:t>
                      </a:r>
                      <a:endParaRPr lang="en-US" sz="1200" b="0" i="0" u="none" strike="noStrike" dirty="0">
                        <a:solidFill>
                          <a:srgbClr val="595959"/>
                        </a:solidFill>
                        <a:effectLst/>
                        <a:latin typeface="+mn-lt"/>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n-lt"/>
                        </a:rPr>
                        <a:t>It is a Patient awareness initiative. It provides materials, educational leaflets, guides and documents for various types of cancers (Colon cancer, lymphoma, breast cancer, ovarian cancer, skin cancer, lung cancer and CLL)</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952207">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kumimoji="0" lang="en-GB" sz="1200" b="0" i="0" u="none" strike="noStrike" kern="1200" cap="none" spc="0" normalizeH="0" baseline="0" noProof="0" dirty="0" smtClean="0">
                          <a:ln>
                            <a:noFill/>
                          </a:ln>
                          <a:solidFill>
                            <a:srgbClr val="595959"/>
                          </a:solidFill>
                          <a:effectLst/>
                          <a:uLnTx/>
                          <a:uFillTx/>
                          <a:latin typeface="+mj-lt"/>
                          <a:ea typeface="Arial"/>
                          <a:cs typeface="ArialMT"/>
                        </a:rPr>
                        <a:t>2.</a:t>
                      </a: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kern="1200" dirty="0">
                          <a:solidFill>
                            <a:srgbClr val="595959"/>
                          </a:solidFill>
                          <a:effectLst/>
                          <a:latin typeface="+mj-lt"/>
                          <a:ea typeface="+mn-ea"/>
                          <a:cs typeface="+mn-cs"/>
                        </a:rPr>
                        <a:t>I, here and now: exercise and nutrition in breast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mj-lt"/>
                        </a:rPr>
                        <a:t>Novartis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mj-lt"/>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Breast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smtClean="0">
                          <a:solidFill>
                            <a:srgbClr val="595959"/>
                          </a:solidFill>
                          <a:effectLst/>
                          <a:latin typeface="+mj-lt"/>
                        </a:rPr>
                        <a:t>Initiative </a:t>
                      </a:r>
                      <a:r>
                        <a:rPr lang="en-US" sz="1200" b="0" i="0" u="none" strike="noStrike" dirty="0">
                          <a:solidFill>
                            <a:srgbClr val="595959"/>
                          </a:solidFill>
                          <a:effectLst/>
                          <a:latin typeface="+mj-lt"/>
                        </a:rPr>
                        <a:t>has been launched in order to meet the needs of women with localized and advanced breast cancer in terms of exercise and nutrition. To do this, Novartis Oncology, in collaboration with a prestigious group of experts consisting of oncologists, dieticians and exercise, oncology nurses, and patients has developed guides with general information and advice in these two areas.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952207">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mj-lt"/>
                          <a:ea typeface="Arial"/>
                          <a:cs typeface="ArialMT"/>
                        </a:rPr>
                        <a:t>3.</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kern="1200" dirty="0">
                          <a:solidFill>
                            <a:srgbClr val="595959"/>
                          </a:solidFill>
                          <a:effectLst/>
                          <a:latin typeface="+mj-lt"/>
                          <a:ea typeface="+mn-ea"/>
                          <a:cs typeface="+mn-cs"/>
                        </a:rPr>
                        <a:t>Psychological Care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mj-lt"/>
                        </a:rPr>
                        <a:t>Roche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mj-lt"/>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Oncology</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Psychological Care for cancer patients, their family and friends. It involves Online, Telephonic and personal assistance from Professionals who deal with Cancer Patients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952207">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mj-lt"/>
                          <a:ea typeface="Arial"/>
                          <a:cs typeface="ArialMT"/>
                        </a:rPr>
                        <a:t>4.</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kern="1200" dirty="0">
                          <a:solidFill>
                            <a:srgbClr val="595959"/>
                          </a:solidFill>
                          <a:effectLst/>
                          <a:latin typeface="+mj-lt"/>
                          <a:ea typeface="+mn-ea"/>
                          <a:cs typeface="+mn-cs"/>
                        </a:rPr>
                        <a:t>Let's talk about Skin Cancer and Melanoma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Roche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Skin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mj-lt"/>
                        </a:rPr>
                        <a:t>Initiative of GEPAC, providing online awareness resources and organizing informative talks for patients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TextBox 6"/>
          <p:cNvSpPr txBox="1"/>
          <p:nvPr/>
        </p:nvSpPr>
        <p:spPr>
          <a:xfrm>
            <a:off x="1835190" y="6600100"/>
            <a:ext cx="7077664" cy="218073"/>
          </a:xfrm>
          <a:prstGeom prst="rect">
            <a:avLst/>
          </a:prstGeom>
          <a:noFill/>
        </p:spPr>
        <p:txBody>
          <a:bodyPr wrap="square" lIns="0" rIns="0" rtlCol="0">
            <a:spAutoFit/>
          </a:bodyPr>
          <a:lstStyle/>
          <a:p>
            <a:pPr defTabSz="830184" fontAlgn="base">
              <a:spcBef>
                <a:spcPts val="545"/>
              </a:spcBef>
              <a:spcAft>
                <a:spcPts val="272"/>
              </a:spcAft>
              <a:buClr>
                <a:prstClr val="black"/>
              </a:buClr>
            </a:pPr>
            <a:r>
              <a:rPr lang="en-US" sz="817" kern="0" dirty="0">
                <a:solidFill>
                  <a:prstClr val="black">
                    <a:lumMod val="65000"/>
                    <a:lumOff val="35000"/>
                  </a:prstClr>
                </a:solidFill>
              </a:rPr>
              <a:t>Sources: </a:t>
            </a:r>
            <a:r>
              <a:rPr lang="en-US" sz="817" kern="0" dirty="0" smtClean="0">
                <a:solidFill>
                  <a:prstClr val="black">
                    <a:lumMod val="65000"/>
                    <a:lumOff val="35000"/>
                  </a:prstClr>
                </a:solidFill>
              </a:rPr>
              <a:t>1 .</a:t>
            </a:r>
            <a:r>
              <a:rPr lang="en-US" sz="817" kern="0" dirty="0">
                <a:solidFill>
                  <a:prstClr val="black">
                    <a:lumMod val="65000"/>
                    <a:lumOff val="35000"/>
                  </a:prstClr>
                </a:solidFill>
                <a:hlinkClick r:id="rId2"/>
              </a:rPr>
              <a:t>Roche Patient Resource</a:t>
            </a:r>
            <a:r>
              <a:rPr lang="en-US" sz="817" kern="0" dirty="0">
                <a:solidFill>
                  <a:prstClr val="black">
                    <a:lumMod val="65000"/>
                    <a:lumOff val="35000"/>
                  </a:prstClr>
                </a:solidFill>
              </a:rPr>
              <a:t> ; </a:t>
            </a:r>
            <a:r>
              <a:rPr lang="en-US" sz="817" kern="0" dirty="0" smtClean="0">
                <a:solidFill>
                  <a:prstClr val="black">
                    <a:lumMod val="65000"/>
                    <a:lumOff val="35000"/>
                  </a:prstClr>
                </a:solidFill>
              </a:rPr>
              <a:t>2.</a:t>
            </a:r>
            <a:r>
              <a:rPr lang="en-US" sz="817" kern="0" dirty="0" smtClean="0">
                <a:solidFill>
                  <a:prstClr val="black">
                    <a:lumMod val="65000"/>
                    <a:lumOff val="35000"/>
                  </a:prstClr>
                </a:solidFill>
                <a:hlinkClick r:id="rId3"/>
              </a:rPr>
              <a:t>Novartis </a:t>
            </a:r>
            <a:r>
              <a:rPr lang="en-US" sz="817" kern="0" dirty="0">
                <a:solidFill>
                  <a:prstClr val="black">
                    <a:lumMod val="65000"/>
                    <a:lumOff val="35000"/>
                  </a:prstClr>
                </a:solidFill>
                <a:hlinkClick r:id="rId3"/>
              </a:rPr>
              <a:t>Breast Cancer</a:t>
            </a:r>
            <a:r>
              <a:rPr lang="en-US" sz="817" kern="0" dirty="0">
                <a:solidFill>
                  <a:prstClr val="black">
                    <a:lumMod val="65000"/>
                    <a:lumOff val="35000"/>
                  </a:prstClr>
                </a:solidFill>
              </a:rPr>
              <a:t> ; </a:t>
            </a:r>
            <a:r>
              <a:rPr lang="en-US" sz="817" kern="0" dirty="0" smtClean="0">
                <a:solidFill>
                  <a:prstClr val="black">
                    <a:lumMod val="65000"/>
                    <a:lumOff val="35000"/>
                  </a:prstClr>
                </a:solidFill>
              </a:rPr>
              <a:t>3.</a:t>
            </a:r>
            <a:r>
              <a:rPr lang="en-US" sz="817" kern="0" dirty="0" smtClean="0">
                <a:solidFill>
                  <a:prstClr val="black">
                    <a:lumMod val="65000"/>
                    <a:lumOff val="35000"/>
                  </a:prstClr>
                </a:solidFill>
                <a:hlinkClick r:id="rId4"/>
              </a:rPr>
              <a:t>Roche-Oncology-Psychology </a:t>
            </a:r>
            <a:r>
              <a:rPr lang="en-US" sz="817" kern="0" dirty="0">
                <a:solidFill>
                  <a:prstClr val="black">
                    <a:lumMod val="65000"/>
                    <a:lumOff val="35000"/>
                  </a:prstClr>
                </a:solidFill>
                <a:hlinkClick r:id="rId4"/>
              </a:rPr>
              <a:t>Care</a:t>
            </a:r>
            <a:r>
              <a:rPr lang="en-US" sz="817" kern="0" dirty="0">
                <a:solidFill>
                  <a:prstClr val="black">
                    <a:lumMod val="65000"/>
                    <a:lumOff val="35000"/>
                  </a:prstClr>
                </a:solidFill>
              </a:rPr>
              <a:t> ; </a:t>
            </a:r>
            <a:r>
              <a:rPr lang="en-US" sz="817" kern="0" dirty="0" smtClean="0">
                <a:solidFill>
                  <a:prstClr val="black">
                    <a:lumMod val="65000"/>
                    <a:lumOff val="35000"/>
                  </a:prstClr>
                </a:solidFill>
              </a:rPr>
              <a:t>4.</a:t>
            </a:r>
            <a:r>
              <a:rPr lang="en-US" sz="817" kern="0" dirty="0" smtClean="0">
                <a:solidFill>
                  <a:prstClr val="black">
                    <a:lumMod val="65000"/>
                    <a:lumOff val="35000"/>
                  </a:prstClr>
                </a:solidFill>
                <a:hlinkClick r:id="rId5"/>
              </a:rPr>
              <a:t>Roche </a:t>
            </a:r>
            <a:r>
              <a:rPr lang="en-US" sz="817" kern="0" dirty="0">
                <a:solidFill>
                  <a:prstClr val="black">
                    <a:lumMod val="65000"/>
                    <a:lumOff val="35000"/>
                  </a:prstClr>
                </a:solidFill>
                <a:hlinkClick r:id="rId5"/>
              </a:rPr>
              <a:t>Skin Care</a:t>
            </a:r>
            <a:r>
              <a:rPr lang="en-US" sz="817" kern="0" dirty="0" smtClean="0">
                <a:solidFill>
                  <a:prstClr val="black">
                    <a:lumMod val="65000"/>
                    <a:lumOff val="35000"/>
                  </a:prstClr>
                </a:solidFill>
              </a:rPr>
              <a:t> </a:t>
            </a:r>
            <a:endParaRPr lang="en-US" sz="817" kern="0" dirty="0">
              <a:solidFill>
                <a:prstClr val="black">
                  <a:lumMod val="65000"/>
                  <a:lumOff val="35000"/>
                </a:prstClr>
              </a:solidFill>
            </a:endParaRPr>
          </a:p>
        </p:txBody>
      </p:sp>
      <p:sp>
        <p:nvSpPr>
          <p:cNvPr id="10" name="Title 1"/>
          <p:cNvSpPr txBox="1">
            <a:spLocks/>
          </p:cNvSpPr>
          <p:nvPr/>
        </p:nvSpPr>
        <p:spPr>
          <a:xfrm>
            <a:off x="185057" y="177121"/>
            <a:ext cx="10515600" cy="973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t>
            </a:r>
            <a:r>
              <a:rPr lang="en-US" sz="2800" dirty="0" smtClean="0"/>
              <a:t>Analysis: Country </a:t>
            </a:r>
            <a:r>
              <a:rPr lang="en-US" sz="2800" dirty="0" smtClean="0"/>
              <a:t>wise details of PSP: </a:t>
            </a:r>
            <a:r>
              <a:rPr lang="en-US" sz="2800" dirty="0"/>
              <a:t>Spain (4/8)                                                                                                          </a:t>
            </a:r>
          </a:p>
          <a:p>
            <a:endParaRPr lang="en-US" sz="2800" dirty="0"/>
          </a:p>
        </p:txBody>
      </p:sp>
    </p:spTree>
    <p:extLst>
      <p:ext uri="{BB962C8B-B14F-4D97-AF65-F5344CB8AC3E}">
        <p14:creationId xmlns:p14="http://schemas.microsoft.com/office/powerpoint/2010/main" val="373277010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0"/>
          <p:cNvGraphicFramePr>
            <a:graphicFrameLocks noGrp="1"/>
          </p:cNvGraphicFramePr>
          <p:nvPr>
            <p:extLst>
              <p:ext uri="{D42A27DB-BD31-4B8C-83A1-F6EECF244321}">
                <p14:modId xmlns:p14="http://schemas.microsoft.com/office/powerpoint/2010/main" val="1749858766"/>
              </p:ext>
            </p:extLst>
          </p:nvPr>
        </p:nvGraphicFramePr>
        <p:xfrm>
          <a:off x="572359" y="826771"/>
          <a:ext cx="10994572" cy="5787579"/>
        </p:xfrm>
        <a:graphic>
          <a:graphicData uri="http://schemas.openxmlformats.org/drawingml/2006/table">
            <a:tbl>
              <a:tblPr/>
              <a:tblGrid>
                <a:gridCol w="1085389"/>
                <a:gridCol w="1608912"/>
                <a:gridCol w="756471"/>
                <a:gridCol w="838200"/>
                <a:gridCol w="957943"/>
                <a:gridCol w="947057"/>
                <a:gridCol w="4800600"/>
              </a:tblGrid>
              <a:tr h="332090">
                <a:tc>
                  <a:txBody>
                    <a:bodyPr/>
                    <a:lstStyle>
                      <a:lvl1pPr marL="0" algn="l" defTabSz="1051324" rtl="0" eaLnBrk="1" latinLnBrk="0" hangingPunct="1">
                        <a:defRPr sz="2100" kern="1200">
                          <a:solidFill>
                            <a:schemeClr val="tx1"/>
                          </a:solidFill>
                          <a:latin typeface="Arial"/>
                          <a:ea typeface=""/>
                          <a:cs typeface=""/>
                        </a:defRPr>
                      </a:lvl1pPr>
                      <a:lvl2pPr marL="525660" algn="l" defTabSz="1051324" rtl="0" eaLnBrk="1" latinLnBrk="0" hangingPunct="1">
                        <a:defRPr sz="2100" kern="1200">
                          <a:solidFill>
                            <a:schemeClr val="tx1"/>
                          </a:solidFill>
                          <a:latin typeface="Arial"/>
                          <a:ea typeface=""/>
                          <a:cs typeface=""/>
                        </a:defRPr>
                      </a:lvl2pPr>
                      <a:lvl3pPr marL="1051324" algn="l" defTabSz="1051324" rtl="0" eaLnBrk="1" latinLnBrk="0" hangingPunct="1">
                        <a:defRPr sz="2100" kern="1200">
                          <a:solidFill>
                            <a:schemeClr val="tx1"/>
                          </a:solidFill>
                          <a:latin typeface="Arial"/>
                          <a:ea typeface=""/>
                          <a:cs typeface=""/>
                        </a:defRPr>
                      </a:lvl3pPr>
                      <a:lvl4pPr marL="1576981" algn="l" defTabSz="1051324" rtl="0" eaLnBrk="1" latinLnBrk="0" hangingPunct="1">
                        <a:defRPr sz="2100" kern="1200">
                          <a:solidFill>
                            <a:schemeClr val="tx1"/>
                          </a:solidFill>
                          <a:latin typeface="Arial"/>
                          <a:ea typeface=""/>
                          <a:cs typeface=""/>
                        </a:defRPr>
                      </a:lvl4pPr>
                      <a:lvl5pPr marL="2102643" algn="l" defTabSz="1051324" rtl="0" eaLnBrk="1" latinLnBrk="0" hangingPunct="1">
                        <a:defRPr sz="2100" kern="1200">
                          <a:solidFill>
                            <a:schemeClr val="tx1"/>
                          </a:solidFill>
                          <a:latin typeface="Arial"/>
                          <a:ea typeface=""/>
                          <a:cs typeface=""/>
                        </a:defRPr>
                      </a:lvl5pPr>
                      <a:lvl6pPr marL="2628305" algn="l" defTabSz="1051324" rtl="0" eaLnBrk="1" latinLnBrk="0" hangingPunct="1">
                        <a:defRPr sz="2100" kern="1200">
                          <a:solidFill>
                            <a:schemeClr val="tx1"/>
                          </a:solidFill>
                          <a:latin typeface="Arial"/>
                          <a:ea typeface=""/>
                          <a:cs typeface=""/>
                        </a:defRPr>
                      </a:lvl6pPr>
                      <a:lvl7pPr marL="3153966" algn="l" defTabSz="1051324" rtl="0" eaLnBrk="1" latinLnBrk="0" hangingPunct="1">
                        <a:defRPr sz="2100" kern="1200">
                          <a:solidFill>
                            <a:schemeClr val="tx1"/>
                          </a:solidFill>
                          <a:latin typeface="Arial"/>
                          <a:ea typeface=""/>
                          <a:cs typeface=""/>
                        </a:defRPr>
                      </a:lvl7pPr>
                      <a:lvl8pPr marL="3679626" algn="l" defTabSz="1051324" rtl="0" eaLnBrk="1" latinLnBrk="0" hangingPunct="1">
                        <a:defRPr sz="2100" kern="1200">
                          <a:solidFill>
                            <a:schemeClr val="tx1"/>
                          </a:solidFill>
                          <a:latin typeface="Arial"/>
                          <a:ea typeface=""/>
                          <a:cs typeface=""/>
                        </a:defRPr>
                      </a:lvl8pPr>
                      <a:lvl9pPr marL="4205287" algn="l" defTabSz="1051324" rtl="0" eaLnBrk="1" latinLnBrk="0" hangingPunct="1">
                        <a:defRPr sz="2100" kern="1200">
                          <a:solidFill>
                            <a:schemeClr val="tx1"/>
                          </a:solidFill>
                          <a:latin typeface="Arial"/>
                          <a:ea typeface=""/>
                          <a:cs typeface=""/>
                        </a:defRPr>
                      </a:lvl9p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a:ea typeface="Geneva"/>
                          <a:cs typeface="Geneva"/>
                        </a:rPr>
                        <a:t>France</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498135">
                <a:tc>
                  <a:txBody>
                    <a:bodyPr/>
                    <a:lstStyle/>
                    <a:p>
                      <a:pPr algn="ctr" fontAlgn="ctr"/>
                      <a:r>
                        <a:rPr lang="en-US" sz="1200" b="1" i="0" u="none" strike="noStrike" dirty="0">
                          <a:solidFill>
                            <a:srgbClr val="FFFFFF"/>
                          </a:solidFill>
                          <a:effectLst/>
                          <a:latin typeface="Arial" panose="020B0604020202020204" pitchFamily="34" charset="0"/>
                        </a:rPr>
                        <a:t>S.no.</a:t>
                      </a: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15EA5"/>
                    </a:solidFill>
                  </a:tcPr>
                </a:tc>
                <a:tc>
                  <a:txBody>
                    <a:bodyPr/>
                    <a:lstStyle/>
                    <a:p>
                      <a:pPr algn="ctr" fontAlgn="ctr"/>
                      <a:r>
                        <a:rPr lang="en-US" sz="1200" b="1" i="0" u="none" strike="noStrike" dirty="0">
                          <a:solidFill>
                            <a:srgbClr val="FFFFFF"/>
                          </a:solidFill>
                          <a:effectLst/>
                          <a:latin typeface="Arial" panose="020B0604020202020204" pitchFamily="34" charset="0"/>
                        </a:rPr>
                        <a:t>Patient Support Program name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cap="none" normalizeH="0" baseline="0" dirty="0" smtClean="0">
                          <a:ln>
                            <a:noFill/>
                          </a:ln>
                          <a:solidFill>
                            <a:srgbClr val="FFFFFF"/>
                          </a:solidFill>
                          <a:effectLst/>
                          <a:latin typeface="Arial" panose="020B0604020202020204" pitchFamily="34" charset="0"/>
                          <a:ea typeface="Geneva"/>
                          <a:cs typeface="Geneva"/>
                        </a:rPr>
                        <a:t>Company</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PSP Design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Product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Disease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Brief description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r>
              <a:tr h="571503">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b="0" i="0" u="none" strike="noStrike" kern="1200" dirty="0" smtClean="0">
                          <a:solidFill>
                            <a:srgbClr val="595959"/>
                          </a:solidFill>
                          <a:effectLst/>
                          <a:latin typeface="Arial"/>
                          <a:ea typeface="+mn-ea"/>
                          <a:cs typeface="+mn-cs"/>
                        </a:rPr>
                        <a:t>1.</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lnSpc>
                          <a:spcPct val="100000"/>
                        </a:lnSpc>
                      </a:pPr>
                      <a:r>
                        <a:rPr lang="en-US" sz="1200" b="0" i="0" u="none" strike="noStrike" kern="1200" dirty="0" err="1">
                          <a:solidFill>
                            <a:srgbClr val="595959"/>
                          </a:solidFill>
                          <a:effectLst/>
                          <a:latin typeface="Arial"/>
                          <a:ea typeface="+mn-ea"/>
                          <a:cs typeface="+mn-cs"/>
                        </a:rPr>
                        <a:t>Chaine</a:t>
                      </a:r>
                      <a:r>
                        <a:rPr lang="en-US" sz="1200" b="0" i="0" u="none" strike="noStrike" kern="1200" dirty="0">
                          <a:solidFill>
                            <a:srgbClr val="595959"/>
                          </a:solidFill>
                          <a:effectLst/>
                          <a:latin typeface="Arial"/>
                          <a:ea typeface="+mn-ea"/>
                          <a:cs typeface="+mn-cs"/>
                        </a:rPr>
                        <a:t> Rose (Pink chain testimony, mutual help and sharing around the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lnSpc>
                          <a:spcPct val="100000"/>
                        </a:lnSpc>
                      </a:pPr>
                      <a:r>
                        <a:rPr lang="en-US" sz="1200" b="0" i="0" u="none" strike="noStrike" dirty="0">
                          <a:solidFill>
                            <a:srgbClr val="595959"/>
                          </a:solidFill>
                          <a:effectLst/>
                          <a:latin typeface="Arial"/>
                        </a:rPr>
                        <a:t>Roche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lnSpc>
                          <a:spcPct val="100000"/>
                        </a:lnSpc>
                      </a:pPr>
                      <a:r>
                        <a:rPr lang="en-US" sz="1200" b="0" i="0" u="none" strike="noStrike" dirty="0">
                          <a:solidFill>
                            <a:srgbClr val="595959"/>
                          </a:solidFill>
                          <a:effectLst/>
                          <a:latin typeface="Arial"/>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lnSpc>
                          <a:spcPct val="100000"/>
                        </a:lnSpc>
                      </a:pPr>
                      <a:r>
                        <a:rPr lang="en-US" sz="1200" b="0" i="0" u="none" strike="noStrike" dirty="0">
                          <a:solidFill>
                            <a:srgbClr val="595959"/>
                          </a:solidFill>
                          <a:effectLst/>
                          <a:latin typeface="Arial"/>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lnSpc>
                          <a:spcPct val="100000"/>
                        </a:lnSpc>
                      </a:pPr>
                      <a:r>
                        <a:rPr lang="en-US" sz="1200" b="0" i="0" u="none" strike="noStrike" dirty="0">
                          <a:solidFill>
                            <a:srgbClr val="595959"/>
                          </a:solidFill>
                          <a:effectLst/>
                          <a:latin typeface="Arial"/>
                        </a:rPr>
                        <a:t>Oncology</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lnSpc>
                          <a:spcPct val="100000"/>
                        </a:lnSpc>
                      </a:pPr>
                      <a:r>
                        <a:rPr lang="en-US" sz="1200" b="0" i="0" u="none" strike="noStrike" dirty="0">
                          <a:solidFill>
                            <a:srgbClr val="595959"/>
                          </a:solidFill>
                          <a:effectLst/>
                          <a:latin typeface="Arial"/>
                        </a:rPr>
                        <a:t>The website is intended for patient awareness &amp; interaction with physicians. Specifically intended for female cancer patients, their families and their HCPs to share their experience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r h="522514">
                <a:tc>
                  <a:txBody>
                    <a:bodyPr/>
                    <a:lstStyle/>
                    <a:p>
                      <a:pPr marL="0" marR="0" lvl="0" indent="0" algn="ctr" defTabSz="1042325" rtl="0" eaLnBrk="1" fontAlgn="ctr" latinLnBrk="0" hangingPunct="1">
                        <a:lnSpc>
                          <a:spcPct val="100000"/>
                        </a:lnSpc>
                        <a:spcBef>
                          <a:spcPct val="0"/>
                        </a:spcBef>
                        <a:spcAft>
                          <a:spcPct val="0"/>
                        </a:spcAft>
                        <a:buClr>
                          <a:srgbClr val="003250"/>
                        </a:buClr>
                        <a:buSzPct val="80000"/>
                        <a:buFontTx/>
                        <a:buNone/>
                        <a:tabLst/>
                        <a:defRPr/>
                      </a:pPr>
                      <a:r>
                        <a:rPr lang="en-GB" sz="1200" b="0" i="0" u="none" strike="noStrike" kern="1200" noProof="0" dirty="0" smtClean="0">
                          <a:solidFill>
                            <a:srgbClr val="595959"/>
                          </a:solidFill>
                          <a:effectLst/>
                          <a:latin typeface="Arial"/>
                          <a:ea typeface="+mn-ea"/>
                          <a:cs typeface="+mn-cs"/>
                        </a:rPr>
                        <a:t>2.</a:t>
                      </a:r>
                    </a:p>
                    <a:p>
                      <a:pPr marL="0" algn="ctr" defTabSz="1042325" rtl="0" eaLnBrk="1" fontAlgn="ctr" latinLnBrk="0" hangingPunct="1">
                        <a:lnSpc>
                          <a:spcPct val="100000"/>
                        </a:lnSpc>
                      </a:pPr>
                      <a:endParaRPr lang="en-US" sz="1200" b="0" i="0" u="none" strike="noStrike" kern="1200" dirty="0">
                        <a:solidFill>
                          <a:srgbClr val="595959"/>
                        </a:solidFill>
                        <a:effectLst/>
                        <a:latin typeface="Arial"/>
                        <a:ea typeface="+mn-ea"/>
                        <a:cs typeface="+mn-cs"/>
                      </a:endParaRP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My Book</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Roche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Breast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It is a Patient assistance and awareness initiative. Helps breast cancer patients with practical information and expert advice on managing breast cancer in daily life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r h="435429">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3.</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err="1">
                          <a:solidFill>
                            <a:srgbClr val="595959"/>
                          </a:solidFill>
                          <a:effectLst/>
                          <a:latin typeface="Arial"/>
                          <a:ea typeface="+mn-ea"/>
                          <a:cs typeface="+mn-cs"/>
                        </a:rPr>
                        <a:t>PactOnco</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Pfizer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Oncology</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PACT </a:t>
                      </a:r>
                      <a:r>
                        <a:rPr lang="en-US" sz="1200" b="0" i="0" u="none" strike="noStrike" kern="1200" dirty="0" err="1">
                          <a:solidFill>
                            <a:srgbClr val="595959"/>
                          </a:solidFill>
                          <a:effectLst/>
                          <a:latin typeface="Arial"/>
                          <a:ea typeface="+mn-ea"/>
                          <a:cs typeface="+mn-cs"/>
                        </a:rPr>
                        <a:t>Onco</a:t>
                      </a:r>
                      <a:r>
                        <a:rPr lang="en-US" sz="1200" b="0" i="0" u="none" strike="noStrike" kern="1200" dirty="0">
                          <a:solidFill>
                            <a:srgbClr val="595959"/>
                          </a:solidFill>
                          <a:effectLst/>
                          <a:latin typeface="Arial"/>
                          <a:ea typeface="+mn-ea"/>
                          <a:cs typeface="+mn-cs"/>
                        </a:rPr>
                        <a:t> is an interactive service designed to help better understand the disease and prepare the various consultations, examinations and treatments against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r h="566057">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4.</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Information Spaces of Cancer patients (Dating spaces and Information or ERI)</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err="1">
                          <a:solidFill>
                            <a:srgbClr val="595959"/>
                          </a:solidFill>
                          <a:effectLst/>
                          <a:latin typeface="Arial"/>
                          <a:ea typeface="+mn-ea"/>
                          <a:cs typeface="+mn-cs"/>
                        </a:rPr>
                        <a:t>Sanofi</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Oncology</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It is a Patient awareness initiative and includes interaction with HCPs. Within each of ERI®, the cancer patient receives personalized support that allows them to take a more active part in their care and to live better with their illness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r h="1502229">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5.</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The board of </a:t>
                      </a:r>
                      <a:r>
                        <a:rPr lang="en-US" sz="1200" b="0" i="0" u="none" strike="noStrike" kern="1200" dirty="0" err="1">
                          <a:solidFill>
                            <a:srgbClr val="595959"/>
                          </a:solidFill>
                          <a:effectLst/>
                          <a:latin typeface="Arial"/>
                          <a:ea typeface="+mn-ea"/>
                          <a:cs typeface="+mn-cs"/>
                        </a:rPr>
                        <a:t>Sanofi</a:t>
                      </a:r>
                      <a:r>
                        <a:rPr lang="en-US" sz="1200" b="0" i="0" u="none" strike="noStrike" kern="1200" dirty="0">
                          <a:solidFill>
                            <a:srgbClr val="595959"/>
                          </a:solidFill>
                          <a:effectLst/>
                          <a:latin typeface="Arial"/>
                          <a:ea typeface="+mn-ea"/>
                          <a:cs typeface="+mn-cs"/>
                        </a:rPr>
                        <a:t> patients associations (Patient associations and users : joint reflections)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err="1">
                          <a:solidFill>
                            <a:srgbClr val="595959"/>
                          </a:solidFill>
                          <a:effectLst/>
                          <a:latin typeface="Arial"/>
                          <a:ea typeface="+mn-ea"/>
                          <a:cs typeface="+mn-cs"/>
                        </a:rPr>
                        <a:t>Sanofi</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a:solidFill>
                            <a:srgbClr val="595959"/>
                          </a:solidFill>
                          <a:effectLst/>
                          <a:latin typeface="Arial"/>
                          <a:ea typeface="+mn-ea"/>
                          <a:cs typeface="+mn-cs"/>
                        </a:rPr>
                        <a:t>Various diseases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ct val="100000"/>
                        </a:lnSpc>
                      </a:pPr>
                      <a:r>
                        <a:rPr lang="en-US" sz="1200" b="0" i="0" u="none" strike="noStrike" kern="1200" dirty="0" err="1">
                          <a:solidFill>
                            <a:srgbClr val="595959"/>
                          </a:solidFill>
                          <a:effectLst/>
                          <a:latin typeface="Arial"/>
                          <a:ea typeface="+mn-ea"/>
                          <a:cs typeface="+mn-cs"/>
                        </a:rPr>
                        <a:t>Sanofi</a:t>
                      </a:r>
                      <a:r>
                        <a:rPr lang="en-US" sz="1200" b="0" i="0" u="none" strike="noStrike" kern="1200" dirty="0">
                          <a:solidFill>
                            <a:srgbClr val="595959"/>
                          </a:solidFill>
                          <a:effectLst/>
                          <a:latin typeface="Arial"/>
                          <a:ea typeface="+mn-ea"/>
                          <a:cs typeface="+mn-cs"/>
                        </a:rPr>
                        <a:t> created in a board gathering 17 multi-disease associations. The group meets several times a year to discuss cross-cutting issues on the future of the health system. The group addresses issues such as  innovation and health needs: from the problems experienced by patients throughout their life course, express their needs and formulate concrete answers tracks by creating tools.</a:t>
                      </a:r>
                      <a:br>
                        <a:rPr lang="en-US" sz="1200" b="0" i="0" u="none" strike="noStrike" kern="1200" dirty="0">
                          <a:solidFill>
                            <a:srgbClr val="595959"/>
                          </a:solidFill>
                          <a:effectLst/>
                          <a:latin typeface="Arial"/>
                          <a:ea typeface="+mn-ea"/>
                          <a:cs typeface="+mn-cs"/>
                        </a:rPr>
                      </a:br>
                      <a:r>
                        <a:rPr lang="en-US" sz="1200" b="0" i="0" u="none" strike="noStrike" kern="1200" dirty="0">
                          <a:solidFill>
                            <a:srgbClr val="595959"/>
                          </a:solidFill>
                          <a:effectLst/>
                          <a:latin typeface="Arial"/>
                          <a:ea typeface="+mn-ea"/>
                          <a:cs typeface="+mn-cs"/>
                        </a:rPr>
                        <a:t>The asymmetry of doctor / patient information. This group has identified the expectations of patients and their needs for tools on the new dialogue between doctors and patients. This program also provides information to patients regarding the clinical trials and how to participate in those clinical trials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r h="385354">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6.</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      </a:t>
                      </a:r>
                      <a:r>
                        <a:rPr lang="en-US" sz="1200" b="0" i="0" u="none" strike="noStrike" kern="1200" dirty="0" err="1">
                          <a:solidFill>
                            <a:srgbClr val="595959"/>
                          </a:solidFill>
                          <a:effectLst/>
                          <a:latin typeface="Arial"/>
                          <a:ea typeface="+mn-ea"/>
                          <a:cs typeface="+mn-cs"/>
                        </a:rPr>
                        <a:t>Sanofi</a:t>
                      </a:r>
                      <a:r>
                        <a:rPr lang="en-US" sz="1200" b="0" i="0" u="none" strike="noStrike" kern="1200" dirty="0">
                          <a:solidFill>
                            <a:srgbClr val="595959"/>
                          </a:solidFill>
                          <a:effectLst/>
                          <a:latin typeface="Arial"/>
                          <a:ea typeface="+mn-ea"/>
                          <a:cs typeface="+mn-cs"/>
                        </a:rPr>
                        <a:t> patient letters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err="1">
                          <a:solidFill>
                            <a:srgbClr val="595959"/>
                          </a:solidFill>
                          <a:effectLst/>
                          <a:latin typeface="Arial"/>
                          <a:ea typeface="+mn-ea"/>
                          <a:cs typeface="+mn-cs"/>
                        </a:rPr>
                        <a:t>Sanofi</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a:solidFill>
                            <a:srgbClr val="595959"/>
                          </a:solidFill>
                          <a:effectLst/>
                          <a:latin typeface="Arial"/>
                          <a:ea typeface="+mn-ea"/>
                          <a:cs typeface="+mn-cs"/>
                        </a:rPr>
                        <a:t>Various diseases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marL="0" algn="ctr" defTabSz="1042325" rtl="0" eaLnBrk="1" fontAlgn="ctr" latinLnBrk="0" hangingPunct="1">
                        <a:lnSpc>
                          <a:spcPts val="800"/>
                        </a:lnSpc>
                      </a:pPr>
                      <a:r>
                        <a:rPr lang="en-US" sz="1200" b="0" i="0" u="none" strike="noStrike" kern="1200" dirty="0" err="1">
                          <a:solidFill>
                            <a:srgbClr val="595959"/>
                          </a:solidFill>
                          <a:effectLst/>
                          <a:latin typeface="Arial"/>
                          <a:ea typeface="+mn-ea"/>
                          <a:cs typeface="+mn-cs"/>
                        </a:rPr>
                        <a:t>Sanofi</a:t>
                      </a:r>
                      <a:r>
                        <a:rPr lang="en-US" sz="1200" b="0" i="0" u="none" strike="noStrike" kern="1200" dirty="0">
                          <a:solidFill>
                            <a:srgbClr val="595959"/>
                          </a:solidFill>
                          <a:effectLst/>
                          <a:latin typeface="Arial"/>
                          <a:ea typeface="+mn-ea"/>
                          <a:cs typeface="+mn-cs"/>
                        </a:rPr>
                        <a:t> has launched quarterly newsletter </a:t>
                      </a:r>
                      <a:r>
                        <a:rPr lang="en-US" sz="1200" b="0" i="0" u="none" strike="noStrike" kern="1200" dirty="0" smtClean="0">
                          <a:solidFill>
                            <a:srgbClr val="595959"/>
                          </a:solidFill>
                          <a:effectLst/>
                          <a:latin typeface="Arial"/>
                          <a:ea typeface="+mn-ea"/>
                          <a:cs typeface="+mn-cs"/>
                        </a:rPr>
                        <a:t>"Letter </a:t>
                      </a:r>
                      <a:r>
                        <a:rPr lang="en-US" sz="1200" b="0" i="0" u="none" strike="noStrike" kern="1200" dirty="0">
                          <a:solidFill>
                            <a:srgbClr val="595959"/>
                          </a:solidFill>
                          <a:effectLst/>
                          <a:latin typeface="Arial"/>
                          <a:ea typeface="+mn-ea"/>
                          <a:cs typeface="+mn-cs"/>
                        </a:rPr>
                        <a:t>to Patients" which  dissects the health environment from current events.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TextBox 6"/>
          <p:cNvSpPr txBox="1"/>
          <p:nvPr/>
        </p:nvSpPr>
        <p:spPr>
          <a:xfrm>
            <a:off x="1816293" y="6614350"/>
            <a:ext cx="6392728" cy="218073"/>
          </a:xfrm>
          <a:prstGeom prst="rect">
            <a:avLst/>
          </a:prstGeom>
          <a:noFill/>
        </p:spPr>
        <p:txBody>
          <a:bodyPr wrap="square" lIns="0" rIns="0" rtlCol="0">
            <a:spAutoFit/>
          </a:bodyPr>
          <a:lstStyle/>
          <a:p>
            <a:pPr defTabSz="830184" fontAlgn="base">
              <a:spcBef>
                <a:spcPts val="545"/>
              </a:spcBef>
              <a:spcAft>
                <a:spcPts val="272"/>
              </a:spcAft>
              <a:buClr>
                <a:prstClr val="black"/>
              </a:buClr>
            </a:pPr>
            <a:r>
              <a:rPr lang="en-US" sz="817" kern="0" dirty="0">
                <a:solidFill>
                  <a:prstClr val="black">
                    <a:lumMod val="65000"/>
                    <a:lumOff val="35000"/>
                  </a:prstClr>
                </a:solidFill>
              </a:rPr>
              <a:t>Sources:1.</a:t>
            </a:r>
            <a:r>
              <a:rPr lang="en-US" sz="817" kern="0" dirty="0">
                <a:solidFill>
                  <a:prstClr val="black">
                    <a:lumMod val="65000"/>
                    <a:lumOff val="35000"/>
                  </a:prstClr>
                </a:solidFill>
                <a:hlinkClick r:id="rId2"/>
              </a:rPr>
              <a:t>Roche-Rose Chain</a:t>
            </a:r>
            <a:r>
              <a:rPr lang="en-US" sz="817" kern="0" dirty="0">
                <a:solidFill>
                  <a:prstClr val="black">
                    <a:lumMod val="65000"/>
                    <a:lumOff val="35000"/>
                  </a:prstClr>
                </a:solidFill>
              </a:rPr>
              <a:t> ; 2.</a:t>
            </a:r>
            <a:r>
              <a:rPr lang="en-US" sz="817" kern="0" dirty="0">
                <a:solidFill>
                  <a:prstClr val="black">
                    <a:lumMod val="65000"/>
                    <a:lumOff val="35000"/>
                  </a:prstClr>
                </a:solidFill>
                <a:hlinkClick r:id="rId3"/>
              </a:rPr>
              <a:t>Roche -My Book</a:t>
            </a:r>
            <a:r>
              <a:rPr lang="en-US" sz="817" kern="0" dirty="0">
                <a:solidFill>
                  <a:prstClr val="black">
                    <a:lumMod val="65000"/>
                    <a:lumOff val="35000"/>
                  </a:prstClr>
                </a:solidFill>
              </a:rPr>
              <a:t> ; 3.</a:t>
            </a:r>
            <a:r>
              <a:rPr lang="en-US" sz="817" kern="0" dirty="0">
                <a:solidFill>
                  <a:prstClr val="black">
                    <a:lumMod val="65000"/>
                    <a:lumOff val="35000"/>
                  </a:prstClr>
                </a:solidFill>
                <a:hlinkClick r:id="rId4"/>
              </a:rPr>
              <a:t>Pfizer-Pact </a:t>
            </a:r>
            <a:r>
              <a:rPr lang="en-US" sz="817" kern="0" dirty="0" err="1">
                <a:solidFill>
                  <a:prstClr val="black">
                    <a:lumMod val="65000"/>
                    <a:lumOff val="35000"/>
                  </a:prstClr>
                </a:solidFill>
                <a:hlinkClick r:id="rId4"/>
              </a:rPr>
              <a:t>Onco</a:t>
            </a:r>
            <a:r>
              <a:rPr lang="en-US" sz="817" kern="0" dirty="0">
                <a:solidFill>
                  <a:prstClr val="black">
                    <a:lumMod val="65000"/>
                    <a:lumOff val="35000"/>
                  </a:prstClr>
                </a:solidFill>
              </a:rPr>
              <a:t> ; </a:t>
            </a:r>
            <a:r>
              <a:rPr lang="en-US" sz="817" kern="0" dirty="0" smtClean="0">
                <a:solidFill>
                  <a:prstClr val="black">
                    <a:lumMod val="65000"/>
                    <a:lumOff val="35000"/>
                  </a:prstClr>
                </a:solidFill>
              </a:rPr>
              <a:t>4,5,6.</a:t>
            </a:r>
            <a:r>
              <a:rPr lang="en-US" sz="817" kern="0" dirty="0" smtClean="0">
                <a:solidFill>
                  <a:prstClr val="black">
                    <a:lumMod val="65000"/>
                    <a:lumOff val="35000"/>
                  </a:prstClr>
                </a:solidFill>
                <a:hlinkClick r:id="rId5"/>
              </a:rPr>
              <a:t>Sanofi </a:t>
            </a:r>
            <a:r>
              <a:rPr lang="en-US" sz="817" kern="0" dirty="0">
                <a:solidFill>
                  <a:prstClr val="black">
                    <a:lumMod val="65000"/>
                    <a:lumOff val="35000"/>
                  </a:prstClr>
                </a:solidFill>
                <a:hlinkClick r:id="rId5"/>
              </a:rPr>
              <a:t>Support</a:t>
            </a:r>
            <a:endParaRPr lang="en-US" sz="817" kern="0" dirty="0">
              <a:solidFill>
                <a:prstClr val="black">
                  <a:lumMod val="65000"/>
                  <a:lumOff val="35000"/>
                </a:prstClr>
              </a:solidFill>
            </a:endParaRPr>
          </a:p>
        </p:txBody>
      </p:sp>
      <p:sp>
        <p:nvSpPr>
          <p:cNvPr id="9" name="Title 1"/>
          <p:cNvSpPr txBox="1">
            <a:spLocks/>
          </p:cNvSpPr>
          <p:nvPr/>
        </p:nvSpPr>
        <p:spPr>
          <a:xfrm>
            <a:off x="185057" y="-15383"/>
            <a:ext cx="10515600" cy="973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t>
            </a:r>
            <a:r>
              <a:rPr lang="en-US" sz="2800" dirty="0" smtClean="0"/>
              <a:t>Analysis: Country </a:t>
            </a:r>
            <a:r>
              <a:rPr lang="en-US" sz="2800" dirty="0" smtClean="0"/>
              <a:t>wise details of PSP: </a:t>
            </a:r>
            <a:r>
              <a:rPr lang="en-US" sz="2800" dirty="0"/>
              <a:t>France (5/8)</a:t>
            </a:r>
            <a:endParaRPr lang="en-US" sz="2800" dirty="0"/>
          </a:p>
        </p:txBody>
      </p:sp>
    </p:spTree>
    <p:extLst>
      <p:ext uri="{BB962C8B-B14F-4D97-AF65-F5344CB8AC3E}">
        <p14:creationId xmlns:p14="http://schemas.microsoft.com/office/powerpoint/2010/main" val="34517011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0"/>
          <p:cNvGraphicFramePr>
            <a:graphicFrameLocks noGrp="1"/>
          </p:cNvGraphicFramePr>
          <p:nvPr>
            <p:extLst>
              <p:ext uri="{D42A27DB-BD31-4B8C-83A1-F6EECF244321}">
                <p14:modId xmlns:p14="http://schemas.microsoft.com/office/powerpoint/2010/main" val="2165008350"/>
              </p:ext>
            </p:extLst>
          </p:nvPr>
        </p:nvGraphicFramePr>
        <p:xfrm>
          <a:off x="609600" y="1352810"/>
          <a:ext cx="10994572" cy="4485354"/>
        </p:xfrm>
        <a:graphic>
          <a:graphicData uri="http://schemas.openxmlformats.org/drawingml/2006/table">
            <a:tbl>
              <a:tblPr/>
              <a:tblGrid>
                <a:gridCol w="972166"/>
                <a:gridCol w="1520663"/>
                <a:gridCol w="838200"/>
                <a:gridCol w="968828"/>
                <a:gridCol w="990600"/>
                <a:gridCol w="1055914"/>
                <a:gridCol w="4648201"/>
              </a:tblGrid>
              <a:tr h="370088">
                <a:tc>
                  <a:txBody>
                    <a:bodyPr/>
                    <a:lstStyle>
                      <a:lvl1pPr marL="0" algn="l" defTabSz="1051324" rtl="0" eaLnBrk="1" latinLnBrk="0" hangingPunct="1">
                        <a:defRPr sz="2100" kern="1200">
                          <a:solidFill>
                            <a:schemeClr val="tx1"/>
                          </a:solidFill>
                          <a:latin typeface="Arial"/>
                          <a:ea typeface=""/>
                          <a:cs typeface=""/>
                        </a:defRPr>
                      </a:lvl1pPr>
                      <a:lvl2pPr marL="525660" algn="l" defTabSz="1051324" rtl="0" eaLnBrk="1" latinLnBrk="0" hangingPunct="1">
                        <a:defRPr sz="2100" kern="1200">
                          <a:solidFill>
                            <a:schemeClr val="tx1"/>
                          </a:solidFill>
                          <a:latin typeface="Arial"/>
                          <a:ea typeface=""/>
                          <a:cs typeface=""/>
                        </a:defRPr>
                      </a:lvl2pPr>
                      <a:lvl3pPr marL="1051324" algn="l" defTabSz="1051324" rtl="0" eaLnBrk="1" latinLnBrk="0" hangingPunct="1">
                        <a:defRPr sz="2100" kern="1200">
                          <a:solidFill>
                            <a:schemeClr val="tx1"/>
                          </a:solidFill>
                          <a:latin typeface="Arial"/>
                          <a:ea typeface=""/>
                          <a:cs typeface=""/>
                        </a:defRPr>
                      </a:lvl3pPr>
                      <a:lvl4pPr marL="1576981" algn="l" defTabSz="1051324" rtl="0" eaLnBrk="1" latinLnBrk="0" hangingPunct="1">
                        <a:defRPr sz="2100" kern="1200">
                          <a:solidFill>
                            <a:schemeClr val="tx1"/>
                          </a:solidFill>
                          <a:latin typeface="Arial"/>
                          <a:ea typeface=""/>
                          <a:cs typeface=""/>
                        </a:defRPr>
                      </a:lvl4pPr>
                      <a:lvl5pPr marL="2102643" algn="l" defTabSz="1051324" rtl="0" eaLnBrk="1" latinLnBrk="0" hangingPunct="1">
                        <a:defRPr sz="2100" kern="1200">
                          <a:solidFill>
                            <a:schemeClr val="tx1"/>
                          </a:solidFill>
                          <a:latin typeface="Arial"/>
                          <a:ea typeface=""/>
                          <a:cs typeface=""/>
                        </a:defRPr>
                      </a:lvl5pPr>
                      <a:lvl6pPr marL="2628305" algn="l" defTabSz="1051324" rtl="0" eaLnBrk="1" latinLnBrk="0" hangingPunct="1">
                        <a:defRPr sz="2100" kern="1200">
                          <a:solidFill>
                            <a:schemeClr val="tx1"/>
                          </a:solidFill>
                          <a:latin typeface="Arial"/>
                          <a:ea typeface=""/>
                          <a:cs typeface=""/>
                        </a:defRPr>
                      </a:lvl6pPr>
                      <a:lvl7pPr marL="3153966" algn="l" defTabSz="1051324" rtl="0" eaLnBrk="1" latinLnBrk="0" hangingPunct="1">
                        <a:defRPr sz="2100" kern="1200">
                          <a:solidFill>
                            <a:schemeClr val="tx1"/>
                          </a:solidFill>
                          <a:latin typeface="Arial"/>
                          <a:ea typeface=""/>
                          <a:cs typeface=""/>
                        </a:defRPr>
                      </a:lvl7pPr>
                      <a:lvl8pPr marL="3679626" algn="l" defTabSz="1051324" rtl="0" eaLnBrk="1" latinLnBrk="0" hangingPunct="1">
                        <a:defRPr sz="2100" kern="1200">
                          <a:solidFill>
                            <a:schemeClr val="tx1"/>
                          </a:solidFill>
                          <a:latin typeface="Arial"/>
                          <a:ea typeface=""/>
                          <a:cs typeface=""/>
                        </a:defRPr>
                      </a:lvl8pPr>
                      <a:lvl9pPr marL="4205287" algn="l" defTabSz="1051324" rtl="0" eaLnBrk="1" latinLnBrk="0" hangingPunct="1">
                        <a:defRPr sz="2100" kern="1200">
                          <a:solidFill>
                            <a:schemeClr val="tx1"/>
                          </a:solidFill>
                          <a:latin typeface="Arial"/>
                          <a:ea typeface=""/>
                          <a:cs typeface=""/>
                        </a:defRPr>
                      </a:lvl9p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a:ea typeface="Geneva"/>
                          <a:cs typeface="Geneva"/>
                        </a:rPr>
                        <a:t>EU5</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421588">
                <a:tc>
                  <a:txBody>
                    <a:bodyPr/>
                    <a:lstStyle/>
                    <a:p>
                      <a:pPr algn="ctr" fontAlgn="ctr"/>
                      <a:r>
                        <a:rPr lang="en-US" sz="1200" b="1" i="0" u="none" strike="noStrike" dirty="0">
                          <a:solidFill>
                            <a:srgbClr val="FFFFFF"/>
                          </a:solidFill>
                          <a:effectLst/>
                          <a:latin typeface="Arial" panose="020B0604020202020204" pitchFamily="34" charset="0"/>
                        </a:rPr>
                        <a:t>S.no.</a:t>
                      </a: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15EA5"/>
                    </a:solidFill>
                  </a:tcPr>
                </a:tc>
                <a:tc>
                  <a:txBody>
                    <a:bodyPr/>
                    <a:lstStyle/>
                    <a:p>
                      <a:pPr algn="ctr" fontAlgn="ctr"/>
                      <a:r>
                        <a:rPr lang="en-US" sz="1200" b="1" i="0" u="none" strike="noStrike" dirty="0">
                          <a:solidFill>
                            <a:srgbClr val="FFFFFF"/>
                          </a:solidFill>
                          <a:effectLst/>
                          <a:latin typeface="Arial" panose="020B0604020202020204" pitchFamily="34" charset="0"/>
                        </a:rPr>
                        <a:t>Patient Support Program name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cap="none" normalizeH="0" baseline="0" dirty="0" smtClean="0">
                          <a:ln>
                            <a:noFill/>
                          </a:ln>
                          <a:solidFill>
                            <a:srgbClr val="FFFFFF"/>
                          </a:solidFill>
                          <a:effectLst/>
                          <a:latin typeface="Arial" panose="020B0604020202020204" pitchFamily="34" charset="0"/>
                          <a:ea typeface="Geneva"/>
                          <a:cs typeface="Geneva"/>
                        </a:rPr>
                        <a:t>Company</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PSP Design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Product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Disease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Brief description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r>
              <a:tr h="842908">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1.</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kern="1200" dirty="0">
                          <a:solidFill>
                            <a:srgbClr val="595959"/>
                          </a:solidFill>
                          <a:effectLst/>
                          <a:latin typeface="Arial"/>
                          <a:ea typeface="+mn-ea"/>
                          <a:cs typeface="+mn-cs"/>
                        </a:rPr>
                        <a:t>The </a:t>
                      </a:r>
                      <a:r>
                        <a:rPr lang="en-US" sz="1200" b="0" i="0" u="none" strike="noStrike" kern="1200" dirty="0" err="1">
                          <a:solidFill>
                            <a:srgbClr val="595959"/>
                          </a:solidFill>
                          <a:effectLst/>
                          <a:latin typeface="Arial"/>
                          <a:ea typeface="+mn-ea"/>
                          <a:cs typeface="+mn-cs"/>
                        </a:rPr>
                        <a:t>Glivec</a:t>
                      </a:r>
                      <a:r>
                        <a:rPr lang="en-US" sz="1200" b="0" i="0" u="none" strike="noStrike" kern="1200" dirty="0">
                          <a:solidFill>
                            <a:srgbClr val="595959"/>
                          </a:solidFill>
                          <a:effectLst/>
                          <a:latin typeface="Arial"/>
                          <a:ea typeface="+mn-ea"/>
                          <a:cs typeface="+mn-cs"/>
                        </a:rPr>
                        <a:t> International Patient Assistance Program</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Arial"/>
                        </a:rPr>
                        <a:t>Novartis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Arial"/>
                        </a:rPr>
                        <a:t>Product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Arial"/>
                        </a:rPr>
                        <a:t>Glivec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CML, GIST</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It is a drug donation program. Through this initiative the company donates to patients who are not insured, not reimbursed, cannot pay for the treatment privately and are in countries that have minimal reimbursement capabilities.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r h="2084312">
                <a:tc>
                  <a:txBody>
                    <a:bodyPr/>
                    <a:lstStyle/>
                    <a:p>
                      <a:pPr marL="0" marR="0" lvl="0" indent="0" algn="ctr" defTabSz="1042325" rtl="0" eaLnBrk="1" fontAlgn="ctr" latinLnBrk="0" hangingPunct="1">
                        <a:lnSpc>
                          <a:spcPct val="100000"/>
                        </a:lnSpc>
                        <a:spcBef>
                          <a:spcPct val="0"/>
                        </a:spcBef>
                        <a:spcAft>
                          <a:spcPct val="0"/>
                        </a:spcAft>
                        <a:buClr>
                          <a:srgbClr val="003250"/>
                        </a:buClr>
                        <a:buSzPct val="80000"/>
                        <a:buFontTx/>
                        <a:buNone/>
                        <a:tabLst/>
                        <a:defRPr/>
                      </a:pPr>
                      <a:r>
                        <a:rPr lang="en-GB" sz="1200" b="0" i="0" u="none" strike="noStrike" kern="1200" noProof="0" dirty="0" smtClean="0">
                          <a:solidFill>
                            <a:srgbClr val="595959"/>
                          </a:solidFill>
                          <a:effectLst/>
                          <a:latin typeface="Arial"/>
                          <a:ea typeface="+mn-ea"/>
                          <a:cs typeface="+mn-cs"/>
                        </a:rPr>
                        <a:t>2.</a:t>
                      </a:r>
                    </a:p>
                    <a:p>
                      <a:pPr marL="0" algn="ctr" defTabSz="1042325" rtl="0" eaLnBrk="1" fontAlgn="ctr" latinLnBrk="0" hangingPunct="1"/>
                      <a:endParaRPr lang="en-US" sz="1200" b="0" i="0" u="none" strike="noStrike" kern="1200" dirty="0">
                        <a:solidFill>
                          <a:srgbClr val="595959"/>
                        </a:solidFill>
                        <a:effectLst/>
                        <a:latin typeface="Arial"/>
                        <a:ea typeface="+mn-ea"/>
                        <a:cs typeface="+mn-cs"/>
                      </a:endParaRP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kern="1200" dirty="0">
                          <a:solidFill>
                            <a:srgbClr val="595959"/>
                          </a:solidFill>
                          <a:effectLst/>
                          <a:latin typeface="Arial"/>
                          <a:ea typeface="+mn-ea"/>
                          <a:cs typeface="+mn-cs"/>
                        </a:rPr>
                        <a:t>Every Month Matters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err="1">
                          <a:solidFill>
                            <a:srgbClr val="595959"/>
                          </a:solidFill>
                          <a:effectLst/>
                          <a:latin typeface="Arial"/>
                        </a:rPr>
                        <a:t>Astellas</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Arial"/>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Prostate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EVERY MONTH MATTERS aims to unite leading experts in the fields of oncology and urology, patient advocacy groups, patients and families, in order to call for improvements in the approach to advanced prostate cancer care. By combining the knowledge and experiences of those directly involved in prostate cancer care, the goal of EVERY MONTH MATTERS is to define optimal care pathways across and within Europe, and help overcome barriers to access to treatments that can extend survival, while improving or maintaining a good quality of life in patients with advanced prostate cancer. </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r h="739264">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3.</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kern="1200" dirty="0">
                          <a:solidFill>
                            <a:srgbClr val="595959"/>
                          </a:solidFill>
                          <a:effectLst/>
                          <a:latin typeface="Arial"/>
                          <a:ea typeface="+mn-ea"/>
                          <a:cs typeface="+mn-cs"/>
                        </a:rPr>
                        <a:t>Patient Support Grid</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Arial"/>
                        </a:rPr>
                        <a:t>Astellas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Arial"/>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Arial"/>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Oncology &amp; Immunology</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Under this support initiative the company provides funding for specific drugs under a co-pay system. They also organize awareness and communication initiatives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TextBox 6"/>
          <p:cNvSpPr txBox="1"/>
          <p:nvPr/>
        </p:nvSpPr>
        <p:spPr>
          <a:xfrm>
            <a:off x="1818423" y="6567940"/>
            <a:ext cx="8416401" cy="218073"/>
          </a:xfrm>
          <a:prstGeom prst="rect">
            <a:avLst/>
          </a:prstGeom>
          <a:noFill/>
        </p:spPr>
        <p:txBody>
          <a:bodyPr wrap="square" lIns="0" rIns="0" rtlCol="0">
            <a:spAutoFit/>
          </a:bodyPr>
          <a:lstStyle/>
          <a:p>
            <a:pPr defTabSz="830184" fontAlgn="base">
              <a:spcBef>
                <a:spcPts val="545"/>
              </a:spcBef>
              <a:spcAft>
                <a:spcPts val="272"/>
              </a:spcAft>
              <a:buClr>
                <a:prstClr val="black"/>
              </a:buClr>
            </a:pPr>
            <a:r>
              <a:rPr lang="en-US" sz="817" kern="0" dirty="0">
                <a:solidFill>
                  <a:prstClr val="black">
                    <a:lumMod val="65000"/>
                    <a:lumOff val="35000"/>
                  </a:prstClr>
                </a:solidFill>
              </a:rPr>
              <a:t>Sources: 1.</a:t>
            </a:r>
            <a:r>
              <a:rPr lang="en-US" sz="817" kern="0" dirty="0">
                <a:solidFill>
                  <a:prstClr val="black">
                    <a:lumMod val="65000"/>
                    <a:lumOff val="35000"/>
                  </a:prstClr>
                </a:solidFill>
                <a:hlinkClick r:id="rId2"/>
              </a:rPr>
              <a:t>Novartis-Glivec International</a:t>
            </a:r>
            <a:r>
              <a:rPr lang="en-US" sz="817" kern="0" dirty="0">
                <a:solidFill>
                  <a:prstClr val="black">
                    <a:lumMod val="65000"/>
                    <a:lumOff val="35000"/>
                  </a:prstClr>
                </a:solidFill>
              </a:rPr>
              <a:t> ; 2.</a:t>
            </a:r>
            <a:r>
              <a:rPr lang="en-US" sz="817" kern="0" dirty="0">
                <a:solidFill>
                  <a:prstClr val="black">
                    <a:lumMod val="65000"/>
                    <a:lumOff val="35000"/>
                  </a:prstClr>
                </a:solidFill>
                <a:hlinkClick r:id="rId3"/>
              </a:rPr>
              <a:t>Astellas-Every month matters</a:t>
            </a:r>
            <a:r>
              <a:rPr lang="en-US" sz="817" kern="0" dirty="0">
                <a:solidFill>
                  <a:prstClr val="black">
                    <a:lumMod val="65000"/>
                    <a:lumOff val="35000"/>
                  </a:prstClr>
                </a:solidFill>
              </a:rPr>
              <a:t> ; 3.</a:t>
            </a:r>
            <a:r>
              <a:rPr lang="en-US" sz="817" kern="0" dirty="0">
                <a:solidFill>
                  <a:prstClr val="black">
                    <a:lumMod val="65000"/>
                    <a:lumOff val="35000"/>
                  </a:prstClr>
                </a:solidFill>
                <a:hlinkClick r:id="rId4"/>
              </a:rPr>
              <a:t>Astellas-Patient Support Grid</a:t>
            </a:r>
            <a:endParaRPr lang="en-US" sz="817" kern="0" dirty="0">
              <a:solidFill>
                <a:prstClr val="black">
                  <a:lumMod val="65000"/>
                  <a:lumOff val="35000"/>
                </a:prstClr>
              </a:solidFill>
            </a:endParaRPr>
          </a:p>
        </p:txBody>
      </p:sp>
      <p:sp>
        <p:nvSpPr>
          <p:cNvPr id="9" name="Title 1"/>
          <p:cNvSpPr txBox="1">
            <a:spLocks/>
          </p:cNvSpPr>
          <p:nvPr/>
        </p:nvSpPr>
        <p:spPr>
          <a:xfrm>
            <a:off x="185057" y="177121"/>
            <a:ext cx="10515600" cy="973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t>
            </a:r>
            <a:r>
              <a:rPr lang="en-US" sz="2800" dirty="0" smtClean="0"/>
              <a:t>Analysis: Country </a:t>
            </a:r>
            <a:r>
              <a:rPr lang="en-US" sz="2800" dirty="0" smtClean="0"/>
              <a:t>wise details of PSP: </a:t>
            </a:r>
            <a:r>
              <a:rPr lang="en-US" sz="2800" dirty="0"/>
              <a:t>EU5 (6/8)</a:t>
            </a:r>
            <a:endParaRPr lang="en-US" sz="2800" dirty="0"/>
          </a:p>
        </p:txBody>
      </p:sp>
    </p:spTree>
    <p:extLst>
      <p:ext uri="{BB962C8B-B14F-4D97-AF65-F5344CB8AC3E}">
        <p14:creationId xmlns:p14="http://schemas.microsoft.com/office/powerpoint/2010/main" val="346872389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0"/>
          <p:cNvGraphicFramePr>
            <a:graphicFrameLocks noGrp="1"/>
          </p:cNvGraphicFramePr>
          <p:nvPr>
            <p:extLst>
              <p:ext uri="{D42A27DB-BD31-4B8C-83A1-F6EECF244321}">
                <p14:modId xmlns:p14="http://schemas.microsoft.com/office/powerpoint/2010/main" val="3717956425"/>
              </p:ext>
            </p:extLst>
          </p:nvPr>
        </p:nvGraphicFramePr>
        <p:xfrm>
          <a:off x="634947" y="1605125"/>
          <a:ext cx="10065711" cy="2175279"/>
        </p:xfrm>
        <a:graphic>
          <a:graphicData uri="http://schemas.openxmlformats.org/drawingml/2006/table">
            <a:tbl>
              <a:tblPr/>
              <a:tblGrid>
                <a:gridCol w="881841"/>
                <a:gridCol w="1652676"/>
                <a:gridCol w="914330"/>
                <a:gridCol w="974484"/>
                <a:gridCol w="1191036"/>
                <a:gridCol w="1142913"/>
                <a:gridCol w="3308431"/>
              </a:tblGrid>
              <a:tr h="441389">
                <a:tc>
                  <a:txBody>
                    <a:bodyPr/>
                    <a:lstStyle>
                      <a:lvl1pPr marL="0" algn="l" defTabSz="1051324" rtl="0" eaLnBrk="1" latinLnBrk="0" hangingPunct="1">
                        <a:defRPr sz="2100" kern="1200">
                          <a:solidFill>
                            <a:schemeClr val="tx1"/>
                          </a:solidFill>
                          <a:latin typeface="Arial"/>
                          <a:ea typeface=""/>
                          <a:cs typeface=""/>
                        </a:defRPr>
                      </a:lvl1pPr>
                      <a:lvl2pPr marL="525660" algn="l" defTabSz="1051324" rtl="0" eaLnBrk="1" latinLnBrk="0" hangingPunct="1">
                        <a:defRPr sz="2100" kern="1200">
                          <a:solidFill>
                            <a:schemeClr val="tx1"/>
                          </a:solidFill>
                          <a:latin typeface="Arial"/>
                          <a:ea typeface=""/>
                          <a:cs typeface=""/>
                        </a:defRPr>
                      </a:lvl2pPr>
                      <a:lvl3pPr marL="1051324" algn="l" defTabSz="1051324" rtl="0" eaLnBrk="1" latinLnBrk="0" hangingPunct="1">
                        <a:defRPr sz="2100" kern="1200">
                          <a:solidFill>
                            <a:schemeClr val="tx1"/>
                          </a:solidFill>
                          <a:latin typeface="Arial"/>
                          <a:ea typeface=""/>
                          <a:cs typeface=""/>
                        </a:defRPr>
                      </a:lvl3pPr>
                      <a:lvl4pPr marL="1576981" algn="l" defTabSz="1051324" rtl="0" eaLnBrk="1" latinLnBrk="0" hangingPunct="1">
                        <a:defRPr sz="2100" kern="1200">
                          <a:solidFill>
                            <a:schemeClr val="tx1"/>
                          </a:solidFill>
                          <a:latin typeface="Arial"/>
                          <a:ea typeface=""/>
                          <a:cs typeface=""/>
                        </a:defRPr>
                      </a:lvl4pPr>
                      <a:lvl5pPr marL="2102643" algn="l" defTabSz="1051324" rtl="0" eaLnBrk="1" latinLnBrk="0" hangingPunct="1">
                        <a:defRPr sz="2100" kern="1200">
                          <a:solidFill>
                            <a:schemeClr val="tx1"/>
                          </a:solidFill>
                          <a:latin typeface="Arial"/>
                          <a:ea typeface=""/>
                          <a:cs typeface=""/>
                        </a:defRPr>
                      </a:lvl5pPr>
                      <a:lvl6pPr marL="2628305" algn="l" defTabSz="1051324" rtl="0" eaLnBrk="1" latinLnBrk="0" hangingPunct="1">
                        <a:defRPr sz="2100" kern="1200">
                          <a:solidFill>
                            <a:schemeClr val="tx1"/>
                          </a:solidFill>
                          <a:latin typeface="Arial"/>
                          <a:ea typeface=""/>
                          <a:cs typeface=""/>
                        </a:defRPr>
                      </a:lvl6pPr>
                      <a:lvl7pPr marL="3153966" algn="l" defTabSz="1051324" rtl="0" eaLnBrk="1" latinLnBrk="0" hangingPunct="1">
                        <a:defRPr sz="2100" kern="1200">
                          <a:solidFill>
                            <a:schemeClr val="tx1"/>
                          </a:solidFill>
                          <a:latin typeface="Arial"/>
                          <a:ea typeface=""/>
                          <a:cs typeface=""/>
                        </a:defRPr>
                      </a:lvl7pPr>
                      <a:lvl8pPr marL="3679626" algn="l" defTabSz="1051324" rtl="0" eaLnBrk="1" latinLnBrk="0" hangingPunct="1">
                        <a:defRPr sz="2100" kern="1200">
                          <a:solidFill>
                            <a:schemeClr val="tx1"/>
                          </a:solidFill>
                          <a:latin typeface="Arial"/>
                          <a:ea typeface=""/>
                          <a:cs typeface=""/>
                        </a:defRPr>
                      </a:lvl8pPr>
                      <a:lvl9pPr marL="4205287" algn="l" defTabSz="1051324" rtl="0" eaLnBrk="1" latinLnBrk="0" hangingPunct="1">
                        <a:defRPr sz="2100" kern="1200">
                          <a:solidFill>
                            <a:schemeClr val="tx1"/>
                          </a:solidFill>
                          <a:latin typeface="Arial"/>
                          <a:ea typeface=""/>
                          <a:cs typeface=""/>
                        </a:defRPr>
                      </a:lvl9p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a:ea typeface="Geneva"/>
                          <a:cs typeface="Geneva"/>
                        </a:rPr>
                        <a:t>Italy</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457200">
                <a:tc>
                  <a:txBody>
                    <a:bodyPr/>
                    <a:lstStyle/>
                    <a:p>
                      <a:pPr algn="ctr" fontAlgn="ctr"/>
                      <a:r>
                        <a:rPr lang="en-US" sz="1200" b="1" i="0" u="none" strike="noStrike" dirty="0">
                          <a:solidFill>
                            <a:srgbClr val="FFFFFF"/>
                          </a:solidFill>
                          <a:effectLst/>
                          <a:latin typeface="Arial" panose="020B0604020202020204" pitchFamily="34" charset="0"/>
                        </a:rPr>
                        <a:t>S.no.</a:t>
                      </a: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15EA5"/>
                    </a:solidFill>
                  </a:tcPr>
                </a:tc>
                <a:tc>
                  <a:txBody>
                    <a:bodyPr/>
                    <a:lstStyle/>
                    <a:p>
                      <a:pPr algn="ctr" fontAlgn="ctr"/>
                      <a:r>
                        <a:rPr lang="en-US" sz="1200" b="1" i="0" u="none" strike="noStrike" dirty="0">
                          <a:solidFill>
                            <a:srgbClr val="FFFFFF"/>
                          </a:solidFill>
                          <a:effectLst/>
                          <a:latin typeface="Arial" panose="020B0604020202020204" pitchFamily="34" charset="0"/>
                        </a:rPr>
                        <a:t>Patient Support Program name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cap="none" normalizeH="0" baseline="0" dirty="0" smtClean="0">
                          <a:ln>
                            <a:noFill/>
                          </a:ln>
                          <a:solidFill>
                            <a:srgbClr val="FFFFFF"/>
                          </a:solidFill>
                          <a:effectLst/>
                          <a:latin typeface="Arial" panose="020B0604020202020204" pitchFamily="34" charset="0"/>
                          <a:ea typeface="Geneva"/>
                          <a:cs typeface="Geneva"/>
                        </a:rPr>
                        <a:t>Company</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PSP Design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Product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Disease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Brief description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r>
              <a:tr h="1276690">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1.</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Italian Gemini network for BRCA molecular test</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err="1" smtClean="0">
                          <a:solidFill>
                            <a:srgbClr val="595959"/>
                          </a:solidFill>
                          <a:effectLst/>
                          <a:latin typeface="Arial"/>
                        </a:rPr>
                        <a:t>Abbvie</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Arial"/>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a:solidFill>
                            <a:srgbClr val="595959"/>
                          </a:solidFill>
                          <a:effectLst/>
                          <a:latin typeface="Arial"/>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Ovarian Cancer</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Online platform to improve access to molecular test BRCA with a time saving of about 5-8 months. Faster and more efficient access to BRCA molecular testing</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TextBox 6"/>
          <p:cNvSpPr txBox="1"/>
          <p:nvPr/>
        </p:nvSpPr>
        <p:spPr>
          <a:xfrm>
            <a:off x="1805653" y="6670582"/>
            <a:ext cx="7617309" cy="218073"/>
          </a:xfrm>
          <a:prstGeom prst="rect">
            <a:avLst/>
          </a:prstGeom>
          <a:noFill/>
        </p:spPr>
        <p:txBody>
          <a:bodyPr wrap="square" lIns="0" rIns="0" rtlCol="0">
            <a:spAutoFit/>
          </a:bodyPr>
          <a:lstStyle/>
          <a:p>
            <a:pPr defTabSz="830184" fontAlgn="base">
              <a:spcBef>
                <a:spcPts val="545"/>
              </a:spcBef>
              <a:spcAft>
                <a:spcPts val="272"/>
              </a:spcAft>
              <a:buClr>
                <a:prstClr val="black"/>
              </a:buClr>
            </a:pPr>
            <a:r>
              <a:rPr lang="en-US" sz="817" kern="0" dirty="0">
                <a:solidFill>
                  <a:prstClr val="black">
                    <a:lumMod val="65000"/>
                    <a:lumOff val="35000"/>
                  </a:prstClr>
                </a:solidFill>
              </a:rPr>
              <a:t>Sources: </a:t>
            </a:r>
            <a:r>
              <a:rPr lang="en-US" sz="817" kern="0" dirty="0" smtClean="0">
                <a:solidFill>
                  <a:prstClr val="black">
                    <a:lumMod val="65000"/>
                    <a:lumOff val="35000"/>
                  </a:prstClr>
                </a:solidFill>
              </a:rPr>
              <a:t>1.</a:t>
            </a:r>
            <a:r>
              <a:rPr lang="en-US" sz="817" kern="0" dirty="0" smtClean="0">
                <a:solidFill>
                  <a:prstClr val="black">
                    <a:lumMod val="65000"/>
                    <a:lumOff val="35000"/>
                  </a:prstClr>
                </a:solidFill>
                <a:hlinkClick r:id="rId2"/>
              </a:rPr>
              <a:t>Abbvie-BRCA</a:t>
            </a:r>
            <a:r>
              <a:rPr lang="en-US" sz="817" kern="0" dirty="0" smtClean="0">
                <a:solidFill>
                  <a:prstClr val="black">
                    <a:lumMod val="65000"/>
                    <a:lumOff val="35000"/>
                  </a:prstClr>
                </a:solidFill>
              </a:rPr>
              <a:t> </a:t>
            </a:r>
            <a:endParaRPr lang="en-US" sz="817" kern="0" dirty="0">
              <a:solidFill>
                <a:prstClr val="black">
                  <a:lumMod val="65000"/>
                  <a:lumOff val="35000"/>
                </a:prstClr>
              </a:solidFill>
            </a:endParaRPr>
          </a:p>
        </p:txBody>
      </p:sp>
      <p:sp>
        <p:nvSpPr>
          <p:cNvPr id="9" name="Title 1"/>
          <p:cNvSpPr txBox="1">
            <a:spLocks/>
          </p:cNvSpPr>
          <p:nvPr/>
        </p:nvSpPr>
        <p:spPr>
          <a:xfrm>
            <a:off x="185057" y="177121"/>
            <a:ext cx="10515600" cy="973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t>
            </a:r>
            <a:r>
              <a:rPr lang="en-US" sz="2800" dirty="0" smtClean="0"/>
              <a:t>Analysis: Country </a:t>
            </a:r>
            <a:r>
              <a:rPr lang="en-US" sz="2800" dirty="0" smtClean="0"/>
              <a:t>wise details of PSP: </a:t>
            </a:r>
            <a:r>
              <a:rPr lang="en-US" sz="2800" dirty="0"/>
              <a:t>Italy (7/8)</a:t>
            </a:r>
            <a:endParaRPr lang="en-US" sz="2800" dirty="0"/>
          </a:p>
        </p:txBody>
      </p:sp>
    </p:spTree>
    <p:extLst>
      <p:ext uri="{BB962C8B-B14F-4D97-AF65-F5344CB8AC3E}">
        <p14:creationId xmlns:p14="http://schemas.microsoft.com/office/powerpoint/2010/main" val="42747277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0"/>
          <p:cNvGraphicFramePr>
            <a:graphicFrameLocks noGrp="1"/>
          </p:cNvGraphicFramePr>
          <p:nvPr>
            <p:extLst>
              <p:ext uri="{D42A27DB-BD31-4B8C-83A1-F6EECF244321}">
                <p14:modId xmlns:p14="http://schemas.microsoft.com/office/powerpoint/2010/main" val="1713960206"/>
              </p:ext>
            </p:extLst>
          </p:nvPr>
        </p:nvGraphicFramePr>
        <p:xfrm>
          <a:off x="433139" y="941099"/>
          <a:ext cx="11502189" cy="5592220"/>
        </p:xfrm>
        <a:graphic>
          <a:graphicData uri="http://schemas.openxmlformats.org/drawingml/2006/table">
            <a:tbl>
              <a:tblPr/>
              <a:tblGrid>
                <a:gridCol w="673766"/>
                <a:gridCol w="1235242"/>
                <a:gridCol w="1347537"/>
                <a:gridCol w="946484"/>
                <a:gridCol w="1042737"/>
                <a:gridCol w="898358"/>
                <a:gridCol w="5358065"/>
              </a:tblGrid>
              <a:tr h="228226">
                <a:tc>
                  <a:txBody>
                    <a:bodyPr/>
                    <a:lstStyle>
                      <a:lvl1pPr marL="0" algn="l" defTabSz="1051324" rtl="0" eaLnBrk="1" latinLnBrk="0" hangingPunct="1">
                        <a:defRPr sz="2100" kern="1200">
                          <a:solidFill>
                            <a:schemeClr val="tx1"/>
                          </a:solidFill>
                          <a:latin typeface="Arial"/>
                          <a:ea typeface=""/>
                          <a:cs typeface=""/>
                        </a:defRPr>
                      </a:lvl1pPr>
                      <a:lvl2pPr marL="525660" algn="l" defTabSz="1051324" rtl="0" eaLnBrk="1" latinLnBrk="0" hangingPunct="1">
                        <a:defRPr sz="2100" kern="1200">
                          <a:solidFill>
                            <a:schemeClr val="tx1"/>
                          </a:solidFill>
                          <a:latin typeface="Arial"/>
                          <a:ea typeface=""/>
                          <a:cs typeface=""/>
                        </a:defRPr>
                      </a:lvl2pPr>
                      <a:lvl3pPr marL="1051324" algn="l" defTabSz="1051324" rtl="0" eaLnBrk="1" latinLnBrk="0" hangingPunct="1">
                        <a:defRPr sz="2100" kern="1200">
                          <a:solidFill>
                            <a:schemeClr val="tx1"/>
                          </a:solidFill>
                          <a:latin typeface="Arial"/>
                          <a:ea typeface=""/>
                          <a:cs typeface=""/>
                        </a:defRPr>
                      </a:lvl3pPr>
                      <a:lvl4pPr marL="1576981" algn="l" defTabSz="1051324" rtl="0" eaLnBrk="1" latinLnBrk="0" hangingPunct="1">
                        <a:defRPr sz="2100" kern="1200">
                          <a:solidFill>
                            <a:schemeClr val="tx1"/>
                          </a:solidFill>
                          <a:latin typeface="Arial"/>
                          <a:ea typeface=""/>
                          <a:cs typeface=""/>
                        </a:defRPr>
                      </a:lvl4pPr>
                      <a:lvl5pPr marL="2102643" algn="l" defTabSz="1051324" rtl="0" eaLnBrk="1" latinLnBrk="0" hangingPunct="1">
                        <a:defRPr sz="2100" kern="1200">
                          <a:solidFill>
                            <a:schemeClr val="tx1"/>
                          </a:solidFill>
                          <a:latin typeface="Arial"/>
                          <a:ea typeface=""/>
                          <a:cs typeface=""/>
                        </a:defRPr>
                      </a:lvl5pPr>
                      <a:lvl6pPr marL="2628305" algn="l" defTabSz="1051324" rtl="0" eaLnBrk="1" latinLnBrk="0" hangingPunct="1">
                        <a:defRPr sz="2100" kern="1200">
                          <a:solidFill>
                            <a:schemeClr val="tx1"/>
                          </a:solidFill>
                          <a:latin typeface="Arial"/>
                          <a:ea typeface=""/>
                          <a:cs typeface=""/>
                        </a:defRPr>
                      </a:lvl6pPr>
                      <a:lvl7pPr marL="3153966" algn="l" defTabSz="1051324" rtl="0" eaLnBrk="1" latinLnBrk="0" hangingPunct="1">
                        <a:defRPr sz="2100" kern="1200">
                          <a:solidFill>
                            <a:schemeClr val="tx1"/>
                          </a:solidFill>
                          <a:latin typeface="Arial"/>
                          <a:ea typeface=""/>
                          <a:cs typeface=""/>
                        </a:defRPr>
                      </a:lvl7pPr>
                      <a:lvl8pPr marL="3679626" algn="l" defTabSz="1051324" rtl="0" eaLnBrk="1" latinLnBrk="0" hangingPunct="1">
                        <a:defRPr sz="2100" kern="1200">
                          <a:solidFill>
                            <a:schemeClr val="tx1"/>
                          </a:solidFill>
                          <a:latin typeface="Arial"/>
                          <a:ea typeface=""/>
                          <a:cs typeface=""/>
                        </a:defRPr>
                      </a:lvl8pPr>
                      <a:lvl9pPr marL="4205287" algn="l" defTabSz="1051324" rtl="0" eaLnBrk="1" latinLnBrk="0" hangingPunct="1">
                        <a:defRPr sz="2100" kern="1200">
                          <a:solidFill>
                            <a:schemeClr val="tx1"/>
                          </a:solidFill>
                          <a:latin typeface="Arial"/>
                          <a:ea typeface=""/>
                          <a:cs typeface=""/>
                        </a:defRPr>
                      </a:lvl9p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a:ea typeface="Geneva"/>
                          <a:cs typeface="Geneva"/>
                        </a:rPr>
                        <a:t>India</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endParaRPr lang="en-US" sz="1200" dirty="0"/>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349412">
                <a:tc>
                  <a:txBody>
                    <a:bodyPr/>
                    <a:lstStyle/>
                    <a:p>
                      <a:pPr algn="ctr" fontAlgn="ctr"/>
                      <a:r>
                        <a:rPr lang="en-US" sz="1200" b="1" i="0" u="none" strike="noStrike" dirty="0">
                          <a:solidFill>
                            <a:srgbClr val="FFFFFF"/>
                          </a:solidFill>
                          <a:effectLst/>
                          <a:latin typeface="Arial" panose="020B0604020202020204" pitchFamily="34" charset="0"/>
                        </a:rPr>
                        <a:t>S.no.</a:t>
                      </a:r>
                    </a:p>
                  </a:txBody>
                  <a:tcPr marL="0" marR="0" marT="0" marB="0" anchor="ctr">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15EA5"/>
                    </a:solidFill>
                  </a:tcPr>
                </a:tc>
                <a:tc>
                  <a:txBody>
                    <a:bodyPr/>
                    <a:lstStyle/>
                    <a:p>
                      <a:pPr algn="ctr" fontAlgn="ctr"/>
                      <a:r>
                        <a:rPr lang="en-US" sz="1200" b="1" i="0" u="none" strike="noStrike" dirty="0">
                          <a:solidFill>
                            <a:srgbClr val="FFFFFF"/>
                          </a:solidFill>
                          <a:effectLst/>
                          <a:latin typeface="Arial" panose="020B0604020202020204" pitchFamily="34" charset="0"/>
                        </a:rPr>
                        <a:t>Patient Support Program name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US" sz="1200" b="1" i="0" u="none" strike="noStrike" cap="none" normalizeH="0" baseline="0" dirty="0" smtClean="0">
                          <a:ln>
                            <a:noFill/>
                          </a:ln>
                          <a:solidFill>
                            <a:srgbClr val="FFFFFF"/>
                          </a:solidFill>
                          <a:effectLst/>
                          <a:latin typeface="Arial" panose="020B0604020202020204" pitchFamily="34" charset="0"/>
                          <a:ea typeface="Geneva"/>
                          <a:cs typeface="Geneva"/>
                        </a:rPr>
                        <a:t>Company</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PSP Design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Product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Disease name</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pPr>
                      <a:r>
                        <a:rPr kumimoji="0" lang="en-IN" sz="1200" b="1" i="0" u="none" strike="noStrike" cap="none" normalizeH="0" baseline="0" dirty="0" smtClean="0">
                          <a:ln>
                            <a:noFill/>
                          </a:ln>
                          <a:solidFill>
                            <a:srgbClr val="FFFFFF"/>
                          </a:solidFill>
                          <a:effectLst/>
                          <a:latin typeface="Arial" panose="020B0604020202020204" pitchFamily="34" charset="0"/>
                          <a:ea typeface="Geneva"/>
                          <a:cs typeface="Geneva"/>
                        </a:rPr>
                        <a:t>Brief description</a:t>
                      </a:r>
                    </a:p>
                  </a:txBody>
                  <a:tcPr marL="83022" marR="83022" marT="41511" marB="41511"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C6CAA"/>
                    </a:solidFill>
                  </a:tcPr>
                </a:tc>
              </a:tr>
              <a:tr h="711933">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1.</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err="1" smtClean="0">
                          <a:solidFill>
                            <a:schemeClr val="tx1"/>
                          </a:solidFill>
                          <a:effectLst/>
                          <a:latin typeface="+mn-lt"/>
                          <a:ea typeface="+mn-ea"/>
                          <a:cs typeface="+mn-cs"/>
                        </a:rPr>
                        <a:t>Glivec</a:t>
                      </a:r>
                      <a:r>
                        <a:rPr lang="en-US" sz="1200" kern="1200" dirty="0" smtClean="0">
                          <a:solidFill>
                            <a:schemeClr val="tx1"/>
                          </a:solidFill>
                          <a:effectLst/>
                          <a:latin typeface="+mn-lt"/>
                          <a:ea typeface="+mn-ea"/>
                          <a:cs typeface="+mn-cs"/>
                        </a:rPr>
                        <a:t> PAP</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Novartis</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Disease centric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dirty="0">
                          <a:solidFill>
                            <a:srgbClr val="595959"/>
                          </a:solidFill>
                          <a:effectLst/>
                          <a:latin typeface="Arial"/>
                        </a:rPr>
                        <a:t>NA</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Oncology</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algn="ctr" defTabSz="914400" rtl="0" eaLnBrk="1" fontAlgn="ctr" latinLnBrk="0" hangingPunct="1"/>
                      <a:r>
                        <a:rPr lang="en-US" sz="1200" b="0" i="0" u="none" strike="noStrike" kern="1200" dirty="0" smtClean="0">
                          <a:solidFill>
                            <a:srgbClr val="595959"/>
                          </a:solidFill>
                          <a:effectLst/>
                          <a:latin typeface="Arial"/>
                          <a:ea typeface="+mn-ea"/>
                          <a:cs typeface="+mn-cs"/>
                        </a:rPr>
                        <a:t>Patients are </a:t>
                      </a:r>
                      <a:r>
                        <a:rPr lang="en-US" sz="1200" b="0" i="0" u="none" strike="noStrike" kern="1200" dirty="0" smtClean="0">
                          <a:solidFill>
                            <a:srgbClr val="595959"/>
                          </a:solidFill>
                          <a:effectLst/>
                          <a:latin typeface="Arial"/>
                          <a:ea typeface="+mn-ea"/>
                          <a:cs typeface="+mn-cs"/>
                        </a:rPr>
                        <a:t>screened </a:t>
                      </a:r>
                      <a:r>
                        <a:rPr lang="en-US" sz="1200" b="0" i="0" u="none" strike="noStrike" kern="1200" dirty="0" smtClean="0">
                          <a:solidFill>
                            <a:srgbClr val="595959"/>
                          </a:solidFill>
                          <a:effectLst/>
                          <a:latin typeface="Arial"/>
                          <a:ea typeface="+mn-ea"/>
                          <a:cs typeface="+mn-cs"/>
                        </a:rPr>
                        <a:t>based on their ability to pay and are </a:t>
                      </a:r>
                      <a:r>
                        <a:rPr lang="en-US" sz="1200" b="0" i="0" u="none" strike="noStrike" kern="1200" baseline="0" dirty="0" smtClean="0">
                          <a:solidFill>
                            <a:srgbClr val="595959"/>
                          </a:solidFill>
                          <a:effectLst/>
                          <a:latin typeface="Arial"/>
                          <a:ea typeface="+mn-ea"/>
                          <a:cs typeface="+mn-cs"/>
                        </a:rPr>
                        <a:t> </a:t>
                      </a:r>
                      <a:r>
                        <a:rPr lang="en-US" sz="1200" b="0" i="0" u="none" strike="noStrike" kern="1200" dirty="0" smtClean="0">
                          <a:solidFill>
                            <a:srgbClr val="595959"/>
                          </a:solidFill>
                          <a:effectLst/>
                          <a:latin typeface="Arial"/>
                          <a:ea typeface="+mn-ea"/>
                          <a:cs typeface="+mn-cs"/>
                        </a:rPr>
                        <a:t>offered different</a:t>
                      </a:r>
                      <a:r>
                        <a:rPr lang="en-US" sz="1200" b="0" i="0" u="none" strike="noStrike" kern="1200" baseline="0" dirty="0" smtClean="0">
                          <a:solidFill>
                            <a:srgbClr val="595959"/>
                          </a:solidFill>
                          <a:effectLst/>
                          <a:latin typeface="Arial"/>
                          <a:ea typeface="+mn-ea"/>
                          <a:cs typeface="+mn-cs"/>
                        </a:rPr>
                        <a:t> </a:t>
                      </a:r>
                      <a:r>
                        <a:rPr lang="en-US" sz="1200" b="0" i="0" u="none" strike="noStrike" kern="1200" dirty="0" smtClean="0">
                          <a:solidFill>
                            <a:srgbClr val="595959"/>
                          </a:solidFill>
                          <a:effectLst/>
                          <a:latin typeface="Arial"/>
                          <a:ea typeface="+mn-ea"/>
                          <a:cs typeface="+mn-cs"/>
                        </a:rPr>
                        <a:t>schemes</a:t>
                      </a:r>
                      <a:r>
                        <a:rPr lang="en-US" sz="1200" b="0" i="0" u="none" strike="noStrike" kern="1200" dirty="0" smtClean="0">
                          <a:solidFill>
                            <a:srgbClr val="595959"/>
                          </a:solidFill>
                          <a:effectLst/>
                          <a:latin typeface="Arial"/>
                          <a:ea typeface="+mn-ea"/>
                          <a:cs typeface="+mn-cs"/>
                        </a:rPr>
                        <a:t>, e.g., pay for three </a:t>
                      </a:r>
                      <a:r>
                        <a:rPr lang="en-US" sz="1200" b="0" i="0" u="none" strike="noStrike" kern="1200" dirty="0" smtClean="0">
                          <a:solidFill>
                            <a:srgbClr val="595959"/>
                          </a:solidFill>
                          <a:effectLst/>
                          <a:latin typeface="Arial"/>
                          <a:ea typeface="+mn-ea"/>
                          <a:cs typeface="+mn-cs"/>
                        </a:rPr>
                        <a:t>months </a:t>
                      </a:r>
                      <a:r>
                        <a:rPr lang="en-US" sz="1200" b="0" i="0" u="none" strike="noStrike" kern="1200" dirty="0" smtClean="0">
                          <a:solidFill>
                            <a:srgbClr val="595959"/>
                          </a:solidFill>
                          <a:effectLst/>
                          <a:latin typeface="Arial"/>
                          <a:ea typeface="+mn-ea"/>
                          <a:cs typeface="+mn-cs"/>
                        </a:rPr>
                        <a:t>and get nine months free or pay for two </a:t>
                      </a:r>
                      <a:r>
                        <a:rPr lang="en-US" sz="1200" b="0" i="0" u="none" strike="noStrike" kern="1200" dirty="0" smtClean="0">
                          <a:solidFill>
                            <a:srgbClr val="595959"/>
                          </a:solidFill>
                          <a:effectLst/>
                          <a:latin typeface="Arial"/>
                          <a:ea typeface="+mn-ea"/>
                          <a:cs typeface="+mn-cs"/>
                        </a:rPr>
                        <a:t>months </a:t>
                      </a:r>
                      <a:r>
                        <a:rPr lang="en-US" sz="1200" b="0" i="0" u="none" strike="noStrike" kern="1200" dirty="0" smtClean="0">
                          <a:solidFill>
                            <a:srgbClr val="595959"/>
                          </a:solidFill>
                          <a:effectLst/>
                          <a:latin typeface="Arial"/>
                          <a:ea typeface="+mn-ea"/>
                          <a:cs typeface="+mn-cs"/>
                        </a:rPr>
                        <a:t>and get nine months free</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711933">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2.</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kern="1200" dirty="0" err="1" smtClean="0">
                          <a:solidFill>
                            <a:srgbClr val="595959"/>
                          </a:solidFill>
                          <a:effectLst/>
                          <a:latin typeface="Arial"/>
                          <a:ea typeface="+mn-ea"/>
                          <a:cs typeface="+mn-cs"/>
                        </a:rPr>
                        <a:t>Sutent</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kern="1200" dirty="0" smtClean="0">
                          <a:solidFill>
                            <a:srgbClr val="595959"/>
                          </a:solidFill>
                          <a:effectLst/>
                          <a:latin typeface="Arial"/>
                          <a:ea typeface="+mn-ea"/>
                          <a:cs typeface="+mn-cs"/>
                        </a:rPr>
                        <a:t>Pfizer</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Disease centric</a:t>
                      </a:r>
                    </a:p>
                    <a:p>
                      <a:pPr algn="ctr" fontAlgn="ct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595959"/>
                          </a:solidFill>
                          <a:effectLst/>
                          <a:latin typeface="Arial"/>
                          <a:ea typeface="+mn-ea"/>
                          <a:cs typeface="+mn-cs"/>
                        </a:rPr>
                        <a:t>NA</a:t>
                      </a:r>
                    </a:p>
                    <a:p>
                      <a:pPr algn="ctr" fontAlgn="ct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b="0" i="0" u="none" strike="noStrike" kern="1200" dirty="0" smtClean="0">
                          <a:solidFill>
                            <a:srgbClr val="595959"/>
                          </a:solidFill>
                          <a:effectLst/>
                          <a:latin typeface="Arial"/>
                          <a:ea typeface="+mn-ea"/>
                          <a:cs typeface="+mn-cs"/>
                        </a:rPr>
                        <a:t>Oncology</a:t>
                      </a:r>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a:r>
                        <a:rPr lang="en-US" sz="1200" b="0" i="0" u="none" strike="noStrike" kern="1200" dirty="0" smtClean="0">
                          <a:solidFill>
                            <a:srgbClr val="595959"/>
                          </a:solidFill>
                          <a:effectLst/>
                          <a:latin typeface="Arial"/>
                          <a:ea typeface="+mn-ea"/>
                          <a:cs typeface="+mn-cs"/>
                        </a:rPr>
                        <a:t>The</a:t>
                      </a:r>
                      <a:r>
                        <a:rPr lang="en-US" sz="1200" b="0" i="0" u="none" strike="noStrike" kern="1200" baseline="0" dirty="0" smtClean="0">
                          <a:solidFill>
                            <a:srgbClr val="595959"/>
                          </a:solidFill>
                          <a:effectLst/>
                          <a:latin typeface="Arial"/>
                          <a:ea typeface="+mn-ea"/>
                          <a:cs typeface="+mn-cs"/>
                        </a:rPr>
                        <a:t> </a:t>
                      </a:r>
                      <a:r>
                        <a:rPr lang="en-US" sz="1200" b="0" i="0" u="none" strike="noStrike" kern="1200" dirty="0" smtClean="0">
                          <a:solidFill>
                            <a:srgbClr val="595959"/>
                          </a:solidFill>
                          <a:effectLst/>
                          <a:latin typeface="Arial"/>
                          <a:ea typeface="+mn-ea"/>
                          <a:cs typeface="+mn-cs"/>
                        </a:rPr>
                        <a:t>entire </a:t>
                      </a:r>
                      <a:r>
                        <a:rPr lang="en-US" sz="1200" b="0" i="0" u="none" strike="noStrike" kern="1200" dirty="0" smtClean="0">
                          <a:solidFill>
                            <a:srgbClr val="595959"/>
                          </a:solidFill>
                          <a:effectLst/>
                          <a:latin typeface="Arial"/>
                          <a:ea typeface="+mn-ea"/>
                          <a:cs typeface="+mn-cs"/>
                        </a:rPr>
                        <a:t>treatment </a:t>
                      </a:r>
                      <a:r>
                        <a:rPr lang="en-US" sz="1200" b="0" i="0" u="none" strike="noStrike" kern="1200" dirty="0" smtClean="0">
                          <a:solidFill>
                            <a:srgbClr val="595959"/>
                          </a:solidFill>
                          <a:effectLst/>
                          <a:latin typeface="Arial"/>
                          <a:ea typeface="+mn-ea"/>
                          <a:cs typeface="+mn-cs"/>
                        </a:rPr>
                        <a:t>is </a:t>
                      </a:r>
                      <a:r>
                        <a:rPr lang="en-US" sz="1200" b="0" i="0" u="none" strike="noStrike" kern="1200" dirty="0" smtClean="0">
                          <a:solidFill>
                            <a:srgbClr val="595959"/>
                          </a:solidFill>
                          <a:effectLst/>
                          <a:latin typeface="Arial"/>
                          <a:ea typeface="+mn-ea"/>
                          <a:cs typeface="+mn-cs"/>
                        </a:rPr>
                        <a:t>free for patients who live below the poverty </a:t>
                      </a:r>
                    </a:p>
                    <a:p>
                      <a:pPr algn="ctr"/>
                      <a:r>
                        <a:rPr lang="en-US" sz="1200" b="0" i="0" u="none" strike="noStrike" kern="1200" dirty="0" smtClean="0">
                          <a:solidFill>
                            <a:srgbClr val="595959"/>
                          </a:solidFill>
                          <a:effectLst/>
                          <a:latin typeface="Arial"/>
                          <a:ea typeface="+mn-ea"/>
                          <a:cs typeface="+mn-cs"/>
                        </a:rPr>
                        <a:t>line</a:t>
                      </a:r>
                      <a:r>
                        <a:rPr lang="en-US" sz="1200" b="0" i="0" u="none" strike="noStrike" kern="1200" dirty="0" smtClean="0">
                          <a:solidFill>
                            <a:srgbClr val="595959"/>
                          </a:solidFill>
                          <a:effectLst/>
                          <a:latin typeface="Arial"/>
                          <a:ea typeface="+mn-ea"/>
                          <a:cs typeface="+mn-cs"/>
                        </a:rPr>
                        <a:t>. Other patients receive free vials if they buy </a:t>
                      </a:r>
                      <a:r>
                        <a:rPr lang="en-US" sz="1200" b="0" i="0" u="none" strike="noStrike" kern="1200" dirty="0" smtClean="0">
                          <a:solidFill>
                            <a:srgbClr val="595959"/>
                          </a:solidFill>
                          <a:effectLst/>
                          <a:latin typeface="Arial"/>
                          <a:ea typeface="+mn-ea"/>
                          <a:cs typeface="+mn-cs"/>
                        </a:rPr>
                        <a:t>a </a:t>
                      </a:r>
                      <a:r>
                        <a:rPr lang="en-US" sz="1200" b="0" i="0" u="none" strike="noStrike" kern="1200" dirty="0" smtClean="0">
                          <a:solidFill>
                            <a:srgbClr val="595959"/>
                          </a:solidFill>
                          <a:effectLst/>
                          <a:latin typeface="Arial"/>
                          <a:ea typeface="+mn-ea"/>
                          <a:cs typeface="+mn-cs"/>
                        </a:rPr>
                        <a:t>specific number of vials</a:t>
                      </a:r>
                    </a:p>
                    <a:p>
                      <a:pPr marL="0" algn="ctr" defTabSz="914400" rtl="0" eaLnBrk="1" fontAlgn="ctr" latinLnBrk="0" hangingPunct="1"/>
                      <a:endParaRPr lang="en-US" sz="1200" b="0" i="0" u="none" strike="noStrike" kern="1200" dirty="0">
                        <a:solidFill>
                          <a:srgbClr val="595959"/>
                        </a:solidFill>
                        <a:effectLst/>
                        <a:latin typeface="Arial"/>
                        <a:ea typeface="+mn-ea"/>
                        <a:cs typeface="+mn-cs"/>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1423866">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3.</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err="1" smtClean="0">
                          <a:solidFill>
                            <a:schemeClr val="tx1"/>
                          </a:solidFill>
                          <a:effectLst/>
                          <a:latin typeface="+mn-lt"/>
                          <a:ea typeface="+mn-ea"/>
                          <a:cs typeface="+mn-cs"/>
                        </a:rPr>
                        <a:t>Sparsh</a:t>
                      </a:r>
                      <a:r>
                        <a:rPr lang="en-US" sz="1200" kern="1200" dirty="0" smtClean="0">
                          <a:solidFill>
                            <a:schemeClr val="tx1"/>
                          </a:solidFill>
                          <a:effectLst/>
                          <a:latin typeface="+mn-lt"/>
                          <a:ea typeface="+mn-ea"/>
                          <a:cs typeface="+mn-cs"/>
                        </a:rPr>
                        <a:t> program</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Dr. Reddy’s Laboratories</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Disease centric</a:t>
                      </a:r>
                    </a:p>
                    <a:p>
                      <a:pPr algn="ctr" fontAlgn="ct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a:t>
                      </a:r>
                    </a:p>
                    <a:p>
                      <a:pPr algn="ctr" fontAlgn="ct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Oncology</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a:r>
                        <a:rPr lang="en-US" sz="1200" kern="1200" dirty="0" smtClean="0">
                          <a:solidFill>
                            <a:schemeClr val="tx1"/>
                          </a:solidFill>
                          <a:effectLst/>
                          <a:latin typeface="+mn-lt"/>
                          <a:ea typeface="+mn-ea"/>
                          <a:cs typeface="+mn-cs"/>
                        </a:rPr>
                        <a:t>Poor patients get the second </a:t>
                      </a:r>
                      <a:r>
                        <a:rPr lang="en-US" sz="1200" kern="1200" dirty="0" smtClean="0">
                          <a:solidFill>
                            <a:schemeClr val="tx1"/>
                          </a:solidFill>
                          <a:effectLst/>
                          <a:latin typeface="+mn-lt"/>
                          <a:ea typeface="+mn-ea"/>
                          <a:cs typeface="+mn-cs"/>
                        </a:rPr>
                        <a:t>vial </a:t>
                      </a:r>
                      <a:r>
                        <a:rPr lang="en-US" sz="1200" kern="1200" dirty="0" smtClean="0">
                          <a:solidFill>
                            <a:schemeClr val="tx1"/>
                          </a:solidFill>
                          <a:effectLst/>
                          <a:latin typeface="+mn-lt"/>
                          <a:ea typeface="+mn-ea"/>
                          <a:cs typeface="+mn-cs"/>
                        </a:rPr>
                        <a:t>free after paying for the first </a:t>
                      </a:r>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Patients do </a:t>
                      </a:r>
                      <a:r>
                        <a:rPr lang="en-US" sz="1200" kern="1200" dirty="0" smtClean="0">
                          <a:solidFill>
                            <a:schemeClr val="tx1"/>
                          </a:solidFill>
                          <a:effectLst/>
                          <a:latin typeface="+mn-lt"/>
                          <a:ea typeface="+mn-ea"/>
                          <a:cs typeface="+mn-cs"/>
                        </a:rPr>
                        <a:t>not need to produce a bill to prove they </a:t>
                      </a:r>
                      <a:r>
                        <a:rPr lang="en-US" sz="1200" kern="1200" dirty="0" smtClean="0">
                          <a:solidFill>
                            <a:schemeClr val="tx1"/>
                          </a:solidFill>
                          <a:effectLst/>
                          <a:latin typeface="+mn-lt"/>
                          <a:ea typeface="+mn-ea"/>
                          <a:cs typeface="+mn-cs"/>
                        </a:rPr>
                        <a:t>have </a:t>
                      </a:r>
                      <a:r>
                        <a:rPr lang="en-US" sz="1200" kern="1200" dirty="0" smtClean="0">
                          <a:solidFill>
                            <a:schemeClr val="tx1"/>
                          </a:solidFill>
                          <a:effectLst/>
                          <a:latin typeface="+mn-lt"/>
                          <a:ea typeface="+mn-ea"/>
                          <a:cs typeface="+mn-cs"/>
                        </a:rPr>
                        <a:t>bought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first </a:t>
                      </a:r>
                      <a:r>
                        <a:rPr lang="en-US" sz="1200" kern="1200" dirty="0" smtClean="0">
                          <a:solidFill>
                            <a:schemeClr val="tx1"/>
                          </a:solidFill>
                          <a:effectLst/>
                          <a:latin typeface="+mn-lt"/>
                          <a:ea typeface="+mn-ea"/>
                          <a:cs typeface="+mn-cs"/>
                        </a:rPr>
                        <a:t>vial. For patients </a:t>
                      </a:r>
                      <a:r>
                        <a:rPr lang="en-US" sz="1200" kern="1200" dirty="0" smtClean="0">
                          <a:solidFill>
                            <a:schemeClr val="tx1"/>
                          </a:solidFill>
                          <a:effectLst/>
                          <a:latin typeface="+mn-lt"/>
                          <a:ea typeface="+mn-ea"/>
                          <a:cs typeface="+mn-cs"/>
                        </a:rPr>
                        <a:t>with better </a:t>
                      </a:r>
                      <a:r>
                        <a:rPr lang="en-US" sz="1200" kern="1200" dirty="0" smtClean="0">
                          <a:solidFill>
                            <a:schemeClr val="tx1"/>
                          </a:solidFill>
                          <a:effectLst/>
                          <a:latin typeface="+mn-lt"/>
                          <a:ea typeface="+mn-ea"/>
                          <a:cs typeface="+mn-cs"/>
                        </a:rPr>
                        <a:t>financial standing, the program offers </a:t>
                      </a:r>
                      <a:r>
                        <a:rPr lang="en-US" sz="1200" kern="1200" dirty="0" smtClean="0">
                          <a:solidFill>
                            <a:schemeClr val="tx1"/>
                          </a:solidFill>
                          <a:effectLst/>
                          <a:latin typeface="+mn-lt"/>
                          <a:ea typeface="+mn-ea"/>
                          <a:cs typeface="+mn-cs"/>
                        </a:rPr>
                        <a:t>two-plus-one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one-plus-one/three-plus-three </a:t>
                      </a:r>
                      <a:r>
                        <a:rPr lang="en-US" sz="1200" kern="1200" dirty="0" smtClean="0">
                          <a:solidFill>
                            <a:schemeClr val="tx1"/>
                          </a:solidFill>
                          <a:effectLst/>
                          <a:latin typeface="+mn-lt"/>
                          <a:ea typeface="+mn-ea"/>
                          <a:cs typeface="+mn-cs"/>
                        </a:rPr>
                        <a:t>options. To ensure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program </a:t>
                      </a:r>
                      <a:r>
                        <a:rPr lang="en-US" sz="1200" kern="1200" dirty="0" smtClean="0">
                          <a:solidFill>
                            <a:schemeClr val="tx1"/>
                          </a:solidFill>
                          <a:effectLst/>
                          <a:latin typeface="+mn-lt"/>
                          <a:ea typeface="+mn-ea"/>
                          <a:cs typeface="+mn-cs"/>
                        </a:rPr>
                        <a:t>is not </a:t>
                      </a:r>
                      <a:r>
                        <a:rPr lang="en-US" sz="1200" kern="1200" dirty="0" smtClean="0">
                          <a:solidFill>
                            <a:schemeClr val="tx1"/>
                          </a:solidFill>
                          <a:effectLst/>
                          <a:latin typeface="+mn-lt"/>
                          <a:ea typeface="+mn-ea"/>
                          <a:cs typeface="+mn-cs"/>
                        </a:rPr>
                        <a:t>abused</a:t>
                      </a:r>
                      <a:r>
                        <a:rPr lang="en-US" sz="1200" kern="1200" dirty="0" smtClean="0">
                          <a:solidFill>
                            <a:schemeClr val="tx1"/>
                          </a:solidFill>
                          <a:effectLst/>
                          <a:latin typeface="+mn-lt"/>
                          <a:ea typeface="+mn-ea"/>
                          <a:cs typeface="+mn-cs"/>
                        </a:rPr>
                        <a:t>, the company follows up with patients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after </a:t>
                      </a:r>
                      <a:r>
                        <a:rPr lang="en-US" sz="1200" kern="1200" dirty="0" smtClean="0">
                          <a:solidFill>
                            <a:schemeClr val="tx1"/>
                          </a:solidFill>
                          <a:effectLst/>
                          <a:latin typeface="+mn-lt"/>
                          <a:ea typeface="+mn-ea"/>
                          <a:cs typeface="+mn-cs"/>
                        </a:rPr>
                        <a:t>the drugs are delivered.</a:t>
                      </a:r>
                    </a:p>
                    <a:p>
                      <a:pPr algn="ctr" fontAlgn="ct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711933">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4.</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Confidence and support to patients</a:t>
                      </a:r>
                    </a:p>
                    <a:p>
                      <a:pPr algn="ctr" fontAlgn="ct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Roche</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Disease centric</a:t>
                      </a:r>
                    </a:p>
                    <a:p>
                      <a:pPr algn="ctr" fontAlgn="ct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a:t>
                      </a:r>
                    </a:p>
                    <a:p>
                      <a:pPr algn="ctr" fontAlgn="ct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Oncology</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People living with cancer have a variety of support needs and </a:t>
                      </a: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recognize </a:t>
                      </a:r>
                      <a:r>
                        <a:rPr lang="en-US" sz="1200" kern="1200" dirty="0" smtClean="0">
                          <a:solidFill>
                            <a:schemeClr val="tx1"/>
                          </a:solidFill>
                          <a:effectLst/>
                          <a:latin typeface="+mn-lt"/>
                          <a:ea typeface="+mn-ea"/>
                          <a:cs typeface="+mn-cs"/>
                        </a:rPr>
                        <a:t>them. Patient assistance matters as much as </a:t>
                      </a:r>
                      <a:r>
                        <a:rPr lang="en-US" sz="1200" kern="1200" dirty="0" smtClean="0">
                          <a:solidFill>
                            <a:schemeClr val="tx1"/>
                          </a:solidFill>
                          <a:effectLst/>
                          <a:latin typeface="+mn-lt"/>
                          <a:ea typeface="+mn-ea"/>
                          <a:cs typeface="+mn-cs"/>
                        </a:rPr>
                        <a:t>clinical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effectiveness </a:t>
                      </a:r>
                      <a:r>
                        <a:rPr lang="en-US" sz="1200" kern="1200" dirty="0" smtClean="0">
                          <a:solidFill>
                            <a:schemeClr val="tx1"/>
                          </a:solidFill>
                          <a:effectLst/>
                          <a:latin typeface="+mn-lt"/>
                          <a:ea typeface="+mn-ea"/>
                          <a:cs typeface="+mn-cs"/>
                        </a:rPr>
                        <a:t>and healthcare delivery. Good patient assistance is </a:t>
                      </a:r>
                      <a:r>
                        <a:rPr lang="en-US" sz="1200" kern="1200" dirty="0" smtClean="0">
                          <a:solidFill>
                            <a:schemeClr val="tx1"/>
                          </a:solidFill>
                          <a:effectLst/>
                          <a:latin typeface="+mn-lt"/>
                          <a:ea typeface="+mn-ea"/>
                          <a:cs typeface="+mn-cs"/>
                        </a:rPr>
                        <a:t>linked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improved patient outcomes and lower costs, and </a:t>
                      </a:r>
                      <a:r>
                        <a:rPr lang="en-US" sz="1200" kern="1200" dirty="0" smtClean="0">
                          <a:solidFill>
                            <a:schemeClr val="tx1"/>
                          </a:solidFill>
                          <a:effectLst/>
                          <a:latin typeface="+mn-lt"/>
                          <a:ea typeface="+mn-ea"/>
                          <a:cs typeface="+mn-cs"/>
                        </a:rPr>
                        <a:t>contributes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significantly </a:t>
                      </a:r>
                      <a:r>
                        <a:rPr lang="en-US" sz="1200" kern="1200" dirty="0" smtClean="0">
                          <a:solidFill>
                            <a:schemeClr val="tx1"/>
                          </a:solidFill>
                          <a:effectLst/>
                          <a:latin typeface="+mn-lt"/>
                          <a:ea typeface="+mn-ea"/>
                          <a:cs typeface="+mn-cs"/>
                        </a:rPr>
                        <a:t>to creating healthcare access in the country</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383884">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5.</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err="1" smtClean="0">
                          <a:solidFill>
                            <a:schemeClr val="tx1"/>
                          </a:solidFill>
                          <a:effectLst/>
                          <a:latin typeface="+mn-lt"/>
                          <a:ea typeface="+mn-ea"/>
                          <a:cs typeface="+mn-cs"/>
                        </a:rPr>
                        <a:t>Aashayein</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err="1" smtClean="0">
                          <a:solidFill>
                            <a:schemeClr val="tx1"/>
                          </a:solidFill>
                          <a:effectLst/>
                          <a:latin typeface="+mn-lt"/>
                          <a:ea typeface="+mn-ea"/>
                          <a:cs typeface="+mn-cs"/>
                        </a:rPr>
                        <a:t>Sanofi</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Product Centric</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err="1" smtClean="0">
                          <a:solidFill>
                            <a:schemeClr val="tx1"/>
                          </a:solidFill>
                          <a:effectLst/>
                          <a:latin typeface="+mn-lt"/>
                          <a:ea typeface="+mn-ea"/>
                          <a:cs typeface="+mn-cs"/>
                        </a:rPr>
                        <a:t>Docetaxel</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Oncology</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Docetaxel </a:t>
                      </a:r>
                      <a:r>
                        <a:rPr lang="en-US" sz="1200" kern="1200" dirty="0" smtClean="0">
                          <a:solidFill>
                            <a:schemeClr val="tx1"/>
                          </a:solidFill>
                          <a:effectLst/>
                          <a:latin typeface="+mn-lt"/>
                          <a:ea typeface="+mn-ea"/>
                          <a:cs typeface="+mn-cs"/>
                        </a:rPr>
                        <a:t>is provided to the patients free of cost who are not able </a:t>
                      </a: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afford </a:t>
                      </a:r>
                      <a:r>
                        <a:rPr lang="en-US" sz="1200" kern="1200" dirty="0" smtClean="0">
                          <a:solidFill>
                            <a:schemeClr val="tx1"/>
                          </a:solidFill>
                          <a:effectLst/>
                          <a:latin typeface="+mn-lt"/>
                          <a:ea typeface="+mn-ea"/>
                          <a:cs typeface="+mn-cs"/>
                        </a:rPr>
                        <a:t>it &amp; clears the eligibility criteria for this program</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FFF"/>
                    </a:solidFill>
                  </a:tcPr>
                </a:tc>
              </a:tr>
              <a:tr h="569546">
                <a:tc>
                  <a:txBody>
                    <a:bodyPr/>
                    <a:lstStyle/>
                    <a:p>
                      <a:pPr marL="0" marR="0" lvl="0" indent="0" algn="ctr" defTabSz="1041400" rtl="0" eaLnBrk="1" fontAlgn="base" latinLnBrk="0" hangingPunct="1">
                        <a:lnSpc>
                          <a:spcPct val="100000"/>
                        </a:lnSpc>
                        <a:spcBef>
                          <a:spcPct val="0"/>
                        </a:spcBef>
                        <a:spcAft>
                          <a:spcPct val="0"/>
                        </a:spcAft>
                        <a:buClr>
                          <a:srgbClr val="003250"/>
                        </a:buClr>
                        <a:buSzPct val="80000"/>
                        <a:buFontTx/>
                        <a:buNone/>
                        <a:tabLst/>
                        <a:defRPr/>
                      </a:pPr>
                      <a:r>
                        <a:rPr lang="en-GB" sz="1200" dirty="0" smtClean="0">
                          <a:solidFill>
                            <a:srgbClr val="595959"/>
                          </a:solidFill>
                          <a:effectLst/>
                          <a:latin typeface="Arial"/>
                          <a:ea typeface="Arial"/>
                          <a:cs typeface="ArialMT"/>
                        </a:rPr>
                        <a:t>6.</a:t>
                      </a:r>
                    </a:p>
                  </a:txBody>
                  <a:tcPr marL="83022" marR="83022" marT="41511" marB="41511" anchor="ctr"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err="1" smtClean="0">
                          <a:solidFill>
                            <a:schemeClr val="tx1"/>
                          </a:solidFill>
                          <a:effectLst/>
                          <a:latin typeface="+mn-lt"/>
                          <a:ea typeface="+mn-ea"/>
                          <a:cs typeface="+mn-cs"/>
                        </a:rPr>
                        <a:t>GSKForYou</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GlaxoSmithKline SK</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Product Centric</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Votrient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pazopanib</a:t>
                      </a:r>
                      <a:r>
                        <a:rPr lang="en-US" sz="1200" kern="1200" dirty="0" smtClean="0">
                          <a:solidFill>
                            <a:schemeClr val="tx1"/>
                          </a:solidFill>
                          <a:effectLst/>
                          <a:latin typeface="+mn-lt"/>
                          <a:ea typeface="+mn-ea"/>
                          <a:cs typeface="+mn-cs"/>
                        </a:rPr>
                        <a:t>)</a:t>
                      </a:r>
                    </a:p>
                    <a:p>
                      <a:pPr algn="ctr" fontAlgn="ct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Oncology</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en-US" sz="1200" kern="1200" dirty="0" smtClean="0">
                          <a:solidFill>
                            <a:schemeClr val="tx1"/>
                          </a:solidFill>
                          <a:effectLst/>
                          <a:latin typeface="+mn-lt"/>
                          <a:ea typeface="+mn-ea"/>
                          <a:cs typeface="+mn-cs"/>
                        </a:rPr>
                        <a:t>GSK for you provides free of cost drugs to the below poverty </a:t>
                      </a:r>
                      <a:r>
                        <a:rPr lang="en-US" sz="1200" kern="1200" dirty="0" smtClean="0">
                          <a:solidFill>
                            <a:schemeClr val="tx1"/>
                          </a:solidFill>
                          <a:effectLst/>
                          <a:latin typeface="+mn-lt"/>
                          <a:ea typeface="+mn-ea"/>
                          <a:cs typeface="+mn-cs"/>
                        </a:rPr>
                        <a:t>line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population</a:t>
                      </a:r>
                      <a:r>
                        <a:rPr lang="en-US" sz="1200" kern="1200" dirty="0" smtClean="0">
                          <a:solidFill>
                            <a:schemeClr val="tx1"/>
                          </a:solidFill>
                          <a:effectLst/>
                          <a:latin typeface="+mn-lt"/>
                          <a:ea typeface="+mn-ea"/>
                          <a:cs typeface="+mn-cs"/>
                        </a:rPr>
                        <a:t>.</a:t>
                      </a:r>
                      <a:endParaRPr lang="en-US" sz="1200" b="0" i="0" u="none" strike="noStrike" dirty="0">
                        <a:solidFill>
                          <a:srgbClr val="595959"/>
                        </a:solidFill>
                        <a:effectLst/>
                        <a:latin typeface="Arial"/>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Title 1"/>
          <p:cNvSpPr txBox="1">
            <a:spLocks/>
          </p:cNvSpPr>
          <p:nvPr/>
        </p:nvSpPr>
        <p:spPr>
          <a:xfrm>
            <a:off x="185057" y="112953"/>
            <a:ext cx="10515600" cy="973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Results &amp; </a:t>
            </a:r>
            <a:r>
              <a:rPr lang="en-US" sz="2800" dirty="0" smtClean="0"/>
              <a:t>Analysis: Country </a:t>
            </a:r>
            <a:r>
              <a:rPr lang="en-US" sz="2800" dirty="0" smtClean="0"/>
              <a:t>wise details of PSP: </a:t>
            </a:r>
            <a:r>
              <a:rPr lang="en-US" sz="2800" dirty="0"/>
              <a:t>India (8/8)</a:t>
            </a:r>
            <a:endParaRPr lang="en-US" sz="2800" dirty="0"/>
          </a:p>
        </p:txBody>
      </p:sp>
    </p:spTree>
    <p:extLst>
      <p:ext uri="{BB962C8B-B14F-4D97-AF65-F5344CB8AC3E}">
        <p14:creationId xmlns:p14="http://schemas.microsoft.com/office/powerpoint/2010/main" val="53280795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71346" y="1509868"/>
            <a:ext cx="8711435" cy="4227426"/>
            <a:chOff x="457233" y="1855034"/>
            <a:chExt cx="10427203" cy="5060056"/>
          </a:xfrm>
        </p:grpSpPr>
        <p:grpSp>
          <p:nvGrpSpPr>
            <p:cNvPr id="22" name="Group 5"/>
            <p:cNvGrpSpPr/>
            <p:nvPr/>
          </p:nvGrpSpPr>
          <p:grpSpPr>
            <a:xfrm>
              <a:off x="457233" y="1855034"/>
              <a:ext cx="10309044" cy="5060056"/>
              <a:chOff x="94615" y="2088037"/>
              <a:chExt cx="10309044" cy="5060056"/>
            </a:xfrm>
          </p:grpSpPr>
          <p:sp>
            <p:nvSpPr>
              <p:cNvPr id="23" name="Rectangle 22"/>
              <p:cNvSpPr/>
              <p:nvPr/>
            </p:nvSpPr>
            <p:spPr>
              <a:xfrm>
                <a:off x="839151" y="2088037"/>
                <a:ext cx="9023351" cy="368396"/>
              </a:xfrm>
              <a:prstGeom prst="rect">
                <a:avLst/>
              </a:prstGeom>
            </p:spPr>
            <p:txBody>
              <a:bodyPr wrap="square" anchor="ctr">
                <a:spAutoFit/>
              </a:bodyPr>
              <a:lstStyle/>
              <a:p>
                <a:pPr algn="l"/>
                <a:r>
                  <a:rPr lang="en-IN" sz="1400" b="1" dirty="0">
                    <a:solidFill>
                      <a:srgbClr val="FF0000"/>
                    </a:solidFill>
                  </a:rPr>
                  <a:t>PSP Background</a:t>
                </a:r>
                <a:endParaRPr lang="en-US" sz="1400" b="1" dirty="0">
                  <a:solidFill>
                    <a:srgbClr val="FF0000"/>
                  </a:solidFill>
                </a:endParaRPr>
              </a:p>
            </p:txBody>
          </p:sp>
          <p:grpSp>
            <p:nvGrpSpPr>
              <p:cNvPr id="24" name="Group 38"/>
              <p:cNvGrpSpPr/>
              <p:nvPr/>
            </p:nvGrpSpPr>
            <p:grpSpPr>
              <a:xfrm>
                <a:off x="94615" y="2190431"/>
                <a:ext cx="740181" cy="4957662"/>
                <a:chOff x="94615" y="2190431"/>
                <a:chExt cx="740181" cy="4957662"/>
              </a:xfrm>
            </p:grpSpPr>
            <p:cxnSp>
              <p:nvCxnSpPr>
                <p:cNvPr id="26" name="Straight Connector 25"/>
                <p:cNvCxnSpPr/>
                <p:nvPr/>
              </p:nvCxnSpPr>
              <p:spPr bwMode="auto">
                <a:xfrm>
                  <a:off x="464705" y="2278744"/>
                  <a:ext cx="0" cy="4869349"/>
                </a:xfrm>
                <a:prstGeom prst="line">
                  <a:avLst/>
                </a:prstGeom>
                <a:solidFill>
                  <a:schemeClr val="accent1"/>
                </a:solidFill>
                <a:ln w="12700" cap="flat" cmpd="sng" algn="ctr">
                  <a:solidFill>
                    <a:schemeClr val="tx2"/>
                  </a:solidFill>
                  <a:prstDash val="solid"/>
                  <a:round/>
                  <a:headEnd type="none" w="med" len="med"/>
                  <a:tailEnd type="none" w="med" len="med"/>
                </a:ln>
                <a:effectLst/>
              </p:spPr>
            </p:cxnSp>
            <p:grpSp>
              <p:nvGrpSpPr>
                <p:cNvPr id="27" name="Group 1344"/>
                <p:cNvGrpSpPr/>
                <p:nvPr/>
              </p:nvGrpSpPr>
              <p:grpSpPr>
                <a:xfrm>
                  <a:off x="94615" y="2190431"/>
                  <a:ext cx="740181" cy="740181"/>
                  <a:chOff x="3053900" y="2591427"/>
                  <a:chExt cx="740181" cy="740181"/>
                </a:xfrm>
              </p:grpSpPr>
              <p:sp>
                <p:nvSpPr>
                  <p:cNvPr id="28" name="Oval 52"/>
                  <p:cNvSpPr>
                    <a:spLocks noChangeArrowheads="1"/>
                  </p:cNvSpPr>
                  <p:nvPr>
                    <p:custDataLst>
                      <p:tags r:id="rId5"/>
                    </p:custDataLst>
                  </p:nvPr>
                </p:nvSpPr>
                <p:spPr bwMode="auto">
                  <a:xfrm>
                    <a:off x="3053900" y="2591427"/>
                    <a:ext cx="740181" cy="740181"/>
                  </a:xfrm>
                  <a:prstGeom prst="ellipse">
                    <a:avLst/>
                  </a:prstGeom>
                  <a:solidFill>
                    <a:schemeClr val="tx2"/>
                  </a:solidFill>
                  <a:ln w="9525" algn="ctr">
                    <a:noFill/>
                    <a:round/>
                    <a:headEnd/>
                    <a:tailEnd/>
                  </a:ln>
                </p:spPr>
                <p:txBody>
                  <a:bodyPr wrap="none" anchor="ctr"/>
                  <a:lstStyle/>
                  <a:p>
                    <a:pPr>
                      <a:defRPr/>
                    </a:pPr>
                    <a:endParaRPr lang="en-GB" sz="1400" kern="0" dirty="0">
                      <a:solidFill>
                        <a:sysClr val="windowText" lastClr="000000"/>
                      </a:solidFill>
                    </a:endParaRPr>
                  </a:p>
                </p:txBody>
              </p:sp>
              <p:sp>
                <p:nvSpPr>
                  <p:cNvPr id="29" name="Oval 53"/>
                  <p:cNvSpPr>
                    <a:spLocks noChangeArrowheads="1"/>
                  </p:cNvSpPr>
                  <p:nvPr>
                    <p:custDataLst>
                      <p:tags r:id="rId6"/>
                    </p:custDataLst>
                  </p:nvPr>
                </p:nvSpPr>
                <p:spPr bwMode="auto">
                  <a:xfrm>
                    <a:off x="3190948" y="2728480"/>
                    <a:ext cx="466085" cy="466085"/>
                  </a:xfrm>
                  <a:prstGeom prst="ellipse">
                    <a:avLst/>
                  </a:prstGeom>
                  <a:solidFill>
                    <a:schemeClr val="tx2">
                      <a:lumMod val="20000"/>
                      <a:lumOff val="80000"/>
                    </a:schemeClr>
                  </a:solidFill>
                  <a:ln w="9525" algn="ctr">
                    <a:noFill/>
                    <a:round/>
                    <a:headEnd/>
                    <a:tailEnd/>
                  </a:ln>
                </p:spPr>
                <p:txBody>
                  <a:bodyPr wrap="none" anchor="ctr"/>
                  <a:lstStyle/>
                  <a:p>
                    <a:pPr>
                      <a:defRPr/>
                    </a:pPr>
                    <a:endParaRPr lang="en-GB" sz="1400" kern="0" dirty="0">
                      <a:solidFill>
                        <a:sysClr val="windowText" lastClr="000000"/>
                      </a:solidFill>
                    </a:endParaRPr>
                  </a:p>
                </p:txBody>
              </p:sp>
            </p:grpSp>
          </p:grpSp>
          <p:sp>
            <p:nvSpPr>
              <p:cNvPr id="25" name="Rectangle 24"/>
              <p:cNvSpPr/>
              <p:nvPr/>
            </p:nvSpPr>
            <p:spPr>
              <a:xfrm>
                <a:off x="839151" y="2278685"/>
                <a:ext cx="9564508" cy="540315"/>
              </a:xfrm>
              <a:prstGeom prst="rect">
                <a:avLst/>
              </a:prstGeom>
            </p:spPr>
            <p:txBody>
              <a:bodyPr wrap="square" anchor="ctr">
                <a:spAutoFit/>
              </a:bodyPr>
              <a:lstStyle/>
              <a:p>
                <a:pPr marL="207546" indent="-207546">
                  <a:spcBef>
                    <a:spcPts val="545"/>
                  </a:spcBef>
                  <a:buClr>
                    <a:schemeClr val="tx2"/>
                  </a:buClr>
                  <a:buSzPct val="100000"/>
                  <a:buFont typeface="Arial" panose="020B0604020202020204" pitchFamily="34" charset="0"/>
                  <a:buChar char="•"/>
                </a:pPr>
                <a:r>
                  <a:rPr lang="en-US" sz="1400" dirty="0">
                    <a:solidFill>
                      <a:schemeClr val="tx1">
                        <a:lumMod val="65000"/>
                        <a:lumOff val="35000"/>
                      </a:schemeClr>
                    </a:solidFill>
                  </a:rPr>
                  <a:t>Celgene has collaborated with local patient support groups to assist leukemia patients </a:t>
                </a:r>
                <a:r>
                  <a:rPr lang="en-US" sz="1400" baseline="30000" dirty="0">
                    <a:solidFill>
                      <a:schemeClr val="tx1">
                        <a:lumMod val="65000"/>
                        <a:lumOff val="35000"/>
                      </a:schemeClr>
                    </a:solidFill>
                  </a:rPr>
                  <a:t>1, 2</a:t>
                </a:r>
              </a:p>
            </p:txBody>
          </p:sp>
        </p:grpSp>
        <p:grpSp>
          <p:nvGrpSpPr>
            <p:cNvPr id="30" name="Group 14"/>
            <p:cNvGrpSpPr/>
            <p:nvPr/>
          </p:nvGrpSpPr>
          <p:grpSpPr>
            <a:xfrm>
              <a:off x="929490" y="3374426"/>
              <a:ext cx="9954946" cy="3512565"/>
              <a:chOff x="610414" y="3435648"/>
              <a:chExt cx="9954946" cy="3512565"/>
            </a:xfrm>
          </p:grpSpPr>
          <p:sp>
            <p:nvSpPr>
              <p:cNvPr id="31" name="Rectangle 30"/>
              <p:cNvSpPr/>
              <p:nvPr/>
            </p:nvSpPr>
            <p:spPr>
              <a:xfrm>
                <a:off x="1341021" y="3435648"/>
                <a:ext cx="8250463" cy="368396"/>
              </a:xfrm>
              <a:prstGeom prst="rect">
                <a:avLst/>
              </a:prstGeom>
            </p:spPr>
            <p:txBody>
              <a:bodyPr wrap="square" anchor="ctr">
                <a:spAutoFit/>
              </a:bodyPr>
              <a:lstStyle/>
              <a:p>
                <a:pPr algn="l"/>
                <a:r>
                  <a:rPr lang="en-US" sz="1400" b="1" dirty="0">
                    <a:solidFill>
                      <a:srgbClr val="47254B"/>
                    </a:solidFill>
                  </a:rPr>
                  <a:t>Associations &amp; Collaborations</a:t>
                </a:r>
              </a:p>
            </p:txBody>
          </p:sp>
          <p:sp>
            <p:nvSpPr>
              <p:cNvPr id="32" name="Rectangle 31"/>
              <p:cNvSpPr/>
              <p:nvPr/>
            </p:nvSpPr>
            <p:spPr>
              <a:xfrm>
                <a:off x="1341020" y="3636687"/>
                <a:ext cx="9224340" cy="798191"/>
              </a:xfrm>
              <a:prstGeom prst="rect">
                <a:avLst/>
              </a:prstGeom>
            </p:spPr>
            <p:txBody>
              <a:bodyPr wrap="square" anchor="ctr">
                <a:spAutoFit/>
              </a:bodyPr>
              <a:lstStyle/>
              <a:p>
                <a:pPr marL="207546" indent="-207546">
                  <a:spcBef>
                    <a:spcPts val="545"/>
                  </a:spcBef>
                  <a:buClr>
                    <a:schemeClr val="tx2"/>
                  </a:buClr>
                  <a:buSzPct val="100000"/>
                  <a:buFont typeface="Arial" panose="020B0604020202020204" pitchFamily="34" charset="0"/>
                  <a:buChar char="•"/>
                </a:pPr>
                <a:r>
                  <a:rPr lang="en-US" sz="1400" dirty="0">
                    <a:solidFill>
                      <a:schemeClr val="tx1">
                        <a:lumMod val="65000"/>
                        <a:lumOff val="35000"/>
                      </a:schemeClr>
                    </a:solidFill>
                  </a:rPr>
                  <a:t>The initiative is expanded in UK through Leukaemia Care and a similar support program is run in Italy in collaboration with Italian Association against Leukemia (AIL)  </a:t>
                </a:r>
                <a:r>
                  <a:rPr lang="en-US" sz="1400" baseline="30000" dirty="0">
                    <a:solidFill>
                      <a:schemeClr val="tx1">
                        <a:lumMod val="65000"/>
                        <a:lumOff val="35000"/>
                      </a:schemeClr>
                    </a:solidFill>
                  </a:rPr>
                  <a:t>3, 4</a:t>
                </a:r>
                <a:endParaRPr lang="en-IN" sz="1400" baseline="30000" dirty="0">
                  <a:solidFill>
                    <a:schemeClr val="tx1">
                      <a:lumMod val="65000"/>
                      <a:lumOff val="35000"/>
                    </a:schemeClr>
                  </a:solidFill>
                </a:endParaRPr>
              </a:p>
            </p:txBody>
          </p:sp>
          <p:grpSp>
            <p:nvGrpSpPr>
              <p:cNvPr id="33" name="Group 37"/>
              <p:cNvGrpSpPr/>
              <p:nvPr/>
            </p:nvGrpSpPr>
            <p:grpSpPr>
              <a:xfrm>
                <a:off x="610414" y="3560034"/>
                <a:ext cx="740181" cy="3388179"/>
                <a:chOff x="556760" y="4038464"/>
                <a:chExt cx="740181" cy="3388179"/>
              </a:xfrm>
            </p:grpSpPr>
            <p:cxnSp>
              <p:nvCxnSpPr>
                <p:cNvPr id="34" name="Straight Connector 33"/>
                <p:cNvCxnSpPr/>
                <p:nvPr/>
              </p:nvCxnSpPr>
              <p:spPr bwMode="auto">
                <a:xfrm>
                  <a:off x="926851" y="4047917"/>
                  <a:ext cx="0" cy="3378726"/>
                </a:xfrm>
                <a:prstGeom prst="line">
                  <a:avLst/>
                </a:prstGeom>
                <a:solidFill>
                  <a:schemeClr val="accent1"/>
                </a:solidFill>
                <a:ln w="12700" cap="flat" cmpd="sng" algn="ctr">
                  <a:solidFill>
                    <a:srgbClr val="47254B"/>
                  </a:solidFill>
                  <a:prstDash val="solid"/>
                  <a:round/>
                  <a:headEnd type="none" w="med" len="med"/>
                  <a:tailEnd type="none" w="med" len="med"/>
                </a:ln>
                <a:effectLst/>
              </p:spPr>
            </p:cxnSp>
            <p:grpSp>
              <p:nvGrpSpPr>
                <p:cNvPr id="35" name="Group 1374"/>
                <p:cNvGrpSpPr/>
                <p:nvPr/>
              </p:nvGrpSpPr>
              <p:grpSpPr>
                <a:xfrm>
                  <a:off x="556760" y="4038464"/>
                  <a:ext cx="740181" cy="740181"/>
                  <a:chOff x="3053900" y="2893086"/>
                  <a:chExt cx="740181" cy="740181"/>
                </a:xfrm>
              </p:grpSpPr>
              <p:sp>
                <p:nvSpPr>
                  <p:cNvPr id="36" name="Oval 52"/>
                  <p:cNvSpPr>
                    <a:spLocks noChangeArrowheads="1"/>
                  </p:cNvSpPr>
                  <p:nvPr>
                    <p:custDataLst>
                      <p:tags r:id="rId3"/>
                    </p:custDataLst>
                  </p:nvPr>
                </p:nvSpPr>
                <p:spPr bwMode="auto">
                  <a:xfrm>
                    <a:off x="3053900" y="2893086"/>
                    <a:ext cx="740181" cy="740181"/>
                  </a:xfrm>
                  <a:prstGeom prst="ellipse">
                    <a:avLst/>
                  </a:prstGeom>
                  <a:solidFill>
                    <a:srgbClr val="47254B"/>
                  </a:solidFill>
                  <a:ln w="9525" algn="ctr">
                    <a:noFill/>
                    <a:round/>
                    <a:headEnd/>
                    <a:tailEnd/>
                  </a:ln>
                </p:spPr>
                <p:txBody>
                  <a:bodyPr wrap="none" anchor="ctr"/>
                  <a:lstStyle/>
                  <a:p>
                    <a:pPr>
                      <a:defRPr/>
                    </a:pPr>
                    <a:endParaRPr lang="en-GB" sz="1400" kern="0" dirty="0">
                      <a:solidFill>
                        <a:sysClr val="windowText" lastClr="000000"/>
                      </a:solidFill>
                    </a:endParaRPr>
                  </a:p>
                </p:txBody>
              </p:sp>
              <p:sp>
                <p:nvSpPr>
                  <p:cNvPr id="37" name="Oval 53"/>
                  <p:cNvSpPr>
                    <a:spLocks noChangeArrowheads="1"/>
                  </p:cNvSpPr>
                  <p:nvPr>
                    <p:custDataLst>
                      <p:tags r:id="rId4"/>
                    </p:custDataLst>
                  </p:nvPr>
                </p:nvSpPr>
                <p:spPr bwMode="auto">
                  <a:xfrm>
                    <a:off x="3190948" y="3030135"/>
                    <a:ext cx="466085" cy="466085"/>
                  </a:xfrm>
                  <a:prstGeom prst="ellipse">
                    <a:avLst/>
                  </a:prstGeom>
                  <a:solidFill>
                    <a:schemeClr val="accent5">
                      <a:lumMod val="40000"/>
                      <a:lumOff val="60000"/>
                    </a:schemeClr>
                  </a:solidFill>
                  <a:ln w="9525" algn="ctr">
                    <a:noFill/>
                    <a:round/>
                    <a:headEnd/>
                    <a:tailEnd/>
                  </a:ln>
                </p:spPr>
                <p:txBody>
                  <a:bodyPr wrap="none" anchor="ctr"/>
                  <a:lstStyle/>
                  <a:p>
                    <a:pPr>
                      <a:defRPr/>
                    </a:pPr>
                    <a:endParaRPr lang="en-GB" sz="1400" kern="0" dirty="0">
                      <a:solidFill>
                        <a:sysClr val="windowText" lastClr="000000"/>
                      </a:solidFill>
                    </a:endParaRPr>
                  </a:p>
                </p:txBody>
              </p:sp>
            </p:grpSp>
          </p:grpSp>
        </p:grpSp>
        <p:grpSp>
          <p:nvGrpSpPr>
            <p:cNvPr id="53" name="Group 43"/>
            <p:cNvGrpSpPr/>
            <p:nvPr/>
          </p:nvGrpSpPr>
          <p:grpSpPr>
            <a:xfrm>
              <a:off x="1387232" y="4985251"/>
              <a:ext cx="9127423" cy="1893981"/>
              <a:chOff x="1126212" y="5714222"/>
              <a:chExt cx="9127423" cy="1893981"/>
            </a:xfrm>
          </p:grpSpPr>
          <p:grpSp>
            <p:nvGrpSpPr>
              <p:cNvPr id="54" name="Group 36"/>
              <p:cNvGrpSpPr/>
              <p:nvPr/>
            </p:nvGrpSpPr>
            <p:grpSpPr>
              <a:xfrm>
                <a:off x="1126212" y="5720094"/>
                <a:ext cx="740181" cy="1888109"/>
                <a:chOff x="1126212" y="5880114"/>
                <a:chExt cx="740181" cy="1888109"/>
              </a:xfrm>
            </p:grpSpPr>
            <p:cxnSp>
              <p:nvCxnSpPr>
                <p:cNvPr id="57" name="Straight Connector 56"/>
                <p:cNvCxnSpPr/>
                <p:nvPr/>
              </p:nvCxnSpPr>
              <p:spPr bwMode="auto">
                <a:xfrm>
                  <a:off x="1496303" y="5880114"/>
                  <a:ext cx="0" cy="188810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grpSp>
              <p:nvGrpSpPr>
                <p:cNvPr id="58" name="Group 229"/>
                <p:cNvGrpSpPr/>
                <p:nvPr/>
              </p:nvGrpSpPr>
              <p:grpSpPr>
                <a:xfrm>
                  <a:off x="1126212" y="5894421"/>
                  <a:ext cx="740181" cy="740181"/>
                  <a:chOff x="3053900" y="3141885"/>
                  <a:chExt cx="740181" cy="740181"/>
                </a:xfrm>
              </p:grpSpPr>
              <p:sp>
                <p:nvSpPr>
                  <p:cNvPr id="59" name="Oval 52"/>
                  <p:cNvSpPr>
                    <a:spLocks noChangeArrowheads="1"/>
                  </p:cNvSpPr>
                  <p:nvPr>
                    <p:custDataLst>
                      <p:tags r:id="rId1"/>
                    </p:custDataLst>
                  </p:nvPr>
                </p:nvSpPr>
                <p:spPr bwMode="auto">
                  <a:xfrm>
                    <a:off x="3053900" y="3141885"/>
                    <a:ext cx="740181" cy="740181"/>
                  </a:xfrm>
                  <a:prstGeom prst="ellipse">
                    <a:avLst/>
                  </a:prstGeom>
                  <a:solidFill>
                    <a:schemeClr val="accent2"/>
                  </a:solidFill>
                  <a:ln w="9525" algn="ctr">
                    <a:noFill/>
                    <a:round/>
                    <a:headEnd/>
                    <a:tailEnd/>
                  </a:ln>
                </p:spPr>
                <p:txBody>
                  <a:bodyPr wrap="none" anchor="ctr"/>
                  <a:lstStyle/>
                  <a:p>
                    <a:pPr>
                      <a:defRPr/>
                    </a:pPr>
                    <a:endParaRPr lang="en-GB" sz="1400" kern="0" dirty="0">
                      <a:solidFill>
                        <a:sysClr val="windowText" lastClr="000000"/>
                      </a:solidFill>
                    </a:endParaRPr>
                  </a:p>
                </p:txBody>
              </p:sp>
              <p:sp>
                <p:nvSpPr>
                  <p:cNvPr id="60" name="Oval 53"/>
                  <p:cNvSpPr>
                    <a:spLocks noChangeArrowheads="1"/>
                  </p:cNvSpPr>
                  <p:nvPr>
                    <p:custDataLst>
                      <p:tags r:id="rId2"/>
                    </p:custDataLst>
                  </p:nvPr>
                </p:nvSpPr>
                <p:spPr bwMode="auto">
                  <a:xfrm>
                    <a:off x="3190948" y="3286554"/>
                    <a:ext cx="466085" cy="466085"/>
                  </a:xfrm>
                  <a:prstGeom prst="ellipse">
                    <a:avLst/>
                  </a:prstGeom>
                  <a:solidFill>
                    <a:schemeClr val="accent2">
                      <a:lumMod val="20000"/>
                      <a:lumOff val="80000"/>
                    </a:schemeClr>
                  </a:solidFill>
                  <a:ln w="9525" algn="ctr">
                    <a:noFill/>
                    <a:round/>
                    <a:headEnd/>
                    <a:tailEnd/>
                  </a:ln>
                </p:spPr>
                <p:txBody>
                  <a:bodyPr wrap="none" anchor="ctr"/>
                  <a:lstStyle/>
                  <a:p>
                    <a:pPr>
                      <a:defRPr/>
                    </a:pPr>
                    <a:endParaRPr lang="en-GB" sz="1400" kern="0" dirty="0">
                      <a:solidFill>
                        <a:sysClr val="windowText" lastClr="000000"/>
                      </a:solidFill>
                    </a:endParaRPr>
                  </a:p>
                </p:txBody>
              </p:sp>
            </p:grpSp>
          </p:grpSp>
          <p:sp>
            <p:nvSpPr>
              <p:cNvPr id="55" name="Rectangle 54"/>
              <p:cNvSpPr/>
              <p:nvPr/>
            </p:nvSpPr>
            <p:spPr>
              <a:xfrm>
                <a:off x="1874520" y="5714222"/>
                <a:ext cx="8379115" cy="368397"/>
              </a:xfrm>
              <a:prstGeom prst="rect">
                <a:avLst/>
              </a:prstGeom>
            </p:spPr>
            <p:txBody>
              <a:bodyPr wrap="square" anchor="ctr">
                <a:spAutoFit/>
              </a:bodyPr>
              <a:lstStyle/>
              <a:p>
                <a:pPr algn="l"/>
                <a:r>
                  <a:rPr lang="en-US" sz="1400" b="1" dirty="0">
                    <a:solidFill>
                      <a:schemeClr val="accent2"/>
                    </a:solidFill>
                  </a:rPr>
                  <a:t>Geographic Expanse</a:t>
                </a:r>
              </a:p>
            </p:txBody>
          </p:sp>
          <p:sp>
            <p:nvSpPr>
              <p:cNvPr id="56" name="Rectangle 55"/>
              <p:cNvSpPr/>
              <p:nvPr/>
            </p:nvSpPr>
            <p:spPr>
              <a:xfrm>
                <a:off x="1874520" y="6067331"/>
                <a:ext cx="7991125" cy="368397"/>
              </a:xfrm>
              <a:prstGeom prst="rect">
                <a:avLst/>
              </a:prstGeom>
            </p:spPr>
            <p:txBody>
              <a:bodyPr wrap="square" anchor="ctr">
                <a:spAutoFit/>
              </a:bodyPr>
              <a:lstStyle/>
              <a:p>
                <a:pPr marL="207546" indent="-207546">
                  <a:spcBef>
                    <a:spcPts val="545"/>
                  </a:spcBef>
                  <a:buClr>
                    <a:schemeClr val="tx2"/>
                  </a:buClr>
                  <a:buSzPct val="100000"/>
                  <a:buFont typeface="Arial" panose="020B0604020202020204" pitchFamily="34" charset="0"/>
                  <a:buChar char="•"/>
                </a:pPr>
                <a:r>
                  <a:rPr lang="en-IN" sz="1400" dirty="0">
                    <a:solidFill>
                      <a:schemeClr val="tx1">
                        <a:lumMod val="65000"/>
                        <a:lumOff val="35000"/>
                      </a:schemeClr>
                    </a:solidFill>
                  </a:rPr>
                  <a:t>The initiative is expanded in UK and Italy </a:t>
                </a:r>
                <a:r>
                  <a:rPr lang="en-IN" sz="1400" baseline="30000" dirty="0">
                    <a:solidFill>
                      <a:schemeClr val="tx1">
                        <a:lumMod val="65000"/>
                        <a:lumOff val="35000"/>
                      </a:schemeClr>
                    </a:solidFill>
                  </a:rPr>
                  <a:t>1,2</a:t>
                </a:r>
              </a:p>
            </p:txBody>
          </p:sp>
        </p:grpSp>
      </p:grpSp>
      <p:sp>
        <p:nvSpPr>
          <p:cNvPr id="38" name="Rectangle 37"/>
          <p:cNvSpPr/>
          <p:nvPr/>
        </p:nvSpPr>
        <p:spPr bwMode="auto">
          <a:xfrm>
            <a:off x="3533674" y="1119774"/>
            <a:ext cx="4109085" cy="336294"/>
          </a:xfrm>
          <a:prstGeom prst="rect">
            <a:avLst/>
          </a:prstGeom>
          <a:solidFill>
            <a:schemeClr val="accent3"/>
          </a:solidFill>
          <a:ln w="9525">
            <a:noFill/>
            <a:miter lim="800000"/>
            <a:headEnd/>
            <a:tailEnd/>
          </a:ln>
          <a:effectLst/>
        </p:spPr>
        <p:txBody>
          <a:bodyPr lIns="98058" tIns="98058" rIns="98058" bIns="98058" rtlCol="0" anchor="ctr">
            <a:noAutofit/>
          </a:bodyPr>
          <a:lstStyle/>
          <a:p>
            <a:r>
              <a:rPr lang="en-US" sz="1400" b="1" dirty="0">
                <a:solidFill>
                  <a:schemeClr val="bg1"/>
                </a:solidFill>
                <a:latin typeface="+mj-lt"/>
                <a:ea typeface="Verdana" pitchFamily="34" charset="0"/>
                <a:cs typeface="Verdana" pitchFamily="34" charset="0"/>
              </a:rPr>
              <a:t>LEUKAEMIA CARE &amp; AIL</a:t>
            </a:r>
          </a:p>
        </p:txBody>
      </p:sp>
      <p:sp>
        <p:nvSpPr>
          <p:cNvPr id="39" name="Title 1"/>
          <p:cNvSpPr>
            <a:spLocks noGrp="1"/>
          </p:cNvSpPr>
          <p:nvPr>
            <p:ph type="title"/>
          </p:nvPr>
        </p:nvSpPr>
        <p:spPr>
          <a:xfrm>
            <a:off x="119857" y="223677"/>
            <a:ext cx="11207285" cy="709521"/>
          </a:xfrm>
        </p:spPr>
        <p:txBody>
          <a:bodyPr>
            <a:normAutofit fontScale="90000"/>
          </a:bodyPr>
          <a:lstStyle/>
          <a:p>
            <a:r>
              <a:rPr lang="en-US" sz="3100" dirty="0" smtClean="0"/>
              <a:t>PSP Profile: </a:t>
            </a:r>
            <a:r>
              <a:rPr lang="en-US" sz="3100" dirty="0"/>
              <a:t>LEUKAEMIA </a:t>
            </a:r>
            <a:r>
              <a:rPr lang="en-US" sz="3100" dirty="0" smtClean="0"/>
              <a:t>CARE &amp; </a:t>
            </a:r>
            <a:r>
              <a:rPr lang="en-US" sz="3100" dirty="0"/>
              <a:t>AIL (1/2)		</a:t>
            </a:r>
            <a:br>
              <a:rPr lang="en-US" sz="3100" dirty="0"/>
            </a:br>
            <a:r>
              <a:rPr lang="en-US" sz="1634" dirty="0" smtClean="0">
                <a:solidFill>
                  <a:prstClr val="black">
                    <a:lumMod val="65000"/>
                    <a:lumOff val="35000"/>
                  </a:prstClr>
                </a:solidFill>
              </a:rPr>
              <a:t>A </a:t>
            </a:r>
            <a:r>
              <a:rPr lang="en-US" sz="1634" dirty="0">
                <a:solidFill>
                  <a:prstClr val="black">
                    <a:lumMod val="65000"/>
                    <a:lumOff val="35000"/>
                  </a:prstClr>
                </a:solidFill>
              </a:rPr>
              <a:t>educative &amp; telesupport initiative by Celgene in collaboration with local charity </a:t>
            </a:r>
            <a:endParaRPr lang="en-US" dirty="0"/>
          </a:p>
        </p:txBody>
      </p:sp>
      <p:sp>
        <p:nvSpPr>
          <p:cNvPr id="6" name="TextBox 5"/>
          <p:cNvSpPr txBox="1"/>
          <p:nvPr/>
        </p:nvSpPr>
        <p:spPr>
          <a:xfrm>
            <a:off x="1822327" y="6666745"/>
            <a:ext cx="8339444" cy="204030"/>
          </a:xfrm>
          <a:prstGeom prst="rect">
            <a:avLst/>
          </a:prstGeom>
          <a:noFill/>
        </p:spPr>
        <p:txBody>
          <a:bodyPr wrap="square" lIns="0" rIns="0" rtlCol="0">
            <a:spAutoFit/>
          </a:bodyPr>
          <a:lstStyle/>
          <a:p>
            <a:pPr defTabSz="830184" fontAlgn="base">
              <a:spcBef>
                <a:spcPts val="545"/>
              </a:spcBef>
              <a:spcAft>
                <a:spcPts val="272"/>
              </a:spcAft>
              <a:buClr>
                <a:prstClr val="black"/>
              </a:buClr>
            </a:pPr>
            <a:r>
              <a:rPr lang="en-US" sz="726" kern="0" dirty="0">
                <a:solidFill>
                  <a:prstClr val="black">
                    <a:lumMod val="65000"/>
                    <a:lumOff val="35000"/>
                  </a:prstClr>
                </a:solidFill>
              </a:rPr>
              <a:t>Sources: 1. </a:t>
            </a:r>
            <a:r>
              <a:rPr lang="en-US" sz="726" kern="0" dirty="0">
                <a:solidFill>
                  <a:prstClr val="black">
                    <a:lumMod val="65000"/>
                    <a:lumOff val="35000"/>
                  </a:prstClr>
                </a:solidFill>
                <a:hlinkClick r:id="rId8"/>
              </a:rPr>
              <a:t>Celgene financial disclosure-UK</a:t>
            </a:r>
            <a:r>
              <a:rPr lang="en-US" sz="726" kern="0" dirty="0">
                <a:solidFill>
                  <a:prstClr val="black">
                    <a:lumMod val="65000"/>
                    <a:lumOff val="35000"/>
                  </a:prstClr>
                </a:solidFill>
              </a:rPr>
              <a:t>; 2. </a:t>
            </a:r>
            <a:r>
              <a:rPr lang="en-US" sz="726" kern="0" dirty="0">
                <a:solidFill>
                  <a:prstClr val="black">
                    <a:lumMod val="65000"/>
                    <a:lumOff val="35000"/>
                  </a:prstClr>
                </a:solidFill>
                <a:hlinkClick r:id="rId9"/>
              </a:rPr>
              <a:t>Celgene financial disclosure-Italy</a:t>
            </a:r>
            <a:r>
              <a:rPr lang="en-US" sz="726" kern="0" dirty="0">
                <a:solidFill>
                  <a:prstClr val="black">
                    <a:lumMod val="65000"/>
                    <a:lumOff val="35000"/>
                  </a:prstClr>
                </a:solidFill>
              </a:rPr>
              <a:t>; 3.  </a:t>
            </a:r>
            <a:r>
              <a:rPr lang="en-US" sz="726" kern="0" dirty="0">
                <a:solidFill>
                  <a:prstClr val="black">
                    <a:lumMod val="65000"/>
                    <a:lumOff val="35000"/>
                  </a:prstClr>
                </a:solidFill>
                <a:hlinkClick r:id="rId10"/>
              </a:rPr>
              <a:t>Leukaemia Care</a:t>
            </a:r>
            <a:r>
              <a:rPr lang="en-US" sz="726" kern="0" dirty="0">
                <a:solidFill>
                  <a:prstClr val="black">
                    <a:lumMod val="65000"/>
                    <a:lumOff val="35000"/>
                  </a:prstClr>
                </a:solidFill>
              </a:rPr>
              <a:t>; 4. </a:t>
            </a:r>
            <a:r>
              <a:rPr lang="en-US" sz="726" kern="0" dirty="0">
                <a:solidFill>
                  <a:prstClr val="black">
                    <a:lumMod val="65000"/>
                    <a:lumOff val="35000"/>
                  </a:prstClr>
                </a:solidFill>
                <a:hlinkClick r:id="rId11"/>
              </a:rPr>
              <a:t>AIL website </a:t>
            </a:r>
            <a:endParaRPr lang="en-US" sz="726" kern="0" dirty="0">
              <a:solidFill>
                <a:prstClr val="black">
                  <a:lumMod val="65000"/>
                  <a:lumOff val="35000"/>
                </a:prstClr>
              </a:solidFill>
            </a:endParaRPr>
          </a:p>
        </p:txBody>
      </p:sp>
    </p:spTree>
    <p:extLst>
      <p:ext uri="{BB962C8B-B14F-4D97-AF65-F5344CB8AC3E}">
        <p14:creationId xmlns:p14="http://schemas.microsoft.com/office/powerpoint/2010/main" val="3465531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p:nvPr>
        </p:nvSpPr>
        <p:spPr>
          <a:xfrm>
            <a:off x="119857" y="143467"/>
            <a:ext cx="11207285" cy="709521"/>
          </a:xfrm>
        </p:spPr>
        <p:txBody>
          <a:bodyPr>
            <a:normAutofit fontScale="90000"/>
          </a:bodyPr>
          <a:lstStyle/>
          <a:p>
            <a:r>
              <a:rPr lang="en-US" sz="3100" dirty="0" smtClean="0"/>
              <a:t>PSP Profile: </a:t>
            </a:r>
            <a:r>
              <a:rPr lang="en-US" sz="3100" dirty="0"/>
              <a:t>LEUKAEMIA </a:t>
            </a:r>
            <a:r>
              <a:rPr lang="en-US" sz="3100" dirty="0" smtClean="0"/>
              <a:t>CARE &amp; AIL </a:t>
            </a:r>
            <a:r>
              <a:rPr lang="en-US" sz="3100" dirty="0"/>
              <a:t> (2/2)		</a:t>
            </a:r>
            <a:r>
              <a:rPr lang="en-US" sz="3100" dirty="0" smtClean="0"/>
              <a:t>                                                                                </a:t>
            </a:r>
            <a:r>
              <a:rPr lang="en-US" sz="1634" dirty="0" smtClean="0">
                <a:solidFill>
                  <a:prstClr val="black">
                    <a:lumMod val="65000"/>
                    <a:lumOff val="35000"/>
                  </a:prstClr>
                </a:solidFill>
              </a:rPr>
              <a:t>A </a:t>
            </a:r>
            <a:r>
              <a:rPr lang="en-US" sz="1634" dirty="0">
                <a:solidFill>
                  <a:prstClr val="black">
                    <a:lumMod val="65000"/>
                    <a:lumOff val="35000"/>
                  </a:prstClr>
                </a:solidFill>
              </a:rPr>
              <a:t>educative &amp; telesupport initiative by Celgene in collaboration with local charity </a:t>
            </a:r>
            <a:endParaRPr lang="en-US" dirty="0"/>
          </a:p>
        </p:txBody>
      </p:sp>
      <p:grpSp>
        <p:nvGrpSpPr>
          <p:cNvPr id="10" name="Group 9"/>
          <p:cNvGrpSpPr/>
          <p:nvPr/>
        </p:nvGrpSpPr>
        <p:grpSpPr>
          <a:xfrm>
            <a:off x="926032" y="943841"/>
            <a:ext cx="9020074" cy="5532825"/>
            <a:chOff x="164503" y="545843"/>
            <a:chExt cx="9934609" cy="5841855"/>
          </a:xfrm>
        </p:grpSpPr>
        <p:sp>
          <p:nvSpPr>
            <p:cNvPr id="41" name="Content Placeholder 6"/>
            <p:cNvSpPr txBox="1">
              <a:spLocks/>
            </p:cNvSpPr>
            <p:nvPr/>
          </p:nvSpPr>
          <p:spPr bwMode="auto">
            <a:xfrm>
              <a:off x="3822101" y="545843"/>
              <a:ext cx="6277010" cy="190310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4534" tIns="41511" rIns="41511" rtlCol="0" anchor="ctr"/>
            <a:lstStyle/>
            <a:p>
              <a:pPr marL="207546" indent="-207546">
                <a:buClr>
                  <a:schemeClr val="tx2"/>
                </a:buClr>
                <a:buSzPct val="100000"/>
                <a:buFont typeface="Arial" panose="020B0604020202020204" pitchFamily="34" charset="0"/>
                <a:buChar char="•"/>
              </a:pPr>
              <a:r>
                <a:rPr lang="en-IN" sz="1200" dirty="0">
                  <a:solidFill>
                    <a:schemeClr val="tx1">
                      <a:lumMod val="65000"/>
                      <a:lumOff val="35000"/>
                    </a:schemeClr>
                  </a:solidFill>
                  <a:latin typeface="+mj-lt"/>
                  <a:ea typeface="ＭＳ Ｐゴシック"/>
                  <a:cs typeface="Geneva"/>
                </a:rPr>
                <a:t>Celgene is providing funding's to both the patient support &amp; advocacy </a:t>
              </a:r>
              <a:r>
                <a:rPr lang="en-IN" sz="1200" baseline="30000" dirty="0">
                  <a:solidFill>
                    <a:schemeClr val="tx1">
                      <a:lumMod val="65000"/>
                      <a:lumOff val="35000"/>
                    </a:schemeClr>
                  </a:solidFill>
                  <a:latin typeface="+mj-lt"/>
                  <a:ea typeface="ＭＳ Ｐゴシック"/>
                  <a:cs typeface="Geneva"/>
                </a:rPr>
                <a:t>1,2 </a:t>
              </a:r>
              <a:r>
                <a:rPr lang="en-IN" sz="1200" dirty="0">
                  <a:solidFill>
                    <a:schemeClr val="tx1">
                      <a:lumMod val="65000"/>
                      <a:lumOff val="35000"/>
                    </a:schemeClr>
                  </a:solidFill>
                  <a:latin typeface="+mj-lt"/>
                  <a:ea typeface="ＭＳ Ｐゴシック"/>
                  <a:cs typeface="Geneva"/>
                </a:rPr>
                <a:t>groups. These groups have the following offerings for the patients:</a:t>
              </a:r>
            </a:p>
            <a:p>
              <a:pPr marL="684793" lvl="1" indent="-207546">
                <a:buClr>
                  <a:schemeClr val="tx2"/>
                </a:buClr>
                <a:buSzPct val="100000"/>
                <a:buFont typeface="Courier New" panose="02070309020205020404" pitchFamily="49" charset="0"/>
                <a:buChar char="o"/>
              </a:pPr>
              <a:r>
                <a:rPr lang="en-IN" sz="1200" dirty="0">
                  <a:solidFill>
                    <a:schemeClr val="tx1">
                      <a:lumMod val="65000"/>
                      <a:lumOff val="35000"/>
                    </a:schemeClr>
                  </a:solidFill>
                  <a:latin typeface="+mj-lt"/>
                  <a:ea typeface="ＭＳ Ｐゴシック"/>
                  <a:cs typeface="Geneva"/>
                </a:rPr>
                <a:t>Information &amp; Calling support</a:t>
              </a:r>
            </a:p>
            <a:p>
              <a:pPr marL="684793" lvl="1" indent="-207546">
                <a:buClr>
                  <a:schemeClr val="tx2"/>
                </a:buClr>
                <a:buSzPct val="100000"/>
                <a:buFont typeface="Courier New" panose="02070309020205020404" pitchFamily="49" charset="0"/>
                <a:buChar char="o"/>
              </a:pPr>
              <a:r>
                <a:rPr lang="en-IN" sz="1200" dirty="0">
                  <a:solidFill>
                    <a:schemeClr val="tx1">
                      <a:lumMod val="65000"/>
                      <a:lumOff val="35000"/>
                    </a:schemeClr>
                  </a:solidFill>
                  <a:latin typeface="+mj-lt"/>
                  <a:ea typeface="ＭＳ Ｐゴシック"/>
                  <a:cs typeface="Geneva"/>
                </a:rPr>
                <a:t>Support groups</a:t>
              </a:r>
            </a:p>
            <a:p>
              <a:pPr marL="684793" lvl="1" indent="-207546">
                <a:buClr>
                  <a:schemeClr val="tx2"/>
                </a:buClr>
                <a:buSzPct val="100000"/>
                <a:buFont typeface="Courier New" panose="02070309020205020404" pitchFamily="49" charset="0"/>
                <a:buChar char="o"/>
              </a:pPr>
              <a:r>
                <a:rPr lang="en-IN" sz="1200" dirty="0">
                  <a:solidFill>
                    <a:schemeClr val="tx1">
                      <a:lumMod val="65000"/>
                      <a:lumOff val="35000"/>
                    </a:schemeClr>
                  </a:solidFill>
                  <a:latin typeface="+mj-lt"/>
                  <a:ea typeface="ＭＳ Ｐゴシック"/>
                  <a:cs typeface="Geneva"/>
                </a:rPr>
                <a:t>Downloadable patient information &amp; blogs/magazines for patients to share experiences and learn tips for disease management</a:t>
              </a:r>
            </a:p>
            <a:p>
              <a:pPr marL="684793" lvl="1" indent="-207546">
                <a:buClr>
                  <a:schemeClr val="tx2"/>
                </a:buClr>
                <a:buSzPct val="100000"/>
                <a:buFont typeface="Courier New" panose="02070309020205020404" pitchFamily="49" charset="0"/>
                <a:buChar char="o"/>
              </a:pPr>
              <a:r>
                <a:rPr lang="en-IN" sz="1200" dirty="0">
                  <a:solidFill>
                    <a:schemeClr val="tx1">
                      <a:lumMod val="65000"/>
                      <a:lumOff val="35000"/>
                    </a:schemeClr>
                  </a:solidFill>
                  <a:latin typeface="+mj-lt"/>
                  <a:ea typeface="ＭＳ Ｐゴシック"/>
                  <a:cs typeface="Geneva"/>
                </a:rPr>
                <a:t>Newsletter subscription for patients for news on disease &amp; therapy</a:t>
              </a:r>
            </a:p>
          </p:txBody>
        </p:sp>
        <p:cxnSp>
          <p:nvCxnSpPr>
            <p:cNvPr id="42" name="Straight Connector 41"/>
            <p:cNvCxnSpPr/>
            <p:nvPr/>
          </p:nvCxnSpPr>
          <p:spPr>
            <a:xfrm flipV="1">
              <a:off x="3137543" y="1497167"/>
              <a:ext cx="0" cy="985649"/>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3" name="Content Placeholder 6"/>
            <p:cNvSpPr txBox="1">
              <a:spLocks/>
            </p:cNvSpPr>
            <p:nvPr/>
          </p:nvSpPr>
          <p:spPr bwMode="auto">
            <a:xfrm>
              <a:off x="545163" y="5383549"/>
              <a:ext cx="6360267" cy="100414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4534" tIns="41511" rIns="41511" rtlCol="0" anchor="ctr"/>
            <a:lstStyle/>
            <a:p>
              <a:pPr marL="207546" indent="-207546">
                <a:spcBef>
                  <a:spcPts val="545"/>
                </a:spcBef>
                <a:buClr>
                  <a:schemeClr val="tx2"/>
                </a:buClr>
                <a:buSzPct val="100000"/>
                <a:buFont typeface="Arial" panose="020B0604020202020204" pitchFamily="34" charset="0"/>
                <a:buChar char="•"/>
              </a:pPr>
              <a:r>
                <a:rPr lang="en-US" sz="1200" dirty="0">
                  <a:solidFill>
                    <a:schemeClr val="tx1">
                      <a:lumMod val="65000"/>
                      <a:lumOff val="35000"/>
                    </a:schemeClr>
                  </a:solidFill>
                  <a:latin typeface="+mj-lt"/>
                  <a:ea typeface="ＭＳ Ｐゴシック"/>
                  <a:cs typeface="Geneva"/>
                </a:rPr>
                <a:t>One-to-one buddy support for patients to help them understand the disease &amp; therapy options. If a buddy is assigned to a particular member, the same buddy addresses all their queries/concerns at all times </a:t>
              </a:r>
              <a:r>
                <a:rPr lang="en-US" sz="1200" baseline="30000" dirty="0">
                  <a:solidFill>
                    <a:schemeClr val="tx1">
                      <a:lumMod val="65000"/>
                      <a:lumOff val="35000"/>
                    </a:schemeClr>
                  </a:solidFill>
                  <a:latin typeface="+mj-lt"/>
                  <a:ea typeface="ＭＳ Ｐゴシック"/>
                  <a:cs typeface="Geneva"/>
                </a:rPr>
                <a:t>1</a:t>
              </a:r>
              <a:endParaRPr lang="en-IN" sz="1200" baseline="30000" dirty="0">
                <a:solidFill>
                  <a:schemeClr val="tx1">
                    <a:lumMod val="65000"/>
                    <a:lumOff val="35000"/>
                  </a:schemeClr>
                </a:solidFill>
                <a:latin typeface="+mj-lt"/>
                <a:ea typeface="ＭＳ Ｐゴシック"/>
                <a:cs typeface="Geneva"/>
              </a:endParaRPr>
            </a:p>
          </p:txBody>
        </p:sp>
        <p:grpSp>
          <p:nvGrpSpPr>
            <p:cNvPr id="12" name="Group 25"/>
            <p:cNvGrpSpPr/>
            <p:nvPr/>
          </p:nvGrpSpPr>
          <p:grpSpPr>
            <a:xfrm>
              <a:off x="5429196" y="2598361"/>
              <a:ext cx="1362692" cy="2745975"/>
              <a:chOff x="5591201" y="1627458"/>
              <a:chExt cx="2386243" cy="4808536"/>
            </a:xfrm>
          </p:grpSpPr>
          <p:grpSp>
            <p:nvGrpSpPr>
              <p:cNvPr id="13" name="Group 27"/>
              <p:cNvGrpSpPr/>
              <p:nvPr/>
            </p:nvGrpSpPr>
            <p:grpSpPr>
              <a:xfrm>
                <a:off x="5763692" y="1627458"/>
                <a:ext cx="2213752" cy="4808536"/>
                <a:chOff x="5906565" y="1627459"/>
                <a:chExt cx="2213751" cy="4808537"/>
              </a:xfrm>
            </p:grpSpPr>
            <p:sp>
              <p:nvSpPr>
                <p:cNvPr id="15" name="Freeform 19"/>
                <p:cNvSpPr>
                  <a:spLocks/>
                </p:cNvSpPr>
                <p:nvPr/>
              </p:nvSpPr>
              <p:spPr bwMode="auto">
                <a:xfrm rot="5400000">
                  <a:off x="4609172" y="2924852"/>
                  <a:ext cx="4808537" cy="2213751"/>
                </a:xfrm>
                <a:custGeom>
                  <a:avLst/>
                  <a:gdLst/>
                  <a:ahLst/>
                  <a:cxnLst>
                    <a:cxn ang="0">
                      <a:pos x="0" y="0"/>
                    </a:cxn>
                    <a:cxn ang="0">
                      <a:pos x="1629" y="5"/>
                    </a:cxn>
                    <a:cxn ang="0">
                      <a:pos x="857" y="700"/>
                    </a:cxn>
                    <a:cxn ang="0">
                      <a:pos x="772" y="695"/>
                    </a:cxn>
                    <a:cxn ang="0">
                      <a:pos x="0" y="0"/>
                    </a:cxn>
                  </a:cxnLst>
                  <a:rect l="0" t="0" r="r" b="b"/>
                  <a:pathLst>
                    <a:path w="1629" h="750">
                      <a:moveTo>
                        <a:pt x="0" y="0"/>
                      </a:moveTo>
                      <a:cubicBezTo>
                        <a:pt x="1629" y="5"/>
                        <a:pt x="1629" y="5"/>
                        <a:pt x="1629" y="5"/>
                      </a:cubicBezTo>
                      <a:cubicBezTo>
                        <a:pt x="857" y="700"/>
                        <a:pt x="857" y="700"/>
                        <a:pt x="857" y="700"/>
                      </a:cubicBezTo>
                      <a:cubicBezTo>
                        <a:pt x="857" y="700"/>
                        <a:pt x="820" y="750"/>
                        <a:pt x="772" y="695"/>
                      </a:cubicBezTo>
                      <a:lnTo>
                        <a:pt x="0" y="0"/>
                      </a:lnTo>
                      <a:close/>
                    </a:path>
                  </a:pathLst>
                </a:custGeom>
                <a:solidFill>
                  <a:schemeClr val="accent2"/>
                </a:solidFill>
                <a:ln w="14288" cap="flat">
                  <a:solidFill>
                    <a:schemeClr val="accent2"/>
                  </a:solidFill>
                  <a:prstDash val="solid"/>
                  <a:miter lim="800000"/>
                  <a:headEnd/>
                  <a:tailEnd/>
                </a:ln>
              </p:spPr>
              <p:txBody>
                <a:bodyPr vert="horz" wrap="square" lIns="83022" tIns="41511" rIns="83022" bIns="41511" numCol="1" anchor="t" anchorCtr="0" compatLnSpc="1">
                  <a:prstTxWarp prst="textNoShape">
                    <a:avLst/>
                  </a:prstTxWarp>
                </a:bodyPr>
                <a:lstStyle/>
                <a:p>
                  <a:endParaRPr lang="en-GB" sz="1453" dirty="0">
                    <a:latin typeface="+mj-lt"/>
                  </a:endParaRPr>
                </a:p>
              </p:txBody>
            </p:sp>
            <p:sp>
              <p:nvSpPr>
                <p:cNvPr id="16" name="Oval 15"/>
                <p:cNvSpPr/>
                <p:nvPr/>
              </p:nvSpPr>
              <p:spPr bwMode="auto">
                <a:xfrm>
                  <a:off x="6049500" y="3813140"/>
                  <a:ext cx="457623" cy="457624"/>
                </a:xfrm>
                <a:prstGeom prst="ellipse">
                  <a:avLst/>
                </a:prstGeom>
                <a:noFill/>
                <a:ln w="9525">
                  <a:noFill/>
                  <a:miter lim="800000"/>
                  <a:headEnd/>
                  <a:tailEnd/>
                </a:ln>
                <a:effectLst/>
              </p:spPr>
              <p:txBody>
                <a:bodyPr lIns="0" tIns="0" rIns="0" bIns="0" rtlCol="0" anchor="ctr">
                  <a:noAutofit/>
                </a:bodyPr>
                <a:lstStyle/>
                <a:p>
                  <a:pPr algn="ctr"/>
                  <a:r>
                    <a:rPr lang="en-GB" sz="1453" b="1" dirty="0">
                      <a:solidFill>
                        <a:schemeClr val="bg1"/>
                      </a:solidFill>
                      <a:latin typeface="+mj-lt"/>
                      <a:ea typeface="Verdana" pitchFamily="34" charset="0"/>
                      <a:cs typeface="Verdana" pitchFamily="34" charset="0"/>
                    </a:rPr>
                    <a:t>2</a:t>
                  </a:r>
                </a:p>
              </p:txBody>
            </p:sp>
            <p:sp>
              <p:nvSpPr>
                <p:cNvPr id="17" name="Rectangle 14"/>
                <p:cNvSpPr>
                  <a:spLocks noChangeArrowheads="1"/>
                </p:cNvSpPr>
                <p:nvPr/>
              </p:nvSpPr>
              <p:spPr bwMode="auto">
                <a:xfrm rot="16200000">
                  <a:off x="6238791" y="3696465"/>
                  <a:ext cx="2241717" cy="665879"/>
                </a:xfrm>
                <a:prstGeom prst="homePlate">
                  <a:avLst>
                    <a:gd name="adj" fmla="val 0"/>
                  </a:avLst>
                </a:prstGeom>
                <a:noFill/>
                <a:ln w="9525">
                  <a:noFill/>
                  <a:miter lim="800000"/>
                  <a:headEnd/>
                  <a:tailEnd/>
                </a:ln>
              </p:spPr>
              <p:txBody>
                <a:bodyPr lIns="0" tIns="0" rIns="0" bIns="0" anchor="ctr" anchorCtr="0"/>
                <a:lstStyle/>
                <a:p>
                  <a:pPr algn="ctr">
                    <a:defRPr/>
                  </a:pPr>
                  <a:r>
                    <a:rPr lang="en-US" sz="1200" b="1" dirty="0">
                      <a:solidFill>
                        <a:schemeClr val="bg1"/>
                      </a:solidFill>
                    </a:rPr>
                    <a:t>Financial assistance</a:t>
                  </a:r>
                </a:p>
              </p:txBody>
            </p:sp>
          </p:grpSp>
          <p:sp>
            <p:nvSpPr>
              <p:cNvPr id="14" name="Arc 13"/>
              <p:cNvSpPr/>
              <p:nvPr/>
            </p:nvSpPr>
            <p:spPr bwMode="auto">
              <a:xfrm rot="5400000">
                <a:off x="5594351" y="3640187"/>
                <a:ext cx="787400" cy="793699"/>
              </a:xfrm>
              <a:prstGeom prst="arc">
                <a:avLst>
                  <a:gd name="adj1" fmla="val 12206196"/>
                  <a:gd name="adj2" fmla="val 20228954"/>
                </a:avLst>
              </a:prstGeom>
              <a:noFill/>
              <a:ln w="12700" cap="flat" cmpd="sng" algn="ctr">
                <a:solidFill>
                  <a:schemeClr val="bg1"/>
                </a:solidFill>
                <a:prstDash val="solid"/>
                <a:round/>
                <a:headEnd type="none" w="med" len="med"/>
                <a:tailEnd type="none" w="lg" len="med"/>
              </a:ln>
              <a:effectLst/>
            </p:spPr>
            <p:txBody>
              <a:bodyPr rtlCol="0" anchor="ctr"/>
              <a:lstStyle/>
              <a:p>
                <a:pPr algn="ctr"/>
                <a:endParaRPr lang="en-GB" sz="1453" dirty="0">
                  <a:latin typeface="+mj-lt"/>
                </a:endParaRPr>
              </a:p>
            </p:txBody>
          </p:sp>
        </p:grpSp>
        <p:grpSp>
          <p:nvGrpSpPr>
            <p:cNvPr id="18" name="Group 32"/>
            <p:cNvGrpSpPr/>
            <p:nvPr/>
          </p:nvGrpSpPr>
          <p:grpSpPr>
            <a:xfrm>
              <a:off x="3882850" y="2598360"/>
              <a:ext cx="1366035" cy="2745975"/>
              <a:chOff x="2499288" y="1627461"/>
              <a:chExt cx="2392095" cy="4808537"/>
            </a:xfrm>
          </p:grpSpPr>
          <p:grpSp>
            <p:nvGrpSpPr>
              <p:cNvPr id="22" name="Group 29"/>
              <p:cNvGrpSpPr/>
              <p:nvPr/>
            </p:nvGrpSpPr>
            <p:grpSpPr>
              <a:xfrm>
                <a:off x="2499288" y="1627461"/>
                <a:ext cx="2213751" cy="4808537"/>
                <a:chOff x="2642163" y="1627461"/>
                <a:chExt cx="2213751" cy="4808537"/>
              </a:xfrm>
            </p:grpSpPr>
            <p:sp>
              <p:nvSpPr>
                <p:cNvPr id="24" name="Freeform 19"/>
                <p:cNvSpPr>
                  <a:spLocks/>
                </p:cNvSpPr>
                <p:nvPr/>
              </p:nvSpPr>
              <p:spPr bwMode="auto">
                <a:xfrm rot="16200000">
                  <a:off x="1344770" y="2924854"/>
                  <a:ext cx="4808537" cy="2213751"/>
                </a:xfrm>
                <a:custGeom>
                  <a:avLst/>
                  <a:gdLst/>
                  <a:ahLst/>
                  <a:cxnLst>
                    <a:cxn ang="0">
                      <a:pos x="0" y="0"/>
                    </a:cxn>
                    <a:cxn ang="0">
                      <a:pos x="1629" y="5"/>
                    </a:cxn>
                    <a:cxn ang="0">
                      <a:pos x="857" y="700"/>
                    </a:cxn>
                    <a:cxn ang="0">
                      <a:pos x="772" y="695"/>
                    </a:cxn>
                    <a:cxn ang="0">
                      <a:pos x="0" y="0"/>
                    </a:cxn>
                  </a:cxnLst>
                  <a:rect l="0" t="0" r="r" b="b"/>
                  <a:pathLst>
                    <a:path w="1629" h="750">
                      <a:moveTo>
                        <a:pt x="0" y="0"/>
                      </a:moveTo>
                      <a:cubicBezTo>
                        <a:pt x="1629" y="5"/>
                        <a:pt x="1629" y="5"/>
                        <a:pt x="1629" y="5"/>
                      </a:cubicBezTo>
                      <a:cubicBezTo>
                        <a:pt x="857" y="700"/>
                        <a:pt x="857" y="700"/>
                        <a:pt x="857" y="700"/>
                      </a:cubicBezTo>
                      <a:cubicBezTo>
                        <a:pt x="857" y="700"/>
                        <a:pt x="820" y="750"/>
                        <a:pt x="772" y="695"/>
                      </a:cubicBezTo>
                      <a:lnTo>
                        <a:pt x="0" y="0"/>
                      </a:lnTo>
                      <a:close/>
                    </a:path>
                  </a:pathLst>
                </a:custGeom>
                <a:solidFill>
                  <a:schemeClr val="bg2"/>
                </a:solidFill>
                <a:ln w="14288" cap="flat">
                  <a:solidFill>
                    <a:schemeClr val="bg2"/>
                  </a:solidFill>
                  <a:prstDash val="solid"/>
                  <a:miter lim="800000"/>
                  <a:headEnd/>
                  <a:tailEnd/>
                </a:ln>
              </p:spPr>
              <p:txBody>
                <a:bodyPr vert="horz" wrap="square" lIns="83022" tIns="41511" rIns="83022" bIns="41511" numCol="1" anchor="t" anchorCtr="0" compatLnSpc="1">
                  <a:prstTxWarp prst="textNoShape">
                    <a:avLst/>
                  </a:prstTxWarp>
                </a:bodyPr>
                <a:lstStyle/>
                <a:p>
                  <a:endParaRPr lang="en-GB" sz="1453" dirty="0">
                    <a:latin typeface="+mj-lt"/>
                  </a:endParaRPr>
                </a:p>
              </p:txBody>
            </p:sp>
            <p:sp>
              <p:nvSpPr>
                <p:cNvPr id="25" name="Oval 24"/>
                <p:cNvSpPr/>
                <p:nvPr/>
              </p:nvSpPr>
              <p:spPr bwMode="auto">
                <a:xfrm>
                  <a:off x="4251575" y="3813139"/>
                  <a:ext cx="457622" cy="457624"/>
                </a:xfrm>
                <a:prstGeom prst="ellipse">
                  <a:avLst/>
                </a:prstGeom>
                <a:noFill/>
                <a:ln w="9525">
                  <a:noFill/>
                  <a:miter lim="800000"/>
                  <a:headEnd/>
                  <a:tailEnd/>
                </a:ln>
                <a:effectLst/>
              </p:spPr>
              <p:txBody>
                <a:bodyPr lIns="0" tIns="0" rIns="0" bIns="0" rtlCol="0" anchor="ctr">
                  <a:noAutofit/>
                </a:bodyPr>
                <a:lstStyle/>
                <a:p>
                  <a:pPr algn="ctr"/>
                  <a:r>
                    <a:rPr lang="en-GB" sz="1453" b="1" dirty="0">
                      <a:solidFill>
                        <a:schemeClr val="bg1"/>
                      </a:solidFill>
                      <a:latin typeface="+mj-lt"/>
                      <a:ea typeface="Verdana" pitchFamily="34" charset="0"/>
                      <a:cs typeface="Verdana" pitchFamily="34" charset="0"/>
                    </a:rPr>
                    <a:t>4</a:t>
                  </a:r>
                </a:p>
              </p:txBody>
            </p:sp>
            <p:sp>
              <p:nvSpPr>
                <p:cNvPr id="26" name="Rectangle 14"/>
                <p:cNvSpPr>
                  <a:spLocks noChangeArrowheads="1"/>
                </p:cNvSpPr>
                <p:nvPr/>
              </p:nvSpPr>
              <p:spPr bwMode="auto">
                <a:xfrm rot="16200000">
                  <a:off x="1909241" y="3603027"/>
                  <a:ext cx="2722084" cy="960736"/>
                </a:xfrm>
                <a:prstGeom prst="homePlate">
                  <a:avLst>
                    <a:gd name="adj" fmla="val 0"/>
                  </a:avLst>
                </a:prstGeom>
                <a:noFill/>
                <a:ln w="9525">
                  <a:noFill/>
                  <a:miter lim="800000"/>
                  <a:headEnd/>
                  <a:tailEnd/>
                </a:ln>
              </p:spPr>
              <p:txBody>
                <a:bodyPr lIns="0" tIns="0" rIns="0" bIns="0" anchor="ctr" anchorCtr="0"/>
                <a:lstStyle/>
                <a:p>
                  <a:pPr algn="ctr">
                    <a:defRPr/>
                  </a:pPr>
                  <a:r>
                    <a:rPr lang="en-US" sz="1200" b="1" dirty="0">
                      <a:solidFill>
                        <a:schemeClr val="bg1"/>
                      </a:solidFill>
                      <a:latin typeface="+mj-lt"/>
                    </a:rPr>
                    <a:t>Other features</a:t>
                  </a:r>
                </a:p>
              </p:txBody>
            </p:sp>
          </p:grpSp>
          <p:sp>
            <p:nvSpPr>
              <p:cNvPr id="23" name="Arc 22"/>
              <p:cNvSpPr/>
              <p:nvPr/>
            </p:nvSpPr>
            <p:spPr bwMode="auto">
              <a:xfrm rot="16200000" flipH="1">
                <a:off x="4100833" y="3640186"/>
                <a:ext cx="787401" cy="793698"/>
              </a:xfrm>
              <a:prstGeom prst="arc">
                <a:avLst>
                  <a:gd name="adj1" fmla="val 12206196"/>
                  <a:gd name="adj2" fmla="val 20228954"/>
                </a:avLst>
              </a:prstGeom>
              <a:noFill/>
              <a:ln w="12700" cap="flat" cmpd="sng" algn="ctr">
                <a:solidFill>
                  <a:schemeClr val="bg1"/>
                </a:solidFill>
                <a:prstDash val="solid"/>
                <a:round/>
                <a:headEnd type="none" w="med" len="med"/>
                <a:tailEnd type="none" w="lg" len="med"/>
              </a:ln>
              <a:effectLst/>
            </p:spPr>
            <p:txBody>
              <a:bodyPr rtlCol="0" anchor="ctr"/>
              <a:lstStyle/>
              <a:p>
                <a:pPr algn="ctr"/>
                <a:endParaRPr lang="en-GB" sz="1453" dirty="0">
                  <a:latin typeface="+mj-lt"/>
                </a:endParaRPr>
              </a:p>
            </p:txBody>
          </p:sp>
        </p:grpSp>
        <p:grpSp>
          <p:nvGrpSpPr>
            <p:cNvPr id="27" name="Group 39"/>
            <p:cNvGrpSpPr/>
            <p:nvPr/>
          </p:nvGrpSpPr>
          <p:grpSpPr>
            <a:xfrm>
              <a:off x="3964939" y="2525136"/>
              <a:ext cx="2745973" cy="1365232"/>
              <a:chOff x="2835343" y="1346406"/>
              <a:chExt cx="4808537" cy="2390688"/>
            </a:xfrm>
          </p:grpSpPr>
          <p:grpSp>
            <p:nvGrpSpPr>
              <p:cNvPr id="28" name="Group 26"/>
              <p:cNvGrpSpPr/>
              <p:nvPr/>
            </p:nvGrpSpPr>
            <p:grpSpPr>
              <a:xfrm>
                <a:off x="2835343" y="1346406"/>
                <a:ext cx="4808537" cy="2213752"/>
                <a:chOff x="2978218" y="1346406"/>
                <a:chExt cx="4808537" cy="2213752"/>
              </a:xfrm>
            </p:grpSpPr>
            <p:sp>
              <p:nvSpPr>
                <p:cNvPr id="30" name="Freeform 19"/>
                <p:cNvSpPr>
                  <a:spLocks/>
                </p:cNvSpPr>
                <p:nvPr/>
              </p:nvSpPr>
              <p:spPr bwMode="auto">
                <a:xfrm>
                  <a:off x="2978218" y="1346406"/>
                  <a:ext cx="4808537" cy="2213752"/>
                </a:xfrm>
                <a:custGeom>
                  <a:avLst/>
                  <a:gdLst/>
                  <a:ahLst/>
                  <a:cxnLst>
                    <a:cxn ang="0">
                      <a:pos x="0" y="0"/>
                    </a:cxn>
                    <a:cxn ang="0">
                      <a:pos x="1629" y="5"/>
                    </a:cxn>
                    <a:cxn ang="0">
                      <a:pos x="857" y="700"/>
                    </a:cxn>
                    <a:cxn ang="0">
                      <a:pos x="772" y="695"/>
                    </a:cxn>
                    <a:cxn ang="0">
                      <a:pos x="0" y="0"/>
                    </a:cxn>
                  </a:cxnLst>
                  <a:rect l="0" t="0" r="r" b="b"/>
                  <a:pathLst>
                    <a:path w="1629" h="750">
                      <a:moveTo>
                        <a:pt x="0" y="0"/>
                      </a:moveTo>
                      <a:cubicBezTo>
                        <a:pt x="1629" y="5"/>
                        <a:pt x="1629" y="5"/>
                        <a:pt x="1629" y="5"/>
                      </a:cubicBezTo>
                      <a:cubicBezTo>
                        <a:pt x="857" y="700"/>
                        <a:pt x="857" y="700"/>
                        <a:pt x="857" y="700"/>
                      </a:cubicBezTo>
                      <a:cubicBezTo>
                        <a:pt x="857" y="700"/>
                        <a:pt x="820" y="750"/>
                        <a:pt x="772" y="695"/>
                      </a:cubicBezTo>
                      <a:lnTo>
                        <a:pt x="0" y="0"/>
                      </a:lnTo>
                      <a:close/>
                    </a:path>
                  </a:pathLst>
                </a:custGeom>
                <a:solidFill>
                  <a:schemeClr val="accent3"/>
                </a:solidFill>
                <a:ln w="14288" cap="flat">
                  <a:solidFill>
                    <a:schemeClr val="accent3"/>
                  </a:solidFill>
                  <a:prstDash val="solid"/>
                  <a:miter lim="800000"/>
                  <a:headEnd/>
                  <a:tailEnd/>
                </a:ln>
              </p:spPr>
              <p:txBody>
                <a:bodyPr vert="horz" wrap="square" lIns="83022" tIns="41511" rIns="83022" bIns="41511" numCol="1" anchor="t" anchorCtr="0" compatLnSpc="1">
                  <a:prstTxWarp prst="textNoShape">
                    <a:avLst/>
                  </a:prstTxWarp>
                </a:bodyPr>
                <a:lstStyle/>
                <a:p>
                  <a:endParaRPr lang="en-GB" sz="1453" dirty="0">
                    <a:latin typeface="+mj-lt"/>
                  </a:endParaRPr>
                </a:p>
              </p:txBody>
            </p:sp>
            <p:sp>
              <p:nvSpPr>
                <p:cNvPr id="31" name="Oval 18"/>
                <p:cNvSpPr/>
                <p:nvPr/>
              </p:nvSpPr>
              <p:spPr bwMode="auto">
                <a:xfrm>
                  <a:off x="5152427" y="3011252"/>
                  <a:ext cx="457623" cy="457623"/>
                </a:xfrm>
                <a:prstGeom prst="ellipse">
                  <a:avLst/>
                </a:prstGeom>
                <a:noFill/>
                <a:ln w="9525">
                  <a:noFill/>
                  <a:miter lim="800000"/>
                  <a:headEnd/>
                  <a:tailEnd/>
                </a:ln>
                <a:effectLst/>
              </p:spPr>
              <p:txBody>
                <a:bodyPr lIns="0" tIns="0" rIns="0" bIns="0" rtlCol="0" anchor="ctr">
                  <a:noAutofit/>
                </a:bodyPr>
                <a:lstStyle/>
                <a:p>
                  <a:pPr algn="ctr"/>
                  <a:r>
                    <a:rPr lang="en-GB" sz="1453" b="1" dirty="0">
                      <a:solidFill>
                        <a:schemeClr val="bg1"/>
                      </a:solidFill>
                      <a:latin typeface="+mj-lt"/>
                      <a:ea typeface="Verdana" pitchFamily="34" charset="0"/>
                      <a:cs typeface="Verdana" pitchFamily="34" charset="0"/>
                    </a:rPr>
                    <a:t>1</a:t>
                  </a:r>
                </a:p>
              </p:txBody>
            </p:sp>
            <p:sp>
              <p:nvSpPr>
                <p:cNvPr id="32" name="Rectangle 14"/>
                <p:cNvSpPr>
                  <a:spLocks noChangeArrowheads="1"/>
                </p:cNvSpPr>
                <p:nvPr/>
              </p:nvSpPr>
              <p:spPr bwMode="auto">
                <a:xfrm>
                  <a:off x="3598932" y="1634914"/>
                  <a:ext cx="3568955" cy="665879"/>
                </a:xfrm>
                <a:prstGeom prst="homePlate">
                  <a:avLst>
                    <a:gd name="adj" fmla="val 0"/>
                  </a:avLst>
                </a:prstGeom>
                <a:noFill/>
                <a:ln w="9525">
                  <a:noFill/>
                  <a:miter lim="800000"/>
                  <a:headEnd/>
                  <a:tailEnd/>
                </a:ln>
              </p:spPr>
              <p:txBody>
                <a:bodyPr lIns="0" tIns="0" rIns="0" bIns="0" anchor="ctr" anchorCtr="0"/>
                <a:lstStyle/>
                <a:p>
                  <a:pPr algn="ctr">
                    <a:defRPr/>
                  </a:pPr>
                  <a:r>
                    <a:rPr lang="en-IN" sz="1200" b="1" dirty="0">
                      <a:solidFill>
                        <a:schemeClr val="bg1"/>
                      </a:solidFill>
                      <a:latin typeface="+mj-lt"/>
                    </a:rPr>
                    <a:t>Educative support</a:t>
                  </a:r>
                </a:p>
              </p:txBody>
            </p:sp>
          </p:grpSp>
          <p:sp>
            <p:nvSpPr>
              <p:cNvPr id="29" name="Arc 28"/>
              <p:cNvSpPr/>
              <p:nvPr/>
            </p:nvSpPr>
            <p:spPr bwMode="auto">
              <a:xfrm flipH="1">
                <a:off x="4847590" y="2943395"/>
                <a:ext cx="787400" cy="793699"/>
              </a:xfrm>
              <a:prstGeom prst="arc">
                <a:avLst>
                  <a:gd name="adj1" fmla="val 12206196"/>
                  <a:gd name="adj2" fmla="val 20228954"/>
                </a:avLst>
              </a:prstGeom>
              <a:noFill/>
              <a:ln w="12700" cap="flat" cmpd="sng" algn="ctr">
                <a:solidFill>
                  <a:schemeClr val="bg1"/>
                </a:solidFill>
                <a:prstDash val="solid"/>
                <a:round/>
                <a:headEnd type="none" w="med" len="med"/>
                <a:tailEnd type="none" w="lg" len="med"/>
              </a:ln>
              <a:effectLst/>
            </p:spPr>
            <p:txBody>
              <a:bodyPr rtlCol="0" anchor="ctr"/>
              <a:lstStyle/>
              <a:p>
                <a:pPr algn="ctr"/>
                <a:endParaRPr lang="en-GB" sz="1453" dirty="0">
                  <a:latin typeface="+mj-lt"/>
                </a:endParaRPr>
              </a:p>
            </p:txBody>
          </p:sp>
        </p:grpSp>
        <p:grpSp>
          <p:nvGrpSpPr>
            <p:cNvPr id="33" name="Group 46"/>
            <p:cNvGrpSpPr/>
            <p:nvPr/>
          </p:nvGrpSpPr>
          <p:grpSpPr>
            <a:xfrm>
              <a:off x="3964226" y="4002773"/>
              <a:ext cx="2745973" cy="1369537"/>
              <a:chOff x="2834095" y="4277706"/>
              <a:chExt cx="4808537" cy="2398226"/>
            </a:xfrm>
          </p:grpSpPr>
          <p:grpSp>
            <p:nvGrpSpPr>
              <p:cNvPr id="36" name="Group 28"/>
              <p:cNvGrpSpPr/>
              <p:nvPr/>
            </p:nvGrpSpPr>
            <p:grpSpPr>
              <a:xfrm>
                <a:off x="2834095" y="4462180"/>
                <a:ext cx="4808537" cy="2213752"/>
                <a:chOff x="2976970" y="4462180"/>
                <a:chExt cx="4808537" cy="2213752"/>
              </a:xfrm>
            </p:grpSpPr>
            <p:sp>
              <p:nvSpPr>
                <p:cNvPr id="38" name="Freeform 19"/>
                <p:cNvSpPr>
                  <a:spLocks/>
                </p:cNvSpPr>
                <p:nvPr/>
              </p:nvSpPr>
              <p:spPr bwMode="auto">
                <a:xfrm rot="10800000">
                  <a:off x="2976970" y="4462180"/>
                  <a:ext cx="4808537" cy="2213752"/>
                </a:xfrm>
                <a:custGeom>
                  <a:avLst/>
                  <a:gdLst/>
                  <a:ahLst/>
                  <a:cxnLst>
                    <a:cxn ang="0">
                      <a:pos x="0" y="0"/>
                    </a:cxn>
                    <a:cxn ang="0">
                      <a:pos x="1629" y="5"/>
                    </a:cxn>
                    <a:cxn ang="0">
                      <a:pos x="857" y="700"/>
                    </a:cxn>
                    <a:cxn ang="0">
                      <a:pos x="772" y="695"/>
                    </a:cxn>
                    <a:cxn ang="0">
                      <a:pos x="0" y="0"/>
                    </a:cxn>
                  </a:cxnLst>
                  <a:rect l="0" t="0" r="r" b="b"/>
                  <a:pathLst>
                    <a:path w="1629" h="750">
                      <a:moveTo>
                        <a:pt x="0" y="0"/>
                      </a:moveTo>
                      <a:cubicBezTo>
                        <a:pt x="1629" y="5"/>
                        <a:pt x="1629" y="5"/>
                        <a:pt x="1629" y="5"/>
                      </a:cubicBezTo>
                      <a:cubicBezTo>
                        <a:pt x="857" y="700"/>
                        <a:pt x="857" y="700"/>
                        <a:pt x="857" y="700"/>
                      </a:cubicBezTo>
                      <a:cubicBezTo>
                        <a:pt x="857" y="700"/>
                        <a:pt x="820" y="750"/>
                        <a:pt x="772" y="695"/>
                      </a:cubicBezTo>
                      <a:lnTo>
                        <a:pt x="0" y="0"/>
                      </a:lnTo>
                      <a:close/>
                    </a:path>
                  </a:pathLst>
                </a:custGeom>
                <a:solidFill>
                  <a:schemeClr val="tx2"/>
                </a:solidFill>
                <a:ln w="14288" cap="flat">
                  <a:solidFill>
                    <a:schemeClr val="tx2"/>
                  </a:solidFill>
                  <a:prstDash val="solid"/>
                  <a:miter lim="800000"/>
                  <a:headEnd/>
                  <a:tailEnd/>
                </a:ln>
              </p:spPr>
              <p:txBody>
                <a:bodyPr vert="horz" wrap="square" lIns="83022" tIns="41511" rIns="83022" bIns="41511" numCol="1" anchor="t" anchorCtr="0" compatLnSpc="1">
                  <a:prstTxWarp prst="textNoShape">
                    <a:avLst/>
                  </a:prstTxWarp>
                </a:bodyPr>
                <a:lstStyle/>
                <a:p>
                  <a:endParaRPr lang="en-GB" sz="1453" dirty="0">
                    <a:latin typeface="+mj-lt"/>
                  </a:endParaRPr>
                </a:p>
              </p:txBody>
            </p:sp>
            <p:sp>
              <p:nvSpPr>
                <p:cNvPr id="39" name="Oval 38"/>
                <p:cNvSpPr/>
                <p:nvPr/>
              </p:nvSpPr>
              <p:spPr bwMode="auto">
                <a:xfrm>
                  <a:off x="5152425" y="4590333"/>
                  <a:ext cx="457623" cy="457623"/>
                </a:xfrm>
                <a:prstGeom prst="ellipse">
                  <a:avLst/>
                </a:prstGeom>
                <a:noFill/>
                <a:ln w="9525">
                  <a:noFill/>
                  <a:miter lim="800000"/>
                  <a:headEnd/>
                  <a:tailEnd/>
                </a:ln>
                <a:effectLst/>
              </p:spPr>
              <p:txBody>
                <a:bodyPr lIns="0" tIns="0" rIns="0" bIns="0" rtlCol="0" anchor="ctr">
                  <a:noAutofit/>
                </a:bodyPr>
                <a:lstStyle/>
                <a:p>
                  <a:pPr algn="ctr"/>
                  <a:r>
                    <a:rPr lang="en-GB" sz="1453" b="1" dirty="0">
                      <a:solidFill>
                        <a:schemeClr val="bg1"/>
                      </a:solidFill>
                      <a:latin typeface="+mj-lt"/>
                      <a:ea typeface="Verdana" pitchFamily="34" charset="0"/>
                      <a:cs typeface="Verdana" pitchFamily="34" charset="0"/>
                    </a:rPr>
                    <a:t>3</a:t>
                  </a:r>
                </a:p>
              </p:txBody>
            </p:sp>
          </p:grpSp>
          <p:sp>
            <p:nvSpPr>
              <p:cNvPr id="37" name="Arc 36"/>
              <p:cNvSpPr/>
              <p:nvPr/>
            </p:nvSpPr>
            <p:spPr bwMode="auto">
              <a:xfrm flipH="1" flipV="1">
                <a:off x="4847591" y="4277706"/>
                <a:ext cx="787400" cy="793699"/>
              </a:xfrm>
              <a:prstGeom prst="arc">
                <a:avLst>
                  <a:gd name="adj1" fmla="val 12206196"/>
                  <a:gd name="adj2" fmla="val 20228954"/>
                </a:avLst>
              </a:prstGeom>
              <a:noFill/>
              <a:ln w="12700" cap="flat" cmpd="sng" algn="ctr">
                <a:solidFill>
                  <a:schemeClr val="bg1"/>
                </a:solidFill>
                <a:prstDash val="solid"/>
                <a:round/>
                <a:headEnd type="none" w="med" len="med"/>
                <a:tailEnd type="none" w="lg" len="med"/>
              </a:ln>
              <a:effectLst/>
            </p:spPr>
            <p:txBody>
              <a:bodyPr rtlCol="0" anchor="ctr"/>
              <a:lstStyle/>
              <a:p>
                <a:pPr algn="ctr"/>
                <a:endParaRPr lang="en-GB" sz="1453" dirty="0">
                  <a:latin typeface="+mj-lt"/>
                </a:endParaRPr>
              </a:p>
            </p:txBody>
          </p:sp>
        </p:grpSp>
        <p:sp>
          <p:nvSpPr>
            <p:cNvPr id="45" name="Content Placeholder 6"/>
            <p:cNvSpPr txBox="1">
              <a:spLocks/>
            </p:cNvSpPr>
            <p:nvPr/>
          </p:nvSpPr>
          <p:spPr bwMode="auto">
            <a:xfrm>
              <a:off x="545162" y="636234"/>
              <a:ext cx="3276940" cy="47022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4534" tIns="41511" rIns="41511" rtlCol="0" anchor="ctr"/>
            <a:lstStyle/>
            <a:p>
              <a:pPr marL="207546" indent="-207546">
                <a:spcBef>
                  <a:spcPts val="545"/>
                </a:spcBef>
                <a:buClr>
                  <a:schemeClr val="tx2"/>
                </a:buClr>
                <a:buSzPct val="100000"/>
                <a:buFont typeface="Arial" panose="020B0604020202020204" pitchFamily="34" charset="0"/>
                <a:buChar char="•"/>
              </a:pPr>
              <a:r>
                <a:rPr lang="en-US" sz="1200" dirty="0">
                  <a:solidFill>
                    <a:schemeClr val="tx1">
                      <a:lumMod val="65000"/>
                      <a:lumOff val="35000"/>
                    </a:schemeClr>
                  </a:solidFill>
                  <a:latin typeface="+mj-lt"/>
                  <a:ea typeface="ＭＳ Ｐゴシック"/>
                  <a:cs typeface="Geneva"/>
                </a:rPr>
                <a:t>The website has a section of blogs- where patients can interact with other patients &amp; caregivers. This platform encourages them to share experiences </a:t>
              </a:r>
              <a:r>
                <a:rPr lang="en-US" sz="1200" baseline="30000" dirty="0">
                  <a:solidFill>
                    <a:schemeClr val="tx1">
                      <a:lumMod val="65000"/>
                      <a:lumOff val="35000"/>
                    </a:schemeClr>
                  </a:solidFill>
                  <a:latin typeface="+mj-lt"/>
                  <a:ea typeface="ＭＳ Ｐゴシック"/>
                  <a:cs typeface="Geneva"/>
                </a:rPr>
                <a:t>1</a:t>
              </a:r>
            </a:p>
            <a:p>
              <a:pPr marL="207546" indent="-207546">
                <a:spcBef>
                  <a:spcPts val="545"/>
                </a:spcBef>
                <a:buClr>
                  <a:schemeClr val="tx2"/>
                </a:buClr>
                <a:buSzPct val="100000"/>
                <a:buFont typeface="Arial" panose="020B0604020202020204" pitchFamily="34" charset="0"/>
                <a:buChar char="•"/>
              </a:pPr>
              <a:r>
                <a:rPr lang="en-US" sz="1200" dirty="0">
                  <a:solidFill>
                    <a:schemeClr val="tx1">
                      <a:lumMod val="65000"/>
                      <a:lumOff val="35000"/>
                    </a:schemeClr>
                  </a:solidFill>
                  <a:latin typeface="+mj-lt"/>
                  <a:ea typeface="ＭＳ Ｐゴシック"/>
                  <a:cs typeface="Geneva"/>
                </a:rPr>
                <a:t>Another section is the Inspirational stories section- patients share their journey with the disease &amp; challenges</a:t>
              </a:r>
              <a:r>
                <a:rPr lang="en-US" sz="1200" baseline="30000" dirty="0">
                  <a:solidFill>
                    <a:schemeClr val="tx1">
                      <a:lumMod val="65000"/>
                      <a:lumOff val="35000"/>
                    </a:schemeClr>
                  </a:solidFill>
                  <a:latin typeface="+mj-lt"/>
                  <a:ea typeface="ＭＳ Ｐゴシック"/>
                  <a:cs typeface="Geneva"/>
                </a:rPr>
                <a:t>1</a:t>
              </a:r>
              <a:endParaRPr lang="en-IN" sz="1200" baseline="30000" dirty="0">
                <a:solidFill>
                  <a:schemeClr val="tx1">
                    <a:lumMod val="65000"/>
                    <a:lumOff val="35000"/>
                  </a:schemeClr>
                </a:solidFill>
                <a:latin typeface="+mj-lt"/>
                <a:ea typeface="ＭＳ Ｐゴシック"/>
                <a:cs typeface="Geneva"/>
              </a:endParaRPr>
            </a:p>
            <a:p>
              <a:pPr marL="207546" indent="-207546">
                <a:spcBef>
                  <a:spcPts val="545"/>
                </a:spcBef>
                <a:buClr>
                  <a:schemeClr val="tx2"/>
                </a:buClr>
                <a:buSzPct val="100000"/>
                <a:buFont typeface="Arial" panose="020B0604020202020204" pitchFamily="34" charset="0"/>
                <a:buChar char="•"/>
              </a:pPr>
              <a:r>
                <a:rPr lang="en-IN" sz="1200" dirty="0">
                  <a:solidFill>
                    <a:schemeClr val="tx1">
                      <a:lumMod val="65000"/>
                      <a:lumOff val="35000"/>
                    </a:schemeClr>
                  </a:solidFill>
                  <a:latin typeface="+mj-lt"/>
                  <a:ea typeface="ＭＳ Ｐゴシック"/>
                  <a:cs typeface="Geneva"/>
                </a:rPr>
                <a:t>The Leukaemia Care also offers a tab for HCP’s &amp; nurses. They organize various conferences &amp;  trainings for nurses (Celgene provides financial support for nurses conferences) </a:t>
              </a:r>
              <a:r>
                <a:rPr lang="en-IN" sz="1200" baseline="30000" dirty="0">
                  <a:solidFill>
                    <a:schemeClr val="tx1">
                      <a:lumMod val="65000"/>
                      <a:lumOff val="35000"/>
                    </a:schemeClr>
                  </a:solidFill>
                  <a:latin typeface="+mj-lt"/>
                  <a:ea typeface="ＭＳ Ｐゴシック"/>
                  <a:cs typeface="Geneva"/>
                </a:rPr>
                <a:t>3</a:t>
              </a:r>
            </a:p>
          </p:txBody>
        </p:sp>
        <p:cxnSp>
          <p:nvCxnSpPr>
            <p:cNvPr id="46" name="Straight Connector 45"/>
            <p:cNvCxnSpPr/>
            <p:nvPr/>
          </p:nvCxnSpPr>
          <p:spPr>
            <a:xfrm flipV="1">
              <a:off x="164503" y="2999535"/>
              <a:ext cx="0" cy="1889160"/>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7" name="Content Placeholder 6"/>
            <p:cNvSpPr txBox="1">
              <a:spLocks/>
            </p:cNvSpPr>
            <p:nvPr/>
          </p:nvSpPr>
          <p:spPr bwMode="auto">
            <a:xfrm>
              <a:off x="6905430" y="2561963"/>
              <a:ext cx="3193682" cy="3813383"/>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4534" tIns="41511" rIns="41511" rtlCol="0" anchor="ctr"/>
            <a:lstStyle/>
            <a:p>
              <a:pPr marL="207546" indent="-207546">
                <a:spcBef>
                  <a:spcPts val="545"/>
                </a:spcBef>
                <a:buClr>
                  <a:schemeClr val="tx2"/>
                </a:buClr>
                <a:buSzPct val="100000"/>
                <a:buFont typeface="Arial" panose="020B0604020202020204" pitchFamily="34" charset="0"/>
                <a:buChar char="•"/>
              </a:pPr>
              <a:r>
                <a:rPr lang="en-IN" sz="1200" dirty="0">
                  <a:solidFill>
                    <a:schemeClr val="tx1">
                      <a:lumMod val="65000"/>
                      <a:lumOff val="35000"/>
                    </a:schemeClr>
                  </a:solidFill>
                  <a:latin typeface="+mj-lt"/>
                  <a:ea typeface="ＭＳ Ｐゴシック"/>
                  <a:cs typeface="Geneva"/>
                </a:rPr>
                <a:t>The Leukemia Care association in UK organizes various fund raising events for patients. Such include corporate as well as student fundraising </a:t>
              </a:r>
              <a:r>
                <a:rPr lang="en-IN" sz="1200" baseline="30000" dirty="0">
                  <a:solidFill>
                    <a:schemeClr val="tx1">
                      <a:lumMod val="65000"/>
                      <a:lumOff val="35000"/>
                    </a:schemeClr>
                  </a:solidFill>
                  <a:latin typeface="+mj-lt"/>
                  <a:ea typeface="ＭＳ Ｐゴシック"/>
                  <a:cs typeface="Geneva"/>
                </a:rPr>
                <a:t>1</a:t>
              </a:r>
            </a:p>
            <a:p>
              <a:pPr marL="207546" indent="-207546">
                <a:spcBef>
                  <a:spcPts val="545"/>
                </a:spcBef>
                <a:buClr>
                  <a:schemeClr val="tx2"/>
                </a:buClr>
                <a:buSzPct val="100000"/>
                <a:buFont typeface="Arial" panose="020B0604020202020204" pitchFamily="34" charset="0"/>
                <a:buChar char="•"/>
              </a:pPr>
              <a:r>
                <a:rPr lang="en-IN" sz="1200" dirty="0">
                  <a:solidFill>
                    <a:schemeClr val="tx1">
                      <a:lumMod val="65000"/>
                      <a:lumOff val="35000"/>
                    </a:schemeClr>
                  </a:solidFill>
                  <a:latin typeface="+mj-lt"/>
                  <a:ea typeface="ＭＳ Ｐゴシック"/>
                  <a:cs typeface="Geneva"/>
                </a:rPr>
                <a:t>Such events include lottery draws, recycling etc. Additionally there is also a Donations tab in the website </a:t>
              </a:r>
              <a:r>
                <a:rPr lang="en-IN" sz="1200" baseline="30000" dirty="0">
                  <a:solidFill>
                    <a:schemeClr val="tx1">
                      <a:lumMod val="65000"/>
                      <a:lumOff val="35000"/>
                    </a:schemeClr>
                  </a:solidFill>
                  <a:latin typeface="+mj-lt"/>
                  <a:ea typeface="ＭＳ Ｐゴシック"/>
                  <a:cs typeface="Geneva"/>
                </a:rPr>
                <a:t>1</a:t>
              </a:r>
            </a:p>
          </p:txBody>
        </p:sp>
        <p:cxnSp>
          <p:nvCxnSpPr>
            <p:cNvPr id="48" name="Straight Connector 47"/>
            <p:cNvCxnSpPr/>
            <p:nvPr/>
          </p:nvCxnSpPr>
          <p:spPr>
            <a:xfrm flipV="1">
              <a:off x="6905431" y="3353053"/>
              <a:ext cx="0" cy="1298970"/>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pic>
        <p:nvPicPr>
          <p:cNvPr id="3687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647" t="15684" r="69697" b="75896"/>
          <a:stretch/>
        </p:blipFill>
        <p:spPr bwMode="auto">
          <a:xfrm>
            <a:off x="1738739" y="1131527"/>
            <a:ext cx="1886648" cy="505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bliqueTopRight"/>
            <a:lightRig rig="threePt" dir="t"/>
          </a:scene3d>
          <a:extLst>
            <a:ext uri="{91240B29-F687-4F45-9708-019B960494DF}">
              <a14:hiddenLine xmlns:a14="http://schemas.microsoft.com/office/drawing/2010/main" w="9525">
                <a:solidFill>
                  <a:schemeClr val="tx1"/>
                </a:solidFill>
                <a:miter lim="800000"/>
                <a:headEnd/>
                <a:tailEnd/>
              </a14:hiddenLine>
            </a:ext>
          </a:extLst>
        </p:spPr>
      </p:pic>
      <p:pic>
        <p:nvPicPr>
          <p:cNvPr id="3687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8902" t="26182" r="46753" b="50143"/>
          <a:stretch/>
        </p:blipFill>
        <p:spPr bwMode="auto">
          <a:xfrm>
            <a:off x="7739589" y="2853310"/>
            <a:ext cx="1471012" cy="557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bliqueTopRight"/>
            <a:lightRig rig="threePt" dir="t"/>
          </a:scene3d>
          <a:extLs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1702400" y="5103120"/>
            <a:ext cx="2149400" cy="259576"/>
            <a:chOff x="1921950" y="4751731"/>
            <a:chExt cx="2149400" cy="259576"/>
          </a:xfrm>
        </p:grpSpPr>
        <p:pic>
          <p:nvPicPr>
            <p:cNvPr id="3686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18" t="28483" r="48051" b="15478"/>
            <a:stretch/>
          </p:blipFill>
          <p:spPr bwMode="auto">
            <a:xfrm>
              <a:off x="1921950" y="4752906"/>
              <a:ext cx="255511" cy="249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bliqueTopRight"/>
              <a:lightRig rig="threePt" dir="t"/>
            </a:scene3d>
            <a:extLs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55" t="32553" r="46233" b="14668"/>
            <a:stretch/>
          </p:blipFill>
          <p:spPr bwMode="auto">
            <a:xfrm>
              <a:off x="2320510" y="4754399"/>
              <a:ext cx="311171" cy="249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bliqueTopRight"/>
              <a:lightRig rig="threePt" dir="t"/>
            </a:scene3d>
            <a:extLst>
              <a:ext uri="{91240B29-F687-4F45-9708-019B960494DF}">
                <a14:hiddenLine xmlns:a14="http://schemas.microsoft.com/office/drawing/2010/main" w="9525">
                  <a:solidFill>
                    <a:schemeClr val="tx1"/>
                  </a:solidFill>
                  <a:miter lim="800000"/>
                  <a:headEnd/>
                  <a:tailEnd/>
                </a14:hiddenLine>
              </a:ext>
            </a:extLst>
          </p:spPr>
        </p:pic>
        <p:pic>
          <p:nvPicPr>
            <p:cNvPr id="3687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026" t="28484" r="47273" b="9266"/>
            <a:stretch/>
          </p:blipFill>
          <p:spPr bwMode="auto">
            <a:xfrm>
              <a:off x="3171827" y="4753654"/>
              <a:ext cx="247754" cy="249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bliqueTopRight"/>
              <a:lightRig rig="threePt" dir="t"/>
            </a:scene3d>
            <a:extLst>
              <a:ext uri="{91240B29-F687-4F45-9708-019B960494DF}">
                <a14:hiddenLine xmlns:a14="http://schemas.microsoft.com/office/drawing/2010/main" w="9525">
                  <a:solidFill>
                    <a:schemeClr val="tx1"/>
                  </a:solidFill>
                  <a:miter lim="800000"/>
                  <a:headEnd/>
                  <a:tailEnd/>
                </a14:hiddenLine>
              </a:ext>
            </a:extLst>
          </p:spPr>
        </p:pic>
        <p:pic>
          <p:nvPicPr>
            <p:cNvPr id="3789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866" t="23965" r="60135" b="56654"/>
            <a:stretch/>
          </p:blipFill>
          <p:spPr bwMode="auto">
            <a:xfrm>
              <a:off x="3483176" y="4751731"/>
              <a:ext cx="246712" cy="249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Left"/>
              <a:lightRig rig="threePt" dir="t"/>
            </a:scene3d>
            <a:extLs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926" t="38637" r="53961" b="21084"/>
            <a:stretch/>
          </p:blipFill>
          <p:spPr bwMode="auto">
            <a:xfrm>
              <a:off x="3822892" y="4762240"/>
              <a:ext cx="248458" cy="249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bliqueTopRight"/>
              <a:lightRig rig="threePt" dir="t"/>
            </a:scene3d>
            <a:extLs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065" t="31988" r="36589" b="14584"/>
            <a:stretch/>
          </p:blipFill>
          <p:spPr bwMode="auto">
            <a:xfrm>
              <a:off x="2674757" y="4752906"/>
              <a:ext cx="415112" cy="229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bliqueTopRight"/>
              <a:lightRig rig="threePt" dir="t"/>
            </a:scene3d>
            <a:extLst>
              <a:ext uri="{91240B29-F687-4F45-9708-019B960494DF}">
                <a14:hiddenLine xmlns:a14="http://schemas.microsoft.com/office/drawing/2010/main" w="9525">
                  <a:solidFill>
                    <a:schemeClr val="tx1"/>
                  </a:solidFill>
                  <a:miter lim="800000"/>
                  <a:headEnd/>
                  <a:tailEnd/>
                </a14:hiddenLine>
              </a:ext>
            </a:extLst>
          </p:spPr>
        </p:pic>
      </p:grpSp>
      <p:sp>
        <p:nvSpPr>
          <p:cNvPr id="49" name="TextBox 48"/>
          <p:cNvSpPr txBox="1"/>
          <p:nvPr/>
        </p:nvSpPr>
        <p:spPr>
          <a:xfrm>
            <a:off x="8053137" y="6616101"/>
            <a:ext cx="3882189" cy="204030"/>
          </a:xfrm>
          <a:prstGeom prst="rect">
            <a:avLst/>
          </a:prstGeom>
          <a:noFill/>
        </p:spPr>
        <p:txBody>
          <a:bodyPr wrap="square" lIns="0" rIns="0" rtlCol="0">
            <a:spAutoFit/>
          </a:bodyPr>
          <a:lstStyle/>
          <a:p>
            <a:pPr defTabSz="830184" fontAlgn="base">
              <a:spcBef>
                <a:spcPts val="545"/>
              </a:spcBef>
              <a:spcAft>
                <a:spcPts val="272"/>
              </a:spcAft>
              <a:buClr>
                <a:prstClr val="black"/>
              </a:buClr>
            </a:pPr>
            <a:r>
              <a:rPr lang="en-US" sz="726" kern="0" dirty="0">
                <a:solidFill>
                  <a:prstClr val="black">
                    <a:lumMod val="65000"/>
                    <a:lumOff val="35000"/>
                  </a:prstClr>
                </a:solidFill>
              </a:rPr>
              <a:t>Sources: 1. </a:t>
            </a:r>
            <a:r>
              <a:rPr lang="en-US" sz="726" kern="0" dirty="0">
                <a:solidFill>
                  <a:prstClr val="black">
                    <a:lumMod val="65000"/>
                    <a:lumOff val="35000"/>
                  </a:prstClr>
                </a:solidFill>
                <a:hlinkClick r:id="rId10"/>
              </a:rPr>
              <a:t>Leukaemia Care </a:t>
            </a:r>
            <a:r>
              <a:rPr lang="en-US" sz="726" kern="0" dirty="0">
                <a:solidFill>
                  <a:prstClr val="black">
                    <a:lumMod val="65000"/>
                    <a:lumOff val="35000"/>
                  </a:prstClr>
                </a:solidFill>
              </a:rPr>
              <a:t>; 2. </a:t>
            </a:r>
            <a:r>
              <a:rPr lang="en-US" sz="726" kern="0" dirty="0">
                <a:solidFill>
                  <a:prstClr val="black">
                    <a:lumMod val="65000"/>
                    <a:lumOff val="35000"/>
                  </a:prstClr>
                </a:solidFill>
                <a:hlinkClick r:id="rId11"/>
              </a:rPr>
              <a:t>AIL website;  3. </a:t>
            </a:r>
            <a:r>
              <a:rPr lang="en-US" sz="726" kern="0" dirty="0">
                <a:solidFill>
                  <a:prstClr val="black">
                    <a:lumMod val="65000"/>
                    <a:lumOff val="35000"/>
                  </a:prstClr>
                </a:solidFill>
                <a:hlinkClick r:id="rId12"/>
              </a:rPr>
              <a:t>Celgene financial disclosure-UK</a:t>
            </a:r>
            <a:r>
              <a:rPr lang="en-US" sz="726" kern="0" dirty="0">
                <a:solidFill>
                  <a:prstClr val="black">
                    <a:lumMod val="65000"/>
                    <a:lumOff val="35000"/>
                  </a:prstClr>
                </a:solidFill>
                <a:hlinkClick r:id="rId11"/>
              </a:rPr>
              <a:t> </a:t>
            </a:r>
            <a:endParaRPr lang="en-US" sz="726" kern="0" dirty="0">
              <a:solidFill>
                <a:prstClr val="black">
                  <a:lumMod val="65000"/>
                  <a:lumOff val="35000"/>
                </a:prstClr>
              </a:solidFill>
            </a:endParaRPr>
          </a:p>
        </p:txBody>
      </p:sp>
      <p:sp>
        <p:nvSpPr>
          <p:cNvPr id="51" name="Rectangle 14"/>
          <p:cNvSpPr>
            <a:spLocks noChangeArrowheads="1"/>
          </p:cNvSpPr>
          <p:nvPr/>
        </p:nvSpPr>
        <p:spPr bwMode="auto">
          <a:xfrm>
            <a:off x="4978044" y="4807217"/>
            <a:ext cx="1411382" cy="462126"/>
          </a:xfrm>
          <a:prstGeom prst="homePlate">
            <a:avLst>
              <a:gd name="adj" fmla="val 0"/>
            </a:avLst>
          </a:prstGeom>
          <a:noFill/>
          <a:ln w="9525">
            <a:noFill/>
            <a:miter lim="800000"/>
            <a:headEnd/>
            <a:tailEnd/>
          </a:ln>
        </p:spPr>
        <p:txBody>
          <a:bodyPr lIns="0" tIns="0" rIns="0" bIns="0" anchor="ctr" anchorCtr="0"/>
          <a:lstStyle/>
          <a:p>
            <a:pPr algn="ctr">
              <a:defRPr/>
            </a:pPr>
            <a:r>
              <a:rPr lang="en-US" sz="1200" b="1" dirty="0">
                <a:solidFill>
                  <a:schemeClr val="bg1"/>
                </a:solidFill>
              </a:rPr>
              <a:t>Tele-support services</a:t>
            </a:r>
          </a:p>
        </p:txBody>
      </p:sp>
    </p:spTree>
    <p:extLst>
      <p:ext uri="{BB962C8B-B14F-4D97-AF65-F5344CB8AC3E}">
        <p14:creationId xmlns:p14="http://schemas.microsoft.com/office/powerpoint/2010/main" val="127518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17094" y="883461"/>
            <a:ext cx="10951029" cy="2982686"/>
          </a:xfrm>
        </p:spPr>
        <p:txBody>
          <a:bodyPr>
            <a:normAutofit fontScale="92500" lnSpcReduction="10000"/>
          </a:bodyPr>
          <a:lstStyle/>
          <a:p>
            <a:pPr marL="0" indent="0" algn="just">
              <a:lnSpc>
                <a:spcPct val="150000"/>
              </a:lnSpc>
              <a:buNone/>
            </a:pPr>
            <a:r>
              <a:rPr lang="en-US" sz="1700" dirty="0" smtClean="0"/>
              <a:t>This </a:t>
            </a:r>
            <a:r>
              <a:rPr lang="en-US" sz="1700" dirty="0"/>
              <a:t>study shows that world is supporting and moving forward towards PSP as this is the most efficient and better way to provide support to the patients who are unable to afford costly treatments &amp; die out of cancer. Major pharmaceutical companies are increasingly funding in support of PSP as they see huge potential in this sector, apart from this view point, treatment could be made available to the poor &amp; economically week sessions of the society. This study clearly shows that India, despite of having high morbidity &amp; mortality is lacking in strong PSP in the field of oncology, and global </a:t>
            </a:r>
            <a:r>
              <a:rPr lang="en-US" sz="1700" dirty="0" err="1"/>
              <a:t>pharma’s</a:t>
            </a:r>
            <a:r>
              <a:rPr lang="en-US" sz="1700" dirty="0"/>
              <a:t> are funding less in India as compared to EU5 nations. The major setback for PSP in India are lack of government support, poor guidelines lack of awareness &amp; education, lack of identifying the potential of having strong PSP in oncology field in India</a:t>
            </a:r>
            <a:r>
              <a:rPr lang="en-US" sz="1700" b="1" dirty="0" smtClean="0"/>
              <a:t>.</a:t>
            </a:r>
          </a:p>
          <a:p>
            <a:pPr marL="0" indent="0" algn="just">
              <a:lnSpc>
                <a:spcPct val="150000"/>
              </a:lnSpc>
              <a:buNone/>
            </a:pPr>
            <a:endParaRPr lang="en-US" sz="1700" dirty="0"/>
          </a:p>
          <a:p>
            <a:pPr marL="0" indent="0" algn="just">
              <a:buNone/>
            </a:pPr>
            <a:endParaRPr lang="en-US" dirty="0" smtClean="0"/>
          </a:p>
          <a:p>
            <a:pPr algn="just"/>
            <a:endParaRPr lang="en-US" dirty="0"/>
          </a:p>
        </p:txBody>
      </p:sp>
      <p:sp>
        <p:nvSpPr>
          <p:cNvPr id="4" name="Title 1"/>
          <p:cNvSpPr txBox="1">
            <a:spLocks/>
          </p:cNvSpPr>
          <p:nvPr/>
        </p:nvSpPr>
        <p:spPr>
          <a:xfrm>
            <a:off x="185057" y="177121"/>
            <a:ext cx="10515600" cy="4977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Discussion</a:t>
            </a:r>
            <a:r>
              <a:rPr lang="en-US" sz="2000" dirty="0" smtClean="0"/>
              <a:t>:</a:t>
            </a:r>
            <a:endParaRPr lang="en-US" sz="2000" dirty="0"/>
          </a:p>
        </p:txBody>
      </p:sp>
    </p:spTree>
    <p:extLst>
      <p:ext uri="{BB962C8B-B14F-4D97-AF65-F5344CB8AC3E}">
        <p14:creationId xmlns:p14="http://schemas.microsoft.com/office/powerpoint/2010/main" val="326644663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926" y="746445"/>
            <a:ext cx="10782300" cy="6124754"/>
          </a:xfrm>
          <a:prstGeom prst="rect">
            <a:avLst/>
          </a:prstGeom>
          <a:noFill/>
        </p:spPr>
        <p:txBody>
          <a:bodyPr wrap="square" rtlCol="0">
            <a:spAutoFit/>
          </a:bodyPr>
          <a:lstStyle/>
          <a:p>
            <a:pPr algn="just"/>
            <a:r>
              <a:rPr lang="en-US" sz="1600" b="1" dirty="0" smtClean="0"/>
              <a:t>The </a:t>
            </a:r>
            <a:r>
              <a:rPr lang="en-US" sz="1600" b="1" dirty="0"/>
              <a:t>Future of PAPs in India</a:t>
            </a:r>
            <a:endParaRPr lang="en-US" sz="1600" dirty="0"/>
          </a:p>
          <a:p>
            <a:pPr algn="just">
              <a:lnSpc>
                <a:spcPct val="150000"/>
              </a:lnSpc>
            </a:pPr>
            <a:r>
              <a:rPr lang="en-US" sz="1600" dirty="0"/>
              <a:t>PAPs will become more important in the future as most oncology drugs in the pipeline are targeted therapies, which will be too expensive for most patients in India. As the MRP of these drugs cannot be reduced directly, PAPs are a good way to indirectly cut the prices. </a:t>
            </a:r>
            <a:r>
              <a:rPr lang="en-US" sz="1600" dirty="0" err="1"/>
              <a:t>Pharma</a:t>
            </a:r>
            <a:r>
              <a:rPr lang="en-US" sz="1600" dirty="0"/>
              <a:t> companies also get tax relief and other government support for setting up PAPs. </a:t>
            </a:r>
            <a:r>
              <a:rPr lang="en-US" sz="1600" dirty="0" err="1"/>
              <a:t>Pharma</a:t>
            </a:r>
            <a:r>
              <a:rPr lang="en-US" sz="1600" dirty="0"/>
              <a:t> companies see PAPs as an integral part of oncology drug marketing and important for sustaining their oncology portfolios in India. PAPs can positively influence doctors’ drug preferences. Doctors find fulfillment from helping patients receive cheaper treatment through the PAP, so patients are more likely to stick with their treatment and have better outcomes. This will, in turn, boost doctors’ support of the brand. Having received treatment at a reduced cost, patients also would view the company in a positive light, thus improving its corporate image. All of these factors combine for a definite win-win-win situation for </a:t>
            </a:r>
            <a:r>
              <a:rPr lang="en-US" sz="1600" dirty="0" err="1"/>
              <a:t>pharmas</a:t>
            </a:r>
            <a:r>
              <a:rPr lang="en-US" sz="1600" dirty="0"/>
              <a:t>, doctors and </a:t>
            </a:r>
            <a:r>
              <a:rPr lang="en-US" sz="1600" dirty="0" err="1"/>
              <a:t>patients.Pharma</a:t>
            </a:r>
            <a:r>
              <a:rPr lang="en-US" sz="1600" dirty="0"/>
              <a:t> companies see PAPs as an integral part of oncology drug marketing and important for sustaining their oncology portfolios in </a:t>
            </a:r>
            <a:r>
              <a:rPr lang="en-US" sz="1600" dirty="0" smtClean="0"/>
              <a:t>India</a:t>
            </a:r>
            <a:endParaRPr lang="en-US" sz="1600" dirty="0"/>
          </a:p>
          <a:p>
            <a:pPr algn="just"/>
            <a:r>
              <a:rPr lang="en-US" sz="1600" dirty="0">
                <a:solidFill>
                  <a:prstClr val="black"/>
                </a:solidFill>
              </a:rPr>
              <a:t>Patient Support Programs will continue to play an important role in brands’ overall acquisition and retention strategies. However, to increase uptake and usage of these programs, they need to ensure that the patient not only sees a strong value to the program, but that the program also respects their time and commitments as much as possible.</a:t>
            </a:r>
          </a:p>
          <a:p>
            <a:pPr algn="just"/>
            <a:endParaRPr lang="en-US" sz="2400" dirty="0"/>
          </a:p>
        </p:txBody>
      </p:sp>
      <p:sp>
        <p:nvSpPr>
          <p:cNvPr id="5" name="Title 1"/>
          <p:cNvSpPr txBox="1">
            <a:spLocks/>
          </p:cNvSpPr>
          <p:nvPr/>
        </p:nvSpPr>
        <p:spPr>
          <a:xfrm>
            <a:off x="185057" y="248652"/>
            <a:ext cx="10515600" cy="4977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Conclusion</a:t>
            </a:r>
            <a:r>
              <a:rPr lang="en-US" sz="2000" dirty="0" smtClean="0"/>
              <a:t>:</a:t>
            </a:r>
            <a:endParaRPr lang="en-US" sz="2000" dirty="0"/>
          </a:p>
        </p:txBody>
      </p:sp>
    </p:spTree>
    <p:extLst>
      <p:ext uri="{BB962C8B-B14F-4D97-AF65-F5344CB8AC3E}">
        <p14:creationId xmlns:p14="http://schemas.microsoft.com/office/powerpoint/2010/main" val="70885313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4351" y="-18079"/>
            <a:ext cx="10515600" cy="1325563"/>
          </a:xfrm>
        </p:spPr>
        <p:txBody>
          <a:bodyPr>
            <a:normAutofit/>
          </a:bodyPr>
          <a:lstStyle/>
          <a:p>
            <a:r>
              <a:rPr lang="en-IN" sz="3200" dirty="0" smtClean="0"/>
              <a:t>Executive Summary</a:t>
            </a:r>
            <a:endParaRPr lang="en-US" sz="3200" dirty="0"/>
          </a:p>
        </p:txBody>
      </p:sp>
      <p:grpSp>
        <p:nvGrpSpPr>
          <p:cNvPr id="2" name="Group 1"/>
          <p:cNvGrpSpPr/>
          <p:nvPr/>
        </p:nvGrpSpPr>
        <p:grpSpPr>
          <a:xfrm>
            <a:off x="1811552" y="1340467"/>
            <a:ext cx="8571780" cy="4496027"/>
            <a:chOff x="449676" y="1466960"/>
            <a:chExt cx="9757232" cy="5117814"/>
          </a:xfrm>
        </p:grpSpPr>
        <p:sp>
          <p:nvSpPr>
            <p:cNvPr id="22" name="Content Placeholder 17"/>
            <p:cNvSpPr txBox="1">
              <a:spLocks/>
            </p:cNvSpPr>
            <p:nvPr/>
          </p:nvSpPr>
          <p:spPr>
            <a:xfrm>
              <a:off x="5406721" y="4072096"/>
              <a:ext cx="4800187" cy="2512678"/>
            </a:xfrm>
            <a:prstGeom prst="rect">
              <a:avLst/>
            </a:prstGeom>
            <a:solidFill>
              <a:schemeClr val="accent4">
                <a:lumMod val="20000"/>
                <a:lumOff val="80000"/>
              </a:schemeClr>
            </a:solidFill>
            <a:ln w="12700">
              <a:noFill/>
            </a:ln>
          </p:spPr>
          <p:txBody>
            <a:bodyPr lIns="94629" tIns="567779" rIns="47315" bIns="47315" anchor="b">
              <a:noAutofit/>
            </a:bodyPr>
            <a:lstStyle/>
            <a:p>
              <a:pPr marL="207546" lvl="1" indent="-207546">
                <a:spcBef>
                  <a:spcPts val="545"/>
                </a:spcBef>
                <a:buClr>
                  <a:schemeClr val="tx2"/>
                </a:buClr>
                <a:buSzPct val="100000"/>
                <a:buFont typeface="Arial" panose="020B0604020202020204" pitchFamily="34" charset="0"/>
                <a:buChar char="•"/>
                <a:defRPr/>
              </a:pPr>
              <a:r>
                <a:rPr lang="en-IN" altLang="zh-CN" sz="1271" dirty="0" smtClean="0">
                  <a:solidFill>
                    <a:schemeClr val="tx1">
                      <a:lumMod val="65000"/>
                      <a:lumOff val="35000"/>
                    </a:schemeClr>
                  </a:solidFill>
                  <a:ea typeface="ＭＳ Ｐゴシック"/>
                  <a:cs typeface="Geneva"/>
                </a:rPr>
                <a:t>India has PSP programs launched by global pharma companies like Novartis, Roche , Celgene</a:t>
              </a:r>
            </a:p>
            <a:p>
              <a:pPr marL="207546" lvl="1" indent="-207546">
                <a:spcBef>
                  <a:spcPts val="545"/>
                </a:spcBef>
                <a:buClr>
                  <a:schemeClr val="tx2"/>
                </a:buClr>
                <a:buSzPct val="100000"/>
                <a:buFont typeface="Arial" panose="020B0604020202020204" pitchFamily="34" charset="0"/>
                <a:buChar char="•"/>
                <a:defRPr/>
              </a:pPr>
              <a:r>
                <a:rPr lang="en-IN" altLang="zh-CN" sz="1271" dirty="0" smtClean="0">
                  <a:solidFill>
                    <a:schemeClr val="tx1">
                      <a:lumMod val="65000"/>
                      <a:lumOff val="35000"/>
                    </a:schemeClr>
                  </a:solidFill>
                  <a:ea typeface="ＭＳ Ｐゴシック"/>
                  <a:cs typeface="Geneva"/>
                </a:rPr>
                <a:t>India lacks in terms of number of PSP &amp; funding as well when compared to EU5 countries</a:t>
              </a:r>
            </a:p>
            <a:p>
              <a:pPr marL="207546" lvl="1" indent="-207546">
                <a:spcBef>
                  <a:spcPts val="545"/>
                </a:spcBef>
                <a:buClr>
                  <a:schemeClr val="tx2"/>
                </a:buClr>
                <a:buSzPct val="100000"/>
                <a:buFont typeface="Arial" panose="020B0604020202020204" pitchFamily="34" charset="0"/>
                <a:buChar char="•"/>
                <a:defRPr/>
              </a:pPr>
              <a:r>
                <a:rPr lang="en-IN" altLang="zh-CN" sz="1271" dirty="0" smtClean="0">
                  <a:solidFill>
                    <a:schemeClr val="tx1">
                      <a:lumMod val="65000"/>
                      <a:lumOff val="35000"/>
                    </a:schemeClr>
                  </a:solidFill>
                  <a:ea typeface="ＭＳ Ｐゴシック"/>
                  <a:cs typeface="Geneva"/>
                </a:rPr>
                <a:t>Lack of government support &amp; lack of awareness regarding PSP is seen as major setbacks for the success of PSP in India </a:t>
              </a:r>
              <a:endParaRPr lang="en-IN" altLang="zh-CN" sz="1271" dirty="0">
                <a:solidFill>
                  <a:schemeClr val="tx1">
                    <a:lumMod val="65000"/>
                    <a:lumOff val="35000"/>
                  </a:schemeClr>
                </a:solidFill>
                <a:ea typeface="ＭＳ Ｐゴシック"/>
                <a:cs typeface="Geneva"/>
              </a:endParaRPr>
            </a:p>
          </p:txBody>
        </p:sp>
        <p:sp>
          <p:nvSpPr>
            <p:cNvPr id="23" name="Content Placeholder 17"/>
            <p:cNvSpPr txBox="1">
              <a:spLocks/>
            </p:cNvSpPr>
            <p:nvPr/>
          </p:nvSpPr>
          <p:spPr>
            <a:xfrm>
              <a:off x="449676" y="1466960"/>
              <a:ext cx="4800187" cy="2517775"/>
            </a:xfrm>
            <a:prstGeom prst="rect">
              <a:avLst/>
            </a:prstGeom>
            <a:solidFill>
              <a:schemeClr val="accent5">
                <a:lumMod val="20000"/>
                <a:lumOff val="80000"/>
              </a:schemeClr>
            </a:solidFill>
            <a:ln w="12700">
              <a:noFill/>
            </a:ln>
          </p:spPr>
          <p:txBody>
            <a:bodyPr lIns="94629" tIns="47315" rIns="47315" bIns="47315" anchor="t">
              <a:noAutofit/>
            </a:bodyPr>
            <a:lstStyle/>
            <a:p>
              <a:pPr marL="207546" lvl="1" indent="-207546">
                <a:spcBef>
                  <a:spcPts val="545"/>
                </a:spcBef>
                <a:buClr>
                  <a:schemeClr val="tx2"/>
                </a:buClr>
                <a:buSzPct val="100000"/>
                <a:buFont typeface="Arial" panose="020B0604020202020204" pitchFamily="34" charset="0"/>
                <a:buChar char="•"/>
                <a:defRPr/>
              </a:pPr>
              <a:r>
                <a:rPr lang="en-IN" sz="1271" dirty="0">
                  <a:solidFill>
                    <a:schemeClr val="tx1">
                      <a:lumMod val="65000"/>
                      <a:lumOff val="35000"/>
                    </a:schemeClr>
                  </a:solidFill>
                  <a:ea typeface="ＭＳ Ｐゴシック"/>
                  <a:cs typeface="Geneva"/>
                </a:rPr>
                <a:t>Majority of Patient Support Programs (PSP’s) are disease centric compared to product centric</a:t>
              </a:r>
            </a:p>
            <a:p>
              <a:pPr marL="207546" lvl="1" indent="-207546">
                <a:spcBef>
                  <a:spcPts val="545"/>
                </a:spcBef>
                <a:buClr>
                  <a:schemeClr val="tx2"/>
                </a:buClr>
                <a:buSzPct val="100000"/>
                <a:buFont typeface="Arial" panose="020B0604020202020204" pitchFamily="34" charset="0"/>
                <a:buChar char="•"/>
                <a:defRPr/>
              </a:pPr>
              <a:r>
                <a:rPr lang="en-IN" sz="1271" dirty="0">
                  <a:solidFill>
                    <a:schemeClr val="tx1">
                      <a:lumMod val="65000"/>
                      <a:lumOff val="35000"/>
                    </a:schemeClr>
                  </a:solidFill>
                  <a:ea typeface="ＭＳ Ｐゴシック"/>
                  <a:cs typeface="Geneva"/>
                </a:rPr>
                <a:t>Most of the programs were focused on education and awareness</a:t>
              </a:r>
            </a:p>
            <a:p>
              <a:pPr marL="207546" lvl="1" indent="-207546">
                <a:spcBef>
                  <a:spcPts val="545"/>
                </a:spcBef>
                <a:buClr>
                  <a:schemeClr val="tx2"/>
                </a:buClr>
                <a:buSzPct val="100000"/>
                <a:buFont typeface="Arial" panose="020B0604020202020204" pitchFamily="34" charset="0"/>
                <a:buChar char="•"/>
                <a:defRPr/>
              </a:pPr>
              <a:r>
                <a:rPr lang="en-IN" sz="1271" dirty="0">
                  <a:solidFill>
                    <a:schemeClr val="tx1">
                      <a:lumMod val="65000"/>
                      <a:lumOff val="35000"/>
                    </a:schemeClr>
                  </a:solidFill>
                  <a:ea typeface="ＭＳ Ｐゴシック"/>
                  <a:cs typeface="Geneva"/>
                </a:rPr>
                <a:t>Pharmaceutical companies fund various patient organizations at the local level </a:t>
              </a:r>
            </a:p>
          </p:txBody>
        </p:sp>
        <p:sp>
          <p:nvSpPr>
            <p:cNvPr id="24" name="Content Placeholder 17"/>
            <p:cNvSpPr txBox="1">
              <a:spLocks/>
            </p:cNvSpPr>
            <p:nvPr/>
          </p:nvSpPr>
          <p:spPr>
            <a:xfrm>
              <a:off x="5406721" y="1466960"/>
              <a:ext cx="4800187" cy="2517775"/>
            </a:xfrm>
            <a:prstGeom prst="rect">
              <a:avLst/>
            </a:prstGeom>
            <a:solidFill>
              <a:schemeClr val="bg2">
                <a:lumMod val="20000"/>
                <a:lumOff val="80000"/>
              </a:schemeClr>
            </a:solidFill>
            <a:ln w="12700">
              <a:noFill/>
            </a:ln>
          </p:spPr>
          <p:txBody>
            <a:bodyPr lIns="94629" tIns="47315" rIns="47315" bIns="47315" anchor="t">
              <a:noAutofit/>
            </a:bodyPr>
            <a:lstStyle/>
            <a:p>
              <a:pPr marL="207546" lvl="1" indent="-207546">
                <a:spcBef>
                  <a:spcPts val="545"/>
                </a:spcBef>
                <a:buClr>
                  <a:schemeClr val="tx2"/>
                </a:buClr>
                <a:buSzPct val="100000"/>
                <a:buFont typeface="Arial" panose="020B0604020202020204" pitchFamily="34" charset="0"/>
                <a:buChar char="•"/>
                <a:defRPr/>
              </a:pPr>
              <a:r>
                <a:rPr lang="en-IN" altLang="zh-CN" sz="1271" dirty="0" smtClean="0">
                  <a:solidFill>
                    <a:schemeClr val="tx1">
                      <a:lumMod val="65000"/>
                      <a:lumOff val="35000"/>
                    </a:schemeClr>
                  </a:solidFill>
                  <a:ea typeface="ＭＳ Ｐゴシック"/>
                  <a:cs typeface="Geneva"/>
                </a:rPr>
                <a:t>Novartis </a:t>
              </a:r>
              <a:r>
                <a:rPr lang="en-IN" altLang="zh-CN" sz="1271" dirty="0">
                  <a:solidFill>
                    <a:schemeClr val="tx1">
                      <a:lumMod val="65000"/>
                      <a:lumOff val="35000"/>
                    </a:schemeClr>
                  </a:solidFill>
                  <a:ea typeface="ＭＳ Ｐゴシック"/>
                  <a:cs typeface="Geneva"/>
                </a:rPr>
                <a:t>is the most active company in the overall oncology segment</a:t>
              </a:r>
            </a:p>
            <a:p>
              <a:pPr marL="207546" lvl="1" indent="-207546">
                <a:spcBef>
                  <a:spcPts val="545"/>
                </a:spcBef>
                <a:buClr>
                  <a:schemeClr val="tx2"/>
                </a:buClr>
                <a:buSzPct val="100000"/>
                <a:buFont typeface="Arial" panose="020B0604020202020204" pitchFamily="34" charset="0"/>
                <a:buChar char="•"/>
                <a:defRPr/>
              </a:pPr>
              <a:r>
                <a:rPr lang="en-IN" altLang="zh-CN" sz="1271" dirty="0" smtClean="0">
                  <a:solidFill>
                    <a:schemeClr val="tx1">
                      <a:lumMod val="65000"/>
                      <a:lumOff val="35000"/>
                    </a:schemeClr>
                  </a:solidFill>
                  <a:ea typeface="ＭＳ Ｐゴシック"/>
                  <a:cs typeface="Geneva"/>
                </a:rPr>
                <a:t>Roche </a:t>
              </a:r>
              <a:r>
                <a:rPr lang="en-IN" altLang="zh-CN" sz="1271" dirty="0">
                  <a:solidFill>
                    <a:schemeClr val="tx1">
                      <a:lumMod val="65000"/>
                      <a:lumOff val="35000"/>
                    </a:schemeClr>
                  </a:solidFill>
                  <a:ea typeface="ＭＳ Ｐゴシック"/>
                  <a:cs typeface="Geneva"/>
                </a:rPr>
                <a:t>is the </a:t>
              </a:r>
              <a:r>
                <a:rPr lang="en-IN" altLang="zh-CN" sz="1271" dirty="0" smtClean="0">
                  <a:solidFill>
                    <a:schemeClr val="tx1">
                      <a:lumMod val="65000"/>
                      <a:lumOff val="35000"/>
                    </a:schemeClr>
                  </a:solidFill>
                  <a:ea typeface="ＭＳ Ｐゴシック"/>
                  <a:cs typeface="Geneva"/>
                </a:rPr>
                <a:t>second most </a:t>
              </a:r>
              <a:r>
                <a:rPr lang="en-IN" altLang="zh-CN" sz="1271" dirty="0">
                  <a:solidFill>
                    <a:schemeClr val="tx1">
                      <a:lumMod val="65000"/>
                      <a:lumOff val="35000"/>
                    </a:schemeClr>
                  </a:solidFill>
                  <a:ea typeface="ＭＳ Ｐゴシック"/>
                  <a:cs typeface="Geneva"/>
                </a:rPr>
                <a:t>active company in the overall </a:t>
              </a:r>
              <a:r>
                <a:rPr lang="en-IN" altLang="zh-CN" sz="1271" dirty="0" smtClean="0">
                  <a:solidFill>
                    <a:schemeClr val="tx1">
                      <a:lumMod val="65000"/>
                      <a:lumOff val="35000"/>
                    </a:schemeClr>
                  </a:solidFill>
                  <a:ea typeface="ＭＳ Ｐゴシック"/>
                  <a:cs typeface="Geneva"/>
                </a:rPr>
                <a:t>oncology </a:t>
              </a:r>
              <a:r>
                <a:rPr lang="en-IN" altLang="zh-CN" sz="1271" dirty="0">
                  <a:solidFill>
                    <a:schemeClr val="tx1">
                      <a:lumMod val="65000"/>
                      <a:lumOff val="35000"/>
                    </a:schemeClr>
                  </a:solidFill>
                  <a:ea typeface="ＭＳ Ｐゴシック"/>
                  <a:cs typeface="Geneva"/>
                </a:rPr>
                <a:t>segment</a:t>
              </a:r>
            </a:p>
            <a:p>
              <a:pPr marL="207546" lvl="1" indent="-207546">
                <a:spcBef>
                  <a:spcPts val="545"/>
                </a:spcBef>
                <a:buClr>
                  <a:schemeClr val="tx2"/>
                </a:buClr>
                <a:buSzPct val="100000"/>
                <a:buFont typeface="Arial" panose="020B0604020202020204" pitchFamily="34" charset="0"/>
                <a:buChar char="•"/>
                <a:defRPr/>
              </a:pPr>
              <a:r>
                <a:rPr lang="en-IN" altLang="zh-CN" sz="1271" dirty="0">
                  <a:solidFill>
                    <a:schemeClr val="tx1">
                      <a:lumMod val="65000"/>
                      <a:lumOff val="35000"/>
                    </a:schemeClr>
                  </a:solidFill>
                  <a:ea typeface="ＭＳ Ｐゴシック"/>
                  <a:cs typeface="Geneva"/>
                </a:rPr>
                <a:t>Only </a:t>
              </a:r>
              <a:r>
                <a:rPr lang="en-IN" altLang="zh-CN" sz="1271" dirty="0" smtClean="0">
                  <a:solidFill>
                    <a:schemeClr val="tx1">
                      <a:lumMod val="65000"/>
                      <a:lumOff val="35000"/>
                    </a:schemeClr>
                  </a:solidFill>
                  <a:ea typeface="ＭＳ Ｐゴシック"/>
                  <a:cs typeface="Geneva"/>
                </a:rPr>
                <a:t>Sanofi, GSK </a:t>
              </a:r>
              <a:r>
                <a:rPr lang="en-IN" altLang="zh-CN" sz="1271" dirty="0">
                  <a:solidFill>
                    <a:schemeClr val="tx1">
                      <a:lumMod val="65000"/>
                      <a:lumOff val="35000"/>
                    </a:schemeClr>
                  </a:solidFill>
                  <a:ea typeface="ＭＳ Ｐゴシック"/>
                  <a:cs typeface="Geneva"/>
                </a:rPr>
                <a:t>and Novartis have their product centric </a:t>
              </a:r>
              <a:r>
                <a:rPr lang="en-IN" altLang="zh-CN" sz="1271" dirty="0" smtClean="0">
                  <a:solidFill>
                    <a:schemeClr val="tx1">
                      <a:lumMod val="65000"/>
                      <a:lumOff val="35000"/>
                    </a:schemeClr>
                  </a:solidFill>
                  <a:ea typeface="ＭＳ Ｐゴシック"/>
                  <a:cs typeface="Geneva"/>
                </a:rPr>
                <a:t>programs along with disease centric ones</a:t>
              </a:r>
              <a:endParaRPr lang="en-IN" altLang="zh-CN" sz="1271" dirty="0">
                <a:solidFill>
                  <a:schemeClr val="tx1">
                    <a:lumMod val="65000"/>
                    <a:lumOff val="35000"/>
                  </a:schemeClr>
                </a:solidFill>
                <a:ea typeface="ＭＳ Ｐゴシック"/>
                <a:cs typeface="Geneva"/>
              </a:endParaRPr>
            </a:p>
          </p:txBody>
        </p:sp>
        <p:sp>
          <p:nvSpPr>
            <p:cNvPr id="25" name="Content Placeholder 17"/>
            <p:cNvSpPr txBox="1">
              <a:spLocks/>
            </p:cNvSpPr>
            <p:nvPr/>
          </p:nvSpPr>
          <p:spPr>
            <a:xfrm>
              <a:off x="449676" y="4072096"/>
              <a:ext cx="4800187" cy="2512678"/>
            </a:xfrm>
            <a:prstGeom prst="rect">
              <a:avLst/>
            </a:prstGeom>
            <a:solidFill>
              <a:schemeClr val="accent3">
                <a:lumMod val="20000"/>
                <a:lumOff val="80000"/>
              </a:schemeClr>
            </a:solidFill>
            <a:ln w="12700">
              <a:noFill/>
            </a:ln>
          </p:spPr>
          <p:txBody>
            <a:bodyPr lIns="94629" tIns="567779" rIns="47315" bIns="47315" anchor="b">
              <a:noAutofit/>
            </a:bodyPr>
            <a:lstStyle/>
            <a:p>
              <a:pPr marL="207546" lvl="1" indent="-207546">
                <a:spcBef>
                  <a:spcPts val="545"/>
                </a:spcBef>
                <a:buClr>
                  <a:schemeClr val="tx2"/>
                </a:buClr>
                <a:buSzPct val="100000"/>
                <a:buFont typeface="Arial" panose="020B0604020202020204" pitchFamily="34" charset="0"/>
                <a:buChar char="•"/>
                <a:defRPr/>
              </a:pPr>
              <a:r>
                <a:rPr lang="en-IN" altLang="zh-CN" sz="1271" dirty="0">
                  <a:solidFill>
                    <a:schemeClr val="tx1">
                      <a:lumMod val="65000"/>
                      <a:lumOff val="35000"/>
                    </a:schemeClr>
                  </a:solidFill>
                  <a:ea typeface="ＭＳ Ｐゴシック"/>
                  <a:cs typeface="Geneva"/>
                </a:rPr>
                <a:t>All the EU-5 countries were highly active from the patient support perspective</a:t>
              </a:r>
            </a:p>
            <a:p>
              <a:pPr marL="207546" lvl="1" indent="-207546">
                <a:spcBef>
                  <a:spcPts val="545"/>
                </a:spcBef>
                <a:buClr>
                  <a:schemeClr val="tx2"/>
                </a:buClr>
                <a:buSzPct val="100000"/>
                <a:buFont typeface="Arial" panose="020B0604020202020204" pitchFamily="34" charset="0"/>
                <a:buChar char="•"/>
                <a:defRPr/>
              </a:pPr>
              <a:r>
                <a:rPr lang="en-IN" altLang="zh-CN" sz="1271" dirty="0">
                  <a:solidFill>
                    <a:schemeClr val="tx1">
                      <a:lumMod val="65000"/>
                      <a:lumOff val="35000"/>
                    </a:schemeClr>
                  </a:solidFill>
                  <a:ea typeface="ＭＳ Ｐゴシック"/>
                  <a:cs typeface="Geneva"/>
                </a:rPr>
                <a:t>UK was the leading country with maximum number of PSP’s </a:t>
              </a:r>
              <a:r>
                <a:rPr lang="en-IN" altLang="zh-CN" sz="1271" dirty="0" smtClean="0">
                  <a:solidFill>
                    <a:schemeClr val="tx1">
                      <a:lumMod val="65000"/>
                      <a:lumOff val="35000"/>
                    </a:schemeClr>
                  </a:solidFill>
                  <a:ea typeface="ＭＳ Ｐゴシック"/>
                  <a:cs typeface="Geneva"/>
                </a:rPr>
                <a:t>(</a:t>
              </a:r>
              <a:r>
                <a:rPr lang="en-IN" altLang="zh-CN" sz="1271" dirty="0">
                  <a:solidFill>
                    <a:schemeClr val="tx1">
                      <a:lumMod val="65000"/>
                      <a:lumOff val="35000"/>
                    </a:schemeClr>
                  </a:solidFill>
                  <a:ea typeface="ＭＳ Ｐゴシック"/>
                  <a:cs typeface="Geneva"/>
                </a:rPr>
                <a:t>8</a:t>
              </a:r>
              <a:r>
                <a:rPr lang="en-IN" altLang="zh-CN" sz="1271" dirty="0" smtClean="0">
                  <a:solidFill>
                    <a:schemeClr val="tx1">
                      <a:lumMod val="65000"/>
                      <a:lumOff val="35000"/>
                    </a:schemeClr>
                  </a:solidFill>
                  <a:ea typeface="ＭＳ Ｐゴシック"/>
                  <a:cs typeface="Geneva"/>
                </a:rPr>
                <a:t>)</a:t>
              </a:r>
              <a:endParaRPr lang="en-IN" altLang="zh-CN" sz="1271" dirty="0">
                <a:solidFill>
                  <a:schemeClr val="tx1">
                    <a:lumMod val="65000"/>
                    <a:lumOff val="35000"/>
                  </a:schemeClr>
                </a:solidFill>
                <a:ea typeface="ＭＳ Ｐゴシック"/>
                <a:cs typeface="Geneva"/>
              </a:endParaRPr>
            </a:p>
            <a:p>
              <a:pPr marL="207546" lvl="1" indent="-207546">
                <a:spcBef>
                  <a:spcPts val="545"/>
                </a:spcBef>
                <a:buClr>
                  <a:schemeClr val="tx2"/>
                </a:buClr>
                <a:buSzPct val="100000"/>
                <a:buFont typeface="Arial" panose="020B0604020202020204" pitchFamily="34" charset="0"/>
                <a:buChar char="•"/>
                <a:defRPr/>
              </a:pPr>
              <a:r>
                <a:rPr lang="en-IN" altLang="zh-CN" sz="1271" dirty="0">
                  <a:solidFill>
                    <a:schemeClr val="tx1">
                      <a:lumMod val="65000"/>
                      <a:lumOff val="35000"/>
                    </a:schemeClr>
                  </a:solidFill>
                  <a:ea typeface="ＭＳ Ｐゴシック"/>
                  <a:cs typeface="Geneva"/>
                </a:rPr>
                <a:t>Huge funding was observed in  </a:t>
              </a:r>
              <a:r>
                <a:rPr lang="en-IN" altLang="zh-CN" sz="1271" dirty="0" smtClean="0">
                  <a:solidFill>
                    <a:schemeClr val="tx1">
                      <a:lumMod val="65000"/>
                      <a:lumOff val="35000"/>
                    </a:schemeClr>
                  </a:solidFill>
                  <a:ea typeface="ＭＳ Ｐゴシック"/>
                  <a:cs typeface="Geneva"/>
                </a:rPr>
                <a:t>UK </a:t>
              </a:r>
              <a:r>
                <a:rPr lang="en-IN" altLang="zh-CN" sz="1271" dirty="0">
                  <a:solidFill>
                    <a:schemeClr val="tx1">
                      <a:lumMod val="65000"/>
                      <a:lumOff val="35000"/>
                    </a:schemeClr>
                  </a:solidFill>
                  <a:ea typeface="ＭＳ Ｐゴシック"/>
                  <a:cs typeface="Geneva"/>
                </a:rPr>
                <a:t>and </a:t>
              </a:r>
              <a:r>
                <a:rPr lang="en-IN" altLang="zh-CN" sz="1271" dirty="0" smtClean="0">
                  <a:solidFill>
                    <a:schemeClr val="tx1">
                      <a:lumMod val="65000"/>
                      <a:lumOff val="35000"/>
                    </a:schemeClr>
                  </a:solidFill>
                  <a:ea typeface="ＭＳ Ｐゴシック"/>
                  <a:cs typeface="Geneva"/>
                </a:rPr>
                <a:t>Germany </a:t>
              </a:r>
              <a:r>
                <a:rPr lang="en-IN" altLang="zh-CN" sz="1271" dirty="0">
                  <a:solidFill>
                    <a:schemeClr val="tx1">
                      <a:lumMod val="65000"/>
                      <a:lumOff val="35000"/>
                    </a:schemeClr>
                  </a:solidFill>
                  <a:ea typeface="ＭＳ Ｐゴシック"/>
                  <a:cs typeface="Geneva"/>
                </a:rPr>
                <a:t>among  all the countries</a:t>
              </a:r>
            </a:p>
          </p:txBody>
        </p:sp>
        <p:sp>
          <p:nvSpPr>
            <p:cNvPr id="26" name="Half Frame 25"/>
            <p:cNvSpPr/>
            <p:nvPr/>
          </p:nvSpPr>
          <p:spPr bwMode="auto">
            <a:xfrm>
              <a:off x="3009439" y="3562734"/>
              <a:ext cx="497515" cy="312314"/>
            </a:xfrm>
            <a:prstGeom prst="halfFrame">
              <a:avLst>
                <a:gd name="adj1" fmla="val 15719"/>
                <a:gd name="adj2" fmla="val 16288"/>
              </a:avLst>
            </a:prstGeom>
            <a:solidFill>
              <a:schemeClr val="accent2"/>
            </a:solidFill>
            <a:ln w="9525">
              <a:noFill/>
              <a:miter lim="800000"/>
              <a:headEnd/>
              <a:tailEnd/>
            </a:ln>
            <a:effectLst/>
          </p:spPr>
          <p:txBody>
            <a:bodyPr lIns="111767" tIns="111767" rIns="111767" bIns="111767" rtlCol="0" anchor="ctr">
              <a:noAutofit/>
            </a:bodyPr>
            <a:lstStyle/>
            <a:p>
              <a:pPr defTabSz="946251">
                <a:defRPr/>
              </a:pPr>
              <a:endParaRPr lang="en-IN" sz="1907" kern="0" dirty="0">
                <a:solidFill>
                  <a:sysClr val="windowText" lastClr="000000"/>
                </a:solidFill>
                <a:ea typeface="Verdana" pitchFamily="34" charset="0"/>
                <a:cs typeface="Verdana" pitchFamily="34" charset="0"/>
              </a:endParaRPr>
            </a:p>
          </p:txBody>
        </p:sp>
        <p:sp>
          <p:nvSpPr>
            <p:cNvPr id="27" name="Half Frame 26"/>
            <p:cNvSpPr/>
            <p:nvPr/>
          </p:nvSpPr>
          <p:spPr bwMode="auto">
            <a:xfrm flipH="1">
              <a:off x="7317073" y="3548747"/>
              <a:ext cx="497515" cy="312314"/>
            </a:xfrm>
            <a:prstGeom prst="halfFrame">
              <a:avLst>
                <a:gd name="adj1" fmla="val 15719"/>
                <a:gd name="adj2" fmla="val 16288"/>
              </a:avLst>
            </a:prstGeom>
            <a:solidFill>
              <a:schemeClr val="tx1">
                <a:lumMod val="65000"/>
                <a:lumOff val="35000"/>
              </a:schemeClr>
            </a:solidFill>
            <a:ln w="9525">
              <a:noFill/>
              <a:miter lim="800000"/>
              <a:headEnd/>
              <a:tailEnd/>
            </a:ln>
            <a:effectLst/>
          </p:spPr>
          <p:txBody>
            <a:bodyPr lIns="111767" tIns="111767" rIns="111767" bIns="111767" rtlCol="0" anchor="ctr">
              <a:noAutofit/>
            </a:bodyPr>
            <a:lstStyle/>
            <a:p>
              <a:pPr defTabSz="946251">
                <a:defRPr/>
              </a:pPr>
              <a:endParaRPr lang="en-IN" sz="1907" kern="0" dirty="0">
                <a:solidFill>
                  <a:sysClr val="windowText" lastClr="000000"/>
                </a:solidFill>
                <a:ea typeface="Verdana" pitchFamily="34" charset="0"/>
                <a:cs typeface="Verdana" pitchFamily="34" charset="0"/>
              </a:endParaRPr>
            </a:p>
          </p:txBody>
        </p:sp>
        <p:sp>
          <p:nvSpPr>
            <p:cNvPr id="28" name="Half Frame 27"/>
            <p:cNvSpPr/>
            <p:nvPr/>
          </p:nvSpPr>
          <p:spPr bwMode="auto">
            <a:xfrm flipV="1">
              <a:off x="3009439" y="4239314"/>
              <a:ext cx="497515" cy="312314"/>
            </a:xfrm>
            <a:prstGeom prst="halfFrame">
              <a:avLst>
                <a:gd name="adj1" fmla="val 15719"/>
                <a:gd name="adj2" fmla="val 16288"/>
              </a:avLst>
            </a:prstGeom>
            <a:solidFill>
              <a:schemeClr val="accent3"/>
            </a:solidFill>
            <a:ln w="9525">
              <a:noFill/>
              <a:miter lim="800000"/>
              <a:headEnd/>
              <a:tailEnd/>
            </a:ln>
            <a:effectLst/>
          </p:spPr>
          <p:txBody>
            <a:bodyPr lIns="111767" tIns="111767" rIns="111767" bIns="111767" rtlCol="0" anchor="ctr">
              <a:noAutofit/>
            </a:bodyPr>
            <a:lstStyle/>
            <a:p>
              <a:pPr defTabSz="946251">
                <a:defRPr/>
              </a:pPr>
              <a:endParaRPr lang="en-IN" sz="1907" kern="0" dirty="0">
                <a:solidFill>
                  <a:sysClr val="windowText" lastClr="000000"/>
                </a:solidFill>
                <a:ea typeface="Verdana" pitchFamily="34" charset="0"/>
                <a:cs typeface="Verdana" pitchFamily="34" charset="0"/>
              </a:endParaRPr>
            </a:p>
          </p:txBody>
        </p:sp>
        <p:sp>
          <p:nvSpPr>
            <p:cNvPr id="29" name="Half Frame 28"/>
            <p:cNvSpPr/>
            <p:nvPr/>
          </p:nvSpPr>
          <p:spPr bwMode="auto">
            <a:xfrm flipH="1" flipV="1">
              <a:off x="7268195" y="4239314"/>
              <a:ext cx="497515" cy="312314"/>
            </a:xfrm>
            <a:prstGeom prst="halfFrame">
              <a:avLst>
                <a:gd name="adj1" fmla="val 15719"/>
                <a:gd name="adj2" fmla="val 16288"/>
              </a:avLst>
            </a:prstGeom>
            <a:solidFill>
              <a:schemeClr val="tx2"/>
            </a:solidFill>
            <a:ln w="9525">
              <a:noFill/>
              <a:miter lim="800000"/>
              <a:headEnd/>
              <a:tailEnd/>
            </a:ln>
            <a:effectLst/>
          </p:spPr>
          <p:txBody>
            <a:bodyPr lIns="111767" tIns="111767" rIns="111767" bIns="111767" rtlCol="0" anchor="ctr">
              <a:noAutofit/>
            </a:bodyPr>
            <a:lstStyle/>
            <a:p>
              <a:pPr defTabSz="946251">
                <a:defRPr/>
              </a:pPr>
              <a:endParaRPr lang="en-IN" sz="1907" kern="0" dirty="0">
                <a:solidFill>
                  <a:sysClr val="windowText" lastClr="000000"/>
                </a:solidFill>
                <a:ea typeface="Verdana" pitchFamily="34" charset="0"/>
                <a:cs typeface="Verdana" pitchFamily="34" charset="0"/>
              </a:endParaRPr>
            </a:p>
          </p:txBody>
        </p:sp>
        <p:sp>
          <p:nvSpPr>
            <p:cNvPr id="30" name="Rectangle 29"/>
            <p:cNvSpPr/>
            <p:nvPr/>
          </p:nvSpPr>
          <p:spPr>
            <a:xfrm>
              <a:off x="3175549" y="3597021"/>
              <a:ext cx="1865922" cy="365742"/>
            </a:xfrm>
            <a:prstGeom prst="rect">
              <a:avLst/>
            </a:prstGeom>
          </p:spPr>
          <p:txBody>
            <a:bodyPr wrap="none" lIns="83022" tIns="0" rIns="83022" bIns="0" anchor="b">
              <a:spAutoFit/>
            </a:bodyPr>
            <a:lstStyle/>
            <a:p>
              <a:pPr defTabSz="1078632">
                <a:defRPr/>
              </a:pPr>
              <a:r>
                <a:rPr lang="en-GB" sz="2088" b="1" kern="0" dirty="0">
                  <a:solidFill>
                    <a:schemeClr val="accent2"/>
                  </a:solidFill>
                  <a:cs typeface="Arial" charset="0"/>
                </a:rPr>
                <a:t>Overall trend</a:t>
              </a:r>
            </a:p>
          </p:txBody>
        </p:sp>
        <p:sp>
          <p:nvSpPr>
            <p:cNvPr id="31" name="Rectangle 30"/>
            <p:cNvSpPr/>
            <p:nvPr/>
          </p:nvSpPr>
          <p:spPr>
            <a:xfrm>
              <a:off x="5528864" y="3597021"/>
              <a:ext cx="2055691" cy="365742"/>
            </a:xfrm>
            <a:prstGeom prst="rect">
              <a:avLst/>
            </a:prstGeom>
          </p:spPr>
          <p:txBody>
            <a:bodyPr wrap="none" lIns="83022" tIns="0" rIns="83022" bIns="0" anchor="b">
              <a:spAutoFit/>
            </a:bodyPr>
            <a:lstStyle/>
            <a:p>
              <a:pPr defTabSz="1078632">
                <a:defRPr/>
              </a:pPr>
              <a:r>
                <a:rPr lang="en-GB" sz="2088" b="1" kern="0" dirty="0">
                  <a:solidFill>
                    <a:schemeClr val="tx1">
                      <a:lumMod val="65000"/>
                      <a:lumOff val="35000"/>
                    </a:schemeClr>
                  </a:solidFill>
                  <a:cs typeface="Arial" charset="0"/>
                </a:rPr>
                <a:t>Company level</a:t>
              </a:r>
            </a:p>
          </p:txBody>
        </p:sp>
        <p:sp>
          <p:nvSpPr>
            <p:cNvPr id="32" name="Rectangle 31"/>
            <p:cNvSpPr/>
            <p:nvPr/>
          </p:nvSpPr>
          <p:spPr>
            <a:xfrm>
              <a:off x="6068731" y="4085714"/>
              <a:ext cx="1564848" cy="365742"/>
            </a:xfrm>
            <a:prstGeom prst="rect">
              <a:avLst/>
            </a:prstGeom>
          </p:spPr>
          <p:txBody>
            <a:bodyPr wrap="none" lIns="83022" tIns="0" rIns="83022" bIns="0" anchor="b">
              <a:spAutoFit/>
            </a:bodyPr>
            <a:lstStyle/>
            <a:p>
              <a:pPr defTabSz="1078632">
                <a:defRPr/>
              </a:pPr>
              <a:r>
                <a:rPr lang="en-GB" sz="2088" b="1" kern="0" dirty="0" smtClean="0">
                  <a:solidFill>
                    <a:schemeClr val="tx2"/>
                  </a:solidFill>
                  <a:cs typeface="Arial" charset="0"/>
                </a:rPr>
                <a:t>India </a:t>
              </a:r>
              <a:r>
                <a:rPr lang="en-GB" sz="2088" b="1" kern="0" dirty="0">
                  <a:solidFill>
                    <a:schemeClr val="tx2"/>
                  </a:solidFill>
                  <a:cs typeface="Arial" charset="0"/>
                </a:rPr>
                <a:t>PSP’s</a:t>
              </a:r>
            </a:p>
          </p:txBody>
        </p:sp>
        <p:sp>
          <p:nvSpPr>
            <p:cNvPr id="33" name="Rectangle 32"/>
            <p:cNvSpPr/>
            <p:nvPr/>
          </p:nvSpPr>
          <p:spPr>
            <a:xfrm>
              <a:off x="3205104" y="4085714"/>
              <a:ext cx="1871397" cy="365742"/>
            </a:xfrm>
            <a:prstGeom prst="rect">
              <a:avLst/>
            </a:prstGeom>
          </p:spPr>
          <p:txBody>
            <a:bodyPr wrap="none" lIns="83022" tIns="0" rIns="83022" bIns="0" anchor="b">
              <a:spAutoFit/>
            </a:bodyPr>
            <a:lstStyle/>
            <a:p>
              <a:pPr algn="ctr" defTabSz="1078632">
                <a:defRPr/>
              </a:pPr>
              <a:r>
                <a:rPr lang="en-GB" sz="2088" b="1" kern="0" dirty="0">
                  <a:solidFill>
                    <a:schemeClr val="accent3"/>
                  </a:solidFill>
                  <a:cs typeface="Arial" charset="0"/>
                </a:rPr>
                <a:t>Country level</a:t>
              </a:r>
            </a:p>
          </p:txBody>
        </p:sp>
      </p:grpSp>
    </p:spTree>
    <p:extLst>
      <p:ext uri="{BB962C8B-B14F-4D97-AF65-F5344CB8AC3E}">
        <p14:creationId xmlns:p14="http://schemas.microsoft.com/office/powerpoint/2010/main" val="1581996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8" y="205041"/>
            <a:ext cx="8659908" cy="462189"/>
          </a:xfrm>
        </p:spPr>
        <p:txBody>
          <a:bodyPr>
            <a:noAutofit/>
          </a:bodyPr>
          <a:lstStyle/>
          <a:p>
            <a:r>
              <a:rPr lang="en-US" sz="2800" dirty="0" smtClean="0"/>
              <a:t>Introduction: Indian Scenario in </a:t>
            </a:r>
            <a:r>
              <a:rPr lang="en-US" sz="2800" dirty="0"/>
              <a:t>Oncology (1/7)</a:t>
            </a:r>
            <a:endParaRPr lang="en-US" sz="2800" dirty="0"/>
          </a:p>
        </p:txBody>
      </p:sp>
      <p:sp>
        <p:nvSpPr>
          <p:cNvPr id="3" name="Content Placeholder 2"/>
          <p:cNvSpPr>
            <a:spLocks noGrp="1"/>
          </p:cNvSpPr>
          <p:nvPr>
            <p:ph idx="1"/>
          </p:nvPr>
        </p:nvSpPr>
        <p:spPr>
          <a:xfrm>
            <a:off x="760786" y="1305899"/>
            <a:ext cx="6967695" cy="3143117"/>
          </a:xfrm>
        </p:spPr>
        <p:txBody>
          <a:bodyPr>
            <a:normAutofit lnSpcReduction="10000"/>
          </a:bodyPr>
          <a:lstStyle/>
          <a:p>
            <a:r>
              <a:rPr lang="en-US" sz="1600" dirty="0"/>
              <a:t>Cancer incidence is rising at a steady rate in India. It is estimated that there are nearly 1.5–2 million cancer cases at any given point of time. </a:t>
            </a:r>
            <a:endParaRPr lang="en-US" sz="1600" dirty="0" smtClean="0"/>
          </a:p>
          <a:p>
            <a:r>
              <a:rPr lang="en-US" sz="1600" dirty="0" smtClean="0"/>
              <a:t>In </a:t>
            </a:r>
            <a:r>
              <a:rPr lang="en-US" sz="1600" dirty="0"/>
              <a:t>2013, more than 1 million new cancer cases were diagnosed in India, which has a population of 1.2 billion people. </a:t>
            </a:r>
            <a:endParaRPr lang="en-US" sz="1600" dirty="0" smtClean="0"/>
          </a:p>
          <a:p>
            <a:r>
              <a:rPr lang="en-US" sz="1600" dirty="0" smtClean="0"/>
              <a:t>Over </a:t>
            </a:r>
            <a:r>
              <a:rPr lang="en-US" sz="1600" dirty="0"/>
              <a:t>7 lakh new cases of cancer and 3 lakh deaths occur annually due </a:t>
            </a:r>
            <a:r>
              <a:rPr lang="en-US" sz="1600" dirty="0" smtClean="0"/>
              <a:t>to </a:t>
            </a:r>
            <a:r>
              <a:rPr lang="en-US" sz="1600" dirty="0"/>
              <a:t>cancer. Nearly 15 lakh patients require facilities for diagnosis, treatment and follow up at a given time. </a:t>
            </a:r>
          </a:p>
          <a:p>
            <a:r>
              <a:rPr lang="en-US" sz="1600" dirty="0"/>
              <a:t>WHO has estimated </a:t>
            </a:r>
            <a:r>
              <a:rPr lang="en-US" sz="1600" dirty="0" smtClean="0"/>
              <a:t> </a:t>
            </a:r>
            <a:r>
              <a:rPr lang="en-US" sz="1600" dirty="0"/>
              <a:t>that the total cancer burden in India for all sites will increase from 7 lakh new cases per year to 14 lakh by 2026</a:t>
            </a:r>
            <a:r>
              <a:rPr lang="en-US" sz="1600" dirty="0" smtClean="0"/>
              <a:t>.</a:t>
            </a:r>
          </a:p>
          <a:p>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946386053"/>
              </p:ext>
            </p:extLst>
          </p:nvPr>
        </p:nvGraphicFramePr>
        <p:xfrm>
          <a:off x="8401309" y="1734046"/>
          <a:ext cx="2690431" cy="960120"/>
        </p:xfrm>
        <a:graphic>
          <a:graphicData uri="http://schemas.openxmlformats.org/drawingml/2006/table">
            <a:tbl>
              <a:tblPr>
                <a:tableStyleId>{5C22544A-7EE6-4342-B048-85BDC9FD1C3A}</a:tableStyleId>
              </a:tblPr>
              <a:tblGrid>
                <a:gridCol w="601663"/>
                <a:gridCol w="601663"/>
                <a:gridCol w="601663"/>
                <a:gridCol w="885442"/>
              </a:tblGrid>
              <a:tr h="209550">
                <a:tc gridSpan="4">
                  <a:txBody>
                    <a:bodyPr/>
                    <a:lstStyle/>
                    <a:p>
                      <a:pPr algn="ctr" fontAlgn="b"/>
                      <a:r>
                        <a:rPr lang="en-US" sz="1200" b="1" u="none" strike="noStrike" dirty="0">
                          <a:effectLst/>
                        </a:rPr>
                        <a:t>Estimated Incidence cancer cases in India </a:t>
                      </a:r>
                      <a:endParaRPr lang="en-US" sz="12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09550">
                <a:tc>
                  <a:txBody>
                    <a:bodyPr/>
                    <a:lstStyle/>
                    <a:p>
                      <a:pPr algn="ctr" fontAlgn="ctr"/>
                      <a:r>
                        <a:rPr lang="en-US" sz="1200" u="none" strike="noStrike">
                          <a:effectLst/>
                        </a:rPr>
                        <a:t>2011</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2012</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2013</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2014</a:t>
                      </a:r>
                      <a:endParaRPr lang="en-US" sz="1200" b="1" i="0" u="none" strike="noStrike">
                        <a:solidFill>
                          <a:srgbClr val="000000"/>
                        </a:solidFill>
                        <a:effectLst/>
                        <a:latin typeface="Times New Roman" panose="02020603050405020304" pitchFamily="18" charset="0"/>
                      </a:endParaRPr>
                    </a:p>
                  </a:txBody>
                  <a:tcPr marL="9525" marR="9525" marT="9525" marB="0" anchor="ctr"/>
                </a:tc>
              </a:tr>
              <a:tr h="209550">
                <a:tc>
                  <a:txBody>
                    <a:bodyPr/>
                    <a:lstStyle/>
                    <a:p>
                      <a:pPr algn="ctr" fontAlgn="ctr"/>
                      <a:r>
                        <a:rPr lang="en-US" sz="1200" u="none" strike="noStrike">
                          <a:effectLst/>
                        </a:rPr>
                        <a:t>1028503</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1057204</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1086783</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1117269</a:t>
                      </a:r>
                      <a:endParaRPr lang="en-US" sz="1200" b="1"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34295622"/>
              </p:ext>
            </p:extLst>
          </p:nvPr>
        </p:nvGraphicFramePr>
        <p:xfrm>
          <a:off x="8404818" y="2828126"/>
          <a:ext cx="2679446" cy="784860"/>
        </p:xfrm>
        <a:graphic>
          <a:graphicData uri="http://schemas.openxmlformats.org/drawingml/2006/table">
            <a:tbl>
              <a:tblPr>
                <a:tableStyleId>{5C22544A-7EE6-4342-B048-85BDC9FD1C3A}</a:tableStyleId>
              </a:tblPr>
              <a:tblGrid>
                <a:gridCol w="523875"/>
                <a:gridCol w="523875"/>
                <a:gridCol w="523875"/>
                <a:gridCol w="1107821"/>
              </a:tblGrid>
              <a:tr h="209550">
                <a:tc gridSpan="4">
                  <a:txBody>
                    <a:bodyPr/>
                    <a:lstStyle/>
                    <a:p>
                      <a:pPr algn="ctr" fontAlgn="b"/>
                      <a:r>
                        <a:rPr lang="en-US" sz="1200" b="1" u="none" strike="noStrike" dirty="0">
                          <a:effectLst/>
                        </a:rPr>
                        <a:t>Estimated Mortality cancer cases in India </a:t>
                      </a:r>
                      <a:endParaRPr lang="en-US" sz="12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00025">
                <a:tc>
                  <a:txBody>
                    <a:bodyPr/>
                    <a:lstStyle/>
                    <a:p>
                      <a:pPr algn="ctr" fontAlgn="ctr"/>
                      <a:r>
                        <a:rPr lang="en-US" sz="1200" u="none" strike="noStrike">
                          <a:effectLst/>
                        </a:rPr>
                        <a:t>2011</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2012</a:t>
                      </a:r>
                      <a:endParaRPr lang="en-US"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2013</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2014</a:t>
                      </a:r>
                      <a:endParaRPr lang="en-US" sz="1200" b="1" i="0" u="none" strike="noStrike">
                        <a:solidFill>
                          <a:srgbClr val="000000"/>
                        </a:solidFill>
                        <a:effectLst/>
                        <a:latin typeface="Times New Roman" panose="02020603050405020304" pitchFamily="18" charset="0"/>
                      </a:endParaRPr>
                    </a:p>
                  </a:txBody>
                  <a:tcPr marL="9525" marR="9525" marT="9525" marB="0" anchor="ctr"/>
                </a:tc>
              </a:tr>
              <a:tr h="209550">
                <a:tc>
                  <a:txBody>
                    <a:bodyPr/>
                    <a:lstStyle/>
                    <a:p>
                      <a:pPr algn="ctr" fontAlgn="ctr"/>
                      <a:r>
                        <a:rPr lang="en-US" sz="1200" u="none" strike="noStrike">
                          <a:effectLst/>
                        </a:rPr>
                        <a:t>452541</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465169</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478185</a:t>
                      </a:r>
                      <a:endParaRPr lang="en-US"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491597</a:t>
                      </a:r>
                      <a:endParaRPr lang="en-US" sz="1200" b="1"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
        <p:nvSpPr>
          <p:cNvPr id="11" name="TextBox 10"/>
          <p:cNvSpPr txBox="1"/>
          <p:nvPr/>
        </p:nvSpPr>
        <p:spPr>
          <a:xfrm>
            <a:off x="11003302" y="6562582"/>
            <a:ext cx="1741714" cy="276999"/>
          </a:xfrm>
          <a:prstGeom prst="rect">
            <a:avLst/>
          </a:prstGeom>
          <a:noFill/>
        </p:spPr>
        <p:txBody>
          <a:bodyPr wrap="square" rtlCol="0">
            <a:spAutoFit/>
          </a:bodyPr>
          <a:lstStyle/>
          <a:p>
            <a:r>
              <a:rPr lang="en-US" sz="1200" dirty="0" err="1" smtClean="0"/>
              <a:t>Source:ICMR</a:t>
            </a:r>
            <a:endParaRPr lang="en-US" sz="1200" dirty="0"/>
          </a:p>
        </p:txBody>
      </p:sp>
      <p:sp>
        <p:nvSpPr>
          <p:cNvPr id="14" name="Rectangle 3"/>
          <p:cNvSpPr>
            <a:spLocks noChangeArrowheads="1"/>
          </p:cNvSpPr>
          <p:nvPr/>
        </p:nvSpPr>
        <p:spPr bwMode="auto">
          <a:xfrm>
            <a:off x="1319893" y="6411099"/>
            <a:ext cx="90868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4" name="Group 3"/>
          <p:cNvGrpSpPr/>
          <p:nvPr/>
        </p:nvGrpSpPr>
        <p:grpSpPr>
          <a:xfrm>
            <a:off x="2025618" y="4216523"/>
            <a:ext cx="6038135" cy="2484558"/>
            <a:chOff x="1272729" y="3934599"/>
            <a:chExt cx="7629525" cy="2808516"/>
          </a:xfrm>
        </p:grpSpPr>
        <p:pic>
          <p:nvPicPr>
            <p:cNvPr id="1029" name="Picture 5" descr="https://wikibizpedia.com/images/6/62/Picture_2_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729" y="3934599"/>
              <a:ext cx="7629525" cy="28085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353889" y="3962735"/>
              <a:ext cx="476250" cy="13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1570869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6828" y="245382"/>
            <a:ext cx="11610034" cy="462189"/>
          </a:xfrm>
        </p:spPr>
        <p:txBody>
          <a:bodyPr>
            <a:noAutofit/>
          </a:bodyPr>
          <a:lstStyle/>
          <a:p>
            <a:r>
              <a:rPr lang="en-US" sz="2800" dirty="0" smtClean="0"/>
              <a:t>Introduction: Indian Scenario in </a:t>
            </a:r>
            <a:r>
              <a:rPr lang="en-US" sz="2800" dirty="0"/>
              <a:t>Oncology (2/7)</a:t>
            </a:r>
            <a:endParaRPr lang="en-US" sz="2800" dirty="0"/>
          </a:p>
        </p:txBody>
      </p:sp>
      <p:sp>
        <p:nvSpPr>
          <p:cNvPr id="3" name="Text Placeholder 2"/>
          <p:cNvSpPr>
            <a:spLocks noGrp="1"/>
          </p:cNvSpPr>
          <p:nvPr>
            <p:ph type="body" sz="quarter" idx="12"/>
          </p:nvPr>
        </p:nvSpPr>
        <p:spPr>
          <a:xfrm>
            <a:off x="468087" y="1007019"/>
            <a:ext cx="5327596" cy="4569117"/>
          </a:xfrm>
        </p:spPr>
        <p:txBody>
          <a:bodyPr>
            <a:normAutofit/>
          </a:bodyPr>
          <a:lstStyle/>
          <a:p>
            <a:pPr marL="0" indent="0">
              <a:buNone/>
            </a:pPr>
            <a:r>
              <a:rPr lang="en-US" sz="1600" b="1" u="sng" dirty="0"/>
              <a:t>Some major challenges in treating cancer in India</a:t>
            </a:r>
            <a:r>
              <a:rPr lang="en-US" sz="1600" dirty="0"/>
              <a:t>:</a:t>
            </a:r>
            <a:endParaRPr lang="en-US" dirty="0"/>
          </a:p>
          <a:p>
            <a:pPr lvl="0"/>
            <a:r>
              <a:rPr lang="en-US" sz="1200" dirty="0"/>
              <a:t>High Cost Of Treatment</a:t>
            </a:r>
          </a:p>
          <a:p>
            <a:pPr lvl="0"/>
            <a:r>
              <a:rPr lang="en-US" sz="1200" dirty="0"/>
              <a:t>Ineffectiveness Of Government Schemes And Private Schemes </a:t>
            </a:r>
          </a:p>
          <a:p>
            <a:pPr lvl="0"/>
            <a:r>
              <a:rPr lang="en-US" sz="1200" dirty="0"/>
              <a:t>Patient Non-Compliance And Drop-Out Due To Drug Toxicity, Lack Of Funds And Other Cultural Barriers</a:t>
            </a:r>
          </a:p>
          <a:p>
            <a:pPr lvl="0"/>
            <a:r>
              <a:rPr lang="en-US" sz="1200" dirty="0"/>
              <a:t>Inability To Diagnose Cancer Early Because Of Lack Of Public Awareness </a:t>
            </a:r>
          </a:p>
          <a:p>
            <a:pPr lvl="0"/>
            <a:r>
              <a:rPr lang="en-US" sz="1200" dirty="0"/>
              <a:t>Inability To Diagnose Cancer Early Because Of Inadequate Knowledge At The Primary Care Physician Level</a:t>
            </a:r>
          </a:p>
          <a:p>
            <a:pPr lvl="0"/>
            <a:r>
              <a:rPr lang="en-US" sz="1200" dirty="0"/>
              <a:t>Scarcity Of Infrastructure To Diagnose And Treat In Smaller Cities</a:t>
            </a:r>
          </a:p>
          <a:p>
            <a:pPr lvl="0"/>
            <a:r>
              <a:rPr lang="en-US" sz="1200" dirty="0"/>
              <a:t>Dearth Of Patient Counselling </a:t>
            </a:r>
            <a:endParaRPr lang="en-US" sz="1200" dirty="0" smtClean="0"/>
          </a:p>
          <a:p>
            <a:pPr marL="0" lvl="0" indent="0">
              <a:buNone/>
            </a:pPr>
            <a:endParaRPr lang="en-US" sz="1200" dirty="0"/>
          </a:p>
        </p:txBody>
      </p:sp>
      <p:sp>
        <p:nvSpPr>
          <p:cNvPr id="2" name="Rectangle 1"/>
          <p:cNvSpPr/>
          <p:nvPr/>
        </p:nvSpPr>
        <p:spPr>
          <a:xfrm>
            <a:off x="5943601" y="968188"/>
            <a:ext cx="6096000" cy="5139869"/>
          </a:xfrm>
          <a:prstGeom prst="rect">
            <a:avLst/>
          </a:prstGeom>
        </p:spPr>
        <p:txBody>
          <a:bodyPr wrap="square">
            <a:spAutoFit/>
          </a:bodyPr>
          <a:lstStyle/>
          <a:p>
            <a:r>
              <a:rPr lang="en-US" sz="1600" b="1" u="sng" dirty="0"/>
              <a:t>Oncology market access (PAPs) in India</a:t>
            </a:r>
          </a:p>
          <a:p>
            <a:pPr>
              <a:lnSpc>
                <a:spcPct val="200000"/>
              </a:lnSpc>
            </a:pPr>
            <a:r>
              <a:rPr lang="en-US" sz="1200" dirty="0"/>
              <a:t>Pharmaceutical companies recognize that cancer therapy is expensive and that most patients who need it cannot afford the full course of treatment A large part of the Indian population lacks access to appropriate cancer care. Incidence, prevalence &amp; deaths due to cancer is increasing year by year in India. A number of reasons contribute to this including inadequate healthcare infrastructure, low health insurance coverage, poor education and low cancer awareness. Global pharmaceutical companies see huge potential to grow in oncology market in India as there is lack of global players in this market, also very limited Indian </a:t>
            </a:r>
            <a:r>
              <a:rPr lang="en-US" sz="1200" dirty="0" err="1"/>
              <a:t>pharmas</a:t>
            </a:r>
            <a:r>
              <a:rPr lang="en-US" sz="1200" dirty="0"/>
              <a:t> are providing assistance in this field to the patients in India. . To improve patients ‘access to cancer drugs despite their financial constraints, pharma companies have introduced patient assistance programs (PAPs) in India. Assistance ranges from giving free drugs to those below the poverty line to “plus” offers (e.g., pay for one and get one free) and discounts</a:t>
            </a:r>
            <a:r>
              <a:rPr lang="en-US" sz="1100" dirty="0"/>
              <a:t>.</a:t>
            </a:r>
            <a:endParaRPr lang="en-US" sz="1100" dirty="0"/>
          </a:p>
        </p:txBody>
      </p:sp>
    </p:spTree>
    <p:extLst>
      <p:ext uri="{BB962C8B-B14F-4D97-AF65-F5344CB8AC3E}">
        <p14:creationId xmlns:p14="http://schemas.microsoft.com/office/powerpoint/2010/main" val="72260186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lliedmarketresearch.com/images/Global-Oncology_Cancer-Drugs-Market-Sideb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114" y="976512"/>
            <a:ext cx="8828314" cy="561702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06828" y="245382"/>
            <a:ext cx="10515600" cy="462189"/>
          </a:xfrm>
        </p:spPr>
        <p:txBody>
          <a:bodyPr>
            <a:noAutofit/>
          </a:bodyPr>
          <a:lstStyle/>
          <a:p>
            <a:r>
              <a:rPr lang="en-US" sz="2800" dirty="0" smtClean="0"/>
              <a:t>Introduction: Global Scenario in </a:t>
            </a:r>
            <a:r>
              <a:rPr lang="en-US" sz="2800" dirty="0"/>
              <a:t>Oncology (3/7)</a:t>
            </a:r>
            <a:endParaRPr lang="en-US" sz="2800" dirty="0"/>
          </a:p>
        </p:txBody>
      </p:sp>
      <p:sp>
        <p:nvSpPr>
          <p:cNvPr id="7" name="Rectangle 6"/>
          <p:cNvSpPr/>
          <p:nvPr/>
        </p:nvSpPr>
        <p:spPr>
          <a:xfrm>
            <a:off x="1924211" y="6405922"/>
            <a:ext cx="4422801" cy="1876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5466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90" y="376011"/>
            <a:ext cx="10515600" cy="483960"/>
          </a:xfrm>
        </p:spPr>
        <p:txBody>
          <a:bodyPr>
            <a:normAutofit fontScale="90000"/>
          </a:bodyPr>
          <a:lstStyle/>
          <a:p>
            <a:r>
              <a:rPr lang="en-US" dirty="0" smtClean="0"/>
              <a:t/>
            </a:r>
            <a:br>
              <a:rPr lang="en-US" dirty="0" smtClean="0"/>
            </a:br>
            <a:endParaRPr lang="en-US" dirty="0"/>
          </a:p>
        </p:txBody>
      </p:sp>
      <p:sp>
        <p:nvSpPr>
          <p:cNvPr id="3" name="Text Placeholder 2"/>
          <p:cNvSpPr>
            <a:spLocks noGrp="1"/>
          </p:cNvSpPr>
          <p:nvPr>
            <p:ph type="body" sz="quarter" idx="12"/>
          </p:nvPr>
        </p:nvSpPr>
        <p:spPr>
          <a:xfrm>
            <a:off x="425490" y="979714"/>
            <a:ext cx="10763292" cy="5542110"/>
          </a:xfrm>
        </p:spPr>
        <p:txBody>
          <a:bodyPr>
            <a:normAutofit fontScale="92500" lnSpcReduction="10000"/>
          </a:bodyPr>
          <a:lstStyle/>
          <a:p>
            <a:r>
              <a:rPr lang="en-US" sz="1600" dirty="0" smtClean="0"/>
              <a:t>Patient </a:t>
            </a:r>
            <a:r>
              <a:rPr lang="en-US" sz="1600" dirty="0"/>
              <a:t>support programs are the initiatives taken by the pharmaceuticals company to provide access to the treatment for the patients suffering from cancer who are unable to afford the treatment. PAPs strike a balance between affordability and access for patients. They increase access to cancer therapy; without assistance most patients are unable to buy those drugs. </a:t>
            </a:r>
            <a:endParaRPr lang="en-US" sz="1600" dirty="0" smtClean="0"/>
          </a:p>
          <a:p>
            <a:r>
              <a:rPr lang="en-US" sz="1600" dirty="0" smtClean="0"/>
              <a:t>About 30% </a:t>
            </a:r>
            <a:r>
              <a:rPr lang="en-US" sz="1600" dirty="0"/>
              <a:t>of India’s population lives below the poverty line. Hence, a large majority of Indian cancer patients – usually the poor and middle class who often don’t have health insurance – cannot afford costly treatments.</a:t>
            </a:r>
          </a:p>
          <a:p>
            <a:r>
              <a:rPr lang="en-US" sz="1600" dirty="0" err="1"/>
              <a:t>Pharma</a:t>
            </a:r>
            <a:r>
              <a:rPr lang="en-US" sz="1600" dirty="0"/>
              <a:t> companies believe PAPs are critical for India, particularly for targeted therapies. Given the small target patient pool and high cost of drug development, targeted therapies are typically priced higher than other chemotherapy drugs. The cost is often prohibitive for the majority of Indian patients. </a:t>
            </a:r>
            <a:endParaRPr lang="en-US" sz="1600" dirty="0" smtClean="0"/>
          </a:p>
          <a:p>
            <a:r>
              <a:rPr lang="en-US" sz="1600" dirty="0"/>
              <a:t>Majority of patient support </a:t>
            </a:r>
            <a:r>
              <a:rPr lang="en-US" sz="1600" dirty="0" err="1"/>
              <a:t>programmes</a:t>
            </a:r>
            <a:r>
              <a:rPr lang="en-US" sz="1600" dirty="0"/>
              <a:t> (PSP) fall into one of three categories with the following </a:t>
            </a:r>
            <a:r>
              <a:rPr lang="en-US" sz="1600" dirty="0" smtClean="0"/>
              <a:t>objectives:</a:t>
            </a:r>
          </a:p>
          <a:p>
            <a:pPr lvl="1"/>
            <a:r>
              <a:rPr lang="en-US" sz="1400" dirty="0" smtClean="0"/>
              <a:t>To </a:t>
            </a:r>
            <a:r>
              <a:rPr lang="en-US" sz="1400" dirty="0"/>
              <a:t>support patients and help them take their medications as prescribed (compliance/adherence</a:t>
            </a:r>
            <a:r>
              <a:rPr lang="en-US" sz="1400" dirty="0" smtClean="0"/>
              <a:t>)</a:t>
            </a:r>
          </a:p>
          <a:p>
            <a:pPr lvl="1"/>
            <a:r>
              <a:rPr lang="en-US" dirty="0" smtClean="0"/>
              <a:t>To </a:t>
            </a:r>
            <a:r>
              <a:rPr lang="en-US" dirty="0" smtClean="0"/>
              <a:t>help patients understand their condition and provide advice on managing disease e.g. lifestyle (exercise or diet), disease </a:t>
            </a:r>
            <a:r>
              <a:rPr lang="en-US" dirty="0" smtClean="0"/>
              <a:t>education</a:t>
            </a:r>
          </a:p>
          <a:p>
            <a:pPr lvl="1"/>
            <a:r>
              <a:rPr lang="en-US" dirty="0" smtClean="0"/>
              <a:t>To </a:t>
            </a:r>
            <a:r>
              <a:rPr lang="en-US" dirty="0"/>
              <a:t>provide a service or financial assistance or reimbursement support for patients also known as patient assistance programs</a:t>
            </a:r>
            <a:r>
              <a:rPr lang="en-US" dirty="0" smtClean="0"/>
              <a:t>)</a:t>
            </a:r>
          </a:p>
          <a:p>
            <a:pPr lvl="1"/>
            <a:r>
              <a:rPr lang="en-US" dirty="0" smtClean="0"/>
              <a:t>Patient </a:t>
            </a:r>
            <a:r>
              <a:rPr lang="en-US" dirty="0"/>
              <a:t>education to increase disease awareness and improve disease </a:t>
            </a:r>
            <a:r>
              <a:rPr lang="en-US" dirty="0" smtClean="0"/>
              <a:t>management</a:t>
            </a:r>
          </a:p>
          <a:p>
            <a:pPr lvl="1"/>
            <a:r>
              <a:rPr lang="en-US" dirty="0" smtClean="0"/>
              <a:t>Value-add </a:t>
            </a:r>
            <a:r>
              <a:rPr lang="en-US" dirty="0"/>
              <a:t>tools and services(Digital media- iPhone apps or SMS text messages, reminders, monitors, wireless health trackers, social </a:t>
            </a:r>
            <a:r>
              <a:rPr lang="en-US" dirty="0" smtClean="0"/>
              <a:t>    </a:t>
            </a:r>
            <a:r>
              <a:rPr lang="en-US" dirty="0" smtClean="0"/>
              <a:t>media)</a:t>
            </a:r>
          </a:p>
          <a:p>
            <a:pPr lvl="1"/>
            <a:r>
              <a:rPr lang="en-US" dirty="0" smtClean="0"/>
              <a:t>Access</a:t>
            </a:r>
            <a:r>
              <a:rPr lang="en-US" dirty="0" smtClean="0"/>
              <a:t> </a:t>
            </a:r>
            <a:r>
              <a:rPr lang="en-US" dirty="0"/>
              <a:t>to nurses or other healthcare professionals via phone or online chat, call guide, educational support and counselling</a:t>
            </a:r>
          </a:p>
          <a:p>
            <a:pPr marL="0" indent="0">
              <a:buNone/>
            </a:pPr>
            <a:endParaRPr lang="en-US" sz="1200" dirty="0"/>
          </a:p>
        </p:txBody>
      </p:sp>
      <p:sp>
        <p:nvSpPr>
          <p:cNvPr id="4" name="Title 1"/>
          <p:cNvSpPr txBox="1">
            <a:spLocks/>
          </p:cNvSpPr>
          <p:nvPr/>
        </p:nvSpPr>
        <p:spPr>
          <a:xfrm>
            <a:off x="195942" y="386897"/>
            <a:ext cx="10515600" cy="4621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Introduction: Patient Support </a:t>
            </a:r>
            <a:r>
              <a:rPr lang="en-US" sz="2800" dirty="0"/>
              <a:t>Programs (4/7)</a:t>
            </a:r>
            <a:endParaRPr lang="en-US" sz="2800" dirty="0"/>
          </a:p>
        </p:txBody>
      </p:sp>
    </p:spTree>
    <p:extLst>
      <p:ext uri="{BB962C8B-B14F-4D97-AF65-F5344CB8AC3E}">
        <p14:creationId xmlns:p14="http://schemas.microsoft.com/office/powerpoint/2010/main" val="10008481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4911" y="605508"/>
            <a:ext cx="11587089" cy="6709273"/>
          </a:xfrm>
          <a:prstGeom prst="rect">
            <a:avLst/>
          </a:prstGeom>
        </p:spPr>
        <p:txBody>
          <a:bodyPr wrap="square">
            <a:spAutoFit/>
          </a:bodyPr>
          <a:lstStyle/>
          <a:p>
            <a:pPr>
              <a:lnSpc>
                <a:spcPct val="115000"/>
              </a:lnSpc>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defTabSz="457200">
              <a:lnSpc>
                <a:spcPct val="90000"/>
              </a:lnSpc>
              <a:spcBef>
                <a:spcPts val="1000"/>
              </a:spcBef>
              <a:spcAft>
                <a:spcPts val="0"/>
              </a:spcAft>
              <a:buClr>
                <a:schemeClr val="accent1"/>
              </a:buClr>
              <a:buFont typeface="Wingdings 3" charset="2"/>
              <a:buChar char=""/>
            </a:pPr>
            <a:r>
              <a:rPr lang="en-US" sz="1200" dirty="0">
                <a:solidFill>
                  <a:schemeClr val="tx1">
                    <a:lumMod val="75000"/>
                    <a:lumOff val="25000"/>
                  </a:schemeClr>
                </a:solidFill>
              </a:rPr>
              <a:t>PAPs are designed based on what pharma companies think is the actual price and volume the brand can achieve (if affordability were not a constraint) and return on investment. </a:t>
            </a:r>
          </a:p>
          <a:p>
            <a:pPr marL="342900" marR="0" lvl="0"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Sustainability is the key consideration when designing a PAP. </a:t>
            </a:r>
          </a:p>
          <a:p>
            <a:pPr marL="342900" marR="0" lvl="0"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Other considerations include:</a:t>
            </a:r>
          </a:p>
          <a:p>
            <a:pPr marL="80010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 Cost-value benefit analysis based on size of the opportunity</a:t>
            </a:r>
          </a:p>
          <a:p>
            <a:pPr marL="800100" marR="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Type of cancer and patient base – incidence, prevalence and diagnosis</a:t>
            </a:r>
          </a:p>
          <a:p>
            <a:pPr marL="800100" marR="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Share of patients who are prescribed the brand/drug</a:t>
            </a:r>
          </a:p>
          <a:p>
            <a:pPr marL="800100" marR="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Share of patients prescribed the drug who cannot afford to pay for it</a:t>
            </a:r>
          </a:p>
          <a:p>
            <a:pPr marL="800100" marR="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Competing molecules and generics – to understand the impact on pricing</a:t>
            </a:r>
          </a:p>
          <a:p>
            <a:pPr marL="800100" marR="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Different forms of PAP that can be offered Structured or unstructured</a:t>
            </a:r>
          </a:p>
          <a:p>
            <a:pPr marL="800100" marR="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Controls to prevent misuse of the program</a:t>
            </a:r>
          </a:p>
          <a:p>
            <a:pPr marL="800100" marR="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Cost structures</a:t>
            </a:r>
          </a:p>
          <a:p>
            <a:pPr marL="800100" marR="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Low upfront cost to motivate patients to continue the therapy (*some PAPs </a:t>
            </a:r>
          </a:p>
          <a:p>
            <a:pPr marL="800100" marR="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break the treatment cost into monthly installments for patients)</a:t>
            </a:r>
          </a:p>
          <a:p>
            <a:pPr marL="342900" marR="0" lvl="0"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Program duration: Most PAPs last for one year. However, the spacing of free treatment differs from scheme to scheme. </a:t>
            </a:r>
          </a:p>
          <a:p>
            <a:pPr marL="342900" marR="0" lvl="0"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Distribution model: </a:t>
            </a:r>
            <a:r>
              <a:rPr lang="en-US" sz="1200" dirty="0" err="1">
                <a:solidFill>
                  <a:schemeClr val="tx1">
                    <a:lumMod val="75000"/>
                    <a:lumOff val="25000"/>
                  </a:schemeClr>
                </a:solidFill>
              </a:rPr>
              <a:t>Stockists</a:t>
            </a:r>
            <a:r>
              <a:rPr lang="en-US" sz="1200" dirty="0">
                <a:solidFill>
                  <a:schemeClr val="tx1">
                    <a:lumMod val="75000"/>
                    <a:lumOff val="25000"/>
                  </a:schemeClr>
                </a:solidFill>
              </a:rPr>
              <a:t>, i.e., third-party wholesale distributors for pharmaceutical companies, or directly through the company</a:t>
            </a:r>
            <a:endParaRPr lang="en-US" sz="1200" dirty="0">
              <a:solidFill>
                <a:schemeClr val="tx1">
                  <a:lumMod val="75000"/>
                  <a:lumOff val="25000"/>
                </a:schemeClr>
              </a:solidFill>
            </a:endParaRPr>
          </a:p>
          <a:p>
            <a:pPr marL="80010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Drug could also be directly sent to patient by a medical representative or </a:t>
            </a:r>
            <a:r>
              <a:rPr lang="en-US" sz="1200" dirty="0" err="1">
                <a:solidFill>
                  <a:schemeClr val="tx1">
                    <a:lumMod val="75000"/>
                    <a:lumOff val="25000"/>
                  </a:schemeClr>
                </a:solidFill>
              </a:rPr>
              <a:t>stockist</a:t>
            </a:r>
            <a:r>
              <a:rPr lang="en-US" sz="1200" dirty="0">
                <a:solidFill>
                  <a:schemeClr val="tx1">
                    <a:lumMod val="75000"/>
                    <a:lumOff val="25000"/>
                  </a:schemeClr>
                </a:solidFill>
              </a:rPr>
              <a:t> staff.</a:t>
            </a:r>
            <a:endParaRPr lang="en-US" sz="1200" dirty="0">
              <a:solidFill>
                <a:schemeClr val="tx1">
                  <a:lumMod val="75000"/>
                  <a:lumOff val="25000"/>
                </a:schemeClr>
              </a:solidFill>
            </a:endParaRPr>
          </a:p>
          <a:p>
            <a:pPr marL="800100" lvl="1"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Some PAPs require the patient/caregiver to collect the drug from the </a:t>
            </a:r>
            <a:r>
              <a:rPr lang="en-US" sz="1200" dirty="0" err="1">
                <a:solidFill>
                  <a:schemeClr val="tx1">
                    <a:lumMod val="75000"/>
                    <a:lumOff val="25000"/>
                  </a:schemeClr>
                </a:solidFill>
              </a:rPr>
              <a:t>stockist</a:t>
            </a:r>
            <a:r>
              <a:rPr lang="en-US" sz="1200" dirty="0">
                <a:solidFill>
                  <a:schemeClr val="tx1">
                    <a:lumMod val="75000"/>
                    <a:lumOff val="25000"/>
                  </a:schemeClr>
                </a:solidFill>
              </a:rPr>
              <a:t>.</a:t>
            </a:r>
          </a:p>
          <a:p>
            <a:pPr marL="342900" marR="0" lvl="0"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Logistical cost: If the product requires refrigeration, it will be more expensive to execute the program.</a:t>
            </a:r>
          </a:p>
          <a:p>
            <a:pPr marL="342900" marR="0" lvl="0" indent="-342900" defTabSz="457200">
              <a:lnSpc>
                <a:spcPct val="90000"/>
              </a:lnSpc>
              <a:spcBef>
                <a:spcPts val="1000"/>
              </a:spcBef>
              <a:buClr>
                <a:schemeClr val="accent1"/>
              </a:buClr>
              <a:buFont typeface="Wingdings 3" charset="2"/>
              <a:buChar char=""/>
            </a:pPr>
            <a:r>
              <a:rPr lang="en-US" sz="1200" dirty="0">
                <a:solidFill>
                  <a:schemeClr val="tx1">
                    <a:lumMod val="75000"/>
                    <a:lumOff val="25000"/>
                  </a:schemeClr>
                </a:solidFill>
              </a:rPr>
              <a:t>Patient education program, Especially for a chronic therapy or disease that is symptom-free, to help patients stay positive and ensure they attend the counseling sessions</a:t>
            </a:r>
          </a:p>
          <a:p>
            <a:pPr marL="457200" marR="0">
              <a:lnSpc>
                <a:spcPct val="115000"/>
              </a:lnSpc>
              <a:spcBef>
                <a:spcPts val="0"/>
              </a:spcBef>
              <a:spcAft>
                <a:spcPts val="0"/>
              </a:spcAft>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a:spLocks noGrp="1"/>
          </p:cNvSpPr>
          <p:nvPr>
            <p:ph type="title"/>
          </p:nvPr>
        </p:nvSpPr>
        <p:spPr>
          <a:xfrm>
            <a:off x="206828" y="245382"/>
            <a:ext cx="10515600" cy="462189"/>
          </a:xfrm>
        </p:spPr>
        <p:txBody>
          <a:bodyPr>
            <a:noAutofit/>
          </a:bodyPr>
          <a:lstStyle/>
          <a:p>
            <a:r>
              <a:rPr lang="en-US" sz="2800" dirty="0" smtClean="0"/>
              <a:t>Introduction: Key Considerations for Setting </a:t>
            </a:r>
            <a:r>
              <a:rPr lang="en-US" sz="2800" dirty="0"/>
              <a:t>up PAP’s (5/7)</a:t>
            </a:r>
            <a:endParaRPr lang="en-US" sz="2800" dirty="0"/>
          </a:p>
        </p:txBody>
      </p:sp>
    </p:spTree>
    <p:extLst>
      <p:ext uri="{BB962C8B-B14F-4D97-AF65-F5344CB8AC3E}">
        <p14:creationId xmlns:p14="http://schemas.microsoft.com/office/powerpoint/2010/main" val="374123790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021976" y="1353440"/>
            <a:ext cx="9782095" cy="4318017"/>
          </a:xfrm>
          <a:prstGeom prst="rect">
            <a:avLst/>
          </a:prstGeom>
        </p:spPr>
      </p:pic>
      <p:sp>
        <p:nvSpPr>
          <p:cNvPr id="5" name="Title 1"/>
          <p:cNvSpPr txBox="1">
            <a:spLocks/>
          </p:cNvSpPr>
          <p:nvPr/>
        </p:nvSpPr>
        <p:spPr>
          <a:xfrm>
            <a:off x="206828" y="245382"/>
            <a:ext cx="10515600" cy="4621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Introduction: India-PSP </a:t>
            </a:r>
            <a:r>
              <a:rPr lang="en-US" sz="2800" dirty="0"/>
              <a:t>(Steps to be followed</a:t>
            </a:r>
            <a:r>
              <a:rPr lang="en-US" sz="2800" dirty="0"/>
              <a:t>) (6/7)</a:t>
            </a:r>
            <a:endParaRPr lang="en-US" sz="2800" dirty="0"/>
          </a:p>
        </p:txBody>
      </p:sp>
    </p:spTree>
    <p:extLst>
      <p:ext uri="{BB962C8B-B14F-4D97-AF65-F5344CB8AC3E}">
        <p14:creationId xmlns:p14="http://schemas.microsoft.com/office/powerpoint/2010/main" val="77818699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b5DmTJDF0mye6lSnWT0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47XPIOKh0KH7xKnH5jZ9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b5DmTJDF0mye6lSnWT0k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47XPIOKh0KH7xKnH5jZ9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b5DmTJDF0mye6lSnWT0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47XPIOKh0KH7xKnH5jZ9g"/>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TM10001105[[fn=Crop]]</Template>
  <TotalTime>2480</TotalTime>
  <Words>4348</Words>
  <Application>Microsoft Office PowerPoint</Application>
  <PresentationFormat>Widescreen</PresentationFormat>
  <Paragraphs>607</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ＭＳ Ｐゴシック</vt:lpstr>
      <vt:lpstr>Arial</vt:lpstr>
      <vt:lpstr>ArialMT</vt:lpstr>
      <vt:lpstr>Calibri</vt:lpstr>
      <vt:lpstr>Century Gothic</vt:lpstr>
      <vt:lpstr>Courier New</vt:lpstr>
      <vt:lpstr>Geneva</vt:lpstr>
      <vt:lpstr>Times New Roman</vt:lpstr>
      <vt:lpstr>Verdana</vt:lpstr>
      <vt:lpstr>Wingdings 3</vt:lpstr>
      <vt:lpstr>Wisp</vt:lpstr>
      <vt:lpstr>PowerPoint Presentation</vt:lpstr>
      <vt:lpstr>Content</vt:lpstr>
      <vt:lpstr>Executive Summary</vt:lpstr>
      <vt:lpstr>Introduction: Indian Scenario in Oncology (1/7)</vt:lpstr>
      <vt:lpstr>Introduction: Indian Scenario in Oncology (2/7)</vt:lpstr>
      <vt:lpstr>Introduction: Global Scenario in Oncology (3/7)</vt:lpstr>
      <vt:lpstr> </vt:lpstr>
      <vt:lpstr>Introduction: Key Considerations for Setting up PAP’s (5/7)</vt:lpstr>
      <vt:lpstr>PowerPoint Presentation</vt:lpstr>
      <vt:lpstr>PowerPoint Presentation</vt:lpstr>
      <vt:lpstr>Research Description</vt:lpstr>
      <vt:lpstr>Project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PSP Profile: LEUKAEMIA CARE &amp; AIL (1/2)   A educative &amp; telesupport initiative by Celgene in collaboration with local charity </vt:lpstr>
      <vt:lpstr>PSP Profile: LEUKAEMIA CARE &amp; AIL  (2/2)                                                                                  A educative &amp; telesupport initiative by Celgene in collaboration with local charity </vt:lpstr>
      <vt:lpstr>PowerPoint Presentation</vt:lpstr>
      <vt:lpstr>PowerPoint Presentation</vt:lpstr>
    </vt:vector>
  </TitlesOfParts>
  <Company>EVS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Assessment for Patient Support Program(Oncology) in India</dc:title>
  <dc:creator>Isha Porwal</dc:creator>
  <cp:lastModifiedBy>Prakhar Gupta</cp:lastModifiedBy>
  <cp:revision>73</cp:revision>
  <dcterms:created xsi:type="dcterms:W3CDTF">2016-05-16T10:36:15Z</dcterms:created>
  <dcterms:modified xsi:type="dcterms:W3CDTF">2016-05-18T11:10:46Z</dcterms:modified>
</cp:coreProperties>
</file>