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3" r:id="rId27"/>
    <p:sldId id="282" r:id="rId28"/>
    <p:sldId id="275"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3.jpeg"/><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PowerPoint]Sheet6!PivotTable2</c:name>
    <c:fmtId val="11"/>
  </c:pivotSource>
  <c:chart>
    <c:title>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cked"/>
        <c:varyColors val="0"/>
        <c:ser>
          <c:idx val="0"/>
          <c:order val="0"/>
          <c:tx>
            <c:strRef>
              <c:f>Sheet6!$B$3</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Sheet6!$A$4:$A$20</c:f>
              <c:strCache>
                <c:ptCount val="16"/>
                <c:pt idx="0">
                  <c:v>19</c:v>
                </c:pt>
                <c:pt idx="1">
                  <c:v>20</c:v>
                </c:pt>
                <c:pt idx="2">
                  <c:v>21</c:v>
                </c:pt>
                <c:pt idx="3">
                  <c:v>22</c:v>
                </c:pt>
                <c:pt idx="4">
                  <c:v>23</c:v>
                </c:pt>
                <c:pt idx="5">
                  <c:v>24</c:v>
                </c:pt>
                <c:pt idx="6">
                  <c:v>25</c:v>
                </c:pt>
                <c:pt idx="7">
                  <c:v>26</c:v>
                </c:pt>
                <c:pt idx="8">
                  <c:v>27</c:v>
                </c:pt>
                <c:pt idx="9">
                  <c:v>28</c:v>
                </c:pt>
                <c:pt idx="10">
                  <c:v>30</c:v>
                </c:pt>
                <c:pt idx="11">
                  <c:v>32</c:v>
                </c:pt>
                <c:pt idx="12">
                  <c:v>34</c:v>
                </c:pt>
                <c:pt idx="13">
                  <c:v>35</c:v>
                </c:pt>
                <c:pt idx="14">
                  <c:v>40</c:v>
                </c:pt>
                <c:pt idx="15">
                  <c:v>(blank)</c:v>
                </c:pt>
              </c:strCache>
            </c:strRef>
          </c:cat>
          <c:val>
            <c:numRef>
              <c:f>Sheet6!$B$4:$B$20</c:f>
              <c:numCache>
                <c:formatCode>General</c:formatCode>
                <c:ptCount val="16"/>
                <c:pt idx="0">
                  <c:v>2</c:v>
                </c:pt>
                <c:pt idx="1">
                  <c:v>2</c:v>
                </c:pt>
                <c:pt idx="2">
                  <c:v>3</c:v>
                </c:pt>
                <c:pt idx="3">
                  <c:v>6</c:v>
                </c:pt>
                <c:pt idx="4">
                  <c:v>6</c:v>
                </c:pt>
                <c:pt idx="5">
                  <c:v>5</c:v>
                </c:pt>
                <c:pt idx="6">
                  <c:v>14</c:v>
                </c:pt>
                <c:pt idx="7">
                  <c:v>4</c:v>
                </c:pt>
                <c:pt idx="8">
                  <c:v>1</c:v>
                </c:pt>
                <c:pt idx="9">
                  <c:v>10</c:v>
                </c:pt>
                <c:pt idx="10">
                  <c:v>12</c:v>
                </c:pt>
                <c:pt idx="11">
                  <c:v>2</c:v>
                </c:pt>
                <c:pt idx="12">
                  <c:v>1</c:v>
                </c:pt>
                <c:pt idx="13">
                  <c:v>1</c:v>
                </c:pt>
                <c:pt idx="14">
                  <c:v>1</c:v>
                </c:pt>
                <c:pt idx="15">
                  <c:v>25</c:v>
                </c:pt>
              </c:numCache>
            </c:numRef>
          </c:val>
          <c:smooth val="0"/>
        </c:ser>
        <c:dLbls>
          <c:showLegendKey val="0"/>
          <c:showVal val="0"/>
          <c:showCatName val="0"/>
          <c:showSerName val="0"/>
          <c:showPercent val="0"/>
          <c:showBubbleSize val="0"/>
        </c:dLbls>
        <c:marker val="1"/>
        <c:smooth val="0"/>
        <c:axId val="73274656"/>
        <c:axId val="73275216"/>
      </c:lineChart>
      <c:catAx>
        <c:axId val="7327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crossAx val="73275216"/>
        <c:crosses val="autoZero"/>
        <c:auto val="1"/>
        <c:lblAlgn val="ctr"/>
        <c:lblOffset val="100"/>
        <c:noMultiLvlLbl val="0"/>
      </c:catAx>
      <c:valAx>
        <c:axId val="73275216"/>
        <c:scaling>
          <c:orientation val="minMax"/>
        </c:scaling>
        <c:delete val="0"/>
        <c:axPos val="l"/>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crossAx val="73274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 - Copy.xlsx]Sheet5!PivotTable1</c:name>
    <c:fmtId val="-1"/>
  </c:pivotSource>
  <c:chart>
    <c:autoTitleDeleted val="1"/>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6339311752697579E-2"/>
          <c:y val="1.8094041436309823E-2"/>
          <c:w val="0.88021486897471146"/>
          <c:h val="0.88225163343943713"/>
        </c:manualLayout>
      </c:layout>
      <c:lineChart>
        <c:grouping val="standard"/>
        <c:varyColors val="0"/>
        <c:ser>
          <c:idx val="0"/>
          <c:order val="0"/>
          <c:tx>
            <c:strRef>
              <c:f>Sheet5!$B$3</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Sheet5!$A$4:$A$23</c:f>
              <c:strCache>
                <c:ptCount val="19"/>
                <c:pt idx="0">
                  <c:v>18</c:v>
                </c:pt>
                <c:pt idx="1">
                  <c:v>19</c:v>
                </c:pt>
                <c:pt idx="2">
                  <c:v>20</c:v>
                </c:pt>
                <c:pt idx="3">
                  <c:v>21</c:v>
                </c:pt>
                <c:pt idx="4">
                  <c:v>22</c:v>
                </c:pt>
                <c:pt idx="5">
                  <c:v>23</c:v>
                </c:pt>
                <c:pt idx="6">
                  <c:v>24</c:v>
                </c:pt>
                <c:pt idx="7">
                  <c:v>25</c:v>
                </c:pt>
                <c:pt idx="8">
                  <c:v>26</c:v>
                </c:pt>
                <c:pt idx="9">
                  <c:v>27</c:v>
                </c:pt>
                <c:pt idx="10">
                  <c:v>28</c:v>
                </c:pt>
                <c:pt idx="11">
                  <c:v>30</c:v>
                </c:pt>
                <c:pt idx="12">
                  <c:v>32</c:v>
                </c:pt>
                <c:pt idx="13">
                  <c:v>33</c:v>
                </c:pt>
                <c:pt idx="14">
                  <c:v>34</c:v>
                </c:pt>
                <c:pt idx="15">
                  <c:v>35</c:v>
                </c:pt>
                <c:pt idx="16">
                  <c:v>36</c:v>
                </c:pt>
                <c:pt idx="17">
                  <c:v>40</c:v>
                </c:pt>
                <c:pt idx="18">
                  <c:v>(blank)</c:v>
                </c:pt>
              </c:strCache>
            </c:strRef>
          </c:cat>
          <c:val>
            <c:numRef>
              <c:f>Sheet5!$B$4:$B$23</c:f>
              <c:numCache>
                <c:formatCode>General</c:formatCode>
                <c:ptCount val="19"/>
                <c:pt idx="0">
                  <c:v>1</c:v>
                </c:pt>
                <c:pt idx="1">
                  <c:v>2</c:v>
                </c:pt>
                <c:pt idx="2">
                  <c:v>6</c:v>
                </c:pt>
                <c:pt idx="3">
                  <c:v>8</c:v>
                </c:pt>
                <c:pt idx="4">
                  <c:v>22</c:v>
                </c:pt>
                <c:pt idx="5">
                  <c:v>11</c:v>
                </c:pt>
                <c:pt idx="6">
                  <c:v>15</c:v>
                </c:pt>
                <c:pt idx="7">
                  <c:v>29</c:v>
                </c:pt>
                <c:pt idx="8">
                  <c:v>9</c:v>
                </c:pt>
                <c:pt idx="9">
                  <c:v>1</c:v>
                </c:pt>
                <c:pt idx="10">
                  <c:v>17</c:v>
                </c:pt>
                <c:pt idx="11">
                  <c:v>22</c:v>
                </c:pt>
                <c:pt idx="12">
                  <c:v>6</c:v>
                </c:pt>
                <c:pt idx="13">
                  <c:v>2</c:v>
                </c:pt>
                <c:pt idx="14">
                  <c:v>2</c:v>
                </c:pt>
                <c:pt idx="15">
                  <c:v>11</c:v>
                </c:pt>
                <c:pt idx="16">
                  <c:v>1</c:v>
                </c:pt>
                <c:pt idx="17">
                  <c:v>1</c:v>
                </c:pt>
                <c:pt idx="18">
                  <c:v>4</c:v>
                </c:pt>
              </c:numCache>
            </c:numRef>
          </c:val>
          <c:smooth val="0"/>
        </c:ser>
        <c:dLbls>
          <c:showLegendKey val="0"/>
          <c:showVal val="0"/>
          <c:showCatName val="0"/>
          <c:showSerName val="0"/>
          <c:showPercent val="0"/>
          <c:showBubbleSize val="0"/>
        </c:dLbls>
        <c:marker val="1"/>
        <c:smooth val="0"/>
        <c:axId val="73277456"/>
        <c:axId val="73278016"/>
      </c:lineChart>
      <c:catAx>
        <c:axId val="732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78016"/>
        <c:crosses val="autoZero"/>
        <c:auto val="1"/>
        <c:lblAlgn val="ctr"/>
        <c:lblOffset val="100"/>
        <c:noMultiLvlLbl val="0"/>
      </c:catAx>
      <c:valAx>
        <c:axId val="7327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77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pivotSource>
    <c:name>[PIVOT - Copy.xlsx]Sheet3!PivotTable1</c:name>
    <c:fmtId val="-1"/>
  </c:pivotSource>
  <c:chart>
    <c:title>
      <c:overlay val="0"/>
      <c:spPr>
        <a:noFill/>
        <a:ln>
          <a:noFill/>
        </a:ln>
        <a:effectLst/>
      </c:spPr>
      <c:txPr>
        <a:bodyPr rot="0" spcFirstLastPara="1" vertOverflow="ellipsis" vert="horz" wrap="square" anchor="ctr" anchorCtr="1"/>
        <a:lstStyle/>
        <a:p>
          <a:pPr>
            <a:defRPr lang="en-US"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ivotFmts>
      <c:pivotFmt>
        <c:idx val="0"/>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Sheet3!$B$3</c:f>
              <c:strCache>
                <c:ptCount val="1"/>
                <c:pt idx="0">
                  <c:v>Total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Sheet3!$A$4:$A$19</c:f>
              <c:strCache>
                <c:ptCount val="15"/>
                <c:pt idx="0">
                  <c:v>ABDOMINAL DISTENTION</c:v>
                </c:pt>
                <c:pt idx="1">
                  <c:v>ABNORMAL PRESENTATION</c:v>
                </c:pt>
                <c:pt idx="2">
                  <c:v>ANAEMIA</c:v>
                </c:pt>
                <c:pt idx="3">
                  <c:v>BLEEDING PV</c:v>
                </c:pt>
                <c:pt idx="4">
                  <c:v>FETAL DISTRESS</c:v>
                </c:pt>
                <c:pt idx="5">
                  <c:v>LEAKING PV</c:v>
                </c:pt>
                <c:pt idx="6">
                  <c:v>NOT MENTIONED</c:v>
                </c:pt>
                <c:pt idx="7">
                  <c:v>OTHERS</c:v>
                </c:pt>
                <c:pt idx="8">
                  <c:v>PIH</c:v>
                </c:pt>
                <c:pt idx="9">
                  <c:v>PPH</c:v>
                </c:pt>
                <c:pt idx="10">
                  <c:v>PRE ECLYMPSIA</c:v>
                </c:pt>
                <c:pt idx="11">
                  <c:v>PRE TERM</c:v>
                </c:pt>
                <c:pt idx="12">
                  <c:v>PREVIOUS L S C S</c:v>
                </c:pt>
                <c:pt idx="13">
                  <c:v>PROLONG LABOUR</c:v>
                </c:pt>
                <c:pt idx="14">
                  <c:v>RH -VE</c:v>
                </c:pt>
              </c:strCache>
            </c:strRef>
          </c:cat>
          <c:val>
            <c:numRef>
              <c:f>Sheet3!$B$4:$B$19</c:f>
              <c:numCache>
                <c:formatCode>General</c:formatCode>
                <c:ptCount val="15"/>
                <c:pt idx="0">
                  <c:v>1</c:v>
                </c:pt>
                <c:pt idx="1">
                  <c:v>7</c:v>
                </c:pt>
                <c:pt idx="2">
                  <c:v>9</c:v>
                </c:pt>
                <c:pt idx="3">
                  <c:v>11</c:v>
                </c:pt>
                <c:pt idx="4">
                  <c:v>8</c:v>
                </c:pt>
                <c:pt idx="5">
                  <c:v>7</c:v>
                </c:pt>
                <c:pt idx="6">
                  <c:v>12</c:v>
                </c:pt>
                <c:pt idx="7">
                  <c:v>6</c:v>
                </c:pt>
                <c:pt idx="8">
                  <c:v>1</c:v>
                </c:pt>
                <c:pt idx="9">
                  <c:v>5</c:v>
                </c:pt>
                <c:pt idx="10">
                  <c:v>2</c:v>
                </c:pt>
                <c:pt idx="11">
                  <c:v>6</c:v>
                </c:pt>
                <c:pt idx="12">
                  <c:v>6</c:v>
                </c:pt>
                <c:pt idx="13">
                  <c:v>12</c:v>
                </c:pt>
                <c:pt idx="14">
                  <c:v>2</c:v>
                </c:pt>
              </c:numCache>
            </c:numRef>
          </c:val>
        </c:ser>
        <c:dLbls>
          <c:showLegendKey val="0"/>
          <c:showVal val="1"/>
          <c:showCatName val="0"/>
          <c:showSerName val="0"/>
          <c:showPercent val="0"/>
          <c:showBubbleSize val="0"/>
        </c:dLbls>
        <c:gapWidth val="80"/>
        <c:overlap val="25"/>
        <c:axId val="73280256"/>
        <c:axId val="73280816"/>
      </c:barChart>
      <c:catAx>
        <c:axId val="73280256"/>
        <c:scaling>
          <c:orientation val="minMax"/>
        </c:scaling>
        <c:delete val="0"/>
        <c:axPos val="b"/>
        <c:title>
          <c:tx>
            <c:rich>
              <a:bodyPr rot="0" spcFirstLastPara="1" vertOverflow="ellipsis" vert="horz" wrap="square" anchor="ctr" anchorCtr="1"/>
              <a:lstStyle/>
              <a:p>
                <a:pPr>
                  <a:defRPr lang="en-US" sz="800" b="0" i="0" u="none" strike="noStrike" kern="1200" cap="all" baseline="0">
                    <a:solidFill>
                      <a:schemeClr val="tx1">
                        <a:lumMod val="65000"/>
                        <a:lumOff val="35000"/>
                      </a:schemeClr>
                    </a:solidFill>
                    <a:latin typeface="+mn-lt"/>
                    <a:ea typeface="+mn-ea"/>
                    <a:cs typeface="+mn-cs"/>
                  </a:defRPr>
                </a:pPr>
                <a:r>
                  <a:rPr lang="en-US" sz="800"/>
                  <a:t>reason</a:t>
                </a:r>
              </a:p>
            </c:rich>
          </c:tx>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800" b="0" i="0" u="none" strike="noStrike" kern="1200" cap="none" spc="20" normalizeH="0" baseline="0">
                <a:solidFill>
                  <a:schemeClr val="tx1">
                    <a:lumMod val="65000"/>
                    <a:lumOff val="35000"/>
                  </a:schemeClr>
                </a:solidFill>
                <a:latin typeface="+mn-lt"/>
                <a:ea typeface="+mn-ea"/>
                <a:cs typeface="+mn-cs"/>
              </a:defRPr>
            </a:pPr>
            <a:endParaRPr lang="en-US"/>
          </a:p>
        </c:txPr>
        <c:crossAx val="73280816"/>
        <c:crosses val="autoZero"/>
        <c:auto val="1"/>
        <c:lblAlgn val="ctr"/>
        <c:lblOffset val="100"/>
        <c:noMultiLvlLbl val="0"/>
      </c:catAx>
      <c:valAx>
        <c:axId val="73280816"/>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lang="en-US" sz="900" b="0" i="0" u="none" strike="noStrike" kern="1200" cap="all" baseline="0">
                    <a:solidFill>
                      <a:schemeClr val="tx1">
                        <a:lumMod val="65000"/>
                        <a:lumOff val="35000"/>
                      </a:schemeClr>
                    </a:solidFill>
                    <a:latin typeface="+mn-lt"/>
                    <a:ea typeface="+mn-ea"/>
                    <a:cs typeface="+mn-cs"/>
                  </a:defRPr>
                </a:pPr>
                <a:r>
                  <a:rPr lang="en-US"/>
                  <a:t>frequency</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20" baseline="0">
                <a:solidFill>
                  <a:schemeClr val="tx1">
                    <a:lumMod val="65000"/>
                    <a:lumOff val="35000"/>
                  </a:schemeClr>
                </a:solidFill>
                <a:latin typeface="+mn-lt"/>
                <a:ea typeface="+mn-ea"/>
                <a:cs typeface="+mn-cs"/>
              </a:defRPr>
            </a:pPr>
            <a:endParaRPr lang="en-US"/>
          </a:p>
        </c:txPr>
        <c:crossAx val="73280256"/>
        <c:crosses val="autoZero"/>
        <c:crossBetween val="between"/>
      </c:valAx>
      <c:spPr>
        <a:blipFill>
          <a:blip xmlns:r="http://schemas.openxmlformats.org/officeDocument/2006/relationships" r:embed="rId2"/>
          <a:tile tx="0" ty="0" sx="100000" sy="100000" flip="none" algn="tl"/>
        </a:blipFill>
        <a:ln>
          <a:solidFill>
            <a:schemeClr val="accent1">
              <a:lumMod val="75000"/>
            </a:schemeClr>
          </a:solidFill>
        </a:ln>
        <a:effectLst/>
      </c:spPr>
    </c:plotArea>
    <c:legend>
      <c:legendPos val="r"/>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5/23/2016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497732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641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35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8426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5/23/2016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649371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6467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561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7699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40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5/23/2016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51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5/23/2016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153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5/23/2016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398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spcAft>
                <a:spcPts val="1000"/>
              </a:spcAft>
            </a:pPr>
            <a:r>
              <a:rPr lang="en-US" sz="2400" b="1" dirty="0">
                <a:latin typeface="Times New Roman" panose="02020603050405020304" pitchFamily="18" charset="0"/>
                <a:ea typeface="Cambria" panose="02040503050406030204" pitchFamily="18" charset="0"/>
                <a:cs typeface="Times New Roman" panose="02020603050405020304" pitchFamily="18" charset="0"/>
              </a:rPr>
              <a:t>“Scenario of an emergency obstetric care at 50 bedded SDH (Sub District Hospital) in Lunawada, Mahisagar District of Gujarat.”</a:t>
            </a:r>
            <a:r>
              <a:rPr lang="en-IN" sz="2400" dirty="0">
                <a:latin typeface="Times New Roman" panose="02020603050405020304" pitchFamily="18" charset="0"/>
                <a:ea typeface="Cambria" panose="02040503050406030204" pitchFamily="18" charset="0"/>
                <a:cs typeface="Times New Roman" panose="02020603050405020304" pitchFamily="18" charset="0"/>
              </a:rPr>
              <a:t/>
            </a:r>
            <a:br>
              <a:rPr lang="en-IN" sz="2400" dirty="0">
                <a:latin typeface="Times New Roman" panose="02020603050405020304" pitchFamily="18" charset="0"/>
                <a:ea typeface="Cambria" panose="020405030504060302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79906" y="3956279"/>
            <a:ext cx="7095159" cy="1086237"/>
          </a:xfrm>
        </p:spPr>
        <p:txBody>
          <a:bodyPr>
            <a:noAutofit/>
          </a:bodyPr>
          <a:lstStyle/>
          <a:p>
            <a:r>
              <a:rPr lang="en-IN" sz="2000" dirty="0" smtClean="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SUBMITTED BY </a:t>
            </a:r>
          </a:p>
          <a:p>
            <a:r>
              <a:rPr lang="en-IN" sz="2000" b="1" dirty="0" smtClean="0">
                <a:latin typeface="Times New Roman" panose="02020603050405020304" pitchFamily="18" charset="0"/>
                <a:cs typeface="Times New Roman" panose="02020603050405020304" pitchFamily="18" charset="0"/>
              </a:rPr>
              <a:t>                                                                  SUGANDHA SUMAN</a:t>
            </a:r>
          </a:p>
          <a:p>
            <a:r>
              <a:rPr lang="en-IN" sz="2000" b="1" dirty="0" smtClean="0">
                <a:latin typeface="Times New Roman" panose="02020603050405020304" pitchFamily="18" charset="0"/>
                <a:cs typeface="Times New Roman" panose="02020603050405020304" pitchFamily="18" charset="0"/>
              </a:rPr>
              <a:t>                                                                  PG/14/061</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08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426"/>
            <a:ext cx="9601200" cy="566670"/>
          </a:xfrm>
        </p:spPr>
        <p:txBody>
          <a:bodyPr>
            <a:normAutofit fontScale="90000"/>
          </a:bodyPr>
          <a:lstStyle/>
          <a:p>
            <a:r>
              <a:rPr lang="en-US" b="1" dirty="0"/>
              <a:t>BACKGROUND</a:t>
            </a:r>
            <a:endParaRPr lang="en-US" dirty="0"/>
          </a:p>
        </p:txBody>
      </p:sp>
      <p:sp>
        <p:nvSpPr>
          <p:cNvPr id="3" name="Content Placeholder 2"/>
          <p:cNvSpPr>
            <a:spLocks noGrp="1"/>
          </p:cNvSpPr>
          <p:nvPr>
            <p:ph idx="1"/>
          </p:nvPr>
        </p:nvSpPr>
        <p:spPr>
          <a:xfrm>
            <a:off x="1371600" y="940157"/>
            <a:ext cx="9601200" cy="5628067"/>
          </a:xfrm>
        </p:spPr>
        <p:txBody>
          <a:bodyPr/>
          <a:lstStyle/>
          <a:p>
            <a:r>
              <a:rPr lang="en-US" dirty="0"/>
              <a:t> “Complications related to pregnancy and childbirth is the leading causes of mortality and morbidity of women of reproductive age in many parts of the developing world. </a:t>
            </a:r>
            <a:endParaRPr lang="en-US" dirty="0" smtClean="0"/>
          </a:p>
          <a:p>
            <a:r>
              <a:rPr lang="en-US" dirty="0" smtClean="0"/>
              <a:t>Most </a:t>
            </a:r>
            <a:r>
              <a:rPr lang="en-US" dirty="0"/>
              <a:t>of these deaths, health problems and injuries are preventable through improved access to adequate health-care services, including safe and effective family planning methods and emergency obstetric </a:t>
            </a:r>
            <a:r>
              <a:rPr lang="en-US" dirty="0" smtClean="0"/>
              <a:t>care.</a:t>
            </a:r>
            <a:r>
              <a:rPr lang="en-US" baseline="30000" dirty="0" smtClean="0"/>
              <a:t>2</a:t>
            </a:r>
            <a:endParaRPr lang="en-US" dirty="0"/>
          </a:p>
          <a:p>
            <a:r>
              <a:rPr lang="en-US" dirty="0" smtClean="0"/>
              <a:t>In </a:t>
            </a:r>
            <a:r>
              <a:rPr lang="en-US" dirty="0"/>
              <a:t>order to reduce maternal mortality, Emergency Obstetric Care (</a:t>
            </a:r>
            <a:r>
              <a:rPr lang="en-US" dirty="0" err="1"/>
              <a:t>EmOC</a:t>
            </a:r>
            <a:r>
              <a:rPr lang="en-US" dirty="0"/>
              <a:t>) must be available and accessible to all women</a:t>
            </a:r>
            <a:r>
              <a:rPr lang="en-US" dirty="0" smtClean="0"/>
              <a:t>.</a:t>
            </a:r>
          </a:p>
          <a:p>
            <a:r>
              <a:rPr lang="en-IN" dirty="0"/>
              <a:t>India’s MMR is reducing at an average of 4.5 per cent annually, it has to bring down the MMR at the annual rate of 5.5% to meet the </a:t>
            </a:r>
            <a:r>
              <a:rPr lang="en-IN" dirty="0" smtClean="0"/>
              <a:t>Millennium </a:t>
            </a:r>
            <a:r>
              <a:rPr lang="en-IN" dirty="0"/>
              <a:t>Development </a:t>
            </a:r>
            <a:r>
              <a:rPr lang="en-IN" dirty="0" smtClean="0"/>
              <a:t>Goal.</a:t>
            </a:r>
            <a:r>
              <a:rPr lang="en-IN" baseline="30000" dirty="0" smtClean="0"/>
              <a:t>3</a:t>
            </a:r>
            <a:endParaRPr lang="en-US" dirty="0"/>
          </a:p>
          <a:p>
            <a:r>
              <a:rPr lang="en-US" dirty="0"/>
              <a:t>Obstetric emergencies are the leading causes of maternal mortality worldwide and particularly in developing countries where lack of transport facilities, financial constraints due to poverty, illiteracy, ignorance, inadequate health infrastructure and meagre blood bank facilities combine to magnify the problem.</a:t>
            </a:r>
          </a:p>
          <a:p>
            <a:endParaRPr lang="en-US" dirty="0"/>
          </a:p>
        </p:txBody>
      </p:sp>
    </p:spTree>
    <p:extLst>
      <p:ext uri="{BB962C8B-B14F-4D97-AF65-F5344CB8AC3E}">
        <p14:creationId xmlns:p14="http://schemas.microsoft.com/office/powerpoint/2010/main" val="3832667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781" y="45076"/>
            <a:ext cx="9601200" cy="611747"/>
          </a:xfrm>
        </p:spPr>
        <p:txBody>
          <a:bodyPr>
            <a:normAutofit fontScale="90000"/>
          </a:bodyPr>
          <a:lstStyle/>
          <a:p>
            <a:r>
              <a:rPr lang="en-IN" b="1" dirty="0"/>
              <a:t>PROBLEM STATEMENT</a:t>
            </a:r>
            <a:endParaRPr lang="en-US" dirty="0"/>
          </a:p>
        </p:txBody>
      </p:sp>
      <p:sp>
        <p:nvSpPr>
          <p:cNvPr id="3" name="Content Placeholder 2"/>
          <p:cNvSpPr>
            <a:spLocks noGrp="1"/>
          </p:cNvSpPr>
          <p:nvPr>
            <p:ph idx="1"/>
          </p:nvPr>
        </p:nvSpPr>
        <p:spPr>
          <a:xfrm>
            <a:off x="1371599" y="746975"/>
            <a:ext cx="10476963" cy="5924281"/>
          </a:xfrm>
        </p:spPr>
        <p:txBody>
          <a:bodyPr/>
          <a:lstStyle/>
          <a:p>
            <a:r>
              <a:rPr lang="en-IN" dirty="0"/>
              <a:t>Each year, some 360,000 women worldwide die from complications of pregnancy and </a:t>
            </a:r>
            <a:r>
              <a:rPr lang="en-IN" dirty="0" smtClean="0"/>
              <a:t>childbirth.</a:t>
            </a:r>
            <a:r>
              <a:rPr lang="en-IN" baseline="30000" dirty="0"/>
              <a:t>4</a:t>
            </a:r>
            <a:r>
              <a:rPr lang="en-IN" dirty="0" smtClean="0"/>
              <a:t> </a:t>
            </a:r>
            <a:r>
              <a:rPr lang="en-IN" dirty="0"/>
              <a:t>99% of maternal deaths occur in the developing world, which is also the location of the majority of humanitarian emergencies; Africa and Asia together account for 95% of maternal </a:t>
            </a:r>
            <a:r>
              <a:rPr lang="en-IN" dirty="0" smtClean="0"/>
              <a:t>deaths.</a:t>
            </a:r>
            <a:r>
              <a:rPr lang="en-IN" baseline="30000" dirty="0"/>
              <a:t>5</a:t>
            </a:r>
            <a:endParaRPr lang="en-US" dirty="0"/>
          </a:p>
          <a:p>
            <a:r>
              <a:rPr lang="en-IN" dirty="0"/>
              <a:t>India accounts for the maximum number of maternal deaths in the world — 17 percent or nearly 50,000 of the 2.89 lakh women who died as a result of complications due to pregnancy or childbearing in </a:t>
            </a:r>
            <a:r>
              <a:rPr lang="en-IN" dirty="0" smtClean="0"/>
              <a:t>2013.</a:t>
            </a:r>
            <a:r>
              <a:rPr lang="en-IN" baseline="30000" dirty="0"/>
              <a:t>6</a:t>
            </a:r>
            <a:r>
              <a:rPr lang="en-IN" baseline="30000" dirty="0" smtClean="0"/>
              <a:t> </a:t>
            </a:r>
          </a:p>
          <a:p>
            <a:r>
              <a:rPr lang="en-US" dirty="0" smtClean="0"/>
              <a:t>As </a:t>
            </a:r>
            <a:r>
              <a:rPr lang="en-US" dirty="0"/>
              <a:t>per the Sample Registration System (SRS), Registrar General of India (RGI-SRS), Maternal Mortality Ratio (MMR) has shown a decline from 212 per 100,000 live births in the period 2007-09 to 178 per 100,000 live births in the period 2010- 12 and 167 in </a:t>
            </a:r>
            <a:r>
              <a:rPr lang="en-US" dirty="0" smtClean="0"/>
              <a:t>2011-2013</a:t>
            </a:r>
            <a:r>
              <a:rPr lang="en-US" b="1" dirty="0" smtClean="0"/>
              <a:t>.</a:t>
            </a:r>
            <a:r>
              <a:rPr lang="en-US" baseline="30000" dirty="0"/>
              <a:t>7</a:t>
            </a:r>
            <a:endParaRPr lang="en-US" baseline="30000" dirty="0" smtClean="0"/>
          </a:p>
          <a:p>
            <a:r>
              <a:rPr lang="en-US" dirty="0" smtClean="0"/>
              <a:t>According </a:t>
            </a:r>
            <a:r>
              <a:rPr lang="en-US" dirty="0"/>
              <a:t>to SRS 2011-2013 MMR of Gujarat is </a:t>
            </a:r>
            <a:r>
              <a:rPr lang="en-US" dirty="0" smtClean="0"/>
              <a:t>112.</a:t>
            </a:r>
            <a:r>
              <a:rPr lang="en-US" baseline="30000" dirty="0"/>
              <a:t>8</a:t>
            </a:r>
            <a:endParaRPr lang="en-US" baseline="30000" dirty="0" smtClean="0"/>
          </a:p>
          <a:p>
            <a:r>
              <a:rPr lang="en-US" dirty="0" smtClean="0"/>
              <a:t> </a:t>
            </a:r>
            <a:r>
              <a:rPr lang="en-US" dirty="0"/>
              <a:t>Causes of maternal mortality include postpartum hemorrhage, eclampsia, obstructed labor, and sepsis which need utmost attention</a:t>
            </a:r>
            <a:r>
              <a:rPr lang="en-US" dirty="0" smtClean="0"/>
              <a:t>.</a:t>
            </a:r>
          </a:p>
          <a:p>
            <a:r>
              <a:rPr lang="en-US" dirty="0" smtClean="0"/>
              <a:t> </a:t>
            </a:r>
            <a:r>
              <a:rPr lang="en-US" dirty="0"/>
              <a:t>Basic emergency obstetric interventions, such as antibiotics, oxytocic’s, anticonvulsants, manual removal of placenta, and instrumented vaginal delivery, are vital to improve the chance of survival.</a:t>
            </a:r>
          </a:p>
          <a:p>
            <a:endParaRPr lang="en-US" dirty="0"/>
          </a:p>
        </p:txBody>
      </p:sp>
    </p:spTree>
    <p:extLst>
      <p:ext uri="{BB962C8B-B14F-4D97-AF65-F5344CB8AC3E}">
        <p14:creationId xmlns:p14="http://schemas.microsoft.com/office/powerpoint/2010/main" val="322568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472"/>
            <a:ext cx="9601200" cy="560230"/>
          </a:xfrm>
        </p:spPr>
        <p:txBody>
          <a:bodyPr>
            <a:normAutofit fontScale="90000"/>
          </a:bodyPr>
          <a:lstStyle/>
          <a:p>
            <a:r>
              <a:rPr lang="en-IN" b="1" dirty="0"/>
              <a:t>RATIONALE</a:t>
            </a:r>
            <a:endParaRPr lang="en-US" dirty="0"/>
          </a:p>
        </p:txBody>
      </p:sp>
      <p:sp>
        <p:nvSpPr>
          <p:cNvPr id="3" name="Content Placeholder 2"/>
          <p:cNvSpPr>
            <a:spLocks noGrp="1"/>
          </p:cNvSpPr>
          <p:nvPr>
            <p:ph idx="1"/>
          </p:nvPr>
        </p:nvSpPr>
        <p:spPr>
          <a:xfrm>
            <a:off x="1371600" y="850006"/>
            <a:ext cx="10425448" cy="5422006"/>
          </a:xfrm>
        </p:spPr>
        <p:txBody>
          <a:bodyPr/>
          <a:lstStyle/>
          <a:p>
            <a:r>
              <a:rPr lang="en-IN" dirty="0"/>
              <a:t>Globally, 75% of maternal deaths are due to five causes, all of which are treatable. These causes are: Haemorrhage, Obstructed labour, Sepsis (infection), Eclampsia (convulsions) and unsafe </a:t>
            </a:r>
            <a:r>
              <a:rPr lang="en-IN" dirty="0" smtClean="0"/>
              <a:t>abortions.</a:t>
            </a:r>
            <a:r>
              <a:rPr lang="en-IN" baseline="30000" dirty="0" smtClean="0"/>
              <a:t>9</a:t>
            </a:r>
          </a:p>
          <a:p>
            <a:r>
              <a:rPr lang="en-IN" dirty="0" smtClean="0"/>
              <a:t>Anaemia </a:t>
            </a:r>
            <a:r>
              <a:rPr lang="en-IN" dirty="0"/>
              <a:t>is also a leading cause of referral and sometimes maternal death also according to SRS 1998 –Registrar General of India 19% deaths occurred due to anaemia</a:t>
            </a:r>
            <a:r>
              <a:rPr lang="en-IN" dirty="0" smtClean="0"/>
              <a:t>.</a:t>
            </a:r>
          </a:p>
          <a:p>
            <a:r>
              <a:rPr lang="en-IN" dirty="0" smtClean="0"/>
              <a:t> </a:t>
            </a:r>
            <a:r>
              <a:rPr lang="en-IN" dirty="0"/>
              <a:t>Obstetric care is cornerstone to reduce MMR s</a:t>
            </a:r>
            <a:r>
              <a:rPr lang="en-IN" dirty="0" smtClean="0"/>
              <a:t>o </a:t>
            </a:r>
            <a:r>
              <a:rPr lang="en-IN" dirty="0"/>
              <a:t>it is important to focus on the type and quality of obstetric care provided in the government setup and to find out the constraints in providing effective emergency obstetric care</a:t>
            </a:r>
            <a:r>
              <a:rPr lang="en-IN" dirty="0" smtClean="0"/>
              <a:t>.</a:t>
            </a:r>
          </a:p>
          <a:p>
            <a:r>
              <a:rPr lang="en-IN" dirty="0" smtClean="0"/>
              <a:t> </a:t>
            </a:r>
            <a:r>
              <a:rPr lang="en-IN" dirty="0"/>
              <a:t>Also there are very few studies which particularly emphasis on the services provided and common indication of referral in pregnancy related cases that’s why this study is of immense importance.</a:t>
            </a:r>
            <a:endParaRPr lang="en-US" dirty="0"/>
          </a:p>
          <a:p>
            <a:endParaRPr lang="en-US" dirty="0"/>
          </a:p>
        </p:txBody>
      </p:sp>
    </p:spTree>
    <p:extLst>
      <p:ext uri="{BB962C8B-B14F-4D97-AF65-F5344CB8AC3E}">
        <p14:creationId xmlns:p14="http://schemas.microsoft.com/office/powerpoint/2010/main" val="232593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499056"/>
          </a:xfrm>
        </p:spPr>
        <p:txBody>
          <a:bodyPr>
            <a:normAutofit fontScale="90000"/>
          </a:bodyPr>
          <a:lstStyle/>
          <a:p>
            <a:r>
              <a:rPr lang="en-US" b="1" dirty="0"/>
              <a:t>OBJECTIVES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To identify the trends of tertiary care referrals by Lunawada sub district hospital Mahisagar district of Gujarat.</a:t>
            </a:r>
          </a:p>
          <a:p>
            <a:pPr lvl="0"/>
            <a:r>
              <a:rPr lang="en-US" dirty="0"/>
              <a:t>To identify the obstetric services provided by Lunawada sub district hospital of Mahisagar district of Gujarat.</a:t>
            </a:r>
          </a:p>
          <a:p>
            <a:pPr lvl="0"/>
            <a:r>
              <a:rPr lang="en-US" dirty="0"/>
              <a:t>To identify the types of obstetric emergency attended by Lunawada sub district hospital of Mahisagar district of Gujarat.</a:t>
            </a:r>
          </a:p>
        </p:txBody>
      </p:sp>
    </p:spTree>
    <p:extLst>
      <p:ext uri="{BB962C8B-B14F-4D97-AF65-F5344CB8AC3E}">
        <p14:creationId xmlns:p14="http://schemas.microsoft.com/office/powerpoint/2010/main" val="1818136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3030"/>
            <a:ext cx="9601200" cy="759855"/>
          </a:xfrm>
        </p:spPr>
        <p:txBody>
          <a:bodyPr>
            <a:normAutofit fontScale="90000"/>
          </a:bodyPr>
          <a:lstStyle/>
          <a:p>
            <a:r>
              <a:rPr lang="en-US" b="1" dirty="0"/>
              <a:t>METHODOLOGY</a:t>
            </a:r>
            <a:r>
              <a:rPr lang="en-US" dirty="0"/>
              <a:t/>
            </a:r>
            <a:br>
              <a:rPr lang="en-US" dirty="0"/>
            </a:br>
            <a:endParaRPr lang="en-US" dirty="0"/>
          </a:p>
        </p:txBody>
      </p:sp>
      <p:sp>
        <p:nvSpPr>
          <p:cNvPr id="3" name="Content Placeholder 2"/>
          <p:cNvSpPr>
            <a:spLocks noGrp="1"/>
          </p:cNvSpPr>
          <p:nvPr>
            <p:ph idx="1"/>
          </p:nvPr>
        </p:nvSpPr>
        <p:spPr>
          <a:xfrm>
            <a:off x="785610" y="734096"/>
            <a:ext cx="11406389" cy="5962918"/>
          </a:xfrm>
        </p:spPr>
        <p:txBody>
          <a:bodyPr>
            <a:normAutofit lnSpcReduction="10000"/>
          </a:bodyPr>
          <a:lstStyle/>
          <a:p>
            <a:r>
              <a:rPr lang="en-US" b="1" dirty="0"/>
              <a:t>STUDY TYPE: </a:t>
            </a:r>
            <a:r>
              <a:rPr lang="en-US" dirty="0"/>
              <a:t>Retrospective secondary data analysis</a:t>
            </a:r>
          </a:p>
          <a:p>
            <a:r>
              <a:rPr lang="en-US" b="1" dirty="0"/>
              <a:t>STUDY AREA</a:t>
            </a:r>
            <a:r>
              <a:rPr lang="en-US" dirty="0"/>
              <a:t>: This study will be conducted in 50 bedded sub district hospital of Lunawada, Mahisagar district of Gujarat.</a:t>
            </a:r>
          </a:p>
          <a:p>
            <a:r>
              <a:rPr lang="en-US" b="1" dirty="0"/>
              <a:t>STUDY POPULATION</a:t>
            </a:r>
            <a:r>
              <a:rPr lang="en-US" dirty="0"/>
              <a:t>: All the pregnancy related cases which are admitted to the cottage hospital Lunawada.</a:t>
            </a:r>
          </a:p>
          <a:p>
            <a:r>
              <a:rPr lang="en-US" b="1" dirty="0"/>
              <a:t>STUDY DURATION: </a:t>
            </a:r>
            <a:r>
              <a:rPr lang="en-US" dirty="0"/>
              <a:t>February 2016 to April 2016</a:t>
            </a:r>
          </a:p>
          <a:p>
            <a:r>
              <a:rPr lang="en-US" b="1" dirty="0"/>
              <a:t>SAMPLE SIZE</a:t>
            </a:r>
            <a:r>
              <a:rPr lang="en-US" dirty="0"/>
              <a:t>: All the obstetric cases admitted in SDH hospital Lunawada from1st January 2015 to 31</a:t>
            </a:r>
            <a:r>
              <a:rPr lang="en-US" baseline="30000" dirty="0"/>
              <a:t>st</a:t>
            </a:r>
            <a:r>
              <a:rPr lang="en-US" dirty="0"/>
              <a:t> December 2015.</a:t>
            </a:r>
          </a:p>
          <a:p>
            <a:r>
              <a:rPr lang="en-US" b="1" dirty="0"/>
              <a:t>TOOLS AND TECHNIQUES</a:t>
            </a:r>
            <a:r>
              <a:rPr lang="en-US" dirty="0"/>
              <a:t>: Data was gathered from patient case files, labor room registers and 108 registers. Data was analyzed with the help of Microsoft excel.</a:t>
            </a:r>
          </a:p>
          <a:p>
            <a:r>
              <a:rPr lang="en-US" b="1" dirty="0"/>
              <a:t>ETHICAL CONSIDERATION</a:t>
            </a:r>
            <a:r>
              <a:rPr lang="en-US" dirty="0"/>
              <a:t>: Permission from authorities has been taken which includes hospital medical Superintendent and CDHO (Chief District Health Officer)</a:t>
            </a:r>
          </a:p>
          <a:p>
            <a:r>
              <a:rPr lang="en-US" b="1" dirty="0"/>
              <a:t>LIMITAIONS OF THE STUDY: </a:t>
            </a:r>
            <a:endParaRPr lang="en-US" dirty="0"/>
          </a:p>
          <a:p>
            <a:pPr lvl="0"/>
            <a:r>
              <a:rPr lang="en-US" dirty="0"/>
              <a:t>Inadequate documentation of major areas like no of gravida, type of anemia &amp; demographic profile of study population.</a:t>
            </a:r>
          </a:p>
          <a:p>
            <a:r>
              <a:rPr lang="en-US" dirty="0"/>
              <a:t>The paucity of such studies in obstetric referral related issues was a limitation in this study and more such studies are needed to get the complete picture</a:t>
            </a:r>
          </a:p>
        </p:txBody>
      </p:sp>
    </p:spTree>
    <p:extLst>
      <p:ext uri="{BB962C8B-B14F-4D97-AF65-F5344CB8AC3E}">
        <p14:creationId xmlns:p14="http://schemas.microsoft.com/office/powerpoint/2010/main" val="304179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6214"/>
            <a:ext cx="9601200" cy="592428"/>
          </a:xfrm>
        </p:spPr>
        <p:txBody>
          <a:bodyPr>
            <a:normAutofit fontScale="90000"/>
          </a:bodyPr>
          <a:lstStyle/>
          <a:p>
            <a:r>
              <a:rPr lang="en-US" b="1" dirty="0"/>
              <a:t>RESULT</a:t>
            </a:r>
            <a:r>
              <a:rPr lang="en-US" dirty="0"/>
              <a:t> </a:t>
            </a:r>
            <a:br>
              <a:rPr lang="en-US" dirty="0"/>
            </a:br>
            <a:endParaRPr lang="en-US" dirty="0"/>
          </a:p>
        </p:txBody>
      </p:sp>
      <p:sp>
        <p:nvSpPr>
          <p:cNvPr id="3" name="Content Placeholder 2"/>
          <p:cNvSpPr>
            <a:spLocks noGrp="1"/>
          </p:cNvSpPr>
          <p:nvPr>
            <p:ph idx="1"/>
          </p:nvPr>
        </p:nvSpPr>
        <p:spPr>
          <a:xfrm>
            <a:off x="1268569" y="1094704"/>
            <a:ext cx="10695904" cy="5576552"/>
          </a:xfrm>
        </p:spPr>
        <p:txBody>
          <a:bodyPr/>
          <a:lstStyle/>
          <a:p>
            <a:r>
              <a:rPr lang="en-US" dirty="0"/>
              <a:t>T</a:t>
            </a:r>
            <a:r>
              <a:rPr lang="en-US" dirty="0" smtClean="0"/>
              <a:t>otal 265 </a:t>
            </a:r>
            <a:r>
              <a:rPr lang="en-US" dirty="0"/>
              <a:t>obstetric cases has been attended in the study period out of which 170 (64.5%) women delivered and 95 (35.85%) women were referred. So, the referral rate was 35.85%.</a:t>
            </a:r>
          </a:p>
          <a:p>
            <a:r>
              <a:rPr lang="en-US" dirty="0"/>
              <a:t>Among 170 delivered cases 66 (38.8%) </a:t>
            </a:r>
            <a:r>
              <a:rPr lang="en-US" dirty="0" smtClean="0"/>
              <a:t>child are </a:t>
            </a:r>
            <a:r>
              <a:rPr lang="en-US" dirty="0"/>
              <a:t>underweight, 100 (58.8%) are normal and in 4 (2.35%) weight has not been recorded</a:t>
            </a:r>
            <a:r>
              <a:rPr lang="en-US" dirty="0" smtClean="0"/>
              <a:t>.</a:t>
            </a:r>
          </a:p>
          <a:p>
            <a:r>
              <a:rPr lang="en-US" b="1" dirty="0"/>
              <a:t>Age wise distribution of referred cases. </a:t>
            </a: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12676030"/>
              </p:ext>
            </p:extLst>
          </p:nvPr>
        </p:nvGraphicFramePr>
        <p:xfrm>
          <a:off x="1268570" y="3129565"/>
          <a:ext cx="4850876" cy="3073595"/>
        </p:xfrm>
        <a:graphic>
          <a:graphicData uri="http://schemas.openxmlformats.org/drawingml/2006/table">
            <a:tbl>
              <a:tblPr firstRow="1" firstCol="1" bandRow="1"/>
              <a:tblGrid>
                <a:gridCol w="1798638"/>
                <a:gridCol w="1457987"/>
                <a:gridCol w="1594251"/>
              </a:tblGrid>
              <a:tr h="570151">
                <a:tc>
                  <a:txBody>
                    <a:bodyPr/>
                    <a:lstStyle/>
                    <a:p>
                      <a:pPr marL="0" marR="0" algn="just">
                        <a:spcBef>
                          <a:spcPts val="0"/>
                        </a:spcBef>
                        <a:spcAft>
                          <a:spcPts val="0"/>
                        </a:spcAft>
                      </a:pPr>
                      <a:r>
                        <a:rPr lang="en-US" sz="1800" b="1" dirty="0">
                          <a:effectLst/>
                          <a:latin typeface="Times New Roman" panose="02020603050405020304" pitchFamily="18" charset="0"/>
                          <a:ea typeface="Cambria" panose="02040503050406030204" pitchFamily="18" charset="0"/>
                          <a:cs typeface="Shruti" panose="020B0502040204020203" pitchFamily="34" charset="0"/>
                        </a:rPr>
                        <a:t>Age of mother</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b="1">
                          <a:effectLst/>
                          <a:latin typeface="Times New Roman" panose="02020603050405020304" pitchFamily="18" charset="0"/>
                          <a:ea typeface="Cambria" panose="02040503050406030204" pitchFamily="18" charset="0"/>
                          <a:cs typeface="Shruti" panose="020B0502040204020203" pitchFamily="34" charset="0"/>
                        </a:rPr>
                        <a:t>Frequency</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b="1" dirty="0">
                          <a:effectLst/>
                          <a:latin typeface="Times New Roman" panose="02020603050405020304" pitchFamily="18" charset="0"/>
                          <a:ea typeface="Cambria" panose="02040503050406030204" pitchFamily="18" charset="0"/>
                          <a:cs typeface="Shruti" panose="020B0502040204020203" pitchFamily="34" charset="0"/>
                        </a:rPr>
                        <a:t>Percentage</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01">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Less than 19 years</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0</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0</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01">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19-30</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65</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68.42</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01">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31-40</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5</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5.26</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01">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Blank</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25</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26.31</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701">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Total</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Cambria" panose="02040503050406030204" pitchFamily="18" charset="0"/>
                          <a:cs typeface="Shruti" panose="020B0502040204020203" pitchFamily="34" charset="0"/>
                        </a:rPr>
                        <a:t>95</a:t>
                      </a:r>
                      <a:endParaRPr lang="en-US" sz="180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panose="02020603050405020304" pitchFamily="18" charset="0"/>
                          <a:ea typeface="Cambria" panose="02040503050406030204" pitchFamily="18" charset="0"/>
                          <a:cs typeface="Shruti" panose="020B0502040204020203" pitchFamily="34" charset="0"/>
                        </a:rPr>
                        <a:t>100</a:t>
                      </a:r>
                      <a:endParaRPr lang="en-US" sz="1800" dirty="0">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8250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140676"/>
            <a:ext cx="10177975" cy="1209821"/>
          </a:xfrm>
        </p:spPr>
        <p:txBody>
          <a:bodyPr>
            <a:normAutofit fontScale="90000"/>
          </a:bodyPr>
          <a:lstStyle/>
          <a:p>
            <a:r>
              <a:rPr lang="en-US" b="1" dirty="0"/>
              <a:t>Graph showing frequency distribution by age of referred cases.</a:t>
            </a:r>
            <a:endParaRPr lang="en-US" dirty="0"/>
          </a:p>
        </p:txBody>
      </p:sp>
      <p:sp>
        <p:nvSpPr>
          <p:cNvPr id="3" name="Content Placeholder 2"/>
          <p:cNvSpPr>
            <a:spLocks noGrp="1"/>
          </p:cNvSpPr>
          <p:nvPr>
            <p:ph idx="1"/>
          </p:nvPr>
        </p:nvSpPr>
        <p:spPr>
          <a:xfrm>
            <a:off x="1371600" y="1533378"/>
            <a:ext cx="10501532" cy="4853354"/>
          </a:xfrm>
        </p:spPr>
        <p:txBody>
          <a:bodyPr/>
          <a:lstStyle/>
          <a:p>
            <a:r>
              <a:rPr lang="en-US" dirty="0"/>
              <a:t>Average age of pregnant women was 26.07 years and the age distribution curve shows two peaks. Women aged more than 30 years were 5 that is (5.26%) and less than 19 years were 0</a:t>
            </a:r>
            <a:r>
              <a:rPr lang="en-US" dirty="0" smtClean="0"/>
              <a:t>.</a:t>
            </a:r>
          </a:p>
          <a:p>
            <a:pPr marL="0" indent="0">
              <a:buNone/>
            </a:pPr>
            <a:endParaRPr lang="en-US" dirty="0"/>
          </a:p>
          <a:p>
            <a:endParaRPr lang="en-US" dirty="0"/>
          </a:p>
        </p:txBody>
      </p:sp>
      <p:graphicFrame>
        <p:nvGraphicFramePr>
          <p:cNvPr id="5" name="Chart 4"/>
          <p:cNvGraphicFramePr/>
          <p:nvPr>
            <p:extLst>
              <p:ext uri="{D42A27DB-BD31-4B8C-83A1-F6EECF244321}">
                <p14:modId xmlns:p14="http://schemas.microsoft.com/office/powerpoint/2010/main" val="2238903586"/>
              </p:ext>
            </p:extLst>
          </p:nvPr>
        </p:nvGraphicFramePr>
        <p:xfrm>
          <a:off x="2124223" y="2616592"/>
          <a:ext cx="8848578" cy="3770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08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6611"/>
            <a:ext cx="10135772" cy="675247"/>
          </a:xfrm>
        </p:spPr>
        <p:txBody>
          <a:bodyPr>
            <a:normAutofit fontScale="90000"/>
          </a:bodyPr>
          <a:lstStyle/>
          <a:p>
            <a:r>
              <a:rPr lang="en-US" b="1" dirty="0"/>
              <a:t>Age wise distribution of Delivered cases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335494"/>
              </p:ext>
            </p:extLst>
          </p:nvPr>
        </p:nvGraphicFramePr>
        <p:xfrm>
          <a:off x="1371601" y="1674053"/>
          <a:ext cx="8996288" cy="4135903"/>
        </p:xfrm>
        <a:graphic>
          <a:graphicData uri="http://schemas.openxmlformats.org/drawingml/2006/table">
            <a:tbl>
              <a:tblPr firstRow="1" firstCol="1" bandRow="1">
                <a:tableStyleId>{5C22544A-7EE6-4342-B048-85BDC9FD1C3A}</a:tableStyleId>
              </a:tblPr>
              <a:tblGrid>
                <a:gridCol w="3564909"/>
                <a:gridCol w="2366937"/>
                <a:gridCol w="3064442"/>
              </a:tblGrid>
              <a:tr h="1518497">
                <a:tc>
                  <a:txBody>
                    <a:bodyPr/>
                    <a:lstStyle/>
                    <a:p>
                      <a:pPr marL="0" marR="0" algn="just">
                        <a:spcBef>
                          <a:spcPts val="0"/>
                        </a:spcBef>
                        <a:spcAft>
                          <a:spcPts val="0"/>
                        </a:spcAft>
                      </a:pPr>
                      <a:r>
                        <a:rPr lang="en-US" sz="1800" dirty="0">
                          <a:solidFill>
                            <a:schemeClr val="tx1"/>
                          </a:solidFill>
                          <a:effectLst/>
                        </a:rPr>
                        <a:t>Age of mother</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just">
                        <a:spcBef>
                          <a:spcPts val="0"/>
                        </a:spcBef>
                        <a:spcAft>
                          <a:spcPts val="0"/>
                        </a:spcAft>
                      </a:pPr>
                      <a:r>
                        <a:rPr lang="en-US" sz="1800" dirty="0">
                          <a:solidFill>
                            <a:schemeClr val="tx1"/>
                          </a:solidFill>
                          <a:effectLst/>
                        </a:rPr>
                        <a:t>Frequency</a:t>
                      </a:r>
                      <a:endParaRPr lang="en-US" sz="1800" dirty="0">
                        <a:solidFill>
                          <a:srgbClr val="FFC000"/>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just">
                        <a:spcBef>
                          <a:spcPts val="0"/>
                        </a:spcBef>
                        <a:spcAft>
                          <a:spcPts val="0"/>
                        </a:spcAft>
                      </a:pPr>
                      <a:r>
                        <a:rPr lang="en-US" sz="1800" dirty="0">
                          <a:solidFill>
                            <a:schemeClr val="tx1"/>
                          </a:solidFill>
                          <a:effectLst/>
                        </a:rPr>
                        <a:t>Percentage</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r h="859150">
                <a:tc>
                  <a:txBody>
                    <a:bodyPr/>
                    <a:lstStyle/>
                    <a:p>
                      <a:pPr marL="0" marR="0" algn="l">
                        <a:spcBef>
                          <a:spcPts val="0"/>
                        </a:spcBef>
                        <a:spcAft>
                          <a:spcPts val="0"/>
                        </a:spcAft>
                      </a:pPr>
                      <a:r>
                        <a:rPr lang="en-US" sz="1800" dirty="0">
                          <a:solidFill>
                            <a:schemeClr val="tx1"/>
                          </a:solidFill>
                          <a:effectLst/>
                        </a:rPr>
                        <a:t>Less than 19 years</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0.58</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r h="439564">
                <a:tc>
                  <a:txBody>
                    <a:bodyPr/>
                    <a:lstStyle/>
                    <a:p>
                      <a:pPr marL="0" marR="0" algn="l">
                        <a:spcBef>
                          <a:spcPts val="0"/>
                        </a:spcBef>
                        <a:spcAft>
                          <a:spcPts val="0"/>
                        </a:spcAft>
                      </a:pPr>
                      <a:r>
                        <a:rPr lang="en-US" sz="1800">
                          <a:solidFill>
                            <a:schemeClr val="tx1"/>
                          </a:solidFill>
                          <a:effectLst/>
                        </a:rPr>
                        <a:t>19-30</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a:solidFill>
                            <a:schemeClr val="tx1"/>
                          </a:solidFill>
                          <a:effectLst/>
                        </a:rPr>
                        <a:t>142</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83.52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r h="439564">
                <a:tc>
                  <a:txBody>
                    <a:bodyPr/>
                    <a:lstStyle/>
                    <a:p>
                      <a:pPr marL="0" marR="0" algn="l">
                        <a:spcBef>
                          <a:spcPts val="0"/>
                        </a:spcBef>
                        <a:spcAft>
                          <a:spcPts val="0"/>
                        </a:spcAft>
                      </a:pPr>
                      <a:r>
                        <a:rPr lang="en-US" sz="1800">
                          <a:solidFill>
                            <a:schemeClr val="tx1"/>
                          </a:solidFill>
                          <a:effectLst/>
                        </a:rPr>
                        <a:t>31-40</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a:solidFill>
                            <a:schemeClr val="tx1"/>
                          </a:solidFill>
                          <a:effectLst/>
                        </a:rPr>
                        <a:t>23</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13.5</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r h="439564">
                <a:tc>
                  <a:txBody>
                    <a:bodyPr/>
                    <a:lstStyle/>
                    <a:p>
                      <a:pPr marL="0" marR="0" algn="l">
                        <a:spcBef>
                          <a:spcPts val="0"/>
                        </a:spcBef>
                        <a:spcAft>
                          <a:spcPts val="0"/>
                        </a:spcAft>
                      </a:pPr>
                      <a:r>
                        <a:rPr lang="en-US" sz="1800">
                          <a:solidFill>
                            <a:schemeClr val="tx1"/>
                          </a:solidFill>
                          <a:effectLst/>
                        </a:rPr>
                        <a:t>Not recorded</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a:solidFill>
                            <a:schemeClr val="tx1"/>
                          </a:solidFill>
                          <a:effectLst/>
                        </a:rPr>
                        <a:t>4</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2.35</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r h="439564">
                <a:tc>
                  <a:txBody>
                    <a:bodyPr/>
                    <a:lstStyle/>
                    <a:p>
                      <a:pPr marL="0" marR="0" algn="l">
                        <a:spcBef>
                          <a:spcPts val="0"/>
                        </a:spcBef>
                        <a:spcAft>
                          <a:spcPts val="0"/>
                        </a:spcAft>
                      </a:pPr>
                      <a:r>
                        <a:rPr lang="en-US" sz="1800" dirty="0">
                          <a:solidFill>
                            <a:schemeClr val="tx1"/>
                          </a:solidFill>
                          <a:effectLst/>
                        </a:rPr>
                        <a:t>Total</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170</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c>
                  <a:txBody>
                    <a:bodyPr/>
                    <a:lstStyle/>
                    <a:p>
                      <a:pPr marL="0" marR="0" algn="r">
                        <a:spcBef>
                          <a:spcPts val="0"/>
                        </a:spcBef>
                        <a:spcAft>
                          <a:spcPts val="0"/>
                        </a:spcAft>
                      </a:pPr>
                      <a:r>
                        <a:rPr lang="en-US" sz="1800" dirty="0">
                          <a:solidFill>
                            <a:schemeClr val="tx1"/>
                          </a:solidFill>
                          <a:effectLst/>
                        </a:rPr>
                        <a:t>100</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ctr">
                    <a:solidFill>
                      <a:schemeClr val="accent2"/>
                    </a:solidFill>
                  </a:tcPr>
                </a:tc>
              </a:tr>
            </a:tbl>
          </a:graphicData>
        </a:graphic>
      </p:graphicFrame>
    </p:spTree>
    <p:extLst>
      <p:ext uri="{BB962C8B-B14F-4D97-AF65-F5344CB8AC3E}">
        <p14:creationId xmlns:p14="http://schemas.microsoft.com/office/powerpoint/2010/main" val="4205562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34108"/>
            <a:ext cx="9910689" cy="1143000"/>
          </a:xfrm>
        </p:spPr>
        <p:txBody>
          <a:bodyPr>
            <a:normAutofit fontScale="90000"/>
          </a:bodyPr>
          <a:lstStyle/>
          <a:p>
            <a:r>
              <a:rPr lang="en-US" b="1" dirty="0"/>
              <a:t>Graph showing frequency distribution by age of Delivered cases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521423"/>
              </p:ext>
            </p:extLst>
          </p:nvPr>
        </p:nvGraphicFramePr>
        <p:xfrm>
          <a:off x="1371600" y="2286000"/>
          <a:ext cx="96012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971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211017"/>
            <a:ext cx="10023231" cy="1055076"/>
          </a:xfrm>
        </p:spPr>
        <p:txBody>
          <a:bodyPr>
            <a:normAutofit fontScale="90000"/>
          </a:bodyPr>
          <a:lstStyle/>
          <a:p>
            <a:r>
              <a:rPr lang="en-US" b="1" dirty="0"/>
              <a:t>Distribution of pregnant women according to indication of reasons </a:t>
            </a:r>
            <a:r>
              <a:rPr lang="en-US" b="1" dirty="0" smtClean="0"/>
              <a:t>of referral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798991"/>
              </p:ext>
            </p:extLst>
          </p:nvPr>
        </p:nvGraphicFramePr>
        <p:xfrm>
          <a:off x="1167618" y="1406762"/>
          <a:ext cx="10522633" cy="5106579"/>
        </p:xfrm>
        <a:graphic>
          <a:graphicData uri="http://schemas.openxmlformats.org/drawingml/2006/table">
            <a:tbl>
              <a:tblPr firstRow="1" firstCol="1" bandRow="1">
                <a:tableStyleId>{5C22544A-7EE6-4342-B048-85BDC9FD1C3A}</a:tableStyleId>
              </a:tblPr>
              <a:tblGrid>
                <a:gridCol w="4268319"/>
                <a:gridCol w="2815115"/>
                <a:gridCol w="3439199"/>
              </a:tblGrid>
              <a:tr h="300387">
                <a:tc>
                  <a:txBody>
                    <a:bodyPr/>
                    <a:lstStyle/>
                    <a:p>
                      <a:pPr marL="0" marR="0">
                        <a:spcBef>
                          <a:spcPts val="0"/>
                        </a:spcBef>
                        <a:spcAft>
                          <a:spcPts val="0"/>
                        </a:spcAft>
                      </a:pPr>
                      <a:r>
                        <a:rPr lang="en-US" sz="1800" dirty="0">
                          <a:solidFill>
                            <a:schemeClr val="tx1"/>
                          </a:solidFill>
                          <a:effectLst/>
                        </a:rPr>
                        <a:t>REASONS OF REFERRAL</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spcBef>
                          <a:spcPts val="0"/>
                        </a:spcBef>
                        <a:spcAft>
                          <a:spcPts val="0"/>
                        </a:spcAft>
                      </a:pPr>
                      <a:r>
                        <a:rPr lang="en-US" sz="1800">
                          <a:solidFill>
                            <a:schemeClr val="tx1"/>
                          </a:solidFill>
                          <a:effectLst/>
                        </a:rPr>
                        <a:t>FREQUENCY</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spcBef>
                          <a:spcPts val="0"/>
                        </a:spcBef>
                        <a:spcAft>
                          <a:spcPts val="0"/>
                        </a:spcAft>
                      </a:pPr>
                      <a:r>
                        <a:rPr lang="en-US" sz="1800">
                          <a:solidFill>
                            <a:schemeClr val="tx1"/>
                          </a:solidFill>
                          <a:effectLst/>
                        </a:rPr>
                        <a:t>PERCENTAGE</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ABDOMINAL DISTENTION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1.05%</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ABNORMAL PRESENTATION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7</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7.37%</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ANAEMIA</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9</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9.47%</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BLEEDING PV</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11.58%</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FETAL DISTRESS</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8</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8.42%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LEAKING PV</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7</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smtClean="0">
                          <a:solidFill>
                            <a:schemeClr val="tx1"/>
                          </a:solidFill>
                          <a:effectLst/>
                        </a:rPr>
                        <a:t>6.32%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NOT MENTIONED</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smtClean="0">
                          <a:solidFill>
                            <a:schemeClr val="tx1"/>
                          </a:solidFill>
                          <a:effectLst/>
                        </a:rPr>
                        <a:t>12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smtClean="0">
                          <a:solidFill>
                            <a:schemeClr val="tx1"/>
                          </a:solidFill>
                          <a:effectLst/>
                        </a:rPr>
                        <a:t>12.63%</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OTHERS</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smtClean="0">
                          <a:solidFill>
                            <a:schemeClr val="tx1"/>
                          </a:solidFill>
                          <a:effectLst/>
                          <a:latin typeface="+mn-lt"/>
                          <a:ea typeface="+mn-ea"/>
                          <a:cs typeface="+mn-cs"/>
                        </a:rPr>
                        <a:t>6</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7.37%</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PIH</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1.05%</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PPH</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5</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5.26%</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PRE ECLYMPSIA</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2</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2.11%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PRE TERM</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6</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6.32%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PREVIOUS L S C S</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6</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6.32%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dirty="0">
                          <a:solidFill>
                            <a:schemeClr val="tx1"/>
                          </a:solidFill>
                          <a:effectLst/>
                        </a:rPr>
                        <a:t>PROLONG LABOUR</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12.63%</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a:solidFill>
                            <a:schemeClr val="tx1"/>
                          </a:solidFill>
                          <a:effectLst/>
                        </a:rPr>
                        <a:t>RH -VE</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2</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2.11%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300387">
                <a:tc>
                  <a:txBody>
                    <a:bodyPr/>
                    <a:lstStyle/>
                    <a:p>
                      <a:pPr marL="0" marR="0">
                        <a:spcBef>
                          <a:spcPts val="0"/>
                        </a:spcBef>
                        <a:spcAft>
                          <a:spcPts val="0"/>
                        </a:spcAft>
                      </a:pPr>
                      <a:r>
                        <a:rPr lang="en-US" sz="1800">
                          <a:solidFill>
                            <a:schemeClr val="tx1"/>
                          </a:solidFill>
                          <a:effectLst/>
                        </a:rPr>
                        <a:t>Grand Total</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95</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100.00%</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bl>
          </a:graphicData>
        </a:graphic>
      </p:graphicFrame>
    </p:spTree>
    <p:extLst>
      <p:ext uri="{BB962C8B-B14F-4D97-AF65-F5344CB8AC3E}">
        <p14:creationId xmlns:p14="http://schemas.microsoft.com/office/powerpoint/2010/main" val="369967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70467"/>
            <a:ext cx="9463825" cy="486983"/>
          </a:xfrm>
        </p:spPr>
        <p:txBody>
          <a:bodyPr>
            <a:normAutofit fontScale="90000"/>
          </a:bodyPr>
          <a:lstStyle/>
          <a:p>
            <a:r>
              <a:rPr lang="en-US" sz="2800" b="1" dirty="0"/>
              <a:t>About </a:t>
            </a:r>
            <a:r>
              <a:rPr lang="en-US" sz="2800" b="1" dirty="0" smtClean="0"/>
              <a:t>NHM</a:t>
            </a:r>
            <a:r>
              <a:rPr lang="en-IN" sz="2800" dirty="0" smtClean="0"/>
              <a:t/>
            </a:r>
            <a:br>
              <a:rPr lang="en-IN" sz="2800" dirty="0" smtClean="0"/>
            </a:br>
            <a:r>
              <a:rPr lang="en-IN" sz="2800" dirty="0"/>
              <a:t/>
            </a:r>
            <a:br>
              <a:rPr lang="en-IN" sz="2800" dirty="0"/>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2769" y="2691684"/>
            <a:ext cx="9601200" cy="3347165"/>
          </a:xfrm>
        </p:spPr>
        <p:txBody>
          <a:bodyPr/>
          <a:lstStyle/>
          <a:p>
            <a:r>
              <a:rPr lang="en-US" dirty="0"/>
              <a:t>National Health Mission, state health society Gujarat has created wide network of health and medical care facilities in the state to provide primary, secondary and tertiary health care at the door step of every citizen of Gujarat with prime focus on BPL families, marginalized population and weaker sections in rural and urban slum areas.</a:t>
            </a:r>
            <a:endParaRPr lang="en-IN" dirty="0"/>
          </a:p>
          <a:p>
            <a:r>
              <a:rPr lang="en-US" dirty="0"/>
              <a:t>Department also takes appropriate actions to create adequate educational facilities for medical and paramedical manpower in the state of Gujarat.</a:t>
            </a:r>
            <a:endParaRPr lang="en-IN" dirty="0"/>
          </a:p>
          <a:p>
            <a:endParaRPr lang="en-IN" dirty="0"/>
          </a:p>
        </p:txBody>
      </p:sp>
      <p:pic>
        <p:nvPicPr>
          <p:cNvPr id="4" name="Picture 3" descr="Natinal Health Mission"/>
          <p:cNvPicPr/>
          <p:nvPr/>
        </p:nvPicPr>
        <p:blipFill>
          <a:blip r:embed="rId2">
            <a:extLst>
              <a:ext uri="{28A0092B-C50C-407E-A947-70E740481C1C}">
                <a14:useLocalDpi xmlns:a14="http://schemas.microsoft.com/office/drawing/2010/main" val="0"/>
              </a:ext>
            </a:extLst>
          </a:blip>
          <a:srcRect/>
          <a:stretch>
            <a:fillRect/>
          </a:stretch>
        </p:blipFill>
        <p:spPr bwMode="auto">
          <a:xfrm>
            <a:off x="1848970" y="249891"/>
            <a:ext cx="8646459" cy="1593477"/>
          </a:xfrm>
          <a:prstGeom prst="rect">
            <a:avLst/>
          </a:prstGeom>
          <a:noFill/>
          <a:ln>
            <a:noFill/>
          </a:ln>
        </p:spPr>
      </p:pic>
    </p:spTree>
    <p:extLst>
      <p:ext uri="{BB962C8B-B14F-4D97-AF65-F5344CB8AC3E}">
        <p14:creationId xmlns:p14="http://schemas.microsoft.com/office/powerpoint/2010/main" val="235600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855" y="140677"/>
            <a:ext cx="10431193" cy="773723"/>
          </a:xfrm>
        </p:spPr>
        <p:txBody>
          <a:bodyPr>
            <a:normAutofit/>
          </a:bodyPr>
          <a:lstStyle/>
          <a:p>
            <a:r>
              <a:rPr lang="en-US" b="1" dirty="0" smtClean="0"/>
              <a:t> </a:t>
            </a:r>
            <a:r>
              <a:rPr lang="en-US" b="1" dirty="0"/>
              <a:t>Reason behind referral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0398442"/>
              </p:ext>
            </p:extLst>
          </p:nvPr>
        </p:nvGraphicFramePr>
        <p:xfrm>
          <a:off x="1577926" y="914400"/>
          <a:ext cx="10614074" cy="5570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139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542"/>
            <a:ext cx="10501532" cy="844061"/>
          </a:xfrm>
        </p:spPr>
        <p:txBody>
          <a:bodyPr>
            <a:normAutofit fontScale="90000"/>
          </a:bodyPr>
          <a:lstStyle/>
          <a:p>
            <a:r>
              <a:rPr lang="en-US" b="1" dirty="0"/>
              <a:t>Reason of referral and their associated reasons.</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0101856"/>
              </p:ext>
            </p:extLst>
          </p:nvPr>
        </p:nvGraphicFramePr>
        <p:xfrm>
          <a:off x="2602523" y="1828800"/>
          <a:ext cx="6428851" cy="3082254"/>
        </p:xfrm>
        <a:graphic>
          <a:graphicData uri="http://schemas.openxmlformats.org/drawingml/2006/table">
            <a:tbl>
              <a:tblPr firstRow="1" firstCol="1" bandRow="1">
                <a:tableStyleId>{5C22544A-7EE6-4342-B048-85BDC9FD1C3A}</a:tableStyleId>
              </a:tblPr>
              <a:tblGrid>
                <a:gridCol w="4383219"/>
                <a:gridCol w="2045632"/>
              </a:tblGrid>
              <a:tr h="513709">
                <a:tc>
                  <a:txBody>
                    <a:bodyPr/>
                    <a:lstStyle/>
                    <a:p>
                      <a:pPr marL="0" marR="0">
                        <a:spcBef>
                          <a:spcPts val="0"/>
                        </a:spcBef>
                        <a:spcAft>
                          <a:spcPts val="0"/>
                        </a:spcAft>
                      </a:pPr>
                      <a:r>
                        <a:rPr lang="en-US" sz="1800" dirty="0">
                          <a:solidFill>
                            <a:schemeClr val="tx1"/>
                          </a:solidFill>
                          <a:effectLst/>
                        </a:rPr>
                        <a:t>ABNORMAL PRESENTATION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7</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513709">
                <a:tc>
                  <a:txBody>
                    <a:bodyPr/>
                    <a:lstStyle/>
                    <a:p>
                      <a:pPr marL="0" marR="0" indent="139700">
                        <a:spcBef>
                          <a:spcPts val="0"/>
                        </a:spcBef>
                        <a:spcAft>
                          <a:spcPts val="0"/>
                        </a:spcAft>
                      </a:pPr>
                      <a:r>
                        <a:rPr lang="en-US" sz="1800" dirty="0">
                          <a:solidFill>
                            <a:schemeClr val="tx1"/>
                          </a:solidFill>
                          <a:effectLst/>
                        </a:rPr>
                        <a:t>BREECH</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2</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513709">
                <a:tc>
                  <a:txBody>
                    <a:bodyPr/>
                    <a:lstStyle/>
                    <a:p>
                      <a:pPr marL="0" marR="0" indent="139700">
                        <a:spcBef>
                          <a:spcPts val="0"/>
                        </a:spcBef>
                        <a:spcAft>
                          <a:spcPts val="0"/>
                        </a:spcAft>
                      </a:pPr>
                      <a:r>
                        <a:rPr lang="en-US" sz="1800" dirty="0">
                          <a:solidFill>
                            <a:schemeClr val="tx1"/>
                          </a:solidFill>
                          <a:effectLst/>
                        </a:rPr>
                        <a:t>HAND PROLAPSE </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513709">
                <a:tc>
                  <a:txBody>
                    <a:bodyPr/>
                    <a:lstStyle/>
                    <a:p>
                      <a:pPr marL="0" marR="0" indent="139700">
                        <a:spcBef>
                          <a:spcPts val="0"/>
                        </a:spcBef>
                        <a:spcAft>
                          <a:spcPts val="0"/>
                        </a:spcAft>
                      </a:pPr>
                      <a:r>
                        <a:rPr lang="en-US" sz="1800" dirty="0">
                          <a:solidFill>
                            <a:schemeClr val="tx1"/>
                          </a:solidFill>
                          <a:effectLst/>
                        </a:rPr>
                        <a:t>TRANSVERSE LIE</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513709">
                <a:tc>
                  <a:txBody>
                    <a:bodyPr/>
                    <a:lstStyle/>
                    <a:p>
                      <a:pPr marL="0" marR="0" indent="139700">
                        <a:spcBef>
                          <a:spcPts val="0"/>
                        </a:spcBef>
                        <a:spcAft>
                          <a:spcPts val="0"/>
                        </a:spcAft>
                      </a:pPr>
                      <a:r>
                        <a:rPr lang="en-US" sz="1800" dirty="0">
                          <a:solidFill>
                            <a:schemeClr val="tx1"/>
                          </a:solidFill>
                          <a:effectLst/>
                        </a:rPr>
                        <a:t>TWINS</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513709">
                <a:tc>
                  <a:txBody>
                    <a:bodyPr/>
                    <a:lstStyle/>
                    <a:p>
                      <a:pPr marL="0" marR="0" indent="139700">
                        <a:spcBef>
                          <a:spcPts val="0"/>
                        </a:spcBef>
                        <a:spcAft>
                          <a:spcPts val="0"/>
                        </a:spcAft>
                      </a:pPr>
                      <a:r>
                        <a:rPr lang="en-US" sz="1800" dirty="0" smtClean="0">
                          <a:solidFill>
                            <a:schemeClr val="tx1"/>
                          </a:solidFill>
                          <a:effectLst/>
                          <a:latin typeface="+mn-lt"/>
                          <a:ea typeface="+mn-ea"/>
                          <a:cs typeface="+mn-cs"/>
                        </a:rPr>
                        <a:t>NOT</a:t>
                      </a:r>
                      <a:r>
                        <a:rPr lang="en-US" sz="1800" baseline="0" dirty="0" smtClean="0">
                          <a:solidFill>
                            <a:schemeClr val="tx1"/>
                          </a:solidFill>
                          <a:effectLst/>
                          <a:latin typeface="+mn-lt"/>
                          <a:ea typeface="+mn-ea"/>
                          <a:cs typeface="+mn-cs"/>
                        </a:rPr>
                        <a:t> mentioned  </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bl>
          </a:graphicData>
        </a:graphic>
      </p:graphicFrame>
    </p:spTree>
    <p:extLst>
      <p:ext uri="{BB962C8B-B14F-4D97-AF65-F5344CB8AC3E}">
        <p14:creationId xmlns:p14="http://schemas.microsoft.com/office/powerpoint/2010/main" val="1094626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010357" cy="706902"/>
          </a:xfrm>
        </p:spPr>
        <p:txBody>
          <a:bodyPr/>
          <a:lstStyle/>
          <a:p>
            <a:r>
              <a:rPr lang="en-US" dirty="0" smtClean="0"/>
              <a:t>BLEEDING PV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447540"/>
              </p:ext>
            </p:extLst>
          </p:nvPr>
        </p:nvGraphicFramePr>
        <p:xfrm>
          <a:off x="2391507" y="2096083"/>
          <a:ext cx="8117058" cy="3601332"/>
        </p:xfrm>
        <a:graphic>
          <a:graphicData uri="http://schemas.openxmlformats.org/drawingml/2006/table">
            <a:tbl>
              <a:tblPr firstRow="1" firstCol="1" bandRow="1">
                <a:tableStyleId>{5C22544A-7EE6-4342-B048-85BDC9FD1C3A}</a:tableStyleId>
              </a:tblPr>
              <a:tblGrid>
                <a:gridCol w="6578581"/>
                <a:gridCol w="1538477"/>
              </a:tblGrid>
              <a:tr h="400148">
                <a:tc>
                  <a:txBody>
                    <a:bodyPr/>
                    <a:lstStyle/>
                    <a:p>
                      <a:pPr marL="0" marR="0">
                        <a:spcBef>
                          <a:spcPts val="0"/>
                        </a:spcBef>
                        <a:spcAft>
                          <a:spcPts val="0"/>
                        </a:spcAft>
                      </a:pPr>
                      <a:r>
                        <a:rPr lang="en-US" sz="1800" dirty="0">
                          <a:solidFill>
                            <a:schemeClr val="tx1"/>
                          </a:solidFill>
                          <a:effectLst/>
                        </a:rPr>
                        <a:t>BLEEDING PV</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3 MONTH ABORTION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3 MONTH AMENORRHOEA ABORTION </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3 MONTHS ABORTION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a:solidFill>
                            <a:schemeClr val="tx1"/>
                          </a:solidFill>
                          <a:effectLst/>
                        </a:rPr>
                        <a:t>1</a:t>
                      </a:r>
                      <a:endParaRPr lang="en-US" sz="180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7 MONTH AMMONERHEA BLEEDING</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ABORTION</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3</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CERVICAL TEAR</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a:solidFill>
                            <a:schemeClr val="tx1"/>
                          </a:solidFill>
                          <a:effectLst/>
                        </a:rPr>
                        <a:t>LABOUR PAIN </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1</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r h="400148">
                <a:tc>
                  <a:txBody>
                    <a:bodyPr/>
                    <a:lstStyle/>
                    <a:p>
                      <a:pPr marL="0" marR="0" indent="139700">
                        <a:spcBef>
                          <a:spcPts val="0"/>
                        </a:spcBef>
                        <a:spcAft>
                          <a:spcPts val="0"/>
                        </a:spcAft>
                      </a:pPr>
                      <a:r>
                        <a:rPr lang="en-US" sz="1800" dirty="0" smtClean="0">
                          <a:solidFill>
                            <a:schemeClr val="tx1"/>
                          </a:solidFill>
                          <a:effectLst/>
                          <a:latin typeface="+mn-lt"/>
                          <a:ea typeface="+mn-ea"/>
                          <a:cs typeface="+mn-cs"/>
                        </a:rPr>
                        <a:t>NOT</a:t>
                      </a:r>
                      <a:r>
                        <a:rPr lang="en-US" sz="1800" baseline="0" dirty="0" smtClean="0">
                          <a:solidFill>
                            <a:schemeClr val="tx1"/>
                          </a:solidFill>
                          <a:effectLst/>
                          <a:latin typeface="+mn-lt"/>
                          <a:ea typeface="+mn-ea"/>
                          <a:cs typeface="+mn-cs"/>
                        </a:rPr>
                        <a:t> MENTIONED</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c>
                  <a:txBody>
                    <a:bodyPr/>
                    <a:lstStyle/>
                    <a:p>
                      <a:pPr marL="0" marR="0" algn="r">
                        <a:spcBef>
                          <a:spcPts val="0"/>
                        </a:spcBef>
                        <a:spcAft>
                          <a:spcPts val="0"/>
                        </a:spcAft>
                      </a:pPr>
                      <a:r>
                        <a:rPr lang="en-US" sz="1800" dirty="0">
                          <a:solidFill>
                            <a:schemeClr val="tx1"/>
                          </a:solidFill>
                          <a:effectLst/>
                        </a:rPr>
                        <a:t>2</a:t>
                      </a:r>
                      <a:endParaRPr lang="en-US" sz="1800" dirty="0">
                        <a:solidFill>
                          <a:schemeClr val="tx1"/>
                        </a:solidFill>
                        <a:effectLst/>
                        <a:latin typeface="Cambria" panose="02040503050406030204" pitchFamily="18" charset="0"/>
                        <a:ea typeface="Cambria" panose="02040503050406030204" pitchFamily="18" charset="0"/>
                        <a:cs typeface="Shruti" panose="020B0502040204020203" pitchFamily="34" charset="0"/>
                      </a:endParaRPr>
                    </a:p>
                  </a:txBody>
                  <a:tcPr marL="68580" marR="68580" marT="0" marB="0" anchor="b">
                    <a:solidFill>
                      <a:schemeClr val="accent2"/>
                    </a:solidFill>
                  </a:tcPr>
                </a:tc>
              </a:tr>
            </a:tbl>
          </a:graphicData>
        </a:graphic>
      </p:graphicFrame>
    </p:spTree>
    <p:extLst>
      <p:ext uri="{BB962C8B-B14F-4D97-AF65-F5344CB8AC3E}">
        <p14:creationId xmlns:p14="http://schemas.microsoft.com/office/powerpoint/2010/main" val="204675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2738" y="309093"/>
            <a:ext cx="10084157" cy="5640946"/>
          </a:xfrm>
        </p:spPr>
        <p:txBody>
          <a:bodyPr/>
          <a:lstStyle/>
          <a:p>
            <a:r>
              <a:rPr lang="en-US" dirty="0"/>
              <a:t>Data entry is inadequate as in 12 (12.63%) cases reason behind referral is not mentioned, in 25 (26.31%) cases age has not been recorded even the demographic profile has not been </a:t>
            </a:r>
            <a:r>
              <a:rPr lang="en-US" dirty="0" smtClean="0"/>
              <a:t>noted in </a:t>
            </a:r>
            <a:r>
              <a:rPr lang="en-US" dirty="0"/>
              <a:t>maximum cases associated reason of referral is not </a:t>
            </a:r>
            <a:r>
              <a:rPr lang="en-US" dirty="0" smtClean="0"/>
              <a:t>mentioned. Total </a:t>
            </a:r>
            <a:r>
              <a:rPr lang="en-US" dirty="0"/>
              <a:t>9 cases of anemia is mentioned but hemoglobin of anemic cases has not been mentioned.   </a:t>
            </a:r>
            <a:endParaRPr lang="en-US" dirty="0" smtClean="0"/>
          </a:p>
          <a:p>
            <a:r>
              <a:rPr lang="en-US" dirty="0"/>
              <a:t>Parity of women is considered as a risk factor for developing complications in antenatal, </a:t>
            </a:r>
            <a:r>
              <a:rPr lang="en-US" dirty="0" err="1"/>
              <a:t>intranatal</a:t>
            </a:r>
            <a:r>
              <a:rPr lang="en-US" dirty="0"/>
              <a:t> and postnatal </a:t>
            </a:r>
            <a:r>
              <a:rPr lang="en-US" dirty="0" smtClean="0"/>
              <a:t>period</a:t>
            </a:r>
            <a:r>
              <a:rPr lang="en-US" baseline="30000" dirty="0"/>
              <a:t>.</a:t>
            </a:r>
            <a:r>
              <a:rPr lang="en-US" baseline="30000" dirty="0" smtClean="0"/>
              <a:t> </a:t>
            </a:r>
            <a:r>
              <a:rPr lang="en-US" dirty="0"/>
              <a:t>In spite of that it is not recorded.</a:t>
            </a:r>
          </a:p>
          <a:p>
            <a:endParaRPr lang="en-US" dirty="0"/>
          </a:p>
        </p:txBody>
      </p:sp>
    </p:spTree>
    <p:extLst>
      <p:ext uri="{BB962C8B-B14F-4D97-AF65-F5344CB8AC3E}">
        <p14:creationId xmlns:p14="http://schemas.microsoft.com/office/powerpoint/2010/main" val="2829896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3431"/>
            <a:ext cx="9601200" cy="692834"/>
          </a:xfrm>
        </p:spPr>
        <p:txBody>
          <a:bodyPr>
            <a:normAutofit fontScale="90000"/>
          </a:bodyPr>
          <a:lstStyle/>
          <a:p>
            <a:r>
              <a:rPr lang="en-US" b="1" dirty="0"/>
              <a:t>DISCUSSION</a:t>
            </a:r>
            <a:r>
              <a:rPr lang="en-US" dirty="0"/>
              <a:t/>
            </a:r>
            <a:br>
              <a:rPr lang="en-US" dirty="0"/>
            </a:br>
            <a:endParaRPr lang="en-US" dirty="0"/>
          </a:p>
        </p:txBody>
      </p:sp>
      <p:sp>
        <p:nvSpPr>
          <p:cNvPr id="3" name="Content Placeholder 2"/>
          <p:cNvSpPr>
            <a:spLocks noGrp="1"/>
          </p:cNvSpPr>
          <p:nvPr>
            <p:ph idx="1"/>
          </p:nvPr>
        </p:nvSpPr>
        <p:spPr>
          <a:xfrm>
            <a:off x="1371600" y="886265"/>
            <a:ext cx="10628142" cy="5613009"/>
          </a:xfrm>
        </p:spPr>
        <p:txBody>
          <a:bodyPr>
            <a:normAutofit lnSpcReduction="10000"/>
          </a:bodyPr>
          <a:lstStyle/>
          <a:p>
            <a:r>
              <a:rPr lang="en-US" dirty="0"/>
              <a:t>As per the discussion with </a:t>
            </a:r>
            <a:r>
              <a:rPr lang="en-US" b="1" dirty="0"/>
              <a:t>SDH Superintendent </a:t>
            </a:r>
            <a:r>
              <a:rPr lang="en-US" dirty="0"/>
              <a:t>and </a:t>
            </a:r>
            <a:r>
              <a:rPr lang="en-US" b="1" dirty="0"/>
              <a:t>HR report of SDH Lunawada</a:t>
            </a:r>
            <a:r>
              <a:rPr lang="en-US" dirty="0"/>
              <a:t> it has been found that:</a:t>
            </a:r>
            <a:r>
              <a:rPr lang="en-US" b="1" dirty="0"/>
              <a:t>-</a:t>
            </a:r>
            <a:endParaRPr lang="en-US" dirty="0"/>
          </a:p>
          <a:p>
            <a:pPr lvl="0"/>
            <a:r>
              <a:rPr lang="en-US" dirty="0"/>
              <a:t>There has been unavailability of Gynecologist, Anesthetics, Pediatrics, General surgeon and physician. If there is availability of Gynecologist &amp; Pediatrics then we are able to reduce referral by approx. 60% or more than that.</a:t>
            </a:r>
          </a:p>
          <a:p>
            <a:pPr lvl="0"/>
            <a:r>
              <a:rPr lang="en-US" dirty="0"/>
              <a:t>There is two sanctioned post for Lab technician among which only one is filled which shows that there is none availability of Lab technician round the clock and also there is a vacant seat of </a:t>
            </a:r>
            <a:r>
              <a:rPr lang="en-US" dirty="0" err="1"/>
              <a:t>Aaya</a:t>
            </a:r>
            <a:r>
              <a:rPr lang="en-US" dirty="0"/>
              <a:t>, Female sweeper, Male sweeper who play an important role in supporting the health services.</a:t>
            </a:r>
          </a:p>
          <a:p>
            <a:pPr lvl="0"/>
            <a:r>
              <a:rPr lang="en-US" dirty="0"/>
              <a:t>There is unavailability of hospital manager post in health facility of Gujarat so managerial work has been done by medicos which hinders there work.</a:t>
            </a:r>
          </a:p>
          <a:p>
            <a:pPr lvl="0"/>
            <a:r>
              <a:rPr lang="en-US" dirty="0"/>
              <a:t>There is not too much difference in the income of general surgeon and obstetrician in government setup so most of them prefer to practice privately  as in private sector there earning is high.</a:t>
            </a:r>
          </a:p>
          <a:p>
            <a:pPr lvl="0"/>
            <a:r>
              <a:rPr lang="en-US" dirty="0"/>
              <a:t>SDH Lunawada recently developed tie up with blood storage unit </a:t>
            </a:r>
            <a:r>
              <a:rPr lang="en-US" dirty="0" err="1"/>
              <a:t>Godhra</a:t>
            </a:r>
            <a:r>
              <a:rPr lang="en-US" dirty="0"/>
              <a:t> after which referral rate will be definitely reduced as the cases of anaemia bleeding PV can be resolved at SDH itself</a:t>
            </a:r>
            <a:r>
              <a:rPr lang="en-US" dirty="0" smtClean="0"/>
              <a:t>.</a:t>
            </a:r>
            <a:endParaRPr lang="en-US" dirty="0"/>
          </a:p>
        </p:txBody>
      </p:sp>
    </p:spTree>
    <p:extLst>
      <p:ext uri="{BB962C8B-B14F-4D97-AF65-F5344CB8AC3E}">
        <p14:creationId xmlns:p14="http://schemas.microsoft.com/office/powerpoint/2010/main" val="4062078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6948"/>
            <a:ext cx="9601200" cy="787790"/>
          </a:xfrm>
        </p:spPr>
        <p:txBody>
          <a:bodyPr>
            <a:normAutofit fontScale="90000"/>
          </a:bodyPr>
          <a:lstStyle/>
          <a:p>
            <a:r>
              <a:rPr lang="en-US" b="1" dirty="0"/>
              <a:t>RECOMMENDATION</a:t>
            </a:r>
            <a:r>
              <a:rPr lang="en-US" dirty="0"/>
              <a:t/>
            </a:r>
            <a:br>
              <a:rPr lang="en-US" dirty="0"/>
            </a:br>
            <a:endParaRPr lang="en-US" dirty="0"/>
          </a:p>
        </p:txBody>
      </p:sp>
      <p:sp>
        <p:nvSpPr>
          <p:cNvPr id="3" name="Content Placeholder 2"/>
          <p:cNvSpPr>
            <a:spLocks noGrp="1"/>
          </p:cNvSpPr>
          <p:nvPr>
            <p:ph idx="1"/>
          </p:nvPr>
        </p:nvSpPr>
        <p:spPr>
          <a:xfrm>
            <a:off x="1371600" y="1533377"/>
            <a:ext cx="10614074" cy="4811151"/>
          </a:xfrm>
        </p:spPr>
        <p:txBody>
          <a:bodyPr/>
          <a:lstStyle/>
          <a:p>
            <a:pPr lvl="0"/>
            <a:r>
              <a:rPr lang="en-US" dirty="0"/>
              <a:t>More stringent documentation is required in referral slips as well as referral register which must include demographic profile, inference of referral and their associated reasons which also include quantifiable values.</a:t>
            </a:r>
          </a:p>
          <a:p>
            <a:pPr lvl="0"/>
            <a:r>
              <a:rPr lang="en-US" dirty="0"/>
              <a:t>All the vacant post of gynecologist, anesthetist, pediatrician and other health system supportive staff like lab technician </a:t>
            </a:r>
            <a:r>
              <a:rPr lang="en-US" dirty="0" err="1"/>
              <a:t>Aaya</a:t>
            </a:r>
            <a:r>
              <a:rPr lang="en-US" dirty="0"/>
              <a:t>, Sweepers must be filled.</a:t>
            </a:r>
          </a:p>
          <a:p>
            <a:pPr lvl="0"/>
            <a:r>
              <a:rPr lang="en-US" dirty="0"/>
              <a:t>Severely A</a:t>
            </a:r>
            <a:r>
              <a:rPr lang="en-US" dirty="0" smtClean="0"/>
              <a:t>naemic </a:t>
            </a:r>
            <a:r>
              <a:rPr lang="en-US" dirty="0"/>
              <a:t>pregnant women directly attending this hospital express need for strengthening of RCH services at ground level. All pregnant women should get treatment of A</a:t>
            </a:r>
            <a:r>
              <a:rPr lang="en-US" dirty="0" smtClean="0"/>
              <a:t>naemia </a:t>
            </a:r>
            <a:r>
              <a:rPr lang="en-US" dirty="0"/>
              <a:t>in early ANC period to arrest maternal death. </a:t>
            </a:r>
          </a:p>
          <a:p>
            <a:pPr lvl="0"/>
            <a:r>
              <a:rPr lang="en-US" dirty="0"/>
              <a:t>Classification and management as per standard protocol of high risk pregnancy can reduce referral and improve outcome.</a:t>
            </a:r>
          </a:p>
          <a:p>
            <a:pPr lvl="0"/>
            <a:r>
              <a:rPr lang="en-US" dirty="0"/>
              <a:t>Training of medical officers and staff nurse for the management of common obstetric emergencies will reduce the referral cases</a:t>
            </a:r>
            <a:r>
              <a:rPr lang="en-US" dirty="0" smtClean="0"/>
              <a:t>.</a:t>
            </a:r>
            <a:endParaRPr lang="en-US" dirty="0"/>
          </a:p>
        </p:txBody>
      </p:sp>
    </p:spTree>
    <p:extLst>
      <p:ext uri="{BB962C8B-B14F-4D97-AF65-F5344CB8AC3E}">
        <p14:creationId xmlns:p14="http://schemas.microsoft.com/office/powerpoint/2010/main" val="5876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059" y="277837"/>
            <a:ext cx="9601200" cy="678766"/>
          </a:xfrm>
        </p:spPr>
        <p:txBody>
          <a:bodyPr>
            <a:normAutofit fontScale="90000"/>
          </a:bodyPr>
          <a:lstStyle/>
          <a:p>
            <a:r>
              <a:rPr lang="en-US" dirty="0" smtClean="0"/>
              <a:t>CASE BOOK OF DELIVERY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018" y="1167619"/>
            <a:ext cx="9003323" cy="5704449"/>
          </a:xfrm>
        </p:spPr>
      </p:pic>
    </p:spTree>
    <p:extLst>
      <p:ext uri="{BB962C8B-B14F-4D97-AF65-F5344CB8AC3E}">
        <p14:creationId xmlns:p14="http://schemas.microsoft.com/office/powerpoint/2010/main" val="183027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7287"/>
            <a:ext cx="9601200" cy="576776"/>
          </a:xfrm>
        </p:spPr>
        <p:txBody>
          <a:bodyPr>
            <a:normAutofit fontScale="90000"/>
          </a:bodyPr>
          <a:lstStyle/>
          <a:p>
            <a:r>
              <a:rPr lang="en-US" smtClean="0"/>
              <a:t>REFFERAL </a:t>
            </a:r>
            <a:r>
              <a:rPr lang="en-US" smtClean="0"/>
              <a:t>REGISTER</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575" y="844063"/>
            <a:ext cx="8567225" cy="5641143"/>
          </a:xfrm>
        </p:spPr>
      </p:pic>
    </p:spTree>
    <p:extLst>
      <p:ext uri="{BB962C8B-B14F-4D97-AF65-F5344CB8AC3E}">
        <p14:creationId xmlns:p14="http://schemas.microsoft.com/office/powerpoint/2010/main" val="1928737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3183"/>
            <a:ext cx="9601200" cy="592428"/>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371599" y="953037"/>
            <a:ext cx="10090597" cy="5370490"/>
          </a:xfrm>
        </p:spPr>
        <p:txBody>
          <a:bodyPr/>
          <a:lstStyle/>
          <a:p>
            <a:pPr marL="457200" indent="-457200">
              <a:buFont typeface="+mj-lt"/>
              <a:buAutoNum type="arabicPeriod"/>
            </a:pPr>
            <a:r>
              <a:rPr lang="en-US" smtClean="0"/>
              <a:t>https:</a:t>
            </a:r>
            <a:r>
              <a:rPr lang="en-US" smtClean="0">
                <a:sym typeface="Wingdings" panose="05000000000000000000" pitchFamily="2" charset="2"/>
              </a:rPr>
              <a:t>//nrhm.gujarat.gov.in/</a:t>
            </a:r>
            <a:r>
              <a:rPr lang="en-US" smtClean="0"/>
              <a:t> </a:t>
            </a:r>
            <a:endParaRPr lang="en-US" dirty="0" smtClean="0"/>
          </a:p>
          <a:p>
            <a:pPr marL="457200" indent="-457200">
              <a:buFont typeface="+mj-lt"/>
              <a:buAutoNum type="arabicPeriod"/>
            </a:pPr>
            <a:r>
              <a:rPr lang="en-US" dirty="0">
                <a:solidFill>
                  <a:schemeClr val="tx1"/>
                </a:solidFill>
              </a:rPr>
              <a:t>http://</a:t>
            </a:r>
            <a:r>
              <a:rPr lang="en-US" dirty="0" smtClean="0">
                <a:solidFill>
                  <a:schemeClr val="tx1"/>
                </a:solidFill>
              </a:rPr>
              <a:t>www.un.org/womenwatch/daw/beijing/platform/health.htm</a:t>
            </a:r>
          </a:p>
          <a:p>
            <a:pPr marL="457200" lvl="0" indent="-457200">
              <a:buFont typeface="+mj-lt"/>
              <a:buAutoNum type="arabicPeriod"/>
            </a:pPr>
            <a:r>
              <a:rPr lang="en-IN" dirty="0">
                <a:solidFill>
                  <a:schemeClr val="tx1"/>
                </a:solidFill>
              </a:rPr>
              <a:t>WHO (2000). "Managing complications in pregnancy and childbirth: a guide for midwives and doctors." (Geneva: </a:t>
            </a:r>
            <a:r>
              <a:rPr lang="en-IN" dirty="0" smtClean="0">
                <a:solidFill>
                  <a:schemeClr val="tx1"/>
                </a:solidFill>
              </a:rPr>
              <a:t>WHO) Link</a:t>
            </a:r>
          </a:p>
          <a:p>
            <a:pPr marL="457200" lvl="0" indent="-457200">
              <a:buFont typeface="+mj-lt"/>
              <a:buAutoNum type="arabicPeriod"/>
            </a:pPr>
            <a:r>
              <a:rPr lang="en-US" dirty="0">
                <a:solidFill>
                  <a:schemeClr val="tx1"/>
                </a:solidFill>
              </a:rPr>
              <a:t>http://www.iimahd.ernet.in/publications/data/2001-11- </a:t>
            </a:r>
          </a:p>
          <a:p>
            <a:pPr marL="457200" lvl="0" indent="-457200">
              <a:buFont typeface="+mj-lt"/>
              <a:buAutoNum type="arabicPeriod"/>
            </a:pPr>
            <a:r>
              <a:rPr lang="en-IN" dirty="0">
                <a:solidFill>
                  <a:schemeClr val="tx1"/>
                </a:solidFill>
              </a:rPr>
              <a:t>UNICEF (2007). "Maternal Health." Link</a:t>
            </a:r>
            <a:endParaRPr lang="en-US" dirty="0">
              <a:solidFill>
                <a:schemeClr val="tx1"/>
              </a:solidFill>
            </a:endParaRPr>
          </a:p>
          <a:p>
            <a:pPr marL="457200" lvl="0" indent="-457200">
              <a:buFont typeface="+mj-lt"/>
              <a:buAutoNum type="arabicPeriod"/>
            </a:pPr>
            <a:r>
              <a:rPr lang="en-IN" dirty="0">
                <a:solidFill>
                  <a:schemeClr val="tx1"/>
                </a:solidFill>
              </a:rPr>
              <a:t>www.censusindia.gov.in/vital.../SRS.../</a:t>
            </a:r>
            <a:r>
              <a:rPr lang="en-IN" dirty="0" smtClean="0">
                <a:solidFill>
                  <a:schemeClr val="tx1"/>
                </a:solidFill>
              </a:rPr>
              <a:t>MMR_Bulletin-2010-12.pdf</a:t>
            </a:r>
          </a:p>
          <a:p>
            <a:pPr marL="457200" indent="-457200">
              <a:buFont typeface="+mj-lt"/>
              <a:buAutoNum type="arabicPeriod"/>
            </a:pPr>
            <a:r>
              <a:rPr lang="en-US" dirty="0">
                <a:solidFill>
                  <a:schemeClr val="tx1"/>
                </a:solidFill>
              </a:rPr>
              <a:t>Health and Family Welfare statistics in India 2015 Ministry Of Health &amp; Family Welfare Government of India.</a:t>
            </a:r>
          </a:p>
          <a:p>
            <a:pPr lvl="0"/>
            <a:endParaRPr lang="en-US" dirty="0"/>
          </a:p>
          <a:p>
            <a:pPr marL="457200" lvl="0" indent="-457200">
              <a:buFont typeface="+mj-lt"/>
              <a:buAutoNum type="arabicPeriod"/>
            </a:pPr>
            <a:endParaRPr lang="en-US" dirty="0">
              <a:solidFill>
                <a:schemeClr val="tx1"/>
              </a:solidFill>
            </a:endParaRP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257870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76400" y="2569335"/>
            <a:ext cx="9601200" cy="3581400"/>
          </a:xfrm>
        </p:spPr>
        <p:txBody>
          <a:bodyPr/>
          <a:lstStyle/>
          <a:p>
            <a:pPr marL="0" lvl="0" indent="0" algn="ctr">
              <a:lnSpc>
                <a:spcPct val="110000"/>
              </a:lnSpc>
              <a:spcBef>
                <a:spcPts val="700"/>
              </a:spcBef>
              <a:spcAft>
                <a:spcPts val="0"/>
              </a:spcAft>
              <a:buClr>
                <a:srgbClr val="2A1A00"/>
              </a:buClr>
              <a:buNone/>
            </a:pPr>
            <a:r>
              <a:rPr lang="en-IN" sz="6000" i="1" dirty="0">
                <a:solidFill>
                  <a:prstClr val="black">
                    <a:lumMod val="65000"/>
                    <a:lumOff val="35000"/>
                  </a:prstClr>
                </a:solidFill>
                <a:latin typeface="Gill Sans MT" panose="020B0502020104020203"/>
              </a:rPr>
              <a:t>THANK YOU</a:t>
            </a:r>
          </a:p>
          <a:p>
            <a:endParaRPr lang="en-US" dirty="0"/>
          </a:p>
        </p:txBody>
      </p:sp>
    </p:spTree>
    <p:extLst>
      <p:ext uri="{BB962C8B-B14F-4D97-AF65-F5344CB8AC3E}">
        <p14:creationId xmlns:p14="http://schemas.microsoft.com/office/powerpoint/2010/main" val="2210781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4132"/>
            <a:ext cx="9601200" cy="833907"/>
          </a:xfrm>
        </p:spPr>
        <p:txBody>
          <a:bodyPr>
            <a:normAutofit fontScale="90000"/>
          </a:bodyPr>
          <a:lstStyle/>
          <a:p>
            <a:r>
              <a:rPr lang="en-US" b="1" dirty="0"/>
              <a:t>Initiatives taken by Government of Gujarat </a:t>
            </a:r>
            <a:r>
              <a:rPr lang="en-US" dirty="0"/>
              <a:t/>
            </a:r>
            <a:br>
              <a:rPr lang="en-US" dirty="0"/>
            </a:br>
            <a:endParaRPr lang="en-US" dirty="0"/>
          </a:p>
        </p:txBody>
      </p:sp>
      <p:sp>
        <p:nvSpPr>
          <p:cNvPr id="3" name="Content Placeholder 2"/>
          <p:cNvSpPr>
            <a:spLocks noGrp="1"/>
          </p:cNvSpPr>
          <p:nvPr>
            <p:ph idx="1"/>
          </p:nvPr>
        </p:nvSpPr>
        <p:spPr>
          <a:xfrm>
            <a:off x="1371600" y="1493949"/>
            <a:ext cx="9948930" cy="4597758"/>
          </a:xfrm>
        </p:spPr>
        <p:txBody>
          <a:bodyPr>
            <a:normAutofit lnSpcReduction="10000"/>
          </a:bodyPr>
          <a:lstStyle/>
          <a:p>
            <a:r>
              <a:rPr lang="en-US" b="1" dirty="0"/>
              <a:t>E-</a:t>
            </a:r>
            <a:r>
              <a:rPr lang="en-US" b="1" dirty="0" err="1"/>
              <a:t>mamta</a:t>
            </a:r>
            <a:r>
              <a:rPr lang="en-US" b="1" dirty="0"/>
              <a:t> (Mother &amp; Child Information Tracking System)</a:t>
            </a:r>
            <a:r>
              <a:rPr lang="en-US" dirty="0"/>
              <a:t> </a:t>
            </a:r>
            <a:endParaRPr lang="en-US" dirty="0" smtClean="0"/>
          </a:p>
          <a:p>
            <a:pPr marL="0" indent="0">
              <a:buNone/>
            </a:pPr>
            <a:r>
              <a:rPr lang="en-US" dirty="0" smtClean="0"/>
              <a:t>The </a:t>
            </a:r>
            <a:r>
              <a:rPr lang="en-US" dirty="0"/>
              <a:t>impact and attainment of the ‘e-</a:t>
            </a:r>
            <a:r>
              <a:rPr lang="en-US" dirty="0" err="1"/>
              <a:t>Mamta</a:t>
            </a:r>
            <a:r>
              <a:rPr lang="en-US" dirty="0"/>
              <a:t>’ inventiveness has been significant. It has been able to accelerate the process of effective and efficient delivery of health services to the grass roots. The coverage of the initiative extends to 7 corporations, 172 Nagarpalikas and all villages of the state of Gujarat</a:t>
            </a:r>
            <a:r>
              <a:rPr lang="en-US" dirty="0" smtClean="0"/>
              <a:t>.</a:t>
            </a:r>
          </a:p>
          <a:p>
            <a:r>
              <a:rPr lang="en-US" b="1" dirty="0"/>
              <a:t>SQIP (State Quality Improvement Programme</a:t>
            </a:r>
            <a:r>
              <a:rPr lang="en-US" b="1" dirty="0" smtClean="0"/>
              <a:t>)</a:t>
            </a:r>
          </a:p>
          <a:p>
            <a:pPr marL="0" indent="0">
              <a:buNone/>
            </a:pPr>
            <a:r>
              <a:rPr lang="en-US" dirty="0"/>
              <a:t>In order to institutionalize Quality Assurance, Gujarat is the only state which has set up the District Quality Assurance cell &amp; State Quality Assurance cell for implementation of this programme. </a:t>
            </a:r>
          </a:p>
          <a:p>
            <a:r>
              <a:rPr lang="en-US" b="1" dirty="0"/>
              <a:t>ASHA Sammelan</a:t>
            </a:r>
            <a:endParaRPr lang="en-US" dirty="0"/>
          </a:p>
          <a:p>
            <a:pPr marL="0" indent="0">
              <a:buNone/>
            </a:pPr>
            <a:r>
              <a:rPr lang="en-US" dirty="0"/>
              <a:t>With about a workforce of 32,000 ASHAs in the State, motivating them, sharing the experiences of others and cross learning is essentially required to effectively build the reputation and to generate the feeling of belongingness.</a:t>
            </a:r>
          </a:p>
          <a:p>
            <a:endParaRPr lang="en-US" dirty="0" smtClean="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83845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Mamta Doli</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purpose of the initiative is to bring the pregnant women to the nearest motorable point from where she can be picked up from ambulance receiving point for further transportation by EMRI 108 vehicle for Institutional Delivery or transportation of the pregnant women directly by the Mamta Doli service providers.</a:t>
            </a:r>
          </a:p>
          <a:p>
            <a:endParaRPr lang="en-US" dirty="0"/>
          </a:p>
        </p:txBody>
      </p:sp>
    </p:spTree>
    <p:extLst>
      <p:ext uri="{BB962C8B-B14F-4D97-AF65-F5344CB8AC3E}">
        <p14:creationId xmlns:p14="http://schemas.microsoft.com/office/powerpoint/2010/main" val="70722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72544"/>
          </a:xfrm>
        </p:spPr>
        <p:txBody>
          <a:bodyPr>
            <a:normAutofit fontScale="90000"/>
          </a:bodyPr>
          <a:lstStyle/>
          <a:p>
            <a:r>
              <a:rPr lang="en-US" b="1" dirty="0"/>
              <a:t>District Profile</a:t>
            </a:r>
            <a:r>
              <a:rPr lang="en-US" dirty="0"/>
              <a:t/>
            </a:r>
            <a:br>
              <a:rPr lang="en-US" dirty="0"/>
            </a:br>
            <a:endParaRPr lang="en-US" dirty="0"/>
          </a:p>
        </p:txBody>
      </p:sp>
      <p:sp>
        <p:nvSpPr>
          <p:cNvPr id="3" name="Content Placeholder 2"/>
          <p:cNvSpPr>
            <a:spLocks noGrp="1"/>
          </p:cNvSpPr>
          <p:nvPr>
            <p:ph idx="1"/>
          </p:nvPr>
        </p:nvSpPr>
        <p:spPr>
          <a:xfrm>
            <a:off x="1207394" y="1558344"/>
            <a:ext cx="9601200" cy="592428"/>
          </a:xfrm>
        </p:spPr>
        <p:txBody>
          <a:bodyPr/>
          <a:lstStyle/>
          <a:p>
            <a:r>
              <a:rPr lang="en-IN" dirty="0"/>
              <a:t>Map: showing rural, urban, tribal, in-accessible areas  </a:t>
            </a:r>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586" y="2150772"/>
            <a:ext cx="8950817" cy="4520484"/>
          </a:xfrm>
          <a:prstGeom prst="rect">
            <a:avLst/>
          </a:prstGeom>
          <a:noFill/>
          <a:ln>
            <a:noFill/>
          </a:ln>
        </p:spPr>
      </p:pic>
    </p:spTree>
    <p:extLst>
      <p:ext uri="{BB962C8B-B14F-4D97-AF65-F5344CB8AC3E}">
        <p14:creationId xmlns:p14="http://schemas.microsoft.com/office/powerpoint/2010/main" val="895722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9398"/>
            <a:ext cx="7231487" cy="837126"/>
          </a:xfrm>
        </p:spPr>
        <p:txBody>
          <a:bodyPr>
            <a:normAutofit/>
          </a:bodyPr>
          <a:lstStyle/>
          <a:p>
            <a:r>
              <a:rPr lang="en-US" b="1" dirty="0"/>
              <a:t>Mahisagar district</a:t>
            </a:r>
            <a:endParaRPr lang="en-US" dirty="0"/>
          </a:p>
        </p:txBody>
      </p:sp>
      <p:sp>
        <p:nvSpPr>
          <p:cNvPr id="3" name="Content Placeholder 2"/>
          <p:cNvSpPr>
            <a:spLocks noGrp="1"/>
          </p:cNvSpPr>
          <p:nvPr>
            <p:ph idx="1"/>
          </p:nvPr>
        </p:nvSpPr>
        <p:spPr>
          <a:xfrm>
            <a:off x="1371600" y="1326525"/>
            <a:ext cx="9601200" cy="4829576"/>
          </a:xfrm>
        </p:spPr>
        <p:txBody>
          <a:bodyPr/>
          <a:lstStyle/>
          <a:p>
            <a:r>
              <a:rPr lang="en-US" dirty="0" smtClean="0"/>
              <a:t>Mahisagar is </a:t>
            </a:r>
            <a:r>
              <a:rPr lang="en-US" dirty="0"/>
              <a:t>a district</a:t>
            </a:r>
            <a:r>
              <a:rPr lang="en-US" b="1" dirty="0"/>
              <a:t> </a:t>
            </a:r>
            <a:r>
              <a:rPr lang="en-US" dirty="0"/>
              <a:t>in the state of Gujarat in India that came into being on </a:t>
            </a:r>
            <a:r>
              <a:rPr lang="en-US" dirty="0">
                <a:solidFill>
                  <a:srgbClr val="FF0000"/>
                </a:solidFill>
              </a:rPr>
              <a:t>26 January 2013</a:t>
            </a:r>
            <a:r>
              <a:rPr lang="en-US" dirty="0"/>
              <a:t>, becoming the 28</a:t>
            </a:r>
            <a:r>
              <a:rPr lang="en-US" baseline="30000" dirty="0"/>
              <a:t>th</a:t>
            </a:r>
            <a:r>
              <a:rPr lang="en-US" dirty="0"/>
              <a:t> district of state. The district has been carved out of the Panchmahal district and Kheda district.</a:t>
            </a:r>
          </a:p>
          <a:p>
            <a:r>
              <a:rPr lang="en-US" dirty="0"/>
              <a:t>Lunawada is the district headquarter of Mahisagar. It started its operation in full-fledged from </a:t>
            </a:r>
            <a:r>
              <a:rPr lang="en-US" dirty="0">
                <a:solidFill>
                  <a:srgbClr val="FF0000"/>
                </a:solidFill>
              </a:rPr>
              <a:t>15 August 2013</a:t>
            </a:r>
            <a:r>
              <a:rPr lang="en-US" dirty="0"/>
              <a:t>. </a:t>
            </a:r>
          </a:p>
          <a:p>
            <a:r>
              <a:rPr lang="en-IN" dirty="0"/>
              <a:t>Area in Sq. Km:  226064</a:t>
            </a:r>
            <a:endParaRPr lang="en-US" dirty="0"/>
          </a:p>
          <a:p>
            <a:r>
              <a:rPr lang="en-IN" dirty="0"/>
              <a:t>No. of Blocks:   6</a:t>
            </a:r>
            <a:endParaRPr lang="en-US" dirty="0"/>
          </a:p>
          <a:p>
            <a:r>
              <a:rPr lang="en-IN" dirty="0"/>
              <a:t>No. of Villages:  717</a:t>
            </a:r>
            <a:endParaRPr lang="en-US" dirty="0"/>
          </a:p>
          <a:p>
            <a:r>
              <a:rPr lang="en-IN" dirty="0"/>
              <a:t>No. of Urban units:  3</a:t>
            </a:r>
            <a:endParaRPr lang="en-US" dirty="0"/>
          </a:p>
          <a:p>
            <a:r>
              <a:rPr lang="en-IN" dirty="0"/>
              <a:t>No. of outgrowth/slums:  16</a:t>
            </a:r>
            <a:endParaRPr lang="en-US" dirty="0"/>
          </a:p>
          <a:p>
            <a:r>
              <a:rPr lang="en-IN" dirty="0"/>
              <a:t>No. of tribal areas/ hamlets: 2</a:t>
            </a:r>
            <a:endParaRPr lang="en-US" dirty="0"/>
          </a:p>
          <a:p>
            <a:pPr marL="0" indent="0">
              <a:buNone/>
            </a:pPr>
            <a:endParaRPr lang="en-US" dirty="0"/>
          </a:p>
        </p:txBody>
      </p:sp>
    </p:spTree>
    <p:extLst>
      <p:ext uri="{BB962C8B-B14F-4D97-AF65-F5344CB8AC3E}">
        <p14:creationId xmlns:p14="http://schemas.microsoft.com/office/powerpoint/2010/main" val="43854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541" y="193184"/>
            <a:ext cx="9601200" cy="772731"/>
          </a:xfrm>
        </p:spPr>
        <p:txBody>
          <a:bodyPr>
            <a:normAutofit fontScale="90000"/>
          </a:bodyPr>
          <a:lstStyle/>
          <a:p>
            <a:r>
              <a:rPr lang="en-IN" b="1" dirty="0"/>
              <a:t>Demographic profile:</a:t>
            </a:r>
            <a:r>
              <a:rPr lang="en-US" dirty="0"/>
              <a:t/>
            </a:r>
            <a:br>
              <a:rPr lang="en-US" dirty="0"/>
            </a:br>
            <a:endParaRPr lang="en-US" dirty="0"/>
          </a:p>
        </p:txBody>
      </p:sp>
      <p:sp>
        <p:nvSpPr>
          <p:cNvPr id="3" name="Content Placeholder 2"/>
          <p:cNvSpPr>
            <a:spLocks noGrp="1"/>
          </p:cNvSpPr>
          <p:nvPr>
            <p:ph idx="1"/>
          </p:nvPr>
        </p:nvSpPr>
        <p:spPr>
          <a:xfrm>
            <a:off x="1307205" y="1133342"/>
            <a:ext cx="9601200" cy="5434884"/>
          </a:xfrm>
        </p:spPr>
        <p:txBody>
          <a:bodyPr>
            <a:normAutofit/>
          </a:bodyPr>
          <a:lstStyle/>
          <a:p>
            <a:r>
              <a:rPr lang="en-IN" dirty="0"/>
              <a:t>Total population (In Lakhs) (updated as on March 2015):  1066935</a:t>
            </a:r>
            <a:endParaRPr lang="en-US" dirty="0"/>
          </a:p>
          <a:p>
            <a:r>
              <a:rPr lang="en-IN" dirty="0"/>
              <a:t>Rural population (In Lakhs) (updated as on March 2015): 964225</a:t>
            </a:r>
            <a:endParaRPr lang="en-US" dirty="0"/>
          </a:p>
          <a:p>
            <a:r>
              <a:rPr lang="en-IN" dirty="0"/>
              <a:t>Urban population (In Lakhs) (updated as on March 2015): 102710</a:t>
            </a:r>
            <a:endParaRPr lang="en-US" dirty="0"/>
          </a:p>
          <a:p>
            <a:r>
              <a:rPr lang="en-IN" dirty="0"/>
              <a:t>Outgrowth/slums population (In Lakhs) (updated as on March 2015): 13541</a:t>
            </a:r>
            <a:endParaRPr lang="en-US" dirty="0"/>
          </a:p>
          <a:p>
            <a:r>
              <a:rPr lang="en-IN" dirty="0"/>
              <a:t>Tribal areas/ hamlets population (In Lakhs) (updated as on March 2015): </a:t>
            </a:r>
            <a:r>
              <a:rPr lang="en-IN" dirty="0" smtClean="0"/>
              <a:t>396083</a:t>
            </a:r>
            <a:endParaRPr lang="en-US" dirty="0" smtClean="0"/>
          </a:p>
          <a:p>
            <a:r>
              <a:rPr lang="en-IN" dirty="0" smtClean="0"/>
              <a:t>Population </a:t>
            </a:r>
            <a:r>
              <a:rPr lang="en-IN" dirty="0"/>
              <a:t>density (updated as on March 2015): ___</a:t>
            </a:r>
            <a:r>
              <a:rPr lang="en-IN" u="sng" dirty="0"/>
              <a:t>4.72</a:t>
            </a:r>
            <a:r>
              <a:rPr lang="en-IN" dirty="0"/>
              <a:t>__ per sq. km. </a:t>
            </a:r>
            <a:endParaRPr lang="en-US" dirty="0"/>
          </a:p>
          <a:p>
            <a:r>
              <a:rPr lang="en-IN" dirty="0"/>
              <a:t>Sex Ratio (updated as on March 2015): 947: 1000 MALE</a:t>
            </a:r>
            <a:endParaRPr lang="en-US" dirty="0"/>
          </a:p>
          <a:p>
            <a:r>
              <a:rPr lang="en-IN" dirty="0"/>
              <a:t>Child Sex Ratio (updated as on March 2015): 946:1000 MALE</a:t>
            </a:r>
            <a:endParaRPr lang="en-US" dirty="0"/>
          </a:p>
          <a:p>
            <a:r>
              <a:rPr lang="en-IN" dirty="0"/>
              <a:t>Schedule Caste population (In Lakhs) (updated as on March 2015): 54560</a:t>
            </a:r>
            <a:endParaRPr lang="en-US" dirty="0"/>
          </a:p>
          <a:p>
            <a:r>
              <a:rPr lang="en-IN" dirty="0"/>
              <a:t>Schedule Tribe population (In Lakhs) (updated as on March 2015): </a:t>
            </a:r>
            <a:r>
              <a:rPr lang="en-IN" dirty="0" smtClean="0"/>
              <a:t>375</a:t>
            </a:r>
            <a:endParaRPr lang="en-US" dirty="0"/>
          </a:p>
          <a:p>
            <a:endParaRPr lang="en-US" dirty="0"/>
          </a:p>
        </p:txBody>
      </p:sp>
    </p:spTree>
    <p:extLst>
      <p:ext uri="{BB962C8B-B14F-4D97-AF65-F5344CB8AC3E}">
        <p14:creationId xmlns:p14="http://schemas.microsoft.com/office/powerpoint/2010/main" val="349252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85423"/>
          </a:xfrm>
        </p:spPr>
        <p:txBody>
          <a:bodyPr>
            <a:normAutofit fontScale="90000"/>
          </a:bodyPr>
          <a:lstStyle/>
          <a:p>
            <a:r>
              <a:rPr lang="en-IN" b="1" dirty="0"/>
              <a:t>General Healthcare Infrastructure:</a:t>
            </a:r>
            <a:r>
              <a:rPr lang="en-US" dirty="0"/>
              <a:t/>
            </a:r>
            <a:br>
              <a:rPr lang="en-US" dirty="0"/>
            </a:br>
            <a:endParaRPr lang="en-US" dirty="0"/>
          </a:p>
        </p:txBody>
      </p:sp>
      <p:sp>
        <p:nvSpPr>
          <p:cNvPr id="3" name="Content Placeholder 2"/>
          <p:cNvSpPr>
            <a:spLocks noGrp="1"/>
          </p:cNvSpPr>
          <p:nvPr>
            <p:ph idx="1"/>
          </p:nvPr>
        </p:nvSpPr>
        <p:spPr/>
        <p:txBody>
          <a:bodyPr/>
          <a:lstStyle/>
          <a:p>
            <a:r>
              <a:rPr lang="en-IN" dirty="0"/>
              <a:t>No. of District hospitals:    1</a:t>
            </a:r>
            <a:endParaRPr lang="en-US" dirty="0"/>
          </a:p>
          <a:p>
            <a:r>
              <a:rPr lang="en-IN" dirty="0"/>
              <a:t>No. of CHCs:  6                        </a:t>
            </a:r>
            <a:endParaRPr lang="en-US" dirty="0"/>
          </a:p>
          <a:p>
            <a:r>
              <a:rPr lang="en-IN" dirty="0"/>
              <a:t>No. of PHCs: 33</a:t>
            </a:r>
            <a:endParaRPr lang="en-US" dirty="0"/>
          </a:p>
          <a:p>
            <a:r>
              <a:rPr lang="en-IN" dirty="0"/>
              <a:t>No. of SCs: 225</a:t>
            </a:r>
            <a:endParaRPr lang="en-US" dirty="0"/>
          </a:p>
          <a:p>
            <a:r>
              <a:rPr lang="en-IN" dirty="0"/>
              <a:t>No. of tertiary referral centres: 2</a:t>
            </a:r>
            <a:endParaRPr lang="en-US" dirty="0"/>
          </a:p>
          <a:p>
            <a:r>
              <a:rPr lang="en-IN" dirty="0"/>
              <a:t>No. of tertiary referral centres: run by NGO (Non Govt. Organisations)   2 </a:t>
            </a:r>
            <a:endParaRPr lang="en-US" dirty="0"/>
          </a:p>
          <a:p>
            <a:r>
              <a:rPr lang="en-IN" dirty="0"/>
              <a:t>No. of tertiary referral centres: run by Government:  2</a:t>
            </a:r>
            <a:endParaRPr lang="en-US" dirty="0"/>
          </a:p>
          <a:p>
            <a:endParaRPr lang="en-US" dirty="0"/>
          </a:p>
        </p:txBody>
      </p:sp>
    </p:spTree>
    <p:extLst>
      <p:ext uri="{BB962C8B-B14F-4D97-AF65-F5344CB8AC3E}">
        <p14:creationId xmlns:p14="http://schemas.microsoft.com/office/powerpoint/2010/main" val="3992140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Health Human Resources</a:t>
            </a:r>
            <a:r>
              <a:rPr lang="en-US" dirty="0"/>
              <a:t/>
            </a:r>
            <a:br>
              <a:rPr lang="en-US" dirty="0"/>
            </a:br>
            <a:endParaRPr lang="en-US" dirty="0"/>
          </a:p>
        </p:txBody>
      </p:sp>
      <p:sp>
        <p:nvSpPr>
          <p:cNvPr id="3" name="Content Placeholder 2"/>
          <p:cNvSpPr>
            <a:spLocks noGrp="1"/>
          </p:cNvSpPr>
          <p:nvPr>
            <p:ph idx="1"/>
          </p:nvPr>
        </p:nvSpPr>
        <p:spPr>
          <a:xfrm>
            <a:off x="1371599" y="1944709"/>
            <a:ext cx="9704231" cy="4082603"/>
          </a:xfrm>
        </p:spPr>
        <p:txBody>
          <a:bodyPr>
            <a:normAutofit/>
          </a:bodyPr>
          <a:lstStyle/>
          <a:p>
            <a:r>
              <a:rPr lang="en-IN" dirty="0"/>
              <a:t>No. of Physicians:  0</a:t>
            </a:r>
            <a:endParaRPr lang="en-US" dirty="0"/>
          </a:p>
          <a:p>
            <a:r>
              <a:rPr lang="en-IN" dirty="0"/>
              <a:t>No. of Orthopaedic or general surgeons:  </a:t>
            </a:r>
            <a:r>
              <a:rPr lang="en-IN" dirty="0" smtClean="0"/>
              <a:t>0</a:t>
            </a:r>
            <a:endParaRPr lang="en-US" dirty="0"/>
          </a:p>
          <a:p>
            <a:r>
              <a:rPr lang="en-IN" dirty="0"/>
              <a:t>No. of Lab Technicians (LTs):     10 </a:t>
            </a:r>
            <a:endParaRPr lang="en-US" dirty="0"/>
          </a:p>
          <a:p>
            <a:r>
              <a:rPr lang="en-IN" dirty="0"/>
              <a:t>No. of Physio-technician/ Physiotherapists:  0</a:t>
            </a:r>
            <a:endParaRPr lang="en-US" dirty="0"/>
          </a:p>
          <a:p>
            <a:r>
              <a:rPr lang="en-IN" dirty="0"/>
              <a:t>No. of Physio-technician/ Physiotherapists providing POD services:    0</a:t>
            </a:r>
            <a:endParaRPr lang="en-US" dirty="0"/>
          </a:p>
          <a:p>
            <a:r>
              <a:rPr lang="en-IN" dirty="0"/>
              <a:t>No. of ANM (Auxiliary Nurse Midwife):     193        </a:t>
            </a:r>
            <a:endParaRPr lang="en-US" dirty="0"/>
          </a:p>
          <a:p>
            <a:r>
              <a:rPr lang="en-IN" dirty="0"/>
              <a:t>No. of ASHAs:    894 </a:t>
            </a:r>
            <a:endParaRPr lang="en-US" dirty="0"/>
          </a:p>
          <a:p>
            <a:r>
              <a:rPr lang="en-IN" dirty="0"/>
              <a:t>No. of NMS (Non-Medical Supervisor):   0</a:t>
            </a:r>
            <a:endParaRPr lang="en-US" dirty="0"/>
          </a:p>
          <a:p>
            <a:r>
              <a:rPr lang="en-IN" dirty="0"/>
              <a:t>No. of PMW (Para Medical Worker):      4</a:t>
            </a:r>
            <a:endParaRPr lang="en-US" dirty="0"/>
          </a:p>
          <a:p>
            <a:endParaRPr lang="en-US" dirty="0"/>
          </a:p>
        </p:txBody>
      </p:sp>
    </p:spTree>
    <p:extLst>
      <p:ext uri="{BB962C8B-B14F-4D97-AF65-F5344CB8AC3E}">
        <p14:creationId xmlns:p14="http://schemas.microsoft.com/office/powerpoint/2010/main" val="1594264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TM10001105[[fn=Crop]]</Template>
  <TotalTime>258</TotalTime>
  <Words>2147</Words>
  <Application>Microsoft Office PowerPoint</Application>
  <PresentationFormat>Widescreen</PresentationFormat>
  <Paragraphs>252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Cambria</vt:lpstr>
      <vt:lpstr>Franklin Gothic Book</vt:lpstr>
      <vt:lpstr>Gill Sans MT</vt:lpstr>
      <vt:lpstr>Shruti</vt:lpstr>
      <vt:lpstr>Times New Roman</vt:lpstr>
      <vt:lpstr>Wingdings</vt:lpstr>
      <vt:lpstr>Crop</vt:lpstr>
      <vt:lpstr>“Scenario of an emergency obstetric care at 50 bedded SDH (Sub District Hospital) in Lunawada, Mahisagar District of Gujarat.” </vt:lpstr>
      <vt:lpstr>About NHM  </vt:lpstr>
      <vt:lpstr>Initiatives taken by Government of Gujarat  </vt:lpstr>
      <vt:lpstr>Mamta Doli </vt:lpstr>
      <vt:lpstr>District Profile </vt:lpstr>
      <vt:lpstr>Mahisagar district</vt:lpstr>
      <vt:lpstr>Demographic profile: </vt:lpstr>
      <vt:lpstr>General Healthcare Infrastructure: </vt:lpstr>
      <vt:lpstr>Health Human Resources </vt:lpstr>
      <vt:lpstr>BACKGROUND</vt:lpstr>
      <vt:lpstr>PROBLEM STATEMENT</vt:lpstr>
      <vt:lpstr>RATIONALE</vt:lpstr>
      <vt:lpstr>OBJECTIVES </vt:lpstr>
      <vt:lpstr>METHODOLOGY </vt:lpstr>
      <vt:lpstr>RESULT  </vt:lpstr>
      <vt:lpstr>Graph showing frequency distribution by age of referred cases.</vt:lpstr>
      <vt:lpstr>Age wise distribution of Delivered cases</vt:lpstr>
      <vt:lpstr>Graph showing frequency distribution by age of Delivered cases</vt:lpstr>
      <vt:lpstr>Distribution of pregnant women according to indication of reasons of referral     </vt:lpstr>
      <vt:lpstr> Reason behind referral</vt:lpstr>
      <vt:lpstr>Reason of referral and their associated reasons. </vt:lpstr>
      <vt:lpstr>BLEEDING PV</vt:lpstr>
      <vt:lpstr>PowerPoint Presentation</vt:lpstr>
      <vt:lpstr>DISCUSSION </vt:lpstr>
      <vt:lpstr>RECOMMENDATION </vt:lpstr>
      <vt:lpstr>CASE BOOK OF DELIVERY</vt:lpstr>
      <vt:lpstr>REFFERAL REGISTER </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of an emergency obstetric care at 50 bedded SDH (Sub District Hospital) in Lunawada, Mahisagar District of Gujarat.”</dc:title>
  <dc:creator>Sugandha Suman</dc:creator>
  <cp:lastModifiedBy>SHREEKANT</cp:lastModifiedBy>
  <cp:revision>27</cp:revision>
  <dcterms:created xsi:type="dcterms:W3CDTF">2016-05-19T19:21:13Z</dcterms:created>
  <dcterms:modified xsi:type="dcterms:W3CDTF">2016-05-23T13:29:31Z</dcterms:modified>
</cp:coreProperties>
</file>