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2" r:id="rId2"/>
    <p:sldId id="320" r:id="rId3"/>
    <p:sldId id="329" r:id="rId4"/>
    <p:sldId id="330" r:id="rId5"/>
    <p:sldId id="341" r:id="rId6"/>
    <p:sldId id="356" r:id="rId7"/>
    <p:sldId id="402" r:id="rId8"/>
    <p:sldId id="398" r:id="rId9"/>
    <p:sldId id="363" r:id="rId10"/>
    <p:sldId id="364" r:id="rId11"/>
    <p:sldId id="403" r:id="rId12"/>
    <p:sldId id="404" r:id="rId13"/>
    <p:sldId id="365" r:id="rId14"/>
    <p:sldId id="367" r:id="rId15"/>
    <p:sldId id="384" r:id="rId16"/>
    <p:sldId id="385" r:id="rId17"/>
    <p:sldId id="386" r:id="rId18"/>
    <p:sldId id="387" r:id="rId19"/>
    <p:sldId id="392" r:id="rId20"/>
    <p:sldId id="394" r:id="rId21"/>
    <p:sldId id="401" r:id="rId22"/>
    <p:sldId id="395" r:id="rId23"/>
    <p:sldId id="396" r:id="rId24"/>
    <p:sldId id="29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062" autoAdjust="0"/>
    <p:restoredTop sz="94660"/>
  </p:normalViewPr>
  <p:slideViewPr>
    <p:cSldViewPr>
      <p:cViewPr>
        <p:scale>
          <a:sx n="80" d="100"/>
          <a:sy n="80" d="100"/>
        </p:scale>
        <p:origin x="-1068"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816031-BEF4-43AB-9CD5-696E2417AD77}"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en-IN"/>
        </a:p>
      </dgm:t>
    </dgm:pt>
    <dgm:pt modelId="{D2B5DDF5-4423-4A7F-8C70-71ED52687E55}">
      <dgm:prSet phldrT="[Text]" custT="1"/>
      <dgm:spPr/>
      <dgm:t>
        <a:bodyPr/>
        <a:lstStyle/>
        <a:p>
          <a:r>
            <a:rPr lang="en-US" sz="2800" b="1" dirty="0" smtClean="0">
              <a:solidFill>
                <a:schemeClr val="tx1"/>
              </a:solidFill>
            </a:rPr>
            <a:t>I</a:t>
          </a:r>
          <a:endParaRPr lang="en-IN" sz="2800" b="1" dirty="0">
            <a:solidFill>
              <a:schemeClr val="tx1"/>
            </a:solidFill>
          </a:endParaRPr>
        </a:p>
      </dgm:t>
    </dgm:pt>
    <dgm:pt modelId="{0A8E53EE-FFD6-476F-9DBD-CD2BAD8B0667}" type="parTrans" cxnId="{E038A3BC-ACFD-465C-A083-D65321BE4230}">
      <dgm:prSet/>
      <dgm:spPr/>
      <dgm:t>
        <a:bodyPr/>
        <a:lstStyle/>
        <a:p>
          <a:endParaRPr lang="en-IN"/>
        </a:p>
      </dgm:t>
    </dgm:pt>
    <dgm:pt modelId="{91ABD531-085D-4B6D-8EF0-50319BD13C36}" type="sibTrans" cxnId="{E038A3BC-ACFD-465C-A083-D65321BE4230}">
      <dgm:prSet/>
      <dgm:spPr/>
      <dgm:t>
        <a:bodyPr/>
        <a:lstStyle/>
        <a:p>
          <a:endParaRPr lang="en-IN"/>
        </a:p>
      </dgm:t>
    </dgm:pt>
    <dgm:pt modelId="{EAE7368E-FB4F-4018-BBBA-8D2EE15CA778}">
      <dgm:prSet phldrT="[Text]" custT="1"/>
      <dgm:spPr/>
      <dgm:t>
        <a:bodyPr/>
        <a:lstStyle/>
        <a:p>
          <a:r>
            <a:rPr lang="en-US" sz="2800" b="1" dirty="0" smtClean="0">
              <a:solidFill>
                <a:schemeClr val="tx1"/>
              </a:solidFill>
            </a:rPr>
            <a:t>C</a:t>
          </a:r>
          <a:endParaRPr lang="en-IN" sz="2800" b="1" dirty="0" smtClean="0">
            <a:solidFill>
              <a:schemeClr val="tx1"/>
            </a:solidFill>
          </a:endParaRPr>
        </a:p>
      </dgm:t>
    </dgm:pt>
    <dgm:pt modelId="{7BA0CA2F-F5E0-4A9D-8B8B-CBAF464B1A92}" type="parTrans" cxnId="{E172F6A9-0ED8-4157-AED7-447936391637}">
      <dgm:prSet/>
      <dgm:spPr/>
      <dgm:t>
        <a:bodyPr/>
        <a:lstStyle/>
        <a:p>
          <a:endParaRPr lang="en-IN"/>
        </a:p>
      </dgm:t>
    </dgm:pt>
    <dgm:pt modelId="{A620FCE5-1F62-447A-B73C-BCB5A51AEDC6}" type="sibTrans" cxnId="{E172F6A9-0ED8-4157-AED7-447936391637}">
      <dgm:prSet/>
      <dgm:spPr/>
      <dgm:t>
        <a:bodyPr/>
        <a:lstStyle/>
        <a:p>
          <a:endParaRPr lang="en-IN"/>
        </a:p>
      </dgm:t>
    </dgm:pt>
    <dgm:pt modelId="{D332DBCB-4E4B-4DA1-9B8E-0D8DEB5B990C}">
      <dgm:prSet phldrT="[Text]" custT="1"/>
      <dgm:spPr/>
      <dgm:t>
        <a:bodyPr/>
        <a:lstStyle/>
        <a:p>
          <a:r>
            <a:rPr lang="en-US" sz="2800" b="1" dirty="0" smtClean="0">
              <a:solidFill>
                <a:schemeClr val="tx1"/>
              </a:solidFill>
            </a:rPr>
            <a:t>E</a:t>
          </a:r>
          <a:endParaRPr lang="en-IN" sz="2800" b="1" dirty="0" smtClean="0">
            <a:solidFill>
              <a:schemeClr val="tx1"/>
            </a:solidFill>
          </a:endParaRPr>
        </a:p>
      </dgm:t>
    </dgm:pt>
    <dgm:pt modelId="{AEA441A7-402C-4CFE-A896-7D943A47D6F0}" type="parTrans" cxnId="{5073ADB9-1618-475F-84B3-9814912CA6F5}">
      <dgm:prSet/>
      <dgm:spPr/>
      <dgm:t>
        <a:bodyPr/>
        <a:lstStyle/>
        <a:p>
          <a:endParaRPr lang="en-IN"/>
        </a:p>
      </dgm:t>
    </dgm:pt>
    <dgm:pt modelId="{DACFC357-0B98-43EF-8405-8971308F8200}" type="sibTrans" cxnId="{5073ADB9-1618-475F-84B3-9814912CA6F5}">
      <dgm:prSet/>
      <dgm:spPr/>
      <dgm:t>
        <a:bodyPr/>
        <a:lstStyle/>
        <a:p>
          <a:endParaRPr lang="en-IN"/>
        </a:p>
      </dgm:t>
    </dgm:pt>
    <dgm:pt modelId="{896A14B9-3493-4D46-AADC-8C521E81F618}">
      <dgm:prSet phldrT="[Text]"/>
      <dgm:spPr/>
      <dgm:t>
        <a:bodyPr/>
        <a:lstStyle/>
        <a:p>
          <a:r>
            <a:rPr lang="en-US" dirty="0" smtClean="0"/>
            <a:t>EXCELLENCE</a:t>
          </a:r>
          <a:endParaRPr lang="en-IN" dirty="0"/>
        </a:p>
      </dgm:t>
    </dgm:pt>
    <dgm:pt modelId="{FC45A77B-140D-4BDB-A7BF-73C74D612D5D}" type="parTrans" cxnId="{A1C766D7-BF3C-49A3-B3B2-5D9BD409908F}">
      <dgm:prSet/>
      <dgm:spPr/>
      <dgm:t>
        <a:bodyPr/>
        <a:lstStyle/>
        <a:p>
          <a:endParaRPr lang="en-IN"/>
        </a:p>
      </dgm:t>
    </dgm:pt>
    <dgm:pt modelId="{6EF274A6-8A44-4FBA-8488-CCE55370A997}" type="sibTrans" cxnId="{A1C766D7-BF3C-49A3-B3B2-5D9BD409908F}">
      <dgm:prSet/>
      <dgm:spPr/>
      <dgm:t>
        <a:bodyPr/>
        <a:lstStyle/>
        <a:p>
          <a:endParaRPr lang="en-IN"/>
        </a:p>
      </dgm:t>
    </dgm:pt>
    <dgm:pt modelId="{2861B0B1-CFDC-41B7-884D-FB781E81D1DC}">
      <dgm:prSet custT="1"/>
      <dgm:spPr/>
      <dgm:t>
        <a:bodyPr/>
        <a:lstStyle/>
        <a:p>
          <a:r>
            <a:rPr lang="en-US" sz="2800" b="1" dirty="0" smtClean="0">
              <a:solidFill>
                <a:schemeClr val="tx1"/>
              </a:solidFill>
            </a:rPr>
            <a:t>A</a:t>
          </a:r>
          <a:endParaRPr lang="en-IN" sz="2800" b="1" dirty="0" smtClean="0">
            <a:solidFill>
              <a:schemeClr val="tx1"/>
            </a:solidFill>
          </a:endParaRPr>
        </a:p>
      </dgm:t>
    </dgm:pt>
    <dgm:pt modelId="{036FEDE0-7276-4E03-85A2-7300EAE72395}" type="parTrans" cxnId="{4AD1FFFD-D48F-410C-8392-1E37A2DCFF48}">
      <dgm:prSet/>
      <dgm:spPr/>
      <dgm:t>
        <a:bodyPr/>
        <a:lstStyle/>
        <a:p>
          <a:endParaRPr lang="en-IN"/>
        </a:p>
      </dgm:t>
    </dgm:pt>
    <dgm:pt modelId="{86CBDB8F-C2CE-4FC4-86F7-B485A5CD4928}" type="sibTrans" cxnId="{4AD1FFFD-D48F-410C-8392-1E37A2DCFF48}">
      <dgm:prSet/>
      <dgm:spPr/>
      <dgm:t>
        <a:bodyPr/>
        <a:lstStyle/>
        <a:p>
          <a:endParaRPr lang="en-IN"/>
        </a:p>
      </dgm:t>
    </dgm:pt>
    <dgm:pt modelId="{DA6CB6A0-14FF-47DA-B38A-EE64F630713C}">
      <dgm:prSet custT="1"/>
      <dgm:spPr/>
      <dgm:t>
        <a:bodyPr/>
        <a:lstStyle/>
        <a:p>
          <a:r>
            <a:rPr lang="en-US" sz="2800" b="1" dirty="0" smtClean="0">
              <a:solidFill>
                <a:schemeClr val="tx1"/>
              </a:solidFill>
            </a:rPr>
            <a:t>R</a:t>
          </a:r>
          <a:endParaRPr lang="en-IN" sz="2800" b="1" dirty="0" smtClean="0">
            <a:solidFill>
              <a:schemeClr val="tx1"/>
            </a:solidFill>
          </a:endParaRPr>
        </a:p>
      </dgm:t>
    </dgm:pt>
    <dgm:pt modelId="{4E6970B4-2E31-4CDA-AA89-09CF13B57ED8}" type="parTrans" cxnId="{F79F09E3-376F-4005-9B88-E156ED78778A}">
      <dgm:prSet/>
      <dgm:spPr/>
      <dgm:t>
        <a:bodyPr/>
        <a:lstStyle/>
        <a:p>
          <a:endParaRPr lang="en-IN"/>
        </a:p>
      </dgm:t>
    </dgm:pt>
    <dgm:pt modelId="{206895C3-2562-47C8-9E61-4BCB2C22A073}" type="sibTrans" cxnId="{F79F09E3-376F-4005-9B88-E156ED78778A}">
      <dgm:prSet/>
      <dgm:spPr/>
      <dgm:t>
        <a:bodyPr/>
        <a:lstStyle/>
        <a:p>
          <a:endParaRPr lang="en-IN"/>
        </a:p>
      </dgm:t>
    </dgm:pt>
    <dgm:pt modelId="{2606150F-A65E-432B-817B-CD07DA2CE5B2}">
      <dgm:prSet/>
      <dgm:spPr/>
      <dgm:t>
        <a:bodyPr/>
        <a:lstStyle/>
        <a:p>
          <a:r>
            <a:rPr lang="en-US" dirty="0" smtClean="0"/>
            <a:t>INTEGRITY</a:t>
          </a:r>
          <a:endParaRPr lang="en-IN" dirty="0"/>
        </a:p>
      </dgm:t>
    </dgm:pt>
    <dgm:pt modelId="{A1E84199-6BE8-4063-A72D-1E66E0FED2A5}" type="parTrans" cxnId="{67D1F43B-325C-41E7-980F-9F13DDBB16E9}">
      <dgm:prSet/>
      <dgm:spPr/>
    </dgm:pt>
    <dgm:pt modelId="{7C3474B3-CFEB-467E-8961-A56C98DDB8B4}" type="sibTrans" cxnId="{67D1F43B-325C-41E7-980F-9F13DDBB16E9}">
      <dgm:prSet/>
      <dgm:spPr/>
    </dgm:pt>
    <dgm:pt modelId="{BF637759-08B4-47AD-95DA-F8BF682C6FA5}">
      <dgm:prSet/>
      <dgm:spPr/>
      <dgm:t>
        <a:bodyPr/>
        <a:lstStyle/>
        <a:p>
          <a:r>
            <a:rPr lang="en-US" dirty="0" smtClean="0"/>
            <a:t>COMPASSION</a:t>
          </a:r>
          <a:endParaRPr lang="en-IN" dirty="0"/>
        </a:p>
      </dgm:t>
    </dgm:pt>
    <dgm:pt modelId="{831D1630-2C9B-4AC7-B12B-BB7DAE9B9824}" type="parTrans" cxnId="{1A366DC8-D94A-4A5F-AF52-A892494F5BC4}">
      <dgm:prSet/>
      <dgm:spPr/>
    </dgm:pt>
    <dgm:pt modelId="{7AC62212-7D2A-4091-908F-C38E29809AEB}" type="sibTrans" cxnId="{1A366DC8-D94A-4A5F-AF52-A892494F5BC4}">
      <dgm:prSet/>
      <dgm:spPr/>
    </dgm:pt>
    <dgm:pt modelId="{61641BB3-52B0-4364-A4A6-41086E705BB2}">
      <dgm:prSet/>
      <dgm:spPr/>
      <dgm:t>
        <a:bodyPr/>
        <a:lstStyle/>
        <a:p>
          <a:r>
            <a:rPr lang="en-US" dirty="0" smtClean="0"/>
            <a:t>ACCOUNTABILITY</a:t>
          </a:r>
          <a:endParaRPr lang="en-IN" dirty="0"/>
        </a:p>
      </dgm:t>
    </dgm:pt>
    <dgm:pt modelId="{79E560A5-229C-49E9-8032-3FC9ACD55605}" type="parTrans" cxnId="{4876FCB4-9340-4E26-94C8-FCF94EF42551}">
      <dgm:prSet/>
      <dgm:spPr/>
    </dgm:pt>
    <dgm:pt modelId="{A4FC3DD4-EDF7-45C1-BED4-BDD103A38C86}" type="sibTrans" cxnId="{4876FCB4-9340-4E26-94C8-FCF94EF42551}">
      <dgm:prSet/>
      <dgm:spPr/>
    </dgm:pt>
    <dgm:pt modelId="{CD1D7CF2-9CD7-45BB-B183-1D66CC88F98D}">
      <dgm:prSet/>
      <dgm:spPr/>
      <dgm:t>
        <a:bodyPr/>
        <a:lstStyle/>
        <a:p>
          <a:r>
            <a:rPr lang="en-US" dirty="0" smtClean="0"/>
            <a:t>RESPECT</a:t>
          </a:r>
          <a:endParaRPr lang="en-IN" dirty="0"/>
        </a:p>
      </dgm:t>
    </dgm:pt>
    <dgm:pt modelId="{8E9C40BC-357A-4C0C-894D-50D03BBA14AE}" type="parTrans" cxnId="{54939B8B-1F54-46C3-8BD4-46C42B86B5E2}">
      <dgm:prSet/>
      <dgm:spPr/>
    </dgm:pt>
    <dgm:pt modelId="{66225022-E564-4496-8806-C93105480CDC}" type="sibTrans" cxnId="{54939B8B-1F54-46C3-8BD4-46C42B86B5E2}">
      <dgm:prSet/>
      <dgm:spPr/>
    </dgm:pt>
    <dgm:pt modelId="{9E9470D0-F734-43FC-BE8E-B6405F9174EC}" type="pres">
      <dgm:prSet presAssocID="{7B816031-BEF4-43AB-9CD5-696E2417AD77}" presName="linearFlow" presStyleCnt="0">
        <dgm:presLayoutVars>
          <dgm:dir/>
          <dgm:animLvl val="lvl"/>
          <dgm:resizeHandles val="exact"/>
        </dgm:presLayoutVars>
      </dgm:prSet>
      <dgm:spPr/>
      <dgm:t>
        <a:bodyPr/>
        <a:lstStyle/>
        <a:p>
          <a:endParaRPr lang="en-IN"/>
        </a:p>
      </dgm:t>
    </dgm:pt>
    <dgm:pt modelId="{93932ABC-2688-4171-BE31-D8B627696D25}" type="pres">
      <dgm:prSet presAssocID="{D2B5DDF5-4423-4A7F-8C70-71ED52687E55}" presName="composite" presStyleCnt="0"/>
      <dgm:spPr/>
    </dgm:pt>
    <dgm:pt modelId="{3BEF7D6C-0F5C-414A-ADF3-30A9938EF22F}" type="pres">
      <dgm:prSet presAssocID="{D2B5DDF5-4423-4A7F-8C70-71ED52687E55}" presName="parentText" presStyleLbl="alignNode1" presStyleIdx="0" presStyleCnt="5">
        <dgm:presLayoutVars>
          <dgm:chMax val="1"/>
          <dgm:bulletEnabled val="1"/>
        </dgm:presLayoutVars>
      </dgm:prSet>
      <dgm:spPr/>
      <dgm:t>
        <a:bodyPr/>
        <a:lstStyle/>
        <a:p>
          <a:endParaRPr lang="en-IN"/>
        </a:p>
      </dgm:t>
    </dgm:pt>
    <dgm:pt modelId="{66E176FC-18EA-4A66-9E7D-182C86BCC50C}" type="pres">
      <dgm:prSet presAssocID="{D2B5DDF5-4423-4A7F-8C70-71ED52687E55}" presName="descendantText" presStyleLbl="alignAcc1" presStyleIdx="0" presStyleCnt="5">
        <dgm:presLayoutVars>
          <dgm:bulletEnabled val="1"/>
        </dgm:presLayoutVars>
      </dgm:prSet>
      <dgm:spPr/>
      <dgm:t>
        <a:bodyPr/>
        <a:lstStyle/>
        <a:p>
          <a:endParaRPr lang="en-IN"/>
        </a:p>
      </dgm:t>
    </dgm:pt>
    <dgm:pt modelId="{604F41D7-BCF3-47F5-A579-8E3D9C3FEF18}" type="pres">
      <dgm:prSet presAssocID="{91ABD531-085D-4B6D-8EF0-50319BD13C36}" presName="sp" presStyleCnt="0"/>
      <dgm:spPr/>
    </dgm:pt>
    <dgm:pt modelId="{43DD0E06-19DC-4195-ABE9-660EFED3BBCD}" type="pres">
      <dgm:prSet presAssocID="{EAE7368E-FB4F-4018-BBBA-8D2EE15CA778}" presName="composite" presStyleCnt="0"/>
      <dgm:spPr/>
    </dgm:pt>
    <dgm:pt modelId="{F8FBEEEE-BFAD-4100-8FB6-A1A0D7AEE6E6}" type="pres">
      <dgm:prSet presAssocID="{EAE7368E-FB4F-4018-BBBA-8D2EE15CA778}" presName="parentText" presStyleLbl="alignNode1" presStyleIdx="1" presStyleCnt="5">
        <dgm:presLayoutVars>
          <dgm:chMax val="1"/>
          <dgm:bulletEnabled val="1"/>
        </dgm:presLayoutVars>
      </dgm:prSet>
      <dgm:spPr/>
      <dgm:t>
        <a:bodyPr/>
        <a:lstStyle/>
        <a:p>
          <a:endParaRPr lang="en-IN"/>
        </a:p>
      </dgm:t>
    </dgm:pt>
    <dgm:pt modelId="{98A0D261-D114-4F3A-98B6-8AD965A3AF09}" type="pres">
      <dgm:prSet presAssocID="{EAE7368E-FB4F-4018-BBBA-8D2EE15CA778}" presName="descendantText" presStyleLbl="alignAcc1" presStyleIdx="1" presStyleCnt="5">
        <dgm:presLayoutVars>
          <dgm:bulletEnabled val="1"/>
        </dgm:presLayoutVars>
      </dgm:prSet>
      <dgm:spPr/>
      <dgm:t>
        <a:bodyPr/>
        <a:lstStyle/>
        <a:p>
          <a:endParaRPr lang="en-IN"/>
        </a:p>
      </dgm:t>
    </dgm:pt>
    <dgm:pt modelId="{38170742-BB56-4436-B6D8-AF1AB717369B}" type="pres">
      <dgm:prSet presAssocID="{A620FCE5-1F62-447A-B73C-BCB5A51AEDC6}" presName="sp" presStyleCnt="0"/>
      <dgm:spPr/>
    </dgm:pt>
    <dgm:pt modelId="{4705AEEA-A0EE-4178-A5C7-C7AAEBC9AF2B}" type="pres">
      <dgm:prSet presAssocID="{2861B0B1-CFDC-41B7-884D-FB781E81D1DC}" presName="composite" presStyleCnt="0"/>
      <dgm:spPr/>
    </dgm:pt>
    <dgm:pt modelId="{62A13069-0CC2-4498-AA0B-EF8DE18259F2}" type="pres">
      <dgm:prSet presAssocID="{2861B0B1-CFDC-41B7-884D-FB781E81D1DC}" presName="parentText" presStyleLbl="alignNode1" presStyleIdx="2" presStyleCnt="5">
        <dgm:presLayoutVars>
          <dgm:chMax val="1"/>
          <dgm:bulletEnabled val="1"/>
        </dgm:presLayoutVars>
      </dgm:prSet>
      <dgm:spPr/>
      <dgm:t>
        <a:bodyPr/>
        <a:lstStyle/>
        <a:p>
          <a:endParaRPr lang="en-IN"/>
        </a:p>
      </dgm:t>
    </dgm:pt>
    <dgm:pt modelId="{FDF2B03A-3F9A-4D03-8ECB-D23C34441E12}" type="pres">
      <dgm:prSet presAssocID="{2861B0B1-CFDC-41B7-884D-FB781E81D1DC}" presName="descendantText" presStyleLbl="alignAcc1" presStyleIdx="2" presStyleCnt="5">
        <dgm:presLayoutVars>
          <dgm:bulletEnabled val="1"/>
        </dgm:presLayoutVars>
      </dgm:prSet>
      <dgm:spPr/>
      <dgm:t>
        <a:bodyPr/>
        <a:lstStyle/>
        <a:p>
          <a:endParaRPr lang="en-IN"/>
        </a:p>
      </dgm:t>
    </dgm:pt>
    <dgm:pt modelId="{7436078E-4CF0-4861-AB29-50A275F77279}" type="pres">
      <dgm:prSet presAssocID="{86CBDB8F-C2CE-4FC4-86F7-B485A5CD4928}" presName="sp" presStyleCnt="0"/>
      <dgm:spPr/>
    </dgm:pt>
    <dgm:pt modelId="{8F9CAFE9-AF7B-4C8D-BD8D-81FA6EA4438A}" type="pres">
      <dgm:prSet presAssocID="{DA6CB6A0-14FF-47DA-B38A-EE64F630713C}" presName="composite" presStyleCnt="0"/>
      <dgm:spPr/>
    </dgm:pt>
    <dgm:pt modelId="{CE47E72C-405A-449A-8FEB-5C8FF66C9332}" type="pres">
      <dgm:prSet presAssocID="{DA6CB6A0-14FF-47DA-B38A-EE64F630713C}" presName="parentText" presStyleLbl="alignNode1" presStyleIdx="3" presStyleCnt="5">
        <dgm:presLayoutVars>
          <dgm:chMax val="1"/>
          <dgm:bulletEnabled val="1"/>
        </dgm:presLayoutVars>
      </dgm:prSet>
      <dgm:spPr/>
      <dgm:t>
        <a:bodyPr/>
        <a:lstStyle/>
        <a:p>
          <a:endParaRPr lang="en-IN"/>
        </a:p>
      </dgm:t>
    </dgm:pt>
    <dgm:pt modelId="{CE6348EF-630F-4961-BFFA-25F8E0B3A59E}" type="pres">
      <dgm:prSet presAssocID="{DA6CB6A0-14FF-47DA-B38A-EE64F630713C}" presName="descendantText" presStyleLbl="alignAcc1" presStyleIdx="3" presStyleCnt="5">
        <dgm:presLayoutVars>
          <dgm:bulletEnabled val="1"/>
        </dgm:presLayoutVars>
      </dgm:prSet>
      <dgm:spPr/>
      <dgm:t>
        <a:bodyPr/>
        <a:lstStyle/>
        <a:p>
          <a:endParaRPr lang="en-IN"/>
        </a:p>
      </dgm:t>
    </dgm:pt>
    <dgm:pt modelId="{D4E2B76E-597F-4132-BD80-66B40F859176}" type="pres">
      <dgm:prSet presAssocID="{206895C3-2562-47C8-9E61-4BCB2C22A073}" presName="sp" presStyleCnt="0"/>
      <dgm:spPr/>
    </dgm:pt>
    <dgm:pt modelId="{36280EBE-8D20-40D8-A61E-711916C2EF09}" type="pres">
      <dgm:prSet presAssocID="{D332DBCB-4E4B-4DA1-9B8E-0D8DEB5B990C}" presName="composite" presStyleCnt="0"/>
      <dgm:spPr/>
    </dgm:pt>
    <dgm:pt modelId="{412DB6C3-B8E7-48EC-BDFF-02A38ED58A7A}" type="pres">
      <dgm:prSet presAssocID="{D332DBCB-4E4B-4DA1-9B8E-0D8DEB5B990C}" presName="parentText" presStyleLbl="alignNode1" presStyleIdx="4" presStyleCnt="5">
        <dgm:presLayoutVars>
          <dgm:chMax val="1"/>
          <dgm:bulletEnabled val="1"/>
        </dgm:presLayoutVars>
      </dgm:prSet>
      <dgm:spPr/>
      <dgm:t>
        <a:bodyPr/>
        <a:lstStyle/>
        <a:p>
          <a:endParaRPr lang="en-IN"/>
        </a:p>
      </dgm:t>
    </dgm:pt>
    <dgm:pt modelId="{47A1BD72-9A32-4272-B8F5-B5D790C9C2D7}" type="pres">
      <dgm:prSet presAssocID="{D332DBCB-4E4B-4DA1-9B8E-0D8DEB5B990C}" presName="descendantText" presStyleLbl="alignAcc1" presStyleIdx="4" presStyleCnt="5">
        <dgm:presLayoutVars>
          <dgm:bulletEnabled val="1"/>
        </dgm:presLayoutVars>
      </dgm:prSet>
      <dgm:spPr/>
      <dgm:t>
        <a:bodyPr/>
        <a:lstStyle/>
        <a:p>
          <a:endParaRPr lang="en-IN"/>
        </a:p>
      </dgm:t>
    </dgm:pt>
  </dgm:ptLst>
  <dgm:cxnLst>
    <dgm:cxn modelId="{4712A224-012B-4E04-B745-167E88D5F00A}" type="presOf" srcId="{896A14B9-3493-4D46-AADC-8C521E81F618}" destId="{47A1BD72-9A32-4272-B8F5-B5D790C9C2D7}" srcOrd="0" destOrd="0" presId="urn:microsoft.com/office/officeart/2005/8/layout/chevron2"/>
    <dgm:cxn modelId="{4AD1FFFD-D48F-410C-8392-1E37A2DCFF48}" srcId="{7B816031-BEF4-43AB-9CD5-696E2417AD77}" destId="{2861B0B1-CFDC-41B7-884D-FB781E81D1DC}" srcOrd="2" destOrd="0" parTransId="{036FEDE0-7276-4E03-85A2-7300EAE72395}" sibTransId="{86CBDB8F-C2CE-4FC4-86F7-B485A5CD4928}"/>
    <dgm:cxn modelId="{52A68852-6F44-48F9-A5D5-B270D76E879A}" type="presOf" srcId="{CD1D7CF2-9CD7-45BB-B183-1D66CC88F98D}" destId="{CE6348EF-630F-4961-BFFA-25F8E0B3A59E}" srcOrd="0" destOrd="0" presId="urn:microsoft.com/office/officeart/2005/8/layout/chevron2"/>
    <dgm:cxn modelId="{067AA17B-95EC-4F1E-A8C3-6201203507ED}" type="presOf" srcId="{7B816031-BEF4-43AB-9CD5-696E2417AD77}" destId="{9E9470D0-F734-43FC-BE8E-B6405F9174EC}" srcOrd="0" destOrd="0" presId="urn:microsoft.com/office/officeart/2005/8/layout/chevron2"/>
    <dgm:cxn modelId="{A1C766D7-BF3C-49A3-B3B2-5D9BD409908F}" srcId="{D332DBCB-4E4B-4DA1-9B8E-0D8DEB5B990C}" destId="{896A14B9-3493-4D46-AADC-8C521E81F618}" srcOrd="0" destOrd="0" parTransId="{FC45A77B-140D-4BDB-A7BF-73C74D612D5D}" sibTransId="{6EF274A6-8A44-4FBA-8488-CCE55370A997}"/>
    <dgm:cxn modelId="{1A366DC8-D94A-4A5F-AF52-A892494F5BC4}" srcId="{EAE7368E-FB4F-4018-BBBA-8D2EE15CA778}" destId="{BF637759-08B4-47AD-95DA-F8BF682C6FA5}" srcOrd="0" destOrd="0" parTransId="{831D1630-2C9B-4AC7-B12B-BB7DAE9B9824}" sibTransId="{7AC62212-7D2A-4091-908F-C38E29809AEB}"/>
    <dgm:cxn modelId="{E038A3BC-ACFD-465C-A083-D65321BE4230}" srcId="{7B816031-BEF4-43AB-9CD5-696E2417AD77}" destId="{D2B5DDF5-4423-4A7F-8C70-71ED52687E55}" srcOrd="0" destOrd="0" parTransId="{0A8E53EE-FFD6-476F-9DBD-CD2BAD8B0667}" sibTransId="{91ABD531-085D-4B6D-8EF0-50319BD13C36}"/>
    <dgm:cxn modelId="{A3E28623-74EB-4B49-ADC4-050FDFC1B12B}" type="presOf" srcId="{D332DBCB-4E4B-4DA1-9B8E-0D8DEB5B990C}" destId="{412DB6C3-B8E7-48EC-BDFF-02A38ED58A7A}" srcOrd="0" destOrd="0" presId="urn:microsoft.com/office/officeart/2005/8/layout/chevron2"/>
    <dgm:cxn modelId="{5073ADB9-1618-475F-84B3-9814912CA6F5}" srcId="{7B816031-BEF4-43AB-9CD5-696E2417AD77}" destId="{D332DBCB-4E4B-4DA1-9B8E-0D8DEB5B990C}" srcOrd="4" destOrd="0" parTransId="{AEA441A7-402C-4CFE-A896-7D943A47D6F0}" sibTransId="{DACFC357-0B98-43EF-8405-8971308F8200}"/>
    <dgm:cxn modelId="{54939B8B-1F54-46C3-8BD4-46C42B86B5E2}" srcId="{DA6CB6A0-14FF-47DA-B38A-EE64F630713C}" destId="{CD1D7CF2-9CD7-45BB-B183-1D66CC88F98D}" srcOrd="0" destOrd="0" parTransId="{8E9C40BC-357A-4C0C-894D-50D03BBA14AE}" sibTransId="{66225022-E564-4496-8806-C93105480CDC}"/>
    <dgm:cxn modelId="{4DB1A0C3-485C-4559-8A01-A66D3C10A450}" type="presOf" srcId="{DA6CB6A0-14FF-47DA-B38A-EE64F630713C}" destId="{CE47E72C-405A-449A-8FEB-5C8FF66C9332}" srcOrd="0" destOrd="0" presId="urn:microsoft.com/office/officeart/2005/8/layout/chevron2"/>
    <dgm:cxn modelId="{A3CC215F-ABF3-4EA0-A89E-FDA864AE0E3A}" type="presOf" srcId="{61641BB3-52B0-4364-A4A6-41086E705BB2}" destId="{FDF2B03A-3F9A-4D03-8ECB-D23C34441E12}" srcOrd="0" destOrd="0" presId="urn:microsoft.com/office/officeart/2005/8/layout/chevron2"/>
    <dgm:cxn modelId="{04EF0E98-0028-4A3E-A54F-6FB56252505E}" type="presOf" srcId="{2861B0B1-CFDC-41B7-884D-FB781E81D1DC}" destId="{62A13069-0CC2-4498-AA0B-EF8DE18259F2}" srcOrd="0" destOrd="0" presId="urn:microsoft.com/office/officeart/2005/8/layout/chevron2"/>
    <dgm:cxn modelId="{B043F005-39D8-4391-83FF-6DCBDA1A49A6}" type="presOf" srcId="{D2B5DDF5-4423-4A7F-8C70-71ED52687E55}" destId="{3BEF7D6C-0F5C-414A-ADF3-30A9938EF22F}" srcOrd="0" destOrd="0" presId="urn:microsoft.com/office/officeart/2005/8/layout/chevron2"/>
    <dgm:cxn modelId="{4876FCB4-9340-4E26-94C8-FCF94EF42551}" srcId="{2861B0B1-CFDC-41B7-884D-FB781E81D1DC}" destId="{61641BB3-52B0-4364-A4A6-41086E705BB2}" srcOrd="0" destOrd="0" parTransId="{79E560A5-229C-49E9-8032-3FC9ACD55605}" sibTransId="{A4FC3DD4-EDF7-45C1-BED4-BDD103A38C86}"/>
    <dgm:cxn modelId="{D04F8097-EE09-4A02-A1A0-4A9096989F9B}" type="presOf" srcId="{EAE7368E-FB4F-4018-BBBA-8D2EE15CA778}" destId="{F8FBEEEE-BFAD-4100-8FB6-A1A0D7AEE6E6}" srcOrd="0" destOrd="0" presId="urn:microsoft.com/office/officeart/2005/8/layout/chevron2"/>
    <dgm:cxn modelId="{17F47DD6-29EF-4CD7-80CC-2EF3CFA628BE}" type="presOf" srcId="{BF637759-08B4-47AD-95DA-F8BF682C6FA5}" destId="{98A0D261-D114-4F3A-98B6-8AD965A3AF09}" srcOrd="0" destOrd="0" presId="urn:microsoft.com/office/officeart/2005/8/layout/chevron2"/>
    <dgm:cxn modelId="{67D1F43B-325C-41E7-980F-9F13DDBB16E9}" srcId="{D2B5DDF5-4423-4A7F-8C70-71ED52687E55}" destId="{2606150F-A65E-432B-817B-CD07DA2CE5B2}" srcOrd="0" destOrd="0" parTransId="{A1E84199-6BE8-4063-A72D-1E66E0FED2A5}" sibTransId="{7C3474B3-CFEB-467E-8961-A56C98DDB8B4}"/>
    <dgm:cxn modelId="{B18BD1C7-C059-40F9-BC58-8DF6809892DB}" type="presOf" srcId="{2606150F-A65E-432B-817B-CD07DA2CE5B2}" destId="{66E176FC-18EA-4A66-9E7D-182C86BCC50C}" srcOrd="0" destOrd="0" presId="urn:microsoft.com/office/officeart/2005/8/layout/chevron2"/>
    <dgm:cxn modelId="{F79F09E3-376F-4005-9B88-E156ED78778A}" srcId="{7B816031-BEF4-43AB-9CD5-696E2417AD77}" destId="{DA6CB6A0-14FF-47DA-B38A-EE64F630713C}" srcOrd="3" destOrd="0" parTransId="{4E6970B4-2E31-4CDA-AA89-09CF13B57ED8}" sibTransId="{206895C3-2562-47C8-9E61-4BCB2C22A073}"/>
    <dgm:cxn modelId="{E172F6A9-0ED8-4157-AED7-447936391637}" srcId="{7B816031-BEF4-43AB-9CD5-696E2417AD77}" destId="{EAE7368E-FB4F-4018-BBBA-8D2EE15CA778}" srcOrd="1" destOrd="0" parTransId="{7BA0CA2F-F5E0-4A9D-8B8B-CBAF464B1A92}" sibTransId="{A620FCE5-1F62-447A-B73C-BCB5A51AEDC6}"/>
    <dgm:cxn modelId="{4F6D2498-5D14-4233-B70B-696C326CB15C}" type="presParOf" srcId="{9E9470D0-F734-43FC-BE8E-B6405F9174EC}" destId="{93932ABC-2688-4171-BE31-D8B627696D25}" srcOrd="0" destOrd="0" presId="urn:microsoft.com/office/officeart/2005/8/layout/chevron2"/>
    <dgm:cxn modelId="{F80FA6B0-7542-4C24-AC6E-E750ECBAB064}" type="presParOf" srcId="{93932ABC-2688-4171-BE31-D8B627696D25}" destId="{3BEF7D6C-0F5C-414A-ADF3-30A9938EF22F}" srcOrd="0" destOrd="0" presId="urn:microsoft.com/office/officeart/2005/8/layout/chevron2"/>
    <dgm:cxn modelId="{5AAA7834-00F1-4878-A982-D22268D54FDB}" type="presParOf" srcId="{93932ABC-2688-4171-BE31-D8B627696D25}" destId="{66E176FC-18EA-4A66-9E7D-182C86BCC50C}" srcOrd="1" destOrd="0" presId="urn:microsoft.com/office/officeart/2005/8/layout/chevron2"/>
    <dgm:cxn modelId="{D76CD01B-BEF3-458D-89E9-331A13129319}" type="presParOf" srcId="{9E9470D0-F734-43FC-BE8E-B6405F9174EC}" destId="{604F41D7-BCF3-47F5-A579-8E3D9C3FEF18}" srcOrd="1" destOrd="0" presId="urn:microsoft.com/office/officeart/2005/8/layout/chevron2"/>
    <dgm:cxn modelId="{3A450DD7-D4FC-456F-81EF-5FE58C3B61BF}" type="presParOf" srcId="{9E9470D0-F734-43FC-BE8E-B6405F9174EC}" destId="{43DD0E06-19DC-4195-ABE9-660EFED3BBCD}" srcOrd="2" destOrd="0" presId="urn:microsoft.com/office/officeart/2005/8/layout/chevron2"/>
    <dgm:cxn modelId="{F9079C18-79E1-4C3B-98A0-C3B5367A00E2}" type="presParOf" srcId="{43DD0E06-19DC-4195-ABE9-660EFED3BBCD}" destId="{F8FBEEEE-BFAD-4100-8FB6-A1A0D7AEE6E6}" srcOrd="0" destOrd="0" presId="urn:microsoft.com/office/officeart/2005/8/layout/chevron2"/>
    <dgm:cxn modelId="{F654F36A-23CF-4C0B-AF27-184808B5E9AD}" type="presParOf" srcId="{43DD0E06-19DC-4195-ABE9-660EFED3BBCD}" destId="{98A0D261-D114-4F3A-98B6-8AD965A3AF09}" srcOrd="1" destOrd="0" presId="urn:microsoft.com/office/officeart/2005/8/layout/chevron2"/>
    <dgm:cxn modelId="{7C45E26C-9C7F-41C9-95D1-80B3586FBC4E}" type="presParOf" srcId="{9E9470D0-F734-43FC-BE8E-B6405F9174EC}" destId="{38170742-BB56-4436-B6D8-AF1AB717369B}" srcOrd="3" destOrd="0" presId="urn:microsoft.com/office/officeart/2005/8/layout/chevron2"/>
    <dgm:cxn modelId="{897B40DC-F419-4316-9FD7-D56A35D956FB}" type="presParOf" srcId="{9E9470D0-F734-43FC-BE8E-B6405F9174EC}" destId="{4705AEEA-A0EE-4178-A5C7-C7AAEBC9AF2B}" srcOrd="4" destOrd="0" presId="urn:microsoft.com/office/officeart/2005/8/layout/chevron2"/>
    <dgm:cxn modelId="{63219420-305A-4675-B381-AB927BD7C494}" type="presParOf" srcId="{4705AEEA-A0EE-4178-A5C7-C7AAEBC9AF2B}" destId="{62A13069-0CC2-4498-AA0B-EF8DE18259F2}" srcOrd="0" destOrd="0" presId="urn:microsoft.com/office/officeart/2005/8/layout/chevron2"/>
    <dgm:cxn modelId="{D6E72D24-2917-4E09-AC85-B998FCD644A5}" type="presParOf" srcId="{4705AEEA-A0EE-4178-A5C7-C7AAEBC9AF2B}" destId="{FDF2B03A-3F9A-4D03-8ECB-D23C34441E12}" srcOrd="1" destOrd="0" presId="urn:microsoft.com/office/officeart/2005/8/layout/chevron2"/>
    <dgm:cxn modelId="{EB2C0577-75C2-472A-83AA-254E77E6050A}" type="presParOf" srcId="{9E9470D0-F734-43FC-BE8E-B6405F9174EC}" destId="{7436078E-4CF0-4861-AB29-50A275F77279}" srcOrd="5" destOrd="0" presId="urn:microsoft.com/office/officeart/2005/8/layout/chevron2"/>
    <dgm:cxn modelId="{10003343-B70D-4F59-9908-1D1444D758B9}" type="presParOf" srcId="{9E9470D0-F734-43FC-BE8E-B6405F9174EC}" destId="{8F9CAFE9-AF7B-4C8D-BD8D-81FA6EA4438A}" srcOrd="6" destOrd="0" presId="urn:microsoft.com/office/officeart/2005/8/layout/chevron2"/>
    <dgm:cxn modelId="{E20E2CD1-FECB-4558-861E-10E10FB084E4}" type="presParOf" srcId="{8F9CAFE9-AF7B-4C8D-BD8D-81FA6EA4438A}" destId="{CE47E72C-405A-449A-8FEB-5C8FF66C9332}" srcOrd="0" destOrd="0" presId="urn:microsoft.com/office/officeart/2005/8/layout/chevron2"/>
    <dgm:cxn modelId="{00BD5A15-D1A9-488E-B737-26AC6386A019}" type="presParOf" srcId="{8F9CAFE9-AF7B-4C8D-BD8D-81FA6EA4438A}" destId="{CE6348EF-630F-4961-BFFA-25F8E0B3A59E}" srcOrd="1" destOrd="0" presId="urn:microsoft.com/office/officeart/2005/8/layout/chevron2"/>
    <dgm:cxn modelId="{CD6DA2EC-5C16-47B6-B87B-12E113F3B58D}" type="presParOf" srcId="{9E9470D0-F734-43FC-BE8E-B6405F9174EC}" destId="{D4E2B76E-597F-4132-BD80-66B40F859176}" srcOrd="7" destOrd="0" presId="urn:microsoft.com/office/officeart/2005/8/layout/chevron2"/>
    <dgm:cxn modelId="{38966080-379C-4671-8158-C4DF33ACFF48}" type="presParOf" srcId="{9E9470D0-F734-43FC-BE8E-B6405F9174EC}" destId="{36280EBE-8D20-40D8-A61E-711916C2EF09}" srcOrd="8" destOrd="0" presId="urn:microsoft.com/office/officeart/2005/8/layout/chevron2"/>
    <dgm:cxn modelId="{252BA136-3DD6-4AB0-8985-619C06764E72}" type="presParOf" srcId="{36280EBE-8D20-40D8-A61E-711916C2EF09}" destId="{412DB6C3-B8E7-48EC-BDFF-02A38ED58A7A}" srcOrd="0" destOrd="0" presId="urn:microsoft.com/office/officeart/2005/8/layout/chevron2"/>
    <dgm:cxn modelId="{EEE77610-170C-4044-8B3A-035BA4671BE0}" type="presParOf" srcId="{36280EBE-8D20-40D8-A61E-711916C2EF09}" destId="{47A1BD72-9A32-4272-B8F5-B5D790C9C2D7}"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F7D6C-0F5C-414A-ADF3-30A9938EF22F}">
      <dsp:nvSpPr>
        <dsp:cNvPr id="0" name=""/>
        <dsp:cNvSpPr/>
      </dsp:nvSpPr>
      <dsp:spPr>
        <a:xfrm rot="5400000">
          <a:off x="-163350" y="166556"/>
          <a:ext cx="1089005" cy="76230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I</a:t>
          </a:r>
          <a:endParaRPr lang="en-IN" sz="2800" b="1" kern="1200" dirty="0">
            <a:solidFill>
              <a:schemeClr val="tx1"/>
            </a:solidFill>
          </a:endParaRPr>
        </a:p>
      </dsp:txBody>
      <dsp:txXfrm rot="-5400000">
        <a:off x="1" y="384357"/>
        <a:ext cx="762304" cy="326701"/>
      </dsp:txXfrm>
    </dsp:sp>
    <dsp:sp modelId="{66E176FC-18EA-4A66-9E7D-182C86BCC50C}">
      <dsp:nvSpPr>
        <dsp:cNvPr id="0" name=""/>
        <dsp:cNvSpPr/>
      </dsp:nvSpPr>
      <dsp:spPr>
        <a:xfrm rot="5400000">
          <a:off x="4156141" y="-3390630"/>
          <a:ext cx="708226" cy="749589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smtClean="0"/>
            <a:t>INTEGRITY</a:t>
          </a:r>
          <a:endParaRPr lang="en-IN" sz="4100" kern="1200" dirty="0"/>
        </a:p>
      </dsp:txBody>
      <dsp:txXfrm rot="-5400000">
        <a:off x="762305" y="37779"/>
        <a:ext cx="7461326" cy="639080"/>
      </dsp:txXfrm>
    </dsp:sp>
    <dsp:sp modelId="{F8FBEEEE-BFAD-4100-8FB6-A1A0D7AEE6E6}">
      <dsp:nvSpPr>
        <dsp:cNvPr id="0" name=""/>
        <dsp:cNvSpPr/>
      </dsp:nvSpPr>
      <dsp:spPr>
        <a:xfrm rot="5400000">
          <a:off x="-163350" y="1138497"/>
          <a:ext cx="1089005" cy="762304"/>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C</a:t>
          </a:r>
          <a:endParaRPr lang="en-IN" sz="2800" b="1" kern="1200" dirty="0" smtClean="0">
            <a:solidFill>
              <a:schemeClr val="tx1"/>
            </a:solidFill>
          </a:endParaRPr>
        </a:p>
      </dsp:txBody>
      <dsp:txXfrm rot="-5400000">
        <a:off x="1" y="1356298"/>
        <a:ext cx="762304" cy="326701"/>
      </dsp:txXfrm>
    </dsp:sp>
    <dsp:sp modelId="{98A0D261-D114-4F3A-98B6-8AD965A3AF09}">
      <dsp:nvSpPr>
        <dsp:cNvPr id="0" name=""/>
        <dsp:cNvSpPr/>
      </dsp:nvSpPr>
      <dsp:spPr>
        <a:xfrm rot="5400000">
          <a:off x="4156327" y="-2418876"/>
          <a:ext cx="707853" cy="7495899"/>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smtClean="0"/>
            <a:t>COMPASSION</a:t>
          </a:r>
          <a:endParaRPr lang="en-IN" sz="4100" kern="1200" dirty="0"/>
        </a:p>
      </dsp:txBody>
      <dsp:txXfrm rot="-5400000">
        <a:off x="762305" y="1009701"/>
        <a:ext cx="7461344" cy="638743"/>
      </dsp:txXfrm>
    </dsp:sp>
    <dsp:sp modelId="{62A13069-0CC2-4498-AA0B-EF8DE18259F2}">
      <dsp:nvSpPr>
        <dsp:cNvPr id="0" name=""/>
        <dsp:cNvSpPr/>
      </dsp:nvSpPr>
      <dsp:spPr>
        <a:xfrm rot="5400000">
          <a:off x="-163350" y="2110437"/>
          <a:ext cx="1089005" cy="762304"/>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A</a:t>
          </a:r>
          <a:endParaRPr lang="en-IN" sz="2800" b="1" kern="1200" dirty="0" smtClean="0">
            <a:solidFill>
              <a:schemeClr val="tx1"/>
            </a:solidFill>
          </a:endParaRPr>
        </a:p>
      </dsp:txBody>
      <dsp:txXfrm rot="-5400000">
        <a:off x="1" y="2328238"/>
        <a:ext cx="762304" cy="326701"/>
      </dsp:txXfrm>
    </dsp:sp>
    <dsp:sp modelId="{FDF2B03A-3F9A-4D03-8ECB-D23C34441E12}">
      <dsp:nvSpPr>
        <dsp:cNvPr id="0" name=""/>
        <dsp:cNvSpPr/>
      </dsp:nvSpPr>
      <dsp:spPr>
        <a:xfrm rot="5400000">
          <a:off x="4156327" y="-1446936"/>
          <a:ext cx="707853" cy="7495899"/>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smtClean="0"/>
            <a:t>ACCOUNTABILITY</a:t>
          </a:r>
          <a:endParaRPr lang="en-IN" sz="4100" kern="1200" dirty="0"/>
        </a:p>
      </dsp:txBody>
      <dsp:txXfrm rot="-5400000">
        <a:off x="762305" y="1981641"/>
        <a:ext cx="7461344" cy="638743"/>
      </dsp:txXfrm>
    </dsp:sp>
    <dsp:sp modelId="{CE47E72C-405A-449A-8FEB-5C8FF66C9332}">
      <dsp:nvSpPr>
        <dsp:cNvPr id="0" name=""/>
        <dsp:cNvSpPr/>
      </dsp:nvSpPr>
      <dsp:spPr>
        <a:xfrm rot="5400000">
          <a:off x="-163350" y="3082377"/>
          <a:ext cx="1089005" cy="762304"/>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R</a:t>
          </a:r>
          <a:endParaRPr lang="en-IN" sz="2800" b="1" kern="1200" dirty="0" smtClean="0">
            <a:solidFill>
              <a:schemeClr val="tx1"/>
            </a:solidFill>
          </a:endParaRPr>
        </a:p>
      </dsp:txBody>
      <dsp:txXfrm rot="-5400000">
        <a:off x="1" y="3300178"/>
        <a:ext cx="762304" cy="326701"/>
      </dsp:txXfrm>
    </dsp:sp>
    <dsp:sp modelId="{CE6348EF-630F-4961-BFFA-25F8E0B3A59E}">
      <dsp:nvSpPr>
        <dsp:cNvPr id="0" name=""/>
        <dsp:cNvSpPr/>
      </dsp:nvSpPr>
      <dsp:spPr>
        <a:xfrm rot="5400000">
          <a:off x="4156327" y="-474996"/>
          <a:ext cx="707853" cy="7495899"/>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smtClean="0"/>
            <a:t>RESPECT</a:t>
          </a:r>
          <a:endParaRPr lang="en-IN" sz="4100" kern="1200" dirty="0"/>
        </a:p>
      </dsp:txBody>
      <dsp:txXfrm rot="-5400000">
        <a:off x="762305" y="2953581"/>
        <a:ext cx="7461344" cy="638743"/>
      </dsp:txXfrm>
    </dsp:sp>
    <dsp:sp modelId="{412DB6C3-B8E7-48EC-BDFF-02A38ED58A7A}">
      <dsp:nvSpPr>
        <dsp:cNvPr id="0" name=""/>
        <dsp:cNvSpPr/>
      </dsp:nvSpPr>
      <dsp:spPr>
        <a:xfrm rot="5400000">
          <a:off x="-163350" y="4054318"/>
          <a:ext cx="1089005" cy="762304"/>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E</a:t>
          </a:r>
          <a:endParaRPr lang="en-IN" sz="2800" b="1" kern="1200" dirty="0" smtClean="0">
            <a:solidFill>
              <a:schemeClr val="tx1"/>
            </a:solidFill>
          </a:endParaRPr>
        </a:p>
      </dsp:txBody>
      <dsp:txXfrm rot="-5400000">
        <a:off x="1" y="4272119"/>
        <a:ext cx="762304" cy="326701"/>
      </dsp:txXfrm>
    </dsp:sp>
    <dsp:sp modelId="{47A1BD72-9A32-4272-B8F5-B5D790C9C2D7}">
      <dsp:nvSpPr>
        <dsp:cNvPr id="0" name=""/>
        <dsp:cNvSpPr/>
      </dsp:nvSpPr>
      <dsp:spPr>
        <a:xfrm rot="5400000">
          <a:off x="4156327" y="496944"/>
          <a:ext cx="707853" cy="7495899"/>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smtClean="0"/>
            <a:t>EXCELLENCE</a:t>
          </a:r>
          <a:endParaRPr lang="en-IN" sz="4100" kern="1200" dirty="0"/>
        </a:p>
      </dsp:txBody>
      <dsp:txXfrm rot="-5400000">
        <a:off x="762305" y="3925522"/>
        <a:ext cx="7461344" cy="6387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E6153568-4BD3-4467-808B-FE1E2BA1B8F1}" type="datetimeFigureOut">
              <a:rPr lang="en-US" smtClean="0"/>
              <a:pPr>
                <a:defRPr/>
              </a:pPr>
              <a:t>5/17/2017</a:t>
            </a:fld>
            <a:endParaRPr lang="en-US" dirty="0"/>
          </a:p>
        </p:txBody>
      </p:sp>
      <p:sp>
        <p:nvSpPr>
          <p:cNvPr id="17" name="Footer Placeholder 16"/>
          <p:cNvSpPr>
            <a:spLocks noGrp="1"/>
          </p:cNvSpPr>
          <p:nvPr>
            <p:ph type="ftr" sz="quarter" idx="11"/>
          </p:nvPr>
        </p:nvSpPr>
        <p:spPr/>
        <p:txBody>
          <a:bodyPr/>
          <a:lstStyle/>
          <a:p>
            <a:pPr>
              <a:defRPr/>
            </a:pPr>
            <a:endParaRPr lang="en-IN"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65D9C009-CAB0-4C6E-AFC0-9B291FF27AD7}" type="slidenum">
              <a:rPr lang="en-US" smtClean="0"/>
              <a:pPr>
                <a:defRPr/>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70E65FF-6304-494E-8697-C094ACB33784}" type="datetimeFigureOut">
              <a:rPr lang="en-US" smtClean="0"/>
              <a:pPr>
                <a:defRPr/>
              </a:pPr>
              <a:t>5/17/2017</a:t>
            </a:fld>
            <a:endParaRPr lang="en-US" dirty="0"/>
          </a:p>
        </p:txBody>
      </p:sp>
      <p:sp>
        <p:nvSpPr>
          <p:cNvPr id="5" name="Footer Placeholder 4"/>
          <p:cNvSpPr>
            <a:spLocks noGrp="1"/>
          </p:cNvSpPr>
          <p:nvPr>
            <p:ph type="ftr" sz="quarter" idx="11"/>
          </p:nvPr>
        </p:nvSpPr>
        <p:spPr/>
        <p:txBody>
          <a:bodyPr/>
          <a:lstStyle/>
          <a:p>
            <a:pPr>
              <a:defRPr/>
            </a:pPr>
            <a:endParaRPr lang="en-IN" dirty="0"/>
          </a:p>
        </p:txBody>
      </p:sp>
      <p:sp>
        <p:nvSpPr>
          <p:cNvPr id="6" name="Slide Number Placeholder 5"/>
          <p:cNvSpPr>
            <a:spLocks noGrp="1"/>
          </p:cNvSpPr>
          <p:nvPr>
            <p:ph type="sldNum" sz="quarter" idx="12"/>
          </p:nvPr>
        </p:nvSpPr>
        <p:spPr/>
        <p:txBody>
          <a:bodyPr/>
          <a:lstStyle/>
          <a:p>
            <a:pPr>
              <a:defRPr/>
            </a:pPr>
            <a:fld id="{50D38D0F-CFC7-4763-A479-F265F9DF8CDC}"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9C6CC57-496D-4439-B81C-4D07C06F54A8}" type="datetimeFigureOut">
              <a:rPr lang="en-US" smtClean="0"/>
              <a:pPr>
                <a:defRPr/>
              </a:pPr>
              <a:t>5/17/2017</a:t>
            </a:fld>
            <a:endParaRPr lang="en-US" dirty="0"/>
          </a:p>
        </p:txBody>
      </p:sp>
      <p:sp>
        <p:nvSpPr>
          <p:cNvPr id="5" name="Footer Placeholder 4"/>
          <p:cNvSpPr>
            <a:spLocks noGrp="1"/>
          </p:cNvSpPr>
          <p:nvPr>
            <p:ph type="ftr" sz="quarter" idx="11"/>
          </p:nvPr>
        </p:nvSpPr>
        <p:spPr/>
        <p:txBody>
          <a:bodyPr/>
          <a:lstStyle/>
          <a:p>
            <a:pPr>
              <a:defRPr/>
            </a:pPr>
            <a:endParaRPr lang="en-IN" dirty="0"/>
          </a:p>
        </p:txBody>
      </p:sp>
      <p:sp>
        <p:nvSpPr>
          <p:cNvPr id="6" name="Slide Number Placeholder 5"/>
          <p:cNvSpPr>
            <a:spLocks noGrp="1"/>
          </p:cNvSpPr>
          <p:nvPr>
            <p:ph type="sldNum" sz="quarter" idx="12"/>
          </p:nvPr>
        </p:nvSpPr>
        <p:spPr/>
        <p:txBody>
          <a:bodyPr/>
          <a:lstStyle/>
          <a:p>
            <a:pPr>
              <a:defRPr/>
            </a:pPr>
            <a:fld id="{6B6463AA-C993-4955-A457-FE7DF16DDF9F}"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11349551-883D-4CEE-AA40-C14F0EBB8E37}" type="datetimeFigureOut">
              <a:rPr lang="en-US" smtClean="0"/>
              <a:pPr>
                <a:defRPr/>
              </a:pPr>
              <a:t>5/17/2017</a:t>
            </a:fld>
            <a:endParaRPr lang="en-US" dirty="0"/>
          </a:p>
        </p:txBody>
      </p:sp>
      <p:sp>
        <p:nvSpPr>
          <p:cNvPr id="5" name="Footer Placeholder 4"/>
          <p:cNvSpPr>
            <a:spLocks noGrp="1"/>
          </p:cNvSpPr>
          <p:nvPr>
            <p:ph type="ftr" sz="quarter" idx="11"/>
          </p:nvPr>
        </p:nvSpPr>
        <p:spPr/>
        <p:txBody>
          <a:bodyPr/>
          <a:lstStyle/>
          <a:p>
            <a:pPr>
              <a:defRPr/>
            </a:pPr>
            <a:endParaRPr lang="en-IN" dirty="0"/>
          </a:p>
        </p:txBody>
      </p:sp>
      <p:sp>
        <p:nvSpPr>
          <p:cNvPr id="6" name="Slide Number Placeholder 5"/>
          <p:cNvSpPr>
            <a:spLocks noGrp="1"/>
          </p:cNvSpPr>
          <p:nvPr>
            <p:ph type="sldNum" sz="quarter" idx="12"/>
          </p:nvPr>
        </p:nvSpPr>
        <p:spPr/>
        <p:txBody>
          <a:bodyPr/>
          <a:lstStyle/>
          <a:p>
            <a:pPr>
              <a:defRPr/>
            </a:pPr>
            <a:fld id="{B1CB68DA-F98B-40A3-8F15-1A9D0C72763B}" type="slidenum">
              <a:rPr lang="en-US" smtClean="0"/>
              <a:pPr>
                <a:defRPr/>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F2E69FB5-E0F6-4E11-A298-4EC591F8E961}" type="datetimeFigureOut">
              <a:rPr lang="en-US" smtClean="0"/>
              <a:pPr>
                <a:defRPr/>
              </a:pPr>
              <a:t>5/17/2017</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IN"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7363F058-FD8D-4CC0-8969-451B6C2D41D3}"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721543F7-9033-43FB-A2B7-F00E466302BA}" type="datetimeFigureOut">
              <a:rPr lang="en-US" smtClean="0"/>
              <a:pPr>
                <a:defRPr/>
              </a:pPr>
              <a:t>5/17/2017</a:t>
            </a:fld>
            <a:endParaRPr lang="en-US" dirty="0"/>
          </a:p>
        </p:txBody>
      </p:sp>
      <p:sp>
        <p:nvSpPr>
          <p:cNvPr id="6" name="Footer Placeholder 5"/>
          <p:cNvSpPr>
            <a:spLocks noGrp="1"/>
          </p:cNvSpPr>
          <p:nvPr>
            <p:ph type="ftr" sz="quarter" idx="11"/>
          </p:nvPr>
        </p:nvSpPr>
        <p:spPr/>
        <p:txBody>
          <a:bodyPr/>
          <a:lstStyle/>
          <a:p>
            <a:pPr>
              <a:defRPr/>
            </a:pPr>
            <a:endParaRPr lang="en-IN" dirty="0"/>
          </a:p>
        </p:txBody>
      </p:sp>
      <p:sp>
        <p:nvSpPr>
          <p:cNvPr id="7" name="Slide Number Placeholder 6"/>
          <p:cNvSpPr>
            <a:spLocks noGrp="1"/>
          </p:cNvSpPr>
          <p:nvPr>
            <p:ph type="sldNum" sz="quarter" idx="12"/>
          </p:nvPr>
        </p:nvSpPr>
        <p:spPr/>
        <p:txBody>
          <a:bodyPr/>
          <a:lstStyle/>
          <a:p>
            <a:pPr>
              <a:defRPr/>
            </a:pPr>
            <a:fld id="{911133B1-D6D8-4A18-AE69-B47412E308D4}" type="slidenum">
              <a:rPr lang="en-US" smtClean="0"/>
              <a:pPr>
                <a:defRPr/>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159DAF3C-3D53-4649-8ABA-386DE58B5A6E}" type="datetimeFigureOut">
              <a:rPr lang="en-US" smtClean="0"/>
              <a:pPr>
                <a:defRPr/>
              </a:pPr>
              <a:t>5/17/2017</a:t>
            </a:fld>
            <a:endParaRPr lang="en-US" dirty="0"/>
          </a:p>
        </p:txBody>
      </p:sp>
      <p:sp>
        <p:nvSpPr>
          <p:cNvPr id="8" name="Footer Placeholder 7"/>
          <p:cNvSpPr>
            <a:spLocks noGrp="1"/>
          </p:cNvSpPr>
          <p:nvPr>
            <p:ph type="ftr" sz="quarter" idx="11"/>
          </p:nvPr>
        </p:nvSpPr>
        <p:spPr/>
        <p:txBody>
          <a:bodyPr/>
          <a:lstStyle/>
          <a:p>
            <a:pPr>
              <a:defRPr/>
            </a:pPr>
            <a:endParaRPr lang="en-IN" dirty="0"/>
          </a:p>
        </p:txBody>
      </p:sp>
      <p:sp>
        <p:nvSpPr>
          <p:cNvPr id="9" name="Slide Number Placeholder 8"/>
          <p:cNvSpPr>
            <a:spLocks noGrp="1"/>
          </p:cNvSpPr>
          <p:nvPr>
            <p:ph type="sldNum" sz="quarter" idx="12"/>
          </p:nvPr>
        </p:nvSpPr>
        <p:spPr/>
        <p:txBody>
          <a:bodyPr/>
          <a:lstStyle/>
          <a:p>
            <a:pPr>
              <a:defRPr/>
            </a:pPr>
            <a:fld id="{A9AA7B5E-CC7C-421F-B826-4800F9B003F1}" type="slidenum">
              <a:rPr lang="en-US" smtClean="0"/>
              <a:pPr>
                <a:defRPr/>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C1E6208C-053C-4F32-A529-2C292E9D96FC}" type="datetimeFigureOut">
              <a:rPr lang="en-US" smtClean="0"/>
              <a:pPr>
                <a:defRPr/>
              </a:pPr>
              <a:t>5/17/2017</a:t>
            </a:fld>
            <a:endParaRPr lang="en-US" dirty="0"/>
          </a:p>
        </p:txBody>
      </p:sp>
      <p:sp>
        <p:nvSpPr>
          <p:cNvPr id="4" name="Footer Placeholder 3"/>
          <p:cNvSpPr>
            <a:spLocks noGrp="1"/>
          </p:cNvSpPr>
          <p:nvPr>
            <p:ph type="ftr" sz="quarter" idx="11"/>
          </p:nvPr>
        </p:nvSpPr>
        <p:spPr/>
        <p:txBody>
          <a:bodyPr/>
          <a:lstStyle/>
          <a:p>
            <a:pPr>
              <a:defRPr/>
            </a:pPr>
            <a:endParaRPr lang="en-IN" dirty="0"/>
          </a:p>
        </p:txBody>
      </p:sp>
      <p:sp>
        <p:nvSpPr>
          <p:cNvPr id="5" name="Slide Number Placeholder 4"/>
          <p:cNvSpPr>
            <a:spLocks noGrp="1"/>
          </p:cNvSpPr>
          <p:nvPr>
            <p:ph type="sldNum" sz="quarter" idx="12"/>
          </p:nvPr>
        </p:nvSpPr>
        <p:spPr/>
        <p:txBody>
          <a:bodyPr/>
          <a:lstStyle/>
          <a:p>
            <a:pPr>
              <a:defRPr/>
            </a:pPr>
            <a:fld id="{DCAEA4D0-ECDF-42BF-891A-ECDE89594A59}"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223F32-1EB2-429F-B4DD-4D18F2343430}" type="datetimeFigureOut">
              <a:rPr lang="en-US" smtClean="0"/>
              <a:pPr>
                <a:defRPr/>
              </a:pPr>
              <a:t>5/17/2017</a:t>
            </a:fld>
            <a:endParaRPr lang="en-US" dirty="0"/>
          </a:p>
        </p:txBody>
      </p:sp>
      <p:sp>
        <p:nvSpPr>
          <p:cNvPr id="3" name="Footer Placeholder 2"/>
          <p:cNvSpPr>
            <a:spLocks noGrp="1"/>
          </p:cNvSpPr>
          <p:nvPr>
            <p:ph type="ftr" sz="quarter" idx="11"/>
          </p:nvPr>
        </p:nvSpPr>
        <p:spPr/>
        <p:txBody>
          <a:bodyPr/>
          <a:lstStyle/>
          <a:p>
            <a:pPr>
              <a:defRPr/>
            </a:pPr>
            <a:endParaRPr lang="en-IN" dirty="0"/>
          </a:p>
        </p:txBody>
      </p:sp>
      <p:sp>
        <p:nvSpPr>
          <p:cNvPr id="4" name="Slide Number Placeholder 3"/>
          <p:cNvSpPr>
            <a:spLocks noGrp="1"/>
          </p:cNvSpPr>
          <p:nvPr>
            <p:ph type="sldNum" sz="quarter" idx="12"/>
          </p:nvPr>
        </p:nvSpPr>
        <p:spPr/>
        <p:txBody>
          <a:bodyPr/>
          <a:lstStyle/>
          <a:p>
            <a:pPr>
              <a:defRPr/>
            </a:pPr>
            <a:fld id="{1AF347F0-F868-4FB1-9EBF-691F802778B3}"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01F0F20D-ADA1-4814-94CA-A961EA360D8C}" type="datetimeFigureOut">
              <a:rPr lang="en-US" smtClean="0"/>
              <a:pPr>
                <a:defRPr/>
              </a:pPr>
              <a:t>5/17/2017</a:t>
            </a:fld>
            <a:endParaRPr lang="en-US" dirty="0"/>
          </a:p>
        </p:txBody>
      </p:sp>
      <p:sp>
        <p:nvSpPr>
          <p:cNvPr id="6" name="Footer Placeholder 5"/>
          <p:cNvSpPr>
            <a:spLocks noGrp="1"/>
          </p:cNvSpPr>
          <p:nvPr>
            <p:ph type="ftr" sz="quarter" idx="11"/>
          </p:nvPr>
        </p:nvSpPr>
        <p:spPr/>
        <p:txBody>
          <a:bodyPr/>
          <a:lstStyle/>
          <a:p>
            <a:pPr>
              <a:defRPr/>
            </a:pPr>
            <a:endParaRPr lang="en-IN" dirty="0"/>
          </a:p>
        </p:txBody>
      </p:sp>
      <p:sp>
        <p:nvSpPr>
          <p:cNvPr id="7" name="Slide Number Placeholder 6"/>
          <p:cNvSpPr>
            <a:spLocks noGrp="1"/>
          </p:cNvSpPr>
          <p:nvPr>
            <p:ph type="sldNum" sz="quarter" idx="12"/>
          </p:nvPr>
        </p:nvSpPr>
        <p:spPr/>
        <p:txBody>
          <a:bodyPr/>
          <a:lstStyle/>
          <a:p>
            <a:pPr>
              <a:defRPr/>
            </a:pPr>
            <a:fld id="{22960689-1E22-4FEE-A9BC-B4FD3E62C5FC}" type="slidenum">
              <a:rPr lang="en-US" smtClean="0"/>
              <a:pPr>
                <a:defRPr/>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2CD79EEE-5C7F-4E76-AA77-67B5A8A487C8}" type="datetimeFigureOut">
              <a:rPr lang="en-US" smtClean="0"/>
              <a:pPr>
                <a:defRPr/>
              </a:pPr>
              <a:t>5/17/2017</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IN" dirty="0"/>
          </a:p>
        </p:txBody>
      </p:sp>
      <p:sp>
        <p:nvSpPr>
          <p:cNvPr id="7" name="Slide Number Placeholder 6"/>
          <p:cNvSpPr>
            <a:spLocks noGrp="1"/>
          </p:cNvSpPr>
          <p:nvPr>
            <p:ph type="sldNum" sz="quarter" idx="12"/>
          </p:nvPr>
        </p:nvSpPr>
        <p:spPr>
          <a:xfrm>
            <a:off x="146304" y="6208776"/>
            <a:ext cx="457200" cy="457200"/>
          </a:xfrm>
        </p:spPr>
        <p:txBody>
          <a:bodyPr/>
          <a:lstStyle/>
          <a:p>
            <a:pPr>
              <a:defRPr/>
            </a:pPr>
            <a:fld id="{DA00104A-D85B-402C-9F70-64776F3421E3}" type="slidenum">
              <a:rPr lang="en-US" smtClean="0"/>
              <a:pPr>
                <a:defRPr/>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FF71A325-D2C2-4E2C-A6FD-0AB69E6E9329}" type="datetimeFigureOut">
              <a:rPr lang="en-US" smtClean="0"/>
              <a:pPr>
                <a:defRPr/>
              </a:pPr>
              <a:t>5/17/2017</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IN"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61898F22-20B0-4F19-8FCC-7CC6736EDFB5}"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2400" y="5105400"/>
            <a:ext cx="8991600" cy="1524000"/>
          </a:xfrm>
        </p:spPr>
        <p:txBody>
          <a:bodyPr/>
          <a:lstStyle/>
          <a:p>
            <a:pPr algn="l"/>
            <a:r>
              <a:rPr lang="en-US" dirty="0" smtClean="0"/>
              <a:t>Guided by:                                                                        Presented by:</a:t>
            </a:r>
          </a:p>
          <a:p>
            <a:pPr algn="l"/>
            <a:r>
              <a:rPr lang="en-US" dirty="0" smtClean="0"/>
              <a:t> Dr. </a:t>
            </a:r>
            <a:r>
              <a:rPr lang="en-US" dirty="0" err="1" smtClean="0"/>
              <a:t>Sumesh</a:t>
            </a:r>
            <a:r>
              <a:rPr lang="en-US" smtClean="0"/>
              <a:t> Kumar                                                      		</a:t>
            </a:r>
            <a:r>
              <a:rPr lang="en-US" dirty="0" err="1" smtClean="0"/>
              <a:t>Damini</a:t>
            </a:r>
            <a:endParaRPr lang="en-IN" dirty="0"/>
          </a:p>
        </p:txBody>
      </p:sp>
      <p:sp>
        <p:nvSpPr>
          <p:cNvPr id="2" name="Title 1"/>
          <p:cNvSpPr>
            <a:spLocks noGrp="1"/>
          </p:cNvSpPr>
          <p:nvPr>
            <p:ph type="ctrTitle"/>
          </p:nvPr>
        </p:nvSpPr>
        <p:spPr>
          <a:xfrm>
            <a:off x="457200" y="990600"/>
            <a:ext cx="8229600" cy="1828800"/>
          </a:xfrm>
        </p:spPr>
        <p:txBody>
          <a:bodyPr>
            <a:noAutofit/>
          </a:bodyPr>
          <a:lstStyle/>
          <a:p>
            <a:r>
              <a:rPr lang="en-US" sz="4400" b="1" dirty="0" smtClean="0">
                <a:solidFill>
                  <a:schemeClr val="tx1"/>
                </a:solidFill>
                <a:latin typeface="Arial Black" pitchFamily="34" charset="0"/>
              </a:rPr>
              <a:t>Dissertation</a:t>
            </a:r>
            <a:r>
              <a:rPr lang="en-US" sz="1600" dirty="0" smtClean="0">
                <a:solidFill>
                  <a:schemeClr val="tx1"/>
                </a:solidFill>
              </a:rPr>
              <a:t/>
            </a:r>
            <a:br>
              <a:rPr lang="en-US" sz="1600" dirty="0" smtClean="0">
                <a:solidFill>
                  <a:schemeClr val="tx1"/>
                </a:solidFill>
              </a:rPr>
            </a:br>
            <a:r>
              <a:rPr lang="en-US" sz="2800" dirty="0" smtClean="0">
                <a:solidFill>
                  <a:schemeClr val="tx1"/>
                </a:solidFill>
              </a:rPr>
              <a:t> on</a:t>
            </a:r>
            <a:br>
              <a:rPr lang="en-US" sz="2800" dirty="0" smtClean="0">
                <a:solidFill>
                  <a:schemeClr val="tx1"/>
                </a:solidFill>
              </a:rPr>
            </a:br>
            <a:r>
              <a:rPr lang="en-IN" sz="2800" dirty="0" smtClean="0">
                <a:solidFill>
                  <a:schemeClr val="tx1"/>
                </a:solidFill>
                <a:latin typeface="Times New Roman" pitchFamily="18" charset="0"/>
                <a:cs typeface="Times New Roman" pitchFamily="18" charset="0"/>
              </a:rPr>
              <a:t> To project the operational cost savings for a period of five years and hence analyze the cost and manpower benefit by effective utilization of PTS and AWLS</a:t>
            </a:r>
            <a:r>
              <a:rPr lang="en-US" sz="2800" dirty="0" smtClean="0">
                <a:solidFill>
                  <a:schemeClr val="tx1"/>
                </a:solidFill>
              </a:rPr>
              <a:t> </a:t>
            </a:r>
            <a:r>
              <a:rPr lang="en-US" sz="1600" dirty="0" smtClean="0">
                <a:solidFill>
                  <a:schemeClr val="tx1"/>
                </a:solidFill>
              </a:rPr>
              <a:t/>
            </a:r>
            <a:br>
              <a:rPr lang="en-US" sz="1600" dirty="0" smtClean="0">
                <a:solidFill>
                  <a:schemeClr val="tx1"/>
                </a:solidFill>
              </a:rPr>
            </a:br>
            <a:r>
              <a:rPr lang="en-IN" sz="1600" b="1" dirty="0" smtClean="0">
                <a:solidFill>
                  <a:schemeClr val="tx1"/>
                </a:solidFill>
                <a:latin typeface="Times New Roman" pitchFamily="18" charset="0"/>
                <a:cs typeface="Times New Roman" pitchFamily="18" charset="0"/>
              </a:rPr>
              <a:t/>
            </a:r>
            <a:br>
              <a:rPr lang="en-IN" sz="1600" b="1" dirty="0" smtClean="0">
                <a:solidFill>
                  <a:schemeClr val="tx1"/>
                </a:solidFill>
                <a:latin typeface="Times New Roman" pitchFamily="18" charset="0"/>
                <a:cs typeface="Times New Roman" pitchFamily="18" charset="0"/>
              </a:rPr>
            </a:br>
            <a:r>
              <a:rPr lang="en-US" sz="1600" b="1" dirty="0" smtClean="0">
                <a:solidFill>
                  <a:schemeClr val="tx1"/>
                </a:solidFill>
              </a:rPr>
              <a:t> </a:t>
            </a:r>
            <a:endParaRPr lang="en-IN" sz="16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76200"/>
            <a:ext cx="7772400" cy="1143000"/>
          </a:xfrm>
        </p:spPr>
        <p:txBody>
          <a:bodyPr>
            <a:normAutofit/>
          </a:bodyPr>
          <a:lstStyle/>
          <a:p>
            <a:r>
              <a:rPr lang="en-US" sz="3600" b="1" dirty="0" smtClean="0">
                <a:solidFill>
                  <a:srgbClr val="0099CC"/>
                </a:solidFill>
              </a:rPr>
              <a:t> </a:t>
            </a:r>
            <a:r>
              <a:rPr lang="en-US" sz="3600" b="1" dirty="0" smtClean="0">
                <a:solidFill>
                  <a:srgbClr val="0099CC"/>
                </a:solidFill>
                <a:latin typeface="+mn-lt"/>
                <a:ea typeface="+mn-ea"/>
                <a:cs typeface="+mn-cs"/>
              </a:rPr>
              <a:t>RATIONALE</a:t>
            </a:r>
          </a:p>
        </p:txBody>
      </p:sp>
      <p:sp>
        <p:nvSpPr>
          <p:cNvPr id="3" name="Content Placeholder 2"/>
          <p:cNvSpPr>
            <a:spLocks noGrp="1"/>
          </p:cNvSpPr>
          <p:nvPr>
            <p:ph sz="quarter" idx="1"/>
          </p:nvPr>
        </p:nvSpPr>
        <p:spPr>
          <a:xfrm>
            <a:off x="914400" y="1295400"/>
            <a:ext cx="7772400" cy="4953000"/>
          </a:xfrm>
        </p:spPr>
        <p:txBody>
          <a:bodyPr>
            <a:normAutofit fontScale="85000" lnSpcReduction="20000"/>
          </a:bodyPr>
          <a:lstStyle/>
          <a:p>
            <a:r>
              <a:rPr lang="en-IN" dirty="0" smtClean="0">
                <a:latin typeface="Times New Roman" pitchFamily="18" charset="0"/>
                <a:cs typeface="Times New Roman" pitchFamily="18" charset="0"/>
              </a:rPr>
              <a:t>Most of the total transport system within the hospital is spontaneous in nature viz. Transport of Drugs, Blood Samples, Organ &amp; Tissue Samples, Imaging Documents, Analysis Reports, Surgical materials and other samples. In-efficient and inadequate intra-facility logistics may increase costs on human resources, healthcare delivery costs and energy costs. This in turn causes several problems, increases risks and difficulties and consequently reduces the quality of patient care in the facility.</a:t>
            </a:r>
            <a:endParaRPr lang="en-US"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With Budgetary constraints and fledgling competitive situation hospitals are now facing new challenges: reduction of time patients spend in the hospital without loss in quality of care, reduction in staff costs and at the same time increasing results and efficiency. For these reasons the optimization of hospital logistics becomes more and more important. </a:t>
            </a:r>
            <a:r>
              <a:rPr lang="en-US" dirty="0" smtClean="0">
                <a:latin typeface="Times New Roman" pitchFamily="18" charset="0"/>
                <a:cs typeface="Times New Roman" pitchFamily="18" charset="0"/>
              </a:rPr>
              <a:t> </a:t>
            </a:r>
          </a:p>
          <a:p>
            <a:r>
              <a:rPr lang="en-US" dirty="0" smtClean="0">
                <a:latin typeface="Times New Roman" charset="0"/>
                <a:ea typeface="Times New Roman" charset="0"/>
                <a:cs typeface="Times New Roman" charset="0"/>
              </a:rPr>
              <a:t>Therefore, in order to know the cost and manpower benefit by installing PTS  &amp; AWLS in hospital over human based transport, this study was a must.</a:t>
            </a:r>
            <a:endParaRPr lang="en-GB" dirty="0" smtClean="0">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99CC"/>
                </a:solidFill>
                <a:latin typeface="+mn-lt"/>
                <a:ea typeface="+mn-ea"/>
                <a:cs typeface="+mn-cs"/>
              </a:rPr>
              <a:t>BENEFITS OF PTS </a:t>
            </a:r>
          </a:p>
        </p:txBody>
      </p:sp>
      <p:sp>
        <p:nvSpPr>
          <p:cNvPr id="3" name="Content Placeholder 2"/>
          <p:cNvSpPr>
            <a:spLocks noGrp="1"/>
          </p:cNvSpPr>
          <p:nvPr>
            <p:ph sz="quarter" idx="1"/>
          </p:nvPr>
        </p:nvSpPr>
        <p:spPr/>
        <p:txBody>
          <a:bodyPr/>
          <a:lstStyle/>
          <a:p>
            <a:r>
              <a:rPr lang="en-US" dirty="0" smtClean="0"/>
              <a:t>Carrier tracking</a:t>
            </a:r>
          </a:p>
          <a:p>
            <a:r>
              <a:rPr lang="en-US" dirty="0" smtClean="0"/>
              <a:t>Improved efficiency by fast, accurate transport without time loss</a:t>
            </a:r>
          </a:p>
          <a:p>
            <a:r>
              <a:rPr lang="en-US" dirty="0" smtClean="0"/>
              <a:t>No loss of sample quality by gentle and shock free transport</a:t>
            </a:r>
          </a:p>
          <a:p>
            <a:r>
              <a:rPr lang="en-US" dirty="0" smtClean="0"/>
              <a:t>More safety-hermetically sealed carriers minimize the risk of contamination</a:t>
            </a:r>
          </a:p>
          <a:p>
            <a:r>
              <a:rPr lang="en-US" dirty="0" smtClean="0"/>
              <a:t>Higher throughput by multiple sending and receiving stations that are able to send and receive more carriers</a:t>
            </a:r>
          </a:p>
          <a:p>
            <a:r>
              <a:rPr lang="en-US" dirty="0" smtClean="0"/>
              <a:t>No delays for priority transports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normAutofit/>
          </a:bodyPr>
          <a:lstStyle/>
          <a:p>
            <a:r>
              <a:rPr lang="en-US" sz="3600" b="1" dirty="0" smtClean="0">
                <a:solidFill>
                  <a:srgbClr val="0099CC"/>
                </a:solidFill>
                <a:latin typeface="+mn-lt"/>
                <a:ea typeface="+mn-ea"/>
                <a:cs typeface="+mn-cs"/>
              </a:rPr>
              <a:t>BENEFITS OF AWLS</a:t>
            </a:r>
          </a:p>
        </p:txBody>
      </p:sp>
      <p:sp>
        <p:nvSpPr>
          <p:cNvPr id="3" name="Content Placeholder 2"/>
          <p:cNvSpPr>
            <a:spLocks noGrp="1"/>
          </p:cNvSpPr>
          <p:nvPr>
            <p:ph sz="quarter" idx="1"/>
          </p:nvPr>
        </p:nvSpPr>
        <p:spPr>
          <a:xfrm>
            <a:off x="914400" y="990600"/>
            <a:ext cx="7772400" cy="4572000"/>
          </a:xfrm>
        </p:spPr>
        <p:txBody>
          <a:bodyPr/>
          <a:lstStyle/>
          <a:p>
            <a:r>
              <a:rPr lang="en-IN" dirty="0" smtClean="0"/>
              <a:t>Improves infection control and Cross Contamination Risk</a:t>
            </a:r>
          </a:p>
          <a:p>
            <a:r>
              <a:rPr lang="en-US" dirty="0" smtClean="0"/>
              <a:t>Improved efficiency by fast, accurate transport without time loss</a:t>
            </a:r>
          </a:p>
          <a:p>
            <a:r>
              <a:rPr lang="en-IN" dirty="0" smtClean="0"/>
              <a:t> Require less labour and </a:t>
            </a:r>
            <a:r>
              <a:rPr lang="en-IN" dirty="0" smtClean="0"/>
              <a:t>space </a:t>
            </a:r>
          </a:p>
          <a:p>
            <a:pPr lvl="0"/>
            <a:r>
              <a:rPr lang="en-US" dirty="0" smtClean="0"/>
              <a:t>Improved space </a:t>
            </a:r>
            <a:r>
              <a:rPr lang="en-US" dirty="0" smtClean="0"/>
              <a:t>utilization</a:t>
            </a:r>
            <a:endParaRPr lang="en-US" dirty="0" smtClean="0"/>
          </a:p>
          <a:p>
            <a:pPr lvl="0"/>
            <a:r>
              <a:rPr lang="en-US" dirty="0" smtClean="0"/>
              <a:t>Aesthetic </a:t>
            </a:r>
            <a:r>
              <a:rPr lang="en-US" dirty="0" smtClean="0"/>
              <a:t>improvement</a:t>
            </a:r>
          </a:p>
          <a:p>
            <a:r>
              <a:rPr lang="en-US" dirty="0" smtClean="0"/>
              <a:t>Increased efficiency and productivity</a:t>
            </a:r>
          </a:p>
          <a:p>
            <a:pPr lvl="0"/>
            <a:endParaRPr lang="en-US" dirty="0" smtClean="0"/>
          </a:p>
          <a:p>
            <a:endParaRPr lang="en-IN"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1143000"/>
          </a:xfrm>
        </p:spPr>
        <p:txBody>
          <a:bodyPr>
            <a:normAutofit/>
          </a:bodyPr>
          <a:lstStyle/>
          <a:p>
            <a:pPr algn="l"/>
            <a:r>
              <a:rPr lang="en-US" sz="3600" b="1" dirty="0" smtClean="0">
                <a:solidFill>
                  <a:srgbClr val="0099CC"/>
                </a:solidFill>
                <a:latin typeface="+mn-lt"/>
                <a:ea typeface="+mn-ea"/>
                <a:cs typeface="+mn-cs"/>
              </a:rPr>
              <a:t>OBJECTIVES</a:t>
            </a:r>
            <a:endParaRPr lang="en-IN" sz="3600" b="1" dirty="0">
              <a:solidFill>
                <a:srgbClr val="0099CC"/>
              </a:solidFill>
              <a:latin typeface="+mn-lt"/>
              <a:ea typeface="+mn-ea"/>
              <a:cs typeface="+mn-cs"/>
            </a:endParaRPr>
          </a:p>
        </p:txBody>
      </p:sp>
      <p:sp>
        <p:nvSpPr>
          <p:cNvPr id="3" name="Content Placeholder 2"/>
          <p:cNvSpPr>
            <a:spLocks noGrp="1"/>
          </p:cNvSpPr>
          <p:nvPr>
            <p:ph sz="quarter" idx="1"/>
          </p:nvPr>
        </p:nvSpPr>
        <p:spPr>
          <a:xfrm>
            <a:off x="609600" y="1066800"/>
            <a:ext cx="8229600" cy="5486400"/>
          </a:xfrm>
        </p:spPr>
        <p:txBody>
          <a:bodyPr>
            <a:normAutofit fontScale="92500" lnSpcReduction="10000"/>
          </a:bodyPr>
          <a:lstStyle/>
          <a:p>
            <a:r>
              <a:rPr lang="en-IN" sz="2800" b="1" dirty="0" smtClean="0">
                <a:latin typeface="Times New Roman" pitchFamily="18" charset="0"/>
                <a:cs typeface="Times New Roman" pitchFamily="18" charset="0"/>
              </a:rPr>
              <a:t>Primary Objective:</a:t>
            </a:r>
            <a:endParaRPr lang="en-IN" sz="2800" dirty="0" smtClean="0">
              <a:latin typeface="Times New Roman" pitchFamily="18" charset="0"/>
              <a:cs typeface="Times New Roman" pitchFamily="18" charset="0"/>
            </a:endParaRPr>
          </a:p>
          <a:p>
            <a:pPr>
              <a:buNone/>
            </a:pPr>
            <a:r>
              <a:rPr lang="en-IN" sz="280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To project the operational cost savings for a period of five years and hence analyze the cost and manpower benefit by effective utilization of PTS and AWLS when compared to Human Based Transport (HBT)</a:t>
            </a:r>
            <a:endParaRPr lang="en-US" sz="2400" dirty="0" smtClean="0">
              <a:latin typeface="Times New Roman" pitchFamily="18" charset="0"/>
              <a:cs typeface="Times New Roman" pitchFamily="18" charset="0"/>
            </a:endParaRPr>
          </a:p>
          <a:p>
            <a:r>
              <a:rPr lang="en-IN" sz="3000" b="1" dirty="0" smtClean="0">
                <a:latin typeface="Times New Roman" pitchFamily="18" charset="0"/>
                <a:cs typeface="Times New Roman" pitchFamily="18" charset="0"/>
              </a:rPr>
              <a:t>Specific Objectives:</a:t>
            </a:r>
          </a:p>
          <a:p>
            <a:pPr lvl="2"/>
            <a:r>
              <a:rPr lang="en-IN" sz="2200" dirty="0" smtClean="0">
                <a:latin typeface="Times New Roman" pitchFamily="18" charset="0"/>
                <a:cs typeface="Times New Roman" pitchFamily="18" charset="0"/>
              </a:rPr>
              <a:t>To study the benefits of PTS &amp; AWLS over human based transport (HBT).</a:t>
            </a:r>
            <a:endParaRPr lang="en-US" sz="2200" dirty="0" smtClean="0">
              <a:latin typeface="Times New Roman" pitchFamily="18" charset="0"/>
              <a:cs typeface="Times New Roman" pitchFamily="18" charset="0"/>
            </a:endParaRPr>
          </a:p>
          <a:p>
            <a:pPr lvl="2"/>
            <a:r>
              <a:rPr lang="en-IN" sz="2200" dirty="0" smtClean="0">
                <a:latin typeface="Times New Roman" pitchFamily="18" charset="0"/>
                <a:cs typeface="Times New Roman" pitchFamily="18" charset="0"/>
              </a:rPr>
              <a:t>To calculate the capital cost involved in installation and commissioning of PTS and AWLS.</a:t>
            </a:r>
            <a:endParaRPr lang="en-US" sz="2200" dirty="0" smtClean="0">
              <a:latin typeface="Times New Roman" pitchFamily="18" charset="0"/>
              <a:cs typeface="Times New Roman" pitchFamily="18" charset="0"/>
            </a:endParaRPr>
          </a:p>
          <a:p>
            <a:pPr lvl="2"/>
            <a:r>
              <a:rPr lang="en-IN" sz="2200" dirty="0" smtClean="0">
                <a:latin typeface="Times New Roman" pitchFamily="18" charset="0"/>
                <a:cs typeface="Times New Roman" pitchFamily="18" charset="0"/>
              </a:rPr>
              <a:t>To calculate the operational cost involved in operating, training and maintenance of PTS and AWLS.</a:t>
            </a:r>
            <a:endParaRPr lang="en-US" sz="2200" dirty="0" smtClean="0">
              <a:latin typeface="Times New Roman" pitchFamily="18" charset="0"/>
              <a:cs typeface="Times New Roman" pitchFamily="18" charset="0"/>
            </a:endParaRPr>
          </a:p>
          <a:p>
            <a:pPr lvl="2"/>
            <a:r>
              <a:rPr lang="en-IN" sz="2200" dirty="0" smtClean="0">
                <a:latin typeface="Times New Roman" pitchFamily="18" charset="0"/>
                <a:cs typeface="Times New Roman" pitchFamily="18" charset="0"/>
              </a:rPr>
              <a:t>To calculate the operational cost involved in recruitment of manpower, their training and operating without PTS and AWLS.</a:t>
            </a:r>
            <a:endParaRPr lang="en-US" sz="2200" dirty="0" smtClean="0">
              <a:latin typeface="Times New Roman" pitchFamily="18" charset="0"/>
              <a:cs typeface="Times New Roman" pitchFamily="18" charset="0"/>
            </a:endParaRPr>
          </a:p>
          <a:p>
            <a:pPr lvl="2"/>
            <a:r>
              <a:rPr lang="en-IN" sz="2200" dirty="0" smtClean="0">
                <a:latin typeface="Times New Roman" pitchFamily="18" charset="0"/>
                <a:cs typeface="Times New Roman" pitchFamily="18" charset="0"/>
              </a:rPr>
              <a:t>To compare the cost and time involved in operating via PTS and AWLS v/s operating via manpower.</a:t>
            </a:r>
            <a:endParaRPr lang="en-US" sz="2200" dirty="0" smtClean="0">
              <a:latin typeface="Times New Roman" pitchFamily="18" charset="0"/>
              <a:cs typeface="Times New Roman" pitchFamily="18" charset="0"/>
            </a:endParaRPr>
          </a:p>
          <a:p>
            <a:endParaRPr lang="en-IN"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0099CC"/>
                </a:solidFill>
                <a:latin typeface="+mn-lt"/>
                <a:ea typeface="+mn-ea"/>
                <a:cs typeface="+mn-cs"/>
              </a:rPr>
              <a:t>METHODOLOGY:</a:t>
            </a:r>
            <a:endParaRPr lang="en-IN" sz="3600" b="1" dirty="0">
              <a:solidFill>
                <a:srgbClr val="0099CC"/>
              </a:solidFill>
              <a:latin typeface="+mn-lt"/>
              <a:ea typeface="+mn-ea"/>
              <a:cs typeface="+mn-cs"/>
            </a:endParaRPr>
          </a:p>
        </p:txBody>
      </p:sp>
      <p:sp>
        <p:nvSpPr>
          <p:cNvPr id="3" name="Content Placeholder 2"/>
          <p:cNvSpPr>
            <a:spLocks noGrp="1"/>
          </p:cNvSpPr>
          <p:nvPr>
            <p:ph sz="quarter" idx="1"/>
          </p:nvPr>
        </p:nvSpPr>
        <p:spPr/>
        <p:txBody>
          <a:bodyPr>
            <a:normAutofit fontScale="70000" lnSpcReduction="20000"/>
          </a:bodyPr>
          <a:lstStyle/>
          <a:p>
            <a:pPr>
              <a:lnSpc>
                <a:spcPct val="200000"/>
              </a:lnSpc>
            </a:pPr>
            <a:r>
              <a:rPr lang="en-IN" sz="2400" b="1" dirty="0" smtClean="0">
                <a:latin typeface="Times New Roman" pitchFamily="18" charset="0"/>
                <a:ea typeface="+mn-ea"/>
                <a:cs typeface="Times New Roman" pitchFamily="18" charset="0"/>
              </a:rPr>
              <a:t>Study Design </a:t>
            </a:r>
            <a:r>
              <a:rPr lang="en-IN" sz="2400" dirty="0" smtClean="0">
                <a:latin typeface="Times New Roman" pitchFamily="18" charset="0"/>
                <a:ea typeface="+mn-ea"/>
                <a:cs typeface="Times New Roman" pitchFamily="18" charset="0"/>
              </a:rPr>
              <a:t>- Descriptive Study</a:t>
            </a:r>
          </a:p>
          <a:p>
            <a:pPr>
              <a:lnSpc>
                <a:spcPct val="200000"/>
              </a:lnSpc>
            </a:pPr>
            <a:r>
              <a:rPr lang="en-IN" sz="2400" b="1" dirty="0" smtClean="0">
                <a:latin typeface="Times New Roman" pitchFamily="18" charset="0"/>
                <a:ea typeface="+mn-ea"/>
                <a:cs typeface="Times New Roman" pitchFamily="18" charset="0"/>
              </a:rPr>
              <a:t>Study Area</a:t>
            </a:r>
            <a:r>
              <a:rPr lang="en-IN" sz="2400" dirty="0" smtClean="0">
                <a:latin typeface="Times New Roman" pitchFamily="18" charset="0"/>
                <a:ea typeface="+mn-ea"/>
                <a:cs typeface="Times New Roman" pitchFamily="18" charset="0"/>
              </a:rPr>
              <a:t> - Aakash Healthcare Pvt. Ltd.</a:t>
            </a:r>
          </a:p>
          <a:p>
            <a:pPr>
              <a:lnSpc>
                <a:spcPct val="200000"/>
              </a:lnSpc>
            </a:pPr>
            <a:r>
              <a:rPr lang="en-IN" sz="2400" dirty="0" smtClean="0">
                <a:latin typeface="Times New Roman" pitchFamily="18" charset="0"/>
                <a:ea typeface="+mn-ea"/>
                <a:cs typeface="Times New Roman" pitchFamily="18" charset="0"/>
              </a:rPr>
              <a:t> </a:t>
            </a:r>
            <a:r>
              <a:rPr lang="en-IN" sz="2400" b="1" dirty="0" smtClean="0">
                <a:latin typeface="Times New Roman" pitchFamily="18" charset="0"/>
                <a:ea typeface="+mn-ea"/>
                <a:cs typeface="Times New Roman" pitchFamily="18" charset="0"/>
              </a:rPr>
              <a:t>Study Time Period </a:t>
            </a:r>
            <a:r>
              <a:rPr lang="en-IN" sz="2400" dirty="0" smtClean="0">
                <a:latin typeface="Times New Roman" pitchFamily="18" charset="0"/>
                <a:ea typeface="+mn-ea"/>
                <a:cs typeface="Times New Roman" pitchFamily="18" charset="0"/>
              </a:rPr>
              <a:t>- 1st Feb - 30th April 2017 (3 months)</a:t>
            </a:r>
          </a:p>
          <a:p>
            <a:pPr>
              <a:lnSpc>
                <a:spcPct val="200000"/>
              </a:lnSpc>
            </a:pPr>
            <a:r>
              <a:rPr lang="en-IN" sz="2400" b="1" dirty="0" smtClean="0">
                <a:latin typeface="Times New Roman" pitchFamily="18" charset="0"/>
                <a:ea typeface="+mn-ea"/>
                <a:cs typeface="Times New Roman" pitchFamily="18" charset="0"/>
              </a:rPr>
              <a:t>Mode of Data Collection </a:t>
            </a:r>
            <a:r>
              <a:rPr lang="en-IN" sz="2400" dirty="0" smtClean="0">
                <a:latin typeface="Times New Roman" pitchFamily="18" charset="0"/>
                <a:ea typeface="+mn-ea"/>
                <a:cs typeface="Times New Roman" pitchFamily="18" charset="0"/>
              </a:rPr>
              <a:t>– Secondary Data </a:t>
            </a:r>
          </a:p>
          <a:p>
            <a:pPr lvl="0" algn="just">
              <a:buFont typeface="Arial" charset="0"/>
              <a:buChar char="•"/>
            </a:pPr>
            <a:r>
              <a:rPr lang="en-US" dirty="0" smtClean="0">
                <a:latin typeface="Times New Roman" charset="0"/>
                <a:ea typeface="Times New Roman" charset="0"/>
                <a:cs typeface="Times New Roman" charset="0"/>
              </a:rPr>
              <a:t>A self administered informal interview was conducted with the key informants of </a:t>
            </a:r>
            <a:r>
              <a:rPr lang="en-US" dirty="0" err="1" smtClean="0">
                <a:latin typeface="Times New Roman" charset="0"/>
                <a:ea typeface="Times New Roman" charset="0"/>
                <a:cs typeface="Times New Roman" charset="0"/>
              </a:rPr>
              <a:t>Aakash</a:t>
            </a:r>
            <a:r>
              <a:rPr lang="en-US" dirty="0" smtClean="0">
                <a:latin typeface="Times New Roman" charset="0"/>
                <a:ea typeface="Times New Roman" charset="0"/>
                <a:cs typeface="Times New Roman" charset="0"/>
              </a:rPr>
              <a:t> healthcare to gauge the reasons for gaps recognized in various different phases of the project. Key informants who were the source of information included-</a:t>
            </a:r>
          </a:p>
          <a:p>
            <a:pPr lvl="1" algn="just">
              <a:buFont typeface="Arial" charset="0"/>
              <a:buChar char="•"/>
            </a:pPr>
            <a:r>
              <a:rPr lang="en-US" dirty="0" smtClean="0">
                <a:latin typeface="Times New Roman" charset="0"/>
                <a:ea typeface="Times New Roman" charset="0"/>
                <a:cs typeface="Times New Roman" charset="0"/>
              </a:rPr>
              <a:t>Mr. </a:t>
            </a:r>
            <a:r>
              <a:rPr lang="en-US" dirty="0" err="1" smtClean="0">
                <a:latin typeface="Times New Roman" charset="0"/>
                <a:ea typeface="Times New Roman" charset="0"/>
                <a:cs typeface="Times New Roman" charset="0"/>
              </a:rPr>
              <a:t>Jaideep</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Narula</a:t>
            </a:r>
            <a:r>
              <a:rPr lang="en-US" dirty="0" smtClean="0">
                <a:latin typeface="Times New Roman" charset="0"/>
                <a:ea typeface="Times New Roman" charset="0"/>
                <a:cs typeface="Times New Roman" charset="0"/>
              </a:rPr>
              <a:t>- Vendor - PTS</a:t>
            </a:r>
          </a:p>
          <a:p>
            <a:pPr lvl="1" algn="just">
              <a:buFont typeface="Arial" charset="0"/>
              <a:buChar char="•"/>
            </a:pPr>
            <a:r>
              <a:rPr lang="en-US" dirty="0" smtClean="0">
                <a:latin typeface="Times New Roman" charset="0"/>
                <a:ea typeface="Times New Roman" charset="0"/>
                <a:cs typeface="Times New Roman" charset="0"/>
              </a:rPr>
              <a:t>Mr. </a:t>
            </a:r>
            <a:r>
              <a:rPr lang="en-US" dirty="0" err="1" smtClean="0">
                <a:latin typeface="Times New Roman" charset="0"/>
                <a:ea typeface="Times New Roman" charset="0"/>
                <a:cs typeface="Times New Roman" charset="0"/>
              </a:rPr>
              <a:t>Rajender</a:t>
            </a:r>
            <a:r>
              <a:rPr lang="en-US" dirty="0" smtClean="0">
                <a:latin typeface="Times New Roman" charset="0"/>
                <a:ea typeface="Times New Roman" charset="0"/>
                <a:cs typeface="Times New Roman" charset="0"/>
              </a:rPr>
              <a:t> Sharma-  Sr. Manager </a:t>
            </a:r>
            <a:r>
              <a:rPr lang="mr-IN" dirty="0" smtClean="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Engg</a:t>
            </a:r>
            <a:r>
              <a:rPr lang="en-US" dirty="0" smtClean="0">
                <a:latin typeface="Times New Roman" charset="0"/>
                <a:ea typeface="Times New Roman" charset="0"/>
                <a:cs typeface="Times New Roman" charset="0"/>
              </a:rPr>
              <a:t>. &amp; Maintenance</a:t>
            </a:r>
          </a:p>
          <a:p>
            <a:pPr lvl="1" algn="just">
              <a:buFont typeface="Arial" charset="0"/>
              <a:buChar char="•"/>
            </a:pPr>
            <a:r>
              <a:rPr lang="en-US" dirty="0" smtClean="0">
                <a:latin typeface="Times New Roman" charset="0"/>
                <a:ea typeface="Times New Roman" charset="0"/>
                <a:cs typeface="Times New Roman" charset="0"/>
              </a:rPr>
              <a:t>Ms Anita Ryder- Head of department </a:t>
            </a:r>
            <a:r>
              <a:rPr lang="mr-IN" dirty="0" smtClean="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 Housekeeping</a:t>
            </a:r>
          </a:p>
          <a:p>
            <a:pPr lvl="1" algn="just">
              <a:buFont typeface="Arial" charset="0"/>
              <a:buChar char="•"/>
            </a:pPr>
            <a:r>
              <a:rPr lang="en-US" dirty="0" smtClean="0">
                <a:latin typeface="Times New Roman" charset="0"/>
                <a:ea typeface="Times New Roman" charset="0"/>
                <a:cs typeface="Times New Roman" charset="0"/>
              </a:rPr>
              <a:t>Ms. </a:t>
            </a:r>
            <a:r>
              <a:rPr lang="en-US" dirty="0" err="1" smtClean="0">
                <a:latin typeface="Times New Roman" charset="0"/>
                <a:ea typeface="Times New Roman" charset="0"/>
                <a:cs typeface="Times New Roman" charset="0"/>
              </a:rPr>
              <a:t>Sabita</a:t>
            </a:r>
            <a:r>
              <a:rPr lang="en-US" dirty="0" smtClean="0">
                <a:latin typeface="Times New Roman" charset="0"/>
                <a:ea typeface="Times New Roman" charset="0"/>
                <a:cs typeface="Times New Roman" charset="0"/>
              </a:rPr>
              <a:t> Subramanian – Head of department - Nursing</a:t>
            </a:r>
          </a:p>
          <a:p>
            <a:pPr algn="just"/>
            <a:r>
              <a:rPr lang="en-US" dirty="0" smtClean="0"/>
              <a:t>The respondents gave a verbal consent.</a:t>
            </a:r>
          </a:p>
          <a:p>
            <a:pPr>
              <a:lnSpc>
                <a:spcPct val="200000"/>
              </a:lnSpc>
            </a:pP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normAutofit/>
          </a:bodyPr>
          <a:lstStyle/>
          <a:p>
            <a:r>
              <a:rPr lang="en-US" sz="3600" b="1" dirty="0" smtClean="0">
                <a:solidFill>
                  <a:srgbClr val="0099CC"/>
                </a:solidFill>
                <a:latin typeface="+mn-lt"/>
                <a:ea typeface="+mn-ea"/>
                <a:cs typeface="+mn-cs"/>
              </a:rPr>
              <a:t>Results</a:t>
            </a:r>
            <a:endParaRPr lang="en-US" sz="3600" b="1" dirty="0">
              <a:solidFill>
                <a:srgbClr val="0099CC"/>
              </a:solidFill>
              <a:latin typeface="+mn-lt"/>
              <a:ea typeface="+mn-ea"/>
              <a:cs typeface="+mn-cs"/>
            </a:endParaRPr>
          </a:p>
        </p:txBody>
      </p:sp>
      <p:sp>
        <p:nvSpPr>
          <p:cNvPr id="3" name="Content Placeholder 2"/>
          <p:cNvSpPr>
            <a:spLocks noGrp="1"/>
          </p:cNvSpPr>
          <p:nvPr>
            <p:ph sz="quarter" idx="1"/>
          </p:nvPr>
        </p:nvSpPr>
        <p:spPr>
          <a:xfrm>
            <a:off x="914400" y="1143000"/>
            <a:ext cx="7772400" cy="4572000"/>
          </a:xfrm>
        </p:spPr>
        <p:txBody>
          <a:bodyPr>
            <a:normAutofit/>
          </a:bodyPr>
          <a:lstStyle/>
          <a:p>
            <a:pPr lvl="0">
              <a:buNone/>
            </a:pPr>
            <a:r>
              <a:rPr lang="en-IN" sz="2800" b="1" dirty="0" smtClean="0"/>
              <a:t>1. AUTOMATED TRANSPORT</a:t>
            </a:r>
            <a:endParaRPr lang="en-US" sz="2000" dirty="0" smtClean="0"/>
          </a:p>
          <a:p>
            <a:pPr lvl="1">
              <a:buNone/>
            </a:pPr>
            <a:r>
              <a:rPr lang="en-IN" dirty="0" smtClean="0"/>
              <a:t>1.1 Capital Expenditure </a:t>
            </a:r>
          </a:p>
          <a:p>
            <a:pPr lvl="1">
              <a:buNone/>
            </a:pPr>
            <a:endParaRPr lang="en-US" sz="1800" dirty="0" smtClean="0"/>
          </a:p>
          <a:p>
            <a:endParaRPr lang="en-US" dirty="0"/>
          </a:p>
        </p:txBody>
      </p:sp>
      <p:pic>
        <p:nvPicPr>
          <p:cNvPr id="5" name="Picture 4" descr="1.PNG"/>
          <p:cNvPicPr>
            <a:picLocks noChangeAspect="1"/>
          </p:cNvPicPr>
          <p:nvPr/>
        </p:nvPicPr>
        <p:blipFill>
          <a:blip r:embed="rId2"/>
          <a:stretch>
            <a:fillRect/>
          </a:stretch>
        </p:blipFill>
        <p:spPr>
          <a:xfrm>
            <a:off x="752409" y="2362200"/>
            <a:ext cx="7963700" cy="3733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52400"/>
            <a:ext cx="7772400" cy="4572000"/>
          </a:xfrm>
        </p:spPr>
        <p:txBody>
          <a:bodyPr/>
          <a:lstStyle/>
          <a:p>
            <a:pPr>
              <a:buNone/>
            </a:pPr>
            <a:r>
              <a:rPr lang="en-IN" sz="2400" dirty="0" smtClean="0"/>
              <a:t>1.2 Operational Expenditure</a:t>
            </a:r>
          </a:p>
          <a:p>
            <a:endParaRPr lang="en-IN" dirty="0" smtClean="0"/>
          </a:p>
          <a:p>
            <a:endParaRPr lang="en-IN" dirty="0" smtClean="0"/>
          </a:p>
          <a:p>
            <a:pPr>
              <a:buNone/>
            </a:pPr>
            <a:endParaRPr lang="en-US" dirty="0"/>
          </a:p>
        </p:txBody>
      </p:sp>
      <p:pic>
        <p:nvPicPr>
          <p:cNvPr id="5" name="Picture 4" descr="2.PNG"/>
          <p:cNvPicPr>
            <a:picLocks noChangeAspect="1"/>
          </p:cNvPicPr>
          <p:nvPr/>
        </p:nvPicPr>
        <p:blipFill>
          <a:blip r:embed="rId2"/>
          <a:stretch>
            <a:fillRect/>
          </a:stretch>
        </p:blipFill>
        <p:spPr>
          <a:xfrm>
            <a:off x="228600" y="838200"/>
            <a:ext cx="8686799" cy="2213684"/>
          </a:xfrm>
          <a:prstGeom prst="rect">
            <a:avLst/>
          </a:prstGeom>
        </p:spPr>
      </p:pic>
      <p:pic>
        <p:nvPicPr>
          <p:cNvPr id="6" name="Picture 5" descr="3.PNG"/>
          <p:cNvPicPr>
            <a:picLocks noChangeAspect="1"/>
          </p:cNvPicPr>
          <p:nvPr/>
        </p:nvPicPr>
        <p:blipFill>
          <a:blip r:embed="rId3"/>
          <a:stretch>
            <a:fillRect/>
          </a:stretch>
        </p:blipFill>
        <p:spPr>
          <a:xfrm>
            <a:off x="228600" y="3581400"/>
            <a:ext cx="8669216" cy="2209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4.PNG"/>
          <p:cNvPicPr>
            <a:picLocks noGrp="1" noChangeAspect="1"/>
          </p:cNvPicPr>
          <p:nvPr>
            <p:ph sz="quarter" idx="1"/>
          </p:nvPr>
        </p:nvPicPr>
        <p:blipFill>
          <a:blip r:embed="rId2"/>
          <a:stretch>
            <a:fillRect/>
          </a:stretch>
        </p:blipFill>
        <p:spPr>
          <a:xfrm>
            <a:off x="304800" y="762000"/>
            <a:ext cx="8617854" cy="2057400"/>
          </a:xfrm>
        </p:spPr>
      </p:pic>
      <p:pic>
        <p:nvPicPr>
          <p:cNvPr id="8" name="Picture 7" descr="5.PNG"/>
          <p:cNvPicPr>
            <a:picLocks noChangeAspect="1"/>
          </p:cNvPicPr>
          <p:nvPr/>
        </p:nvPicPr>
        <p:blipFill>
          <a:blip r:embed="rId3"/>
          <a:stretch>
            <a:fillRect/>
          </a:stretch>
        </p:blipFill>
        <p:spPr>
          <a:xfrm>
            <a:off x="152400" y="3581400"/>
            <a:ext cx="8839200" cy="197781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normAutofit/>
          </a:bodyPr>
          <a:lstStyle/>
          <a:p>
            <a:r>
              <a:rPr lang="en-US" sz="2800" b="1" dirty="0" smtClean="0">
                <a:solidFill>
                  <a:schemeClr val="tx1"/>
                </a:solidFill>
                <a:latin typeface="+mn-lt"/>
                <a:ea typeface="+mn-ea"/>
                <a:cs typeface="+mn-cs"/>
              </a:rPr>
              <a:t>2. Manual Transport</a:t>
            </a:r>
            <a:endParaRPr lang="en-US" sz="2800" b="1" dirty="0">
              <a:solidFill>
                <a:schemeClr val="tx1"/>
              </a:solidFill>
              <a:latin typeface="+mn-lt"/>
              <a:ea typeface="+mn-ea"/>
              <a:cs typeface="+mn-cs"/>
            </a:endParaRPr>
          </a:p>
        </p:txBody>
      </p:sp>
      <p:pic>
        <p:nvPicPr>
          <p:cNvPr id="7" name="Content Placeholder 6" descr="6.PNG"/>
          <p:cNvPicPr>
            <a:picLocks noGrp="1" noChangeAspect="1"/>
          </p:cNvPicPr>
          <p:nvPr>
            <p:ph sz="quarter" idx="1"/>
          </p:nvPr>
        </p:nvPicPr>
        <p:blipFill>
          <a:blip r:embed="rId2"/>
          <a:stretch>
            <a:fillRect/>
          </a:stretch>
        </p:blipFill>
        <p:spPr>
          <a:xfrm>
            <a:off x="750660" y="1143000"/>
            <a:ext cx="7783740" cy="2309922"/>
          </a:xfrm>
        </p:spPr>
      </p:pic>
      <p:pic>
        <p:nvPicPr>
          <p:cNvPr id="8" name="Picture 7" descr="7.PNG"/>
          <p:cNvPicPr>
            <a:picLocks noChangeAspect="1"/>
          </p:cNvPicPr>
          <p:nvPr/>
        </p:nvPicPr>
        <p:blipFill>
          <a:blip r:embed="rId3"/>
          <a:stretch>
            <a:fillRect/>
          </a:stretch>
        </p:blipFill>
        <p:spPr>
          <a:xfrm>
            <a:off x="685800" y="3752629"/>
            <a:ext cx="7942370" cy="226717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066800" y="381003"/>
          <a:ext cx="7239000" cy="6095999"/>
        </p:xfrm>
        <a:graphic>
          <a:graphicData uri="http://schemas.openxmlformats.org/drawingml/2006/table">
            <a:tbl>
              <a:tblPr/>
              <a:tblGrid>
                <a:gridCol w="609600"/>
                <a:gridCol w="3994711"/>
                <a:gridCol w="2634689"/>
              </a:tblGrid>
              <a:tr h="229605">
                <a:tc gridSpan="3">
                  <a:txBody>
                    <a:bodyPr/>
                    <a:lstStyle/>
                    <a:p>
                      <a:pPr algn="ctr" fontAlgn="b"/>
                      <a:r>
                        <a:rPr lang="en-US" sz="1400" b="1" i="0" u="none" strike="noStrike" dirty="0">
                          <a:solidFill>
                            <a:srgbClr val="000000"/>
                          </a:solidFill>
                          <a:latin typeface="Calibri"/>
                        </a:rPr>
                        <a:t>Results</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29605">
                <a:tc>
                  <a:txBody>
                    <a:bodyPr/>
                    <a:lstStyle/>
                    <a:p>
                      <a:pPr algn="ctr" fontAlgn="b"/>
                      <a:r>
                        <a:rPr lang="en-US" sz="1400" b="1" i="0" u="none" strike="noStrike" dirty="0">
                          <a:solidFill>
                            <a:srgbClr val="000000"/>
                          </a:solidFill>
                          <a:latin typeface="Calibri"/>
                        </a:rPr>
                        <a:t>S. No.</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Description</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Total Cost(Over next five years)</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605">
                <a:tc gridSpan="3">
                  <a:txBody>
                    <a:bodyPr/>
                    <a:lstStyle/>
                    <a:p>
                      <a:pPr algn="ctr" fontAlgn="b"/>
                      <a:r>
                        <a:rPr lang="en-US" sz="1400" b="1" i="0" u="none" strike="noStrike">
                          <a:solidFill>
                            <a:srgbClr val="000000"/>
                          </a:solidFill>
                          <a:latin typeface="Calibri"/>
                        </a:rPr>
                        <a:t>Automated Transport</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r>
              <a:tr h="241084">
                <a:tc>
                  <a:txBody>
                    <a:bodyPr/>
                    <a:lstStyle/>
                    <a:p>
                      <a:pPr algn="ctr" fontAlgn="b"/>
                      <a:r>
                        <a:rPr lang="en-US" sz="1400" b="0" i="0" u="none" strike="noStrike">
                          <a:solidFill>
                            <a:srgbClr val="000000"/>
                          </a:solidFill>
                          <a:latin typeface="Calibri"/>
                        </a:rPr>
                        <a:t> </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PTS</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 </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084">
                <a:tc>
                  <a:txBody>
                    <a:bodyPr/>
                    <a:lstStyle/>
                    <a:p>
                      <a:pPr algn="ctr" fontAlgn="b"/>
                      <a:r>
                        <a:rPr lang="en-US" sz="1400" b="0" i="0" u="none" strike="noStrike">
                          <a:solidFill>
                            <a:srgbClr val="000000"/>
                          </a:solidFill>
                          <a:latin typeface="Calibri"/>
                        </a:rPr>
                        <a:t> </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Capex</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 </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605">
                <a:tc>
                  <a:txBody>
                    <a:bodyPr/>
                    <a:lstStyle/>
                    <a:p>
                      <a:pPr algn="ctr" fontAlgn="b"/>
                      <a:r>
                        <a:rPr lang="en-US" sz="1400" b="0" i="0" u="none" strike="noStrike">
                          <a:solidFill>
                            <a:srgbClr val="000000"/>
                          </a:solidFill>
                          <a:latin typeface="Calibri"/>
                        </a:rPr>
                        <a:t>1</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Equipment and installation</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10,196,714</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605">
                <a:tc>
                  <a:txBody>
                    <a:bodyPr/>
                    <a:lstStyle/>
                    <a:p>
                      <a:pPr algn="ctr" fontAlgn="b"/>
                      <a:r>
                        <a:rPr lang="en-US" sz="1400" b="0" i="0" u="none" strike="noStrike">
                          <a:solidFill>
                            <a:srgbClr val="000000"/>
                          </a:solidFill>
                          <a:latin typeface="Calibri"/>
                        </a:rPr>
                        <a:t> </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Opex</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 </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605">
                <a:tc>
                  <a:txBody>
                    <a:bodyPr/>
                    <a:lstStyle/>
                    <a:p>
                      <a:pPr algn="ctr" fontAlgn="b"/>
                      <a:r>
                        <a:rPr lang="en-US" sz="1400" b="0" i="0" u="none" strike="noStrike">
                          <a:solidFill>
                            <a:srgbClr val="000000"/>
                          </a:solidFill>
                          <a:latin typeface="Calibri"/>
                        </a:rPr>
                        <a:t>2</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Electricity</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360,053</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605">
                <a:tc>
                  <a:txBody>
                    <a:bodyPr/>
                    <a:lstStyle/>
                    <a:p>
                      <a:pPr algn="ctr" fontAlgn="b"/>
                      <a:r>
                        <a:rPr lang="en-US" sz="1400" b="0" i="0" u="none" strike="noStrike">
                          <a:solidFill>
                            <a:srgbClr val="000000"/>
                          </a:solidFill>
                          <a:latin typeface="Calibri"/>
                        </a:rPr>
                        <a:t>3</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Maintenance</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1,028,760</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605">
                <a:tc>
                  <a:txBody>
                    <a:bodyPr/>
                    <a:lstStyle/>
                    <a:p>
                      <a:pPr algn="ctr" fontAlgn="b"/>
                      <a:r>
                        <a:rPr lang="en-US" sz="1400" b="0" i="0" u="none" strike="noStrike">
                          <a:solidFill>
                            <a:srgbClr val="000000"/>
                          </a:solidFill>
                          <a:latin typeface="Calibri"/>
                        </a:rPr>
                        <a:t> </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AWLS</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 </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605">
                <a:tc>
                  <a:txBody>
                    <a:bodyPr/>
                    <a:lstStyle/>
                    <a:p>
                      <a:pPr algn="ctr" fontAlgn="b"/>
                      <a:r>
                        <a:rPr lang="en-US" sz="1400" b="0" i="0" u="none" strike="noStrike">
                          <a:solidFill>
                            <a:srgbClr val="000000"/>
                          </a:solidFill>
                          <a:latin typeface="Calibri"/>
                        </a:rPr>
                        <a:t> </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Capex</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 </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605">
                <a:tc>
                  <a:txBody>
                    <a:bodyPr/>
                    <a:lstStyle/>
                    <a:p>
                      <a:pPr algn="ctr" fontAlgn="b"/>
                      <a:r>
                        <a:rPr lang="en-US" sz="1400" b="0" i="0" u="none" strike="noStrike">
                          <a:solidFill>
                            <a:srgbClr val="000000"/>
                          </a:solidFill>
                          <a:latin typeface="Calibri"/>
                        </a:rPr>
                        <a:t>4</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Equipment and installation</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30,300,000</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084">
                <a:tc>
                  <a:txBody>
                    <a:bodyPr/>
                    <a:lstStyle/>
                    <a:p>
                      <a:pPr algn="ctr" fontAlgn="b"/>
                      <a:r>
                        <a:rPr lang="en-US" sz="1400" b="0" i="0" u="none" strike="noStrike">
                          <a:solidFill>
                            <a:srgbClr val="000000"/>
                          </a:solidFill>
                          <a:latin typeface="Calibri"/>
                        </a:rPr>
                        <a:t>5</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Manpower</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116,369,794</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084">
                <a:tc>
                  <a:txBody>
                    <a:bodyPr/>
                    <a:lstStyle/>
                    <a:p>
                      <a:pPr algn="ctr" fontAlgn="b"/>
                      <a:r>
                        <a:rPr lang="en-US" sz="1400" b="0" i="0" u="none" strike="noStrike">
                          <a:solidFill>
                            <a:srgbClr val="000000"/>
                          </a:solidFill>
                          <a:latin typeface="Calibri"/>
                        </a:rPr>
                        <a:t> </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Opex</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 </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084">
                <a:tc>
                  <a:txBody>
                    <a:bodyPr/>
                    <a:lstStyle/>
                    <a:p>
                      <a:pPr algn="ctr" fontAlgn="b"/>
                      <a:r>
                        <a:rPr lang="en-US" sz="1400" b="0" i="0" u="none" strike="noStrike">
                          <a:solidFill>
                            <a:srgbClr val="000000"/>
                          </a:solidFill>
                          <a:latin typeface="Calibri"/>
                        </a:rPr>
                        <a:t>6</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Electricity</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184,680</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084">
                <a:tc>
                  <a:txBody>
                    <a:bodyPr/>
                    <a:lstStyle/>
                    <a:p>
                      <a:pPr algn="ctr" fontAlgn="b"/>
                      <a:r>
                        <a:rPr lang="en-US" sz="1400" b="0" i="0" u="none" strike="noStrike">
                          <a:solidFill>
                            <a:srgbClr val="000000"/>
                          </a:solidFill>
                          <a:latin typeface="Calibri"/>
                        </a:rPr>
                        <a:t>7</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Trolleys and bags</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623,500</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084">
                <a:tc>
                  <a:txBody>
                    <a:bodyPr/>
                    <a:lstStyle/>
                    <a:p>
                      <a:pPr algn="ctr" fontAlgn="b"/>
                      <a:r>
                        <a:rPr lang="en-US" sz="1400" b="0" i="0" u="none" strike="noStrike">
                          <a:solidFill>
                            <a:srgbClr val="000000"/>
                          </a:solidFill>
                          <a:latin typeface="Calibri"/>
                        </a:rPr>
                        <a:t> </a:t>
                      </a:r>
                    </a:p>
                  </a:txBody>
                  <a:tcPr marL="7653" marR="7653" marT="76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400" b="1" i="0" u="none" strike="noStrike">
                          <a:solidFill>
                            <a:srgbClr val="000000"/>
                          </a:solidFill>
                          <a:latin typeface="Calibri"/>
                        </a:rPr>
                        <a:t>Total</a:t>
                      </a:r>
                    </a:p>
                  </a:txBody>
                  <a:tcPr marL="7653" marR="7653" marT="76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400" b="1" i="0" u="none" strike="noStrike">
                          <a:solidFill>
                            <a:srgbClr val="000000"/>
                          </a:solidFill>
                          <a:latin typeface="Calibri"/>
                        </a:rPr>
                        <a:t>159,063,501</a:t>
                      </a:r>
                    </a:p>
                  </a:txBody>
                  <a:tcPr marL="7653" marR="7653" marT="76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r>
              <a:tr h="229605">
                <a:tc gridSpan="3">
                  <a:txBody>
                    <a:bodyPr/>
                    <a:lstStyle/>
                    <a:p>
                      <a:pPr algn="ctr" fontAlgn="b"/>
                      <a:r>
                        <a:rPr lang="en-US" sz="1400" b="1" i="0" u="none" strike="noStrike">
                          <a:solidFill>
                            <a:srgbClr val="000000"/>
                          </a:solidFill>
                          <a:latin typeface="Calibri"/>
                        </a:rPr>
                        <a:t>Manual Transport</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r>
              <a:tr h="229605">
                <a:tc>
                  <a:txBody>
                    <a:bodyPr/>
                    <a:lstStyle/>
                    <a:p>
                      <a:pPr algn="ctr" fontAlgn="b"/>
                      <a:r>
                        <a:rPr lang="en-US" sz="1400" b="1" i="0" u="none" strike="noStrike">
                          <a:solidFill>
                            <a:srgbClr val="000000"/>
                          </a:solidFill>
                          <a:latin typeface="Calibri"/>
                        </a:rPr>
                        <a:t> </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Capex</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 </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605">
                <a:tc>
                  <a:txBody>
                    <a:bodyPr/>
                    <a:lstStyle/>
                    <a:p>
                      <a:pPr algn="ctr" fontAlgn="b"/>
                      <a:r>
                        <a:rPr lang="en-US" sz="1400" b="0" i="0" u="none" strike="noStrike">
                          <a:solidFill>
                            <a:srgbClr val="000000"/>
                          </a:solidFill>
                          <a:latin typeface="Calibri"/>
                        </a:rPr>
                        <a:t>8</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Trolleys and bags</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4,175,000</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605">
                <a:tc>
                  <a:txBody>
                    <a:bodyPr/>
                    <a:lstStyle/>
                    <a:p>
                      <a:pPr algn="ctr" fontAlgn="b"/>
                      <a:r>
                        <a:rPr lang="en-US" sz="1400" b="1" i="0" u="none" strike="noStrike">
                          <a:solidFill>
                            <a:srgbClr val="000000"/>
                          </a:solidFill>
                          <a:latin typeface="Calibri"/>
                        </a:rPr>
                        <a:t> </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Opex</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 </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605">
                <a:tc>
                  <a:txBody>
                    <a:bodyPr/>
                    <a:lstStyle/>
                    <a:p>
                      <a:pPr algn="ctr" fontAlgn="b"/>
                      <a:r>
                        <a:rPr lang="en-US" sz="1400" b="0" i="0" u="none" strike="noStrike">
                          <a:solidFill>
                            <a:srgbClr val="000000"/>
                          </a:solidFill>
                          <a:latin typeface="Calibri"/>
                        </a:rPr>
                        <a:t>9</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Manpower </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242,221,571</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084">
                <a:tc>
                  <a:txBody>
                    <a:bodyPr/>
                    <a:lstStyle/>
                    <a:p>
                      <a:pPr algn="ctr" fontAlgn="b"/>
                      <a:r>
                        <a:rPr lang="en-US" sz="1400" b="0" i="0" u="none" strike="noStrike">
                          <a:solidFill>
                            <a:srgbClr val="000000"/>
                          </a:solidFill>
                          <a:latin typeface="Calibri"/>
                        </a:rPr>
                        <a:t>10</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Electricity</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2,178,931</a:t>
                      </a:r>
                    </a:p>
                  </a:txBody>
                  <a:tcPr marL="7653" marR="7653" marT="7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084">
                <a:tc>
                  <a:txBody>
                    <a:bodyPr/>
                    <a:lstStyle/>
                    <a:p>
                      <a:pPr algn="ctr" fontAlgn="b"/>
                      <a:r>
                        <a:rPr lang="en-US" sz="1400" b="0" i="0" u="none" strike="noStrike">
                          <a:solidFill>
                            <a:srgbClr val="000000"/>
                          </a:solidFill>
                          <a:latin typeface="Calibri"/>
                        </a:rPr>
                        <a:t> </a:t>
                      </a:r>
                    </a:p>
                  </a:txBody>
                  <a:tcPr marL="7653" marR="7653" marT="76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400" b="1" i="0" u="none" strike="noStrike">
                          <a:solidFill>
                            <a:srgbClr val="000000"/>
                          </a:solidFill>
                          <a:latin typeface="Calibri"/>
                        </a:rPr>
                        <a:t>Total</a:t>
                      </a:r>
                    </a:p>
                  </a:txBody>
                  <a:tcPr marL="7653" marR="7653" marT="76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400" b="1" i="0" u="none" strike="noStrike">
                          <a:solidFill>
                            <a:srgbClr val="000000"/>
                          </a:solidFill>
                          <a:latin typeface="Calibri"/>
                        </a:rPr>
                        <a:t>248,575,503</a:t>
                      </a:r>
                    </a:p>
                  </a:txBody>
                  <a:tcPr marL="7653" marR="7653" marT="76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r>
              <a:tr h="241084">
                <a:tc>
                  <a:txBody>
                    <a:bodyPr/>
                    <a:lstStyle/>
                    <a:p>
                      <a:pPr algn="ctr" fontAlgn="b"/>
                      <a:r>
                        <a:rPr lang="en-US" sz="1400" b="0" i="0" u="none" strike="noStrike">
                          <a:solidFill>
                            <a:srgbClr val="000000"/>
                          </a:solidFill>
                          <a:latin typeface="Calibri"/>
                        </a:rPr>
                        <a:t> </a:t>
                      </a:r>
                    </a:p>
                  </a:txBody>
                  <a:tcPr marL="7653" marR="7653" marT="76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400" b="1" i="0" u="none" strike="noStrike">
                          <a:solidFill>
                            <a:srgbClr val="000000"/>
                          </a:solidFill>
                          <a:latin typeface="Calibri"/>
                        </a:rPr>
                        <a:t>Cost benefit</a:t>
                      </a:r>
                    </a:p>
                  </a:txBody>
                  <a:tcPr marL="7653" marR="7653" marT="76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400" b="1" i="0" u="none" strike="noStrike">
                          <a:solidFill>
                            <a:srgbClr val="000000"/>
                          </a:solidFill>
                          <a:latin typeface="Calibri"/>
                        </a:rPr>
                        <a:t>89,512,002</a:t>
                      </a:r>
                    </a:p>
                  </a:txBody>
                  <a:tcPr marL="7653" marR="7653" marT="76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r>
              <a:tr h="241084">
                <a:tc>
                  <a:txBody>
                    <a:bodyPr/>
                    <a:lstStyle/>
                    <a:p>
                      <a:pPr algn="ctr" fontAlgn="b"/>
                      <a:r>
                        <a:rPr lang="en-US" sz="1400" b="0" i="0" u="none" strike="noStrike" dirty="0">
                          <a:solidFill>
                            <a:srgbClr val="000000"/>
                          </a:solidFill>
                          <a:latin typeface="Calibri"/>
                        </a:rPr>
                        <a:t> </a:t>
                      </a:r>
                    </a:p>
                  </a:txBody>
                  <a:tcPr marL="7653" marR="7653" marT="76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400" b="1" i="0" u="none" strike="noStrike">
                          <a:solidFill>
                            <a:srgbClr val="000000"/>
                          </a:solidFill>
                          <a:latin typeface="Calibri"/>
                        </a:rPr>
                        <a:t>Percentage of cost saved over 5 years </a:t>
                      </a:r>
                    </a:p>
                  </a:txBody>
                  <a:tcPr marL="7653" marR="7653" marT="76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400" b="1" i="0" u="none" strike="noStrike" dirty="0">
                          <a:solidFill>
                            <a:srgbClr val="000000"/>
                          </a:solidFill>
                          <a:latin typeface="Calibri"/>
                        </a:rPr>
                        <a:t>36.01%</a:t>
                      </a:r>
                    </a:p>
                  </a:txBody>
                  <a:tcPr marL="7653" marR="7653" marT="76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1676400"/>
          </a:xfrm>
        </p:spPr>
        <p:txBody>
          <a:bodyPr/>
          <a:lstStyle/>
          <a:p>
            <a:r>
              <a:rPr lang="en-US" sz="2800" b="1" dirty="0" smtClean="0">
                <a:solidFill>
                  <a:srgbClr val="0099CC"/>
                </a:solidFill>
                <a:latin typeface="+mn-lt"/>
                <a:ea typeface="+mn-ea"/>
                <a:cs typeface="+mn-cs"/>
              </a:rPr>
              <a:t>ABOUT AAKASH HEALTHCARE</a:t>
            </a:r>
            <a:r>
              <a:rPr lang="en-US" sz="3200" b="1" dirty="0" smtClean="0">
                <a:solidFill>
                  <a:srgbClr val="00B0F0"/>
                </a:solidFill>
                <a:latin typeface="Times New Roman" pitchFamily="18" charset="0"/>
                <a:cs typeface="Times New Roman" pitchFamily="18" charset="0"/>
              </a:rPr>
              <a:t/>
            </a:r>
            <a:br>
              <a:rPr lang="en-US" sz="3200" b="1" dirty="0" smtClean="0">
                <a:solidFill>
                  <a:srgbClr val="00B0F0"/>
                </a:solidFill>
                <a:latin typeface="Times New Roman" pitchFamily="18" charset="0"/>
                <a:cs typeface="Times New Roman" pitchFamily="18" charset="0"/>
              </a:rPr>
            </a:br>
            <a:r>
              <a:rPr lang="en-US" sz="3200" b="1" dirty="0" smtClean="0">
                <a:solidFill>
                  <a:srgbClr val="00B0F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 </a:t>
            </a:r>
            <a:r>
              <a:rPr lang="en-US" sz="1600" b="1" dirty="0" smtClean="0">
                <a:latin typeface="Times New Roman" pitchFamily="18" charset="0"/>
                <a:cs typeface="Times New Roman" pitchFamily="18" charset="0"/>
              </a:rPr>
              <a:t>- SECTOR 3 , DWARKA</a:t>
            </a:r>
            <a:endParaRPr lang="en-US" sz="3200" b="1" dirty="0">
              <a:latin typeface="Times New Roman" pitchFamily="18" charset="0"/>
              <a:cs typeface="Times New Roman" pitchFamily="18" charset="0"/>
            </a:endParaRPr>
          </a:p>
        </p:txBody>
      </p:sp>
      <p:pic>
        <p:nvPicPr>
          <p:cNvPr id="5" name="Picture 1" descr="Hospital Pic.jpg"/>
          <p:cNvPicPr>
            <a:picLocks noChangeAspect="1"/>
          </p:cNvPicPr>
          <p:nvPr/>
        </p:nvPicPr>
        <p:blipFill>
          <a:blip r:embed="rId2"/>
          <a:srcRect/>
          <a:stretch>
            <a:fillRect/>
          </a:stretch>
        </p:blipFill>
        <p:spPr bwMode="auto">
          <a:xfrm>
            <a:off x="3733800" y="3505200"/>
            <a:ext cx="5410200" cy="31617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normAutofit/>
          </a:bodyPr>
          <a:lstStyle/>
          <a:p>
            <a:r>
              <a:rPr lang="en-US" sz="3600" b="1" dirty="0" smtClean="0">
                <a:solidFill>
                  <a:srgbClr val="0099CC"/>
                </a:solidFill>
                <a:latin typeface="+mn-lt"/>
                <a:ea typeface="+mn-ea"/>
                <a:cs typeface="+mn-cs"/>
              </a:rPr>
              <a:t>CONCLUSION</a:t>
            </a:r>
            <a:endParaRPr lang="en-US" sz="3600" b="1" dirty="0">
              <a:solidFill>
                <a:srgbClr val="0099CC"/>
              </a:solidFill>
              <a:latin typeface="+mn-lt"/>
              <a:ea typeface="+mn-ea"/>
              <a:cs typeface="+mn-cs"/>
            </a:endParaRPr>
          </a:p>
        </p:txBody>
      </p:sp>
      <p:sp>
        <p:nvSpPr>
          <p:cNvPr id="3" name="Content Placeholder 2"/>
          <p:cNvSpPr>
            <a:spLocks noGrp="1"/>
          </p:cNvSpPr>
          <p:nvPr>
            <p:ph sz="quarter" idx="1"/>
          </p:nvPr>
        </p:nvSpPr>
        <p:spPr>
          <a:xfrm>
            <a:off x="914400" y="990600"/>
            <a:ext cx="7772400" cy="4572000"/>
          </a:xfrm>
        </p:spPr>
        <p:txBody>
          <a:bodyPr/>
          <a:lstStyle/>
          <a:p>
            <a:r>
              <a:rPr lang="en-US" dirty="0" smtClean="0"/>
              <a:t>Pneumatic transport system (PTS) and Automated Waste &amp; Laundry System (AWLS) are valuable alternative to conventional human dependant transport. The study shows there is cost benefit of 36% over next five years. </a:t>
            </a:r>
            <a:r>
              <a:rPr lang="en-IN" dirty="0" smtClean="0"/>
              <a:t>Automated transport makes the intra logistics transportation processes faster, reduces manpower cost &amp; operational cost and saves time and energy. </a:t>
            </a:r>
            <a:r>
              <a:rPr lang="en-US" dirty="0" smtClean="0"/>
              <a:t>With increasing emphasis on effective utilization of resources available in order to cut operational cost in hospitals, it is beneficial for modern hospitals and healthcare settings to implement these systems. </a:t>
            </a:r>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noAutofit/>
          </a:bodyPr>
          <a:lstStyle/>
          <a:p>
            <a:pPr lvl="1" algn="l" rtl="0">
              <a:spcBef>
                <a:spcPct val="0"/>
              </a:spcBef>
            </a:pPr>
            <a:r>
              <a:rPr lang="en-IN" sz="3600" b="1" kern="1200" dirty="0" smtClean="0">
                <a:solidFill>
                  <a:srgbClr val="0099CC"/>
                </a:solidFill>
                <a:latin typeface="+mn-lt"/>
                <a:ea typeface="+mn-ea"/>
                <a:cs typeface="+mn-cs"/>
              </a:rPr>
              <a:t>LIMITATIONS</a:t>
            </a:r>
            <a:endParaRPr lang="en-US" sz="3600" b="1" kern="1200" dirty="0">
              <a:solidFill>
                <a:srgbClr val="0099CC"/>
              </a:solidFill>
              <a:latin typeface="+mn-lt"/>
              <a:ea typeface="+mn-ea"/>
              <a:cs typeface="+mn-cs"/>
            </a:endParaRPr>
          </a:p>
        </p:txBody>
      </p:sp>
      <p:sp>
        <p:nvSpPr>
          <p:cNvPr id="3" name="Content Placeholder 2"/>
          <p:cNvSpPr>
            <a:spLocks noGrp="1"/>
          </p:cNvSpPr>
          <p:nvPr>
            <p:ph sz="quarter" idx="1"/>
          </p:nvPr>
        </p:nvSpPr>
        <p:spPr/>
        <p:txBody>
          <a:bodyPr/>
          <a:lstStyle/>
          <a:p>
            <a:pPr lvl="0"/>
            <a:r>
              <a:rPr lang="en-IN" sz="2800" dirty="0" smtClean="0"/>
              <a:t>The patient load and PTS, AWLS transaction load is based on assumptions because no real time data could be obtained.</a:t>
            </a:r>
            <a:endParaRPr lang="en-US" sz="2400" dirty="0" smtClean="0"/>
          </a:p>
          <a:p>
            <a:pPr lvl="0"/>
            <a:r>
              <a:rPr lang="en-IN" sz="2800" dirty="0" smtClean="0"/>
              <a:t>PTS and AWLS equipment and installation cost is approximate because the data was confidential.</a:t>
            </a:r>
            <a:endParaRPr lang="en-US" sz="2400" dirty="0" smtClean="0"/>
          </a:p>
          <a:p>
            <a:pPr lvl="0"/>
            <a:r>
              <a:rPr lang="en-IN" sz="2800" dirty="0" smtClean="0"/>
              <a:t>Time factor is not taken into consideration.</a:t>
            </a:r>
            <a:endParaRPr lang="en-US" sz="2400"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normAutofit/>
          </a:bodyPr>
          <a:lstStyle/>
          <a:p>
            <a:r>
              <a:rPr lang="en-IN" sz="3600" b="1" dirty="0" smtClean="0">
                <a:solidFill>
                  <a:srgbClr val="0099CC"/>
                </a:solidFill>
                <a:latin typeface="+mn-lt"/>
                <a:ea typeface="+mn-ea"/>
                <a:cs typeface="+mn-cs"/>
              </a:rPr>
              <a:t>RECOMMENDATIONS</a:t>
            </a:r>
            <a:endParaRPr lang="en-US" sz="3600" b="1" dirty="0">
              <a:solidFill>
                <a:srgbClr val="0099CC"/>
              </a:solidFill>
              <a:latin typeface="+mn-lt"/>
              <a:ea typeface="+mn-ea"/>
              <a:cs typeface="+mn-cs"/>
            </a:endParaRPr>
          </a:p>
        </p:txBody>
      </p:sp>
      <p:sp>
        <p:nvSpPr>
          <p:cNvPr id="3" name="Content Placeholder 2"/>
          <p:cNvSpPr>
            <a:spLocks noGrp="1"/>
          </p:cNvSpPr>
          <p:nvPr>
            <p:ph sz="quarter" idx="1"/>
          </p:nvPr>
        </p:nvSpPr>
        <p:spPr>
          <a:xfrm>
            <a:off x="914400" y="1066800"/>
            <a:ext cx="7772400" cy="5257800"/>
          </a:xfrm>
        </p:spPr>
        <p:txBody>
          <a:bodyPr>
            <a:normAutofit fontScale="92500" lnSpcReduction="10000"/>
          </a:bodyPr>
          <a:lstStyle/>
          <a:p>
            <a:pPr lvl="0"/>
            <a:r>
              <a:rPr lang="en-IN" dirty="0" smtClean="0"/>
              <a:t>Training: A critical aspect of utilizing a PTS to transport specimens is in-service training. All employees using the system must be knowledgeable about proper packaging procedures and system use. It is recommended that facilities distribute clear procedural information for proper use of their pneumatic tube systems and automated waste and laundry system. Training may be conducted during monthly nursing in-services, new employee orientations and other similar situations.</a:t>
            </a:r>
            <a:endParaRPr lang="en-US" dirty="0" smtClean="0"/>
          </a:p>
          <a:p>
            <a:pPr lvl="0"/>
            <a:r>
              <a:rPr lang="en-IN" dirty="0" smtClean="0"/>
              <a:t>In addition to training, simple procedure guidelines and relevant contact information should be located in each department describing effective system use and recommended maintenance to ensure compliance with best practices for infection control.</a:t>
            </a:r>
            <a:endParaRPr lang="en-US" dirty="0" smtClean="0"/>
          </a:p>
          <a:p>
            <a:pPr lvl="0"/>
            <a:r>
              <a:rPr lang="en-IN" dirty="0" smtClean="0"/>
              <a:t>PTS to be made live on day zero and the end user must be well acquainted with the system. There should be zero manual transport of items intended to be transported via PTS.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normAutofit/>
          </a:bodyPr>
          <a:lstStyle/>
          <a:p>
            <a:r>
              <a:rPr lang="en-IN" sz="3600" b="1" dirty="0" smtClean="0">
                <a:solidFill>
                  <a:srgbClr val="0099CC"/>
                </a:solidFill>
                <a:latin typeface="+mn-lt"/>
                <a:ea typeface="+mn-ea"/>
                <a:cs typeface="+mn-cs"/>
              </a:rPr>
              <a:t>REFERENCES</a:t>
            </a:r>
            <a:endParaRPr lang="en-US" sz="3600" b="1" dirty="0">
              <a:solidFill>
                <a:srgbClr val="0099CC"/>
              </a:solidFill>
              <a:latin typeface="+mn-lt"/>
              <a:ea typeface="+mn-ea"/>
              <a:cs typeface="+mn-cs"/>
            </a:endParaRPr>
          </a:p>
        </p:txBody>
      </p:sp>
      <p:sp>
        <p:nvSpPr>
          <p:cNvPr id="3" name="Content Placeholder 2"/>
          <p:cNvSpPr>
            <a:spLocks noGrp="1"/>
          </p:cNvSpPr>
          <p:nvPr>
            <p:ph sz="quarter" idx="1"/>
          </p:nvPr>
        </p:nvSpPr>
        <p:spPr>
          <a:xfrm>
            <a:off x="914400" y="1143000"/>
            <a:ext cx="7772400" cy="4572000"/>
          </a:xfrm>
        </p:spPr>
        <p:txBody>
          <a:bodyPr>
            <a:normAutofit fontScale="70000" lnSpcReduction="20000"/>
          </a:bodyPr>
          <a:lstStyle/>
          <a:p>
            <a:pPr>
              <a:buNone/>
            </a:pPr>
            <a:r>
              <a:rPr lang="en-IN" dirty="0" smtClean="0"/>
              <a:t>1. http://www.expresshealthcare.in/200901/valueadd02.shtml</a:t>
            </a:r>
            <a:endParaRPr lang="en-US" dirty="0" smtClean="0"/>
          </a:p>
          <a:p>
            <a:pPr>
              <a:buNone/>
            </a:pPr>
            <a:r>
              <a:rPr lang="en-IN" dirty="0" smtClean="0"/>
              <a:t>2. "Gone with the wind: Tubes are whisking samples across hospital". Stanford School of Medicine. 2010-01-11</a:t>
            </a:r>
            <a:endParaRPr lang="en-US" dirty="0" smtClean="0"/>
          </a:p>
          <a:p>
            <a:pPr>
              <a:buNone/>
            </a:pPr>
            <a:r>
              <a:rPr lang="en-IN" dirty="0" smtClean="0"/>
              <a:t>3. www.swisslog.com/index/hcs-index/hcs-systems/hcs-pts.htm  </a:t>
            </a:r>
            <a:endParaRPr lang="en-US" dirty="0" smtClean="0"/>
          </a:p>
          <a:p>
            <a:pPr>
              <a:buNone/>
            </a:pPr>
            <a:r>
              <a:rPr lang="en-IN" dirty="0" smtClean="0"/>
              <a:t>4. http://www.hse.gov.uk/pubns/misc186.pdf </a:t>
            </a:r>
            <a:endParaRPr lang="en-US" dirty="0" smtClean="0"/>
          </a:p>
          <a:p>
            <a:pPr>
              <a:buNone/>
            </a:pPr>
            <a:r>
              <a:rPr lang="en-IN" dirty="0" smtClean="0"/>
              <a:t>5. Weaver DK, Miller D, </a:t>
            </a:r>
            <a:r>
              <a:rPr lang="en-IN" dirty="0" err="1" smtClean="0"/>
              <a:t>Leventhal</a:t>
            </a:r>
            <a:r>
              <a:rPr lang="en-IN" dirty="0" smtClean="0"/>
              <a:t> EA, </a:t>
            </a:r>
            <a:r>
              <a:rPr lang="en-IN" dirty="0" err="1" smtClean="0"/>
              <a:t>Tropeano</a:t>
            </a:r>
            <a:r>
              <a:rPr lang="en-IN" dirty="0" smtClean="0"/>
              <a:t> V,  Evaluation of a computer-directed pneumatic-tube system for pneumatic transport of blood specimens, American Journal of Clinical Pathology. 1978 Sep; 70(3):400-5.</a:t>
            </a:r>
            <a:endParaRPr lang="en-US" dirty="0" smtClean="0"/>
          </a:p>
          <a:p>
            <a:pPr>
              <a:buNone/>
            </a:pPr>
            <a:r>
              <a:rPr lang="en-IN" dirty="0" smtClean="0"/>
              <a:t>6. Innovative Methods to Improve Hospital Efficiency - Study Of Pneumatic Transport Systems (Pts) In www.iosrjournals.org | </a:t>
            </a:r>
            <a:endParaRPr lang="en-US" dirty="0" smtClean="0"/>
          </a:p>
          <a:p>
            <a:pPr>
              <a:buNone/>
            </a:pPr>
            <a:r>
              <a:rPr lang="en-IN" dirty="0" smtClean="0"/>
              <a:t>7. A Literature Review on the Potential for Microbial Liberation from Textiles From Residual Paths Common To Modern Healthcare Settings,” Mark Hernandez, Ph.D., P.E., </a:t>
            </a:r>
            <a:r>
              <a:rPr lang="en-IN" dirty="0" err="1" smtClean="0"/>
              <a:t>Alina</a:t>
            </a:r>
            <a:r>
              <a:rPr lang="en-IN" dirty="0" smtClean="0"/>
              <a:t> </a:t>
            </a:r>
            <a:r>
              <a:rPr lang="en-IN" dirty="0" err="1" smtClean="0"/>
              <a:t>Handorean</a:t>
            </a:r>
            <a:r>
              <a:rPr lang="en-IN" dirty="0" smtClean="0"/>
              <a:t>, Ph.D., </a:t>
            </a:r>
            <a:r>
              <a:rPr lang="en-IN" dirty="0" err="1" smtClean="0"/>
              <a:t>Bharath</a:t>
            </a:r>
            <a:r>
              <a:rPr lang="en-IN" dirty="0" smtClean="0"/>
              <a:t> </a:t>
            </a:r>
            <a:r>
              <a:rPr lang="en-IN" dirty="0" err="1" smtClean="0"/>
              <a:t>Prithiviraj</a:t>
            </a:r>
            <a:r>
              <a:rPr lang="en-IN" dirty="0" smtClean="0"/>
              <a:t>, Ph.D.)</a:t>
            </a:r>
            <a:endParaRPr lang="en-US" dirty="0" smtClean="0"/>
          </a:p>
          <a:p>
            <a:pPr>
              <a:buNone/>
            </a:pPr>
            <a:r>
              <a:rPr lang="en-IN" dirty="0" smtClean="0"/>
              <a:t>8. https://mcdmag.com/2014/10/hospital-waste-management-automated-systems-sustainable-operations-and-infection-control/#.WRROneWGOM8</a:t>
            </a:r>
            <a:endParaRPr lang="en-US" dirty="0" smtClean="0"/>
          </a:p>
          <a:p>
            <a:pPr>
              <a:buNone/>
            </a:pPr>
            <a:r>
              <a:rPr lang="en-IN" dirty="0" smtClean="0"/>
              <a:t>9. http://trends.medicalexpo.com/project-4203.html</a:t>
            </a: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33600"/>
            <a:ext cx="6215106" cy="1428760"/>
          </a:xfrm>
        </p:spPr>
        <p:txBody>
          <a:bodyPr>
            <a:normAutofit/>
          </a:bodyPr>
          <a:lstStyle/>
          <a:p>
            <a:pPr algn="ctr"/>
            <a:r>
              <a:rPr lang="en-US" sz="6000" b="1" dirty="0" smtClean="0">
                <a:solidFill>
                  <a:srgbClr val="00B0F0"/>
                </a:solidFill>
                <a:latin typeface="SimSun-ExtB" pitchFamily="49" charset="-122"/>
                <a:ea typeface="SimSun-ExtB" pitchFamily="49" charset="-122"/>
                <a:cs typeface="Times New Roman" pitchFamily="18" charset="0"/>
              </a:rPr>
              <a:t>THANK YOU</a:t>
            </a:r>
            <a:endParaRPr lang="en-US" sz="6000" b="1" dirty="0">
              <a:solidFill>
                <a:srgbClr val="00B0F0"/>
              </a:solidFill>
              <a:latin typeface="SimSun-ExtB" pitchFamily="49" charset="-122"/>
              <a:ea typeface="SimSun-ExtB"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600" b="1" dirty="0" smtClean="0">
                <a:solidFill>
                  <a:srgbClr val="0099CC"/>
                </a:solidFill>
                <a:latin typeface="+mn-lt"/>
                <a:ea typeface="+mn-ea"/>
                <a:cs typeface="+mn-cs"/>
              </a:rPr>
              <a:t>INTRODUCTION</a:t>
            </a:r>
            <a:endParaRPr lang="en-US" sz="3600" b="1" dirty="0">
              <a:solidFill>
                <a:srgbClr val="0099CC"/>
              </a:solidFill>
              <a:latin typeface="+mn-lt"/>
              <a:ea typeface="+mn-ea"/>
              <a:cs typeface="+mn-cs"/>
            </a:endParaRPr>
          </a:p>
        </p:txBody>
      </p:sp>
      <p:sp>
        <p:nvSpPr>
          <p:cNvPr id="3" name="Content Placeholder 2"/>
          <p:cNvSpPr>
            <a:spLocks noGrp="1"/>
          </p:cNvSpPr>
          <p:nvPr>
            <p:ph sz="quarter" idx="1"/>
          </p:nvPr>
        </p:nvSpPr>
        <p:spPr>
          <a:xfrm>
            <a:off x="251520" y="980728"/>
            <a:ext cx="8435280" cy="5572472"/>
          </a:xfrm>
        </p:spPr>
        <p:txBody>
          <a:bodyPr/>
          <a:lstStyle/>
          <a:p>
            <a:pPr marL="274320" indent="-274320" algn="just" eaLnBrk="1" hangingPunct="1">
              <a:spcAft>
                <a:spcPts val="0"/>
              </a:spcAft>
              <a:buClr>
                <a:schemeClr val="accent3"/>
              </a:buClr>
              <a:buSzPct val="95000"/>
              <a:buFont typeface="Wingdings 2"/>
              <a:buChar char=""/>
            </a:pPr>
            <a:r>
              <a:rPr lang="en-US" altLang="en-US" sz="2400" b="1" dirty="0" smtClean="0">
                <a:latin typeface="Times New Roman" pitchFamily="18" charset="0"/>
                <a:ea typeface="+mn-ea"/>
                <a:cs typeface="Times New Roman" pitchFamily="18" charset="0"/>
              </a:rPr>
              <a:t>Aakash Healthcare</a:t>
            </a:r>
            <a:r>
              <a:rPr lang="en-US" altLang="en-US" sz="2400" dirty="0" smtClean="0">
                <a:latin typeface="Times New Roman" pitchFamily="18" charset="0"/>
                <a:ea typeface="+mn-ea"/>
                <a:cs typeface="Times New Roman" pitchFamily="18" charset="0"/>
              </a:rPr>
              <a:t> is a Private Limited Company (AHPL). It was incorporated on 19th November, 2013, and </a:t>
            </a:r>
            <a:r>
              <a:rPr lang="en-IN" sz="2400" dirty="0" smtClean="0">
                <a:latin typeface="Times New Roman" pitchFamily="18" charset="0"/>
                <a:ea typeface="+mn-ea"/>
                <a:cs typeface="Times New Roman" pitchFamily="18" charset="0"/>
              </a:rPr>
              <a:t>is </a:t>
            </a:r>
            <a:r>
              <a:rPr lang="en-IN" sz="2400" dirty="0">
                <a:latin typeface="Times New Roman" pitchFamily="18" charset="0"/>
                <a:ea typeface="+mn-ea"/>
                <a:cs typeface="Times New Roman" pitchFamily="18" charset="0"/>
              </a:rPr>
              <a:t>a subsidiary of the prestigious Aakash </a:t>
            </a:r>
            <a:r>
              <a:rPr lang="en-IN" sz="2400" dirty="0" smtClean="0">
                <a:latin typeface="Times New Roman" pitchFamily="18" charset="0"/>
                <a:ea typeface="+mn-ea"/>
                <a:cs typeface="Times New Roman" pitchFamily="18" charset="0"/>
              </a:rPr>
              <a:t>Group (AESPL). It is </a:t>
            </a:r>
            <a:r>
              <a:rPr lang="en-IN" sz="2400" dirty="0">
                <a:latin typeface="Times New Roman" pitchFamily="18" charset="0"/>
                <a:ea typeface="+mn-ea"/>
                <a:cs typeface="Times New Roman" pitchFamily="18" charset="0"/>
              </a:rPr>
              <a:t>a state of the art healthcare facility and the first smart hospital in South – West Delhi. </a:t>
            </a:r>
            <a:endParaRPr lang="en-IN" sz="2400" dirty="0" smtClean="0">
              <a:latin typeface="Times New Roman" pitchFamily="18" charset="0"/>
              <a:ea typeface="+mn-ea"/>
              <a:cs typeface="Times New Roman" pitchFamily="18" charset="0"/>
            </a:endParaRPr>
          </a:p>
          <a:p>
            <a:pPr marL="274320" indent="-274320" algn="just" eaLnBrk="1" hangingPunct="1">
              <a:spcAft>
                <a:spcPts val="0"/>
              </a:spcAft>
              <a:buClr>
                <a:schemeClr val="accent3"/>
              </a:buClr>
              <a:buSzPct val="95000"/>
              <a:buFont typeface="Wingdings 2"/>
              <a:buChar char=""/>
            </a:pPr>
            <a:r>
              <a:rPr lang="en-IN" sz="2400" b="1" dirty="0" smtClean="0">
                <a:latin typeface="Times New Roman" pitchFamily="18" charset="0"/>
                <a:ea typeface="+mn-ea"/>
                <a:cs typeface="Times New Roman" pitchFamily="18" charset="0"/>
              </a:rPr>
              <a:t>Dr</a:t>
            </a:r>
            <a:r>
              <a:rPr lang="en-IN" sz="2400" b="1" dirty="0">
                <a:latin typeface="Times New Roman" pitchFamily="18" charset="0"/>
                <a:ea typeface="+mn-ea"/>
                <a:cs typeface="Times New Roman" pitchFamily="18" charset="0"/>
              </a:rPr>
              <a:t>. Aashish Chaudhry </a:t>
            </a:r>
            <a:r>
              <a:rPr lang="en-IN" sz="2400" dirty="0">
                <a:latin typeface="Times New Roman" pitchFamily="18" charset="0"/>
                <a:ea typeface="+mn-ea"/>
                <a:cs typeface="Times New Roman" pitchFamily="18" charset="0"/>
              </a:rPr>
              <a:t>the founder and Managing Director of Aakash Healthcare is a celebrated orthopaedic surgeon, having performed innumerable successful orthopaedic surgeries, giving agility and the ease of movement to the incapacitated. </a:t>
            </a:r>
            <a:r>
              <a:rPr lang="en-IN" sz="2400" dirty="0" smtClean="0">
                <a:latin typeface="Times New Roman" pitchFamily="18" charset="0"/>
                <a:ea typeface="+mn-ea"/>
                <a:cs typeface="Times New Roman" pitchFamily="18" charset="0"/>
              </a:rPr>
              <a:t>Dr. Chaudhry </a:t>
            </a:r>
            <a:r>
              <a:rPr lang="en-IN" sz="2400" dirty="0">
                <a:latin typeface="Times New Roman" pitchFamily="18" charset="0"/>
                <a:ea typeface="+mn-ea"/>
                <a:cs typeface="Times New Roman" pitchFamily="18" charset="0"/>
              </a:rPr>
              <a:t>aims to make Aakash Healthcare ‘the healthcare destination’ for all </a:t>
            </a:r>
            <a:r>
              <a:rPr lang="en-IN" sz="2400" dirty="0" smtClean="0">
                <a:latin typeface="Times New Roman" pitchFamily="18" charset="0"/>
                <a:ea typeface="+mn-ea"/>
                <a:cs typeface="Times New Roman" pitchFamily="18" charset="0"/>
              </a:rPr>
              <a:t>health concerns.</a:t>
            </a:r>
          </a:p>
          <a:p>
            <a:pPr marL="274320" indent="-274320" algn="just" eaLnBrk="1" hangingPunct="1">
              <a:spcAft>
                <a:spcPts val="0"/>
              </a:spcAft>
              <a:buClr>
                <a:schemeClr val="accent3"/>
              </a:buClr>
              <a:buSzPct val="95000"/>
              <a:buFont typeface="Wingdings 2"/>
              <a:buChar char=""/>
            </a:pPr>
            <a:r>
              <a:rPr lang="en-IN" sz="2400" dirty="0" smtClean="0">
                <a:latin typeface="Times New Roman" pitchFamily="18" charset="0"/>
                <a:ea typeface="+mn-ea"/>
                <a:cs typeface="Times New Roman" pitchFamily="18" charset="0"/>
              </a:rPr>
              <a:t>Aakash </a:t>
            </a:r>
            <a:r>
              <a:rPr lang="en-IN" sz="2400" dirty="0">
                <a:latin typeface="Times New Roman" pitchFamily="18" charset="0"/>
                <a:ea typeface="+mn-ea"/>
                <a:cs typeface="Times New Roman" pitchFamily="18" charset="0"/>
              </a:rPr>
              <a:t>Healthcare is ready to set new </a:t>
            </a:r>
            <a:r>
              <a:rPr lang="en-IN" sz="2400" dirty="0" smtClean="0">
                <a:latin typeface="Times New Roman" pitchFamily="18" charset="0"/>
                <a:ea typeface="+mn-ea"/>
                <a:cs typeface="Times New Roman" pitchFamily="18" charset="0"/>
              </a:rPr>
              <a:t>milestones </a:t>
            </a:r>
            <a:r>
              <a:rPr lang="en-IN" sz="2400" dirty="0">
                <a:latin typeface="Times New Roman" pitchFamily="18" charset="0"/>
                <a:ea typeface="+mn-ea"/>
                <a:cs typeface="Times New Roman" pitchFamily="18" charset="0"/>
              </a:rPr>
              <a:t>in the healthcare segment, offering unrivalled healthcare services for the people of Dwarka and surrounding </a:t>
            </a:r>
            <a:r>
              <a:rPr lang="en-IN" sz="2400" dirty="0" smtClean="0">
                <a:latin typeface="Times New Roman" pitchFamily="18" charset="0"/>
                <a:ea typeface="+mn-ea"/>
                <a:cs typeface="Times New Roman" pitchFamily="18" charset="0"/>
              </a:rPr>
              <a:t>areas.</a:t>
            </a:r>
          </a:p>
          <a:p>
            <a:pPr marL="274320" indent="-274320" algn="just" eaLnBrk="1" hangingPunct="1">
              <a:spcAft>
                <a:spcPts val="0"/>
              </a:spcAft>
              <a:buClr>
                <a:schemeClr val="accent3"/>
              </a:buClr>
              <a:buSzPct val="95000"/>
              <a:buFont typeface="Wingdings 2"/>
              <a:buChar char=""/>
            </a:pPr>
            <a:endParaRPr lang="en-IN" sz="2400" dirty="0" smtClean="0">
              <a:latin typeface="Times New Roman" pitchFamily="18" charset="0"/>
              <a:ea typeface="+mn-ea"/>
              <a:cs typeface="Times New Roman" pitchFamily="18" charset="0"/>
            </a:endParaRPr>
          </a:p>
          <a:p>
            <a:pPr marL="274320" indent="-274320" algn="just" eaLnBrk="1" hangingPunct="1">
              <a:spcAft>
                <a:spcPts val="0"/>
              </a:spcAft>
              <a:buClr>
                <a:schemeClr val="accent3"/>
              </a:buClr>
              <a:buSzPct val="95000"/>
              <a:buFont typeface="Wingdings 2"/>
              <a:buChar char=""/>
            </a:pPr>
            <a:endParaRPr lang="en-US" sz="2400" dirty="0">
              <a:latin typeface="Times New Roman" pitchFamily="18" charset="0"/>
              <a:ea typeface="+mn-ea"/>
              <a:cs typeface="Times New Roman" pitchFamily="18" charset="0"/>
            </a:endParaRPr>
          </a:p>
          <a:p>
            <a:pPr marL="274320" indent="-274320" algn="just" eaLnBrk="1" hangingPunct="1">
              <a:spcAft>
                <a:spcPts val="0"/>
              </a:spcAft>
              <a:buClr>
                <a:schemeClr val="accent3"/>
              </a:buClr>
              <a:buSzPct val="95000"/>
              <a:buFont typeface="Wingdings 2"/>
              <a:buChar char=""/>
            </a:pPr>
            <a:endParaRPr lang="en-US" altLang="en-US" sz="2400" dirty="0" smtClean="0">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Autofit/>
          </a:bodyPr>
          <a:lstStyle/>
          <a:p>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IN" sz="3600" dirty="0" smtClean="0">
                <a:latin typeface="Times New Roman" pitchFamily="18" charset="0"/>
                <a:cs typeface="Times New Roman" pitchFamily="18" charset="0"/>
              </a:rPr>
              <a:t/>
            </a:r>
            <a:br>
              <a:rPr lang="en-IN" sz="3600" dirty="0" smtClean="0">
                <a:latin typeface="Times New Roman" pitchFamily="18" charset="0"/>
                <a:cs typeface="Times New Roman" pitchFamily="18" charset="0"/>
              </a:rPr>
            </a:br>
            <a:r>
              <a:rPr lang="en-IN" sz="3600" b="1" dirty="0" smtClean="0">
                <a:solidFill>
                  <a:srgbClr val="0099CC"/>
                </a:solidFill>
                <a:latin typeface="+mn-lt"/>
                <a:ea typeface="+mn-ea"/>
                <a:cs typeface="+mn-cs"/>
              </a:rPr>
              <a:t>CORE VALUES</a:t>
            </a:r>
            <a:r>
              <a:rPr lang="en-IN" sz="3600" dirty="0" smtClean="0">
                <a:solidFill>
                  <a:srgbClr val="00B0F0"/>
                </a:solidFill>
                <a:latin typeface="Times New Roman" pitchFamily="18" charset="0"/>
                <a:cs typeface="Times New Roman" pitchFamily="18" charset="0"/>
              </a:rPr>
              <a:t/>
            </a:r>
            <a:br>
              <a:rPr lang="en-IN" sz="3600" dirty="0" smtClean="0">
                <a:solidFill>
                  <a:srgbClr val="00B0F0"/>
                </a:solidFill>
                <a:latin typeface="Times New Roman" pitchFamily="18" charset="0"/>
                <a:cs typeface="Times New Roman" pitchFamily="18" charset="0"/>
              </a:rPr>
            </a:br>
            <a:r>
              <a:rPr lang="en-IN" sz="3600" dirty="0" smtClean="0">
                <a:latin typeface="Times New Roman" pitchFamily="18" charset="0"/>
                <a:cs typeface="Times New Roman" pitchFamily="18" charset="0"/>
              </a:rPr>
              <a:t/>
            </a:r>
            <a:br>
              <a:rPr lang="en-IN" sz="3600" dirty="0" smtClean="0">
                <a:latin typeface="Times New Roman" pitchFamily="18" charset="0"/>
                <a:cs typeface="Times New Roman" pitchFamily="18" charset="0"/>
              </a:rPr>
            </a:br>
            <a:endParaRPr lang="en-IN" sz="3600"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sz="quarter" idx="1"/>
          </p:nvPr>
        </p:nvGraphicFramePr>
        <p:xfrm>
          <a:off x="428596" y="1142984"/>
          <a:ext cx="8258204" cy="4983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457200" y="-76200"/>
            <a:ext cx="8229600" cy="850900"/>
          </a:xfrm>
        </p:spPr>
        <p:txBody>
          <a:bodyPr>
            <a:normAutofit/>
          </a:bodyPr>
          <a:lstStyle/>
          <a:p>
            <a:r>
              <a:rPr lang="en-US" altLang="en-US" sz="2800" b="1" dirty="0" smtClean="0">
                <a:solidFill>
                  <a:srgbClr val="0099CC"/>
                </a:solidFill>
                <a:latin typeface="+mn-lt"/>
                <a:ea typeface="+mn-ea"/>
                <a:cs typeface="+mn-cs"/>
              </a:rPr>
              <a:t>SCOPE OF SERVICES</a:t>
            </a:r>
          </a:p>
        </p:txBody>
      </p:sp>
      <p:graphicFrame>
        <p:nvGraphicFramePr>
          <p:cNvPr id="7" name="Content Placeholder 6"/>
          <p:cNvGraphicFramePr>
            <a:graphicFrameLocks noGrp="1"/>
          </p:cNvGraphicFramePr>
          <p:nvPr>
            <p:ph sz="quarter" idx="1"/>
          </p:nvPr>
        </p:nvGraphicFramePr>
        <p:xfrm>
          <a:off x="304800" y="685800"/>
          <a:ext cx="8534400" cy="5933599"/>
        </p:xfrm>
        <a:graphic>
          <a:graphicData uri="http://schemas.openxmlformats.org/drawingml/2006/table">
            <a:tbl>
              <a:tblPr firstRow="1" bandRow="1">
                <a:tableStyleId>{5C22544A-7EE6-4342-B048-85BDC9FD1C3A}</a:tableStyleId>
              </a:tblPr>
              <a:tblGrid>
                <a:gridCol w="2844800">
                  <a:extLst>
                    <a:ext uri="{9D8B030D-6E8A-4147-A177-3AD203B41FA5}"/>
                  </a:extLst>
                </a:gridCol>
                <a:gridCol w="2844800"/>
                <a:gridCol w="2844800"/>
              </a:tblGrid>
              <a:tr h="309563">
                <a:tc gridSpan="3">
                  <a:txBody>
                    <a:bodyPr/>
                    <a:lstStyle/>
                    <a:p>
                      <a:pPr algn="ctr" fontAlgn="ctr"/>
                      <a:r>
                        <a:rPr lang="en-US" sz="2000" u="none" strike="noStrike" dirty="0" smtClean="0">
                          <a:solidFill>
                            <a:schemeClr val="tx1"/>
                          </a:solidFill>
                          <a:effectLst/>
                        </a:rPr>
                        <a:t>Key Specialties</a:t>
                      </a:r>
                      <a:endParaRPr lang="en-US" sz="2000" b="1" i="0" u="none" strike="noStrike" dirty="0">
                        <a:solidFill>
                          <a:schemeClr val="tx1"/>
                        </a:solidFill>
                        <a:effectLst/>
                        <a:latin typeface="+mj-lt"/>
                      </a:endParaRPr>
                    </a:p>
                  </a:txBody>
                  <a:tcPr marL="0" marR="0" marT="0" marB="0" anchor="ctr"/>
                </a:tc>
                <a:tc hMerge="1">
                  <a:txBody>
                    <a:bodyPr/>
                    <a:lstStyle/>
                    <a:p>
                      <a:endParaRPr lang="en-IN"/>
                    </a:p>
                  </a:txBody>
                  <a:tcPr/>
                </a:tc>
                <a:tc hMerge="1">
                  <a:txBody>
                    <a:bodyPr/>
                    <a:lstStyle/>
                    <a:p>
                      <a:endParaRPr lang="en-IN"/>
                    </a:p>
                  </a:txBody>
                  <a:tcPr/>
                </a:tc>
              </a:tr>
              <a:tr h="650081">
                <a:tc>
                  <a:txBody>
                    <a:bodyPr/>
                    <a:lstStyle/>
                    <a:p>
                      <a:pPr algn="ctr"/>
                      <a:r>
                        <a:rPr lang="en-US" dirty="0" smtClean="0"/>
                        <a:t>ORTHOPAEDICS</a:t>
                      </a:r>
                      <a:r>
                        <a:rPr lang="en-US" baseline="0" dirty="0" smtClean="0"/>
                        <a:t> &amp;  JOINT REPLACEMENT</a:t>
                      </a:r>
                      <a:endParaRPr lang="en-IN" dirty="0"/>
                    </a:p>
                  </a:txBody>
                  <a:tcPr anchor="b"/>
                </a:tc>
                <a:tc>
                  <a:txBody>
                    <a:bodyPr/>
                    <a:lstStyle/>
                    <a:p>
                      <a:pPr algn="ctr"/>
                      <a:r>
                        <a:rPr lang="en-US" dirty="0" smtClean="0"/>
                        <a:t>GENERAL &amp;</a:t>
                      </a:r>
                      <a:r>
                        <a:rPr lang="en-US" baseline="0" dirty="0" smtClean="0"/>
                        <a:t> </a:t>
                      </a:r>
                      <a:r>
                        <a:rPr lang="en-US" dirty="0" smtClean="0"/>
                        <a:t>MINIMAL ACCESS SURGERY</a:t>
                      </a:r>
                      <a:endParaRPr lang="en-IN" dirty="0"/>
                    </a:p>
                  </a:txBody>
                  <a:tcPr anchor="b"/>
                </a:tc>
                <a:tc>
                  <a:txBody>
                    <a:bodyPr/>
                    <a:lstStyle/>
                    <a:p>
                      <a:pPr algn="ctr"/>
                      <a:r>
                        <a:rPr lang="en-US" dirty="0" smtClean="0"/>
                        <a:t>MOTHER &amp;</a:t>
                      </a:r>
                      <a:r>
                        <a:rPr lang="en-US" baseline="0" dirty="0" smtClean="0"/>
                        <a:t> CHILD</a:t>
                      </a:r>
                      <a:endParaRPr lang="en-IN" dirty="0"/>
                    </a:p>
                  </a:txBody>
                  <a:tcPr anchor="b"/>
                </a:tc>
              </a:tr>
              <a:tr h="564356">
                <a:tc>
                  <a:txBody>
                    <a:bodyPr/>
                    <a:lstStyle/>
                    <a:p>
                      <a:pPr algn="ctr"/>
                      <a:r>
                        <a:rPr lang="en-US" dirty="0" smtClean="0"/>
                        <a:t> CARDIOLOGY &amp; CARDIAC SURGERY</a:t>
                      </a:r>
                      <a:endParaRPr lang="en-IN" dirty="0"/>
                    </a:p>
                  </a:txBody>
                  <a:tcPr anchor="b"/>
                </a:tc>
                <a:tc>
                  <a:txBody>
                    <a:bodyPr/>
                    <a:lstStyle/>
                    <a:p>
                      <a:pPr algn="ctr"/>
                      <a:r>
                        <a:rPr lang="en-US" dirty="0" smtClean="0"/>
                        <a:t>OPHTHALMOLOGY &amp; REFRACTIVE</a:t>
                      </a:r>
                      <a:r>
                        <a:rPr lang="en-US" baseline="0" dirty="0" smtClean="0"/>
                        <a:t> SURGERY</a:t>
                      </a:r>
                      <a:endParaRPr lang="en-IN" dirty="0"/>
                    </a:p>
                  </a:txBody>
                  <a:tcPr anchor="b"/>
                </a:tc>
                <a:tc>
                  <a:txBody>
                    <a:bodyPr/>
                    <a:lstStyle/>
                    <a:p>
                      <a:pPr algn="ctr"/>
                      <a:endParaRPr lang="en-IN" dirty="0"/>
                    </a:p>
                  </a:txBody>
                  <a:tcPr anchor="b"/>
                </a:tc>
              </a:tr>
              <a:tr h="309563">
                <a:tc gridSpan="3">
                  <a:txBody>
                    <a:bodyPr/>
                    <a:lstStyle/>
                    <a:p>
                      <a:pPr marL="0" algn="ctr" rtl="0" eaLnBrk="1" fontAlgn="ctr" latinLnBrk="0" hangingPunct="1"/>
                      <a:r>
                        <a:rPr kumimoji="0" lang="en-US" sz="2000" b="1" u="none" strike="noStrike" kern="1200" dirty="0" smtClean="0">
                          <a:solidFill>
                            <a:schemeClr val="tx1"/>
                          </a:solidFill>
                          <a:effectLst/>
                          <a:latin typeface="+mn-lt"/>
                          <a:ea typeface="+mn-ea"/>
                          <a:cs typeface="+mn-cs"/>
                        </a:rPr>
                        <a:t>Other</a:t>
                      </a:r>
                      <a:r>
                        <a:rPr kumimoji="0" lang="en-US" sz="2000" b="1" u="none" strike="noStrike" kern="1200" baseline="0" dirty="0" smtClean="0">
                          <a:solidFill>
                            <a:schemeClr val="tx1"/>
                          </a:solidFill>
                          <a:effectLst/>
                          <a:latin typeface="+mn-lt"/>
                          <a:ea typeface="+mn-ea"/>
                          <a:cs typeface="+mn-cs"/>
                        </a:rPr>
                        <a:t> Specialties</a:t>
                      </a:r>
                      <a:endParaRPr kumimoji="0" lang="en-US" sz="2000" b="1" u="none" strike="noStrike" kern="1200" dirty="0">
                        <a:solidFill>
                          <a:schemeClr val="tx1"/>
                        </a:solidFill>
                        <a:effectLst/>
                        <a:latin typeface="+mn-lt"/>
                        <a:ea typeface="+mn-ea"/>
                        <a:cs typeface="+mn-cs"/>
                      </a:endParaRPr>
                    </a:p>
                  </a:txBody>
                  <a:tcPr marL="0" marR="0" marT="0" marB="0" anchor="ctr"/>
                </a:tc>
                <a:tc hMerge="1">
                  <a:txBody>
                    <a:bodyPr/>
                    <a:lstStyle/>
                    <a:p>
                      <a:pPr algn="ctr" fontAlgn="ctr"/>
                      <a:endParaRPr lang="en-US" sz="2000" b="1" i="0" u="none" strike="noStrike" dirty="0">
                        <a:solidFill>
                          <a:schemeClr val="bg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2000" b="1" i="0" u="none" strike="noStrike" dirty="0">
                        <a:solidFill>
                          <a:schemeClr val="bg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78606">
                <a:tc>
                  <a:txBody>
                    <a:bodyPr/>
                    <a:lstStyle/>
                    <a:p>
                      <a:pPr lvl="1" algn="ctr" fontAlgn="ctr"/>
                      <a:r>
                        <a:rPr lang="en-US" sz="1600" u="none" strike="noStrike" dirty="0">
                          <a:effectLst/>
                        </a:rPr>
                        <a:t>INTERNAL MEDICINE    </a:t>
                      </a:r>
                      <a:endParaRPr lang="en-US" sz="1600" b="0" i="0" u="none" strike="noStrike" dirty="0">
                        <a:solidFill>
                          <a:srgbClr val="000000"/>
                        </a:solidFill>
                        <a:effectLst/>
                        <a:latin typeface="Calibri"/>
                      </a:endParaRPr>
                    </a:p>
                  </a:txBody>
                  <a:tcPr marL="0" marR="0" marT="0" marB="0" anchor="b"/>
                </a:tc>
                <a:tc>
                  <a:txBody>
                    <a:bodyPr/>
                    <a:lstStyle/>
                    <a:p>
                      <a:pPr lvl="1" algn="ctr" fontAlgn="b"/>
                      <a:r>
                        <a:rPr lang="en-US" sz="1600" u="none" strike="noStrike" dirty="0">
                          <a:solidFill>
                            <a:schemeClr val="tx1"/>
                          </a:solidFill>
                          <a:effectLst/>
                        </a:rPr>
                        <a:t>UROLOGY    </a:t>
                      </a:r>
                      <a:endParaRPr lang="en-US" sz="1600" b="0" i="0" u="none" strike="noStrike" dirty="0">
                        <a:solidFill>
                          <a:schemeClr val="tx1"/>
                        </a:solidFill>
                        <a:effectLst/>
                        <a:latin typeface="Calibri"/>
                      </a:endParaRPr>
                    </a:p>
                  </a:txBody>
                  <a:tcPr marL="0" marR="0" marT="0" marB="0" anchor="b"/>
                </a:tc>
                <a:tc>
                  <a:txBody>
                    <a:bodyPr/>
                    <a:lstStyle/>
                    <a:p>
                      <a:pPr lvl="1" algn="ctr"/>
                      <a:r>
                        <a:rPr lang="en-US" dirty="0" smtClean="0"/>
                        <a:t>LAB MEDICINE</a:t>
                      </a:r>
                      <a:endParaRPr lang="en-IN" dirty="0"/>
                    </a:p>
                  </a:txBody>
                  <a:tcPr marL="0" marR="0" marT="0" marB="0" anchor="b"/>
                </a:tc>
                <a:extLst>
                  <a:ext uri="{0D108BD9-81ED-4DB2-BD59-A6C34878D82A}"/>
                </a:extLst>
              </a:tr>
              <a:tr h="495300">
                <a:tc>
                  <a:txBody>
                    <a:bodyPr/>
                    <a:lstStyle/>
                    <a:p>
                      <a:pPr lvl="1" algn="ctr" fontAlgn="ctr"/>
                      <a:r>
                        <a:rPr lang="en-US" sz="1600" u="none" strike="noStrike" dirty="0">
                          <a:effectLst/>
                        </a:rPr>
                        <a:t>DERMATOLOGY    </a:t>
                      </a:r>
                      <a:endParaRPr lang="en-US" sz="1600" b="0" i="0" u="none" strike="noStrike" dirty="0">
                        <a:solidFill>
                          <a:srgbClr val="000000"/>
                        </a:solidFill>
                        <a:effectLst/>
                        <a:latin typeface="Calibri"/>
                      </a:endParaRPr>
                    </a:p>
                  </a:txBody>
                  <a:tcPr marL="0" marR="0" marT="0" marB="0" anchor="b"/>
                </a:tc>
                <a:tc>
                  <a:txBody>
                    <a:bodyPr/>
                    <a:lstStyle/>
                    <a:p>
                      <a:pPr lvl="1" algn="ctr" fontAlgn="b"/>
                      <a:r>
                        <a:rPr lang="en-US" sz="1600" u="none" strike="noStrike" dirty="0">
                          <a:effectLst/>
                        </a:rPr>
                        <a:t>COSMETOLOGY &amp; PLASTIC SURGERY    </a:t>
                      </a:r>
                      <a:endParaRPr lang="en-US" sz="1600" b="0" i="0" u="none" strike="noStrike" dirty="0">
                        <a:solidFill>
                          <a:srgbClr val="000000"/>
                        </a:solidFill>
                        <a:effectLst/>
                        <a:latin typeface="Calibri"/>
                      </a:endParaRPr>
                    </a:p>
                  </a:txBody>
                  <a:tcPr marL="0" marR="0" marT="0" marB="0" anchor="b"/>
                </a:tc>
                <a:tc>
                  <a:txBody>
                    <a:bodyPr/>
                    <a:lstStyle/>
                    <a:p>
                      <a:pPr lvl="1" algn="ctr"/>
                      <a:r>
                        <a:rPr lang="en-US" dirty="0" smtClean="0"/>
                        <a:t>HEARING AND SPEECH</a:t>
                      </a:r>
                      <a:endParaRPr lang="en-IN" dirty="0"/>
                    </a:p>
                  </a:txBody>
                  <a:tcPr marL="0" marR="0" marT="0" marB="0" anchor="b"/>
                </a:tc>
                <a:extLst>
                  <a:ext uri="{0D108BD9-81ED-4DB2-BD59-A6C34878D82A}"/>
                </a:extLst>
              </a:tr>
              <a:tr h="495300">
                <a:tc>
                  <a:txBody>
                    <a:bodyPr/>
                    <a:lstStyle/>
                    <a:p>
                      <a:pPr lvl="1" algn="ctr" fontAlgn="ctr"/>
                      <a:r>
                        <a:rPr lang="en-US" sz="1600" u="none" strike="noStrike" dirty="0">
                          <a:effectLst/>
                        </a:rPr>
                        <a:t>GASTROENTEROLOGY &amp; HEPATOBILLIARY SCIENCES    </a:t>
                      </a:r>
                      <a:endParaRPr lang="en-US" sz="1600" b="0" i="0" u="none" strike="noStrike" dirty="0">
                        <a:solidFill>
                          <a:srgbClr val="000000"/>
                        </a:solidFill>
                        <a:effectLst/>
                        <a:latin typeface="Calibri"/>
                      </a:endParaRPr>
                    </a:p>
                  </a:txBody>
                  <a:tcPr marL="0" marR="0" marT="0" marB="0" anchor="b"/>
                </a:tc>
                <a:tc>
                  <a:txBody>
                    <a:bodyPr/>
                    <a:lstStyle/>
                    <a:p>
                      <a:pPr lvl="1" algn="ctr" fontAlgn="b"/>
                      <a:r>
                        <a:rPr lang="en-US" sz="1600" u="none" strike="noStrike" dirty="0">
                          <a:effectLst/>
                        </a:rPr>
                        <a:t>OBSTETRICS    </a:t>
                      </a:r>
                      <a:endParaRPr lang="en-US" sz="1600" b="0" i="0" u="none" strike="noStrike" dirty="0">
                        <a:solidFill>
                          <a:srgbClr val="000000"/>
                        </a:solidFill>
                        <a:effectLst/>
                        <a:latin typeface="Calibri"/>
                      </a:endParaRPr>
                    </a:p>
                  </a:txBody>
                  <a:tcPr marL="0" marR="0" marT="0" marB="0" anchor="b"/>
                </a:tc>
                <a:tc>
                  <a:txBody>
                    <a:bodyPr/>
                    <a:lstStyle/>
                    <a:p>
                      <a:pPr lvl="1" algn="ctr" fontAlgn="ctr"/>
                      <a:r>
                        <a:rPr lang="en-US" sz="1600" u="none" strike="noStrike" dirty="0">
                          <a:effectLst/>
                        </a:rPr>
                        <a:t>PULMONOLOGY &amp; RESPIRATORY MEDICINE    </a:t>
                      </a:r>
                      <a:endParaRPr lang="en-US" sz="1600" b="0" i="0" u="none" strike="noStrike" dirty="0">
                        <a:solidFill>
                          <a:srgbClr val="000000"/>
                        </a:solidFill>
                        <a:effectLst/>
                        <a:latin typeface="Calibri"/>
                      </a:endParaRPr>
                    </a:p>
                  </a:txBody>
                  <a:tcPr marL="0" marR="0" marT="0" marB="0" anchor="b"/>
                </a:tc>
                <a:extLst>
                  <a:ext uri="{0D108BD9-81ED-4DB2-BD59-A6C34878D82A}"/>
                </a:extLst>
              </a:tr>
              <a:tr h="742950">
                <a:tc>
                  <a:txBody>
                    <a:bodyPr/>
                    <a:lstStyle/>
                    <a:p>
                      <a:pPr lvl="1" algn="ctr" fontAlgn="ctr"/>
                      <a:r>
                        <a:rPr lang="en-US" sz="1600" u="none" strike="noStrike" dirty="0" smtClean="0">
                          <a:effectLst/>
                        </a:rPr>
                        <a:t>PHYSIOTHERAPY</a:t>
                      </a:r>
                      <a:r>
                        <a:rPr lang="en-US" sz="1600" u="none" strike="noStrike" baseline="0" dirty="0" smtClean="0">
                          <a:effectLst/>
                        </a:rPr>
                        <a:t> &amp; REHABILITION</a:t>
                      </a:r>
                      <a:endParaRPr lang="en-US" sz="1600" b="0" i="0" u="none" strike="noStrike" dirty="0">
                        <a:solidFill>
                          <a:srgbClr val="000000"/>
                        </a:solidFill>
                        <a:effectLst/>
                        <a:latin typeface="Calibri"/>
                      </a:endParaRPr>
                    </a:p>
                  </a:txBody>
                  <a:tcPr marL="0" marR="0" marT="0" marB="0" anchor="b"/>
                </a:tc>
                <a:tc>
                  <a:txBody>
                    <a:bodyPr/>
                    <a:lstStyle/>
                    <a:p>
                      <a:pPr lvl="1" algn="ctr" fontAlgn="b"/>
                      <a:r>
                        <a:rPr lang="en-US" sz="1600" u="none" strike="noStrike" dirty="0" smtClean="0">
                          <a:effectLst/>
                        </a:rPr>
                        <a:t>ER &amp; TRAUMA    </a:t>
                      </a:r>
                      <a:endParaRPr lang="en-US" sz="1600" b="0" i="0" u="none" strike="noStrike" dirty="0">
                        <a:solidFill>
                          <a:srgbClr val="000000"/>
                        </a:solidFill>
                        <a:effectLst/>
                        <a:latin typeface="Calibri"/>
                      </a:endParaRPr>
                    </a:p>
                  </a:txBody>
                  <a:tcPr marL="0" marR="0" marT="0" marB="0" anchor="b"/>
                </a:tc>
                <a:tc>
                  <a:txBody>
                    <a:bodyPr/>
                    <a:lstStyle/>
                    <a:p>
                      <a:pPr lvl="1" algn="ctr" fontAlgn="ctr"/>
                      <a:r>
                        <a:rPr lang="en-US" sz="1600" u="none" strike="noStrike" dirty="0">
                          <a:effectLst/>
                        </a:rPr>
                        <a:t>ENDOCRINOLOGY/DIABETES &amp; METABOLIC DISORDERS   </a:t>
                      </a:r>
                      <a:endParaRPr lang="en-US" sz="1600" b="0" i="0" u="none" strike="noStrike" dirty="0">
                        <a:solidFill>
                          <a:srgbClr val="000000"/>
                        </a:solidFill>
                        <a:effectLst/>
                        <a:latin typeface="Calibri"/>
                      </a:endParaRPr>
                    </a:p>
                  </a:txBody>
                  <a:tcPr marL="0" marR="0" marT="0" marB="0" anchor="b"/>
                </a:tc>
                <a:extLst>
                  <a:ext uri="{0D108BD9-81ED-4DB2-BD59-A6C34878D82A}"/>
                </a:extLst>
              </a:tr>
              <a:tr h="495300">
                <a:tc>
                  <a:txBody>
                    <a:bodyPr/>
                    <a:lstStyle/>
                    <a:p>
                      <a:pPr lvl="1" algn="ctr" fontAlgn="ctr"/>
                      <a:r>
                        <a:rPr lang="en-US" sz="1600" u="none" strike="noStrike" dirty="0">
                          <a:effectLst/>
                        </a:rPr>
                        <a:t>MENTAL HEALTH &amp; BEHAVIORAL SCIENCES</a:t>
                      </a:r>
                      <a:endParaRPr lang="en-US" sz="1600" b="0" i="0" u="none" strike="noStrike" dirty="0">
                        <a:solidFill>
                          <a:srgbClr val="000000"/>
                        </a:solidFill>
                        <a:effectLst/>
                        <a:latin typeface="Calibri"/>
                      </a:endParaRPr>
                    </a:p>
                  </a:txBody>
                  <a:tcPr marL="0" marR="0" marT="0" marB="0" anchor="b"/>
                </a:tc>
                <a:tc>
                  <a:txBody>
                    <a:bodyPr/>
                    <a:lstStyle/>
                    <a:p>
                      <a:pPr lvl="1" algn="ctr" fontAlgn="b"/>
                      <a:r>
                        <a:rPr lang="en-US" sz="1600" u="none" strike="noStrike" dirty="0" smtClean="0">
                          <a:effectLst/>
                        </a:rPr>
                        <a:t>DENTAL SCIENCES    </a:t>
                      </a:r>
                      <a:endParaRPr lang="en-US" sz="1600" b="0" i="0" u="none" strike="noStrike" dirty="0">
                        <a:solidFill>
                          <a:srgbClr val="000000"/>
                        </a:solidFill>
                        <a:effectLst/>
                        <a:latin typeface="Calibri"/>
                      </a:endParaRPr>
                    </a:p>
                  </a:txBody>
                  <a:tcPr marL="0" marR="0" marT="0" marB="0" anchor="b"/>
                </a:tc>
                <a:tc>
                  <a:txBody>
                    <a:bodyPr/>
                    <a:lstStyle/>
                    <a:p>
                      <a:pPr lvl="1" algn="ctr" fontAlgn="ctr"/>
                      <a:r>
                        <a:rPr lang="en-US" sz="1600" u="none" strike="noStrike" dirty="0" smtClean="0">
                          <a:effectLst/>
                        </a:rPr>
                        <a:t>INTERVENTIONAL</a:t>
                      </a:r>
                      <a:r>
                        <a:rPr lang="en-US" sz="1600" u="none" strike="noStrike" baseline="0" dirty="0" smtClean="0">
                          <a:effectLst/>
                        </a:rPr>
                        <a:t> RADIOLOGY</a:t>
                      </a:r>
                      <a:endParaRPr lang="en-US" sz="1600" b="0" i="0" u="none" strike="noStrike" dirty="0">
                        <a:solidFill>
                          <a:srgbClr val="000000"/>
                        </a:solidFill>
                        <a:effectLst/>
                        <a:latin typeface="Calibri"/>
                      </a:endParaRPr>
                    </a:p>
                  </a:txBody>
                  <a:tcPr marL="0" marR="0" marT="0" marB="0" anchor="b"/>
                </a:tc>
                <a:extLst>
                  <a:ext uri="{0D108BD9-81ED-4DB2-BD59-A6C34878D82A}"/>
                </a:extLst>
              </a:tr>
              <a:tr h="247650">
                <a:tc>
                  <a:txBody>
                    <a:bodyPr/>
                    <a:lstStyle/>
                    <a:p>
                      <a:pPr lvl="1" algn="ctr" fontAlgn="ctr"/>
                      <a:r>
                        <a:rPr lang="en-US" sz="1600" u="none" strike="noStrike" dirty="0">
                          <a:effectLst/>
                        </a:rPr>
                        <a:t>RHEUMATOLOGY    </a:t>
                      </a:r>
                      <a:endParaRPr lang="en-US" sz="1600" b="0" i="0" u="none" strike="noStrike" dirty="0">
                        <a:solidFill>
                          <a:srgbClr val="000000"/>
                        </a:solidFill>
                        <a:effectLst/>
                        <a:latin typeface="Calibri"/>
                      </a:endParaRPr>
                    </a:p>
                  </a:txBody>
                  <a:tcPr marL="0" marR="0" marT="0" marB="0" anchor="b"/>
                </a:tc>
                <a:tc>
                  <a:txBody>
                    <a:bodyPr/>
                    <a:lstStyle/>
                    <a:p>
                      <a:pPr lvl="1" algn="ctr" fontAlgn="b"/>
                      <a:r>
                        <a:rPr lang="en-US" sz="1600" u="none" strike="noStrike" dirty="0">
                          <a:effectLst/>
                        </a:rPr>
                        <a:t>NEUROSURGERY    </a:t>
                      </a:r>
                      <a:endParaRPr lang="en-US" sz="1600" b="0" i="0" u="none" strike="noStrike" dirty="0">
                        <a:solidFill>
                          <a:srgbClr val="000000"/>
                        </a:solidFill>
                        <a:effectLst/>
                        <a:latin typeface="Calibri"/>
                      </a:endParaRPr>
                    </a:p>
                  </a:txBody>
                  <a:tcPr marL="0" marR="0" marT="0" marB="0" anchor="b"/>
                </a:tc>
                <a:tc>
                  <a:txBody>
                    <a:bodyPr/>
                    <a:lstStyle/>
                    <a:p>
                      <a:pPr lvl="1" algn="ctr" fontAlgn="ctr"/>
                      <a:r>
                        <a:rPr lang="en-US" sz="1600" u="none" strike="noStrike" dirty="0">
                          <a:effectLst/>
                        </a:rPr>
                        <a:t>NEUROLOGY    </a:t>
                      </a:r>
                      <a:endParaRPr lang="en-US" sz="1600" b="0" i="0" u="none" strike="noStrike" dirty="0">
                        <a:solidFill>
                          <a:srgbClr val="000000"/>
                        </a:solidFill>
                        <a:effectLst/>
                        <a:latin typeface="Calibri"/>
                      </a:endParaRPr>
                    </a:p>
                  </a:txBody>
                  <a:tcPr marL="0" marR="0" marT="0" marB="0" anchor="b"/>
                </a:tc>
                <a:extLst>
                  <a:ext uri="{0D108BD9-81ED-4DB2-BD59-A6C34878D82A}"/>
                </a:extLst>
              </a:tr>
              <a:tr h="495300">
                <a:tc>
                  <a:txBody>
                    <a:bodyPr/>
                    <a:lstStyle/>
                    <a:p>
                      <a:pPr lvl="1" algn="ctr" fontAlgn="ctr"/>
                      <a:r>
                        <a:rPr lang="en-US" sz="1600" u="none" strike="noStrike" dirty="0" smtClean="0">
                          <a:effectLst/>
                        </a:rPr>
                        <a:t>PREVENTIVE</a:t>
                      </a:r>
                      <a:r>
                        <a:rPr lang="en-US" sz="1600" u="none" strike="noStrike" baseline="0" dirty="0" smtClean="0">
                          <a:effectLst/>
                        </a:rPr>
                        <a:t> HEALTH CHECK UP</a:t>
                      </a:r>
                      <a:endParaRPr lang="en-US" sz="1600" b="0" i="0" u="none" strike="noStrike" dirty="0">
                        <a:solidFill>
                          <a:srgbClr val="000000"/>
                        </a:solidFill>
                        <a:effectLst/>
                        <a:latin typeface="Calibri"/>
                      </a:endParaRPr>
                    </a:p>
                  </a:txBody>
                  <a:tcPr marL="0" marR="0" marT="0" marB="0" anchor="b"/>
                </a:tc>
                <a:tc>
                  <a:txBody>
                    <a:bodyPr/>
                    <a:lstStyle/>
                    <a:p>
                      <a:pPr lvl="1" algn="ctr" fontAlgn="b"/>
                      <a:r>
                        <a:rPr lang="en-US" sz="1600" u="none" strike="noStrike" dirty="0">
                          <a:effectLst/>
                        </a:rPr>
                        <a:t>SURGICAL ONCOLOGY</a:t>
                      </a:r>
                      <a:endParaRPr lang="en-US" sz="1600" b="0" i="0" u="none" strike="noStrike" dirty="0">
                        <a:solidFill>
                          <a:srgbClr val="000000"/>
                        </a:solidFill>
                        <a:effectLst/>
                        <a:latin typeface="Calibri"/>
                      </a:endParaRPr>
                    </a:p>
                  </a:txBody>
                  <a:tcPr marL="0" marR="0" marT="0" marB="0" anchor="b"/>
                </a:tc>
                <a:tc>
                  <a:txBody>
                    <a:bodyPr/>
                    <a:lstStyle/>
                    <a:p>
                      <a:pPr lvl="1" algn="ctr" fontAlgn="ctr"/>
                      <a:r>
                        <a:rPr lang="en-US" sz="1600" u="none" strike="noStrike" dirty="0">
                          <a:effectLst/>
                        </a:rPr>
                        <a:t>MEDICAL ONCOLOGY</a:t>
                      </a:r>
                      <a:endParaRPr lang="en-US" sz="1600" b="0" i="0" u="none" strike="noStrike" dirty="0">
                        <a:solidFill>
                          <a:srgbClr val="000000"/>
                        </a:solidFill>
                        <a:effectLst/>
                        <a:latin typeface="Calibri"/>
                      </a:endParaRPr>
                    </a:p>
                  </a:txBody>
                  <a:tcPr marL="0" marR="0" marT="0" marB="0" anchor="b"/>
                </a:tc>
                <a:extLst>
                  <a:ext uri="{0D108BD9-81ED-4DB2-BD59-A6C34878D82A}"/>
                </a:extLst>
              </a:tr>
              <a:tr h="278606">
                <a:tc>
                  <a:txBody>
                    <a:bodyPr/>
                    <a:lstStyle/>
                    <a:p>
                      <a:pPr lvl="1" algn="ctr"/>
                      <a:r>
                        <a:rPr lang="en-US" dirty="0" smtClean="0"/>
                        <a:t>G I SURGERY</a:t>
                      </a:r>
                      <a:endParaRPr lang="en-IN" dirty="0"/>
                    </a:p>
                  </a:txBody>
                  <a:tcPr marL="0" marR="0" marT="0" marB="0" anchor="b"/>
                </a:tc>
                <a:tc>
                  <a:txBody>
                    <a:bodyPr/>
                    <a:lstStyle/>
                    <a:p>
                      <a:pPr lvl="1" algn="ctr" fontAlgn="ctr"/>
                      <a:r>
                        <a:rPr lang="en-US" sz="1600" u="none" strike="noStrike" dirty="0">
                          <a:effectLst/>
                        </a:rPr>
                        <a:t>GYNAECOLOGY    </a:t>
                      </a:r>
                      <a:endParaRPr lang="en-US" sz="1600" b="0" i="0" u="none" strike="noStrike" dirty="0">
                        <a:solidFill>
                          <a:srgbClr val="000000"/>
                        </a:solidFill>
                        <a:effectLst/>
                        <a:latin typeface="Calibri"/>
                      </a:endParaRPr>
                    </a:p>
                  </a:txBody>
                  <a:tcPr marL="0" marR="0" marT="0" marB="0" anchor="b"/>
                </a:tc>
                <a:tc>
                  <a:txBody>
                    <a:bodyPr/>
                    <a:lstStyle/>
                    <a:p>
                      <a:pPr lvl="1" algn="ctr" fontAlgn="ctr"/>
                      <a:r>
                        <a:rPr lang="en-US" sz="1600" u="none" strike="noStrike" dirty="0" smtClean="0">
                          <a:effectLst/>
                        </a:rPr>
                        <a:t>RADIOLOGY</a:t>
                      </a:r>
                      <a:endParaRPr lang="en-US" sz="1600" b="0" i="0" u="none" strike="noStrike" dirty="0">
                        <a:solidFill>
                          <a:srgbClr val="000000"/>
                        </a:solidFill>
                        <a:effectLst/>
                        <a:latin typeface="Calibri"/>
                      </a:endParaRPr>
                    </a:p>
                  </a:txBody>
                  <a:tcPr marL="0" marR="0" marT="0" marB="0" anchor="b"/>
                </a:tc>
                <a:extLst>
                  <a:ext uri="{0D108BD9-81ED-4DB2-BD59-A6C34878D82A}"/>
                </a:extLst>
              </a:tr>
              <a:tr h="495300">
                <a:tc>
                  <a:txBody>
                    <a:bodyPr/>
                    <a:lstStyle/>
                    <a:p>
                      <a:pPr lvl="1" algn="ctr"/>
                      <a:r>
                        <a:rPr lang="en-US" dirty="0" smtClean="0"/>
                        <a:t>CRITICAL CARE</a:t>
                      </a:r>
                      <a:endParaRPr lang="en-IN" dirty="0"/>
                    </a:p>
                  </a:txBody>
                  <a:tcPr marL="0" marR="0" marT="0" marB="0" anchor="b"/>
                </a:tc>
                <a:tc>
                  <a:txBody>
                    <a:bodyPr/>
                    <a:lstStyle/>
                    <a:p>
                      <a:pPr lvl="1" algn="ctr" fontAlgn="ctr"/>
                      <a:r>
                        <a:rPr lang="en-US" sz="1600" u="none" strike="noStrike" dirty="0" smtClean="0">
                          <a:effectLst/>
                        </a:rPr>
                        <a:t>ENT</a:t>
                      </a:r>
                      <a:endParaRPr lang="en-US" sz="1600" b="0" i="0" u="none" strike="noStrike" dirty="0">
                        <a:solidFill>
                          <a:srgbClr val="000000"/>
                        </a:solidFill>
                        <a:effectLst/>
                        <a:latin typeface="Calibri"/>
                      </a:endParaRPr>
                    </a:p>
                  </a:txBody>
                  <a:tcPr marL="0" marR="0" marT="0" marB="0" anchor="b"/>
                </a:tc>
                <a:tc>
                  <a:txBody>
                    <a:bodyPr/>
                    <a:lstStyle/>
                    <a:p>
                      <a:pPr lvl="1" algn="ctr" fontAlgn="ctr"/>
                      <a:r>
                        <a:rPr lang="en-US" sz="1600" u="none" strike="noStrike" dirty="0" smtClean="0">
                          <a:effectLst/>
                        </a:rPr>
                        <a:t>BLOOD BANK &amp; TRANSFUSION MEDICINE</a:t>
                      </a:r>
                      <a:endParaRPr lang="en-US" sz="1600" b="0" i="0" u="none" strike="noStrike" dirty="0">
                        <a:solidFill>
                          <a:srgbClr val="000000"/>
                        </a:solidFill>
                        <a:effectLst/>
                        <a:latin typeface="Calibri"/>
                      </a:endParaRPr>
                    </a:p>
                  </a:txBody>
                  <a:tcPr marL="0" marR="0" marT="0" marB="0" anchor="b"/>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76200"/>
            <a:ext cx="7772400" cy="1143000"/>
          </a:xfrm>
        </p:spPr>
        <p:txBody>
          <a:bodyPr>
            <a:normAutofit/>
          </a:bodyPr>
          <a:lstStyle/>
          <a:p>
            <a:r>
              <a:rPr lang="en-US" sz="3600" b="1" dirty="0" smtClean="0">
                <a:solidFill>
                  <a:srgbClr val="0099CC"/>
                </a:solidFill>
                <a:latin typeface="+mn-lt"/>
                <a:ea typeface="+mn-ea"/>
                <a:cs typeface="+mn-cs"/>
              </a:rPr>
              <a:t>INFRASTRUCTURE DETAILS</a:t>
            </a:r>
          </a:p>
        </p:txBody>
      </p:sp>
      <p:sp>
        <p:nvSpPr>
          <p:cNvPr id="3" name="Content Placeholder 2"/>
          <p:cNvSpPr>
            <a:spLocks noGrp="1"/>
          </p:cNvSpPr>
          <p:nvPr>
            <p:ph sz="quarter" idx="1"/>
          </p:nvPr>
        </p:nvSpPr>
        <p:spPr>
          <a:xfrm>
            <a:off x="457200" y="990600"/>
            <a:ext cx="8186738" cy="5437187"/>
          </a:xfrm>
        </p:spPr>
        <p:txBody>
          <a:bodyPr>
            <a:noAutofit/>
          </a:bodyPr>
          <a:lstStyle/>
          <a:p>
            <a:pPr lvl="1" algn="just">
              <a:lnSpc>
                <a:spcPct val="150000"/>
              </a:lnSpc>
              <a:buFont typeface="Arial" charset="0"/>
              <a:buChar char="•"/>
              <a:defRPr/>
            </a:pPr>
            <a:r>
              <a:rPr lang="en-US" dirty="0" smtClean="0">
                <a:latin typeface="Times New Roman" pitchFamily="18" charset="0"/>
                <a:cs typeface="Times New Roman" pitchFamily="18" charset="0"/>
              </a:rPr>
              <a:t>230 bedded tertiary care facility</a:t>
            </a:r>
          </a:p>
          <a:p>
            <a:pPr lvl="1" algn="just">
              <a:lnSpc>
                <a:spcPct val="150000"/>
              </a:lnSpc>
              <a:buFont typeface="Arial" charset="0"/>
              <a:buChar char="•"/>
              <a:defRPr/>
            </a:pPr>
            <a:r>
              <a:rPr lang="en-US" dirty="0">
                <a:latin typeface="Times New Roman" pitchFamily="18" charset="0"/>
                <a:cs typeface="Times New Roman" pitchFamily="18" charset="0"/>
              </a:rPr>
              <a:t>8</a:t>
            </a:r>
            <a:r>
              <a:rPr lang="en-US" dirty="0" smtClean="0">
                <a:latin typeface="Times New Roman" pitchFamily="18" charset="0"/>
                <a:cs typeface="Times New Roman" pitchFamily="18" charset="0"/>
              </a:rPr>
              <a:t> state-of-art Operating Rooms</a:t>
            </a:r>
          </a:p>
          <a:p>
            <a:pPr lvl="1" algn="just">
              <a:lnSpc>
                <a:spcPct val="150000"/>
              </a:lnSpc>
              <a:buFont typeface="Arial" charset="0"/>
              <a:buChar char="•"/>
              <a:defRPr/>
            </a:pPr>
            <a:r>
              <a:rPr lang="en-US" dirty="0" smtClean="0">
                <a:latin typeface="Times New Roman" pitchFamily="18" charset="0"/>
                <a:cs typeface="Times New Roman" pitchFamily="18" charset="0"/>
              </a:rPr>
              <a:t>70 Medical and Surgical Critical Care beds</a:t>
            </a:r>
          </a:p>
          <a:p>
            <a:pPr lvl="1" algn="just">
              <a:lnSpc>
                <a:spcPct val="150000"/>
              </a:lnSpc>
              <a:buFont typeface="Arial" charset="0"/>
              <a:buChar char="•"/>
              <a:defRPr/>
            </a:pPr>
            <a:r>
              <a:rPr lang="en-IN" dirty="0" smtClean="0">
                <a:latin typeface="Times New Roman" pitchFamily="18" charset="0"/>
                <a:cs typeface="Times New Roman" pitchFamily="18" charset="0"/>
              </a:rPr>
              <a:t>Flat panel Cath Lab</a:t>
            </a:r>
          </a:p>
          <a:p>
            <a:pPr lvl="1" algn="just">
              <a:lnSpc>
                <a:spcPct val="150000"/>
              </a:lnSpc>
              <a:buFont typeface="Arial" charset="0"/>
              <a:buChar char="•"/>
              <a:defRPr/>
            </a:pPr>
            <a:r>
              <a:rPr lang="en-IN" dirty="0" smtClean="0">
                <a:latin typeface="Times New Roman" pitchFamily="18" charset="0"/>
                <a:cs typeface="Times New Roman" pitchFamily="18" charset="0"/>
              </a:rPr>
              <a:t>10 </a:t>
            </a:r>
            <a:r>
              <a:rPr lang="en-IN" dirty="0">
                <a:latin typeface="Times New Roman" pitchFamily="18" charset="0"/>
                <a:cs typeface="Times New Roman" pitchFamily="18" charset="0"/>
              </a:rPr>
              <a:t>Bedded Dialysis </a:t>
            </a:r>
            <a:r>
              <a:rPr lang="en-IN" dirty="0" smtClean="0">
                <a:latin typeface="Times New Roman" pitchFamily="18" charset="0"/>
                <a:cs typeface="Times New Roman" pitchFamily="18" charset="0"/>
              </a:rPr>
              <a:t>Unit</a:t>
            </a:r>
          </a:p>
          <a:p>
            <a:pPr lvl="1" algn="just">
              <a:lnSpc>
                <a:spcPct val="150000"/>
              </a:lnSpc>
              <a:buFont typeface="Arial" charset="0"/>
              <a:buChar char="•"/>
              <a:defRPr/>
            </a:pPr>
            <a:r>
              <a:rPr lang="en-US" dirty="0" smtClean="0">
                <a:latin typeface="Times New Roman" pitchFamily="18" charset="0"/>
                <a:cs typeface="Times New Roman" pitchFamily="18" charset="0"/>
              </a:rPr>
              <a:t>AWLS – Automated Waste &amp; Laundry Management System</a:t>
            </a:r>
          </a:p>
          <a:p>
            <a:pPr lvl="1" algn="just">
              <a:lnSpc>
                <a:spcPct val="150000"/>
              </a:lnSpc>
              <a:buFont typeface="Arial" charset="0"/>
              <a:buChar char="•"/>
              <a:defRPr/>
            </a:pPr>
            <a:r>
              <a:rPr lang="en-US" dirty="0" smtClean="0">
                <a:latin typeface="Times New Roman" pitchFamily="18" charset="0"/>
                <a:cs typeface="Times New Roman" pitchFamily="18" charset="0"/>
              </a:rPr>
              <a:t>PTS – Pneumatic Tube System</a:t>
            </a:r>
          </a:p>
          <a:p>
            <a:pPr lvl="1" algn="just">
              <a:lnSpc>
                <a:spcPct val="150000"/>
              </a:lnSpc>
              <a:buFont typeface="Arial" charset="0"/>
              <a:buChar char="•"/>
              <a:defRPr/>
            </a:pPr>
            <a:r>
              <a:rPr lang="en-US" dirty="0" smtClean="0">
                <a:latin typeface="Times New Roman" pitchFamily="18" charset="0"/>
                <a:cs typeface="Times New Roman" pitchFamily="18" charset="0"/>
              </a:rPr>
              <a:t>Overall Motorized Beds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normAutofit/>
          </a:bodyPr>
          <a:lstStyle/>
          <a:p>
            <a:r>
              <a:rPr lang="en-US" sz="3600" b="1" dirty="0" smtClean="0">
                <a:solidFill>
                  <a:srgbClr val="0099CC"/>
                </a:solidFill>
                <a:latin typeface="+mn-lt"/>
                <a:ea typeface="+mn-ea"/>
                <a:cs typeface="+mn-cs"/>
              </a:rPr>
              <a:t>FLOOR STACKING PLAN</a:t>
            </a:r>
          </a:p>
        </p:txBody>
      </p:sp>
      <p:graphicFrame>
        <p:nvGraphicFramePr>
          <p:cNvPr id="4" name="Content Placeholder 3"/>
          <p:cNvGraphicFramePr>
            <a:graphicFrameLocks noGrp="1"/>
          </p:cNvGraphicFramePr>
          <p:nvPr>
            <p:ph sz="quarter" idx="1"/>
          </p:nvPr>
        </p:nvGraphicFramePr>
        <p:xfrm>
          <a:off x="609599" y="990600"/>
          <a:ext cx="8077201" cy="5410190"/>
        </p:xfrm>
        <a:graphic>
          <a:graphicData uri="http://schemas.openxmlformats.org/drawingml/2006/table">
            <a:tbl>
              <a:tblPr/>
              <a:tblGrid>
                <a:gridCol w="938645"/>
                <a:gridCol w="1081415"/>
                <a:gridCol w="1482389"/>
                <a:gridCol w="1667688"/>
                <a:gridCol w="1594784"/>
                <a:gridCol w="1312280"/>
              </a:tblGrid>
              <a:tr h="205559">
                <a:tc rowSpan="2">
                  <a:txBody>
                    <a:bodyPr/>
                    <a:lstStyle/>
                    <a:p>
                      <a:pPr algn="l" fontAlgn="ctr"/>
                      <a:r>
                        <a:rPr lang="en-US" sz="1050" b="1" i="0" u="none" strike="noStrike" dirty="0">
                          <a:latin typeface="Arial"/>
                        </a:rPr>
                        <a:t>Seventh Floor</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US" sz="1050" b="0" i="0" u="none" strike="noStrike">
                          <a:latin typeface="Arial"/>
                        </a:rPr>
                        <a:t>Cafeteria</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050" b="0" i="0" u="none" strike="noStrike">
                          <a:latin typeface="Arial"/>
                        </a:rPr>
                        <a:t>Kitchen</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1050" b="0" i="0" u="none" strike="noStrike">
                          <a:latin typeface="Arial"/>
                        </a:rPr>
                        <a:t>Ophthalmology</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559">
                <a:tc vMerge="1">
                  <a:txBody>
                    <a:bodyPr/>
                    <a:lstStyle/>
                    <a:p>
                      <a:endParaRPr lang="en-US"/>
                    </a:p>
                  </a:txBody>
                  <a:tcPr/>
                </a:tc>
                <a:tc gridSpan="4">
                  <a:txBody>
                    <a:bodyPr/>
                    <a:lstStyle/>
                    <a:p>
                      <a:pPr algn="ctr" fontAlgn="ctr"/>
                      <a:r>
                        <a:rPr lang="en-US" sz="1050" b="0" i="0" u="none" strike="noStrike">
                          <a:latin typeface="Arial"/>
                        </a:rPr>
                        <a:t>EHC</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050" b="0" i="0" u="none" strike="noStrike">
                          <a:latin typeface="Arial"/>
                        </a:rPr>
                        <a:t>Dental</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559">
                <a:tc>
                  <a:txBody>
                    <a:bodyPr/>
                    <a:lstStyle/>
                    <a:p>
                      <a:pPr algn="l" fontAlgn="ctr"/>
                      <a:r>
                        <a:rPr lang="en-US" sz="1050" b="1" i="0" u="none" strike="noStrike">
                          <a:latin typeface="Arial"/>
                        </a:rPr>
                        <a:t>Sixth Floor</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gridSpan="5">
                  <a:txBody>
                    <a:bodyPr/>
                    <a:lstStyle/>
                    <a:p>
                      <a:pPr algn="ctr" fontAlgn="ctr"/>
                      <a:r>
                        <a:rPr lang="en-US" sz="1050" b="0" i="0" u="none" strike="noStrike">
                          <a:latin typeface="Arial"/>
                        </a:rPr>
                        <a:t>IP Wards</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5559">
                <a:tc>
                  <a:txBody>
                    <a:bodyPr/>
                    <a:lstStyle/>
                    <a:p>
                      <a:pPr algn="l" fontAlgn="ctr"/>
                      <a:r>
                        <a:rPr lang="en-US" sz="1050" b="1" i="0" u="none" strike="noStrike">
                          <a:latin typeface="Arial"/>
                        </a:rPr>
                        <a:t>Fifth Floor</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gridSpan="5">
                  <a:txBody>
                    <a:bodyPr/>
                    <a:lstStyle/>
                    <a:p>
                      <a:pPr algn="ctr" fontAlgn="ctr"/>
                      <a:r>
                        <a:rPr lang="en-US" sz="1050" b="0" i="0" u="none" strike="noStrike">
                          <a:latin typeface="Arial"/>
                        </a:rPr>
                        <a:t>IP Wards</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5559">
                <a:tc>
                  <a:txBody>
                    <a:bodyPr/>
                    <a:lstStyle/>
                    <a:p>
                      <a:pPr algn="l" fontAlgn="ctr"/>
                      <a:r>
                        <a:rPr lang="en-US" sz="1050" b="1" i="0" u="none" strike="noStrike">
                          <a:latin typeface="Arial"/>
                        </a:rPr>
                        <a:t>Fourth Floor</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gridSpan="5">
                  <a:txBody>
                    <a:bodyPr/>
                    <a:lstStyle/>
                    <a:p>
                      <a:pPr algn="ctr" fontAlgn="ctr"/>
                      <a:r>
                        <a:rPr lang="en-US" sz="1050" b="0" i="0" u="none" strike="noStrike">
                          <a:latin typeface="Arial"/>
                        </a:rPr>
                        <a:t>IP Wards</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5559">
                <a:tc rowSpan="3">
                  <a:txBody>
                    <a:bodyPr/>
                    <a:lstStyle/>
                    <a:p>
                      <a:pPr algn="l" fontAlgn="ctr"/>
                      <a:r>
                        <a:rPr lang="en-US" sz="1050" b="1" i="0" u="none" strike="noStrike">
                          <a:latin typeface="Arial"/>
                        </a:rPr>
                        <a:t>Service Floor</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50" b="0" i="0" u="none" strike="noStrike">
                          <a:latin typeface="Arial"/>
                        </a:rPr>
                        <a:t>Library</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050" b="0" i="0" u="none" strike="noStrike">
                          <a:latin typeface="Arial"/>
                        </a:rPr>
                        <a:t>Cafeteria</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1050" b="0" i="0" u="none" strike="noStrike">
                          <a:latin typeface="Arial"/>
                        </a:rPr>
                        <a:t>Dr.'s Office</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559">
                <a:tc vMerge="1">
                  <a:txBody>
                    <a:bodyPr/>
                    <a:lstStyle/>
                    <a:p>
                      <a:endParaRPr lang="en-US"/>
                    </a:p>
                  </a:txBody>
                  <a:tcPr/>
                </a:tc>
                <a:tc rowSpan="2">
                  <a:txBody>
                    <a:bodyPr/>
                    <a:lstStyle/>
                    <a:p>
                      <a:pPr algn="ctr" fontAlgn="ctr"/>
                      <a:r>
                        <a:rPr lang="en-US" sz="1050" b="0" i="0" u="none" strike="noStrike">
                          <a:latin typeface="Arial"/>
                        </a:rPr>
                        <a:t>Seminar Hall</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050" b="0" i="0" u="none" strike="noStrike">
                          <a:latin typeface="Arial"/>
                        </a:rPr>
                        <a:t> </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algn="ctr" fontAlgn="ctr"/>
                      <a:r>
                        <a:rPr lang="en-US" sz="1050" b="0" i="0" u="none" strike="noStrike">
                          <a:latin typeface="Arial"/>
                        </a:rPr>
                        <a:t>Dr.'s Lounge</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559">
                <a:tc vMerge="1">
                  <a:txBody>
                    <a:bodyPr/>
                    <a:lstStyle/>
                    <a:p>
                      <a:endParaRPr lang="en-US"/>
                    </a:p>
                  </a:txBody>
                  <a:tcPr/>
                </a:tc>
                <a:tc vMerge="1">
                  <a:txBody>
                    <a:bodyPr/>
                    <a:lstStyle/>
                    <a:p>
                      <a:endParaRPr lang="en-US"/>
                    </a:p>
                  </a:txBody>
                  <a:tcPr/>
                </a:tc>
                <a:tc gridSpan="3">
                  <a:txBody>
                    <a:bodyPr/>
                    <a:lstStyle/>
                    <a:p>
                      <a:pPr algn="ctr" fontAlgn="ctr"/>
                      <a:r>
                        <a:rPr lang="en-US" sz="1050" b="0" i="0" u="none" strike="noStrike">
                          <a:latin typeface="Arial"/>
                        </a:rPr>
                        <a:t>Admin Office</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vMerge="1">
                  <a:txBody>
                    <a:bodyPr/>
                    <a:lstStyle/>
                    <a:p>
                      <a:endParaRPr lang="en-US"/>
                    </a:p>
                  </a:txBody>
                  <a:tcPr/>
                </a:tc>
              </a:tr>
              <a:tr h="205559">
                <a:tc rowSpan="2">
                  <a:txBody>
                    <a:bodyPr/>
                    <a:lstStyle/>
                    <a:p>
                      <a:pPr algn="l" fontAlgn="ctr"/>
                      <a:r>
                        <a:rPr lang="en-US" sz="1050" b="1" i="0" u="none" strike="noStrike">
                          <a:latin typeface="Arial"/>
                        </a:rPr>
                        <a:t>Third Floor</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050" b="0" i="0" u="none" strike="noStrike">
                          <a:latin typeface="Arial"/>
                        </a:rPr>
                        <a:t>CCU</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050" b="0" i="0" u="none" strike="noStrike">
                          <a:latin typeface="Arial"/>
                        </a:rPr>
                        <a:t>Cath Lab</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050" b="0" i="0" u="none" strike="noStrike">
                          <a:latin typeface="Arial"/>
                        </a:rPr>
                        <a:t>C – Sec OT</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latin typeface="Arial"/>
                        </a:rPr>
                        <a:t>LDR</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559">
                <a:tc vMerge="1">
                  <a:txBody>
                    <a:bodyPr/>
                    <a:lstStyle/>
                    <a:p>
                      <a:endParaRPr lang="en-US"/>
                    </a:p>
                  </a:txBody>
                  <a:tcPr/>
                </a:tc>
                <a:tc gridSpan="4">
                  <a:txBody>
                    <a:bodyPr/>
                    <a:lstStyle/>
                    <a:p>
                      <a:pPr algn="ctr" fontAlgn="ctr"/>
                      <a:r>
                        <a:rPr lang="en-US" sz="1050" b="0" i="0" u="none" strike="noStrike">
                          <a:latin typeface="Arial"/>
                        </a:rPr>
                        <a:t>OT Complex</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050" b="0" i="0" u="none" strike="noStrike">
                          <a:latin typeface="Arial"/>
                        </a:rPr>
                        <a:t>Pre &amp; Post OP</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559">
                <a:tc rowSpan="4">
                  <a:txBody>
                    <a:bodyPr/>
                    <a:lstStyle/>
                    <a:p>
                      <a:pPr algn="l" fontAlgn="ctr"/>
                      <a:r>
                        <a:rPr lang="en-US" sz="1050" b="1" i="0" u="none" strike="noStrike">
                          <a:latin typeface="Arial"/>
                        </a:rPr>
                        <a:t>Second Floor</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050" b="0" i="0" u="none" strike="noStrike">
                          <a:latin typeface="Arial"/>
                        </a:rPr>
                        <a:t>Relative Waiting</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050" b="0" i="0" u="none" strike="noStrike">
                          <a:latin typeface="Arial"/>
                        </a:rPr>
                        <a:t>Laboratory</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4">
                  <a:txBody>
                    <a:bodyPr/>
                    <a:lstStyle/>
                    <a:p>
                      <a:pPr algn="ctr" fontAlgn="ctr"/>
                      <a:r>
                        <a:rPr lang="en-US" sz="1050" b="0" i="0" u="none" strike="noStrike">
                          <a:latin typeface="Arial"/>
                        </a:rPr>
                        <a:t>Medical ICU</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559">
                <a:tc vMerge="1">
                  <a:txBody>
                    <a:bodyPr/>
                    <a:lstStyle/>
                    <a:p>
                      <a:endParaRPr lang="en-US"/>
                    </a:p>
                  </a:txBody>
                  <a:tcPr/>
                </a:tc>
                <a:tc>
                  <a:txBody>
                    <a:bodyPr/>
                    <a:lstStyle/>
                    <a:p>
                      <a:pPr algn="ctr" fontAlgn="ctr"/>
                      <a:r>
                        <a:rPr lang="en-US" sz="1050" b="0" i="0" u="none" strike="noStrike">
                          <a:latin typeface="Arial"/>
                        </a:rPr>
                        <a:t>PICU</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050" b="0" i="0" u="none" strike="noStrike">
                          <a:latin typeface="Arial"/>
                        </a:rPr>
                        <a:t> </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vMerge="1">
                  <a:txBody>
                    <a:bodyPr/>
                    <a:lstStyle/>
                    <a:p>
                      <a:endParaRPr lang="en-US"/>
                    </a:p>
                  </a:txBody>
                  <a:tcPr/>
                </a:tc>
              </a:tr>
              <a:tr h="205559">
                <a:tc vMerge="1">
                  <a:txBody>
                    <a:bodyPr/>
                    <a:lstStyle/>
                    <a:p>
                      <a:endParaRPr lang="en-US"/>
                    </a:p>
                  </a:txBody>
                  <a:tcPr/>
                </a:tc>
                <a:tc>
                  <a:txBody>
                    <a:bodyPr/>
                    <a:lstStyle/>
                    <a:p>
                      <a:pPr algn="ctr" fontAlgn="ctr"/>
                      <a:r>
                        <a:rPr lang="en-US" sz="1050" b="0" i="0" u="none" strike="noStrike">
                          <a:latin typeface="Arial"/>
                        </a:rPr>
                        <a:t>NICU – III</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latin typeface="Arial"/>
                        </a:rPr>
                        <a:t>Nursery</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050" b="0" i="0" u="none" strike="noStrike">
                          <a:latin typeface="Arial"/>
                        </a:rPr>
                        <a:t> </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r>
              <a:tr h="205559">
                <a:tc vMerge="1">
                  <a:txBody>
                    <a:bodyPr/>
                    <a:lstStyle/>
                    <a:p>
                      <a:endParaRPr lang="en-US"/>
                    </a:p>
                  </a:txBody>
                  <a:tcPr/>
                </a:tc>
                <a:tc>
                  <a:txBody>
                    <a:bodyPr/>
                    <a:lstStyle/>
                    <a:p>
                      <a:pPr algn="ctr" fontAlgn="ctr"/>
                      <a:r>
                        <a:rPr lang="en-US" sz="1050" b="0" i="0" u="none" strike="noStrike">
                          <a:latin typeface="Arial"/>
                        </a:rPr>
                        <a:t>NICU – II</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050" b="0" i="0" u="none" strike="noStrike">
                          <a:latin typeface="Arial"/>
                        </a:rPr>
                        <a:t>ICU</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050" b="0" i="0" u="none" strike="noStrike">
                          <a:latin typeface="Arial"/>
                        </a:rPr>
                        <a:t>SICU</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205559">
                <a:tc rowSpan="2">
                  <a:txBody>
                    <a:bodyPr/>
                    <a:lstStyle/>
                    <a:p>
                      <a:pPr algn="l" fontAlgn="ctr"/>
                      <a:r>
                        <a:rPr lang="en-US" sz="1050" b="1" i="0" u="none" strike="noStrike">
                          <a:latin typeface="Arial"/>
                        </a:rPr>
                        <a:t>First Floor</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050" b="0" i="0" u="none" strike="noStrike">
                          <a:latin typeface="Arial"/>
                        </a:rPr>
                        <a:t>Dialysis</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050" b="0" i="0" u="none" strike="noStrike">
                          <a:latin typeface="Arial"/>
                        </a:rPr>
                        <a:t>Endoscopy</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050" b="0" i="0" u="none" strike="noStrike">
                          <a:latin typeface="Arial"/>
                        </a:rPr>
                        <a:t>Gynecology</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latin typeface="Arial"/>
                        </a:rPr>
                        <a:t>Pediatrics</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559">
                <a:tc vMerge="1">
                  <a:txBody>
                    <a:bodyPr/>
                    <a:lstStyle/>
                    <a:p>
                      <a:endParaRPr lang="en-US"/>
                    </a:p>
                  </a:txBody>
                  <a:tcPr/>
                </a:tc>
                <a:tc>
                  <a:txBody>
                    <a:bodyPr/>
                    <a:lstStyle/>
                    <a:p>
                      <a:pPr algn="ctr" fontAlgn="ctr"/>
                      <a:r>
                        <a:rPr lang="en-US" sz="1050" b="0" i="0" u="none" strike="noStrike">
                          <a:latin typeface="Arial"/>
                        </a:rPr>
                        <a:t>MD Room</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050" b="0" i="0" u="none" strike="noStrike">
                          <a:latin typeface="Arial"/>
                        </a:rPr>
                        <a:t>NIC</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1050" b="0" i="0" u="none" strike="noStrike">
                          <a:latin typeface="Arial"/>
                        </a:rPr>
                        <a:t>ENT</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559">
                <a:tc rowSpan="2">
                  <a:txBody>
                    <a:bodyPr/>
                    <a:lstStyle/>
                    <a:p>
                      <a:pPr algn="l" fontAlgn="ctr"/>
                      <a:r>
                        <a:rPr lang="en-US" sz="1050" b="1" i="0" u="none" strike="noStrike">
                          <a:latin typeface="Arial"/>
                        </a:rPr>
                        <a:t>Ground Floor</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6633"/>
                    </a:solidFill>
                  </a:tcPr>
                </a:tc>
                <a:tc>
                  <a:txBody>
                    <a:bodyPr/>
                    <a:lstStyle/>
                    <a:p>
                      <a:pPr algn="ctr" fontAlgn="ctr"/>
                      <a:r>
                        <a:rPr lang="en-US" sz="1050" b="0" i="0" u="none" strike="noStrike">
                          <a:latin typeface="Arial"/>
                        </a:rPr>
                        <a:t>OPD</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050" b="0" i="0" u="none" strike="noStrike">
                          <a:latin typeface="Arial"/>
                        </a:rPr>
                        <a:t>Cafeteria</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1050" b="0" i="0" u="none" strike="noStrike">
                          <a:latin typeface="Arial"/>
                        </a:rPr>
                        <a:t>ER – Observation</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166">
                <a:tc vMerge="1">
                  <a:txBody>
                    <a:bodyPr/>
                    <a:lstStyle/>
                    <a:p>
                      <a:endParaRPr lang="en-US"/>
                    </a:p>
                  </a:txBody>
                  <a:tcPr/>
                </a:tc>
                <a:tc>
                  <a:txBody>
                    <a:bodyPr/>
                    <a:lstStyle/>
                    <a:p>
                      <a:pPr algn="ctr" fontAlgn="ctr"/>
                      <a:r>
                        <a:rPr lang="en-US" sz="1050" b="0" i="0" u="none" strike="noStrike">
                          <a:latin typeface="Arial"/>
                        </a:rPr>
                        <a:t>Pharmacy</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latin typeface="Arial"/>
                        </a:rPr>
                        <a:t> </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latin typeface="Arial"/>
                        </a:rPr>
                        <a:t>Cafeteria</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latin typeface="Arial"/>
                        </a:rPr>
                        <a:t>International Waiting Lounge</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latin typeface="Arial"/>
                        </a:rPr>
                        <a:t>ER – Triage</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559">
                <a:tc rowSpan="2">
                  <a:txBody>
                    <a:bodyPr/>
                    <a:lstStyle/>
                    <a:p>
                      <a:pPr algn="l" fontAlgn="ctr"/>
                      <a:r>
                        <a:rPr lang="en-US" sz="1050" b="1" i="0" u="none" strike="noStrike">
                          <a:latin typeface="Arial"/>
                        </a:rPr>
                        <a:t>Basement – 1</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CC"/>
                    </a:solidFill>
                  </a:tcPr>
                </a:tc>
                <a:tc gridSpan="2">
                  <a:txBody>
                    <a:bodyPr/>
                    <a:lstStyle/>
                    <a:p>
                      <a:pPr algn="ctr" fontAlgn="ctr"/>
                      <a:r>
                        <a:rPr lang="en-US" sz="1050" b="0" i="0" u="none" strike="noStrike">
                          <a:latin typeface="Arial"/>
                        </a:rPr>
                        <a:t>Radiology</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050" b="0" i="0" u="none" strike="noStrike">
                          <a:latin typeface="Arial"/>
                        </a:rPr>
                        <a:t>IP Billing</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latin typeface="Arial"/>
                        </a:rPr>
                        <a:t>Blood Bank</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latin typeface="Arial"/>
                        </a:rPr>
                        <a:t>Fire Pump Room</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559">
                <a:tc vMerge="1">
                  <a:txBody>
                    <a:bodyPr/>
                    <a:lstStyle/>
                    <a:p>
                      <a:endParaRPr lang="en-US"/>
                    </a:p>
                  </a:txBody>
                  <a:tcPr/>
                </a:tc>
                <a:tc gridSpan="5">
                  <a:txBody>
                    <a:bodyPr/>
                    <a:lstStyle/>
                    <a:p>
                      <a:pPr algn="ctr" fontAlgn="ctr"/>
                      <a:r>
                        <a:rPr lang="en-US" sz="1050" b="0" i="0" u="none" strike="noStrike" dirty="0">
                          <a:latin typeface="Arial"/>
                        </a:rPr>
                        <a:t>Parking</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119">
                <a:tc rowSpan="3">
                  <a:txBody>
                    <a:bodyPr/>
                    <a:lstStyle/>
                    <a:p>
                      <a:pPr algn="l" fontAlgn="ctr"/>
                      <a:r>
                        <a:rPr lang="en-US" sz="1050" b="1" i="0" u="none" strike="noStrike">
                          <a:latin typeface="Arial"/>
                        </a:rPr>
                        <a:t>Basement – 2</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CC"/>
                    </a:solidFill>
                  </a:tcPr>
                </a:tc>
                <a:tc>
                  <a:txBody>
                    <a:bodyPr/>
                    <a:lstStyle/>
                    <a:p>
                      <a:pPr algn="ctr" fontAlgn="ctr"/>
                      <a:r>
                        <a:rPr lang="en-US" sz="1050" b="0" i="0" u="none" strike="noStrike">
                          <a:latin typeface="Arial"/>
                        </a:rPr>
                        <a:t>Gas Manifold</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latin typeface="Arial"/>
                        </a:rPr>
                        <a:t>Pharmacy, Linen &amp; HK Stores</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latin typeface="Arial"/>
                        </a:rPr>
                        <a:t>Change Rooms</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50" b="0" i="0" u="none" strike="noStrike">
                          <a:latin typeface="Arial"/>
                        </a:rPr>
                        <a:t>CSSD</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sz="1050" b="0" i="0" u="none" strike="noStrike">
                          <a:latin typeface="Arial"/>
                        </a:rPr>
                        <a:t>AC Plant/ Boiler Room</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559">
                <a:tc vMerge="1">
                  <a:txBody>
                    <a:bodyPr/>
                    <a:lstStyle/>
                    <a:p>
                      <a:endParaRPr lang="en-US"/>
                    </a:p>
                  </a:txBody>
                  <a:tcPr/>
                </a:tc>
                <a:tc>
                  <a:txBody>
                    <a:bodyPr/>
                    <a:lstStyle/>
                    <a:p>
                      <a:pPr algn="ctr" fontAlgn="ctr"/>
                      <a:r>
                        <a:rPr lang="en-US" sz="1050" b="0" i="0" u="none" strike="noStrike">
                          <a:latin typeface="Arial"/>
                        </a:rPr>
                        <a:t>Data Center</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50" b="0" i="0" u="none" strike="noStrike">
                          <a:latin typeface="Arial"/>
                        </a:rPr>
                        <a:t>BMS</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50" b="0" i="0" u="none" strike="noStrike" dirty="0">
                          <a:latin typeface="Arial"/>
                        </a:rPr>
                        <a:t>PTS Control Room</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05559">
                <a:tc vMerge="1">
                  <a:txBody>
                    <a:bodyPr/>
                    <a:lstStyle/>
                    <a:p>
                      <a:endParaRPr lang="en-US"/>
                    </a:p>
                  </a:txBody>
                  <a:tcPr/>
                </a:tc>
                <a:tc>
                  <a:txBody>
                    <a:bodyPr/>
                    <a:lstStyle/>
                    <a:p>
                      <a:pPr algn="ctr" fontAlgn="ctr"/>
                      <a:r>
                        <a:rPr lang="en-US" sz="1050" b="0" i="0" u="none" strike="noStrike">
                          <a:latin typeface="Arial"/>
                        </a:rPr>
                        <a:t>Mortuary</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50" b="0" i="0" u="none" strike="noStrike">
                          <a:latin typeface="Arial"/>
                        </a:rPr>
                        <a:t>Parking</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341166">
                <a:tc>
                  <a:txBody>
                    <a:bodyPr/>
                    <a:lstStyle/>
                    <a:p>
                      <a:pPr algn="l" fontAlgn="ctr"/>
                      <a:r>
                        <a:rPr lang="en-US" sz="1050" b="1" i="0" u="none" strike="noStrike">
                          <a:latin typeface="Arial"/>
                        </a:rPr>
                        <a:t>Basement – 3</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CC"/>
                    </a:solidFill>
                  </a:tcPr>
                </a:tc>
                <a:tc>
                  <a:txBody>
                    <a:bodyPr/>
                    <a:lstStyle/>
                    <a:p>
                      <a:pPr algn="ctr" fontAlgn="ctr"/>
                      <a:r>
                        <a:rPr lang="en-US" sz="1050" b="0" i="0" u="none" strike="noStrike">
                          <a:latin typeface="Arial"/>
                        </a:rPr>
                        <a:t>BMW Room</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latin typeface="Arial"/>
                        </a:rPr>
                        <a:t>Trash &amp; Linen PTS Room</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050" b="0" i="0" u="none" strike="noStrike" dirty="0">
                          <a:latin typeface="Arial"/>
                        </a:rPr>
                        <a:t>Parking</a:t>
                      </a:r>
                    </a:p>
                  </a:txBody>
                  <a:tcPr marL="8779" marR="8779" marT="8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DISSERTATION REPORT</a:t>
            </a:r>
            <a:endParaRPr lang="en-US" sz="3200" dirty="0"/>
          </a:p>
        </p:txBody>
      </p:sp>
      <p:sp>
        <p:nvSpPr>
          <p:cNvPr id="6" name="Text Placeholder 5"/>
          <p:cNvSpPr>
            <a:spLocks noGrp="1"/>
          </p:cNvSpPr>
          <p:nvPr>
            <p:ph type="body" sz="half" idx="2"/>
          </p:nvPr>
        </p:nvSpPr>
        <p:spPr>
          <a:xfrm>
            <a:off x="1143000" y="5410200"/>
            <a:ext cx="7315200" cy="685800"/>
          </a:xfrm>
        </p:spPr>
        <p:txBody>
          <a:bodyPr>
            <a:normAutofit fontScale="92500" lnSpcReduction="20000"/>
          </a:bodyPr>
          <a:lstStyle/>
          <a:p>
            <a:r>
              <a:rPr lang="en-IN" dirty="0" smtClean="0">
                <a:latin typeface="Times New Roman" pitchFamily="18" charset="0"/>
                <a:cs typeface="Times New Roman" pitchFamily="18" charset="0"/>
              </a:rPr>
              <a:t>To project the operational cost savings for a period of five years and hence analyze the cost and manpower benefit by effective utilization of PTS and AWLS when compared to human based transport</a:t>
            </a:r>
            <a:r>
              <a:rPr lang="en-US" dirty="0" smtClean="0">
                <a:latin typeface="Times New Roman" pitchFamily="18" charset="0"/>
                <a:cs typeface="Times New Roman" pitchFamily="18" charset="0"/>
              </a:rPr>
              <a:t>.</a:t>
            </a:r>
          </a:p>
        </p:txBody>
      </p:sp>
      <p:pic>
        <p:nvPicPr>
          <p:cNvPr id="15" name="Picture Placeholder 14" descr="Capture7.PNG"/>
          <p:cNvPicPr>
            <a:picLocks noGrp="1" noChangeAspect="1"/>
          </p:cNvPicPr>
          <p:nvPr>
            <p:ph type="pic" idx="1"/>
          </p:nvPr>
        </p:nvPicPr>
        <p:blipFill>
          <a:blip r:embed="rId2"/>
          <a:srcRect t="19216" b="19216"/>
          <a:stretch>
            <a:fillRect/>
          </a:stretch>
        </p:blipFill>
        <p:spPr>
          <a:xfrm>
            <a:off x="68308" y="76200"/>
            <a:ext cx="9001873" cy="458152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r>
              <a:rPr lang="en-US" sz="3600" b="1" dirty="0" smtClean="0">
                <a:solidFill>
                  <a:srgbClr val="0099CC"/>
                </a:solidFill>
                <a:latin typeface="+mn-lt"/>
                <a:ea typeface="+mn-ea"/>
                <a:cs typeface="+mn-cs"/>
              </a:rPr>
              <a:t>BACKGROUND </a:t>
            </a:r>
            <a:endParaRPr lang="en-IN" sz="3600" b="1" dirty="0">
              <a:solidFill>
                <a:srgbClr val="0099CC"/>
              </a:solidFill>
              <a:latin typeface="+mn-lt"/>
              <a:ea typeface="+mn-ea"/>
              <a:cs typeface="+mn-cs"/>
            </a:endParaRPr>
          </a:p>
        </p:txBody>
      </p:sp>
      <p:sp>
        <p:nvSpPr>
          <p:cNvPr id="3" name="Content Placeholder 2"/>
          <p:cNvSpPr>
            <a:spLocks noGrp="1"/>
          </p:cNvSpPr>
          <p:nvPr>
            <p:ph sz="quarter" idx="1"/>
          </p:nvPr>
        </p:nvSpPr>
        <p:spPr>
          <a:xfrm>
            <a:off x="685800" y="1066800"/>
            <a:ext cx="7772400" cy="4572000"/>
          </a:xfrm>
        </p:spPr>
        <p:txBody>
          <a:bodyPr>
            <a:normAutofit lnSpcReduction="10000"/>
          </a:bodyPr>
          <a:lstStyle/>
          <a:p>
            <a:r>
              <a:rPr lang="en-IN" sz="2000" b="1"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Introducing efficiency into an existing system is the key function of all managers and its applicability to administrators in a healthcare scenario is no different. India is one of the few locations in the world with the latest in healthcare technologies including automation, surgical robotics, modular operating theatres, minimal access surgery systems, telemedicine and radiology. Although Indian hospitals and healthcare providers excel in the fields mentioned, intra-facility logistics and material-management remains untouched by latest innovations like automation of healthcare logistics, materials transportation and supply chain. </a:t>
            </a:r>
          </a:p>
          <a:p>
            <a:r>
              <a:rPr lang="en-IN" sz="2000" dirty="0" smtClean="0">
                <a:latin typeface="Times New Roman" pitchFamily="18" charset="0"/>
                <a:cs typeface="Times New Roman" pitchFamily="18" charset="0"/>
              </a:rPr>
              <a:t>    Traditional method used by the hospital for such Spontaneous transport is Human Based Transport (HBT) viz. using Ward Boys / Orderlies, Patient's Attendants / Relatives. There are several risks and problems that entail Human Based Transport logistics: Delays, Theft, Exposure, Bio-hazard, Personnel and energy etc.</a:t>
            </a:r>
          </a:p>
          <a:p>
            <a:endParaRPr lang="en-IN"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pPr>
              <a:buNone/>
            </a:pPr>
            <a:endParaRPr lang="en-IN" sz="2000" dirty="0" smtClean="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2465</TotalTime>
  <Words>1537</Words>
  <Application>Microsoft Office PowerPoint</Application>
  <PresentationFormat>On-screen Show (4:3)</PresentationFormat>
  <Paragraphs>287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Equity</vt:lpstr>
      <vt:lpstr>Dissertation  on  To project the operational cost savings for a period of five years and hence analyze the cost and manpower benefit by effective utilization of PTS and AWLS    </vt:lpstr>
      <vt:lpstr>ABOUT AAKASH HEALTHCARE                                       - SECTOR 3 , DWARKA</vt:lpstr>
      <vt:lpstr>INTRODUCTION</vt:lpstr>
      <vt:lpstr>  CORE VALUES  </vt:lpstr>
      <vt:lpstr>SCOPE OF SERVICES</vt:lpstr>
      <vt:lpstr>INFRASTRUCTURE DETAILS</vt:lpstr>
      <vt:lpstr>FLOOR STACKING PLAN</vt:lpstr>
      <vt:lpstr>DISSERTATION REPORT</vt:lpstr>
      <vt:lpstr>BACKGROUND </vt:lpstr>
      <vt:lpstr> RATIONALE</vt:lpstr>
      <vt:lpstr>BENEFITS OF PTS </vt:lpstr>
      <vt:lpstr>BENEFITS OF AWLS</vt:lpstr>
      <vt:lpstr>OBJECTIVES</vt:lpstr>
      <vt:lpstr>METHODOLOGY:</vt:lpstr>
      <vt:lpstr>Results</vt:lpstr>
      <vt:lpstr>Slide 16</vt:lpstr>
      <vt:lpstr>Slide 17</vt:lpstr>
      <vt:lpstr>2. Manual Transport</vt:lpstr>
      <vt:lpstr>Slide 19</vt:lpstr>
      <vt:lpstr>CONCLUSION</vt:lpstr>
      <vt:lpstr>LIMITATIONS</vt:lpstr>
      <vt:lpstr>RECOMMENDATIONS</vt:lpstr>
      <vt:lpstr>REFERENCES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Front</dc:creator>
  <cp:lastModifiedBy>Damini</cp:lastModifiedBy>
  <cp:revision>214</cp:revision>
  <dcterms:created xsi:type="dcterms:W3CDTF">2016-02-23T07:58:18Z</dcterms:created>
  <dcterms:modified xsi:type="dcterms:W3CDTF">2017-05-17T15:57:44Z</dcterms:modified>
</cp:coreProperties>
</file>