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9" r:id="rId1"/>
  </p:sldMasterIdLst>
  <p:sldIdLst>
    <p:sldId id="256" r:id="rId2"/>
    <p:sldId id="257" r:id="rId3"/>
    <p:sldId id="274" r:id="rId4"/>
    <p:sldId id="272" r:id="rId5"/>
    <p:sldId id="258" r:id="rId6"/>
    <p:sldId id="281" r:id="rId7"/>
    <p:sldId id="259" r:id="rId8"/>
    <p:sldId id="275" r:id="rId9"/>
    <p:sldId id="263" r:id="rId10"/>
    <p:sldId id="264" r:id="rId11"/>
    <p:sldId id="261" r:id="rId12"/>
    <p:sldId id="265" r:id="rId13"/>
    <p:sldId id="266" r:id="rId14"/>
    <p:sldId id="276" r:id="rId15"/>
    <p:sldId id="267" r:id="rId16"/>
    <p:sldId id="268" r:id="rId17"/>
    <p:sldId id="273" r:id="rId18"/>
    <p:sldId id="269" r:id="rId19"/>
    <p:sldId id="271" r:id="rId20"/>
    <p:sldId id="284" r:id="rId21"/>
    <p:sldId id="282" r:id="rId22"/>
    <p:sldId id="270" r:id="rId23"/>
    <p:sldId id="278" r:id="rId24"/>
    <p:sldId id="280"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398" autoAdjust="0"/>
  </p:normalViewPr>
  <p:slideViewPr>
    <p:cSldViewPr>
      <p:cViewPr varScale="1">
        <p:scale>
          <a:sx n="71" d="100"/>
          <a:sy n="71" d="100"/>
        </p:scale>
        <p:origin x="-134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A2C68F8-B142-4CD5-AC03-1CC81CAE2CE6}" type="datetimeFigureOut">
              <a:rPr lang="en-US" smtClean="0"/>
              <a:pPr/>
              <a:t>5/30/2017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A31382C-4862-458B-A545-35292BE25D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00C7EA-8868-4798-A9E2-BFC971BDAD53}"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31382C-4862-458B-A545-35292BE25D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00C7EA-8868-4798-A9E2-BFC971BDAD53}"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31382C-4862-458B-A545-35292BE25D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00C7EA-8868-4798-A9E2-BFC971BDAD53}"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31382C-4862-458B-A545-35292BE25D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400C7EA-8868-4798-A9E2-BFC971BDAD53}" type="datetimeFigureOut">
              <a:rPr lang="en-US" smtClean="0"/>
              <a:pPr/>
              <a:t>5/30/2017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31382C-4862-458B-A545-35292BE25D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400C7EA-8868-4798-A9E2-BFC971BDAD53}" type="datetimeFigureOut">
              <a:rPr lang="en-US" smtClean="0"/>
              <a:pPr/>
              <a:t>5/30/2017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31382C-4862-458B-A545-35292BE25D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400C7EA-8868-4798-A9E2-BFC971BDAD53}" type="datetimeFigureOut">
              <a:rPr lang="en-US" smtClean="0"/>
              <a:pPr/>
              <a:t>5/30/2017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A31382C-4862-458B-A545-35292BE25D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400C7EA-8868-4798-A9E2-BFC971BDAD53}" type="datetimeFigureOut">
              <a:rPr lang="en-US" smtClean="0"/>
              <a:pPr/>
              <a:t>5/30/2017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A31382C-4862-458B-A545-35292BE25D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400C7EA-8868-4798-A9E2-BFC971BDAD53}" type="datetimeFigureOut">
              <a:rPr lang="en-US" smtClean="0"/>
              <a:pPr/>
              <a:t>5/30/2017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A31382C-4862-458B-A545-35292BE25D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400C7EA-8868-4798-A9E2-BFC971BDAD53}" type="datetimeFigureOut">
              <a:rPr lang="en-US" smtClean="0"/>
              <a:pPr/>
              <a:t>5/30/2017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31382C-4862-458B-A545-35292BE25D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400C7EA-8868-4798-A9E2-BFC971BDAD53}" type="datetimeFigureOut">
              <a:rPr lang="en-US" smtClean="0"/>
              <a:pPr/>
              <a:t>5/30/2017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31382C-4862-458B-A545-35292BE25D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400C7EA-8868-4798-A9E2-BFC971BDAD53}" type="datetimeFigureOut">
              <a:rPr lang="en-US" smtClean="0"/>
              <a:pPr/>
              <a:t>5/30/2017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A31382C-4862-458B-A545-35292BE25D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vestopedia.com/terms/c/competitive-pricing.asp" TargetMode="External"/><Relationship Id="rId2" Type="http://schemas.openxmlformats.org/officeDocument/2006/relationships/hyperlink" Target="https://www.ncbi.nlm.nih.gov/pmc/articles/PMC286567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lokad.com/competitive-pricing-definitions" TargetMode="External"/><Relationship Id="rId2" Type="http://schemas.openxmlformats.org/officeDocument/2006/relationships/hyperlink" Target="http://smallbusiness.chron.com/definition-pricing-strategy-4686.html" TargetMode="External"/><Relationship Id="rId1" Type="http://schemas.openxmlformats.org/officeDocument/2006/relationships/slideLayout" Target="../slideLayouts/slideLayout2.xml"/><Relationship Id="rId6" Type="http://schemas.openxmlformats.org/officeDocument/2006/relationships/hyperlink" Target="https://en.wikipedia.org/wiki/Rate_of_return_pricing" TargetMode="External"/><Relationship Id="rId5" Type="http://schemas.openxmlformats.org/officeDocument/2006/relationships/hyperlink" Target="http://www.businessdictionary.com/definition/going-rate-pricing.html" TargetMode="External"/><Relationship Id="rId4" Type="http://schemas.openxmlformats.org/officeDocument/2006/relationships/hyperlink" Target="http://economictimes.indiatimes.com/definition/rate-of-return-pric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5029200"/>
          </a:xfrm>
        </p:spPr>
        <p:txBody>
          <a:bodyPr>
            <a:noAutofit/>
          </a:bodyPr>
          <a:lstStyle/>
          <a:p>
            <a:pPr algn="ctr"/>
            <a:r>
              <a:rPr lang="en-US" sz="2800" b="1" u="sng" dirty="0">
                <a:solidFill>
                  <a:schemeClr val="tx1"/>
                </a:solidFill>
                <a:latin typeface="Times New Roman" pitchFamily="18" charset="0"/>
                <a:cs typeface="Times New Roman" pitchFamily="18" charset="0"/>
              </a:rPr>
              <a:t>Dissertation   training</a:t>
            </a:r>
            <a:br>
              <a:rPr lang="en-US" sz="2800" b="1" u="sng" dirty="0">
                <a:solidFill>
                  <a:schemeClr val="tx1"/>
                </a:solidFill>
                <a:latin typeface="Times New Roman" pitchFamily="18" charset="0"/>
                <a:cs typeface="Times New Roman" pitchFamily="18" charset="0"/>
              </a:rPr>
            </a:br>
            <a:r>
              <a:rPr lang="en-US" sz="2800" b="1" u="sng" dirty="0">
                <a:solidFill>
                  <a:schemeClr val="tx1"/>
                </a:solidFill>
                <a:latin typeface="Times New Roman" pitchFamily="18" charset="0"/>
                <a:cs typeface="Times New Roman" pitchFamily="18" charset="0"/>
              </a:rPr>
              <a:t>At</a:t>
            </a:r>
            <a:br>
              <a:rPr lang="en-US" sz="2800" b="1" u="sng" dirty="0">
                <a:solidFill>
                  <a:schemeClr val="tx1"/>
                </a:solidFill>
                <a:latin typeface="Times New Roman" pitchFamily="18" charset="0"/>
                <a:cs typeface="Times New Roman" pitchFamily="18" charset="0"/>
              </a:rPr>
            </a:br>
            <a:r>
              <a:rPr lang="en-US" sz="2800" b="1" u="sng" dirty="0" err="1">
                <a:solidFill>
                  <a:schemeClr val="tx1"/>
                </a:solidFill>
                <a:latin typeface="Times New Roman" pitchFamily="18" charset="0"/>
                <a:cs typeface="Times New Roman" pitchFamily="18" charset="0"/>
              </a:rPr>
              <a:t>Aakash</a:t>
            </a:r>
            <a:r>
              <a:rPr lang="en-US" sz="2800" b="1" u="sng" dirty="0">
                <a:solidFill>
                  <a:schemeClr val="tx1"/>
                </a:solidFill>
                <a:latin typeface="Times New Roman" pitchFamily="18" charset="0"/>
                <a:cs typeface="Times New Roman" pitchFamily="18" charset="0"/>
              </a:rPr>
              <a:t> Healthcare</a:t>
            </a:r>
            <a:br>
              <a:rPr lang="en-US" sz="2800" b="1" u="sng" dirty="0">
                <a:solidFill>
                  <a:schemeClr val="tx1"/>
                </a:solidFill>
                <a:latin typeface="Times New Roman" pitchFamily="18" charset="0"/>
                <a:cs typeface="Times New Roman" pitchFamily="18" charset="0"/>
              </a:rPr>
            </a:br>
            <a:r>
              <a:rPr lang="en-US" sz="2800" b="1" u="sng" dirty="0">
                <a:solidFill>
                  <a:schemeClr val="tx1"/>
                </a:solidFill>
                <a:latin typeface="Times New Roman" pitchFamily="18" charset="0"/>
                <a:cs typeface="Times New Roman" pitchFamily="18" charset="0"/>
              </a:rPr>
              <a:t>Delhi</a:t>
            </a:r>
            <a:br>
              <a:rPr lang="en-US" sz="2800" b="1" u="sng" dirty="0">
                <a:solidFill>
                  <a:schemeClr val="tx1"/>
                </a:solidFill>
                <a:latin typeface="Times New Roman" pitchFamily="18" charset="0"/>
                <a:cs typeface="Times New Roman" pitchFamily="18" charset="0"/>
              </a:rPr>
            </a:br>
            <a:r>
              <a:rPr lang="en-US" sz="2800" b="1" u="sng" dirty="0">
                <a:solidFill>
                  <a:schemeClr val="tx1"/>
                </a:solidFill>
                <a:latin typeface="Times New Roman" pitchFamily="18" charset="0"/>
                <a:cs typeface="Times New Roman" pitchFamily="18" charset="0"/>
              </a:rPr>
              <a:t> </a:t>
            </a:r>
            <a:br>
              <a:rPr lang="en-US" sz="2800" b="1" u="sng" dirty="0">
                <a:solidFill>
                  <a:schemeClr val="tx1"/>
                </a:solidFill>
                <a:latin typeface="Times New Roman" pitchFamily="18" charset="0"/>
                <a:cs typeface="Times New Roman" pitchFamily="18" charset="0"/>
              </a:rPr>
            </a:br>
            <a:r>
              <a:rPr lang="en-US" sz="2800" b="1" u="sng" dirty="0">
                <a:solidFill>
                  <a:schemeClr val="tx1"/>
                </a:solidFill>
                <a:latin typeface="Times New Roman" pitchFamily="18" charset="0"/>
                <a:cs typeface="Times New Roman" pitchFamily="18" charset="0"/>
              </a:rPr>
              <a:t>On</a:t>
            </a:r>
            <a:r>
              <a:rPr lang="en-US" sz="2800" b="1" u="sng" dirty="0">
                <a:latin typeface="Times New Roman" pitchFamily="18" charset="0"/>
                <a:cs typeface="Times New Roman" pitchFamily="18" charset="0"/>
              </a:rPr>
              <a:t/>
            </a:r>
            <a:br>
              <a:rPr lang="en-US" sz="2800" b="1" u="sng" dirty="0">
                <a:latin typeface="Times New Roman" pitchFamily="18" charset="0"/>
                <a:cs typeface="Times New Roman" pitchFamily="18" charset="0"/>
              </a:rPr>
            </a:br>
            <a:r>
              <a:rPr lang="en-US" sz="2800" b="1" u="sng" dirty="0">
                <a:solidFill>
                  <a:schemeClr val="tx1"/>
                </a:solidFill>
                <a:latin typeface="Times New Roman" pitchFamily="18" charset="0"/>
                <a:cs typeface="Times New Roman" pitchFamily="18" charset="0"/>
              </a:rPr>
              <a:t>PRICE POSITIONING OF OBS. &amp; GAYNAE DEPT. IN AN UPCOMING HOSPITAL IN DWARKA </a:t>
            </a:r>
            <a:r>
              <a:rPr lang="en-US" sz="2800" b="1" u="sng" dirty="0" smtClean="0">
                <a:solidFill>
                  <a:schemeClr val="tx1"/>
                </a:solidFill>
                <a:latin typeface="Times New Roman" pitchFamily="18" charset="0"/>
                <a:cs typeface="Times New Roman" pitchFamily="18" charset="0"/>
              </a:rPr>
              <a:t>REGION</a:t>
            </a:r>
            <a:r>
              <a:rPr lang="en-US" sz="2800" b="1" u="sng" dirty="0">
                <a:solidFill>
                  <a:schemeClr val="tx1"/>
                </a:solidFill>
                <a:latin typeface="Times New Roman" pitchFamily="18" charset="0"/>
                <a:cs typeface="Times New Roman" pitchFamily="18" charset="0"/>
              </a:rPr>
              <a:t/>
            </a:r>
            <a:br>
              <a:rPr lang="en-US" sz="2800" b="1" u="sng" dirty="0">
                <a:solidFill>
                  <a:schemeClr val="tx1"/>
                </a:solidFill>
                <a:latin typeface="Times New Roman" pitchFamily="18" charset="0"/>
                <a:cs typeface="Times New Roman" pitchFamily="18" charset="0"/>
              </a:rPr>
            </a:br>
            <a:r>
              <a:rPr lang="en-US" sz="2800" b="1" u="sng" dirty="0">
                <a:solidFill>
                  <a:schemeClr val="tx1"/>
                </a:solidFill>
                <a:latin typeface="Times New Roman" pitchFamily="18" charset="0"/>
                <a:cs typeface="Times New Roman" pitchFamily="18" charset="0"/>
              </a:rPr>
              <a:t/>
            </a:r>
            <a:br>
              <a:rPr lang="en-US" sz="2800" b="1" u="sng" dirty="0">
                <a:solidFill>
                  <a:schemeClr val="tx1"/>
                </a:solidFill>
                <a:latin typeface="Times New Roman" pitchFamily="18" charset="0"/>
                <a:cs typeface="Times New Roman" pitchFamily="18" charset="0"/>
              </a:rPr>
            </a:br>
            <a:r>
              <a:rPr lang="en-US" sz="2800" b="1" u="sng" dirty="0">
                <a:solidFill>
                  <a:schemeClr val="tx1"/>
                </a:solidFill>
                <a:latin typeface="Times New Roman" pitchFamily="18" charset="0"/>
                <a:cs typeface="Times New Roman" pitchFamily="18" charset="0"/>
              </a:rPr>
              <a:t>Under the guidance of</a:t>
            </a:r>
            <a:br>
              <a:rPr lang="en-US" sz="2800" b="1" u="sng" dirty="0">
                <a:solidFill>
                  <a:schemeClr val="tx1"/>
                </a:solidFill>
                <a:latin typeface="Times New Roman" pitchFamily="18" charset="0"/>
                <a:cs typeface="Times New Roman" pitchFamily="18" charset="0"/>
              </a:rPr>
            </a:br>
            <a:r>
              <a:rPr lang="en-US" sz="2800" b="1" u="sng" dirty="0">
                <a:solidFill>
                  <a:schemeClr val="tx1"/>
                </a:solidFill>
                <a:latin typeface="Times New Roman" pitchFamily="18" charset="0"/>
                <a:cs typeface="Times New Roman" pitchFamily="18" charset="0"/>
              </a:rPr>
              <a:t>Dr. </a:t>
            </a:r>
            <a:r>
              <a:rPr lang="en-US" sz="2800" b="1" u="sng" dirty="0" err="1">
                <a:solidFill>
                  <a:schemeClr val="tx1"/>
                </a:solidFill>
                <a:latin typeface="Times New Roman" pitchFamily="18" charset="0"/>
                <a:cs typeface="Times New Roman" pitchFamily="18" charset="0"/>
              </a:rPr>
              <a:t>Sumesh</a:t>
            </a:r>
            <a:r>
              <a:rPr lang="en-US" sz="2800" dirty="0">
                <a:solidFill>
                  <a:schemeClr val="tx1"/>
                </a:solidFill>
                <a:latin typeface="Times New Roman" pitchFamily="18" charset="0"/>
                <a:cs typeface="Times New Roman" pitchFamily="18" charset="0"/>
              </a:rPr>
              <a:t/>
            </a:r>
            <a:br>
              <a:rPr lang="en-US" sz="2800" dirty="0">
                <a:solidFill>
                  <a:schemeClr val="tx1"/>
                </a:solidFill>
                <a:latin typeface="Times New Roman" pitchFamily="18" charset="0"/>
                <a:cs typeface="Times New Roman" pitchFamily="18" charset="0"/>
              </a:rPr>
            </a:br>
            <a:endParaRPr lang="en-US" sz="2800"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5181600"/>
            <a:ext cx="7620000" cy="1447800"/>
          </a:xfrm>
        </p:spPr>
        <p:txBody>
          <a:bodyPr>
            <a:normAutofit/>
          </a:bodyPr>
          <a:lstStyle/>
          <a:p>
            <a:r>
              <a:rPr lang="en-US" sz="1800" dirty="0" smtClean="0">
                <a:solidFill>
                  <a:schemeClr val="tx1"/>
                </a:solidFill>
                <a:latin typeface="Times New Roman" pitchFamily="18" charset="0"/>
                <a:cs typeface="Times New Roman" pitchFamily="18" charset="0"/>
              </a:rPr>
              <a:t>                                                                                           </a:t>
            </a:r>
            <a:r>
              <a:rPr lang="en-US" sz="1800" b="1" u="sng" dirty="0" smtClean="0">
                <a:solidFill>
                  <a:schemeClr val="tx1"/>
                </a:solidFill>
                <a:latin typeface="Times New Roman" pitchFamily="18" charset="0"/>
                <a:cs typeface="Times New Roman" pitchFamily="18" charset="0"/>
              </a:rPr>
              <a:t>Submitted by:- </a:t>
            </a:r>
            <a:br>
              <a:rPr lang="en-US" sz="1800" b="1" u="sng" dirty="0" smtClean="0">
                <a:solidFill>
                  <a:schemeClr val="tx1"/>
                </a:solidFill>
                <a:latin typeface="Times New Roman" pitchFamily="18" charset="0"/>
                <a:cs typeface="Times New Roman" pitchFamily="18" charset="0"/>
              </a:rPr>
            </a:br>
            <a:r>
              <a:rPr lang="en-US" sz="1800" b="1" dirty="0" smtClean="0">
                <a:solidFill>
                  <a:schemeClr val="tx1"/>
                </a:solidFill>
                <a:latin typeface="Times New Roman" pitchFamily="18" charset="0"/>
                <a:cs typeface="Times New Roman" pitchFamily="18" charset="0"/>
              </a:rPr>
              <a:t>                                                                                         Dr. </a:t>
            </a:r>
            <a:r>
              <a:rPr lang="en-US" sz="1800" b="1" dirty="0" err="1" smtClean="0">
                <a:solidFill>
                  <a:schemeClr val="tx1"/>
                </a:solidFill>
                <a:latin typeface="Times New Roman" pitchFamily="18" charset="0"/>
                <a:cs typeface="Times New Roman" pitchFamily="18" charset="0"/>
              </a:rPr>
              <a:t>Jigisha</a:t>
            </a:r>
            <a:r>
              <a:rPr lang="en-US" sz="1800" b="1" dirty="0" smtClean="0">
                <a:solidFill>
                  <a:schemeClr val="tx1"/>
                </a:solidFill>
                <a:latin typeface="Times New Roman" pitchFamily="18" charset="0"/>
                <a:cs typeface="Times New Roman" pitchFamily="18" charset="0"/>
              </a:rPr>
              <a:t> </a:t>
            </a:r>
            <a:r>
              <a:rPr lang="en-US" sz="1800" b="1" dirty="0" err="1" smtClean="0">
                <a:solidFill>
                  <a:schemeClr val="tx1"/>
                </a:solidFill>
                <a:latin typeface="Times New Roman" pitchFamily="18" charset="0"/>
                <a:cs typeface="Times New Roman" pitchFamily="18" charset="0"/>
              </a:rPr>
              <a:t>Chawla</a:t>
            </a:r>
            <a:r>
              <a:rPr lang="en-US" sz="1800" b="1" dirty="0" smtClean="0">
                <a:solidFill>
                  <a:schemeClr val="tx1"/>
                </a:solidFill>
                <a:latin typeface="Times New Roman" pitchFamily="18" charset="0"/>
                <a:cs typeface="Times New Roman" pitchFamily="18" charset="0"/>
              </a:rPr>
              <a:t/>
            </a:r>
            <a:br>
              <a:rPr lang="en-US" sz="1800" b="1" dirty="0" smtClean="0">
                <a:solidFill>
                  <a:schemeClr val="tx1"/>
                </a:solidFill>
                <a:latin typeface="Times New Roman" pitchFamily="18" charset="0"/>
                <a:cs typeface="Times New Roman" pitchFamily="18" charset="0"/>
              </a:rPr>
            </a:br>
            <a:r>
              <a:rPr lang="en-US" sz="1800" b="1" dirty="0" smtClean="0">
                <a:solidFill>
                  <a:schemeClr val="tx1"/>
                </a:solidFill>
                <a:latin typeface="Times New Roman" pitchFamily="18" charset="0"/>
                <a:cs typeface="Times New Roman" pitchFamily="18" charset="0"/>
              </a:rPr>
              <a:t>                                                                                        PG/15/036</a:t>
            </a:r>
            <a:br>
              <a:rPr lang="en-US" sz="1800" b="1" dirty="0" smtClean="0">
                <a:solidFill>
                  <a:schemeClr val="tx1"/>
                </a:solidFill>
                <a:latin typeface="Times New Roman" pitchFamily="18" charset="0"/>
                <a:cs typeface="Times New Roman" pitchFamily="18" charset="0"/>
              </a:rPr>
            </a:br>
            <a:r>
              <a:rPr lang="en-US" sz="1800" b="1" dirty="0" smtClean="0">
                <a:solidFill>
                  <a:schemeClr val="tx1"/>
                </a:solidFill>
                <a:latin typeface="Times New Roman" pitchFamily="18" charset="0"/>
                <a:cs typeface="Times New Roman" pitchFamily="18" charset="0"/>
              </a:rPr>
              <a:t> </a:t>
            </a:r>
            <a:endParaRPr lang="en-US" sz="1800" b="1"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u="sng" dirty="0" smtClean="0">
                <a:latin typeface="Times New Roman" pitchFamily="18" charset="0"/>
                <a:cs typeface="Times New Roman" pitchFamily="18" charset="0"/>
              </a:rPr>
              <a:t>Rationale Of Study:-</a:t>
            </a:r>
            <a:r>
              <a:rPr lang="en-US" dirty="0" smtClean="0"/>
              <a:t/>
            </a:r>
            <a:br>
              <a:rPr lang="en-US" dirty="0" smtClean="0"/>
            </a:br>
            <a:endParaRPr lang="en-US" dirty="0"/>
          </a:p>
        </p:txBody>
      </p:sp>
      <p:sp>
        <p:nvSpPr>
          <p:cNvPr id="3" name="Content Placeholder 2"/>
          <p:cNvSpPr>
            <a:spLocks noGrp="1"/>
          </p:cNvSpPr>
          <p:nvPr>
            <p:ph idx="1"/>
          </p:nvPr>
        </p:nvSpPr>
        <p:spPr>
          <a:xfrm>
            <a:off x="381000" y="1143000"/>
            <a:ext cx="8610600" cy="5562600"/>
          </a:xfrm>
        </p:spPr>
        <p:txBody>
          <a:bodyPr>
            <a:normAutofit fontScale="92500" lnSpcReduction="20000"/>
          </a:bodyPr>
          <a:lstStyle/>
          <a:p>
            <a:pPr algn="just"/>
            <a:r>
              <a:rPr lang="en-US" dirty="0" smtClean="0">
                <a:latin typeface="Times New Roman" pitchFamily="18" charset="0"/>
                <a:cs typeface="Times New Roman" pitchFamily="18" charset="0"/>
              </a:rPr>
              <a:t>Pricing plays an important role in positioning an upcoming brand in the market .</a:t>
            </a:r>
          </a:p>
          <a:p>
            <a:pPr algn="just"/>
            <a:r>
              <a:rPr lang="en-US" dirty="0" smtClean="0">
                <a:latin typeface="Times New Roman" pitchFamily="18" charset="0"/>
                <a:cs typeface="Times New Roman" pitchFamily="18" charset="0"/>
              </a:rPr>
              <a:t>It defines the segment of population to which it caters in the market and defines how a new brand will position itself in the market and how it stands in relation to its competitors who are offering similar services in the market.</a:t>
            </a:r>
          </a:p>
          <a:p>
            <a:pPr algn="just"/>
            <a:r>
              <a:rPr lang="en-US" dirty="0" smtClean="0">
                <a:latin typeface="Times New Roman" pitchFamily="18" charset="0"/>
                <a:cs typeface="Times New Roman" pitchFamily="18" charset="0"/>
              </a:rPr>
              <a:t>In a good price positioning strategy, the brand stands out from rest of its competitors and it also confers its ability to charge a higher price for their services and at the same time stave’s off the competition from the other competitors. </a:t>
            </a:r>
          </a:p>
          <a:p>
            <a:pPr algn="just"/>
            <a:r>
              <a:rPr lang="en-US" dirty="0" smtClean="0">
                <a:latin typeface="Times New Roman" pitchFamily="18" charset="0"/>
                <a:cs typeface="Times New Roman" pitchFamily="18" charset="0"/>
              </a:rPr>
              <a:t>Therefore pricing is one of the major pillars for brand establishment for any organization.</a:t>
            </a: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324600"/>
          </a:xfrm>
        </p:spPr>
        <p:txBody>
          <a:bodyPr>
            <a:normAutofit/>
          </a:bodyPr>
          <a:lstStyle/>
          <a:p>
            <a:pPr algn="just">
              <a:buNone/>
            </a:pPr>
            <a:r>
              <a:rPr lang="en-US" sz="2400" b="1"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buNone/>
            </a:pPr>
            <a:r>
              <a:rPr lang="en-US" sz="4000" b="1" u="sng"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Objectives:-</a:t>
            </a:r>
          </a:p>
          <a:p>
            <a:pPr algn="just">
              <a:buNone/>
            </a:pPr>
            <a:r>
              <a:rPr lang="en-US" sz="2400" b="1" u="sng" dirty="0" smtClean="0">
                <a:latin typeface="Times New Roman" pitchFamily="18" charset="0"/>
                <a:cs typeface="Times New Roman" pitchFamily="18" charset="0"/>
              </a:rPr>
              <a:t>General Objective-</a:t>
            </a:r>
          </a:p>
          <a:p>
            <a:pPr algn="just">
              <a:buNone/>
            </a:pPr>
            <a:r>
              <a:rPr lang="en-US" sz="2400" dirty="0" smtClean="0">
                <a:latin typeface="Times New Roman" pitchFamily="18" charset="0"/>
                <a:cs typeface="Times New Roman" pitchFamily="18" charset="0"/>
              </a:rPr>
              <a:t>Define price benchmarking of obstetrics and gynecology department  for an upcoming 230 bedded hospital with similar catchment area.</a:t>
            </a:r>
          </a:p>
          <a:p>
            <a:pPr algn="just">
              <a:buNone/>
            </a:pPr>
            <a:r>
              <a:rPr lang="en-US" sz="2400" dirty="0" smtClean="0">
                <a:latin typeface="Times New Roman" pitchFamily="18" charset="0"/>
                <a:cs typeface="Times New Roman" pitchFamily="18" charset="0"/>
              </a:rPr>
              <a:t> </a:t>
            </a:r>
          </a:p>
          <a:p>
            <a:pPr algn="just">
              <a:buNone/>
            </a:pPr>
            <a:r>
              <a:rPr lang="en-US" sz="2400" b="1" u="sng" dirty="0" smtClean="0">
                <a:latin typeface="Times New Roman" pitchFamily="18" charset="0"/>
                <a:cs typeface="Times New Roman" pitchFamily="18" charset="0"/>
              </a:rPr>
              <a:t>Specific Objectives-</a:t>
            </a:r>
          </a:p>
          <a:p>
            <a:pPr lvl="0" algn="just"/>
            <a:r>
              <a:rPr lang="en-US" sz="2400" dirty="0" smtClean="0">
                <a:latin typeface="Times New Roman" pitchFamily="18" charset="0"/>
                <a:cs typeface="Times New Roman" pitchFamily="18" charset="0"/>
              </a:rPr>
              <a:t>To identify current market players and their packages.</a:t>
            </a:r>
          </a:p>
          <a:p>
            <a:pPr lvl="0" algn="just"/>
            <a:r>
              <a:rPr lang="en-US" sz="2400" dirty="0" smtClean="0">
                <a:latin typeface="Times New Roman" pitchFamily="18" charset="0"/>
                <a:cs typeface="Times New Roman" pitchFamily="18" charset="0"/>
              </a:rPr>
              <a:t>Suggesting pricing strategy for this department.</a:t>
            </a:r>
          </a:p>
          <a:p>
            <a:pPr algn="just"/>
            <a:r>
              <a:rPr lang="en-US" sz="2400" dirty="0" smtClean="0">
                <a:latin typeface="Times New Roman" pitchFamily="18" charset="0"/>
                <a:cs typeface="Times New Roman" pitchFamily="18" charset="0"/>
              </a:rPr>
              <a:t>Draft an exhaustive SOC for Obs &amp; Gynae. department</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762000"/>
          </a:xfrm>
        </p:spPr>
        <p:txBody>
          <a:bodyPr>
            <a:normAutofit fontScale="90000"/>
          </a:bodyPr>
          <a:lstStyle/>
          <a:p>
            <a:r>
              <a:rPr lang="en-US" dirty="0" smtClean="0"/>
              <a:t/>
            </a:r>
            <a:br>
              <a:rPr lang="en-US" dirty="0" smtClean="0"/>
            </a:br>
            <a:r>
              <a:rPr lang="en-US" b="1" u="sng" dirty="0" smtClean="0"/>
              <a:t> </a:t>
            </a:r>
            <a:r>
              <a:rPr lang="en-US" sz="4400" b="1" u="sng" dirty="0" smtClean="0">
                <a:latin typeface="Times New Roman" pitchFamily="18" charset="0"/>
                <a:cs typeface="Times New Roman" pitchFamily="18" charset="0"/>
              </a:rPr>
              <a:t>Research Methodology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610600" cy="4906963"/>
          </a:xfrm>
        </p:spPr>
        <p:txBody>
          <a:bodyPr/>
          <a:lstStyle/>
          <a:p>
            <a:pPr lvl="0"/>
            <a:r>
              <a:rPr lang="en-US" dirty="0" smtClean="0">
                <a:latin typeface="Times New Roman" pitchFamily="18" charset="0"/>
                <a:cs typeface="Times New Roman" pitchFamily="18" charset="0"/>
              </a:rPr>
              <a:t>Study Design- Analytical Study</a:t>
            </a:r>
          </a:p>
          <a:p>
            <a:pPr lvl="0"/>
            <a:r>
              <a:rPr lang="en-US" dirty="0" smtClean="0">
                <a:latin typeface="Times New Roman" pitchFamily="18" charset="0"/>
                <a:cs typeface="Times New Roman" pitchFamily="18" charset="0"/>
              </a:rPr>
              <a:t>Study Area- Dwarka, Delhi</a:t>
            </a:r>
          </a:p>
          <a:p>
            <a:pPr lvl="0"/>
            <a:r>
              <a:rPr lang="en-US" dirty="0" smtClean="0">
                <a:latin typeface="Times New Roman" pitchFamily="18" charset="0"/>
                <a:cs typeface="Times New Roman" pitchFamily="18" charset="0"/>
              </a:rPr>
              <a:t>Duration of Study- 3 Months( 1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Feb-1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May).</a:t>
            </a:r>
          </a:p>
          <a:p>
            <a:pPr lvl="0"/>
            <a:r>
              <a:rPr lang="en-US" dirty="0" smtClean="0">
                <a:latin typeface="Times New Roman" pitchFamily="18" charset="0"/>
                <a:cs typeface="Times New Roman" pitchFamily="18" charset="0"/>
              </a:rPr>
              <a:t>Type of data Collection- Quantitative Secondary Data was collected.</a:t>
            </a:r>
          </a:p>
          <a:p>
            <a:pPr lvl="0"/>
            <a:r>
              <a:rPr lang="en-US" dirty="0" smtClean="0">
                <a:latin typeface="Times New Roman" pitchFamily="18" charset="0"/>
                <a:cs typeface="Times New Roman" pitchFamily="18" charset="0"/>
              </a:rPr>
              <a:t>Data Analysis- Excel Spreadsheet</a:t>
            </a:r>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066800"/>
          </a:xfrm>
        </p:spPr>
        <p:txBody>
          <a:bodyPr>
            <a:normAutofit/>
          </a:bodyPr>
          <a:lstStyle/>
          <a:p>
            <a:pPr algn="l"/>
            <a:r>
              <a:rPr lang="en-US" sz="3200" b="1" u="sng" dirty="0" smtClean="0"/>
              <a:t>Results:-</a:t>
            </a:r>
            <a:br>
              <a:rPr lang="en-US" sz="3200" b="1" u="sng" dirty="0" smtClean="0"/>
            </a:br>
            <a:r>
              <a:rPr lang="en-US" sz="3200" b="1" u="sng" dirty="0" smtClean="0"/>
              <a:t>Demographic &amp; Social profile of Dwarka</a:t>
            </a:r>
            <a:endParaRPr lang="en-US" sz="3200" b="1" u="sng" dirty="0"/>
          </a:p>
        </p:txBody>
      </p:sp>
      <p:sp>
        <p:nvSpPr>
          <p:cNvPr id="3" name="Content Placeholder 2"/>
          <p:cNvSpPr>
            <a:spLocks noGrp="1"/>
          </p:cNvSpPr>
          <p:nvPr>
            <p:ph idx="1"/>
          </p:nvPr>
        </p:nvSpPr>
        <p:spPr>
          <a:xfrm>
            <a:off x="228600" y="1295400"/>
            <a:ext cx="8610600" cy="5562600"/>
          </a:xfrm>
        </p:spPr>
        <p:txBody>
          <a:bodyPr>
            <a:normAutofit lnSpcReduction="10000"/>
          </a:bodyPr>
          <a:lstStyle/>
          <a:p>
            <a:pPr lvl="0"/>
            <a:r>
              <a:rPr lang="en-US" sz="3000" dirty="0" smtClean="0">
                <a:latin typeface="Times New Roman" pitchFamily="18" charset="0"/>
                <a:cs typeface="Times New Roman" pitchFamily="18" charset="0"/>
              </a:rPr>
              <a:t>Dwarka is the headquarter of South West District of Delhi in India</a:t>
            </a:r>
            <a:r>
              <a:rPr lang="en-US" dirty="0" smtClean="0">
                <a:latin typeface="Times New Roman" pitchFamily="18" charset="0"/>
                <a:cs typeface="Times New Roman" pitchFamily="18" charset="0"/>
              </a:rPr>
              <a:t>. </a:t>
            </a:r>
          </a:p>
          <a:p>
            <a:pPr lvl="0">
              <a:buNone/>
            </a:pPr>
            <a:r>
              <a:rPr lang="en-US" dirty="0" smtClean="0">
                <a:latin typeface="Times New Roman" pitchFamily="18" charset="0"/>
                <a:cs typeface="Times New Roman" pitchFamily="18" charset="0"/>
              </a:rPr>
              <a:t>         </a:t>
            </a:r>
          </a:p>
          <a:p>
            <a:pPr lvl="0">
              <a:buNone/>
            </a:pPr>
            <a:endParaRPr lang="en-US" dirty="0" smtClean="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Dwarka</a:t>
            </a:r>
          </a:p>
          <a:p>
            <a:pPr lvl="0"/>
            <a:r>
              <a:rPr lang="en-US" sz="3000" dirty="0" smtClean="0">
                <a:latin typeface="Times New Roman" pitchFamily="18" charset="0"/>
                <a:cs typeface="Times New Roman" pitchFamily="18" charset="0"/>
              </a:rPr>
              <a:t> It is the largest residential suburb in Asia, with a total of 1718 residential enclaves, and a net population of 1,100,000.</a:t>
            </a:r>
          </a:p>
          <a:p>
            <a:pPr lvl="0">
              <a:buNone/>
            </a:pPr>
            <a:endParaRPr lang="en-US" sz="3000" dirty="0" smtClean="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endParaRPr lang="en-US" dirty="0" smtClean="0"/>
          </a:p>
          <a:p>
            <a:pPr lvl="0"/>
            <a:endParaRPr lang="en-US" dirty="0" smtClean="0"/>
          </a:p>
          <a:p>
            <a:pPr lvl="0"/>
            <a:endParaRPr lang="en-US" dirty="0"/>
          </a:p>
        </p:txBody>
      </p:sp>
      <p:pic>
        <p:nvPicPr>
          <p:cNvPr id="4" name="Picture 3" descr="C:\Users\User\Desktop\map.png"/>
          <p:cNvPicPr/>
          <p:nvPr/>
        </p:nvPicPr>
        <p:blipFill>
          <a:blip r:embed="rId2"/>
          <a:srcRect/>
          <a:stretch>
            <a:fillRect/>
          </a:stretch>
        </p:blipFill>
        <p:spPr bwMode="auto">
          <a:xfrm>
            <a:off x="2895600" y="2209800"/>
            <a:ext cx="40386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92500"/>
          </a:bodyPr>
          <a:lstStyle/>
          <a:p>
            <a:pPr lvl="0"/>
            <a:r>
              <a:rPr lang="en-US" dirty="0" smtClean="0">
                <a:latin typeface="Times New Roman" pitchFamily="18" charset="0"/>
                <a:cs typeface="Times New Roman" pitchFamily="18" charset="0"/>
              </a:rPr>
              <a:t>It has an area of about : 56.48 km² (21.81 sq m.)  </a:t>
            </a:r>
          </a:p>
          <a:p>
            <a:pPr lvl="0"/>
            <a:r>
              <a:rPr lang="en-US" dirty="0" smtClean="0">
                <a:latin typeface="Times New Roman" pitchFamily="18" charset="0"/>
                <a:cs typeface="Times New Roman" pitchFamily="18" charset="0"/>
              </a:rPr>
              <a:t>The languages spoken in this region are mainly Hindi and English.</a:t>
            </a:r>
          </a:p>
          <a:p>
            <a:pPr lvl="0"/>
            <a:r>
              <a:rPr lang="en-US" dirty="0" smtClean="0">
                <a:latin typeface="Times New Roman" pitchFamily="18" charset="0"/>
                <a:cs typeface="Times New Roman" pitchFamily="18" charset="0"/>
              </a:rPr>
              <a:t>Education- Dwarka is home to many primary and secondary schools along with engineering and law institutes like  Netaji Subhash Institute of Technology, National Law University etc .It has a literacy rate of about 88.3%  by the year 2011.</a:t>
            </a:r>
          </a:p>
          <a:p>
            <a:pPr lvl="0"/>
            <a:r>
              <a:rPr lang="en-US" dirty="0" smtClean="0">
                <a:latin typeface="Times New Roman" pitchFamily="18" charset="0"/>
                <a:cs typeface="Times New Roman" pitchFamily="18" charset="0"/>
              </a:rPr>
              <a:t>It has a sex Ratio of about 840( females per thousand of men)</a:t>
            </a:r>
          </a:p>
          <a:p>
            <a:pPr lvl="0"/>
            <a:endParaRPr lang="en-US" dirty="0" smtClean="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715962"/>
          </a:xfrm>
        </p:spPr>
        <p:txBody>
          <a:bodyPr>
            <a:noAutofit/>
          </a:bodyPr>
          <a:lstStyle/>
          <a:p>
            <a:pPr lvl="1" algn="l" rtl="0">
              <a:spcBef>
                <a:spcPct val="0"/>
              </a:spcBef>
            </a:pPr>
            <a:r>
              <a:rPr lang="en-US" sz="4000" b="1" u="sng"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Current Market Players:-</a:t>
            </a:r>
            <a:br>
              <a:rPr lang="en-US" sz="4000" b="1" u="sng"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br>
            <a:endParaRPr lang="en-US" sz="4000" b="1" u="sng"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3" name="Content Placeholder 2"/>
          <p:cNvSpPr>
            <a:spLocks noGrp="1"/>
          </p:cNvSpPr>
          <p:nvPr>
            <p:ph idx="1"/>
          </p:nvPr>
        </p:nvSpPr>
        <p:spPr>
          <a:xfrm>
            <a:off x="304800" y="1066800"/>
            <a:ext cx="8610600" cy="5059363"/>
          </a:xfrm>
        </p:spPr>
        <p:txBody>
          <a:bodyPr>
            <a:normAutofit fontScale="92500" lnSpcReduction="10000"/>
          </a:bodyPr>
          <a:lstStyle/>
          <a:p>
            <a:pPr algn="just">
              <a:buFont typeface="Wingdings" pitchFamily="2" charset="2"/>
              <a:buChar char="Ø"/>
            </a:pPr>
            <a:r>
              <a:rPr lang="en-US" sz="2800" dirty="0" smtClean="0">
                <a:latin typeface="Times New Roman" pitchFamily="18" charset="0"/>
                <a:cs typeface="Times New Roman" pitchFamily="18" charset="0"/>
              </a:rPr>
              <a:t>There are various healthcare facilities providing treatment for obstetrics and gynaecology patients in Dwarka region and its vicinity. </a:t>
            </a:r>
          </a:p>
          <a:p>
            <a:pPr algn="just">
              <a:buFont typeface="Wingdings" pitchFamily="2" charset="2"/>
              <a:buChar char="Ø"/>
            </a:pPr>
            <a:r>
              <a:rPr lang="en-US" sz="2800" dirty="0" smtClean="0">
                <a:latin typeface="Times New Roman" pitchFamily="18" charset="0"/>
                <a:cs typeface="Times New Roman" pitchFamily="18" charset="0"/>
              </a:rPr>
              <a:t>These facilities cater to the vast population residing in this region. These healthcare facilities include various private and government  hospitals such as – VPS Rockland,  </a:t>
            </a:r>
            <a:r>
              <a:rPr lang="en-US" sz="2800" dirty="0" err="1" smtClean="0">
                <a:latin typeface="Times New Roman" pitchFamily="18" charset="0"/>
                <a:cs typeface="Times New Roman" pitchFamily="18" charset="0"/>
              </a:rPr>
              <a:t>Bhagat</a:t>
            </a:r>
            <a:r>
              <a:rPr lang="en-US" sz="2800" dirty="0" smtClean="0">
                <a:latin typeface="Times New Roman" pitchFamily="18" charset="0"/>
                <a:cs typeface="Times New Roman" pitchFamily="18" charset="0"/>
              </a:rPr>
              <a:t> Chandra Hospital, Venkateshwar etc.</a:t>
            </a:r>
          </a:p>
          <a:p>
            <a:pPr algn="just">
              <a:buFont typeface="Wingdings" pitchFamily="2" charset="2"/>
              <a:buChar char="Ø"/>
            </a:pPr>
            <a:r>
              <a:rPr lang="en-US" sz="2800" dirty="0" smtClean="0">
                <a:latin typeface="Times New Roman" pitchFamily="18" charset="0"/>
                <a:cs typeface="Times New Roman" pitchFamily="18" charset="0"/>
              </a:rPr>
              <a:t> The current market players that have been taken into consideration for this study are:-</a:t>
            </a:r>
          </a:p>
          <a:p>
            <a:pPr lvl="0" algn="just"/>
            <a:r>
              <a:rPr lang="en-US" sz="2800" dirty="0" smtClean="0">
                <a:latin typeface="Times New Roman" pitchFamily="18" charset="0"/>
                <a:cs typeface="Times New Roman" pitchFamily="18" charset="0"/>
              </a:rPr>
              <a:t>Venkateshwar Hospital</a:t>
            </a:r>
          </a:p>
          <a:p>
            <a:pPr lvl="0" algn="just"/>
            <a:r>
              <a:rPr lang="en-US" sz="2800" dirty="0" smtClean="0">
                <a:latin typeface="Times New Roman" pitchFamily="18" charset="0"/>
                <a:cs typeface="Times New Roman" pitchFamily="18" charset="0"/>
              </a:rPr>
              <a:t>Artemis Hospital</a:t>
            </a:r>
          </a:p>
          <a:p>
            <a:pPr lvl="0" algn="just"/>
            <a:r>
              <a:rPr lang="en-US" sz="2800" dirty="0" smtClean="0">
                <a:latin typeface="Times New Roman" pitchFamily="18" charset="0"/>
                <a:cs typeface="Times New Roman" pitchFamily="18" charset="0"/>
              </a:rPr>
              <a:t>FMRI</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600200"/>
          </a:xfrm>
        </p:spPr>
        <p:txBody>
          <a:bodyPr>
            <a:normAutofit/>
          </a:bodyPr>
          <a:lstStyle/>
          <a:p>
            <a:pPr lvl="0"/>
            <a:r>
              <a:rPr lang="en-US" sz="4000" b="1" u="sng" dirty="0" smtClean="0">
                <a:latin typeface="Times New Roman" pitchFamily="18" charset="0"/>
                <a:cs typeface="Times New Roman" pitchFamily="18" charset="0"/>
              </a:rPr>
              <a:t>Pricing Strategy for Obs  &amp; Gynae  department:-</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752600"/>
            <a:ext cx="8610600" cy="4800600"/>
          </a:xfrm>
        </p:spPr>
        <p:txBody>
          <a:bodyPr>
            <a:normAutofit lnSpcReduction="10000"/>
          </a:bodyPr>
          <a:lstStyle/>
          <a:p>
            <a:endParaRPr lang="en-US" dirty="0" smtClean="0"/>
          </a:p>
          <a:p>
            <a:pPr algn="just"/>
            <a:r>
              <a:rPr lang="en-US" dirty="0" smtClean="0">
                <a:latin typeface="Times New Roman" pitchFamily="18" charset="0"/>
                <a:cs typeface="Times New Roman" pitchFamily="18" charset="0"/>
              </a:rPr>
              <a:t>While taking into considerations the current major market players, we have proposed to use a competitive pricing strategy since our hospital is a new entrant in the market.</a:t>
            </a:r>
          </a:p>
          <a:p>
            <a:pPr algn="just"/>
            <a:r>
              <a:rPr lang="en-US" dirty="0" smtClean="0">
                <a:latin typeface="Times New Roman" pitchFamily="18" charset="0"/>
                <a:cs typeface="Times New Roman" pitchFamily="18" charset="0"/>
              </a:rPr>
              <a:t>Competitive pricing can be defined as setting the price of a product or service based on the prices competition is charging for their services.</a:t>
            </a:r>
          </a:p>
          <a:p>
            <a:pPr algn="just"/>
            <a:r>
              <a:rPr lang="en-US" dirty="0" smtClean="0">
                <a:latin typeface="Times New Roman" pitchFamily="18" charset="0"/>
                <a:cs typeface="Times New Roman" pitchFamily="18" charset="0"/>
              </a:rPr>
              <a:t> It involves setting a price based upon analysis and research compiled from the target market .</a:t>
            </a:r>
          </a:p>
          <a:p>
            <a:endParaRPr lang="en-US" dirty="0" smtClean="0"/>
          </a:p>
          <a:p>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r>
              <a:rPr lang="en-US" dirty="0" smtClean="0">
                <a:latin typeface="Times New Roman" pitchFamily="18" charset="0"/>
                <a:cs typeface="Times New Roman" pitchFamily="18" charset="0"/>
              </a:rPr>
              <a:t>According to competitive pricing we have placed our pricing in relation to Venkateshwar Hospital since it is our immediate competitor and not with other two organizations since –</a:t>
            </a:r>
          </a:p>
          <a:p>
            <a:pPr>
              <a:buFont typeface="Wingdings" pitchFamily="2" charset="2"/>
              <a:buChar char="Ø"/>
            </a:pPr>
            <a:r>
              <a:rPr lang="en-US" dirty="0" smtClean="0">
                <a:latin typeface="Times New Roman" pitchFamily="18" charset="0"/>
                <a:cs typeface="Times New Roman" pitchFamily="18" charset="0"/>
              </a:rPr>
              <a:t>Artemis is a 50 bedded hospital.</a:t>
            </a:r>
          </a:p>
          <a:p>
            <a:pPr>
              <a:buFont typeface="Wingdings" pitchFamily="2" charset="2"/>
              <a:buChar char="Ø"/>
            </a:pPr>
            <a:r>
              <a:rPr lang="en-US" dirty="0" smtClean="0">
                <a:latin typeface="Times New Roman" pitchFamily="18" charset="0"/>
                <a:cs typeface="Times New Roman" pitchFamily="18" charset="0"/>
              </a:rPr>
              <a:t>&amp; FMRI is an established brand and therefore have higher prices for its treatments.</a:t>
            </a:r>
          </a:p>
          <a:p>
            <a:r>
              <a:rPr lang="en-US" dirty="0" smtClean="0">
                <a:latin typeface="Times New Roman" pitchFamily="18" charset="0"/>
                <a:cs typeface="Times New Roman" pitchFamily="18" charset="0"/>
              </a:rPr>
              <a:t>In this study we have placed our  rack rates below the prices of venkateshwar hospital and for the rest of the room categories, an increment  is added to the base rack rates.</a:t>
            </a:r>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990600"/>
          </a:xfrm>
        </p:spPr>
        <p:txBody>
          <a:bodyPr>
            <a:normAutofit/>
          </a:bodyPr>
          <a:lstStyle/>
          <a:p>
            <a:r>
              <a:rPr lang="en-US" sz="4000" u="sng" dirty="0" smtClean="0">
                <a:latin typeface="Times New Roman" pitchFamily="18" charset="0"/>
                <a:cs typeface="Times New Roman" pitchFamily="18" charset="0"/>
              </a:rPr>
              <a:t>Schedule Of Charges</a:t>
            </a:r>
            <a:endParaRPr lang="en-US" sz="4000" u="sng"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458200" cy="5105400"/>
          </a:xfrm>
        </p:spPr>
        <p:txBody>
          <a:bodyPr/>
          <a:lstStyle/>
          <a:p>
            <a:r>
              <a:rPr lang="en-US" sz="2600" dirty="0" smtClean="0">
                <a:latin typeface="Times New Roman" pitchFamily="18" charset="0"/>
                <a:cs typeface="Times New Roman" pitchFamily="18" charset="0"/>
              </a:rPr>
              <a:t>The Schedule of Charges of certain major procedures (with assumed figures due to confidentiality issues) are shown below</a:t>
            </a:r>
          </a:p>
          <a:p>
            <a:endParaRPr lang="en-US" dirty="0" smtClean="0"/>
          </a:p>
          <a:p>
            <a:endParaRPr lang="en-US" dirty="0"/>
          </a:p>
        </p:txBody>
      </p:sp>
      <p:pic>
        <p:nvPicPr>
          <p:cNvPr id="6" name="Picture 5"/>
          <p:cNvPicPr/>
          <p:nvPr/>
        </p:nvPicPr>
        <p:blipFill>
          <a:blip r:embed="rId2"/>
          <a:srcRect l="6410" t="24625" r="45673" b="49549"/>
          <a:stretch>
            <a:fillRect/>
          </a:stretch>
        </p:blipFill>
        <p:spPr bwMode="auto">
          <a:xfrm>
            <a:off x="1600200" y="3200400"/>
            <a:ext cx="60198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762000"/>
          </a:xfrm>
        </p:spPr>
        <p:txBody>
          <a:bodyPr>
            <a:normAutofit/>
          </a:bodyPr>
          <a:lstStyle/>
          <a:p>
            <a:r>
              <a:rPr lang="en-US" dirty="0" smtClean="0"/>
              <a:t> </a:t>
            </a:r>
            <a:r>
              <a:rPr lang="en-US" sz="4000" b="1" u="sng" dirty="0" smtClean="0">
                <a:latin typeface="Times New Roman" pitchFamily="18" charset="0"/>
                <a:cs typeface="Times New Roman" pitchFamily="18" charset="0"/>
              </a:rPr>
              <a:t>Conclusion: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8915400" cy="5334000"/>
          </a:xfrm>
        </p:spPr>
        <p:txBody>
          <a:bodyPr>
            <a:noAutofit/>
          </a:bodyPr>
          <a:lstStyle/>
          <a:p>
            <a:pPr algn="just"/>
            <a:r>
              <a:rPr lang="en-US" dirty="0" smtClean="0">
                <a:latin typeface="Times New Roman" pitchFamily="18" charset="0"/>
                <a:cs typeface="Times New Roman" pitchFamily="18" charset="0"/>
              </a:rPr>
              <a:t>After carrying out this study we can conclude that for any organization which is entering a mature market, it is important to understand the current market trends, current market segmentation &amp; competitors positioning so that they can place themselves in the market at such a position where they can provide affordable treatment to the patients as well as survive in the market. </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685800"/>
          </a:xfrm>
        </p:spPr>
        <p:txBody>
          <a:bodyPr>
            <a:normAutofit/>
          </a:bodyPr>
          <a:lstStyle/>
          <a:p>
            <a:pPr algn="l"/>
            <a:r>
              <a:rPr lang="en-US" sz="3600" b="1" u="sng" dirty="0" smtClean="0">
                <a:latin typeface="Times New Roman" pitchFamily="18" charset="0"/>
                <a:cs typeface="Times New Roman" pitchFamily="18" charset="0"/>
              </a:rPr>
              <a:t>About</a:t>
            </a:r>
            <a:r>
              <a:rPr lang="en-US" sz="3600" u="sng" dirty="0" smtClean="0">
                <a:latin typeface="Times New Roman" pitchFamily="18" charset="0"/>
                <a:cs typeface="Times New Roman" pitchFamily="18" charset="0"/>
              </a:rPr>
              <a:t> </a:t>
            </a:r>
            <a:r>
              <a:rPr lang="en-US" sz="3600" b="1" u="sng" dirty="0" smtClean="0">
                <a:latin typeface="Times New Roman" pitchFamily="18" charset="0"/>
                <a:cs typeface="Times New Roman" pitchFamily="18" charset="0"/>
              </a:rPr>
              <a:t>the Organization</a:t>
            </a:r>
            <a:r>
              <a:rPr lang="en-US" sz="3600" u="sng" dirty="0" smtClean="0">
                <a:latin typeface="Times New Roman" pitchFamily="18" charset="0"/>
                <a:cs typeface="Times New Roman" pitchFamily="18" charset="0"/>
              </a:rPr>
              <a:t>:-</a:t>
            </a:r>
            <a:endParaRPr lang="en-US" sz="3600" u="sng"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915400" cy="5562600"/>
          </a:xfrm>
        </p:spPr>
        <p:txBody>
          <a:bodyPr>
            <a:normAutofit/>
          </a:bodyPr>
          <a:lstStyle/>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r>
              <a:rPr lang="en-US" sz="2800" dirty="0" err="1" smtClean="0">
                <a:latin typeface="Times New Roman" pitchFamily="18" charset="0"/>
                <a:cs typeface="Times New Roman" pitchFamily="18" charset="0"/>
              </a:rPr>
              <a:t>Aakash</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Healthcare is a Private Limited Company (AHPL</a:t>
            </a:r>
            <a:r>
              <a:rPr lang="en-US" sz="2800"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is a subsidiary of the prestigious Aakash Group </a:t>
            </a:r>
            <a:r>
              <a:rPr lang="en-US" sz="2800" dirty="0" smtClean="0">
                <a:latin typeface="Times New Roman" pitchFamily="18" charset="0"/>
                <a:cs typeface="Times New Roman" pitchFamily="18" charset="0"/>
              </a:rPr>
              <a:t>.</a:t>
            </a:r>
          </a:p>
          <a:p>
            <a:pPr algn="just">
              <a:buNone/>
            </a:pPr>
            <a:r>
              <a:rPr lang="en-US" sz="2800" dirty="0" smtClean="0">
                <a:latin typeface="Times New Roman" pitchFamily="18" charset="0"/>
                <a:cs typeface="Times New Roman" pitchFamily="18" charset="0"/>
              </a:rPr>
              <a:t> </a:t>
            </a:r>
            <a:endParaRPr lang="en-IN" sz="2800" dirty="0" smtClean="0">
              <a:latin typeface="Times New Roman" pitchFamily="18" charset="0"/>
              <a:cs typeface="Times New Roman" pitchFamily="18" charset="0"/>
            </a:endParaRPr>
          </a:p>
        </p:txBody>
      </p:sp>
      <p:pic>
        <p:nvPicPr>
          <p:cNvPr id="4" name="Picture 1" descr="Hospital Pic.jpg"/>
          <p:cNvPicPr>
            <a:picLocks noChangeAspect="1"/>
          </p:cNvPicPr>
          <p:nvPr/>
        </p:nvPicPr>
        <p:blipFill>
          <a:blip r:embed="rId2"/>
          <a:srcRect/>
          <a:stretch>
            <a:fillRect/>
          </a:stretch>
        </p:blipFill>
        <p:spPr bwMode="auto">
          <a:xfrm>
            <a:off x="1676400" y="1219200"/>
            <a:ext cx="5098186" cy="30750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7498080" cy="4800600"/>
          </a:xfrm>
        </p:spPr>
        <p:txBody>
          <a:bodyPr/>
          <a:lstStyle/>
          <a:p>
            <a:r>
              <a:rPr lang="en-US" dirty="0" smtClean="0">
                <a:latin typeface="Times New Roman" pitchFamily="18" charset="0"/>
                <a:cs typeface="Times New Roman" pitchFamily="18" charset="0"/>
              </a:rPr>
              <a:t>In this study we have compared the pricing of three market players i.e. Venkateshwar Hospital, Artemis Hospital and FMRI Hospital. After comparing them, we have proposed our pricing strategy in such a way that our rack rates are below the venkateshwar’s rack rate.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a:bodyPr>
          <a:lstStyle/>
          <a:p>
            <a:r>
              <a:rPr lang="en-US" sz="4000" u="sng" dirty="0" smtClean="0">
                <a:latin typeface="Times New Roman" pitchFamily="18" charset="0"/>
                <a:cs typeface="Times New Roman" pitchFamily="18" charset="0"/>
              </a:rPr>
              <a:t>Recommendation:-</a:t>
            </a:r>
            <a:endParaRPr lang="en-US" sz="4000" u="sng" dirty="0">
              <a:latin typeface="Times New Roman" pitchFamily="18" charset="0"/>
              <a:cs typeface="Times New Roman" pitchFamily="18" charset="0"/>
            </a:endParaRPr>
          </a:p>
        </p:txBody>
      </p:sp>
      <p:sp>
        <p:nvSpPr>
          <p:cNvPr id="3" name="Content Placeholder 2"/>
          <p:cNvSpPr>
            <a:spLocks noGrp="1"/>
          </p:cNvSpPr>
          <p:nvPr>
            <p:ph idx="1"/>
          </p:nvPr>
        </p:nvSpPr>
        <p:spPr>
          <a:xfrm>
            <a:off x="533400" y="1447800"/>
            <a:ext cx="8400288" cy="4800600"/>
          </a:xfrm>
        </p:spPr>
        <p:txBody>
          <a:bodyPr>
            <a:normAutofit/>
          </a:bodyPr>
          <a:lstStyle/>
          <a:p>
            <a:pPr algn="just"/>
            <a:r>
              <a:rPr lang="en-US" dirty="0" smtClean="0">
                <a:latin typeface="Times New Roman" pitchFamily="18" charset="0"/>
                <a:cs typeface="Times New Roman" pitchFamily="18" charset="0"/>
              </a:rPr>
              <a:t>In this study, competitive pricing strategy is recommended since this strategy is made for an upcoming hospital in an mature market where we already have strong market players who are providing the same services</a:t>
            </a:r>
            <a:r>
              <a:rPr lang="en-US" sz="2800" dirty="0" smtClean="0"/>
              <a:t>.</a:t>
            </a:r>
          </a:p>
          <a:p>
            <a:pPr algn="just"/>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sz="4300" u="sng"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Limitations:-</a:t>
            </a:r>
            <a:endParaRPr lang="en-US" sz="4000" u="sng" dirty="0" smtClean="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In this study the pricing strategies of only three hospitals have been taken into consideration.</a:t>
            </a:r>
          </a:p>
          <a:p>
            <a:pPr lvl="0"/>
            <a:r>
              <a:rPr lang="en-US" sz="2600" dirty="0" smtClean="0">
                <a:latin typeface="Times New Roman" pitchFamily="18" charset="0"/>
                <a:cs typeface="Times New Roman" pitchFamily="18" charset="0"/>
              </a:rPr>
              <a:t>The data used in this study is secondary in nature.</a:t>
            </a:r>
          </a:p>
          <a:p>
            <a:pPr lvl="0"/>
            <a:r>
              <a:rPr lang="en-US" sz="2600" dirty="0" smtClean="0">
                <a:latin typeface="Times New Roman" pitchFamily="18" charset="0"/>
                <a:cs typeface="Times New Roman" pitchFamily="18" charset="0"/>
              </a:rPr>
              <a:t>Due to confidentiality issues real data is not presented here.</a:t>
            </a:r>
          </a:p>
          <a:p>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pPr algn="ctr"/>
            <a:r>
              <a:rPr lang="en-US" sz="4000" b="1" u="sng" dirty="0" smtClean="0">
                <a:latin typeface="Times New Roman" pitchFamily="18" charset="0"/>
                <a:cs typeface="Times New Roman" pitchFamily="18" charset="0"/>
              </a:rPr>
              <a:t>References</a:t>
            </a:r>
            <a:endParaRPr lang="en-US" sz="40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876800"/>
          </a:xfrm>
        </p:spPr>
        <p:txBody>
          <a:bodyPr>
            <a:normAutofit fontScale="55000" lnSpcReduction="20000"/>
          </a:bodyPr>
          <a:lstStyle/>
          <a:p>
            <a:pPr lvl="0"/>
            <a:r>
              <a:rPr lang="en-US" sz="4200" dirty="0" smtClean="0">
                <a:latin typeface="Times New Roman" pitchFamily="18" charset="0"/>
                <a:cs typeface="Times New Roman" pitchFamily="18" charset="0"/>
              </a:rPr>
              <a:t>(htpp://www.ncbi.nlm.nih.gov/pmc/articles/PMC2761791/)(Articles from Journal of Health, Population, and Nutrition, courtesy of </a:t>
            </a:r>
            <a:r>
              <a:rPr lang="en-US" sz="4200" b="1" dirty="0" err="1" smtClean="0">
                <a:latin typeface="Times New Roman" pitchFamily="18" charset="0"/>
                <a:cs typeface="Times New Roman" pitchFamily="18" charset="0"/>
              </a:rPr>
              <a:t>BioMed</a:t>
            </a:r>
            <a:r>
              <a:rPr lang="en-US" sz="4200" b="1" dirty="0" smtClean="0">
                <a:latin typeface="Times New Roman" pitchFamily="18" charset="0"/>
                <a:cs typeface="Times New Roman" pitchFamily="18" charset="0"/>
              </a:rPr>
              <a:t> Central)</a:t>
            </a:r>
            <a:endParaRPr lang="en-US" sz="4200" dirty="0" smtClean="0">
              <a:latin typeface="Times New Roman" pitchFamily="18" charset="0"/>
              <a:cs typeface="Times New Roman" pitchFamily="18" charset="0"/>
            </a:endParaRPr>
          </a:p>
          <a:p>
            <a:pPr lvl="0"/>
            <a:r>
              <a:rPr lang="en-US" sz="4200" u="sng" dirty="0" smtClean="0">
                <a:latin typeface="Times New Roman" pitchFamily="18" charset="0"/>
                <a:cs typeface="Times New Roman" pitchFamily="18" charset="0"/>
                <a:hlinkClick r:id="rId2"/>
              </a:rPr>
              <a:t>https://www.ncbi.nlm.nih.gov/pmc/articles/PMC2865678/</a:t>
            </a:r>
            <a:r>
              <a:rPr lang="en-US" sz="4200" u="sng" dirty="0" smtClean="0">
                <a:latin typeface="Times New Roman" pitchFamily="18" charset="0"/>
                <a:cs typeface="Times New Roman" pitchFamily="18" charset="0"/>
              </a:rPr>
              <a:t> </a:t>
            </a:r>
            <a:endParaRPr lang="en-US" sz="4200" dirty="0" smtClean="0">
              <a:latin typeface="Times New Roman" pitchFamily="18" charset="0"/>
              <a:cs typeface="Times New Roman" pitchFamily="18" charset="0"/>
            </a:endParaRPr>
          </a:p>
          <a:p>
            <a:pPr lvl="0"/>
            <a:r>
              <a:rPr lang="en-US" sz="4200" dirty="0" smtClean="0">
                <a:latin typeface="Times New Roman" pitchFamily="18" charset="0"/>
                <a:cs typeface="Times New Roman" pitchFamily="18" charset="0"/>
              </a:rPr>
              <a:t>http://www.urban.org/sites/default/files/publication/50116/2000212-Addressing-Pricing-Power-in-Health-Care-Markets.pdf</a:t>
            </a:r>
          </a:p>
          <a:p>
            <a:pPr lvl="0"/>
            <a:r>
              <a:rPr lang="en-US" sz="4200" dirty="0" smtClean="0">
                <a:latin typeface="Times New Roman" pitchFamily="18" charset="0"/>
                <a:cs typeface="Times New Roman" pitchFamily="18" charset="0"/>
              </a:rPr>
              <a:t>www.healthcarepricingproject.org/sites/default/.../pricing_variation_manuscript_0.pd</a:t>
            </a:r>
          </a:p>
          <a:p>
            <a:pPr lvl="0"/>
            <a:r>
              <a:rPr lang="en-US" sz="4200" dirty="0" smtClean="0">
                <a:latin typeface="Times New Roman" pitchFamily="18" charset="0"/>
                <a:cs typeface="Times New Roman" pitchFamily="18" charset="0"/>
              </a:rPr>
              <a:t>https://papers.ssrn.com/sol3/Delivery.cfm?abstractid=2526066</a:t>
            </a:r>
          </a:p>
          <a:p>
            <a:pPr lvl="0"/>
            <a:r>
              <a:rPr lang="en-US" sz="4200" u="sng" dirty="0" smtClean="0">
                <a:latin typeface="Times New Roman" pitchFamily="18" charset="0"/>
                <a:cs typeface="Times New Roman" pitchFamily="18" charset="0"/>
                <a:hlinkClick r:id="rId3"/>
              </a:rPr>
              <a:t>www.investopedia.com/terms/c/competitive-pricing.asp</a:t>
            </a:r>
            <a:endParaRPr lang="en-US" sz="4200" dirty="0" smtClean="0">
              <a:latin typeface="Times New Roman" pitchFamily="18" charset="0"/>
              <a:cs typeface="Times New Roman" pitchFamily="18" charset="0"/>
            </a:endParaRPr>
          </a:p>
          <a:p>
            <a:pPr lvl="0"/>
            <a:r>
              <a:rPr lang="en-US" sz="4200" dirty="0" smtClean="0">
                <a:latin typeface="Times New Roman" pitchFamily="18" charset="0"/>
                <a:cs typeface="Times New Roman" pitchFamily="18" charset="0"/>
              </a:rPr>
              <a:t>https://en.wikipedia.org/wiki/Price</a:t>
            </a:r>
          </a:p>
          <a:p>
            <a:pPr lvl="0"/>
            <a:r>
              <a:rPr lang="en-US" sz="4200" dirty="0" smtClean="0">
                <a:latin typeface="Times New Roman" pitchFamily="18" charset="0"/>
                <a:cs typeface="Times New Roman" pitchFamily="18" charset="0"/>
              </a:rPr>
              <a:t>work.chron.com/defining-competitive-hourly-rate-29501.html</a:t>
            </a:r>
          </a:p>
          <a:p>
            <a:pPr lvl="0"/>
            <a:r>
              <a:rPr lang="en-US" sz="4200" dirty="0" smtClean="0">
                <a:latin typeface="Times New Roman" pitchFamily="18" charset="0"/>
                <a:cs typeface="Times New Roman" pitchFamily="18" charset="0"/>
              </a:rPr>
              <a:t>extension.psu.edu/food/entrepreneurs/starting-a-business/price-and-pricing</a:t>
            </a:r>
          </a:p>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latin typeface="Times New Roman" pitchFamily="18" charset="0"/>
                <a:cs typeface="Times New Roman" pitchFamily="18" charset="0"/>
              </a:rPr>
              <a:t>References (Contd.)</a:t>
            </a:r>
            <a:endParaRPr lang="en-US" sz="4000" dirty="0"/>
          </a:p>
        </p:txBody>
      </p:sp>
      <p:sp>
        <p:nvSpPr>
          <p:cNvPr id="3" name="Content Placeholder 2"/>
          <p:cNvSpPr>
            <a:spLocks noGrp="1"/>
          </p:cNvSpPr>
          <p:nvPr>
            <p:ph idx="1"/>
          </p:nvPr>
        </p:nvSpPr>
        <p:spPr/>
        <p:txBody>
          <a:bodyPr>
            <a:normAutofit fontScale="70000" lnSpcReduction="20000"/>
          </a:bodyPr>
          <a:lstStyle/>
          <a:p>
            <a:pPr lvl="0"/>
            <a:r>
              <a:rPr lang="en-US" dirty="0" smtClean="0"/>
              <a:t>economictimes.indiatimes.com/definition/pricing-strategies</a:t>
            </a:r>
          </a:p>
          <a:p>
            <a:pPr lvl="0"/>
            <a:r>
              <a:rPr lang="en-US" u="sng" dirty="0" smtClean="0">
                <a:hlinkClick r:id="rId2"/>
              </a:rPr>
              <a:t>http://smallbusiness.chron.com/definition-pricing-strategy-4686.html</a:t>
            </a:r>
            <a:endParaRPr lang="en-US" dirty="0" smtClean="0"/>
          </a:p>
          <a:p>
            <a:pPr lvl="0"/>
            <a:r>
              <a:rPr lang="en-US" u="sng" dirty="0" smtClean="0">
                <a:hlinkClick r:id="rId3"/>
              </a:rPr>
              <a:t>https://www.lokad.com/competitive-pricing-definitions</a:t>
            </a:r>
            <a:endParaRPr lang="en-US" dirty="0" smtClean="0"/>
          </a:p>
          <a:p>
            <a:pPr lvl="0"/>
            <a:r>
              <a:rPr lang="en-US" u="sng" dirty="0" smtClean="0">
                <a:hlinkClick r:id="rId4"/>
              </a:rPr>
              <a:t>http://economictimes.indiatimes.com/definition/rate-of-return-pricing</a:t>
            </a:r>
            <a:endParaRPr lang="en-US" dirty="0" smtClean="0"/>
          </a:p>
          <a:p>
            <a:pPr lvl="0"/>
            <a:r>
              <a:rPr lang="en-US" u="sng" dirty="0" smtClean="0">
                <a:hlinkClick r:id="rId5"/>
              </a:rPr>
              <a:t>http://www.businessdictionary.com/definition/going-rate-pricing.html</a:t>
            </a:r>
            <a:endParaRPr lang="en-US" dirty="0" smtClean="0"/>
          </a:p>
          <a:p>
            <a:pPr lvl="0"/>
            <a:r>
              <a:rPr lang="en-US" u="sng" dirty="0" smtClean="0">
                <a:hlinkClick r:id="rId6"/>
              </a:rPr>
              <a:t>https://en.wikipedia.org/wiki/Rate_of_return_pricing</a:t>
            </a:r>
            <a:endParaRPr lang="en-US" dirty="0" smtClean="0"/>
          </a:p>
          <a:p>
            <a:pPr lvl="0"/>
            <a:r>
              <a:rPr lang="en-US" dirty="0" smtClean="0"/>
              <a:t>http://www.investopedia.com/terms/p/penetration-pricing.asp</a:t>
            </a:r>
          </a:p>
          <a:p>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t>                               </a:t>
            </a:r>
            <a:r>
              <a:rPr lang="en-US" sz="5400" b="1" u="sng" dirty="0" smtClean="0">
                <a:solidFill>
                  <a:schemeClr val="accent2">
                    <a:lumMod val="75000"/>
                  </a:schemeClr>
                </a:solidFill>
                <a:latin typeface="Times New Roman" pitchFamily="18" charset="0"/>
                <a:cs typeface="Times New Roman" pitchFamily="18" charset="0"/>
              </a:rPr>
              <a:t>Thank You</a:t>
            </a:r>
            <a:endParaRPr lang="en-US" b="1" u="sng" dirty="0">
              <a:solidFill>
                <a:schemeClr val="accent2">
                  <a:lumMod val="75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14400"/>
          </a:xfrm>
        </p:spPr>
        <p:txBody>
          <a:bodyPr>
            <a:normAutofit/>
          </a:bodyPr>
          <a:lstStyle/>
          <a:p>
            <a:pPr algn="ctr"/>
            <a:r>
              <a:rPr lang="en-US" sz="4400" b="1" u="sng" dirty="0" err="1" smtClean="0">
                <a:latin typeface="Times New Roman" pitchFamily="18" charset="0"/>
                <a:cs typeface="Times New Roman" pitchFamily="18" charset="0"/>
              </a:rPr>
              <a:t>Aakash</a:t>
            </a:r>
            <a:r>
              <a:rPr lang="en-US" sz="4400" b="1" u="sng" dirty="0" smtClean="0">
                <a:latin typeface="Times New Roman" pitchFamily="18" charset="0"/>
                <a:cs typeface="Times New Roman" pitchFamily="18" charset="0"/>
              </a:rPr>
              <a:t> Healthcare</a:t>
            </a:r>
            <a:endParaRPr lang="en-US" sz="44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304800" y="1935480"/>
            <a:ext cx="8382000" cy="4389120"/>
          </a:xfrm>
        </p:spPr>
        <p:txBody>
          <a:bodyPr/>
          <a:lstStyle/>
          <a:p>
            <a:pPr algn="just"/>
            <a:r>
              <a:rPr lang="en-US" sz="2600" dirty="0" smtClean="0">
                <a:latin typeface="Times New Roman" pitchFamily="18" charset="0"/>
                <a:cs typeface="Times New Roman" pitchFamily="18" charset="0"/>
              </a:rPr>
              <a:t>It was incorporated on 19</a:t>
            </a:r>
            <a:r>
              <a:rPr lang="en-US" sz="2600" baseline="30000" dirty="0" smtClean="0">
                <a:latin typeface="Times New Roman" pitchFamily="18" charset="0"/>
                <a:cs typeface="Times New Roman" pitchFamily="18" charset="0"/>
              </a:rPr>
              <a:t>th</a:t>
            </a:r>
            <a:r>
              <a:rPr lang="en-US" sz="2600" dirty="0" smtClean="0">
                <a:latin typeface="Times New Roman" pitchFamily="18" charset="0"/>
                <a:cs typeface="Times New Roman" pitchFamily="18" charset="0"/>
              </a:rPr>
              <a:t> November, 2013 by </a:t>
            </a:r>
            <a:r>
              <a:rPr lang="en-IN" sz="2600" dirty="0" smtClean="0">
                <a:latin typeface="Times New Roman" pitchFamily="18" charset="0"/>
                <a:cs typeface="Times New Roman" pitchFamily="18" charset="0"/>
              </a:rPr>
              <a:t>Dr. </a:t>
            </a:r>
            <a:r>
              <a:rPr lang="en-IN" sz="2600" dirty="0" err="1" smtClean="0">
                <a:latin typeface="Times New Roman" pitchFamily="18" charset="0"/>
                <a:cs typeface="Times New Roman" pitchFamily="18" charset="0"/>
              </a:rPr>
              <a:t>Aashish</a:t>
            </a:r>
            <a:r>
              <a:rPr lang="en-IN" sz="2600" dirty="0" smtClean="0">
                <a:latin typeface="Times New Roman" pitchFamily="18" charset="0"/>
                <a:cs typeface="Times New Roman" pitchFamily="18" charset="0"/>
              </a:rPr>
              <a:t> </a:t>
            </a:r>
            <a:r>
              <a:rPr lang="en-IN" sz="2600" dirty="0" err="1" smtClean="0">
                <a:latin typeface="Times New Roman" pitchFamily="18" charset="0"/>
                <a:cs typeface="Times New Roman" pitchFamily="18" charset="0"/>
              </a:rPr>
              <a:t>Chaudhry</a:t>
            </a:r>
            <a:r>
              <a:rPr lang="en-IN" sz="2600" dirty="0" smtClean="0">
                <a:latin typeface="Times New Roman" pitchFamily="18" charset="0"/>
                <a:cs typeface="Times New Roman" pitchFamily="18" charset="0"/>
              </a:rPr>
              <a:t> who is the founder and Managing Director of </a:t>
            </a:r>
            <a:r>
              <a:rPr lang="en-IN" sz="2600" dirty="0" err="1" smtClean="0">
                <a:latin typeface="Times New Roman" pitchFamily="18" charset="0"/>
                <a:cs typeface="Times New Roman" pitchFamily="18" charset="0"/>
              </a:rPr>
              <a:t>Aakash</a:t>
            </a:r>
            <a:r>
              <a:rPr lang="en-IN" sz="2600" dirty="0" smtClean="0">
                <a:latin typeface="Times New Roman" pitchFamily="18" charset="0"/>
                <a:cs typeface="Times New Roman" pitchFamily="18" charset="0"/>
              </a:rPr>
              <a:t> Healthcare.</a:t>
            </a:r>
          </a:p>
          <a:p>
            <a:pPr algn="just"/>
            <a:r>
              <a:rPr lang="en-IN" sz="2600" dirty="0" smtClean="0">
                <a:latin typeface="Times New Roman" pitchFamily="18" charset="0"/>
                <a:cs typeface="Times New Roman" pitchFamily="18" charset="0"/>
              </a:rPr>
              <a:t>It is a state of the art healthcare facility and the first smart hospital in South – West Delhi</a:t>
            </a:r>
          </a:p>
          <a:p>
            <a:pPr algn="just"/>
            <a:r>
              <a:rPr lang="en-IN" sz="2600" dirty="0" smtClean="0">
                <a:latin typeface="Times New Roman" pitchFamily="18" charset="0"/>
                <a:cs typeface="Times New Roman" pitchFamily="18" charset="0"/>
              </a:rPr>
              <a:t>It is build on a plot area of 600 sq. meter with a parking area for about 240  vehicles.</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Autofit/>
          </a:bodyPr>
          <a:lstStyle/>
          <a:p>
            <a:r>
              <a:rPr lang="en-US" sz="4400" b="1" u="sng" dirty="0" smtClean="0">
                <a:latin typeface="Times New Roman" pitchFamily="18" charset="0"/>
                <a:cs typeface="Times New Roman" pitchFamily="18" charset="0"/>
              </a:rPr>
              <a:t>Vision &amp; Mission:</a:t>
            </a: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endParaRPr lang="en-US" sz="4000" dirty="0"/>
          </a:p>
        </p:txBody>
      </p:sp>
      <p:sp>
        <p:nvSpPr>
          <p:cNvPr id="3" name="Content Placeholder 2"/>
          <p:cNvSpPr>
            <a:spLocks noGrp="1"/>
          </p:cNvSpPr>
          <p:nvPr>
            <p:ph idx="1"/>
          </p:nvPr>
        </p:nvSpPr>
        <p:spPr>
          <a:xfrm>
            <a:off x="304800" y="1524000"/>
            <a:ext cx="8534400" cy="4800600"/>
          </a:xfrm>
        </p:spPr>
        <p:txBody>
          <a:bodyPr>
            <a:normAutofit/>
          </a:bodyPr>
          <a:lstStyle/>
          <a:p>
            <a:r>
              <a:rPr lang="en-US" sz="2400" b="1" u="sng" dirty="0" smtClean="0">
                <a:latin typeface="Times New Roman" pitchFamily="18" charset="0"/>
                <a:cs typeface="Times New Roman" pitchFamily="18" charset="0"/>
              </a:rPr>
              <a:t>Vision:-</a:t>
            </a:r>
            <a:endParaRPr lang="en-US" sz="2400" b="1"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To become the most desired healthcare brand by providing compassionate, caring and world class services with the help of talented team of doctors, professionals and latest technology</a:t>
            </a:r>
          </a:p>
          <a:p>
            <a:pPr>
              <a:buNone/>
            </a:pPr>
            <a:endParaRPr lang="en-US" sz="2400" dirty="0" smtClean="0">
              <a:latin typeface="Times New Roman" pitchFamily="18" charset="0"/>
              <a:cs typeface="Times New Roman" pitchFamily="18" charset="0"/>
            </a:endParaRPr>
          </a:p>
          <a:p>
            <a:r>
              <a:rPr lang="en-US" sz="2400" b="1" u="sng" dirty="0" smtClean="0">
                <a:latin typeface="Times New Roman" pitchFamily="18" charset="0"/>
                <a:cs typeface="Times New Roman" pitchFamily="18" charset="0"/>
              </a:rPr>
              <a:t>Mission:-</a:t>
            </a: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To achieve highest patient satisfaction index by delivering patient centric, best healthcare services amongst the local and extended community</a:t>
            </a:r>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52400"/>
            <a:ext cx="8153400" cy="838200"/>
          </a:xfrm>
        </p:spPr>
        <p:txBody>
          <a:bodyPr>
            <a:normAutofit/>
          </a:bodyPr>
          <a:lstStyle/>
          <a:p>
            <a:pPr algn="l"/>
            <a:r>
              <a:rPr lang="en-US" sz="4000" b="1" u="sng" dirty="0" smtClean="0">
                <a:latin typeface="Times New Roman" pitchFamily="18" charset="0"/>
                <a:cs typeface="Times New Roman" pitchFamily="18" charset="0"/>
              </a:rPr>
              <a:t>Core Values:-</a:t>
            </a:r>
            <a:endParaRPr lang="en-US" sz="4000" b="1" u="sng" dirty="0">
              <a:latin typeface="Times New Roman" pitchFamily="18" charset="0"/>
              <a:cs typeface="Times New Roman" pitchFamily="18" charset="0"/>
            </a:endParaRPr>
          </a:p>
        </p:txBody>
      </p:sp>
      <p:sp>
        <p:nvSpPr>
          <p:cNvPr id="5" name="Content Placeholder 4"/>
          <p:cNvSpPr>
            <a:spLocks noGrp="1"/>
          </p:cNvSpPr>
          <p:nvPr>
            <p:ph idx="1"/>
          </p:nvPr>
        </p:nvSpPr>
        <p:spPr>
          <a:xfrm>
            <a:off x="533400" y="990600"/>
            <a:ext cx="8610600" cy="5562600"/>
          </a:xfrm>
        </p:spPr>
        <p:txBody>
          <a:bodyPr>
            <a:normAutofit/>
          </a:bodyPr>
          <a:lstStyle/>
          <a:p>
            <a:r>
              <a:rPr lang="en-US" sz="2000" dirty="0" smtClean="0">
                <a:latin typeface="Times New Roman" pitchFamily="18" charset="0"/>
                <a:cs typeface="Times New Roman" pitchFamily="18" charset="0"/>
              </a:rPr>
              <a:t>I- Integrity</a:t>
            </a:r>
          </a:p>
          <a:p>
            <a:r>
              <a:rPr lang="en-US" sz="2000" dirty="0" smtClean="0">
                <a:latin typeface="Times New Roman" pitchFamily="18" charset="0"/>
                <a:cs typeface="Times New Roman" pitchFamily="18" charset="0"/>
              </a:rPr>
              <a:t>C- Compassion</a:t>
            </a:r>
          </a:p>
          <a:p>
            <a:r>
              <a:rPr lang="en-US" sz="2000" dirty="0" smtClean="0">
                <a:latin typeface="Times New Roman" pitchFamily="18" charset="0"/>
                <a:cs typeface="Times New Roman" pitchFamily="18" charset="0"/>
              </a:rPr>
              <a:t>A- Accountability</a:t>
            </a:r>
          </a:p>
          <a:p>
            <a:r>
              <a:rPr lang="en-US" sz="2000" dirty="0" smtClean="0">
                <a:latin typeface="Times New Roman" pitchFamily="18" charset="0"/>
                <a:cs typeface="Times New Roman" pitchFamily="18" charset="0"/>
              </a:rPr>
              <a:t>R- Respect</a:t>
            </a:r>
          </a:p>
          <a:p>
            <a:r>
              <a:rPr lang="en-US" sz="2000" dirty="0" smtClean="0">
                <a:latin typeface="Times New Roman" pitchFamily="18" charset="0"/>
                <a:cs typeface="Times New Roman" pitchFamily="18" charset="0"/>
              </a:rPr>
              <a:t>E- Excellence</a:t>
            </a:r>
          </a:p>
          <a:p>
            <a:pPr>
              <a:buNone/>
            </a:pPr>
            <a:endParaRPr lang="en-US" sz="2000" b="1" u="sng" dirty="0" smtClean="0">
              <a:solidFill>
                <a:schemeClr val="bg2">
                  <a:lumMod val="25000"/>
                </a:schemeClr>
              </a:solidFill>
              <a:latin typeface="Times New Roman" pitchFamily="18" charset="0"/>
              <a:cs typeface="Times New Roman" pitchFamily="18" charset="0"/>
            </a:endParaRPr>
          </a:p>
          <a:p>
            <a:pPr>
              <a:buNone/>
            </a:pPr>
            <a:r>
              <a:rPr lang="en-US" sz="4000" b="1" u="sng"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Key Specialties-</a:t>
            </a:r>
          </a:p>
          <a:p>
            <a:pPr lvl="0"/>
            <a:r>
              <a:rPr lang="en-US" sz="2000" dirty="0" smtClean="0">
                <a:latin typeface="Times New Roman" pitchFamily="18" charset="0"/>
                <a:cs typeface="Times New Roman" pitchFamily="18" charset="0"/>
              </a:rPr>
              <a:t>Orthopaedics &amp;  Joint Replacement </a:t>
            </a:r>
          </a:p>
          <a:p>
            <a:pPr lvl="0"/>
            <a:r>
              <a:rPr lang="en-US" sz="2000" dirty="0" smtClean="0">
                <a:latin typeface="Times New Roman" pitchFamily="18" charset="0"/>
                <a:cs typeface="Times New Roman" pitchFamily="18" charset="0"/>
              </a:rPr>
              <a:t>Cardiology &amp; Cardiac Surgery </a:t>
            </a:r>
          </a:p>
          <a:p>
            <a:pPr lvl="0"/>
            <a:r>
              <a:rPr lang="en-US" sz="2000" dirty="0" smtClean="0">
                <a:latin typeface="Times New Roman" pitchFamily="18" charset="0"/>
                <a:cs typeface="Times New Roman" pitchFamily="18" charset="0"/>
              </a:rPr>
              <a:t>Mother &amp; Child </a:t>
            </a:r>
          </a:p>
          <a:p>
            <a:pPr lvl="0"/>
            <a:r>
              <a:rPr lang="en-US" sz="2000" dirty="0" smtClean="0">
                <a:latin typeface="Times New Roman" pitchFamily="18" charset="0"/>
                <a:cs typeface="Times New Roman" pitchFamily="18" charset="0"/>
              </a:rPr>
              <a:t>General &amp; Minimal Access Surgery </a:t>
            </a:r>
          </a:p>
          <a:p>
            <a:pPr lvl="0"/>
            <a:r>
              <a:rPr lang="en-US" sz="2000" dirty="0" smtClean="0">
                <a:latin typeface="Times New Roman" pitchFamily="18" charset="0"/>
                <a:cs typeface="Times New Roman" pitchFamily="18" charset="0"/>
              </a:rPr>
              <a:t>Ophthalmology &amp; Refractive Surgery </a:t>
            </a:r>
          </a:p>
          <a:p>
            <a:pPr lvl="0"/>
            <a:r>
              <a:rPr lang="en-US" sz="2000" dirty="0" smtClean="0">
                <a:latin typeface="Times New Roman" pitchFamily="18" charset="0"/>
                <a:cs typeface="Times New Roman" pitchFamily="18" charset="0"/>
              </a:rPr>
              <a:t>Nephrology </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400288" cy="5791200"/>
          </a:xfrm>
        </p:spPr>
        <p:txBody>
          <a:bodyPr/>
          <a:lstStyle/>
          <a:p>
            <a:pPr>
              <a:buNone/>
            </a:pPr>
            <a:r>
              <a:rPr lang="en-US" sz="4800" b="1" dirty="0" smtClean="0">
                <a:latin typeface="Times New Roman" pitchFamily="18" charset="0"/>
                <a:cs typeface="Times New Roman" pitchFamily="18" charset="0"/>
              </a:rPr>
              <a:t>    </a:t>
            </a:r>
            <a:r>
              <a:rPr lang="en-US" sz="4000" b="1" u="sng"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Study Title- </a:t>
            </a:r>
          </a:p>
          <a:p>
            <a:pPr>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To devise price positioning strategy for Obstetrics and Gynaecology department of an upcoming 230 bedded super Specialty hospital in Dwarka region</a:t>
            </a:r>
            <a:r>
              <a:rPr lang="en-US"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838200"/>
          </a:xfrm>
        </p:spPr>
        <p:txBody>
          <a:bodyPr>
            <a:noAutofit/>
          </a:bodyPr>
          <a:lstStyle/>
          <a:p>
            <a:pPr algn="l"/>
            <a:r>
              <a:rPr lang="en-US" sz="4000" b="1" u="sng" dirty="0" smtClean="0">
                <a:latin typeface="Times New Roman" pitchFamily="18" charset="0"/>
                <a:cs typeface="Times New Roman" pitchFamily="18" charset="0"/>
              </a:rPr>
              <a:t>Introduction:-</a:t>
            </a:r>
            <a:endParaRPr lang="en-US" sz="6000" b="1" u="sng" dirty="0"/>
          </a:p>
        </p:txBody>
      </p:sp>
      <p:sp>
        <p:nvSpPr>
          <p:cNvPr id="3" name="Content Placeholder 2"/>
          <p:cNvSpPr>
            <a:spLocks noGrp="1"/>
          </p:cNvSpPr>
          <p:nvPr>
            <p:ph idx="1"/>
          </p:nvPr>
        </p:nvSpPr>
        <p:spPr>
          <a:xfrm>
            <a:off x="457200" y="1143000"/>
            <a:ext cx="8458200" cy="5638800"/>
          </a:xfrm>
        </p:spPr>
        <p:txBody>
          <a:bodyPr>
            <a:normAutofit/>
          </a:bodyPr>
          <a:lstStyle/>
          <a:p>
            <a:endParaRPr lang="en-US" sz="2600" dirty="0" smtClean="0"/>
          </a:p>
          <a:p>
            <a:pPr algn="just"/>
            <a:r>
              <a:rPr lang="en-US" sz="2600" dirty="0" smtClean="0">
                <a:latin typeface="Times New Roman" pitchFamily="18" charset="0"/>
                <a:cs typeface="Times New Roman" pitchFamily="18" charset="0"/>
              </a:rPr>
              <a:t>Price is the quantity of payment or compensation given by one party to another in return for goods and services. </a:t>
            </a:r>
          </a:p>
          <a:p>
            <a:pPr algn="just"/>
            <a:r>
              <a:rPr lang="en-US" sz="2600" dirty="0" smtClean="0">
                <a:latin typeface="Times New Roman" pitchFamily="18" charset="0"/>
                <a:cs typeface="Times New Roman" pitchFamily="18" charset="0"/>
              </a:rPr>
              <a:t>Pricing is the process you need to go through to figure out what price to attach to each unit. Therefore, pricing is a strategic process. </a:t>
            </a:r>
          </a:p>
          <a:p>
            <a:pPr algn="just"/>
            <a:r>
              <a:rPr lang="en-US" sz="2600" dirty="0" smtClean="0">
                <a:latin typeface="Times New Roman" pitchFamily="18" charset="0"/>
                <a:cs typeface="Times New Roman" pitchFamily="18" charset="0"/>
              </a:rPr>
              <a:t>Pricing strategy refers to method companies use to price their products or services.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638800"/>
          </a:xfrm>
        </p:spPr>
        <p:txBody>
          <a:bodyPr>
            <a:normAutofit/>
          </a:bodyPr>
          <a:lstStyle/>
          <a:p>
            <a:r>
              <a:rPr lang="en-US" sz="2400" dirty="0" smtClean="0">
                <a:latin typeface="Times New Roman" pitchFamily="18" charset="0"/>
                <a:cs typeface="Times New Roman" pitchFamily="18" charset="0"/>
              </a:rPr>
              <a:t>In terms of healthcare industry, it can be defined as the expenses incurred by a healthcare provider in providing care. </a:t>
            </a:r>
          </a:p>
          <a:p>
            <a:r>
              <a:rPr lang="en-US" sz="2400" dirty="0" smtClean="0">
                <a:latin typeface="Times New Roman" pitchFamily="18" charset="0"/>
                <a:cs typeface="Times New Roman" pitchFamily="18" charset="0"/>
              </a:rPr>
              <a:t>In today’s scenario, there are various pricing strategies used by the healthcare providers such as-</a:t>
            </a:r>
          </a:p>
          <a:p>
            <a:pPr>
              <a:buFont typeface="Wingdings" pitchFamily="2" charset="2"/>
              <a:buChar char="Ø"/>
            </a:pPr>
            <a:r>
              <a:rPr lang="en-US" sz="2400" dirty="0" smtClean="0">
                <a:latin typeface="Times New Roman" pitchFamily="18" charset="0"/>
                <a:cs typeface="Times New Roman" pitchFamily="18" charset="0"/>
              </a:rPr>
              <a:t>Mark Up Pricing</a:t>
            </a:r>
          </a:p>
          <a:p>
            <a:pPr>
              <a:buFont typeface="Wingdings" pitchFamily="2" charset="2"/>
              <a:buChar char="Ø"/>
            </a:pPr>
            <a:r>
              <a:rPr lang="en-US" sz="2400" dirty="0" smtClean="0">
                <a:latin typeface="Times New Roman" pitchFamily="18" charset="0"/>
                <a:cs typeface="Times New Roman" pitchFamily="18" charset="0"/>
              </a:rPr>
              <a:t>Rate of Return Pricing</a:t>
            </a:r>
          </a:p>
          <a:p>
            <a:pPr>
              <a:buFont typeface="Wingdings" pitchFamily="2" charset="2"/>
              <a:buChar char="Ø"/>
            </a:pPr>
            <a:r>
              <a:rPr lang="en-US" sz="2400" dirty="0" smtClean="0">
                <a:latin typeface="Times New Roman" pitchFamily="18" charset="0"/>
                <a:cs typeface="Times New Roman" pitchFamily="18" charset="0"/>
              </a:rPr>
              <a:t>Perceived Value Pricing</a:t>
            </a:r>
          </a:p>
          <a:p>
            <a:pPr>
              <a:buFont typeface="Wingdings" pitchFamily="2" charset="2"/>
              <a:buChar char="Ø"/>
            </a:pPr>
            <a:r>
              <a:rPr lang="en-US" sz="2400" dirty="0" smtClean="0">
                <a:latin typeface="Times New Roman" pitchFamily="18" charset="0"/>
                <a:cs typeface="Times New Roman" pitchFamily="18" charset="0"/>
              </a:rPr>
              <a:t>Competitive Pricing</a:t>
            </a:r>
          </a:p>
          <a:p>
            <a:pPr>
              <a:buFont typeface="Wingdings" pitchFamily="2" charset="2"/>
              <a:buChar char="Ø"/>
            </a:pPr>
            <a:r>
              <a:rPr lang="en-US" sz="2400" dirty="0" smtClean="0">
                <a:latin typeface="Times New Roman" pitchFamily="18" charset="0"/>
                <a:cs typeface="Times New Roman" pitchFamily="18" charset="0"/>
              </a:rPr>
              <a:t>Penetration pricing</a:t>
            </a:r>
          </a:p>
          <a:p>
            <a:pPr>
              <a:buNone/>
            </a:pP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792162"/>
          </a:xfrm>
        </p:spPr>
        <p:txBody>
          <a:bodyPr>
            <a:normAutofit/>
          </a:bodyPr>
          <a:lstStyle/>
          <a:p>
            <a:pPr algn="l"/>
            <a:r>
              <a:rPr lang="en-US" dirty="0" smtClean="0"/>
              <a:t> </a:t>
            </a:r>
            <a:r>
              <a:rPr lang="en-US" sz="4400" b="1" u="sng" dirty="0" smtClean="0">
                <a:latin typeface="Times New Roman" pitchFamily="18" charset="0"/>
                <a:cs typeface="Times New Roman" pitchFamily="18" charset="0"/>
              </a:rPr>
              <a:t>Problem Statement</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10600" cy="5410200"/>
          </a:xfrm>
        </p:spPr>
        <p:txBody>
          <a:bodyPr>
            <a:normAutofit fontScale="77500" lnSpcReduction="20000"/>
          </a:bodyPr>
          <a:lstStyle/>
          <a:p>
            <a:pPr algn="just"/>
            <a:r>
              <a:rPr lang="en-US" dirty="0" smtClean="0">
                <a:latin typeface="Times New Roman" pitchFamily="18" charset="0"/>
                <a:cs typeface="Times New Roman" pitchFamily="18" charset="0"/>
              </a:rPr>
              <a:t>Price positioning is a critical activity during the launch of any product or service because of a very simple reason that it helps the customer relate with the product on various levels. It defines the market segment it caters to, It specifies the client base it targets, so on and so forth.</a:t>
            </a:r>
          </a:p>
          <a:p>
            <a:pPr algn="just">
              <a:buNone/>
            </a:pP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Price positioning is a relatively uphill task if the product is new or the market is virgin. For an existing product/ service, all that needs to be taken care of is the competitor segment, their offerings and their respective price positioning.</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Here, we are in the process of launching a 230 bedded facility, price positioning for its Obs &amp; Gynae department has to be in lines with current market trends of nearest competitors. In order to ensure the same, we need to identify a pricing strategy.</a:t>
            </a:r>
          </a:p>
          <a:p>
            <a:endParaRPr lang="en-US" dirty="0" smtClean="0"/>
          </a:p>
          <a:p>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817</TotalTime>
  <Words>995</Words>
  <Application>Microsoft Office PowerPoint</Application>
  <PresentationFormat>On-screen Show (4:3)</PresentationFormat>
  <Paragraphs>145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Solstice</vt:lpstr>
      <vt:lpstr>Dissertation   training At Aakash Healthcare Delhi   On PRICE POSITIONING OF OBS. &amp; GAYNAE DEPT. IN AN UPCOMING HOSPITAL IN DWARKA REGION  Under the guidance of Dr. Sumesh </vt:lpstr>
      <vt:lpstr>About the Organization:-</vt:lpstr>
      <vt:lpstr>Aakash Healthcare</vt:lpstr>
      <vt:lpstr>Vision &amp; Mission: </vt:lpstr>
      <vt:lpstr>Core Values:-</vt:lpstr>
      <vt:lpstr>Slide 6</vt:lpstr>
      <vt:lpstr>Introduction:-</vt:lpstr>
      <vt:lpstr>Slide 8</vt:lpstr>
      <vt:lpstr> Problem Statement</vt:lpstr>
      <vt:lpstr>Rationale Of Study:- </vt:lpstr>
      <vt:lpstr>Slide 11</vt:lpstr>
      <vt:lpstr>  Research Methodology</vt:lpstr>
      <vt:lpstr>Results:- Demographic &amp; Social profile of Dwarka</vt:lpstr>
      <vt:lpstr>Slide 14</vt:lpstr>
      <vt:lpstr>Current Market Players:- </vt:lpstr>
      <vt:lpstr>Pricing Strategy for Obs  &amp; Gynae  department:-</vt:lpstr>
      <vt:lpstr>Slide 17</vt:lpstr>
      <vt:lpstr>Schedule Of Charges</vt:lpstr>
      <vt:lpstr> Conclusion:</vt:lpstr>
      <vt:lpstr>Slide 20</vt:lpstr>
      <vt:lpstr>Recommendation:-</vt:lpstr>
      <vt:lpstr>Slide 22</vt:lpstr>
      <vt:lpstr>References</vt:lpstr>
      <vt:lpstr>References (Contd.)</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training At Aakash Healthcare Delhi   On PRICE POSITIONING OF OBS. &amp; GAYNAE DEPT. IN AN UPCOMING HOSPITAL IN DWARKA REGION  Under the guidance of Dr. Sumesh</dc:title>
  <dc:creator>acer</dc:creator>
  <cp:lastModifiedBy>acer</cp:lastModifiedBy>
  <cp:revision>61</cp:revision>
  <dcterms:created xsi:type="dcterms:W3CDTF">2017-05-14T17:47:44Z</dcterms:created>
  <dcterms:modified xsi:type="dcterms:W3CDTF">2017-05-30T17:16:00Z</dcterms:modified>
</cp:coreProperties>
</file>