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60" r:id="rId3"/>
    <p:sldId id="261" r:id="rId4"/>
    <p:sldId id="262" r:id="rId5"/>
    <p:sldId id="257" r:id="rId6"/>
    <p:sldId id="259" r:id="rId7"/>
    <p:sldId id="272" r:id="rId8"/>
    <p:sldId id="274" r:id="rId9"/>
    <p:sldId id="275" r:id="rId10"/>
    <p:sldId id="277" r:id="rId11"/>
    <p:sldId id="276" r:id="rId12"/>
    <p:sldId id="278" r:id="rId13"/>
    <p:sldId id="279" r:id="rId14"/>
    <p:sldId id="280" r:id="rId15"/>
    <p:sldId id="281" r:id="rId16"/>
    <p:sldId id="269" r:id="rId17"/>
    <p:sldId id="270" r:id="rId18"/>
    <p:sldId id="271" r:id="rId19"/>
    <p:sldId id="283"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13536615971241292"/>
          <c:y val="3.4838378726094903E-2"/>
          <c:w val="0.79827489405939023"/>
          <c:h val="0.92150117750976912"/>
        </c:manualLayout>
      </c:layout>
      <c:barChart>
        <c:barDir val="bar"/>
        <c:grouping val="clustered"/>
        <c:varyColors val="0"/>
        <c:ser>
          <c:idx val="0"/>
          <c:order val="0"/>
          <c:invertIfNegative val="0"/>
          <c:cat>
            <c:strRef>
              <c:f>Sheet5!$A$2:$A$26</c:f>
              <c:strCache>
                <c:ptCount val="25"/>
                <c:pt idx="0">
                  <c:v>Case-1</c:v>
                </c:pt>
                <c:pt idx="1">
                  <c:v>Case-2</c:v>
                </c:pt>
                <c:pt idx="2">
                  <c:v>Case-3</c:v>
                </c:pt>
                <c:pt idx="3">
                  <c:v>Case-4</c:v>
                </c:pt>
                <c:pt idx="4">
                  <c:v>Case-5</c:v>
                </c:pt>
                <c:pt idx="5">
                  <c:v>Case-6</c:v>
                </c:pt>
                <c:pt idx="6">
                  <c:v>Case-7</c:v>
                </c:pt>
                <c:pt idx="7">
                  <c:v>Case-8</c:v>
                </c:pt>
                <c:pt idx="8">
                  <c:v>Case-9</c:v>
                </c:pt>
                <c:pt idx="9">
                  <c:v>Case-10</c:v>
                </c:pt>
                <c:pt idx="10">
                  <c:v>Case-11</c:v>
                </c:pt>
                <c:pt idx="11">
                  <c:v>Case-12</c:v>
                </c:pt>
                <c:pt idx="12">
                  <c:v>Case-13</c:v>
                </c:pt>
                <c:pt idx="13">
                  <c:v>Case-14</c:v>
                </c:pt>
                <c:pt idx="14">
                  <c:v>Case-15</c:v>
                </c:pt>
                <c:pt idx="15">
                  <c:v>Case-16</c:v>
                </c:pt>
                <c:pt idx="16">
                  <c:v>Case-17</c:v>
                </c:pt>
                <c:pt idx="17">
                  <c:v>Case-18</c:v>
                </c:pt>
                <c:pt idx="18">
                  <c:v>Case-19</c:v>
                </c:pt>
                <c:pt idx="19">
                  <c:v>Case-20</c:v>
                </c:pt>
                <c:pt idx="20">
                  <c:v>Case-21</c:v>
                </c:pt>
                <c:pt idx="21">
                  <c:v>Case-22</c:v>
                </c:pt>
                <c:pt idx="22">
                  <c:v>Case-23</c:v>
                </c:pt>
                <c:pt idx="23">
                  <c:v>Case-24</c:v>
                </c:pt>
                <c:pt idx="24">
                  <c:v>Case-25</c:v>
                </c:pt>
              </c:strCache>
            </c:strRef>
          </c:cat>
          <c:val>
            <c:numRef>
              <c:f>Sheet5!$B$2:$B$26</c:f>
              <c:numCache>
                <c:formatCode>General</c:formatCode>
                <c:ptCount val="25"/>
                <c:pt idx="0">
                  <c:v>15</c:v>
                </c:pt>
                <c:pt idx="1">
                  <c:v>8</c:v>
                </c:pt>
                <c:pt idx="2">
                  <c:v>10</c:v>
                </c:pt>
                <c:pt idx="3">
                  <c:v>12</c:v>
                </c:pt>
                <c:pt idx="4">
                  <c:v>15</c:v>
                </c:pt>
                <c:pt idx="5">
                  <c:v>18</c:v>
                </c:pt>
                <c:pt idx="6">
                  <c:v>30</c:v>
                </c:pt>
                <c:pt idx="7">
                  <c:v>15</c:v>
                </c:pt>
                <c:pt idx="8">
                  <c:v>18</c:v>
                </c:pt>
                <c:pt idx="9">
                  <c:v>20</c:v>
                </c:pt>
                <c:pt idx="10">
                  <c:v>25</c:v>
                </c:pt>
                <c:pt idx="11">
                  <c:v>30</c:v>
                </c:pt>
                <c:pt idx="12">
                  <c:v>25</c:v>
                </c:pt>
                <c:pt idx="13">
                  <c:v>25</c:v>
                </c:pt>
                <c:pt idx="14">
                  <c:v>20</c:v>
                </c:pt>
                <c:pt idx="15">
                  <c:v>18</c:v>
                </c:pt>
                <c:pt idx="16">
                  <c:v>15</c:v>
                </c:pt>
                <c:pt idx="17">
                  <c:v>12</c:v>
                </c:pt>
                <c:pt idx="18">
                  <c:v>10</c:v>
                </c:pt>
                <c:pt idx="19">
                  <c:v>40</c:v>
                </c:pt>
                <c:pt idx="20">
                  <c:v>27</c:v>
                </c:pt>
                <c:pt idx="21">
                  <c:v>30</c:v>
                </c:pt>
                <c:pt idx="22">
                  <c:v>45</c:v>
                </c:pt>
                <c:pt idx="23">
                  <c:v>15</c:v>
                </c:pt>
                <c:pt idx="24">
                  <c:v>20</c:v>
                </c:pt>
              </c:numCache>
            </c:numRef>
          </c:val>
        </c:ser>
        <c:dLbls>
          <c:showLegendKey val="0"/>
          <c:showVal val="1"/>
          <c:showCatName val="0"/>
          <c:showSerName val="0"/>
          <c:showPercent val="0"/>
          <c:showBubbleSize val="0"/>
        </c:dLbls>
        <c:gapWidth val="75"/>
        <c:axId val="128083840"/>
        <c:axId val="128085376"/>
      </c:barChart>
      <c:catAx>
        <c:axId val="128083840"/>
        <c:scaling>
          <c:orientation val="minMax"/>
        </c:scaling>
        <c:delete val="0"/>
        <c:axPos val="l"/>
        <c:majorTickMark val="none"/>
        <c:minorTickMark val="none"/>
        <c:tickLblPos val="nextTo"/>
        <c:crossAx val="128085376"/>
        <c:crosses val="autoZero"/>
        <c:auto val="1"/>
        <c:lblAlgn val="ctr"/>
        <c:lblOffset val="100"/>
        <c:noMultiLvlLbl val="0"/>
      </c:catAx>
      <c:valAx>
        <c:axId val="128085376"/>
        <c:scaling>
          <c:orientation val="minMax"/>
        </c:scaling>
        <c:delete val="0"/>
        <c:axPos val="b"/>
        <c:numFmt formatCode="General" sourceLinked="1"/>
        <c:majorTickMark val="none"/>
        <c:minorTickMark val="none"/>
        <c:tickLblPos val="nextTo"/>
        <c:crossAx val="12808384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42"/>
    </mc:Choice>
    <mc:Fallback>
      <c:style val="42"/>
    </mc:Fallback>
  </mc:AlternateContent>
  <c:chart>
    <c:title>
      <c:layout>
        <c:manualLayout>
          <c:xMode val="edge"/>
          <c:yMode val="edge"/>
          <c:x val="0.43659413871739461"/>
          <c:y val="7.7402022447805433E-2"/>
        </c:manualLayout>
      </c:layout>
      <c:overlay val="0"/>
    </c:title>
    <c:autoTitleDeleted val="0"/>
    <c:plotArea>
      <c:layout/>
      <c:pieChart>
        <c:varyColors val="1"/>
        <c:ser>
          <c:idx val="0"/>
          <c:order val="0"/>
          <c:dLbls>
            <c:dLblPos val="bestFit"/>
            <c:showLegendKey val="0"/>
            <c:showVal val="0"/>
            <c:showCatName val="0"/>
            <c:showSerName val="0"/>
            <c:showPercent val="1"/>
            <c:showBubbleSize val="0"/>
            <c:showLeaderLines val="1"/>
          </c:dLbls>
          <c:cat>
            <c:strRef>
              <c:f>Sheet4!$A$27:$A$28</c:f>
              <c:strCache>
                <c:ptCount val="2"/>
                <c:pt idx="0">
                  <c:v>Entry to ward and call for PAC</c:v>
                </c:pt>
                <c:pt idx="1">
                  <c:v>PAC call and PAC Review</c:v>
                </c:pt>
              </c:strCache>
            </c:strRef>
          </c:cat>
          <c:val>
            <c:numRef>
              <c:f>Sheet4!$B$27:$B$28</c:f>
              <c:numCache>
                <c:formatCode>0.00%</c:formatCode>
                <c:ptCount val="2"/>
                <c:pt idx="0">
                  <c:v>0.27050000000000002</c:v>
                </c:pt>
                <c:pt idx="1">
                  <c:v>0.71789999999999998</c:v>
                </c:pt>
              </c:numCache>
            </c:numRef>
          </c:val>
        </c:ser>
        <c:dLbls>
          <c:dLblPos val="bestFit"/>
          <c:showLegendKey val="0"/>
          <c:showVal val="0"/>
          <c:showCatName val="0"/>
          <c:showSerName val="0"/>
          <c:showPercent val="1"/>
          <c:showBubbleSize val="0"/>
          <c:showLeaderLines val="1"/>
        </c:dLbls>
        <c:firstSliceAng val="0"/>
      </c:pieChart>
    </c:plotArea>
    <c:legend>
      <c:legendPos val="r"/>
      <c:layout>
        <c:manualLayout>
          <c:xMode val="edge"/>
          <c:yMode val="edge"/>
          <c:x val="0.67538568095654705"/>
          <c:y val="0.21211397441826194"/>
          <c:w val="0.32461431904345289"/>
          <c:h val="0.6205985333949923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barChart>
        <c:barDir val="bar"/>
        <c:grouping val="clustered"/>
        <c:varyColors val="0"/>
        <c:ser>
          <c:idx val="0"/>
          <c:order val="0"/>
          <c:invertIfNegative val="0"/>
          <c:cat>
            <c:strRef>
              <c:f>Sheet5!$A$27:$A$51</c:f>
              <c:strCache>
                <c:ptCount val="25"/>
                <c:pt idx="0">
                  <c:v>Case-26</c:v>
                </c:pt>
                <c:pt idx="1">
                  <c:v>Case-27</c:v>
                </c:pt>
                <c:pt idx="2">
                  <c:v>Case-28</c:v>
                </c:pt>
                <c:pt idx="3">
                  <c:v>Case-29</c:v>
                </c:pt>
                <c:pt idx="4">
                  <c:v>Case-30</c:v>
                </c:pt>
                <c:pt idx="5">
                  <c:v>Case-31</c:v>
                </c:pt>
                <c:pt idx="6">
                  <c:v>Case-32</c:v>
                </c:pt>
                <c:pt idx="7">
                  <c:v>Case-33</c:v>
                </c:pt>
                <c:pt idx="8">
                  <c:v>Case-34</c:v>
                </c:pt>
                <c:pt idx="9">
                  <c:v>Case-35</c:v>
                </c:pt>
                <c:pt idx="10">
                  <c:v>Case-36</c:v>
                </c:pt>
                <c:pt idx="11">
                  <c:v>Case-37</c:v>
                </c:pt>
                <c:pt idx="12">
                  <c:v>Case-38</c:v>
                </c:pt>
                <c:pt idx="13">
                  <c:v>Case-39</c:v>
                </c:pt>
                <c:pt idx="14">
                  <c:v>Case-40</c:v>
                </c:pt>
                <c:pt idx="15">
                  <c:v>Case-41</c:v>
                </c:pt>
                <c:pt idx="16">
                  <c:v>Case-42</c:v>
                </c:pt>
                <c:pt idx="17">
                  <c:v>Case-43</c:v>
                </c:pt>
                <c:pt idx="18">
                  <c:v>Case-44</c:v>
                </c:pt>
                <c:pt idx="19">
                  <c:v>Case-45</c:v>
                </c:pt>
                <c:pt idx="20">
                  <c:v>Case-46</c:v>
                </c:pt>
                <c:pt idx="21">
                  <c:v>Case-47</c:v>
                </c:pt>
                <c:pt idx="22">
                  <c:v>Case-48</c:v>
                </c:pt>
                <c:pt idx="23">
                  <c:v>Case-49</c:v>
                </c:pt>
                <c:pt idx="24">
                  <c:v>Case-50</c:v>
                </c:pt>
              </c:strCache>
            </c:strRef>
          </c:cat>
          <c:val>
            <c:numRef>
              <c:f>Sheet5!$B$27:$B$51</c:f>
              <c:numCache>
                <c:formatCode>General</c:formatCode>
                <c:ptCount val="25"/>
                <c:pt idx="0">
                  <c:v>15</c:v>
                </c:pt>
                <c:pt idx="1">
                  <c:v>20</c:v>
                </c:pt>
                <c:pt idx="2">
                  <c:v>40</c:v>
                </c:pt>
                <c:pt idx="3">
                  <c:v>30</c:v>
                </c:pt>
                <c:pt idx="4">
                  <c:v>51</c:v>
                </c:pt>
                <c:pt idx="5">
                  <c:v>25</c:v>
                </c:pt>
                <c:pt idx="6">
                  <c:v>30</c:v>
                </c:pt>
                <c:pt idx="7">
                  <c:v>15</c:v>
                </c:pt>
                <c:pt idx="8">
                  <c:v>40</c:v>
                </c:pt>
                <c:pt idx="9">
                  <c:v>8</c:v>
                </c:pt>
                <c:pt idx="10">
                  <c:v>25</c:v>
                </c:pt>
                <c:pt idx="11">
                  <c:v>10</c:v>
                </c:pt>
                <c:pt idx="12">
                  <c:v>30</c:v>
                </c:pt>
                <c:pt idx="13">
                  <c:v>45</c:v>
                </c:pt>
                <c:pt idx="14">
                  <c:v>10</c:v>
                </c:pt>
                <c:pt idx="15">
                  <c:v>15</c:v>
                </c:pt>
                <c:pt idx="16">
                  <c:v>20</c:v>
                </c:pt>
                <c:pt idx="17">
                  <c:v>10</c:v>
                </c:pt>
                <c:pt idx="18">
                  <c:v>30</c:v>
                </c:pt>
                <c:pt idx="19">
                  <c:v>45</c:v>
                </c:pt>
                <c:pt idx="20">
                  <c:v>37</c:v>
                </c:pt>
                <c:pt idx="21">
                  <c:v>30</c:v>
                </c:pt>
                <c:pt idx="22">
                  <c:v>18</c:v>
                </c:pt>
                <c:pt idx="23">
                  <c:v>25</c:v>
                </c:pt>
                <c:pt idx="24">
                  <c:v>30</c:v>
                </c:pt>
              </c:numCache>
            </c:numRef>
          </c:val>
        </c:ser>
        <c:dLbls>
          <c:showLegendKey val="0"/>
          <c:showVal val="1"/>
          <c:showCatName val="0"/>
          <c:showSerName val="0"/>
          <c:showPercent val="0"/>
          <c:showBubbleSize val="0"/>
        </c:dLbls>
        <c:gapWidth val="75"/>
        <c:axId val="128986496"/>
        <c:axId val="128992384"/>
      </c:barChart>
      <c:catAx>
        <c:axId val="128986496"/>
        <c:scaling>
          <c:orientation val="minMax"/>
        </c:scaling>
        <c:delete val="0"/>
        <c:axPos val="l"/>
        <c:majorTickMark val="none"/>
        <c:minorTickMark val="none"/>
        <c:tickLblPos val="nextTo"/>
        <c:crossAx val="128992384"/>
        <c:crosses val="autoZero"/>
        <c:auto val="1"/>
        <c:lblAlgn val="ctr"/>
        <c:lblOffset val="100"/>
        <c:noMultiLvlLbl val="0"/>
      </c:catAx>
      <c:valAx>
        <c:axId val="128992384"/>
        <c:scaling>
          <c:orientation val="minMax"/>
        </c:scaling>
        <c:delete val="0"/>
        <c:axPos val="b"/>
        <c:numFmt formatCode="General" sourceLinked="1"/>
        <c:majorTickMark val="none"/>
        <c:minorTickMark val="none"/>
        <c:tickLblPos val="nextTo"/>
        <c:crossAx val="1289864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barChart>
        <c:barDir val="bar"/>
        <c:grouping val="clustered"/>
        <c:varyColors val="0"/>
        <c:ser>
          <c:idx val="0"/>
          <c:order val="0"/>
          <c:invertIfNegative val="0"/>
          <c:cat>
            <c:strRef>
              <c:f>Sheet6!$A$1:$A$25</c:f>
              <c:strCache>
                <c:ptCount val="25"/>
                <c:pt idx="0">
                  <c:v>Case-1</c:v>
                </c:pt>
                <c:pt idx="1">
                  <c:v>Case-2</c:v>
                </c:pt>
                <c:pt idx="2">
                  <c:v>Case-3</c:v>
                </c:pt>
                <c:pt idx="3">
                  <c:v>Case-4</c:v>
                </c:pt>
                <c:pt idx="4">
                  <c:v>Case-5</c:v>
                </c:pt>
                <c:pt idx="5">
                  <c:v>Case-6</c:v>
                </c:pt>
                <c:pt idx="6">
                  <c:v>Case-7</c:v>
                </c:pt>
                <c:pt idx="7">
                  <c:v>Case-8</c:v>
                </c:pt>
                <c:pt idx="8">
                  <c:v>Case-9</c:v>
                </c:pt>
                <c:pt idx="9">
                  <c:v>Case-10</c:v>
                </c:pt>
                <c:pt idx="10">
                  <c:v>Case-11</c:v>
                </c:pt>
                <c:pt idx="11">
                  <c:v>Case-12</c:v>
                </c:pt>
                <c:pt idx="12">
                  <c:v>Case-13</c:v>
                </c:pt>
                <c:pt idx="13">
                  <c:v>Case-14</c:v>
                </c:pt>
                <c:pt idx="14">
                  <c:v>Case-15</c:v>
                </c:pt>
                <c:pt idx="15">
                  <c:v>Case-16</c:v>
                </c:pt>
                <c:pt idx="16">
                  <c:v>Case-17</c:v>
                </c:pt>
                <c:pt idx="17">
                  <c:v>Case-18</c:v>
                </c:pt>
                <c:pt idx="18">
                  <c:v>Case-19</c:v>
                </c:pt>
                <c:pt idx="19">
                  <c:v>Case-20</c:v>
                </c:pt>
                <c:pt idx="20">
                  <c:v>Case-21</c:v>
                </c:pt>
                <c:pt idx="21">
                  <c:v>Case-22</c:v>
                </c:pt>
                <c:pt idx="22">
                  <c:v>Case-23</c:v>
                </c:pt>
                <c:pt idx="23">
                  <c:v>Case-24</c:v>
                </c:pt>
                <c:pt idx="24">
                  <c:v>Case-25</c:v>
                </c:pt>
              </c:strCache>
            </c:strRef>
          </c:cat>
          <c:val>
            <c:numRef>
              <c:f>Sheet6!$B$1:$B$25</c:f>
              <c:numCache>
                <c:formatCode>General</c:formatCode>
                <c:ptCount val="25"/>
                <c:pt idx="0">
                  <c:v>30</c:v>
                </c:pt>
                <c:pt idx="1">
                  <c:v>75</c:v>
                </c:pt>
                <c:pt idx="2">
                  <c:v>102</c:v>
                </c:pt>
                <c:pt idx="3">
                  <c:v>5</c:v>
                </c:pt>
                <c:pt idx="4">
                  <c:v>5</c:v>
                </c:pt>
                <c:pt idx="5">
                  <c:v>60</c:v>
                </c:pt>
                <c:pt idx="6">
                  <c:v>75</c:v>
                </c:pt>
                <c:pt idx="7">
                  <c:v>37</c:v>
                </c:pt>
                <c:pt idx="8">
                  <c:v>65</c:v>
                </c:pt>
                <c:pt idx="9">
                  <c:v>75</c:v>
                </c:pt>
                <c:pt idx="10">
                  <c:v>60</c:v>
                </c:pt>
                <c:pt idx="11">
                  <c:v>65</c:v>
                </c:pt>
                <c:pt idx="12">
                  <c:v>70</c:v>
                </c:pt>
                <c:pt idx="13">
                  <c:v>30</c:v>
                </c:pt>
                <c:pt idx="14">
                  <c:v>75</c:v>
                </c:pt>
                <c:pt idx="15">
                  <c:v>102</c:v>
                </c:pt>
                <c:pt idx="16">
                  <c:v>5</c:v>
                </c:pt>
                <c:pt idx="17">
                  <c:v>5</c:v>
                </c:pt>
                <c:pt idx="18">
                  <c:v>85</c:v>
                </c:pt>
                <c:pt idx="19">
                  <c:v>60</c:v>
                </c:pt>
                <c:pt idx="20">
                  <c:v>55</c:v>
                </c:pt>
                <c:pt idx="21">
                  <c:v>75</c:v>
                </c:pt>
                <c:pt idx="22">
                  <c:v>90</c:v>
                </c:pt>
                <c:pt idx="23">
                  <c:v>100</c:v>
                </c:pt>
                <c:pt idx="24">
                  <c:v>50</c:v>
                </c:pt>
              </c:numCache>
            </c:numRef>
          </c:val>
        </c:ser>
        <c:dLbls>
          <c:showLegendKey val="0"/>
          <c:showVal val="1"/>
          <c:showCatName val="0"/>
          <c:showSerName val="0"/>
          <c:showPercent val="0"/>
          <c:showBubbleSize val="0"/>
        </c:dLbls>
        <c:gapWidth val="75"/>
        <c:axId val="211702912"/>
        <c:axId val="211704448"/>
      </c:barChart>
      <c:catAx>
        <c:axId val="211702912"/>
        <c:scaling>
          <c:orientation val="minMax"/>
        </c:scaling>
        <c:delete val="0"/>
        <c:axPos val="l"/>
        <c:majorTickMark val="none"/>
        <c:minorTickMark val="none"/>
        <c:tickLblPos val="nextTo"/>
        <c:crossAx val="211704448"/>
        <c:crosses val="autoZero"/>
        <c:auto val="1"/>
        <c:lblAlgn val="ctr"/>
        <c:lblOffset val="100"/>
        <c:noMultiLvlLbl val="0"/>
      </c:catAx>
      <c:valAx>
        <c:axId val="211704448"/>
        <c:scaling>
          <c:orientation val="minMax"/>
        </c:scaling>
        <c:delete val="0"/>
        <c:axPos val="b"/>
        <c:numFmt formatCode="General" sourceLinked="1"/>
        <c:majorTickMark val="none"/>
        <c:minorTickMark val="none"/>
        <c:tickLblPos val="nextTo"/>
        <c:crossAx val="2117029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barChart>
        <c:barDir val="bar"/>
        <c:grouping val="clustered"/>
        <c:varyColors val="0"/>
        <c:ser>
          <c:idx val="0"/>
          <c:order val="0"/>
          <c:invertIfNegative val="0"/>
          <c:cat>
            <c:strRef>
              <c:f>Sheet6!$A$26:$A$50</c:f>
              <c:strCache>
                <c:ptCount val="25"/>
                <c:pt idx="0">
                  <c:v>Case-26</c:v>
                </c:pt>
                <c:pt idx="1">
                  <c:v>Case-27</c:v>
                </c:pt>
                <c:pt idx="2">
                  <c:v>Case-28</c:v>
                </c:pt>
                <c:pt idx="3">
                  <c:v>Case-29</c:v>
                </c:pt>
                <c:pt idx="4">
                  <c:v>Case-30</c:v>
                </c:pt>
                <c:pt idx="5">
                  <c:v>Case-31</c:v>
                </c:pt>
                <c:pt idx="6">
                  <c:v>Case-32</c:v>
                </c:pt>
                <c:pt idx="7">
                  <c:v>Case-33</c:v>
                </c:pt>
                <c:pt idx="8">
                  <c:v>Case-34</c:v>
                </c:pt>
                <c:pt idx="9">
                  <c:v>Case-35</c:v>
                </c:pt>
                <c:pt idx="10">
                  <c:v>Case-36</c:v>
                </c:pt>
                <c:pt idx="11">
                  <c:v>Case-37</c:v>
                </c:pt>
                <c:pt idx="12">
                  <c:v>Case-38</c:v>
                </c:pt>
                <c:pt idx="13">
                  <c:v>Case-39</c:v>
                </c:pt>
                <c:pt idx="14">
                  <c:v>Case-40</c:v>
                </c:pt>
                <c:pt idx="15">
                  <c:v>Case-41</c:v>
                </c:pt>
                <c:pt idx="16">
                  <c:v>Case-42</c:v>
                </c:pt>
                <c:pt idx="17">
                  <c:v>Case-43</c:v>
                </c:pt>
                <c:pt idx="18">
                  <c:v>Case-44</c:v>
                </c:pt>
                <c:pt idx="19">
                  <c:v>Case-45</c:v>
                </c:pt>
                <c:pt idx="20">
                  <c:v>Case-46</c:v>
                </c:pt>
                <c:pt idx="21">
                  <c:v>Case-47</c:v>
                </c:pt>
                <c:pt idx="22">
                  <c:v>Case-48</c:v>
                </c:pt>
                <c:pt idx="23">
                  <c:v>Case-49</c:v>
                </c:pt>
                <c:pt idx="24">
                  <c:v>Case-50</c:v>
                </c:pt>
              </c:strCache>
            </c:strRef>
          </c:cat>
          <c:val>
            <c:numRef>
              <c:f>Sheet6!$B$26:$B$50</c:f>
              <c:numCache>
                <c:formatCode>General</c:formatCode>
                <c:ptCount val="25"/>
                <c:pt idx="0">
                  <c:v>80</c:v>
                </c:pt>
                <c:pt idx="1">
                  <c:v>60</c:v>
                </c:pt>
                <c:pt idx="2">
                  <c:v>70</c:v>
                </c:pt>
                <c:pt idx="3">
                  <c:v>60</c:v>
                </c:pt>
                <c:pt idx="4">
                  <c:v>30</c:v>
                </c:pt>
                <c:pt idx="5">
                  <c:v>75</c:v>
                </c:pt>
                <c:pt idx="6">
                  <c:v>102</c:v>
                </c:pt>
                <c:pt idx="7">
                  <c:v>5</c:v>
                </c:pt>
                <c:pt idx="8">
                  <c:v>5</c:v>
                </c:pt>
                <c:pt idx="9">
                  <c:v>60</c:v>
                </c:pt>
                <c:pt idx="10">
                  <c:v>75</c:v>
                </c:pt>
                <c:pt idx="11">
                  <c:v>37</c:v>
                </c:pt>
                <c:pt idx="12">
                  <c:v>65</c:v>
                </c:pt>
                <c:pt idx="13">
                  <c:v>75</c:v>
                </c:pt>
                <c:pt idx="14">
                  <c:v>90</c:v>
                </c:pt>
                <c:pt idx="15">
                  <c:v>55</c:v>
                </c:pt>
                <c:pt idx="16">
                  <c:v>60</c:v>
                </c:pt>
                <c:pt idx="17">
                  <c:v>90</c:v>
                </c:pt>
                <c:pt idx="18">
                  <c:v>65</c:v>
                </c:pt>
                <c:pt idx="19">
                  <c:v>50</c:v>
                </c:pt>
                <c:pt idx="20">
                  <c:v>87</c:v>
                </c:pt>
                <c:pt idx="21">
                  <c:v>100</c:v>
                </c:pt>
                <c:pt idx="22">
                  <c:v>78</c:v>
                </c:pt>
                <c:pt idx="23">
                  <c:v>90</c:v>
                </c:pt>
                <c:pt idx="24">
                  <c:v>90</c:v>
                </c:pt>
              </c:numCache>
            </c:numRef>
          </c:val>
        </c:ser>
        <c:dLbls>
          <c:showLegendKey val="0"/>
          <c:showVal val="1"/>
          <c:showCatName val="0"/>
          <c:showSerName val="0"/>
          <c:showPercent val="0"/>
          <c:showBubbleSize val="0"/>
        </c:dLbls>
        <c:gapWidth val="75"/>
        <c:axId val="211552896"/>
        <c:axId val="211558784"/>
      </c:barChart>
      <c:catAx>
        <c:axId val="211552896"/>
        <c:scaling>
          <c:orientation val="minMax"/>
        </c:scaling>
        <c:delete val="0"/>
        <c:axPos val="l"/>
        <c:majorTickMark val="none"/>
        <c:minorTickMark val="none"/>
        <c:tickLblPos val="nextTo"/>
        <c:crossAx val="211558784"/>
        <c:crosses val="autoZero"/>
        <c:auto val="1"/>
        <c:lblAlgn val="ctr"/>
        <c:lblOffset val="100"/>
        <c:noMultiLvlLbl val="0"/>
      </c:catAx>
      <c:valAx>
        <c:axId val="211558784"/>
        <c:scaling>
          <c:orientation val="minMax"/>
        </c:scaling>
        <c:delete val="0"/>
        <c:axPos val="b"/>
        <c:numFmt formatCode="General" sourceLinked="1"/>
        <c:majorTickMark val="none"/>
        <c:minorTickMark val="none"/>
        <c:tickLblPos val="nextTo"/>
        <c:crossAx val="21155289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bar"/>
        <c:grouping val="clustered"/>
        <c:varyColors val="0"/>
        <c:ser>
          <c:idx val="0"/>
          <c:order val="0"/>
          <c:invertIfNegative val="0"/>
          <c:cat>
            <c:strRef>
              <c:f>Sheet7!$A$1:$A$25</c:f>
              <c:strCache>
                <c:ptCount val="25"/>
                <c:pt idx="0">
                  <c:v>Case-1</c:v>
                </c:pt>
                <c:pt idx="1">
                  <c:v>Case-2</c:v>
                </c:pt>
                <c:pt idx="2">
                  <c:v>Case-3</c:v>
                </c:pt>
                <c:pt idx="3">
                  <c:v>Case-4</c:v>
                </c:pt>
                <c:pt idx="4">
                  <c:v>Case-5</c:v>
                </c:pt>
                <c:pt idx="5">
                  <c:v>Case-6</c:v>
                </c:pt>
                <c:pt idx="6">
                  <c:v>Case-7</c:v>
                </c:pt>
                <c:pt idx="7">
                  <c:v>Case-8</c:v>
                </c:pt>
                <c:pt idx="8">
                  <c:v>Case-9</c:v>
                </c:pt>
                <c:pt idx="9">
                  <c:v>Case-10</c:v>
                </c:pt>
                <c:pt idx="10">
                  <c:v>Case-11</c:v>
                </c:pt>
                <c:pt idx="11">
                  <c:v>Case-12</c:v>
                </c:pt>
                <c:pt idx="12">
                  <c:v>Case-13</c:v>
                </c:pt>
                <c:pt idx="13">
                  <c:v>Case-14</c:v>
                </c:pt>
                <c:pt idx="14">
                  <c:v>Case-15</c:v>
                </c:pt>
                <c:pt idx="15">
                  <c:v>Case-16</c:v>
                </c:pt>
                <c:pt idx="16">
                  <c:v>Case-17</c:v>
                </c:pt>
                <c:pt idx="17">
                  <c:v>Case-18</c:v>
                </c:pt>
                <c:pt idx="18">
                  <c:v>Case-19</c:v>
                </c:pt>
                <c:pt idx="19">
                  <c:v>Case-20</c:v>
                </c:pt>
                <c:pt idx="20">
                  <c:v>Case-21</c:v>
                </c:pt>
                <c:pt idx="21">
                  <c:v>Case-22</c:v>
                </c:pt>
                <c:pt idx="22">
                  <c:v>Case-23</c:v>
                </c:pt>
                <c:pt idx="23">
                  <c:v>Case-24</c:v>
                </c:pt>
                <c:pt idx="24">
                  <c:v>Case-25</c:v>
                </c:pt>
              </c:strCache>
            </c:strRef>
          </c:cat>
          <c:val>
            <c:numRef>
              <c:f>Sheet7!$B$1:$B$25</c:f>
              <c:numCache>
                <c:formatCode>General</c:formatCode>
                <c:ptCount val="25"/>
                <c:pt idx="0">
                  <c:v>279</c:v>
                </c:pt>
                <c:pt idx="1">
                  <c:v>160</c:v>
                </c:pt>
                <c:pt idx="2">
                  <c:v>170</c:v>
                </c:pt>
                <c:pt idx="3">
                  <c:v>161</c:v>
                </c:pt>
                <c:pt idx="4">
                  <c:v>335</c:v>
                </c:pt>
                <c:pt idx="5">
                  <c:v>125</c:v>
                </c:pt>
                <c:pt idx="6">
                  <c:v>120.05</c:v>
                </c:pt>
                <c:pt idx="7">
                  <c:v>114</c:v>
                </c:pt>
                <c:pt idx="8">
                  <c:v>118</c:v>
                </c:pt>
                <c:pt idx="9">
                  <c:v>280</c:v>
                </c:pt>
                <c:pt idx="10">
                  <c:v>155</c:v>
                </c:pt>
                <c:pt idx="11">
                  <c:v>360</c:v>
                </c:pt>
                <c:pt idx="12">
                  <c:v>225</c:v>
                </c:pt>
                <c:pt idx="13">
                  <c:v>60</c:v>
                </c:pt>
                <c:pt idx="14">
                  <c:v>375</c:v>
                </c:pt>
                <c:pt idx="15">
                  <c:v>253</c:v>
                </c:pt>
                <c:pt idx="16">
                  <c:v>35</c:v>
                </c:pt>
                <c:pt idx="17">
                  <c:v>515</c:v>
                </c:pt>
                <c:pt idx="18">
                  <c:v>77</c:v>
                </c:pt>
                <c:pt idx="19">
                  <c:v>80</c:v>
                </c:pt>
                <c:pt idx="20">
                  <c:v>145</c:v>
                </c:pt>
                <c:pt idx="21">
                  <c:v>180</c:v>
                </c:pt>
                <c:pt idx="22">
                  <c:v>175</c:v>
                </c:pt>
                <c:pt idx="23">
                  <c:v>225</c:v>
                </c:pt>
                <c:pt idx="24">
                  <c:v>360</c:v>
                </c:pt>
              </c:numCache>
            </c:numRef>
          </c:val>
        </c:ser>
        <c:dLbls>
          <c:showLegendKey val="0"/>
          <c:showVal val="1"/>
          <c:showCatName val="0"/>
          <c:showSerName val="0"/>
          <c:showPercent val="0"/>
          <c:showBubbleSize val="0"/>
        </c:dLbls>
        <c:gapWidth val="75"/>
        <c:axId val="211838080"/>
        <c:axId val="211839616"/>
      </c:barChart>
      <c:catAx>
        <c:axId val="211838080"/>
        <c:scaling>
          <c:orientation val="minMax"/>
        </c:scaling>
        <c:delete val="0"/>
        <c:axPos val="l"/>
        <c:majorTickMark val="none"/>
        <c:minorTickMark val="none"/>
        <c:tickLblPos val="nextTo"/>
        <c:crossAx val="211839616"/>
        <c:crosses val="autoZero"/>
        <c:auto val="1"/>
        <c:lblAlgn val="ctr"/>
        <c:lblOffset val="100"/>
        <c:noMultiLvlLbl val="0"/>
      </c:catAx>
      <c:valAx>
        <c:axId val="211839616"/>
        <c:scaling>
          <c:orientation val="minMax"/>
        </c:scaling>
        <c:delete val="0"/>
        <c:axPos val="b"/>
        <c:numFmt formatCode="General" sourceLinked="1"/>
        <c:majorTickMark val="none"/>
        <c:minorTickMark val="none"/>
        <c:tickLblPos val="nextTo"/>
        <c:crossAx val="2118380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bar"/>
        <c:grouping val="clustered"/>
        <c:varyColors val="0"/>
        <c:ser>
          <c:idx val="0"/>
          <c:order val="0"/>
          <c:invertIfNegative val="0"/>
          <c:cat>
            <c:strRef>
              <c:f>Sheet7!$A$26:$A$50</c:f>
              <c:strCache>
                <c:ptCount val="25"/>
                <c:pt idx="0">
                  <c:v>Case-26</c:v>
                </c:pt>
                <c:pt idx="1">
                  <c:v>Case-27</c:v>
                </c:pt>
                <c:pt idx="2">
                  <c:v>Case-28</c:v>
                </c:pt>
                <c:pt idx="3">
                  <c:v>Case-29</c:v>
                </c:pt>
                <c:pt idx="4">
                  <c:v>Case-30</c:v>
                </c:pt>
                <c:pt idx="5">
                  <c:v>Case-31</c:v>
                </c:pt>
                <c:pt idx="6">
                  <c:v>Case-32</c:v>
                </c:pt>
                <c:pt idx="7">
                  <c:v>Case-33</c:v>
                </c:pt>
                <c:pt idx="8">
                  <c:v>Case-34</c:v>
                </c:pt>
                <c:pt idx="9">
                  <c:v>Case-35</c:v>
                </c:pt>
                <c:pt idx="10">
                  <c:v>Case-36</c:v>
                </c:pt>
                <c:pt idx="11">
                  <c:v>Case-37</c:v>
                </c:pt>
                <c:pt idx="12">
                  <c:v>Case-38</c:v>
                </c:pt>
                <c:pt idx="13">
                  <c:v>Case-39</c:v>
                </c:pt>
                <c:pt idx="14">
                  <c:v>Case-40</c:v>
                </c:pt>
                <c:pt idx="15">
                  <c:v>Case-41</c:v>
                </c:pt>
                <c:pt idx="16">
                  <c:v>Case-42</c:v>
                </c:pt>
                <c:pt idx="17">
                  <c:v>Case-43</c:v>
                </c:pt>
                <c:pt idx="18">
                  <c:v>Case-44</c:v>
                </c:pt>
                <c:pt idx="19">
                  <c:v>Case-45</c:v>
                </c:pt>
                <c:pt idx="20">
                  <c:v>Case-46</c:v>
                </c:pt>
                <c:pt idx="21">
                  <c:v>Case-47</c:v>
                </c:pt>
                <c:pt idx="22">
                  <c:v>Case-48</c:v>
                </c:pt>
                <c:pt idx="23">
                  <c:v>Case-49</c:v>
                </c:pt>
                <c:pt idx="24">
                  <c:v>Case-50</c:v>
                </c:pt>
              </c:strCache>
            </c:strRef>
          </c:cat>
          <c:val>
            <c:numRef>
              <c:f>Sheet7!$B$26:$B$50</c:f>
              <c:numCache>
                <c:formatCode>General</c:formatCode>
                <c:ptCount val="25"/>
                <c:pt idx="0">
                  <c:v>225</c:v>
                </c:pt>
                <c:pt idx="1">
                  <c:v>60</c:v>
                </c:pt>
                <c:pt idx="2">
                  <c:v>375</c:v>
                </c:pt>
                <c:pt idx="3">
                  <c:v>170</c:v>
                </c:pt>
                <c:pt idx="4">
                  <c:v>225</c:v>
                </c:pt>
                <c:pt idx="5">
                  <c:v>360</c:v>
                </c:pt>
                <c:pt idx="6">
                  <c:v>225</c:v>
                </c:pt>
                <c:pt idx="7">
                  <c:v>60</c:v>
                </c:pt>
                <c:pt idx="8">
                  <c:v>375</c:v>
                </c:pt>
                <c:pt idx="9">
                  <c:v>360</c:v>
                </c:pt>
                <c:pt idx="10">
                  <c:v>225</c:v>
                </c:pt>
                <c:pt idx="11">
                  <c:v>360</c:v>
                </c:pt>
                <c:pt idx="12">
                  <c:v>225</c:v>
                </c:pt>
                <c:pt idx="13">
                  <c:v>60</c:v>
                </c:pt>
                <c:pt idx="14">
                  <c:v>375</c:v>
                </c:pt>
                <c:pt idx="15">
                  <c:v>253</c:v>
                </c:pt>
                <c:pt idx="16">
                  <c:v>35</c:v>
                </c:pt>
                <c:pt idx="17">
                  <c:v>515</c:v>
                </c:pt>
                <c:pt idx="18">
                  <c:v>77</c:v>
                </c:pt>
                <c:pt idx="19">
                  <c:v>80</c:v>
                </c:pt>
                <c:pt idx="20">
                  <c:v>145</c:v>
                </c:pt>
                <c:pt idx="21">
                  <c:v>180</c:v>
                </c:pt>
                <c:pt idx="22">
                  <c:v>175</c:v>
                </c:pt>
                <c:pt idx="23">
                  <c:v>280</c:v>
                </c:pt>
                <c:pt idx="24">
                  <c:v>155</c:v>
                </c:pt>
              </c:numCache>
            </c:numRef>
          </c:val>
        </c:ser>
        <c:dLbls>
          <c:showLegendKey val="0"/>
          <c:showVal val="1"/>
          <c:showCatName val="0"/>
          <c:showSerName val="0"/>
          <c:showPercent val="0"/>
          <c:showBubbleSize val="0"/>
        </c:dLbls>
        <c:gapWidth val="75"/>
        <c:axId val="211946112"/>
        <c:axId val="211956096"/>
      </c:barChart>
      <c:catAx>
        <c:axId val="211946112"/>
        <c:scaling>
          <c:orientation val="minMax"/>
        </c:scaling>
        <c:delete val="0"/>
        <c:axPos val="l"/>
        <c:majorTickMark val="none"/>
        <c:minorTickMark val="none"/>
        <c:tickLblPos val="nextTo"/>
        <c:crossAx val="211956096"/>
        <c:crosses val="autoZero"/>
        <c:auto val="1"/>
        <c:lblAlgn val="ctr"/>
        <c:lblOffset val="100"/>
        <c:noMultiLvlLbl val="0"/>
      </c:catAx>
      <c:valAx>
        <c:axId val="211956096"/>
        <c:scaling>
          <c:orientation val="minMax"/>
        </c:scaling>
        <c:delete val="0"/>
        <c:axPos val="b"/>
        <c:numFmt formatCode="General" sourceLinked="1"/>
        <c:majorTickMark val="none"/>
        <c:minorTickMark val="none"/>
        <c:tickLblPos val="nextTo"/>
        <c:crossAx val="2119461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barChart>
        <c:barDir val="bar"/>
        <c:grouping val="clustered"/>
        <c:varyColors val="0"/>
        <c:ser>
          <c:idx val="0"/>
          <c:order val="0"/>
          <c:invertIfNegative val="0"/>
          <c:cat>
            <c:strRef>
              <c:f>Sheet3!$A$1:$A$25</c:f>
              <c:strCache>
                <c:ptCount val="25"/>
                <c:pt idx="0">
                  <c:v>Case-1</c:v>
                </c:pt>
                <c:pt idx="1">
                  <c:v>Case-2</c:v>
                </c:pt>
                <c:pt idx="2">
                  <c:v>Case-3</c:v>
                </c:pt>
                <c:pt idx="3">
                  <c:v>Case-4</c:v>
                </c:pt>
                <c:pt idx="4">
                  <c:v>Case-5</c:v>
                </c:pt>
                <c:pt idx="5">
                  <c:v>Case-6</c:v>
                </c:pt>
                <c:pt idx="6">
                  <c:v>Case-7</c:v>
                </c:pt>
                <c:pt idx="7">
                  <c:v>Case-8</c:v>
                </c:pt>
                <c:pt idx="8">
                  <c:v>Case-9</c:v>
                </c:pt>
                <c:pt idx="9">
                  <c:v>Case-10</c:v>
                </c:pt>
                <c:pt idx="10">
                  <c:v>Case-11</c:v>
                </c:pt>
                <c:pt idx="11">
                  <c:v>Case-12</c:v>
                </c:pt>
                <c:pt idx="12">
                  <c:v>Case-13</c:v>
                </c:pt>
                <c:pt idx="13">
                  <c:v>Case-14</c:v>
                </c:pt>
                <c:pt idx="14">
                  <c:v>Case-15</c:v>
                </c:pt>
                <c:pt idx="15">
                  <c:v>Case-16</c:v>
                </c:pt>
                <c:pt idx="16">
                  <c:v>Case-17</c:v>
                </c:pt>
                <c:pt idx="17">
                  <c:v>Case-18</c:v>
                </c:pt>
                <c:pt idx="18">
                  <c:v>Case-19</c:v>
                </c:pt>
                <c:pt idx="19">
                  <c:v>Case-20</c:v>
                </c:pt>
                <c:pt idx="20">
                  <c:v>Case-21</c:v>
                </c:pt>
                <c:pt idx="21">
                  <c:v>Case-22</c:v>
                </c:pt>
                <c:pt idx="22">
                  <c:v>Case-23</c:v>
                </c:pt>
                <c:pt idx="23">
                  <c:v>Case-24</c:v>
                </c:pt>
                <c:pt idx="24">
                  <c:v>Case-25</c:v>
                </c:pt>
              </c:strCache>
            </c:strRef>
          </c:cat>
          <c:val>
            <c:numRef>
              <c:f>Sheet3!$B$1:$B$25</c:f>
              <c:numCache>
                <c:formatCode>General</c:formatCode>
                <c:ptCount val="25"/>
                <c:pt idx="0">
                  <c:v>60</c:v>
                </c:pt>
                <c:pt idx="1">
                  <c:v>29</c:v>
                </c:pt>
                <c:pt idx="2">
                  <c:v>75</c:v>
                </c:pt>
                <c:pt idx="3">
                  <c:v>147</c:v>
                </c:pt>
                <c:pt idx="4">
                  <c:v>155</c:v>
                </c:pt>
                <c:pt idx="5">
                  <c:v>97</c:v>
                </c:pt>
                <c:pt idx="6">
                  <c:v>90</c:v>
                </c:pt>
                <c:pt idx="7">
                  <c:v>79</c:v>
                </c:pt>
                <c:pt idx="8">
                  <c:v>55</c:v>
                </c:pt>
                <c:pt idx="9">
                  <c:v>60</c:v>
                </c:pt>
                <c:pt idx="10">
                  <c:v>36</c:v>
                </c:pt>
                <c:pt idx="11">
                  <c:v>85</c:v>
                </c:pt>
                <c:pt idx="12">
                  <c:v>60</c:v>
                </c:pt>
                <c:pt idx="13">
                  <c:v>63</c:v>
                </c:pt>
                <c:pt idx="14">
                  <c:v>100</c:v>
                </c:pt>
                <c:pt idx="15">
                  <c:v>70</c:v>
                </c:pt>
                <c:pt idx="16">
                  <c:v>27</c:v>
                </c:pt>
                <c:pt idx="17">
                  <c:v>119</c:v>
                </c:pt>
                <c:pt idx="18">
                  <c:v>30</c:v>
                </c:pt>
                <c:pt idx="19">
                  <c:v>138</c:v>
                </c:pt>
                <c:pt idx="20">
                  <c:v>75</c:v>
                </c:pt>
                <c:pt idx="21">
                  <c:v>80</c:v>
                </c:pt>
                <c:pt idx="22">
                  <c:v>75</c:v>
                </c:pt>
                <c:pt idx="23">
                  <c:v>155</c:v>
                </c:pt>
                <c:pt idx="24">
                  <c:v>97</c:v>
                </c:pt>
              </c:numCache>
            </c:numRef>
          </c:val>
        </c:ser>
        <c:dLbls>
          <c:showLegendKey val="0"/>
          <c:showVal val="1"/>
          <c:showCatName val="0"/>
          <c:showSerName val="0"/>
          <c:showPercent val="0"/>
          <c:showBubbleSize val="0"/>
        </c:dLbls>
        <c:gapWidth val="75"/>
        <c:axId val="212190336"/>
        <c:axId val="212191872"/>
      </c:barChart>
      <c:catAx>
        <c:axId val="212190336"/>
        <c:scaling>
          <c:orientation val="minMax"/>
        </c:scaling>
        <c:delete val="0"/>
        <c:axPos val="l"/>
        <c:majorTickMark val="none"/>
        <c:minorTickMark val="none"/>
        <c:tickLblPos val="nextTo"/>
        <c:crossAx val="212191872"/>
        <c:crosses val="autoZero"/>
        <c:auto val="1"/>
        <c:lblAlgn val="ctr"/>
        <c:lblOffset val="100"/>
        <c:noMultiLvlLbl val="0"/>
      </c:catAx>
      <c:valAx>
        <c:axId val="212191872"/>
        <c:scaling>
          <c:orientation val="minMax"/>
        </c:scaling>
        <c:delete val="0"/>
        <c:axPos val="b"/>
        <c:numFmt formatCode="General" sourceLinked="1"/>
        <c:majorTickMark val="none"/>
        <c:minorTickMark val="none"/>
        <c:tickLblPos val="nextTo"/>
        <c:crossAx val="21219033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barChart>
        <c:barDir val="bar"/>
        <c:grouping val="clustered"/>
        <c:varyColors val="0"/>
        <c:ser>
          <c:idx val="0"/>
          <c:order val="0"/>
          <c:invertIfNegative val="0"/>
          <c:cat>
            <c:strRef>
              <c:f>Sheet3!$A$26:$A$50</c:f>
              <c:strCache>
                <c:ptCount val="25"/>
                <c:pt idx="0">
                  <c:v>Case-26</c:v>
                </c:pt>
                <c:pt idx="1">
                  <c:v>Case-27</c:v>
                </c:pt>
                <c:pt idx="2">
                  <c:v>Case-28</c:v>
                </c:pt>
                <c:pt idx="3">
                  <c:v>Case-29</c:v>
                </c:pt>
                <c:pt idx="4">
                  <c:v>Case-30</c:v>
                </c:pt>
                <c:pt idx="5">
                  <c:v>Case-31</c:v>
                </c:pt>
                <c:pt idx="6">
                  <c:v>Case-32</c:v>
                </c:pt>
                <c:pt idx="7">
                  <c:v>Case-33</c:v>
                </c:pt>
                <c:pt idx="8">
                  <c:v>Case-34</c:v>
                </c:pt>
                <c:pt idx="9">
                  <c:v>Case-35</c:v>
                </c:pt>
                <c:pt idx="10">
                  <c:v>Case-36</c:v>
                </c:pt>
                <c:pt idx="11">
                  <c:v>Case-37</c:v>
                </c:pt>
                <c:pt idx="12">
                  <c:v>Case-38</c:v>
                </c:pt>
                <c:pt idx="13">
                  <c:v>Case-39</c:v>
                </c:pt>
                <c:pt idx="14">
                  <c:v>Case-40</c:v>
                </c:pt>
                <c:pt idx="15">
                  <c:v>Case-41</c:v>
                </c:pt>
                <c:pt idx="16">
                  <c:v>Case-42</c:v>
                </c:pt>
                <c:pt idx="17">
                  <c:v>Case-43</c:v>
                </c:pt>
                <c:pt idx="18">
                  <c:v>Case-44</c:v>
                </c:pt>
                <c:pt idx="19">
                  <c:v>Case-45</c:v>
                </c:pt>
                <c:pt idx="20">
                  <c:v>Case-46</c:v>
                </c:pt>
                <c:pt idx="21">
                  <c:v>Case-47</c:v>
                </c:pt>
                <c:pt idx="22">
                  <c:v>Case-48</c:v>
                </c:pt>
                <c:pt idx="23">
                  <c:v>Case-49</c:v>
                </c:pt>
                <c:pt idx="24">
                  <c:v>Case-50</c:v>
                </c:pt>
              </c:strCache>
            </c:strRef>
          </c:cat>
          <c:val>
            <c:numRef>
              <c:f>Sheet3!$B$26:$B$50</c:f>
              <c:numCache>
                <c:formatCode>General</c:formatCode>
                <c:ptCount val="25"/>
                <c:pt idx="0">
                  <c:v>90</c:v>
                </c:pt>
                <c:pt idx="1">
                  <c:v>79</c:v>
                </c:pt>
                <c:pt idx="2">
                  <c:v>55</c:v>
                </c:pt>
                <c:pt idx="3">
                  <c:v>60</c:v>
                </c:pt>
                <c:pt idx="4">
                  <c:v>147</c:v>
                </c:pt>
                <c:pt idx="5">
                  <c:v>100</c:v>
                </c:pt>
                <c:pt idx="6">
                  <c:v>70</c:v>
                </c:pt>
                <c:pt idx="7">
                  <c:v>27</c:v>
                </c:pt>
                <c:pt idx="8">
                  <c:v>119</c:v>
                </c:pt>
                <c:pt idx="9">
                  <c:v>85</c:v>
                </c:pt>
                <c:pt idx="10">
                  <c:v>60</c:v>
                </c:pt>
                <c:pt idx="11">
                  <c:v>63</c:v>
                </c:pt>
                <c:pt idx="12">
                  <c:v>100</c:v>
                </c:pt>
                <c:pt idx="13">
                  <c:v>70</c:v>
                </c:pt>
                <c:pt idx="14">
                  <c:v>27</c:v>
                </c:pt>
                <c:pt idx="15">
                  <c:v>119</c:v>
                </c:pt>
                <c:pt idx="16">
                  <c:v>30</c:v>
                </c:pt>
                <c:pt idx="17">
                  <c:v>138</c:v>
                </c:pt>
                <c:pt idx="18">
                  <c:v>75</c:v>
                </c:pt>
                <c:pt idx="19">
                  <c:v>80</c:v>
                </c:pt>
                <c:pt idx="20">
                  <c:v>75</c:v>
                </c:pt>
                <c:pt idx="21">
                  <c:v>77</c:v>
                </c:pt>
                <c:pt idx="22">
                  <c:v>55</c:v>
                </c:pt>
                <c:pt idx="23">
                  <c:v>87</c:v>
                </c:pt>
                <c:pt idx="24">
                  <c:v>65</c:v>
                </c:pt>
              </c:numCache>
            </c:numRef>
          </c:val>
        </c:ser>
        <c:dLbls>
          <c:showLegendKey val="0"/>
          <c:showVal val="1"/>
          <c:showCatName val="0"/>
          <c:showSerName val="0"/>
          <c:showPercent val="0"/>
          <c:showBubbleSize val="0"/>
        </c:dLbls>
        <c:gapWidth val="75"/>
        <c:axId val="128366848"/>
        <c:axId val="209695488"/>
      </c:barChart>
      <c:catAx>
        <c:axId val="128366848"/>
        <c:scaling>
          <c:orientation val="minMax"/>
        </c:scaling>
        <c:delete val="0"/>
        <c:axPos val="l"/>
        <c:majorTickMark val="none"/>
        <c:minorTickMark val="none"/>
        <c:tickLblPos val="nextTo"/>
        <c:crossAx val="209695488"/>
        <c:crosses val="autoZero"/>
        <c:auto val="1"/>
        <c:lblAlgn val="ctr"/>
        <c:lblOffset val="100"/>
        <c:noMultiLvlLbl val="0"/>
      </c:catAx>
      <c:valAx>
        <c:axId val="209695488"/>
        <c:scaling>
          <c:orientation val="minMax"/>
        </c:scaling>
        <c:delete val="0"/>
        <c:axPos val="b"/>
        <c:numFmt formatCode="General" sourceLinked="1"/>
        <c:majorTickMark val="none"/>
        <c:minorTickMark val="none"/>
        <c:tickLblPos val="nextTo"/>
        <c:crossAx val="12836684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plotArea>
      <c:layout/>
      <c:pieChart>
        <c:varyColors val="1"/>
        <c:ser>
          <c:idx val="0"/>
          <c:order val="0"/>
          <c:tx>
            <c:strRef>
              <c:f>Sheet4!$C$12</c:f>
              <c:strCache>
                <c:ptCount val="1"/>
                <c:pt idx="0">
                  <c:v>%mean</c:v>
                </c:pt>
              </c:strCache>
            </c:strRef>
          </c:tx>
          <c:explosion val="25"/>
          <c:dLbls>
            <c:showLegendKey val="0"/>
            <c:showVal val="0"/>
            <c:showCatName val="0"/>
            <c:showSerName val="0"/>
            <c:showPercent val="1"/>
            <c:showBubbleSize val="0"/>
            <c:showLeaderLines val="1"/>
          </c:dLbls>
          <c:cat>
            <c:strRef>
              <c:f>Sheet4!$B$13:$B$16</c:f>
              <c:strCache>
                <c:ptCount val="4"/>
                <c:pt idx="0">
                  <c:v>Entry to ward and call for PAC</c:v>
                </c:pt>
                <c:pt idx="1">
                  <c:v>PAC call and PAC Review</c:v>
                </c:pt>
                <c:pt idx="2">
                  <c:v>Entry in ward and exit to OT</c:v>
                </c:pt>
                <c:pt idx="3">
                  <c:v>Entry to OT and exit from OT</c:v>
                </c:pt>
              </c:strCache>
            </c:strRef>
          </c:cat>
          <c:val>
            <c:numRef>
              <c:f>Sheet4!$C$13:$C$16</c:f>
              <c:numCache>
                <c:formatCode>General</c:formatCode>
                <c:ptCount val="4"/>
                <c:pt idx="0">
                  <c:v>6.18</c:v>
                </c:pt>
                <c:pt idx="1">
                  <c:v>16.399999999999999</c:v>
                </c:pt>
                <c:pt idx="2">
                  <c:v>56.24</c:v>
                </c:pt>
                <c:pt idx="3">
                  <c:v>21.15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384247108000384"/>
          <c:y val="0.16417876151440036"/>
          <c:w val="0.31689826966073686"/>
          <c:h val="0.76417151443792186"/>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8ED1C-7A74-4582-8167-19CB180B0F35}" type="datetimeFigureOut">
              <a:rPr lang="en-IN" smtClean="0"/>
              <a:t>13-05-2017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6FFFC-7CEC-4575-B12A-A7A0619DF587}" type="slidenum">
              <a:rPr lang="en-IN" smtClean="0"/>
              <a:t>‹#›</a:t>
            </a:fld>
            <a:endParaRPr lang="en-IN"/>
          </a:p>
        </p:txBody>
      </p:sp>
    </p:spTree>
    <p:extLst>
      <p:ext uri="{BB962C8B-B14F-4D97-AF65-F5344CB8AC3E}">
        <p14:creationId xmlns:p14="http://schemas.microsoft.com/office/powerpoint/2010/main" val="16898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146FFFC-7CEC-4575-B12A-A7A0619DF587}" type="slidenum">
              <a:rPr lang="en-IN" smtClean="0"/>
              <a:t>5</a:t>
            </a:fld>
            <a:endParaRPr lang="en-IN"/>
          </a:p>
        </p:txBody>
      </p:sp>
    </p:spTree>
    <p:extLst>
      <p:ext uri="{BB962C8B-B14F-4D97-AF65-F5344CB8AC3E}">
        <p14:creationId xmlns:p14="http://schemas.microsoft.com/office/powerpoint/2010/main" val="261274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971B042-B21B-4E1B-B035-0F374252471B}" type="datetimeFigureOut">
              <a:rPr lang="en-IN" smtClean="0"/>
              <a:t>13-05-2017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308130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71B042-B21B-4E1B-B035-0F374252471B}" type="datetimeFigureOut">
              <a:rPr lang="en-IN" smtClean="0"/>
              <a:t>13-05-2017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216780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71B042-B21B-4E1B-B035-0F374252471B}" type="datetimeFigureOut">
              <a:rPr lang="en-IN" smtClean="0"/>
              <a:t>13-05-2017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64163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971B042-B21B-4E1B-B035-0F374252471B}" type="datetimeFigureOut">
              <a:rPr lang="en-IN" smtClean="0"/>
              <a:t>13-05-2017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36890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1B042-B21B-4E1B-B035-0F374252471B}" type="datetimeFigureOut">
              <a:rPr lang="en-IN" smtClean="0"/>
              <a:t>13-05-2017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19282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971B042-B21B-4E1B-B035-0F374252471B}" type="datetimeFigureOut">
              <a:rPr lang="en-IN" smtClean="0"/>
              <a:t>13-05-2017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5551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971B042-B21B-4E1B-B035-0F374252471B}" type="datetimeFigureOut">
              <a:rPr lang="en-IN" smtClean="0"/>
              <a:t>13-05-2017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304863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971B042-B21B-4E1B-B035-0F374252471B}" type="datetimeFigureOut">
              <a:rPr lang="en-IN" smtClean="0"/>
              <a:t>13-05-2017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210797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1B042-B21B-4E1B-B035-0F374252471B}" type="datetimeFigureOut">
              <a:rPr lang="en-IN" smtClean="0"/>
              <a:t>13-05-2017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9115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1B042-B21B-4E1B-B035-0F374252471B}" type="datetimeFigureOut">
              <a:rPr lang="en-IN" smtClean="0"/>
              <a:t>13-05-2017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354316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1B042-B21B-4E1B-B035-0F374252471B}" type="datetimeFigureOut">
              <a:rPr lang="en-IN" smtClean="0"/>
              <a:t>13-05-2017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55DC9B-91CF-4D51-AC22-90871E43D47F}" type="slidenum">
              <a:rPr lang="en-IN" smtClean="0"/>
              <a:t>‹#›</a:t>
            </a:fld>
            <a:endParaRPr lang="en-IN"/>
          </a:p>
        </p:txBody>
      </p:sp>
    </p:spTree>
    <p:extLst>
      <p:ext uri="{BB962C8B-B14F-4D97-AF65-F5344CB8AC3E}">
        <p14:creationId xmlns:p14="http://schemas.microsoft.com/office/powerpoint/2010/main" val="402676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1B042-B21B-4E1B-B035-0F374252471B}" type="datetimeFigureOut">
              <a:rPr lang="en-IN" smtClean="0"/>
              <a:t>13-05-2017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5DC9B-91CF-4D51-AC22-90871E43D47F}" type="slidenum">
              <a:rPr lang="en-IN" smtClean="0"/>
              <a:t>‹#›</a:t>
            </a:fld>
            <a:endParaRPr lang="en-IN"/>
          </a:p>
        </p:txBody>
      </p:sp>
    </p:spTree>
    <p:extLst>
      <p:ext uri="{BB962C8B-B14F-4D97-AF65-F5344CB8AC3E}">
        <p14:creationId xmlns:p14="http://schemas.microsoft.com/office/powerpoint/2010/main" val="168881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st.org.za/uploads/files/dhb0809_22.pdf" TargetMode="External"/><Relationship Id="rId7" Type="http://schemas.openxmlformats.org/officeDocument/2006/relationships/hyperlink" Target="https://www.researchgate.net/post/How_should_Hospital_Average_Length_of_Stay_ALOS_Bed_Occupancy_Rate_BOR_Turnover_Interval_TOI_for_a_state_or_a_country_be_calculated" TargetMode="External"/><Relationship Id="rId2" Type="http://schemas.openxmlformats.org/officeDocument/2006/relationships/hyperlink" Target="http://www.euro.who.int/__data/assets/pdf_file/0011/108848/E85032.pdf" TargetMode="External"/><Relationship Id="rId1" Type="http://schemas.openxmlformats.org/officeDocument/2006/relationships/slideLayout" Target="../slideLayouts/slideLayout2.xml"/><Relationship Id="rId6" Type="http://schemas.openxmlformats.org/officeDocument/2006/relationships/hyperlink" Target="https://www.ncbi.nlm.nih.gov/pubmed/14644968" TargetMode="External"/><Relationship Id="rId5" Type="http://schemas.openxmlformats.org/officeDocument/2006/relationships/hyperlink" Target="http://www.indmedica.com/journals.php?journalid=6&amp;issueid=24&amp;articleid=217&amp;action=article" TargetMode="External"/><Relationship Id="rId4" Type="http://schemas.openxmlformats.org/officeDocument/2006/relationships/hyperlink" Target="http://medind.nic.in/ibl/t08/i3/iblt08i3p14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579296" cy="4608512"/>
          </a:xfrm>
        </p:spPr>
        <p:txBody>
          <a:bodyPr>
            <a:noAutofit/>
          </a:bodyPr>
          <a:lstStyle/>
          <a:p>
            <a:pPr marL="0" indent="0" algn="ctr">
              <a:buNone/>
            </a:pPr>
            <a:r>
              <a:rPr lang="en-IN" sz="3600" dirty="0"/>
              <a:t>“A Study On Surgical Bed Utilisation In Economy Ward, Ground Floor, Max Super Speciality Hospital”</a:t>
            </a:r>
          </a:p>
          <a:p>
            <a:pPr marL="0" indent="0">
              <a:buNone/>
            </a:pPr>
            <a:r>
              <a:rPr lang="en-IN" sz="3600" b="1" dirty="0"/>
              <a:t> </a:t>
            </a:r>
            <a:endParaRPr lang="en-IN" sz="3600" dirty="0"/>
          </a:p>
          <a:p>
            <a:pPr marL="0" indent="0" algn="ctr">
              <a:buNone/>
            </a:pPr>
            <a:r>
              <a:rPr lang="en-IN" sz="3600" b="1" dirty="0"/>
              <a:t>By</a:t>
            </a:r>
            <a:endParaRPr lang="en-IN" sz="3600" dirty="0"/>
          </a:p>
          <a:p>
            <a:pPr marL="0" indent="0" algn="ctr">
              <a:buNone/>
            </a:pPr>
            <a:r>
              <a:rPr lang="en-IN" sz="3600" b="1" dirty="0"/>
              <a:t>PARUL CHANANA</a:t>
            </a:r>
            <a:endParaRPr lang="en-IN" sz="3600" dirty="0"/>
          </a:p>
          <a:p>
            <a:pPr marL="0" indent="0" algn="ctr">
              <a:buNone/>
            </a:pPr>
            <a:endParaRPr lang="en-IN" sz="5400" i="1" dirty="0">
              <a:solidFill>
                <a:schemeClr val="tx2">
                  <a:lumMod val="75000"/>
                </a:schemeClr>
              </a:solidFill>
              <a:latin typeface="Baskerville Old Face" pitchFamily="18" charset="0"/>
            </a:endParaRPr>
          </a:p>
        </p:txBody>
      </p:sp>
    </p:spTree>
    <p:extLst>
      <p:ext uri="{BB962C8B-B14F-4D97-AF65-F5344CB8AC3E}">
        <p14:creationId xmlns:p14="http://schemas.microsoft.com/office/powerpoint/2010/main" val="117195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706090"/>
          </a:xfrm>
        </p:spPr>
        <p:txBody>
          <a:bodyPr>
            <a:normAutofit fontScale="90000"/>
          </a:bodyPr>
          <a:lstStyle/>
          <a:p>
            <a:r>
              <a:rPr lang="en-IN" sz="2700" dirty="0"/>
              <a:t>FIGURE -3: Graph showing the time gap (in minutes) between entry of patients to   ward and exit from ward to OT.</a:t>
            </a:r>
            <a:r>
              <a:rPr lang="en-IN" dirty="0"/>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428554"/>
              </p:ext>
            </p:extLst>
          </p:nvPr>
        </p:nvGraphicFramePr>
        <p:xfrm>
          <a:off x="107504" y="1196752"/>
          <a:ext cx="4248472" cy="5661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90178916"/>
              </p:ext>
            </p:extLst>
          </p:nvPr>
        </p:nvGraphicFramePr>
        <p:xfrm>
          <a:off x="4572000" y="1196752"/>
          <a:ext cx="4320480"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89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fontScale="90000"/>
          </a:bodyPr>
          <a:lstStyle/>
          <a:p>
            <a:r>
              <a:rPr lang="en-IN" sz="2700" dirty="0"/>
              <a:t>FIGURE - 4: Graph showing the time gap (in minutes) between entry of patients to  OT and exit from OT.</a:t>
            </a:r>
            <a:r>
              <a:rPr lang="en-IN" dirty="0"/>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88819"/>
              </p:ext>
            </p:extLst>
          </p:nvPr>
        </p:nvGraphicFramePr>
        <p:xfrm>
          <a:off x="0" y="1340768"/>
          <a:ext cx="4572000"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350398532"/>
              </p:ext>
            </p:extLst>
          </p:nvPr>
        </p:nvGraphicFramePr>
        <p:xfrm>
          <a:off x="4716016" y="1340768"/>
          <a:ext cx="4427984" cy="55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329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u="sng" dirty="0"/>
              <a:t>INTERPRETATION</a:t>
            </a:r>
            <a:r>
              <a:rPr lang="en-IN" dirty="0"/>
              <a:t/>
            </a:r>
            <a:br>
              <a:rPr lang="en-IN" dirty="0"/>
            </a:br>
            <a:endParaRPr lang="en-IN" dirty="0"/>
          </a:p>
        </p:txBody>
      </p:sp>
      <p:sp>
        <p:nvSpPr>
          <p:cNvPr id="3" name="Content Placeholder 2"/>
          <p:cNvSpPr>
            <a:spLocks noGrp="1"/>
          </p:cNvSpPr>
          <p:nvPr>
            <p:ph idx="1"/>
          </p:nvPr>
        </p:nvSpPr>
        <p:spPr>
          <a:xfrm>
            <a:off x="251520" y="908720"/>
            <a:ext cx="8568952" cy="5760640"/>
          </a:xfrm>
        </p:spPr>
        <p:txBody>
          <a:bodyPr>
            <a:normAutofit fontScale="32500" lnSpcReduction="20000"/>
          </a:bodyPr>
          <a:lstStyle/>
          <a:p>
            <a:pPr marL="0" indent="0">
              <a:buNone/>
            </a:pPr>
            <a:r>
              <a:rPr lang="en-IN" sz="6400" b="1" dirty="0" smtClean="0"/>
              <a:t>INTERPRETATION</a:t>
            </a:r>
            <a:r>
              <a:rPr lang="en-IN" sz="6400" b="1" dirty="0"/>
              <a:t>: FIGURE -1</a:t>
            </a:r>
            <a:endParaRPr lang="en-IN" sz="6400" dirty="0"/>
          </a:p>
          <a:p>
            <a:r>
              <a:rPr lang="en-IN" sz="6400" b="1" dirty="0"/>
              <a:t>The maximum time gap observed between entry to ward and call to PAC is 51 minutes and mean time is 23.44 minutes.</a:t>
            </a:r>
            <a:endParaRPr lang="en-IN" sz="6400" dirty="0"/>
          </a:p>
          <a:p>
            <a:pPr marL="0" indent="0">
              <a:buNone/>
            </a:pPr>
            <a:endParaRPr lang="en-IN" sz="6400" dirty="0"/>
          </a:p>
          <a:p>
            <a:pPr marL="0" indent="0">
              <a:buNone/>
            </a:pPr>
            <a:r>
              <a:rPr lang="en-IN" sz="6400" b="1" dirty="0" smtClean="0"/>
              <a:t>NTERPRETATION</a:t>
            </a:r>
            <a:r>
              <a:rPr lang="en-IN" sz="6400" b="1" dirty="0"/>
              <a:t>: FIGURE- 2</a:t>
            </a:r>
            <a:endParaRPr lang="en-IN" sz="6400" dirty="0"/>
          </a:p>
          <a:p>
            <a:r>
              <a:rPr lang="en-IN" sz="6400" b="1" dirty="0"/>
              <a:t>The maximum time gap recorded between anaesthetist call and PAC review is 102minutes and the mean time is 62.2 minutes. </a:t>
            </a:r>
            <a:endParaRPr lang="en-IN" sz="6400" dirty="0"/>
          </a:p>
          <a:p>
            <a:r>
              <a:rPr lang="en-IN" sz="6400" b="1" dirty="0"/>
              <a:t>This time gap contributes to one of the major reasons of the delay in the patient flow.</a:t>
            </a:r>
            <a:endParaRPr lang="en-IN" sz="6400" dirty="0"/>
          </a:p>
          <a:p>
            <a:pPr marL="0" indent="0">
              <a:buNone/>
            </a:pPr>
            <a:endParaRPr lang="en-IN" sz="6400" b="1" dirty="0" smtClean="0"/>
          </a:p>
          <a:p>
            <a:pPr marL="0" indent="0">
              <a:buNone/>
            </a:pPr>
            <a:r>
              <a:rPr lang="en-IN" sz="6400" b="1" dirty="0" smtClean="0"/>
              <a:t>INTERPRETATION</a:t>
            </a:r>
            <a:r>
              <a:rPr lang="en-IN" sz="6400" b="1" dirty="0"/>
              <a:t>: FIGURE - 3</a:t>
            </a:r>
            <a:endParaRPr lang="en-IN" sz="6400" dirty="0"/>
          </a:p>
          <a:p>
            <a:r>
              <a:rPr lang="en-IN" sz="6400" b="1" dirty="0"/>
              <a:t>The maximum time gap between entry to ward and exit to OT is observed as 515 minutes. Mean time is  213.14 minutes</a:t>
            </a:r>
            <a:endParaRPr lang="en-IN" sz="6400" dirty="0"/>
          </a:p>
          <a:p>
            <a:pPr marL="0" indent="0">
              <a:buNone/>
            </a:pPr>
            <a:endParaRPr lang="en-IN" sz="6400" b="1" dirty="0" smtClean="0"/>
          </a:p>
          <a:p>
            <a:pPr marL="0" indent="0">
              <a:buNone/>
            </a:pPr>
            <a:r>
              <a:rPr lang="en-IN" sz="6400" b="1" dirty="0" smtClean="0"/>
              <a:t>INTERPRETATION</a:t>
            </a:r>
            <a:r>
              <a:rPr lang="en-IN" sz="6400" b="1" dirty="0"/>
              <a:t>: FIGURE- 4</a:t>
            </a:r>
            <a:endParaRPr lang="en-IN" sz="6400" dirty="0"/>
          </a:p>
          <a:p>
            <a:r>
              <a:rPr lang="en-IN" sz="6400" b="1" dirty="0"/>
              <a:t>The maximum time gap seen between entry to OT and exit from OT is 155 minutes. </a:t>
            </a:r>
            <a:endParaRPr lang="en-IN" sz="6400" dirty="0"/>
          </a:p>
          <a:p>
            <a:r>
              <a:rPr lang="en-IN" sz="6400" b="1" dirty="0"/>
              <a:t>Mean time =80 </a:t>
            </a:r>
            <a:r>
              <a:rPr lang="en-IN" sz="6400" b="1" dirty="0" smtClean="0"/>
              <a:t>minutes</a:t>
            </a:r>
            <a:endParaRPr lang="en-IN" sz="6400" dirty="0"/>
          </a:p>
          <a:p>
            <a:pPr marL="0" indent="0">
              <a:buNone/>
            </a:pPr>
            <a:r>
              <a:rPr lang="en-IN" dirty="0"/>
              <a:t> </a:t>
            </a:r>
          </a:p>
          <a:p>
            <a:endParaRPr lang="en-IN" dirty="0"/>
          </a:p>
        </p:txBody>
      </p:sp>
    </p:spTree>
    <p:extLst>
      <p:ext uri="{BB962C8B-B14F-4D97-AF65-F5344CB8AC3E}">
        <p14:creationId xmlns:p14="http://schemas.microsoft.com/office/powerpoint/2010/main" val="361562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u="sng" dirty="0"/>
              <a:t>Figure-5:</a:t>
            </a:r>
            <a:r>
              <a:rPr lang="en-IN" sz="2700" dirty="0"/>
              <a:t> </a:t>
            </a:r>
            <a:r>
              <a:rPr lang="en-US" sz="2700" dirty="0"/>
              <a:t>% GAP AT DIFFERENT LEVELS OF THE PATIENT FLOW FROM WARD TO OT EXIT </a:t>
            </a:r>
            <a:r>
              <a:rPr lang="en-IN" dirty="0"/>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34008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3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u="sng" dirty="0"/>
              <a:t>INTERPRETATION</a:t>
            </a:r>
            <a:r>
              <a:rPr lang="en-IN" dirty="0"/>
              <a:t/>
            </a:r>
            <a:br>
              <a:rPr lang="en-IN" dirty="0"/>
            </a:br>
            <a:endParaRPr lang="en-IN" dirty="0"/>
          </a:p>
        </p:txBody>
      </p:sp>
      <p:sp>
        <p:nvSpPr>
          <p:cNvPr id="3" name="Content Placeholder 2"/>
          <p:cNvSpPr>
            <a:spLocks noGrp="1"/>
          </p:cNvSpPr>
          <p:nvPr>
            <p:ph idx="1"/>
          </p:nvPr>
        </p:nvSpPr>
        <p:spPr>
          <a:xfrm>
            <a:off x="457200" y="980728"/>
            <a:ext cx="8435280" cy="5616624"/>
          </a:xfrm>
        </p:spPr>
        <p:txBody>
          <a:bodyPr>
            <a:normAutofit/>
          </a:bodyPr>
          <a:lstStyle/>
          <a:p>
            <a:r>
              <a:rPr lang="en-IN" dirty="0" smtClean="0"/>
              <a:t>It </a:t>
            </a:r>
            <a:r>
              <a:rPr lang="en-IN" dirty="0"/>
              <a:t>is seen that the delay within the economic ward from patient's entry to exit for OT is 56%.</a:t>
            </a:r>
          </a:p>
          <a:p>
            <a:r>
              <a:rPr lang="en-IN" dirty="0"/>
              <a:t>This process also includes call to the anaesthetist and PAC review. There was a delay of 17% associated with the call to PAC and PAC review.</a:t>
            </a:r>
          </a:p>
          <a:p>
            <a:r>
              <a:rPr lang="en-IN" dirty="0"/>
              <a:t>The delay of 6% is seen in entry in the ward and call to PAC </a:t>
            </a:r>
          </a:p>
          <a:p>
            <a:endParaRPr lang="en-IN" dirty="0"/>
          </a:p>
        </p:txBody>
      </p:sp>
    </p:spTree>
    <p:extLst>
      <p:ext uri="{BB962C8B-B14F-4D97-AF65-F5344CB8AC3E}">
        <p14:creationId xmlns:p14="http://schemas.microsoft.com/office/powerpoint/2010/main" val="138899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u="sng" dirty="0"/>
              <a:t>Figure – 6</a:t>
            </a:r>
            <a:r>
              <a:rPr lang="en-IN" sz="2800" dirty="0"/>
              <a:t>: % GAP – DELAY IN ECONOMIC WARD</a:t>
            </a:r>
            <a:br>
              <a:rPr lang="en-IN" sz="2800" dirty="0"/>
            </a:br>
            <a:endParaRPr lang="en-I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01941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90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i="1" u="sng" dirty="0" smtClean="0">
                <a:latin typeface="Aparajita" pitchFamily="34" charset="0"/>
                <a:cs typeface="Aparajita" pitchFamily="34" charset="0"/>
              </a:rPr>
              <a:t>CONCLUSION</a:t>
            </a:r>
            <a:endParaRPr lang="en-IN" i="1" u="sng" dirty="0">
              <a:latin typeface="Aparajita" pitchFamily="34" charset="0"/>
              <a:cs typeface="Aparajita" pitchFamily="34" charset="0"/>
            </a:endParaRPr>
          </a:p>
        </p:txBody>
      </p:sp>
      <p:sp>
        <p:nvSpPr>
          <p:cNvPr id="3" name="Content Placeholder 2"/>
          <p:cNvSpPr>
            <a:spLocks noGrp="1"/>
          </p:cNvSpPr>
          <p:nvPr>
            <p:ph idx="1"/>
          </p:nvPr>
        </p:nvSpPr>
        <p:spPr>
          <a:xfrm>
            <a:off x="457200" y="1628800"/>
            <a:ext cx="8229600" cy="4497363"/>
          </a:xfrm>
        </p:spPr>
        <p:txBody>
          <a:bodyPr>
            <a:normAutofit/>
          </a:bodyPr>
          <a:lstStyle/>
          <a:p>
            <a:r>
              <a:rPr lang="en-IN" sz="2000" dirty="0" smtClean="0"/>
              <a:t>In </a:t>
            </a:r>
            <a:r>
              <a:rPr lang="en-IN" sz="2000" dirty="0"/>
              <a:t>our study of two months, we came across delays at various levels of the patient’s process flow</a:t>
            </a:r>
            <a:r>
              <a:rPr lang="en-IN" sz="2000" dirty="0" smtClean="0"/>
              <a:t>.</a:t>
            </a:r>
          </a:p>
          <a:p>
            <a:pPr marL="0" indent="0">
              <a:buNone/>
            </a:pPr>
            <a:endParaRPr lang="en-IN" sz="2000" dirty="0"/>
          </a:p>
          <a:p>
            <a:r>
              <a:rPr lang="en-IN" sz="2000" dirty="0"/>
              <a:t>We observed that delay occurs due to financial clearance, medical clearance, lab reports not ready which all together accounts to 56%  There was 21% delay observed in OT which includes unavailability of surgeons, anaesthetist, GDA, OT not prepared. Whereas 17% delay was due to Pre-Anaesthetist Check-up (PAC) and 6% is recorded by the nurses in the ward in calling the anaesthetist.</a:t>
            </a:r>
          </a:p>
          <a:p>
            <a:pPr>
              <a:buFont typeface="Wingdings" pitchFamily="2" charset="2"/>
              <a:buChar char="v"/>
            </a:pPr>
            <a:endParaRPr lang="en-IN" sz="2000" dirty="0">
              <a:latin typeface="Aparajita" pitchFamily="34" charset="0"/>
              <a:cs typeface="Aparajita" pitchFamily="34" charset="0"/>
            </a:endParaRPr>
          </a:p>
          <a:p>
            <a:endParaRPr lang="en-IN" dirty="0"/>
          </a:p>
        </p:txBody>
      </p:sp>
    </p:spTree>
    <p:extLst>
      <p:ext uri="{BB962C8B-B14F-4D97-AF65-F5344CB8AC3E}">
        <p14:creationId xmlns:p14="http://schemas.microsoft.com/office/powerpoint/2010/main" val="522069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i="1" u="sng" dirty="0" smtClean="0">
                <a:latin typeface="Aparajita" pitchFamily="34" charset="0"/>
                <a:cs typeface="Aparajita" pitchFamily="34" charset="0"/>
              </a:rPr>
              <a:t>RECOMMENDATIONS AND SUGGESTIONS</a:t>
            </a:r>
            <a:endParaRPr lang="en-IN" sz="3600" i="1" u="sng" dirty="0">
              <a:latin typeface="Aparajita" pitchFamily="34" charset="0"/>
              <a:cs typeface="Aparajita" pitchFamily="34" charset="0"/>
            </a:endParaRPr>
          </a:p>
        </p:txBody>
      </p:sp>
      <p:sp>
        <p:nvSpPr>
          <p:cNvPr id="3" name="Content Placeholder 2"/>
          <p:cNvSpPr>
            <a:spLocks noGrp="1"/>
          </p:cNvSpPr>
          <p:nvPr>
            <p:ph idx="1"/>
          </p:nvPr>
        </p:nvSpPr>
        <p:spPr>
          <a:xfrm>
            <a:off x="457200" y="1412776"/>
            <a:ext cx="8219256" cy="5112568"/>
          </a:xfrm>
        </p:spPr>
        <p:txBody>
          <a:bodyPr>
            <a:normAutofit fontScale="77500" lnSpcReduction="20000"/>
          </a:bodyPr>
          <a:lstStyle/>
          <a:p>
            <a:pPr lvl="0"/>
            <a:r>
              <a:rPr lang="en-IN" dirty="0"/>
              <a:t>The financial clearance of the patient should be done before scheduling of the surgery to avoid hindrance during the process flow</a:t>
            </a:r>
          </a:p>
          <a:p>
            <a:pPr lvl="0"/>
            <a:r>
              <a:rPr lang="en-IN" dirty="0"/>
              <a:t>The call to anaesthetist for pre-anaesthetic check-up (PAC) should be done as early as possible to avoid further delays.</a:t>
            </a:r>
          </a:p>
          <a:p>
            <a:pPr lvl="0"/>
            <a:r>
              <a:rPr lang="en-IN" dirty="0"/>
              <a:t>A day before the surgery, a list of the patients should be made and given to the anaesthetist, to help him with scheduling of PAC.</a:t>
            </a:r>
          </a:p>
          <a:p>
            <a:pPr lvl="0"/>
            <a:r>
              <a:rPr lang="en-IN" dirty="0"/>
              <a:t>There should be a turn-around time (TAT) for PAC to be done by the anaesthetist as PAC clearance has been observed to be one of the major reasons behind the delay.</a:t>
            </a:r>
          </a:p>
          <a:p>
            <a:pPr lvl="0"/>
            <a:r>
              <a:rPr lang="en-IN" dirty="0"/>
              <a:t>It should be the duty of the nursing staff to check that the patient’s record file contains all the required reports needed before surgery. And then only the bed should be allotted to the patient.</a:t>
            </a:r>
          </a:p>
          <a:p>
            <a:endParaRPr lang="en-IN" dirty="0"/>
          </a:p>
        </p:txBody>
      </p:sp>
    </p:spTree>
    <p:extLst>
      <p:ext uri="{BB962C8B-B14F-4D97-AF65-F5344CB8AC3E}">
        <p14:creationId xmlns:p14="http://schemas.microsoft.com/office/powerpoint/2010/main" val="1209382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i="1" u="sng" dirty="0" smtClean="0">
                <a:latin typeface="Aparajita" pitchFamily="34" charset="0"/>
                <a:cs typeface="Aparajita" pitchFamily="34" charset="0"/>
              </a:rPr>
              <a:t>RECOMMENDATIONS AND SUGGESTIONS(contd.)</a:t>
            </a:r>
            <a:endParaRPr lang="en-IN" sz="3600" i="1" u="sng" dirty="0">
              <a:latin typeface="Aparajita" pitchFamily="34" charset="0"/>
              <a:cs typeface="Aparajita" pitchFamily="34" charset="0"/>
            </a:endParaRPr>
          </a:p>
        </p:txBody>
      </p:sp>
      <p:sp>
        <p:nvSpPr>
          <p:cNvPr id="3" name="Content Placeholder 2"/>
          <p:cNvSpPr>
            <a:spLocks noGrp="1"/>
          </p:cNvSpPr>
          <p:nvPr>
            <p:ph idx="1"/>
          </p:nvPr>
        </p:nvSpPr>
        <p:spPr>
          <a:xfrm>
            <a:off x="457200" y="1844824"/>
            <a:ext cx="8229600" cy="4752528"/>
          </a:xfrm>
        </p:spPr>
        <p:txBody>
          <a:bodyPr>
            <a:normAutofit fontScale="77500" lnSpcReduction="20000"/>
          </a:bodyPr>
          <a:lstStyle/>
          <a:p>
            <a:pPr lvl="0"/>
            <a:r>
              <a:rPr lang="en-IN" dirty="0"/>
              <a:t>Any additional test recommended by the doctor at the time of PAC, should be done as soon as possible and reports should be made on an urgent basis.</a:t>
            </a:r>
          </a:p>
          <a:p>
            <a:pPr lvl="0"/>
            <a:r>
              <a:rPr lang="en-IN" dirty="0"/>
              <a:t>There should be no delay by the OT team in sending the GDA to the economy ward to shift the patient to the OT.</a:t>
            </a:r>
          </a:p>
          <a:p>
            <a:pPr lvl="0"/>
            <a:r>
              <a:rPr lang="en-IN" dirty="0"/>
              <a:t>The patient should not wait unnecessarily in the pre-operative recovery area due the improper management of OT scheduling.</a:t>
            </a:r>
          </a:p>
          <a:p>
            <a:pPr lvl="0"/>
            <a:r>
              <a:rPr lang="en-IN" dirty="0"/>
              <a:t>There should be availability of concerned surgeon and anaesthetist and no delay on their part.</a:t>
            </a:r>
          </a:p>
          <a:p>
            <a:pPr lvl="0"/>
            <a:r>
              <a:rPr lang="en-IN" dirty="0"/>
              <a:t>The OT should be prepared and cleaned before the arrival of the patient.</a:t>
            </a:r>
          </a:p>
          <a:p>
            <a:pPr lvl="0"/>
            <a:r>
              <a:rPr lang="en-IN" dirty="0"/>
              <a:t>There should always be availability of the GDA to shift the patient from post recovery area to the ward.</a:t>
            </a:r>
          </a:p>
          <a:p>
            <a:pPr marL="0" indent="0">
              <a:buNone/>
            </a:pPr>
            <a:endParaRPr lang="en-IN" dirty="0"/>
          </a:p>
        </p:txBody>
      </p:sp>
    </p:spTree>
    <p:extLst>
      <p:ext uri="{BB962C8B-B14F-4D97-AF65-F5344CB8AC3E}">
        <p14:creationId xmlns:p14="http://schemas.microsoft.com/office/powerpoint/2010/main" val="680053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i="1" u="sng" dirty="0" smtClean="0"/>
              <a:t/>
            </a:r>
            <a:br>
              <a:rPr lang="en-IN" sz="4000" i="1" u="sng" dirty="0" smtClean="0"/>
            </a:br>
            <a:r>
              <a:rPr lang="en-IN" sz="4000" i="1" u="sng" dirty="0"/>
              <a:t/>
            </a:r>
            <a:br>
              <a:rPr lang="en-IN" sz="4000" i="1" u="sng" dirty="0"/>
            </a:br>
            <a:r>
              <a:rPr lang="en-IN" sz="4000" i="1" u="sng" dirty="0" smtClean="0"/>
              <a:t>REFERENCES</a:t>
            </a:r>
            <a:r>
              <a:rPr lang="en-IN" dirty="0"/>
              <a:t/>
            </a:r>
            <a:br>
              <a:rPr lang="en-IN" dirty="0"/>
            </a:br>
            <a:r>
              <a:rPr lang="en-IN" dirty="0"/>
              <a:t> </a:t>
            </a:r>
            <a:br>
              <a:rPr lang="en-IN" dirty="0"/>
            </a:br>
            <a:endParaRPr lang="en-IN" dirty="0"/>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pPr marL="0" indent="0">
              <a:buNone/>
            </a:pPr>
            <a:r>
              <a:rPr lang="en-IN" b="1" dirty="0"/>
              <a:t> </a:t>
            </a:r>
            <a:endParaRPr lang="en-IN" dirty="0"/>
          </a:p>
          <a:p>
            <a:pPr lvl="0"/>
            <a:r>
              <a:rPr lang="en-IN" u="sng" dirty="0">
                <a:hlinkClick r:id="rId2"/>
              </a:rPr>
              <a:t>http://www.euro.who.int/__data/assets/pdf_file/0011/108848/E85032.pdf</a:t>
            </a:r>
            <a:endParaRPr lang="en-IN" dirty="0"/>
          </a:p>
          <a:p>
            <a:pPr marL="0" indent="0">
              <a:buNone/>
            </a:pPr>
            <a:r>
              <a:rPr lang="en-IN" dirty="0"/>
              <a:t> </a:t>
            </a:r>
          </a:p>
          <a:p>
            <a:pPr lvl="0"/>
            <a:r>
              <a:rPr lang="en-IN" u="sng" dirty="0">
                <a:hlinkClick r:id="rId3"/>
              </a:rPr>
              <a:t>http://www.hst.org.za/uploads/files/dhb0809_22.pdf</a:t>
            </a:r>
            <a:endParaRPr lang="en-IN" dirty="0"/>
          </a:p>
          <a:p>
            <a:pPr marL="0" indent="0">
              <a:buNone/>
            </a:pPr>
            <a:r>
              <a:rPr lang="en-IN" dirty="0"/>
              <a:t> </a:t>
            </a:r>
          </a:p>
          <a:p>
            <a:pPr lvl="0"/>
            <a:r>
              <a:rPr lang="en-IN" u="sng" dirty="0">
                <a:hlinkClick r:id="rId4"/>
              </a:rPr>
              <a:t>http://medind.nic.in/ibl/t08/i3/iblt08i3p140.pdf</a:t>
            </a:r>
            <a:endParaRPr lang="en-IN" dirty="0"/>
          </a:p>
          <a:p>
            <a:pPr marL="0" indent="0">
              <a:buNone/>
            </a:pPr>
            <a:r>
              <a:rPr lang="en-IN" dirty="0"/>
              <a:t> </a:t>
            </a:r>
          </a:p>
          <a:p>
            <a:pPr lvl="0"/>
            <a:r>
              <a:rPr lang="en-IN" u="sng" dirty="0">
                <a:hlinkClick r:id="rId5"/>
              </a:rPr>
              <a:t>http://www.indmedica.com/journals.php?journalid=6&amp;issueid=24&amp;articleid=217&amp;action=article</a:t>
            </a:r>
            <a:endParaRPr lang="en-IN" dirty="0"/>
          </a:p>
          <a:p>
            <a:pPr marL="0" indent="0">
              <a:buNone/>
            </a:pPr>
            <a:r>
              <a:rPr lang="en-IN" dirty="0"/>
              <a:t> </a:t>
            </a:r>
          </a:p>
          <a:p>
            <a:pPr lvl="0"/>
            <a:r>
              <a:rPr lang="en-IN" u="sng" dirty="0">
                <a:hlinkClick r:id="rId6"/>
              </a:rPr>
              <a:t>https://www.ncbi.nlm.nih.gov/pubmed/14644968</a:t>
            </a:r>
            <a:endParaRPr lang="en-IN" dirty="0"/>
          </a:p>
          <a:p>
            <a:pPr marL="0" indent="0">
              <a:buNone/>
            </a:pPr>
            <a:r>
              <a:rPr lang="en-IN" dirty="0"/>
              <a:t> </a:t>
            </a:r>
          </a:p>
          <a:p>
            <a:pPr lvl="0"/>
            <a:r>
              <a:rPr lang="en-IN" u="sng" dirty="0">
                <a:hlinkClick r:id="rId7"/>
              </a:rPr>
              <a:t>https://www.researchgate.net/post/How_should_Hospital_Average_Length_of_Stay_ALOS_Bed_Occupancy_Rate_BOR_Turnover_Interval_TOI_for_a_state_or_a_country_be_calculated</a:t>
            </a:r>
            <a:endParaRPr lang="en-IN" dirty="0"/>
          </a:p>
          <a:p>
            <a:endParaRPr lang="en-IN" dirty="0"/>
          </a:p>
        </p:txBody>
      </p:sp>
    </p:spTree>
    <p:extLst>
      <p:ext uri="{BB962C8B-B14F-4D97-AF65-F5344CB8AC3E}">
        <p14:creationId xmlns:p14="http://schemas.microsoft.com/office/powerpoint/2010/main" val="215375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i="1" u="sng" dirty="0" smtClean="0">
                <a:latin typeface="Aparajita" pitchFamily="34" charset="0"/>
                <a:cs typeface="Aparajita" pitchFamily="34" charset="0"/>
              </a:rPr>
              <a:t>RATIONALE</a:t>
            </a:r>
            <a:endParaRPr lang="en-IN" sz="4000" i="1" u="sng" dirty="0">
              <a:latin typeface="Aparajita" pitchFamily="34" charset="0"/>
              <a:cs typeface="Aparajita" pitchFamily="34"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endParaRPr lang="en-IN" b="1" dirty="0"/>
          </a:p>
          <a:p>
            <a:r>
              <a:rPr lang="en-IN" sz="2000" dirty="0">
                <a:latin typeface="Aparajita" pitchFamily="34" charset="0"/>
                <a:cs typeface="Aparajita" pitchFamily="34" charset="0"/>
              </a:rPr>
              <a:t>This report is intended to find out the utilisation of the beds. In the economy ward, 5 out of 15 beds are being reserved for the surgery patients whether planned or unplanned, irrespective of patients turning up or not. With the help of this study we want to check whether advance blocking the bed is required or not. And if required, then how many beds should be blocked? This study will also help us to analyse whether there is a delay in the process of patient flow and the reasons for this delay</a:t>
            </a:r>
            <a:r>
              <a:rPr lang="en-IN" sz="2000" dirty="0" smtClean="0">
                <a:latin typeface="Aparajita" pitchFamily="34" charset="0"/>
                <a:cs typeface="Aparajita" pitchFamily="34" charset="0"/>
              </a:rPr>
              <a:t>.</a:t>
            </a:r>
          </a:p>
          <a:p>
            <a:endParaRPr lang="en-IN" sz="2000" dirty="0" smtClean="0">
              <a:latin typeface="Aparajita" pitchFamily="34" charset="0"/>
              <a:cs typeface="Aparajita" pitchFamily="34" charset="0"/>
            </a:endParaRPr>
          </a:p>
          <a:p>
            <a:r>
              <a:rPr lang="en-IN" sz="2000" dirty="0" smtClean="0">
                <a:latin typeface="Aparajita" pitchFamily="34" charset="0"/>
                <a:cs typeface="Aparajita" pitchFamily="34" charset="0"/>
              </a:rPr>
              <a:t> </a:t>
            </a:r>
            <a:r>
              <a:rPr lang="en-IN" sz="2000" dirty="0">
                <a:latin typeface="Aparajita" pitchFamily="34" charset="0"/>
                <a:cs typeface="Aparajita" pitchFamily="34" charset="0"/>
              </a:rPr>
              <a:t>This delay leads to bed-blockage which further results in ineffective utilisation of the beds and improper usage of hospital resources. </a:t>
            </a:r>
          </a:p>
          <a:p>
            <a:endParaRPr lang="en-IN" dirty="0"/>
          </a:p>
        </p:txBody>
      </p:sp>
    </p:spTree>
    <p:extLst>
      <p:ext uri="{BB962C8B-B14F-4D97-AF65-F5344CB8AC3E}">
        <p14:creationId xmlns:p14="http://schemas.microsoft.com/office/powerpoint/2010/main" val="1003939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7418" y="835398"/>
            <a:ext cx="8321046" cy="554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8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IN" sz="4000" i="1" u="sng" dirty="0" smtClean="0">
                <a:latin typeface="Aparajita" pitchFamily="34" charset="0"/>
                <a:cs typeface="Aparajita" pitchFamily="34" charset="0"/>
              </a:rPr>
              <a:t>OBJECTIVES</a:t>
            </a:r>
            <a:endParaRPr lang="en-IN" i="1" u="sng" dirty="0">
              <a:latin typeface="Aparajita" pitchFamily="34" charset="0"/>
              <a:cs typeface="Aparajita"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IN" b="1" u="sng" dirty="0" smtClean="0"/>
              <a:t>OBJECTIVES</a:t>
            </a:r>
            <a:r>
              <a:rPr lang="en-IN" b="1" dirty="0"/>
              <a:t>:-</a:t>
            </a:r>
            <a:endParaRPr lang="en-IN" dirty="0"/>
          </a:p>
          <a:p>
            <a:pPr marL="0" indent="0">
              <a:buNone/>
            </a:pPr>
            <a:r>
              <a:rPr lang="en-IN" dirty="0"/>
              <a:t>GENERAL OBJECTIVE:-</a:t>
            </a:r>
          </a:p>
          <a:p>
            <a:pPr lvl="0"/>
            <a:r>
              <a:rPr lang="en-IN" dirty="0"/>
              <a:t>To observe the patient flow from “entry into the ward” and “exit from OT”.</a:t>
            </a:r>
          </a:p>
          <a:p>
            <a:pPr marL="0" indent="0">
              <a:buNone/>
            </a:pPr>
            <a:endParaRPr lang="en-IN" dirty="0"/>
          </a:p>
          <a:p>
            <a:pPr marL="0" indent="0">
              <a:buNone/>
            </a:pPr>
            <a:r>
              <a:rPr lang="en-IN" dirty="0" smtClean="0"/>
              <a:t>SPECIFIC </a:t>
            </a:r>
            <a:r>
              <a:rPr lang="en-IN" dirty="0"/>
              <a:t>OBJECTIVE:-</a:t>
            </a:r>
          </a:p>
          <a:p>
            <a:pPr lvl="0"/>
            <a:r>
              <a:rPr lang="en-IN" dirty="0"/>
              <a:t>To check the effective utilisation of beds booked for the surgery patients in the economic ward.</a:t>
            </a:r>
          </a:p>
          <a:p>
            <a:pPr lvl="0"/>
            <a:r>
              <a:rPr lang="en-IN" dirty="0"/>
              <a:t>To examine the areas of delay and reasons behind it, at each and every level of the process flow.</a:t>
            </a:r>
          </a:p>
          <a:p>
            <a:endParaRPr lang="en-IN" b="1" dirty="0"/>
          </a:p>
          <a:p>
            <a:pPr marL="0" indent="0">
              <a:buNone/>
            </a:pPr>
            <a:endParaRPr lang="en-IN" dirty="0"/>
          </a:p>
        </p:txBody>
      </p:sp>
    </p:spTree>
    <p:extLst>
      <p:ext uri="{BB962C8B-B14F-4D97-AF65-F5344CB8AC3E}">
        <p14:creationId xmlns:p14="http://schemas.microsoft.com/office/powerpoint/2010/main" val="4039673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sz="4000" i="1" u="sng" dirty="0" smtClean="0">
                <a:latin typeface="Aparajita" pitchFamily="34" charset="0"/>
                <a:cs typeface="Aparajita" pitchFamily="34" charset="0"/>
              </a:rPr>
              <a:t>METHODOLOGY</a:t>
            </a:r>
            <a:endParaRPr lang="en-IN" sz="4000" i="1" u="sng" dirty="0">
              <a:latin typeface="Aparajita" pitchFamily="34" charset="0"/>
              <a:cs typeface="Aparajita" pitchFamily="34" charset="0"/>
            </a:endParaRPr>
          </a:p>
        </p:txBody>
      </p:sp>
      <p:sp>
        <p:nvSpPr>
          <p:cNvPr id="3" name="Content Placeholder 2"/>
          <p:cNvSpPr>
            <a:spLocks noGrp="1"/>
          </p:cNvSpPr>
          <p:nvPr>
            <p:ph idx="1"/>
          </p:nvPr>
        </p:nvSpPr>
        <p:spPr>
          <a:xfrm>
            <a:off x="179512" y="1052736"/>
            <a:ext cx="8507288" cy="5805264"/>
          </a:xfrm>
        </p:spPr>
        <p:txBody>
          <a:bodyPr>
            <a:normAutofit fontScale="62500" lnSpcReduction="20000"/>
          </a:bodyPr>
          <a:lstStyle/>
          <a:p>
            <a:pPr marL="0" indent="0">
              <a:buNone/>
            </a:pPr>
            <a:r>
              <a:rPr lang="en-IN" dirty="0"/>
              <a:t> </a:t>
            </a:r>
          </a:p>
          <a:p>
            <a:pPr lvl="0"/>
            <a:r>
              <a:rPr lang="en-IN" b="1" i="1" dirty="0"/>
              <a:t>Type of study</a:t>
            </a:r>
            <a:r>
              <a:rPr lang="en-IN" i="1" dirty="0"/>
              <a:t> :</a:t>
            </a:r>
            <a:r>
              <a:rPr lang="en-IN" dirty="0"/>
              <a:t> Descriptive cross-sectional</a:t>
            </a:r>
            <a:endParaRPr lang="en-IN" sz="2800" dirty="0"/>
          </a:p>
          <a:p>
            <a:pPr lvl="0"/>
            <a:r>
              <a:rPr lang="en-IN" b="1" i="1" dirty="0"/>
              <a:t>Study population</a:t>
            </a:r>
            <a:r>
              <a:rPr lang="en-IN" dirty="0"/>
              <a:t>: Planned/unplanned surgery patients, nurses, anaesthetist, surgeons in the economic ward at Max Super Speciality Hospital, </a:t>
            </a:r>
            <a:r>
              <a:rPr lang="en-IN" dirty="0" err="1"/>
              <a:t>Saket</a:t>
            </a:r>
            <a:r>
              <a:rPr lang="en-IN" dirty="0"/>
              <a:t> , Delhi.</a:t>
            </a:r>
            <a:endParaRPr lang="en-IN" sz="2800" dirty="0"/>
          </a:p>
          <a:p>
            <a:pPr lvl="0"/>
            <a:r>
              <a:rPr lang="en-IN" b="1" i="1" dirty="0"/>
              <a:t>Study area </a:t>
            </a:r>
            <a:r>
              <a:rPr lang="en-IN" dirty="0"/>
              <a:t>– Economy ward ,East wing, </a:t>
            </a:r>
            <a:r>
              <a:rPr lang="en-IN" dirty="0" err="1"/>
              <a:t>Saket</a:t>
            </a:r>
            <a:r>
              <a:rPr lang="en-IN" dirty="0"/>
              <a:t>, Delhi</a:t>
            </a:r>
            <a:endParaRPr lang="en-IN" sz="2800" dirty="0"/>
          </a:p>
          <a:p>
            <a:pPr lvl="0"/>
            <a:r>
              <a:rPr lang="en-IN" b="1" i="1" dirty="0"/>
              <a:t>Duration of Study</a:t>
            </a:r>
            <a:r>
              <a:rPr lang="en-IN" i="1" dirty="0"/>
              <a:t> </a:t>
            </a:r>
            <a:r>
              <a:rPr lang="en-IN" dirty="0"/>
              <a:t>– 02 months.(1</a:t>
            </a:r>
            <a:r>
              <a:rPr lang="en-IN" baseline="30000" dirty="0"/>
              <a:t>st</a:t>
            </a:r>
            <a:r>
              <a:rPr lang="en-IN" dirty="0"/>
              <a:t>March, 2017 to </a:t>
            </a:r>
            <a:r>
              <a:rPr lang="en-IN" dirty="0" smtClean="0"/>
              <a:t>30</a:t>
            </a:r>
            <a:r>
              <a:rPr lang="en-IN" baseline="30000" dirty="0" smtClean="0"/>
              <a:t>st</a:t>
            </a:r>
            <a:r>
              <a:rPr lang="en-IN" dirty="0" smtClean="0"/>
              <a:t> </a:t>
            </a:r>
            <a:r>
              <a:rPr lang="en-IN" dirty="0"/>
              <a:t>April 2017)</a:t>
            </a:r>
            <a:endParaRPr lang="en-IN" sz="2800" dirty="0"/>
          </a:p>
          <a:p>
            <a:pPr lvl="0"/>
            <a:r>
              <a:rPr lang="en-IN" b="1" i="1" dirty="0"/>
              <a:t>Type of  Data </a:t>
            </a:r>
            <a:r>
              <a:rPr lang="en-IN" dirty="0"/>
              <a:t>- Quantitative</a:t>
            </a:r>
            <a:endParaRPr lang="en-IN" sz="2800" dirty="0"/>
          </a:p>
          <a:p>
            <a:pPr lvl="0"/>
            <a:r>
              <a:rPr lang="en-IN" b="1" i="1" dirty="0"/>
              <a:t>Technique </a:t>
            </a:r>
            <a:r>
              <a:rPr lang="en-IN" i="1" dirty="0"/>
              <a:t>– </a:t>
            </a:r>
            <a:r>
              <a:rPr lang="en-IN" dirty="0"/>
              <a:t>Direct observation to track the patients from entering the ward and coming back from OT.</a:t>
            </a:r>
            <a:endParaRPr lang="en-IN" sz="2800" dirty="0"/>
          </a:p>
          <a:p>
            <a:pPr lvl="0"/>
            <a:r>
              <a:rPr lang="en-IN" b="1" i="1" dirty="0"/>
              <a:t>Sample size </a:t>
            </a:r>
            <a:r>
              <a:rPr lang="en-IN" dirty="0"/>
              <a:t>–50  patients.</a:t>
            </a:r>
            <a:endParaRPr lang="en-IN" sz="2800" dirty="0"/>
          </a:p>
          <a:p>
            <a:pPr lvl="0"/>
            <a:r>
              <a:rPr lang="en-IN" b="1" i="1" dirty="0"/>
              <a:t>Sampling technique</a:t>
            </a:r>
            <a:r>
              <a:rPr lang="en-IN" dirty="0"/>
              <a:t>- Non probability sampling</a:t>
            </a:r>
            <a:endParaRPr lang="en-IN" sz="2800" dirty="0"/>
          </a:p>
          <a:p>
            <a:pPr lvl="0"/>
            <a:r>
              <a:rPr lang="en-IN" b="1" i="1" dirty="0"/>
              <a:t>Inclusion </a:t>
            </a:r>
            <a:r>
              <a:rPr lang="en-IN" b="1" i="1" dirty="0" smtClean="0"/>
              <a:t>criteria</a:t>
            </a:r>
            <a:r>
              <a:rPr lang="en-IN" dirty="0" smtClean="0"/>
              <a:t>-All </a:t>
            </a:r>
            <a:r>
              <a:rPr lang="en-IN" dirty="0"/>
              <a:t>Surgery In-Patients, Nurses, Anaesthetist, Surgeons present in Economy ward, East wing, Max Hospital, </a:t>
            </a:r>
            <a:r>
              <a:rPr lang="en-IN" dirty="0" err="1"/>
              <a:t>Saket</a:t>
            </a:r>
            <a:r>
              <a:rPr lang="en-IN" dirty="0"/>
              <a:t> from 1</a:t>
            </a:r>
            <a:r>
              <a:rPr lang="en-IN" baseline="30000" dirty="0"/>
              <a:t>th</a:t>
            </a:r>
            <a:r>
              <a:rPr lang="en-IN" dirty="0"/>
              <a:t> March  to </a:t>
            </a:r>
            <a:r>
              <a:rPr lang="en-IN" dirty="0" smtClean="0"/>
              <a:t>30th </a:t>
            </a:r>
            <a:r>
              <a:rPr lang="en-IN" dirty="0"/>
              <a:t>April, 2017.</a:t>
            </a:r>
            <a:endParaRPr lang="en-IN" sz="2000" dirty="0"/>
          </a:p>
          <a:p>
            <a:pPr lvl="0"/>
            <a:r>
              <a:rPr lang="en-IN" b="1" i="1" dirty="0"/>
              <a:t>Exclusion </a:t>
            </a:r>
            <a:r>
              <a:rPr lang="en-IN" b="1" i="1" dirty="0" smtClean="0"/>
              <a:t>criteria</a:t>
            </a:r>
            <a:r>
              <a:rPr lang="en-IN" dirty="0"/>
              <a:t>-</a:t>
            </a:r>
            <a:r>
              <a:rPr lang="en-IN" dirty="0" smtClean="0"/>
              <a:t>Other </a:t>
            </a:r>
            <a:r>
              <a:rPr lang="en-IN" dirty="0"/>
              <a:t>patients and doctors in the economy ward</a:t>
            </a:r>
            <a:r>
              <a:rPr lang="en-IN" dirty="0" smtClean="0"/>
              <a:t>.</a:t>
            </a:r>
            <a:r>
              <a:rPr lang="en-IN" dirty="0"/>
              <a:t> </a:t>
            </a:r>
            <a:endParaRPr lang="en-IN" sz="2800" dirty="0"/>
          </a:p>
          <a:p>
            <a:pPr lvl="0"/>
            <a:r>
              <a:rPr lang="en-IN" b="1" i="1" dirty="0"/>
              <a:t>Data collection </a:t>
            </a:r>
            <a:r>
              <a:rPr lang="en-IN" dirty="0"/>
              <a:t>- Quantitative (2 Month)</a:t>
            </a:r>
            <a:endParaRPr lang="en-IN" sz="2800" dirty="0"/>
          </a:p>
          <a:p>
            <a:pPr lvl="0"/>
            <a:r>
              <a:rPr lang="en-IN" b="1" i="1" dirty="0"/>
              <a:t>Data entry</a:t>
            </a:r>
            <a:r>
              <a:rPr lang="en-IN" dirty="0"/>
              <a:t>- Manually</a:t>
            </a:r>
            <a:endParaRPr lang="en-IN" sz="2800" dirty="0"/>
          </a:p>
          <a:p>
            <a:pPr lvl="0"/>
            <a:r>
              <a:rPr lang="en-IN" b="1" i="1" dirty="0"/>
              <a:t>Data Analysis</a:t>
            </a:r>
            <a:r>
              <a:rPr lang="en-IN" dirty="0"/>
              <a:t>- Using bar charts, pie charts, line charts</a:t>
            </a:r>
            <a:r>
              <a:rPr lang="en-IN" dirty="0" smtClean="0"/>
              <a:t>.</a:t>
            </a:r>
            <a:endParaRPr lang="en-IN" sz="2800" dirty="0"/>
          </a:p>
        </p:txBody>
      </p:sp>
    </p:spTree>
    <p:extLst>
      <p:ext uri="{BB962C8B-B14F-4D97-AF65-F5344CB8AC3E}">
        <p14:creationId xmlns:p14="http://schemas.microsoft.com/office/powerpoint/2010/main" val="3421143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5286" y="1196752"/>
            <a:ext cx="74041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effectLst/>
                <a:ea typeface="Calibri"/>
                <a:cs typeface="Times New Roman"/>
              </a:rPr>
              <a:t>5</a:t>
            </a:r>
            <a:endParaRPr lang="en-IN" sz="1100">
              <a:effectLst/>
              <a:ea typeface="Calibri"/>
              <a:cs typeface="Times New Roman"/>
            </a:endParaRPr>
          </a:p>
        </p:txBody>
      </p:sp>
      <p:sp>
        <p:nvSpPr>
          <p:cNvPr id="9" name="Rectangle 8"/>
          <p:cNvSpPr/>
          <p:nvPr/>
        </p:nvSpPr>
        <p:spPr>
          <a:xfrm>
            <a:off x="6495886" y="3782174"/>
            <a:ext cx="74041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dirty="0">
                <a:effectLst/>
                <a:ea typeface="Calibri"/>
                <a:cs typeface="Times New Roman"/>
              </a:rPr>
              <a:t>16</a:t>
            </a:r>
            <a:endParaRPr lang="en-IN" sz="1100" dirty="0">
              <a:effectLst/>
              <a:ea typeface="Calibri"/>
              <a:cs typeface="Times New Roman"/>
            </a:endParaRPr>
          </a:p>
        </p:txBody>
      </p:sp>
      <p:sp>
        <p:nvSpPr>
          <p:cNvPr id="10" name="Rectangle 9"/>
          <p:cNvSpPr/>
          <p:nvPr/>
        </p:nvSpPr>
        <p:spPr>
          <a:xfrm>
            <a:off x="6441440" y="1340768"/>
            <a:ext cx="74041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effectLst/>
                <a:ea typeface="Calibri"/>
                <a:cs typeface="Times New Roman"/>
              </a:rPr>
              <a:t>6</a:t>
            </a:r>
            <a:endParaRPr lang="en-IN" sz="1100">
              <a:effectLst/>
              <a:ea typeface="Calibri"/>
              <a:cs typeface="Times New Roman"/>
            </a:endParaRPr>
          </a:p>
        </p:txBody>
      </p:sp>
      <p:sp>
        <p:nvSpPr>
          <p:cNvPr id="18" name="Rectangle 17"/>
          <p:cNvSpPr/>
          <p:nvPr/>
        </p:nvSpPr>
        <p:spPr>
          <a:xfrm>
            <a:off x="1115616" y="2348880"/>
            <a:ext cx="74041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dirty="0">
                <a:effectLst/>
                <a:ea typeface="Calibri"/>
                <a:cs typeface="Times New Roman"/>
              </a:rPr>
              <a:t>1</a:t>
            </a:r>
            <a:endParaRPr lang="en-IN" sz="1100" dirty="0">
              <a:effectLst/>
              <a:ea typeface="Calibri"/>
              <a:cs typeface="Times New Roman"/>
            </a:endParaRPr>
          </a:p>
        </p:txBody>
      </p:sp>
      <p:sp>
        <p:nvSpPr>
          <p:cNvPr id="19" name="Rectangle 18"/>
          <p:cNvSpPr/>
          <p:nvPr/>
        </p:nvSpPr>
        <p:spPr>
          <a:xfrm>
            <a:off x="1187624" y="3729898"/>
            <a:ext cx="685034" cy="5789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dirty="0">
                <a:effectLst/>
                <a:ea typeface="Calibri"/>
                <a:cs typeface="Times New Roman"/>
              </a:rPr>
              <a:t>COW</a:t>
            </a:r>
            <a:endParaRPr lang="en-IN" sz="1100" dirty="0">
              <a:effectLst/>
              <a:ea typeface="Calibri"/>
              <a:cs typeface="Times New Roman"/>
            </a:endParaRPr>
          </a:p>
        </p:txBody>
      </p:sp>
      <p:sp>
        <p:nvSpPr>
          <p:cNvPr id="20" name="Rounded Rectangle 19"/>
          <p:cNvSpPr/>
          <p:nvPr/>
        </p:nvSpPr>
        <p:spPr>
          <a:xfrm>
            <a:off x="713740" y="4437278"/>
            <a:ext cx="1734820" cy="503890"/>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600" dirty="0">
                <a:effectLst/>
                <a:ea typeface="Calibri"/>
                <a:cs typeface="Times New Roman"/>
              </a:rPr>
              <a:t>NURSING STATION</a:t>
            </a:r>
            <a:endParaRPr lang="en-IN" sz="1100" dirty="0">
              <a:effectLst/>
              <a:ea typeface="Calibri"/>
              <a:cs typeface="Times New Roman"/>
            </a:endParaRPr>
          </a:p>
        </p:txBody>
      </p:sp>
      <p:sp>
        <p:nvSpPr>
          <p:cNvPr id="21" name="Cube 20"/>
          <p:cNvSpPr/>
          <p:nvPr/>
        </p:nvSpPr>
        <p:spPr>
          <a:xfrm>
            <a:off x="2915816" y="283617"/>
            <a:ext cx="3164840" cy="127317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2200" b="1" dirty="0">
                <a:solidFill>
                  <a:srgbClr val="FFC000"/>
                </a:solidFill>
                <a:effectLst/>
                <a:ea typeface="Calibri"/>
                <a:cs typeface="Times New Roman"/>
              </a:rPr>
              <a:t>MATERIAL STORE</a:t>
            </a:r>
            <a:endParaRPr lang="en-IN" sz="1100" dirty="0">
              <a:effectLst/>
              <a:ea typeface="Calibri"/>
              <a:cs typeface="Times New Roman"/>
            </a:endParaRPr>
          </a:p>
        </p:txBody>
      </p:sp>
      <p:sp>
        <p:nvSpPr>
          <p:cNvPr id="22" name="Up Arrow 21"/>
          <p:cNvSpPr/>
          <p:nvPr/>
        </p:nvSpPr>
        <p:spPr>
          <a:xfrm>
            <a:off x="3581792" y="5398353"/>
            <a:ext cx="198120" cy="622935"/>
          </a:xfrm>
          <a:prstGeom prst="upArrow">
            <a:avLst/>
          </a:prstGeom>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3" name="Text Box 24"/>
          <p:cNvSpPr txBox="1"/>
          <p:nvPr/>
        </p:nvSpPr>
        <p:spPr>
          <a:xfrm>
            <a:off x="3975735" y="5589240"/>
            <a:ext cx="976630" cy="33210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800" b="1" dirty="0">
                <a:effectLst/>
                <a:ea typeface="Calibri"/>
                <a:cs typeface="Times New Roman"/>
              </a:rPr>
              <a:t>ENTRY</a:t>
            </a:r>
            <a:endParaRPr lang="en-IN" sz="1100" dirty="0">
              <a:effectLst/>
              <a:ea typeface="Calibri"/>
              <a:cs typeface="Times New Roman"/>
            </a:endParaRPr>
          </a:p>
        </p:txBody>
      </p:sp>
      <p:sp>
        <p:nvSpPr>
          <p:cNvPr id="24" name="Rectangle 23"/>
          <p:cNvSpPr/>
          <p:nvPr/>
        </p:nvSpPr>
        <p:spPr>
          <a:xfrm>
            <a:off x="5883359" y="4620855"/>
            <a:ext cx="1784985" cy="168846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400" b="1" dirty="0">
                <a:effectLst/>
                <a:latin typeface="Times New Roman"/>
                <a:ea typeface="Calibri"/>
                <a:cs typeface="Times New Roman"/>
              </a:rPr>
              <a:t>VITALS CHECKING ZONE</a:t>
            </a:r>
            <a:endParaRPr lang="en-IN" sz="1100" dirty="0">
              <a:effectLst/>
              <a:ea typeface="Calibri"/>
              <a:cs typeface="Times New Roman"/>
            </a:endParaRPr>
          </a:p>
        </p:txBody>
      </p:sp>
      <p:sp>
        <p:nvSpPr>
          <p:cNvPr id="25" name="Flowchart: Predefined Process 24"/>
          <p:cNvSpPr/>
          <p:nvPr/>
        </p:nvSpPr>
        <p:spPr>
          <a:xfrm>
            <a:off x="622836" y="4980141"/>
            <a:ext cx="1932940" cy="1113155"/>
          </a:xfrm>
          <a:prstGeom prst="flowChartPredefinedProces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600">
                <a:effectLst/>
                <a:ea typeface="Calibri"/>
                <a:cs typeface="Times New Roman"/>
              </a:rPr>
              <a:t>INFORMATION BOARD</a:t>
            </a:r>
            <a:endParaRPr lang="en-IN" sz="1100">
              <a:effectLst/>
              <a:ea typeface="Calibri"/>
              <a:cs typeface="Times New Roman"/>
            </a:endParaRPr>
          </a:p>
        </p:txBody>
      </p:sp>
      <p:sp>
        <p:nvSpPr>
          <p:cNvPr id="26" name="Left Arrow 25"/>
          <p:cNvSpPr/>
          <p:nvPr/>
        </p:nvSpPr>
        <p:spPr>
          <a:xfrm>
            <a:off x="1083310" y="3538597"/>
            <a:ext cx="934085" cy="178435"/>
          </a:xfrm>
          <a:prstGeom prst="leftArrow">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7" name="Text Box 27"/>
          <p:cNvSpPr txBox="1"/>
          <p:nvPr/>
        </p:nvSpPr>
        <p:spPr>
          <a:xfrm rot="10800000" flipV="1">
            <a:off x="927099" y="3068959"/>
            <a:ext cx="1311275" cy="360040"/>
          </a:xfrm>
          <a:prstGeom prst="rect">
            <a:avLst/>
          </a:prstGeom>
          <a:solidFill>
            <a:srgbClr val="FF0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600" b="1">
                <a:effectLst/>
                <a:latin typeface="Calibri"/>
                <a:ea typeface="Calibri"/>
                <a:cs typeface="Times New Roman"/>
              </a:rPr>
              <a:t>FIRE EXIT</a:t>
            </a:r>
            <a:endParaRPr lang="en-IN" sz="1100">
              <a:effectLst/>
              <a:latin typeface="Calibri"/>
              <a:ea typeface="Calibri"/>
              <a:cs typeface="Times New Roman"/>
            </a:endParaRPr>
          </a:p>
        </p:txBody>
      </p:sp>
      <p:sp>
        <p:nvSpPr>
          <p:cNvPr id="28" name="Up Arrow 27"/>
          <p:cNvSpPr/>
          <p:nvPr/>
        </p:nvSpPr>
        <p:spPr>
          <a:xfrm>
            <a:off x="3992885" y="2234054"/>
            <a:ext cx="219075" cy="141097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31" name="Rectangle 2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 layout of the economy ward is as follows:-</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43"/>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5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rot="5400000">
            <a:off x="5866930" y="2707706"/>
            <a:ext cx="1793335" cy="369332"/>
          </a:xfrm>
          <a:prstGeom prst="rect">
            <a:avLst/>
          </a:prstGeom>
          <a:noFill/>
        </p:spPr>
        <p:txBody>
          <a:bodyPr wrap="square" rtlCol="0">
            <a:spAutoFit/>
          </a:bodyPr>
          <a:lstStyle/>
          <a:p>
            <a:r>
              <a:rPr lang="en-IN" dirty="0" smtClean="0"/>
              <a:t>BED NO. 6 TO 16</a:t>
            </a:r>
            <a:endParaRPr lang="en-IN" dirty="0"/>
          </a:p>
        </p:txBody>
      </p:sp>
      <p:sp>
        <p:nvSpPr>
          <p:cNvPr id="36" name="TextBox 35"/>
          <p:cNvSpPr txBox="1"/>
          <p:nvPr/>
        </p:nvSpPr>
        <p:spPr>
          <a:xfrm rot="16200000">
            <a:off x="-201328" y="1779682"/>
            <a:ext cx="1976522" cy="369332"/>
          </a:xfrm>
          <a:prstGeom prst="rect">
            <a:avLst/>
          </a:prstGeom>
          <a:noFill/>
        </p:spPr>
        <p:txBody>
          <a:bodyPr wrap="square" rtlCol="0">
            <a:spAutoFit/>
          </a:bodyPr>
          <a:lstStyle/>
          <a:p>
            <a:r>
              <a:rPr lang="en-IN" dirty="0" smtClean="0"/>
              <a:t>BED NO 1 TO 5</a:t>
            </a:r>
            <a:endParaRPr lang="en-IN" dirty="0"/>
          </a:p>
        </p:txBody>
      </p:sp>
    </p:spTree>
    <p:extLst>
      <p:ext uri="{BB962C8B-B14F-4D97-AF65-F5344CB8AC3E}">
        <p14:creationId xmlns:p14="http://schemas.microsoft.com/office/powerpoint/2010/main" val="325107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59993" y="100809"/>
            <a:ext cx="4267335" cy="42719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PATIENT ENTERS WARD</a:t>
            </a:r>
            <a:endParaRPr lang="en-IN" sz="1100" dirty="0">
              <a:effectLst/>
              <a:ea typeface="Calibri"/>
              <a:cs typeface="Times New Roman"/>
            </a:endParaRPr>
          </a:p>
        </p:txBody>
      </p:sp>
      <p:sp>
        <p:nvSpPr>
          <p:cNvPr id="5" name="Rounded Rectangle 4"/>
          <p:cNvSpPr/>
          <p:nvPr/>
        </p:nvSpPr>
        <p:spPr>
          <a:xfrm>
            <a:off x="2559994" y="4365386"/>
            <a:ext cx="4267335" cy="431766"/>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Patient exits from ward to OT</a:t>
            </a:r>
          </a:p>
        </p:txBody>
      </p:sp>
      <p:sp>
        <p:nvSpPr>
          <p:cNvPr id="6" name="Rounded Rectangle 5"/>
          <p:cNvSpPr/>
          <p:nvPr/>
        </p:nvSpPr>
        <p:spPr>
          <a:xfrm>
            <a:off x="2559995" y="836713"/>
            <a:ext cx="4232125" cy="36004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Checking Of Vitals</a:t>
            </a:r>
          </a:p>
        </p:txBody>
      </p:sp>
      <p:sp>
        <p:nvSpPr>
          <p:cNvPr id="7" name="Rounded Rectangle 6"/>
          <p:cNvSpPr/>
          <p:nvPr/>
        </p:nvSpPr>
        <p:spPr>
          <a:xfrm>
            <a:off x="2559995" y="2348880"/>
            <a:ext cx="4232126" cy="38861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Xerox of the documents</a:t>
            </a:r>
            <a:endParaRPr lang="en-IN" sz="1100" dirty="0">
              <a:effectLst/>
              <a:ea typeface="Calibri"/>
              <a:cs typeface="Times New Roman"/>
            </a:endParaRPr>
          </a:p>
        </p:txBody>
      </p:sp>
      <p:sp>
        <p:nvSpPr>
          <p:cNvPr id="8" name="Rounded Rectangle 7"/>
          <p:cNvSpPr/>
          <p:nvPr/>
        </p:nvSpPr>
        <p:spPr>
          <a:xfrm>
            <a:off x="2559995" y="1844824"/>
            <a:ext cx="4267333" cy="381372"/>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OT dress receiving</a:t>
            </a:r>
            <a:endParaRPr lang="en-IN" sz="800" dirty="0">
              <a:effectLst/>
              <a:ea typeface="Calibri"/>
              <a:cs typeface="Times New Roman"/>
            </a:endParaRPr>
          </a:p>
        </p:txBody>
      </p:sp>
      <p:sp>
        <p:nvSpPr>
          <p:cNvPr id="9" name="Rounded Rectangle 8"/>
          <p:cNvSpPr/>
          <p:nvPr/>
        </p:nvSpPr>
        <p:spPr>
          <a:xfrm>
            <a:off x="2559994" y="3356992"/>
            <a:ext cx="4232126" cy="355476"/>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Anaesthetist review patient for PAC</a:t>
            </a:r>
          </a:p>
        </p:txBody>
      </p:sp>
      <p:sp>
        <p:nvSpPr>
          <p:cNvPr id="10" name="Rounded Rectangle 9"/>
          <p:cNvSpPr/>
          <p:nvPr/>
        </p:nvSpPr>
        <p:spPr>
          <a:xfrm>
            <a:off x="2559993" y="2852936"/>
            <a:ext cx="4267335" cy="382141"/>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Call to the Anaesthetist</a:t>
            </a:r>
            <a:endParaRPr lang="en-IN" sz="800" dirty="0">
              <a:effectLst/>
              <a:ea typeface="Calibri"/>
              <a:cs typeface="Times New Roman"/>
            </a:endParaRPr>
          </a:p>
        </p:txBody>
      </p:sp>
      <p:sp>
        <p:nvSpPr>
          <p:cNvPr id="11" name="Rounded Rectangle 10"/>
          <p:cNvSpPr/>
          <p:nvPr/>
        </p:nvSpPr>
        <p:spPr>
          <a:xfrm>
            <a:off x="2559994" y="5772075"/>
            <a:ext cx="4223410" cy="39322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Patient goes to post-operative area</a:t>
            </a:r>
          </a:p>
        </p:txBody>
      </p:sp>
      <p:sp>
        <p:nvSpPr>
          <p:cNvPr id="12" name="Rounded Rectangle 11"/>
          <p:cNvSpPr/>
          <p:nvPr/>
        </p:nvSpPr>
        <p:spPr>
          <a:xfrm>
            <a:off x="2559994" y="3814306"/>
            <a:ext cx="4232125" cy="47879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GDA and nurse come from OT come to receive the patient</a:t>
            </a:r>
          </a:p>
        </p:txBody>
      </p:sp>
      <p:sp>
        <p:nvSpPr>
          <p:cNvPr id="13" name="Rounded Rectangle 12"/>
          <p:cNvSpPr/>
          <p:nvPr/>
        </p:nvSpPr>
        <p:spPr>
          <a:xfrm>
            <a:off x="2559994" y="5301208"/>
            <a:ext cx="4223410" cy="38021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Patient goes to the OT</a:t>
            </a:r>
          </a:p>
        </p:txBody>
      </p:sp>
      <p:sp>
        <p:nvSpPr>
          <p:cNvPr id="14" name="Rounded Rectangle 13"/>
          <p:cNvSpPr/>
          <p:nvPr/>
        </p:nvSpPr>
        <p:spPr>
          <a:xfrm>
            <a:off x="2559995" y="1325935"/>
            <a:ext cx="4232126" cy="37487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Receiving Of Bed</a:t>
            </a:r>
          </a:p>
        </p:txBody>
      </p:sp>
      <p:sp>
        <p:nvSpPr>
          <p:cNvPr id="15" name="Rounded Rectangle 14"/>
          <p:cNvSpPr/>
          <p:nvPr/>
        </p:nvSpPr>
        <p:spPr>
          <a:xfrm>
            <a:off x="2559994" y="4890196"/>
            <a:ext cx="4232126" cy="36274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Patient goes to the pre-operative area</a:t>
            </a:r>
          </a:p>
        </p:txBody>
      </p:sp>
      <p:sp>
        <p:nvSpPr>
          <p:cNvPr id="16" name="Rounded Rectangle 15"/>
          <p:cNvSpPr/>
          <p:nvPr/>
        </p:nvSpPr>
        <p:spPr>
          <a:xfrm>
            <a:off x="2559994" y="6258594"/>
            <a:ext cx="4232125" cy="42748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EXIT from OT to Ward/ICU</a:t>
            </a:r>
          </a:p>
        </p:txBody>
      </p:sp>
      <p:sp>
        <p:nvSpPr>
          <p:cNvPr id="17" name="Oval 16"/>
          <p:cNvSpPr/>
          <p:nvPr/>
        </p:nvSpPr>
        <p:spPr>
          <a:xfrm>
            <a:off x="514350" y="764704"/>
            <a:ext cx="1177330" cy="31432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Planned</a:t>
            </a:r>
          </a:p>
        </p:txBody>
      </p:sp>
      <p:sp>
        <p:nvSpPr>
          <p:cNvPr id="18" name="Oval 17"/>
          <p:cNvSpPr/>
          <p:nvPr/>
        </p:nvSpPr>
        <p:spPr>
          <a:xfrm>
            <a:off x="7308304" y="836712"/>
            <a:ext cx="1388996" cy="31432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200" dirty="0">
                <a:effectLst/>
                <a:ea typeface="Calibri"/>
                <a:cs typeface="Times New Roman"/>
              </a:rPr>
              <a:t>Unplanned</a:t>
            </a:r>
            <a:endParaRPr lang="en-IN" sz="1100" dirty="0">
              <a:effectLst/>
              <a:ea typeface="Calibri"/>
              <a:cs typeface="Times New Roman"/>
            </a:endParaRPr>
          </a:p>
        </p:txBody>
      </p:sp>
      <p:sp>
        <p:nvSpPr>
          <p:cNvPr id="19" name="Curved Down Arrow 18"/>
          <p:cNvSpPr/>
          <p:nvPr/>
        </p:nvSpPr>
        <p:spPr>
          <a:xfrm rot="2099521">
            <a:off x="6999230" y="-46993"/>
            <a:ext cx="1152525" cy="6864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0" name="Curved Down Arrow 19"/>
          <p:cNvSpPr/>
          <p:nvPr/>
        </p:nvSpPr>
        <p:spPr>
          <a:xfrm rot="9965447" flipV="1">
            <a:off x="1270408" y="-31907"/>
            <a:ext cx="1232535" cy="5899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1" name="Down Arrow 20"/>
          <p:cNvSpPr/>
          <p:nvPr/>
        </p:nvSpPr>
        <p:spPr>
          <a:xfrm>
            <a:off x="722040" y="1151036"/>
            <a:ext cx="609600" cy="55350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22" name="Text Box 477"/>
          <p:cNvSpPr txBox="1"/>
          <p:nvPr/>
        </p:nvSpPr>
        <p:spPr>
          <a:xfrm rot="16200000">
            <a:off x="358255" y="3682306"/>
            <a:ext cx="1351915" cy="26924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100" b="1" dirty="0">
                <a:solidFill>
                  <a:srgbClr val="FFFFFF"/>
                </a:solidFill>
                <a:effectLst/>
                <a:ea typeface="Calibri"/>
                <a:cs typeface="Times New Roman"/>
              </a:rPr>
              <a:t>PATIENT   FLOW</a:t>
            </a:r>
            <a:endParaRPr lang="en-IN" sz="1100" dirty="0">
              <a:effectLst/>
              <a:ea typeface="Calibri"/>
              <a:cs typeface="Times New Roman"/>
            </a:endParaRPr>
          </a:p>
        </p:txBody>
      </p:sp>
      <p:sp>
        <p:nvSpPr>
          <p:cNvPr id="2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3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909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a:t>DATA ANALYSIS – using Bar Graphs</a:t>
            </a:r>
            <a:r>
              <a:rPr lang="en-IN" dirty="0"/>
              <a:t/>
            </a:r>
            <a:br>
              <a:rPr lang="en-IN" dirty="0"/>
            </a:br>
            <a:endParaRPr lang="en-IN" dirty="0"/>
          </a:p>
        </p:txBody>
      </p:sp>
      <p:sp>
        <p:nvSpPr>
          <p:cNvPr id="3" name="Content Placeholder 2"/>
          <p:cNvSpPr>
            <a:spLocks noGrp="1"/>
          </p:cNvSpPr>
          <p:nvPr>
            <p:ph idx="1"/>
          </p:nvPr>
        </p:nvSpPr>
        <p:spPr>
          <a:xfrm>
            <a:off x="467544" y="1052736"/>
            <a:ext cx="8496944" cy="5616624"/>
          </a:xfrm>
        </p:spPr>
        <p:txBody>
          <a:bodyPr>
            <a:normAutofit fontScale="85000" lnSpcReduction="10000"/>
          </a:bodyPr>
          <a:lstStyle/>
          <a:p>
            <a:pPr marL="0" indent="0">
              <a:buNone/>
            </a:pPr>
            <a:r>
              <a:rPr lang="en-IN" b="1" dirty="0"/>
              <a:t> </a:t>
            </a:r>
            <a:endParaRPr lang="en-IN" dirty="0"/>
          </a:p>
          <a:p>
            <a:r>
              <a:rPr lang="en-IN" dirty="0"/>
              <a:t>FIGURE -1: Graph showing the time gap (in minutes) between entry of patients to   ward and call for PAC</a:t>
            </a:r>
          </a:p>
          <a:p>
            <a:pPr marL="0" indent="0">
              <a:buNone/>
            </a:pPr>
            <a:r>
              <a:rPr lang="en-IN" dirty="0"/>
              <a:t> </a:t>
            </a:r>
          </a:p>
          <a:p>
            <a:r>
              <a:rPr lang="en-IN" dirty="0"/>
              <a:t>FIGURE -2: Graph showing the time gap (in minutes) between call for PAC and PAC review.</a:t>
            </a:r>
          </a:p>
          <a:p>
            <a:pPr marL="0" indent="0">
              <a:buNone/>
            </a:pPr>
            <a:r>
              <a:rPr lang="en-IN" dirty="0"/>
              <a:t> </a:t>
            </a:r>
          </a:p>
          <a:p>
            <a:r>
              <a:rPr lang="en-IN" dirty="0"/>
              <a:t>FIGURE -3: Graph showing the time gap (in minutes) between entry of patients to   ward and exit from ward to OT.</a:t>
            </a:r>
          </a:p>
          <a:p>
            <a:pPr marL="0" indent="0">
              <a:buNone/>
            </a:pPr>
            <a:endParaRPr lang="en-IN" dirty="0"/>
          </a:p>
          <a:p>
            <a:r>
              <a:rPr lang="en-IN" dirty="0"/>
              <a:t>FIGURE - 4: Graph showing the time gap (in minutes) between entry of patients to  OT and exit from OT.</a:t>
            </a:r>
          </a:p>
          <a:p>
            <a:endParaRPr lang="en-IN" dirty="0"/>
          </a:p>
        </p:txBody>
      </p:sp>
    </p:spTree>
    <p:extLst>
      <p:ext uri="{BB962C8B-B14F-4D97-AF65-F5344CB8AC3E}">
        <p14:creationId xmlns:p14="http://schemas.microsoft.com/office/powerpoint/2010/main" val="96946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63272" cy="908720"/>
          </a:xfrm>
        </p:spPr>
        <p:txBody>
          <a:bodyPr>
            <a:normAutofit fontScale="90000"/>
          </a:bodyPr>
          <a:lstStyle/>
          <a:p>
            <a:pPr marL="0" indent="0" algn="l"/>
            <a:r>
              <a:rPr lang="en-IN" sz="2400" dirty="0" smtClean="0"/>
              <a:t>FIGURE </a:t>
            </a:r>
            <a:r>
              <a:rPr lang="en-IN" sz="2400" dirty="0"/>
              <a:t>-1: Graph showing the time gap (in minutes) between entry of patients to   ward and call for PAC</a:t>
            </a:r>
            <a:br>
              <a:rPr lang="en-IN" sz="2400" dirty="0"/>
            </a:br>
            <a:endParaRPr lang="en-IN"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5272238"/>
              </p:ext>
            </p:extLst>
          </p:nvPr>
        </p:nvGraphicFramePr>
        <p:xfrm>
          <a:off x="467544" y="908720"/>
          <a:ext cx="4032448"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458746823"/>
              </p:ext>
            </p:extLst>
          </p:nvPr>
        </p:nvGraphicFramePr>
        <p:xfrm>
          <a:off x="4572000" y="908720"/>
          <a:ext cx="4248472" cy="58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49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19256" cy="1124744"/>
          </a:xfrm>
        </p:spPr>
        <p:txBody>
          <a:bodyPr>
            <a:noAutofit/>
          </a:bodyPr>
          <a:lstStyle/>
          <a:p>
            <a:pPr marL="0" indent="0"/>
            <a:r>
              <a:rPr lang="en-IN" sz="2800" dirty="0"/>
              <a:t/>
            </a:r>
            <a:br>
              <a:rPr lang="en-IN" sz="2800" dirty="0"/>
            </a:br>
            <a:r>
              <a:rPr lang="en-IN" sz="2800" dirty="0"/>
              <a:t>FIGURE -2: Graph showing the time gap (in minutes) between call for PAC and PAC review.</a:t>
            </a:r>
            <a:br>
              <a:rPr lang="en-IN" sz="2800" dirty="0"/>
            </a:br>
            <a:endParaRPr lang="en-IN"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918220"/>
              </p:ext>
            </p:extLst>
          </p:nvPr>
        </p:nvGraphicFramePr>
        <p:xfrm>
          <a:off x="179512" y="1484784"/>
          <a:ext cx="4320480" cy="5373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43001246"/>
              </p:ext>
            </p:extLst>
          </p:nvPr>
        </p:nvGraphicFramePr>
        <p:xfrm>
          <a:off x="4499992" y="1484784"/>
          <a:ext cx="4464496" cy="5373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875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985</Words>
  <Application>Microsoft Office PowerPoint</Application>
  <PresentationFormat>On-screen Show (4:3)</PresentationFormat>
  <Paragraphs>130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RATIONALE</vt:lpstr>
      <vt:lpstr>OBJECTIVES</vt:lpstr>
      <vt:lpstr>METHODOLOGY</vt:lpstr>
      <vt:lpstr>PowerPoint Presentation</vt:lpstr>
      <vt:lpstr>PowerPoint Presentation</vt:lpstr>
      <vt:lpstr>DATA ANALYSIS – using Bar Graphs </vt:lpstr>
      <vt:lpstr>FIGURE -1: Graph showing the time gap (in minutes) between entry of patients to   ward and call for PAC </vt:lpstr>
      <vt:lpstr> FIGURE -2: Graph showing the time gap (in minutes) between call for PAC and PAC review. </vt:lpstr>
      <vt:lpstr>FIGURE -3: Graph showing the time gap (in minutes) between entry of patients to   ward and exit from ward to OT. </vt:lpstr>
      <vt:lpstr>FIGURE - 4: Graph showing the time gap (in minutes) between entry of patients to  OT and exit from OT. </vt:lpstr>
      <vt:lpstr>INTERPRETATION </vt:lpstr>
      <vt:lpstr>Figure-5: % GAP AT DIFFERENT LEVELS OF THE PATIENT FLOW FROM WARD TO OT EXIT  </vt:lpstr>
      <vt:lpstr>INTERPRETATION </vt:lpstr>
      <vt:lpstr>Figure – 6: % GAP – DELAY IN ECONOMIC WARD </vt:lpstr>
      <vt:lpstr>CONCLUSION</vt:lpstr>
      <vt:lpstr>RECOMMENDATIONS AND SUGGESTIONS</vt:lpstr>
      <vt:lpstr>RECOMMENDATIONS AND SUGGESTIONS(contd.)</vt:lpstr>
      <vt:lpstr>  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PARUL</dc:creator>
  <cp:lastModifiedBy>PARUL</cp:lastModifiedBy>
  <cp:revision>16</cp:revision>
  <dcterms:created xsi:type="dcterms:W3CDTF">2016-05-30T10:20:01Z</dcterms:created>
  <dcterms:modified xsi:type="dcterms:W3CDTF">2017-05-13T07:54:20Z</dcterms:modified>
</cp:coreProperties>
</file>