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31"/>
  </p:notesMasterIdLst>
  <p:sldIdLst>
    <p:sldId id="256" r:id="rId2"/>
    <p:sldId id="271" r:id="rId3"/>
    <p:sldId id="257" r:id="rId4"/>
    <p:sldId id="258" r:id="rId5"/>
    <p:sldId id="289" r:id="rId6"/>
    <p:sldId id="270" r:id="rId7"/>
    <p:sldId id="290" r:id="rId8"/>
    <p:sldId id="288" r:id="rId9"/>
    <p:sldId id="260" r:id="rId10"/>
    <p:sldId id="272" r:id="rId11"/>
    <p:sldId id="262" r:id="rId12"/>
    <p:sldId id="263" r:id="rId13"/>
    <p:sldId id="265" r:id="rId14"/>
    <p:sldId id="266" r:id="rId15"/>
    <p:sldId id="267" r:id="rId16"/>
    <p:sldId id="268" r:id="rId17"/>
    <p:sldId id="273" r:id="rId18"/>
    <p:sldId id="274" r:id="rId19"/>
    <p:sldId id="278" r:id="rId20"/>
    <p:sldId id="275" r:id="rId21"/>
    <p:sldId id="279" r:id="rId22"/>
    <p:sldId id="281" r:id="rId23"/>
    <p:sldId id="282" r:id="rId24"/>
    <p:sldId id="283" r:id="rId25"/>
    <p:sldId id="284" r:id="rId26"/>
    <p:sldId id="285" r:id="rId27"/>
    <p:sldId id="276" r:id="rId28"/>
    <p:sldId id="277" r:id="rId29"/>
    <p:sldId id="28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2585" autoAdjust="0"/>
  </p:normalViewPr>
  <p:slideViewPr>
    <p:cSldViewPr snapToGrid="0">
      <p:cViewPr varScale="1">
        <p:scale>
          <a:sx n="61" d="100"/>
          <a:sy n="61" d="100"/>
        </p:scale>
        <p:origin x="10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respondents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category I</c:v>
                </c:pt>
                <c:pt idx="1">
                  <c:v>category II</c:v>
                </c:pt>
                <c:pt idx="2">
                  <c:v>category III</c:v>
                </c:pt>
              </c:strCache>
            </c:strRef>
          </c:cat>
          <c:val>
            <c:numRef>
              <c:f>Sheet1!$B$2:$B$4</c:f>
              <c:numCache>
                <c:formatCode>General</c:formatCode>
                <c:ptCount val="3"/>
                <c:pt idx="0">
                  <c:v>33</c:v>
                </c:pt>
                <c:pt idx="1">
                  <c:v>59</c:v>
                </c:pt>
                <c:pt idx="2">
                  <c:v>8</c:v>
                </c:pt>
              </c:numCache>
            </c:numRef>
          </c:val>
        </c:ser>
        <c:dLbls>
          <c:showLegendKey val="0"/>
          <c:showVal val="0"/>
          <c:showCatName val="0"/>
          <c:showSerName val="0"/>
          <c:showPercent val="0"/>
          <c:showBubbleSize val="0"/>
        </c:dLbls>
        <c:gapWidth val="75"/>
        <c:overlap val="40"/>
        <c:axId val="603020784"/>
        <c:axId val="603020240"/>
      </c:barChart>
      <c:catAx>
        <c:axId val="6030207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03020240"/>
        <c:crosses val="autoZero"/>
        <c:auto val="1"/>
        <c:lblAlgn val="ctr"/>
        <c:lblOffset val="100"/>
        <c:noMultiLvlLbl val="0"/>
      </c:catAx>
      <c:valAx>
        <c:axId val="60302024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6030207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 score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4"/>
                <c:pt idx="0">
                  <c:v>20-40</c:v>
                </c:pt>
                <c:pt idx="1">
                  <c:v>41-60</c:v>
                </c:pt>
                <c:pt idx="2">
                  <c:v>61-70</c:v>
                </c:pt>
                <c:pt idx="3">
                  <c:v>Total </c:v>
                </c:pt>
              </c:strCache>
            </c:strRef>
          </c:cat>
          <c:val>
            <c:numRef>
              <c:f>Sheet1!$B$2:$B$5</c:f>
              <c:numCache>
                <c:formatCode>General</c:formatCode>
                <c:ptCount val="4"/>
                <c:pt idx="0">
                  <c:v>8.14</c:v>
                </c:pt>
                <c:pt idx="1">
                  <c:v>8.0500000000000007</c:v>
                </c:pt>
                <c:pt idx="2">
                  <c:v>8.5</c:v>
                </c:pt>
                <c:pt idx="3">
                  <c:v>8.08</c:v>
                </c:pt>
              </c:numCache>
            </c:numRef>
          </c:val>
        </c:ser>
        <c:ser>
          <c:idx val="1"/>
          <c:order val="1"/>
          <c:tx>
            <c:strRef>
              <c:f>Sheet1!$C$1</c:f>
              <c:strCache>
                <c:ptCount val="1"/>
                <c:pt idx="0">
                  <c:v>no. of respondents</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4"/>
                <c:pt idx="0">
                  <c:v>20-40</c:v>
                </c:pt>
                <c:pt idx="1">
                  <c:v>41-60</c:v>
                </c:pt>
                <c:pt idx="2">
                  <c:v>61-70</c:v>
                </c:pt>
                <c:pt idx="3">
                  <c:v>Total </c:v>
                </c:pt>
              </c:strCache>
            </c:strRef>
          </c:cat>
          <c:val>
            <c:numRef>
              <c:f>Sheet1!$C$2:$C$5</c:f>
              <c:numCache>
                <c:formatCode>General</c:formatCode>
                <c:ptCount val="4"/>
                <c:pt idx="0">
                  <c:v>54</c:v>
                </c:pt>
                <c:pt idx="1">
                  <c:v>44</c:v>
                </c:pt>
                <c:pt idx="2">
                  <c:v>2</c:v>
                </c:pt>
                <c:pt idx="3">
                  <c:v>100</c:v>
                </c:pt>
              </c:numCache>
            </c:numRef>
          </c:val>
        </c:ser>
        <c:ser>
          <c:idx val="2"/>
          <c:order val="2"/>
          <c:tx>
            <c:strRef>
              <c:f>Sheet1!$D$1</c:f>
              <c:strCache>
                <c:ptCount val="1"/>
                <c:pt idx="0">
                  <c:v>Column1</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4"/>
                <c:pt idx="0">
                  <c:v>20-40</c:v>
                </c:pt>
                <c:pt idx="1">
                  <c:v>41-60</c:v>
                </c:pt>
                <c:pt idx="2">
                  <c:v>61-70</c:v>
                </c:pt>
                <c:pt idx="3">
                  <c:v>Total </c:v>
                </c:pt>
              </c:strCache>
            </c:strRef>
          </c:cat>
          <c:val>
            <c:numRef>
              <c:f>Sheet1!$D$2:$D$5</c:f>
              <c:numCache>
                <c:formatCode>General</c:formatCode>
                <c:ptCount val="4"/>
              </c:numCache>
            </c:numRef>
          </c:val>
        </c:ser>
        <c:dLbls>
          <c:showLegendKey val="0"/>
          <c:showVal val="1"/>
          <c:showCatName val="0"/>
          <c:showSerName val="0"/>
          <c:showPercent val="0"/>
          <c:showBubbleSize val="0"/>
        </c:dLbls>
        <c:gapWidth val="75"/>
        <c:axId val="603012080"/>
        <c:axId val="603010448"/>
      </c:barChart>
      <c:catAx>
        <c:axId val="603012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603010448"/>
        <c:crosses val="autoZero"/>
        <c:auto val="1"/>
        <c:lblAlgn val="ctr"/>
        <c:lblOffset val="100"/>
        <c:noMultiLvlLbl val="0"/>
      </c:catAx>
      <c:valAx>
        <c:axId val="6030104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crossAx val="603012080"/>
        <c:crosses val="autoZero"/>
        <c:crossBetween val="between"/>
      </c:valAx>
      <c:spPr>
        <a:noFill/>
        <a:ln>
          <a:noFill/>
        </a:ln>
        <a:effectLst/>
      </c:spPr>
    </c:plotArea>
    <c:legend>
      <c:legendPos val="b"/>
      <c:legendEntry>
        <c:idx val="2"/>
        <c:delete val="1"/>
      </c:legendEntry>
      <c:layout>
        <c:manualLayout>
          <c:xMode val="edge"/>
          <c:yMode val="edge"/>
          <c:x val="0.19680659889143773"/>
          <c:y val="0.9162238009554291"/>
          <c:w val="0.56446498697935166"/>
          <c:h val="7.016342723391273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 score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3"/>
                <c:pt idx="0">
                  <c:v>male</c:v>
                </c:pt>
                <c:pt idx="1">
                  <c:v>female</c:v>
                </c:pt>
                <c:pt idx="2">
                  <c:v>total</c:v>
                </c:pt>
              </c:strCache>
            </c:strRef>
          </c:cat>
          <c:val>
            <c:numRef>
              <c:f>Sheet1!$B$2:$B$5</c:f>
              <c:numCache>
                <c:formatCode>General</c:formatCode>
                <c:ptCount val="4"/>
                <c:pt idx="0">
                  <c:v>8.64</c:v>
                </c:pt>
                <c:pt idx="1">
                  <c:v>7.99</c:v>
                </c:pt>
                <c:pt idx="2">
                  <c:v>8.08</c:v>
                </c:pt>
              </c:numCache>
            </c:numRef>
          </c:val>
        </c:ser>
        <c:ser>
          <c:idx val="1"/>
          <c:order val="1"/>
          <c:tx>
            <c:strRef>
              <c:f>Sheet1!$C$1</c:f>
              <c:strCache>
                <c:ptCount val="1"/>
                <c:pt idx="0">
                  <c:v>no. of respondents</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3"/>
                <c:pt idx="0">
                  <c:v>male</c:v>
                </c:pt>
                <c:pt idx="1">
                  <c:v>female</c:v>
                </c:pt>
                <c:pt idx="2">
                  <c:v>total</c:v>
                </c:pt>
              </c:strCache>
            </c:strRef>
          </c:cat>
          <c:val>
            <c:numRef>
              <c:f>Sheet1!$C$2:$C$5</c:f>
              <c:numCache>
                <c:formatCode>General</c:formatCode>
                <c:ptCount val="4"/>
                <c:pt idx="0">
                  <c:v>14</c:v>
                </c:pt>
                <c:pt idx="1">
                  <c:v>86</c:v>
                </c:pt>
                <c:pt idx="2">
                  <c:v>100</c:v>
                </c:pt>
              </c:numCache>
            </c:numRef>
          </c:val>
        </c:ser>
        <c:ser>
          <c:idx val="2"/>
          <c:order val="2"/>
          <c:tx>
            <c:strRef>
              <c:f>Sheet1!$D$1</c:f>
              <c:strCache>
                <c:ptCount val="1"/>
                <c:pt idx="0">
                  <c:v>Column1</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Sheet1!$A$2:$A$5</c:f>
              <c:strCache>
                <c:ptCount val="3"/>
                <c:pt idx="0">
                  <c:v>male</c:v>
                </c:pt>
                <c:pt idx="1">
                  <c:v>female</c:v>
                </c:pt>
                <c:pt idx="2">
                  <c:v>total</c:v>
                </c:pt>
              </c:strCache>
            </c:strRef>
          </c:cat>
          <c:val>
            <c:numRef>
              <c:f>Sheet1!$D$2:$D$5</c:f>
              <c:numCache>
                <c:formatCode>General</c:formatCode>
                <c:ptCount val="4"/>
              </c:numCache>
            </c:numRef>
          </c:val>
        </c:ser>
        <c:dLbls>
          <c:showLegendKey val="0"/>
          <c:showVal val="1"/>
          <c:showCatName val="0"/>
          <c:showSerName val="0"/>
          <c:showPercent val="0"/>
          <c:showBubbleSize val="0"/>
        </c:dLbls>
        <c:gapWidth val="75"/>
        <c:axId val="603021328"/>
        <c:axId val="603013712"/>
      </c:barChart>
      <c:catAx>
        <c:axId val="603021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03013712"/>
        <c:crosses val="autoZero"/>
        <c:auto val="1"/>
        <c:lblAlgn val="ctr"/>
        <c:lblOffset val="100"/>
        <c:noMultiLvlLbl val="0"/>
      </c:catAx>
      <c:valAx>
        <c:axId val="6030137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0302132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 score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5"/>
                <c:pt idx="0">
                  <c:v>farmer</c:v>
                </c:pt>
                <c:pt idx="1">
                  <c:v>homemaker</c:v>
                </c:pt>
                <c:pt idx="2">
                  <c:v>laborer</c:v>
                </c:pt>
                <c:pt idx="3">
                  <c:v>milk vendor</c:v>
                </c:pt>
                <c:pt idx="4">
                  <c:v>tailor</c:v>
                </c:pt>
              </c:strCache>
            </c:strRef>
          </c:cat>
          <c:val>
            <c:numRef>
              <c:f>Sheet1!$B$2:$B$6</c:f>
              <c:numCache>
                <c:formatCode>General</c:formatCode>
                <c:ptCount val="5"/>
                <c:pt idx="0">
                  <c:v>8.1999999999999993</c:v>
                </c:pt>
                <c:pt idx="1">
                  <c:v>7.96</c:v>
                </c:pt>
                <c:pt idx="2">
                  <c:v>9</c:v>
                </c:pt>
                <c:pt idx="3">
                  <c:v>8.6999999999999993</c:v>
                </c:pt>
                <c:pt idx="4">
                  <c:v>8.5</c:v>
                </c:pt>
              </c:numCache>
            </c:numRef>
          </c:val>
        </c:ser>
        <c:ser>
          <c:idx val="1"/>
          <c:order val="1"/>
          <c:tx>
            <c:strRef>
              <c:f>Sheet1!$C$1</c:f>
              <c:strCache>
                <c:ptCount val="1"/>
                <c:pt idx="0">
                  <c:v>no. of respondents</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5"/>
                <c:pt idx="0">
                  <c:v>farmer</c:v>
                </c:pt>
                <c:pt idx="1">
                  <c:v>homemaker</c:v>
                </c:pt>
                <c:pt idx="2">
                  <c:v>laborer</c:v>
                </c:pt>
                <c:pt idx="3">
                  <c:v>milk vendor</c:v>
                </c:pt>
                <c:pt idx="4">
                  <c:v>tailor</c:v>
                </c:pt>
              </c:strCache>
            </c:strRef>
          </c:cat>
          <c:val>
            <c:numRef>
              <c:f>Sheet1!$C$2:$C$6</c:f>
              <c:numCache>
                <c:formatCode>General</c:formatCode>
                <c:ptCount val="5"/>
                <c:pt idx="0">
                  <c:v>5</c:v>
                </c:pt>
                <c:pt idx="1">
                  <c:v>80</c:v>
                </c:pt>
                <c:pt idx="2">
                  <c:v>1</c:v>
                </c:pt>
                <c:pt idx="3">
                  <c:v>10</c:v>
                </c:pt>
                <c:pt idx="4">
                  <c:v>4</c:v>
                </c:pt>
              </c:numCache>
            </c:numRef>
          </c:val>
        </c:ser>
        <c:ser>
          <c:idx val="2"/>
          <c:order val="2"/>
          <c:tx>
            <c:strRef>
              <c:f>Sheet1!$D$1</c:f>
              <c:strCache>
                <c:ptCount val="1"/>
                <c:pt idx="0">
                  <c:v>Column1</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5"/>
                <c:pt idx="0">
                  <c:v>farmer</c:v>
                </c:pt>
                <c:pt idx="1">
                  <c:v>homemaker</c:v>
                </c:pt>
                <c:pt idx="2">
                  <c:v>laborer</c:v>
                </c:pt>
                <c:pt idx="3">
                  <c:v>milk vendor</c:v>
                </c:pt>
                <c:pt idx="4">
                  <c:v>tailor</c:v>
                </c:pt>
              </c:strCache>
            </c:strRef>
          </c:cat>
          <c:val>
            <c:numRef>
              <c:f>Sheet1!$D$2:$D$6</c:f>
              <c:numCache>
                <c:formatCode>General</c:formatCode>
                <c:ptCount val="5"/>
              </c:numCache>
            </c:numRef>
          </c:val>
        </c:ser>
        <c:dLbls>
          <c:showLegendKey val="0"/>
          <c:showVal val="1"/>
          <c:showCatName val="0"/>
          <c:showSerName val="0"/>
          <c:showPercent val="0"/>
          <c:showBubbleSize val="0"/>
        </c:dLbls>
        <c:gapWidth val="75"/>
        <c:axId val="603017520"/>
        <c:axId val="603008816"/>
      </c:barChart>
      <c:catAx>
        <c:axId val="603017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03008816"/>
        <c:crosses val="autoZero"/>
        <c:auto val="1"/>
        <c:lblAlgn val="ctr"/>
        <c:lblOffset val="100"/>
        <c:noMultiLvlLbl val="0"/>
      </c:catAx>
      <c:valAx>
        <c:axId val="6030088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0301752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mean score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5"/>
                <c:pt idx="0">
                  <c:v>lower</c:v>
                </c:pt>
                <c:pt idx="1">
                  <c:v>lower middle</c:v>
                </c:pt>
                <c:pt idx="2">
                  <c:v>middle</c:v>
                </c:pt>
                <c:pt idx="3">
                  <c:v>upper middle</c:v>
                </c:pt>
                <c:pt idx="4">
                  <c:v>upper </c:v>
                </c:pt>
              </c:strCache>
            </c:strRef>
          </c:cat>
          <c:val>
            <c:numRef>
              <c:f>Sheet1!$B$2:$B$6</c:f>
              <c:numCache>
                <c:formatCode>General</c:formatCode>
                <c:ptCount val="5"/>
                <c:pt idx="0">
                  <c:v>8.4</c:v>
                </c:pt>
                <c:pt idx="1">
                  <c:v>8</c:v>
                </c:pt>
                <c:pt idx="2">
                  <c:v>7.92</c:v>
                </c:pt>
                <c:pt idx="3">
                  <c:v>8.0399999999999991</c:v>
                </c:pt>
                <c:pt idx="4">
                  <c:v>12</c:v>
                </c:pt>
              </c:numCache>
            </c:numRef>
          </c:val>
        </c:ser>
        <c:ser>
          <c:idx val="1"/>
          <c:order val="1"/>
          <c:tx>
            <c:strRef>
              <c:f>Sheet1!$C$1</c:f>
              <c:strCache>
                <c:ptCount val="1"/>
                <c:pt idx="0">
                  <c:v>no. of respomdents</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5"/>
                <c:pt idx="0">
                  <c:v>lower</c:v>
                </c:pt>
                <c:pt idx="1">
                  <c:v>lower middle</c:v>
                </c:pt>
                <c:pt idx="2">
                  <c:v>middle</c:v>
                </c:pt>
                <c:pt idx="3">
                  <c:v>upper middle</c:v>
                </c:pt>
                <c:pt idx="4">
                  <c:v>upper </c:v>
                </c:pt>
              </c:strCache>
            </c:strRef>
          </c:cat>
          <c:val>
            <c:numRef>
              <c:f>Sheet1!$C$2:$C$6</c:f>
              <c:numCache>
                <c:formatCode>General</c:formatCode>
                <c:ptCount val="5"/>
                <c:pt idx="0">
                  <c:v>10</c:v>
                </c:pt>
                <c:pt idx="1">
                  <c:v>17</c:v>
                </c:pt>
                <c:pt idx="2">
                  <c:v>25</c:v>
                </c:pt>
                <c:pt idx="3">
                  <c:v>47</c:v>
                </c:pt>
                <c:pt idx="4">
                  <c:v>1</c:v>
                </c:pt>
              </c:numCache>
            </c:numRef>
          </c:val>
        </c:ser>
        <c:ser>
          <c:idx val="2"/>
          <c:order val="2"/>
          <c:tx>
            <c:strRef>
              <c:f>Sheet1!$D$1</c:f>
              <c:strCache>
                <c:ptCount val="1"/>
                <c:pt idx="0">
                  <c:v>Column1</c:v>
                </c:pt>
              </c:strCache>
            </c:strRef>
          </c:tx>
          <c:spPr>
            <a:noFill/>
            <a:ln w="9525" cap="flat" cmpd="sng" algn="ctr">
              <a:solidFill>
                <a:schemeClr val="accent3"/>
              </a:solidFill>
              <a:miter lim="800000"/>
            </a:ln>
            <a:effectLst>
              <a:glow rad="63500">
                <a:schemeClr val="accent3">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Sheet1!$A$2:$A$6</c:f>
              <c:strCache>
                <c:ptCount val="5"/>
                <c:pt idx="0">
                  <c:v>lower</c:v>
                </c:pt>
                <c:pt idx="1">
                  <c:v>lower middle</c:v>
                </c:pt>
                <c:pt idx="2">
                  <c:v>middle</c:v>
                </c:pt>
                <c:pt idx="3">
                  <c:v>upper middle</c:v>
                </c:pt>
                <c:pt idx="4">
                  <c:v>upper </c:v>
                </c:pt>
              </c:strCache>
            </c:strRef>
          </c:cat>
          <c:val>
            <c:numRef>
              <c:f>Sheet1!$D$2:$D$6</c:f>
              <c:numCache>
                <c:formatCode>General</c:formatCode>
                <c:ptCount val="5"/>
              </c:numCache>
            </c:numRef>
          </c:val>
        </c:ser>
        <c:dLbls>
          <c:showLegendKey val="0"/>
          <c:showVal val="1"/>
          <c:showCatName val="0"/>
          <c:showSerName val="0"/>
          <c:showPercent val="0"/>
          <c:showBubbleSize val="0"/>
        </c:dLbls>
        <c:gapWidth val="75"/>
        <c:axId val="603018608"/>
        <c:axId val="603019152"/>
      </c:barChart>
      <c:catAx>
        <c:axId val="6030186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03019152"/>
        <c:crosses val="autoZero"/>
        <c:auto val="1"/>
        <c:lblAlgn val="ctr"/>
        <c:lblOffset val="100"/>
        <c:noMultiLvlLbl val="0"/>
      </c:catAx>
      <c:valAx>
        <c:axId val="6030191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60301860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5382DA-505A-4B6D-B955-30F4E1B15D00}" type="datetimeFigureOut">
              <a:rPr lang="en-US" smtClean="0"/>
              <a:t>5/14/2017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401F1-6C5F-4B8E-ABF0-4AA51CD723BA}" type="slidenum">
              <a:rPr lang="en-US" smtClean="0"/>
              <a:t>‹#›</a:t>
            </a:fld>
            <a:endParaRPr lang="en-US" dirty="0"/>
          </a:p>
        </p:txBody>
      </p:sp>
    </p:spTree>
    <p:extLst>
      <p:ext uri="{BB962C8B-B14F-4D97-AF65-F5344CB8AC3E}">
        <p14:creationId xmlns:p14="http://schemas.microsoft.com/office/powerpoint/2010/main" val="399200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401F1-6C5F-4B8E-ABF0-4AA51CD723BA}" type="slidenum">
              <a:rPr lang="en-US" smtClean="0"/>
              <a:t>2</a:t>
            </a:fld>
            <a:endParaRPr lang="en-US" dirty="0"/>
          </a:p>
        </p:txBody>
      </p:sp>
    </p:spTree>
    <p:extLst>
      <p:ext uri="{BB962C8B-B14F-4D97-AF65-F5344CB8AC3E}">
        <p14:creationId xmlns:p14="http://schemas.microsoft.com/office/powerpoint/2010/main" val="1634661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0401F1-6C5F-4B8E-ABF0-4AA51CD723BA}" type="slidenum">
              <a:rPr lang="en-US" smtClean="0"/>
              <a:t>23</a:t>
            </a:fld>
            <a:endParaRPr lang="en-US" dirty="0"/>
          </a:p>
        </p:txBody>
      </p:sp>
    </p:spTree>
    <p:extLst>
      <p:ext uri="{BB962C8B-B14F-4D97-AF65-F5344CB8AC3E}">
        <p14:creationId xmlns:p14="http://schemas.microsoft.com/office/powerpoint/2010/main" val="846687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10335D-BC3C-4CCF-B6BB-E9831F039F35}" type="slidenum">
              <a:rPr lang="en-US" smtClean="0"/>
              <a:t>‹#›</a:t>
            </a:fld>
            <a:endParaRPr lang="en-US" dirty="0"/>
          </a:p>
        </p:txBody>
      </p:sp>
    </p:spTree>
    <p:extLst>
      <p:ext uri="{BB962C8B-B14F-4D97-AF65-F5344CB8AC3E}">
        <p14:creationId xmlns:p14="http://schemas.microsoft.com/office/powerpoint/2010/main" val="18091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95265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2922485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1166716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224104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1070363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356127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65987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50723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262353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8E139-3658-4DFB-B7B0-B31F646D7263}" type="datetimeFigureOut">
              <a:rPr lang="en-US" smtClean="0"/>
              <a:t>5/14/2017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1079A95-4198-4CE5-A171-F8138261B0E7}" type="slidenum">
              <a:rPr lang="en-US" smtClean="0"/>
              <a:t>‹#›</a:t>
            </a:fld>
            <a:endParaRPr lang="en-US" dirty="0"/>
          </a:p>
        </p:txBody>
      </p:sp>
    </p:spTree>
    <p:extLst>
      <p:ext uri="{BB962C8B-B14F-4D97-AF65-F5344CB8AC3E}">
        <p14:creationId xmlns:p14="http://schemas.microsoft.com/office/powerpoint/2010/main" val="3376343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8E139-3658-4DFB-B7B0-B31F646D7263}" type="datetimeFigureOut">
              <a:rPr lang="en-US" smtClean="0"/>
              <a:t>5/14/2017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79A95-4198-4CE5-A171-F8138261B0E7}" type="slidenum">
              <a:rPr lang="en-US" smtClean="0"/>
              <a:t>‹#›</a:t>
            </a:fld>
            <a:endParaRPr lang="en-US" dirty="0"/>
          </a:p>
        </p:txBody>
      </p:sp>
    </p:spTree>
    <p:extLst>
      <p:ext uri="{BB962C8B-B14F-4D97-AF65-F5344CB8AC3E}">
        <p14:creationId xmlns:p14="http://schemas.microsoft.com/office/powerpoint/2010/main" val="120167079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in/"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google.co.i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hyperlink" Target="http://www.google.co.i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in/"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1622" y="1236372"/>
            <a:ext cx="8361229" cy="1275008"/>
          </a:xfrm>
        </p:spPr>
        <p:txBody>
          <a:bodyPr>
            <a:noAutofit/>
          </a:bodyPr>
          <a:lstStyle/>
          <a:p>
            <a:r>
              <a:rPr lang="en-IN" sz="3600" b="1" dirty="0"/>
              <a:t>Potential R</a:t>
            </a:r>
            <a:r>
              <a:rPr lang="en-IN" sz="3600" b="1" dirty="0" smtClean="0"/>
              <a:t>isk </a:t>
            </a:r>
            <a:r>
              <a:rPr lang="en-IN" sz="3600" b="1" dirty="0"/>
              <a:t>F</a:t>
            </a:r>
            <a:r>
              <a:rPr lang="en-IN" sz="3600" b="1" dirty="0" smtClean="0"/>
              <a:t>actors </a:t>
            </a:r>
            <a:r>
              <a:rPr lang="en-IN" sz="3600" b="1" dirty="0"/>
              <a:t>A</a:t>
            </a:r>
            <a:r>
              <a:rPr lang="en-IN" sz="3600" b="1" dirty="0" smtClean="0"/>
              <a:t>ttributed </a:t>
            </a:r>
            <a:r>
              <a:rPr lang="en-IN" sz="3600" b="1" dirty="0"/>
              <a:t>to </a:t>
            </a:r>
            <a:r>
              <a:rPr lang="en-IN" sz="3600" b="1" dirty="0" smtClean="0"/>
              <a:t>Occurrence </a:t>
            </a:r>
            <a:r>
              <a:rPr lang="en-IN" sz="3600" b="1" dirty="0"/>
              <a:t>of </a:t>
            </a:r>
            <a:r>
              <a:rPr lang="en-IN" sz="3600" b="1" dirty="0" smtClean="0"/>
              <a:t>Brucellosis </a:t>
            </a:r>
            <a:r>
              <a:rPr lang="en-IN" sz="3600" b="1" dirty="0"/>
              <a:t>in </a:t>
            </a:r>
            <a:r>
              <a:rPr lang="en-IN" sz="3600" b="1" dirty="0" smtClean="0"/>
              <a:t>Dairy </a:t>
            </a:r>
            <a:r>
              <a:rPr lang="en-IN" sz="3600" b="1" dirty="0"/>
              <a:t>F</a:t>
            </a:r>
            <a:r>
              <a:rPr lang="en-IN" sz="3600" b="1" dirty="0" smtClean="0"/>
              <a:t>armers </a:t>
            </a:r>
            <a:r>
              <a:rPr lang="en-IN" sz="3600" b="1" dirty="0"/>
              <a:t>of </a:t>
            </a:r>
            <a:r>
              <a:rPr lang="en-IN" sz="3600" b="1" dirty="0" smtClean="0"/>
              <a:t>Peri-urban </a:t>
            </a:r>
            <a:r>
              <a:rPr lang="en-IN" sz="3600" b="1" dirty="0"/>
              <a:t>A</a:t>
            </a:r>
            <a:r>
              <a:rPr lang="en-IN" sz="3600" b="1" dirty="0" smtClean="0"/>
              <a:t>rea </a:t>
            </a:r>
            <a:r>
              <a:rPr lang="en-IN" sz="3600" b="1" dirty="0"/>
              <a:t>of </a:t>
            </a:r>
            <a:r>
              <a:rPr lang="en-IN" sz="3600" b="1" dirty="0" smtClean="0"/>
              <a:t>South-west </a:t>
            </a:r>
            <a:r>
              <a:rPr lang="en-IN" sz="3600" b="1" dirty="0"/>
              <a:t>Delhi</a:t>
            </a:r>
            <a:r>
              <a:rPr lang="en-US" sz="3600" b="1" dirty="0"/>
              <a:t/>
            </a:r>
            <a:br>
              <a:rPr lang="en-US" sz="3600" b="1" dirty="0"/>
            </a:br>
            <a:endParaRPr lang="en-US" sz="3600" b="1" dirty="0"/>
          </a:p>
        </p:txBody>
      </p:sp>
      <p:sp>
        <p:nvSpPr>
          <p:cNvPr id="3" name="Subtitle 2"/>
          <p:cNvSpPr>
            <a:spLocks noGrp="1"/>
          </p:cNvSpPr>
          <p:nvPr>
            <p:ph type="subTitle" idx="1"/>
          </p:nvPr>
        </p:nvSpPr>
        <p:spPr>
          <a:xfrm>
            <a:off x="1506828" y="2511380"/>
            <a:ext cx="8963696" cy="3322750"/>
          </a:xfrm>
        </p:spPr>
        <p:txBody>
          <a:bodyPr>
            <a:normAutofit lnSpcReduction="10000"/>
          </a:bodyPr>
          <a:lstStyle/>
          <a:p>
            <a:r>
              <a:rPr lang="en-US" dirty="0" smtClean="0"/>
              <a:t>Dr. Navita Yadav</a:t>
            </a:r>
            <a:endParaRPr lang="en-US" dirty="0"/>
          </a:p>
          <a:p>
            <a:r>
              <a:rPr lang="en-US" dirty="0" smtClean="0"/>
              <a:t>IIHMR Delhi</a:t>
            </a:r>
          </a:p>
          <a:p>
            <a:endParaRPr lang="en-US" dirty="0" smtClean="0"/>
          </a:p>
          <a:p>
            <a:r>
              <a:rPr lang="en-US" sz="2000" u="sng" dirty="0" smtClean="0"/>
              <a:t>Mentors</a:t>
            </a:r>
            <a:endParaRPr lang="en-US" sz="2000" dirty="0"/>
          </a:p>
          <a:p>
            <a:r>
              <a:rPr lang="en-US" sz="2000" dirty="0" smtClean="0"/>
              <a:t>Dr. Sanjiv Kumar</a:t>
            </a:r>
          </a:p>
          <a:p>
            <a:r>
              <a:rPr lang="en-US" sz="2000" dirty="0" smtClean="0"/>
              <a:t>Director, IIHMR</a:t>
            </a:r>
          </a:p>
          <a:p>
            <a:pPr algn="just"/>
            <a:r>
              <a:rPr lang="en-US" sz="2000" dirty="0" smtClean="0"/>
              <a:t>Dr. Dhananjay Srivastava				Dr. Divya Aggarwal </a:t>
            </a:r>
          </a:p>
          <a:p>
            <a:pPr algn="just"/>
            <a:r>
              <a:rPr lang="en-US" sz="2000" dirty="0" smtClean="0"/>
              <a:t>Associate professor, IIHMR			Assistant professor, IIHMR</a:t>
            </a:r>
            <a:endParaRPr lang="en-US" sz="2000" dirty="0"/>
          </a:p>
        </p:txBody>
      </p:sp>
    </p:spTree>
    <p:extLst>
      <p:ext uri="{BB962C8B-B14F-4D97-AF65-F5344CB8AC3E}">
        <p14:creationId xmlns:p14="http://schemas.microsoft.com/office/powerpoint/2010/main" val="2867398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449451"/>
            <a:ext cx="9601200" cy="5417949"/>
          </a:xfrm>
        </p:spPr>
        <p:txBody>
          <a:bodyPr>
            <a:normAutofit fontScale="92500"/>
          </a:bodyPr>
          <a:lstStyle/>
          <a:p>
            <a:r>
              <a:rPr lang="en-IN" sz="2800" b="1" dirty="0" smtClean="0"/>
              <a:t>General Objective :</a:t>
            </a:r>
          </a:p>
          <a:p>
            <a:pPr marL="0" indent="0">
              <a:buNone/>
            </a:pPr>
            <a:endParaRPr lang="en-IN" sz="2800" dirty="0" smtClean="0"/>
          </a:p>
          <a:p>
            <a:r>
              <a:rPr lang="en-IN" dirty="0" smtClean="0"/>
              <a:t>To </a:t>
            </a:r>
            <a:r>
              <a:rPr lang="en-IN" dirty="0"/>
              <a:t>identify the exposure to potential risk of brucellosis among dairy farmers of South-West Delhi.</a:t>
            </a:r>
            <a:endParaRPr lang="en-US" dirty="0"/>
          </a:p>
          <a:p>
            <a:pPr marL="0" indent="0">
              <a:buNone/>
            </a:pPr>
            <a:r>
              <a:rPr lang="en-IN" dirty="0"/>
              <a:t> </a:t>
            </a:r>
            <a:endParaRPr lang="en-US" dirty="0"/>
          </a:p>
          <a:p>
            <a:r>
              <a:rPr lang="en-IN" sz="2800" b="1" dirty="0" smtClean="0"/>
              <a:t>Specific Objectives :</a:t>
            </a:r>
            <a:endParaRPr lang="en-US" sz="2800" dirty="0"/>
          </a:p>
          <a:p>
            <a:pPr marL="0" indent="0">
              <a:buNone/>
            </a:pPr>
            <a:r>
              <a:rPr lang="en-IN" sz="2800" b="1" dirty="0"/>
              <a:t> </a:t>
            </a:r>
            <a:endParaRPr lang="en-US" sz="2800" dirty="0"/>
          </a:p>
          <a:p>
            <a:pPr lvl="0"/>
            <a:r>
              <a:rPr lang="en-IN" dirty="0"/>
              <a:t>To identify the animal husbandry practices that contribute to risk of infection of brucellosis in small dairy farmers of </a:t>
            </a:r>
            <a:r>
              <a:rPr lang="en-IN" dirty="0" smtClean="0"/>
              <a:t>south west </a:t>
            </a:r>
            <a:r>
              <a:rPr lang="en-IN" dirty="0"/>
              <a:t>Delhi.</a:t>
            </a:r>
            <a:endParaRPr lang="en-US" dirty="0"/>
          </a:p>
          <a:p>
            <a:pPr lvl="0"/>
            <a:r>
              <a:rPr lang="en-IN" dirty="0"/>
              <a:t>To identify the behavioural practices that contribute to infection of brucellosis in humans in human in small dairy framers of south west Delhi.</a:t>
            </a:r>
            <a:endParaRPr lang="en-US" dirty="0"/>
          </a:p>
        </p:txBody>
      </p:sp>
    </p:spTree>
    <p:extLst>
      <p:ext uri="{BB962C8B-B14F-4D97-AF65-F5344CB8AC3E}">
        <p14:creationId xmlns:p14="http://schemas.microsoft.com/office/powerpoint/2010/main" val="1589301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50949"/>
            <a:ext cx="9601200" cy="935182"/>
          </a:xfrm>
        </p:spPr>
        <p:txBody>
          <a:bodyPr/>
          <a:lstStyle/>
          <a:p>
            <a:pPr algn="ctr"/>
            <a:r>
              <a:rPr lang="en-US" dirty="0" smtClean="0"/>
              <a:t>Methodology </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 </a:t>
            </a:r>
          </a:p>
          <a:p>
            <a:pPr marL="0" indent="0">
              <a:buNone/>
            </a:pPr>
            <a:endParaRPr lang="en-US" sz="2800" dirty="0"/>
          </a:p>
        </p:txBody>
      </p:sp>
    </p:spTree>
    <p:extLst>
      <p:ext uri="{BB962C8B-B14F-4D97-AF65-F5344CB8AC3E}">
        <p14:creationId xmlns:p14="http://schemas.microsoft.com/office/powerpoint/2010/main" val="387348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7564"/>
            <a:ext cx="9601200" cy="656823"/>
          </a:xfrm>
        </p:spPr>
        <p:txBody>
          <a:bodyPr>
            <a:normAutofit/>
          </a:bodyPr>
          <a:lstStyle/>
          <a:p>
            <a:pPr marL="342900" indent="-342900">
              <a:buFont typeface="Wingdings" panose="05000000000000000000" pitchFamily="2" charset="2"/>
              <a:buChar char="q"/>
            </a:pPr>
            <a:r>
              <a:rPr lang="en-US" sz="2400" dirty="0" smtClean="0"/>
              <a:t>STUDY DESIGN</a:t>
            </a:r>
            <a:endParaRPr lang="en-US" sz="2400" dirty="0"/>
          </a:p>
        </p:txBody>
      </p:sp>
      <p:sp>
        <p:nvSpPr>
          <p:cNvPr id="3" name="Content Placeholder 2"/>
          <p:cNvSpPr>
            <a:spLocks noGrp="1"/>
          </p:cNvSpPr>
          <p:nvPr>
            <p:ph idx="1"/>
          </p:nvPr>
        </p:nvSpPr>
        <p:spPr>
          <a:xfrm>
            <a:off x="1371600" y="964387"/>
            <a:ext cx="5385661" cy="5637891"/>
          </a:xfrm>
        </p:spPr>
        <p:txBody>
          <a:bodyPr>
            <a:normAutofit fontScale="92500" lnSpcReduction="20000"/>
          </a:bodyPr>
          <a:lstStyle/>
          <a:p>
            <a:r>
              <a:rPr lang="en-US" dirty="0" smtClean="0"/>
              <a:t>A cross sectional , descriptive study was done in village jhuljhulii of  </a:t>
            </a:r>
            <a:r>
              <a:rPr lang="en-US" dirty="0"/>
              <a:t>N</a:t>
            </a:r>
            <a:r>
              <a:rPr lang="en-US" dirty="0" smtClean="0"/>
              <a:t>ajafgarh division of south west district , Delhi during the month of February and April.</a:t>
            </a:r>
          </a:p>
          <a:p>
            <a:pPr marL="0" indent="0">
              <a:buNone/>
            </a:pPr>
            <a:r>
              <a:rPr lang="en-US" dirty="0" smtClean="0"/>
              <a:t> </a:t>
            </a:r>
          </a:p>
          <a:p>
            <a:pPr>
              <a:buFont typeface="Wingdings" panose="05000000000000000000" pitchFamily="2" charset="2"/>
              <a:buChar char="q"/>
            </a:pPr>
            <a:r>
              <a:rPr lang="en-US" sz="2400" dirty="0" smtClean="0"/>
              <a:t>STUDY AREA</a:t>
            </a:r>
          </a:p>
          <a:p>
            <a:r>
              <a:rPr lang="en-US" dirty="0"/>
              <a:t>Out of three divisions of south-west Delhi</a:t>
            </a:r>
            <a:r>
              <a:rPr lang="en-US" dirty="0" smtClean="0"/>
              <a:t>, Najafgarh </a:t>
            </a:r>
            <a:r>
              <a:rPr lang="en-US" dirty="0"/>
              <a:t>division is comprised of population keeping livestock at their households , hence among the 39 villages of Najafgarh division one village  was  selected randomly for data collection.   </a:t>
            </a:r>
          </a:p>
          <a:p>
            <a:r>
              <a:rPr lang="en-US" dirty="0"/>
              <a:t>Village Jhuljhuli is situated near Delhi Haryana border with a population of around 1600 people and 300 households(census 2011).</a:t>
            </a:r>
          </a:p>
          <a:p>
            <a:pPr marL="0" indent="0">
              <a:buNone/>
            </a:pPr>
            <a:endParaRPr lang="en-US" sz="24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729" y="743919"/>
            <a:ext cx="4602996" cy="4479010"/>
          </a:xfrm>
          <a:prstGeom prst="rect">
            <a:avLst/>
          </a:prstGeom>
        </p:spPr>
      </p:pic>
      <p:sp>
        <p:nvSpPr>
          <p:cNvPr id="5" name="TextBox 4"/>
          <p:cNvSpPr txBox="1"/>
          <p:nvPr/>
        </p:nvSpPr>
        <p:spPr>
          <a:xfrm>
            <a:off x="7222210" y="5548393"/>
            <a:ext cx="3549112" cy="369332"/>
          </a:xfrm>
          <a:prstGeom prst="rect">
            <a:avLst/>
          </a:prstGeom>
          <a:noFill/>
        </p:spPr>
        <p:txBody>
          <a:bodyPr wrap="square" rtlCol="0">
            <a:spAutoFit/>
          </a:bodyPr>
          <a:lstStyle/>
          <a:p>
            <a:r>
              <a:rPr lang="en-US" dirty="0" smtClean="0"/>
              <a:t>SOURCE: </a:t>
            </a:r>
            <a:r>
              <a:rPr lang="en-US" dirty="0" smtClean="0">
                <a:hlinkClick r:id="rId3"/>
              </a:rPr>
              <a:t>www.google.co.in</a:t>
            </a:r>
            <a:r>
              <a:rPr lang="en-US" dirty="0" smtClean="0"/>
              <a:t> </a:t>
            </a:r>
            <a:endParaRPr lang="en-US" dirty="0"/>
          </a:p>
        </p:txBody>
      </p:sp>
    </p:spTree>
    <p:extLst>
      <p:ext uri="{BB962C8B-B14F-4D97-AF65-F5344CB8AC3E}">
        <p14:creationId xmlns:p14="http://schemas.microsoft.com/office/powerpoint/2010/main" val="256189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925"/>
            <a:ext cx="4880675" cy="1008763"/>
          </a:xfrm>
        </p:spPr>
        <p:txBody>
          <a:bodyPr/>
          <a:lstStyle/>
          <a:p>
            <a:r>
              <a:rPr lang="en-US" dirty="0" smtClean="0"/>
              <a:t>Study population</a:t>
            </a:r>
            <a:endParaRPr lang="en-US" dirty="0"/>
          </a:p>
        </p:txBody>
      </p:sp>
      <p:sp>
        <p:nvSpPr>
          <p:cNvPr id="3" name="Content Placeholder 2"/>
          <p:cNvSpPr>
            <a:spLocks noGrp="1"/>
          </p:cNvSpPr>
          <p:nvPr>
            <p:ph idx="1"/>
          </p:nvPr>
        </p:nvSpPr>
        <p:spPr>
          <a:xfrm>
            <a:off x="838200" y="1825625"/>
            <a:ext cx="6244525" cy="4351338"/>
          </a:xfrm>
        </p:spPr>
        <p:txBody>
          <a:bodyPr>
            <a:normAutofit fontScale="92500"/>
          </a:bodyPr>
          <a:lstStyle/>
          <a:p>
            <a:r>
              <a:rPr lang="en-US" dirty="0" smtClean="0"/>
              <a:t>The study population is those who are keeping livestock at their houses </a:t>
            </a:r>
          </a:p>
          <a:p>
            <a:r>
              <a:rPr lang="en-US" dirty="0" smtClean="0"/>
              <a:t>Inclusion criteria</a:t>
            </a:r>
          </a:p>
          <a:p>
            <a:r>
              <a:rPr lang="en-US" dirty="0" smtClean="0"/>
              <a:t>The one who spend maximum time with livestock </a:t>
            </a:r>
          </a:p>
          <a:p>
            <a:r>
              <a:rPr lang="en-US" dirty="0" smtClean="0"/>
              <a:t>The one who do maximum work related to livestock </a:t>
            </a:r>
          </a:p>
          <a:p>
            <a:r>
              <a:rPr lang="en-US" dirty="0" smtClean="0"/>
              <a:t>Those who are willing to participate in this study and gave consent for the same</a:t>
            </a:r>
          </a:p>
          <a:p>
            <a:r>
              <a:rPr lang="en-US" dirty="0" smtClean="0"/>
              <a:t>Adults are  more focused </a:t>
            </a:r>
            <a:endParaRPr lang="en-US" dirty="0"/>
          </a:p>
        </p:txBody>
      </p:sp>
      <p:pic>
        <p:nvPicPr>
          <p:cNvPr id="4" name="Picture 3" descr="C:\Users\monu\AppData\Local\Microsoft\Windows\INetCache\Content.Word\IMG-20170506-WA0017.jpg"/>
          <p:cNvPicPr/>
          <p:nvPr/>
        </p:nvPicPr>
        <p:blipFill>
          <a:blip r:embed="rId2">
            <a:extLst>
              <a:ext uri="{28A0092B-C50C-407E-A947-70E740481C1C}">
                <a14:useLocalDpi xmlns:a14="http://schemas.microsoft.com/office/drawing/2010/main" val="0"/>
              </a:ext>
            </a:extLst>
          </a:blip>
          <a:srcRect/>
          <a:stretch>
            <a:fillRect/>
          </a:stretch>
        </p:blipFill>
        <p:spPr bwMode="auto">
          <a:xfrm>
            <a:off x="7082724" y="1115879"/>
            <a:ext cx="4680490" cy="4541002"/>
          </a:xfrm>
          <a:prstGeom prst="rect">
            <a:avLst/>
          </a:prstGeom>
          <a:noFill/>
          <a:ln>
            <a:noFill/>
          </a:ln>
        </p:spPr>
      </p:pic>
    </p:spTree>
    <p:extLst>
      <p:ext uri="{BB962C8B-B14F-4D97-AF65-F5344CB8AC3E}">
        <p14:creationId xmlns:p14="http://schemas.microsoft.com/office/powerpoint/2010/main" val="2532721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 AND SAMPLING METHOD</a:t>
            </a:r>
            <a:endParaRPr lang="en-US" dirty="0"/>
          </a:p>
        </p:txBody>
      </p:sp>
      <p:sp>
        <p:nvSpPr>
          <p:cNvPr id="3" name="Content Placeholder 2"/>
          <p:cNvSpPr>
            <a:spLocks noGrp="1"/>
          </p:cNvSpPr>
          <p:nvPr>
            <p:ph idx="1"/>
          </p:nvPr>
        </p:nvSpPr>
        <p:spPr/>
        <p:txBody>
          <a:bodyPr/>
          <a:lstStyle/>
          <a:p>
            <a:r>
              <a:rPr lang="en-US" dirty="0" smtClean="0"/>
              <a:t>Sample  size was 100 taken conveniently. </a:t>
            </a:r>
          </a:p>
          <a:p>
            <a:r>
              <a:rPr lang="en-US" dirty="0" smtClean="0"/>
              <a:t>One participant from each household was selected</a:t>
            </a:r>
          </a:p>
          <a:p>
            <a:r>
              <a:rPr lang="en-US" dirty="0" smtClean="0"/>
              <a:t>Sampling method was snowball  sampling where in the interviewer visited those houses which were suggested by the villagers  that they keep livestock at their house</a:t>
            </a:r>
          </a:p>
          <a:p>
            <a:pPr marL="0" indent="0">
              <a:buNone/>
            </a:pPr>
            <a:endParaRPr lang="en-US" dirty="0" smtClean="0"/>
          </a:p>
          <a:p>
            <a:endParaRPr lang="en-US" dirty="0"/>
          </a:p>
        </p:txBody>
      </p:sp>
    </p:spTree>
    <p:extLst>
      <p:ext uri="{BB962C8B-B14F-4D97-AF65-F5344CB8AC3E}">
        <p14:creationId xmlns:p14="http://schemas.microsoft.com/office/powerpoint/2010/main" val="10164233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 </a:t>
            </a:r>
            <a:r>
              <a:rPr lang="en-US" dirty="0" smtClean="0"/>
              <a:t>Data collection tool was a semi structured questionnaire which comprised of both open ended and close ended questions. </a:t>
            </a:r>
          </a:p>
          <a:p>
            <a:pPr marL="0" indent="0">
              <a:buNone/>
            </a:pPr>
            <a:r>
              <a:rPr lang="en-US" dirty="0" smtClean="0"/>
              <a:t>Questionnaire was divided into 3 parts:-</a:t>
            </a:r>
          </a:p>
          <a:p>
            <a:pPr marL="457200" indent="-457200">
              <a:buAutoNum type="arabicPeriod"/>
            </a:pPr>
            <a:r>
              <a:rPr lang="en-US" dirty="0" smtClean="0"/>
              <a:t>socio-demographic characteristics such as, name, age, sex, marital status, religion, occupation, education level and socioeconomic status (using Kuppuswamy scale of socioeconomic status) .</a:t>
            </a:r>
          </a:p>
          <a:p>
            <a:pPr marL="457200" indent="-457200">
              <a:buAutoNum type="arabicPeriod"/>
            </a:pPr>
            <a:r>
              <a:rPr lang="en-US" dirty="0" smtClean="0"/>
              <a:t>Animal husbandry practices such as, pre-purchase tests before buying new animal, vaccination of animals, handling of aborted material, assistance of animals during reproduction, use of protective gloves, milking of animals, contact with animals.</a:t>
            </a:r>
          </a:p>
          <a:p>
            <a:pPr marL="457200" indent="-457200">
              <a:buAutoNum type="arabicPeriod"/>
            </a:pPr>
            <a:r>
              <a:rPr lang="en-US" dirty="0" smtClean="0"/>
              <a:t>Risk factors of brucellosis such dietary habits (consumption of raw milk, consumption of animal urine, sharing of water source with animals).</a:t>
            </a:r>
          </a:p>
        </p:txBody>
      </p:sp>
    </p:spTree>
    <p:extLst>
      <p:ext uri="{BB962C8B-B14F-4D97-AF65-F5344CB8AC3E}">
        <p14:creationId xmlns:p14="http://schemas.microsoft.com/office/powerpoint/2010/main" val="3995345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Analysis </a:t>
            </a:r>
            <a:endParaRPr lang="en-US" dirty="0"/>
          </a:p>
        </p:txBody>
      </p:sp>
      <p:sp>
        <p:nvSpPr>
          <p:cNvPr id="3" name="Content Placeholder 2"/>
          <p:cNvSpPr>
            <a:spLocks noGrp="1"/>
          </p:cNvSpPr>
          <p:nvPr>
            <p:ph idx="1"/>
          </p:nvPr>
        </p:nvSpPr>
        <p:spPr/>
        <p:txBody>
          <a:bodyPr>
            <a:normAutofit/>
          </a:bodyPr>
          <a:lstStyle/>
          <a:p>
            <a:r>
              <a:rPr lang="en-US" dirty="0" smtClean="0"/>
              <a:t> </a:t>
            </a:r>
            <a:r>
              <a:rPr lang="en-US" dirty="0"/>
              <a:t>Q</a:t>
            </a:r>
            <a:r>
              <a:rPr lang="en-US" dirty="0" smtClean="0"/>
              <a:t>uantitative data was analyzed through SPSS using:</a:t>
            </a:r>
          </a:p>
          <a:p>
            <a:pPr marL="0" indent="0">
              <a:buNone/>
            </a:pPr>
            <a:r>
              <a:rPr lang="en-US" dirty="0"/>
              <a:t>	</a:t>
            </a:r>
            <a:r>
              <a:rPr lang="en-US" i="1" dirty="0" smtClean="0"/>
              <a:t>Frequencies </a:t>
            </a:r>
            <a:endParaRPr lang="en-US" i="1" dirty="0"/>
          </a:p>
          <a:p>
            <a:pPr marL="0" indent="0">
              <a:buNone/>
            </a:pPr>
            <a:r>
              <a:rPr lang="en-US" i="1" dirty="0"/>
              <a:t>	</a:t>
            </a:r>
            <a:r>
              <a:rPr lang="en-US" i="1" dirty="0" smtClean="0"/>
              <a:t>Proportions</a:t>
            </a:r>
          </a:p>
          <a:p>
            <a:pPr marL="0" indent="0">
              <a:buNone/>
            </a:pPr>
            <a:endParaRPr lang="en-US" dirty="0" smtClean="0"/>
          </a:p>
          <a:p>
            <a:r>
              <a:rPr lang="en-US" dirty="0" smtClean="0"/>
              <a:t>Risk score:</a:t>
            </a:r>
          </a:p>
          <a:p>
            <a:pPr marL="0" indent="0">
              <a:buNone/>
            </a:pPr>
            <a:r>
              <a:rPr lang="en-US" dirty="0"/>
              <a:t> </a:t>
            </a:r>
            <a:r>
              <a:rPr lang="en-US" dirty="0" smtClean="0"/>
              <a:t>      	Scoring was calculated manually.</a:t>
            </a:r>
          </a:p>
          <a:p>
            <a:pPr lvl="1"/>
            <a:r>
              <a:rPr lang="en-US" dirty="0" smtClean="0"/>
              <a:t>Ranging from 0-14</a:t>
            </a:r>
          </a:p>
          <a:p>
            <a:pPr lvl="1"/>
            <a:r>
              <a:rPr lang="en-US" dirty="0" smtClean="0"/>
              <a:t>Where every question was scored 0 and 1, 0 for non risky practice and 1 for risky practice.</a:t>
            </a:r>
            <a:endParaRPr lang="en-US" dirty="0"/>
          </a:p>
        </p:txBody>
      </p:sp>
    </p:spTree>
    <p:extLst>
      <p:ext uri="{BB962C8B-B14F-4D97-AF65-F5344CB8AC3E}">
        <p14:creationId xmlns:p14="http://schemas.microsoft.com/office/powerpoint/2010/main" val="2001856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Ethical consideration</a:t>
            </a:r>
            <a:br>
              <a:rPr lang="en-US" dirty="0" smtClean="0"/>
            </a:br>
            <a:endParaRPr lang="en-US" dirty="0"/>
          </a:p>
        </p:txBody>
      </p:sp>
      <p:sp>
        <p:nvSpPr>
          <p:cNvPr id="3" name="Content Placeholder 2"/>
          <p:cNvSpPr>
            <a:spLocks noGrp="1"/>
          </p:cNvSpPr>
          <p:nvPr>
            <p:ph idx="1"/>
          </p:nvPr>
        </p:nvSpPr>
        <p:spPr/>
        <p:txBody>
          <a:bodyPr/>
          <a:lstStyle/>
          <a:p>
            <a:r>
              <a:rPr lang="en-IN" dirty="0"/>
              <a:t>Consent was taken from the respondents before taking interview.</a:t>
            </a:r>
            <a:endParaRPr lang="en-US" dirty="0"/>
          </a:p>
          <a:p>
            <a:r>
              <a:rPr lang="en-IN" dirty="0"/>
              <a:t>Explanation was given to the respondents concerning confidentiality before the interview commenced. </a:t>
            </a:r>
            <a:endParaRPr lang="en-IN" dirty="0" smtClean="0"/>
          </a:p>
          <a:p>
            <a:r>
              <a:rPr lang="en-IN" dirty="0" smtClean="0"/>
              <a:t>After taking interview participants were made aware about what is brucellosis and what are the risk factors which may cause brucellosis.</a:t>
            </a:r>
            <a:endParaRPr lang="en-US" dirty="0"/>
          </a:p>
        </p:txBody>
      </p:sp>
    </p:spTree>
    <p:extLst>
      <p:ext uri="{BB962C8B-B14F-4D97-AF65-F5344CB8AC3E}">
        <p14:creationId xmlns:p14="http://schemas.microsoft.com/office/powerpoint/2010/main" val="2731153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Limitations </a:t>
            </a:r>
            <a:endParaRPr lang="en-US" dirty="0"/>
          </a:p>
        </p:txBody>
      </p:sp>
      <p:sp>
        <p:nvSpPr>
          <p:cNvPr id="3" name="Content Placeholder 2"/>
          <p:cNvSpPr>
            <a:spLocks noGrp="1"/>
          </p:cNvSpPr>
          <p:nvPr>
            <p:ph idx="1"/>
          </p:nvPr>
        </p:nvSpPr>
        <p:spPr/>
        <p:txBody>
          <a:bodyPr/>
          <a:lstStyle/>
          <a:p>
            <a:pPr lvl="0"/>
            <a:r>
              <a:rPr lang="en-US" dirty="0"/>
              <a:t>The sample size calculation was conveniently taken also the sampling method was also non probability sampling hence the results can’t not be generalized.</a:t>
            </a:r>
          </a:p>
          <a:p>
            <a:pPr marL="0" indent="0">
              <a:buNone/>
            </a:pPr>
            <a:endParaRPr lang="en-US" dirty="0"/>
          </a:p>
          <a:p>
            <a:pPr lvl="0"/>
            <a:r>
              <a:rPr lang="en-US" dirty="0"/>
              <a:t>The study only included questionnaire there was no observational checklist for checking the practices really done or not, hence there may be chances of bias. </a:t>
            </a:r>
          </a:p>
          <a:p>
            <a:pPr marL="0" indent="0">
              <a:buNone/>
            </a:pPr>
            <a:endParaRPr lang="en-US" dirty="0"/>
          </a:p>
        </p:txBody>
      </p:sp>
    </p:spTree>
    <p:extLst>
      <p:ext uri="{BB962C8B-B14F-4D97-AF65-F5344CB8AC3E}">
        <p14:creationId xmlns:p14="http://schemas.microsoft.com/office/powerpoint/2010/main" val="10299025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monu\AppData\Local\Microsoft\Windows\INetCache\Content.Word\IMG-20170503-WA010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8766" y="480447"/>
            <a:ext cx="7687159" cy="5858359"/>
          </a:xfrm>
          <a:prstGeom prst="rect">
            <a:avLst/>
          </a:prstGeom>
          <a:noFill/>
          <a:ln>
            <a:noFill/>
          </a:ln>
        </p:spPr>
      </p:pic>
      <p:sp>
        <p:nvSpPr>
          <p:cNvPr id="3" name="Content Placeholder 2"/>
          <p:cNvSpPr>
            <a:spLocks noGrp="1"/>
          </p:cNvSpPr>
          <p:nvPr>
            <p:ph idx="1"/>
          </p:nvPr>
        </p:nvSpPr>
        <p:spPr>
          <a:xfrm>
            <a:off x="838200" y="5749871"/>
            <a:ext cx="10515600" cy="588935"/>
          </a:xfrm>
        </p:spPr>
        <p:txBody>
          <a:bodyPr>
            <a:normAutofit/>
          </a:bodyPr>
          <a:lstStyle/>
          <a:p>
            <a:pPr marL="0" indent="0" algn="ctr">
              <a:buNone/>
            </a:pPr>
            <a:r>
              <a:rPr lang="en-US" sz="3600" u="sng" dirty="0" smtClean="0"/>
              <a:t>RESULTS</a:t>
            </a:r>
            <a:endParaRPr lang="en-US" sz="3600" u="sng" dirty="0"/>
          </a:p>
        </p:txBody>
      </p:sp>
    </p:spTree>
    <p:extLst>
      <p:ext uri="{BB962C8B-B14F-4D97-AF65-F5344CB8AC3E}">
        <p14:creationId xmlns:p14="http://schemas.microsoft.com/office/powerpoint/2010/main" val="3369934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9406" y="654803"/>
            <a:ext cx="9601200" cy="1485900"/>
          </a:xfrm>
        </p:spPr>
        <p:txBody>
          <a:bodyPr>
            <a:normAutofit/>
          </a:bodyPr>
          <a:lstStyle/>
          <a:p>
            <a:pPr algn="ctr"/>
            <a:r>
              <a:rPr lang="en-US" sz="3200" dirty="0" smtClean="0"/>
              <a:t>This study is supported </a:t>
            </a:r>
            <a:br>
              <a:rPr lang="en-US" sz="3200" dirty="0" smtClean="0"/>
            </a:br>
            <a:r>
              <a:rPr lang="en-US" sz="3200" dirty="0" smtClean="0"/>
              <a:t>by</a:t>
            </a:r>
            <a:endParaRPr lang="en-US" sz="3200" dirty="0"/>
          </a:p>
        </p:txBody>
      </p:sp>
      <p:sp>
        <p:nvSpPr>
          <p:cNvPr id="3" name="Content Placeholder 2"/>
          <p:cNvSpPr>
            <a:spLocks noGrp="1"/>
          </p:cNvSpPr>
          <p:nvPr>
            <p:ph idx="1"/>
          </p:nvPr>
        </p:nvSpPr>
        <p:spPr>
          <a:xfrm>
            <a:off x="4448014" y="2332495"/>
            <a:ext cx="7743985" cy="3581400"/>
          </a:xfrm>
        </p:spPr>
        <p:txBody>
          <a:bodyPr>
            <a:normAutofit fontScale="92500"/>
          </a:bodyPr>
          <a:lstStyle/>
          <a:p>
            <a:pPr marL="0" indent="0" algn="ctr">
              <a:buNone/>
            </a:pPr>
            <a:r>
              <a:rPr lang="en-US" dirty="0" smtClean="0"/>
              <a:t>PUBLIC HEALTH FOUNDATION OF INDIA</a:t>
            </a:r>
            <a:endParaRPr lang="en-US" dirty="0"/>
          </a:p>
          <a:p>
            <a:pPr marL="0" indent="0" algn="ctr">
              <a:buNone/>
            </a:pPr>
            <a:r>
              <a:rPr lang="en-US" dirty="0"/>
              <a:t>&amp;</a:t>
            </a:r>
            <a:endParaRPr lang="en-US" dirty="0" smtClean="0"/>
          </a:p>
          <a:p>
            <a:pPr marL="0" indent="0" algn="ctr">
              <a:buNone/>
            </a:pPr>
            <a:r>
              <a:rPr lang="en-US" dirty="0" smtClean="0"/>
              <a:t>INTERNATIONAL LIVESTOCK RESEARCH INSTITUTE </a:t>
            </a:r>
          </a:p>
          <a:p>
            <a:pPr marL="0" indent="0" algn="ctr">
              <a:buNone/>
            </a:pPr>
            <a:r>
              <a:rPr lang="en-US" dirty="0" smtClean="0"/>
              <a:t>KENYA</a:t>
            </a:r>
          </a:p>
          <a:p>
            <a:pPr marL="0" indent="0" algn="ctr">
              <a:buNone/>
            </a:pPr>
            <a:endParaRPr lang="en-US" dirty="0"/>
          </a:p>
          <a:p>
            <a:pPr marL="0" indent="0" algn="ctr">
              <a:buNone/>
            </a:pPr>
            <a:r>
              <a:rPr lang="en-US" dirty="0" smtClean="0"/>
              <a:t>UNDER THE PROGRAMME</a:t>
            </a:r>
          </a:p>
          <a:p>
            <a:pPr marL="0" indent="0" algn="ctr">
              <a:buNone/>
            </a:pPr>
            <a:r>
              <a:rPr lang="en-US" dirty="0" smtClean="0"/>
              <a:t>ROADMAP TO COMBAT ZOONOSIS IN INDIA INITIATIVE</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474" y="772008"/>
            <a:ext cx="4215540" cy="4324028"/>
          </a:xfrm>
          <a:prstGeom prst="rect">
            <a:avLst/>
          </a:prstGeom>
        </p:spPr>
      </p:pic>
      <p:sp>
        <p:nvSpPr>
          <p:cNvPr id="6" name="TextBox 5"/>
          <p:cNvSpPr txBox="1"/>
          <p:nvPr/>
        </p:nvSpPr>
        <p:spPr>
          <a:xfrm>
            <a:off x="402956" y="5028575"/>
            <a:ext cx="4153546" cy="369332"/>
          </a:xfrm>
          <a:prstGeom prst="rect">
            <a:avLst/>
          </a:prstGeom>
          <a:noFill/>
        </p:spPr>
        <p:txBody>
          <a:bodyPr wrap="square" rtlCol="0">
            <a:spAutoFit/>
          </a:bodyPr>
          <a:lstStyle/>
          <a:p>
            <a:r>
              <a:rPr lang="en-US" dirty="0" smtClean="0"/>
              <a:t>SOURCE: WHO</a:t>
            </a:r>
            <a:endParaRPr lang="en-US" dirty="0"/>
          </a:p>
        </p:txBody>
      </p:sp>
    </p:spTree>
    <p:extLst>
      <p:ext uri="{BB962C8B-B14F-4D97-AF65-F5344CB8AC3E}">
        <p14:creationId xmlns:p14="http://schemas.microsoft.com/office/powerpoint/2010/main" val="31658701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12124"/>
            <a:ext cx="9601200" cy="218941"/>
          </a:xfrm>
        </p:spPr>
        <p:txBody>
          <a:bodyPr>
            <a:normAutofit fontScale="90000"/>
          </a:bodyPr>
          <a:lstStyle/>
          <a:p>
            <a:pPr algn="ctr"/>
            <a:r>
              <a:rPr lang="en-US" dirty="0" smtClean="0"/>
              <a:t> </a:t>
            </a:r>
            <a:endParaRPr lang="en-US" dirty="0"/>
          </a:p>
        </p:txBody>
      </p:sp>
      <p:sp>
        <p:nvSpPr>
          <p:cNvPr id="3" name="Content Placeholder 2"/>
          <p:cNvSpPr>
            <a:spLocks noGrp="1"/>
          </p:cNvSpPr>
          <p:nvPr>
            <p:ph idx="1"/>
          </p:nvPr>
        </p:nvSpPr>
        <p:spPr>
          <a:xfrm>
            <a:off x="1371600" y="232475"/>
            <a:ext cx="9601200" cy="6369803"/>
          </a:xfrm>
        </p:spPr>
        <p:txBody>
          <a:bodyPr>
            <a:normAutofit fontScale="92500" lnSpcReduction="20000"/>
          </a:bodyPr>
          <a:lstStyle/>
          <a:p>
            <a:r>
              <a:rPr lang="en-US" sz="2800" b="1" dirty="0" smtClean="0"/>
              <a:t>Response rate:</a:t>
            </a:r>
          </a:p>
          <a:p>
            <a:pPr marL="0" indent="0">
              <a:buNone/>
            </a:pPr>
            <a:r>
              <a:rPr lang="en-US" dirty="0" smtClean="0"/>
              <a:t>	To target the sample size of 100, 107 households were targeted 	out of which 7 denied for giving interview.</a:t>
            </a:r>
          </a:p>
          <a:p>
            <a:pPr marL="0" indent="0">
              <a:buNone/>
            </a:pPr>
            <a:r>
              <a:rPr lang="en-US" dirty="0" smtClean="0"/>
              <a:t>	Hence response rate was 93.74%.</a:t>
            </a:r>
          </a:p>
          <a:p>
            <a:pPr marL="0" indent="0">
              <a:buNone/>
            </a:pPr>
            <a:endParaRPr lang="en-US" dirty="0" smtClean="0"/>
          </a:p>
          <a:p>
            <a:r>
              <a:rPr lang="en-US" sz="2600" b="1" dirty="0" smtClean="0"/>
              <a:t>Socio demographic features</a:t>
            </a:r>
            <a:r>
              <a:rPr lang="en-US" sz="2600" dirty="0" smtClean="0"/>
              <a:t>:</a:t>
            </a:r>
          </a:p>
          <a:p>
            <a:pPr marL="0" indent="0">
              <a:buNone/>
            </a:pPr>
            <a:endParaRPr lang="en-US" sz="2400" dirty="0" smtClean="0"/>
          </a:p>
          <a:p>
            <a:r>
              <a:rPr lang="en-US" dirty="0" smtClean="0"/>
              <a:t>There were 86 females and 14 males in the study.</a:t>
            </a:r>
          </a:p>
          <a:p>
            <a:pPr marL="0" indent="0">
              <a:buNone/>
            </a:pPr>
            <a:endParaRPr lang="en-US" dirty="0" smtClean="0"/>
          </a:p>
          <a:p>
            <a:r>
              <a:rPr lang="en-US" dirty="0" smtClean="0"/>
              <a:t>Age distribution:		</a:t>
            </a:r>
            <a:r>
              <a:rPr lang="en-US" dirty="0"/>
              <a:t> </a:t>
            </a:r>
            <a:r>
              <a:rPr lang="en-US" dirty="0" smtClean="0"/>
              <a:t>          </a:t>
            </a:r>
          </a:p>
          <a:p>
            <a:pPr marL="0" indent="0">
              <a:buNone/>
            </a:pPr>
            <a:r>
              <a:rPr lang="en-US" dirty="0" smtClean="0"/>
              <a:t>From 20-30      18 respondents	</a:t>
            </a:r>
          </a:p>
          <a:p>
            <a:pPr marL="0" indent="0">
              <a:buNone/>
            </a:pPr>
            <a:r>
              <a:rPr lang="en-US" dirty="0"/>
              <a:t> </a:t>
            </a:r>
            <a:r>
              <a:rPr lang="en-US" dirty="0" smtClean="0"/>
              <a:t>         31-40      36 respondents			</a:t>
            </a:r>
          </a:p>
          <a:p>
            <a:pPr marL="0" indent="0">
              <a:buNone/>
            </a:pPr>
            <a:r>
              <a:rPr lang="en-US" dirty="0"/>
              <a:t> </a:t>
            </a:r>
            <a:r>
              <a:rPr lang="en-US" dirty="0" smtClean="0"/>
              <a:t>         41-50      29 respondents				</a:t>
            </a:r>
          </a:p>
          <a:p>
            <a:pPr marL="0" indent="0">
              <a:buNone/>
            </a:pPr>
            <a:r>
              <a:rPr lang="en-US" dirty="0"/>
              <a:t> </a:t>
            </a:r>
            <a:r>
              <a:rPr lang="en-US" dirty="0" smtClean="0"/>
              <a:t>         51-60      15 respondents				</a:t>
            </a:r>
          </a:p>
          <a:p>
            <a:pPr marL="0" indent="0">
              <a:buNone/>
            </a:pPr>
            <a:r>
              <a:rPr lang="en-US" dirty="0"/>
              <a:t> </a:t>
            </a:r>
            <a:r>
              <a:rPr lang="en-US" dirty="0" smtClean="0"/>
              <a:t>         61-70     </a:t>
            </a:r>
            <a:r>
              <a:rPr lang="en-US" dirty="0"/>
              <a:t> </a:t>
            </a:r>
            <a:r>
              <a:rPr lang="en-US" dirty="0" smtClean="0"/>
              <a:t> 2  respondents</a:t>
            </a:r>
          </a:p>
        </p:txBody>
      </p:sp>
    </p:spTree>
    <p:extLst>
      <p:ext uri="{BB962C8B-B14F-4D97-AF65-F5344CB8AC3E}">
        <p14:creationId xmlns:p14="http://schemas.microsoft.com/office/powerpoint/2010/main" val="1807244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 demographic features cont’d</a:t>
            </a:r>
            <a:endParaRPr lang="en-US" dirty="0"/>
          </a:p>
        </p:txBody>
      </p:sp>
      <p:sp>
        <p:nvSpPr>
          <p:cNvPr id="3" name="Text Placeholder 2"/>
          <p:cNvSpPr>
            <a:spLocks noGrp="1"/>
          </p:cNvSpPr>
          <p:nvPr>
            <p:ph type="body" idx="1"/>
          </p:nvPr>
        </p:nvSpPr>
        <p:spPr>
          <a:xfrm>
            <a:off x="1371600" y="1790163"/>
            <a:ext cx="4443984" cy="528034"/>
          </a:xfrm>
        </p:spPr>
        <p:txBody>
          <a:bodyPr/>
          <a:lstStyle/>
          <a:p>
            <a:r>
              <a:rPr lang="en-US" dirty="0" smtClean="0"/>
              <a:t>Occupation			</a:t>
            </a:r>
            <a:endParaRPr lang="en-US" dirty="0"/>
          </a:p>
        </p:txBody>
      </p:sp>
      <p:sp>
        <p:nvSpPr>
          <p:cNvPr id="4" name="Content Placeholder 3"/>
          <p:cNvSpPr>
            <a:spLocks noGrp="1"/>
          </p:cNvSpPr>
          <p:nvPr>
            <p:ph sz="half" idx="2"/>
          </p:nvPr>
        </p:nvSpPr>
        <p:spPr/>
        <p:txBody>
          <a:bodyPr/>
          <a:lstStyle/>
          <a:p>
            <a:r>
              <a:rPr lang="en-US" dirty="0" smtClean="0"/>
              <a:t>Farmer		5</a:t>
            </a:r>
          </a:p>
          <a:p>
            <a:r>
              <a:rPr lang="en-US" dirty="0" smtClean="0"/>
              <a:t>Homemaker	80</a:t>
            </a:r>
          </a:p>
          <a:p>
            <a:r>
              <a:rPr lang="en-US" dirty="0" smtClean="0"/>
              <a:t>Laborer		1</a:t>
            </a:r>
          </a:p>
          <a:p>
            <a:r>
              <a:rPr lang="en-US" dirty="0" smtClean="0"/>
              <a:t>Milkman		10</a:t>
            </a:r>
          </a:p>
          <a:p>
            <a:r>
              <a:rPr lang="en-US" dirty="0" smtClean="0"/>
              <a:t>Tailor		4</a:t>
            </a:r>
            <a:endParaRPr lang="en-US" dirty="0"/>
          </a:p>
        </p:txBody>
      </p:sp>
      <p:sp>
        <p:nvSpPr>
          <p:cNvPr id="5" name="Text Placeholder 4"/>
          <p:cNvSpPr>
            <a:spLocks noGrp="1"/>
          </p:cNvSpPr>
          <p:nvPr>
            <p:ph type="body" sz="quarter" idx="3"/>
          </p:nvPr>
        </p:nvSpPr>
        <p:spPr>
          <a:xfrm>
            <a:off x="6525014" y="1648496"/>
            <a:ext cx="4443984" cy="669701"/>
          </a:xfrm>
        </p:spPr>
        <p:txBody>
          <a:bodyPr/>
          <a:lstStyle/>
          <a:p>
            <a:r>
              <a:rPr lang="en-US" dirty="0" smtClean="0"/>
              <a:t>Education level</a:t>
            </a:r>
            <a:endParaRPr lang="en-US" dirty="0"/>
          </a:p>
        </p:txBody>
      </p:sp>
      <p:sp>
        <p:nvSpPr>
          <p:cNvPr id="6" name="Content Placeholder 5"/>
          <p:cNvSpPr>
            <a:spLocks noGrp="1"/>
          </p:cNvSpPr>
          <p:nvPr>
            <p:ph sz="quarter" idx="4"/>
          </p:nvPr>
        </p:nvSpPr>
        <p:spPr/>
        <p:txBody>
          <a:bodyPr>
            <a:normAutofit/>
          </a:bodyPr>
          <a:lstStyle/>
          <a:p>
            <a:r>
              <a:rPr lang="en-US" dirty="0" smtClean="0"/>
              <a:t>None				24</a:t>
            </a:r>
          </a:p>
          <a:p>
            <a:r>
              <a:rPr lang="en-US" dirty="0" smtClean="0"/>
              <a:t>Primary incomplete		14</a:t>
            </a:r>
          </a:p>
          <a:p>
            <a:r>
              <a:rPr lang="en-US" dirty="0" smtClean="0"/>
              <a:t>Primary complete 		28</a:t>
            </a:r>
          </a:p>
          <a:p>
            <a:r>
              <a:rPr lang="en-US" dirty="0" smtClean="0"/>
              <a:t>Secondary incomplete		11</a:t>
            </a:r>
          </a:p>
          <a:p>
            <a:r>
              <a:rPr lang="en-US" dirty="0" smtClean="0"/>
              <a:t>Secondary complete		21</a:t>
            </a:r>
          </a:p>
          <a:p>
            <a:r>
              <a:rPr lang="en-US" dirty="0" smtClean="0"/>
              <a:t>Tertiary				2</a:t>
            </a:r>
            <a:endParaRPr lang="en-US" dirty="0"/>
          </a:p>
        </p:txBody>
      </p:sp>
    </p:spTree>
    <p:extLst>
      <p:ext uri="{BB962C8B-B14F-4D97-AF65-F5344CB8AC3E}">
        <p14:creationId xmlns:p14="http://schemas.microsoft.com/office/powerpoint/2010/main" val="10511614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score</a:t>
            </a:r>
            <a:endParaRPr lang="en-US" dirty="0"/>
          </a:p>
        </p:txBody>
      </p:sp>
      <p:sp>
        <p:nvSpPr>
          <p:cNvPr id="3" name="Content Placeholder 2"/>
          <p:cNvSpPr>
            <a:spLocks noGrp="1"/>
          </p:cNvSpPr>
          <p:nvPr>
            <p:ph idx="1"/>
          </p:nvPr>
        </p:nvSpPr>
        <p:spPr>
          <a:xfrm>
            <a:off x="1371600" y="1700011"/>
            <a:ext cx="9601200" cy="4167389"/>
          </a:xfrm>
        </p:spPr>
        <p:txBody>
          <a:bodyPr/>
          <a:lstStyle/>
          <a:p>
            <a:r>
              <a:rPr lang="en-US" dirty="0" smtClean="0"/>
              <a:t>Classification of risk score:</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23667799"/>
              </p:ext>
            </p:extLst>
          </p:nvPr>
        </p:nvGraphicFramePr>
        <p:xfrm>
          <a:off x="1177871" y="2498500"/>
          <a:ext cx="5346915" cy="2975020"/>
        </p:xfrm>
        <a:graphic>
          <a:graphicData uri="http://schemas.openxmlformats.org/drawingml/2006/table">
            <a:tbl>
              <a:tblPr firstRow="1" firstCol="1" bandRow="1">
                <a:tableStyleId>{5C22544A-7EE6-4342-B048-85BDC9FD1C3A}</a:tableStyleId>
              </a:tblPr>
              <a:tblGrid>
                <a:gridCol w="2668660"/>
                <a:gridCol w="2678255"/>
              </a:tblGrid>
              <a:tr h="743755">
                <a:tc>
                  <a:txBody>
                    <a:bodyPr/>
                    <a:lstStyle/>
                    <a:p>
                      <a:pPr marL="0" marR="0" algn="just">
                        <a:lnSpc>
                          <a:spcPct val="200000"/>
                        </a:lnSpc>
                        <a:spcBef>
                          <a:spcPts val="0"/>
                        </a:spcBef>
                        <a:spcAft>
                          <a:spcPts val="0"/>
                        </a:spcAft>
                        <a:tabLst>
                          <a:tab pos="1752600" algn="l"/>
                        </a:tabLst>
                      </a:pPr>
                      <a:r>
                        <a:rPr lang="en-US" sz="1200" dirty="0">
                          <a:effectLst/>
                        </a:rPr>
                        <a:t>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200" dirty="0">
                          <a:effectLst/>
                        </a:rPr>
                        <a:t>Percentage range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3755">
                <a:tc>
                  <a:txBody>
                    <a:bodyPr/>
                    <a:lstStyle/>
                    <a:p>
                      <a:pPr marL="0" marR="0" algn="just">
                        <a:lnSpc>
                          <a:spcPct val="200000"/>
                        </a:lnSpc>
                        <a:spcBef>
                          <a:spcPts val="0"/>
                        </a:spcBef>
                        <a:spcAft>
                          <a:spcPts val="0"/>
                        </a:spcAft>
                        <a:tabLst>
                          <a:tab pos="1752600" algn="l"/>
                        </a:tabLst>
                      </a:pPr>
                      <a:r>
                        <a:rPr lang="en-US" sz="1200" dirty="0">
                          <a:effectLst/>
                        </a:rPr>
                        <a:t>Category 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200" dirty="0">
                          <a:effectLst/>
                        </a:rPr>
                        <a:t>0%-50%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3755">
                <a:tc>
                  <a:txBody>
                    <a:bodyPr/>
                    <a:lstStyle/>
                    <a:p>
                      <a:pPr marL="0" marR="0" algn="just">
                        <a:lnSpc>
                          <a:spcPct val="200000"/>
                        </a:lnSpc>
                        <a:spcBef>
                          <a:spcPts val="0"/>
                        </a:spcBef>
                        <a:spcAft>
                          <a:spcPts val="0"/>
                        </a:spcAft>
                        <a:tabLst>
                          <a:tab pos="1752600" algn="l"/>
                        </a:tabLst>
                      </a:pPr>
                      <a:r>
                        <a:rPr lang="en-US" sz="1200" dirty="0">
                          <a:effectLst/>
                        </a:rPr>
                        <a:t>Category 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200" dirty="0">
                          <a:effectLst/>
                        </a:rPr>
                        <a:t>50.01%-75%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43755">
                <a:tc>
                  <a:txBody>
                    <a:bodyPr/>
                    <a:lstStyle/>
                    <a:p>
                      <a:pPr marL="0" marR="0" algn="just">
                        <a:lnSpc>
                          <a:spcPct val="200000"/>
                        </a:lnSpc>
                        <a:spcBef>
                          <a:spcPts val="0"/>
                        </a:spcBef>
                        <a:spcAft>
                          <a:spcPts val="0"/>
                        </a:spcAft>
                        <a:tabLst>
                          <a:tab pos="1752600" algn="l"/>
                        </a:tabLst>
                      </a:pPr>
                      <a:r>
                        <a:rPr lang="en-US" sz="1200" dirty="0">
                          <a:effectLst/>
                        </a:rPr>
                        <a:t>Category III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200" dirty="0">
                          <a:effectLst/>
                        </a:rPr>
                        <a:t>75.01%- 100%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Chart 4"/>
          <p:cNvGraphicFramePr/>
          <p:nvPr>
            <p:extLst>
              <p:ext uri="{D42A27DB-BD31-4B8C-83A1-F6EECF244321}">
                <p14:modId xmlns:p14="http://schemas.microsoft.com/office/powerpoint/2010/main" val="1805580558"/>
              </p:ext>
            </p:extLst>
          </p:nvPr>
        </p:nvGraphicFramePr>
        <p:xfrm>
          <a:off x="6671050" y="2495228"/>
          <a:ext cx="5247145" cy="29911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0718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623" y="342709"/>
            <a:ext cx="9601200" cy="1043189"/>
          </a:xfrm>
        </p:spPr>
        <p:txBody>
          <a:bodyPr>
            <a:normAutofit fontScale="90000"/>
          </a:bodyPr>
          <a:lstStyle/>
          <a:p>
            <a:r>
              <a:rPr lang="en-US" sz="4000" dirty="0" smtClean="0"/>
              <a:t>Compare means</a:t>
            </a:r>
            <a:r>
              <a:rPr lang="en-US" dirty="0" smtClean="0"/>
              <a:t/>
            </a:r>
            <a:br>
              <a:rPr lang="en-US" dirty="0" smtClean="0"/>
            </a:br>
            <a:r>
              <a:rPr lang="en-US" dirty="0" smtClean="0"/>
              <a:t/>
            </a:r>
            <a:br>
              <a:rPr lang="en-US" dirty="0" smtClean="0"/>
            </a:br>
            <a:r>
              <a:rPr lang="en-US" sz="3100" dirty="0" smtClean="0"/>
              <a:t>where maximum score was 12, minimum 3 and mean score 8.08</a:t>
            </a:r>
            <a:endParaRPr lang="en-US" sz="3100" dirty="0"/>
          </a:p>
        </p:txBody>
      </p:sp>
      <p:sp>
        <p:nvSpPr>
          <p:cNvPr id="3" name="Text Placeholder 2"/>
          <p:cNvSpPr>
            <a:spLocks noGrp="1"/>
          </p:cNvSpPr>
          <p:nvPr>
            <p:ph type="body" idx="1"/>
          </p:nvPr>
        </p:nvSpPr>
        <p:spPr>
          <a:xfrm>
            <a:off x="1371599" y="1780672"/>
            <a:ext cx="4443984" cy="823912"/>
          </a:xfrm>
        </p:spPr>
        <p:txBody>
          <a:bodyPr/>
          <a:lstStyle/>
          <a:p>
            <a:r>
              <a:rPr lang="en-US" dirty="0" smtClean="0"/>
              <a:t>Age </a:t>
            </a:r>
            <a:endParaRPr lang="en-US"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907638863"/>
              </p:ext>
            </p:extLst>
          </p:nvPr>
        </p:nvGraphicFramePr>
        <p:xfrm>
          <a:off x="1100380" y="2758697"/>
          <a:ext cx="4715203" cy="37040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a:spLocks noGrp="1"/>
          </p:cNvSpPr>
          <p:nvPr>
            <p:ph type="body" sz="quarter" idx="3"/>
          </p:nvPr>
        </p:nvSpPr>
        <p:spPr>
          <a:xfrm>
            <a:off x="6525014" y="1780672"/>
            <a:ext cx="4443984" cy="823912"/>
          </a:xfrm>
        </p:spPr>
        <p:txBody>
          <a:bodyPr/>
          <a:lstStyle/>
          <a:p>
            <a:r>
              <a:rPr lang="en-US" dirty="0" smtClean="0"/>
              <a:t>sex</a:t>
            </a:r>
            <a:endParaRPr lang="en-US" dirty="0"/>
          </a:p>
        </p:txBody>
      </p:sp>
      <p:graphicFrame>
        <p:nvGraphicFramePr>
          <p:cNvPr id="8" name="Content Placeholder 7"/>
          <p:cNvGraphicFramePr>
            <a:graphicFrameLocks noGrp="1"/>
          </p:cNvGraphicFramePr>
          <p:nvPr>
            <p:ph sz="quarter" idx="4"/>
          </p:nvPr>
        </p:nvGraphicFramePr>
        <p:xfrm>
          <a:off x="6524625" y="2730500"/>
          <a:ext cx="4679950" cy="3695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10188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489398"/>
            <a:ext cx="4443984" cy="708338"/>
          </a:xfrm>
        </p:spPr>
        <p:txBody>
          <a:bodyPr/>
          <a:lstStyle/>
          <a:p>
            <a:r>
              <a:rPr lang="en-US" dirty="0" smtClean="0"/>
              <a:t>occupation</a:t>
            </a:r>
            <a:endParaRPr lang="en-US" dirty="0"/>
          </a:p>
        </p:txBody>
      </p:sp>
      <p:graphicFrame>
        <p:nvGraphicFramePr>
          <p:cNvPr id="7" name="Content Placeholder 6"/>
          <p:cNvGraphicFramePr>
            <a:graphicFrameLocks noGrp="1"/>
          </p:cNvGraphicFramePr>
          <p:nvPr>
            <p:ph sz="half" idx="2"/>
          </p:nvPr>
        </p:nvGraphicFramePr>
        <p:xfrm>
          <a:off x="1371600" y="1816100"/>
          <a:ext cx="4443413" cy="38639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6434861" y="431611"/>
            <a:ext cx="4443984" cy="823912"/>
          </a:xfrm>
        </p:spPr>
        <p:txBody>
          <a:bodyPr/>
          <a:lstStyle/>
          <a:p>
            <a:r>
              <a:rPr lang="en-US" dirty="0" smtClean="0"/>
              <a:t>Socioeconomic status</a:t>
            </a:r>
            <a:endParaRPr lang="en-US" dirty="0"/>
          </a:p>
        </p:txBody>
      </p:sp>
      <p:graphicFrame>
        <p:nvGraphicFramePr>
          <p:cNvPr id="8" name="Content Placeholder 7"/>
          <p:cNvGraphicFramePr>
            <a:graphicFrameLocks noGrp="1"/>
          </p:cNvGraphicFramePr>
          <p:nvPr>
            <p:ph sz="quarter" idx="4"/>
          </p:nvPr>
        </p:nvGraphicFramePr>
        <p:xfrm>
          <a:off x="6524625" y="1816100"/>
          <a:ext cx="4445000" cy="3863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0934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4546"/>
            <a:ext cx="9601200" cy="515155"/>
          </a:xfrm>
        </p:spPr>
        <p:txBody>
          <a:bodyPr>
            <a:normAutofit fontScale="90000"/>
          </a:bodyPr>
          <a:lstStyle/>
          <a:p>
            <a:r>
              <a:rPr lang="en-US" dirty="0" smtClean="0"/>
              <a:t>Frequency 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52883819"/>
              </p:ext>
            </p:extLst>
          </p:nvPr>
        </p:nvGraphicFramePr>
        <p:xfrm>
          <a:off x="1379349" y="867906"/>
          <a:ext cx="9159498" cy="5532891"/>
        </p:xfrm>
        <a:graphic>
          <a:graphicData uri="http://schemas.openxmlformats.org/drawingml/2006/table">
            <a:tbl>
              <a:tblPr firstRow="1" bandRow="1">
                <a:tableStyleId>{7DF18680-E054-41AD-8BC1-D1AEF772440D}</a:tableStyleId>
              </a:tblPr>
              <a:tblGrid>
                <a:gridCol w="712922"/>
                <a:gridCol w="2950877"/>
                <a:gridCol w="2645258"/>
                <a:gridCol w="1142634"/>
                <a:gridCol w="1707807"/>
              </a:tblGrid>
              <a:tr h="834213">
                <a:tc>
                  <a:txBody>
                    <a:bodyPr/>
                    <a:lstStyle/>
                    <a:p>
                      <a:r>
                        <a:rPr lang="en-US" dirty="0" smtClean="0"/>
                        <a:t>s.no.</a:t>
                      </a:r>
                      <a:endParaRPr lang="en-US" dirty="0"/>
                    </a:p>
                  </a:txBody>
                  <a:tcPr/>
                </a:tc>
                <a:tc>
                  <a:txBody>
                    <a:bodyPr/>
                    <a:lstStyle/>
                    <a:p>
                      <a:r>
                        <a:rPr lang="en-US" dirty="0" smtClean="0"/>
                        <a:t>Questions</a:t>
                      </a:r>
                      <a:endParaRPr lang="en-US" dirty="0"/>
                    </a:p>
                  </a:txBody>
                  <a:tcPr/>
                </a:tc>
                <a:tc>
                  <a:txBody>
                    <a:bodyPr/>
                    <a:lstStyle/>
                    <a:p>
                      <a:r>
                        <a:rPr lang="en-US" dirty="0" smtClean="0"/>
                        <a:t>Expected answer</a:t>
                      </a:r>
                      <a:endParaRPr lang="en-US" dirty="0"/>
                    </a:p>
                  </a:txBody>
                  <a:tcPr/>
                </a:tc>
                <a:tc>
                  <a:txBody>
                    <a:bodyPr/>
                    <a:lstStyle/>
                    <a:p>
                      <a:r>
                        <a:rPr lang="en-US" dirty="0" smtClean="0"/>
                        <a:t>N=100</a:t>
                      </a:r>
                      <a:endParaRPr lang="en-US" dirty="0"/>
                    </a:p>
                  </a:txBody>
                  <a:tcPr/>
                </a:tc>
                <a:tc>
                  <a:txBody>
                    <a:bodyPr/>
                    <a:lstStyle/>
                    <a:p>
                      <a:r>
                        <a:rPr lang="en-US" dirty="0" smtClean="0"/>
                        <a:t>Percentage</a:t>
                      </a:r>
                      <a:endParaRPr lang="en-US" dirty="0"/>
                    </a:p>
                  </a:txBody>
                  <a:tcPr/>
                </a:tc>
              </a:tr>
              <a:tr h="811454">
                <a:tc>
                  <a:txBody>
                    <a:bodyPr/>
                    <a:lstStyle/>
                    <a:p>
                      <a:pPr marL="0" marR="0" algn="just">
                        <a:lnSpc>
                          <a:spcPct val="200000"/>
                        </a:lnSpc>
                        <a:spcBef>
                          <a:spcPts val="0"/>
                        </a:spcBef>
                        <a:spcAft>
                          <a:spcPts val="0"/>
                        </a:spcAft>
                        <a:tabLst>
                          <a:tab pos="1752600" algn="l"/>
                        </a:tabLst>
                      </a:pPr>
                      <a:r>
                        <a:rPr lang="en-US" sz="1100" dirty="0">
                          <a:effectLst/>
                        </a:rPr>
                        <a:t>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457200" marR="0" algn="just">
                        <a:lnSpc>
                          <a:spcPct val="200000"/>
                        </a:lnSpc>
                        <a:spcBef>
                          <a:spcPts val="0"/>
                        </a:spcBef>
                        <a:spcAft>
                          <a:spcPts val="0"/>
                        </a:spcAft>
                        <a:tabLst>
                          <a:tab pos="1752600" algn="l"/>
                        </a:tabLst>
                      </a:pPr>
                      <a:r>
                        <a:rPr lang="en-US" sz="1100" dirty="0">
                          <a:effectLst/>
                        </a:rPr>
                        <a:t>If you buy new cattle, do you take </a:t>
                      </a:r>
                      <a:r>
                        <a:rPr lang="en-US" sz="1100" dirty="0" smtClean="0">
                          <a:effectLst/>
                        </a:rPr>
                        <a:t>any</a:t>
                      </a:r>
                      <a:r>
                        <a:rPr lang="en-US" sz="1100" baseline="0" dirty="0" smtClean="0">
                          <a:effectLst/>
                        </a:rPr>
                        <a:t> </a:t>
                      </a:r>
                      <a:r>
                        <a:rPr lang="en-US" sz="1100" dirty="0" smtClean="0">
                          <a:effectLst/>
                        </a:rPr>
                        <a:t>action </a:t>
                      </a:r>
                      <a:r>
                        <a:rPr lang="en-US" sz="1100" dirty="0">
                          <a:effectLst/>
                        </a:rPr>
                        <a:t>to assure it is healthy?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rPr>
                        <a:t>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811454">
                <a:tc>
                  <a:txBody>
                    <a:bodyPr/>
                    <a:lstStyle/>
                    <a:p>
                      <a:pPr marL="0" marR="0" algn="just">
                        <a:lnSpc>
                          <a:spcPct val="200000"/>
                        </a:lnSpc>
                        <a:spcBef>
                          <a:spcPts val="0"/>
                        </a:spcBef>
                        <a:spcAft>
                          <a:spcPts val="0"/>
                        </a:spcAft>
                        <a:tabLst>
                          <a:tab pos="1752600" algn="l"/>
                        </a:tabLst>
                      </a:pPr>
                      <a:r>
                        <a:rPr lang="en-US" sz="1100" dirty="0">
                          <a:effectLst/>
                        </a:rPr>
                        <a:t>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rPr>
                        <a:t>If yes for above question, what action do you take for assuring that cattle is healthy?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dirty="0">
                          <a:effectLst/>
                        </a:rPr>
                        <a:t>Use more experienced people in village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rPr>
                        <a:t>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rPr>
                        <a:t>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491666">
                <a:tc>
                  <a:txBody>
                    <a:bodyPr/>
                    <a:lstStyle/>
                    <a:p>
                      <a:pPr marL="0" marR="0" algn="just">
                        <a:lnSpc>
                          <a:spcPct val="200000"/>
                        </a:lnSpc>
                        <a:spcBef>
                          <a:spcPts val="0"/>
                        </a:spcBef>
                        <a:spcAft>
                          <a:spcPts val="0"/>
                        </a:spcAft>
                        <a:tabLst>
                          <a:tab pos="1752600" algn="l"/>
                        </a:tabLst>
                      </a:pPr>
                      <a:r>
                        <a:rPr lang="en-US"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 you get your cattle vaccinated regularly?</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07000"/>
                        </a:lnSpc>
                        <a:spcBef>
                          <a:spcPts val="0"/>
                        </a:spcBef>
                        <a:spcAft>
                          <a:spcPts val="0"/>
                        </a:spcAft>
                      </a:pPr>
                      <a:r>
                        <a:rPr lang="en-US"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Yes</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34</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486624">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Who mainly does the milking of animals in your household?</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74744">
                <a:tc>
                  <a:txBody>
                    <a:bodyPr/>
                    <a:lstStyle/>
                    <a:p>
                      <a:pPr marL="0" marR="0" algn="just">
                        <a:lnSpc>
                          <a:spcPct val="200000"/>
                        </a:lnSpc>
                        <a:spcBef>
                          <a:spcPts val="0"/>
                        </a:spcBef>
                        <a:spcAft>
                          <a:spcPts val="0"/>
                        </a:spcAft>
                        <a:tabLst>
                          <a:tab pos="1752600" algn="l"/>
                        </a:tabLst>
                      </a:pPr>
                      <a:r>
                        <a:rPr lang="en-US" sz="1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Women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79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86624">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What action do you take if your cattle are sick/shows signs of disease?</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Always</a:t>
                      </a:r>
                      <a:r>
                        <a:rPr lang="en-IN" sz="1100" baseline="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call veterinarian</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486624">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Have you had cases of abortions in your cattle in the last 1 year?</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Yes</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374744">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How do you handle aborted material?</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Buried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r>
              <a:tr h="374744">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What do you do with dead cattle foetuses?</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Bury</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72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r>
            </a:tbl>
          </a:graphicData>
        </a:graphic>
      </p:graphicFrame>
    </p:spTree>
    <p:extLst>
      <p:ext uri="{BB962C8B-B14F-4D97-AF65-F5344CB8AC3E}">
        <p14:creationId xmlns:p14="http://schemas.microsoft.com/office/powerpoint/2010/main" val="3148917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86502954"/>
              </p:ext>
            </p:extLst>
          </p:nvPr>
        </p:nvGraphicFramePr>
        <p:xfrm>
          <a:off x="1247613" y="185981"/>
          <a:ext cx="9601200" cy="6431794"/>
        </p:xfrm>
        <a:graphic>
          <a:graphicData uri="http://schemas.openxmlformats.org/drawingml/2006/table">
            <a:tbl>
              <a:tblPr firstRow="1" bandRow="1">
                <a:tableStyleId>{5A111915-BE36-4E01-A7E5-04B1672EAD32}</a:tableStyleId>
              </a:tblPr>
              <a:tblGrid>
                <a:gridCol w="1185620"/>
                <a:gridCol w="3223648"/>
                <a:gridCol w="1782305"/>
                <a:gridCol w="1813302"/>
                <a:gridCol w="1596325"/>
              </a:tblGrid>
              <a:tr h="695329">
                <a:tc>
                  <a:txBody>
                    <a:bodyPr/>
                    <a:lstStyle/>
                    <a:p>
                      <a:r>
                        <a:rPr lang="en-US" dirty="0" smtClean="0"/>
                        <a:t>s.no.</a:t>
                      </a:r>
                      <a:endParaRPr lang="en-US" dirty="0"/>
                    </a:p>
                  </a:txBody>
                  <a:tcPr/>
                </a:tc>
                <a:tc>
                  <a:txBody>
                    <a:bodyPr/>
                    <a:lstStyle/>
                    <a:p>
                      <a:r>
                        <a:rPr lang="en-US" dirty="0" smtClean="0"/>
                        <a:t>Questions</a:t>
                      </a:r>
                      <a:endParaRPr lang="en-US" dirty="0"/>
                    </a:p>
                  </a:txBody>
                  <a:tcPr/>
                </a:tc>
                <a:tc>
                  <a:txBody>
                    <a:bodyPr/>
                    <a:lstStyle/>
                    <a:p>
                      <a:r>
                        <a:rPr lang="en-US" dirty="0" smtClean="0"/>
                        <a:t>Expected answer</a:t>
                      </a:r>
                      <a:endParaRPr lang="en-US" dirty="0"/>
                    </a:p>
                  </a:txBody>
                  <a:tcPr/>
                </a:tc>
                <a:tc>
                  <a:txBody>
                    <a:bodyPr/>
                    <a:lstStyle/>
                    <a:p>
                      <a:r>
                        <a:rPr lang="en-US" dirty="0" smtClean="0"/>
                        <a:t>N=100</a:t>
                      </a:r>
                      <a:endParaRPr lang="en-US" dirty="0"/>
                    </a:p>
                  </a:txBody>
                  <a:tcPr/>
                </a:tc>
                <a:tc>
                  <a:txBody>
                    <a:bodyPr/>
                    <a:lstStyle/>
                    <a:p>
                      <a:r>
                        <a:rPr lang="en-US" dirty="0" smtClean="0"/>
                        <a:t>Percentage</a:t>
                      </a:r>
                      <a:endParaRPr lang="en-US" dirty="0"/>
                    </a:p>
                  </a:txBody>
                  <a:tcPr/>
                </a:tc>
              </a:tr>
              <a:tr h="418853">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In the last 1 year, have you had any cases of retained placenta after abortions?</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Yes</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r>
              <a:tr h="418853">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 your livestock have contact with other peoples’ livestock during grazing and/or watering?</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No</a:t>
                      </a:r>
                      <a:r>
                        <a:rPr lang="en-IN" sz="1100" baseline="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r>
              <a:tr h="364220">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 we have occasions when raw milk is taken?</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No</a:t>
                      </a:r>
                      <a:r>
                        <a:rPr lang="en-IN" sz="1100" baseline="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364220">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If yes, on what occasion raw milk is taken</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Daily</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364220">
                <a:tc>
                  <a:txBody>
                    <a:bodyPr/>
                    <a:lstStyle/>
                    <a:p>
                      <a:pPr marL="0" marR="0" algn="just">
                        <a:lnSpc>
                          <a:spcPct val="200000"/>
                        </a:lnSpc>
                        <a:spcBef>
                          <a:spcPts val="0"/>
                        </a:spcBef>
                        <a:spcAft>
                          <a:spcPts val="0"/>
                        </a:spcAft>
                        <a:tabLst>
                          <a:tab pos="1752600" algn="l"/>
                        </a:tabLst>
                      </a:pPr>
                      <a:r>
                        <a:rPr lang="en-US" sz="1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When gastric problems</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4220">
                <a:tc>
                  <a:txBody>
                    <a:bodyPr/>
                    <a:lstStyle/>
                    <a:p>
                      <a:pPr marL="0" marR="0" algn="just">
                        <a:lnSpc>
                          <a:spcPct val="200000"/>
                        </a:lnSpc>
                        <a:spcBef>
                          <a:spcPts val="0"/>
                        </a:spcBef>
                        <a:spcAft>
                          <a:spcPts val="0"/>
                        </a:spcAft>
                        <a:tabLst>
                          <a:tab pos="1752600" algn="l"/>
                        </a:tabLst>
                      </a:pPr>
                      <a:r>
                        <a:rPr lang="en-US" sz="1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Dot know</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4220">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For what reason do you consume raw milk?</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For good taste</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23</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364220">
                <a:tc>
                  <a:txBody>
                    <a:bodyPr/>
                    <a:lstStyle/>
                    <a:p>
                      <a:pPr marL="0" marR="0" algn="just">
                        <a:lnSpc>
                          <a:spcPct val="200000"/>
                        </a:lnSpc>
                        <a:spcBef>
                          <a:spcPts val="0"/>
                        </a:spcBef>
                        <a:spcAft>
                          <a:spcPts val="0"/>
                        </a:spcAft>
                        <a:tabLst>
                          <a:tab pos="1752600" algn="l"/>
                        </a:tabLst>
                      </a:pPr>
                      <a:r>
                        <a:rPr lang="en-US" sz="1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For gastric complaints</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364220">
                <a:tc>
                  <a:txBody>
                    <a:bodyPr/>
                    <a:lstStyle/>
                    <a:p>
                      <a:pPr marL="0" marR="0" algn="just">
                        <a:lnSpc>
                          <a:spcPct val="200000"/>
                        </a:lnSpc>
                        <a:spcBef>
                          <a:spcPts val="0"/>
                        </a:spcBef>
                        <a:spcAft>
                          <a:spcPts val="0"/>
                        </a:spcAft>
                        <a:tabLst>
                          <a:tab pos="1752600" algn="l"/>
                        </a:tabLst>
                      </a:pPr>
                      <a:r>
                        <a:rPr lang="en-US" sz="1100"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Don’t know</a:t>
                      </a:r>
                      <a:endParaRPr lang="en-US"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effectLst/>
                          <a:latin typeface="Times New Roman" panose="02020603050405020304" pitchFamily="18" charset="0"/>
                          <a:ea typeface="Calibri" panose="020F0502020204030204" pitchFamily="34" charset="0"/>
                          <a:cs typeface="Times New Roman" panose="02020603050405020304" pitchFamily="18" charset="0"/>
                        </a:rPr>
                        <a:t>26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418853">
                <a:tc>
                  <a:txBody>
                    <a:bodyPr/>
                    <a:lstStyle/>
                    <a:p>
                      <a:pPr marL="0" marR="0" algn="just">
                        <a:lnSpc>
                          <a:spcPct val="200000"/>
                        </a:lnSpc>
                        <a:spcBef>
                          <a:spcPts val="0"/>
                        </a:spcBef>
                        <a:spcAft>
                          <a:spcPts val="0"/>
                        </a:spcAft>
                        <a:tabLst>
                          <a:tab pos="1752600" algn="l"/>
                        </a:tabLst>
                      </a:pPr>
                      <a:r>
                        <a:rPr lang="en-US" sz="11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b="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 you keep your animals close to your sleeping area overnight?</a:t>
                      </a:r>
                      <a:endPar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b="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No</a:t>
                      </a:r>
                      <a:endPar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b="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56</a:t>
                      </a: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r>
              <a:tr h="364220">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 you assist your animal during reproduction?</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No</a:t>
                      </a:r>
                      <a:r>
                        <a:rPr lang="en-IN" sz="1100" baseline="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364220">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16</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Who assist your animal during reproduction?</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Always</a:t>
                      </a:r>
                      <a:r>
                        <a:rPr lang="en-IN" sz="1100" baseline="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call doctor</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418853">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17</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During assistance of reproduction in your animals do you put on protective gloves?</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yes</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418853">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18</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 you share water source with animal’s water source?</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No</a:t>
                      </a:r>
                      <a:r>
                        <a:rPr lang="en-IN" sz="1100" baseline="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91</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r>
              <a:tr h="364220">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19</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15000"/>
                        </a:lnSpc>
                        <a:spcBef>
                          <a:spcPts val="0"/>
                        </a:spcBef>
                        <a:spcAft>
                          <a:spcPts val="1000"/>
                        </a:spcAft>
                      </a:pPr>
                      <a:r>
                        <a:rPr lang="en-IN" sz="1100" dirty="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Do you consume animal urine?</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115000"/>
                        </a:lnSpc>
                        <a:spcBef>
                          <a:spcPts val="0"/>
                        </a:spcBef>
                        <a:spcAft>
                          <a:spcPts val="1000"/>
                        </a:spcAft>
                      </a:pPr>
                      <a:r>
                        <a:rPr lang="en-IN" sz="110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No</a:t>
                      </a:r>
                      <a:r>
                        <a:rPr lang="en-IN" sz="1100" baseline="0" dirty="0" smtClean="0">
                          <a:solidFill>
                            <a:schemeClr val="tx1"/>
                          </a:solidFill>
                          <a:effectLst/>
                          <a:latin typeface="Times New Roman" panose="02020603050405020304" pitchFamily="18" charset="0"/>
                          <a:ea typeface="Calibri" panose="020F0502020204030204" pitchFamily="34" charset="0"/>
                          <a:cs typeface="Calibri" panose="020F0502020204030204" pitchFamily="34" charset="0"/>
                        </a:rPr>
                        <a:t> </a:t>
                      </a:r>
                      <a:endParaRPr lang="en-US" sz="11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0"/>
                        </a:spcAft>
                        <a:tabLst>
                          <a:tab pos="1752600" algn="l"/>
                        </a:tabLst>
                      </a:pPr>
                      <a:r>
                        <a:rPr lang="en-US" sz="1100" dirty="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80</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B050"/>
                    </a:solidFill>
                  </a:tcPr>
                </a:tc>
              </a:tr>
            </a:tbl>
          </a:graphicData>
        </a:graphic>
      </p:graphicFrame>
    </p:spTree>
    <p:extLst>
      <p:ext uri="{BB962C8B-B14F-4D97-AF65-F5344CB8AC3E}">
        <p14:creationId xmlns:p14="http://schemas.microsoft.com/office/powerpoint/2010/main" val="21962154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9854"/>
            <a:ext cx="9601200" cy="833907"/>
          </a:xfrm>
        </p:spPr>
        <p:txBody>
          <a:bodyPr/>
          <a:lstStyle/>
          <a:p>
            <a:pPr algn="ctr"/>
            <a:r>
              <a:rPr lang="en-US" dirty="0" smtClean="0"/>
              <a:t>Conclusion </a:t>
            </a:r>
            <a:endParaRPr lang="en-US" dirty="0"/>
          </a:p>
        </p:txBody>
      </p:sp>
      <p:sp>
        <p:nvSpPr>
          <p:cNvPr id="3" name="Content Placeholder 2"/>
          <p:cNvSpPr>
            <a:spLocks noGrp="1"/>
          </p:cNvSpPr>
          <p:nvPr>
            <p:ph idx="1"/>
          </p:nvPr>
        </p:nvSpPr>
        <p:spPr>
          <a:xfrm>
            <a:off x="1371600" y="1023761"/>
            <a:ext cx="9601200" cy="5532022"/>
          </a:xfrm>
        </p:spPr>
        <p:txBody>
          <a:bodyPr>
            <a:normAutofit fontScale="92500" lnSpcReduction="10000"/>
          </a:bodyPr>
          <a:lstStyle/>
          <a:p>
            <a:r>
              <a:rPr lang="en-US" dirty="0"/>
              <a:t>The study concludes that animal husbandry practices such </a:t>
            </a:r>
            <a:r>
              <a:rPr lang="en-US" dirty="0" smtClean="0"/>
              <a:t>as:</a:t>
            </a:r>
          </a:p>
          <a:p>
            <a:r>
              <a:rPr lang="en-US" dirty="0" smtClean="0"/>
              <a:t> </a:t>
            </a:r>
            <a:r>
              <a:rPr lang="en-US" dirty="0"/>
              <a:t>keeping animals in close proximity of humans during sleep, </a:t>
            </a:r>
            <a:endParaRPr lang="en-US" dirty="0" smtClean="0"/>
          </a:p>
          <a:p>
            <a:r>
              <a:rPr lang="en-US" dirty="0" smtClean="0"/>
              <a:t>irregular </a:t>
            </a:r>
            <a:r>
              <a:rPr lang="en-US" dirty="0"/>
              <a:t>vaccination of cattle, </a:t>
            </a:r>
            <a:endParaRPr lang="en-US" dirty="0" smtClean="0"/>
          </a:p>
          <a:p>
            <a:r>
              <a:rPr lang="en-US" dirty="0" smtClean="0"/>
              <a:t>contact </a:t>
            </a:r>
            <a:r>
              <a:rPr lang="en-US" dirty="0"/>
              <a:t>of animals with other animals during grazing or watering, </a:t>
            </a:r>
            <a:endParaRPr lang="en-US" dirty="0" smtClean="0"/>
          </a:p>
          <a:p>
            <a:r>
              <a:rPr lang="en-US" dirty="0" smtClean="0"/>
              <a:t>treating </a:t>
            </a:r>
            <a:r>
              <a:rPr lang="en-US" dirty="0"/>
              <a:t>animals on their own when they fall sick and </a:t>
            </a:r>
            <a:endParaRPr lang="en-US" dirty="0" smtClean="0"/>
          </a:p>
          <a:p>
            <a:r>
              <a:rPr lang="en-US" dirty="0" smtClean="0"/>
              <a:t>assistance </a:t>
            </a:r>
            <a:r>
              <a:rPr lang="en-US" dirty="0"/>
              <a:t>during reproduction without wearing protective gloves </a:t>
            </a:r>
            <a:endParaRPr lang="en-US" dirty="0" smtClean="0"/>
          </a:p>
          <a:p>
            <a:pPr marL="0" indent="0">
              <a:buNone/>
            </a:pPr>
            <a:r>
              <a:rPr lang="en-US" dirty="0"/>
              <a:t> </a:t>
            </a:r>
            <a:r>
              <a:rPr lang="en-US" dirty="0" smtClean="0"/>
              <a:t>  are </a:t>
            </a:r>
            <a:r>
              <a:rPr lang="en-US" dirty="0"/>
              <a:t>contributing to risk of brucellosis among the community of village Jhuljhuli</a:t>
            </a:r>
            <a:r>
              <a:rPr lang="en-US" dirty="0" smtClean="0"/>
              <a:t>.</a:t>
            </a:r>
          </a:p>
          <a:p>
            <a:pPr marL="0" indent="0">
              <a:buNone/>
            </a:pPr>
            <a:r>
              <a:rPr lang="en-US" dirty="0" smtClean="0"/>
              <a:t> </a:t>
            </a:r>
          </a:p>
          <a:p>
            <a:r>
              <a:rPr lang="en-US" dirty="0" smtClean="0"/>
              <a:t>Dietary </a:t>
            </a:r>
            <a:r>
              <a:rPr lang="en-US" dirty="0"/>
              <a:t>practices such </a:t>
            </a:r>
            <a:r>
              <a:rPr lang="en-US" dirty="0" smtClean="0"/>
              <a:t>as:</a:t>
            </a:r>
          </a:p>
          <a:p>
            <a:r>
              <a:rPr lang="en-US" dirty="0" smtClean="0"/>
              <a:t>consumption </a:t>
            </a:r>
            <a:r>
              <a:rPr lang="en-US" dirty="0"/>
              <a:t>of raw milk </a:t>
            </a:r>
            <a:endParaRPr lang="en-US" dirty="0" smtClean="0"/>
          </a:p>
          <a:p>
            <a:pPr marL="0" indent="0">
              <a:buNone/>
            </a:pPr>
            <a:r>
              <a:rPr lang="en-US" dirty="0" smtClean="0"/>
              <a:t>      is </a:t>
            </a:r>
            <a:r>
              <a:rPr lang="en-US" dirty="0"/>
              <a:t>contributing to risk of brucellosis among the community. </a:t>
            </a:r>
            <a:endParaRPr lang="en-US" dirty="0" smtClean="0"/>
          </a:p>
          <a:p>
            <a:pPr marL="0" indent="0">
              <a:buNone/>
            </a:pPr>
            <a:endParaRPr lang="en-US" dirty="0"/>
          </a:p>
        </p:txBody>
      </p:sp>
    </p:spTree>
    <p:extLst>
      <p:ext uri="{BB962C8B-B14F-4D97-AF65-F5344CB8AC3E}">
        <p14:creationId xmlns:p14="http://schemas.microsoft.com/office/powerpoint/2010/main" val="2936697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Recommendations </a:t>
            </a:r>
            <a:endParaRPr lang="en-US" dirty="0"/>
          </a:p>
        </p:txBody>
      </p:sp>
      <p:sp>
        <p:nvSpPr>
          <p:cNvPr id="3" name="Content Placeholder 2"/>
          <p:cNvSpPr>
            <a:spLocks noGrp="1"/>
          </p:cNvSpPr>
          <p:nvPr>
            <p:ph idx="1"/>
          </p:nvPr>
        </p:nvSpPr>
        <p:spPr>
          <a:xfrm>
            <a:off x="1371600" y="1545465"/>
            <a:ext cx="9601200" cy="4932608"/>
          </a:xfrm>
        </p:spPr>
        <p:txBody>
          <a:bodyPr>
            <a:normAutofit lnSpcReduction="10000"/>
          </a:bodyPr>
          <a:lstStyle/>
          <a:p>
            <a:pPr lvl="0"/>
            <a:r>
              <a:rPr lang="en-US" dirty="0"/>
              <a:t>A study should be carries out with appropriate sample size calculation and probability sampling method, so that generalization of results can be done.</a:t>
            </a:r>
          </a:p>
          <a:p>
            <a:pPr lvl="0"/>
            <a:r>
              <a:rPr lang="en-US" dirty="0"/>
              <a:t>Another study can be conducted using a standardized tool to access the risk factors can be conducted.</a:t>
            </a:r>
          </a:p>
          <a:p>
            <a:pPr lvl="0"/>
            <a:r>
              <a:rPr lang="en-US" dirty="0" smtClean="0"/>
              <a:t>Socio </a:t>
            </a:r>
            <a:r>
              <a:rPr lang="en-US" dirty="0"/>
              <a:t>cultural and behavioral facts of human brucellosis should be incorporated into IEC material of currently running programs of zoonotic diseases.</a:t>
            </a:r>
          </a:p>
          <a:p>
            <a:pPr lvl="0"/>
            <a:r>
              <a:rPr lang="en-US" dirty="0"/>
              <a:t>The sensitization and awareness creation campaigns that includes potential risk factors of human brucellosis as well as other zoonotic diseases should be carried out in the community</a:t>
            </a:r>
            <a:r>
              <a:rPr lang="en-US" dirty="0" smtClean="0"/>
              <a:t>.</a:t>
            </a:r>
            <a:endParaRPr lang="en-US" dirty="0"/>
          </a:p>
        </p:txBody>
      </p:sp>
    </p:spTree>
    <p:extLst>
      <p:ext uri="{BB962C8B-B14F-4D97-AF65-F5344CB8AC3E}">
        <p14:creationId xmlns:p14="http://schemas.microsoft.com/office/powerpoint/2010/main" val="40107030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7024" y="0"/>
            <a:ext cx="9577952" cy="6858000"/>
          </a:xfrm>
          <a:prstGeom prst="rect">
            <a:avLst/>
          </a:prstGeom>
        </p:spPr>
      </p:pic>
      <p:sp>
        <p:nvSpPr>
          <p:cNvPr id="4" name="Rectangle 3"/>
          <p:cNvSpPr/>
          <p:nvPr/>
        </p:nvSpPr>
        <p:spPr>
          <a:xfrm>
            <a:off x="4280631" y="2967335"/>
            <a:ext cx="36307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a:solidFill>
                  <a:schemeClr val="accent4"/>
                </a:solidFill>
                <a:effectLst>
                  <a:outerShdw blurRad="38100" dist="38100" dir="2700000" algn="tl">
                    <a:srgbClr val="000000">
                      <a:alpha val="43137"/>
                    </a:srgbClr>
                  </a:outerShdw>
                </a:effectLst>
              </a:rPr>
              <a:t>THANK</a:t>
            </a:r>
            <a:r>
              <a:rPr lang="en-US" sz="5400" b="1" dirty="0" smtClean="0">
                <a:ln/>
                <a:solidFill>
                  <a:schemeClr val="accent4"/>
                </a:solidFill>
              </a:rPr>
              <a:t> YOU</a:t>
            </a:r>
            <a:endParaRPr lang="en-US" sz="5400" b="1" dirty="0">
              <a:ln/>
              <a:solidFill>
                <a:schemeClr val="accent4"/>
              </a:solidFill>
            </a:endParaRPr>
          </a:p>
        </p:txBody>
      </p:sp>
    </p:spTree>
    <p:extLst>
      <p:ext uri="{BB962C8B-B14F-4D97-AF65-F5344CB8AC3E}">
        <p14:creationId xmlns:p14="http://schemas.microsoft.com/office/powerpoint/2010/main" val="1072875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Contents </a:t>
            </a:r>
            <a:endParaRPr lang="en-US" dirty="0"/>
          </a:p>
        </p:txBody>
      </p:sp>
      <p:sp>
        <p:nvSpPr>
          <p:cNvPr id="3" name="Content Placeholder 2"/>
          <p:cNvSpPr>
            <a:spLocks noGrp="1"/>
          </p:cNvSpPr>
          <p:nvPr>
            <p:ph idx="1"/>
          </p:nvPr>
        </p:nvSpPr>
        <p:spPr>
          <a:xfrm>
            <a:off x="1371600" y="1537855"/>
            <a:ext cx="9601200" cy="5029200"/>
          </a:xfrm>
        </p:spPr>
        <p:txBody>
          <a:bodyPr>
            <a:normAutofit/>
          </a:bodyPr>
          <a:lstStyle/>
          <a:p>
            <a:r>
              <a:rPr lang="en-US" sz="2400" b="1" dirty="0" smtClean="0"/>
              <a:t>Introduction </a:t>
            </a:r>
          </a:p>
          <a:p>
            <a:r>
              <a:rPr lang="en-US" sz="2400" b="1" dirty="0" smtClean="0"/>
              <a:t>Rationale </a:t>
            </a:r>
          </a:p>
          <a:p>
            <a:r>
              <a:rPr lang="en-US" sz="2400" b="1" dirty="0" smtClean="0"/>
              <a:t>Objective </a:t>
            </a:r>
          </a:p>
          <a:p>
            <a:r>
              <a:rPr lang="en-US" sz="2400" b="1" dirty="0" smtClean="0"/>
              <a:t>Methodology </a:t>
            </a:r>
          </a:p>
          <a:p>
            <a:r>
              <a:rPr lang="en-US" sz="2400" b="1" dirty="0" smtClean="0"/>
              <a:t>Limitations</a:t>
            </a:r>
          </a:p>
          <a:p>
            <a:r>
              <a:rPr lang="en-US" sz="2400" b="1" dirty="0" smtClean="0"/>
              <a:t>Results </a:t>
            </a:r>
          </a:p>
          <a:p>
            <a:r>
              <a:rPr lang="en-US" sz="2400" b="1" dirty="0" smtClean="0"/>
              <a:t>Recommendations</a:t>
            </a:r>
          </a:p>
          <a:p>
            <a:r>
              <a:rPr lang="en-US" sz="2400" b="1" dirty="0" smtClean="0"/>
              <a:t>Conclusion </a:t>
            </a:r>
          </a:p>
          <a:p>
            <a:pPr marL="0" indent="0">
              <a:buNone/>
            </a:pPr>
            <a:endParaRPr lang="en-US" sz="2400" b="1" dirty="0"/>
          </a:p>
        </p:txBody>
      </p:sp>
    </p:spTree>
    <p:extLst>
      <p:ext uri="{BB962C8B-B14F-4D97-AF65-F5344CB8AC3E}">
        <p14:creationId xmlns:p14="http://schemas.microsoft.com/office/powerpoint/2010/main" val="1024788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94856"/>
            <a:ext cx="9601200" cy="1122218"/>
          </a:xfrm>
        </p:spPr>
        <p:txBody>
          <a:bodyPr/>
          <a:lstStyle/>
          <a:p>
            <a:pPr algn="ctr"/>
            <a:r>
              <a:rPr lang="en-US" dirty="0" smtClean="0"/>
              <a:t>Introduction </a:t>
            </a:r>
            <a:endParaRPr lang="en-US" dirty="0"/>
          </a:p>
        </p:txBody>
      </p:sp>
      <p:sp>
        <p:nvSpPr>
          <p:cNvPr id="3" name="Content Placeholder 2"/>
          <p:cNvSpPr>
            <a:spLocks noGrp="1"/>
          </p:cNvSpPr>
          <p:nvPr>
            <p:ph idx="1"/>
          </p:nvPr>
        </p:nvSpPr>
        <p:spPr>
          <a:xfrm>
            <a:off x="1371600" y="1080655"/>
            <a:ext cx="5556142" cy="5507181"/>
          </a:xfrm>
        </p:spPr>
        <p:txBody>
          <a:bodyPr>
            <a:normAutofit lnSpcReduction="10000"/>
          </a:bodyPr>
          <a:lstStyle/>
          <a:p>
            <a:pPr marL="0" indent="0">
              <a:buNone/>
            </a:pPr>
            <a:endParaRPr lang="en-US" dirty="0" smtClean="0"/>
          </a:p>
          <a:p>
            <a:r>
              <a:rPr lang="en-US" dirty="0" smtClean="0"/>
              <a:t>One World One Health approach:</a:t>
            </a:r>
          </a:p>
          <a:p>
            <a:pPr lvl="1"/>
            <a:r>
              <a:rPr lang="en-US" dirty="0" smtClean="0"/>
              <a:t>Collaborative efforts of multiple disciplines working locally, nationally, globally to attain optimal health for people, animals, plants and our environment.</a:t>
            </a:r>
          </a:p>
          <a:p>
            <a:pPr marL="457200" lvl="1" indent="0">
              <a:buNone/>
            </a:pPr>
            <a:endParaRPr lang="en-US" dirty="0" smtClean="0"/>
          </a:p>
          <a:p>
            <a:r>
              <a:rPr lang="en-US" dirty="0" smtClean="0"/>
              <a:t>Vision:</a:t>
            </a:r>
          </a:p>
          <a:p>
            <a:pPr lvl="1"/>
            <a:r>
              <a:rPr lang="en-US" dirty="0" smtClean="0"/>
              <a:t>A world capable of preventing, detecting, containing, eliminating and responding to animal and public health risks attributable to zoonoses and animal disease with an impact on food security through multi sectorial corporative and strong partnership.</a:t>
            </a:r>
          </a:p>
          <a:p>
            <a:pPr marL="457200" lvl="1" indent="0">
              <a:buNone/>
            </a:pPr>
            <a:endParaRPr lang="en-US" dirty="0" smtClean="0"/>
          </a:p>
          <a:p>
            <a:pPr marL="530352" lvl="1" indent="0">
              <a:buNone/>
            </a:pPr>
            <a:endParaRPr lang="en-US" dirty="0" smtClean="0"/>
          </a:p>
          <a:p>
            <a:pPr marL="530352" lvl="1" indent="0">
              <a:buNone/>
            </a:pPr>
            <a:endParaRPr lang="en-US" dirty="0" smtClean="0"/>
          </a:p>
          <a:p>
            <a:pPr marL="530352" lvl="1" indent="0">
              <a:buNone/>
            </a:pPr>
            <a:endParaRPr lang="en-US" dirty="0" smtClean="0"/>
          </a:p>
          <a:p>
            <a:pPr marL="530352" lvl="1" indent="0">
              <a:buNone/>
            </a:pPr>
            <a:endParaRPr lang="en-US" dirty="0"/>
          </a:p>
          <a:p>
            <a:pPr marL="530352" lvl="1" indent="0">
              <a:buNone/>
            </a:pPr>
            <a:endParaRPr lang="en-US" dirty="0" smtClean="0"/>
          </a:p>
          <a:p>
            <a:pPr marL="530352" lvl="1" indent="0">
              <a:buNone/>
            </a:pPr>
            <a:endParaRPr lang="en-US" dirty="0"/>
          </a:p>
          <a:p>
            <a:pPr marL="530352" lvl="1" indent="0">
              <a:buNone/>
            </a:pPr>
            <a:endParaRPr lang="en-US" dirty="0" smtClean="0"/>
          </a:p>
          <a:p>
            <a:pPr marL="530352" lvl="1" indent="0">
              <a:buNone/>
            </a:pPr>
            <a:endParaRPr lang="en-US" dirty="0"/>
          </a:p>
          <a:p>
            <a:pPr marL="530352" lvl="1" indent="0">
              <a:buNone/>
            </a:pPr>
            <a:endParaRPr lang="en-US" dirty="0" smtClean="0"/>
          </a:p>
          <a:p>
            <a:pPr marL="530352" lvl="1" indent="0">
              <a:buNone/>
            </a:pPr>
            <a:endParaRPr lang="en-US" dirty="0"/>
          </a:p>
          <a:p>
            <a:pPr marL="530352" lvl="1" indent="0">
              <a:buNone/>
            </a:pPr>
            <a:endParaRPr lang="en-US" dirty="0" smtClean="0"/>
          </a:p>
          <a:p>
            <a:pPr marL="530352" lvl="1" indent="0">
              <a:buNone/>
            </a:pPr>
            <a:endParaRPr lang="en-US" dirty="0" smtClean="0"/>
          </a:p>
        </p:txBody>
      </p:sp>
      <p:sp>
        <p:nvSpPr>
          <p:cNvPr id="5" name="Oval 4"/>
          <p:cNvSpPr/>
          <p:nvPr/>
        </p:nvSpPr>
        <p:spPr>
          <a:xfrm>
            <a:off x="7563173" y="1348353"/>
            <a:ext cx="4293030" cy="426203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36610" y="2247253"/>
            <a:ext cx="1751309" cy="1766807"/>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709688" y="2231756"/>
            <a:ext cx="1619573" cy="175130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082005" y="4497135"/>
            <a:ext cx="2324746" cy="369332"/>
          </a:xfrm>
          <a:prstGeom prst="rect">
            <a:avLst/>
          </a:prstGeom>
          <a:noFill/>
        </p:spPr>
        <p:txBody>
          <a:bodyPr wrap="square" rtlCol="0">
            <a:spAutoFit/>
          </a:bodyPr>
          <a:lstStyle/>
          <a:p>
            <a:r>
              <a:rPr lang="en-US" dirty="0" smtClean="0"/>
              <a:t>Environment </a:t>
            </a:r>
            <a:endParaRPr lang="en-US" dirty="0"/>
          </a:p>
        </p:txBody>
      </p:sp>
      <p:sp>
        <p:nvSpPr>
          <p:cNvPr id="9" name="TextBox 8"/>
          <p:cNvSpPr txBox="1"/>
          <p:nvPr/>
        </p:nvSpPr>
        <p:spPr>
          <a:xfrm>
            <a:off x="8710047" y="2922744"/>
            <a:ext cx="945397" cy="369332"/>
          </a:xfrm>
          <a:prstGeom prst="rect">
            <a:avLst/>
          </a:prstGeom>
          <a:noFill/>
        </p:spPr>
        <p:txBody>
          <a:bodyPr wrap="square" rtlCol="0">
            <a:spAutoFit/>
          </a:bodyPr>
          <a:lstStyle/>
          <a:p>
            <a:r>
              <a:rPr lang="en-US" dirty="0" smtClean="0"/>
              <a:t>People </a:t>
            </a:r>
            <a:endParaRPr lang="en-US" dirty="0"/>
          </a:p>
        </p:txBody>
      </p:sp>
      <p:sp>
        <p:nvSpPr>
          <p:cNvPr id="10" name="TextBox 9"/>
          <p:cNvSpPr txBox="1"/>
          <p:nvPr/>
        </p:nvSpPr>
        <p:spPr>
          <a:xfrm>
            <a:off x="10089397" y="2945991"/>
            <a:ext cx="1038386" cy="369332"/>
          </a:xfrm>
          <a:prstGeom prst="rect">
            <a:avLst/>
          </a:prstGeom>
          <a:noFill/>
        </p:spPr>
        <p:txBody>
          <a:bodyPr wrap="square" rtlCol="0">
            <a:spAutoFit/>
          </a:bodyPr>
          <a:lstStyle/>
          <a:p>
            <a:r>
              <a:rPr lang="en-US" dirty="0" smtClean="0"/>
              <a:t>animals</a:t>
            </a:r>
            <a:endParaRPr lang="en-US" dirty="0"/>
          </a:p>
        </p:txBody>
      </p:sp>
    </p:spTree>
    <p:extLst>
      <p:ext uri="{BB962C8B-B14F-4D97-AF65-F5344CB8AC3E}">
        <p14:creationId xmlns:p14="http://schemas.microsoft.com/office/powerpoint/2010/main" val="302790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5770"/>
          </a:xfrm>
        </p:spPr>
        <p:txBody>
          <a:bodyPr>
            <a:normAutofit fontScale="90000"/>
          </a:bodyPr>
          <a:lstStyle/>
          <a:p>
            <a:r>
              <a:rPr lang="en-US" dirty="0" smtClean="0"/>
              <a:t>Human brucellosis</a:t>
            </a:r>
            <a:br>
              <a:rPr lang="en-US" dirty="0" smtClean="0"/>
            </a:br>
            <a:endParaRPr lang="en-US" dirty="0"/>
          </a:p>
        </p:txBody>
      </p:sp>
      <p:sp>
        <p:nvSpPr>
          <p:cNvPr id="3" name="Content Placeholder 2"/>
          <p:cNvSpPr>
            <a:spLocks noGrp="1"/>
          </p:cNvSpPr>
          <p:nvPr>
            <p:ph idx="1"/>
          </p:nvPr>
        </p:nvSpPr>
        <p:spPr>
          <a:xfrm>
            <a:off x="838200" y="960896"/>
            <a:ext cx="10515600" cy="5897103"/>
          </a:xfrm>
        </p:spPr>
        <p:txBody>
          <a:bodyPr>
            <a:normAutofit fontScale="92500" lnSpcReduction="20000"/>
          </a:bodyPr>
          <a:lstStyle/>
          <a:p>
            <a:r>
              <a:rPr lang="en-US" dirty="0" smtClean="0"/>
              <a:t>Also known as Malta fever, contagious abortion, rock fever or undulant fever.</a:t>
            </a:r>
          </a:p>
          <a:p>
            <a:r>
              <a:rPr lang="en-US" dirty="0" smtClean="0"/>
              <a:t>Listed as neglected zoonotic disease by WHO.</a:t>
            </a:r>
          </a:p>
          <a:p>
            <a:endParaRPr lang="en-US" dirty="0"/>
          </a:p>
          <a:p>
            <a:r>
              <a:rPr lang="en-US" dirty="0" smtClean="0"/>
              <a:t>Causation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lvl="1" indent="0">
              <a:spcBef>
                <a:spcPts val="1000"/>
              </a:spcBef>
              <a:buNone/>
            </a:pPr>
            <a:r>
              <a:rPr lang="en-US" dirty="0" smtClean="0"/>
              <a:t>                                      </a:t>
            </a:r>
          </a:p>
          <a:p>
            <a:pPr marL="0" lvl="1" indent="0">
              <a:spcBef>
                <a:spcPts val="1000"/>
              </a:spcBef>
              <a:buNone/>
            </a:pPr>
            <a:r>
              <a:rPr lang="en-US" dirty="0"/>
              <a:t> </a:t>
            </a:r>
            <a:r>
              <a:rPr lang="en-US" dirty="0" smtClean="0"/>
              <a:t>                                        SOURCE</a:t>
            </a:r>
            <a:r>
              <a:rPr lang="en-US" dirty="0"/>
              <a:t>: </a:t>
            </a:r>
            <a:r>
              <a:rPr lang="en-US" dirty="0" smtClean="0">
                <a:hlinkClick r:id="rId2"/>
              </a:rPr>
              <a:t>www.google.co.in</a:t>
            </a:r>
            <a:r>
              <a:rPr lang="en-US" dirty="0" smtClean="0"/>
              <a:t> </a:t>
            </a: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418" y="2260356"/>
            <a:ext cx="5705475" cy="3790950"/>
          </a:xfrm>
          <a:prstGeom prst="rect">
            <a:avLst/>
          </a:prstGeom>
        </p:spPr>
      </p:pic>
    </p:spTree>
    <p:extLst>
      <p:ext uri="{BB962C8B-B14F-4D97-AF65-F5344CB8AC3E}">
        <p14:creationId xmlns:p14="http://schemas.microsoft.com/office/powerpoint/2010/main" val="42493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702" y="0"/>
            <a:ext cx="10515600" cy="1053885"/>
          </a:xfrm>
        </p:spPr>
        <p:txBody>
          <a:bodyPr>
            <a:normAutofit/>
          </a:bodyPr>
          <a:lstStyle/>
          <a:p>
            <a:pPr lvl="1"/>
            <a:r>
              <a:rPr lang="en-US" sz="4400" dirty="0" smtClean="0">
                <a:solidFill>
                  <a:schemeClr val="tx1"/>
                </a:solidFill>
              </a:rPr>
              <a:t>Signs and Symptoms in Humans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3791" y="1301858"/>
            <a:ext cx="5698210" cy="5556142"/>
          </a:xfrm>
        </p:spPr>
      </p:pic>
      <p:sp>
        <p:nvSpPr>
          <p:cNvPr id="3" name="TextBox 2"/>
          <p:cNvSpPr txBox="1"/>
          <p:nvPr/>
        </p:nvSpPr>
        <p:spPr>
          <a:xfrm>
            <a:off x="1038387" y="1301858"/>
            <a:ext cx="5734373" cy="4247317"/>
          </a:xfrm>
          <a:prstGeom prst="rect">
            <a:avLst/>
          </a:prstGeom>
          <a:noFill/>
        </p:spPr>
        <p:txBody>
          <a:bodyPr wrap="square" rtlCol="0">
            <a:spAutoFit/>
          </a:bodyPr>
          <a:lstStyle/>
          <a:p>
            <a:r>
              <a:rPr lang="en-IN" dirty="0"/>
              <a:t>General symptoms of brucellosis are often vague and similar to the </a:t>
            </a:r>
            <a:r>
              <a:rPr lang="en-IN" dirty="0" smtClean="0"/>
              <a:t>flu. </a:t>
            </a:r>
            <a:r>
              <a:rPr lang="en-IN" dirty="0"/>
              <a:t>They may include</a:t>
            </a:r>
            <a:r>
              <a:rPr lang="en-IN" dirty="0" smtClean="0"/>
              <a:t>:</a:t>
            </a:r>
          </a:p>
          <a:p>
            <a:endParaRPr lang="en-US" dirty="0"/>
          </a:p>
          <a:p>
            <a:pPr marL="285750" lvl="0" indent="-285750">
              <a:buFont typeface="Arial" panose="020B0604020202020204" pitchFamily="34" charset="0"/>
              <a:buChar char="•"/>
            </a:pPr>
            <a:r>
              <a:rPr lang="en-IN" dirty="0"/>
              <a:t>Fever (the most common symptom, with high "spikes" that usually occur in the afternoon)</a:t>
            </a:r>
            <a:endParaRPr lang="en-US" dirty="0"/>
          </a:p>
          <a:p>
            <a:pPr marL="285750" lvl="0" indent="-285750">
              <a:buFont typeface="Arial" panose="020B0604020202020204" pitchFamily="34" charset="0"/>
              <a:buChar char="•"/>
            </a:pPr>
            <a:r>
              <a:rPr lang="en-IN" dirty="0" smtClean="0"/>
              <a:t>Back pain</a:t>
            </a:r>
            <a:endParaRPr lang="en-US" dirty="0"/>
          </a:p>
          <a:p>
            <a:pPr marL="285750" lvl="0" indent="-285750">
              <a:buFont typeface="Arial" panose="020B0604020202020204" pitchFamily="34" charset="0"/>
              <a:buChar char="•"/>
            </a:pPr>
            <a:r>
              <a:rPr lang="en-IN" dirty="0"/>
              <a:t>Body-wide aches and pains</a:t>
            </a:r>
            <a:endParaRPr lang="en-US" dirty="0"/>
          </a:p>
          <a:p>
            <a:pPr marL="285750" lvl="0" indent="-285750">
              <a:buFont typeface="Arial" panose="020B0604020202020204" pitchFamily="34" charset="0"/>
              <a:buChar char="•"/>
            </a:pPr>
            <a:r>
              <a:rPr lang="en-IN" dirty="0"/>
              <a:t>Poor appetite and </a:t>
            </a:r>
            <a:r>
              <a:rPr lang="en-IN" dirty="0" smtClean="0"/>
              <a:t>weight loss</a:t>
            </a:r>
            <a:endParaRPr lang="en-US" dirty="0"/>
          </a:p>
          <a:p>
            <a:pPr marL="285750" lvl="0" indent="-285750">
              <a:buFont typeface="Arial" panose="020B0604020202020204" pitchFamily="34" charset="0"/>
              <a:buChar char="•"/>
            </a:pPr>
            <a:r>
              <a:rPr lang="en-IN" dirty="0" smtClean="0"/>
              <a:t>Headache</a:t>
            </a:r>
            <a:endParaRPr lang="en-US" dirty="0"/>
          </a:p>
          <a:p>
            <a:pPr marL="285750" lvl="0" indent="-285750">
              <a:buFont typeface="Arial" panose="020B0604020202020204" pitchFamily="34" charset="0"/>
              <a:buChar char="•"/>
            </a:pPr>
            <a:r>
              <a:rPr lang="en-IN" dirty="0" smtClean="0"/>
              <a:t>Night sweats</a:t>
            </a:r>
            <a:endParaRPr lang="en-US" dirty="0"/>
          </a:p>
          <a:p>
            <a:pPr marL="285750" lvl="0" indent="-285750">
              <a:buFont typeface="Arial" panose="020B0604020202020204" pitchFamily="34" charset="0"/>
              <a:buChar char="•"/>
            </a:pPr>
            <a:r>
              <a:rPr lang="en-IN" dirty="0"/>
              <a:t>Weakness</a:t>
            </a:r>
            <a:endParaRPr lang="en-US" dirty="0"/>
          </a:p>
          <a:p>
            <a:pPr marL="285750" lvl="0" indent="-285750">
              <a:buFont typeface="Arial" panose="020B0604020202020204" pitchFamily="34" charset="0"/>
              <a:buChar char="•"/>
            </a:pPr>
            <a:r>
              <a:rPr lang="en-IN" dirty="0"/>
              <a:t>Abdominal pain</a:t>
            </a:r>
            <a:endParaRPr lang="en-US" dirty="0"/>
          </a:p>
          <a:p>
            <a:pPr marL="285750" lvl="0" indent="-285750">
              <a:buFont typeface="Arial" panose="020B0604020202020204" pitchFamily="34" charset="0"/>
              <a:buChar char="•"/>
            </a:pPr>
            <a:r>
              <a:rPr lang="en-IN" dirty="0" smtClean="0"/>
              <a:t>Cough</a:t>
            </a:r>
          </a:p>
          <a:p>
            <a:pPr lvl="0"/>
            <a:endParaRPr lang="en-IN" dirty="0"/>
          </a:p>
          <a:p>
            <a:pPr lvl="0"/>
            <a:endParaRPr lang="en-US" dirty="0"/>
          </a:p>
        </p:txBody>
      </p:sp>
    </p:spTree>
    <p:extLst>
      <p:ext uri="{BB962C8B-B14F-4D97-AF65-F5344CB8AC3E}">
        <p14:creationId xmlns:p14="http://schemas.microsoft.com/office/powerpoint/2010/main" val="1743355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Sign And Symptoms In Animals</a:t>
            </a:r>
            <a:endParaRPr lang="en-US" b="1" dirty="0"/>
          </a:p>
        </p:txBody>
      </p:sp>
      <p:sp>
        <p:nvSpPr>
          <p:cNvPr id="3" name="Content Placeholder 2"/>
          <p:cNvSpPr>
            <a:spLocks noGrp="1"/>
          </p:cNvSpPr>
          <p:nvPr>
            <p:ph idx="1"/>
          </p:nvPr>
        </p:nvSpPr>
        <p:spPr>
          <a:xfrm>
            <a:off x="838201" y="1825625"/>
            <a:ext cx="5578098" cy="4351338"/>
          </a:xfrm>
        </p:spPr>
        <p:txBody>
          <a:bodyPr/>
          <a:lstStyle/>
          <a:p>
            <a:r>
              <a:rPr lang="en-US" dirty="0" smtClean="0"/>
              <a:t>Third trimester abortion</a:t>
            </a:r>
          </a:p>
          <a:p>
            <a:r>
              <a:rPr lang="en-US" dirty="0" smtClean="0"/>
              <a:t>Endometritis</a:t>
            </a:r>
          </a:p>
          <a:p>
            <a:r>
              <a:rPr lang="en-US" dirty="0" smtClean="0"/>
              <a:t>Birth of dead and weak calves</a:t>
            </a:r>
          </a:p>
          <a:p>
            <a:r>
              <a:rPr lang="en-US" dirty="0" smtClean="0"/>
              <a:t>Low milk yield</a:t>
            </a:r>
          </a:p>
          <a:p>
            <a:r>
              <a:rPr lang="en-US" dirty="0" smtClean="0"/>
              <a:t>Retained placenta</a:t>
            </a:r>
          </a:p>
          <a:p>
            <a:pPr lvl="1"/>
            <a:r>
              <a:rPr lang="en-US" dirty="0" smtClean="0"/>
              <a:t>Once expelled will have a leathery appearance</a:t>
            </a:r>
          </a:p>
          <a:p>
            <a:pPr lvl="1"/>
            <a:endParaRPr lang="en-US" dirty="0"/>
          </a:p>
          <a:p>
            <a:pPr marL="457200" lvl="1"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299" y="1332855"/>
            <a:ext cx="4937501" cy="25107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1281" y="4001294"/>
            <a:ext cx="4664990" cy="2363492"/>
          </a:xfrm>
          <a:prstGeom prst="rect">
            <a:avLst/>
          </a:prstGeom>
        </p:spPr>
      </p:pic>
      <p:sp>
        <p:nvSpPr>
          <p:cNvPr id="6" name="TextBox 5"/>
          <p:cNvSpPr txBox="1"/>
          <p:nvPr/>
        </p:nvSpPr>
        <p:spPr>
          <a:xfrm>
            <a:off x="6552554" y="6555783"/>
            <a:ext cx="4358253" cy="369332"/>
          </a:xfrm>
          <a:prstGeom prst="rect">
            <a:avLst/>
          </a:prstGeom>
          <a:noFill/>
        </p:spPr>
        <p:txBody>
          <a:bodyPr wrap="square" rtlCol="0">
            <a:spAutoFit/>
          </a:bodyPr>
          <a:lstStyle/>
          <a:p>
            <a:r>
              <a:rPr lang="en-US" dirty="0" smtClean="0"/>
              <a:t>Source : </a:t>
            </a:r>
            <a:r>
              <a:rPr lang="en-US" dirty="0" smtClean="0">
                <a:hlinkClick r:id="rId4"/>
              </a:rPr>
              <a:t>www.google.co.in</a:t>
            </a:r>
            <a:r>
              <a:rPr lang="en-US" dirty="0" smtClean="0"/>
              <a:t> </a:t>
            </a:r>
            <a:endParaRPr lang="en-US" dirty="0"/>
          </a:p>
        </p:txBody>
      </p:sp>
    </p:spTree>
    <p:extLst>
      <p:ext uri="{BB962C8B-B14F-4D97-AF65-F5344CB8AC3E}">
        <p14:creationId xmlns:p14="http://schemas.microsoft.com/office/powerpoint/2010/main" val="536662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of distribution of brucellosis worldwide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1301" y="1690688"/>
            <a:ext cx="10089397" cy="4555129"/>
          </a:xfrm>
        </p:spPr>
      </p:pic>
      <p:sp>
        <p:nvSpPr>
          <p:cNvPr id="5" name="TextBox 4"/>
          <p:cNvSpPr txBox="1"/>
          <p:nvPr/>
        </p:nvSpPr>
        <p:spPr>
          <a:xfrm>
            <a:off x="1051301" y="6431797"/>
            <a:ext cx="6465377" cy="369332"/>
          </a:xfrm>
          <a:prstGeom prst="rect">
            <a:avLst/>
          </a:prstGeom>
          <a:noFill/>
        </p:spPr>
        <p:txBody>
          <a:bodyPr wrap="square" rtlCol="0">
            <a:spAutoFit/>
          </a:bodyPr>
          <a:lstStyle/>
          <a:p>
            <a:r>
              <a:rPr lang="en-US" dirty="0" smtClean="0"/>
              <a:t>SOURCE: </a:t>
            </a:r>
            <a:r>
              <a:rPr lang="en-US" dirty="0" smtClean="0">
                <a:hlinkClick r:id="rId3"/>
              </a:rPr>
              <a:t>www.google.co.in</a:t>
            </a:r>
            <a:r>
              <a:rPr lang="en-US" dirty="0" smtClean="0"/>
              <a:t> </a:t>
            </a:r>
            <a:endParaRPr lang="en-US" dirty="0"/>
          </a:p>
        </p:txBody>
      </p:sp>
    </p:spTree>
    <p:extLst>
      <p:ext uri="{BB962C8B-B14F-4D97-AF65-F5344CB8AC3E}">
        <p14:creationId xmlns:p14="http://schemas.microsoft.com/office/powerpoint/2010/main" val="74268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51848"/>
            <a:ext cx="9601200" cy="706582"/>
          </a:xfrm>
        </p:spPr>
        <p:txBody>
          <a:bodyPr>
            <a:normAutofit/>
          </a:bodyPr>
          <a:lstStyle/>
          <a:p>
            <a:r>
              <a:rPr lang="en-US" dirty="0" smtClean="0"/>
              <a:t>Rationale </a:t>
            </a:r>
            <a:endParaRPr lang="en-US" dirty="0"/>
          </a:p>
        </p:txBody>
      </p:sp>
      <p:sp>
        <p:nvSpPr>
          <p:cNvPr id="3" name="Content Placeholder 2"/>
          <p:cNvSpPr>
            <a:spLocks noGrp="1"/>
          </p:cNvSpPr>
          <p:nvPr>
            <p:ph idx="1"/>
          </p:nvPr>
        </p:nvSpPr>
        <p:spPr>
          <a:xfrm>
            <a:off x="1371600" y="821411"/>
            <a:ext cx="9601200" cy="5641734"/>
          </a:xfrm>
        </p:spPr>
        <p:txBody>
          <a:bodyPr>
            <a:normAutofit/>
          </a:bodyPr>
          <a:lstStyle/>
          <a:p>
            <a:r>
              <a:rPr lang="en-IN" sz="2800" dirty="0"/>
              <a:t>Human brucellosis has a wide clinical spectrum, presenting various diagnostic difficulties because it mimics many other diseases.</a:t>
            </a:r>
          </a:p>
          <a:p>
            <a:r>
              <a:rPr lang="en-IN" sz="2800" dirty="0"/>
              <a:t>I</a:t>
            </a:r>
            <a:r>
              <a:rPr lang="en-IN" sz="2800" dirty="0" smtClean="0"/>
              <a:t>ncreased </a:t>
            </a:r>
            <a:r>
              <a:rPr lang="en-IN" sz="2800" dirty="0"/>
              <a:t>demand for dairy products accompanied with changing and intensified farming practices has raised the concern for increased spread and intensified </a:t>
            </a:r>
            <a:r>
              <a:rPr lang="en-IN" sz="2800" dirty="0" smtClean="0"/>
              <a:t>transmission. </a:t>
            </a:r>
            <a:endParaRPr lang="en-IN" sz="2800" dirty="0"/>
          </a:p>
          <a:p>
            <a:r>
              <a:rPr lang="en-IN" sz="2800" dirty="0"/>
              <a:t>The disease may be overlooked and misdiagnosed because of the difficult diagnosis and the absence and lack of experience with laboratory </a:t>
            </a:r>
            <a:r>
              <a:rPr lang="en-IN" sz="2800" dirty="0" smtClean="0"/>
              <a:t>testing.</a:t>
            </a:r>
          </a:p>
          <a:p>
            <a:r>
              <a:rPr lang="en-IN" sz="2800" dirty="0"/>
              <a:t>Alertness of medical staff is needed to recognize and diagnose the disease.</a:t>
            </a:r>
          </a:p>
          <a:p>
            <a:r>
              <a:rPr lang="en-IN" sz="2800" dirty="0"/>
              <a:t>Awareness of risk groups is needed to take appropriate preventive measures and to accept control measures.</a:t>
            </a:r>
          </a:p>
          <a:p>
            <a:pPr marL="0" indent="0">
              <a:buNone/>
            </a:pPr>
            <a:endParaRPr lang="en-IN" dirty="0"/>
          </a:p>
        </p:txBody>
      </p:sp>
    </p:spTree>
    <p:extLst>
      <p:ext uri="{BB962C8B-B14F-4D97-AF65-F5344CB8AC3E}">
        <p14:creationId xmlns:p14="http://schemas.microsoft.com/office/powerpoint/2010/main" val="2408353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598</TotalTime>
  <Words>1354</Words>
  <Application>Microsoft Office PowerPoint</Application>
  <PresentationFormat>Widescreen</PresentationFormat>
  <Paragraphs>338</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Wingdings</vt:lpstr>
      <vt:lpstr>Office Theme</vt:lpstr>
      <vt:lpstr>Potential Risk Factors Attributed to Occurrence of Brucellosis in Dairy Farmers of Peri-urban Area of South-west Delhi </vt:lpstr>
      <vt:lpstr>This study is supported  by</vt:lpstr>
      <vt:lpstr>Contents </vt:lpstr>
      <vt:lpstr>Introduction </vt:lpstr>
      <vt:lpstr>Human brucellosis </vt:lpstr>
      <vt:lpstr>Signs and Symptoms in Humans</vt:lpstr>
      <vt:lpstr>Sign And Symptoms In Animals</vt:lpstr>
      <vt:lpstr>Map of distribution of brucellosis worldwide</vt:lpstr>
      <vt:lpstr>Rationale </vt:lpstr>
      <vt:lpstr>PowerPoint Presentation</vt:lpstr>
      <vt:lpstr>Methodology </vt:lpstr>
      <vt:lpstr>STUDY DESIGN</vt:lpstr>
      <vt:lpstr>Study population</vt:lpstr>
      <vt:lpstr>SAMPLE SIZE AND SAMPLING METHOD</vt:lpstr>
      <vt:lpstr>DATA COLLECTION</vt:lpstr>
      <vt:lpstr>Analysis </vt:lpstr>
      <vt:lpstr>Ethical consideration </vt:lpstr>
      <vt:lpstr>Limitations </vt:lpstr>
      <vt:lpstr>PowerPoint Presentation</vt:lpstr>
      <vt:lpstr> </vt:lpstr>
      <vt:lpstr>Socio demographic features cont’d</vt:lpstr>
      <vt:lpstr>Risk score</vt:lpstr>
      <vt:lpstr>Compare means  where maximum score was 12, minimum 3 and mean score 8.08</vt:lpstr>
      <vt:lpstr>PowerPoint Presentation</vt:lpstr>
      <vt:lpstr>Frequency table</vt:lpstr>
      <vt:lpstr>PowerPoint Presentation</vt:lpstr>
      <vt:lpstr>Conclusion </vt:lpstr>
      <vt:lpstr>Recommendations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monu</dc:creator>
  <cp:lastModifiedBy>monu</cp:lastModifiedBy>
  <cp:revision>42</cp:revision>
  <dcterms:created xsi:type="dcterms:W3CDTF">2017-05-06T12:05:18Z</dcterms:created>
  <dcterms:modified xsi:type="dcterms:W3CDTF">2017-05-14T10:01:46Z</dcterms:modified>
</cp:coreProperties>
</file>