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5" r:id="rId3"/>
    <p:sldId id="286" r:id="rId4"/>
    <p:sldId id="287" r:id="rId5"/>
    <p:sldId id="289" r:id="rId6"/>
    <p:sldId id="259" r:id="rId7"/>
    <p:sldId id="260" r:id="rId8"/>
    <p:sldId id="258" r:id="rId9"/>
    <p:sldId id="290" r:id="rId10"/>
    <p:sldId id="291" r:id="rId11"/>
    <p:sldId id="262" r:id="rId12"/>
    <p:sldId id="263" r:id="rId13"/>
    <p:sldId id="283" r:id="rId14"/>
    <p:sldId id="284"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93" r:id="rId33"/>
    <p:sldId id="294" r:id="rId34"/>
    <p:sldId id="281"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60"/>
  </p:normalViewPr>
  <p:slideViewPr>
    <p:cSldViewPr>
      <p:cViewPr>
        <p:scale>
          <a:sx n="70" d="100"/>
          <a:sy n="70" d="100"/>
        </p:scale>
        <p:origin x="-150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TYPES OF </a:t>
            </a:r>
            <a:r>
              <a:rPr lang="en-US" dirty="0"/>
              <a:t>EVENTS</a:t>
            </a:r>
          </a:p>
        </c:rich>
      </c:tx>
      <c:layout/>
      <c:overlay val="0"/>
    </c:title>
    <c:autoTitleDeleted val="0"/>
    <c:plotArea>
      <c:layout/>
      <c:barChart>
        <c:barDir val="col"/>
        <c:grouping val="clustered"/>
        <c:varyColors val="0"/>
        <c:ser>
          <c:idx val="0"/>
          <c:order val="0"/>
          <c:tx>
            <c:strRef>
              <c:f>Sheet1!$D$7</c:f>
              <c:strCache>
                <c:ptCount val="1"/>
                <c:pt idx="0">
                  <c:v>NO. OF EVENTS</c:v>
                </c:pt>
              </c:strCache>
            </c:strRef>
          </c:tx>
          <c:invertIfNegative val="0"/>
          <c:dLbls>
            <c:showLegendKey val="0"/>
            <c:showVal val="1"/>
            <c:showCatName val="0"/>
            <c:showSerName val="0"/>
            <c:showPercent val="0"/>
            <c:showBubbleSize val="0"/>
            <c:showLeaderLines val="0"/>
          </c:dLbls>
          <c:cat>
            <c:strRef>
              <c:f>Sheet1!$C$8:$C$10</c:f>
              <c:strCache>
                <c:ptCount val="3"/>
                <c:pt idx="0">
                  <c:v>Near Miss Events</c:v>
                </c:pt>
                <c:pt idx="1">
                  <c:v>Adverse Events</c:v>
                </c:pt>
                <c:pt idx="2">
                  <c:v>Sentinel Events</c:v>
                </c:pt>
              </c:strCache>
            </c:strRef>
          </c:cat>
          <c:val>
            <c:numRef>
              <c:f>Sheet1!$D$8:$D$10</c:f>
              <c:numCache>
                <c:formatCode>General</c:formatCode>
                <c:ptCount val="3"/>
                <c:pt idx="0">
                  <c:v>8</c:v>
                </c:pt>
                <c:pt idx="1">
                  <c:v>9</c:v>
                </c:pt>
                <c:pt idx="2">
                  <c:v>1</c:v>
                </c:pt>
              </c:numCache>
            </c:numRef>
          </c:val>
        </c:ser>
        <c:dLbls>
          <c:showLegendKey val="0"/>
          <c:showVal val="0"/>
          <c:showCatName val="0"/>
          <c:showSerName val="0"/>
          <c:showPercent val="0"/>
          <c:showBubbleSize val="0"/>
        </c:dLbls>
        <c:gapWidth val="150"/>
        <c:axId val="255552512"/>
        <c:axId val="255587072"/>
      </c:barChart>
      <c:catAx>
        <c:axId val="255552512"/>
        <c:scaling>
          <c:orientation val="minMax"/>
        </c:scaling>
        <c:delete val="0"/>
        <c:axPos val="b"/>
        <c:majorTickMark val="out"/>
        <c:minorTickMark val="none"/>
        <c:tickLblPos val="nextTo"/>
        <c:crossAx val="255587072"/>
        <c:crosses val="autoZero"/>
        <c:auto val="1"/>
        <c:lblAlgn val="ctr"/>
        <c:lblOffset val="100"/>
        <c:noMultiLvlLbl val="0"/>
      </c:catAx>
      <c:valAx>
        <c:axId val="255587072"/>
        <c:scaling>
          <c:orientation val="minMax"/>
        </c:scaling>
        <c:delete val="0"/>
        <c:axPos val="l"/>
        <c:majorGridlines/>
        <c:numFmt formatCode="General" sourceLinked="1"/>
        <c:majorTickMark val="out"/>
        <c:minorTickMark val="none"/>
        <c:tickLblPos val="nextTo"/>
        <c:crossAx val="255552512"/>
        <c:crosses val="autoZero"/>
        <c:crossBetween val="between"/>
      </c:valAx>
    </c:plotArea>
    <c:legend>
      <c:legendPos val="r"/>
      <c:layout/>
      <c:overlay val="0"/>
    </c:legend>
    <c:plotVisOnly val="1"/>
    <c:dispBlanksAs val="gap"/>
    <c:showDLblsOverMax val="0"/>
  </c:chart>
  <c:spPr>
    <a:ln>
      <a:solidFill>
        <a:schemeClr val="tx1">
          <a:lumMod val="65000"/>
          <a:lumOff val="35000"/>
        </a:schemeClr>
      </a:solidFill>
    </a:ln>
  </c:spPr>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16031-BEF4-43AB-9CD5-696E2417AD77}"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n-IN"/>
        </a:p>
      </dgm:t>
    </dgm:pt>
    <dgm:pt modelId="{D2B5DDF5-4423-4A7F-8C70-71ED52687E55}">
      <dgm:prSet phldrT="[Text]" custT="1"/>
      <dgm:spPr/>
      <dgm:t>
        <a:bodyPr/>
        <a:lstStyle/>
        <a:p>
          <a:r>
            <a:rPr lang="en-US" sz="2800" b="1" dirty="0" smtClean="0">
              <a:solidFill>
                <a:schemeClr val="tx1"/>
              </a:solidFill>
            </a:rPr>
            <a:t>I</a:t>
          </a:r>
          <a:endParaRPr lang="en-IN" sz="2800" b="1" dirty="0">
            <a:solidFill>
              <a:schemeClr val="tx1"/>
            </a:solidFill>
          </a:endParaRPr>
        </a:p>
      </dgm:t>
    </dgm:pt>
    <dgm:pt modelId="{0A8E53EE-FFD6-476F-9DBD-CD2BAD8B0667}" type="parTrans" cxnId="{E038A3BC-ACFD-465C-A083-D65321BE4230}">
      <dgm:prSet/>
      <dgm:spPr/>
      <dgm:t>
        <a:bodyPr/>
        <a:lstStyle/>
        <a:p>
          <a:endParaRPr lang="en-IN"/>
        </a:p>
      </dgm:t>
    </dgm:pt>
    <dgm:pt modelId="{91ABD531-085D-4B6D-8EF0-50319BD13C36}" type="sibTrans" cxnId="{E038A3BC-ACFD-465C-A083-D65321BE4230}">
      <dgm:prSet/>
      <dgm:spPr/>
      <dgm:t>
        <a:bodyPr/>
        <a:lstStyle/>
        <a:p>
          <a:endParaRPr lang="en-IN"/>
        </a:p>
      </dgm:t>
    </dgm:pt>
    <dgm:pt modelId="{EAE7368E-FB4F-4018-BBBA-8D2EE15CA778}">
      <dgm:prSet phldrT="[Text]" custT="1"/>
      <dgm:spPr/>
      <dgm:t>
        <a:bodyPr/>
        <a:lstStyle/>
        <a:p>
          <a:r>
            <a:rPr lang="en-US" sz="2800" b="1" dirty="0" smtClean="0">
              <a:solidFill>
                <a:schemeClr val="tx1"/>
              </a:solidFill>
            </a:rPr>
            <a:t>C</a:t>
          </a:r>
          <a:endParaRPr lang="en-IN" sz="2800" b="1" dirty="0" smtClean="0">
            <a:solidFill>
              <a:schemeClr val="tx1"/>
            </a:solidFill>
          </a:endParaRPr>
        </a:p>
      </dgm:t>
    </dgm:pt>
    <dgm:pt modelId="{7BA0CA2F-F5E0-4A9D-8B8B-CBAF464B1A92}" type="parTrans" cxnId="{E172F6A9-0ED8-4157-AED7-447936391637}">
      <dgm:prSet/>
      <dgm:spPr/>
      <dgm:t>
        <a:bodyPr/>
        <a:lstStyle/>
        <a:p>
          <a:endParaRPr lang="en-IN"/>
        </a:p>
      </dgm:t>
    </dgm:pt>
    <dgm:pt modelId="{A620FCE5-1F62-447A-B73C-BCB5A51AEDC6}" type="sibTrans" cxnId="{E172F6A9-0ED8-4157-AED7-447936391637}">
      <dgm:prSet/>
      <dgm:spPr/>
      <dgm:t>
        <a:bodyPr/>
        <a:lstStyle/>
        <a:p>
          <a:endParaRPr lang="en-IN"/>
        </a:p>
      </dgm:t>
    </dgm:pt>
    <dgm:pt modelId="{D332DBCB-4E4B-4DA1-9B8E-0D8DEB5B990C}">
      <dgm:prSet phldrT="[Text]" custT="1"/>
      <dgm:spPr/>
      <dgm:t>
        <a:bodyPr/>
        <a:lstStyle/>
        <a:p>
          <a:r>
            <a:rPr lang="en-US" sz="2800" b="1" dirty="0" smtClean="0">
              <a:solidFill>
                <a:schemeClr val="tx1"/>
              </a:solidFill>
            </a:rPr>
            <a:t>E</a:t>
          </a:r>
          <a:endParaRPr lang="en-IN" sz="2800" b="1" dirty="0" smtClean="0">
            <a:solidFill>
              <a:schemeClr val="tx1"/>
            </a:solidFill>
          </a:endParaRPr>
        </a:p>
      </dgm:t>
    </dgm:pt>
    <dgm:pt modelId="{AEA441A7-402C-4CFE-A896-7D943A47D6F0}" type="parTrans" cxnId="{5073ADB9-1618-475F-84B3-9814912CA6F5}">
      <dgm:prSet/>
      <dgm:spPr/>
      <dgm:t>
        <a:bodyPr/>
        <a:lstStyle/>
        <a:p>
          <a:endParaRPr lang="en-IN"/>
        </a:p>
      </dgm:t>
    </dgm:pt>
    <dgm:pt modelId="{DACFC357-0B98-43EF-8405-8971308F8200}" type="sibTrans" cxnId="{5073ADB9-1618-475F-84B3-9814912CA6F5}">
      <dgm:prSet/>
      <dgm:spPr/>
      <dgm:t>
        <a:bodyPr/>
        <a:lstStyle/>
        <a:p>
          <a:endParaRPr lang="en-IN"/>
        </a:p>
      </dgm:t>
    </dgm:pt>
    <dgm:pt modelId="{896A14B9-3493-4D46-AADC-8C521E81F618}">
      <dgm:prSet phldrT="[Text]" custT="1"/>
      <dgm:spPr/>
      <dgm:t>
        <a:bodyPr/>
        <a:lstStyle/>
        <a:p>
          <a:r>
            <a:rPr lang="en-US" sz="3200" dirty="0" smtClean="0"/>
            <a:t>EXCELLENCE</a:t>
          </a:r>
          <a:endParaRPr lang="en-IN" sz="3200" dirty="0"/>
        </a:p>
      </dgm:t>
    </dgm:pt>
    <dgm:pt modelId="{FC45A77B-140D-4BDB-A7BF-73C74D612D5D}" type="parTrans" cxnId="{A1C766D7-BF3C-49A3-B3B2-5D9BD409908F}">
      <dgm:prSet/>
      <dgm:spPr/>
      <dgm:t>
        <a:bodyPr/>
        <a:lstStyle/>
        <a:p>
          <a:endParaRPr lang="en-IN"/>
        </a:p>
      </dgm:t>
    </dgm:pt>
    <dgm:pt modelId="{6EF274A6-8A44-4FBA-8488-CCE55370A997}" type="sibTrans" cxnId="{A1C766D7-BF3C-49A3-B3B2-5D9BD409908F}">
      <dgm:prSet/>
      <dgm:spPr/>
      <dgm:t>
        <a:bodyPr/>
        <a:lstStyle/>
        <a:p>
          <a:endParaRPr lang="en-IN"/>
        </a:p>
      </dgm:t>
    </dgm:pt>
    <dgm:pt modelId="{2861B0B1-CFDC-41B7-884D-FB781E81D1DC}">
      <dgm:prSet custT="1"/>
      <dgm:spPr/>
      <dgm:t>
        <a:bodyPr/>
        <a:lstStyle/>
        <a:p>
          <a:r>
            <a:rPr lang="en-US" sz="2800" b="1" dirty="0" smtClean="0">
              <a:solidFill>
                <a:schemeClr val="tx1"/>
              </a:solidFill>
            </a:rPr>
            <a:t>A</a:t>
          </a:r>
          <a:endParaRPr lang="en-IN" sz="2800" b="1" dirty="0" smtClean="0">
            <a:solidFill>
              <a:schemeClr val="tx1"/>
            </a:solidFill>
          </a:endParaRPr>
        </a:p>
      </dgm:t>
    </dgm:pt>
    <dgm:pt modelId="{036FEDE0-7276-4E03-85A2-7300EAE72395}" type="parTrans" cxnId="{4AD1FFFD-D48F-410C-8392-1E37A2DCFF48}">
      <dgm:prSet/>
      <dgm:spPr/>
      <dgm:t>
        <a:bodyPr/>
        <a:lstStyle/>
        <a:p>
          <a:endParaRPr lang="en-IN"/>
        </a:p>
      </dgm:t>
    </dgm:pt>
    <dgm:pt modelId="{86CBDB8F-C2CE-4FC4-86F7-B485A5CD4928}" type="sibTrans" cxnId="{4AD1FFFD-D48F-410C-8392-1E37A2DCFF48}">
      <dgm:prSet/>
      <dgm:spPr/>
      <dgm:t>
        <a:bodyPr/>
        <a:lstStyle/>
        <a:p>
          <a:endParaRPr lang="en-IN"/>
        </a:p>
      </dgm:t>
    </dgm:pt>
    <dgm:pt modelId="{DA6CB6A0-14FF-47DA-B38A-EE64F630713C}">
      <dgm:prSet custT="1"/>
      <dgm:spPr/>
      <dgm:t>
        <a:bodyPr/>
        <a:lstStyle/>
        <a:p>
          <a:r>
            <a:rPr lang="en-US" sz="2800" b="1" dirty="0" smtClean="0">
              <a:solidFill>
                <a:schemeClr val="tx1"/>
              </a:solidFill>
            </a:rPr>
            <a:t>R</a:t>
          </a:r>
          <a:endParaRPr lang="en-IN" sz="2800" b="1" dirty="0" smtClean="0">
            <a:solidFill>
              <a:schemeClr val="tx1"/>
            </a:solidFill>
          </a:endParaRPr>
        </a:p>
      </dgm:t>
    </dgm:pt>
    <dgm:pt modelId="{4E6970B4-2E31-4CDA-AA89-09CF13B57ED8}" type="parTrans" cxnId="{F79F09E3-376F-4005-9B88-E156ED78778A}">
      <dgm:prSet/>
      <dgm:spPr/>
      <dgm:t>
        <a:bodyPr/>
        <a:lstStyle/>
        <a:p>
          <a:endParaRPr lang="en-IN"/>
        </a:p>
      </dgm:t>
    </dgm:pt>
    <dgm:pt modelId="{206895C3-2562-47C8-9E61-4BCB2C22A073}" type="sibTrans" cxnId="{F79F09E3-376F-4005-9B88-E156ED78778A}">
      <dgm:prSet/>
      <dgm:spPr/>
      <dgm:t>
        <a:bodyPr/>
        <a:lstStyle/>
        <a:p>
          <a:endParaRPr lang="en-IN"/>
        </a:p>
      </dgm:t>
    </dgm:pt>
    <dgm:pt modelId="{2606150F-A65E-432B-817B-CD07DA2CE5B2}">
      <dgm:prSet custT="1"/>
      <dgm:spPr/>
      <dgm:t>
        <a:bodyPr/>
        <a:lstStyle/>
        <a:p>
          <a:r>
            <a:rPr lang="en-US" sz="3600" dirty="0" smtClean="0"/>
            <a:t>INTEGRITY</a:t>
          </a:r>
          <a:endParaRPr lang="en-IN" sz="3600" dirty="0"/>
        </a:p>
      </dgm:t>
    </dgm:pt>
    <dgm:pt modelId="{A1E84199-6BE8-4063-A72D-1E66E0FED2A5}" type="parTrans" cxnId="{67D1F43B-325C-41E7-980F-9F13DDBB16E9}">
      <dgm:prSet/>
      <dgm:spPr/>
      <dgm:t>
        <a:bodyPr/>
        <a:lstStyle/>
        <a:p>
          <a:endParaRPr lang="en-IN"/>
        </a:p>
      </dgm:t>
    </dgm:pt>
    <dgm:pt modelId="{7C3474B3-CFEB-467E-8961-A56C98DDB8B4}" type="sibTrans" cxnId="{67D1F43B-325C-41E7-980F-9F13DDBB16E9}">
      <dgm:prSet/>
      <dgm:spPr/>
      <dgm:t>
        <a:bodyPr/>
        <a:lstStyle/>
        <a:p>
          <a:endParaRPr lang="en-IN"/>
        </a:p>
      </dgm:t>
    </dgm:pt>
    <dgm:pt modelId="{BF637759-08B4-47AD-95DA-F8BF682C6FA5}">
      <dgm:prSet custT="1"/>
      <dgm:spPr/>
      <dgm:t>
        <a:bodyPr/>
        <a:lstStyle/>
        <a:p>
          <a:r>
            <a:rPr lang="en-US" sz="3600" dirty="0" smtClean="0"/>
            <a:t>COMPASSION</a:t>
          </a:r>
          <a:endParaRPr lang="en-IN" sz="3600" dirty="0"/>
        </a:p>
      </dgm:t>
    </dgm:pt>
    <dgm:pt modelId="{831D1630-2C9B-4AC7-B12B-BB7DAE9B9824}" type="parTrans" cxnId="{1A366DC8-D94A-4A5F-AF52-A892494F5BC4}">
      <dgm:prSet/>
      <dgm:spPr/>
      <dgm:t>
        <a:bodyPr/>
        <a:lstStyle/>
        <a:p>
          <a:endParaRPr lang="en-IN"/>
        </a:p>
      </dgm:t>
    </dgm:pt>
    <dgm:pt modelId="{7AC62212-7D2A-4091-908F-C38E29809AEB}" type="sibTrans" cxnId="{1A366DC8-D94A-4A5F-AF52-A892494F5BC4}">
      <dgm:prSet/>
      <dgm:spPr/>
      <dgm:t>
        <a:bodyPr/>
        <a:lstStyle/>
        <a:p>
          <a:endParaRPr lang="en-IN"/>
        </a:p>
      </dgm:t>
    </dgm:pt>
    <dgm:pt modelId="{61641BB3-52B0-4364-A4A6-41086E705BB2}">
      <dgm:prSet custT="1"/>
      <dgm:spPr/>
      <dgm:t>
        <a:bodyPr/>
        <a:lstStyle/>
        <a:p>
          <a:r>
            <a:rPr lang="en-US" sz="3600" dirty="0" smtClean="0"/>
            <a:t>ACCOUNTABILITY</a:t>
          </a:r>
          <a:endParaRPr lang="en-IN" sz="3600" dirty="0"/>
        </a:p>
      </dgm:t>
    </dgm:pt>
    <dgm:pt modelId="{79E560A5-229C-49E9-8032-3FC9ACD55605}" type="parTrans" cxnId="{4876FCB4-9340-4E26-94C8-FCF94EF42551}">
      <dgm:prSet/>
      <dgm:spPr/>
      <dgm:t>
        <a:bodyPr/>
        <a:lstStyle/>
        <a:p>
          <a:endParaRPr lang="en-IN"/>
        </a:p>
      </dgm:t>
    </dgm:pt>
    <dgm:pt modelId="{A4FC3DD4-EDF7-45C1-BED4-BDD103A38C86}" type="sibTrans" cxnId="{4876FCB4-9340-4E26-94C8-FCF94EF42551}">
      <dgm:prSet/>
      <dgm:spPr/>
      <dgm:t>
        <a:bodyPr/>
        <a:lstStyle/>
        <a:p>
          <a:endParaRPr lang="en-IN"/>
        </a:p>
      </dgm:t>
    </dgm:pt>
    <dgm:pt modelId="{CD1D7CF2-9CD7-45BB-B183-1D66CC88F98D}">
      <dgm:prSet custT="1"/>
      <dgm:spPr/>
      <dgm:t>
        <a:bodyPr/>
        <a:lstStyle/>
        <a:p>
          <a:r>
            <a:rPr lang="en-US" sz="3600" dirty="0" smtClean="0"/>
            <a:t>RESPECT</a:t>
          </a:r>
          <a:endParaRPr lang="en-IN" sz="3600" dirty="0"/>
        </a:p>
      </dgm:t>
    </dgm:pt>
    <dgm:pt modelId="{8E9C40BC-357A-4C0C-894D-50D03BBA14AE}" type="parTrans" cxnId="{54939B8B-1F54-46C3-8BD4-46C42B86B5E2}">
      <dgm:prSet/>
      <dgm:spPr/>
      <dgm:t>
        <a:bodyPr/>
        <a:lstStyle/>
        <a:p>
          <a:endParaRPr lang="en-IN"/>
        </a:p>
      </dgm:t>
    </dgm:pt>
    <dgm:pt modelId="{66225022-E564-4496-8806-C93105480CDC}" type="sibTrans" cxnId="{54939B8B-1F54-46C3-8BD4-46C42B86B5E2}">
      <dgm:prSet/>
      <dgm:spPr/>
      <dgm:t>
        <a:bodyPr/>
        <a:lstStyle/>
        <a:p>
          <a:endParaRPr lang="en-IN"/>
        </a:p>
      </dgm:t>
    </dgm:pt>
    <dgm:pt modelId="{9E9470D0-F734-43FC-BE8E-B6405F9174EC}" type="pres">
      <dgm:prSet presAssocID="{7B816031-BEF4-43AB-9CD5-696E2417AD77}" presName="linearFlow" presStyleCnt="0">
        <dgm:presLayoutVars>
          <dgm:dir/>
          <dgm:animLvl val="lvl"/>
          <dgm:resizeHandles val="exact"/>
        </dgm:presLayoutVars>
      </dgm:prSet>
      <dgm:spPr/>
      <dgm:t>
        <a:bodyPr/>
        <a:lstStyle/>
        <a:p>
          <a:endParaRPr lang="en-IN"/>
        </a:p>
      </dgm:t>
    </dgm:pt>
    <dgm:pt modelId="{93932ABC-2688-4171-BE31-D8B627696D25}" type="pres">
      <dgm:prSet presAssocID="{D2B5DDF5-4423-4A7F-8C70-71ED52687E55}" presName="composite" presStyleCnt="0"/>
      <dgm:spPr/>
    </dgm:pt>
    <dgm:pt modelId="{3BEF7D6C-0F5C-414A-ADF3-30A9938EF22F}" type="pres">
      <dgm:prSet presAssocID="{D2B5DDF5-4423-4A7F-8C70-71ED52687E55}" presName="parentText" presStyleLbl="alignNode1" presStyleIdx="0" presStyleCnt="5">
        <dgm:presLayoutVars>
          <dgm:chMax val="1"/>
          <dgm:bulletEnabled val="1"/>
        </dgm:presLayoutVars>
      </dgm:prSet>
      <dgm:spPr/>
      <dgm:t>
        <a:bodyPr/>
        <a:lstStyle/>
        <a:p>
          <a:endParaRPr lang="en-IN"/>
        </a:p>
      </dgm:t>
    </dgm:pt>
    <dgm:pt modelId="{66E176FC-18EA-4A66-9E7D-182C86BCC50C}" type="pres">
      <dgm:prSet presAssocID="{D2B5DDF5-4423-4A7F-8C70-71ED52687E55}" presName="descendantText" presStyleLbl="alignAcc1" presStyleIdx="0" presStyleCnt="5">
        <dgm:presLayoutVars>
          <dgm:bulletEnabled val="1"/>
        </dgm:presLayoutVars>
      </dgm:prSet>
      <dgm:spPr/>
      <dgm:t>
        <a:bodyPr/>
        <a:lstStyle/>
        <a:p>
          <a:endParaRPr lang="en-IN"/>
        </a:p>
      </dgm:t>
    </dgm:pt>
    <dgm:pt modelId="{604F41D7-BCF3-47F5-A579-8E3D9C3FEF18}" type="pres">
      <dgm:prSet presAssocID="{91ABD531-085D-4B6D-8EF0-50319BD13C36}" presName="sp" presStyleCnt="0"/>
      <dgm:spPr/>
    </dgm:pt>
    <dgm:pt modelId="{43DD0E06-19DC-4195-ABE9-660EFED3BBCD}" type="pres">
      <dgm:prSet presAssocID="{EAE7368E-FB4F-4018-BBBA-8D2EE15CA778}" presName="composite" presStyleCnt="0"/>
      <dgm:spPr/>
    </dgm:pt>
    <dgm:pt modelId="{F8FBEEEE-BFAD-4100-8FB6-A1A0D7AEE6E6}" type="pres">
      <dgm:prSet presAssocID="{EAE7368E-FB4F-4018-BBBA-8D2EE15CA778}" presName="parentText" presStyleLbl="alignNode1" presStyleIdx="1" presStyleCnt="5">
        <dgm:presLayoutVars>
          <dgm:chMax val="1"/>
          <dgm:bulletEnabled val="1"/>
        </dgm:presLayoutVars>
      </dgm:prSet>
      <dgm:spPr/>
      <dgm:t>
        <a:bodyPr/>
        <a:lstStyle/>
        <a:p>
          <a:endParaRPr lang="en-IN"/>
        </a:p>
      </dgm:t>
    </dgm:pt>
    <dgm:pt modelId="{98A0D261-D114-4F3A-98B6-8AD965A3AF09}" type="pres">
      <dgm:prSet presAssocID="{EAE7368E-FB4F-4018-BBBA-8D2EE15CA778}" presName="descendantText" presStyleLbl="alignAcc1" presStyleIdx="1" presStyleCnt="5">
        <dgm:presLayoutVars>
          <dgm:bulletEnabled val="1"/>
        </dgm:presLayoutVars>
      </dgm:prSet>
      <dgm:spPr/>
      <dgm:t>
        <a:bodyPr/>
        <a:lstStyle/>
        <a:p>
          <a:endParaRPr lang="en-IN"/>
        </a:p>
      </dgm:t>
    </dgm:pt>
    <dgm:pt modelId="{38170742-BB56-4436-B6D8-AF1AB717369B}" type="pres">
      <dgm:prSet presAssocID="{A620FCE5-1F62-447A-B73C-BCB5A51AEDC6}" presName="sp" presStyleCnt="0"/>
      <dgm:spPr/>
    </dgm:pt>
    <dgm:pt modelId="{4705AEEA-A0EE-4178-A5C7-C7AAEBC9AF2B}" type="pres">
      <dgm:prSet presAssocID="{2861B0B1-CFDC-41B7-884D-FB781E81D1DC}" presName="composite" presStyleCnt="0"/>
      <dgm:spPr/>
    </dgm:pt>
    <dgm:pt modelId="{62A13069-0CC2-4498-AA0B-EF8DE18259F2}" type="pres">
      <dgm:prSet presAssocID="{2861B0B1-CFDC-41B7-884D-FB781E81D1DC}" presName="parentText" presStyleLbl="alignNode1" presStyleIdx="2" presStyleCnt="5">
        <dgm:presLayoutVars>
          <dgm:chMax val="1"/>
          <dgm:bulletEnabled val="1"/>
        </dgm:presLayoutVars>
      </dgm:prSet>
      <dgm:spPr/>
      <dgm:t>
        <a:bodyPr/>
        <a:lstStyle/>
        <a:p>
          <a:endParaRPr lang="en-IN"/>
        </a:p>
      </dgm:t>
    </dgm:pt>
    <dgm:pt modelId="{FDF2B03A-3F9A-4D03-8ECB-D23C34441E12}" type="pres">
      <dgm:prSet presAssocID="{2861B0B1-CFDC-41B7-884D-FB781E81D1DC}" presName="descendantText" presStyleLbl="alignAcc1" presStyleIdx="2" presStyleCnt="5">
        <dgm:presLayoutVars>
          <dgm:bulletEnabled val="1"/>
        </dgm:presLayoutVars>
      </dgm:prSet>
      <dgm:spPr/>
      <dgm:t>
        <a:bodyPr/>
        <a:lstStyle/>
        <a:p>
          <a:endParaRPr lang="en-IN"/>
        </a:p>
      </dgm:t>
    </dgm:pt>
    <dgm:pt modelId="{7436078E-4CF0-4861-AB29-50A275F77279}" type="pres">
      <dgm:prSet presAssocID="{86CBDB8F-C2CE-4FC4-86F7-B485A5CD4928}" presName="sp" presStyleCnt="0"/>
      <dgm:spPr/>
    </dgm:pt>
    <dgm:pt modelId="{8F9CAFE9-AF7B-4C8D-BD8D-81FA6EA4438A}" type="pres">
      <dgm:prSet presAssocID="{DA6CB6A0-14FF-47DA-B38A-EE64F630713C}" presName="composite" presStyleCnt="0"/>
      <dgm:spPr/>
    </dgm:pt>
    <dgm:pt modelId="{CE47E72C-405A-449A-8FEB-5C8FF66C9332}" type="pres">
      <dgm:prSet presAssocID="{DA6CB6A0-14FF-47DA-B38A-EE64F630713C}" presName="parentText" presStyleLbl="alignNode1" presStyleIdx="3" presStyleCnt="5">
        <dgm:presLayoutVars>
          <dgm:chMax val="1"/>
          <dgm:bulletEnabled val="1"/>
        </dgm:presLayoutVars>
      </dgm:prSet>
      <dgm:spPr/>
      <dgm:t>
        <a:bodyPr/>
        <a:lstStyle/>
        <a:p>
          <a:endParaRPr lang="en-IN"/>
        </a:p>
      </dgm:t>
    </dgm:pt>
    <dgm:pt modelId="{CE6348EF-630F-4961-BFFA-25F8E0B3A59E}" type="pres">
      <dgm:prSet presAssocID="{DA6CB6A0-14FF-47DA-B38A-EE64F630713C}" presName="descendantText" presStyleLbl="alignAcc1" presStyleIdx="3" presStyleCnt="5">
        <dgm:presLayoutVars>
          <dgm:bulletEnabled val="1"/>
        </dgm:presLayoutVars>
      </dgm:prSet>
      <dgm:spPr/>
      <dgm:t>
        <a:bodyPr/>
        <a:lstStyle/>
        <a:p>
          <a:endParaRPr lang="en-IN"/>
        </a:p>
      </dgm:t>
    </dgm:pt>
    <dgm:pt modelId="{D4E2B76E-597F-4132-BD80-66B40F859176}" type="pres">
      <dgm:prSet presAssocID="{206895C3-2562-47C8-9E61-4BCB2C22A073}" presName="sp" presStyleCnt="0"/>
      <dgm:spPr/>
    </dgm:pt>
    <dgm:pt modelId="{36280EBE-8D20-40D8-A61E-711916C2EF09}" type="pres">
      <dgm:prSet presAssocID="{D332DBCB-4E4B-4DA1-9B8E-0D8DEB5B990C}" presName="composite" presStyleCnt="0"/>
      <dgm:spPr/>
    </dgm:pt>
    <dgm:pt modelId="{412DB6C3-B8E7-48EC-BDFF-02A38ED58A7A}" type="pres">
      <dgm:prSet presAssocID="{D332DBCB-4E4B-4DA1-9B8E-0D8DEB5B990C}" presName="parentText" presStyleLbl="alignNode1" presStyleIdx="4" presStyleCnt="5">
        <dgm:presLayoutVars>
          <dgm:chMax val="1"/>
          <dgm:bulletEnabled val="1"/>
        </dgm:presLayoutVars>
      </dgm:prSet>
      <dgm:spPr/>
      <dgm:t>
        <a:bodyPr/>
        <a:lstStyle/>
        <a:p>
          <a:endParaRPr lang="en-IN"/>
        </a:p>
      </dgm:t>
    </dgm:pt>
    <dgm:pt modelId="{47A1BD72-9A32-4272-B8F5-B5D790C9C2D7}" type="pres">
      <dgm:prSet presAssocID="{D332DBCB-4E4B-4DA1-9B8E-0D8DEB5B990C}" presName="descendantText" presStyleLbl="alignAcc1" presStyleIdx="4" presStyleCnt="5">
        <dgm:presLayoutVars>
          <dgm:bulletEnabled val="1"/>
        </dgm:presLayoutVars>
      </dgm:prSet>
      <dgm:spPr/>
      <dgm:t>
        <a:bodyPr/>
        <a:lstStyle/>
        <a:p>
          <a:endParaRPr lang="en-IN"/>
        </a:p>
      </dgm:t>
    </dgm:pt>
  </dgm:ptLst>
  <dgm:cxnLst>
    <dgm:cxn modelId="{E39AE563-9F43-4DB8-BC9B-CC1B2F121B0C}" type="presOf" srcId="{D332DBCB-4E4B-4DA1-9B8E-0D8DEB5B990C}" destId="{412DB6C3-B8E7-48EC-BDFF-02A38ED58A7A}" srcOrd="0" destOrd="0" presId="urn:microsoft.com/office/officeart/2005/8/layout/chevron2"/>
    <dgm:cxn modelId="{CED42756-8217-4D53-8E44-9D3CF5E224FF}" type="presOf" srcId="{2861B0B1-CFDC-41B7-884D-FB781E81D1DC}" destId="{62A13069-0CC2-4498-AA0B-EF8DE18259F2}" srcOrd="0" destOrd="0" presId="urn:microsoft.com/office/officeart/2005/8/layout/chevron2"/>
    <dgm:cxn modelId="{F79F09E3-376F-4005-9B88-E156ED78778A}" srcId="{7B816031-BEF4-43AB-9CD5-696E2417AD77}" destId="{DA6CB6A0-14FF-47DA-B38A-EE64F630713C}" srcOrd="3" destOrd="0" parTransId="{4E6970B4-2E31-4CDA-AA89-09CF13B57ED8}" sibTransId="{206895C3-2562-47C8-9E61-4BCB2C22A073}"/>
    <dgm:cxn modelId="{4AD1FFFD-D48F-410C-8392-1E37A2DCFF48}" srcId="{7B816031-BEF4-43AB-9CD5-696E2417AD77}" destId="{2861B0B1-CFDC-41B7-884D-FB781E81D1DC}" srcOrd="2" destOrd="0" parTransId="{036FEDE0-7276-4E03-85A2-7300EAE72395}" sibTransId="{86CBDB8F-C2CE-4FC4-86F7-B485A5CD4928}"/>
    <dgm:cxn modelId="{EB939F82-3500-49C0-9DBD-2554D8B96263}" type="presOf" srcId="{7B816031-BEF4-43AB-9CD5-696E2417AD77}" destId="{9E9470D0-F734-43FC-BE8E-B6405F9174EC}" srcOrd="0" destOrd="0" presId="urn:microsoft.com/office/officeart/2005/8/layout/chevron2"/>
    <dgm:cxn modelId="{1A366DC8-D94A-4A5F-AF52-A892494F5BC4}" srcId="{EAE7368E-FB4F-4018-BBBA-8D2EE15CA778}" destId="{BF637759-08B4-47AD-95DA-F8BF682C6FA5}" srcOrd="0" destOrd="0" parTransId="{831D1630-2C9B-4AC7-B12B-BB7DAE9B9824}" sibTransId="{7AC62212-7D2A-4091-908F-C38E29809AEB}"/>
    <dgm:cxn modelId="{82798E51-78B4-4401-AA9C-15328B931747}" type="presOf" srcId="{EAE7368E-FB4F-4018-BBBA-8D2EE15CA778}" destId="{F8FBEEEE-BFAD-4100-8FB6-A1A0D7AEE6E6}" srcOrd="0" destOrd="0" presId="urn:microsoft.com/office/officeart/2005/8/layout/chevron2"/>
    <dgm:cxn modelId="{22318F4A-3774-4176-A3AC-7EAE7945AF8B}" type="presOf" srcId="{BF637759-08B4-47AD-95DA-F8BF682C6FA5}" destId="{98A0D261-D114-4F3A-98B6-8AD965A3AF09}" srcOrd="0" destOrd="0" presId="urn:microsoft.com/office/officeart/2005/8/layout/chevron2"/>
    <dgm:cxn modelId="{4DEA383C-9F30-4417-928D-79D3714DE155}" type="presOf" srcId="{CD1D7CF2-9CD7-45BB-B183-1D66CC88F98D}" destId="{CE6348EF-630F-4961-BFFA-25F8E0B3A59E}" srcOrd="0" destOrd="0" presId="urn:microsoft.com/office/officeart/2005/8/layout/chevron2"/>
    <dgm:cxn modelId="{9E35D512-6FF9-4341-B1B4-B245A8F49F38}" type="presOf" srcId="{DA6CB6A0-14FF-47DA-B38A-EE64F630713C}" destId="{CE47E72C-405A-449A-8FEB-5C8FF66C9332}" srcOrd="0" destOrd="0" presId="urn:microsoft.com/office/officeart/2005/8/layout/chevron2"/>
    <dgm:cxn modelId="{67D1F43B-325C-41E7-980F-9F13DDBB16E9}" srcId="{D2B5DDF5-4423-4A7F-8C70-71ED52687E55}" destId="{2606150F-A65E-432B-817B-CD07DA2CE5B2}" srcOrd="0" destOrd="0" parTransId="{A1E84199-6BE8-4063-A72D-1E66E0FED2A5}" sibTransId="{7C3474B3-CFEB-467E-8961-A56C98DDB8B4}"/>
    <dgm:cxn modelId="{5073ADB9-1618-475F-84B3-9814912CA6F5}" srcId="{7B816031-BEF4-43AB-9CD5-696E2417AD77}" destId="{D332DBCB-4E4B-4DA1-9B8E-0D8DEB5B990C}" srcOrd="4" destOrd="0" parTransId="{AEA441A7-402C-4CFE-A896-7D943A47D6F0}" sibTransId="{DACFC357-0B98-43EF-8405-8971308F8200}"/>
    <dgm:cxn modelId="{F9F19D44-8AAB-42FC-BE48-3301C9F69DA5}" type="presOf" srcId="{896A14B9-3493-4D46-AADC-8C521E81F618}" destId="{47A1BD72-9A32-4272-B8F5-B5D790C9C2D7}" srcOrd="0" destOrd="0" presId="urn:microsoft.com/office/officeart/2005/8/layout/chevron2"/>
    <dgm:cxn modelId="{47B27820-BA16-4B11-AE9B-92B2D0D2E7B0}" type="presOf" srcId="{2606150F-A65E-432B-817B-CD07DA2CE5B2}" destId="{66E176FC-18EA-4A66-9E7D-182C86BCC50C}" srcOrd="0" destOrd="0" presId="urn:microsoft.com/office/officeart/2005/8/layout/chevron2"/>
    <dgm:cxn modelId="{54939B8B-1F54-46C3-8BD4-46C42B86B5E2}" srcId="{DA6CB6A0-14FF-47DA-B38A-EE64F630713C}" destId="{CD1D7CF2-9CD7-45BB-B183-1D66CC88F98D}" srcOrd="0" destOrd="0" parTransId="{8E9C40BC-357A-4C0C-894D-50D03BBA14AE}" sibTransId="{66225022-E564-4496-8806-C93105480CDC}"/>
    <dgm:cxn modelId="{9F253741-EE9D-4D58-9910-6A39FB172E57}" type="presOf" srcId="{61641BB3-52B0-4364-A4A6-41086E705BB2}" destId="{FDF2B03A-3F9A-4D03-8ECB-D23C34441E12}" srcOrd="0" destOrd="0" presId="urn:microsoft.com/office/officeart/2005/8/layout/chevron2"/>
    <dgm:cxn modelId="{E038A3BC-ACFD-465C-A083-D65321BE4230}" srcId="{7B816031-BEF4-43AB-9CD5-696E2417AD77}" destId="{D2B5DDF5-4423-4A7F-8C70-71ED52687E55}" srcOrd="0" destOrd="0" parTransId="{0A8E53EE-FFD6-476F-9DBD-CD2BAD8B0667}" sibTransId="{91ABD531-085D-4B6D-8EF0-50319BD13C36}"/>
    <dgm:cxn modelId="{A1C766D7-BF3C-49A3-B3B2-5D9BD409908F}" srcId="{D332DBCB-4E4B-4DA1-9B8E-0D8DEB5B990C}" destId="{896A14B9-3493-4D46-AADC-8C521E81F618}" srcOrd="0" destOrd="0" parTransId="{FC45A77B-140D-4BDB-A7BF-73C74D612D5D}" sibTransId="{6EF274A6-8A44-4FBA-8488-CCE55370A997}"/>
    <dgm:cxn modelId="{5D5A3F47-C068-4ED5-84DD-9A0A632DD71F}" type="presOf" srcId="{D2B5DDF5-4423-4A7F-8C70-71ED52687E55}" destId="{3BEF7D6C-0F5C-414A-ADF3-30A9938EF22F}" srcOrd="0" destOrd="0" presId="urn:microsoft.com/office/officeart/2005/8/layout/chevron2"/>
    <dgm:cxn modelId="{4876FCB4-9340-4E26-94C8-FCF94EF42551}" srcId="{2861B0B1-CFDC-41B7-884D-FB781E81D1DC}" destId="{61641BB3-52B0-4364-A4A6-41086E705BB2}" srcOrd="0" destOrd="0" parTransId="{79E560A5-229C-49E9-8032-3FC9ACD55605}" sibTransId="{A4FC3DD4-EDF7-45C1-BED4-BDD103A38C86}"/>
    <dgm:cxn modelId="{E172F6A9-0ED8-4157-AED7-447936391637}" srcId="{7B816031-BEF4-43AB-9CD5-696E2417AD77}" destId="{EAE7368E-FB4F-4018-BBBA-8D2EE15CA778}" srcOrd="1" destOrd="0" parTransId="{7BA0CA2F-F5E0-4A9D-8B8B-CBAF464B1A92}" sibTransId="{A620FCE5-1F62-447A-B73C-BCB5A51AEDC6}"/>
    <dgm:cxn modelId="{615CB07D-E2E6-444C-A219-B87C46E2305C}" type="presParOf" srcId="{9E9470D0-F734-43FC-BE8E-B6405F9174EC}" destId="{93932ABC-2688-4171-BE31-D8B627696D25}" srcOrd="0" destOrd="0" presId="urn:microsoft.com/office/officeart/2005/8/layout/chevron2"/>
    <dgm:cxn modelId="{F443578B-BA85-40B8-9ED1-D0F933856776}" type="presParOf" srcId="{93932ABC-2688-4171-BE31-D8B627696D25}" destId="{3BEF7D6C-0F5C-414A-ADF3-30A9938EF22F}" srcOrd="0" destOrd="0" presId="urn:microsoft.com/office/officeart/2005/8/layout/chevron2"/>
    <dgm:cxn modelId="{289A725A-CD9C-4322-B667-3586B288587A}" type="presParOf" srcId="{93932ABC-2688-4171-BE31-D8B627696D25}" destId="{66E176FC-18EA-4A66-9E7D-182C86BCC50C}" srcOrd="1" destOrd="0" presId="urn:microsoft.com/office/officeart/2005/8/layout/chevron2"/>
    <dgm:cxn modelId="{7D03E43B-2D8D-419C-9FC2-247A19248C37}" type="presParOf" srcId="{9E9470D0-F734-43FC-BE8E-B6405F9174EC}" destId="{604F41D7-BCF3-47F5-A579-8E3D9C3FEF18}" srcOrd="1" destOrd="0" presId="urn:microsoft.com/office/officeart/2005/8/layout/chevron2"/>
    <dgm:cxn modelId="{9788049D-33FA-475D-9150-098F80F793AC}" type="presParOf" srcId="{9E9470D0-F734-43FC-BE8E-B6405F9174EC}" destId="{43DD0E06-19DC-4195-ABE9-660EFED3BBCD}" srcOrd="2" destOrd="0" presId="urn:microsoft.com/office/officeart/2005/8/layout/chevron2"/>
    <dgm:cxn modelId="{0E2EA7D6-1674-42F8-8483-87F7A2FE570F}" type="presParOf" srcId="{43DD0E06-19DC-4195-ABE9-660EFED3BBCD}" destId="{F8FBEEEE-BFAD-4100-8FB6-A1A0D7AEE6E6}" srcOrd="0" destOrd="0" presId="urn:microsoft.com/office/officeart/2005/8/layout/chevron2"/>
    <dgm:cxn modelId="{52739C09-360A-44CC-8E91-0EA31CEA14B5}" type="presParOf" srcId="{43DD0E06-19DC-4195-ABE9-660EFED3BBCD}" destId="{98A0D261-D114-4F3A-98B6-8AD965A3AF09}" srcOrd="1" destOrd="0" presId="urn:microsoft.com/office/officeart/2005/8/layout/chevron2"/>
    <dgm:cxn modelId="{E7A9547C-5EE2-47B3-8111-20F141B99D76}" type="presParOf" srcId="{9E9470D0-F734-43FC-BE8E-B6405F9174EC}" destId="{38170742-BB56-4436-B6D8-AF1AB717369B}" srcOrd="3" destOrd="0" presId="urn:microsoft.com/office/officeart/2005/8/layout/chevron2"/>
    <dgm:cxn modelId="{694AF9B3-0D7D-4227-8B01-9EA48B16D04F}" type="presParOf" srcId="{9E9470D0-F734-43FC-BE8E-B6405F9174EC}" destId="{4705AEEA-A0EE-4178-A5C7-C7AAEBC9AF2B}" srcOrd="4" destOrd="0" presId="urn:microsoft.com/office/officeart/2005/8/layout/chevron2"/>
    <dgm:cxn modelId="{DCDBD4F8-B5A2-4158-A589-A47F170C9FD7}" type="presParOf" srcId="{4705AEEA-A0EE-4178-A5C7-C7AAEBC9AF2B}" destId="{62A13069-0CC2-4498-AA0B-EF8DE18259F2}" srcOrd="0" destOrd="0" presId="urn:microsoft.com/office/officeart/2005/8/layout/chevron2"/>
    <dgm:cxn modelId="{C3AACA42-65AA-4B7A-A88B-5BA27BC42361}" type="presParOf" srcId="{4705AEEA-A0EE-4178-A5C7-C7AAEBC9AF2B}" destId="{FDF2B03A-3F9A-4D03-8ECB-D23C34441E12}" srcOrd="1" destOrd="0" presId="urn:microsoft.com/office/officeart/2005/8/layout/chevron2"/>
    <dgm:cxn modelId="{65B18016-B299-48D0-A40F-6B9C0903A5D8}" type="presParOf" srcId="{9E9470D0-F734-43FC-BE8E-B6405F9174EC}" destId="{7436078E-4CF0-4861-AB29-50A275F77279}" srcOrd="5" destOrd="0" presId="urn:microsoft.com/office/officeart/2005/8/layout/chevron2"/>
    <dgm:cxn modelId="{3227E434-350D-4C5F-B483-80DDE4FBC92E}" type="presParOf" srcId="{9E9470D0-F734-43FC-BE8E-B6405F9174EC}" destId="{8F9CAFE9-AF7B-4C8D-BD8D-81FA6EA4438A}" srcOrd="6" destOrd="0" presId="urn:microsoft.com/office/officeart/2005/8/layout/chevron2"/>
    <dgm:cxn modelId="{22C12483-3EC7-407C-AE85-F79FE66B9354}" type="presParOf" srcId="{8F9CAFE9-AF7B-4C8D-BD8D-81FA6EA4438A}" destId="{CE47E72C-405A-449A-8FEB-5C8FF66C9332}" srcOrd="0" destOrd="0" presId="urn:microsoft.com/office/officeart/2005/8/layout/chevron2"/>
    <dgm:cxn modelId="{DF9BA9AF-BD70-449B-B246-B3CDB7892C7B}" type="presParOf" srcId="{8F9CAFE9-AF7B-4C8D-BD8D-81FA6EA4438A}" destId="{CE6348EF-630F-4961-BFFA-25F8E0B3A59E}" srcOrd="1" destOrd="0" presId="urn:microsoft.com/office/officeart/2005/8/layout/chevron2"/>
    <dgm:cxn modelId="{452866CB-59F5-45A1-A8BF-9A470B819C21}" type="presParOf" srcId="{9E9470D0-F734-43FC-BE8E-B6405F9174EC}" destId="{D4E2B76E-597F-4132-BD80-66B40F859176}" srcOrd="7" destOrd="0" presId="urn:microsoft.com/office/officeart/2005/8/layout/chevron2"/>
    <dgm:cxn modelId="{FA5ACD02-0BDE-4A6D-BB50-F22751082A09}" type="presParOf" srcId="{9E9470D0-F734-43FC-BE8E-B6405F9174EC}" destId="{36280EBE-8D20-40D8-A61E-711916C2EF09}" srcOrd="8" destOrd="0" presId="urn:microsoft.com/office/officeart/2005/8/layout/chevron2"/>
    <dgm:cxn modelId="{B10B779B-05EC-469A-8105-862F75D242BE}" type="presParOf" srcId="{36280EBE-8D20-40D8-A61E-711916C2EF09}" destId="{412DB6C3-B8E7-48EC-BDFF-02A38ED58A7A}" srcOrd="0" destOrd="0" presId="urn:microsoft.com/office/officeart/2005/8/layout/chevron2"/>
    <dgm:cxn modelId="{D0966A2A-982C-418C-A3DD-9281677DE83B}" type="presParOf" srcId="{36280EBE-8D20-40D8-A61E-711916C2EF09}" destId="{47A1BD72-9A32-4272-B8F5-B5D790C9C2D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F7D6C-0F5C-414A-ADF3-30A9938EF22F}">
      <dsp:nvSpPr>
        <dsp:cNvPr id="0" name=""/>
        <dsp:cNvSpPr/>
      </dsp:nvSpPr>
      <dsp:spPr>
        <a:xfrm rot="5400000">
          <a:off x="-163350" y="166556"/>
          <a:ext cx="1089005" cy="762304"/>
        </a:xfrm>
        <a:prstGeom prst="chevron">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I</a:t>
          </a:r>
          <a:endParaRPr lang="en-IN" sz="2800" b="1" kern="1200" dirty="0">
            <a:solidFill>
              <a:schemeClr val="tx1"/>
            </a:solidFill>
          </a:endParaRPr>
        </a:p>
      </dsp:txBody>
      <dsp:txXfrm rot="-5400000">
        <a:off x="1" y="384357"/>
        <a:ext cx="762304" cy="326701"/>
      </dsp:txXfrm>
    </dsp:sp>
    <dsp:sp modelId="{66E176FC-18EA-4A66-9E7D-182C86BCC50C}">
      <dsp:nvSpPr>
        <dsp:cNvPr id="0" name=""/>
        <dsp:cNvSpPr/>
      </dsp:nvSpPr>
      <dsp:spPr>
        <a:xfrm rot="5400000">
          <a:off x="4156141" y="-3390630"/>
          <a:ext cx="708226" cy="7495899"/>
        </a:xfrm>
        <a:prstGeom prst="round2Same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INTEGRITY</a:t>
          </a:r>
          <a:endParaRPr lang="en-IN" sz="3600" kern="1200" dirty="0"/>
        </a:p>
      </dsp:txBody>
      <dsp:txXfrm rot="-5400000">
        <a:off x="762305" y="37779"/>
        <a:ext cx="7461326" cy="639080"/>
      </dsp:txXfrm>
    </dsp:sp>
    <dsp:sp modelId="{F8FBEEEE-BFAD-4100-8FB6-A1A0D7AEE6E6}">
      <dsp:nvSpPr>
        <dsp:cNvPr id="0" name=""/>
        <dsp:cNvSpPr/>
      </dsp:nvSpPr>
      <dsp:spPr>
        <a:xfrm rot="5400000">
          <a:off x="-163350" y="1138497"/>
          <a:ext cx="1089005" cy="762304"/>
        </a:xfrm>
        <a:prstGeom prst="chevron">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C</a:t>
          </a:r>
          <a:endParaRPr lang="en-IN" sz="2800" b="1" kern="1200" dirty="0" smtClean="0">
            <a:solidFill>
              <a:schemeClr val="tx1"/>
            </a:solidFill>
          </a:endParaRPr>
        </a:p>
      </dsp:txBody>
      <dsp:txXfrm rot="-5400000">
        <a:off x="1" y="1356298"/>
        <a:ext cx="762304" cy="326701"/>
      </dsp:txXfrm>
    </dsp:sp>
    <dsp:sp modelId="{98A0D261-D114-4F3A-98B6-8AD965A3AF09}">
      <dsp:nvSpPr>
        <dsp:cNvPr id="0" name=""/>
        <dsp:cNvSpPr/>
      </dsp:nvSpPr>
      <dsp:spPr>
        <a:xfrm rot="5400000">
          <a:off x="4156327" y="-2418876"/>
          <a:ext cx="707853" cy="7495899"/>
        </a:xfrm>
        <a:prstGeom prst="round2Same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COMPASSION</a:t>
          </a:r>
          <a:endParaRPr lang="en-IN" sz="3600" kern="1200" dirty="0"/>
        </a:p>
      </dsp:txBody>
      <dsp:txXfrm rot="-5400000">
        <a:off x="762305" y="1009701"/>
        <a:ext cx="7461344" cy="638743"/>
      </dsp:txXfrm>
    </dsp:sp>
    <dsp:sp modelId="{62A13069-0CC2-4498-AA0B-EF8DE18259F2}">
      <dsp:nvSpPr>
        <dsp:cNvPr id="0" name=""/>
        <dsp:cNvSpPr/>
      </dsp:nvSpPr>
      <dsp:spPr>
        <a:xfrm rot="5400000">
          <a:off x="-163350" y="2110437"/>
          <a:ext cx="1089005" cy="762304"/>
        </a:xfrm>
        <a:prstGeom prst="chevron">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A</a:t>
          </a:r>
          <a:endParaRPr lang="en-IN" sz="2800" b="1" kern="1200" dirty="0" smtClean="0">
            <a:solidFill>
              <a:schemeClr val="tx1"/>
            </a:solidFill>
          </a:endParaRPr>
        </a:p>
      </dsp:txBody>
      <dsp:txXfrm rot="-5400000">
        <a:off x="1" y="2328238"/>
        <a:ext cx="762304" cy="326701"/>
      </dsp:txXfrm>
    </dsp:sp>
    <dsp:sp modelId="{FDF2B03A-3F9A-4D03-8ECB-D23C34441E12}">
      <dsp:nvSpPr>
        <dsp:cNvPr id="0" name=""/>
        <dsp:cNvSpPr/>
      </dsp:nvSpPr>
      <dsp:spPr>
        <a:xfrm rot="5400000">
          <a:off x="4156327" y="-1446936"/>
          <a:ext cx="707853" cy="7495899"/>
        </a:xfrm>
        <a:prstGeom prst="round2Same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ACCOUNTABILITY</a:t>
          </a:r>
          <a:endParaRPr lang="en-IN" sz="3600" kern="1200" dirty="0"/>
        </a:p>
      </dsp:txBody>
      <dsp:txXfrm rot="-5400000">
        <a:off x="762305" y="1981641"/>
        <a:ext cx="7461344" cy="638743"/>
      </dsp:txXfrm>
    </dsp:sp>
    <dsp:sp modelId="{CE47E72C-405A-449A-8FEB-5C8FF66C9332}">
      <dsp:nvSpPr>
        <dsp:cNvPr id="0" name=""/>
        <dsp:cNvSpPr/>
      </dsp:nvSpPr>
      <dsp:spPr>
        <a:xfrm rot="5400000">
          <a:off x="-163350" y="3082377"/>
          <a:ext cx="1089005" cy="762304"/>
        </a:xfrm>
        <a:prstGeom prst="chevron">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R</a:t>
          </a:r>
          <a:endParaRPr lang="en-IN" sz="2800" b="1" kern="1200" dirty="0" smtClean="0">
            <a:solidFill>
              <a:schemeClr val="tx1"/>
            </a:solidFill>
          </a:endParaRPr>
        </a:p>
      </dsp:txBody>
      <dsp:txXfrm rot="-5400000">
        <a:off x="1" y="3300178"/>
        <a:ext cx="762304" cy="326701"/>
      </dsp:txXfrm>
    </dsp:sp>
    <dsp:sp modelId="{CE6348EF-630F-4961-BFFA-25F8E0B3A59E}">
      <dsp:nvSpPr>
        <dsp:cNvPr id="0" name=""/>
        <dsp:cNvSpPr/>
      </dsp:nvSpPr>
      <dsp:spPr>
        <a:xfrm rot="5400000">
          <a:off x="4156327" y="-474996"/>
          <a:ext cx="707853" cy="7495899"/>
        </a:xfrm>
        <a:prstGeom prst="round2SameRect">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RESPECT</a:t>
          </a:r>
          <a:endParaRPr lang="en-IN" sz="3600" kern="1200" dirty="0"/>
        </a:p>
      </dsp:txBody>
      <dsp:txXfrm rot="-5400000">
        <a:off x="762305" y="2953581"/>
        <a:ext cx="7461344" cy="638743"/>
      </dsp:txXfrm>
    </dsp:sp>
    <dsp:sp modelId="{412DB6C3-B8E7-48EC-BDFF-02A38ED58A7A}">
      <dsp:nvSpPr>
        <dsp:cNvPr id="0" name=""/>
        <dsp:cNvSpPr/>
      </dsp:nvSpPr>
      <dsp:spPr>
        <a:xfrm rot="5400000">
          <a:off x="-163350" y="4054318"/>
          <a:ext cx="1089005" cy="762304"/>
        </a:xfrm>
        <a:prstGeom prst="chevron">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E</a:t>
          </a:r>
          <a:endParaRPr lang="en-IN" sz="2800" b="1" kern="1200" dirty="0" smtClean="0">
            <a:solidFill>
              <a:schemeClr val="tx1"/>
            </a:solidFill>
          </a:endParaRPr>
        </a:p>
      </dsp:txBody>
      <dsp:txXfrm rot="-5400000">
        <a:off x="1" y="4272119"/>
        <a:ext cx="762304" cy="326701"/>
      </dsp:txXfrm>
    </dsp:sp>
    <dsp:sp modelId="{47A1BD72-9A32-4272-B8F5-B5D790C9C2D7}">
      <dsp:nvSpPr>
        <dsp:cNvPr id="0" name=""/>
        <dsp:cNvSpPr/>
      </dsp:nvSpPr>
      <dsp:spPr>
        <a:xfrm rot="5400000">
          <a:off x="4156327" y="496944"/>
          <a:ext cx="707853" cy="7495899"/>
        </a:xfrm>
        <a:prstGeom prst="round2Same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EXCELLENCE</a:t>
          </a:r>
          <a:endParaRPr lang="en-IN" sz="3200" kern="1200" dirty="0"/>
        </a:p>
      </dsp:txBody>
      <dsp:txXfrm rot="-5400000">
        <a:off x="762305" y="3925522"/>
        <a:ext cx="7461344" cy="6387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0D0AC5-24E8-49C9-B010-4F59549ECF70}" type="datetimeFigureOut">
              <a:rPr lang="en-IN" smtClean="0"/>
              <a:t>24-05-2017</a:t>
            </a:fld>
            <a:endParaRPr lang="en-IN"/>
          </a:p>
        </p:txBody>
      </p:sp>
      <p:sp>
        <p:nvSpPr>
          <p:cNvPr id="5" name="Footer Placeholder 4"/>
          <p:cNvSpPr>
            <a:spLocks noGrp="1"/>
          </p:cNvSpPr>
          <p:nvPr>
            <p:ph type="ftr" sz="quarter" idx="11"/>
          </p:nvPr>
        </p:nvSpPr>
        <p:spPr/>
        <p:txBody>
          <a:bodyPr/>
          <a:lstStyle/>
          <a:p>
            <a:endParaRPr lang="en-IN"/>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B466FE-C230-4B9D-9B4A-4CD4E918AB9F}"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D0AC5-24E8-49C9-B010-4F59549ECF70}" type="datetimeFigureOut">
              <a:rPr lang="en-IN" smtClean="0"/>
              <a:t>24-05-2017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466FE-C230-4B9D-9B4A-4CD4E918AB9F}"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D0AC5-24E8-49C9-B010-4F59549ECF70}" type="datetimeFigureOut">
              <a:rPr lang="en-IN" smtClean="0"/>
              <a:t>24-05-2017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466FE-C230-4B9D-9B4A-4CD4E918AB9F}"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D0AC5-24E8-49C9-B010-4F59549ECF70}" type="datetimeFigureOut">
              <a:rPr lang="en-IN" smtClean="0"/>
              <a:t>24-05-2017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466FE-C230-4B9D-9B4A-4CD4E918AB9F}"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B0D0AC5-24E8-49C9-B010-4F59549ECF70}" type="datetimeFigureOut">
              <a:rPr lang="en-IN" smtClean="0"/>
              <a:t>24-05-2017</a:t>
            </a:fld>
            <a:endParaRPr lang="en-IN"/>
          </a:p>
        </p:txBody>
      </p:sp>
      <p:sp>
        <p:nvSpPr>
          <p:cNvPr id="8" name="Slide Number Placeholder 7"/>
          <p:cNvSpPr>
            <a:spLocks noGrp="1"/>
          </p:cNvSpPr>
          <p:nvPr>
            <p:ph type="sldNum" sz="quarter" idx="11"/>
          </p:nvPr>
        </p:nvSpPr>
        <p:spPr/>
        <p:txBody>
          <a:bodyPr/>
          <a:lstStyle/>
          <a:p>
            <a:fld id="{F1B466FE-C230-4B9D-9B4A-4CD4E918AB9F}"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0D0AC5-24E8-49C9-B010-4F59549ECF70}" type="datetimeFigureOut">
              <a:rPr lang="en-IN" smtClean="0"/>
              <a:t>24-05-2017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B466FE-C230-4B9D-9B4A-4CD4E918AB9F}"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0D0AC5-24E8-49C9-B010-4F59549ECF70}" type="datetimeFigureOut">
              <a:rPr lang="en-IN" smtClean="0"/>
              <a:t>24-05-2017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1B466FE-C230-4B9D-9B4A-4CD4E918AB9F}"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0D0AC5-24E8-49C9-B010-4F59549ECF70}" type="datetimeFigureOut">
              <a:rPr lang="en-IN" smtClean="0"/>
              <a:t>24-05-2017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1B466FE-C230-4B9D-9B4A-4CD4E918AB9F}"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D0AC5-24E8-49C9-B010-4F59549ECF70}" type="datetimeFigureOut">
              <a:rPr lang="en-IN" smtClean="0"/>
              <a:t>24-05-2017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1B466FE-C230-4B9D-9B4A-4CD4E918AB9F}"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D0AC5-24E8-49C9-B010-4F59549ECF70}" type="datetimeFigureOut">
              <a:rPr lang="en-IN" smtClean="0"/>
              <a:t>24-05-2017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B466FE-C230-4B9D-9B4A-4CD4E918AB9F}"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D0AC5-24E8-49C9-B010-4F59549ECF70}" type="datetimeFigureOut">
              <a:rPr lang="en-IN" smtClean="0"/>
              <a:t>24-05-2017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B466FE-C230-4B9D-9B4A-4CD4E918AB9F}" type="slidenum">
              <a:rPr lang="en-IN" smtClean="0"/>
              <a:t>‹#›</a:t>
            </a:fld>
            <a:endParaRPr lang="en-IN"/>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B0D0AC5-24E8-49C9-B010-4F59549ECF70}" type="datetimeFigureOut">
              <a:rPr lang="en-IN" smtClean="0"/>
              <a:t>24-05-2017</a:t>
            </a:fld>
            <a:endParaRPr lang="en-IN"/>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1B466FE-C230-4B9D-9B4A-4CD4E918AB9F}" type="slidenum">
              <a:rPr lang="en-IN" smtClean="0"/>
              <a:t>‹#›</a:t>
            </a:fld>
            <a:endParaRPr lang="en-IN"/>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event@aakashheathcar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event@aakashhealthcar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7193"/>
            <a:ext cx="8229600" cy="4525963"/>
          </a:xfrm>
        </p:spPr>
        <p:txBody>
          <a:bodyPr/>
          <a:lstStyle/>
          <a:p>
            <a:pPr marL="0" indent="0" algn="ctr">
              <a:buNone/>
            </a:pPr>
            <a:endParaRPr lang="en-US" sz="6000" dirty="0" smtClean="0"/>
          </a:p>
          <a:p>
            <a:pPr marL="0" indent="0" algn="ctr">
              <a:buNone/>
            </a:pPr>
            <a:r>
              <a:rPr lang="en-US" sz="5400" dirty="0" smtClean="0">
                <a:solidFill>
                  <a:srgbClr val="C00000"/>
                </a:solidFill>
              </a:rPr>
              <a:t>DISSERTATION PROJECT</a:t>
            </a:r>
            <a:endParaRPr lang="en-IN" sz="5400" dirty="0">
              <a:solidFill>
                <a:srgbClr val="C00000"/>
              </a:solidFill>
            </a:endParaRPr>
          </a:p>
        </p:txBody>
      </p:sp>
      <p:sp>
        <p:nvSpPr>
          <p:cNvPr id="4" name="TextBox 3"/>
          <p:cNvSpPr txBox="1"/>
          <p:nvPr/>
        </p:nvSpPr>
        <p:spPr>
          <a:xfrm>
            <a:off x="5724128" y="5229200"/>
            <a:ext cx="2736304" cy="923330"/>
          </a:xfrm>
          <a:prstGeom prst="rect">
            <a:avLst/>
          </a:prstGeom>
          <a:noFill/>
        </p:spPr>
        <p:txBody>
          <a:bodyPr wrap="square" rtlCol="0">
            <a:spAutoFit/>
          </a:bodyPr>
          <a:lstStyle/>
          <a:p>
            <a:r>
              <a:rPr lang="en-US" b="1" dirty="0" smtClean="0"/>
              <a:t>PRESENTED BY:- </a:t>
            </a:r>
          </a:p>
          <a:p>
            <a:r>
              <a:rPr lang="en-US" b="1" dirty="0" smtClean="0"/>
              <a:t>DR. APURVA RELAN</a:t>
            </a:r>
          </a:p>
          <a:p>
            <a:r>
              <a:rPr lang="en-US" b="1" dirty="0" smtClean="0"/>
              <a:t>PG/15/014</a:t>
            </a:r>
            <a:endParaRPr lang="en-IN" b="1" dirty="0"/>
          </a:p>
        </p:txBody>
      </p:sp>
      <p:sp>
        <p:nvSpPr>
          <p:cNvPr id="2" name="TextBox 1"/>
          <p:cNvSpPr txBox="1"/>
          <p:nvPr/>
        </p:nvSpPr>
        <p:spPr>
          <a:xfrm>
            <a:off x="634621" y="5229200"/>
            <a:ext cx="2590800" cy="646331"/>
          </a:xfrm>
          <a:prstGeom prst="rect">
            <a:avLst/>
          </a:prstGeom>
          <a:noFill/>
        </p:spPr>
        <p:txBody>
          <a:bodyPr wrap="square" rtlCol="0">
            <a:spAutoFit/>
          </a:bodyPr>
          <a:lstStyle/>
          <a:p>
            <a:r>
              <a:rPr lang="en-US" b="1" dirty="0" smtClean="0"/>
              <a:t>GUIDED BY:</a:t>
            </a:r>
          </a:p>
          <a:p>
            <a:r>
              <a:rPr lang="en-US" b="1" dirty="0" smtClean="0"/>
              <a:t>MS.KIRTI UDAYAI</a:t>
            </a:r>
            <a:endParaRPr lang="en-IN" b="1" dirty="0"/>
          </a:p>
        </p:txBody>
      </p:sp>
    </p:spTree>
    <p:extLst>
      <p:ext uri="{BB962C8B-B14F-4D97-AF65-F5344CB8AC3E}">
        <p14:creationId xmlns:p14="http://schemas.microsoft.com/office/powerpoint/2010/main" val="7029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001000" cy="990282"/>
          </a:xfrm>
        </p:spPr>
        <p:txBody>
          <a:bodyPr>
            <a:normAutofit fontScale="90000"/>
          </a:bodyPr>
          <a:lstStyle/>
          <a:p>
            <a:pPr lvl="0" algn="ctr"/>
            <a:r>
              <a:rPr lang="en-IN" sz="3200" dirty="0"/>
              <a:t>Patient Safety Events</a:t>
            </a:r>
            <a:br>
              <a:rPr lang="en-IN" sz="3200" dirty="0"/>
            </a:br>
            <a:endParaRPr lang="en-IN" sz="3200" dirty="0"/>
          </a:p>
        </p:txBody>
      </p:sp>
      <p:sp>
        <p:nvSpPr>
          <p:cNvPr id="3" name="Content Placeholder 2"/>
          <p:cNvSpPr>
            <a:spLocks noGrp="1"/>
          </p:cNvSpPr>
          <p:nvPr>
            <p:ph idx="1"/>
          </p:nvPr>
        </p:nvSpPr>
        <p:spPr>
          <a:xfrm>
            <a:off x="228600" y="1066800"/>
            <a:ext cx="8534400" cy="5410200"/>
          </a:xfrm>
        </p:spPr>
        <p:txBody>
          <a:bodyPr>
            <a:normAutofit fontScale="92500" lnSpcReduction="10000"/>
          </a:bodyPr>
          <a:lstStyle/>
          <a:p>
            <a:pPr marL="342900" indent="-342900">
              <a:buFont typeface="Arial" pitchFamily="34" charset="0"/>
              <a:buChar char="•"/>
            </a:pPr>
            <a:r>
              <a:rPr lang="en-IN" dirty="0" smtClean="0"/>
              <a:t>Patient </a:t>
            </a:r>
            <a:r>
              <a:rPr lang="en-IN" dirty="0"/>
              <a:t>safety even</a:t>
            </a:r>
            <a:r>
              <a:rPr lang="en-IN" b="0" dirty="0"/>
              <a:t>t: An event, incident, or condition that could have resulted or did result in harm to a patient. This includes adverse events and near misses.</a:t>
            </a:r>
          </a:p>
          <a:p>
            <a:pPr marL="342900" indent="-342900">
              <a:buFont typeface="Arial" pitchFamily="34" charset="0"/>
              <a:buChar char="•"/>
            </a:pPr>
            <a:r>
              <a:rPr lang="en-IN" dirty="0"/>
              <a:t>Adverse event</a:t>
            </a:r>
            <a:r>
              <a:rPr lang="en-IN" b="0" dirty="0"/>
              <a:t>: A patient safety event </a:t>
            </a:r>
            <a:r>
              <a:rPr lang="en-IN" b="0" dirty="0" smtClean="0"/>
              <a:t>that </a:t>
            </a:r>
            <a:r>
              <a:rPr lang="en-IN" b="0" dirty="0"/>
              <a:t>resulted in harm to a patient.  </a:t>
            </a:r>
            <a:endParaRPr lang="en-IN" b="0" dirty="0" smtClean="0"/>
          </a:p>
          <a:p>
            <a:endParaRPr lang="en-IN" b="0" dirty="0" smtClean="0"/>
          </a:p>
          <a:p>
            <a:pPr marL="342900" indent="-342900">
              <a:buFont typeface="Arial" pitchFamily="34" charset="0"/>
              <a:buChar char="•"/>
            </a:pPr>
            <a:r>
              <a:rPr lang="en-IN" dirty="0"/>
              <a:t>Near miss or ‘close call</a:t>
            </a:r>
            <a:r>
              <a:rPr lang="en-IN" b="0" dirty="0"/>
              <a:t>’. ‘ A near miss’ or ‘close call’ is a serious error or mishap that has the potential to cause an incident, but fails to do so by chance or because it was intercepted.</a:t>
            </a:r>
          </a:p>
          <a:p>
            <a:endParaRPr lang="en-IN" b="0" dirty="0"/>
          </a:p>
          <a:p>
            <a:pPr marL="342900" indent="-342900">
              <a:buFont typeface="Arial" pitchFamily="34" charset="0"/>
              <a:buChar char="•"/>
            </a:pPr>
            <a:r>
              <a:rPr lang="en-IN" dirty="0"/>
              <a:t>Sentinel event</a:t>
            </a:r>
            <a:r>
              <a:rPr lang="en-IN" b="0" dirty="0"/>
              <a:t>: A sub-category of Adverse Events, a Sentinel Event is a patient safety event (not primarily related to the natural course of the patient’s illness or underlying condition) that reaches a patient and results in any of the following: </a:t>
            </a:r>
          </a:p>
          <a:p>
            <a:pPr marL="800100" lvl="1" indent="-342900"/>
            <a:r>
              <a:rPr lang="en-IN" dirty="0"/>
              <a:t>Death </a:t>
            </a:r>
          </a:p>
          <a:p>
            <a:pPr marL="800100" lvl="1" indent="-342900"/>
            <a:r>
              <a:rPr lang="en-IN" dirty="0"/>
              <a:t>Permanent harm  </a:t>
            </a:r>
          </a:p>
          <a:p>
            <a:pPr marL="800100" lvl="1" indent="-342900"/>
            <a:r>
              <a:rPr lang="en-IN" dirty="0"/>
              <a:t>Severe temporary harm</a:t>
            </a:r>
          </a:p>
          <a:p>
            <a:pPr marL="342900" indent="-342900">
              <a:buFont typeface="Arial" pitchFamily="34" charset="0"/>
              <a:buChar char="•"/>
            </a:pPr>
            <a:endParaRPr lang="en-IN" b="0" dirty="0"/>
          </a:p>
        </p:txBody>
      </p:sp>
    </p:spTree>
    <p:extLst>
      <p:ext uri="{BB962C8B-B14F-4D97-AF65-F5344CB8AC3E}">
        <p14:creationId xmlns:p14="http://schemas.microsoft.com/office/powerpoint/2010/main" val="250861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685482"/>
          </a:xfrm>
        </p:spPr>
        <p:txBody>
          <a:bodyPr>
            <a:normAutofit/>
          </a:bodyPr>
          <a:lstStyle/>
          <a:p>
            <a:pPr algn="ctr"/>
            <a:r>
              <a:rPr lang="en-US" sz="3200" dirty="0" smtClean="0"/>
              <a:t>METHODOLOGY</a:t>
            </a:r>
            <a:endParaRPr lang="en-IN" sz="3200" dirty="0"/>
          </a:p>
        </p:txBody>
      </p:sp>
      <p:sp>
        <p:nvSpPr>
          <p:cNvPr id="3" name="Content Placeholder 2"/>
          <p:cNvSpPr>
            <a:spLocks noGrp="1"/>
          </p:cNvSpPr>
          <p:nvPr>
            <p:ph idx="1"/>
          </p:nvPr>
        </p:nvSpPr>
        <p:spPr>
          <a:xfrm>
            <a:off x="304800" y="1143000"/>
            <a:ext cx="8305800" cy="5410200"/>
          </a:xfrm>
        </p:spPr>
        <p:txBody>
          <a:bodyPr>
            <a:normAutofit/>
          </a:bodyPr>
          <a:lstStyle/>
          <a:p>
            <a:r>
              <a:rPr lang="en-IN" sz="2400" dirty="0" smtClean="0"/>
              <a:t>Reporting System</a:t>
            </a:r>
          </a:p>
          <a:p>
            <a:r>
              <a:rPr lang="en-IN" b="0" dirty="0" smtClean="0"/>
              <a:t>A </a:t>
            </a:r>
            <a:r>
              <a:rPr lang="en-IN" b="0" dirty="0"/>
              <a:t>reporting system can give important information for improvements in Aakash Healthcare, and can be used as an indicator of a good safety culture. </a:t>
            </a:r>
          </a:p>
          <a:p>
            <a:r>
              <a:rPr lang="en-IN" b="0" dirty="0" smtClean="0"/>
              <a:t>A </a:t>
            </a:r>
            <a:r>
              <a:rPr lang="en-IN" b="0" dirty="0"/>
              <a:t>voluntary patient safety event reporting system accessible by all health care </a:t>
            </a:r>
            <a:r>
              <a:rPr lang="en-IN" b="0" dirty="0" smtClean="0"/>
              <a:t>providers </a:t>
            </a:r>
            <a:r>
              <a:rPr lang="en-IN" b="0" dirty="0"/>
              <a:t>at Aakash Healthcare was </a:t>
            </a:r>
            <a:r>
              <a:rPr lang="en-IN" b="0" dirty="0" smtClean="0"/>
              <a:t>implemented.</a:t>
            </a:r>
          </a:p>
          <a:p>
            <a:endParaRPr lang="en-US" b="0" dirty="0"/>
          </a:p>
          <a:p>
            <a:endParaRPr lang="en-US" b="0" dirty="0" smtClean="0"/>
          </a:p>
        </p:txBody>
      </p:sp>
    </p:spTree>
    <p:extLst>
      <p:ext uri="{BB962C8B-B14F-4D97-AF65-F5344CB8AC3E}">
        <p14:creationId xmlns:p14="http://schemas.microsoft.com/office/powerpoint/2010/main" val="299125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9552" y="260648"/>
            <a:ext cx="8223448" cy="576064"/>
          </a:xfrm>
        </p:spPr>
        <p:txBody>
          <a:bodyPr>
            <a:noAutofit/>
          </a:bodyPr>
          <a:lstStyle/>
          <a:p>
            <a:pPr algn="ctr"/>
            <a:r>
              <a:rPr lang="en-US" sz="3200" dirty="0" smtClean="0"/>
              <a:t>Reporting System</a:t>
            </a:r>
            <a:endParaRPr lang="en-IN" sz="3200" dirty="0" smtClean="0"/>
          </a:p>
        </p:txBody>
      </p:sp>
      <p:sp>
        <p:nvSpPr>
          <p:cNvPr id="4099" name="Content Placeholder 2"/>
          <p:cNvSpPr>
            <a:spLocks noGrp="1"/>
          </p:cNvSpPr>
          <p:nvPr>
            <p:ph idx="1"/>
          </p:nvPr>
        </p:nvSpPr>
        <p:spPr>
          <a:xfrm>
            <a:off x="395536" y="838200"/>
            <a:ext cx="8229600" cy="5903168"/>
          </a:xfrm>
        </p:spPr>
        <p:txBody>
          <a:bodyPr>
            <a:normAutofit fontScale="92500" lnSpcReduction="10000"/>
          </a:bodyPr>
          <a:lstStyle/>
          <a:p>
            <a:pPr marL="342900" lvl="1" indent="-342900">
              <a:buFont typeface="Arial" charset="0"/>
              <a:buChar char="•"/>
              <a:defRPr/>
            </a:pPr>
            <a:r>
              <a:rPr lang="en-AU" b="1" dirty="0"/>
              <a:t>Who can </a:t>
            </a:r>
            <a:r>
              <a:rPr lang="en-AU" b="1" dirty="0" smtClean="0"/>
              <a:t>report?</a:t>
            </a:r>
          </a:p>
          <a:p>
            <a:pPr marL="1028700" lvl="2" indent="-342900">
              <a:buFont typeface="Arial" charset="0"/>
              <a:buChar char="•"/>
              <a:defRPr/>
            </a:pPr>
            <a:r>
              <a:rPr lang="en-AU" sz="2000" dirty="0" smtClean="0"/>
              <a:t>Any </a:t>
            </a:r>
            <a:r>
              <a:rPr lang="en-AU" sz="2000" dirty="0"/>
              <a:t>employee of AHPL who has witnessed the event shall report the event </a:t>
            </a:r>
            <a:endParaRPr lang="en-AU" sz="2000" dirty="0" smtClean="0"/>
          </a:p>
          <a:p>
            <a:pPr marL="685800" lvl="2" indent="0">
              <a:buNone/>
              <a:defRPr/>
            </a:pPr>
            <a:endParaRPr lang="en-AU" sz="2000" dirty="0"/>
          </a:p>
          <a:p>
            <a:pPr marL="342900" lvl="0" indent="-342900">
              <a:buFont typeface="Arial" pitchFamily="34" charset="0"/>
              <a:buChar char="•"/>
            </a:pPr>
            <a:r>
              <a:rPr lang="en-AU" b="1" dirty="0" smtClean="0"/>
              <a:t>How </a:t>
            </a:r>
            <a:r>
              <a:rPr lang="en-AU" b="1" dirty="0"/>
              <a:t>to </a:t>
            </a:r>
            <a:r>
              <a:rPr lang="en-AU" b="1" dirty="0" smtClean="0"/>
              <a:t>report?</a:t>
            </a:r>
            <a:endParaRPr lang="en-IN" dirty="0"/>
          </a:p>
          <a:p>
            <a:pPr marL="800100" lvl="1" indent="-342900"/>
            <a:r>
              <a:rPr lang="en-AU" b="0" dirty="0" smtClean="0"/>
              <a:t>By </a:t>
            </a:r>
            <a:r>
              <a:rPr lang="en-AU" b="0" dirty="0"/>
              <a:t>filling up the soft copy of Patient Safety Event Reporting </a:t>
            </a:r>
            <a:r>
              <a:rPr lang="en-AU" b="0" dirty="0" smtClean="0"/>
              <a:t>Form.</a:t>
            </a:r>
            <a:endParaRPr lang="en-IN" dirty="0"/>
          </a:p>
          <a:p>
            <a:pPr marL="800100" lvl="1" indent="-342900"/>
            <a:r>
              <a:rPr lang="en-US" b="0" dirty="0" smtClean="0"/>
              <a:t>In </a:t>
            </a:r>
            <a:r>
              <a:rPr lang="en-US" b="0" dirty="0"/>
              <a:t>case of any difficulty in filling up the soft copy form, a printout </a:t>
            </a:r>
            <a:r>
              <a:rPr lang="en-US" b="0" dirty="0" smtClean="0"/>
              <a:t>shall be </a:t>
            </a:r>
            <a:r>
              <a:rPr lang="en-US" b="0" dirty="0"/>
              <a:t>taken to report the event in hard </a:t>
            </a:r>
            <a:r>
              <a:rPr lang="en-US" b="0" dirty="0" smtClean="0"/>
              <a:t>copy</a:t>
            </a:r>
          </a:p>
          <a:p>
            <a:pPr lvl="1" indent="0">
              <a:buNone/>
            </a:pPr>
            <a:endParaRPr lang="en-IN" b="0" dirty="0"/>
          </a:p>
          <a:p>
            <a:pPr marL="342900" lvl="0" indent="-342900">
              <a:buFont typeface="Arial" pitchFamily="34" charset="0"/>
              <a:buChar char="•"/>
            </a:pPr>
            <a:r>
              <a:rPr lang="en-US" b="1" dirty="0"/>
              <a:t>Where to </a:t>
            </a:r>
            <a:r>
              <a:rPr lang="en-US" b="1" dirty="0" smtClean="0"/>
              <a:t>report?</a:t>
            </a:r>
          </a:p>
          <a:p>
            <a:pPr marL="800100" lvl="1" indent="-342900"/>
            <a:r>
              <a:rPr lang="en-IN" b="0" dirty="0" smtClean="0"/>
              <a:t>The </a:t>
            </a:r>
            <a:r>
              <a:rPr lang="en-IN" b="0" dirty="0"/>
              <a:t>soft copy or completely filled scanned hard copy shall be sent to </a:t>
            </a:r>
            <a:r>
              <a:rPr lang="en-IN" b="0" u="sng" dirty="0" smtClean="0">
                <a:hlinkClick r:id="rId2"/>
              </a:rPr>
              <a:t>event@aakashheathcare.com</a:t>
            </a:r>
            <a:endParaRPr lang="en-IN" b="0" u="sng" dirty="0" smtClean="0"/>
          </a:p>
          <a:p>
            <a:pPr lvl="1" indent="0">
              <a:buNone/>
            </a:pPr>
            <a:endParaRPr lang="en-IN" b="0" dirty="0"/>
          </a:p>
          <a:p>
            <a:pPr marL="342900" lvl="0" indent="-342900">
              <a:buFont typeface="Arial" pitchFamily="34" charset="0"/>
              <a:buChar char="•"/>
            </a:pPr>
            <a:r>
              <a:rPr lang="en-US" b="1" dirty="0"/>
              <a:t>When to report?</a:t>
            </a:r>
            <a:endParaRPr lang="en-IN" dirty="0"/>
          </a:p>
          <a:p>
            <a:pPr lvl="1" algn="just"/>
            <a:r>
              <a:rPr lang="en-IN" b="0" dirty="0" smtClean="0"/>
              <a:t>    within </a:t>
            </a:r>
            <a:r>
              <a:rPr lang="en-IN" b="0" dirty="0"/>
              <a:t>12hrs from the occurrence of the event.</a:t>
            </a:r>
          </a:p>
          <a:p>
            <a:pPr lvl="1" algn="just"/>
            <a:r>
              <a:rPr lang="en-IN" b="0" dirty="0" smtClean="0"/>
              <a:t>    not </a:t>
            </a:r>
            <a:r>
              <a:rPr lang="en-IN" b="0" dirty="0"/>
              <a:t>reported within 12hrs by the employee -responsibility of the </a:t>
            </a:r>
            <a:r>
              <a:rPr lang="en-IN" b="0" dirty="0" smtClean="0"/>
              <a:t> Supervisor</a:t>
            </a:r>
            <a:r>
              <a:rPr lang="en-IN" b="0" dirty="0"/>
              <a:t>/ HOD (report  within 24hrs)</a:t>
            </a:r>
          </a:p>
          <a:p>
            <a:pPr>
              <a:buFont typeface="Arial" charset="0"/>
              <a:buNone/>
            </a:pPr>
            <a:endParaRPr lang="en-IN" dirty="0" smtClean="0"/>
          </a:p>
        </p:txBody>
      </p:sp>
    </p:spTree>
    <p:extLst>
      <p:ext uri="{BB962C8B-B14F-4D97-AF65-F5344CB8AC3E}">
        <p14:creationId xmlns:p14="http://schemas.microsoft.com/office/powerpoint/2010/main" val="1831232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609282"/>
          </a:xfrm>
        </p:spPr>
        <p:txBody>
          <a:bodyPr>
            <a:normAutofit/>
          </a:bodyPr>
          <a:lstStyle/>
          <a:p>
            <a:r>
              <a:rPr lang="en-US" sz="3200" dirty="0" smtClean="0"/>
              <a:t>Process for event reporting</a:t>
            </a:r>
            <a:endParaRPr lang="en-IN" sz="3200" dirty="0"/>
          </a:p>
        </p:txBody>
      </p:sp>
      <p:sp>
        <p:nvSpPr>
          <p:cNvPr id="3" name="Content Placeholder 2"/>
          <p:cNvSpPr>
            <a:spLocks noGrp="1"/>
          </p:cNvSpPr>
          <p:nvPr>
            <p:ph idx="1"/>
          </p:nvPr>
        </p:nvSpPr>
        <p:spPr>
          <a:xfrm>
            <a:off x="457200" y="815887"/>
            <a:ext cx="8229600" cy="5211763"/>
          </a:xfrm>
        </p:spPr>
        <p:txBody>
          <a:bodyPr/>
          <a:lstStyle/>
          <a:p>
            <a:pPr algn="ctr"/>
            <a:r>
              <a:rPr lang="en-IN" b="0" dirty="0" smtClean="0"/>
              <a:t>Event occurred</a:t>
            </a:r>
          </a:p>
          <a:p>
            <a:pPr algn="ctr"/>
            <a:endParaRPr lang="en-IN" dirty="0"/>
          </a:p>
        </p:txBody>
      </p:sp>
      <p:cxnSp>
        <p:nvCxnSpPr>
          <p:cNvPr id="5" name="Straight Arrow Connector 4"/>
          <p:cNvCxnSpPr/>
          <p:nvPr/>
        </p:nvCxnSpPr>
        <p:spPr>
          <a:xfrm>
            <a:off x="4419600" y="1143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28299" y="1505803"/>
            <a:ext cx="5715000" cy="729430"/>
          </a:xfrm>
          <a:prstGeom prst="rect">
            <a:avLst/>
          </a:prstGeom>
        </p:spPr>
        <p:txBody>
          <a:bodyPr wrap="square">
            <a:spAutoFit/>
          </a:bodyPr>
          <a:lstStyle/>
          <a:p>
            <a:pPr>
              <a:lnSpc>
                <a:spcPct val="115000"/>
              </a:lnSpc>
              <a:spcAft>
                <a:spcPts val="1000"/>
              </a:spcAft>
            </a:pPr>
            <a:r>
              <a:rPr lang="en-IN" dirty="0" smtClean="0">
                <a:effectLst/>
                <a:ea typeface="Calibri"/>
                <a:cs typeface="Times New Roman"/>
              </a:rPr>
              <a:t>Event Reporting Form will be filled by the staff witnessing the event</a:t>
            </a:r>
            <a:endParaRPr lang="en-IN" dirty="0">
              <a:effectLst/>
              <a:ea typeface="Calibri"/>
              <a:cs typeface="Times New Roman"/>
            </a:endParaRPr>
          </a:p>
        </p:txBody>
      </p:sp>
      <p:cxnSp>
        <p:nvCxnSpPr>
          <p:cNvPr id="7" name="Straight Arrow Connector 6"/>
          <p:cNvCxnSpPr/>
          <p:nvPr/>
        </p:nvCxnSpPr>
        <p:spPr>
          <a:xfrm>
            <a:off x="4419600" y="202483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43000" y="2330042"/>
            <a:ext cx="6781800" cy="646331"/>
          </a:xfrm>
          <a:prstGeom prst="rect">
            <a:avLst/>
          </a:prstGeom>
        </p:spPr>
        <p:txBody>
          <a:bodyPr wrap="square">
            <a:spAutoFit/>
          </a:bodyPr>
          <a:lstStyle/>
          <a:p>
            <a:r>
              <a:rPr lang="en-IN" dirty="0">
                <a:cs typeface="Calibri" pitchFamily="34" charset="0"/>
              </a:rPr>
              <a:t>Event Reporting Form will then be mailed by the staff to event@aakashhealthcare.com</a:t>
            </a:r>
          </a:p>
        </p:txBody>
      </p:sp>
      <p:cxnSp>
        <p:nvCxnSpPr>
          <p:cNvPr id="10" name="Straight Arrow Connector 9"/>
          <p:cNvCxnSpPr/>
          <p:nvPr/>
        </p:nvCxnSpPr>
        <p:spPr>
          <a:xfrm>
            <a:off x="4419600" y="2823973"/>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1100" y="3183363"/>
            <a:ext cx="6705600" cy="646331"/>
          </a:xfrm>
          <a:prstGeom prst="rect">
            <a:avLst/>
          </a:prstGeom>
        </p:spPr>
        <p:txBody>
          <a:bodyPr wrap="square">
            <a:spAutoFit/>
          </a:bodyPr>
          <a:lstStyle/>
          <a:p>
            <a:r>
              <a:rPr lang="en-IN" dirty="0">
                <a:cs typeface="Calibri" pitchFamily="34" charset="0"/>
              </a:rPr>
              <a:t>The event will be reported to </a:t>
            </a:r>
            <a:r>
              <a:rPr lang="en-IN" u="sng" dirty="0">
                <a:cs typeface="Calibri" pitchFamily="34" charset="0"/>
                <a:hlinkClick r:id="rId2"/>
              </a:rPr>
              <a:t>event@aakashhealthcare.com</a:t>
            </a:r>
            <a:r>
              <a:rPr lang="en-IN" dirty="0">
                <a:cs typeface="Calibri" pitchFamily="34" charset="0"/>
              </a:rPr>
              <a:t> within 12 hours from the occurrence of the event</a:t>
            </a:r>
          </a:p>
        </p:txBody>
      </p:sp>
      <p:cxnSp>
        <p:nvCxnSpPr>
          <p:cNvPr id="12" name="Straight Arrow Connector 11"/>
          <p:cNvCxnSpPr/>
          <p:nvPr/>
        </p:nvCxnSpPr>
        <p:spPr>
          <a:xfrm>
            <a:off x="4419600" y="3829694"/>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1100" y="4212056"/>
            <a:ext cx="6172200" cy="646331"/>
          </a:xfrm>
          <a:prstGeom prst="rect">
            <a:avLst/>
          </a:prstGeom>
        </p:spPr>
        <p:txBody>
          <a:bodyPr wrap="square">
            <a:spAutoFit/>
          </a:bodyPr>
          <a:lstStyle/>
          <a:p>
            <a:r>
              <a:rPr lang="en-US" dirty="0">
                <a:cs typeface="Calibri" pitchFamily="34" charset="0"/>
              </a:rPr>
              <a:t>The event form will be received by Patient Safety Event Coordinator in the Quality Dept</a:t>
            </a:r>
            <a:r>
              <a:rPr lang="en-US" dirty="0"/>
              <a:t>.</a:t>
            </a:r>
            <a:endParaRPr lang="en-IN" dirty="0"/>
          </a:p>
        </p:txBody>
      </p:sp>
      <p:cxnSp>
        <p:nvCxnSpPr>
          <p:cNvPr id="14" name="Straight Arrow Connector 13"/>
          <p:cNvCxnSpPr/>
          <p:nvPr/>
        </p:nvCxnSpPr>
        <p:spPr>
          <a:xfrm>
            <a:off x="4406261" y="4858387"/>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04900" y="5190209"/>
            <a:ext cx="6934200" cy="1200329"/>
          </a:xfrm>
          <a:prstGeom prst="rect">
            <a:avLst/>
          </a:prstGeom>
        </p:spPr>
        <p:txBody>
          <a:bodyPr wrap="square">
            <a:spAutoFit/>
          </a:bodyPr>
          <a:lstStyle/>
          <a:p>
            <a:r>
              <a:rPr lang="en-US" dirty="0">
                <a:cs typeface="Calibri" pitchFamily="34" charset="0"/>
              </a:rPr>
              <a:t>The Quality department will collect the preliminary information to decide if the event is Patient Safety event causing harm or was a near miss or whether it was a event that cannot compromise patient safety</a:t>
            </a:r>
            <a:endParaRPr lang="en-IN" dirty="0">
              <a:cs typeface="Calibri" pitchFamily="34" charset="0"/>
            </a:endParaRPr>
          </a:p>
        </p:txBody>
      </p:sp>
      <p:cxnSp>
        <p:nvCxnSpPr>
          <p:cNvPr id="16" name="Straight Arrow Connector 15"/>
          <p:cNvCxnSpPr/>
          <p:nvPr/>
        </p:nvCxnSpPr>
        <p:spPr>
          <a:xfrm>
            <a:off x="4406261" y="6085738"/>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2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8"/>
          <p:cNvSpPr txBox="1">
            <a:spLocks noChangeArrowheads="1"/>
          </p:cNvSpPr>
          <p:nvPr/>
        </p:nvSpPr>
        <p:spPr bwMode="auto">
          <a:xfrm>
            <a:off x="241445" y="1066800"/>
            <a:ext cx="7588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defRPr/>
            </a:pPr>
            <a:r>
              <a:rPr lang="en-IN" dirty="0" smtClean="0">
                <a:latin typeface="+mn-lt"/>
                <a:cs typeface="Calibri" pitchFamily="34" charset="0"/>
              </a:rPr>
              <a:t>Team Leader- Quality Executive</a:t>
            </a:r>
          </a:p>
        </p:txBody>
      </p:sp>
      <p:sp>
        <p:nvSpPr>
          <p:cNvPr id="10244" name="TextBox 9"/>
          <p:cNvSpPr txBox="1">
            <a:spLocks noChangeArrowheads="1"/>
          </p:cNvSpPr>
          <p:nvPr/>
        </p:nvSpPr>
        <p:spPr bwMode="auto">
          <a:xfrm>
            <a:off x="-109538" y="1558924"/>
            <a:ext cx="825500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defRPr/>
            </a:pPr>
            <a:r>
              <a:rPr lang="en-IN" dirty="0" smtClean="0">
                <a:latin typeface="+mn-lt"/>
                <a:cs typeface="Calibri" pitchFamily="34" charset="0"/>
              </a:rPr>
              <a:t>Site visit - </a:t>
            </a:r>
            <a:r>
              <a:rPr lang="en-US" dirty="0" smtClean="0">
                <a:latin typeface="+mn-lt"/>
                <a:cs typeface="Calibri" pitchFamily="34" charset="0"/>
              </a:rPr>
              <a:t>3 working days.</a:t>
            </a:r>
            <a:endParaRPr lang="en-IN" dirty="0" smtClean="0">
              <a:latin typeface="+mn-lt"/>
              <a:cs typeface="Calibri" pitchFamily="34" charset="0"/>
            </a:endParaRPr>
          </a:p>
          <a:p>
            <a:pPr eaLnBrk="1" hangingPunct="1">
              <a:defRPr/>
            </a:pPr>
            <a:endParaRPr lang="en-IN" sz="2000" dirty="0" smtClean="0"/>
          </a:p>
        </p:txBody>
      </p:sp>
      <p:sp>
        <p:nvSpPr>
          <p:cNvPr id="10245" name="TextBox 10"/>
          <p:cNvSpPr txBox="1">
            <a:spLocks noChangeArrowheads="1"/>
          </p:cNvSpPr>
          <p:nvPr/>
        </p:nvSpPr>
        <p:spPr bwMode="auto">
          <a:xfrm>
            <a:off x="896938" y="2159143"/>
            <a:ext cx="73786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eaLnBrk="1" hangingPunct="1">
              <a:defRPr/>
            </a:pPr>
            <a:r>
              <a:rPr lang="en-US" dirty="0" smtClean="0">
                <a:latin typeface="+mn-lt"/>
                <a:cs typeface="Calibri" pitchFamily="34" charset="0"/>
              </a:rPr>
              <a:t>Report prepared  by Event Coordinator - within 6 working days</a:t>
            </a:r>
          </a:p>
          <a:p>
            <a:pPr marL="0" lvl="1" eaLnBrk="1" hangingPunct="1">
              <a:defRPr/>
            </a:pPr>
            <a:r>
              <a:rPr lang="en-US" sz="2000" dirty="0" smtClean="0">
                <a:latin typeface="+mn-lt"/>
                <a:cs typeface="Calibri" pitchFamily="34" charset="0"/>
              </a:rPr>
              <a:t>                                                </a:t>
            </a:r>
          </a:p>
          <a:p>
            <a:pPr marL="0" lvl="1" eaLnBrk="1" hangingPunct="1">
              <a:defRPr/>
            </a:pPr>
            <a:r>
              <a:rPr lang="en-US" dirty="0" smtClean="0">
                <a:latin typeface="+mn-lt"/>
                <a:cs typeface="Calibri" pitchFamily="34" charset="0"/>
              </a:rPr>
              <a:t>Report shared with the Event Analysis Committee members.</a:t>
            </a:r>
            <a:endParaRPr lang="en-IN" dirty="0" smtClean="0">
              <a:latin typeface="+mn-lt"/>
              <a:cs typeface="Calibri" pitchFamily="34" charset="0"/>
            </a:endParaRPr>
          </a:p>
          <a:p>
            <a:pPr eaLnBrk="1" hangingPunct="1">
              <a:defRPr/>
            </a:pPr>
            <a:endParaRPr lang="en-IN" sz="2000" dirty="0" smtClean="0">
              <a:latin typeface="+mn-lt"/>
            </a:endParaRPr>
          </a:p>
        </p:txBody>
      </p:sp>
      <p:sp>
        <p:nvSpPr>
          <p:cNvPr id="10246" name="Rectangle 11"/>
          <p:cNvSpPr>
            <a:spLocks noChangeArrowheads="1"/>
          </p:cNvSpPr>
          <p:nvPr/>
        </p:nvSpPr>
        <p:spPr bwMode="auto">
          <a:xfrm>
            <a:off x="375313" y="3421027"/>
            <a:ext cx="7400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defRPr/>
            </a:pPr>
            <a:r>
              <a:rPr lang="en-US" dirty="0">
                <a:cs typeface="Calibri" pitchFamily="34" charset="0"/>
              </a:rPr>
              <a:t>Head- Quality </a:t>
            </a:r>
            <a:r>
              <a:rPr lang="en-US" dirty="0" smtClean="0">
                <a:cs typeface="Calibri" pitchFamily="34" charset="0"/>
              </a:rPr>
              <a:t>will </a:t>
            </a:r>
            <a:r>
              <a:rPr lang="en-US" dirty="0">
                <a:cs typeface="Calibri" pitchFamily="34" charset="0"/>
              </a:rPr>
              <a:t>identify the stakeholders responsible for preventive action</a:t>
            </a:r>
            <a:endParaRPr lang="en-IN" dirty="0">
              <a:cs typeface="Calibri" pitchFamily="34" charset="0"/>
            </a:endParaRPr>
          </a:p>
        </p:txBody>
      </p:sp>
      <p:sp>
        <p:nvSpPr>
          <p:cNvPr id="10247" name="Rectangle 12"/>
          <p:cNvSpPr>
            <a:spLocks noChangeArrowheads="1"/>
          </p:cNvSpPr>
          <p:nvPr/>
        </p:nvSpPr>
        <p:spPr bwMode="auto">
          <a:xfrm>
            <a:off x="896936" y="4108361"/>
            <a:ext cx="6799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IN" dirty="0">
                <a:cs typeface="Calibri" pitchFamily="34" charset="0"/>
              </a:rPr>
              <a:t>Analysis report </a:t>
            </a:r>
            <a:r>
              <a:rPr lang="en-IN" dirty="0" smtClean="0">
                <a:cs typeface="Calibri" pitchFamily="34" charset="0"/>
              </a:rPr>
              <a:t>will be forwarded  </a:t>
            </a:r>
            <a:r>
              <a:rPr lang="en-IN" dirty="0">
                <a:cs typeface="Calibri" pitchFamily="34" charset="0"/>
              </a:rPr>
              <a:t>to the identified stakeholders and the management</a:t>
            </a:r>
          </a:p>
        </p:txBody>
      </p:sp>
      <p:sp>
        <p:nvSpPr>
          <p:cNvPr id="10248" name="Rectangle 13"/>
          <p:cNvSpPr>
            <a:spLocks noChangeArrowheads="1"/>
          </p:cNvSpPr>
          <p:nvPr/>
        </p:nvSpPr>
        <p:spPr bwMode="auto">
          <a:xfrm>
            <a:off x="373038" y="5842000"/>
            <a:ext cx="832643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defRPr/>
            </a:pPr>
            <a:endParaRPr lang="en-US" sz="2000" dirty="0" smtClean="0">
              <a:latin typeface="Calibri" pitchFamily="34" charset="0"/>
              <a:cs typeface="Calibri" pitchFamily="34" charset="0"/>
            </a:endParaRPr>
          </a:p>
          <a:p>
            <a:pPr lvl="1">
              <a:defRPr/>
            </a:pPr>
            <a:r>
              <a:rPr lang="en-US" dirty="0" smtClean="0">
                <a:cs typeface="Calibri" pitchFamily="34" charset="0"/>
              </a:rPr>
              <a:t>Head- </a:t>
            </a:r>
            <a:r>
              <a:rPr lang="en-US" dirty="0">
                <a:cs typeface="Calibri" pitchFamily="34" charset="0"/>
              </a:rPr>
              <a:t>Quality </a:t>
            </a:r>
            <a:r>
              <a:rPr lang="en-US" dirty="0" smtClean="0">
                <a:cs typeface="Calibri" pitchFamily="34" charset="0"/>
              </a:rPr>
              <a:t>will </a:t>
            </a:r>
            <a:r>
              <a:rPr lang="en-US" dirty="0">
                <a:cs typeface="Calibri" pitchFamily="34" charset="0"/>
              </a:rPr>
              <a:t>close the Event Analysis Report- 1</a:t>
            </a:r>
            <a:r>
              <a:rPr lang="en-US" baseline="30000" dirty="0">
                <a:cs typeface="Calibri" pitchFamily="34" charset="0"/>
              </a:rPr>
              <a:t>st</a:t>
            </a:r>
            <a:r>
              <a:rPr lang="en-US" dirty="0">
                <a:cs typeface="Calibri" pitchFamily="34" charset="0"/>
              </a:rPr>
              <a:t> week of next month</a:t>
            </a:r>
            <a:endParaRPr lang="en-IN" dirty="0">
              <a:cs typeface="Calibri" pitchFamily="34" charset="0"/>
            </a:endParaRPr>
          </a:p>
        </p:txBody>
      </p:sp>
      <p:cxnSp>
        <p:nvCxnSpPr>
          <p:cNvPr id="16" name="Straight Arrow Connector 15"/>
          <p:cNvCxnSpPr/>
          <p:nvPr/>
        </p:nvCxnSpPr>
        <p:spPr>
          <a:xfrm flipH="1">
            <a:off x="3886200" y="831850"/>
            <a:ext cx="7938" cy="3476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864738" y="2486945"/>
            <a:ext cx="6537" cy="3031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1" name="Rectangle 18"/>
          <p:cNvSpPr>
            <a:spLocks noChangeArrowheads="1"/>
          </p:cNvSpPr>
          <p:nvPr/>
        </p:nvSpPr>
        <p:spPr bwMode="auto">
          <a:xfrm>
            <a:off x="896938" y="4799651"/>
            <a:ext cx="693275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dirty="0">
                <a:cs typeface="Calibri" pitchFamily="34" charset="0"/>
              </a:rPr>
              <a:t>Events discussed at Quality Review Meeting every Wednesday</a:t>
            </a:r>
          </a:p>
          <a:p>
            <a:pPr>
              <a:defRPr/>
            </a:pPr>
            <a:endParaRPr lang="en-US" sz="2000" dirty="0">
              <a:cs typeface="Calibri" pitchFamily="34" charset="0"/>
            </a:endParaRPr>
          </a:p>
          <a:p>
            <a:pPr>
              <a:defRPr/>
            </a:pPr>
            <a:r>
              <a:rPr lang="en-US" dirty="0">
                <a:cs typeface="Calibri" pitchFamily="34" charset="0"/>
              </a:rPr>
              <a:t>Every Thursday, </a:t>
            </a:r>
            <a:r>
              <a:rPr lang="en-US" dirty="0" err="1">
                <a:cs typeface="Calibri" pitchFamily="34" charset="0"/>
              </a:rPr>
              <a:t>learnings</a:t>
            </a:r>
            <a:r>
              <a:rPr lang="en-US" dirty="0">
                <a:cs typeface="Calibri" pitchFamily="34" charset="0"/>
              </a:rPr>
              <a:t> from the events discussed </a:t>
            </a:r>
            <a:r>
              <a:rPr lang="en-US" dirty="0" smtClean="0">
                <a:cs typeface="Calibri" pitchFamily="34" charset="0"/>
              </a:rPr>
              <a:t>will be  </a:t>
            </a:r>
            <a:r>
              <a:rPr lang="en-US" dirty="0">
                <a:cs typeface="Calibri" pitchFamily="34" charset="0"/>
              </a:rPr>
              <a:t>shared with all the HODs</a:t>
            </a:r>
            <a:r>
              <a:rPr lang="en-US" sz="2000" dirty="0">
                <a:cs typeface="Calibri" pitchFamily="34" charset="0"/>
              </a:rPr>
              <a:t>.</a:t>
            </a:r>
          </a:p>
          <a:p>
            <a:pPr>
              <a:defRPr/>
            </a:pPr>
            <a:endParaRPr lang="en-IN" sz="2000" dirty="0">
              <a:cs typeface="Calibri" pitchFamily="34" charset="0"/>
            </a:endParaRPr>
          </a:p>
        </p:txBody>
      </p:sp>
      <p:cxnSp>
        <p:nvCxnSpPr>
          <p:cNvPr id="27" name="Straight Arrow Connector 26"/>
          <p:cNvCxnSpPr/>
          <p:nvPr/>
        </p:nvCxnSpPr>
        <p:spPr>
          <a:xfrm>
            <a:off x="3886200" y="1340644"/>
            <a:ext cx="0" cy="3476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82087" y="1815269"/>
            <a:ext cx="0" cy="346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897312" y="5172713"/>
            <a:ext cx="1" cy="295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97312" y="4431526"/>
            <a:ext cx="0" cy="323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894138" y="3707716"/>
            <a:ext cx="3174" cy="359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864738" y="3048000"/>
            <a:ext cx="5516" cy="3730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96937" y="185518"/>
            <a:ext cx="6799262" cy="646331"/>
          </a:xfrm>
          <a:prstGeom prst="rect">
            <a:avLst/>
          </a:prstGeom>
        </p:spPr>
        <p:txBody>
          <a:bodyPr wrap="square">
            <a:spAutoFit/>
          </a:bodyPr>
          <a:lstStyle/>
          <a:p>
            <a:r>
              <a:rPr lang="en-IN" dirty="0">
                <a:cs typeface="Calibri" pitchFamily="34" charset="0"/>
              </a:rPr>
              <a:t>Events that </a:t>
            </a:r>
            <a:r>
              <a:rPr lang="en-US" dirty="0">
                <a:cs typeface="Calibri" pitchFamily="34" charset="0"/>
              </a:rPr>
              <a:t>caused harm to a patient or was a near miss/ Sentinel Event will be </a:t>
            </a:r>
            <a:r>
              <a:rPr lang="en-US" dirty="0" err="1">
                <a:cs typeface="Calibri" pitchFamily="34" charset="0"/>
              </a:rPr>
              <a:t>analysed</a:t>
            </a:r>
            <a:r>
              <a:rPr lang="en-US" dirty="0">
                <a:cs typeface="Calibri" pitchFamily="34" charset="0"/>
              </a:rPr>
              <a:t> by the Event Analysis Committee</a:t>
            </a:r>
            <a:endParaRPr lang="en-IN" dirty="0">
              <a:cs typeface="Calibri" pitchFamily="34" charset="0"/>
            </a:endParaRPr>
          </a:p>
        </p:txBody>
      </p:sp>
      <p:cxnSp>
        <p:nvCxnSpPr>
          <p:cNvPr id="25" name="Straight Arrow Connector 24"/>
          <p:cNvCxnSpPr/>
          <p:nvPr/>
        </p:nvCxnSpPr>
        <p:spPr>
          <a:xfrm flipH="1">
            <a:off x="3897313" y="5694363"/>
            <a:ext cx="1" cy="295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738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78098"/>
          </a:xfrm>
        </p:spPr>
        <p:txBody>
          <a:bodyPr>
            <a:normAutofit/>
          </a:bodyPr>
          <a:lstStyle/>
          <a:p>
            <a:pPr algn="ctr"/>
            <a:r>
              <a:rPr lang="en-US" sz="3200" dirty="0" smtClean="0"/>
              <a:t>DATA COLLECTION</a:t>
            </a:r>
            <a:endParaRPr lang="en-IN" sz="3200" dirty="0"/>
          </a:p>
        </p:txBody>
      </p:sp>
      <p:sp>
        <p:nvSpPr>
          <p:cNvPr id="3" name="Content Placeholder 2"/>
          <p:cNvSpPr>
            <a:spLocks noGrp="1"/>
          </p:cNvSpPr>
          <p:nvPr>
            <p:ph idx="1"/>
          </p:nvPr>
        </p:nvSpPr>
        <p:spPr>
          <a:xfrm>
            <a:off x="304800" y="1196752"/>
            <a:ext cx="8382000" cy="5508848"/>
          </a:xfrm>
        </p:spPr>
        <p:txBody>
          <a:bodyPr/>
          <a:lstStyle/>
          <a:p>
            <a:pPr lvl="1">
              <a:lnSpc>
                <a:spcPct val="150000"/>
              </a:lnSpc>
              <a:buFont typeface="Arial" pitchFamily="34" charset="0"/>
              <a:buChar char="•"/>
            </a:pPr>
            <a:r>
              <a:rPr lang="en-IN" b="1" dirty="0" smtClean="0"/>
              <a:t>Study Design: </a:t>
            </a:r>
            <a:r>
              <a:rPr lang="en-IN" dirty="0" smtClean="0"/>
              <a:t>Descriptive Study</a:t>
            </a:r>
          </a:p>
          <a:p>
            <a:pPr lvl="1">
              <a:lnSpc>
                <a:spcPct val="150000"/>
              </a:lnSpc>
              <a:buFont typeface="Arial" pitchFamily="34" charset="0"/>
              <a:buChar char="•"/>
            </a:pPr>
            <a:r>
              <a:rPr lang="en-IN" b="1" dirty="0" smtClean="0"/>
              <a:t>Study </a:t>
            </a:r>
            <a:r>
              <a:rPr lang="en-IN" b="1" dirty="0"/>
              <a:t>Area</a:t>
            </a:r>
            <a:r>
              <a:rPr lang="en-IN" sz="2400" dirty="0"/>
              <a:t>: </a:t>
            </a:r>
            <a:r>
              <a:rPr lang="en-IN" dirty="0"/>
              <a:t>The study was done at Aakash Healthcare Clinic in Dwarka Sector 11, New Delhi</a:t>
            </a:r>
          </a:p>
          <a:p>
            <a:pPr lvl="1">
              <a:lnSpc>
                <a:spcPct val="150000"/>
              </a:lnSpc>
              <a:buFont typeface="Arial" pitchFamily="34" charset="0"/>
              <a:buChar char="•"/>
            </a:pPr>
            <a:r>
              <a:rPr lang="en-IN" b="1" dirty="0"/>
              <a:t>Study Duration</a:t>
            </a:r>
            <a:r>
              <a:rPr lang="en-IN" sz="2400" b="1" dirty="0"/>
              <a:t>: </a:t>
            </a:r>
            <a:r>
              <a:rPr lang="en-IN" dirty="0"/>
              <a:t>3 months (1</a:t>
            </a:r>
            <a:r>
              <a:rPr lang="en-IN" baseline="30000" dirty="0"/>
              <a:t>st</a:t>
            </a:r>
            <a:r>
              <a:rPr lang="en-IN" dirty="0"/>
              <a:t> Feb to 1</a:t>
            </a:r>
            <a:r>
              <a:rPr lang="en-IN" baseline="30000" dirty="0"/>
              <a:t>st</a:t>
            </a:r>
            <a:r>
              <a:rPr lang="en-IN" dirty="0"/>
              <a:t>  May 2017)</a:t>
            </a:r>
          </a:p>
          <a:p>
            <a:pPr lvl="1">
              <a:lnSpc>
                <a:spcPct val="150000"/>
              </a:lnSpc>
              <a:buFont typeface="Arial" pitchFamily="34" charset="0"/>
              <a:buChar char="•"/>
            </a:pPr>
            <a:r>
              <a:rPr lang="en-IN" b="1" dirty="0" smtClean="0"/>
              <a:t>Sample</a:t>
            </a:r>
            <a:r>
              <a:rPr lang="en-IN" b="1" dirty="0"/>
              <a:t>: </a:t>
            </a:r>
            <a:r>
              <a:rPr lang="en-IN" dirty="0"/>
              <a:t>A total of 18 Patient Safety Events reported in Aakash Healthcare Clinic from July 2016 to April 2017 were reported and collected to be analysed.</a:t>
            </a:r>
          </a:p>
          <a:p>
            <a:pPr>
              <a:lnSpc>
                <a:spcPct val="150000"/>
              </a:lnSpc>
            </a:pPr>
            <a:endParaRPr lang="en-IN" dirty="0"/>
          </a:p>
        </p:txBody>
      </p:sp>
    </p:spTree>
    <p:extLst>
      <p:ext uri="{BB962C8B-B14F-4D97-AF65-F5344CB8AC3E}">
        <p14:creationId xmlns:p14="http://schemas.microsoft.com/office/powerpoint/2010/main" val="315279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78098"/>
          </a:xfrm>
        </p:spPr>
        <p:txBody>
          <a:bodyPr/>
          <a:lstStyle/>
          <a:p>
            <a:pPr algn="ctr"/>
            <a:r>
              <a:rPr lang="en-US" sz="3200" dirty="0" smtClean="0"/>
              <a:t>DATA</a:t>
            </a:r>
            <a:r>
              <a:rPr lang="en-US" dirty="0" smtClean="0"/>
              <a:t> </a:t>
            </a:r>
            <a:r>
              <a:rPr lang="en-US" sz="3200" dirty="0" smtClean="0"/>
              <a:t>COLLECTION</a:t>
            </a:r>
            <a:endParaRPr lang="en-IN" sz="3200" dirty="0"/>
          </a:p>
        </p:txBody>
      </p:sp>
      <p:sp>
        <p:nvSpPr>
          <p:cNvPr id="3" name="Content Placeholder 2"/>
          <p:cNvSpPr>
            <a:spLocks noGrp="1"/>
          </p:cNvSpPr>
          <p:nvPr>
            <p:ph idx="1"/>
          </p:nvPr>
        </p:nvSpPr>
        <p:spPr>
          <a:xfrm>
            <a:off x="457200" y="1371600"/>
            <a:ext cx="8229600" cy="4929411"/>
          </a:xfrm>
        </p:spPr>
        <p:txBody>
          <a:bodyPr/>
          <a:lstStyle/>
          <a:p>
            <a:pPr lvl="1">
              <a:buFont typeface="Arial" pitchFamily="34" charset="0"/>
              <a:buChar char="•"/>
            </a:pPr>
            <a:r>
              <a:rPr lang="en-IN" sz="2400" b="1" dirty="0" smtClean="0"/>
              <a:t>Inclusion Criteria: </a:t>
            </a:r>
            <a:r>
              <a:rPr lang="en-IN" dirty="0" smtClean="0"/>
              <a:t>All patient safety events that could have resulted, or did result, in unnecessary harm to a patient were included in the study. </a:t>
            </a:r>
          </a:p>
          <a:p>
            <a:pPr lvl="1">
              <a:buFont typeface="Arial" pitchFamily="34" charset="0"/>
              <a:buChar char="•"/>
            </a:pPr>
            <a:r>
              <a:rPr lang="en-IN" dirty="0" smtClean="0"/>
              <a:t>Near Miss and Sentinel Events were also included in the study.</a:t>
            </a:r>
          </a:p>
          <a:p>
            <a:pPr marL="0" indent="0">
              <a:buNone/>
            </a:pPr>
            <a:endParaRPr lang="en-IN" dirty="0" smtClean="0"/>
          </a:p>
          <a:p>
            <a:pPr lvl="1">
              <a:buFont typeface="Arial" pitchFamily="34" charset="0"/>
              <a:buChar char="•"/>
            </a:pPr>
            <a:r>
              <a:rPr lang="en-IN" sz="2400" b="1" dirty="0" smtClean="0"/>
              <a:t>Exclusion Criteria: </a:t>
            </a:r>
            <a:r>
              <a:rPr lang="en-IN" dirty="0" smtClean="0"/>
              <a:t>Events which did not compromise patient safety were excluded from the study.</a:t>
            </a:r>
          </a:p>
          <a:p>
            <a:pPr lvl="1">
              <a:buFont typeface="Arial" pitchFamily="34" charset="0"/>
              <a:buChar char="•"/>
            </a:pPr>
            <a:r>
              <a:rPr lang="en-IN" dirty="0" smtClean="0"/>
              <a:t>Patient Service Events were excluded from the study.</a:t>
            </a:r>
          </a:p>
          <a:p>
            <a:endParaRPr lang="en-IN" sz="1800" dirty="0"/>
          </a:p>
        </p:txBody>
      </p:sp>
    </p:spTree>
    <p:extLst>
      <p:ext uri="{BB962C8B-B14F-4D97-AF65-F5344CB8AC3E}">
        <p14:creationId xmlns:p14="http://schemas.microsoft.com/office/powerpoint/2010/main" val="283499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685482"/>
          </a:xfrm>
        </p:spPr>
        <p:txBody>
          <a:bodyPr>
            <a:normAutofit/>
          </a:bodyPr>
          <a:lstStyle/>
          <a:p>
            <a:pPr algn="ctr"/>
            <a:r>
              <a:rPr lang="en-US" sz="3200" dirty="0" smtClean="0"/>
              <a:t>Data Collection Tool</a:t>
            </a:r>
            <a:endParaRPr lang="en-IN" sz="3200" dirty="0"/>
          </a:p>
        </p:txBody>
      </p:sp>
      <p:sp>
        <p:nvSpPr>
          <p:cNvPr id="3" name="Content Placeholder 2"/>
          <p:cNvSpPr>
            <a:spLocks noGrp="1"/>
          </p:cNvSpPr>
          <p:nvPr>
            <p:ph idx="1"/>
          </p:nvPr>
        </p:nvSpPr>
        <p:spPr/>
        <p:txBody>
          <a:bodyPr/>
          <a:lstStyle/>
          <a:p>
            <a:pPr>
              <a:buFont typeface="Arial" pitchFamily="34" charset="0"/>
              <a:buChar char="•"/>
            </a:pPr>
            <a:r>
              <a:rPr lang="en-IN" sz="2400" b="0" dirty="0" smtClean="0"/>
              <a:t>Patient Safety Event Reporting Form</a:t>
            </a:r>
            <a:endParaRPr lang="en-IN" dirty="0" smtClean="0"/>
          </a:p>
          <a:p>
            <a:pPr>
              <a:buFont typeface="Arial" pitchFamily="34" charset="0"/>
              <a:buChar char="•"/>
            </a:pPr>
            <a:r>
              <a:rPr lang="en-IN" sz="2400" b="0" dirty="0" smtClean="0"/>
              <a:t>Patient Safety Event Analysis Form</a:t>
            </a:r>
            <a:endParaRPr lang="en-IN" dirty="0"/>
          </a:p>
        </p:txBody>
      </p:sp>
    </p:spTree>
    <p:extLst>
      <p:ext uri="{BB962C8B-B14F-4D97-AF65-F5344CB8AC3E}">
        <p14:creationId xmlns:p14="http://schemas.microsoft.com/office/powerpoint/2010/main" val="400787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pPr algn="ctr"/>
            <a:r>
              <a:rPr lang="en-US" sz="3200" dirty="0" smtClean="0"/>
              <a:t>ANALYSIS</a:t>
            </a:r>
            <a:r>
              <a:rPr lang="en-US" dirty="0" smtClean="0"/>
              <a:t> </a:t>
            </a:r>
            <a:r>
              <a:rPr lang="en-US" sz="3200" dirty="0" smtClean="0"/>
              <a:t>and RESULTS</a:t>
            </a:r>
            <a:endParaRPr lang="en-IN" sz="3200" dirty="0"/>
          </a:p>
        </p:txBody>
      </p:sp>
      <p:sp>
        <p:nvSpPr>
          <p:cNvPr id="3" name="Content Placeholder 2"/>
          <p:cNvSpPr>
            <a:spLocks noGrp="1"/>
          </p:cNvSpPr>
          <p:nvPr>
            <p:ph idx="1"/>
          </p:nvPr>
        </p:nvSpPr>
        <p:spPr/>
        <p:txBody>
          <a:bodyPr/>
          <a:lstStyle/>
          <a:p>
            <a:pPr marL="0" lvl="0" indent="0">
              <a:buNone/>
            </a:pPr>
            <a:r>
              <a:rPr lang="en-IN" b="1" dirty="0" smtClean="0"/>
              <a:t>I. </a:t>
            </a:r>
            <a:r>
              <a:rPr lang="en-IN" sz="2400" b="1" dirty="0" smtClean="0"/>
              <a:t>Total </a:t>
            </a:r>
            <a:r>
              <a:rPr lang="en-IN" sz="2400" b="1" dirty="0"/>
              <a:t>number of events reported in 2016 and 2017. </a:t>
            </a:r>
            <a:endParaRPr lang="en-IN" sz="2400" dirty="0"/>
          </a:p>
          <a:p>
            <a:endParaRPr lang="en-IN" dirty="0"/>
          </a:p>
        </p:txBody>
      </p:sp>
      <p:pic>
        <p:nvPicPr>
          <p:cNvPr id="1843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98" y="2852936"/>
            <a:ext cx="9753277" cy="2884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67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50106"/>
          </a:xfrm>
        </p:spPr>
        <p:txBody>
          <a:bodyPr>
            <a:normAutofit/>
          </a:bodyPr>
          <a:lstStyle/>
          <a:p>
            <a:pPr algn="ctr"/>
            <a:r>
              <a:rPr lang="en-US" sz="3200" dirty="0" smtClean="0"/>
              <a:t>ANALYSIS and RESULTS</a:t>
            </a:r>
            <a:endParaRPr lang="en-IN" sz="3200" dirty="0"/>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506" y="1700808"/>
            <a:ext cx="824595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87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676400"/>
          </a:xfrm>
        </p:spPr>
        <p:txBody>
          <a:bodyPr/>
          <a:lstStyle/>
          <a:p>
            <a:r>
              <a:rPr lang="en-US" sz="2800" b="1" dirty="0" smtClean="0">
                <a:solidFill>
                  <a:srgbClr val="0099CC"/>
                </a:solidFill>
                <a:latin typeface="+mn-lt"/>
                <a:ea typeface="+mn-ea"/>
                <a:cs typeface="+mn-cs"/>
              </a:rPr>
              <a:t>ABOUT AAKASH HEALTHCARE</a:t>
            </a:r>
            <a:r>
              <a:rPr lang="en-US" sz="3200" b="1" dirty="0" smtClean="0">
                <a:solidFill>
                  <a:srgbClr val="00B0F0"/>
                </a:solidFill>
                <a:latin typeface="Times New Roman" pitchFamily="18" charset="0"/>
                <a:cs typeface="Times New Roman" pitchFamily="18" charset="0"/>
              </a:rPr>
              <a:t/>
            </a:r>
            <a:br>
              <a:rPr lang="en-US" sz="3200" b="1" dirty="0" smtClean="0">
                <a:solidFill>
                  <a:srgbClr val="00B0F0"/>
                </a:solidFill>
                <a:latin typeface="Times New Roman" pitchFamily="18" charset="0"/>
                <a:cs typeface="Times New Roman" pitchFamily="18" charset="0"/>
              </a:rPr>
            </a:br>
            <a:r>
              <a:rPr lang="en-US" sz="3200" b="1" dirty="0" smtClean="0">
                <a:solidFill>
                  <a:srgbClr val="00B0F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a:t>
            </a:r>
            <a:r>
              <a:rPr lang="en-US" sz="1600" b="1" dirty="0" smtClean="0">
                <a:latin typeface="Times New Roman" pitchFamily="18" charset="0"/>
                <a:cs typeface="Times New Roman" pitchFamily="18" charset="0"/>
              </a:rPr>
              <a:t>- SECTOR 3 , DWARKA</a:t>
            </a:r>
            <a:endParaRPr lang="en-US" sz="3200" b="1" dirty="0">
              <a:latin typeface="Times New Roman" pitchFamily="18" charset="0"/>
              <a:cs typeface="Times New Roman" pitchFamily="18" charset="0"/>
            </a:endParaRPr>
          </a:p>
        </p:txBody>
      </p:sp>
      <p:pic>
        <p:nvPicPr>
          <p:cNvPr id="5" name="Picture 1" descr="Hospital Pic.jpg"/>
          <p:cNvPicPr>
            <a:picLocks noChangeAspect="1"/>
          </p:cNvPicPr>
          <p:nvPr/>
        </p:nvPicPr>
        <p:blipFill>
          <a:blip r:embed="rId2"/>
          <a:srcRect/>
          <a:stretch>
            <a:fillRect/>
          </a:stretch>
        </p:blipFill>
        <p:spPr bwMode="auto">
          <a:xfrm>
            <a:off x="3733800" y="3505200"/>
            <a:ext cx="5410200" cy="3161721"/>
          </a:xfrm>
          <a:prstGeom prst="rect">
            <a:avLst/>
          </a:prstGeom>
          <a:noFill/>
          <a:ln w="9525">
            <a:noFill/>
            <a:miter lim="800000"/>
            <a:headEnd/>
            <a:tailEnd/>
          </a:ln>
        </p:spPr>
      </p:pic>
    </p:spTree>
    <p:extLst>
      <p:ext uri="{BB962C8B-B14F-4D97-AF65-F5344CB8AC3E}">
        <p14:creationId xmlns:p14="http://schemas.microsoft.com/office/powerpoint/2010/main" val="18588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7715200" cy="922114"/>
          </a:xfrm>
        </p:spPr>
        <p:txBody>
          <a:bodyPr>
            <a:normAutofit/>
          </a:bodyPr>
          <a:lstStyle/>
          <a:p>
            <a:pPr algn="ctr"/>
            <a:r>
              <a:rPr lang="en-US" sz="3200" dirty="0" smtClean="0"/>
              <a:t>ANALYSIS and RESULTS</a:t>
            </a:r>
            <a:endParaRPr lang="en-IN" sz="3200" dirty="0"/>
          </a:p>
        </p:txBody>
      </p:sp>
      <p:sp>
        <p:nvSpPr>
          <p:cNvPr id="3" name="Content Placeholder 2"/>
          <p:cNvSpPr>
            <a:spLocks noGrp="1"/>
          </p:cNvSpPr>
          <p:nvPr>
            <p:ph idx="1"/>
          </p:nvPr>
        </p:nvSpPr>
        <p:spPr/>
        <p:txBody>
          <a:bodyPr/>
          <a:lstStyle/>
          <a:p>
            <a:pPr marL="0" lvl="0" indent="0">
              <a:buNone/>
            </a:pPr>
            <a:r>
              <a:rPr lang="en-US" dirty="0" smtClean="0"/>
              <a:t>II. </a:t>
            </a:r>
            <a:r>
              <a:rPr lang="en-IN" sz="2400" b="1" dirty="0"/>
              <a:t>Types of Events reported at Aakash Healthcare </a:t>
            </a:r>
            <a:endParaRPr lang="en-IN" sz="2400" dirty="0"/>
          </a:p>
          <a:p>
            <a:pPr marL="0" indent="0">
              <a:buNone/>
            </a:pPr>
            <a:endParaRPr lang="en-IN" dirty="0"/>
          </a:p>
        </p:txBody>
      </p:sp>
      <p:graphicFrame>
        <p:nvGraphicFramePr>
          <p:cNvPr id="2" name="Object 1"/>
          <p:cNvGraphicFramePr>
            <a:graphicFrameLocks noChangeAspect="1"/>
          </p:cNvGraphicFramePr>
          <p:nvPr>
            <p:extLst>
              <p:ext uri="{D42A27DB-BD31-4B8C-83A1-F6EECF244321}">
                <p14:modId xmlns:p14="http://schemas.microsoft.com/office/powerpoint/2010/main" val="596678982"/>
              </p:ext>
            </p:extLst>
          </p:nvPr>
        </p:nvGraphicFramePr>
        <p:xfrm>
          <a:off x="609600" y="2743200"/>
          <a:ext cx="8896948" cy="3184525"/>
        </p:xfrm>
        <a:graphic>
          <a:graphicData uri="http://schemas.openxmlformats.org/presentationml/2006/ole">
            <mc:AlternateContent xmlns:mc="http://schemas.openxmlformats.org/markup-compatibility/2006">
              <mc:Choice xmlns:v="urn:schemas-microsoft-com:vml" Requires="v">
                <p:oleObj spid="_x0000_s6179" name="Document" r:id="rId3" imgW="5872614" imgH="2101988" progId="Word.Document.12">
                  <p:embed/>
                </p:oleObj>
              </mc:Choice>
              <mc:Fallback>
                <p:oleObj name="Document" r:id="rId3" imgW="5872614" imgH="2101988" progId="Word.Document.12">
                  <p:embed/>
                  <p:pic>
                    <p:nvPicPr>
                      <p:cNvPr id="0" name=""/>
                      <p:cNvPicPr/>
                      <p:nvPr/>
                    </p:nvPicPr>
                    <p:blipFill>
                      <a:blip r:embed="rId4"/>
                      <a:stretch>
                        <a:fillRect/>
                      </a:stretch>
                    </p:blipFill>
                    <p:spPr>
                      <a:xfrm>
                        <a:off x="609600" y="2743200"/>
                        <a:ext cx="8896948" cy="3184525"/>
                      </a:xfrm>
                      <a:prstGeom prst="rect">
                        <a:avLst/>
                      </a:prstGeom>
                    </p:spPr>
                  </p:pic>
                </p:oleObj>
              </mc:Fallback>
            </mc:AlternateContent>
          </a:graphicData>
        </a:graphic>
      </p:graphicFrame>
    </p:spTree>
    <p:extLst>
      <p:ext uri="{BB962C8B-B14F-4D97-AF65-F5344CB8AC3E}">
        <p14:creationId xmlns:p14="http://schemas.microsoft.com/office/powerpoint/2010/main" val="120250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855"/>
            <a:ext cx="8229600" cy="994122"/>
          </a:xfrm>
        </p:spPr>
        <p:txBody>
          <a:bodyPr>
            <a:normAutofit/>
          </a:bodyPr>
          <a:lstStyle/>
          <a:p>
            <a:pPr algn="ctr"/>
            <a:r>
              <a:rPr lang="en-US" sz="3200" dirty="0" smtClean="0"/>
              <a:t>ANALYSIS and RESULTS</a:t>
            </a:r>
            <a:endParaRPr lang="en-IN" sz="3200" dirty="0"/>
          </a:p>
        </p:txBody>
      </p:sp>
      <p:graphicFrame>
        <p:nvGraphicFramePr>
          <p:cNvPr id="5" name="Chart 4"/>
          <p:cNvGraphicFramePr>
            <a:graphicFrameLocks/>
          </p:cNvGraphicFramePr>
          <p:nvPr>
            <p:extLst>
              <p:ext uri="{D42A27DB-BD31-4B8C-83A1-F6EECF244321}">
                <p14:modId xmlns:p14="http://schemas.microsoft.com/office/powerpoint/2010/main" val="2412233496"/>
              </p:ext>
            </p:extLst>
          </p:nvPr>
        </p:nvGraphicFramePr>
        <p:xfrm>
          <a:off x="457200" y="1676400"/>
          <a:ext cx="835292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568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504" y="188640"/>
            <a:ext cx="8229600" cy="562074"/>
          </a:xfrm>
        </p:spPr>
        <p:txBody>
          <a:bodyPr>
            <a:normAutofit fontScale="90000"/>
          </a:bodyPr>
          <a:lstStyle/>
          <a:p>
            <a:pPr algn="ctr"/>
            <a:r>
              <a:rPr lang="en-US" dirty="0" smtClean="0"/>
              <a:t>ANALYSIS and RESULTS</a:t>
            </a:r>
            <a:endParaRPr lang="en-IN" dirty="0"/>
          </a:p>
        </p:txBody>
      </p:sp>
      <p:sp>
        <p:nvSpPr>
          <p:cNvPr id="3" name="Content Placeholder 2"/>
          <p:cNvSpPr>
            <a:spLocks noGrp="1"/>
          </p:cNvSpPr>
          <p:nvPr>
            <p:ph idx="1"/>
          </p:nvPr>
        </p:nvSpPr>
        <p:spPr>
          <a:xfrm>
            <a:off x="251520" y="908720"/>
            <a:ext cx="8445624" cy="5796880"/>
          </a:xfrm>
        </p:spPr>
        <p:txBody>
          <a:bodyPr>
            <a:normAutofit/>
          </a:bodyPr>
          <a:lstStyle/>
          <a:p>
            <a:pPr marL="0" lvl="0" indent="0">
              <a:buNone/>
            </a:pPr>
            <a:r>
              <a:rPr lang="en-IN" sz="2400" b="1" dirty="0" smtClean="0"/>
              <a:t>III. Types </a:t>
            </a:r>
            <a:r>
              <a:rPr lang="en-IN" sz="2400" b="1" dirty="0"/>
              <a:t>of Patient Safety Events reported at Aakash Healthcare were:</a:t>
            </a:r>
            <a:endParaRPr lang="en-IN" sz="2400" dirty="0"/>
          </a:p>
          <a:p>
            <a:r>
              <a:rPr lang="en-IN" sz="2400" b="1" dirty="0"/>
              <a:t>  JULY 2016</a:t>
            </a:r>
            <a:endParaRPr lang="en-IN" sz="2400" dirty="0"/>
          </a:p>
          <a:p>
            <a:pPr lvl="1"/>
            <a:r>
              <a:rPr lang="en-US" dirty="0"/>
              <a:t>Tab MISOPROST 200 mcg, 20 Tablets dispensed by the pharmacy to a pregnant patient instead of Tab MICROGEST 200mg</a:t>
            </a:r>
            <a:r>
              <a:rPr lang="en-US" dirty="0" smtClean="0"/>
              <a:t>.</a:t>
            </a:r>
          </a:p>
          <a:p>
            <a:pPr marL="274320" lvl="1" indent="0">
              <a:buNone/>
            </a:pPr>
            <a:endParaRPr lang="en-IN" sz="2400" dirty="0"/>
          </a:p>
          <a:p>
            <a:r>
              <a:rPr lang="en-US" sz="2400" dirty="0"/>
              <a:t> </a:t>
            </a:r>
            <a:r>
              <a:rPr lang="en-US" sz="2400" b="1" dirty="0"/>
              <a:t>JANUARY 2017</a:t>
            </a:r>
            <a:endParaRPr lang="en-IN" sz="2400" dirty="0"/>
          </a:p>
          <a:p>
            <a:pPr lvl="1"/>
            <a:r>
              <a:rPr lang="en-IN" dirty="0"/>
              <a:t>Wrong X-Ray attached for a patient in the mail to the Consultant.</a:t>
            </a:r>
          </a:p>
          <a:p>
            <a:pPr lvl="1"/>
            <a:r>
              <a:rPr lang="en-IN" dirty="0"/>
              <a:t>A RTA patient registered by the wrong name.</a:t>
            </a:r>
          </a:p>
          <a:p>
            <a:pPr lvl="1"/>
            <a:r>
              <a:rPr lang="en-IN" dirty="0"/>
              <a:t>A child walked out of the Audiology OPD into the car parking.</a:t>
            </a:r>
          </a:p>
          <a:p>
            <a:pPr lvl="1"/>
            <a:r>
              <a:rPr lang="en-IN" dirty="0"/>
              <a:t>Tab </a:t>
            </a:r>
            <a:r>
              <a:rPr lang="en-IN" dirty="0" err="1"/>
              <a:t>Flagyl</a:t>
            </a:r>
            <a:r>
              <a:rPr lang="en-IN" dirty="0"/>
              <a:t> 400mg dispensed to the patient by the pharmacy instead of Tab </a:t>
            </a:r>
            <a:r>
              <a:rPr lang="en-IN" dirty="0" err="1"/>
              <a:t>Flagyl</a:t>
            </a:r>
            <a:r>
              <a:rPr lang="en-IN" dirty="0"/>
              <a:t> 800mg.</a:t>
            </a:r>
          </a:p>
          <a:p>
            <a:endParaRPr lang="en-IN" dirty="0"/>
          </a:p>
          <a:p>
            <a:endParaRPr lang="en-IN" dirty="0"/>
          </a:p>
        </p:txBody>
      </p:sp>
    </p:spTree>
    <p:extLst>
      <p:ext uri="{BB962C8B-B14F-4D97-AF65-F5344CB8AC3E}">
        <p14:creationId xmlns:p14="http://schemas.microsoft.com/office/powerpoint/2010/main" val="294115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188640"/>
            <a:ext cx="8229600" cy="706090"/>
          </a:xfrm>
        </p:spPr>
        <p:txBody>
          <a:bodyPr>
            <a:normAutofit/>
          </a:bodyPr>
          <a:lstStyle/>
          <a:p>
            <a:pPr algn="ctr"/>
            <a:r>
              <a:rPr lang="en-US" sz="3200" dirty="0" smtClean="0"/>
              <a:t>ANALYSIS and RESULTS</a:t>
            </a:r>
            <a:endParaRPr lang="en-IN" sz="3200" dirty="0"/>
          </a:p>
        </p:txBody>
      </p:sp>
      <p:sp>
        <p:nvSpPr>
          <p:cNvPr id="3" name="Content Placeholder 2"/>
          <p:cNvSpPr>
            <a:spLocks noGrp="1"/>
          </p:cNvSpPr>
          <p:nvPr>
            <p:ph idx="1"/>
          </p:nvPr>
        </p:nvSpPr>
        <p:spPr>
          <a:xfrm>
            <a:off x="467544" y="1340768"/>
            <a:ext cx="8229600" cy="5256584"/>
          </a:xfrm>
        </p:spPr>
        <p:txBody>
          <a:bodyPr/>
          <a:lstStyle/>
          <a:p>
            <a:r>
              <a:rPr lang="en-IN" sz="2400" b="1" dirty="0"/>
              <a:t>FEBUARY 2017</a:t>
            </a:r>
            <a:endParaRPr lang="en-IN" sz="2400" dirty="0"/>
          </a:p>
          <a:p>
            <a:pPr lvl="1"/>
            <a:r>
              <a:rPr lang="en-IN" sz="2000" dirty="0"/>
              <a:t>Pharmacy dispensed the wrong medication to a patient.</a:t>
            </a:r>
          </a:p>
          <a:p>
            <a:pPr lvl="1"/>
            <a:r>
              <a:rPr lang="en-IN" sz="2000" dirty="0"/>
              <a:t>Incorrect and delayed reporting by the Lab</a:t>
            </a:r>
            <a:r>
              <a:rPr lang="en-IN" sz="2000" dirty="0" smtClean="0"/>
              <a:t>.</a:t>
            </a:r>
            <a:br>
              <a:rPr lang="en-IN" sz="2000" dirty="0" smtClean="0"/>
            </a:br>
            <a:endParaRPr lang="en-IN" sz="2000" dirty="0" smtClean="0"/>
          </a:p>
          <a:p>
            <a:pPr marL="274320" lvl="1" indent="0">
              <a:buNone/>
            </a:pPr>
            <a:endParaRPr lang="en-IN" sz="2000" dirty="0"/>
          </a:p>
          <a:p>
            <a:r>
              <a:rPr lang="en-IN" sz="2400" b="1" dirty="0"/>
              <a:t>MARCH 2017</a:t>
            </a:r>
            <a:endParaRPr lang="en-IN" sz="2400" dirty="0"/>
          </a:p>
          <a:p>
            <a:pPr lvl="1"/>
            <a:r>
              <a:rPr lang="en-IN" sz="2000" dirty="0"/>
              <a:t>Verbal order of </a:t>
            </a:r>
            <a:r>
              <a:rPr lang="en-IN" sz="2000" dirty="0" err="1"/>
              <a:t>Inj</a:t>
            </a:r>
            <a:r>
              <a:rPr lang="en-IN" sz="2000" dirty="0"/>
              <a:t> Tramadol was given to the OT Technician and nurse administered the </a:t>
            </a:r>
            <a:r>
              <a:rPr lang="en-IN" sz="2000" dirty="0" err="1"/>
              <a:t>Inj</a:t>
            </a:r>
            <a:r>
              <a:rPr lang="en-IN" sz="2000" dirty="0"/>
              <a:t>, without a written prescription.</a:t>
            </a:r>
          </a:p>
          <a:p>
            <a:pPr lvl="1"/>
            <a:r>
              <a:rPr lang="en-IN" sz="2000" dirty="0"/>
              <a:t>Patient fall in the </a:t>
            </a:r>
            <a:r>
              <a:rPr lang="en-IN" sz="2000" dirty="0" err="1"/>
              <a:t>Opthalmology</a:t>
            </a:r>
            <a:r>
              <a:rPr lang="en-IN" sz="2000" dirty="0"/>
              <a:t> OPD</a:t>
            </a:r>
          </a:p>
          <a:p>
            <a:pPr lvl="1"/>
            <a:r>
              <a:rPr lang="en-IN" sz="2000" dirty="0"/>
              <a:t>Male patient catheterization by a male OT technician.</a:t>
            </a:r>
          </a:p>
          <a:p>
            <a:pPr lvl="1"/>
            <a:r>
              <a:rPr lang="en-IN" sz="2000" dirty="0" err="1"/>
              <a:t>Color</a:t>
            </a:r>
            <a:r>
              <a:rPr lang="en-IN" sz="2000" dirty="0"/>
              <a:t> change in the medication on preparation of the injection before administration</a:t>
            </a:r>
            <a:r>
              <a:rPr lang="en-IN" sz="2000" dirty="0" smtClean="0"/>
              <a:t>.</a:t>
            </a:r>
            <a:endParaRPr lang="en-IN" sz="2000" dirty="0"/>
          </a:p>
        </p:txBody>
      </p:sp>
    </p:spTree>
    <p:extLst>
      <p:ext uri="{BB962C8B-B14F-4D97-AF65-F5344CB8AC3E}">
        <p14:creationId xmlns:p14="http://schemas.microsoft.com/office/powerpoint/2010/main" val="314496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0"/>
            <a:ext cx="8229600" cy="764704"/>
          </a:xfrm>
        </p:spPr>
        <p:txBody>
          <a:bodyPr>
            <a:normAutofit/>
          </a:bodyPr>
          <a:lstStyle/>
          <a:p>
            <a:pPr algn="ctr"/>
            <a:r>
              <a:rPr lang="en-US" sz="3200" dirty="0" smtClean="0"/>
              <a:t>ANALYSIS and RESULTS</a:t>
            </a:r>
            <a:endParaRPr lang="en-IN" sz="3200" dirty="0"/>
          </a:p>
        </p:txBody>
      </p:sp>
      <p:sp>
        <p:nvSpPr>
          <p:cNvPr id="3" name="Content Placeholder 2"/>
          <p:cNvSpPr>
            <a:spLocks noGrp="1"/>
          </p:cNvSpPr>
          <p:nvPr>
            <p:ph idx="1"/>
          </p:nvPr>
        </p:nvSpPr>
        <p:spPr>
          <a:xfrm>
            <a:off x="228600" y="990600"/>
            <a:ext cx="8458200" cy="5638800"/>
          </a:xfrm>
        </p:spPr>
        <p:txBody>
          <a:bodyPr>
            <a:normAutofit fontScale="92500" lnSpcReduction="10000"/>
          </a:bodyPr>
          <a:lstStyle/>
          <a:p>
            <a:r>
              <a:rPr lang="en-IN" sz="2400" b="1" dirty="0" smtClean="0"/>
              <a:t>MARCH 2017</a:t>
            </a:r>
          </a:p>
          <a:p>
            <a:pPr lvl="1"/>
            <a:r>
              <a:rPr lang="en-IN" sz="2200" dirty="0" smtClean="0"/>
              <a:t>Dislodgement of wall mounted Height measuring scale while measuring the height of a patient.</a:t>
            </a:r>
          </a:p>
          <a:p>
            <a:pPr lvl="1"/>
            <a:r>
              <a:rPr lang="en-IN" sz="2200" dirty="0" smtClean="0"/>
              <a:t>Route of injection administration not mentioned in the prescription.</a:t>
            </a:r>
          </a:p>
          <a:p>
            <a:pPr lvl="1"/>
            <a:r>
              <a:rPr lang="en-IN" sz="2200" dirty="0" smtClean="0"/>
              <a:t>Fault in the BP machine digital monitor</a:t>
            </a:r>
          </a:p>
          <a:p>
            <a:pPr marL="914400" lvl="2" indent="0">
              <a:buNone/>
            </a:pPr>
            <a:endParaRPr lang="en-US" sz="2000" dirty="0"/>
          </a:p>
          <a:p>
            <a:r>
              <a:rPr lang="en-IN" sz="2400" b="1" dirty="0"/>
              <a:t>APRIL 2017</a:t>
            </a:r>
            <a:endParaRPr lang="en-IN" sz="2400" dirty="0"/>
          </a:p>
          <a:p>
            <a:pPr lvl="1"/>
            <a:r>
              <a:rPr lang="en-IN" sz="2200" dirty="0"/>
              <a:t>Sodium hypochlorite splash in the eyes of the patient and the doctor during a dental procedure.</a:t>
            </a:r>
          </a:p>
          <a:p>
            <a:pPr lvl="1"/>
            <a:r>
              <a:rPr lang="en-IN" sz="2200" dirty="0"/>
              <a:t>Pharmacy dispensed and the nurses administered Inj. </a:t>
            </a:r>
            <a:r>
              <a:rPr lang="en-IN" sz="2200" dirty="0" err="1"/>
              <a:t>Levoflox</a:t>
            </a:r>
            <a:r>
              <a:rPr lang="en-IN" sz="2200" dirty="0"/>
              <a:t> instead of Inj. </a:t>
            </a:r>
            <a:r>
              <a:rPr lang="en-IN" sz="2200" dirty="0" err="1"/>
              <a:t>Oflox</a:t>
            </a:r>
            <a:r>
              <a:rPr lang="en-IN" sz="2200" dirty="0"/>
              <a:t> for 2 days. </a:t>
            </a:r>
          </a:p>
          <a:p>
            <a:pPr lvl="1"/>
            <a:r>
              <a:rPr lang="en-IN" sz="2200" dirty="0"/>
              <a:t>Inj. </a:t>
            </a:r>
            <a:r>
              <a:rPr lang="en-IN" sz="2200" dirty="0" err="1"/>
              <a:t>Tazact</a:t>
            </a:r>
            <a:r>
              <a:rPr lang="en-IN" sz="2200" dirty="0"/>
              <a:t> 4.5gm IV 8 hourly as advised by the doctor was administered only twice a day at home instead of thrice a day (8 hourly)</a:t>
            </a:r>
          </a:p>
          <a:p>
            <a:pPr lvl="1"/>
            <a:r>
              <a:rPr lang="en-IN" sz="2200" dirty="0"/>
              <a:t>Vaccine </a:t>
            </a:r>
            <a:r>
              <a:rPr lang="en-IN" sz="2200" dirty="0" err="1"/>
              <a:t>Menectra</a:t>
            </a:r>
            <a:r>
              <a:rPr lang="en-IN" sz="2200" dirty="0"/>
              <a:t> was administered to a wrong patient who had come for Vaccine for Hepatitis B.</a:t>
            </a:r>
          </a:p>
          <a:p>
            <a:pPr marL="971550" lvl="1" indent="-457200"/>
            <a:endParaRPr lang="en-IN" sz="2000" dirty="0" smtClean="0"/>
          </a:p>
          <a:p>
            <a:endParaRPr lang="en-IN" dirty="0"/>
          </a:p>
        </p:txBody>
      </p:sp>
    </p:spTree>
    <p:extLst>
      <p:ext uri="{BB962C8B-B14F-4D97-AF65-F5344CB8AC3E}">
        <p14:creationId xmlns:p14="http://schemas.microsoft.com/office/powerpoint/2010/main" val="1640962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50106"/>
          </a:xfrm>
        </p:spPr>
        <p:txBody>
          <a:bodyPr>
            <a:normAutofit/>
          </a:bodyPr>
          <a:lstStyle/>
          <a:p>
            <a:pPr algn="ctr"/>
            <a:r>
              <a:rPr lang="en-US" sz="3200" dirty="0" smtClean="0"/>
              <a:t>DISCUSSION</a:t>
            </a:r>
            <a:endParaRPr lang="en-IN" sz="3200" dirty="0"/>
          </a:p>
        </p:txBody>
      </p:sp>
      <p:sp>
        <p:nvSpPr>
          <p:cNvPr id="3" name="Content Placeholder 2"/>
          <p:cNvSpPr>
            <a:spLocks noGrp="1"/>
          </p:cNvSpPr>
          <p:nvPr>
            <p:ph idx="1"/>
          </p:nvPr>
        </p:nvSpPr>
        <p:spPr>
          <a:xfrm>
            <a:off x="457200" y="1124744"/>
            <a:ext cx="8229600" cy="5001419"/>
          </a:xfrm>
        </p:spPr>
        <p:txBody>
          <a:bodyPr/>
          <a:lstStyle/>
          <a:p>
            <a:pPr marL="342900" indent="-342900">
              <a:buFont typeface="Arial" pitchFamily="34" charset="0"/>
              <a:buChar char="•"/>
            </a:pPr>
            <a:r>
              <a:rPr lang="en-US" sz="2400" b="1" u="sng" dirty="0"/>
              <a:t>Process </a:t>
            </a:r>
            <a:r>
              <a:rPr lang="en-US" sz="2400" b="1" u="sng" dirty="0" smtClean="0"/>
              <a:t>deficiencies </a:t>
            </a:r>
          </a:p>
          <a:p>
            <a:pPr marL="0" indent="0">
              <a:buNone/>
            </a:pPr>
            <a:endParaRPr lang="en-US" b="1" u="sng" dirty="0" smtClean="0"/>
          </a:p>
          <a:p>
            <a:pPr lvl="1"/>
            <a:r>
              <a:rPr lang="en-US" dirty="0" smtClean="0"/>
              <a:t>Illegible handwriting in the Prescriptions</a:t>
            </a:r>
          </a:p>
          <a:p>
            <a:pPr lvl="1"/>
            <a:r>
              <a:rPr lang="en-US" dirty="0" smtClean="0"/>
              <a:t>High risk medications not segregated in the pharmacy</a:t>
            </a:r>
          </a:p>
          <a:p>
            <a:pPr lvl="1"/>
            <a:r>
              <a:rPr lang="en-US" dirty="0" smtClean="0"/>
              <a:t>Patient identification not done</a:t>
            </a:r>
          </a:p>
          <a:p>
            <a:pPr lvl="1"/>
            <a:r>
              <a:rPr lang="en-US" dirty="0" smtClean="0"/>
              <a:t>Verbal orders to OT Technician</a:t>
            </a:r>
          </a:p>
          <a:p>
            <a:pPr lvl="1"/>
            <a:r>
              <a:rPr lang="en-US" dirty="0" smtClean="0"/>
              <a:t>Lab reports not verified by the Microbiologist</a:t>
            </a:r>
          </a:p>
          <a:p>
            <a:pPr lvl="1"/>
            <a:r>
              <a:rPr lang="en-US" dirty="0" smtClean="0"/>
              <a:t>Incomplete prescriptions</a:t>
            </a:r>
          </a:p>
          <a:p>
            <a:pPr lvl="1"/>
            <a:r>
              <a:rPr lang="en-US" dirty="0" smtClean="0"/>
              <a:t>Dispensing errors</a:t>
            </a:r>
          </a:p>
          <a:p>
            <a:pPr lvl="1"/>
            <a:r>
              <a:rPr lang="en-US" dirty="0" smtClean="0"/>
              <a:t>Administration errors</a:t>
            </a:r>
          </a:p>
          <a:p>
            <a:pPr lvl="1"/>
            <a:r>
              <a:rPr lang="en-US" dirty="0" smtClean="0"/>
              <a:t>Examination Stools used for patients had wheels</a:t>
            </a:r>
          </a:p>
          <a:p>
            <a:pPr lvl="1"/>
            <a:endParaRPr lang="en-IN" dirty="0"/>
          </a:p>
        </p:txBody>
      </p:sp>
    </p:spTree>
    <p:extLst>
      <p:ext uri="{BB962C8B-B14F-4D97-AF65-F5344CB8AC3E}">
        <p14:creationId xmlns:p14="http://schemas.microsoft.com/office/powerpoint/2010/main" val="782830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ctr"/>
            <a:r>
              <a:rPr lang="en-US" sz="2800" dirty="0" smtClean="0"/>
              <a:t>RECOMMENDATIONS</a:t>
            </a:r>
            <a:endParaRPr lang="en-IN"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881097"/>
              </p:ext>
            </p:extLst>
          </p:nvPr>
        </p:nvGraphicFramePr>
        <p:xfrm>
          <a:off x="179509" y="1196751"/>
          <a:ext cx="8784979" cy="5328593"/>
        </p:xfrm>
        <a:graphic>
          <a:graphicData uri="http://schemas.openxmlformats.org/drawingml/2006/table">
            <a:tbl>
              <a:tblPr firstRow="1" bandRow="1">
                <a:tableStyleId>{46F890A9-2807-4EBB-B81D-B2AA78EC7F39}</a:tableStyleId>
              </a:tblPr>
              <a:tblGrid>
                <a:gridCol w="8784979"/>
              </a:tblGrid>
              <a:tr h="645324">
                <a:tc>
                  <a:txBody>
                    <a:bodyPr/>
                    <a:lstStyle/>
                    <a:p>
                      <a:r>
                        <a:rPr lang="en-IN" sz="2400" b="1" kern="1200" dirty="0" smtClean="0">
                          <a:solidFill>
                            <a:schemeClr val="tx1"/>
                          </a:solidFill>
                          <a:effectLst/>
                          <a:latin typeface="+mn-lt"/>
                          <a:ea typeface="+mn-ea"/>
                          <a:cs typeface="+mn-cs"/>
                        </a:rPr>
                        <a:t>PRESCRIPTIONS</a:t>
                      </a:r>
                      <a:endParaRPr lang="en-IN" sz="2400" dirty="0">
                        <a:solidFill>
                          <a:schemeClr val="tx1"/>
                        </a:solidFill>
                      </a:endParaRPr>
                    </a:p>
                  </a:txBody>
                  <a:tcPr/>
                </a:tc>
              </a:tr>
              <a:tr h="645323">
                <a:tc>
                  <a:txBody>
                    <a:bodyPr/>
                    <a:lstStyle/>
                    <a:p>
                      <a:r>
                        <a:rPr lang="en-IN" sz="2000" kern="1200" dirty="0" smtClean="0">
                          <a:solidFill>
                            <a:schemeClr val="dk1"/>
                          </a:solidFill>
                          <a:effectLst/>
                          <a:latin typeface="+mn-lt"/>
                          <a:ea typeface="+mn-ea"/>
                          <a:cs typeface="+mn-cs"/>
                        </a:rPr>
                        <a:t>Should be written in CAPITAL  LETTERS</a:t>
                      </a:r>
                      <a:endParaRPr lang="en-IN" sz="2000" dirty="0"/>
                    </a:p>
                  </a:txBody>
                  <a:tcPr/>
                </a:tc>
              </a:tr>
              <a:tr h="10815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sz="2000" kern="1200" dirty="0" smtClean="0">
                          <a:solidFill>
                            <a:schemeClr val="dk1"/>
                          </a:solidFill>
                          <a:effectLst/>
                          <a:latin typeface="+mn-lt"/>
                          <a:ea typeface="+mn-ea"/>
                          <a:cs typeface="+mn-cs"/>
                        </a:rPr>
                        <a:t>Should be printed using the EMR and hand written prescriptions should be avoided.</a:t>
                      </a:r>
                    </a:p>
                    <a:p>
                      <a:endParaRPr lang="en-IN" sz="2000" dirty="0"/>
                    </a:p>
                  </a:txBody>
                  <a:tcPr/>
                </a:tc>
              </a:tr>
              <a:tr h="1249799">
                <a:tc>
                  <a:txBody>
                    <a:bodyPr/>
                    <a:lstStyle/>
                    <a:p>
                      <a:r>
                        <a:rPr lang="en-IN" sz="2000" kern="1200" dirty="0" smtClean="0">
                          <a:solidFill>
                            <a:schemeClr val="dk1"/>
                          </a:solidFill>
                          <a:effectLst/>
                          <a:latin typeface="+mn-lt"/>
                          <a:ea typeface="+mn-ea"/>
                          <a:cs typeface="+mn-cs"/>
                        </a:rPr>
                        <a:t>Should be complete with Drug Name, Dose, Route, Rate, Frequency and Duration.</a:t>
                      </a:r>
                      <a:endParaRPr lang="en-IN" sz="2000" dirty="0"/>
                    </a:p>
                  </a:txBody>
                  <a:tcPr/>
                </a:tc>
              </a:tr>
              <a:tr h="784757">
                <a:tc>
                  <a:txBody>
                    <a:bodyPr/>
                    <a:lstStyle/>
                    <a:p>
                      <a:r>
                        <a:rPr lang="en-IN" sz="2000" kern="1200" dirty="0" smtClean="0">
                          <a:solidFill>
                            <a:schemeClr val="dk1"/>
                          </a:solidFill>
                          <a:effectLst/>
                          <a:latin typeface="+mn-lt"/>
                          <a:ea typeface="+mn-ea"/>
                          <a:cs typeface="+mn-cs"/>
                        </a:rPr>
                        <a:t>Change in prescription to be documented with date</a:t>
                      </a:r>
                      <a:endParaRPr lang="en-IN" sz="2000" dirty="0"/>
                    </a:p>
                  </a:txBody>
                  <a:tcPr/>
                </a:tc>
              </a:tr>
              <a:tr h="921890">
                <a:tc>
                  <a:txBody>
                    <a:bodyPr/>
                    <a:lstStyle/>
                    <a:p>
                      <a:pPr lvl="0"/>
                      <a:r>
                        <a:rPr lang="en-IN" sz="2000" kern="1200" dirty="0" smtClean="0">
                          <a:solidFill>
                            <a:schemeClr val="dk1"/>
                          </a:solidFill>
                          <a:effectLst/>
                          <a:latin typeface="+mn-lt"/>
                          <a:ea typeface="+mn-ea"/>
                          <a:cs typeface="+mn-cs"/>
                        </a:rPr>
                        <a:t>Cutting &amp; over-writing in the prescriptions should be avoided.</a:t>
                      </a:r>
                    </a:p>
                  </a:txBody>
                  <a:tcPr/>
                </a:tc>
              </a:tr>
            </a:tbl>
          </a:graphicData>
        </a:graphic>
      </p:graphicFrame>
    </p:spTree>
    <p:extLst>
      <p:ext uri="{BB962C8B-B14F-4D97-AF65-F5344CB8AC3E}">
        <p14:creationId xmlns:p14="http://schemas.microsoft.com/office/powerpoint/2010/main" val="166135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188640"/>
            <a:ext cx="8229600" cy="634082"/>
          </a:xfrm>
        </p:spPr>
        <p:txBody>
          <a:bodyPr>
            <a:normAutofit fontScale="90000"/>
          </a:bodyPr>
          <a:lstStyle/>
          <a:p>
            <a:pPr algn="ctr"/>
            <a:r>
              <a:rPr lang="en-US" dirty="0" smtClean="0"/>
              <a:t>RECOMMENDATIONS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5036086"/>
              </p:ext>
            </p:extLst>
          </p:nvPr>
        </p:nvGraphicFramePr>
        <p:xfrm>
          <a:off x="228600" y="980727"/>
          <a:ext cx="8610600" cy="5782926"/>
        </p:xfrm>
        <a:graphic>
          <a:graphicData uri="http://schemas.openxmlformats.org/drawingml/2006/table">
            <a:tbl>
              <a:tblPr firstRow="1" bandRow="1">
                <a:tableStyleId>{46F890A9-2807-4EBB-B81D-B2AA78EC7F39}</a:tableStyleId>
              </a:tblPr>
              <a:tblGrid>
                <a:gridCol w="8610600"/>
              </a:tblGrid>
              <a:tr h="627951">
                <a:tc>
                  <a:txBody>
                    <a:bodyPr/>
                    <a:lstStyle/>
                    <a:p>
                      <a:r>
                        <a:rPr lang="en-IN" sz="2400" b="1" kern="1200" dirty="0" smtClean="0">
                          <a:solidFill>
                            <a:schemeClr val="tx1"/>
                          </a:solidFill>
                          <a:effectLst/>
                          <a:latin typeface="+mn-lt"/>
                          <a:ea typeface="+mn-ea"/>
                          <a:cs typeface="+mn-cs"/>
                        </a:rPr>
                        <a:t>DISPENSING</a:t>
                      </a:r>
                      <a:endParaRPr lang="en-IN" sz="2400" dirty="0">
                        <a:solidFill>
                          <a:schemeClr val="tx1"/>
                        </a:solidFill>
                      </a:endParaRPr>
                    </a:p>
                  </a:txBody>
                  <a:tcPr/>
                </a:tc>
              </a:tr>
              <a:tr h="452170">
                <a:tc>
                  <a:txBody>
                    <a:bodyPr/>
                    <a:lstStyle/>
                    <a:p>
                      <a:r>
                        <a:rPr lang="en-IN" sz="2000" kern="1200" dirty="0" smtClean="0">
                          <a:solidFill>
                            <a:schemeClr val="dk1"/>
                          </a:solidFill>
                          <a:effectLst/>
                          <a:latin typeface="+mn-lt"/>
                          <a:ea typeface="+mn-ea"/>
                          <a:cs typeface="+mn-cs"/>
                        </a:rPr>
                        <a:t>Pharmacy should have a double check </a:t>
                      </a:r>
                      <a:endParaRPr lang="en-IN" sz="2000" dirty="0"/>
                    </a:p>
                  </a:txBody>
                  <a:tcPr/>
                </a:tc>
              </a:tr>
              <a:tr h="76032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sz="2000" kern="1200" dirty="0" smtClean="0">
                          <a:solidFill>
                            <a:schemeClr val="dk1"/>
                          </a:solidFill>
                          <a:effectLst/>
                          <a:latin typeface="+mn-lt"/>
                          <a:ea typeface="+mn-ea"/>
                          <a:cs typeface="+mn-cs"/>
                        </a:rPr>
                        <a:t>Pharmacy should never dispense the medication based on verbal communication by the nurse or the patient, rather should always ask for a prescription.</a:t>
                      </a:r>
                    </a:p>
                  </a:txBody>
                  <a:tcPr/>
                </a:tc>
              </a:tr>
              <a:tr h="75184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sz="2000" kern="1200" dirty="0" smtClean="0">
                          <a:solidFill>
                            <a:schemeClr val="dk1"/>
                          </a:solidFill>
                          <a:effectLst/>
                          <a:latin typeface="+mn-lt"/>
                          <a:ea typeface="+mn-ea"/>
                          <a:cs typeface="+mn-cs"/>
                        </a:rPr>
                        <a:t>Pharmacy staff should always get in touch with the consultant and confirm the dosage in case of any confusion.</a:t>
                      </a:r>
                    </a:p>
                  </a:txBody>
                  <a:tcPr/>
                </a:tc>
              </a:tr>
              <a:tr h="720080">
                <a:tc>
                  <a:txBody>
                    <a:bodyPr/>
                    <a:lstStyle/>
                    <a:p>
                      <a:r>
                        <a:rPr lang="en-IN" sz="2000" kern="1200" dirty="0" smtClean="0">
                          <a:solidFill>
                            <a:schemeClr val="dk1"/>
                          </a:solidFill>
                          <a:effectLst/>
                          <a:latin typeface="+mn-lt"/>
                          <a:ea typeface="+mn-ea"/>
                          <a:cs typeface="+mn-cs"/>
                        </a:rPr>
                        <a:t>Pharmacist who is billing the medication should countercheck the medication prior to billing</a:t>
                      </a:r>
                      <a:endParaRPr lang="en-IN" sz="2000" dirty="0"/>
                    </a:p>
                  </a:txBody>
                  <a:tcPr/>
                </a:tc>
              </a:tr>
              <a:tr h="360040">
                <a:tc>
                  <a:txBody>
                    <a:bodyPr/>
                    <a:lstStyle/>
                    <a:p>
                      <a:r>
                        <a:rPr lang="en-IN" sz="2000" kern="1200" dirty="0" smtClean="0">
                          <a:solidFill>
                            <a:schemeClr val="dk1"/>
                          </a:solidFill>
                          <a:effectLst/>
                          <a:latin typeface="+mn-lt"/>
                          <a:ea typeface="+mn-ea"/>
                          <a:cs typeface="+mn-cs"/>
                        </a:rPr>
                        <a:t>Bill should not be prepared by using the prescription</a:t>
                      </a:r>
                      <a:endParaRPr lang="en-IN" sz="2000" dirty="0"/>
                    </a:p>
                  </a:txBody>
                  <a:tcPr/>
                </a:tc>
              </a:tr>
              <a:tr h="654049">
                <a:tc>
                  <a:txBody>
                    <a:bodyPr/>
                    <a:lstStyle/>
                    <a:p>
                      <a:r>
                        <a:rPr lang="en-IN" sz="2000" kern="1200" dirty="0" smtClean="0">
                          <a:solidFill>
                            <a:schemeClr val="dk1"/>
                          </a:solidFill>
                          <a:effectLst/>
                          <a:latin typeface="+mn-lt"/>
                          <a:ea typeface="+mn-ea"/>
                          <a:cs typeface="+mn-cs"/>
                        </a:rPr>
                        <a:t>High risk medications should be stored separately and marked with red </a:t>
                      </a:r>
                      <a:r>
                        <a:rPr lang="en-IN" sz="2000" kern="1200" dirty="0" err="1" smtClean="0">
                          <a:solidFill>
                            <a:schemeClr val="dk1"/>
                          </a:solidFill>
                          <a:effectLst/>
                          <a:latin typeface="+mn-lt"/>
                          <a:ea typeface="+mn-ea"/>
                          <a:cs typeface="+mn-cs"/>
                        </a:rPr>
                        <a:t>colored</a:t>
                      </a:r>
                      <a:r>
                        <a:rPr lang="en-IN" sz="2000" kern="1200" dirty="0" smtClean="0">
                          <a:solidFill>
                            <a:schemeClr val="dk1"/>
                          </a:solidFill>
                          <a:effectLst/>
                          <a:latin typeface="+mn-lt"/>
                          <a:ea typeface="+mn-ea"/>
                          <a:cs typeface="+mn-cs"/>
                        </a:rPr>
                        <a:t> signage</a:t>
                      </a:r>
                      <a:endParaRPr lang="en-IN" sz="2800" dirty="0"/>
                    </a:p>
                  </a:txBody>
                  <a:tcPr/>
                </a:tc>
              </a:tr>
              <a:tr h="654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smtClean="0"/>
                        <a:t>Pharmacist should not issue the drug of the same batch no. in case any type of complaints like discoloration with any medications.</a:t>
                      </a:r>
                    </a:p>
                    <a:p>
                      <a:endParaRPr lang="en-IN" sz="2800" dirty="0"/>
                    </a:p>
                  </a:txBody>
                  <a:tcPr/>
                </a:tc>
              </a:tr>
            </a:tbl>
          </a:graphicData>
        </a:graphic>
      </p:graphicFrame>
    </p:spTree>
    <p:extLst>
      <p:ext uri="{BB962C8B-B14F-4D97-AF65-F5344CB8AC3E}">
        <p14:creationId xmlns:p14="http://schemas.microsoft.com/office/powerpoint/2010/main" val="70106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52400"/>
            <a:ext cx="8229600" cy="639762"/>
          </a:xfrm>
        </p:spPr>
        <p:txBody>
          <a:bodyPr>
            <a:normAutofit/>
          </a:bodyPr>
          <a:lstStyle/>
          <a:p>
            <a:pPr algn="ctr"/>
            <a:r>
              <a:rPr lang="en-US" sz="3200" dirty="0" smtClean="0"/>
              <a:t>RECOMMENDATIONS</a:t>
            </a:r>
            <a:endParaRPr lang="en-IN"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6341687"/>
              </p:ext>
            </p:extLst>
          </p:nvPr>
        </p:nvGraphicFramePr>
        <p:xfrm>
          <a:off x="304800" y="1057210"/>
          <a:ext cx="8382000" cy="5572190"/>
        </p:xfrm>
        <a:graphic>
          <a:graphicData uri="http://schemas.openxmlformats.org/drawingml/2006/table">
            <a:tbl>
              <a:tblPr firstRow="1" bandRow="1">
                <a:tableStyleId>{46F890A9-2807-4EBB-B81D-B2AA78EC7F39}</a:tableStyleId>
              </a:tblPr>
              <a:tblGrid>
                <a:gridCol w="8382000"/>
              </a:tblGrid>
              <a:tr h="780908">
                <a:tc>
                  <a:txBody>
                    <a:bodyPr/>
                    <a:lstStyle/>
                    <a:p>
                      <a:pPr lvl="0"/>
                      <a:r>
                        <a:rPr lang="en-IN" sz="2400" b="1" kern="1200" dirty="0" smtClean="0">
                          <a:solidFill>
                            <a:schemeClr val="tx1"/>
                          </a:solidFill>
                          <a:effectLst/>
                          <a:latin typeface="+mn-lt"/>
                          <a:ea typeface="+mn-ea"/>
                          <a:cs typeface="+mn-cs"/>
                        </a:rPr>
                        <a:t>ADMINISTRATION</a:t>
                      </a:r>
                      <a:endParaRPr lang="en-IN" sz="2400" b="1" kern="1200" dirty="0">
                        <a:solidFill>
                          <a:schemeClr val="tx1"/>
                        </a:solidFill>
                        <a:effectLst/>
                        <a:latin typeface="+mn-lt"/>
                        <a:ea typeface="+mn-ea"/>
                        <a:cs typeface="+mn-cs"/>
                      </a:endParaRPr>
                    </a:p>
                  </a:txBody>
                  <a:tcPr/>
                </a:tc>
              </a:tr>
              <a:tr h="1225389">
                <a:tc>
                  <a:txBody>
                    <a:bodyPr/>
                    <a:lstStyle/>
                    <a:p>
                      <a:pPr lvl="0"/>
                      <a:r>
                        <a:rPr lang="en-IN" sz="2000" b="0" kern="1200" dirty="0" smtClean="0">
                          <a:solidFill>
                            <a:schemeClr val="dk1"/>
                          </a:solidFill>
                          <a:effectLst/>
                          <a:latin typeface="+mn-lt"/>
                          <a:ea typeface="+mn-ea"/>
                          <a:cs typeface="+mn-cs"/>
                        </a:rPr>
                        <a:t>The nurse should identify the patient as well as the medication brought by him with the doctor’s prescription before administration of the medication.</a:t>
                      </a:r>
                      <a:endParaRPr lang="en-IN" sz="1800" b="0" kern="1200" dirty="0">
                        <a:solidFill>
                          <a:schemeClr val="dk1"/>
                        </a:solidFill>
                        <a:effectLst/>
                        <a:latin typeface="+mn-lt"/>
                        <a:ea typeface="+mn-ea"/>
                        <a:cs typeface="+mn-cs"/>
                      </a:endParaRPr>
                    </a:p>
                  </a:txBody>
                  <a:tcPr/>
                </a:tc>
              </a:tr>
              <a:tr h="1383025">
                <a:tc>
                  <a:txBody>
                    <a:bodyPr/>
                    <a:lstStyle/>
                    <a:p>
                      <a:pPr lvl="0"/>
                      <a:r>
                        <a:rPr lang="en-IN" sz="2000" b="0" kern="1200" dirty="0" smtClean="0">
                          <a:solidFill>
                            <a:schemeClr val="dk1"/>
                          </a:solidFill>
                          <a:effectLst/>
                          <a:latin typeface="+mn-lt"/>
                          <a:ea typeface="+mn-ea"/>
                          <a:cs typeface="+mn-cs"/>
                        </a:rPr>
                        <a:t>The nurse should contact the physician if no prescription is available.</a:t>
                      </a:r>
                      <a:endParaRPr lang="en-IN" sz="2000" b="0" kern="1200" dirty="0">
                        <a:solidFill>
                          <a:schemeClr val="dk1"/>
                        </a:solidFill>
                        <a:effectLst/>
                        <a:latin typeface="+mn-lt"/>
                        <a:ea typeface="+mn-ea"/>
                        <a:cs typeface="+mn-cs"/>
                      </a:endParaRPr>
                    </a:p>
                  </a:txBody>
                  <a:tcPr/>
                </a:tc>
              </a:tr>
              <a:tr h="1225389">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chemeClr val="dk1"/>
                          </a:solidFill>
                          <a:effectLst/>
                          <a:latin typeface="+mn-lt"/>
                          <a:ea typeface="+mn-ea"/>
                          <a:cs typeface="+mn-cs"/>
                        </a:rPr>
                        <a:t>All the medications administered should be documented in the Medication Administration Register with the details of patient, medication, time and person giving medication.</a:t>
                      </a:r>
                      <a:endParaRPr lang="en-IN" sz="2800" b="0" kern="1200" dirty="0" smtClean="0">
                        <a:solidFill>
                          <a:schemeClr val="dk1"/>
                        </a:solidFill>
                        <a:effectLst/>
                        <a:latin typeface="+mn-lt"/>
                        <a:ea typeface="+mn-ea"/>
                        <a:cs typeface="+mn-cs"/>
                      </a:endParaRPr>
                    </a:p>
                  </a:txBody>
                  <a:tcPr/>
                </a:tc>
              </a:tr>
              <a:tr h="957479">
                <a:tc>
                  <a:txBody>
                    <a:bodyPr/>
                    <a:lstStyle/>
                    <a:p>
                      <a:pPr lvl="0"/>
                      <a:r>
                        <a:rPr lang="en-IN" sz="2000" b="0" kern="1200" dirty="0" smtClean="0">
                          <a:solidFill>
                            <a:schemeClr val="dk1"/>
                          </a:solidFill>
                          <a:effectLst/>
                          <a:latin typeface="+mn-lt"/>
                          <a:ea typeface="+mn-ea"/>
                          <a:cs typeface="+mn-cs"/>
                        </a:rPr>
                        <a:t>Labelling of the vaccines and the syringes should be done and cross checked before administration.</a:t>
                      </a:r>
                      <a:endParaRPr lang="en-IN" sz="1800" b="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43752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305800" cy="706090"/>
          </a:xfrm>
        </p:spPr>
        <p:txBody>
          <a:bodyPr>
            <a:normAutofit/>
          </a:bodyPr>
          <a:lstStyle/>
          <a:p>
            <a:pPr algn="ctr"/>
            <a:r>
              <a:rPr lang="en-US" sz="3200" dirty="0" smtClean="0"/>
              <a:t>RECOMMENDATIONS</a:t>
            </a:r>
            <a:endParaRPr lang="en-IN"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822165"/>
              </p:ext>
            </p:extLst>
          </p:nvPr>
        </p:nvGraphicFramePr>
        <p:xfrm>
          <a:off x="304800" y="1066800"/>
          <a:ext cx="8534400" cy="5504655"/>
        </p:xfrm>
        <a:graphic>
          <a:graphicData uri="http://schemas.openxmlformats.org/drawingml/2006/table">
            <a:tbl>
              <a:tblPr firstRow="1" bandRow="1">
                <a:tableStyleId>{46F890A9-2807-4EBB-B81D-B2AA78EC7F39}</a:tableStyleId>
              </a:tblPr>
              <a:tblGrid>
                <a:gridCol w="8534400"/>
              </a:tblGrid>
              <a:tr h="917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kern="1200" dirty="0" smtClean="0">
                          <a:solidFill>
                            <a:schemeClr val="tx1"/>
                          </a:solidFill>
                          <a:effectLst/>
                          <a:latin typeface="+mn-lt"/>
                          <a:ea typeface="+mn-ea"/>
                          <a:cs typeface="+mn-cs"/>
                        </a:rPr>
                        <a:t>VERBAL ORDERS</a:t>
                      </a:r>
                    </a:p>
                    <a:p>
                      <a:endParaRPr lang="en-IN" sz="2400" dirty="0"/>
                    </a:p>
                  </a:txBody>
                  <a:tcPr/>
                </a:tc>
              </a:tr>
              <a:tr h="91789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sz="2000" kern="1200" dirty="0" smtClean="0">
                          <a:solidFill>
                            <a:schemeClr val="dk1"/>
                          </a:solidFill>
                          <a:effectLst/>
                          <a:latin typeface="+mn-lt"/>
                          <a:ea typeface="+mn-ea"/>
                          <a:cs typeface="+mn-cs"/>
                        </a:rPr>
                        <a:t>Verbal orders to be given by a physician to another physician only.</a:t>
                      </a:r>
                    </a:p>
                    <a:p>
                      <a:endParaRPr lang="en-IN" sz="2000" dirty="0"/>
                    </a:p>
                  </a:txBody>
                  <a:tcPr/>
                </a:tc>
              </a:tr>
              <a:tr h="131128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sz="2000" kern="1200" dirty="0" smtClean="0">
                          <a:solidFill>
                            <a:schemeClr val="dk1"/>
                          </a:solidFill>
                          <a:effectLst/>
                          <a:latin typeface="+mn-lt"/>
                          <a:ea typeface="+mn-ea"/>
                          <a:cs typeface="+mn-cs"/>
                        </a:rPr>
                        <a:t>Verbal orders should be given to nurses in emergency only &amp; will be documented ASAP</a:t>
                      </a:r>
                    </a:p>
                    <a:p>
                      <a:endParaRPr lang="en-IN" sz="2000" dirty="0"/>
                    </a:p>
                  </a:txBody>
                  <a:tcPr/>
                </a:tc>
              </a:tr>
              <a:tr h="1178788">
                <a:tc>
                  <a:txBody>
                    <a:bodyPr/>
                    <a:lstStyle/>
                    <a:p>
                      <a:pPr lvl="0"/>
                      <a:r>
                        <a:rPr lang="en-IN" sz="2000" kern="1200" dirty="0" smtClean="0">
                          <a:solidFill>
                            <a:schemeClr val="dk1"/>
                          </a:solidFill>
                          <a:effectLst/>
                          <a:latin typeface="+mn-lt"/>
                          <a:ea typeface="+mn-ea"/>
                          <a:cs typeface="+mn-cs"/>
                        </a:rPr>
                        <a:t>Verbal orders should always be read back and verified with the doctor before administration.</a:t>
                      </a:r>
                      <a:endParaRPr lang="en-IN" sz="2000" kern="1200" dirty="0">
                        <a:solidFill>
                          <a:schemeClr val="dk1"/>
                        </a:solidFill>
                        <a:effectLst/>
                        <a:latin typeface="+mn-lt"/>
                        <a:ea typeface="+mn-ea"/>
                        <a:cs typeface="+mn-cs"/>
                      </a:endParaRPr>
                    </a:p>
                  </a:txBody>
                  <a:tcPr/>
                </a:tc>
              </a:tr>
              <a:tr h="1178788">
                <a:tc>
                  <a:txBody>
                    <a:bodyPr/>
                    <a:lstStyle/>
                    <a:p>
                      <a:pPr lvl="0"/>
                      <a:r>
                        <a:rPr lang="en-IN" sz="2000" kern="1200" dirty="0" smtClean="0">
                          <a:solidFill>
                            <a:schemeClr val="dk1"/>
                          </a:solidFill>
                          <a:effectLst/>
                          <a:latin typeface="+mn-lt"/>
                          <a:ea typeface="+mn-ea"/>
                          <a:cs typeface="+mn-cs"/>
                        </a:rPr>
                        <a:t>Verbal orders should be documented and countersigned by the doctor.</a:t>
                      </a:r>
                      <a:endParaRPr lang="en-IN" sz="20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2284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2800" b="1" dirty="0" smtClean="0">
                <a:solidFill>
                  <a:srgbClr val="C00000"/>
                </a:solidFill>
                <a:latin typeface="+mn-lt"/>
                <a:ea typeface="+mn-ea"/>
                <a:cs typeface="+mn-cs"/>
              </a:rPr>
              <a:t>INTRODUCTION</a:t>
            </a:r>
            <a:endParaRPr lang="en-US" sz="2800" b="1" dirty="0">
              <a:solidFill>
                <a:srgbClr val="C00000"/>
              </a:solidFill>
              <a:latin typeface="+mn-lt"/>
              <a:ea typeface="+mn-ea"/>
              <a:cs typeface="+mn-cs"/>
            </a:endParaRPr>
          </a:p>
        </p:txBody>
      </p:sp>
      <p:sp>
        <p:nvSpPr>
          <p:cNvPr id="3" name="Content Placeholder 2"/>
          <p:cNvSpPr>
            <a:spLocks noGrp="1"/>
          </p:cNvSpPr>
          <p:nvPr>
            <p:ph sz="quarter" idx="1"/>
          </p:nvPr>
        </p:nvSpPr>
        <p:spPr>
          <a:xfrm>
            <a:off x="152400" y="1306310"/>
            <a:ext cx="8435280" cy="5572472"/>
          </a:xfrm>
        </p:spPr>
        <p:txBody>
          <a:bodyPr>
            <a:normAutofit/>
          </a:bodyPr>
          <a:lstStyle/>
          <a:p>
            <a:pPr marL="274320" indent="-274320" algn="just" eaLnBrk="1" hangingPunct="1">
              <a:spcAft>
                <a:spcPts val="0"/>
              </a:spcAft>
              <a:buClr>
                <a:schemeClr val="accent3"/>
              </a:buClr>
              <a:buSzPct val="95000"/>
              <a:buFont typeface="Wingdings 2"/>
              <a:buChar char=""/>
            </a:pPr>
            <a:r>
              <a:rPr lang="en-US" altLang="en-US" b="0" dirty="0" smtClean="0">
                <a:ea typeface="+mn-ea"/>
                <a:cs typeface="Times New Roman" pitchFamily="18" charset="0"/>
              </a:rPr>
              <a:t>Aakash Healthcare is a Private Limited Company (AHPL). It was incorporated on 19th November, 2013, and </a:t>
            </a:r>
            <a:r>
              <a:rPr lang="en-IN" b="0" dirty="0" smtClean="0">
                <a:ea typeface="+mn-ea"/>
                <a:cs typeface="Times New Roman" pitchFamily="18" charset="0"/>
              </a:rPr>
              <a:t>is </a:t>
            </a:r>
            <a:r>
              <a:rPr lang="en-IN" b="0" dirty="0">
                <a:ea typeface="+mn-ea"/>
                <a:cs typeface="Times New Roman" pitchFamily="18" charset="0"/>
              </a:rPr>
              <a:t>a subsidiary of the prestigious Aakash </a:t>
            </a:r>
            <a:r>
              <a:rPr lang="en-IN" b="0" dirty="0" smtClean="0">
                <a:ea typeface="+mn-ea"/>
                <a:cs typeface="Times New Roman" pitchFamily="18" charset="0"/>
              </a:rPr>
              <a:t>Group (AESPL), </a:t>
            </a:r>
            <a:r>
              <a:rPr lang="en-IN" b="0" dirty="0">
                <a:ea typeface="+mn-ea"/>
                <a:cs typeface="Times New Roman" pitchFamily="18" charset="0"/>
              </a:rPr>
              <a:t>and is a state of the art healthcare facility and the first smart hospital in South – West Delhi. </a:t>
            </a:r>
            <a:endParaRPr lang="en-IN" b="0" dirty="0" smtClean="0">
              <a:ea typeface="+mn-ea"/>
              <a:cs typeface="Times New Roman" pitchFamily="18" charset="0"/>
            </a:endParaRPr>
          </a:p>
          <a:p>
            <a:pPr marL="274320" indent="-274320" algn="just" eaLnBrk="1" hangingPunct="1">
              <a:spcAft>
                <a:spcPts val="0"/>
              </a:spcAft>
              <a:buClr>
                <a:schemeClr val="accent3"/>
              </a:buClr>
              <a:buSzPct val="95000"/>
              <a:buFont typeface="Wingdings 2"/>
              <a:buChar char=""/>
            </a:pPr>
            <a:r>
              <a:rPr lang="en-IN" b="0" dirty="0" smtClean="0">
                <a:ea typeface="+mn-ea"/>
                <a:cs typeface="Times New Roman" pitchFamily="18" charset="0"/>
              </a:rPr>
              <a:t>Dr</a:t>
            </a:r>
            <a:r>
              <a:rPr lang="en-IN" b="0" dirty="0">
                <a:ea typeface="+mn-ea"/>
                <a:cs typeface="Times New Roman" pitchFamily="18" charset="0"/>
              </a:rPr>
              <a:t>. Aashish Chaudhry the founder and Managing Director of Aakash Healthcare is a celebrated orthopaedic surgeon, having performed innumerable successful orthopaedic surgeries, giving agility and the ease of movement to the incapacitated. </a:t>
            </a:r>
            <a:r>
              <a:rPr lang="en-IN" b="0" dirty="0" smtClean="0">
                <a:ea typeface="+mn-ea"/>
                <a:cs typeface="Times New Roman" pitchFamily="18" charset="0"/>
              </a:rPr>
              <a:t>Dr. Chaudhry </a:t>
            </a:r>
            <a:r>
              <a:rPr lang="en-IN" b="0" dirty="0">
                <a:ea typeface="+mn-ea"/>
                <a:cs typeface="Times New Roman" pitchFamily="18" charset="0"/>
              </a:rPr>
              <a:t>aims to make Aakash Healthcare ‘the healthcare destination’ for all your health </a:t>
            </a:r>
            <a:r>
              <a:rPr lang="en-IN" b="0" dirty="0" smtClean="0">
                <a:ea typeface="+mn-ea"/>
                <a:cs typeface="Times New Roman" pitchFamily="18" charset="0"/>
              </a:rPr>
              <a:t>concerns.</a:t>
            </a:r>
          </a:p>
          <a:p>
            <a:pPr marL="274320" indent="-274320" algn="just" eaLnBrk="1" hangingPunct="1">
              <a:spcAft>
                <a:spcPts val="0"/>
              </a:spcAft>
              <a:buClr>
                <a:schemeClr val="accent3"/>
              </a:buClr>
              <a:buSzPct val="95000"/>
              <a:buFont typeface="Wingdings 2"/>
              <a:buChar char=""/>
            </a:pPr>
            <a:r>
              <a:rPr lang="en-IN" b="0" dirty="0" smtClean="0">
                <a:ea typeface="+mn-ea"/>
                <a:cs typeface="Times New Roman" pitchFamily="18" charset="0"/>
              </a:rPr>
              <a:t>Aakash </a:t>
            </a:r>
            <a:r>
              <a:rPr lang="en-IN" b="0" dirty="0">
                <a:ea typeface="+mn-ea"/>
                <a:cs typeface="Times New Roman" pitchFamily="18" charset="0"/>
              </a:rPr>
              <a:t>Healthcare is ready to set new millstones in the healthcare segment, offering unrivalled healthcare services for the people of Dwarka and surrounding </a:t>
            </a:r>
            <a:r>
              <a:rPr lang="en-IN" b="0" dirty="0" smtClean="0">
                <a:ea typeface="+mn-ea"/>
                <a:cs typeface="Times New Roman" pitchFamily="18" charset="0"/>
              </a:rPr>
              <a:t>areas.</a:t>
            </a:r>
          </a:p>
          <a:p>
            <a:pPr marL="274320" indent="-274320" algn="just" eaLnBrk="1" hangingPunct="1">
              <a:spcAft>
                <a:spcPts val="0"/>
              </a:spcAft>
              <a:buClr>
                <a:schemeClr val="accent3"/>
              </a:buClr>
              <a:buSzPct val="95000"/>
              <a:buFont typeface="Wingdings 2"/>
              <a:buChar char=""/>
            </a:pPr>
            <a:endParaRPr lang="en-IN" b="0" dirty="0" smtClean="0">
              <a:ea typeface="+mn-ea"/>
              <a:cs typeface="Times New Roman" pitchFamily="18" charset="0"/>
            </a:endParaRPr>
          </a:p>
          <a:p>
            <a:pPr marL="274320" indent="-274320" algn="just" eaLnBrk="1" hangingPunct="1">
              <a:spcAft>
                <a:spcPts val="0"/>
              </a:spcAft>
              <a:buClr>
                <a:schemeClr val="accent3"/>
              </a:buClr>
              <a:buSzPct val="95000"/>
              <a:buFont typeface="Wingdings 2"/>
              <a:buChar char=""/>
            </a:pPr>
            <a:endParaRPr lang="en-US" b="0" dirty="0">
              <a:ea typeface="+mn-ea"/>
              <a:cs typeface="Times New Roman" pitchFamily="18" charset="0"/>
            </a:endParaRPr>
          </a:p>
          <a:p>
            <a:pPr marL="274320" indent="-274320" algn="just" eaLnBrk="1" hangingPunct="1">
              <a:spcAft>
                <a:spcPts val="0"/>
              </a:spcAft>
              <a:buClr>
                <a:schemeClr val="accent3"/>
              </a:buClr>
              <a:buSzPct val="95000"/>
              <a:buFont typeface="Wingdings 2"/>
              <a:buChar char=""/>
            </a:pPr>
            <a:endParaRPr lang="en-US" altLang="en-US" b="0" dirty="0" smtClean="0">
              <a:ea typeface="+mn-ea"/>
              <a:cs typeface="Times New Roman" pitchFamily="18" charset="0"/>
            </a:endParaRPr>
          </a:p>
        </p:txBody>
      </p:sp>
    </p:spTree>
    <p:extLst>
      <p:ext uri="{BB962C8B-B14F-4D97-AF65-F5344CB8AC3E}">
        <p14:creationId xmlns:p14="http://schemas.microsoft.com/office/powerpoint/2010/main" val="3735310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50106"/>
          </a:xfrm>
        </p:spPr>
        <p:txBody>
          <a:bodyPr>
            <a:normAutofit/>
          </a:bodyPr>
          <a:lstStyle/>
          <a:p>
            <a:pPr algn="ctr"/>
            <a:r>
              <a:rPr lang="en-US" sz="3200" dirty="0" smtClean="0"/>
              <a:t>RECOMMENDATIONS</a:t>
            </a:r>
            <a:endParaRPr lang="en-IN" sz="3200" dirty="0"/>
          </a:p>
        </p:txBody>
      </p:sp>
      <p:sp>
        <p:nvSpPr>
          <p:cNvPr id="3" name="Content Placeholder 2"/>
          <p:cNvSpPr>
            <a:spLocks noGrp="1"/>
          </p:cNvSpPr>
          <p:nvPr>
            <p:ph idx="1"/>
          </p:nvPr>
        </p:nvSpPr>
        <p:spPr>
          <a:xfrm>
            <a:off x="457200" y="1295400"/>
            <a:ext cx="8229600" cy="5246043"/>
          </a:xfrm>
        </p:spPr>
        <p:txBody>
          <a:bodyPr/>
          <a:lstStyle/>
          <a:p>
            <a:pPr marL="342900" lvl="0" indent="-342900">
              <a:buFont typeface="Arial" pitchFamily="34" charset="0"/>
              <a:buChar char="•"/>
            </a:pPr>
            <a:r>
              <a:rPr lang="en-IN" b="1" dirty="0"/>
              <a:t>HAZARDOUS SPLASHES/ SPILLS</a:t>
            </a:r>
          </a:p>
          <a:p>
            <a:pPr lvl="1"/>
            <a:r>
              <a:rPr lang="en-IN" sz="2000" dirty="0"/>
              <a:t>Personal Protective </a:t>
            </a:r>
            <a:r>
              <a:rPr lang="en-IN" sz="2000" dirty="0" err="1"/>
              <a:t>equipments</a:t>
            </a:r>
            <a:r>
              <a:rPr lang="en-IN" sz="2000" dirty="0"/>
              <a:t> should be used for procedures that can cause dangerous splashes.</a:t>
            </a:r>
          </a:p>
          <a:p>
            <a:pPr lvl="1"/>
            <a:r>
              <a:rPr lang="en-IN" sz="2000" dirty="0"/>
              <a:t>MSDS for all hazardous materials should be available in all the departments</a:t>
            </a:r>
          </a:p>
          <a:p>
            <a:pPr marL="0" indent="0">
              <a:buNone/>
            </a:pPr>
            <a:r>
              <a:rPr lang="en-IN" sz="2400" dirty="0"/>
              <a:t> </a:t>
            </a:r>
          </a:p>
          <a:p>
            <a:pPr marL="342900" lvl="0" indent="-342900">
              <a:buFont typeface="Arial" pitchFamily="34" charset="0"/>
              <a:buChar char="•"/>
            </a:pPr>
            <a:r>
              <a:rPr lang="en-IN" b="1" dirty="0"/>
              <a:t>WRONG REPORTS: </a:t>
            </a:r>
          </a:p>
          <a:p>
            <a:pPr lvl="1"/>
            <a:r>
              <a:rPr lang="en-IN" sz="2000" dirty="0"/>
              <a:t>The X-Ray should be matched with the patient’s name and UHID in OPD.</a:t>
            </a:r>
          </a:p>
          <a:p>
            <a:pPr lvl="1"/>
            <a:r>
              <a:rPr lang="en-IN" sz="2000" dirty="0"/>
              <a:t>Staff should be more careful while sending attachments of Radiographic images through email.</a:t>
            </a:r>
          </a:p>
          <a:p>
            <a:endParaRPr lang="en-IN" dirty="0"/>
          </a:p>
        </p:txBody>
      </p:sp>
    </p:spTree>
    <p:extLst>
      <p:ext uri="{BB962C8B-B14F-4D97-AF65-F5344CB8AC3E}">
        <p14:creationId xmlns:p14="http://schemas.microsoft.com/office/powerpoint/2010/main" val="778835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562074"/>
          </a:xfrm>
        </p:spPr>
        <p:txBody>
          <a:bodyPr>
            <a:normAutofit fontScale="90000"/>
          </a:bodyPr>
          <a:lstStyle/>
          <a:p>
            <a:pPr algn="ctr"/>
            <a:r>
              <a:rPr lang="en-US" dirty="0" smtClean="0"/>
              <a:t>RECOMMENDATIONS</a:t>
            </a:r>
            <a:endParaRPr lang="en-IN" dirty="0"/>
          </a:p>
        </p:txBody>
      </p:sp>
      <p:sp>
        <p:nvSpPr>
          <p:cNvPr id="3" name="Content Placeholder 2"/>
          <p:cNvSpPr>
            <a:spLocks noGrp="1"/>
          </p:cNvSpPr>
          <p:nvPr>
            <p:ph idx="1"/>
          </p:nvPr>
        </p:nvSpPr>
        <p:spPr>
          <a:xfrm>
            <a:off x="304800" y="1066800"/>
            <a:ext cx="8458200" cy="5562600"/>
          </a:xfrm>
        </p:spPr>
        <p:txBody>
          <a:bodyPr>
            <a:normAutofit/>
          </a:bodyPr>
          <a:lstStyle/>
          <a:p>
            <a:pPr marL="342900" indent="-342900">
              <a:buFont typeface="Arial" pitchFamily="34" charset="0"/>
              <a:buChar char="•"/>
            </a:pPr>
            <a:r>
              <a:rPr lang="en-IN" b="1" dirty="0"/>
              <a:t>LAB REPORTS DELAY</a:t>
            </a:r>
            <a:r>
              <a:rPr lang="en-IN" dirty="0"/>
              <a:t>:</a:t>
            </a:r>
            <a:endParaRPr lang="en-IN" sz="2800" dirty="0"/>
          </a:p>
          <a:p>
            <a:pPr lvl="1"/>
            <a:r>
              <a:rPr lang="en-IN" sz="2000" dirty="0"/>
              <a:t>The microbiologist should do the verification of report in all the cases when she is present in the hospital.</a:t>
            </a:r>
          </a:p>
          <a:p>
            <a:pPr lvl="1"/>
            <a:r>
              <a:rPr lang="en-IN" sz="2000" dirty="0"/>
              <a:t>The microbiologist should not depend on outside report to avoid bias from the outsourced report</a:t>
            </a:r>
            <a:r>
              <a:rPr lang="en-IN" sz="2000" dirty="0" smtClean="0"/>
              <a:t>.</a:t>
            </a:r>
            <a:endParaRPr lang="en-US" sz="2000" dirty="0"/>
          </a:p>
          <a:p>
            <a:pPr marL="342900" lvl="0" indent="-342900">
              <a:lnSpc>
                <a:spcPct val="150000"/>
              </a:lnSpc>
              <a:buFont typeface="Arial" pitchFamily="34" charset="0"/>
              <a:buChar char="•"/>
            </a:pPr>
            <a:r>
              <a:rPr lang="en-IN" sz="2000" b="0" dirty="0" smtClean="0"/>
              <a:t>Chairs with wheel lock /  chairs without wheels or examination stool without wheels should be provided for patients in OPD chambers</a:t>
            </a:r>
          </a:p>
          <a:p>
            <a:pPr marL="342900" lvl="0" indent="-342900">
              <a:lnSpc>
                <a:spcPct val="150000"/>
              </a:lnSpc>
              <a:buFont typeface="Arial" pitchFamily="34" charset="0"/>
              <a:buChar char="•"/>
            </a:pPr>
            <a:r>
              <a:rPr lang="en-IN" sz="2000" b="0" dirty="0" smtClean="0"/>
              <a:t>Female nurses are not restricted from doing Male catheterization. </a:t>
            </a:r>
          </a:p>
          <a:p>
            <a:pPr marL="342900" lvl="0" indent="-342900">
              <a:lnSpc>
                <a:spcPct val="150000"/>
              </a:lnSpc>
              <a:buFont typeface="Arial" pitchFamily="34" charset="0"/>
              <a:buChar char="•"/>
            </a:pPr>
            <a:r>
              <a:rPr lang="en-IN" sz="2000" b="0" dirty="0" smtClean="0"/>
              <a:t>A technician can perform male catheterization on doctors’ orders if he / she is certified to do this based on his competency.</a:t>
            </a:r>
          </a:p>
          <a:p>
            <a:pPr>
              <a:lnSpc>
                <a:spcPct val="150000"/>
              </a:lnSpc>
            </a:pPr>
            <a:endParaRPr lang="en-IN" dirty="0"/>
          </a:p>
          <a:p>
            <a:pPr>
              <a:lnSpc>
                <a:spcPct val="150000"/>
              </a:lnSpc>
            </a:pPr>
            <a:endParaRPr lang="en-IN" sz="2400" dirty="0"/>
          </a:p>
        </p:txBody>
      </p:sp>
    </p:spTree>
    <p:extLst>
      <p:ext uri="{BB962C8B-B14F-4D97-AF65-F5344CB8AC3E}">
        <p14:creationId xmlns:p14="http://schemas.microsoft.com/office/powerpoint/2010/main" val="113725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5791200" cy="685800"/>
          </a:xfrm>
        </p:spPr>
        <p:txBody>
          <a:bodyPr>
            <a:normAutofit/>
          </a:bodyPr>
          <a:lstStyle/>
          <a:p>
            <a:r>
              <a:rPr lang="en-US" sz="3200" dirty="0"/>
              <a:t>RECOMMENDATIONS</a:t>
            </a:r>
            <a:endParaRPr lang="en-IN" sz="3200" b="1" dirty="0"/>
          </a:p>
        </p:txBody>
      </p:sp>
      <p:sp>
        <p:nvSpPr>
          <p:cNvPr id="3" name="Content Placeholder 2"/>
          <p:cNvSpPr>
            <a:spLocks noGrp="1"/>
          </p:cNvSpPr>
          <p:nvPr>
            <p:ph idx="1"/>
          </p:nvPr>
        </p:nvSpPr>
        <p:spPr>
          <a:xfrm>
            <a:off x="76200" y="1143000"/>
            <a:ext cx="8763000" cy="5486400"/>
          </a:xfrm>
        </p:spPr>
        <p:txBody>
          <a:bodyPr>
            <a:normAutofit/>
          </a:bodyPr>
          <a:lstStyle/>
          <a:p>
            <a:pPr marL="342900" indent="-342900">
              <a:buFont typeface="Wingdings" pitchFamily="2" charset="2"/>
              <a:buChar char="Ø"/>
            </a:pPr>
            <a:r>
              <a:rPr lang="en-US" u="sng" dirty="0"/>
              <a:t>Corrective and preventive actions to eliminate process deficiencies</a:t>
            </a:r>
            <a:endParaRPr lang="en-IN" dirty="0"/>
          </a:p>
          <a:p>
            <a:pPr lvl="1"/>
            <a:r>
              <a:rPr lang="en-IN" b="0" dirty="0"/>
              <a:t>Regular </a:t>
            </a:r>
            <a:r>
              <a:rPr lang="en-IN" b="0" dirty="0" smtClean="0"/>
              <a:t>trainings </a:t>
            </a:r>
            <a:r>
              <a:rPr lang="en-IN" b="0" dirty="0"/>
              <a:t>and Changes in Processes and Policies would address all the reasons to prevent recurrence of the events and to reduce the incidence of new events.</a:t>
            </a:r>
          </a:p>
          <a:p>
            <a:pPr lvl="1"/>
            <a:r>
              <a:rPr lang="en-IN" b="0" dirty="0"/>
              <a:t>Policies and Procedures on the following were to be formulated and put in place to prevent the recurrence of the events:</a:t>
            </a:r>
          </a:p>
          <a:p>
            <a:pPr lvl="2"/>
            <a:r>
              <a:rPr lang="en-IN" dirty="0"/>
              <a:t>Policy on Patient Identification</a:t>
            </a:r>
          </a:p>
          <a:p>
            <a:pPr lvl="2"/>
            <a:r>
              <a:rPr lang="en-IN" dirty="0"/>
              <a:t>Policy on High risk medication storage and use</a:t>
            </a:r>
          </a:p>
          <a:p>
            <a:pPr lvl="2"/>
            <a:r>
              <a:rPr lang="en-IN" dirty="0"/>
              <a:t>Policy on Storage, Labelling of Medications</a:t>
            </a:r>
          </a:p>
          <a:p>
            <a:pPr lvl="2"/>
            <a:r>
              <a:rPr lang="en-IN" dirty="0"/>
              <a:t>Revised Policy on Dispensing of Medications</a:t>
            </a:r>
          </a:p>
          <a:p>
            <a:pPr lvl="2"/>
            <a:r>
              <a:rPr lang="en-IN" dirty="0"/>
              <a:t>Policy on Medication Prescriptions</a:t>
            </a:r>
          </a:p>
          <a:p>
            <a:pPr lvl="2"/>
            <a:r>
              <a:rPr lang="en-IN" dirty="0"/>
              <a:t>Policy on Medication Administration</a:t>
            </a:r>
          </a:p>
          <a:p>
            <a:pPr lvl="2"/>
            <a:r>
              <a:rPr lang="en-IN" dirty="0"/>
              <a:t>Policy on Recall of Medications</a:t>
            </a:r>
          </a:p>
          <a:p>
            <a:pPr lvl="2"/>
            <a:r>
              <a:rPr lang="en-IN" dirty="0"/>
              <a:t>Revised Policy on Medication Order</a:t>
            </a:r>
          </a:p>
          <a:p>
            <a:pPr lvl="2"/>
            <a:r>
              <a:rPr lang="en-IN" dirty="0"/>
              <a:t>Policy on fall assessment and prevention</a:t>
            </a:r>
          </a:p>
          <a:p>
            <a:pPr marL="342900" indent="-342900">
              <a:buFont typeface="Arial" pitchFamily="34" charset="0"/>
              <a:buChar char="•"/>
            </a:pPr>
            <a:endParaRPr lang="en-IN" dirty="0"/>
          </a:p>
        </p:txBody>
      </p:sp>
    </p:spTree>
    <p:extLst>
      <p:ext uri="{BB962C8B-B14F-4D97-AF65-F5344CB8AC3E}">
        <p14:creationId xmlns:p14="http://schemas.microsoft.com/office/powerpoint/2010/main" val="4042304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761682"/>
          </a:xfrm>
        </p:spPr>
        <p:txBody>
          <a:bodyPr>
            <a:normAutofit/>
          </a:bodyPr>
          <a:lstStyle/>
          <a:p>
            <a:pPr algn="ctr"/>
            <a:r>
              <a:rPr lang="en-US" sz="3200" dirty="0" smtClean="0"/>
              <a:t>LIMITATIONS</a:t>
            </a:r>
            <a:endParaRPr lang="en-IN" sz="3200" dirty="0"/>
          </a:p>
        </p:txBody>
      </p:sp>
      <p:sp>
        <p:nvSpPr>
          <p:cNvPr id="3" name="Content Placeholder 2"/>
          <p:cNvSpPr>
            <a:spLocks noGrp="1"/>
          </p:cNvSpPr>
          <p:nvPr>
            <p:ph idx="1"/>
          </p:nvPr>
        </p:nvSpPr>
        <p:spPr>
          <a:xfrm>
            <a:off x="685800" y="1447800"/>
            <a:ext cx="7620000" cy="4983163"/>
          </a:xfrm>
        </p:spPr>
        <p:txBody>
          <a:bodyPr/>
          <a:lstStyle/>
          <a:p>
            <a:pPr marL="342900" indent="-342900">
              <a:buFont typeface="Arial" pitchFamily="34" charset="0"/>
              <a:buChar char="•"/>
            </a:pPr>
            <a:r>
              <a:rPr lang="en-US" b="0" dirty="0" smtClean="0"/>
              <a:t>Under- reporting of patient safety events</a:t>
            </a:r>
          </a:p>
          <a:p>
            <a:pPr marL="342900" indent="-342900">
              <a:buFont typeface="Arial" pitchFamily="34" charset="0"/>
              <a:buChar char="•"/>
            </a:pPr>
            <a:r>
              <a:rPr lang="en-US" b="0" dirty="0" smtClean="0"/>
              <a:t>Fear of reporting</a:t>
            </a:r>
          </a:p>
          <a:p>
            <a:pPr marL="342900" indent="-342900">
              <a:buFont typeface="Arial" pitchFamily="34" charset="0"/>
              <a:buChar char="•"/>
            </a:pPr>
            <a:r>
              <a:rPr lang="en-US" b="0" dirty="0" smtClean="0"/>
              <a:t>Lack of clarity between patient safety and service events</a:t>
            </a:r>
          </a:p>
          <a:p>
            <a:pPr marL="342900" indent="-342900">
              <a:buFont typeface="Arial" pitchFamily="34" charset="0"/>
              <a:buChar char="•"/>
            </a:pPr>
            <a:r>
              <a:rPr lang="en-US" b="0" dirty="0" smtClean="0"/>
              <a:t>Time pressures</a:t>
            </a:r>
          </a:p>
          <a:p>
            <a:pPr marL="342900" indent="-342900">
              <a:buFont typeface="Arial" pitchFamily="34" charset="0"/>
              <a:buChar char="•"/>
            </a:pPr>
            <a:r>
              <a:rPr lang="en-US" b="0" dirty="0" smtClean="0"/>
              <a:t>Difficulty in reporting through soft copy.</a:t>
            </a:r>
          </a:p>
          <a:p>
            <a:pPr marL="342900" indent="-342900">
              <a:buFont typeface="Arial" pitchFamily="34" charset="0"/>
              <a:buChar char="•"/>
            </a:pPr>
            <a:r>
              <a:rPr lang="en-US" b="0" dirty="0" smtClean="0"/>
              <a:t>Lack of infrastructure</a:t>
            </a:r>
          </a:p>
          <a:p>
            <a:pPr marL="342900" indent="-342900">
              <a:buFont typeface="Arial" pitchFamily="34" charset="0"/>
              <a:buChar char="•"/>
            </a:pPr>
            <a:r>
              <a:rPr lang="en-US" b="0" dirty="0" smtClean="0"/>
              <a:t>Cost  and resource limitations</a:t>
            </a:r>
          </a:p>
          <a:p>
            <a:endParaRPr lang="en-IN" b="0" dirty="0"/>
          </a:p>
        </p:txBody>
      </p:sp>
    </p:spTree>
    <p:extLst>
      <p:ext uri="{BB962C8B-B14F-4D97-AF65-F5344CB8AC3E}">
        <p14:creationId xmlns:p14="http://schemas.microsoft.com/office/powerpoint/2010/main" val="1894075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801960"/>
          </a:xfrm>
        </p:spPr>
        <p:txBody>
          <a:bodyPr>
            <a:normAutofit/>
          </a:bodyPr>
          <a:lstStyle/>
          <a:p>
            <a:pPr algn="ctr"/>
            <a:r>
              <a:rPr lang="en-US" sz="3200" dirty="0" smtClean="0"/>
              <a:t>CONCLUSION</a:t>
            </a:r>
            <a:endParaRPr lang="en-IN" sz="3200" dirty="0"/>
          </a:p>
        </p:txBody>
      </p:sp>
      <p:sp>
        <p:nvSpPr>
          <p:cNvPr id="3" name="Content Placeholder 2"/>
          <p:cNvSpPr>
            <a:spLocks noGrp="1"/>
          </p:cNvSpPr>
          <p:nvPr>
            <p:ph idx="1"/>
          </p:nvPr>
        </p:nvSpPr>
        <p:spPr>
          <a:xfrm>
            <a:off x="304800" y="1371600"/>
            <a:ext cx="8534400" cy="5105400"/>
          </a:xfrm>
        </p:spPr>
        <p:txBody>
          <a:bodyPr>
            <a:normAutofit/>
          </a:bodyPr>
          <a:lstStyle/>
          <a:p>
            <a:pPr>
              <a:lnSpc>
                <a:spcPct val="150000"/>
              </a:lnSpc>
            </a:pPr>
            <a:r>
              <a:rPr lang="en-IN" b="0" dirty="0" smtClean="0"/>
              <a:t>In order to create an </a:t>
            </a:r>
            <a:r>
              <a:rPr lang="en-IN" b="0" dirty="0"/>
              <a:t>effective safety culture in </a:t>
            </a:r>
            <a:r>
              <a:rPr lang="en-IN" b="0" dirty="0" smtClean="0"/>
              <a:t> Aakash Healthcare, it is important that </a:t>
            </a:r>
            <a:r>
              <a:rPr lang="en-IN" b="0" dirty="0"/>
              <a:t>a</a:t>
            </a:r>
            <a:r>
              <a:rPr lang="en-IN" b="0" dirty="0" smtClean="0"/>
              <a:t>ll </a:t>
            </a:r>
            <a:r>
              <a:rPr lang="en-IN" b="0" dirty="0"/>
              <a:t>persons reporting an incident should understand their own benefit from </a:t>
            </a:r>
            <a:r>
              <a:rPr lang="en-IN" b="0" dirty="0" smtClean="0"/>
              <a:t>reporting and all the </a:t>
            </a:r>
            <a:r>
              <a:rPr lang="en-IN" b="0" dirty="0"/>
              <a:t>events are acknowledged, reported and investigated with the aim of learning from the event in order to prevent recurrence. </a:t>
            </a:r>
          </a:p>
          <a:p>
            <a:pPr>
              <a:lnSpc>
                <a:spcPct val="150000"/>
              </a:lnSpc>
            </a:pPr>
            <a:r>
              <a:rPr lang="en-IN" b="0" dirty="0"/>
              <a:t>Process deficiencies identified in this study have the potential to enhance patient safety and make the systems strong at Aakash Healthcare so that patient safety </a:t>
            </a:r>
            <a:r>
              <a:rPr lang="en-IN" b="0" dirty="0" smtClean="0"/>
              <a:t>events </a:t>
            </a:r>
            <a:r>
              <a:rPr lang="en-IN" b="0" dirty="0"/>
              <a:t>are prevented in </a:t>
            </a:r>
            <a:r>
              <a:rPr lang="en-IN" b="0" dirty="0" smtClean="0"/>
              <a:t>future.</a:t>
            </a:r>
            <a:endParaRPr lang="en-IN" b="0" dirty="0"/>
          </a:p>
        </p:txBody>
      </p:sp>
    </p:spTree>
    <p:extLst>
      <p:ext uri="{BB962C8B-B14F-4D97-AF65-F5344CB8AC3E}">
        <p14:creationId xmlns:p14="http://schemas.microsoft.com/office/powerpoint/2010/main" val="1613002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492896"/>
            <a:ext cx="8229600" cy="4525963"/>
          </a:xfrm>
        </p:spPr>
        <p:txBody>
          <a:bodyPr>
            <a:normAutofit/>
          </a:bodyPr>
          <a:lstStyle/>
          <a:p>
            <a:pPr marL="0" indent="0" algn="ctr">
              <a:buNone/>
            </a:pPr>
            <a:r>
              <a:rPr lang="en-US" sz="6000" dirty="0" smtClean="0">
                <a:solidFill>
                  <a:srgbClr val="C00000"/>
                </a:solidFill>
              </a:rPr>
              <a:t>THANK YOU</a:t>
            </a:r>
            <a:endParaRPr lang="en-IN" sz="6000" dirty="0">
              <a:solidFill>
                <a:srgbClr val="C00000"/>
              </a:solidFill>
            </a:endParaRPr>
          </a:p>
        </p:txBody>
      </p:sp>
    </p:spTree>
    <p:extLst>
      <p:ext uri="{BB962C8B-B14F-4D97-AF65-F5344CB8AC3E}">
        <p14:creationId xmlns:p14="http://schemas.microsoft.com/office/powerpoint/2010/main" val="400717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IN" sz="3100" b="1" dirty="0" smtClean="0">
                <a:solidFill>
                  <a:srgbClr val="C00000"/>
                </a:solidFill>
                <a:latin typeface="+mn-lt"/>
                <a:ea typeface="+mn-ea"/>
                <a:cs typeface="+mn-cs"/>
              </a:rPr>
              <a:t>CORE VALUES</a:t>
            </a:r>
            <a:r>
              <a:rPr lang="en-IN" sz="4000" dirty="0" smtClean="0">
                <a:solidFill>
                  <a:srgbClr val="C00000"/>
                </a:solidFill>
                <a:latin typeface="Times New Roman" pitchFamily="18" charset="0"/>
                <a:cs typeface="Times New Roman" pitchFamily="18" charset="0"/>
              </a:rPr>
              <a:t/>
            </a:r>
            <a:br>
              <a:rPr lang="en-IN" sz="4000" dirty="0" smtClean="0">
                <a:solidFill>
                  <a:srgbClr val="C00000"/>
                </a:solidFill>
                <a:latin typeface="Times New Roman" pitchFamily="18" charset="0"/>
                <a:cs typeface="Times New Roman" pitchFamily="18" charset="0"/>
              </a:rPr>
            </a:br>
            <a:r>
              <a:rPr lang="en-IN" dirty="0" smtClean="0">
                <a:solidFill>
                  <a:srgbClr val="C00000"/>
                </a:solidFill>
                <a:latin typeface="Times New Roman" pitchFamily="18" charset="0"/>
                <a:cs typeface="Times New Roman" pitchFamily="18" charset="0"/>
              </a:rPr>
              <a:t/>
            </a:r>
            <a:br>
              <a:rPr lang="en-IN" dirty="0" smtClean="0">
                <a:solidFill>
                  <a:srgbClr val="C00000"/>
                </a:solidFill>
                <a:latin typeface="Times New Roman" pitchFamily="18" charset="0"/>
                <a:cs typeface="Times New Roman" pitchFamily="18" charset="0"/>
              </a:rPr>
            </a:br>
            <a:endParaRPr lang="en-IN" dirty="0">
              <a:solidFill>
                <a:srgbClr val="C00000"/>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466822141"/>
              </p:ext>
            </p:extLst>
          </p:nvPr>
        </p:nvGraphicFramePr>
        <p:xfrm>
          <a:off x="428596" y="1142984"/>
          <a:ext cx="8258204"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1295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228600"/>
            <a:ext cx="7772400" cy="914400"/>
          </a:xfrm>
        </p:spPr>
        <p:txBody>
          <a:bodyPr>
            <a:normAutofit/>
          </a:bodyPr>
          <a:lstStyle/>
          <a:p>
            <a:pPr algn="ctr"/>
            <a:r>
              <a:rPr lang="en-US" sz="2800" b="1" dirty="0" smtClean="0">
                <a:solidFill>
                  <a:srgbClr val="C00000"/>
                </a:solidFill>
                <a:latin typeface="+mn-lt"/>
                <a:ea typeface="+mn-ea"/>
                <a:cs typeface="+mn-cs"/>
              </a:rPr>
              <a:t>INFRASTRUCTURE DETAILS</a:t>
            </a:r>
          </a:p>
        </p:txBody>
      </p:sp>
      <p:sp>
        <p:nvSpPr>
          <p:cNvPr id="3" name="Content Placeholder 2"/>
          <p:cNvSpPr>
            <a:spLocks noGrp="1"/>
          </p:cNvSpPr>
          <p:nvPr>
            <p:ph sz="quarter" idx="1"/>
          </p:nvPr>
        </p:nvSpPr>
        <p:spPr>
          <a:xfrm>
            <a:off x="457200" y="1268413"/>
            <a:ext cx="8186738" cy="5437187"/>
          </a:xfrm>
        </p:spPr>
        <p:txBody>
          <a:bodyPr>
            <a:normAutofit fontScale="92500"/>
          </a:bodyPr>
          <a:lstStyle/>
          <a:p>
            <a:pPr lvl="1" algn="just">
              <a:lnSpc>
                <a:spcPct val="200000"/>
              </a:lnSpc>
              <a:buFont typeface="Arial" charset="0"/>
              <a:buChar char="•"/>
              <a:defRPr/>
            </a:pPr>
            <a:r>
              <a:rPr lang="en-US" sz="2200" dirty="0" smtClean="0">
                <a:cs typeface="Times New Roman" pitchFamily="18" charset="0"/>
              </a:rPr>
              <a:t>230 bedded tertiary care facility</a:t>
            </a:r>
          </a:p>
          <a:p>
            <a:pPr lvl="1" algn="just">
              <a:lnSpc>
                <a:spcPct val="200000"/>
              </a:lnSpc>
              <a:buFont typeface="Arial" charset="0"/>
              <a:buChar char="•"/>
              <a:defRPr/>
            </a:pPr>
            <a:r>
              <a:rPr lang="en-US" sz="2200" dirty="0">
                <a:cs typeface="Times New Roman" pitchFamily="18" charset="0"/>
              </a:rPr>
              <a:t>8</a:t>
            </a:r>
            <a:r>
              <a:rPr lang="en-US" sz="2200" dirty="0" smtClean="0">
                <a:cs typeface="Times New Roman" pitchFamily="18" charset="0"/>
              </a:rPr>
              <a:t> state-of-art Operating Rooms</a:t>
            </a:r>
          </a:p>
          <a:p>
            <a:pPr lvl="1" algn="just">
              <a:lnSpc>
                <a:spcPct val="200000"/>
              </a:lnSpc>
              <a:buFont typeface="Arial" charset="0"/>
              <a:buChar char="•"/>
              <a:defRPr/>
            </a:pPr>
            <a:r>
              <a:rPr lang="en-US" sz="2200" dirty="0" smtClean="0">
                <a:cs typeface="Times New Roman" pitchFamily="18" charset="0"/>
              </a:rPr>
              <a:t>70 Medical and Surgical Critical Care beds</a:t>
            </a:r>
          </a:p>
          <a:p>
            <a:pPr lvl="1" algn="just">
              <a:lnSpc>
                <a:spcPct val="200000"/>
              </a:lnSpc>
              <a:buFont typeface="Arial" charset="0"/>
              <a:buChar char="•"/>
              <a:defRPr/>
            </a:pPr>
            <a:r>
              <a:rPr lang="en-IN" sz="2200" dirty="0" smtClean="0">
                <a:cs typeface="Times New Roman" pitchFamily="18" charset="0"/>
              </a:rPr>
              <a:t>Flat panel Cath Lab</a:t>
            </a:r>
          </a:p>
          <a:p>
            <a:pPr lvl="1" algn="just">
              <a:lnSpc>
                <a:spcPct val="200000"/>
              </a:lnSpc>
              <a:buFont typeface="Arial" charset="0"/>
              <a:buChar char="•"/>
              <a:defRPr/>
            </a:pPr>
            <a:r>
              <a:rPr lang="en-IN" sz="2200" dirty="0" smtClean="0">
                <a:cs typeface="Times New Roman" pitchFamily="18" charset="0"/>
              </a:rPr>
              <a:t>10 </a:t>
            </a:r>
            <a:r>
              <a:rPr lang="en-IN" sz="2200" dirty="0">
                <a:cs typeface="Times New Roman" pitchFamily="18" charset="0"/>
              </a:rPr>
              <a:t>Bedded Dialysis </a:t>
            </a:r>
            <a:r>
              <a:rPr lang="en-IN" sz="2200" dirty="0" smtClean="0">
                <a:cs typeface="Times New Roman" pitchFamily="18" charset="0"/>
              </a:rPr>
              <a:t>Unit</a:t>
            </a:r>
          </a:p>
          <a:p>
            <a:pPr lvl="1" algn="just">
              <a:lnSpc>
                <a:spcPct val="200000"/>
              </a:lnSpc>
              <a:buFont typeface="Arial" charset="0"/>
              <a:buChar char="•"/>
              <a:defRPr/>
            </a:pPr>
            <a:r>
              <a:rPr lang="en-US" sz="2200" dirty="0" smtClean="0">
                <a:cs typeface="Times New Roman" pitchFamily="18" charset="0"/>
              </a:rPr>
              <a:t>AWLS – Automated Waste &amp; Laundry Management System</a:t>
            </a:r>
          </a:p>
          <a:p>
            <a:pPr lvl="1" algn="just">
              <a:lnSpc>
                <a:spcPct val="200000"/>
              </a:lnSpc>
              <a:buFont typeface="Arial" charset="0"/>
              <a:buChar char="•"/>
              <a:defRPr/>
            </a:pPr>
            <a:r>
              <a:rPr lang="en-US" sz="2200" dirty="0" smtClean="0">
                <a:cs typeface="Times New Roman" pitchFamily="18" charset="0"/>
              </a:rPr>
              <a:t>PTS – Pneumatic Tube System</a:t>
            </a:r>
          </a:p>
          <a:p>
            <a:pPr lvl="1" algn="just">
              <a:lnSpc>
                <a:spcPct val="200000"/>
              </a:lnSpc>
              <a:buFont typeface="Arial" charset="0"/>
              <a:buChar char="•"/>
              <a:defRPr/>
            </a:pPr>
            <a:r>
              <a:rPr lang="en-US" sz="2200" dirty="0" smtClean="0">
                <a:cs typeface="Times New Roman" pitchFamily="18" charset="0"/>
              </a:rPr>
              <a:t>Overall Motorized Beds</a:t>
            </a:r>
          </a:p>
          <a:p>
            <a:pPr lvl="1" algn="just">
              <a:lnSpc>
                <a:spcPct val="200000"/>
              </a:lnSpc>
              <a:buFont typeface="Arial" charset="0"/>
              <a:buChar char="•"/>
              <a:defRPr/>
            </a:pPr>
            <a:endParaRPr lang="en-IN"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30063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50168"/>
          </a:xfrm>
        </p:spPr>
        <p:txBody>
          <a:bodyPr>
            <a:normAutofit/>
          </a:bodyPr>
          <a:lstStyle/>
          <a:p>
            <a:pPr algn="ctr"/>
            <a:r>
              <a:rPr lang="en-US" sz="3200" dirty="0" smtClean="0"/>
              <a:t>BACKGROUND</a:t>
            </a:r>
            <a:endParaRPr lang="en-IN" sz="3200" dirty="0"/>
          </a:p>
        </p:txBody>
      </p:sp>
      <p:sp>
        <p:nvSpPr>
          <p:cNvPr id="3" name="Content Placeholder 2"/>
          <p:cNvSpPr>
            <a:spLocks noGrp="1"/>
          </p:cNvSpPr>
          <p:nvPr>
            <p:ph idx="1"/>
          </p:nvPr>
        </p:nvSpPr>
        <p:spPr>
          <a:xfrm>
            <a:off x="381000" y="1371600"/>
            <a:ext cx="8229600" cy="5077544"/>
          </a:xfrm>
        </p:spPr>
        <p:txBody>
          <a:bodyPr>
            <a:normAutofit lnSpcReduction="10000"/>
          </a:bodyPr>
          <a:lstStyle/>
          <a:p>
            <a:r>
              <a:rPr lang="en-IN" b="0" dirty="0" smtClean="0">
                <a:cs typeface="Calibri" pitchFamily="34" charset="0"/>
              </a:rPr>
              <a:t>According to JCI, Promoting </a:t>
            </a:r>
            <a:r>
              <a:rPr lang="en-IN" b="0" dirty="0">
                <a:cs typeface="Calibri" pitchFamily="34" charset="0"/>
              </a:rPr>
              <a:t>patient safety is a </a:t>
            </a:r>
            <a:r>
              <a:rPr lang="en-IN" b="0" dirty="0" smtClean="0">
                <a:cs typeface="Calibri" pitchFamily="34" charset="0"/>
              </a:rPr>
              <a:t>priority. </a:t>
            </a:r>
          </a:p>
          <a:p>
            <a:r>
              <a:rPr lang="en-IN" b="0" dirty="0">
                <a:cs typeface="Calibri" pitchFamily="34" charset="0"/>
              </a:rPr>
              <a:t>Many patients face adverse events during their hospital </a:t>
            </a:r>
            <a:r>
              <a:rPr lang="en-IN" b="0" dirty="0" smtClean="0">
                <a:cs typeface="Calibri" pitchFamily="34" charset="0"/>
              </a:rPr>
              <a:t>stay.</a:t>
            </a:r>
          </a:p>
          <a:p>
            <a:r>
              <a:rPr lang="en-IN" b="0" dirty="0" smtClean="0">
                <a:cs typeface="Calibri" pitchFamily="34" charset="0"/>
              </a:rPr>
              <a:t>The </a:t>
            </a:r>
            <a:r>
              <a:rPr lang="en-IN" b="0" dirty="0">
                <a:cs typeface="Calibri" pitchFamily="34" charset="0"/>
              </a:rPr>
              <a:t>occurrence of adverse events varies from 3% to 17% of all hospital admissions worldwide. </a:t>
            </a:r>
            <a:endParaRPr lang="en-IN" b="0" dirty="0" smtClean="0">
              <a:cs typeface="Calibri" pitchFamily="34" charset="0"/>
            </a:endParaRPr>
          </a:p>
          <a:p>
            <a:r>
              <a:rPr lang="en-IN" b="0" dirty="0" smtClean="0">
                <a:cs typeface="Calibri" pitchFamily="34" charset="0"/>
              </a:rPr>
              <a:t>A </a:t>
            </a:r>
            <a:r>
              <a:rPr lang="en-IN" b="0" dirty="0">
                <a:cs typeface="Calibri" pitchFamily="34" charset="0"/>
              </a:rPr>
              <a:t>significant proportion of these adverse events result in death </a:t>
            </a:r>
            <a:endParaRPr lang="en-IN" b="0" dirty="0" smtClean="0">
              <a:cs typeface="Calibri" pitchFamily="34" charset="0"/>
            </a:endParaRPr>
          </a:p>
          <a:p>
            <a:r>
              <a:rPr lang="en-IN" b="0" dirty="0" smtClean="0">
                <a:cs typeface="Calibri" pitchFamily="34" charset="0"/>
              </a:rPr>
              <a:t>(</a:t>
            </a:r>
            <a:r>
              <a:rPr lang="en-IN" b="0" dirty="0">
                <a:cs typeface="Calibri" pitchFamily="34" charset="0"/>
              </a:rPr>
              <a:t>5–21%), of which half could be prevented. </a:t>
            </a:r>
            <a:endParaRPr lang="en-IN" b="0" dirty="0" smtClean="0">
              <a:cs typeface="Calibri" pitchFamily="34" charset="0"/>
            </a:endParaRPr>
          </a:p>
          <a:p>
            <a:r>
              <a:rPr lang="en-IN" b="0" dirty="0">
                <a:cs typeface="Calibri" pitchFamily="34" charset="0"/>
              </a:rPr>
              <a:t>To obtain insight into safe hospital care, reliable data about the occurrence, causes, and preventability of adverse events have to be collected and made available</a:t>
            </a:r>
            <a:r>
              <a:rPr lang="en-IN" b="0" dirty="0" smtClean="0">
                <a:cs typeface="Calibri" pitchFamily="34" charset="0"/>
              </a:rPr>
              <a:t>.</a:t>
            </a:r>
          </a:p>
          <a:p>
            <a:r>
              <a:rPr lang="en-IN" b="0" dirty="0" smtClean="0">
                <a:cs typeface="Calibri" pitchFamily="34" charset="0"/>
              </a:rPr>
              <a:t>Health care systems originally adapted PSRS from the systems of aviation and other industries where safety is critical. </a:t>
            </a:r>
          </a:p>
          <a:p>
            <a:r>
              <a:rPr lang="en-IN" b="0" dirty="0">
                <a:cs typeface="Calibri" pitchFamily="34" charset="0"/>
              </a:rPr>
              <a:t>An organizational culture that routinely implements best practices and that avoids blame when mistakes are made is the best environment for safe care. </a:t>
            </a:r>
          </a:p>
          <a:p>
            <a:endParaRPr lang="en-IN" b="0" dirty="0" smtClean="0">
              <a:cs typeface="Calibri" pitchFamily="34" charset="0"/>
            </a:endParaRPr>
          </a:p>
          <a:p>
            <a:pPr marL="0" indent="0">
              <a:buNone/>
            </a:pPr>
            <a:endParaRPr lang="en-IN" sz="2400" dirty="0" smtClean="0"/>
          </a:p>
        </p:txBody>
      </p:sp>
    </p:spTree>
    <p:extLst>
      <p:ext uri="{BB962C8B-B14F-4D97-AF65-F5344CB8AC3E}">
        <p14:creationId xmlns:p14="http://schemas.microsoft.com/office/powerpoint/2010/main" val="4105065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563562"/>
          </a:xfrm>
        </p:spPr>
        <p:txBody>
          <a:bodyPr>
            <a:noAutofit/>
          </a:bodyPr>
          <a:lstStyle/>
          <a:p>
            <a:pPr algn="ctr"/>
            <a:r>
              <a:rPr lang="en-US" sz="3200" dirty="0" smtClean="0"/>
              <a:t>RATIONALE</a:t>
            </a:r>
            <a:endParaRPr lang="en-IN" sz="3200" dirty="0"/>
          </a:p>
        </p:txBody>
      </p:sp>
      <p:sp>
        <p:nvSpPr>
          <p:cNvPr id="3" name="Content Placeholder 2"/>
          <p:cNvSpPr>
            <a:spLocks noGrp="1"/>
          </p:cNvSpPr>
          <p:nvPr>
            <p:ph idx="1"/>
          </p:nvPr>
        </p:nvSpPr>
        <p:spPr>
          <a:xfrm>
            <a:off x="457200" y="1371600"/>
            <a:ext cx="8229600" cy="5009728"/>
          </a:xfrm>
        </p:spPr>
        <p:txBody>
          <a:bodyPr/>
          <a:lstStyle/>
          <a:p>
            <a:r>
              <a:rPr lang="en-IN" b="0" dirty="0" smtClean="0">
                <a:cs typeface="Calibri" pitchFamily="34" charset="0"/>
              </a:rPr>
              <a:t>Most harm arises from systems failures in the way care is organized and coordinated, especially when multiple health providers are involved in a patient’s care. </a:t>
            </a:r>
          </a:p>
          <a:p>
            <a:r>
              <a:rPr lang="en-IN" b="0" dirty="0" smtClean="0">
                <a:cs typeface="Calibri" pitchFamily="34" charset="0"/>
              </a:rPr>
              <a:t>In this study, we are focussing on studying the types of patient safety events being reported, the process deficiencies and look out for the opportunities of improvement  to improve our system and processes, thus creating a culture of patient safety in the organisation.</a:t>
            </a:r>
          </a:p>
          <a:p>
            <a:endParaRPr lang="en-IN" dirty="0"/>
          </a:p>
        </p:txBody>
      </p:sp>
    </p:spTree>
    <p:extLst>
      <p:ext uri="{BB962C8B-B14F-4D97-AF65-F5344CB8AC3E}">
        <p14:creationId xmlns:p14="http://schemas.microsoft.com/office/powerpoint/2010/main" val="3205966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381000" y="762000"/>
            <a:ext cx="8305800" cy="868362"/>
          </a:xfrm>
        </p:spPr>
        <p:txBody>
          <a:bodyPr>
            <a:normAutofit fontScale="90000"/>
          </a:bodyPr>
          <a:lstStyle/>
          <a:p>
            <a:pPr algn="ctr"/>
            <a:r>
              <a:rPr lang="en-US" dirty="0" smtClean="0"/>
              <a:t/>
            </a:r>
            <a:br>
              <a:rPr lang="en-US" dirty="0" smtClean="0"/>
            </a:br>
            <a:r>
              <a:rPr lang="en-US" dirty="0" smtClean="0"/>
              <a:t>AIM</a:t>
            </a:r>
            <a:br>
              <a:rPr lang="en-US" dirty="0" smtClean="0"/>
            </a:br>
            <a:endParaRPr lang="en-IN" dirty="0" smtClean="0"/>
          </a:p>
        </p:txBody>
      </p:sp>
      <p:sp>
        <p:nvSpPr>
          <p:cNvPr id="3" name="Content Placeholder 2"/>
          <p:cNvSpPr>
            <a:spLocks noGrp="1"/>
          </p:cNvSpPr>
          <p:nvPr>
            <p:ph idx="1"/>
          </p:nvPr>
        </p:nvSpPr>
        <p:spPr>
          <a:xfrm>
            <a:off x="395536" y="1916832"/>
            <a:ext cx="8229600" cy="4525963"/>
          </a:xfrm>
        </p:spPr>
        <p:txBody>
          <a:bodyPr>
            <a:normAutofit/>
          </a:bodyPr>
          <a:lstStyle/>
          <a:p>
            <a:pPr algn="ctr"/>
            <a:r>
              <a:rPr lang="en-US" sz="2400" dirty="0" smtClean="0">
                <a:cs typeface="Calibri" pitchFamily="34" charset="0"/>
              </a:rPr>
              <a:t>“To create a </a:t>
            </a:r>
            <a:r>
              <a:rPr lang="en-US" sz="2400" dirty="0" smtClean="0"/>
              <a:t>Culture </a:t>
            </a:r>
            <a:r>
              <a:rPr lang="en-US" sz="2400" dirty="0"/>
              <a:t>of Patient Safety in a Super </a:t>
            </a:r>
            <a:r>
              <a:rPr lang="en-US" sz="2400" dirty="0" smtClean="0"/>
              <a:t>Speciality </a:t>
            </a:r>
            <a:r>
              <a:rPr lang="en-US" sz="2400" dirty="0"/>
              <a:t>Hospital through </a:t>
            </a:r>
            <a:r>
              <a:rPr lang="en-US" sz="2400" dirty="0" err="1"/>
              <a:t>learnings</a:t>
            </a:r>
            <a:r>
              <a:rPr lang="en-US" sz="2400" dirty="0"/>
              <a:t> from Patient Safety Events</a:t>
            </a:r>
            <a:r>
              <a:rPr lang="en-US" sz="2400" dirty="0" smtClean="0">
                <a:cs typeface="Calibri" pitchFamily="34" charset="0"/>
              </a:rPr>
              <a:t>”</a:t>
            </a:r>
            <a:endParaRPr lang="en-IN" sz="2400" dirty="0">
              <a:cs typeface="Calibri" pitchFamily="34" charset="0"/>
            </a:endParaRPr>
          </a:p>
        </p:txBody>
      </p:sp>
    </p:spTree>
    <p:extLst>
      <p:ext uri="{BB962C8B-B14F-4D97-AF65-F5344CB8AC3E}">
        <p14:creationId xmlns:p14="http://schemas.microsoft.com/office/powerpoint/2010/main" val="528697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077200" cy="609600"/>
          </a:xfrm>
        </p:spPr>
        <p:txBody>
          <a:bodyPr>
            <a:normAutofit fontScale="90000"/>
          </a:bodyPr>
          <a:lstStyle/>
          <a:p>
            <a:pPr algn="ctr"/>
            <a:r>
              <a:rPr lang="en-IN" dirty="0"/>
              <a:t>OBJECTIVES</a:t>
            </a:r>
            <a:br>
              <a:rPr lang="en-IN" dirty="0"/>
            </a:br>
            <a:endParaRPr lang="en-IN" dirty="0"/>
          </a:p>
        </p:txBody>
      </p:sp>
      <p:sp>
        <p:nvSpPr>
          <p:cNvPr id="3" name="Content Placeholder 2"/>
          <p:cNvSpPr>
            <a:spLocks noGrp="1"/>
          </p:cNvSpPr>
          <p:nvPr>
            <p:ph idx="1"/>
          </p:nvPr>
        </p:nvSpPr>
        <p:spPr>
          <a:xfrm>
            <a:off x="609600" y="1371600"/>
            <a:ext cx="7620000" cy="4906963"/>
          </a:xfrm>
        </p:spPr>
        <p:txBody>
          <a:bodyPr/>
          <a:lstStyle/>
          <a:p>
            <a:pPr marL="342900" lvl="0" indent="-342900">
              <a:buFont typeface="Arial" pitchFamily="34" charset="0"/>
              <a:buChar char="•"/>
            </a:pPr>
            <a:r>
              <a:rPr lang="en-IN" b="0" dirty="0" smtClean="0"/>
              <a:t>To </a:t>
            </a:r>
            <a:r>
              <a:rPr lang="en-IN" b="0" dirty="0"/>
              <a:t>define Patient Safety events’ in healthcare services.</a:t>
            </a:r>
          </a:p>
          <a:p>
            <a:pPr marL="342900" lvl="0" indent="-342900">
              <a:buFont typeface="Arial" pitchFamily="34" charset="0"/>
              <a:buChar char="•"/>
            </a:pPr>
            <a:r>
              <a:rPr lang="en-IN" b="0" dirty="0"/>
              <a:t>To design the </a:t>
            </a:r>
            <a:r>
              <a:rPr lang="en-US" b="0" dirty="0"/>
              <a:t>Process</a:t>
            </a:r>
            <a:r>
              <a:rPr lang="en-IN" b="0" dirty="0"/>
              <a:t> of Patient Safety event reporting and analysis.</a:t>
            </a:r>
          </a:p>
          <a:p>
            <a:pPr marL="342900" lvl="0" indent="-342900">
              <a:buFont typeface="Arial" pitchFamily="34" charset="0"/>
              <a:buChar char="•"/>
            </a:pPr>
            <a:r>
              <a:rPr lang="en-US" b="0" dirty="0"/>
              <a:t>To identify Process Deficiencies from the analysis of Patient Safety Events</a:t>
            </a:r>
            <a:endParaRPr lang="en-IN" b="0" dirty="0"/>
          </a:p>
          <a:p>
            <a:pPr marL="342900" lvl="0" indent="-342900">
              <a:buFont typeface="Arial" pitchFamily="34" charset="0"/>
              <a:buChar char="•"/>
            </a:pPr>
            <a:r>
              <a:rPr lang="en-US" b="0" dirty="0"/>
              <a:t>To identify the Scope of improvements from the learning of Patient Safety Event Analysis</a:t>
            </a:r>
            <a:endParaRPr lang="en-IN" b="0" dirty="0"/>
          </a:p>
          <a:p>
            <a:pPr marL="342900" lvl="0" indent="-342900">
              <a:buFont typeface="Arial" pitchFamily="34" charset="0"/>
              <a:buChar char="•"/>
            </a:pPr>
            <a:r>
              <a:rPr lang="en-US" b="0" dirty="0"/>
              <a:t>To </a:t>
            </a:r>
            <a:r>
              <a:rPr lang="en-US" b="0" dirty="0" smtClean="0"/>
              <a:t>recommend </a:t>
            </a:r>
            <a:r>
              <a:rPr lang="en-US" b="0" dirty="0"/>
              <a:t>corrective and preventive actions to eliminate Process Deficiencies to improve Patient Safety  </a:t>
            </a:r>
            <a:endParaRPr lang="en-IN" b="0" dirty="0"/>
          </a:p>
          <a:p>
            <a:endParaRPr lang="en-IN" dirty="0"/>
          </a:p>
        </p:txBody>
      </p:sp>
    </p:spTree>
    <p:extLst>
      <p:ext uri="{BB962C8B-B14F-4D97-AF65-F5344CB8AC3E}">
        <p14:creationId xmlns:p14="http://schemas.microsoft.com/office/powerpoint/2010/main" val="2773301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emplate>
  <TotalTime>1764</TotalTime>
  <Words>2056</Words>
  <Application>Microsoft Office PowerPoint</Application>
  <PresentationFormat>On-screen Show (4:3)</PresentationFormat>
  <Paragraphs>233</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Essential</vt:lpstr>
      <vt:lpstr>Document</vt:lpstr>
      <vt:lpstr>PowerPoint Presentation</vt:lpstr>
      <vt:lpstr>ABOUT AAKASH HEALTHCARE                                       - SECTOR 3 , DWARKA</vt:lpstr>
      <vt:lpstr>INTRODUCTION</vt:lpstr>
      <vt:lpstr>  CORE VALUES  </vt:lpstr>
      <vt:lpstr>INFRASTRUCTURE DETAILS</vt:lpstr>
      <vt:lpstr>BACKGROUND</vt:lpstr>
      <vt:lpstr>RATIONALE</vt:lpstr>
      <vt:lpstr> AIM </vt:lpstr>
      <vt:lpstr>OBJECTIVES </vt:lpstr>
      <vt:lpstr>Patient Safety Events </vt:lpstr>
      <vt:lpstr>METHODOLOGY</vt:lpstr>
      <vt:lpstr>Reporting System</vt:lpstr>
      <vt:lpstr>Process for event reporting</vt:lpstr>
      <vt:lpstr>PowerPoint Presentation</vt:lpstr>
      <vt:lpstr>DATA COLLECTION</vt:lpstr>
      <vt:lpstr>DATA COLLECTION</vt:lpstr>
      <vt:lpstr>Data Collection Tool</vt:lpstr>
      <vt:lpstr>ANALYSIS and RESULTS</vt:lpstr>
      <vt:lpstr>ANALYSIS and RESULTS</vt:lpstr>
      <vt:lpstr>ANALYSIS and RESULTS</vt:lpstr>
      <vt:lpstr>ANALYSIS and RESULTS</vt:lpstr>
      <vt:lpstr>ANALYSIS and RESULTS</vt:lpstr>
      <vt:lpstr>ANALYSIS and RESULTS</vt:lpstr>
      <vt:lpstr>ANALYSIS and RESULTS</vt:lpstr>
      <vt:lpstr>DISCUSSION</vt:lpstr>
      <vt:lpstr>RECOMMENDATIONS</vt:lpstr>
      <vt:lpstr>RECOMMENDATIONS</vt:lpstr>
      <vt:lpstr>RECOMMENDATIONS</vt:lpstr>
      <vt:lpstr>RECOMMENDATIONS</vt:lpstr>
      <vt:lpstr>RECOMMENDATIONS</vt:lpstr>
      <vt:lpstr>RECOMMENDATIONS</vt:lpstr>
      <vt:lpstr>RECOMMENDATIONS</vt:lpstr>
      <vt:lpstr>LIMITATIONS</vt:lpstr>
      <vt:lpstr>CONCLUSION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apurvas</dc:creator>
  <cp:lastModifiedBy>apurvas</cp:lastModifiedBy>
  <cp:revision>28</cp:revision>
  <dcterms:created xsi:type="dcterms:W3CDTF">2017-05-15T06:16:05Z</dcterms:created>
  <dcterms:modified xsi:type="dcterms:W3CDTF">2017-05-24T05:18:48Z</dcterms:modified>
</cp:coreProperties>
</file>