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5" r:id="rId10"/>
    <p:sldId id="266" r:id="rId11"/>
    <p:sldId id="264" r:id="rId12"/>
    <p:sldId id="260" r:id="rId13"/>
    <p:sldId id="28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8"/>
  <c:chart>
    <c:plotArea>
      <c:layout>
        <c:manualLayout>
          <c:layoutTarget val="inner"/>
          <c:xMode val="edge"/>
          <c:yMode val="edge"/>
          <c:x val="8.5723898959409822E-2"/>
          <c:y val="7.1348563136622134E-2"/>
          <c:w val="0.80275985238762304"/>
          <c:h val="0.7430607810361050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Expected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 Score</c:v>
                </c:pt>
                <c:pt idx="1">
                  <c:v>General practices</c:v>
                </c:pt>
                <c:pt idx="2">
                  <c:v>Specific practices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9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B8-4CF5-B222-A61074D7A9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Obtained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 Score</c:v>
                </c:pt>
                <c:pt idx="1">
                  <c:v>General practices</c:v>
                </c:pt>
                <c:pt idx="2">
                  <c:v>Specific practices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B8-4CF5-B222-A61074D7A976}"/>
            </c:ext>
          </c:extLst>
        </c:ser>
        <c:dLbls>
          <c:showVal val="1"/>
        </c:dLbls>
        <c:gapWidth val="219"/>
        <c:overlap val="-27"/>
        <c:axId val="130717568"/>
        <c:axId val="130719104"/>
      </c:barChart>
      <c:catAx>
        <c:axId val="13071756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19104"/>
        <c:crosses val="autoZero"/>
        <c:auto val="1"/>
        <c:lblAlgn val="ctr"/>
        <c:lblOffset val="100"/>
      </c:catAx>
      <c:valAx>
        <c:axId val="130719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1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4971206890806"/>
          <c:y val="0.92150774883438791"/>
          <c:w val="0.43364145572796026"/>
          <c:h val="7.849225116561163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mbria" panose="02040503050406030204" pitchFamily="18" charset="0"/>
              </a:rPr>
              <a:t>Knowledge Score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1136998885551173"/>
          <c:y val="0.14283588388228569"/>
          <c:w val="0.58194625517451815"/>
          <c:h val="0.573155966446083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Knowledge Score</c:v>
                </c:pt>
              </c:strCache>
            </c:strRef>
          </c:tx>
          <c:dPt>
            <c:idx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33-4F60-AF4D-E99CBCA8B274}"/>
              </c:ext>
            </c:extLst>
          </c:dPt>
          <c:dPt>
            <c:idx val="1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F33-4F60-AF4D-E99CBCA8B27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Low Score</c:v>
                </c:pt>
                <c:pt idx="1">
                  <c:v>High score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33-4F60-AF4D-E99CBCA8B274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36235414671241"/>
          <c:y val="0.79170768661626312"/>
          <c:w val="0.61699020492478762"/>
          <c:h val="0.16706376870565939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86FA5-044E-4378-81EE-A9F52B354AC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A7A29DA3-8F72-4380-9AB0-99ED57FAC5AC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IN" sz="1400" dirty="0">
              <a:latin typeface="Cambria" panose="02040503050406030204" pitchFamily="18" charset="0"/>
            </a:rPr>
            <a:t>Human- Host</a:t>
          </a:r>
        </a:p>
      </dgm:t>
    </dgm:pt>
    <dgm:pt modelId="{7EF4785B-18CD-4E7C-840C-77E772ECF6CF}" type="parTrans" cxnId="{DB68E9A1-3FC6-4EB2-845C-9C71EBAE04E8}">
      <dgm:prSet/>
      <dgm:spPr/>
      <dgm:t>
        <a:bodyPr/>
        <a:lstStyle/>
        <a:p>
          <a:endParaRPr lang="en-IN" sz="1400">
            <a:latin typeface="Cambria" panose="02040503050406030204" pitchFamily="18" charset="0"/>
          </a:endParaRPr>
        </a:p>
      </dgm:t>
    </dgm:pt>
    <dgm:pt modelId="{721E7711-A7C8-495A-8473-5E7DF9AD3BF9}" type="sibTrans" cxnId="{DB68E9A1-3FC6-4EB2-845C-9C71EBAE04E8}">
      <dgm:prSet/>
      <dgm:spPr/>
      <dgm:t>
        <a:bodyPr/>
        <a:lstStyle/>
        <a:p>
          <a:endParaRPr lang="en-IN" sz="1400">
            <a:latin typeface="Cambria" panose="02040503050406030204" pitchFamily="18" charset="0"/>
          </a:endParaRPr>
        </a:p>
      </dgm:t>
    </dgm:pt>
    <dgm:pt modelId="{1BFD8C06-BC8F-45DF-8D4D-2D74100A111D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IN" sz="1400" dirty="0">
              <a:latin typeface="Cambria" panose="02040503050406030204" pitchFamily="18" charset="0"/>
            </a:rPr>
            <a:t>Environment</a:t>
          </a:r>
        </a:p>
      </dgm:t>
    </dgm:pt>
    <dgm:pt modelId="{6D727FB0-C87B-46D4-B824-FCF916B0BCE4}" type="parTrans" cxnId="{F0788AAF-A726-419C-9C31-31CEA693D9C6}">
      <dgm:prSet/>
      <dgm:spPr/>
      <dgm:t>
        <a:bodyPr/>
        <a:lstStyle/>
        <a:p>
          <a:endParaRPr lang="en-IN" sz="1400">
            <a:latin typeface="Cambria" panose="02040503050406030204" pitchFamily="18" charset="0"/>
          </a:endParaRPr>
        </a:p>
      </dgm:t>
    </dgm:pt>
    <dgm:pt modelId="{EC2F7F11-714F-4768-A9C3-A48FA354CAD8}" type="sibTrans" cxnId="{F0788AAF-A726-419C-9C31-31CEA693D9C6}">
      <dgm:prSet/>
      <dgm:spPr/>
      <dgm:t>
        <a:bodyPr/>
        <a:lstStyle/>
        <a:p>
          <a:endParaRPr lang="en-IN" sz="1400">
            <a:latin typeface="Cambria" panose="02040503050406030204" pitchFamily="18" charset="0"/>
          </a:endParaRPr>
        </a:p>
      </dgm:t>
    </dgm:pt>
    <dgm:pt modelId="{66E54601-F19B-40AD-9D9E-8CE06364D4A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1400" dirty="0">
              <a:latin typeface="Cambria" panose="02040503050406030204" pitchFamily="18" charset="0"/>
            </a:rPr>
            <a:t>Vector (</a:t>
          </a:r>
          <a:r>
            <a:rPr lang="en-IN" sz="1400" dirty="0" err="1">
              <a:latin typeface="Cambria" panose="02040503050406030204" pitchFamily="18" charset="0"/>
            </a:rPr>
            <a:t>anthropod</a:t>
          </a:r>
          <a:r>
            <a:rPr lang="en-IN" sz="1400" dirty="0">
              <a:latin typeface="Cambria" panose="02040503050406030204" pitchFamily="18" charset="0"/>
            </a:rPr>
            <a:t>)- Agent</a:t>
          </a:r>
        </a:p>
      </dgm:t>
    </dgm:pt>
    <dgm:pt modelId="{25C9BEE3-8677-489E-BE7C-658076C2FB34}" type="parTrans" cxnId="{277406EE-F780-4B50-96AB-E36E9ECC6285}">
      <dgm:prSet/>
      <dgm:spPr/>
      <dgm:t>
        <a:bodyPr/>
        <a:lstStyle/>
        <a:p>
          <a:endParaRPr lang="en-IN" sz="1400">
            <a:latin typeface="Cambria" panose="02040503050406030204" pitchFamily="18" charset="0"/>
          </a:endParaRPr>
        </a:p>
      </dgm:t>
    </dgm:pt>
    <dgm:pt modelId="{783468F4-D2E8-4F64-BBED-EED6FED8B40D}" type="sibTrans" cxnId="{277406EE-F780-4B50-96AB-E36E9ECC6285}">
      <dgm:prSet/>
      <dgm:spPr/>
      <dgm:t>
        <a:bodyPr/>
        <a:lstStyle/>
        <a:p>
          <a:endParaRPr lang="en-IN" sz="1400">
            <a:latin typeface="Cambria" panose="02040503050406030204" pitchFamily="18" charset="0"/>
          </a:endParaRPr>
        </a:p>
      </dgm:t>
    </dgm:pt>
    <dgm:pt modelId="{CE98D7E6-DF9C-42F2-ADE6-C7C2789C4721}" type="pres">
      <dgm:prSet presAssocID="{51F86FA5-044E-4378-81EE-A9F52B354ACB}" presName="compositeShape" presStyleCnt="0">
        <dgm:presLayoutVars>
          <dgm:chMax val="7"/>
          <dgm:dir/>
          <dgm:resizeHandles val="exact"/>
        </dgm:presLayoutVars>
      </dgm:prSet>
      <dgm:spPr/>
    </dgm:pt>
    <dgm:pt modelId="{C81078B3-7F59-4D75-BE9C-64BDDB61B340}" type="pres">
      <dgm:prSet presAssocID="{A7A29DA3-8F72-4380-9AB0-99ED57FAC5AC}" presName="circ1" presStyleLbl="vennNode1" presStyleIdx="0" presStyleCnt="3" custScaleX="171203"/>
      <dgm:spPr/>
      <dgm:t>
        <a:bodyPr/>
        <a:lstStyle/>
        <a:p>
          <a:endParaRPr lang="en-IN"/>
        </a:p>
      </dgm:t>
    </dgm:pt>
    <dgm:pt modelId="{CBE4D219-2CE0-4F5B-92D2-84704C1515AF}" type="pres">
      <dgm:prSet presAssocID="{A7A29DA3-8F72-4380-9AB0-99ED57FAC5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D66E8E-2383-4C61-BEDC-19E885308352}" type="pres">
      <dgm:prSet presAssocID="{1BFD8C06-BC8F-45DF-8D4D-2D74100A111D}" presName="circ2" presStyleLbl="vennNode1" presStyleIdx="1" presStyleCnt="3" custScaleX="152280"/>
      <dgm:spPr/>
      <dgm:t>
        <a:bodyPr/>
        <a:lstStyle/>
        <a:p>
          <a:endParaRPr lang="en-IN"/>
        </a:p>
      </dgm:t>
    </dgm:pt>
    <dgm:pt modelId="{6228907F-D07B-49C0-9B6E-BB8024B4D0DA}" type="pres">
      <dgm:prSet presAssocID="{1BFD8C06-BC8F-45DF-8D4D-2D74100A11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424649-6E45-458F-9FEC-D1C2E9BE058C}" type="pres">
      <dgm:prSet presAssocID="{66E54601-F19B-40AD-9D9E-8CE06364D4AE}" presName="circ3" presStyleLbl="vennNode1" presStyleIdx="2" presStyleCnt="3" custScaleX="177955"/>
      <dgm:spPr/>
      <dgm:t>
        <a:bodyPr/>
        <a:lstStyle/>
        <a:p>
          <a:endParaRPr lang="en-IN"/>
        </a:p>
      </dgm:t>
    </dgm:pt>
    <dgm:pt modelId="{8EF72EF0-7F47-495E-A4C4-0DE29ED29AC4}" type="pres">
      <dgm:prSet presAssocID="{66E54601-F19B-40AD-9D9E-8CE06364D4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94290BA-7D34-4E1E-8F97-02B79A3E3E19}" type="presOf" srcId="{A7A29DA3-8F72-4380-9AB0-99ED57FAC5AC}" destId="{CBE4D219-2CE0-4F5B-92D2-84704C1515AF}" srcOrd="1" destOrd="0" presId="urn:microsoft.com/office/officeart/2005/8/layout/venn1"/>
    <dgm:cxn modelId="{DB68E9A1-3FC6-4EB2-845C-9C71EBAE04E8}" srcId="{51F86FA5-044E-4378-81EE-A9F52B354ACB}" destId="{A7A29DA3-8F72-4380-9AB0-99ED57FAC5AC}" srcOrd="0" destOrd="0" parTransId="{7EF4785B-18CD-4E7C-840C-77E772ECF6CF}" sibTransId="{721E7711-A7C8-495A-8473-5E7DF9AD3BF9}"/>
    <dgm:cxn modelId="{277406EE-F780-4B50-96AB-E36E9ECC6285}" srcId="{51F86FA5-044E-4378-81EE-A9F52B354ACB}" destId="{66E54601-F19B-40AD-9D9E-8CE06364D4AE}" srcOrd="2" destOrd="0" parTransId="{25C9BEE3-8677-489E-BE7C-658076C2FB34}" sibTransId="{783468F4-D2E8-4F64-BBED-EED6FED8B40D}"/>
    <dgm:cxn modelId="{F0788AAF-A726-419C-9C31-31CEA693D9C6}" srcId="{51F86FA5-044E-4378-81EE-A9F52B354ACB}" destId="{1BFD8C06-BC8F-45DF-8D4D-2D74100A111D}" srcOrd="1" destOrd="0" parTransId="{6D727FB0-C87B-46D4-B824-FCF916B0BCE4}" sibTransId="{EC2F7F11-714F-4768-A9C3-A48FA354CAD8}"/>
    <dgm:cxn modelId="{F7A521F2-8C34-4A5B-85C2-3FD3E2EBA934}" type="presOf" srcId="{1BFD8C06-BC8F-45DF-8D4D-2D74100A111D}" destId="{2DD66E8E-2383-4C61-BEDC-19E885308352}" srcOrd="0" destOrd="0" presId="urn:microsoft.com/office/officeart/2005/8/layout/venn1"/>
    <dgm:cxn modelId="{45FE99BA-C731-49D9-B86A-F8F15911B6F9}" type="presOf" srcId="{51F86FA5-044E-4378-81EE-A9F52B354ACB}" destId="{CE98D7E6-DF9C-42F2-ADE6-C7C2789C4721}" srcOrd="0" destOrd="0" presId="urn:microsoft.com/office/officeart/2005/8/layout/venn1"/>
    <dgm:cxn modelId="{57F8E5DC-398B-4850-91AC-6C86C7295385}" type="presOf" srcId="{A7A29DA3-8F72-4380-9AB0-99ED57FAC5AC}" destId="{C81078B3-7F59-4D75-BE9C-64BDDB61B340}" srcOrd="0" destOrd="0" presId="urn:microsoft.com/office/officeart/2005/8/layout/venn1"/>
    <dgm:cxn modelId="{5AFAB98A-4E61-4711-8CB6-03667BA42B47}" type="presOf" srcId="{66E54601-F19B-40AD-9D9E-8CE06364D4AE}" destId="{8EF72EF0-7F47-495E-A4C4-0DE29ED29AC4}" srcOrd="1" destOrd="0" presId="urn:microsoft.com/office/officeart/2005/8/layout/venn1"/>
    <dgm:cxn modelId="{C70D15A7-2C4D-4AB6-8C1E-C29C9B132A48}" type="presOf" srcId="{1BFD8C06-BC8F-45DF-8D4D-2D74100A111D}" destId="{6228907F-D07B-49C0-9B6E-BB8024B4D0DA}" srcOrd="1" destOrd="0" presId="urn:microsoft.com/office/officeart/2005/8/layout/venn1"/>
    <dgm:cxn modelId="{9A3908C9-4045-4E77-9C0B-EA7C187E0CCB}" type="presOf" srcId="{66E54601-F19B-40AD-9D9E-8CE06364D4AE}" destId="{E1424649-6E45-458F-9FEC-D1C2E9BE058C}" srcOrd="0" destOrd="0" presId="urn:microsoft.com/office/officeart/2005/8/layout/venn1"/>
    <dgm:cxn modelId="{B71CE647-9CE9-4C29-B458-7EDFDE5B0E5A}" type="presParOf" srcId="{CE98D7E6-DF9C-42F2-ADE6-C7C2789C4721}" destId="{C81078B3-7F59-4D75-BE9C-64BDDB61B340}" srcOrd="0" destOrd="0" presId="urn:microsoft.com/office/officeart/2005/8/layout/venn1"/>
    <dgm:cxn modelId="{08C27F62-3C4F-407A-AE11-794747C4D15A}" type="presParOf" srcId="{CE98D7E6-DF9C-42F2-ADE6-C7C2789C4721}" destId="{CBE4D219-2CE0-4F5B-92D2-84704C1515AF}" srcOrd="1" destOrd="0" presId="urn:microsoft.com/office/officeart/2005/8/layout/venn1"/>
    <dgm:cxn modelId="{AAC98224-CC75-4971-A689-86FD5126E4DE}" type="presParOf" srcId="{CE98D7E6-DF9C-42F2-ADE6-C7C2789C4721}" destId="{2DD66E8E-2383-4C61-BEDC-19E885308352}" srcOrd="2" destOrd="0" presId="urn:microsoft.com/office/officeart/2005/8/layout/venn1"/>
    <dgm:cxn modelId="{3F57645C-54CB-4FC0-89A9-A1C5BF08F334}" type="presParOf" srcId="{CE98D7E6-DF9C-42F2-ADE6-C7C2789C4721}" destId="{6228907F-D07B-49C0-9B6E-BB8024B4D0DA}" srcOrd="3" destOrd="0" presId="urn:microsoft.com/office/officeart/2005/8/layout/venn1"/>
    <dgm:cxn modelId="{7B8C8576-27CE-4078-859B-7D966ACFEC6E}" type="presParOf" srcId="{CE98D7E6-DF9C-42F2-ADE6-C7C2789C4721}" destId="{E1424649-6E45-458F-9FEC-D1C2E9BE058C}" srcOrd="4" destOrd="0" presId="urn:microsoft.com/office/officeart/2005/8/layout/venn1"/>
    <dgm:cxn modelId="{6AABC119-69A7-402B-BA7F-C251DE04BAB1}" type="presParOf" srcId="{CE98D7E6-DF9C-42F2-ADE6-C7C2789C4721}" destId="{8EF72EF0-7F47-495E-A4C4-0DE29ED29AC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B17DC-85D2-4FD5-A6A9-E80B7543ADA4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F3ECFCE-FC41-46A6-ABAC-122D0C41FE4E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  <a:latin typeface="Cambria" panose="02040503050406030204" pitchFamily="18" charset="0"/>
            </a:rPr>
            <a:t>Disease</a:t>
          </a:r>
        </a:p>
      </dgm:t>
    </dgm:pt>
    <dgm:pt modelId="{5DFB1BA1-A685-481B-B401-261DB4EB8A69}" type="parTrans" cxnId="{DB54F87E-BEF7-40DB-9F7B-43F92CC4663A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E55DBA33-D7CB-4EB7-82D6-84F63EBAF8B0}" type="sibTrans" cxnId="{DB54F87E-BEF7-40DB-9F7B-43F92CC4663A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endParaRPr lang="en-US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E10E19A-8D6A-4CD2-BD58-2875BE831014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  <a:latin typeface="Cambria" panose="02040503050406030204" pitchFamily="18" charset="0"/>
            </a:rPr>
            <a:t>Social Well being</a:t>
          </a:r>
        </a:p>
      </dgm:t>
    </dgm:pt>
    <dgm:pt modelId="{A7E6FCF5-7068-4D53-B664-80B329410E44}" type="parTrans" cxnId="{9F9AE43B-1B32-4DD2-9A17-6A664A11E036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2475B4D4-6531-4840-969B-24E390496BFF}" type="sibTrans" cxnId="{9F9AE43B-1B32-4DD2-9A17-6A664A11E036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3841B95A-96A4-4FF8-92CC-647CC64AD108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  <a:latin typeface="Cambria" panose="02040503050406030204" pitchFamily="18" charset="0"/>
            </a:rPr>
            <a:t>Effect on animal production</a:t>
          </a:r>
        </a:p>
      </dgm:t>
    </dgm:pt>
    <dgm:pt modelId="{50EC8C0E-9E23-4CEB-A68B-E842E86FA66A}" type="parTrans" cxnId="{1B1E4BD2-B431-46A1-AB68-E1BC908C7667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8890AB83-61EB-4BE1-9FF8-BD002E1FEA04}" type="sibTrans" cxnId="{1B1E4BD2-B431-46A1-AB68-E1BC908C7667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endParaRPr lang="en-US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3303022C-1571-4C63-B1C8-C75F05E038D3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  <a:latin typeface="Cambria" panose="02040503050406030204" pitchFamily="18" charset="0"/>
            </a:rPr>
            <a:t>Less milk production</a:t>
          </a:r>
        </a:p>
      </dgm:t>
    </dgm:pt>
    <dgm:pt modelId="{93556EDD-E482-492C-AE20-2AEA185FDFB6}" type="parTrans" cxnId="{A2678AD0-AFF8-4839-8B2A-591B7184AF35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250CDFE7-B868-484C-B397-ABF70617E821}" type="sibTrans" cxnId="{A2678AD0-AFF8-4839-8B2A-591B7184AF35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endParaRPr lang="en-US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32F24A3-A50E-4A49-B8B8-AE28F8604EF5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  <a:latin typeface="Cambria" panose="02040503050406030204" pitchFamily="18" charset="0"/>
            </a:rPr>
            <a:t>Economic Loss</a:t>
          </a:r>
        </a:p>
      </dgm:t>
    </dgm:pt>
    <dgm:pt modelId="{86E50C5C-B548-43AC-9ACD-D1A0653870DB}" type="parTrans" cxnId="{D728E817-78CD-45FA-97EE-D3EE57674625}">
      <dgm:prSet/>
      <dgm:spPr/>
      <dgm:t>
        <a:bodyPr/>
        <a:lstStyle/>
        <a:p>
          <a:pPr algn="ctr"/>
          <a:endParaRPr lang="en-US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8FA23EF-F629-4515-9829-EC143A6C0D75}" type="sibTrans" cxnId="{D728E817-78CD-45FA-97EE-D3EE57674625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endParaRPr lang="en-US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AA930BF3-2C86-4160-BA4A-FE9A19B621A7}" type="pres">
      <dgm:prSet presAssocID="{73EB17DC-85D2-4FD5-A6A9-E80B7543ADA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D789C60-A5ED-4FA7-B3B2-7DA45BF1F47A}" type="pres">
      <dgm:prSet presAssocID="{73EB17DC-85D2-4FD5-A6A9-E80B7543ADA4}" presName="dummyMaxCanvas" presStyleCnt="0">
        <dgm:presLayoutVars/>
      </dgm:prSet>
      <dgm:spPr/>
    </dgm:pt>
    <dgm:pt modelId="{F82AF2AC-F51B-427A-9CA1-9A0358B741CE}" type="pres">
      <dgm:prSet presAssocID="{73EB17DC-85D2-4FD5-A6A9-E80B7543ADA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15B255-CF27-42AA-8895-A6FCD45D999F}" type="pres">
      <dgm:prSet presAssocID="{73EB17DC-85D2-4FD5-A6A9-E80B7543ADA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518E08-9C18-4F77-8B8A-68945F47DCD4}" type="pres">
      <dgm:prSet presAssocID="{73EB17DC-85D2-4FD5-A6A9-E80B7543ADA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B79E69-48B2-4183-8F93-CA65DE1F092F}" type="pres">
      <dgm:prSet presAssocID="{73EB17DC-85D2-4FD5-A6A9-E80B7543ADA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0F25209-EDB8-432C-94A3-1D8523843DA0}" type="pres">
      <dgm:prSet presAssocID="{73EB17DC-85D2-4FD5-A6A9-E80B7543ADA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7C9295-11E7-4813-8F1C-4B09C22A11B2}" type="pres">
      <dgm:prSet presAssocID="{73EB17DC-85D2-4FD5-A6A9-E80B7543ADA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0A0667-30DC-4234-B06E-E3A4AA480D93}" type="pres">
      <dgm:prSet presAssocID="{73EB17DC-85D2-4FD5-A6A9-E80B7543ADA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0016C2-DB02-439C-9F67-D01042977798}" type="pres">
      <dgm:prSet presAssocID="{73EB17DC-85D2-4FD5-A6A9-E80B7543ADA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FB481F6-232F-4DAD-92DD-2C928ADC5109}" type="pres">
      <dgm:prSet presAssocID="{73EB17DC-85D2-4FD5-A6A9-E80B7543ADA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0613DD3-0D04-484E-8260-BEADC8E3AEA4}" type="pres">
      <dgm:prSet presAssocID="{73EB17DC-85D2-4FD5-A6A9-E80B7543ADA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ACC22D-4C92-4C84-B983-2E8D5EF052DD}" type="pres">
      <dgm:prSet presAssocID="{73EB17DC-85D2-4FD5-A6A9-E80B7543ADA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645387-4096-4BCC-BF31-899876437504}" type="pres">
      <dgm:prSet presAssocID="{73EB17DC-85D2-4FD5-A6A9-E80B7543ADA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5DCDB0-8D78-47F3-9DD5-AB691DAA78CD}" type="pres">
      <dgm:prSet presAssocID="{73EB17DC-85D2-4FD5-A6A9-E80B7543ADA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9725A8-D677-449B-A9DA-204BDA8809B3}" type="pres">
      <dgm:prSet presAssocID="{73EB17DC-85D2-4FD5-A6A9-E80B7543ADA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4CEA26B-5715-49BE-803A-B161C484FA67}" type="presOf" srcId="{48FA23EF-F629-4515-9829-EC143A6C0D75}" destId="{1FB481F6-232F-4DAD-92DD-2C928ADC5109}" srcOrd="0" destOrd="0" presId="urn:microsoft.com/office/officeart/2005/8/layout/vProcess5"/>
    <dgm:cxn modelId="{C16C4BCE-89B7-4344-8639-4D8182A5B7FA}" type="presOf" srcId="{3F3ECFCE-FC41-46A6-ABAC-122D0C41FE4E}" destId="{E0613DD3-0D04-484E-8260-BEADC8E3AEA4}" srcOrd="1" destOrd="0" presId="urn:microsoft.com/office/officeart/2005/8/layout/vProcess5"/>
    <dgm:cxn modelId="{C59C6087-7CA2-4FCD-9F6E-50B5B6690C82}" type="presOf" srcId="{3841B95A-96A4-4FF8-92CC-647CC64AD108}" destId="{AB15B255-CF27-42AA-8895-A6FCD45D999F}" srcOrd="0" destOrd="0" presId="urn:microsoft.com/office/officeart/2005/8/layout/vProcess5"/>
    <dgm:cxn modelId="{1B1E4BD2-B431-46A1-AB68-E1BC908C7667}" srcId="{73EB17DC-85D2-4FD5-A6A9-E80B7543ADA4}" destId="{3841B95A-96A4-4FF8-92CC-647CC64AD108}" srcOrd="1" destOrd="0" parTransId="{50EC8C0E-9E23-4CEB-A68B-E842E86FA66A}" sibTransId="{8890AB83-61EB-4BE1-9FF8-BD002E1FEA04}"/>
    <dgm:cxn modelId="{A2678AD0-AFF8-4839-8B2A-591B7184AF35}" srcId="{73EB17DC-85D2-4FD5-A6A9-E80B7543ADA4}" destId="{3303022C-1571-4C63-B1C8-C75F05E038D3}" srcOrd="2" destOrd="0" parTransId="{93556EDD-E482-492C-AE20-2AEA185FDFB6}" sibTransId="{250CDFE7-B868-484C-B397-ABF70617E821}"/>
    <dgm:cxn modelId="{AC8B5B9F-C1D6-4C68-B7BF-BFCA72883DDF}" type="presOf" srcId="{3303022C-1571-4C63-B1C8-C75F05E038D3}" destId="{A3645387-4096-4BCC-BF31-899876437504}" srcOrd="1" destOrd="0" presId="urn:microsoft.com/office/officeart/2005/8/layout/vProcess5"/>
    <dgm:cxn modelId="{80F47A8B-9D36-4053-9ADD-D0F50D0BCA7E}" type="presOf" srcId="{132F24A3-A50E-4A49-B8B8-AE28F8604EF5}" destId="{D15DCDB0-8D78-47F3-9DD5-AB691DAA78CD}" srcOrd="1" destOrd="0" presId="urn:microsoft.com/office/officeart/2005/8/layout/vProcess5"/>
    <dgm:cxn modelId="{5105C06C-4CD9-4D5A-899F-4EE8F4EDB079}" type="presOf" srcId="{0E10E19A-8D6A-4CD2-BD58-2875BE831014}" destId="{0F9725A8-D677-449B-A9DA-204BDA8809B3}" srcOrd="1" destOrd="0" presId="urn:microsoft.com/office/officeart/2005/8/layout/vProcess5"/>
    <dgm:cxn modelId="{37BC69C0-C7FD-434D-8B2E-824AA1BF3680}" type="presOf" srcId="{73EB17DC-85D2-4FD5-A6A9-E80B7543ADA4}" destId="{AA930BF3-2C86-4160-BA4A-FE9A19B621A7}" srcOrd="0" destOrd="0" presId="urn:microsoft.com/office/officeart/2005/8/layout/vProcess5"/>
    <dgm:cxn modelId="{7980C437-B365-4A83-9A7E-7EE82630BF88}" type="presOf" srcId="{250CDFE7-B868-484C-B397-ABF70617E821}" destId="{C30016C2-DB02-439C-9F67-D01042977798}" srcOrd="0" destOrd="0" presId="urn:microsoft.com/office/officeart/2005/8/layout/vProcess5"/>
    <dgm:cxn modelId="{18EC6528-EBAF-4FAA-83C2-FAFC0806B90E}" type="presOf" srcId="{132F24A3-A50E-4A49-B8B8-AE28F8604EF5}" destId="{9EB79E69-48B2-4183-8F93-CA65DE1F092F}" srcOrd="0" destOrd="0" presId="urn:microsoft.com/office/officeart/2005/8/layout/vProcess5"/>
    <dgm:cxn modelId="{D728E817-78CD-45FA-97EE-D3EE57674625}" srcId="{73EB17DC-85D2-4FD5-A6A9-E80B7543ADA4}" destId="{132F24A3-A50E-4A49-B8B8-AE28F8604EF5}" srcOrd="3" destOrd="0" parTransId="{86E50C5C-B548-43AC-9ACD-D1A0653870DB}" sibTransId="{48FA23EF-F629-4515-9829-EC143A6C0D75}"/>
    <dgm:cxn modelId="{49111FA9-121F-4B9C-A829-45B6DD92B9C3}" type="presOf" srcId="{3303022C-1571-4C63-B1C8-C75F05E038D3}" destId="{54518E08-9C18-4F77-8B8A-68945F47DCD4}" srcOrd="0" destOrd="0" presId="urn:microsoft.com/office/officeart/2005/8/layout/vProcess5"/>
    <dgm:cxn modelId="{591A26D9-D747-40FB-A61C-931E4F49AB24}" type="presOf" srcId="{8890AB83-61EB-4BE1-9FF8-BD002E1FEA04}" destId="{EA0A0667-30DC-4234-B06E-E3A4AA480D93}" srcOrd="0" destOrd="0" presId="urn:microsoft.com/office/officeart/2005/8/layout/vProcess5"/>
    <dgm:cxn modelId="{9F9AE43B-1B32-4DD2-9A17-6A664A11E036}" srcId="{73EB17DC-85D2-4FD5-A6A9-E80B7543ADA4}" destId="{0E10E19A-8D6A-4CD2-BD58-2875BE831014}" srcOrd="4" destOrd="0" parTransId="{A7E6FCF5-7068-4D53-B664-80B329410E44}" sibTransId="{2475B4D4-6531-4840-969B-24E390496BFF}"/>
    <dgm:cxn modelId="{D92B46FB-BE5C-49C6-8D8A-AED55E07A629}" type="presOf" srcId="{3F3ECFCE-FC41-46A6-ABAC-122D0C41FE4E}" destId="{F82AF2AC-F51B-427A-9CA1-9A0358B741CE}" srcOrd="0" destOrd="0" presId="urn:microsoft.com/office/officeart/2005/8/layout/vProcess5"/>
    <dgm:cxn modelId="{A817AE6E-94DA-4A04-BCA1-BB8E93BBE9E6}" type="presOf" srcId="{3841B95A-96A4-4FF8-92CC-647CC64AD108}" destId="{3FACC22D-4C92-4C84-B983-2E8D5EF052DD}" srcOrd="1" destOrd="0" presId="urn:microsoft.com/office/officeart/2005/8/layout/vProcess5"/>
    <dgm:cxn modelId="{70705E7C-2BC2-4BA9-B2D3-3642E2781DCC}" type="presOf" srcId="{E55DBA33-D7CB-4EB7-82D6-84F63EBAF8B0}" destId="{A47C9295-11E7-4813-8F1C-4B09C22A11B2}" srcOrd="0" destOrd="0" presId="urn:microsoft.com/office/officeart/2005/8/layout/vProcess5"/>
    <dgm:cxn modelId="{79100EAE-0D22-486E-B0F6-A2579C9C2CE5}" type="presOf" srcId="{0E10E19A-8D6A-4CD2-BD58-2875BE831014}" destId="{30F25209-EDB8-432C-94A3-1D8523843DA0}" srcOrd="0" destOrd="0" presId="urn:microsoft.com/office/officeart/2005/8/layout/vProcess5"/>
    <dgm:cxn modelId="{DB54F87E-BEF7-40DB-9F7B-43F92CC4663A}" srcId="{73EB17DC-85D2-4FD5-A6A9-E80B7543ADA4}" destId="{3F3ECFCE-FC41-46A6-ABAC-122D0C41FE4E}" srcOrd="0" destOrd="0" parTransId="{5DFB1BA1-A685-481B-B401-261DB4EB8A69}" sibTransId="{E55DBA33-D7CB-4EB7-82D6-84F63EBAF8B0}"/>
    <dgm:cxn modelId="{EDE603CC-31BE-4CC2-ABBB-60662759C599}" type="presParOf" srcId="{AA930BF3-2C86-4160-BA4A-FE9A19B621A7}" destId="{1D789C60-A5ED-4FA7-B3B2-7DA45BF1F47A}" srcOrd="0" destOrd="0" presId="urn:microsoft.com/office/officeart/2005/8/layout/vProcess5"/>
    <dgm:cxn modelId="{9450F718-920B-47B0-B940-6299E0D37B9A}" type="presParOf" srcId="{AA930BF3-2C86-4160-BA4A-FE9A19B621A7}" destId="{F82AF2AC-F51B-427A-9CA1-9A0358B741CE}" srcOrd="1" destOrd="0" presId="urn:microsoft.com/office/officeart/2005/8/layout/vProcess5"/>
    <dgm:cxn modelId="{D82CF1D2-95B2-4F5F-B1EB-1A34793472EC}" type="presParOf" srcId="{AA930BF3-2C86-4160-BA4A-FE9A19B621A7}" destId="{AB15B255-CF27-42AA-8895-A6FCD45D999F}" srcOrd="2" destOrd="0" presId="urn:microsoft.com/office/officeart/2005/8/layout/vProcess5"/>
    <dgm:cxn modelId="{A56EA3ED-16ED-4601-B640-12E26EEA3DBB}" type="presParOf" srcId="{AA930BF3-2C86-4160-BA4A-FE9A19B621A7}" destId="{54518E08-9C18-4F77-8B8A-68945F47DCD4}" srcOrd="3" destOrd="0" presId="urn:microsoft.com/office/officeart/2005/8/layout/vProcess5"/>
    <dgm:cxn modelId="{105D01EA-989A-45C3-B7BF-4DF6239F004B}" type="presParOf" srcId="{AA930BF3-2C86-4160-BA4A-FE9A19B621A7}" destId="{9EB79E69-48B2-4183-8F93-CA65DE1F092F}" srcOrd="4" destOrd="0" presId="urn:microsoft.com/office/officeart/2005/8/layout/vProcess5"/>
    <dgm:cxn modelId="{55CC4F08-133D-43F4-B61E-82688E7F1E88}" type="presParOf" srcId="{AA930BF3-2C86-4160-BA4A-FE9A19B621A7}" destId="{30F25209-EDB8-432C-94A3-1D8523843DA0}" srcOrd="5" destOrd="0" presId="urn:microsoft.com/office/officeart/2005/8/layout/vProcess5"/>
    <dgm:cxn modelId="{F3F638A5-D802-48D5-A317-317FE25A5EFA}" type="presParOf" srcId="{AA930BF3-2C86-4160-BA4A-FE9A19B621A7}" destId="{A47C9295-11E7-4813-8F1C-4B09C22A11B2}" srcOrd="6" destOrd="0" presId="urn:microsoft.com/office/officeart/2005/8/layout/vProcess5"/>
    <dgm:cxn modelId="{C315B0ED-1779-42AB-B435-4E53A3D87954}" type="presParOf" srcId="{AA930BF3-2C86-4160-BA4A-FE9A19B621A7}" destId="{EA0A0667-30DC-4234-B06E-E3A4AA480D93}" srcOrd="7" destOrd="0" presId="urn:microsoft.com/office/officeart/2005/8/layout/vProcess5"/>
    <dgm:cxn modelId="{7CC2BFF8-6030-4BD5-A6EB-B43B2D4693EE}" type="presParOf" srcId="{AA930BF3-2C86-4160-BA4A-FE9A19B621A7}" destId="{C30016C2-DB02-439C-9F67-D01042977798}" srcOrd="8" destOrd="0" presId="urn:microsoft.com/office/officeart/2005/8/layout/vProcess5"/>
    <dgm:cxn modelId="{A2E650A4-EB6F-456F-85C4-743B4B30EA9D}" type="presParOf" srcId="{AA930BF3-2C86-4160-BA4A-FE9A19B621A7}" destId="{1FB481F6-232F-4DAD-92DD-2C928ADC5109}" srcOrd="9" destOrd="0" presId="urn:microsoft.com/office/officeart/2005/8/layout/vProcess5"/>
    <dgm:cxn modelId="{6FB55F90-362B-4887-95E7-C95FB3B1CB17}" type="presParOf" srcId="{AA930BF3-2C86-4160-BA4A-FE9A19B621A7}" destId="{E0613DD3-0D04-484E-8260-BEADC8E3AEA4}" srcOrd="10" destOrd="0" presId="urn:microsoft.com/office/officeart/2005/8/layout/vProcess5"/>
    <dgm:cxn modelId="{06294EBA-7980-47D2-AEF0-3635CD16DDCA}" type="presParOf" srcId="{AA930BF3-2C86-4160-BA4A-FE9A19B621A7}" destId="{3FACC22D-4C92-4C84-B983-2E8D5EF052DD}" srcOrd="11" destOrd="0" presId="urn:microsoft.com/office/officeart/2005/8/layout/vProcess5"/>
    <dgm:cxn modelId="{5744C39E-24AE-46A4-9327-7938DB85B176}" type="presParOf" srcId="{AA930BF3-2C86-4160-BA4A-FE9A19B621A7}" destId="{A3645387-4096-4BCC-BF31-899876437504}" srcOrd="12" destOrd="0" presId="urn:microsoft.com/office/officeart/2005/8/layout/vProcess5"/>
    <dgm:cxn modelId="{1D8A094F-B622-4E21-A9E9-1CBD8D4744FD}" type="presParOf" srcId="{AA930BF3-2C86-4160-BA4A-FE9A19B621A7}" destId="{D15DCDB0-8D78-47F3-9DD5-AB691DAA78CD}" srcOrd="13" destOrd="0" presId="urn:microsoft.com/office/officeart/2005/8/layout/vProcess5"/>
    <dgm:cxn modelId="{F701179E-4285-426D-84C4-F33C64B5D64C}" type="presParOf" srcId="{AA930BF3-2C86-4160-BA4A-FE9A19B621A7}" destId="{0F9725A8-D677-449B-A9DA-204BDA8809B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BB19DC-ECB2-4BC0-ADD2-BFC78C8E40AB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ACCAAC0-5CC7-400E-8159-50069729EC48}">
      <dgm:prSet phldrT="[Text]"/>
      <dgm:spPr/>
      <dgm:t>
        <a:bodyPr/>
        <a:lstStyle/>
        <a:p>
          <a:r>
            <a:rPr lang="en-IN" dirty="0">
              <a:latin typeface="Cambria" panose="02040503050406030204" pitchFamily="18" charset="0"/>
            </a:rPr>
            <a:t>Response Rate- 100%</a:t>
          </a:r>
          <a:endParaRPr lang="en-US" dirty="0"/>
        </a:p>
      </dgm:t>
    </dgm:pt>
    <dgm:pt modelId="{E1F484A0-43F7-4DF3-A400-B75A5FAFA622}" type="parTrans" cxnId="{88FE427B-BBCE-4F6F-970B-AE6370CCF9E6}">
      <dgm:prSet/>
      <dgm:spPr/>
      <dgm:t>
        <a:bodyPr/>
        <a:lstStyle/>
        <a:p>
          <a:endParaRPr lang="en-US"/>
        </a:p>
      </dgm:t>
    </dgm:pt>
    <dgm:pt modelId="{BF51271B-E687-436C-8385-F70ABCCABF4E}" type="sibTrans" cxnId="{88FE427B-BBCE-4F6F-970B-AE6370CCF9E6}">
      <dgm:prSet/>
      <dgm:spPr/>
      <dgm:t>
        <a:bodyPr/>
        <a:lstStyle/>
        <a:p>
          <a:endParaRPr lang="en-US"/>
        </a:p>
      </dgm:t>
    </dgm:pt>
    <dgm:pt modelId="{3FA124D8-ED29-4268-9402-BB7574894316}">
      <dgm:prSet phldrT="[Text]"/>
      <dgm:spPr/>
      <dgm:t>
        <a:bodyPr/>
        <a:lstStyle/>
        <a:p>
          <a:r>
            <a:rPr lang="en-IN" dirty="0">
              <a:latin typeface="Cambria" panose="02040503050406030204" pitchFamily="18" charset="0"/>
            </a:rPr>
            <a:t>Few questions-dichotomous- Likert scale.</a:t>
          </a:r>
          <a:endParaRPr lang="en-US" dirty="0"/>
        </a:p>
      </dgm:t>
    </dgm:pt>
    <dgm:pt modelId="{BE091491-DD42-4DB7-834F-124CFA9D9E22}" type="parTrans" cxnId="{120292A9-AD81-4F2F-8E80-A990969E2A25}">
      <dgm:prSet/>
      <dgm:spPr/>
      <dgm:t>
        <a:bodyPr/>
        <a:lstStyle/>
        <a:p>
          <a:endParaRPr lang="en-US"/>
        </a:p>
      </dgm:t>
    </dgm:pt>
    <dgm:pt modelId="{8755756A-D6F8-4BC1-A9AE-2725926A5E91}" type="sibTrans" cxnId="{120292A9-AD81-4F2F-8E80-A990969E2A25}">
      <dgm:prSet/>
      <dgm:spPr/>
      <dgm:t>
        <a:bodyPr/>
        <a:lstStyle/>
        <a:p>
          <a:endParaRPr lang="en-US"/>
        </a:p>
      </dgm:t>
    </dgm:pt>
    <dgm:pt modelId="{62E8C921-38EA-4ECE-8242-082423E26AB0}">
      <dgm:prSet phldrT="[Text]"/>
      <dgm:spPr/>
      <dgm:t>
        <a:bodyPr/>
        <a:lstStyle/>
        <a:p>
          <a:r>
            <a:rPr lang="en-IN" dirty="0">
              <a:latin typeface="Cambria" panose="02040503050406030204" pitchFamily="18" charset="0"/>
            </a:rPr>
            <a:t>One question was found to be sensitive to their social and cultural belief, as a result the language of the question was changed to get the desired response </a:t>
          </a:r>
          <a:endParaRPr lang="en-US" dirty="0"/>
        </a:p>
      </dgm:t>
    </dgm:pt>
    <dgm:pt modelId="{71F058D3-1944-448A-9412-AFE1E78E08D6}" type="parTrans" cxnId="{222717D8-962F-4C1C-8260-EA0EEA833A28}">
      <dgm:prSet/>
      <dgm:spPr/>
      <dgm:t>
        <a:bodyPr/>
        <a:lstStyle/>
        <a:p>
          <a:endParaRPr lang="en-US"/>
        </a:p>
      </dgm:t>
    </dgm:pt>
    <dgm:pt modelId="{6EFC96E5-5CAF-4552-A9A6-5AEC3847C042}" type="sibTrans" cxnId="{222717D8-962F-4C1C-8260-EA0EEA833A28}">
      <dgm:prSet/>
      <dgm:spPr/>
      <dgm:t>
        <a:bodyPr/>
        <a:lstStyle/>
        <a:p>
          <a:endParaRPr lang="en-US"/>
        </a:p>
      </dgm:t>
    </dgm:pt>
    <dgm:pt modelId="{9D03F7C3-28B9-4A30-AD17-2C921F7FEA4E}">
      <dgm:prSet phldrT="[Text]"/>
      <dgm:spPr/>
      <dgm:t>
        <a:bodyPr/>
        <a:lstStyle/>
        <a:p>
          <a:r>
            <a:rPr lang="en-IN" dirty="0">
              <a:latin typeface="Cambria" panose="02040503050406030204" pitchFamily="18" charset="0"/>
            </a:rPr>
            <a:t>Questions regarding animal husbandry, vaccination of the cattle, specific disease management </a:t>
          </a:r>
          <a:r>
            <a:rPr lang="en-IN" dirty="0" err="1">
              <a:latin typeface="Cambria" panose="02040503050406030204" pitchFamily="18" charset="0"/>
            </a:rPr>
            <a:t>etc</a:t>
          </a:r>
          <a:r>
            <a:rPr lang="en-IN" dirty="0">
              <a:latin typeface="Cambria" panose="02040503050406030204" pitchFamily="18" charset="0"/>
            </a:rPr>
            <a:t> were not included in the questionnaire</a:t>
          </a:r>
          <a:endParaRPr lang="en-US" dirty="0"/>
        </a:p>
      </dgm:t>
    </dgm:pt>
    <dgm:pt modelId="{72E18B0F-86C9-4226-A8E9-008CF89FAD5D}" type="parTrans" cxnId="{36E6C04F-6BAE-40E9-839C-BA058AC99240}">
      <dgm:prSet/>
      <dgm:spPr/>
      <dgm:t>
        <a:bodyPr/>
        <a:lstStyle/>
        <a:p>
          <a:endParaRPr lang="en-US"/>
        </a:p>
      </dgm:t>
    </dgm:pt>
    <dgm:pt modelId="{92EBC5E8-A2B4-4F6E-849E-52AA3F714B0E}" type="sibTrans" cxnId="{36E6C04F-6BAE-40E9-839C-BA058AC99240}">
      <dgm:prSet/>
      <dgm:spPr/>
      <dgm:t>
        <a:bodyPr/>
        <a:lstStyle/>
        <a:p>
          <a:endParaRPr lang="en-US"/>
        </a:p>
      </dgm:t>
    </dgm:pt>
    <dgm:pt modelId="{0B5C4BE0-84A9-463C-A38D-8313048FA913}" type="pres">
      <dgm:prSet presAssocID="{75BB19DC-ECB2-4BC0-ADD2-BFC78C8E40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DFE923E-CF0F-4E38-942F-1E80B5A0AC65}" type="pres">
      <dgm:prSet presAssocID="{4ACCAAC0-5CC7-400E-8159-50069729EC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A171FA-FFAC-477D-957C-80712A2A76FC}" type="pres">
      <dgm:prSet presAssocID="{BF51271B-E687-436C-8385-F70ABCCABF4E}" presName="spacer" presStyleCnt="0"/>
      <dgm:spPr/>
    </dgm:pt>
    <dgm:pt modelId="{DAD8AE03-9BA7-49DB-9EE8-779E924E0A61}" type="pres">
      <dgm:prSet presAssocID="{3FA124D8-ED29-4268-9402-BB757489431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2D243E-85EA-4290-9A93-0A19154DC3D0}" type="pres">
      <dgm:prSet presAssocID="{8755756A-D6F8-4BC1-A9AE-2725926A5E91}" presName="spacer" presStyleCnt="0"/>
      <dgm:spPr/>
    </dgm:pt>
    <dgm:pt modelId="{53AF94FD-B491-4586-87A7-7AA8E883B726}" type="pres">
      <dgm:prSet presAssocID="{62E8C921-38EA-4ECE-8242-082423E26A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214AA2-5610-4859-887F-97A603FF3161}" type="pres">
      <dgm:prSet presAssocID="{6EFC96E5-5CAF-4552-A9A6-5AEC3847C042}" presName="spacer" presStyleCnt="0"/>
      <dgm:spPr/>
    </dgm:pt>
    <dgm:pt modelId="{51722CFC-5252-4DE1-A695-4D8D55F027FB}" type="pres">
      <dgm:prSet presAssocID="{9D03F7C3-28B9-4A30-AD17-2C921F7FEA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8FE427B-BBCE-4F6F-970B-AE6370CCF9E6}" srcId="{75BB19DC-ECB2-4BC0-ADD2-BFC78C8E40AB}" destId="{4ACCAAC0-5CC7-400E-8159-50069729EC48}" srcOrd="0" destOrd="0" parTransId="{E1F484A0-43F7-4DF3-A400-B75A5FAFA622}" sibTransId="{BF51271B-E687-436C-8385-F70ABCCABF4E}"/>
    <dgm:cxn modelId="{2C228135-F8FC-45B3-B285-B03467B36326}" type="presOf" srcId="{3FA124D8-ED29-4268-9402-BB7574894316}" destId="{DAD8AE03-9BA7-49DB-9EE8-779E924E0A61}" srcOrd="0" destOrd="0" presId="urn:microsoft.com/office/officeart/2005/8/layout/vList2"/>
    <dgm:cxn modelId="{30587D5E-F966-420C-A99B-368427813015}" type="presOf" srcId="{75BB19DC-ECB2-4BC0-ADD2-BFC78C8E40AB}" destId="{0B5C4BE0-84A9-463C-A38D-8313048FA913}" srcOrd="0" destOrd="0" presId="urn:microsoft.com/office/officeart/2005/8/layout/vList2"/>
    <dgm:cxn modelId="{120292A9-AD81-4F2F-8E80-A990969E2A25}" srcId="{75BB19DC-ECB2-4BC0-ADD2-BFC78C8E40AB}" destId="{3FA124D8-ED29-4268-9402-BB7574894316}" srcOrd="1" destOrd="0" parTransId="{BE091491-DD42-4DB7-834F-124CFA9D9E22}" sibTransId="{8755756A-D6F8-4BC1-A9AE-2725926A5E91}"/>
    <dgm:cxn modelId="{E8FE11D8-68AF-4CCE-BF43-06C0B8FD7029}" type="presOf" srcId="{62E8C921-38EA-4ECE-8242-082423E26AB0}" destId="{53AF94FD-B491-4586-87A7-7AA8E883B726}" srcOrd="0" destOrd="0" presId="urn:microsoft.com/office/officeart/2005/8/layout/vList2"/>
    <dgm:cxn modelId="{74A6399E-FF76-4E68-8DFE-C6352DECAFDA}" type="presOf" srcId="{9D03F7C3-28B9-4A30-AD17-2C921F7FEA4E}" destId="{51722CFC-5252-4DE1-A695-4D8D55F027FB}" srcOrd="0" destOrd="0" presId="urn:microsoft.com/office/officeart/2005/8/layout/vList2"/>
    <dgm:cxn modelId="{B1AFCDAC-F0A4-42BB-AFCB-31DEA204C647}" type="presOf" srcId="{4ACCAAC0-5CC7-400E-8159-50069729EC48}" destId="{ADFE923E-CF0F-4E38-942F-1E80B5A0AC65}" srcOrd="0" destOrd="0" presId="urn:microsoft.com/office/officeart/2005/8/layout/vList2"/>
    <dgm:cxn modelId="{222717D8-962F-4C1C-8260-EA0EEA833A28}" srcId="{75BB19DC-ECB2-4BC0-ADD2-BFC78C8E40AB}" destId="{62E8C921-38EA-4ECE-8242-082423E26AB0}" srcOrd="2" destOrd="0" parTransId="{71F058D3-1944-448A-9412-AFE1E78E08D6}" sibTransId="{6EFC96E5-5CAF-4552-A9A6-5AEC3847C042}"/>
    <dgm:cxn modelId="{36E6C04F-6BAE-40E9-839C-BA058AC99240}" srcId="{75BB19DC-ECB2-4BC0-ADD2-BFC78C8E40AB}" destId="{9D03F7C3-28B9-4A30-AD17-2C921F7FEA4E}" srcOrd="3" destOrd="0" parTransId="{72E18B0F-86C9-4226-A8E9-008CF89FAD5D}" sibTransId="{92EBC5E8-A2B4-4F6E-849E-52AA3F714B0E}"/>
    <dgm:cxn modelId="{012ACC04-03BD-4467-9829-526430D50C6F}" type="presParOf" srcId="{0B5C4BE0-84A9-463C-A38D-8313048FA913}" destId="{ADFE923E-CF0F-4E38-942F-1E80B5A0AC65}" srcOrd="0" destOrd="0" presId="urn:microsoft.com/office/officeart/2005/8/layout/vList2"/>
    <dgm:cxn modelId="{59D939C2-987E-4C8F-8E4B-55363D3ACDE6}" type="presParOf" srcId="{0B5C4BE0-84A9-463C-A38D-8313048FA913}" destId="{B6A171FA-FFAC-477D-957C-80712A2A76FC}" srcOrd="1" destOrd="0" presId="urn:microsoft.com/office/officeart/2005/8/layout/vList2"/>
    <dgm:cxn modelId="{2BAEE64D-3C57-44EF-8E0D-56A9E4FD9DD7}" type="presParOf" srcId="{0B5C4BE0-84A9-463C-A38D-8313048FA913}" destId="{DAD8AE03-9BA7-49DB-9EE8-779E924E0A61}" srcOrd="2" destOrd="0" presId="urn:microsoft.com/office/officeart/2005/8/layout/vList2"/>
    <dgm:cxn modelId="{038854E4-FB5B-4A1B-86AE-F721D483016D}" type="presParOf" srcId="{0B5C4BE0-84A9-463C-A38D-8313048FA913}" destId="{9F2D243E-85EA-4290-9A93-0A19154DC3D0}" srcOrd="3" destOrd="0" presId="urn:microsoft.com/office/officeart/2005/8/layout/vList2"/>
    <dgm:cxn modelId="{657A4D18-A851-4722-96AC-7CACBFE0BA05}" type="presParOf" srcId="{0B5C4BE0-84A9-463C-A38D-8313048FA913}" destId="{53AF94FD-B491-4586-87A7-7AA8E883B726}" srcOrd="4" destOrd="0" presId="urn:microsoft.com/office/officeart/2005/8/layout/vList2"/>
    <dgm:cxn modelId="{D7AE42A0-9FB8-4EC5-9125-28D543DE9FA7}" type="presParOf" srcId="{0B5C4BE0-84A9-463C-A38D-8313048FA913}" destId="{E4214AA2-5610-4859-887F-97A603FF3161}" srcOrd="5" destOrd="0" presId="urn:microsoft.com/office/officeart/2005/8/layout/vList2"/>
    <dgm:cxn modelId="{21431D41-EF55-4CAE-9CF4-9ACC45A9290C}" type="presParOf" srcId="{0B5C4BE0-84A9-463C-A38D-8313048FA913}" destId="{51722CFC-5252-4DE1-A695-4D8D55F027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BB19DC-ECB2-4BC0-ADD2-BFC78C8E40AB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4ACCAAC0-5CC7-400E-8159-50069729EC48}">
      <dgm:prSet phldrT="[Text]"/>
      <dgm:spPr/>
      <dgm:t>
        <a:bodyPr/>
        <a:lstStyle/>
        <a:p>
          <a:pPr algn="ctr"/>
          <a:r>
            <a:rPr lang="en-US" dirty="0">
              <a:latin typeface="Cambria" panose="02040503050406030204" pitchFamily="18" charset="0"/>
            </a:rPr>
            <a:t>Majority of the respondent didn’t have knowledge – 45/56 (75%)</a:t>
          </a:r>
          <a:endParaRPr lang="en-US" dirty="0"/>
        </a:p>
      </dgm:t>
    </dgm:pt>
    <dgm:pt modelId="{E1F484A0-43F7-4DF3-A400-B75A5FAFA622}" type="parTrans" cxnId="{88FE427B-BBCE-4F6F-970B-AE6370CCF9E6}">
      <dgm:prSet/>
      <dgm:spPr/>
      <dgm:t>
        <a:bodyPr/>
        <a:lstStyle/>
        <a:p>
          <a:pPr algn="ctr"/>
          <a:endParaRPr lang="en-US"/>
        </a:p>
      </dgm:t>
    </dgm:pt>
    <dgm:pt modelId="{BF51271B-E687-436C-8385-F70ABCCABF4E}" type="sibTrans" cxnId="{88FE427B-BBCE-4F6F-970B-AE6370CCF9E6}">
      <dgm:prSet/>
      <dgm:spPr/>
      <dgm:t>
        <a:bodyPr/>
        <a:lstStyle/>
        <a:p>
          <a:pPr algn="ctr"/>
          <a:endParaRPr lang="en-US"/>
        </a:p>
      </dgm:t>
    </dgm:pt>
    <dgm:pt modelId="{3FA124D8-ED29-4268-9402-BB7574894316}">
      <dgm:prSet phldrT="[Text]"/>
      <dgm:spPr/>
      <dgm:t>
        <a:bodyPr/>
        <a:lstStyle/>
        <a:p>
          <a:pPr algn="ctr"/>
          <a:r>
            <a:rPr lang="en-US" dirty="0">
              <a:latin typeface="Cambria" panose="02040503050406030204" pitchFamily="18" charset="0"/>
            </a:rPr>
            <a:t>Nearly half- disagreed that few diseases can be transferred from man to animal or vice-versa 32 (53.3%)</a:t>
          </a:r>
          <a:endParaRPr lang="en-US" dirty="0"/>
        </a:p>
      </dgm:t>
    </dgm:pt>
    <dgm:pt modelId="{BE091491-DD42-4DB7-834F-124CFA9D9E22}" type="parTrans" cxnId="{120292A9-AD81-4F2F-8E80-A990969E2A25}">
      <dgm:prSet/>
      <dgm:spPr/>
      <dgm:t>
        <a:bodyPr/>
        <a:lstStyle/>
        <a:p>
          <a:pPr algn="ctr"/>
          <a:endParaRPr lang="en-US"/>
        </a:p>
      </dgm:t>
    </dgm:pt>
    <dgm:pt modelId="{8755756A-D6F8-4BC1-A9AE-2725926A5E91}" type="sibTrans" cxnId="{120292A9-AD81-4F2F-8E80-A990969E2A25}">
      <dgm:prSet/>
      <dgm:spPr/>
      <dgm:t>
        <a:bodyPr/>
        <a:lstStyle/>
        <a:p>
          <a:pPr algn="ctr"/>
          <a:endParaRPr lang="en-US"/>
        </a:p>
      </dgm:t>
    </dgm:pt>
    <dgm:pt modelId="{62E8C921-38EA-4ECE-8242-082423E26AB0}">
      <dgm:prSet phldrT="[Text]"/>
      <dgm:spPr/>
      <dgm:t>
        <a:bodyPr/>
        <a:lstStyle/>
        <a:p>
          <a:pPr algn="ctr"/>
          <a:r>
            <a:rPr lang="en-US" dirty="0">
              <a:latin typeface="Cambria" panose="02040503050406030204" pitchFamily="18" charset="0"/>
            </a:rPr>
            <a:t>Knowledge of specific zoonotic diseases- None</a:t>
          </a:r>
          <a:endParaRPr lang="en-US" dirty="0"/>
        </a:p>
      </dgm:t>
    </dgm:pt>
    <dgm:pt modelId="{71F058D3-1944-448A-9412-AFE1E78E08D6}" type="parTrans" cxnId="{222717D8-962F-4C1C-8260-EA0EEA833A28}">
      <dgm:prSet/>
      <dgm:spPr/>
      <dgm:t>
        <a:bodyPr/>
        <a:lstStyle/>
        <a:p>
          <a:pPr algn="ctr"/>
          <a:endParaRPr lang="en-US"/>
        </a:p>
      </dgm:t>
    </dgm:pt>
    <dgm:pt modelId="{6EFC96E5-5CAF-4552-A9A6-5AEC3847C042}" type="sibTrans" cxnId="{222717D8-962F-4C1C-8260-EA0EEA833A28}">
      <dgm:prSet/>
      <dgm:spPr/>
      <dgm:t>
        <a:bodyPr/>
        <a:lstStyle/>
        <a:p>
          <a:pPr algn="ctr"/>
          <a:endParaRPr lang="en-US"/>
        </a:p>
      </dgm:t>
    </dgm:pt>
    <dgm:pt modelId="{9D03F7C3-28B9-4A30-AD17-2C921F7FEA4E}">
      <dgm:prSet phldrT="[Text]"/>
      <dgm:spPr/>
      <dgm:t>
        <a:bodyPr/>
        <a:lstStyle/>
        <a:p>
          <a:pPr algn="ctr"/>
          <a:r>
            <a:rPr lang="en-IN" dirty="0">
              <a:latin typeface="Cambria" panose="02040503050406030204" pitchFamily="18" charset="0"/>
            </a:rPr>
            <a:t>The respondents actively helped the cattle during reproduction (49/58; 81.7%) but didn’t wear any protective gloves (54/58; 90%).</a:t>
          </a:r>
          <a:endParaRPr lang="en-US" dirty="0"/>
        </a:p>
      </dgm:t>
    </dgm:pt>
    <dgm:pt modelId="{72E18B0F-86C9-4226-A8E9-008CF89FAD5D}" type="parTrans" cxnId="{36E6C04F-6BAE-40E9-839C-BA058AC99240}">
      <dgm:prSet/>
      <dgm:spPr/>
      <dgm:t>
        <a:bodyPr/>
        <a:lstStyle/>
        <a:p>
          <a:pPr algn="ctr"/>
          <a:endParaRPr lang="en-US"/>
        </a:p>
      </dgm:t>
    </dgm:pt>
    <dgm:pt modelId="{92EBC5E8-A2B4-4F6E-849E-52AA3F714B0E}" type="sibTrans" cxnId="{36E6C04F-6BAE-40E9-839C-BA058AC99240}">
      <dgm:prSet/>
      <dgm:spPr/>
      <dgm:t>
        <a:bodyPr/>
        <a:lstStyle/>
        <a:p>
          <a:pPr algn="ctr"/>
          <a:endParaRPr lang="en-US"/>
        </a:p>
      </dgm:t>
    </dgm:pt>
    <dgm:pt modelId="{0B5C4BE0-84A9-463C-A38D-8313048FA913}" type="pres">
      <dgm:prSet presAssocID="{75BB19DC-ECB2-4BC0-ADD2-BFC78C8E40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DFE923E-CF0F-4E38-942F-1E80B5A0AC65}" type="pres">
      <dgm:prSet presAssocID="{4ACCAAC0-5CC7-400E-8159-50069729EC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A171FA-FFAC-477D-957C-80712A2A76FC}" type="pres">
      <dgm:prSet presAssocID="{BF51271B-E687-436C-8385-F70ABCCABF4E}" presName="spacer" presStyleCnt="0"/>
      <dgm:spPr/>
    </dgm:pt>
    <dgm:pt modelId="{DAD8AE03-9BA7-49DB-9EE8-779E924E0A61}" type="pres">
      <dgm:prSet presAssocID="{3FA124D8-ED29-4268-9402-BB757489431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2D243E-85EA-4290-9A93-0A19154DC3D0}" type="pres">
      <dgm:prSet presAssocID="{8755756A-D6F8-4BC1-A9AE-2725926A5E91}" presName="spacer" presStyleCnt="0"/>
      <dgm:spPr/>
    </dgm:pt>
    <dgm:pt modelId="{53AF94FD-B491-4586-87A7-7AA8E883B726}" type="pres">
      <dgm:prSet presAssocID="{62E8C921-38EA-4ECE-8242-082423E26A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214AA2-5610-4859-887F-97A603FF3161}" type="pres">
      <dgm:prSet presAssocID="{6EFC96E5-5CAF-4552-A9A6-5AEC3847C042}" presName="spacer" presStyleCnt="0"/>
      <dgm:spPr/>
    </dgm:pt>
    <dgm:pt modelId="{51722CFC-5252-4DE1-A695-4D8D55F027FB}" type="pres">
      <dgm:prSet presAssocID="{9D03F7C3-28B9-4A30-AD17-2C921F7FEA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8FE427B-BBCE-4F6F-970B-AE6370CCF9E6}" srcId="{75BB19DC-ECB2-4BC0-ADD2-BFC78C8E40AB}" destId="{4ACCAAC0-5CC7-400E-8159-50069729EC48}" srcOrd="0" destOrd="0" parTransId="{E1F484A0-43F7-4DF3-A400-B75A5FAFA622}" sibTransId="{BF51271B-E687-436C-8385-F70ABCCABF4E}"/>
    <dgm:cxn modelId="{2C228135-F8FC-45B3-B285-B03467B36326}" type="presOf" srcId="{3FA124D8-ED29-4268-9402-BB7574894316}" destId="{DAD8AE03-9BA7-49DB-9EE8-779E924E0A61}" srcOrd="0" destOrd="0" presId="urn:microsoft.com/office/officeart/2005/8/layout/vList2"/>
    <dgm:cxn modelId="{30587D5E-F966-420C-A99B-368427813015}" type="presOf" srcId="{75BB19DC-ECB2-4BC0-ADD2-BFC78C8E40AB}" destId="{0B5C4BE0-84A9-463C-A38D-8313048FA913}" srcOrd="0" destOrd="0" presId="urn:microsoft.com/office/officeart/2005/8/layout/vList2"/>
    <dgm:cxn modelId="{120292A9-AD81-4F2F-8E80-A990969E2A25}" srcId="{75BB19DC-ECB2-4BC0-ADD2-BFC78C8E40AB}" destId="{3FA124D8-ED29-4268-9402-BB7574894316}" srcOrd="1" destOrd="0" parTransId="{BE091491-DD42-4DB7-834F-124CFA9D9E22}" sibTransId="{8755756A-D6F8-4BC1-A9AE-2725926A5E91}"/>
    <dgm:cxn modelId="{E8FE11D8-68AF-4CCE-BF43-06C0B8FD7029}" type="presOf" srcId="{62E8C921-38EA-4ECE-8242-082423E26AB0}" destId="{53AF94FD-B491-4586-87A7-7AA8E883B726}" srcOrd="0" destOrd="0" presId="urn:microsoft.com/office/officeart/2005/8/layout/vList2"/>
    <dgm:cxn modelId="{74A6399E-FF76-4E68-8DFE-C6352DECAFDA}" type="presOf" srcId="{9D03F7C3-28B9-4A30-AD17-2C921F7FEA4E}" destId="{51722CFC-5252-4DE1-A695-4D8D55F027FB}" srcOrd="0" destOrd="0" presId="urn:microsoft.com/office/officeart/2005/8/layout/vList2"/>
    <dgm:cxn modelId="{B1AFCDAC-F0A4-42BB-AFCB-31DEA204C647}" type="presOf" srcId="{4ACCAAC0-5CC7-400E-8159-50069729EC48}" destId="{ADFE923E-CF0F-4E38-942F-1E80B5A0AC65}" srcOrd="0" destOrd="0" presId="urn:microsoft.com/office/officeart/2005/8/layout/vList2"/>
    <dgm:cxn modelId="{222717D8-962F-4C1C-8260-EA0EEA833A28}" srcId="{75BB19DC-ECB2-4BC0-ADD2-BFC78C8E40AB}" destId="{62E8C921-38EA-4ECE-8242-082423E26AB0}" srcOrd="2" destOrd="0" parTransId="{71F058D3-1944-448A-9412-AFE1E78E08D6}" sibTransId="{6EFC96E5-5CAF-4552-A9A6-5AEC3847C042}"/>
    <dgm:cxn modelId="{36E6C04F-6BAE-40E9-839C-BA058AC99240}" srcId="{75BB19DC-ECB2-4BC0-ADD2-BFC78C8E40AB}" destId="{9D03F7C3-28B9-4A30-AD17-2C921F7FEA4E}" srcOrd="3" destOrd="0" parTransId="{72E18B0F-86C9-4226-A8E9-008CF89FAD5D}" sibTransId="{92EBC5E8-A2B4-4F6E-849E-52AA3F714B0E}"/>
    <dgm:cxn modelId="{012ACC04-03BD-4467-9829-526430D50C6F}" type="presParOf" srcId="{0B5C4BE0-84A9-463C-A38D-8313048FA913}" destId="{ADFE923E-CF0F-4E38-942F-1E80B5A0AC65}" srcOrd="0" destOrd="0" presId="urn:microsoft.com/office/officeart/2005/8/layout/vList2"/>
    <dgm:cxn modelId="{59D939C2-987E-4C8F-8E4B-55363D3ACDE6}" type="presParOf" srcId="{0B5C4BE0-84A9-463C-A38D-8313048FA913}" destId="{B6A171FA-FFAC-477D-957C-80712A2A76FC}" srcOrd="1" destOrd="0" presId="urn:microsoft.com/office/officeart/2005/8/layout/vList2"/>
    <dgm:cxn modelId="{2BAEE64D-3C57-44EF-8E0D-56A9E4FD9DD7}" type="presParOf" srcId="{0B5C4BE0-84A9-463C-A38D-8313048FA913}" destId="{DAD8AE03-9BA7-49DB-9EE8-779E924E0A61}" srcOrd="2" destOrd="0" presId="urn:microsoft.com/office/officeart/2005/8/layout/vList2"/>
    <dgm:cxn modelId="{038854E4-FB5B-4A1B-86AE-F721D483016D}" type="presParOf" srcId="{0B5C4BE0-84A9-463C-A38D-8313048FA913}" destId="{9F2D243E-85EA-4290-9A93-0A19154DC3D0}" srcOrd="3" destOrd="0" presId="urn:microsoft.com/office/officeart/2005/8/layout/vList2"/>
    <dgm:cxn modelId="{657A4D18-A851-4722-96AC-7CACBFE0BA05}" type="presParOf" srcId="{0B5C4BE0-84A9-463C-A38D-8313048FA913}" destId="{53AF94FD-B491-4586-87A7-7AA8E883B726}" srcOrd="4" destOrd="0" presId="urn:microsoft.com/office/officeart/2005/8/layout/vList2"/>
    <dgm:cxn modelId="{D7AE42A0-9FB8-4EC5-9125-28D543DE9FA7}" type="presParOf" srcId="{0B5C4BE0-84A9-463C-A38D-8313048FA913}" destId="{E4214AA2-5610-4859-887F-97A603FF3161}" srcOrd="5" destOrd="0" presId="urn:microsoft.com/office/officeart/2005/8/layout/vList2"/>
    <dgm:cxn modelId="{21431D41-EF55-4CAE-9CF4-9ACC45A9290C}" type="presParOf" srcId="{0B5C4BE0-84A9-463C-A38D-8313048FA913}" destId="{51722CFC-5252-4DE1-A695-4D8D55F027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078B3-7F59-4D75-BE9C-64BDDB61B340}">
      <dsp:nvSpPr>
        <dsp:cNvPr id="0" name=""/>
        <dsp:cNvSpPr/>
      </dsp:nvSpPr>
      <dsp:spPr>
        <a:xfrm>
          <a:off x="2387954" y="58624"/>
          <a:ext cx="2076543" cy="1212913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Cambria" panose="02040503050406030204" pitchFamily="18" charset="0"/>
            </a:rPr>
            <a:t>Human- Host</a:t>
          </a:r>
        </a:p>
      </dsp:txBody>
      <dsp:txXfrm>
        <a:off x="2664826" y="270883"/>
        <a:ext cx="1522798" cy="545810"/>
      </dsp:txXfrm>
    </dsp:sp>
    <dsp:sp modelId="{2DD66E8E-2383-4C61-BEDC-19E885308352}">
      <dsp:nvSpPr>
        <dsp:cNvPr id="0" name=""/>
        <dsp:cNvSpPr/>
      </dsp:nvSpPr>
      <dsp:spPr>
        <a:xfrm>
          <a:off x="2940373" y="816694"/>
          <a:ext cx="1847024" cy="1212913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Cambria" panose="02040503050406030204" pitchFamily="18" charset="0"/>
            </a:rPr>
            <a:t>Environment</a:t>
          </a:r>
        </a:p>
      </dsp:txBody>
      <dsp:txXfrm>
        <a:off x="3505254" y="1130030"/>
        <a:ext cx="1108214" cy="667102"/>
      </dsp:txXfrm>
    </dsp:sp>
    <dsp:sp modelId="{E1424649-6E45-458F-9FEC-D1C2E9BE058C}">
      <dsp:nvSpPr>
        <dsp:cNvPr id="0" name=""/>
        <dsp:cNvSpPr/>
      </dsp:nvSpPr>
      <dsp:spPr>
        <a:xfrm>
          <a:off x="1909346" y="816694"/>
          <a:ext cx="2158439" cy="1212913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Cambria" panose="02040503050406030204" pitchFamily="18" charset="0"/>
            </a:rPr>
            <a:t>Vector (</a:t>
          </a:r>
          <a:r>
            <a:rPr lang="en-IN" sz="1400" kern="1200" dirty="0" err="1">
              <a:latin typeface="Cambria" panose="02040503050406030204" pitchFamily="18" charset="0"/>
            </a:rPr>
            <a:t>anthropod</a:t>
          </a:r>
          <a:r>
            <a:rPr lang="en-IN" sz="1400" kern="1200" dirty="0">
              <a:latin typeface="Cambria" panose="02040503050406030204" pitchFamily="18" charset="0"/>
            </a:rPr>
            <a:t>)- Agent</a:t>
          </a:r>
        </a:p>
      </dsp:txBody>
      <dsp:txXfrm>
        <a:off x="2112599" y="1130030"/>
        <a:ext cx="1295063" cy="667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AF2AC-F51B-427A-9CA1-9A0358B741CE}">
      <dsp:nvSpPr>
        <dsp:cNvPr id="0" name=""/>
        <dsp:cNvSpPr/>
      </dsp:nvSpPr>
      <dsp:spPr>
        <a:xfrm>
          <a:off x="0" y="0"/>
          <a:ext cx="4213908" cy="6221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Cambria" panose="02040503050406030204" pitchFamily="18" charset="0"/>
            </a:rPr>
            <a:t>Disease</a:t>
          </a:r>
        </a:p>
      </dsp:txBody>
      <dsp:txXfrm>
        <a:off x="18222" y="18222"/>
        <a:ext cx="3469769" cy="585705"/>
      </dsp:txXfrm>
    </dsp:sp>
    <dsp:sp modelId="{AB15B255-CF27-42AA-8895-A6FCD45D999F}">
      <dsp:nvSpPr>
        <dsp:cNvPr id="0" name=""/>
        <dsp:cNvSpPr/>
      </dsp:nvSpPr>
      <dsp:spPr>
        <a:xfrm>
          <a:off x="314674" y="708558"/>
          <a:ext cx="4213908" cy="6221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Cambria" panose="02040503050406030204" pitchFamily="18" charset="0"/>
            </a:rPr>
            <a:t>Effect on animal production</a:t>
          </a:r>
        </a:p>
      </dsp:txBody>
      <dsp:txXfrm>
        <a:off x="332896" y="726780"/>
        <a:ext cx="3458392" cy="585705"/>
      </dsp:txXfrm>
    </dsp:sp>
    <dsp:sp modelId="{54518E08-9C18-4F77-8B8A-68945F47DCD4}">
      <dsp:nvSpPr>
        <dsp:cNvPr id="0" name=""/>
        <dsp:cNvSpPr/>
      </dsp:nvSpPr>
      <dsp:spPr>
        <a:xfrm>
          <a:off x="629349" y="1417117"/>
          <a:ext cx="4213908" cy="6221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Cambria" panose="02040503050406030204" pitchFamily="18" charset="0"/>
            </a:rPr>
            <a:t>Less milk production</a:t>
          </a:r>
        </a:p>
      </dsp:txBody>
      <dsp:txXfrm>
        <a:off x="647571" y="1435339"/>
        <a:ext cx="3458392" cy="585705"/>
      </dsp:txXfrm>
    </dsp:sp>
    <dsp:sp modelId="{9EB79E69-48B2-4183-8F93-CA65DE1F092F}">
      <dsp:nvSpPr>
        <dsp:cNvPr id="0" name=""/>
        <dsp:cNvSpPr/>
      </dsp:nvSpPr>
      <dsp:spPr>
        <a:xfrm>
          <a:off x="944024" y="2125676"/>
          <a:ext cx="4213908" cy="6221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Cambria" panose="02040503050406030204" pitchFamily="18" charset="0"/>
            </a:rPr>
            <a:t>Economic Loss</a:t>
          </a:r>
        </a:p>
      </dsp:txBody>
      <dsp:txXfrm>
        <a:off x="962246" y="2143898"/>
        <a:ext cx="3458392" cy="585705"/>
      </dsp:txXfrm>
    </dsp:sp>
    <dsp:sp modelId="{30F25209-EDB8-432C-94A3-1D8523843DA0}">
      <dsp:nvSpPr>
        <dsp:cNvPr id="0" name=""/>
        <dsp:cNvSpPr/>
      </dsp:nvSpPr>
      <dsp:spPr>
        <a:xfrm>
          <a:off x="1258699" y="2834234"/>
          <a:ext cx="4213908" cy="6221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Cambria" panose="02040503050406030204" pitchFamily="18" charset="0"/>
            </a:rPr>
            <a:t>Social Well being</a:t>
          </a:r>
        </a:p>
      </dsp:txBody>
      <dsp:txXfrm>
        <a:off x="1276921" y="2852456"/>
        <a:ext cx="3458392" cy="585705"/>
      </dsp:txXfrm>
    </dsp:sp>
    <dsp:sp modelId="{A47C9295-11E7-4813-8F1C-4B09C22A11B2}">
      <dsp:nvSpPr>
        <dsp:cNvPr id="0" name=""/>
        <dsp:cNvSpPr/>
      </dsp:nvSpPr>
      <dsp:spPr>
        <a:xfrm>
          <a:off x="3809511" y="454514"/>
          <a:ext cx="404396" cy="404396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900500" y="454514"/>
        <a:ext cx="222418" cy="304308"/>
      </dsp:txXfrm>
    </dsp:sp>
    <dsp:sp modelId="{EA0A0667-30DC-4234-B06E-E3A4AA480D93}">
      <dsp:nvSpPr>
        <dsp:cNvPr id="0" name=""/>
        <dsp:cNvSpPr/>
      </dsp:nvSpPr>
      <dsp:spPr>
        <a:xfrm>
          <a:off x="4124186" y="1163073"/>
          <a:ext cx="404396" cy="404396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215175" y="1163073"/>
        <a:ext cx="222418" cy="304308"/>
      </dsp:txXfrm>
    </dsp:sp>
    <dsp:sp modelId="{C30016C2-DB02-439C-9F67-D01042977798}">
      <dsp:nvSpPr>
        <dsp:cNvPr id="0" name=""/>
        <dsp:cNvSpPr/>
      </dsp:nvSpPr>
      <dsp:spPr>
        <a:xfrm>
          <a:off x="4438861" y="1861262"/>
          <a:ext cx="404396" cy="404396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529850" y="1861262"/>
        <a:ext cx="222418" cy="304308"/>
      </dsp:txXfrm>
    </dsp:sp>
    <dsp:sp modelId="{1FB481F6-232F-4DAD-92DD-2C928ADC5109}">
      <dsp:nvSpPr>
        <dsp:cNvPr id="0" name=""/>
        <dsp:cNvSpPr/>
      </dsp:nvSpPr>
      <dsp:spPr>
        <a:xfrm>
          <a:off x="4753536" y="2576734"/>
          <a:ext cx="404396" cy="404396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844525" y="2576734"/>
        <a:ext cx="222418" cy="304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E923E-CF0F-4E38-942F-1E80B5A0AC65}">
      <dsp:nvSpPr>
        <dsp:cNvPr id="0" name=""/>
        <dsp:cNvSpPr/>
      </dsp:nvSpPr>
      <dsp:spPr>
        <a:xfrm>
          <a:off x="0" y="44978"/>
          <a:ext cx="7128792" cy="10253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latin typeface="Cambria" panose="02040503050406030204" pitchFamily="18" charset="0"/>
            </a:rPr>
            <a:t>Response Rate- 100%</a:t>
          </a:r>
          <a:endParaRPr lang="en-US" sz="1900" kern="1200" dirty="0"/>
        </a:p>
      </dsp:txBody>
      <dsp:txXfrm>
        <a:off x="50054" y="95032"/>
        <a:ext cx="7028684" cy="925250"/>
      </dsp:txXfrm>
    </dsp:sp>
    <dsp:sp modelId="{DAD8AE03-9BA7-49DB-9EE8-779E924E0A61}">
      <dsp:nvSpPr>
        <dsp:cNvPr id="0" name=""/>
        <dsp:cNvSpPr/>
      </dsp:nvSpPr>
      <dsp:spPr>
        <a:xfrm>
          <a:off x="0" y="1125057"/>
          <a:ext cx="7128792" cy="10253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latin typeface="Cambria" panose="02040503050406030204" pitchFamily="18" charset="0"/>
            </a:rPr>
            <a:t>Few questions-dichotomous- Likert scale.</a:t>
          </a:r>
          <a:endParaRPr lang="en-US" sz="1900" kern="1200" dirty="0"/>
        </a:p>
      </dsp:txBody>
      <dsp:txXfrm>
        <a:off x="50054" y="1175111"/>
        <a:ext cx="7028684" cy="925250"/>
      </dsp:txXfrm>
    </dsp:sp>
    <dsp:sp modelId="{53AF94FD-B491-4586-87A7-7AA8E883B726}">
      <dsp:nvSpPr>
        <dsp:cNvPr id="0" name=""/>
        <dsp:cNvSpPr/>
      </dsp:nvSpPr>
      <dsp:spPr>
        <a:xfrm>
          <a:off x="0" y="2205136"/>
          <a:ext cx="7128792" cy="10253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latin typeface="Cambria" panose="02040503050406030204" pitchFamily="18" charset="0"/>
            </a:rPr>
            <a:t>One question was found to be sensitive to their social and cultural belief, as a result the language of the question was changed to get the desired response </a:t>
          </a:r>
          <a:endParaRPr lang="en-US" sz="1900" kern="1200" dirty="0"/>
        </a:p>
      </dsp:txBody>
      <dsp:txXfrm>
        <a:off x="50054" y="2255190"/>
        <a:ext cx="7028684" cy="925250"/>
      </dsp:txXfrm>
    </dsp:sp>
    <dsp:sp modelId="{51722CFC-5252-4DE1-A695-4D8D55F027FB}">
      <dsp:nvSpPr>
        <dsp:cNvPr id="0" name=""/>
        <dsp:cNvSpPr/>
      </dsp:nvSpPr>
      <dsp:spPr>
        <a:xfrm>
          <a:off x="0" y="3285215"/>
          <a:ext cx="7128792" cy="10253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latin typeface="Cambria" panose="02040503050406030204" pitchFamily="18" charset="0"/>
            </a:rPr>
            <a:t>Questions regarding animal husbandry, vaccination of the cattle, specific disease management </a:t>
          </a:r>
          <a:r>
            <a:rPr lang="en-IN" sz="1900" kern="1200" dirty="0" err="1">
              <a:latin typeface="Cambria" panose="02040503050406030204" pitchFamily="18" charset="0"/>
            </a:rPr>
            <a:t>etc</a:t>
          </a:r>
          <a:r>
            <a:rPr lang="en-IN" sz="1900" kern="1200" dirty="0">
              <a:latin typeface="Cambria" panose="02040503050406030204" pitchFamily="18" charset="0"/>
            </a:rPr>
            <a:t> were not included in the questionnaire</a:t>
          </a:r>
          <a:endParaRPr lang="en-US" sz="1900" kern="1200" dirty="0"/>
        </a:p>
      </dsp:txBody>
      <dsp:txXfrm>
        <a:off x="50054" y="3335269"/>
        <a:ext cx="7028684" cy="925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E923E-CF0F-4E38-942F-1E80B5A0AC65}">
      <dsp:nvSpPr>
        <dsp:cNvPr id="0" name=""/>
        <dsp:cNvSpPr/>
      </dsp:nvSpPr>
      <dsp:spPr>
        <a:xfrm>
          <a:off x="0" y="532351"/>
          <a:ext cx="7645992" cy="779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</a:rPr>
            <a:t>Majority of the respondent didn’t have knowledge – 45/56 (75%)</a:t>
          </a:r>
          <a:endParaRPr lang="en-US" sz="2000" kern="1200" dirty="0"/>
        </a:p>
      </dsp:txBody>
      <dsp:txXfrm>
        <a:off x="38053" y="570404"/>
        <a:ext cx="7569886" cy="703406"/>
      </dsp:txXfrm>
    </dsp:sp>
    <dsp:sp modelId="{DAD8AE03-9BA7-49DB-9EE8-779E924E0A61}">
      <dsp:nvSpPr>
        <dsp:cNvPr id="0" name=""/>
        <dsp:cNvSpPr/>
      </dsp:nvSpPr>
      <dsp:spPr>
        <a:xfrm>
          <a:off x="0" y="1369464"/>
          <a:ext cx="7645992" cy="7795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</a:rPr>
            <a:t>Nearly half- disagreed that few diseases can be transferred from man to animal or vice-versa 32 (53.3%)</a:t>
          </a:r>
          <a:endParaRPr lang="en-US" sz="2000" kern="1200" dirty="0"/>
        </a:p>
      </dsp:txBody>
      <dsp:txXfrm>
        <a:off x="38053" y="1407517"/>
        <a:ext cx="7569886" cy="703406"/>
      </dsp:txXfrm>
    </dsp:sp>
    <dsp:sp modelId="{53AF94FD-B491-4586-87A7-7AA8E883B726}">
      <dsp:nvSpPr>
        <dsp:cNvPr id="0" name=""/>
        <dsp:cNvSpPr/>
      </dsp:nvSpPr>
      <dsp:spPr>
        <a:xfrm>
          <a:off x="0" y="2206576"/>
          <a:ext cx="7645992" cy="7795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</a:rPr>
            <a:t>Knowledge of specific zoonotic diseases- None</a:t>
          </a:r>
          <a:endParaRPr lang="en-US" sz="2000" kern="1200" dirty="0"/>
        </a:p>
      </dsp:txBody>
      <dsp:txXfrm>
        <a:off x="38053" y="2244629"/>
        <a:ext cx="7569886" cy="703406"/>
      </dsp:txXfrm>
    </dsp:sp>
    <dsp:sp modelId="{51722CFC-5252-4DE1-A695-4D8D55F027FB}">
      <dsp:nvSpPr>
        <dsp:cNvPr id="0" name=""/>
        <dsp:cNvSpPr/>
      </dsp:nvSpPr>
      <dsp:spPr>
        <a:xfrm>
          <a:off x="0" y="3043689"/>
          <a:ext cx="7645992" cy="7795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mbria" panose="02040503050406030204" pitchFamily="18" charset="0"/>
            </a:rPr>
            <a:t>The respondents actively helped the cattle during reproduction (49/58; 81.7%) but didn’t wear any protective gloves (54/58; 90%).</a:t>
          </a:r>
          <a:endParaRPr lang="en-US" sz="2000" kern="1200" dirty="0"/>
        </a:p>
      </dsp:txBody>
      <dsp:txXfrm>
        <a:off x="38053" y="3081742"/>
        <a:ext cx="7569886" cy="703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1C9A7-F71A-4ABB-8BB5-3DE09919A508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818FA-6A46-43B0-8586-80FF8B3EB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36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818FA-6A46-43B0-8586-80FF8B3EBB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3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080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9674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1256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1759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72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8956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565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197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0050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7356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429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4AE5A5-ACDC-47B8-9438-31BEFB76AFDB}" type="datetimeFigureOut">
              <a:rPr lang="en-US" smtClean="0"/>
              <a:pPr/>
              <a:t>5/16/2017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B7B298-89E0-4A39-89EA-883D0B7004E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521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092948" TargetMode="External"/><Relationship Id="rId2" Type="http://schemas.openxmlformats.org/officeDocument/2006/relationships/hyperlink" Target="http://doi.org/10.14202/vetworld.2015.186-191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cience.com/21426-global-Zoonoses-diseases-hotspots.html" TargetMode="External"/><Relationship Id="rId7" Type="http://schemas.openxmlformats.org/officeDocument/2006/relationships/hyperlink" Target="https://www.ncbi.nlm.nih.gov/pubmed/22957118" TargetMode="External"/><Relationship Id="rId2" Type="http://schemas.openxmlformats.org/officeDocument/2006/relationships/hyperlink" Target="http://perimilk.phfi.org/agencies-commit-to-strengthening-one-health-research-capacities-at-consultation-organised-by-rcz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mc/articles/PMC3426337/" TargetMode="External"/><Relationship Id="rId5" Type="http://schemas.openxmlformats.org/officeDocument/2006/relationships/hyperlink" Target="http://www.anmconsultants.com/changing-role-women-indian-agrarian-economy" TargetMode="External"/><Relationship Id="rId4" Type="http://schemas.openxmlformats.org/officeDocument/2006/relationships/hyperlink" Target="http://epubs.icar.org.in/ejournal/index.php/IJDS/issue/view/75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772" y="1988840"/>
            <a:ext cx="7772400" cy="2190105"/>
          </a:xfrm>
        </p:spPr>
        <p:txBody>
          <a:bodyPr>
            <a:norm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Knowledge of Zoonoses???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8741" y="4638938"/>
            <a:ext cx="2743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u="sng" dirty="0">
                <a:latin typeface="Cambria" panose="02040503050406030204" pitchFamily="18" charset="0"/>
              </a:rPr>
              <a:t>Mentors</a:t>
            </a:r>
            <a:r>
              <a:rPr lang="en-IN" dirty="0">
                <a:latin typeface="Cambria" panose="02040503050406030204" pitchFamily="18" charset="0"/>
              </a:rPr>
              <a:t/>
            </a:r>
            <a:br>
              <a:rPr lang="en-IN" dirty="0">
                <a:latin typeface="Cambria" panose="02040503050406030204" pitchFamily="18" charset="0"/>
              </a:rPr>
            </a:br>
            <a:endParaRPr lang="en-IN" dirty="0">
              <a:latin typeface="Cambria" panose="02040503050406030204" pitchFamily="18" charset="0"/>
            </a:endParaRPr>
          </a:p>
          <a:p>
            <a:pPr algn="ctr"/>
            <a:r>
              <a:rPr lang="en-IN" dirty="0">
                <a:latin typeface="Cambria" panose="02040503050406030204" pitchFamily="18" charset="0"/>
              </a:rPr>
              <a:t>Dr. </a:t>
            </a:r>
            <a:r>
              <a:rPr lang="en-IN" dirty="0" err="1">
                <a:latin typeface="Cambria" panose="02040503050406030204" pitchFamily="18" charset="0"/>
              </a:rPr>
              <a:t>Sanjiv</a:t>
            </a:r>
            <a:r>
              <a:rPr lang="en-IN" dirty="0">
                <a:latin typeface="Cambria" panose="02040503050406030204" pitchFamily="18" charset="0"/>
              </a:rPr>
              <a:t> Kumar</a:t>
            </a:r>
          </a:p>
          <a:p>
            <a:pPr algn="ctr"/>
            <a:r>
              <a:rPr lang="en-IN" dirty="0" err="1">
                <a:latin typeface="Cambria" panose="02040503050406030204" pitchFamily="18" charset="0"/>
              </a:rPr>
              <a:t>Dr.</a:t>
            </a:r>
            <a:r>
              <a:rPr lang="en-IN" dirty="0">
                <a:latin typeface="Cambria" panose="02040503050406030204" pitchFamily="18" charset="0"/>
              </a:rPr>
              <a:t> </a:t>
            </a:r>
            <a:r>
              <a:rPr lang="en-IN" dirty="0" err="1">
                <a:latin typeface="Cambria" panose="02040503050406030204" pitchFamily="18" charset="0"/>
              </a:rPr>
              <a:t>Dhananjay</a:t>
            </a:r>
            <a:r>
              <a:rPr lang="en-IN" dirty="0">
                <a:latin typeface="Cambria" panose="02040503050406030204" pitchFamily="18" charset="0"/>
              </a:rPr>
              <a:t> </a:t>
            </a:r>
            <a:r>
              <a:rPr lang="en-IN" dirty="0" err="1">
                <a:latin typeface="Cambria" panose="02040503050406030204" pitchFamily="18" charset="0"/>
              </a:rPr>
              <a:t>Srivastava</a:t>
            </a:r>
            <a:endParaRPr lang="en-IN" dirty="0">
              <a:latin typeface="Cambria" panose="02040503050406030204" pitchFamily="18" charset="0"/>
            </a:endParaRPr>
          </a:p>
          <a:p>
            <a:pPr algn="ctr"/>
            <a:r>
              <a:rPr lang="en-IN" dirty="0" err="1">
                <a:latin typeface="Cambria" panose="02040503050406030204" pitchFamily="18" charset="0"/>
              </a:rPr>
              <a:t>Prof.</a:t>
            </a:r>
            <a:r>
              <a:rPr lang="en-IN" dirty="0">
                <a:latin typeface="Cambria" panose="02040503050406030204" pitchFamily="18" charset="0"/>
              </a:rPr>
              <a:t> </a:t>
            </a:r>
            <a:r>
              <a:rPr lang="en-IN" dirty="0" err="1">
                <a:latin typeface="Cambria" panose="02040503050406030204" pitchFamily="18" charset="0"/>
              </a:rPr>
              <a:t>Divya</a:t>
            </a:r>
            <a:r>
              <a:rPr lang="en-IN" dirty="0">
                <a:latin typeface="Cambria" panose="02040503050406030204" pitchFamily="18" charset="0"/>
              </a:rPr>
              <a:t> Aggarwal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638938"/>
            <a:ext cx="36378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Cambria" panose="02040503050406030204" pitchFamily="18" charset="0"/>
              </a:rPr>
              <a:t> </a:t>
            </a:r>
            <a:r>
              <a:rPr lang="en-IN" b="1" u="sng" dirty="0">
                <a:latin typeface="Cambria" panose="02040503050406030204" pitchFamily="18" charset="0"/>
              </a:rPr>
              <a:t>Presented by</a:t>
            </a:r>
          </a:p>
          <a:p>
            <a:pPr algn="ctr"/>
            <a:endParaRPr lang="en-IN" u="sng" dirty="0">
              <a:latin typeface="Cambria" panose="02040503050406030204" pitchFamily="18" charset="0"/>
            </a:endParaRPr>
          </a:p>
          <a:p>
            <a:pPr algn="ctr"/>
            <a:r>
              <a:rPr lang="en-IN" dirty="0" err="1">
                <a:latin typeface="Cambria" panose="02040503050406030204" pitchFamily="18" charset="0"/>
              </a:rPr>
              <a:t>Dr.</a:t>
            </a:r>
            <a:r>
              <a:rPr lang="en-IN" dirty="0">
                <a:latin typeface="Cambria" panose="02040503050406030204" pitchFamily="18" charset="0"/>
              </a:rPr>
              <a:t> </a:t>
            </a:r>
            <a:r>
              <a:rPr lang="en-IN" dirty="0" err="1">
                <a:latin typeface="Cambria" panose="02040503050406030204" pitchFamily="18" charset="0"/>
              </a:rPr>
              <a:t>Priya</a:t>
            </a:r>
            <a:r>
              <a:rPr lang="en-IN" dirty="0">
                <a:latin typeface="Cambria" panose="02040503050406030204" pitchFamily="18" charset="0"/>
              </a:rPr>
              <a:t> </a:t>
            </a:r>
            <a:r>
              <a:rPr lang="en-IN" dirty="0" err="1">
                <a:latin typeface="Cambria" panose="02040503050406030204" pitchFamily="18" charset="0"/>
              </a:rPr>
              <a:t>Chinchwadkar</a:t>
            </a:r>
            <a:endParaRPr lang="en-IN" dirty="0">
              <a:latin typeface="Cambria" panose="02040503050406030204" pitchFamily="18" charset="0"/>
            </a:endParaRPr>
          </a:p>
          <a:p>
            <a:pPr algn="ctr"/>
            <a:r>
              <a:rPr lang="en-IN" dirty="0">
                <a:latin typeface="Cambria" panose="02040503050406030204" pitchFamily="18" charset="0"/>
              </a:rPr>
              <a:t>PG/15/059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>
              <a:latin typeface="Cambria" panose="02040503050406030204" pitchFamily="18" charset="0"/>
            </a:endParaRPr>
          </a:p>
          <a:p>
            <a:r>
              <a:rPr lang="en-IN" dirty="0">
                <a:latin typeface="Cambria" panose="02040503050406030204" pitchFamily="18" charset="0"/>
              </a:rPr>
              <a:t>Aim &amp; Objective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086" y="2472653"/>
            <a:ext cx="8244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Cambria" panose="02040503050406030204" pitchFamily="18" charset="0"/>
              </a:rPr>
              <a:t>To assess the knowledge level regarding the risk of </a:t>
            </a:r>
            <a:r>
              <a:rPr lang="en-IN" sz="2000" dirty="0" err="1">
                <a:latin typeface="Cambria" panose="02040503050406030204" pitchFamily="18" charset="0"/>
              </a:rPr>
              <a:t>zoonoses</a:t>
            </a:r>
            <a:r>
              <a:rPr lang="en-IN" sz="2000" dirty="0">
                <a:latin typeface="Cambria" panose="02040503050406030204" pitchFamily="18" charset="0"/>
              </a:rPr>
              <a:t> and hygiene practises among female population with livestock in South-West Delhi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086" y="1909693"/>
            <a:ext cx="155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AIM: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086" y="3545028"/>
            <a:ext cx="191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OBJECTIVE: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086" y="4000266"/>
            <a:ext cx="85443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2000" dirty="0">
                <a:latin typeface="Cambria" panose="02040503050406030204" pitchFamily="18" charset="0"/>
              </a:rPr>
              <a:t>  To assess the knowledge regarding risk of </a:t>
            </a:r>
            <a:r>
              <a:rPr lang="en-IN" sz="2000" dirty="0" err="1">
                <a:latin typeface="Cambria" panose="02040503050406030204" pitchFamily="18" charset="0"/>
              </a:rPr>
              <a:t>zoonoses</a:t>
            </a:r>
            <a:r>
              <a:rPr lang="en-IN" sz="2000" dirty="0">
                <a:latin typeface="Cambria" panose="02040503050406030204" pitchFamily="18" charset="0"/>
              </a:rPr>
              <a:t> and hygiene practices among females in small holder dairy farms</a:t>
            </a:r>
          </a:p>
          <a:p>
            <a:pPr lvl="0"/>
            <a:endParaRPr lang="en-IN" sz="2000" dirty="0">
              <a:latin typeface="Cambria" panose="02040503050406030204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IN" sz="2000" dirty="0">
                <a:latin typeface="Cambria" panose="02040503050406030204" pitchFamily="18" charset="0"/>
              </a:rPr>
              <a:t>  To assess the actual status of practices adopted in the small holder dairy farm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6488" y="1906538"/>
            <a:ext cx="6696744" cy="4248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Conceptual Framework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181" y="2204864"/>
            <a:ext cx="5517358" cy="36518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5978" y="3388093"/>
            <a:ext cx="5902923" cy="1836494"/>
            <a:chOff x="95978" y="3533010"/>
            <a:chExt cx="5902923" cy="1836494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5978" y="3533010"/>
              <a:ext cx="5040560" cy="183649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26901" y="460385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</a:rPr>
                <a:t>The district is divided as- </a:t>
              </a:r>
            </a:p>
            <a:p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</a:rPr>
                <a:t>Dwarka, </a:t>
              </a:r>
              <a:r>
                <a:rPr lang="en-US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Najafgarh</a:t>
              </a: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</a:rPr>
                <a:t> and </a:t>
              </a:r>
              <a:r>
                <a:rPr lang="en-US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Kapas</a:t>
              </a:r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</a:rPr>
                <a:t> Hera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1673" y="3946435"/>
              <a:ext cx="1670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</a:rPr>
                <a:t>Area - 420 km²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9187" y="3595957"/>
              <a:ext cx="19408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</a:rPr>
                <a:t>South-West Delhi </a:t>
              </a: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95978" y="5688727"/>
            <a:ext cx="5040560" cy="5238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7" y="1602138"/>
            <a:ext cx="8380620" cy="1610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10" y="14464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4800" spc="-5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IN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About the Study- 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632" y="3523948"/>
            <a:ext cx="3594423" cy="27304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7024" y="41519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Population of 2,292,363 (2011 census)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018761"/>
            <a:ext cx="139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Study Area: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122" y="5769002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Female population from the House-Hold (HH)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75804"/>
            <a:ext cx="205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Study Population: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3847761" y="4816528"/>
            <a:ext cx="5184576" cy="8237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937321" y="2750668"/>
            <a:ext cx="5184576" cy="8237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179511" y="1917377"/>
            <a:ext cx="5598369" cy="7446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1" y="1966516"/>
            <a:ext cx="5433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</a:rPr>
              <a:t>Sample Size</a:t>
            </a:r>
            <a:r>
              <a:rPr lang="en-IN" dirty="0">
                <a:solidFill>
                  <a:schemeClr val="bg1"/>
                </a:solidFill>
                <a:latin typeface="Cambria" panose="02040503050406030204" pitchFamily="18" charset="0"/>
              </a:rPr>
              <a:t>: The total sample size was of 60 HH, the sample size was selected as per convenience.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5597" y="2839352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</a:rPr>
              <a:t>Sampling Method: Quota sampling was used to select female population according to 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3968" y="49052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</a:rPr>
              <a:t>Snowball sampling method was used for gaining the desired number.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13905" y="3698350"/>
            <a:ext cx="5598369" cy="925275"/>
            <a:chOff x="2978695" y="3429000"/>
            <a:chExt cx="5598369" cy="92527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2978695" y="3435266"/>
              <a:ext cx="5598369" cy="91900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03848" y="3429000"/>
              <a:ext cx="53285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Three age groups were taken- young female population (15-24 </a:t>
              </a:r>
              <a:r>
                <a:rPr lang="en-US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Yrs</a:t>
              </a:r>
              <a:r>
                <a:rPr lang="en-US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), middle age (25-54 </a:t>
              </a:r>
              <a:r>
                <a:rPr lang="en-US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Yrs</a:t>
              </a:r>
              <a:r>
                <a:rPr lang="en-US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), senior age (55-64 </a:t>
              </a:r>
              <a:r>
                <a:rPr lang="en-US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Yrs</a:t>
              </a:r>
              <a:r>
                <a:rPr lang="en-US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).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1410" y="14464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4800" spc="-5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IN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About the Study- II</a:t>
            </a:r>
          </a:p>
        </p:txBody>
      </p:sp>
    </p:spTree>
    <p:extLst>
      <p:ext uri="{BB962C8B-B14F-4D97-AF65-F5344CB8AC3E}">
        <p14:creationId xmlns:p14="http://schemas.microsoft.com/office/powerpoint/2010/main" xmlns="" val="164304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1148681" y="3113650"/>
            <a:ext cx="6768752" cy="7293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18"/>
          <p:cNvSpPr/>
          <p:nvPr/>
        </p:nvSpPr>
        <p:spPr>
          <a:xfrm>
            <a:off x="2044723" y="5147905"/>
            <a:ext cx="5112568" cy="7293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131439" y="4161407"/>
            <a:ext cx="8882546" cy="7797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159734" y="2216807"/>
            <a:ext cx="8882546" cy="6976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39551" y="5304520"/>
            <a:ext cx="592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Cambria" panose="02040503050406030204" pitchFamily="18" charset="0"/>
              </a:rPr>
              <a:t>Checklist- to observe the actual way of handling.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93403" y="3293667"/>
            <a:ext cx="7079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Cambria" panose="02040503050406030204" pitchFamily="18" charset="0"/>
              </a:rPr>
              <a:t>Structured questionnaire was used as a tool for data collection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380966"/>
            <a:ext cx="936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</a:rPr>
              <a:t>Data Collection Method: </a:t>
            </a:r>
            <a:r>
              <a:rPr lang="en-IN" dirty="0">
                <a:solidFill>
                  <a:schemeClr val="bg1"/>
                </a:solidFill>
                <a:latin typeface="Cambria" panose="02040503050406030204" pitchFamily="18" charset="0"/>
              </a:rPr>
              <a:t>After selection of the participant, Informed consent was taken.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9468" y="4223319"/>
            <a:ext cx="8563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Cambria" panose="02040503050406030204" pitchFamily="18" charset="0"/>
              </a:rPr>
              <a:t>3 broad sections </a:t>
            </a:r>
            <a:r>
              <a:rPr lang="en-IN" dirty="0" err="1">
                <a:solidFill>
                  <a:schemeClr val="bg1"/>
                </a:solidFill>
                <a:latin typeface="Cambria" panose="02040503050406030204" pitchFamily="18" charset="0"/>
              </a:rPr>
              <a:t>i.e</a:t>
            </a:r>
            <a:r>
              <a:rPr lang="en-IN" dirty="0">
                <a:solidFill>
                  <a:schemeClr val="bg1"/>
                </a:solidFill>
                <a:latin typeface="Cambria" panose="02040503050406030204" pitchFamily="18" charset="0"/>
              </a:rPr>
              <a:t> Demographics, Awareness about zoonotic diseases and hygiene practices including- general hygiene practices, specific hygiene practices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410" y="14464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4800" spc="-5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IN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About the Study- III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Pilot test 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1760150903"/>
              </p:ext>
            </p:extLst>
          </p:nvPr>
        </p:nvGraphicFramePr>
        <p:xfrm>
          <a:off x="1030464" y="1916832"/>
          <a:ext cx="7128792" cy="435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26332"/>
            <a:ext cx="7543801" cy="7253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2800" b="1" dirty="0">
                <a:latin typeface="Cambria" panose="02040503050406030204" pitchFamily="18" charset="0"/>
              </a:rPr>
              <a:t>Demographic Characteristics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2331494"/>
              </p:ext>
            </p:extLst>
          </p:nvPr>
        </p:nvGraphicFramePr>
        <p:xfrm>
          <a:off x="4355976" y="2971717"/>
          <a:ext cx="4581969" cy="3052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901">
                  <a:extLst>
                    <a:ext uri="{9D8B030D-6E8A-4147-A177-3AD203B41FA5}">
                      <a16:colId xmlns:a16="http://schemas.microsoft.com/office/drawing/2014/main" xmlns="" val="4195809179"/>
                    </a:ext>
                  </a:extLst>
                </a:gridCol>
                <a:gridCol w="1279034">
                  <a:extLst>
                    <a:ext uri="{9D8B030D-6E8A-4147-A177-3AD203B41FA5}">
                      <a16:colId xmlns:a16="http://schemas.microsoft.com/office/drawing/2014/main" xmlns="" val="3666811242"/>
                    </a:ext>
                  </a:extLst>
                </a:gridCol>
                <a:gridCol w="1279034">
                  <a:extLst>
                    <a:ext uri="{9D8B030D-6E8A-4147-A177-3AD203B41FA5}">
                      <a16:colId xmlns:a16="http://schemas.microsoft.com/office/drawing/2014/main" xmlns="" val="1023163877"/>
                    </a:ext>
                  </a:extLst>
                </a:gridCol>
              </a:tblGrid>
              <a:tr h="379899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Kuppuswamy</a:t>
                      </a: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socio-economic status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2173130"/>
                  </a:ext>
                </a:extLst>
              </a:tr>
              <a:tr h="296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Frequency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Percent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5916428"/>
                  </a:ext>
                </a:extLst>
              </a:tr>
              <a:tr h="296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26-29- Upper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6.7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1705990"/>
                  </a:ext>
                </a:extLst>
              </a:tr>
              <a:tr h="593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16-25- Middle Upper Middle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21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35.0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8732606"/>
                  </a:ext>
                </a:extLst>
              </a:tr>
              <a:tr h="593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11-15- Lower Middle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23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38.3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37748"/>
                  </a:ext>
                </a:extLst>
              </a:tr>
              <a:tr h="593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5-10- Lower Upper lower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625126"/>
                  </a:ext>
                </a:extLst>
              </a:tr>
              <a:tr h="296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less than 5- Lower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1.7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654899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8278368"/>
              </p:ext>
            </p:extLst>
          </p:nvPr>
        </p:nvGraphicFramePr>
        <p:xfrm>
          <a:off x="382393" y="2960020"/>
          <a:ext cx="3757558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838">
                  <a:extLst>
                    <a:ext uri="{9D8B030D-6E8A-4147-A177-3AD203B41FA5}">
                      <a16:colId xmlns:a16="http://schemas.microsoft.com/office/drawing/2014/main" xmlns="" val="150692358"/>
                    </a:ext>
                  </a:extLst>
                </a:gridCol>
                <a:gridCol w="1377860">
                  <a:extLst>
                    <a:ext uri="{9D8B030D-6E8A-4147-A177-3AD203B41FA5}">
                      <a16:colId xmlns:a16="http://schemas.microsoft.com/office/drawing/2014/main" xmlns="" val="2483184949"/>
                    </a:ext>
                  </a:extLst>
                </a:gridCol>
                <a:gridCol w="1377860">
                  <a:extLst>
                    <a:ext uri="{9D8B030D-6E8A-4147-A177-3AD203B41FA5}">
                      <a16:colId xmlns:a16="http://schemas.microsoft.com/office/drawing/2014/main" xmlns="" val="4075303244"/>
                    </a:ext>
                  </a:extLst>
                </a:gridCol>
              </a:tblGrid>
              <a:tr h="35020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mbria" panose="02040503050406030204" pitchFamily="18" charset="0"/>
                        </a:rPr>
                        <a:t>Age of the respondent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70283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Age Groups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Frequency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Percent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409309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15-24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937536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25-54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33.3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0605963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55-64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33.3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076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9638"/>
              </p:ext>
            </p:extLst>
          </p:nvPr>
        </p:nvGraphicFramePr>
        <p:xfrm>
          <a:off x="382393" y="4833456"/>
          <a:ext cx="3784761" cy="1191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7427">
                  <a:extLst>
                    <a:ext uri="{9D8B030D-6E8A-4147-A177-3AD203B41FA5}">
                      <a16:colId xmlns:a16="http://schemas.microsoft.com/office/drawing/2014/main" xmlns="" val="2160534407"/>
                    </a:ext>
                  </a:extLst>
                </a:gridCol>
                <a:gridCol w="1243667">
                  <a:extLst>
                    <a:ext uri="{9D8B030D-6E8A-4147-A177-3AD203B41FA5}">
                      <a16:colId xmlns:a16="http://schemas.microsoft.com/office/drawing/2014/main" xmlns="" val="115469702"/>
                    </a:ext>
                  </a:extLst>
                </a:gridCol>
                <a:gridCol w="1243667">
                  <a:extLst>
                    <a:ext uri="{9D8B030D-6E8A-4147-A177-3AD203B41FA5}">
                      <a16:colId xmlns:a16="http://schemas.microsoft.com/office/drawing/2014/main" xmlns="" val="1647336398"/>
                    </a:ext>
                  </a:extLst>
                </a:gridCol>
              </a:tblGrid>
              <a:tr h="349250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Occupation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1445109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Frequency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Percent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1023449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Housewife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49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81.7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8574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Working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91962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>
                <a:latin typeface="Cambria" panose="02040503050406030204" pitchFamily="18" charset="0"/>
              </a:rPr>
              <a:t>Assessment of knowledge regarding hygiene practices and zoonotic diseases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3585536638"/>
              </p:ext>
            </p:extLst>
          </p:nvPr>
        </p:nvGraphicFramePr>
        <p:xfrm>
          <a:off x="771864" y="1628800"/>
          <a:ext cx="7645992" cy="435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156652" y="3259053"/>
            <a:ext cx="4336195" cy="747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3" y="4016280"/>
            <a:ext cx="4352921" cy="762066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40937" y="2492896"/>
            <a:ext cx="4336195" cy="7476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Cambria" panose="02040503050406030204" pitchFamily="18" charset="0"/>
              </a:rPr>
              <a:t>Knowledge score and </a:t>
            </a:r>
            <a:br>
              <a:rPr lang="en-IN" sz="3200" dirty="0">
                <a:latin typeface="Cambria" panose="02040503050406030204" pitchFamily="18" charset="0"/>
              </a:rPr>
            </a:br>
            <a:r>
              <a:rPr lang="en-IN" sz="3200" dirty="0">
                <a:latin typeface="Cambria" panose="02040503050406030204" pitchFamily="18" charset="0"/>
              </a:rPr>
              <a:t>hygiene practices related to </a:t>
            </a:r>
            <a:r>
              <a:rPr lang="en-IN" sz="3200" dirty="0" err="1">
                <a:latin typeface="Cambria" panose="02040503050406030204" pitchFamily="18" charset="0"/>
              </a:rPr>
              <a:t>zoonoses</a:t>
            </a:r>
            <a:endParaRPr lang="en-IN" sz="32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791" y="2671720"/>
            <a:ext cx="4102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The total score for the questions was 28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093" y="3312082"/>
            <a:ext cx="4096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The scoring range of the questions was 28 to be maximum while 0 minimum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652" y="407414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&lt; 18 was considered as low score and &gt;18 as considered high score.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3273667"/>
              </p:ext>
            </p:extLst>
          </p:nvPr>
        </p:nvGraphicFramePr>
        <p:xfrm>
          <a:off x="4572000" y="2492896"/>
          <a:ext cx="4345165" cy="2370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333">
                  <a:extLst>
                    <a:ext uri="{9D8B030D-6E8A-4147-A177-3AD203B41FA5}">
                      <a16:colId xmlns:a16="http://schemas.microsoft.com/office/drawing/2014/main" xmlns="" val="3140024055"/>
                    </a:ext>
                  </a:extLst>
                </a:gridCol>
                <a:gridCol w="1634055">
                  <a:extLst>
                    <a:ext uri="{9D8B030D-6E8A-4147-A177-3AD203B41FA5}">
                      <a16:colId xmlns:a16="http://schemas.microsoft.com/office/drawing/2014/main" xmlns="" val="4165080630"/>
                    </a:ext>
                  </a:extLst>
                </a:gridCol>
                <a:gridCol w="1055367">
                  <a:extLst>
                    <a:ext uri="{9D8B030D-6E8A-4147-A177-3AD203B41FA5}">
                      <a16:colId xmlns:a16="http://schemas.microsoft.com/office/drawing/2014/main" xmlns="" val="3168251460"/>
                    </a:ext>
                  </a:extLst>
                </a:gridCol>
                <a:gridCol w="1056410">
                  <a:extLst>
                    <a:ext uri="{9D8B030D-6E8A-4147-A177-3AD203B41FA5}">
                      <a16:colId xmlns:a16="http://schemas.microsoft.com/office/drawing/2014/main" xmlns="" val="1816434782"/>
                    </a:ext>
                  </a:extLst>
                </a:gridCol>
              </a:tblGrid>
              <a:tr h="948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Cambria" panose="02040503050406030204" pitchFamily="18" charset="0"/>
                        </a:rPr>
                        <a:t>Sr.No</a:t>
                      </a: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Knowledge about practices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Obtained mean score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Expected total score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1848238"/>
                  </a:ext>
                </a:extLst>
              </a:tr>
              <a:tr h="474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General practices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3690959"/>
                  </a:ext>
                </a:extLst>
              </a:tr>
              <a:tr h="474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Specific practices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0962173"/>
                  </a:ext>
                </a:extLst>
              </a:tr>
              <a:tr h="474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3.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Total score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28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5468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Cambria" panose="02040503050406030204" pitchFamily="18" charset="0"/>
              </a:rPr>
              <a:t>Knowledge towards General and </a:t>
            </a:r>
            <a:br>
              <a:rPr lang="en-IN" sz="3200" dirty="0">
                <a:latin typeface="Cambria" panose="02040503050406030204" pitchFamily="18" charset="0"/>
              </a:rPr>
            </a:br>
            <a:r>
              <a:rPr lang="en-IN" sz="3200" dirty="0">
                <a:latin typeface="Cambria" panose="02040503050406030204" pitchFamily="18" charset="0"/>
              </a:rPr>
              <a:t>Specific Practices about zoonotic diseases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5577220"/>
              </p:ext>
            </p:extLst>
          </p:nvPr>
        </p:nvGraphicFramePr>
        <p:xfrm>
          <a:off x="54195" y="1722243"/>
          <a:ext cx="5669933" cy="458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486880" y="1997824"/>
            <a:ext cx="354961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1400" dirty="0">
                <a:latin typeface="Cambria" panose="02040503050406030204" pitchFamily="18" charset="0"/>
              </a:rPr>
              <a:t>The sample is divided in two groups – </a:t>
            </a:r>
            <a:br>
              <a:rPr lang="en-IN" sz="1400" dirty="0">
                <a:latin typeface="Cambria" panose="02040503050406030204" pitchFamily="18" charset="0"/>
              </a:rPr>
            </a:br>
            <a:r>
              <a:rPr lang="en-IN" sz="1400" dirty="0" err="1">
                <a:latin typeface="Cambria" panose="02040503050406030204" pitchFamily="18" charset="0"/>
              </a:rPr>
              <a:t>i</a:t>
            </a:r>
            <a:r>
              <a:rPr lang="en-IN" sz="1400" dirty="0">
                <a:latin typeface="Cambria" panose="02040503050406030204" pitchFamily="18" charset="0"/>
              </a:rPr>
              <a:t>) Low score  </a:t>
            </a:r>
            <a:br>
              <a:rPr lang="en-IN" sz="1400" dirty="0">
                <a:latin typeface="Cambria" panose="02040503050406030204" pitchFamily="18" charset="0"/>
              </a:rPr>
            </a:br>
            <a:r>
              <a:rPr lang="en-IN" sz="1400" dirty="0">
                <a:latin typeface="Cambria" panose="02040503050406030204" pitchFamily="18" charset="0"/>
              </a:rPr>
              <a:t>ii) High score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1936993420"/>
              </p:ext>
            </p:extLst>
          </p:nvPr>
        </p:nvGraphicFramePr>
        <p:xfrm>
          <a:off x="5486880" y="2996952"/>
          <a:ext cx="3549615" cy="319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547664" y="2146725"/>
            <a:ext cx="35096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Distribution of knowledge scores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292080" y="1737361"/>
            <a:ext cx="0" cy="45719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460432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dirty="0">
                <a:latin typeface="Cambria" panose="02040503050406030204" pitchFamily="18" charset="0"/>
              </a:rPr>
              <a:t>This study is supported by </a:t>
            </a:r>
            <a:br>
              <a:rPr lang="en-IN" sz="3600" dirty="0">
                <a:latin typeface="Cambria" panose="02040503050406030204" pitchFamily="18" charset="0"/>
              </a:rPr>
            </a:br>
            <a:r>
              <a:rPr lang="en-IN" sz="3600" dirty="0">
                <a:latin typeface="Cambria" panose="02040503050406030204" pitchFamily="18" charset="0"/>
              </a:rPr>
              <a:t/>
            </a:r>
            <a:br>
              <a:rPr lang="en-IN" sz="3600" dirty="0">
                <a:latin typeface="Cambria" panose="02040503050406030204" pitchFamily="18" charset="0"/>
              </a:rPr>
            </a:br>
            <a:r>
              <a:rPr lang="en-IN" sz="3600" dirty="0">
                <a:latin typeface="Cambria" panose="02040503050406030204" pitchFamily="18" charset="0"/>
              </a:rPr>
              <a:t>Public Health Foundation of India </a:t>
            </a:r>
            <a:br>
              <a:rPr lang="en-IN" sz="3600" dirty="0">
                <a:latin typeface="Cambria" panose="02040503050406030204" pitchFamily="18" charset="0"/>
              </a:rPr>
            </a:br>
            <a:r>
              <a:rPr lang="en-IN" sz="3600" dirty="0">
                <a:latin typeface="Cambria" panose="02040503050406030204" pitchFamily="18" charset="0"/>
              </a:rPr>
              <a:t>and </a:t>
            </a:r>
            <a:br>
              <a:rPr lang="en-IN" sz="3600" dirty="0">
                <a:latin typeface="Cambria" panose="02040503050406030204" pitchFamily="18" charset="0"/>
              </a:rPr>
            </a:br>
            <a:r>
              <a:rPr lang="en-IN" sz="3600" dirty="0">
                <a:latin typeface="Cambria" panose="02040503050406030204" pitchFamily="18" charset="0"/>
              </a:rPr>
              <a:t>International Livestock Research Institute, Kenya.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Cambria" panose="02040503050406030204" pitchFamily="18" charset="0"/>
              </a:rPr>
              <a:t>Assessment of </a:t>
            </a:r>
            <a:br>
              <a:rPr lang="en-IN" sz="3200" dirty="0">
                <a:latin typeface="Cambria" panose="02040503050406030204" pitchFamily="18" charset="0"/>
              </a:rPr>
            </a:br>
            <a:r>
              <a:rPr lang="en-IN" sz="3200" dirty="0">
                <a:latin typeface="Cambria" panose="02040503050406030204" pitchFamily="18" charset="0"/>
              </a:rPr>
              <a:t>Highest level of education and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54107"/>
            <a:ext cx="7543801" cy="503146"/>
          </a:xfrm>
        </p:spPr>
        <p:txBody>
          <a:bodyPr>
            <a:normAutofit fontScale="92500"/>
          </a:bodyPr>
          <a:lstStyle/>
          <a:p>
            <a:pPr algn="ctr"/>
            <a:r>
              <a:rPr lang="en-IN" sz="2400" b="1" u="sng" dirty="0">
                <a:latin typeface="Cambria" panose="02040503050406030204" pitchFamily="18" charset="0"/>
              </a:rPr>
              <a:t>To evaluate if education has an effect on knowledge level</a:t>
            </a:r>
          </a:p>
          <a:p>
            <a:pPr algn="ctr"/>
            <a:endParaRPr lang="en-IN" b="1" u="sng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727904"/>
              </p:ext>
            </p:extLst>
          </p:nvPr>
        </p:nvGraphicFramePr>
        <p:xfrm>
          <a:off x="395536" y="3212976"/>
          <a:ext cx="8424936" cy="2960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32391">
                  <a:extLst>
                    <a:ext uri="{9D8B030D-6E8A-4147-A177-3AD203B41FA5}">
                      <a16:colId xmlns:a16="http://schemas.microsoft.com/office/drawing/2014/main" xmlns="" val="2212752447"/>
                    </a:ext>
                  </a:extLst>
                </a:gridCol>
                <a:gridCol w="1580077">
                  <a:extLst>
                    <a:ext uri="{9D8B030D-6E8A-4147-A177-3AD203B41FA5}">
                      <a16:colId xmlns:a16="http://schemas.microsoft.com/office/drawing/2014/main" xmlns="" val="3635145264"/>
                    </a:ext>
                  </a:extLst>
                </a:gridCol>
                <a:gridCol w="1580077">
                  <a:extLst>
                    <a:ext uri="{9D8B030D-6E8A-4147-A177-3AD203B41FA5}">
                      <a16:colId xmlns:a16="http://schemas.microsoft.com/office/drawing/2014/main" xmlns="" val="4225859976"/>
                    </a:ext>
                  </a:extLst>
                </a:gridCol>
                <a:gridCol w="1580077">
                  <a:extLst>
                    <a:ext uri="{9D8B030D-6E8A-4147-A177-3AD203B41FA5}">
                      <a16:colId xmlns:a16="http://schemas.microsoft.com/office/drawing/2014/main" xmlns="" val="4276471300"/>
                    </a:ext>
                  </a:extLst>
                </a:gridCol>
                <a:gridCol w="1052314">
                  <a:extLst>
                    <a:ext uri="{9D8B030D-6E8A-4147-A177-3AD203B41FA5}">
                      <a16:colId xmlns:a16="http://schemas.microsoft.com/office/drawing/2014/main" xmlns="" val="4107977544"/>
                    </a:ext>
                  </a:extLst>
                </a:gridCol>
              </a:tblGrid>
              <a:tr h="264250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</a:rPr>
                        <a:t>Knowledge score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52970651"/>
                  </a:ext>
                </a:extLst>
              </a:tr>
              <a:tr h="2642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</a:rPr>
                        <a:t>Low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</a:rPr>
                        <a:t>High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270955"/>
                  </a:ext>
                </a:extLst>
              </a:tr>
              <a:tr h="26425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mbria" panose="02040503050406030204" pitchFamily="18" charset="0"/>
                        </a:rPr>
                        <a:t>Highest level of education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</a:rPr>
                        <a:t>None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41559671"/>
                  </a:ext>
                </a:extLst>
              </a:tr>
              <a:tr h="528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</a:rPr>
                        <a:t>Primary incomplete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  <a:latin typeface="Cambria" panose="02040503050406030204" pitchFamily="18" charset="0"/>
                        </a:rPr>
                        <a:t>23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94695619"/>
                  </a:ext>
                </a:extLst>
              </a:tr>
              <a:tr h="528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</a:rPr>
                        <a:t>Secondary Incomplete</a:t>
                      </a:r>
                      <a:endParaRPr lang="en-US" sz="16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6285271"/>
                  </a:ext>
                </a:extLst>
              </a:tr>
              <a:tr h="264250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  <a:latin typeface="Cambria" panose="02040503050406030204" pitchFamily="18" charset="0"/>
                        </a:rPr>
                        <a:t>27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  <a:latin typeface="Cambria" panose="02040503050406030204" pitchFamily="18" charset="0"/>
                        </a:rPr>
                        <a:t>21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mbria" panose="02040503050406030204" pitchFamily="18" charset="0"/>
                        </a:rPr>
                        <a:t>58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80292513"/>
                  </a:ext>
                </a:extLst>
              </a:tr>
              <a:tr h="766324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mbria" panose="02040503050406030204" pitchFamily="18" charset="0"/>
                        </a:rPr>
                        <a:t>Fisher’s Exact test: 2.028 (p=.35)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mbria" panose="02040503050406030204" pitchFamily="18" charset="0"/>
                        </a:rPr>
                        <a:t>Cramer’s V(.190)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279586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93939" y="2274768"/>
            <a:ext cx="3201839" cy="560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IN" i="1" dirty="0">
                <a:latin typeface="Cambria" panose="02040503050406030204" pitchFamily="18" charset="0"/>
              </a:rPr>
              <a:t>Crosstab and Fisher’s Exact test</a:t>
            </a:r>
            <a:endParaRPr lang="en-US" i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Cambria" panose="02040503050406030204" pitchFamily="18" charset="0"/>
              </a:rPr>
              <a:t>Assessment of Age and Knowledge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543801" cy="575154"/>
          </a:xfrm>
        </p:spPr>
        <p:txBody>
          <a:bodyPr>
            <a:normAutofit/>
          </a:bodyPr>
          <a:lstStyle/>
          <a:p>
            <a:pPr algn="ctr"/>
            <a:r>
              <a:rPr lang="en-IN" sz="2400" b="1" u="sng" dirty="0">
                <a:latin typeface="Cambria" panose="02040503050406030204" pitchFamily="18" charset="0"/>
              </a:rPr>
              <a:t>To evaluate if age has an effect on knowledge level</a:t>
            </a:r>
          </a:p>
          <a:p>
            <a:pPr marL="0" indent="0" algn="ctr">
              <a:buNone/>
            </a:pPr>
            <a:endParaRPr lang="en-IN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6353645"/>
              </p:ext>
            </p:extLst>
          </p:nvPr>
        </p:nvGraphicFramePr>
        <p:xfrm>
          <a:off x="913983" y="3501008"/>
          <a:ext cx="7272809" cy="2592288"/>
        </p:xfrm>
        <a:graphic>
          <a:graphicData uri="http://schemas.openxmlformats.org/drawingml/2006/table">
            <a:tbl>
              <a:tblPr/>
              <a:tblGrid>
                <a:gridCol w="2273053">
                  <a:extLst>
                    <a:ext uri="{9D8B030D-6E8A-4147-A177-3AD203B41FA5}">
                      <a16:colId xmlns:a16="http://schemas.microsoft.com/office/drawing/2014/main" xmlns="" val="2202439455"/>
                    </a:ext>
                  </a:extLst>
                </a:gridCol>
                <a:gridCol w="1363832">
                  <a:extLst>
                    <a:ext uri="{9D8B030D-6E8A-4147-A177-3AD203B41FA5}">
                      <a16:colId xmlns:a16="http://schemas.microsoft.com/office/drawing/2014/main" xmlns="" val="905965980"/>
                    </a:ext>
                  </a:extLst>
                </a:gridCol>
                <a:gridCol w="1363832">
                  <a:extLst>
                    <a:ext uri="{9D8B030D-6E8A-4147-A177-3AD203B41FA5}">
                      <a16:colId xmlns:a16="http://schemas.microsoft.com/office/drawing/2014/main" xmlns="" val="678203124"/>
                    </a:ext>
                  </a:extLst>
                </a:gridCol>
                <a:gridCol w="1363832">
                  <a:extLst>
                    <a:ext uri="{9D8B030D-6E8A-4147-A177-3AD203B41FA5}">
                      <a16:colId xmlns:a16="http://schemas.microsoft.com/office/drawing/2014/main" xmlns="" val="34337060"/>
                    </a:ext>
                  </a:extLst>
                </a:gridCol>
                <a:gridCol w="908260">
                  <a:extLst>
                    <a:ext uri="{9D8B030D-6E8A-4147-A177-3AD203B41FA5}">
                      <a16:colId xmlns:a16="http://schemas.microsoft.com/office/drawing/2014/main" xmlns="" val="1136854076"/>
                    </a:ext>
                  </a:extLst>
                </a:gridCol>
              </a:tblGrid>
              <a:tr h="324036">
                <a:tc rowSpan="2"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Knowledge score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Total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0756936"/>
                  </a:ext>
                </a:extLst>
              </a:tr>
              <a:tr h="32403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Low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High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0416559"/>
                  </a:ext>
                </a:extLst>
              </a:tr>
              <a:tr h="324036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Age of the respondents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15-24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10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18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7499711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25-54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12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20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9017876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55-64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</a:t>
                      </a:r>
                      <a:endParaRPr lang="en-US" sz="1600" b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11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20</a:t>
                      </a:r>
                      <a:endParaRPr lang="en-US" sz="16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9439297"/>
                  </a:ext>
                </a:extLst>
              </a:tr>
              <a:tr h="324036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Total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27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58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0680274"/>
                  </a:ext>
                </a:extLst>
              </a:tr>
              <a:tr h="648072"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Pearson Chi-square: 0.951 (p=.622)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Phi (.128)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05273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88559" y="2747656"/>
            <a:ext cx="456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i="1" dirty="0">
                <a:latin typeface="Cambria" panose="02040503050406030204" pitchFamily="18" charset="0"/>
                <a:ea typeface="Calibri" panose="020F0502020204030204" pitchFamily="34" charset="0"/>
              </a:rPr>
              <a:t>Crosstab</a:t>
            </a:r>
            <a:r>
              <a:rPr lang="en-IN" dirty="0">
                <a:latin typeface="Cambria" panose="02040503050406030204" pitchFamily="18" charset="0"/>
                <a:ea typeface="Calibri" panose="020F0502020204030204" pitchFamily="34" charset="0"/>
              </a:rPr>
              <a:t> and </a:t>
            </a:r>
            <a:r>
              <a:rPr lang="en-IN" i="1" dirty="0">
                <a:latin typeface="Cambria" panose="02040503050406030204" pitchFamily="18" charset="0"/>
                <a:ea typeface="Calibri" panose="020F0502020204030204" pitchFamily="34" charset="0"/>
              </a:rPr>
              <a:t>Chi Square- </a:t>
            </a:r>
            <a:r>
              <a:rPr lang="en-IN" dirty="0">
                <a:latin typeface="Cambria" panose="02040503050406030204" pitchFamily="18" charset="0"/>
                <a:ea typeface="Calibri" panose="020F0502020204030204" pitchFamily="34" charset="0"/>
              </a:rPr>
              <a:t>Test Output (N=58)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Cambria" panose="02040503050406030204" pitchFamily="18" charset="0"/>
              </a:rPr>
              <a:t>Assessment of socio-economic condition</a:t>
            </a:r>
            <a:br>
              <a:rPr lang="en-IN" sz="3200" dirty="0">
                <a:latin typeface="Cambria" panose="02040503050406030204" pitchFamily="18" charset="0"/>
              </a:rPr>
            </a:br>
            <a:r>
              <a:rPr lang="en-IN" sz="3200" dirty="0">
                <a:latin typeface="Cambria" panose="02040503050406030204" pitchFamily="18" charset="0"/>
              </a:rPr>
              <a:t>on knowledge scores for hygiene practices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16" y="2204864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To see the effect of socio-economic status with knowledge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2490" y="525427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i="1" dirty="0">
                <a:latin typeface="Cambria" panose="02040503050406030204" pitchFamily="18" charset="0"/>
              </a:rPr>
              <a:t>“The knowledge about practices might be due to better accessibility and affordability to education.”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5332266"/>
              </p:ext>
            </p:extLst>
          </p:nvPr>
        </p:nvGraphicFramePr>
        <p:xfrm>
          <a:off x="794795" y="3402827"/>
          <a:ext cx="7560841" cy="1577340"/>
        </p:xfrm>
        <a:graphic>
          <a:graphicData uri="http://schemas.openxmlformats.org/drawingml/2006/table">
            <a:tbl>
              <a:tblPr firstRow="1" firstCol="1" bandRow="1"/>
              <a:tblGrid>
                <a:gridCol w="683547">
                  <a:extLst>
                    <a:ext uri="{9D8B030D-6E8A-4147-A177-3AD203B41FA5}">
                      <a16:colId xmlns:a16="http://schemas.microsoft.com/office/drawing/2014/main" xmlns="" val="3440486600"/>
                    </a:ext>
                  </a:extLst>
                </a:gridCol>
                <a:gridCol w="1772087">
                  <a:extLst>
                    <a:ext uri="{9D8B030D-6E8A-4147-A177-3AD203B41FA5}">
                      <a16:colId xmlns:a16="http://schemas.microsoft.com/office/drawing/2014/main" xmlns="" val="2526007532"/>
                    </a:ext>
                  </a:extLst>
                </a:gridCol>
                <a:gridCol w="888895">
                  <a:extLst>
                    <a:ext uri="{9D8B030D-6E8A-4147-A177-3AD203B41FA5}">
                      <a16:colId xmlns:a16="http://schemas.microsoft.com/office/drawing/2014/main" xmlns="" val="3714262091"/>
                    </a:ext>
                  </a:extLst>
                </a:gridCol>
                <a:gridCol w="1824375">
                  <a:extLst>
                    <a:ext uri="{9D8B030D-6E8A-4147-A177-3AD203B41FA5}">
                      <a16:colId xmlns:a16="http://schemas.microsoft.com/office/drawing/2014/main" xmlns="" val="2763205850"/>
                    </a:ext>
                  </a:extLst>
                </a:gridCol>
                <a:gridCol w="1098997">
                  <a:extLst>
                    <a:ext uri="{9D8B030D-6E8A-4147-A177-3AD203B41FA5}">
                      <a16:colId xmlns:a16="http://schemas.microsoft.com/office/drawing/2014/main" xmlns="" val="4236510919"/>
                    </a:ext>
                  </a:extLst>
                </a:gridCol>
                <a:gridCol w="1292940">
                  <a:extLst>
                    <a:ext uri="{9D8B030D-6E8A-4147-A177-3AD203B41FA5}">
                      <a16:colId xmlns:a16="http://schemas.microsoft.com/office/drawing/2014/main" xmlns="" val="226392194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Sr.no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Category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Score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(considered)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Mean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Standard deviation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6849132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Upper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Total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19.2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1.50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874620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Middle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Total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18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2.74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6086029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Lower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Total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17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3.17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919782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930750" y="2790216"/>
            <a:ext cx="347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Socio-economic status and scores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856360" cy="1450757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Cambria" panose="02040503050406030204" pitchFamily="18" charset="0"/>
              </a:rPr>
              <a:t>Assessment of actual practices (observation) viz-a-viz knowledge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376" y="180491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 respondents were assessed based on the actual way of practicing while dealing with livestock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901" y="3815737"/>
            <a:ext cx="789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This shows there was a gap between the respondents’ knowledge about the practices and the actual practice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1200287"/>
              </p:ext>
            </p:extLst>
          </p:nvPr>
        </p:nvGraphicFramePr>
        <p:xfrm>
          <a:off x="1671923" y="2515096"/>
          <a:ext cx="5101737" cy="9814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34889">
                  <a:extLst>
                    <a:ext uri="{9D8B030D-6E8A-4147-A177-3AD203B41FA5}">
                      <a16:colId xmlns:a16="http://schemas.microsoft.com/office/drawing/2014/main" xmlns="" val="3564714235"/>
                    </a:ext>
                  </a:extLst>
                </a:gridCol>
                <a:gridCol w="1034889">
                  <a:extLst>
                    <a:ext uri="{9D8B030D-6E8A-4147-A177-3AD203B41FA5}">
                      <a16:colId xmlns:a16="http://schemas.microsoft.com/office/drawing/2014/main" xmlns="" val="1302343761"/>
                    </a:ext>
                  </a:extLst>
                </a:gridCol>
                <a:gridCol w="796663">
                  <a:extLst>
                    <a:ext uri="{9D8B030D-6E8A-4147-A177-3AD203B41FA5}">
                      <a16:colId xmlns:a16="http://schemas.microsoft.com/office/drawing/2014/main" xmlns="" val="3470710082"/>
                    </a:ext>
                  </a:extLst>
                </a:gridCol>
                <a:gridCol w="1117648">
                  <a:extLst>
                    <a:ext uri="{9D8B030D-6E8A-4147-A177-3AD203B41FA5}">
                      <a16:colId xmlns:a16="http://schemas.microsoft.com/office/drawing/2014/main" xmlns="" val="1239570765"/>
                    </a:ext>
                  </a:extLst>
                </a:gridCol>
                <a:gridCol w="1117648">
                  <a:extLst>
                    <a:ext uri="{9D8B030D-6E8A-4147-A177-3AD203B41FA5}">
                      <a16:colId xmlns:a16="http://schemas.microsoft.com/office/drawing/2014/main" xmlns="" val="3487269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Mean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Std. Deviation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577489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Pair 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sum_know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7.7069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58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1.32465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583829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sum_obs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6.6897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</a:rPr>
                        <a:t>58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</a:rPr>
                        <a:t>1.21694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0525071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5384373"/>
              </p:ext>
            </p:extLst>
          </p:nvPr>
        </p:nvGraphicFramePr>
        <p:xfrm>
          <a:off x="2195736" y="4682632"/>
          <a:ext cx="6840759" cy="14807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1052">
                  <a:extLst>
                    <a:ext uri="{9D8B030D-6E8A-4147-A177-3AD203B41FA5}">
                      <a16:colId xmlns:a16="http://schemas.microsoft.com/office/drawing/2014/main" xmlns="" val="3765049790"/>
                    </a:ext>
                  </a:extLst>
                </a:gridCol>
                <a:gridCol w="1149384">
                  <a:extLst>
                    <a:ext uri="{9D8B030D-6E8A-4147-A177-3AD203B41FA5}">
                      <a16:colId xmlns:a16="http://schemas.microsoft.com/office/drawing/2014/main" xmlns="" val="1604878584"/>
                    </a:ext>
                  </a:extLst>
                </a:gridCol>
                <a:gridCol w="1182530">
                  <a:extLst>
                    <a:ext uri="{9D8B030D-6E8A-4147-A177-3AD203B41FA5}">
                      <a16:colId xmlns:a16="http://schemas.microsoft.com/office/drawing/2014/main" xmlns="" val="1004981666"/>
                    </a:ext>
                  </a:extLst>
                </a:gridCol>
                <a:gridCol w="1111758">
                  <a:extLst>
                    <a:ext uri="{9D8B030D-6E8A-4147-A177-3AD203B41FA5}">
                      <a16:colId xmlns:a16="http://schemas.microsoft.com/office/drawing/2014/main" xmlns="" val="507127076"/>
                    </a:ext>
                  </a:extLst>
                </a:gridCol>
                <a:gridCol w="1064277">
                  <a:extLst>
                    <a:ext uri="{9D8B030D-6E8A-4147-A177-3AD203B41FA5}">
                      <a16:colId xmlns:a16="http://schemas.microsoft.com/office/drawing/2014/main" xmlns="" val="1216895840"/>
                    </a:ext>
                  </a:extLst>
                </a:gridCol>
                <a:gridCol w="1111758">
                  <a:extLst>
                    <a:ext uri="{9D8B030D-6E8A-4147-A177-3AD203B41FA5}">
                      <a16:colId xmlns:a16="http://schemas.microsoft.com/office/drawing/2014/main" xmlns="" val="454764462"/>
                    </a:ext>
                  </a:extLst>
                </a:gridCol>
              </a:tblGrid>
              <a:tr h="3066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Paired differences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4822499"/>
                  </a:ext>
                </a:extLst>
              </a:tr>
              <a:tr h="519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Sum_know-Sum_obs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Mean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Std. Deviation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t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df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Sig.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7428076"/>
                  </a:ext>
                </a:extLst>
              </a:tr>
              <a:tr h="3066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1.01724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1.6489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4.698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57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.000*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4667557"/>
                  </a:ext>
                </a:extLst>
              </a:tr>
              <a:tr h="30662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*Statistically significant at 95% confidence level (p&lt;0.05)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173883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308304" y="2381153"/>
            <a:ext cx="154362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mbria" panose="02040503050406030204" pitchFamily="18" charset="0"/>
              </a:rPr>
              <a:t>Mean: Knowledge and observation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1777" y="4157717"/>
            <a:ext cx="4137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i="1" dirty="0">
                <a:latin typeface="Cambria" panose="02040503050406030204" pitchFamily="18" charset="0"/>
              </a:rPr>
              <a:t>Paired t-test: Knowledge and observation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425145" y="4861040"/>
            <a:ext cx="154362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i="1" dirty="0">
                <a:latin typeface="Cambria" panose="02040503050406030204" pitchFamily="18" charset="0"/>
              </a:rPr>
              <a:t>A paired t test was done to see the significance</a:t>
            </a:r>
            <a:endParaRPr lang="en-IN" i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3717032"/>
            <a:ext cx="90364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3518120" y="5471339"/>
            <a:ext cx="5598369" cy="7446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2318570" y="4579387"/>
            <a:ext cx="5184576" cy="8237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79512" y="3766528"/>
            <a:ext cx="5598369" cy="7446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Cambria" panose="02040503050406030204" pitchFamily="18" charset="0"/>
              </a:rPr>
              <a:t>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293" y="1988840"/>
            <a:ext cx="8424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Cambria" panose="02040503050406030204" pitchFamily="18" charset="0"/>
              </a:rPr>
              <a:t>India is suffering from the </a:t>
            </a:r>
            <a:r>
              <a:rPr lang="en-IN" sz="2000" b="1" i="1" dirty="0">
                <a:latin typeface="Cambria" panose="02040503050406030204" pitchFamily="18" charset="0"/>
              </a:rPr>
              <a:t>triple burden </a:t>
            </a:r>
            <a:r>
              <a:rPr lang="en-IN" sz="2000" dirty="0">
                <a:latin typeface="Cambria" panose="02040503050406030204" pitchFamily="18" charset="0"/>
              </a:rPr>
              <a:t>of diseases:</a:t>
            </a:r>
            <a:r>
              <a:rPr lang="en-IN" dirty="0">
                <a:latin typeface="Cambria" panose="02040503050406030204" pitchFamily="18" charset="0"/>
              </a:rPr>
              <a:t/>
            </a:r>
            <a:br>
              <a:rPr lang="en-IN" dirty="0">
                <a:latin typeface="Cambria" panose="02040503050406030204" pitchFamily="18" charset="0"/>
              </a:rPr>
            </a:br>
            <a:endParaRPr lang="en-IN" dirty="0">
              <a:latin typeface="Cambria" panose="02040503050406030204" pitchFamily="18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IN" dirty="0">
                <a:latin typeface="Cambria" panose="02040503050406030204" pitchFamily="18" charset="0"/>
              </a:rPr>
              <a:t>The unfinished work of communicable diseases</a:t>
            </a:r>
          </a:p>
          <a:p>
            <a:pPr marL="400050" indent="-400050">
              <a:buFont typeface="+mj-lt"/>
              <a:buAutoNum type="romanLcPeriod"/>
            </a:pPr>
            <a:r>
              <a:rPr lang="en-IN" dirty="0">
                <a:latin typeface="Cambria" panose="02040503050406030204" pitchFamily="18" charset="0"/>
              </a:rPr>
              <a:t>The non-communicable diseases and emergence of new pathogens </a:t>
            </a:r>
          </a:p>
          <a:p>
            <a:pPr marL="400050" indent="-400050">
              <a:buFont typeface="+mj-lt"/>
              <a:buAutoNum type="romanLcPeriod"/>
            </a:pPr>
            <a:r>
              <a:rPr lang="en-IN" dirty="0">
                <a:latin typeface="Cambria" panose="02040503050406030204" pitchFamily="18" charset="0"/>
              </a:rPr>
              <a:t>Overstretched health infrastructure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858" y="38569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Cambria" panose="02040503050406030204" pitchFamily="18" charset="0"/>
              </a:rPr>
              <a:t>The interaction between animals and men is an old concept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4858" y="46923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Cambria" panose="02040503050406030204" pitchFamily="18" charset="0"/>
              </a:rPr>
              <a:t>Hence awareness and knowledge about </a:t>
            </a:r>
            <a:r>
              <a:rPr lang="en-IN" dirty="0" err="1">
                <a:solidFill>
                  <a:schemeClr val="bg1"/>
                </a:solidFill>
                <a:latin typeface="Cambria" panose="02040503050406030204" pitchFamily="18" charset="0"/>
              </a:rPr>
              <a:t>zoonoses</a:t>
            </a:r>
            <a:r>
              <a:rPr lang="en-IN" dirty="0">
                <a:solidFill>
                  <a:schemeClr val="bg1"/>
                </a:solidFill>
                <a:latin typeface="Cambria" panose="02040503050406030204" pitchFamily="18" charset="0"/>
              </a:rPr>
              <a:t> becomes critical</a:t>
            </a:r>
            <a:endParaRPr lang="en-IN" dirty="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3229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Cambria" panose="02040503050406030204" pitchFamily="18" charset="0"/>
              </a:rPr>
              <a:t>Knowledge level of the respondents (75%)  about zoonotic diseases was low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844824"/>
            <a:ext cx="6984776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1600" dirty="0">
                <a:latin typeface="Cambria" panose="02040503050406030204" pitchFamily="18" charset="0"/>
              </a:rPr>
              <a:t> Important step to control the spread of disease is caring of animals.</a:t>
            </a:r>
          </a:p>
          <a:p>
            <a:pPr>
              <a:buFont typeface="Arial" pitchFamily="34" charset="0"/>
              <a:buChar char="•"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1600" dirty="0">
                <a:latin typeface="Cambria" panose="02040503050406030204" pitchFamily="18" charset="0"/>
              </a:rPr>
              <a:t>  To minimise the risk of zoonoses use of protective clothing, appropriate vaccination becomes important</a:t>
            </a:r>
          </a:p>
          <a:p>
            <a:endParaRPr lang="en-IN" sz="1600" dirty="0">
              <a:latin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endParaRPr lang="en-IN" sz="1600" dirty="0">
              <a:latin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1600" dirty="0">
                <a:latin typeface="Cambria" panose="02040503050406030204" pitchFamily="18" charset="0"/>
              </a:rPr>
              <a:t>  The risk of development of a zoonotic disease can be reduced – </a:t>
            </a:r>
          </a:p>
          <a:p>
            <a:r>
              <a:rPr lang="en-IN" sz="1600" dirty="0">
                <a:latin typeface="Cambria" panose="02040503050406030204" pitchFamily="18" charset="0"/>
              </a:rPr>
              <a:t>        				 </a:t>
            </a:r>
            <a:r>
              <a:rPr lang="en-IN" sz="1600" dirty="0" err="1">
                <a:latin typeface="Cambria" panose="02040503050406030204" pitchFamily="18" charset="0"/>
              </a:rPr>
              <a:t>i</a:t>
            </a:r>
            <a:r>
              <a:rPr lang="en-IN" sz="1600" dirty="0">
                <a:latin typeface="Cambria" panose="02040503050406030204" pitchFamily="18" charset="0"/>
              </a:rPr>
              <a:t>)	Early recognition of infected animals</a:t>
            </a:r>
          </a:p>
          <a:p>
            <a:r>
              <a:rPr lang="en-IN" sz="1600" dirty="0">
                <a:latin typeface="Cambria" panose="02040503050406030204" pitchFamily="18" charset="0"/>
              </a:rPr>
              <a:t>                             		ii)	Proper animal handling</a:t>
            </a:r>
          </a:p>
          <a:p>
            <a:r>
              <a:rPr lang="en-IN" sz="1600" dirty="0">
                <a:latin typeface="Cambria" panose="02040503050406030204" pitchFamily="18" charset="0"/>
              </a:rPr>
              <a:t>                           		iii)	Personal hygiene</a:t>
            </a:r>
          </a:p>
          <a:p>
            <a:endParaRPr lang="en-IN" sz="1600" dirty="0">
              <a:latin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1600" dirty="0">
                <a:latin typeface="Cambria" panose="02040503050406030204" pitchFamily="18" charset="0"/>
              </a:rPr>
              <a:t>  The respondents scored maximum -7/9 in general hygiene practices and specific practices  -11/19.</a:t>
            </a:r>
          </a:p>
          <a:p>
            <a:endParaRPr lang="en-IN" sz="1600" dirty="0">
              <a:latin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1600" dirty="0">
                <a:latin typeface="Cambria" panose="02040503050406030204" pitchFamily="18" charset="0"/>
              </a:rPr>
              <a:t>  Low knowledge-  	</a:t>
            </a:r>
            <a:r>
              <a:rPr lang="en-IN" sz="1600" dirty="0" err="1">
                <a:latin typeface="Cambria" panose="02040503050406030204" pitchFamily="18" charset="0"/>
              </a:rPr>
              <a:t>i</a:t>
            </a:r>
            <a:r>
              <a:rPr lang="en-IN" sz="1600" dirty="0">
                <a:latin typeface="Cambria" panose="02040503050406030204" pitchFamily="18" charset="0"/>
              </a:rPr>
              <a:t>) 	Lack of awareness camps&amp; health facilities</a:t>
            </a:r>
          </a:p>
          <a:p>
            <a:r>
              <a:rPr lang="en-IN" sz="1600" dirty="0">
                <a:latin typeface="Cambria" panose="02040503050406030204" pitchFamily="18" charset="0"/>
              </a:rPr>
              <a:t>                               	ii)	Low trainings on handling of animals</a:t>
            </a:r>
          </a:p>
          <a:p>
            <a:r>
              <a:rPr lang="en-IN" sz="1600" dirty="0">
                <a:latin typeface="Cambria" panose="02040503050406030204" pitchFamily="18" charset="0"/>
              </a:rPr>
              <a:t>                               	iii)	Low literacy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200" dirty="0">
              <a:latin typeface="Cambria" panose="02040503050406030204" pitchFamily="18" charset="0"/>
            </a:endParaRPr>
          </a:p>
          <a:p>
            <a:endParaRPr lang="en-IN" sz="3200" dirty="0">
              <a:latin typeface="Cambria" panose="02040503050406030204" pitchFamily="18" charset="0"/>
            </a:endParaRPr>
          </a:p>
          <a:p>
            <a:r>
              <a:rPr lang="en-IN" sz="3200" dirty="0">
                <a:latin typeface="Cambria" panose="02040503050406030204" pitchFamily="18" charset="0"/>
              </a:rPr>
              <a:t>Discussion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59" y="2204864"/>
            <a:ext cx="7637473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>
                <a:latin typeface="Cambria" panose="02040503050406030204" pitchFamily="18" charset="0"/>
              </a:rPr>
              <a:t>  Gap in actual handling practices might be-</a:t>
            </a:r>
            <a:br>
              <a:rPr lang="en-IN" dirty="0">
                <a:latin typeface="Cambria" panose="02040503050406030204" pitchFamily="18" charset="0"/>
              </a:rPr>
            </a:br>
            <a:r>
              <a:rPr lang="en-IN" dirty="0">
                <a:latin typeface="Cambria" panose="02040503050406030204" pitchFamily="18" charset="0"/>
              </a:rPr>
              <a:t/>
            </a:r>
            <a:br>
              <a:rPr lang="en-IN" dirty="0">
                <a:latin typeface="Cambria" panose="02040503050406030204" pitchFamily="18" charset="0"/>
              </a:rPr>
            </a:br>
            <a:r>
              <a:rPr lang="en-IN" dirty="0">
                <a:latin typeface="Cambria" panose="02040503050406030204" pitchFamily="18" charset="0"/>
              </a:rPr>
              <a:t>	     </a:t>
            </a:r>
            <a:r>
              <a:rPr lang="en-IN" dirty="0" err="1">
                <a:latin typeface="Cambria" panose="02040503050406030204" pitchFamily="18" charset="0"/>
              </a:rPr>
              <a:t>i</a:t>
            </a:r>
            <a:r>
              <a:rPr lang="en-IN" dirty="0">
                <a:latin typeface="Cambria" panose="02040503050406030204" pitchFamily="18" charset="0"/>
              </a:rPr>
              <a:t>)	Ignorance</a:t>
            </a:r>
          </a:p>
          <a:p>
            <a:r>
              <a:rPr lang="en-IN" dirty="0">
                <a:latin typeface="Cambria" panose="02040503050406030204" pitchFamily="18" charset="0"/>
              </a:rPr>
              <a:t>             ii)	Thoughts like nothing happened over generations in family.</a:t>
            </a:r>
          </a:p>
          <a:p>
            <a:endParaRPr lang="en-IN" dirty="0">
              <a:latin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>
                <a:latin typeface="Cambria" panose="02040503050406030204" pitchFamily="18" charset="0"/>
              </a:rPr>
              <a:t> </a:t>
            </a:r>
            <a:r>
              <a:rPr lang="en-IN" b="1" dirty="0">
                <a:latin typeface="Cambria" panose="02040503050406030204" pitchFamily="18" charset="0"/>
              </a:rPr>
              <a:t> </a:t>
            </a:r>
            <a:r>
              <a:rPr lang="en-IN" b="1" dirty="0" smtClean="0">
                <a:latin typeface="Cambria" panose="02040503050406030204" pitchFamily="18" charset="0"/>
              </a:rPr>
              <a:t>Recommendations</a:t>
            </a:r>
            <a:r>
              <a:rPr lang="en-IN" dirty="0" smtClean="0">
                <a:latin typeface="Cambria" panose="02040503050406030204" pitchFamily="18" charset="0"/>
              </a:rPr>
              <a:t>-</a:t>
            </a:r>
          </a:p>
          <a:p>
            <a:endParaRPr lang="en-IN" dirty="0" smtClean="0">
              <a:latin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Cambria" panose="02040503050406030204" pitchFamily="18" charset="0"/>
              </a:rPr>
              <a:t>There </a:t>
            </a:r>
            <a:r>
              <a:rPr lang="en-IN" dirty="0">
                <a:latin typeface="Cambria" panose="02040503050406030204" pitchFamily="18" charset="0"/>
              </a:rPr>
              <a:t>is a need to increase the knowledge about zoonoses, hence awareness camps </a:t>
            </a:r>
            <a:r>
              <a:rPr lang="en-IN" dirty="0" smtClean="0">
                <a:latin typeface="Cambria" panose="02040503050406030204" pitchFamily="18" charset="0"/>
              </a:rPr>
              <a:t> to enhance the knowledge </a:t>
            </a:r>
            <a:r>
              <a:rPr lang="en-IN" smtClean="0">
                <a:latin typeface="Cambria" panose="02040503050406030204" pitchFamily="18" charset="0"/>
              </a:rPr>
              <a:t>about practices should </a:t>
            </a:r>
            <a:r>
              <a:rPr lang="en-IN" dirty="0">
                <a:latin typeface="Cambria" panose="02040503050406030204" pitchFamily="18" charset="0"/>
              </a:rPr>
              <a:t>be held in the community.</a:t>
            </a:r>
          </a:p>
          <a:p>
            <a:pPr>
              <a:buFont typeface="Arial" pitchFamily="34" charset="0"/>
              <a:buChar char="•"/>
            </a:pPr>
            <a:endParaRPr lang="en-IN" dirty="0">
              <a:latin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endParaRPr lang="en-IN" dirty="0">
              <a:latin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>
                <a:latin typeface="Cambria" panose="02040503050406030204" pitchFamily="18" charset="0"/>
              </a:rPr>
              <a:t>  Need of One-health approach - as other stakeholders majorly, veterinary doctors holds a major role in bringing a change in the safe handling of the livestock.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200" dirty="0">
              <a:latin typeface="Cambria" panose="02040503050406030204" pitchFamily="18" charset="0"/>
            </a:endParaRPr>
          </a:p>
          <a:p>
            <a:endParaRPr lang="en-IN" sz="3200" dirty="0">
              <a:latin typeface="Cambria" panose="02040503050406030204" pitchFamily="18" charset="0"/>
            </a:endParaRPr>
          </a:p>
          <a:p>
            <a:r>
              <a:rPr lang="en-IN" sz="3200" dirty="0">
                <a:latin typeface="Cambria" panose="02040503050406030204" pitchFamily="18" charset="0"/>
              </a:rPr>
              <a:t>Discussion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" y="2132856"/>
            <a:ext cx="7709480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dirty="0">
                <a:latin typeface="Cambria" panose="02040503050406030204" pitchFamily="18" charset="0"/>
              </a:rPr>
              <a:t>  Lack of knowledge - impact on both the animal and human health- economic impact on the social wellbeing</a:t>
            </a:r>
          </a:p>
          <a:p>
            <a:pPr algn="just"/>
            <a:endParaRPr lang="en-IN" dirty="0">
              <a:latin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dirty="0">
                <a:latin typeface="Cambria" panose="02040503050406030204" pitchFamily="18" charset="0"/>
              </a:rPr>
              <a:t>  Government is taking efforts on few diseases through different National programs by organising animal health check-up camps, vaccinations etc </a:t>
            </a:r>
          </a:p>
          <a:p>
            <a:pPr algn="just"/>
            <a:endParaRPr lang="en-IN" dirty="0">
              <a:latin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dirty="0">
                <a:latin typeface="Cambria" panose="02040503050406030204" pitchFamily="18" charset="0"/>
              </a:rPr>
              <a:t>   Importance to - increase the knowledge and conveying the importance of correct practicing.</a:t>
            </a:r>
          </a:p>
          <a:p>
            <a:pPr algn="just"/>
            <a:endParaRPr lang="en-IN" dirty="0">
              <a:latin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dirty="0">
                <a:latin typeface="Cambria" panose="02040503050406030204" pitchFamily="18" charset="0"/>
              </a:rPr>
              <a:t>   Female population plays one of the crucial role in educating the family</a:t>
            </a:r>
          </a:p>
          <a:p>
            <a:pPr algn="just"/>
            <a:endParaRPr lang="en-IN" dirty="0">
              <a:latin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dirty="0">
                <a:latin typeface="Cambria" panose="02040503050406030204" pitchFamily="18" charset="0"/>
              </a:rPr>
              <a:t>   Hence, their upliftment in knowledge about these diseases becomes important.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200" dirty="0">
              <a:latin typeface="Cambria" panose="02040503050406030204" pitchFamily="18" charset="0"/>
            </a:endParaRPr>
          </a:p>
          <a:p>
            <a:endParaRPr lang="en-IN" sz="3200" dirty="0">
              <a:latin typeface="Cambria" panose="02040503050406030204" pitchFamily="18" charset="0"/>
            </a:endParaRPr>
          </a:p>
          <a:p>
            <a:r>
              <a:rPr lang="en-IN" sz="3200" dirty="0">
                <a:latin typeface="Cambria" panose="02040503050406030204" pitchFamily="18" charset="0"/>
              </a:rPr>
              <a:t>Conclusion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IN" dirty="0" smtClean="0"/>
          </a:p>
          <a:p>
            <a:pPr lvl="0"/>
            <a:r>
              <a:rPr lang="en-IN" b="1" dirty="0" smtClean="0"/>
              <a:t>References</a:t>
            </a:r>
          </a:p>
          <a:p>
            <a:pPr lvl="0"/>
            <a:endParaRPr lang="en-IN" dirty="0" smtClean="0"/>
          </a:p>
          <a:p>
            <a:pPr lvl="0"/>
            <a:r>
              <a:rPr lang="en-IN" dirty="0" smtClean="0"/>
              <a:t>1.Hundal, J. S., </a:t>
            </a:r>
            <a:r>
              <a:rPr lang="en-IN" dirty="0" err="1" smtClean="0"/>
              <a:t>Sodhi</a:t>
            </a:r>
            <a:r>
              <a:rPr lang="en-IN" dirty="0" smtClean="0"/>
              <a:t>, S. S., Gupta, A., Singh, J., &amp;</a:t>
            </a:r>
            <a:r>
              <a:rPr lang="en-IN" dirty="0" err="1" smtClean="0"/>
              <a:t>Chahal</a:t>
            </a:r>
            <a:r>
              <a:rPr lang="en-IN" dirty="0" smtClean="0"/>
              <a:t>, U. S. (2016). Awareness, knowledge, and risks of </a:t>
            </a:r>
            <a:r>
              <a:rPr lang="en-IN" dirty="0" err="1" smtClean="0"/>
              <a:t>zoonotic</a:t>
            </a:r>
            <a:r>
              <a:rPr lang="en-IN" dirty="0" smtClean="0"/>
              <a:t> diseases among livestock farmers in Punjab. Veterinary World, 9(2), 186–191. </a:t>
            </a:r>
            <a:r>
              <a:rPr lang="en-IN" dirty="0" smtClean="0">
                <a:hlinkClick r:id="rId2"/>
              </a:rPr>
              <a:t>http://doi.org/10.14202/vetworld.2015.186-191</a:t>
            </a:r>
            <a:endParaRPr lang="en-IN" dirty="0" smtClean="0"/>
          </a:p>
          <a:p>
            <a:pPr lvl="0"/>
            <a:r>
              <a:rPr lang="en-IN" dirty="0" smtClean="0"/>
              <a:t>2.Quigley MA. Shifting burden of disease-epidemiological transition in India. </a:t>
            </a:r>
            <a:r>
              <a:rPr lang="en-IN" dirty="0" err="1" smtClean="0"/>
              <a:t>Int</a:t>
            </a:r>
            <a:r>
              <a:rPr lang="en-IN" dirty="0" smtClean="0"/>
              <a:t> J Epidemiol.2006;35:1530–1. [</a:t>
            </a:r>
            <a:r>
              <a:rPr lang="en-IN" dirty="0" err="1" smtClean="0">
                <a:hlinkClick r:id="rId3"/>
              </a:rPr>
              <a:t>PubMed</a:t>
            </a:r>
            <a:r>
              <a:rPr lang="en-IN" dirty="0" smtClean="0"/>
              <a:t>]</a:t>
            </a:r>
          </a:p>
          <a:p>
            <a:pPr lvl="0"/>
            <a:r>
              <a:rPr lang="en-IN" dirty="0" smtClean="0"/>
              <a:t>3.Himanshu, Nicholas Stern, India and an Indian village: 50 years of economic development in </a:t>
            </a:r>
            <a:r>
              <a:rPr lang="en-IN" dirty="0" err="1" smtClean="0"/>
              <a:t>Palanpur</a:t>
            </a:r>
            <a:r>
              <a:rPr lang="en-IN" dirty="0" smtClean="0"/>
              <a:t>, ASIA RESEARCH CENTRE WORKING PAPER</a:t>
            </a:r>
          </a:p>
          <a:p>
            <a:pPr lvl="0"/>
            <a:r>
              <a:rPr lang="en-IN" dirty="0" smtClean="0"/>
              <a:t>4.Kumar R, Singh SP, </a:t>
            </a:r>
            <a:r>
              <a:rPr lang="en-IN" dirty="0" err="1" smtClean="0"/>
              <a:t>Savalia</a:t>
            </a:r>
            <a:r>
              <a:rPr lang="en-IN" dirty="0" smtClean="0"/>
              <a:t> CV (2015) Overview of Emerging Zoonoses in India: Areas of Concern. J </a:t>
            </a:r>
            <a:r>
              <a:rPr lang="en-IN" dirty="0" err="1" smtClean="0"/>
              <a:t>Trop</a:t>
            </a:r>
            <a:r>
              <a:rPr lang="en-IN" dirty="0" smtClean="0"/>
              <a:t> </a:t>
            </a:r>
            <a:r>
              <a:rPr lang="en-IN" dirty="0" err="1" smtClean="0"/>
              <a:t>Dis</a:t>
            </a:r>
            <a:r>
              <a:rPr lang="en-IN" dirty="0" smtClean="0"/>
              <a:t> 3: 165. doi:10.4172/2329891X.1000165</a:t>
            </a:r>
          </a:p>
          <a:p>
            <a:pPr lvl="0"/>
            <a:r>
              <a:rPr lang="en-IN" dirty="0" smtClean="0"/>
              <a:t>5.Message from Chairperson, RCZI. [cited 2017 Mar 31]; Available from: http://zoonoses.phfi.org/pdf/RCZI_Newsletter_Jan-Mar.pdf</a:t>
            </a:r>
          </a:p>
          <a:p>
            <a:pPr lvl="0"/>
            <a:r>
              <a:rPr lang="en-IN" dirty="0" smtClean="0"/>
              <a:t>6.Dikid, T., Jain, S. K., Sharma, A., Kumar, A., &amp;</a:t>
            </a:r>
            <a:r>
              <a:rPr lang="en-IN" dirty="0" err="1" smtClean="0"/>
              <a:t>Narain</a:t>
            </a:r>
            <a:r>
              <a:rPr lang="en-IN" dirty="0" smtClean="0"/>
              <a:t>, J. P. (2013). Emerging &amp; re-emerging infections in India: An overview. The Indian Journal of Medical Research, 138(1), 19–31.</a:t>
            </a:r>
          </a:p>
          <a:p>
            <a:pPr lvl="0"/>
            <a:r>
              <a:rPr lang="en-IN" dirty="0" smtClean="0"/>
              <a:t>7.Emanuel S. </a:t>
            </a:r>
            <a:r>
              <a:rPr lang="en-IN" dirty="0" err="1" smtClean="0"/>
              <a:t>Swai</a:t>
            </a:r>
            <a:r>
              <a:rPr lang="en-IN" dirty="0" smtClean="0"/>
              <a:t>, </a:t>
            </a:r>
            <a:r>
              <a:rPr lang="en-IN" dirty="0" err="1" smtClean="0"/>
              <a:t>LuukSchoonman</a:t>
            </a:r>
            <a:r>
              <a:rPr lang="en-IN" dirty="0" smtClean="0"/>
              <a:t>, Chris J. </a:t>
            </a:r>
            <a:r>
              <a:rPr lang="en-IN" dirty="0" err="1" smtClean="0"/>
              <a:t>Daborn</a:t>
            </a:r>
            <a:r>
              <a:rPr lang="en-IN" dirty="0" smtClean="0"/>
              <a:t>. Knowledge and attitude towards Zoonoses among animal health workers and livestock keepers in </a:t>
            </a:r>
            <a:r>
              <a:rPr lang="en-IN" dirty="0" err="1" smtClean="0"/>
              <a:t>Arusha</a:t>
            </a:r>
            <a:r>
              <a:rPr lang="en-IN" dirty="0" smtClean="0"/>
              <a:t> and </a:t>
            </a:r>
            <a:r>
              <a:rPr lang="en-IN" dirty="0" err="1" smtClean="0"/>
              <a:t>Tanga</a:t>
            </a:r>
            <a:r>
              <a:rPr lang="en-IN" dirty="0" smtClean="0"/>
              <a:t>, Tanzania. </a:t>
            </a:r>
            <a:r>
              <a:rPr lang="en-IN" dirty="0" err="1" smtClean="0"/>
              <a:t>Tanzan</a:t>
            </a:r>
            <a:r>
              <a:rPr lang="en-IN" dirty="0" smtClean="0"/>
              <a:t> J Health Res. 2010 Oct; 12(4): 280–286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0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IN" dirty="0" smtClean="0">
              <a:hlinkClick r:id="rId2"/>
            </a:endParaRPr>
          </a:p>
          <a:p>
            <a:pPr lvl="0"/>
            <a:endParaRPr lang="en-IN" dirty="0" smtClean="0">
              <a:hlinkClick r:id="rId2"/>
            </a:endParaRPr>
          </a:p>
          <a:p>
            <a:pPr lvl="0"/>
            <a:endParaRPr lang="en-IN" smtClean="0">
              <a:hlinkClick r:id="rId2"/>
            </a:endParaRPr>
          </a:p>
          <a:p>
            <a:pPr lvl="0"/>
            <a:r>
              <a:rPr lang="en-IN" smtClean="0">
                <a:hlinkClick r:id="rId2"/>
              </a:rPr>
              <a:t>8.Agencies </a:t>
            </a:r>
            <a:r>
              <a:rPr lang="en-IN" dirty="0" smtClean="0">
                <a:hlinkClick r:id="rId2"/>
              </a:rPr>
              <a:t>Commit to Strengthening One Health Research Capacities at Consultation Organised by </a:t>
            </a:r>
            <a:r>
              <a:rPr lang="en-IN" dirty="0" err="1" smtClean="0">
                <a:hlinkClick r:id="rId2"/>
              </a:rPr>
              <a:t>RCZI</a:t>
            </a:r>
            <a:r>
              <a:rPr lang="en-IN" dirty="0" err="1" smtClean="0"/>
              <a:t>;http</a:t>
            </a:r>
            <a:r>
              <a:rPr lang="en-IN" dirty="0" smtClean="0"/>
              <a:t>://</a:t>
            </a:r>
            <a:r>
              <a:rPr lang="en-IN" dirty="0" err="1" smtClean="0"/>
              <a:t>perimilk.phfi.org</a:t>
            </a:r>
            <a:r>
              <a:rPr lang="en-IN" dirty="0" smtClean="0"/>
              <a:t>/agencies-commit-to-strengthening-one-health-research-capacities-at-consultation-organised-by-</a:t>
            </a:r>
            <a:r>
              <a:rPr lang="en-IN" dirty="0" err="1" smtClean="0"/>
              <a:t>rczi</a:t>
            </a:r>
            <a:r>
              <a:rPr lang="en-IN" dirty="0" smtClean="0"/>
              <a:t>/</a:t>
            </a:r>
          </a:p>
          <a:p>
            <a:pPr lvl="0"/>
            <a:r>
              <a:rPr lang="en-IN" dirty="0" smtClean="0"/>
              <a:t>9.JeannaBryner, Live Science Managing Editor | July 6, 2012 09:45am ET </a:t>
            </a:r>
            <a:r>
              <a:rPr lang="en-IN" dirty="0" smtClean="0">
                <a:hlinkClick r:id="rId3"/>
              </a:rPr>
              <a:t>http://www.livescience.com/21426-global-Zoonoses-diseases-hotspots.html</a:t>
            </a:r>
            <a:endParaRPr lang="en-IN" dirty="0" smtClean="0"/>
          </a:p>
          <a:p>
            <a:pPr lvl="0"/>
            <a:r>
              <a:rPr lang="en-IN" dirty="0" smtClean="0"/>
              <a:t>10. K. V. </a:t>
            </a:r>
            <a:r>
              <a:rPr lang="en-IN" dirty="0" err="1" smtClean="0"/>
              <a:t>Sundaram</a:t>
            </a:r>
            <a:r>
              <a:rPr lang="en-IN" dirty="0" smtClean="0"/>
              <a:t>, M. </a:t>
            </a:r>
            <a:r>
              <a:rPr lang="en-IN" dirty="0" err="1" smtClean="0"/>
              <a:t>Moni</a:t>
            </a:r>
            <a:r>
              <a:rPr lang="en-IN" dirty="0" smtClean="0"/>
              <a:t>, </a:t>
            </a:r>
            <a:r>
              <a:rPr lang="en-IN" dirty="0" err="1" smtClean="0"/>
              <a:t>Mrityunjay</a:t>
            </a:r>
            <a:r>
              <a:rPr lang="en-IN" dirty="0" smtClean="0"/>
              <a:t> M. </a:t>
            </a:r>
            <a:r>
              <a:rPr lang="en-IN" dirty="0" err="1" smtClean="0"/>
              <a:t>Jha</a:t>
            </a:r>
            <a:r>
              <a:rPr lang="en-IN" dirty="0" smtClean="0"/>
              <a:t>, Natural Resources Management and Livelihood Security</a:t>
            </a:r>
          </a:p>
          <a:p>
            <a:pPr lvl="0"/>
            <a:r>
              <a:rPr lang="en-IN" i="1" dirty="0" smtClean="0"/>
              <a:t>11.S R </a:t>
            </a:r>
            <a:r>
              <a:rPr lang="en-IN" i="1" dirty="0" err="1" smtClean="0"/>
              <a:t>Lahoti</a:t>
            </a:r>
            <a:r>
              <a:rPr lang="en-IN" i="1" dirty="0" smtClean="0"/>
              <a:t>, </a:t>
            </a:r>
            <a:r>
              <a:rPr lang="en-IN" i="1" dirty="0" err="1" smtClean="0"/>
              <a:t>Chole</a:t>
            </a:r>
            <a:r>
              <a:rPr lang="en-IN" i="1" dirty="0" smtClean="0"/>
              <a:t> S R, </a:t>
            </a:r>
            <a:r>
              <a:rPr lang="en-IN" i="1" dirty="0" err="1" smtClean="0"/>
              <a:t>Rathi</a:t>
            </a:r>
            <a:r>
              <a:rPr lang="en-IN" i="1" dirty="0" smtClean="0"/>
              <a:t> N S. </a:t>
            </a:r>
            <a:r>
              <a:rPr lang="en-IN" dirty="0" smtClean="0"/>
              <a:t>Role of Women in Dairy Farming .</a:t>
            </a:r>
            <a:r>
              <a:rPr lang="en-IN" dirty="0" err="1" smtClean="0">
                <a:hlinkClick r:id="rId4"/>
              </a:rPr>
              <a:t>Vol</a:t>
            </a:r>
            <a:r>
              <a:rPr lang="en-IN" dirty="0" smtClean="0">
                <a:hlinkClick r:id="rId4"/>
              </a:rPr>
              <a:t> 65, No 5 (2012)</a:t>
            </a:r>
            <a:endParaRPr lang="en-IN" dirty="0" smtClean="0"/>
          </a:p>
          <a:p>
            <a:pPr lvl="0"/>
            <a:r>
              <a:rPr lang="en-IN" dirty="0" smtClean="0"/>
              <a:t>12.NishantSaxena, </a:t>
            </a:r>
            <a:r>
              <a:rPr lang="en-IN" dirty="0" err="1" smtClean="0"/>
              <a:t>Dr.Jagdish</a:t>
            </a:r>
            <a:r>
              <a:rPr lang="en-IN" dirty="0" smtClean="0"/>
              <a:t> </a:t>
            </a:r>
            <a:r>
              <a:rPr lang="en-IN" dirty="0" err="1" smtClean="0"/>
              <a:t>Vyas</a:t>
            </a:r>
            <a:r>
              <a:rPr lang="en-IN" dirty="0" smtClean="0"/>
              <a:t>, ANM Strategic &amp;amp; Management Consultants Pvt. Ltd. - ANM Consultants [Internet]. [cited 2017 Apr 8]. Available from: </a:t>
            </a:r>
            <a:r>
              <a:rPr lang="en-IN" dirty="0" smtClean="0">
                <a:hlinkClick r:id="rId5"/>
              </a:rPr>
              <a:t>http://www.anmconsultants.com/changing-role-women-indian-agrarian-economy</a:t>
            </a:r>
            <a:endParaRPr lang="en-IN" dirty="0" smtClean="0"/>
          </a:p>
          <a:p>
            <a:pPr lvl="0"/>
            <a:r>
              <a:rPr lang="en-IN" dirty="0" smtClean="0"/>
              <a:t>13.Asokan G.V, </a:t>
            </a:r>
            <a:r>
              <a:rPr lang="en-IN" dirty="0" err="1" smtClean="0"/>
              <a:t>Vanitha</a:t>
            </a:r>
            <a:r>
              <a:rPr lang="en-IN" dirty="0" smtClean="0"/>
              <a:t> A, </a:t>
            </a:r>
            <a:r>
              <a:rPr lang="en-IN" dirty="0" err="1" smtClean="0"/>
              <a:t>Prathap</a:t>
            </a:r>
            <a:r>
              <a:rPr lang="en-IN" dirty="0" smtClean="0"/>
              <a:t> T. One Health National Programme across species on zoonoses: A call to the developing world. Infect. Ecol. </a:t>
            </a:r>
            <a:r>
              <a:rPr lang="en-IN" dirty="0" err="1" smtClean="0"/>
              <a:t>Epidemiol</a:t>
            </a:r>
            <a:r>
              <a:rPr lang="en-IN" dirty="0" smtClean="0"/>
              <a:t>. 2011;1:8293. [</a:t>
            </a:r>
            <a:r>
              <a:rPr lang="en-IN" u="sng" dirty="0" smtClean="0">
                <a:hlinkClick r:id="rId6"/>
              </a:rPr>
              <a:t>PMC free article</a:t>
            </a:r>
            <a:r>
              <a:rPr lang="en-IN" dirty="0" smtClean="0"/>
              <a:t>] [</a:t>
            </a:r>
            <a:r>
              <a:rPr lang="en-IN" u="sng" dirty="0" err="1" smtClean="0">
                <a:hlinkClick r:id="rId7"/>
              </a:rPr>
              <a:t>PubMed</a:t>
            </a:r>
            <a:r>
              <a:rPr lang="en-IN" dirty="0" smtClean="0"/>
              <a:t>]</a:t>
            </a:r>
          </a:p>
          <a:p>
            <a:pPr lvl="0"/>
            <a:r>
              <a:rPr lang="en-IN" dirty="0" smtClean="0"/>
              <a:t>14.Rajkumar, K., Bhattacharya, A., David, S., </a:t>
            </a:r>
            <a:r>
              <a:rPr lang="en-IN" dirty="0" err="1" smtClean="0"/>
              <a:t>Balaji</a:t>
            </a:r>
            <a:r>
              <a:rPr lang="en-IN" dirty="0" smtClean="0"/>
              <a:t>, S. H., </a:t>
            </a:r>
            <a:r>
              <a:rPr lang="en-IN" dirty="0" err="1" smtClean="0"/>
              <a:t>Hariharan</a:t>
            </a:r>
            <a:r>
              <a:rPr lang="en-IN" dirty="0" smtClean="0"/>
              <a:t>, R., </a:t>
            </a:r>
            <a:r>
              <a:rPr lang="en-IN" dirty="0" err="1" smtClean="0"/>
              <a:t>Jayakumar</a:t>
            </a:r>
            <a:r>
              <a:rPr lang="en-IN" dirty="0" smtClean="0"/>
              <a:t>, M., &amp; </a:t>
            </a:r>
            <a:r>
              <a:rPr lang="en-IN" dirty="0" err="1" smtClean="0"/>
              <a:t>Balaji</a:t>
            </a:r>
            <a:r>
              <a:rPr lang="en-IN" dirty="0" smtClean="0"/>
              <a:t>, N. (2016). Socio-demographic study on extent of knowledge, awareness, attitude, and risks of </a:t>
            </a:r>
            <a:r>
              <a:rPr lang="en-IN" dirty="0" err="1" smtClean="0"/>
              <a:t>zoonotic</a:t>
            </a:r>
            <a:r>
              <a:rPr lang="en-IN" dirty="0" smtClean="0"/>
              <a:t> diseases among livestock owners in </a:t>
            </a:r>
            <a:r>
              <a:rPr lang="en-IN" dirty="0" err="1" smtClean="0"/>
              <a:t>Puducherry</a:t>
            </a:r>
            <a:r>
              <a:rPr lang="en-IN" dirty="0" smtClean="0"/>
              <a:t> region. </a:t>
            </a:r>
            <a:r>
              <a:rPr lang="en-IN" i="1" dirty="0" smtClean="0"/>
              <a:t>Veterinary World</a:t>
            </a:r>
            <a:r>
              <a:rPr lang="en-IN" dirty="0" smtClean="0"/>
              <a:t>, </a:t>
            </a:r>
            <a:r>
              <a:rPr lang="en-IN" i="1" dirty="0" smtClean="0"/>
              <a:t>9</a:t>
            </a:r>
            <a:r>
              <a:rPr lang="en-IN" dirty="0" smtClean="0"/>
              <a:t>(9), 1018–1024. http://doi.org/10.14202/vetworld.2016.1018-1024</a:t>
            </a:r>
          </a:p>
          <a:p>
            <a:pPr lvl="0"/>
            <a:endParaRPr lang="en-IN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480078" y="3337275"/>
            <a:ext cx="1296144" cy="48146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95736" y="3379580"/>
            <a:ext cx="1296144" cy="48146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5776" y="2056689"/>
            <a:ext cx="351642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u="sng" dirty="0" err="1">
                <a:solidFill>
                  <a:srgbClr val="FFFF00"/>
                </a:solidFill>
                <a:latin typeface="Cambria" panose="02040503050406030204" pitchFamily="18" charset="0"/>
              </a:rPr>
              <a:t>Zoon</a:t>
            </a:r>
            <a:r>
              <a:rPr lang="en-IN" sz="3200" u="sng" dirty="0" err="1">
                <a:solidFill>
                  <a:srgbClr val="FF0000"/>
                </a:solidFill>
                <a:latin typeface="Cambria" panose="02040503050406030204" pitchFamily="18" charset="0"/>
              </a:rPr>
              <a:t>oses</a:t>
            </a:r>
            <a:endParaRPr lang="en-IN" sz="3200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IN" dirty="0">
                <a:latin typeface="Cambria" panose="02040503050406030204" pitchFamily="18" charset="0"/>
              </a:rPr>
              <a:t>Zoonoses??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4209692"/>
            <a:ext cx="7543801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</a:rPr>
              <a:t>Rudolf Virchow first used this term(1855) -“Handbook of Communicable Disease” - the animal diseases secondarily transmissible to man.</a:t>
            </a:r>
          </a:p>
          <a:p>
            <a:pPr marL="0" indent="0">
              <a:buNone/>
            </a:pPr>
            <a:r>
              <a:rPr lang="en-IN" sz="2400" dirty="0">
                <a:latin typeface="Cambria" panose="02040503050406030204" pitchFamily="18" charset="0"/>
              </a:rPr>
              <a:t>Concept of zoonoses- complex- epidemiological triad</a:t>
            </a:r>
          </a:p>
        </p:txBody>
      </p:sp>
      <p:cxnSp>
        <p:nvCxnSpPr>
          <p:cNvPr id="13" name="Straight Arrow Connector 12"/>
          <p:cNvCxnSpPr>
            <a:cxnSpLocks/>
            <a:endCxn id="5" idx="0"/>
          </p:cNvCxnSpPr>
          <p:nvPr/>
        </p:nvCxnSpPr>
        <p:spPr>
          <a:xfrm flipH="1">
            <a:off x="2915816" y="2721017"/>
            <a:ext cx="861246" cy="653011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endCxn id="8" idx="0"/>
          </p:cNvCxnSpPr>
          <p:nvPr/>
        </p:nvCxnSpPr>
        <p:spPr>
          <a:xfrm>
            <a:off x="4988744" y="2699403"/>
            <a:ext cx="1139019" cy="6378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1760" y="33740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Animal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414" y="3337275"/>
            <a:ext cx="122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Diseases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44824"/>
            <a:ext cx="5223185" cy="33396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012" y="404908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>
                <a:latin typeface="Cambria" panose="02040503050406030204" pitchFamily="18" charset="0"/>
              </a:rPr>
              <a:t>Zoonoses</a:t>
            </a:r>
            <a:r>
              <a:rPr lang="en-IN" dirty="0">
                <a:latin typeface="Cambria" panose="02040503050406030204" pitchFamily="18" charset="0"/>
              </a:rPr>
              <a:t> are diseases and infections that are naturally transmitted between vertebrate animals and humans.</a:t>
            </a:r>
          </a:p>
          <a:p>
            <a:pPr>
              <a:buFont typeface="Arial" pitchFamily="34" charset="0"/>
              <a:buChar char="•"/>
            </a:pPr>
            <a:r>
              <a:rPr lang="en-IN" dirty="0">
                <a:latin typeface="Cambria" panose="02040503050406030204" pitchFamily="18" charset="0"/>
              </a:rPr>
              <a:t> Total 7 diseases of importance- </a:t>
            </a:r>
            <a:r>
              <a:rPr lang="en-IN" dirty="0" err="1">
                <a:latin typeface="Cambria" panose="02040503050406030204" pitchFamily="18" charset="0"/>
              </a:rPr>
              <a:t>eg</a:t>
            </a:r>
            <a:r>
              <a:rPr lang="en-IN" dirty="0">
                <a:latin typeface="Cambria" panose="02040503050406030204" pitchFamily="18" charset="0"/>
              </a:rPr>
              <a:t>- 	1) Brucellosis</a:t>
            </a:r>
          </a:p>
          <a:p>
            <a:r>
              <a:rPr lang="en-IN" dirty="0">
                <a:latin typeface="Cambria" panose="02040503050406030204" pitchFamily="18" charset="0"/>
              </a:rPr>
              <a:t>                                                                 	2) Rabies</a:t>
            </a:r>
          </a:p>
          <a:p>
            <a:r>
              <a:rPr lang="en-IN" dirty="0">
                <a:latin typeface="Cambria" panose="02040503050406030204" pitchFamily="18" charset="0"/>
              </a:rPr>
              <a:t>                                                                 	3) Bovine tuberculosis</a:t>
            </a:r>
          </a:p>
          <a:p>
            <a:r>
              <a:rPr lang="en-IN" dirty="0">
                <a:latin typeface="Cambria" panose="02040503050406030204" pitchFamily="18" charset="0"/>
              </a:rPr>
              <a:t>                                                                 	4) </a:t>
            </a:r>
            <a:r>
              <a:rPr lang="en-IN" dirty="0" err="1">
                <a:latin typeface="Cambria" panose="02040503050406030204" pitchFamily="18" charset="0"/>
              </a:rPr>
              <a:t>Cysticercosis</a:t>
            </a:r>
            <a:r>
              <a:rPr lang="en-IN" dirty="0">
                <a:latin typeface="Cambria" panose="02040503050406030204" pitchFamily="18" charset="0"/>
              </a:rPr>
              <a:t/>
            </a:r>
            <a:br>
              <a:rPr lang="en-IN" dirty="0">
                <a:latin typeface="Cambria" panose="02040503050406030204" pitchFamily="18" charset="0"/>
              </a:rPr>
            </a:br>
            <a:endParaRPr lang="en-IN" dirty="0">
              <a:latin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>
                <a:latin typeface="Cambria" panose="02040503050406030204" pitchFamily="18" charset="0"/>
              </a:rPr>
              <a:t> Globally- emergence &amp; re-emergence of zoonoses – gaining attention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358328315"/>
              </p:ext>
            </p:extLst>
          </p:nvPr>
        </p:nvGraphicFramePr>
        <p:xfrm>
          <a:off x="1331640" y="1700808"/>
          <a:ext cx="669674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>
              <a:latin typeface="Cambria" panose="02040503050406030204" pitchFamily="18" charset="0"/>
            </a:endParaRPr>
          </a:p>
          <a:p>
            <a:r>
              <a:rPr lang="en-US" dirty="0" err="1">
                <a:latin typeface="Cambria" panose="02040503050406030204" pitchFamily="18" charset="0"/>
              </a:rPr>
              <a:t>Zoonoses</a:t>
            </a:r>
            <a:r>
              <a:rPr lang="en-US" dirty="0">
                <a:latin typeface="Cambria" panose="02040503050406030204" pitchFamily="18" charset="0"/>
              </a:rPr>
              <a:t>: Triad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Why is zoonoses important to India?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225" y="3007561"/>
            <a:ext cx="2286079" cy="1710987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713" y="2092674"/>
            <a:ext cx="3335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India is a land of villages- 71.6 percent population- rural areas.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5712" y="2304695"/>
            <a:ext cx="3258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Main occupation- Agriculture and </a:t>
            </a:r>
            <a:r>
              <a:rPr lang="en-US" dirty="0" err="1">
                <a:latin typeface="Cambria" panose="02040503050406030204" pitchFamily="18" charset="0"/>
              </a:rPr>
              <a:t>agro</a:t>
            </a:r>
            <a:r>
              <a:rPr lang="en-US" dirty="0">
                <a:latin typeface="Cambria" panose="02040503050406030204" pitchFamily="18" charset="0"/>
              </a:rPr>
              <a:t>-related occupations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52009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India- largest milk producer - highest population of cattle- 134 million cows and 124 million buffalos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7113" y="3453143"/>
            <a:ext cx="3189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Indian</a:t>
            </a: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</a:rPr>
              <a:t>subcontinent - one of the four global hot-spots at increased risk for emergence of new infectious diseases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5" y="1929224"/>
            <a:ext cx="3357461" cy="2994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126120"/>
            <a:ext cx="1080120" cy="1080120"/>
          </a:xfrm>
          <a:prstGeom prst="ellipse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97202" y="1979275"/>
            <a:ext cx="4954933" cy="1283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97201" y="3317885"/>
            <a:ext cx="4954933" cy="1606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evice, fan&#10;&#10;Description generated with very high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8673" y="3388156"/>
            <a:ext cx="1375894" cy="13758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6713" y="4997461"/>
            <a:ext cx="8445421" cy="1239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fan&#10;&#10;Description generated with high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552" y="5036380"/>
            <a:ext cx="1120389" cy="1120389"/>
          </a:xfrm>
          <a:prstGeom prst="rect">
            <a:avLst/>
          </a:prstGeom>
        </p:spPr>
      </p:pic>
      <p:pic>
        <p:nvPicPr>
          <p:cNvPr id="21" name="Picture 20" descr="A picture containing vector graphics&#10;&#10;Description generated with high confidenc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0" t="13272" r="11457" b="13272"/>
          <a:stretch/>
        </p:blipFill>
        <p:spPr>
          <a:xfrm>
            <a:off x="6417178" y="5059221"/>
            <a:ext cx="1107150" cy="1092043"/>
          </a:xfrm>
          <a:prstGeom prst="ellipse">
            <a:avLst/>
          </a:prstGeom>
        </p:spPr>
      </p:pic>
      <p:pic>
        <p:nvPicPr>
          <p:cNvPr id="23" name="Picture 22" descr="A picture containing fan&#10;&#10;Description generated with high confidenc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2710" y="5085184"/>
            <a:ext cx="1057807" cy="10578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</a:rPr>
              <a:t>Why zoonoses is important?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700133743"/>
              </p:ext>
            </p:extLst>
          </p:nvPr>
        </p:nvGraphicFramePr>
        <p:xfrm>
          <a:off x="179512" y="2348880"/>
          <a:ext cx="547260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685" y="1910638"/>
            <a:ext cx="2308493" cy="425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</a:rPr>
              <a:t>Role of females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28526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Role of female population – important- handling of the livestock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2127903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Women -93 per cent of total employment in dairy production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3608887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Involved activities like - Care of new-born calf, cleaning of animal shed, care during pregnancy and care of sick animals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4627658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About 75 million women as against 15 million men are engaged in dairying in rural India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7984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>
                <a:latin typeface="Cambria" panose="02040503050406030204" pitchFamily="18" charset="0"/>
              </a:rPr>
              <a:t>Understanding their knowledge about the disease becomes critical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7866" y="2352330"/>
            <a:ext cx="4106122" cy="433714"/>
            <a:chOff x="249854" y="2340520"/>
            <a:chExt cx="4106122" cy="433714"/>
          </a:xfrm>
        </p:grpSpPr>
        <p:pic>
          <p:nvPicPr>
            <p:cNvPr id="10" name="Picture 9" descr="A picture containing building&#10;&#10;Description generated with high confidenc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9854" y="2340520"/>
              <a:ext cx="433714" cy="433714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249854" y="2774234"/>
              <a:ext cx="410612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99592" y="3042671"/>
            <a:ext cx="4106122" cy="433714"/>
            <a:chOff x="249854" y="2340520"/>
            <a:chExt cx="4106122" cy="433714"/>
          </a:xfrm>
        </p:grpSpPr>
        <p:pic>
          <p:nvPicPr>
            <p:cNvPr id="15" name="Picture 14" descr="A picture containing building&#10;&#10;Description generated with high confidenc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9854" y="2340520"/>
              <a:ext cx="433714" cy="433714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49854" y="2774234"/>
              <a:ext cx="410612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725510" y="4122716"/>
            <a:ext cx="4106122" cy="433714"/>
            <a:chOff x="249854" y="2340520"/>
            <a:chExt cx="4106122" cy="433714"/>
          </a:xfrm>
        </p:grpSpPr>
        <p:pic>
          <p:nvPicPr>
            <p:cNvPr id="18" name="Picture 17" descr="A picture containing building&#10;&#10;Description generated with high confidenc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9854" y="2340520"/>
              <a:ext cx="433714" cy="433714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249854" y="2774234"/>
              <a:ext cx="410612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938432" y="4851299"/>
            <a:ext cx="4106122" cy="433714"/>
            <a:chOff x="249854" y="2340520"/>
            <a:chExt cx="4106122" cy="433714"/>
          </a:xfrm>
        </p:grpSpPr>
        <p:pic>
          <p:nvPicPr>
            <p:cNvPr id="21" name="Picture 20" descr="A picture containing building&#10;&#10;Description generated with high confidenc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9854" y="2340520"/>
              <a:ext cx="433714" cy="433714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249854" y="2774234"/>
              <a:ext cx="410612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066278" y="5585833"/>
            <a:ext cx="4106122" cy="433714"/>
            <a:chOff x="249854" y="2340520"/>
            <a:chExt cx="4106122" cy="433714"/>
          </a:xfrm>
        </p:grpSpPr>
        <p:pic>
          <p:nvPicPr>
            <p:cNvPr id="24" name="Picture 23" descr="A picture containing building&#10;&#10;Description generated with high confidenc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9854" y="2340520"/>
              <a:ext cx="433714" cy="433714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249854" y="2774234"/>
              <a:ext cx="410612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57" y="829679"/>
            <a:ext cx="3714363" cy="259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50637" y="1856268"/>
            <a:ext cx="1198233" cy="7984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</a:rPr>
              <a:t>Is it possible to control Zoonosis?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388" y="3242593"/>
            <a:ext cx="405556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Awareness, Teaching and Training programs -dairy farmers -diseases control in animals &amp;reduce the public health risk of milk-borne zoonosis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4860" y="3242593"/>
            <a:ext cx="408078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Public health promotion on education and inter-disciplinary one-health collaboration -vets, public health practitioners and policy makers-  diagnosis and control of </a:t>
            </a:r>
            <a:r>
              <a:rPr lang="en-US" dirty="0" err="1">
                <a:latin typeface="Cambria" panose="02040503050406030204" pitchFamily="18" charset="0"/>
              </a:rPr>
              <a:t>zoonoses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0083" y="5037583"/>
            <a:ext cx="579613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WHO conducted a program on RABIES in India - number of cases reduced to a certain extent -economic losses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543" y="195805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Short answer……     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YES!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388" y="278092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HOW?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4860" y="281596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HOW?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38" y="4719921"/>
            <a:ext cx="1974192" cy="1235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8064896" cy="210027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dirty="0">
                <a:latin typeface="Cambria" panose="02040503050406030204" pitchFamily="18" charset="0"/>
              </a:rPr>
              <a:t>An assessment of knowledge regarding the risk of </a:t>
            </a:r>
            <a:r>
              <a:rPr lang="en-IN" sz="3200" dirty="0" err="1">
                <a:latin typeface="Cambria" panose="02040503050406030204" pitchFamily="18" charset="0"/>
              </a:rPr>
              <a:t>zoonoses</a:t>
            </a:r>
            <a:r>
              <a:rPr lang="en-IN" sz="3200" dirty="0">
                <a:latin typeface="Cambria" panose="02040503050406030204" pitchFamily="18" charset="0"/>
              </a:rPr>
              <a:t> and hygiene practices among females with livestock in South-West, Delhi, India: </a:t>
            </a:r>
            <a:br>
              <a:rPr lang="en-IN" sz="3200" dirty="0">
                <a:latin typeface="Cambria" panose="02040503050406030204" pitchFamily="18" charset="0"/>
              </a:rPr>
            </a:br>
            <a:r>
              <a:rPr lang="en-IN" sz="3200" dirty="0">
                <a:latin typeface="Cambria" panose="02040503050406030204" pitchFamily="18" charset="0"/>
              </a:rPr>
              <a:t>A cross – sectional study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507</TotalTime>
  <Words>1389</Words>
  <Application>Microsoft Office PowerPoint</Application>
  <PresentationFormat>On-screen Show (4:3)</PresentationFormat>
  <Paragraphs>348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Knowledge of Zoonoses???</vt:lpstr>
      <vt:lpstr>This study is supported by   Public Health Foundation of India  and  International Livestock Research Institute, Kenya.</vt:lpstr>
      <vt:lpstr>Zoonoses??</vt:lpstr>
      <vt:lpstr>Slide 4</vt:lpstr>
      <vt:lpstr>Why is zoonoses important to India?</vt:lpstr>
      <vt:lpstr>Why zoonoses is important?</vt:lpstr>
      <vt:lpstr>Role of females</vt:lpstr>
      <vt:lpstr>Is it possible to control Zoonosis?</vt:lpstr>
      <vt:lpstr>An assessment of knowledge regarding the risk of zoonoses and hygiene practices among females with livestock in South-West, Delhi, India:  A cross – sectional study</vt:lpstr>
      <vt:lpstr>Slide 10</vt:lpstr>
      <vt:lpstr>Conceptual Framework</vt:lpstr>
      <vt:lpstr>Slide 12</vt:lpstr>
      <vt:lpstr>Slide 13</vt:lpstr>
      <vt:lpstr>Slide 14</vt:lpstr>
      <vt:lpstr>Pilot test </vt:lpstr>
      <vt:lpstr>Results</vt:lpstr>
      <vt:lpstr>Assessment of knowledge regarding hygiene practices and zoonotic diseases</vt:lpstr>
      <vt:lpstr>Knowledge score and  hygiene practices related to zoonoses</vt:lpstr>
      <vt:lpstr>Knowledge towards General and  Specific Practices about zoonotic diseases</vt:lpstr>
      <vt:lpstr>Assessment of  Highest level of education and Knowledge</vt:lpstr>
      <vt:lpstr>Assessment of Age and Knowledge scores</vt:lpstr>
      <vt:lpstr>Assessment of socio-economic condition on knowledge scores for hygiene practices</vt:lpstr>
      <vt:lpstr>Assessment of actual practices (observation) viz-a-viz knowledge</vt:lpstr>
      <vt:lpstr>Discussion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of Zoonoses???</dc:title>
  <dc:creator>Priya C</dc:creator>
  <cp:lastModifiedBy>Priya C</cp:lastModifiedBy>
  <cp:revision>37</cp:revision>
  <dcterms:created xsi:type="dcterms:W3CDTF">2017-05-14T16:00:24Z</dcterms:created>
  <dcterms:modified xsi:type="dcterms:W3CDTF">2017-05-16T11:55:14Z</dcterms:modified>
</cp:coreProperties>
</file>