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5" r:id="rId11"/>
    <p:sldId id="264" r:id="rId12"/>
    <p:sldId id="275" r:id="rId13"/>
    <p:sldId id="268" r:id="rId14"/>
    <p:sldId id="270" r:id="rId15"/>
    <p:sldId id="266" r:id="rId16"/>
    <p:sldId id="271" r:id="rId17"/>
    <p:sldId id="273" r:id="rId18"/>
    <p:sldId id="274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321" r:id="rId27"/>
    <p:sldId id="284" r:id="rId28"/>
    <p:sldId id="285" r:id="rId29"/>
    <p:sldId id="283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0" r:id="rId42"/>
    <p:sldId id="297" r:id="rId43"/>
    <p:sldId id="298" r:id="rId44"/>
    <p:sldId id="299" r:id="rId45"/>
    <p:sldId id="301" r:id="rId46"/>
    <p:sldId id="302" r:id="rId47"/>
    <p:sldId id="303" r:id="rId48"/>
    <p:sldId id="306" r:id="rId49"/>
    <p:sldId id="307" r:id="rId50"/>
    <p:sldId id="305" r:id="rId51"/>
    <p:sldId id="304" r:id="rId52"/>
    <p:sldId id="308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9" r:id="rId62"/>
    <p:sldId id="318" r:id="rId63"/>
    <p:sldId id="320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668"/>
    <a:srgbClr val="FE360E"/>
    <a:srgbClr val="4A1B1A"/>
    <a:srgbClr val="391726"/>
    <a:srgbClr val="5E263E"/>
    <a:srgbClr val="ABFBA7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41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Population </a:t>
            </a:r>
            <a:r>
              <a:rPr lang="en-US" dirty="0"/>
              <a:t>Growth Rate </a:t>
            </a:r>
            <a:r>
              <a:rPr lang="en-US" dirty="0" smtClean="0"/>
              <a:t>(%), Europe 2013</a:t>
            </a:r>
            <a:endParaRPr lang="en-US" dirty="0"/>
          </a:p>
        </c:rich>
      </c:tx>
      <c:layout>
        <c:manualLayout>
          <c:xMode val="edge"/>
          <c:yMode val="edge"/>
          <c:x val="7.4089506172839492E-2"/>
          <c:y val="2.777777777777783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Growth Rate (%)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Austria</c:v>
                </c:pt>
                <c:pt idx="1">
                  <c:v>Belgium</c:v>
                </c:pt>
                <c:pt idx="2">
                  <c:v>Czech Republic</c:v>
                </c:pt>
                <c:pt idx="3">
                  <c:v>Denmark</c:v>
                </c:pt>
                <c:pt idx="4">
                  <c:v>Finland</c:v>
                </c:pt>
                <c:pt idx="5">
                  <c:v>France</c:v>
                </c:pt>
                <c:pt idx="6">
                  <c:v>Germany</c:v>
                </c:pt>
                <c:pt idx="7">
                  <c:v>Greece</c:v>
                </c:pt>
                <c:pt idx="8">
                  <c:v>Hungary</c:v>
                </c:pt>
                <c:pt idx="9">
                  <c:v>Ireland</c:v>
                </c:pt>
                <c:pt idx="10">
                  <c:v>Netherlands</c:v>
                </c:pt>
                <c:pt idx="11">
                  <c:v>Norway</c:v>
                </c:pt>
                <c:pt idx="12">
                  <c:v>Slovak Republic</c:v>
                </c:pt>
                <c:pt idx="13">
                  <c:v>Spain</c:v>
                </c:pt>
                <c:pt idx="14">
                  <c:v>Sweden</c:v>
                </c:pt>
                <c:pt idx="15">
                  <c:v>United Kingdom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0.60000000000000042</c:v>
                </c:pt>
                <c:pt idx="1">
                  <c:v>0.5</c:v>
                </c:pt>
                <c:pt idx="2">
                  <c:v>0</c:v>
                </c:pt>
                <c:pt idx="3">
                  <c:v>0.4</c:v>
                </c:pt>
                <c:pt idx="4">
                  <c:v>0.5</c:v>
                </c:pt>
                <c:pt idx="5">
                  <c:v>0.4</c:v>
                </c:pt>
                <c:pt idx="6">
                  <c:v>0.60000000000000042</c:v>
                </c:pt>
                <c:pt idx="7">
                  <c:v>-0.60000000000000042</c:v>
                </c:pt>
                <c:pt idx="8">
                  <c:v>-0.30000000000000021</c:v>
                </c:pt>
                <c:pt idx="9">
                  <c:v>0.2</c:v>
                </c:pt>
                <c:pt idx="10">
                  <c:v>0.30000000000000021</c:v>
                </c:pt>
                <c:pt idx="11">
                  <c:v>1.2</c:v>
                </c:pt>
                <c:pt idx="12">
                  <c:v>0.1</c:v>
                </c:pt>
                <c:pt idx="13">
                  <c:v>0.30000000000000021</c:v>
                </c:pt>
                <c:pt idx="14">
                  <c:v>0.8</c:v>
                </c:pt>
                <c:pt idx="15">
                  <c:v>0.60000000000000042</c:v>
                </c:pt>
              </c:numCache>
            </c:numRef>
          </c:val>
        </c:ser>
        <c:axId val="87236992"/>
        <c:axId val="87238528"/>
      </c:barChart>
      <c:catAx>
        <c:axId val="87236992"/>
        <c:scaling>
          <c:orientation val="minMax"/>
        </c:scaling>
        <c:axPos val="b"/>
        <c:tickLblPos val="nextTo"/>
        <c:crossAx val="87238528"/>
        <c:crosses val="autoZero"/>
        <c:auto val="1"/>
        <c:lblAlgn val="ctr"/>
        <c:lblOffset val="100"/>
      </c:catAx>
      <c:valAx>
        <c:axId val="87238528"/>
        <c:scaling>
          <c:orientation val="minMax"/>
        </c:scaling>
        <c:axPos val="l"/>
        <c:numFmt formatCode="General" sourceLinked="1"/>
        <c:tickLblPos val="nextTo"/>
        <c:crossAx val="8723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279697676679314"/>
          <c:y val="0.19753754738990972"/>
          <c:w val="0.32626932050160395"/>
          <c:h val="0.1223089822105570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GDP per </a:t>
            </a:r>
            <a:r>
              <a:rPr lang="en-US" dirty="0" smtClean="0"/>
              <a:t>capita, APAC</a:t>
            </a:r>
            <a:r>
              <a:rPr lang="en-US" baseline="0" dirty="0" smtClean="0"/>
              <a:t> 2013 (current US$)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Australia</c:v>
                </c:pt>
                <c:pt idx="1">
                  <c:v>Hong Kong SAR, China</c:v>
                </c:pt>
                <c:pt idx="2">
                  <c:v>Indonesia</c:v>
                </c:pt>
                <c:pt idx="3">
                  <c:v>India</c:v>
                </c:pt>
                <c:pt idx="4">
                  <c:v>Malaysia</c:v>
                </c:pt>
                <c:pt idx="5">
                  <c:v>Philippines</c:v>
                </c:pt>
                <c:pt idx="6">
                  <c:v>Thailand</c:v>
                </c:pt>
                <c:pt idx="7">
                  <c:v>Vietnam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67463.021929985596</c:v>
                </c:pt>
                <c:pt idx="1">
                  <c:v>38123.522118060151</c:v>
                </c:pt>
                <c:pt idx="2">
                  <c:v>3475.2504736231517</c:v>
                </c:pt>
                <c:pt idx="3">
                  <c:v>1497.5498642331866</c:v>
                </c:pt>
                <c:pt idx="4">
                  <c:v>10538.057887161171</c:v>
                </c:pt>
                <c:pt idx="5">
                  <c:v>2765.0845865803162</c:v>
                </c:pt>
                <c:pt idx="6">
                  <c:v>5778.9772160015846</c:v>
                </c:pt>
                <c:pt idx="7">
                  <c:v>1910.5128175621251</c:v>
                </c:pt>
              </c:numCache>
            </c:numRef>
          </c:val>
        </c:ser>
        <c:axId val="95205632"/>
        <c:axId val="95219712"/>
      </c:barChart>
      <c:catAx>
        <c:axId val="95205632"/>
        <c:scaling>
          <c:orientation val="minMax"/>
        </c:scaling>
        <c:axPos val="l"/>
        <c:tickLblPos val="nextTo"/>
        <c:crossAx val="95219712"/>
        <c:crosses val="autoZero"/>
        <c:auto val="1"/>
        <c:lblAlgn val="ctr"/>
        <c:lblOffset val="100"/>
      </c:catAx>
      <c:valAx>
        <c:axId val="95219712"/>
        <c:scaling>
          <c:orientation val="minMax"/>
        </c:scaling>
        <c:axPos val="b"/>
        <c:numFmt formatCode="General" sourceLinked="1"/>
        <c:tickLblPos val="nextTo"/>
        <c:crossAx val="952056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Population Growth </a:t>
            </a:r>
            <a:r>
              <a:rPr lang="en-US" dirty="0" smtClean="0"/>
              <a:t>Rate</a:t>
            </a:r>
            <a:r>
              <a:rPr lang="en-US" baseline="0" dirty="0" smtClean="0"/>
              <a:t> (%), Asia Pacific 2013</a:t>
            </a:r>
            <a:endParaRPr lang="en-US" dirty="0"/>
          </a:p>
        </c:rich>
      </c:tx>
      <c:layout>
        <c:manualLayout>
          <c:xMode val="edge"/>
          <c:yMode val="edge"/>
          <c:x val="0.11765015564914851"/>
          <c:y val="2.521008403361344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Growth Rate (%)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Australia</c:v>
                </c:pt>
                <c:pt idx="1">
                  <c:v>Hong Kong </c:v>
                </c:pt>
                <c:pt idx="2">
                  <c:v>India</c:v>
                </c:pt>
                <c:pt idx="3">
                  <c:v>Indonesia</c:v>
                </c:pt>
                <c:pt idx="4">
                  <c:v>Malaysia</c:v>
                </c:pt>
                <c:pt idx="5">
                  <c:v>Philippines</c:v>
                </c:pt>
                <c:pt idx="6">
                  <c:v>Thailand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1.7</c:v>
                </c:pt>
                <c:pt idx="1">
                  <c:v>0.5</c:v>
                </c:pt>
                <c:pt idx="2" formatCode="#,##0.0">
                  <c:v>1.2</c:v>
                </c:pt>
                <c:pt idx="3">
                  <c:v>1.2</c:v>
                </c:pt>
                <c:pt idx="4" formatCode="#,##0.0">
                  <c:v>1.6</c:v>
                </c:pt>
                <c:pt idx="5" formatCode="#,##0.0">
                  <c:v>1.7</c:v>
                </c:pt>
                <c:pt idx="6" formatCode="#,##0.0">
                  <c:v>0.30000000000000021</c:v>
                </c:pt>
              </c:numCache>
            </c:numRef>
          </c:val>
        </c:ser>
        <c:axId val="87275008"/>
        <c:axId val="87276544"/>
      </c:barChart>
      <c:catAx>
        <c:axId val="87275008"/>
        <c:scaling>
          <c:orientation val="minMax"/>
        </c:scaling>
        <c:axPos val="b"/>
        <c:tickLblPos val="nextTo"/>
        <c:crossAx val="87276544"/>
        <c:crosses val="autoZero"/>
        <c:auto val="1"/>
        <c:lblAlgn val="ctr"/>
        <c:lblOffset val="100"/>
      </c:catAx>
      <c:valAx>
        <c:axId val="87276544"/>
        <c:scaling>
          <c:orientation val="minMax"/>
        </c:scaling>
        <c:axPos val="l"/>
        <c:numFmt formatCode="General" sourceLinked="1"/>
        <c:tickLblPos val="nextTo"/>
        <c:crossAx val="8727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73341268388106"/>
          <c:y val="0.72200092635479463"/>
          <c:w val="0.28856116095953138"/>
          <c:h val="0.1967961357771457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Population above 65</a:t>
            </a:r>
            <a:r>
              <a:rPr lang="en-US" baseline="0" dirty="0" smtClean="0"/>
              <a:t> (%),</a:t>
            </a:r>
            <a:r>
              <a:rPr lang="en-US" dirty="0" smtClean="0"/>
              <a:t>  European nations,</a:t>
            </a:r>
            <a:r>
              <a:rPr lang="en-US" baseline="0" dirty="0" smtClean="0"/>
              <a:t> 2013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above 65 (%)</c:v>
                </c:pt>
              </c:strCache>
            </c:strRef>
          </c:tx>
          <c:dLbls>
            <c:showVal val="1"/>
          </c:dLbls>
          <c:cat>
            <c:strRef>
              <c:f>Sheet1!$A$2:$A$17</c:f>
              <c:strCache>
                <c:ptCount val="16"/>
                <c:pt idx="0">
                  <c:v>Austria</c:v>
                </c:pt>
                <c:pt idx="1">
                  <c:v>Belgium</c:v>
                </c:pt>
                <c:pt idx="2">
                  <c:v>Czech Republic</c:v>
                </c:pt>
                <c:pt idx="3">
                  <c:v>Denmark</c:v>
                </c:pt>
                <c:pt idx="4">
                  <c:v>Finland</c:v>
                </c:pt>
                <c:pt idx="5">
                  <c:v>France</c:v>
                </c:pt>
                <c:pt idx="6">
                  <c:v>Germany</c:v>
                </c:pt>
                <c:pt idx="7">
                  <c:v>Greece</c:v>
                </c:pt>
                <c:pt idx="8">
                  <c:v>Hungary</c:v>
                </c:pt>
                <c:pt idx="9">
                  <c:v>Ireland</c:v>
                </c:pt>
                <c:pt idx="10">
                  <c:v>Netherlands</c:v>
                </c:pt>
                <c:pt idx="11">
                  <c:v>Norway</c:v>
                </c:pt>
                <c:pt idx="12">
                  <c:v>Slovak Republic</c:v>
                </c:pt>
                <c:pt idx="13">
                  <c:v>Spain</c:v>
                </c:pt>
                <c:pt idx="14">
                  <c:v>Sweden</c:v>
                </c:pt>
                <c:pt idx="15">
                  <c:v>United Kingdom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18</c:v>
                </c:pt>
                <c:pt idx="1">
                  <c:v>18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18</c:v>
                </c:pt>
                <c:pt idx="6">
                  <c:v>21</c:v>
                </c:pt>
                <c:pt idx="7">
                  <c:v>20</c:v>
                </c:pt>
                <c:pt idx="8">
                  <c:v>14</c:v>
                </c:pt>
                <c:pt idx="9">
                  <c:v>17</c:v>
                </c:pt>
                <c:pt idx="10">
                  <c:v>17</c:v>
                </c:pt>
                <c:pt idx="11">
                  <c:v>16</c:v>
                </c:pt>
                <c:pt idx="12">
                  <c:v>13</c:v>
                </c:pt>
                <c:pt idx="13">
                  <c:v>18</c:v>
                </c:pt>
                <c:pt idx="14">
                  <c:v>19</c:v>
                </c:pt>
                <c:pt idx="15">
                  <c:v>17</c:v>
                </c:pt>
              </c:numCache>
            </c:numRef>
          </c:val>
        </c:ser>
        <c:dLbls>
          <c:showVal val="1"/>
        </c:dLbls>
        <c:overlap val="-25"/>
        <c:axId val="87306624"/>
        <c:axId val="87308160"/>
      </c:barChart>
      <c:catAx>
        <c:axId val="87306624"/>
        <c:scaling>
          <c:orientation val="minMax"/>
        </c:scaling>
        <c:axPos val="l"/>
        <c:majorTickMark val="none"/>
        <c:tickLblPos val="nextTo"/>
        <c:crossAx val="87308160"/>
        <c:crosses val="autoZero"/>
        <c:auto val="1"/>
        <c:lblAlgn val="ctr"/>
        <c:lblOffset val="100"/>
      </c:catAx>
      <c:valAx>
        <c:axId val="87308160"/>
        <c:scaling>
          <c:orientation val="minMax"/>
        </c:scaling>
        <c:delete val="1"/>
        <c:axPos val="b"/>
        <c:numFmt formatCode="General" sourceLinked="1"/>
        <c:tickLblPos val="nextTo"/>
        <c:crossAx val="8730662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above 65 years (%)</c:v>
                </c:pt>
              </c:strCache>
            </c:strRef>
          </c:tx>
          <c:dLbls>
            <c:showVal val="1"/>
          </c:dLbls>
          <c:cat>
            <c:strRef>
              <c:f>Sheet1!$A$2:$A$9</c:f>
              <c:strCache>
                <c:ptCount val="8"/>
                <c:pt idx="0">
                  <c:v>Australia</c:v>
                </c:pt>
                <c:pt idx="1">
                  <c:v>India</c:v>
                </c:pt>
                <c:pt idx="2">
                  <c:v>Malaysia</c:v>
                </c:pt>
                <c:pt idx="3">
                  <c:v>Indonesia</c:v>
                </c:pt>
                <c:pt idx="4">
                  <c:v>Philippines</c:v>
                </c:pt>
                <c:pt idx="5">
                  <c:v>Thailand</c:v>
                </c:pt>
                <c:pt idx="6">
                  <c:v>Hong Kong </c:v>
                </c:pt>
                <c:pt idx="7">
                  <c:v>Vietnam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10</c:v>
                </c:pt>
                <c:pt idx="6">
                  <c:v>14</c:v>
                </c:pt>
                <c:pt idx="7">
                  <c:v>7</c:v>
                </c:pt>
              </c:numCache>
            </c:numRef>
          </c:val>
        </c:ser>
        <c:dLbls>
          <c:showVal val="1"/>
        </c:dLbls>
        <c:overlap val="-25"/>
        <c:axId val="87349120"/>
        <c:axId val="87350656"/>
      </c:barChart>
      <c:catAx>
        <c:axId val="87349120"/>
        <c:scaling>
          <c:orientation val="minMax"/>
        </c:scaling>
        <c:axPos val="l"/>
        <c:majorTickMark val="none"/>
        <c:tickLblPos val="nextTo"/>
        <c:crossAx val="87350656"/>
        <c:crosses val="autoZero"/>
        <c:auto val="1"/>
        <c:lblAlgn val="ctr"/>
        <c:lblOffset val="100"/>
      </c:catAx>
      <c:valAx>
        <c:axId val="8735065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8734912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35782874617737037"/>
          <c:y val="7.142857142857142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GDP, 2013 (US$ bn)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Austria</c:v>
                </c:pt>
                <c:pt idx="1">
                  <c:v>Belgium</c:v>
                </c:pt>
                <c:pt idx="2">
                  <c:v>Czech Republic</c:v>
                </c:pt>
                <c:pt idx="3">
                  <c:v>Germany</c:v>
                </c:pt>
                <c:pt idx="4">
                  <c:v>Denmark</c:v>
                </c:pt>
                <c:pt idx="5">
                  <c:v>Spain</c:v>
                </c:pt>
                <c:pt idx="6">
                  <c:v>Finland</c:v>
                </c:pt>
                <c:pt idx="7">
                  <c:v>France</c:v>
                </c:pt>
                <c:pt idx="8">
                  <c:v>United Kingdom</c:v>
                </c:pt>
                <c:pt idx="9">
                  <c:v>Greece</c:v>
                </c:pt>
                <c:pt idx="10">
                  <c:v>Hungary</c:v>
                </c:pt>
                <c:pt idx="11">
                  <c:v>Netherlands</c:v>
                </c:pt>
                <c:pt idx="12">
                  <c:v>Norway</c:v>
                </c:pt>
                <c:pt idx="13">
                  <c:v>Slovak Republic</c:v>
                </c:pt>
                <c:pt idx="14">
                  <c:v>Sweden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428.3218976482151</c:v>
                </c:pt>
                <c:pt idx="1">
                  <c:v>524.80552521519087</c:v>
                </c:pt>
                <c:pt idx="2">
                  <c:v>208.79602464583363</c:v>
                </c:pt>
                <c:pt idx="3">
                  <c:v>3730.2605713565113</c:v>
                </c:pt>
                <c:pt idx="4">
                  <c:v>335.87754836383073</c:v>
                </c:pt>
                <c:pt idx="5">
                  <c:v>1393.0401770136805</c:v>
                </c:pt>
                <c:pt idx="6">
                  <c:v>267.3286137283381</c:v>
                </c:pt>
                <c:pt idx="7">
                  <c:v>2806.4279782339918</c:v>
                </c:pt>
                <c:pt idx="8">
                  <c:v>2678.454886796671</c:v>
                </c:pt>
                <c:pt idx="9">
                  <c:v>242.23033376893198</c:v>
                </c:pt>
                <c:pt idx="10">
                  <c:v>133.42389861194931</c:v>
                </c:pt>
                <c:pt idx="11">
                  <c:v>853.53935196445764</c:v>
                </c:pt>
                <c:pt idx="12">
                  <c:v>512.5804255319149</c:v>
                </c:pt>
                <c:pt idx="13">
                  <c:v>97.707323420074431</c:v>
                </c:pt>
                <c:pt idx="14">
                  <c:v>579.67998530338514</c:v>
                </c:pt>
              </c:numCache>
            </c:numRef>
          </c:val>
        </c:ser>
        <c:axId val="87387520"/>
        <c:axId val="87393408"/>
      </c:barChart>
      <c:catAx>
        <c:axId val="87387520"/>
        <c:scaling>
          <c:orientation val="minMax"/>
        </c:scaling>
        <c:axPos val="b"/>
        <c:tickLblPos val="nextTo"/>
        <c:crossAx val="87393408"/>
        <c:crosses val="autoZero"/>
        <c:auto val="1"/>
        <c:lblAlgn val="ctr"/>
        <c:lblOffset val="100"/>
      </c:catAx>
      <c:valAx>
        <c:axId val="87393408"/>
        <c:scaling>
          <c:orientation val="minMax"/>
        </c:scaling>
        <c:axPos val="l"/>
        <c:numFmt formatCode="General" sourceLinked="1"/>
        <c:tickLblPos val="nextTo"/>
        <c:crossAx val="8738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6226973921837741E-2"/>
          <c:y val="0.87037653947102767"/>
          <c:w val="0.24358953983963022"/>
          <c:h val="0.1129005989635910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GDP, 2013 US$bn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Australia</c:v>
                </c:pt>
                <c:pt idx="1">
                  <c:v>Hong Kong SAR, China</c:v>
                </c:pt>
                <c:pt idx="2">
                  <c:v>India</c:v>
                </c:pt>
                <c:pt idx="3">
                  <c:v>Malaysia</c:v>
                </c:pt>
                <c:pt idx="4">
                  <c:v>Philippines</c:v>
                </c:pt>
                <c:pt idx="5">
                  <c:v>Thailand</c:v>
                </c:pt>
                <c:pt idx="6">
                  <c:v>Vietnam</c:v>
                </c:pt>
                <c:pt idx="7">
                  <c:v>Indonesia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1560.37247312521</c:v>
                </c:pt>
                <c:pt idx="1">
                  <c:v>274.01281522355731</c:v>
                </c:pt>
                <c:pt idx="2">
                  <c:v>1875.1414819907973</c:v>
                </c:pt>
                <c:pt idx="3">
                  <c:v>313.15909740074272</c:v>
                </c:pt>
                <c:pt idx="4">
                  <c:v>272.06655488594964</c:v>
                </c:pt>
                <c:pt idx="5">
                  <c:v>387.25216429082872</c:v>
                </c:pt>
                <c:pt idx="6">
                  <c:v>171.39000329939881</c:v>
                </c:pt>
                <c:pt idx="7">
                  <c:v>868.34565247489741</c:v>
                </c:pt>
              </c:numCache>
            </c:numRef>
          </c:val>
        </c:ser>
        <c:axId val="87917312"/>
        <c:axId val="87918848"/>
      </c:barChart>
      <c:catAx>
        <c:axId val="87917312"/>
        <c:scaling>
          <c:orientation val="minMax"/>
        </c:scaling>
        <c:axPos val="b"/>
        <c:majorTickMark val="none"/>
        <c:tickLblPos val="nextTo"/>
        <c:crossAx val="87918848"/>
        <c:crosses val="autoZero"/>
        <c:auto val="1"/>
        <c:lblAlgn val="ctr"/>
        <c:lblOffset val="100"/>
      </c:catAx>
      <c:valAx>
        <c:axId val="87918848"/>
        <c:scaling>
          <c:orientation val="minMax"/>
        </c:scaling>
        <c:axPos val="l"/>
        <c:numFmt formatCode="General" sourceLinked="1"/>
        <c:majorTickMark val="none"/>
        <c:tickLblPos val="nextTo"/>
        <c:crossAx val="87917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2611791581607927E-2"/>
          <c:y val="0.87419647544057044"/>
          <c:w val="0.22220302323320687"/>
          <c:h val="0.1258035245594300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GDP Growth Rate</a:t>
            </a:r>
            <a:r>
              <a:rPr lang="en-US" dirty="0" smtClean="0"/>
              <a:t>, European countries </a:t>
            </a:r>
            <a:r>
              <a:rPr lang="en-US" dirty="0"/>
              <a:t>2013 (%)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GDP Growth Rate, 2013 (%)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Austria</c:v>
                </c:pt>
                <c:pt idx="1">
                  <c:v>Belgium</c:v>
                </c:pt>
                <c:pt idx="2">
                  <c:v>Czech Republic</c:v>
                </c:pt>
                <c:pt idx="3">
                  <c:v>Denmark</c:v>
                </c:pt>
                <c:pt idx="4">
                  <c:v>Finland</c:v>
                </c:pt>
                <c:pt idx="5">
                  <c:v>France</c:v>
                </c:pt>
                <c:pt idx="6">
                  <c:v>Germany</c:v>
                </c:pt>
                <c:pt idx="7">
                  <c:v>Greece</c:v>
                </c:pt>
                <c:pt idx="8">
                  <c:v>Hungary</c:v>
                </c:pt>
                <c:pt idx="9">
                  <c:v>Ireland</c:v>
                </c:pt>
                <c:pt idx="10">
                  <c:v>Netherlands</c:v>
                </c:pt>
                <c:pt idx="11">
                  <c:v>Norway</c:v>
                </c:pt>
                <c:pt idx="12">
                  <c:v>Slovak Republic</c:v>
                </c:pt>
                <c:pt idx="13">
                  <c:v>Spain</c:v>
                </c:pt>
                <c:pt idx="14">
                  <c:v>Sweden</c:v>
                </c:pt>
                <c:pt idx="15">
                  <c:v>United Kingdom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0.2</c:v>
                </c:pt>
                <c:pt idx="1">
                  <c:v>0.30000000000000016</c:v>
                </c:pt>
                <c:pt idx="2">
                  <c:v>-0.70000000000000029</c:v>
                </c:pt>
                <c:pt idx="3">
                  <c:v>-0.5</c:v>
                </c:pt>
                <c:pt idx="4">
                  <c:v>-1.2</c:v>
                </c:pt>
                <c:pt idx="5">
                  <c:v>0.30000000000000016</c:v>
                </c:pt>
                <c:pt idx="6">
                  <c:v>0.1</c:v>
                </c:pt>
                <c:pt idx="7">
                  <c:v>-3.3</c:v>
                </c:pt>
                <c:pt idx="8">
                  <c:v>3.5</c:v>
                </c:pt>
                <c:pt idx="9">
                  <c:v>0.2</c:v>
                </c:pt>
                <c:pt idx="10">
                  <c:v>-0.70000000000000029</c:v>
                </c:pt>
                <c:pt idx="11">
                  <c:v>0.60000000000000031</c:v>
                </c:pt>
                <c:pt idx="12">
                  <c:v>1.4</c:v>
                </c:pt>
                <c:pt idx="13">
                  <c:v>-1.2</c:v>
                </c:pt>
                <c:pt idx="14">
                  <c:v>1.5</c:v>
                </c:pt>
                <c:pt idx="15">
                  <c:v>1.7</c:v>
                </c:pt>
              </c:numCache>
            </c:numRef>
          </c:val>
        </c:ser>
        <c:axId val="94942720"/>
        <c:axId val="94944256"/>
      </c:barChart>
      <c:catAx>
        <c:axId val="94942720"/>
        <c:scaling>
          <c:orientation val="minMax"/>
        </c:scaling>
        <c:axPos val="b"/>
        <c:tickLblPos val="nextTo"/>
        <c:crossAx val="94944256"/>
        <c:crosses val="autoZero"/>
        <c:auto val="1"/>
        <c:lblAlgn val="ctr"/>
        <c:lblOffset val="100"/>
      </c:catAx>
      <c:valAx>
        <c:axId val="94944256"/>
        <c:scaling>
          <c:orientation val="minMax"/>
        </c:scaling>
        <c:axPos val="l"/>
        <c:numFmt formatCode="General" sourceLinked="1"/>
        <c:tickLblPos val="nextTo"/>
        <c:crossAx val="94942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68770302227075"/>
          <c:y val="0.18144760751059982"/>
          <c:w val="0.30860151763207833"/>
          <c:h val="0.2001601722861564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GDP Growth </a:t>
            </a:r>
            <a:r>
              <a:rPr lang="en-US" dirty="0" smtClean="0"/>
              <a:t>Rate,</a:t>
            </a:r>
            <a:r>
              <a:rPr lang="en-US" baseline="0" dirty="0" smtClean="0"/>
              <a:t> APAC</a:t>
            </a:r>
            <a:r>
              <a:rPr lang="en-US" dirty="0" smtClean="0"/>
              <a:t> </a:t>
            </a:r>
            <a:r>
              <a:rPr lang="en-US" dirty="0"/>
              <a:t>(2013)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6434132531186407E-2"/>
          <c:y val="0.22678444040648774"/>
          <c:w val="0.63055545725323692"/>
          <c:h val="0.3780089508042265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GDP Growth Rate (2013)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Australia</c:v>
                </c:pt>
                <c:pt idx="1">
                  <c:v>India</c:v>
                </c:pt>
                <c:pt idx="2">
                  <c:v>Malaysia</c:v>
                </c:pt>
                <c:pt idx="3">
                  <c:v>Indonesia</c:v>
                </c:pt>
                <c:pt idx="4">
                  <c:v>Philippines</c:v>
                </c:pt>
                <c:pt idx="5">
                  <c:v>Thailand</c:v>
                </c:pt>
                <c:pt idx="6">
                  <c:v>Hong Kong </c:v>
                </c:pt>
                <c:pt idx="7">
                  <c:v>Vietnam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2.5</c:v>
                </c:pt>
                <c:pt idx="1">
                  <c:v>6.9</c:v>
                </c:pt>
                <c:pt idx="2">
                  <c:v>4.7</c:v>
                </c:pt>
                <c:pt idx="3">
                  <c:v>5.8</c:v>
                </c:pt>
                <c:pt idx="4">
                  <c:v>7.2</c:v>
                </c:pt>
                <c:pt idx="5">
                  <c:v>2.9</c:v>
                </c:pt>
                <c:pt idx="6">
                  <c:v>1.8</c:v>
                </c:pt>
                <c:pt idx="7">
                  <c:v>5.4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Australia</c:v>
                </c:pt>
                <c:pt idx="1">
                  <c:v>India</c:v>
                </c:pt>
                <c:pt idx="2">
                  <c:v>Malaysia</c:v>
                </c:pt>
                <c:pt idx="3">
                  <c:v>Indonesia</c:v>
                </c:pt>
                <c:pt idx="4">
                  <c:v>Philippines</c:v>
                </c:pt>
                <c:pt idx="5">
                  <c:v>Thailand</c:v>
                </c:pt>
                <c:pt idx="6">
                  <c:v>Hong Kong </c:v>
                </c:pt>
                <c:pt idx="7">
                  <c:v>Vietnam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Australia</c:v>
                </c:pt>
                <c:pt idx="1">
                  <c:v>India</c:v>
                </c:pt>
                <c:pt idx="2">
                  <c:v>Malaysia</c:v>
                </c:pt>
                <c:pt idx="3">
                  <c:v>Indonesia</c:v>
                </c:pt>
                <c:pt idx="4">
                  <c:v>Philippines</c:v>
                </c:pt>
                <c:pt idx="5">
                  <c:v>Thailand</c:v>
                </c:pt>
                <c:pt idx="6">
                  <c:v>Hong Kong </c:v>
                </c:pt>
                <c:pt idx="7">
                  <c:v>Vietnam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axId val="94990720"/>
        <c:axId val="94992256"/>
      </c:barChart>
      <c:catAx>
        <c:axId val="94990720"/>
        <c:scaling>
          <c:orientation val="minMax"/>
        </c:scaling>
        <c:axPos val="b"/>
        <c:tickLblPos val="nextTo"/>
        <c:crossAx val="94992256"/>
        <c:crosses val="autoZero"/>
        <c:auto val="1"/>
        <c:lblAlgn val="ctr"/>
        <c:lblOffset val="100"/>
      </c:catAx>
      <c:valAx>
        <c:axId val="94992256"/>
        <c:scaling>
          <c:orientation val="minMax"/>
        </c:scaling>
        <c:axPos val="l"/>
        <c:numFmt formatCode="General" sourceLinked="1"/>
        <c:tickLblPos val="nextTo"/>
        <c:crossAx val="9499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28172461588408"/>
          <c:y val="0.74127666733965969"/>
          <c:w val="0.27304786339909787"/>
          <c:h val="0.2587233326603405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GDP per </a:t>
            </a:r>
            <a:r>
              <a:rPr lang="en-US" dirty="0" smtClean="0"/>
              <a:t>capita,   European Nations 2013 (current US $)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355245155525772"/>
          <c:y val="0.17520964151632953"/>
          <c:w val="0.46368640755012008"/>
          <c:h val="0.71744237133401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</c:v>
                </c:pt>
              </c:strCache>
            </c:strRef>
          </c:tx>
          <c:cat>
            <c:strRef>
              <c:f>Sheet1!$A$2:$A$17</c:f>
              <c:strCache>
                <c:ptCount val="16"/>
                <c:pt idx="1">
                  <c:v>Austria</c:v>
                </c:pt>
                <c:pt idx="2">
                  <c:v>Belgium</c:v>
                </c:pt>
                <c:pt idx="3">
                  <c:v>Czech Republic</c:v>
                </c:pt>
                <c:pt idx="4">
                  <c:v>Germany</c:v>
                </c:pt>
                <c:pt idx="5">
                  <c:v>Denmark</c:v>
                </c:pt>
                <c:pt idx="6">
                  <c:v>Spain</c:v>
                </c:pt>
                <c:pt idx="7">
                  <c:v>Finland</c:v>
                </c:pt>
                <c:pt idx="8">
                  <c:v>France</c:v>
                </c:pt>
                <c:pt idx="9">
                  <c:v>United Kingdom</c:v>
                </c:pt>
                <c:pt idx="10">
                  <c:v>Greece</c:v>
                </c:pt>
                <c:pt idx="11">
                  <c:v>Ireland</c:v>
                </c:pt>
                <c:pt idx="12">
                  <c:v>Netherlands</c:v>
                </c:pt>
                <c:pt idx="13">
                  <c:v>Norway</c:v>
                </c:pt>
                <c:pt idx="14">
                  <c:v>Slovak Republic</c:v>
                </c:pt>
                <c:pt idx="15">
                  <c:v>Sweden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1">
                  <c:v>50510.712033519485</c:v>
                </c:pt>
                <c:pt idx="2">
                  <c:v>46929.63545904318</c:v>
                </c:pt>
                <c:pt idx="3">
                  <c:v>19858.34346361152</c:v>
                </c:pt>
                <c:pt idx="4">
                  <c:v>46251.381804319797</c:v>
                </c:pt>
                <c:pt idx="5">
                  <c:v>59818.631528187776</c:v>
                </c:pt>
                <c:pt idx="6">
                  <c:v>29882.135792771984</c:v>
                </c:pt>
                <c:pt idx="7">
                  <c:v>49150.577301802274</c:v>
                </c:pt>
                <c:pt idx="8">
                  <c:v>42560.413729594016</c:v>
                </c:pt>
                <c:pt idx="9">
                  <c:v>41781.149023205064</c:v>
                </c:pt>
                <c:pt idx="10">
                  <c:v>21965.926768399037</c:v>
                </c:pt>
                <c:pt idx="11">
                  <c:v>50478.410329998638</c:v>
                </c:pt>
                <c:pt idx="12">
                  <c:v>50792.514258408635</c:v>
                </c:pt>
                <c:pt idx="13">
                  <c:v>100898.36149683203</c:v>
                </c:pt>
                <c:pt idx="14">
                  <c:v>18049.183464063004</c:v>
                </c:pt>
                <c:pt idx="15">
                  <c:v>60380.948012925845</c:v>
                </c:pt>
              </c:numCache>
            </c:numRef>
          </c:val>
        </c:ser>
        <c:axId val="94982912"/>
        <c:axId val="94984448"/>
      </c:barChart>
      <c:catAx>
        <c:axId val="9498291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984448"/>
        <c:crosses val="autoZero"/>
        <c:auto val="1"/>
        <c:lblAlgn val="ctr"/>
        <c:lblOffset val="100"/>
      </c:catAx>
      <c:valAx>
        <c:axId val="94984448"/>
        <c:scaling>
          <c:orientation val="minMax"/>
        </c:scaling>
        <c:axPos val="b"/>
        <c:numFmt formatCode="General" sourceLinked="1"/>
        <c:tickLblPos val="nextTo"/>
        <c:crossAx val="9498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45297928184508"/>
          <c:y val="0.1899696003189475"/>
          <c:w val="0.22147609873233934"/>
          <c:h val="5.5735738728861423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59477-D0EE-4D8C-A1C6-B285CE8E6095}" type="doc">
      <dgm:prSet loTypeId="urn:microsoft.com/office/officeart/2005/8/layout/radial3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FD38403-A3EE-4F34-A375-FDB0CA21E01B}">
      <dgm:prSet phldrT="[Text]"/>
      <dgm:spPr>
        <a:solidFill>
          <a:schemeClr val="accent4">
            <a:lumMod val="60000"/>
            <a:lumOff val="40000"/>
            <a:alpha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Sales and Marketing</a:t>
          </a:r>
          <a:endParaRPr lang="en-US" dirty="0"/>
        </a:p>
      </dgm:t>
    </dgm:pt>
    <dgm:pt modelId="{3C04D675-A461-4E0C-B534-ADD5E1AF236A}" type="parTrans" cxnId="{2688AD55-08D2-40E2-9B38-2975F5DD7E26}">
      <dgm:prSet/>
      <dgm:spPr/>
      <dgm:t>
        <a:bodyPr/>
        <a:lstStyle/>
        <a:p>
          <a:endParaRPr lang="en-US"/>
        </a:p>
      </dgm:t>
    </dgm:pt>
    <dgm:pt modelId="{8C9E8C01-0563-414C-B4EE-725F27F29343}" type="sibTrans" cxnId="{2688AD55-08D2-40E2-9B38-2975F5DD7E26}">
      <dgm:prSet/>
      <dgm:spPr/>
      <dgm:t>
        <a:bodyPr/>
        <a:lstStyle/>
        <a:p>
          <a:endParaRPr lang="en-US"/>
        </a:p>
      </dgm:t>
    </dgm:pt>
    <dgm:pt modelId="{4A42B56A-E647-4043-A217-C37A8054E483}">
      <dgm:prSet phldrT="[Text]" custT="1"/>
      <dgm:spPr/>
      <dgm:t>
        <a:bodyPr/>
        <a:lstStyle/>
        <a:p>
          <a:r>
            <a:rPr lang="en-US" sz="2400" dirty="0" smtClean="0"/>
            <a:t>Business Consulting</a:t>
          </a:r>
          <a:endParaRPr lang="en-US" sz="2400" dirty="0"/>
        </a:p>
      </dgm:t>
    </dgm:pt>
    <dgm:pt modelId="{B122335B-C501-4852-A696-F7EDEEE460F7}" type="parTrans" cxnId="{32C670E8-3696-48B8-836B-1DB1ACF8986F}">
      <dgm:prSet/>
      <dgm:spPr/>
      <dgm:t>
        <a:bodyPr/>
        <a:lstStyle/>
        <a:p>
          <a:endParaRPr lang="en-US"/>
        </a:p>
      </dgm:t>
    </dgm:pt>
    <dgm:pt modelId="{F53048FD-6415-4963-A6AB-E61E3ABA27FF}" type="sibTrans" cxnId="{32C670E8-3696-48B8-836B-1DB1ACF8986F}">
      <dgm:prSet/>
      <dgm:spPr/>
      <dgm:t>
        <a:bodyPr/>
        <a:lstStyle/>
        <a:p>
          <a:endParaRPr lang="en-US"/>
        </a:p>
      </dgm:t>
    </dgm:pt>
    <dgm:pt modelId="{90DAABFF-17AA-48D4-8A6F-FC17EDF89AC4}">
      <dgm:prSet phldrT="[Text]" custT="1"/>
      <dgm:spPr>
        <a:solidFill>
          <a:schemeClr val="accent3">
            <a:lumMod val="75000"/>
            <a:alpha val="35000"/>
          </a:schemeClr>
        </a:solidFill>
      </dgm:spPr>
      <dgm:t>
        <a:bodyPr/>
        <a:lstStyle/>
        <a:p>
          <a:endParaRPr lang="en-US" sz="2400" dirty="0" smtClean="0"/>
        </a:p>
        <a:p>
          <a:r>
            <a:rPr lang="en-US" sz="2400" dirty="0" smtClean="0"/>
            <a:t>Business Analytics</a:t>
          </a:r>
        </a:p>
        <a:p>
          <a:endParaRPr lang="en-US" sz="2400" dirty="0"/>
        </a:p>
      </dgm:t>
    </dgm:pt>
    <dgm:pt modelId="{8ADA529B-8E9F-451B-8762-AEE39A584FBD}" type="parTrans" cxnId="{2DBFC2C2-4D3E-4855-A423-A4F6CAB5EB49}">
      <dgm:prSet/>
      <dgm:spPr/>
      <dgm:t>
        <a:bodyPr/>
        <a:lstStyle/>
        <a:p>
          <a:endParaRPr lang="en-US"/>
        </a:p>
      </dgm:t>
    </dgm:pt>
    <dgm:pt modelId="{DAAB3393-992F-4C63-961F-78CAE7AB8BCF}" type="sibTrans" cxnId="{2DBFC2C2-4D3E-4855-A423-A4F6CAB5EB49}">
      <dgm:prSet/>
      <dgm:spPr/>
      <dgm:t>
        <a:bodyPr/>
        <a:lstStyle/>
        <a:p>
          <a:endParaRPr lang="en-US"/>
        </a:p>
      </dgm:t>
    </dgm:pt>
    <dgm:pt modelId="{C4BD42B2-08C1-4E6D-8FD9-EA8D3BCBB592}">
      <dgm:prSet phldrT="[Text]" custT="1"/>
      <dgm:spPr>
        <a:solidFill>
          <a:schemeClr val="accent5">
            <a:lumMod val="75000"/>
            <a:alpha val="27500"/>
          </a:schemeClr>
        </a:solidFill>
      </dgm:spPr>
      <dgm:t>
        <a:bodyPr/>
        <a:lstStyle/>
        <a:p>
          <a:r>
            <a:rPr lang="en-US" sz="2400" dirty="0" smtClean="0"/>
            <a:t>Business technology</a:t>
          </a:r>
          <a:endParaRPr lang="en-US" sz="2400" dirty="0"/>
        </a:p>
      </dgm:t>
    </dgm:pt>
    <dgm:pt modelId="{2088A67F-3054-48FD-835F-8DABCE9A792A}" type="parTrans" cxnId="{501877C8-5B63-444F-A618-729FDA3D04FF}">
      <dgm:prSet/>
      <dgm:spPr/>
      <dgm:t>
        <a:bodyPr/>
        <a:lstStyle/>
        <a:p>
          <a:endParaRPr lang="en-US"/>
        </a:p>
      </dgm:t>
    </dgm:pt>
    <dgm:pt modelId="{F3C07D0F-EF65-4DBA-8A61-A651354360AC}" type="sibTrans" cxnId="{501877C8-5B63-444F-A618-729FDA3D04FF}">
      <dgm:prSet/>
      <dgm:spPr/>
      <dgm:t>
        <a:bodyPr/>
        <a:lstStyle/>
        <a:p>
          <a:endParaRPr lang="en-US"/>
        </a:p>
      </dgm:t>
    </dgm:pt>
    <dgm:pt modelId="{E834575F-2C11-484A-A8D8-544F0CBA9B6F}">
      <dgm:prSet phldrT="[Text]" custT="1"/>
      <dgm:spPr>
        <a:solidFill>
          <a:schemeClr val="accent6">
            <a:lumMod val="75000"/>
            <a:alpha val="20000"/>
          </a:schemeClr>
        </a:solidFill>
      </dgm:spPr>
      <dgm:t>
        <a:bodyPr/>
        <a:lstStyle/>
        <a:p>
          <a:r>
            <a:rPr lang="en-US" sz="2400" dirty="0" smtClean="0"/>
            <a:t>Business operations</a:t>
          </a:r>
          <a:endParaRPr lang="en-US" sz="2400" dirty="0"/>
        </a:p>
      </dgm:t>
    </dgm:pt>
    <dgm:pt modelId="{E144F358-106B-49DC-83D9-0BA331537F89}" type="parTrans" cxnId="{8DDC0C07-1BC9-44E2-B809-4B5072579947}">
      <dgm:prSet/>
      <dgm:spPr/>
      <dgm:t>
        <a:bodyPr/>
        <a:lstStyle/>
        <a:p>
          <a:endParaRPr lang="en-US"/>
        </a:p>
      </dgm:t>
    </dgm:pt>
    <dgm:pt modelId="{26E4E8DE-C653-441B-A766-34D092AF1D0E}" type="sibTrans" cxnId="{8DDC0C07-1BC9-44E2-B809-4B5072579947}">
      <dgm:prSet/>
      <dgm:spPr/>
      <dgm:t>
        <a:bodyPr/>
        <a:lstStyle/>
        <a:p>
          <a:endParaRPr lang="en-US"/>
        </a:p>
      </dgm:t>
    </dgm:pt>
    <dgm:pt modelId="{1D8797B6-7149-40E6-A93D-DE4C5C9E10AD}" type="pres">
      <dgm:prSet presAssocID="{FD959477-D0EE-4D8C-A1C6-B285CE8E609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DE1EC0-003E-42FD-962B-53F0FB442FE7}" type="pres">
      <dgm:prSet presAssocID="{FD959477-D0EE-4D8C-A1C6-B285CE8E6095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EA3422AA-450D-4686-A794-BDBCBE4EA498}" type="pres">
      <dgm:prSet presAssocID="{BFD38403-A3EE-4F34-A375-FDB0CA21E01B}" presName="centerShape" presStyleLbl="vennNode1" presStyleIdx="0" presStyleCnt="5" custScaleX="72335" custScaleY="79383"/>
      <dgm:spPr/>
      <dgm:t>
        <a:bodyPr/>
        <a:lstStyle/>
        <a:p>
          <a:endParaRPr lang="en-US"/>
        </a:p>
      </dgm:t>
    </dgm:pt>
    <dgm:pt modelId="{4D7889FC-10BC-4BF1-83AB-194A32941FF5}" type="pres">
      <dgm:prSet presAssocID="{4A42B56A-E647-4043-A217-C37A8054E483}" presName="node" presStyleLbl="vennNode1" presStyleIdx="1" presStyleCnt="5" custScaleX="190057" custScaleY="114253" custRadScaleRad="85513" custRadScaleInc="-2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EED8E-1891-45BD-A707-1060B5A4B140}" type="pres">
      <dgm:prSet presAssocID="{90DAABFF-17AA-48D4-8A6F-FC17EDF89AC4}" presName="node" presStyleLbl="vennNode1" presStyleIdx="2" presStyleCnt="5" custScaleX="175814" custScaleY="114253" custRadScaleRad="107367" custRadScaleInc="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2BEAE-BD68-4312-868D-AC19B10A3265}" type="pres">
      <dgm:prSet presAssocID="{C4BD42B2-08C1-4E6D-8FD9-EA8D3BCBB592}" presName="node" presStyleLbl="vennNode1" presStyleIdx="3" presStyleCnt="5" custScaleX="190057" custScaleY="114253" custRadScaleRad="87790" custRadScaleInc="2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AD0C5-DFD9-494B-84AC-390EDCAC6D73}" type="pres">
      <dgm:prSet presAssocID="{E834575F-2C11-484A-A8D8-544F0CBA9B6F}" presName="node" presStyleLbl="vennNode1" presStyleIdx="4" presStyleCnt="5" custScaleX="163042" custScaleY="114253" custRadScaleRad="108756" custRadScaleInc="-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8AD55-08D2-40E2-9B38-2975F5DD7E26}" srcId="{FD959477-D0EE-4D8C-A1C6-B285CE8E6095}" destId="{BFD38403-A3EE-4F34-A375-FDB0CA21E01B}" srcOrd="0" destOrd="0" parTransId="{3C04D675-A461-4E0C-B534-ADD5E1AF236A}" sibTransId="{8C9E8C01-0563-414C-B4EE-725F27F29343}"/>
    <dgm:cxn modelId="{EAA557DB-89CF-41A1-B09F-F051674EC5D9}" type="presOf" srcId="{90DAABFF-17AA-48D4-8A6F-FC17EDF89AC4}" destId="{0B8EED8E-1891-45BD-A707-1060B5A4B140}" srcOrd="0" destOrd="0" presId="urn:microsoft.com/office/officeart/2005/8/layout/radial3"/>
    <dgm:cxn modelId="{F69D68C0-42A8-4FEA-9380-B8C6810EEADF}" type="presOf" srcId="{FD959477-D0EE-4D8C-A1C6-B285CE8E6095}" destId="{1D8797B6-7149-40E6-A93D-DE4C5C9E10AD}" srcOrd="0" destOrd="0" presId="urn:microsoft.com/office/officeart/2005/8/layout/radial3"/>
    <dgm:cxn modelId="{4024FE41-8369-4556-85B4-BE4FF668118F}" type="presOf" srcId="{BFD38403-A3EE-4F34-A375-FDB0CA21E01B}" destId="{EA3422AA-450D-4686-A794-BDBCBE4EA498}" srcOrd="0" destOrd="0" presId="urn:microsoft.com/office/officeart/2005/8/layout/radial3"/>
    <dgm:cxn modelId="{2DBFC2C2-4D3E-4855-A423-A4F6CAB5EB49}" srcId="{BFD38403-A3EE-4F34-A375-FDB0CA21E01B}" destId="{90DAABFF-17AA-48D4-8A6F-FC17EDF89AC4}" srcOrd="1" destOrd="0" parTransId="{8ADA529B-8E9F-451B-8762-AEE39A584FBD}" sibTransId="{DAAB3393-992F-4C63-961F-78CAE7AB8BCF}"/>
    <dgm:cxn modelId="{035E590C-BE2D-42C3-A2BC-A74F5DD72735}" type="presOf" srcId="{4A42B56A-E647-4043-A217-C37A8054E483}" destId="{4D7889FC-10BC-4BF1-83AB-194A32941FF5}" srcOrd="0" destOrd="0" presId="urn:microsoft.com/office/officeart/2005/8/layout/radial3"/>
    <dgm:cxn modelId="{8DDC0C07-1BC9-44E2-B809-4B5072579947}" srcId="{BFD38403-A3EE-4F34-A375-FDB0CA21E01B}" destId="{E834575F-2C11-484A-A8D8-544F0CBA9B6F}" srcOrd="3" destOrd="0" parTransId="{E144F358-106B-49DC-83D9-0BA331537F89}" sibTransId="{26E4E8DE-C653-441B-A766-34D092AF1D0E}"/>
    <dgm:cxn modelId="{501877C8-5B63-444F-A618-729FDA3D04FF}" srcId="{BFD38403-A3EE-4F34-A375-FDB0CA21E01B}" destId="{C4BD42B2-08C1-4E6D-8FD9-EA8D3BCBB592}" srcOrd="2" destOrd="0" parTransId="{2088A67F-3054-48FD-835F-8DABCE9A792A}" sibTransId="{F3C07D0F-EF65-4DBA-8A61-A651354360AC}"/>
    <dgm:cxn modelId="{AD046F67-7246-40B6-820B-B07D2216BE95}" type="presOf" srcId="{E834575F-2C11-484A-A8D8-544F0CBA9B6F}" destId="{FB7AD0C5-DFD9-494B-84AC-390EDCAC6D73}" srcOrd="0" destOrd="0" presId="urn:microsoft.com/office/officeart/2005/8/layout/radial3"/>
    <dgm:cxn modelId="{32C670E8-3696-48B8-836B-1DB1ACF8986F}" srcId="{BFD38403-A3EE-4F34-A375-FDB0CA21E01B}" destId="{4A42B56A-E647-4043-A217-C37A8054E483}" srcOrd="0" destOrd="0" parTransId="{B122335B-C501-4852-A696-F7EDEEE460F7}" sibTransId="{F53048FD-6415-4963-A6AB-E61E3ABA27FF}"/>
    <dgm:cxn modelId="{1748F4B6-2074-4FB1-89C3-EF6CC5A64C1A}" type="presOf" srcId="{C4BD42B2-08C1-4E6D-8FD9-EA8D3BCBB592}" destId="{EC22BEAE-BD68-4312-868D-AC19B10A3265}" srcOrd="0" destOrd="0" presId="urn:microsoft.com/office/officeart/2005/8/layout/radial3"/>
    <dgm:cxn modelId="{264E95A2-8537-41AF-B66A-DC79AFEB07FF}" type="presParOf" srcId="{1D8797B6-7149-40E6-A93D-DE4C5C9E10AD}" destId="{DEDE1EC0-003E-42FD-962B-53F0FB442FE7}" srcOrd="0" destOrd="0" presId="urn:microsoft.com/office/officeart/2005/8/layout/radial3"/>
    <dgm:cxn modelId="{32DB3C67-D0E4-4F90-9746-96B1ED7EE4D3}" type="presParOf" srcId="{DEDE1EC0-003E-42FD-962B-53F0FB442FE7}" destId="{EA3422AA-450D-4686-A794-BDBCBE4EA498}" srcOrd="0" destOrd="0" presId="urn:microsoft.com/office/officeart/2005/8/layout/radial3"/>
    <dgm:cxn modelId="{1FBD1DF9-F85D-4ED6-9FAE-2DB8A789D230}" type="presParOf" srcId="{DEDE1EC0-003E-42FD-962B-53F0FB442FE7}" destId="{4D7889FC-10BC-4BF1-83AB-194A32941FF5}" srcOrd="1" destOrd="0" presId="urn:microsoft.com/office/officeart/2005/8/layout/radial3"/>
    <dgm:cxn modelId="{6B6CB2EC-A1E4-4349-9BDC-8FE3DA264E23}" type="presParOf" srcId="{DEDE1EC0-003E-42FD-962B-53F0FB442FE7}" destId="{0B8EED8E-1891-45BD-A707-1060B5A4B140}" srcOrd="2" destOrd="0" presId="urn:microsoft.com/office/officeart/2005/8/layout/radial3"/>
    <dgm:cxn modelId="{C23425D2-5359-43A3-BD44-79F0F51A374F}" type="presParOf" srcId="{DEDE1EC0-003E-42FD-962B-53F0FB442FE7}" destId="{EC22BEAE-BD68-4312-868D-AC19B10A3265}" srcOrd="3" destOrd="0" presId="urn:microsoft.com/office/officeart/2005/8/layout/radial3"/>
    <dgm:cxn modelId="{48B7F3C2-F1C9-4C4C-A9AF-E19000B7E8B3}" type="presParOf" srcId="{DEDE1EC0-003E-42FD-962B-53F0FB442FE7}" destId="{FB7AD0C5-DFD9-494B-84AC-390EDCAC6D73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51B2E-CAB1-42A5-B23B-BFC0A77CE3D0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F49CA-F9D3-4A7A-AF69-BBDA6E3A6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http://www3.gehealthcare.com/~/media/images/globalgateway/aanz.png?h=114&amp;la=en&amp;mh=114&amp;mw=209&amp;w=209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693B42-B809-414C-8B06-B483B03CDC43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0F0635E-30C5-4CC7-82B0-A680CBDDE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pharmupdates.wordpress.com/Users/Utilizador/Dropbox/Fotos/Projetos/M05/Exercicios_de_Avaliacao-M05_exercise1_MB_06May2013.docx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3581400"/>
            <a:ext cx="91440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8915400" cy="6721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Perpetua Titling MT" pitchFamily="18" charset="0"/>
                <a:cs typeface="Times New Roman" pitchFamily="18" charset="0"/>
              </a:rPr>
              <a:t>DISSERTATION PRESENTATION </a:t>
            </a:r>
            <a:r>
              <a:rPr lang="en-US" sz="2800" dirty="0" smtClean="0">
                <a:solidFill>
                  <a:schemeClr val="tx1"/>
                </a:solidFill>
                <a:latin typeface="Perpetua Titling MT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Perpetua Titling MT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Perpetua Titling MT" pitchFamily="18" charset="0"/>
                <a:cs typeface="Times New Roman" pitchFamily="18" charset="0"/>
              </a:rPr>
              <a:t>in reward for </a:t>
            </a:r>
            <a:br>
              <a:rPr lang="en-US" sz="2800" dirty="0" smtClean="0">
                <a:solidFill>
                  <a:schemeClr val="tx1"/>
                </a:solidFill>
                <a:latin typeface="Perpetua Titling MT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Perpetua Titling MT" pitchFamily="18" charset="0"/>
                <a:cs typeface="Times New Roman" pitchFamily="18" charset="0"/>
              </a:rPr>
              <a:t>Post Graduate Diploma in Health and Hospital Management</a:t>
            </a:r>
          </a:p>
          <a:p>
            <a:pPr algn="ctr">
              <a:lnSpc>
                <a:spcPct val="200000"/>
              </a:lnSpc>
            </a:pPr>
            <a:endParaRPr lang="en-US" sz="2800" dirty="0" smtClean="0">
              <a:solidFill>
                <a:schemeClr val="tx1"/>
              </a:solidFill>
              <a:latin typeface="Perpetua Titling MT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tx1"/>
                </a:solidFill>
                <a:latin typeface="Perpetua Titling MT" pitchFamily="18" charset="0"/>
                <a:cs typeface="Times New Roman" pitchFamily="18" charset="0"/>
              </a:rPr>
              <a:t>Submitted by: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Perpetua Titling MT" pitchFamily="18" charset="0"/>
                <a:cs typeface="Times New Roman" pitchFamily="18" charset="0"/>
              </a:rPr>
              <a:t>Nidhi Khatura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Perpetua Titling MT" pitchFamily="18" charset="0"/>
                <a:cs typeface="Times New Roman" pitchFamily="18" charset="0"/>
              </a:rPr>
              <a:t>PG/13/040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52400" y="3200375"/>
            <a:ext cx="88392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75796"/>
            <a:ext cx="792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Organization Profile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sz="2800" dirty="0" smtClean="0"/>
              <a:t>Dissertation Project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Objectives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Methodology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/>
              <a:t> </a:t>
            </a:r>
            <a:r>
              <a:rPr lang="en-US" sz="2800" dirty="0" smtClean="0"/>
              <a:t>Study Framework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Findings and Analysis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Conclusion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www.karboun.com/Secondary_41145416_M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343400"/>
            <a:ext cx="3848100" cy="198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143000"/>
            <a:ext cx="6629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Descriptive Study 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Time Period</a:t>
            </a:r>
          </a:p>
          <a:p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    Two and a half month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 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February 2015 to 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April 2015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Secondary Research</a:t>
            </a:r>
          </a:p>
          <a:p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 Public data sources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 Subscribed data sources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152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STUDY METHODOLOGY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533400"/>
            <a:ext cx="8382000" cy="5942787"/>
            <a:chOff x="533400" y="314097"/>
            <a:chExt cx="8229600" cy="6086703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533400" y="533400"/>
              <a:ext cx="8229600" cy="5867400"/>
            </a:xfrm>
            <a:prstGeom prst="round2Diag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800" dirty="0" smtClean="0"/>
                <a:t>The essential information has been gathered from various authentic public data sources such as government websites, sources for global data, such as:</a:t>
              </a:r>
            </a:p>
            <a:p>
              <a:pPr marL="858838" lvl="1" indent="-401638">
                <a:buFont typeface="Arial" pitchFamily="34" charset="0"/>
                <a:buChar char="•"/>
              </a:pPr>
              <a:r>
                <a:rPr lang="en-US" sz="2800" dirty="0" smtClean="0"/>
                <a:t>WHO Reports</a:t>
              </a:r>
            </a:p>
            <a:p>
              <a:pPr marL="858838" lvl="1" indent="-401638">
                <a:buFont typeface="Arial" pitchFamily="34" charset="0"/>
                <a:buChar char="•"/>
              </a:pPr>
              <a:r>
                <a:rPr lang="en-US" sz="2800" dirty="0" smtClean="0"/>
                <a:t>World Data Bank</a:t>
              </a:r>
            </a:p>
            <a:p>
              <a:pPr marL="858838" lvl="1" indent="-401638">
                <a:buFont typeface="Arial" pitchFamily="34" charset="0"/>
                <a:buChar char="•"/>
              </a:pPr>
              <a:r>
                <a:rPr lang="en-US" sz="2800" dirty="0" smtClean="0"/>
                <a:t>OECD 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 Library</a:t>
              </a:r>
            </a:p>
            <a:p>
              <a:pPr marL="858838" lvl="1" indent="-401638">
                <a:buFont typeface="Arial" pitchFamily="34" charset="0"/>
                <a:buChar char="•"/>
              </a:pPr>
              <a:r>
                <a:rPr lang="en-US" sz="2800" dirty="0" smtClean="0"/>
                <a:t>company reports</a:t>
              </a:r>
            </a:p>
            <a:p>
              <a:pPr marL="858838" lvl="1" indent="-401638">
                <a:buFont typeface="Arial" pitchFamily="34" charset="0"/>
                <a:buChar char="•"/>
              </a:pPr>
              <a:r>
                <a:rPr lang="en-US" sz="2800" dirty="0" smtClean="0"/>
                <a:t>organizations websites.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4" name="Rectangle 3"/>
            <p:cNvSpPr/>
            <p:nvPr/>
          </p:nvSpPr>
          <p:spPr>
            <a:xfrm rot="21050346">
              <a:off x="552913" y="314097"/>
              <a:ext cx="4959425" cy="7045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Public Data Sources</a:t>
              </a:r>
              <a:endParaRPr lang="en-US" sz="2800" dirty="0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982287" y="859582"/>
              <a:ext cx="374073" cy="313014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0625" t="6000" r="12500" b="6000"/>
          <a:stretch>
            <a:fillRect/>
          </a:stretch>
        </p:blipFill>
        <p:spPr bwMode="auto">
          <a:xfrm>
            <a:off x="1143000" y="152400"/>
            <a:ext cx="792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0625" t="11000" r="10625" b="5000"/>
          <a:stretch>
            <a:fillRect/>
          </a:stretch>
        </p:blipFill>
        <p:spPr bwMode="auto">
          <a:xfrm>
            <a:off x="228600" y="37338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977205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World</a:t>
            </a:r>
          </a:p>
          <a:p>
            <a:r>
              <a:rPr lang="en-US" sz="2800" dirty="0" smtClean="0"/>
              <a:t>Data Bank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434340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OECD </a:t>
            </a:r>
            <a:r>
              <a:rPr lang="en-US" sz="2800" dirty="0" err="1" smtClean="0"/>
              <a:t>i</a:t>
            </a:r>
            <a:endParaRPr lang="en-US" sz="2800" dirty="0" smtClean="0"/>
          </a:p>
          <a:p>
            <a:pPr algn="ctr"/>
            <a:r>
              <a:rPr lang="en-US" sz="2800" dirty="0" smtClean="0"/>
              <a:t>Library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441974"/>
            <a:ext cx="8229600" cy="5958826"/>
            <a:chOff x="533400" y="441974"/>
            <a:chExt cx="8229600" cy="5958826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533400" y="533400"/>
              <a:ext cx="8229600" cy="5867400"/>
            </a:xfrm>
            <a:prstGeom prst="round2Diag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 smtClean="0"/>
            </a:p>
            <a:p>
              <a:r>
                <a:rPr lang="en-US" sz="2800" dirty="0" smtClean="0"/>
                <a:t>These data sources are employed by various organizations to get authentic and reliable data on various markets.</a:t>
              </a:r>
            </a:p>
            <a:p>
              <a:pPr marL="290513" indent="-290513">
                <a:buFont typeface="Arial" pitchFamily="34" charset="0"/>
                <a:buChar char="•"/>
              </a:pPr>
              <a:r>
                <a:rPr lang="en-US" sz="2800" dirty="0" smtClean="0"/>
                <a:t>One can get subscription for the reports from various companies</a:t>
              </a:r>
            </a:p>
            <a:p>
              <a:pPr marL="290513" indent="-290513">
                <a:buFont typeface="Arial" pitchFamily="34" charset="0"/>
                <a:buChar char="•"/>
              </a:pPr>
              <a:r>
                <a:rPr lang="en-US" sz="2800" dirty="0" smtClean="0"/>
                <a:t>These are the paid sources i.e. the subscription is chargeable, users are required to pay for the data</a:t>
              </a:r>
            </a:p>
            <a:p>
              <a:pPr marL="290513" indent="-290513">
                <a:buFont typeface="Arial" pitchFamily="34" charset="0"/>
                <a:buChar char="•"/>
              </a:pPr>
              <a:r>
                <a:rPr lang="en-US" sz="2800" dirty="0" smtClean="0"/>
                <a:t>The Data Monitor , one such data source has been employed in the study</a:t>
              </a:r>
            </a:p>
            <a:p>
              <a:endParaRPr lang="en-US" sz="2800" dirty="0" smtClean="0"/>
            </a:p>
            <a:p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 rot="21050346">
              <a:off x="655808" y="441974"/>
              <a:ext cx="4876800" cy="6988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Subscribed Data Sources</a:t>
              </a:r>
              <a:endParaRPr lang="en-US" sz="2800" dirty="0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914400" y="914400"/>
              <a:ext cx="228600" cy="228600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403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Data Monitor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DM is an international company providing market intelligence, data analysis, and opinion via a worldwide network of in-house analysts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dirty="0" smtClean="0"/>
              <a:t>Its website claims to have over 6,000 clients, which it helps make strategic and operational decisions.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0625" t="10000" r="11875" b="16000"/>
          <a:stretch>
            <a:fillRect/>
          </a:stretch>
        </p:blipFill>
        <p:spPr bwMode="auto">
          <a:xfrm>
            <a:off x="4343400" y="152400"/>
            <a:ext cx="459671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45720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Business Monitor International (BMI)</a:t>
            </a:r>
            <a:endParaRPr lang="en-US" sz="2400" dirty="0" smtClean="0"/>
          </a:p>
          <a:p>
            <a:r>
              <a:rPr lang="en-US" sz="2400" dirty="0" smtClean="0"/>
              <a:t>BMI provides proprietary data, analysis, ratings, rankings and forecasts covering 195 countries and 24 industry sectors. It is a data and intelligence tool assessing global, regional, country and company developments and trends.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52400" y="4038600"/>
            <a:ext cx="88392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75796"/>
            <a:ext cx="792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Organization Profile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sz="2800" dirty="0" smtClean="0"/>
              <a:t>Dissertation Project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Objectives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sz="2800" dirty="0" smtClean="0"/>
              <a:t>Methodology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/>
              <a:t> Study Framework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Findings and Analysis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Conclusion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599" y="472440"/>
          <a:ext cx="8686800" cy="60807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1230"/>
                <a:gridCol w="1762371"/>
                <a:gridCol w="2571748"/>
                <a:gridCol w="3981451"/>
              </a:tblGrid>
              <a:tr h="935502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Healthcare needs and Demands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Demographic indicators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Population size, Population above 65 years, population growth rate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5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Macro economic indicators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GDP, GDP, Growth rate, GDP per capita, Health expenditures,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Healthcare indicators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IMR, LE,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Healthcare resources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Workforce, Hospitals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7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II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Health care Financing and Organization system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751">
                <a:tc rowSpan="6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III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6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/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Pharmaceutical system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Pharmaceutical market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Drug Approval process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Pricing regime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Reimbursement Regime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Intellectual property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Marketing/ Distribution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FRAMEWORK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52400" y="4729604"/>
            <a:ext cx="88392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28600"/>
            <a:ext cx="792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Organization Profile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sz="2800" dirty="0" smtClean="0"/>
              <a:t>Dissertation Project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Objectives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sz="2800" dirty="0" smtClean="0"/>
              <a:t>Methodology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/>
              <a:t> </a:t>
            </a:r>
            <a:r>
              <a:rPr lang="en-US" sz="2800" dirty="0" smtClean="0"/>
              <a:t>Study Framework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b="1" dirty="0" smtClean="0"/>
              <a:t>Findings and Analysis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Conclusion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2743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I. Healthcare Needs and Demands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92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Organization Profile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Dissertation Project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Objectives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Methodology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Frame work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Findings and Analysis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CONTENTS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821786"/>
          <a:ext cx="4038600" cy="599389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905000"/>
                <a:gridCol w="2133600"/>
              </a:tblGrid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Country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Population (2013)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Austria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8,479,823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Belgium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11,182,817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Czech Republic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10,514,272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Denmark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5,614,932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Finland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5,438,972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France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65,939,866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Germany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80,651,873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Greece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11,027,549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Hungary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9,893,899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Ireland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4,597,558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Netherlands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16,804,432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Norway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5,080,166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Slovak Republic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5,413,393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Spain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46,617,825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9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Sweden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9,600,379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97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United Kingdom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64,106,779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4444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Table 1: Population in EU (2013)       Source: World Data Bank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76800" y="838200"/>
          <a:ext cx="3962400" cy="343268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956121"/>
                <a:gridCol w="2006279"/>
              </a:tblGrid>
              <a:tr h="350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Country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Population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Australia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23,129,300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Hong Kong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7,187,500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0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India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1,252,139,596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0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Indonesia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249,865,631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0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Malaysia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29,716,965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0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Philippines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98,393,574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0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Thailand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67,010,502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864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Table 2: Population in Asia Pacific (2013)     Source: World Data Bank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Demographic Indicators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 smtClean="0"/>
              <a:t>Population size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1910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Population of EU Member States range from 4.5 million, as the lowest in Ireland to 80 million, being the highest in Germany.</a:t>
            </a:r>
          </a:p>
          <a:p>
            <a:pPr marL="346075" indent="-346075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population in APAC is much greater than that of  the European countries.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ii. Population Growth Rate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04800" y="609600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52400" y="3505200"/>
          <a:ext cx="65532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1677412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Most of the Asia Pacific countries exhibit a high population growth rate, where as European countries namely Greece and Hungary have a negative population growth rate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ii. Population above 65 years (%)</a:t>
            </a:r>
            <a:endParaRPr lang="en-US" sz="24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457200"/>
          <a:ext cx="4800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648200" y="609600"/>
          <a:ext cx="4038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45720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Wingdings" pitchFamily="2" charset="2"/>
              <a:buChar char="Ø"/>
            </a:pPr>
            <a:r>
              <a:rPr lang="en-US" sz="2400" dirty="0" smtClean="0"/>
              <a:t>All of the European countries have a  substantial ( around or above 15) percentage of over 60 population</a:t>
            </a:r>
          </a:p>
          <a:p>
            <a:pPr marL="346075" indent="-346075">
              <a:buFont typeface="Wingdings" pitchFamily="2" charset="2"/>
              <a:buChar char="Ø"/>
            </a:pPr>
            <a:r>
              <a:rPr lang="en-US" sz="2400" dirty="0" smtClean="0"/>
              <a:t>Among APAC , Australia and Hong Kong have a good over 60 population</a:t>
            </a:r>
          </a:p>
          <a:p>
            <a:pPr marL="346075" indent="-346075">
              <a:buFont typeface="Wingdings" pitchFamily="2" charset="2"/>
              <a:buChar char="Ø"/>
            </a:pPr>
            <a:r>
              <a:rPr lang="en-US" sz="2400" dirty="0" smtClean="0"/>
              <a:t>A substantial percentage of over 60 population reflects the presence of a strong healthcare system. Also, such geographies are good opportunity for the pharmaceutical market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Macroeconomic indicators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. Gross Domestic Product </a:t>
            </a:r>
            <a:endParaRPr lang="en-US" sz="24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52400" y="762000"/>
          <a:ext cx="8305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152400" y="3962400"/>
          <a:ext cx="8229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1290221"/>
            <a:ext cx="281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There is a wide disparity in GDP between and within the regions of Europe and Asia Pacific.</a:t>
            </a:r>
          </a:p>
          <a:p>
            <a:pPr algn="just"/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In Europe, Germany France and UK have a high GDP value which is even greater than India and </a:t>
            </a:r>
            <a:r>
              <a:rPr lang="en-US" sz="2400" dirty="0" err="1" smtClean="0"/>
              <a:t>australia</a:t>
            </a:r>
            <a:r>
              <a:rPr lang="en-US" sz="2400" dirty="0" smtClean="0"/>
              <a:t> which are the high GDP countries in Asia Pacific region.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ii. GDP Growth Rate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76200" y="685800"/>
          <a:ext cx="7696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04800" y="3886200"/>
          <a:ext cx="6781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609600"/>
          <a:ext cx="7162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228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iii. GDP per capita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5908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per capita expenditure on healthcare is one of the highest in Norway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304800"/>
          <a:ext cx="6096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867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Australia is a country with high per capita expenditure.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iv. Health Expenditure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949648"/>
          <a:ext cx="8610599" cy="588873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18876"/>
                <a:gridCol w="1378345"/>
                <a:gridCol w="1783739"/>
                <a:gridCol w="2026978"/>
                <a:gridCol w="1702661"/>
              </a:tblGrid>
              <a:tr h="263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Country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Healthcare Expenditure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95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Total Health expenditure ( as % of GDP)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Public Health expenditure (as % of total Health expenditure)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Private Health expenditure ( as % of total health expenditure)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Private Health expenditure (as % of private Health expenditure)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Austria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75.7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24.3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65.2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Belgium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11.2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75.8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24.2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82.3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Czech Republic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83.3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16.9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94.1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Denmark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10.6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85.4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14.6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87.4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Finland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9.4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75.3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24.7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France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11.7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77.5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22.5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32.9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Germany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11.3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76.8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23.2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55.6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Greece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9.8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69.5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30.5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86.6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Hungary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63.6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36.4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75.5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Ireland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8.9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67.7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32.3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52.1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Netherlands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12.9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79.8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20.2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41.7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Norway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9.6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85.5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14.5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95.9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Slovak Republic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73.9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Spain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8.9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70.4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29.6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77.1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Sweden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9.7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81.5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18.5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88.1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UK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9.1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83.5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16.5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56.4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33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Health expenditure in European countries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838199"/>
          <a:ext cx="8534399" cy="455340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71600"/>
                <a:gridCol w="1751573"/>
                <a:gridCol w="1567978"/>
                <a:gridCol w="1921624"/>
                <a:gridCol w="1921624"/>
              </a:tblGrid>
              <a:tr h="3313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Country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Health Expenditure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9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Total Health expenditure ( as % of GDP)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Public Health expenditure (as % of total Health expenditure)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Private Health expenditure ( as % of total health expenditure)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Out of Pocket Health expenditure (as % of private Health expenditure)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2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Australia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</a:t>
                      </a:r>
                      <a:endParaRPr lang="en-US" sz="1800" dirty="0"/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56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Hong Kong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5.1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48.7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51.3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--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India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98.7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85.9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31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Indonesia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98.8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75.1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Malaysia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2.2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97.8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79.9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Philippines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4.4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98.6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82.9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31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Thailand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4.6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96.3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56.7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Vietnam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2.5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97.5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410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APAC has a very low Total Health Expenditure as compared to European countries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Most of the countries have a very high private health expenditure.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Healthcare Indicators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027183"/>
          <a:ext cx="4343400" cy="567842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39892"/>
                <a:gridCol w="827108"/>
                <a:gridCol w="1676400"/>
              </a:tblGrid>
              <a:tr h="2926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Country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Healthcare Indicators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IMR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Life Expectancy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Austria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Belgium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Czech Republic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Denmark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Finland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France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Germany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Greece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Hungary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Ireland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Netherlands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Norway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Slovak Republic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Spain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Sweden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  <a:tr h="29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United Kingdom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8" marR="65108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53000" y="1050050"/>
          <a:ext cx="3886200" cy="449867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19200"/>
                <a:gridCol w="1127185"/>
                <a:gridCol w="1539815"/>
              </a:tblGrid>
              <a:tr h="30499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Country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Health Expenditure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5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IMR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Life expectancy (years)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3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Australia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3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Hong Kong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41.4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3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India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24.5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3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Indonesia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7.2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3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Malaysia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23.5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3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Philippines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11.3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69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3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Thailand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Vietnam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41.4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5562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Wide difference exists in the global health indicators across the countries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685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European Countries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6974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APAC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4320" y="457200"/>
            <a:ext cx="8595360" cy="5967174"/>
            <a:chOff x="274320" y="1143000"/>
            <a:chExt cx="8595360" cy="5967174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1847195"/>
              <a:ext cx="815340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buFont typeface="Wingdings" pitchFamily="2" charset="2"/>
                <a:buChar char="q"/>
              </a:pPr>
              <a:r>
                <a:rPr lang="en-US" sz="2800" dirty="0" smtClean="0"/>
                <a:t>  Dissertation Project</a:t>
              </a:r>
            </a:p>
            <a:p>
              <a:pPr>
                <a:lnSpc>
                  <a:spcPct val="200000"/>
                </a:lnSpc>
                <a:buFont typeface="Wingdings" pitchFamily="2" charset="2"/>
                <a:buChar char="q"/>
              </a:pPr>
              <a:r>
                <a:rPr lang="en-US" sz="2800" dirty="0" smtClean="0"/>
                <a:t>  Objectives</a:t>
              </a:r>
              <a:endParaRPr lang="en-US" sz="2800" i="1" dirty="0" smtClean="0"/>
            </a:p>
            <a:p>
              <a:pPr>
                <a:lnSpc>
                  <a:spcPct val="200000"/>
                </a:lnSpc>
                <a:buFont typeface="Wingdings" pitchFamily="2" charset="2"/>
                <a:buChar char="q"/>
              </a:pPr>
              <a:r>
                <a:rPr lang="en-US" sz="2800" dirty="0"/>
                <a:t> </a:t>
              </a:r>
              <a:r>
                <a:rPr lang="en-US" sz="2800" dirty="0" smtClean="0"/>
                <a:t>  Methodology</a:t>
              </a:r>
            </a:p>
            <a:p>
              <a:pPr>
                <a:lnSpc>
                  <a:spcPct val="200000"/>
                </a:lnSpc>
                <a:buFont typeface="Wingdings" pitchFamily="2" charset="2"/>
                <a:buChar char="q"/>
              </a:pPr>
              <a:r>
                <a:rPr lang="en-US" sz="2800" dirty="0" smtClean="0"/>
                <a:t>  Framework</a:t>
              </a:r>
            </a:p>
            <a:p>
              <a:pPr>
                <a:lnSpc>
                  <a:spcPct val="200000"/>
                </a:lnSpc>
                <a:buFont typeface="Wingdings" pitchFamily="2" charset="2"/>
                <a:buChar char="q"/>
              </a:pPr>
              <a:r>
                <a:rPr lang="en-US" sz="2800" dirty="0" smtClean="0"/>
                <a:t>   Findings and Analysis</a:t>
              </a:r>
            </a:p>
            <a:p>
              <a:pPr>
                <a:lnSpc>
                  <a:spcPct val="200000"/>
                </a:lnSpc>
                <a:buFont typeface="Wingdings" pitchFamily="2" charset="2"/>
                <a:buChar char="q"/>
              </a:pPr>
              <a:r>
                <a:rPr lang="en-US" sz="2800" dirty="0"/>
                <a:t> </a:t>
              </a:r>
              <a:r>
                <a:rPr lang="en-US" sz="2800" dirty="0" smtClean="0"/>
                <a:t>  Conclusion</a:t>
              </a:r>
              <a:endParaRPr lang="en-US" sz="28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4320" y="1143000"/>
              <a:ext cx="8595360" cy="731520"/>
            </a:xfrm>
            <a:prstGeom prst="roundRect">
              <a:avLst/>
            </a:prstGeom>
            <a:solidFill>
              <a:schemeClr val="accent2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0000" endA="300" endPos="55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2800" b="1" dirty="0" smtClean="0"/>
                <a:t>  Organization Profile</a:t>
              </a:r>
            </a:p>
            <a:p>
              <a:pPr>
                <a:buFont typeface="Wingdings" pitchFamily="2" charset="2"/>
                <a:buChar char="q"/>
              </a:pP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66800" y="2514600"/>
            <a:ext cx="7119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Healthcare Financing and Organization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There are three predominant systems of health care finance in the European Union.</a:t>
            </a:r>
          </a:p>
          <a:p>
            <a:pPr marL="747713" lvl="1" indent="-290513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Beveridge</a:t>
            </a:r>
            <a:r>
              <a:rPr lang="en-US" sz="2400" dirty="0" smtClean="0"/>
              <a:t> model:  public finance by general taxation</a:t>
            </a:r>
          </a:p>
          <a:p>
            <a:pPr marL="747713" lvl="1" indent="-290513">
              <a:buFont typeface="Arial" pitchFamily="34" charset="0"/>
              <a:buChar char="•"/>
            </a:pPr>
            <a:r>
              <a:rPr lang="en-US" sz="2400" dirty="0" smtClean="0"/>
              <a:t> The Bismarck model: public finance based on compulsory social insurance</a:t>
            </a:r>
          </a:p>
          <a:p>
            <a:pPr marL="747713" lvl="1" indent="-290513">
              <a:buFont typeface="Arial" pitchFamily="34" charset="0"/>
              <a:buChar char="•"/>
            </a:pPr>
            <a:r>
              <a:rPr lang="en-US" sz="2400" dirty="0" smtClean="0"/>
              <a:t>Private finance based on voluntary insurance, which covers only a small minority of EU citizens entirely, but which also operates on top of social insurance as a supplementary form of funding health care.</a:t>
            </a:r>
          </a:p>
          <a:p>
            <a:pPr marL="747713" lvl="1" indent="-290513">
              <a:buFont typeface="Arial" pitchFamily="34" charset="0"/>
              <a:buChar char="•"/>
            </a:pPr>
            <a:endParaRPr lang="en-US" sz="2400" dirty="0" smtClean="0"/>
          </a:p>
          <a:p>
            <a:pPr marL="290513" indent="-290513">
              <a:buFont typeface="Wingdings" pitchFamily="2" charset="2"/>
              <a:buChar char="Ø"/>
            </a:pPr>
            <a:r>
              <a:rPr lang="en-US" sz="2400" dirty="0" smtClean="0"/>
              <a:t> Similar system exists in Asia Pacific Regions, Financed </a:t>
            </a:r>
            <a:r>
              <a:rPr lang="en-US" sz="2400" dirty="0" err="1" smtClean="0"/>
              <a:t>throgh</a:t>
            </a:r>
            <a:r>
              <a:rPr lang="en-US" sz="2400" dirty="0" smtClean="0"/>
              <a:t> one or mix of the following:</a:t>
            </a:r>
          </a:p>
          <a:p>
            <a:pPr marL="747713" lvl="1" indent="-290513">
              <a:buFont typeface="Arial" pitchFamily="34" charset="0"/>
              <a:buChar char="•"/>
            </a:pPr>
            <a:r>
              <a:rPr lang="en-US" sz="2400" dirty="0" smtClean="0"/>
              <a:t>public finance by general taxation</a:t>
            </a:r>
          </a:p>
          <a:p>
            <a:pPr marL="747713" lvl="1" indent="-290513">
              <a:buFont typeface="Arial" pitchFamily="34" charset="0"/>
              <a:buChar char="•"/>
            </a:pPr>
            <a:r>
              <a:rPr lang="en-US" sz="2400" dirty="0" smtClean="0"/>
              <a:t>Public/ community financed through social insurance</a:t>
            </a:r>
          </a:p>
          <a:p>
            <a:pPr marL="747713" lvl="1" indent="-290513">
              <a:buFont typeface="Arial" pitchFamily="34" charset="0"/>
              <a:buChar char="•"/>
            </a:pPr>
            <a:r>
              <a:rPr lang="en-US" sz="2400" dirty="0" smtClean="0"/>
              <a:t>Private voluntary health insurance</a:t>
            </a:r>
          </a:p>
          <a:p>
            <a:pPr marL="747713" lvl="1" indent="-290513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European Countries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685800"/>
          <a:ext cx="4876800" cy="599389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25600"/>
                <a:gridCol w="1625600"/>
                <a:gridCol w="16256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Countries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Predominant system of finance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Main supplementary system of finance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Finland, Greece, Ireland, Sweden, spain, United kingdom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public: taxation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private voluntary insurance, direct payments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Denmark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public: taxation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direct payments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Austria, Belgium, france, Germany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public: compulsory social insurance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private voluntary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insurance, direct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payments, public taxation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Norway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mixed compulsory social insurance and private voluntary insurance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public taxation, direct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and private voluntary insurance payments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57800" y="685800"/>
            <a:ext cx="35052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Health care systems of Asia provide very limited financial risk protection.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role of public prepaid schemes such as tax and social health insurance is minimal, and out-of-pocket payment is a major source of financing.</a:t>
            </a:r>
          </a:p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Healthcare Financing in Europe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28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Healthcare Financing in APAC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2514600"/>
            <a:ext cx="6787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Healthcare Resources and Utilization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Healthcare workforce, hospitals and Hospital beds in Europe 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762000"/>
          <a:ext cx="6934200" cy="532790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38276"/>
                <a:gridCol w="1445639"/>
                <a:gridCol w="1120662"/>
                <a:gridCol w="773072"/>
                <a:gridCol w="985812"/>
                <a:gridCol w="970739"/>
              </a:tblGrid>
              <a:tr h="7064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Country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Doctors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Doctors per 1000 population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Nurses per 1000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Hospitals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Hospital beds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Austria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40,912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486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797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63,951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Belgium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41,979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378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1415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363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72,147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Czech Republic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38,983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371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879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357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73,592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Denmark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19,056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340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1540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19,609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Finland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14,369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270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960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380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31,989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France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2,14,558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338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930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4171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418836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Germany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4,51,280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560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1138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2017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668861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Greece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65,973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610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330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337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35000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Hungary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33,769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341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642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167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71343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Ireland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17,278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270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1220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20,477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Netherlands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49,242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291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844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129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79052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Norway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18,414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361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1251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168178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Slovak Republic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16,233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330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111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34,629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Spain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1,84,996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396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528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738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149454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Sweden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37,262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387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26010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  <a:tr h="209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United Kingdom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1,74,698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277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947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NA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189545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28" marR="6842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143000"/>
          <a:ext cx="7619998" cy="417728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59711"/>
                <a:gridCol w="1161353"/>
                <a:gridCol w="1251883"/>
                <a:gridCol w="1251884"/>
                <a:gridCol w="1204569"/>
                <a:gridCol w="990598"/>
              </a:tblGrid>
              <a:tr h="36846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Country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Health care resources and Work Force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1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Doctors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Doctors (per 1000)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Nurses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Hospitals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Hospital Beds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08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Australia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76,326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3.3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3,28,817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2079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90,2031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08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Hong Kong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13,203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45,846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27400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India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7,86,626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0.7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Perpetua" pitchFamily="18" charset="0"/>
                          <a:ea typeface="Calibri"/>
                          <a:cs typeface="Times New Roman" pitchFamily="18" charset="0"/>
                        </a:rPr>
                        <a:t>14,31,000</a:t>
                      </a:r>
                      <a:endParaRPr lang="en-US" sz="1800" dirty="0">
                        <a:latin typeface="Perpetu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12760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5,76,793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Indonesia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74,959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0.3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0.9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2,24,878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Malaysia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26,745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0.9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2.45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56,462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Philippines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4,88,000</a:t>
                      </a:r>
                      <a:endParaRPr lang="en-US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98,393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Thailand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1,62,412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0.65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1.524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1300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13402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Vietnam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60,156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0.65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903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250,000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Healthcare workforce, hospitals and Hospital beds in APAC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524000" y="24384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 The Pharmaceutical System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AutoNum type="romanLcPeriod"/>
            </a:pPr>
            <a:r>
              <a:rPr lang="en-US" sz="2800" b="1" dirty="0" smtClean="0"/>
              <a:t>Pharmaceutical Market</a:t>
            </a:r>
          </a:p>
          <a:p>
            <a:pPr marL="571500" lvl="0" indent="-571500"/>
            <a:endParaRPr lang="en-US" sz="2800" b="1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Market value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2400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Market share</a:t>
            </a:r>
          </a:p>
          <a:p>
            <a:pPr marL="1028700" lvl="1" indent="-571500"/>
            <a:endParaRPr lang="en-US" sz="2400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Drug Sales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2400" dirty="0" smtClean="0"/>
              <a:t>Prescription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2400" dirty="0" smtClean="0"/>
              <a:t>OTC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2400" dirty="0" smtClean="0"/>
              <a:t>Generic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2400" dirty="0" smtClean="0"/>
              <a:t>Patented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2400" dirty="0" smtClean="0"/>
              <a:t>Therapeutic Share</a:t>
            </a:r>
          </a:p>
          <a:p>
            <a:pPr marL="1485900" lvl="2" indent="-571500">
              <a:buFont typeface="Wingdings" pitchFamily="2" charset="2"/>
              <a:buChar char="ü"/>
            </a:pPr>
            <a:endParaRPr lang="en-US" sz="2400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Pharmaceutical Trade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2400" dirty="0" smtClean="0"/>
              <a:t>Imports 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2400" dirty="0" smtClean="0"/>
              <a:t>Exports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584694"/>
          <a:ext cx="8077201" cy="5763054"/>
        </p:xfrm>
        <a:graphic>
          <a:graphicData uri="http://schemas.openxmlformats.org/drawingml/2006/table">
            <a:tbl>
              <a:tblPr/>
              <a:tblGrid>
                <a:gridCol w="1519474"/>
                <a:gridCol w="1359529"/>
                <a:gridCol w="1839362"/>
                <a:gridCol w="1810323"/>
                <a:gridCol w="1548513"/>
              </a:tblGrid>
              <a:tr h="5404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Country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Market value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(US$ billion)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Prescription drug sales (as %of total sales)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OTC sales as % of total sales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4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Patented drug sales as % of total sales.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Generic drug sales as % of total sales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Austria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6.05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67.5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12.6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19.9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Belgium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7.70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78.7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10.6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10.7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Czech Republic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3.66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48.9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33.7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7.4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Denmark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3.58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Finland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3.393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69.1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18.8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12.1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France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3.17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66.5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Germany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52.82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65.8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22.5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11.7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Greece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7.45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68.2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23.3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8.5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Hungary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2.53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49.3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16.7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Ireland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2.77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Netherlands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8.04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23.2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63.7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13.1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Norway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3.363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Slovak Republic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2.20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40.3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41.6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12.1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Spain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31.79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82.9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10.3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6.8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Sweden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5.70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75.6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15.1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9.3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United Kingdom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36.15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59.5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24.8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15.7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Pharmaceutical Market value , 2013 European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227038"/>
          <a:ext cx="8796095" cy="387836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71596"/>
                <a:gridCol w="895404"/>
                <a:gridCol w="2133600"/>
                <a:gridCol w="2133600"/>
                <a:gridCol w="1861895"/>
              </a:tblGrid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Country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Market value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Prescription drug sales (as % of total sales)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OTC sales as % of total sales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Patented drug sales as % of total sales.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Generic drug sales as % of total sales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  Australia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23.4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67.5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19.9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Hong Kong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1.33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24.8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15.7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India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15.4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8.7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75.9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14.4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Indonesia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6.123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19.3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39.7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Malaysia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2.11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40.3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52.7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Philippines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32.7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29.3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Thailand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4.69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30.1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50.3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19.6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Vietnam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3.30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22.3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51.2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26.4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Pharmaceutical Market value , 2013 European  Countries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334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APAC has a low market value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486400" y="5334000"/>
            <a:ext cx="2362200" cy="685800"/>
          </a:xfrm>
          <a:prstGeom prst="wedgeRoundRectCallout">
            <a:avLst>
              <a:gd name="adj1" fmla="val -40757"/>
              <a:gd name="adj2" fmla="val -2963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India has a high generic drug market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5486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ZS ASSOCIATES INDIA PVT. LTD</a:t>
            </a:r>
          </a:p>
          <a:p>
            <a:endParaRPr lang="en-US" sz="2800" b="1" u="sng" dirty="0" smtClean="0"/>
          </a:p>
          <a:p>
            <a:r>
              <a:rPr lang="en-US" sz="2800" b="1" u="sng" dirty="0" smtClean="0"/>
              <a:t>About</a:t>
            </a:r>
          </a:p>
          <a:p>
            <a:endParaRPr lang="en-US" sz="2800" b="1" u="sng" dirty="0" smtClean="0"/>
          </a:p>
          <a:p>
            <a:pPr marL="290513" indent="-290513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 ZS Associates is a Global professional services firm</a:t>
            </a:r>
          </a:p>
          <a:p>
            <a:pPr marL="290513" indent="-290513"/>
            <a:endParaRPr lang="en-US" sz="2800" dirty="0" smtClean="0"/>
          </a:p>
          <a:p>
            <a:pPr marL="290513" indent="-290513"/>
            <a:endParaRPr lang="en-US" sz="2800" dirty="0" smtClean="0"/>
          </a:p>
          <a:p>
            <a:pPr marL="290513" indent="-290513">
              <a:buFont typeface="Arial" pitchFamily="34" charset="0"/>
              <a:buChar char="•"/>
            </a:pPr>
            <a:r>
              <a:rPr lang="en-US" sz="2800" dirty="0" smtClean="0"/>
              <a:t> Z and S</a:t>
            </a:r>
          </a:p>
          <a:p>
            <a:pPr marL="290513" indent="-290513">
              <a:buFont typeface="Arial" pitchFamily="34" charset="0"/>
              <a:buChar char="•"/>
            </a:pPr>
            <a:endParaRPr lang="en-US" sz="2800" dirty="0" smtClean="0"/>
          </a:p>
          <a:p>
            <a:pPr marL="290513" indent="-290513">
              <a:buFont typeface="Arial" pitchFamily="34" charset="0"/>
              <a:buChar char="•"/>
            </a:pPr>
            <a:endParaRPr lang="en-US" sz="2800" dirty="0" smtClean="0"/>
          </a:p>
          <a:p>
            <a:pPr marL="290513" indent="-290513">
              <a:buFont typeface="Arial" pitchFamily="34" charset="0"/>
              <a:buChar char="•"/>
            </a:pPr>
            <a:endParaRPr lang="en-US" sz="2800" dirty="0" smtClean="0"/>
          </a:p>
          <a:p>
            <a:pPr marL="290513" indent="-290513">
              <a:buFont typeface="Arial" pitchFamily="34" charset="0"/>
              <a:buChar char="•"/>
            </a:pPr>
            <a:r>
              <a:rPr lang="en-US" sz="2800" dirty="0" smtClean="0"/>
              <a:t> Global Presence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1026" name="Picture 2" descr="https://media.licdn.com/mpr/mpr/p/8/005/045/2b2/2b05e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838200"/>
            <a:ext cx="3200400" cy="1752600"/>
          </a:xfrm>
          <a:prstGeom prst="rect">
            <a:avLst/>
          </a:prstGeom>
          <a:noFill/>
        </p:spPr>
      </p:pic>
      <p:pic>
        <p:nvPicPr>
          <p:cNvPr id="3" name="Picture 2" descr="http://ecx.images-amazon.com/images/I/61pvzymvOaL._UX25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1447800" cy="1371600"/>
          </a:xfrm>
          <a:prstGeom prst="rect">
            <a:avLst/>
          </a:prstGeom>
          <a:noFill/>
        </p:spPr>
      </p:pic>
      <p:pic>
        <p:nvPicPr>
          <p:cNvPr id="1028" name="Picture 4" descr="http://ecx.images-amazon.com/images/I/71+b1Vqkg4L._UX250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1" y="2819400"/>
            <a:ext cx="1447799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4191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Andy </a:t>
            </a:r>
            <a:r>
              <a:rPr lang="en-US" dirty="0" err="1" smtClean="0"/>
              <a:t>Zoltner</a:t>
            </a:r>
            <a:r>
              <a:rPr lang="en-US" dirty="0" smtClean="0"/>
              <a:t>                            </a:t>
            </a:r>
            <a:r>
              <a:rPr lang="en-US" dirty="0" err="1" smtClean="0"/>
              <a:t>Prabha</a:t>
            </a:r>
            <a:r>
              <a:rPr lang="en-US" dirty="0" smtClean="0"/>
              <a:t> </a:t>
            </a:r>
            <a:r>
              <a:rPr lang="en-US" dirty="0" err="1" smtClean="0"/>
              <a:t>Sinha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 l="28750" t="28000" r="11250" b="14000"/>
          <a:stretch>
            <a:fillRect/>
          </a:stretch>
        </p:blipFill>
        <p:spPr bwMode="auto">
          <a:xfrm>
            <a:off x="4038600" y="4800600"/>
            <a:ext cx="464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http://www.proactiveinvestors.com/genera/img/companies/news/approved_350_4e2d797d2b2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28600"/>
            <a:ext cx="1981200" cy="198686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9600" y="23878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/>
            <a:r>
              <a:rPr lang="en-US" sz="2800" b="1" dirty="0" smtClean="0"/>
              <a:t>ii.   Pharmaceutical Approval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990601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Registration and grant of  Market Authorization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4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General process of drug Approval includes:</a:t>
            </a:r>
          </a:p>
          <a:p>
            <a:pPr marL="692150" lvl="1" indent="-234950">
              <a:buFont typeface="Wingdings" pitchFamily="2" charset="2"/>
              <a:buChar char="ü"/>
            </a:pPr>
            <a:endParaRPr lang="en-US" sz="2400" dirty="0" smtClean="0"/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/>
              <a:t>Evaluating safety and efficacy data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/>
              <a:t>Evaluation of the dossier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/>
              <a:t> Licensing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/>
              <a:t>Inspecting manufacturing facilities and distribution channels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/>
              <a:t>Monitoring drug adverse reactions for investigational and marketed drugs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/>
              <a:t>Controlling drug promotion and advertising.</a:t>
            </a:r>
          </a:p>
        </p:txBody>
      </p:sp>
      <p:sp>
        <p:nvSpPr>
          <p:cNvPr id="53253" name="AutoShape 5" descr="http://images.medicaldaily.com/sites/medicaldaily.com/files/2014/01/21/fda-drug-approv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5" name="AutoShape 7" descr="http://images.medicaldaily.com/sites/medicaldaily.com/files/2014/01/21/fda-drug-approv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90600" y="1447800"/>
            <a:ext cx="7924800" cy="2362200"/>
          </a:xfrm>
          <a:prstGeom prst="round2Diag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654076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National Approval Procedure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This procedure is used whenever a company wants to commercialize a product in only one EU Member State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The National procedure is specific to each country </a:t>
            </a:r>
            <a:r>
              <a:rPr lang="en-US" sz="2000" dirty="0" err="1" smtClean="0"/>
              <a:t>i.e</a:t>
            </a:r>
            <a:r>
              <a:rPr lang="en-US" sz="2000" dirty="0" smtClean="0"/>
              <a:t>; each country within the EU has its own procedures for authorizing a marketing application for a new drug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A national market authorization is valid for five years</a:t>
            </a:r>
          </a:p>
          <a:p>
            <a:endParaRPr lang="en-US" sz="2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914400" y="3886200"/>
            <a:ext cx="8001000" cy="2667000"/>
          </a:xfrm>
          <a:prstGeom prst="round2Diag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dirty="0" smtClean="0"/>
              <a:t> </a:t>
            </a:r>
            <a:r>
              <a:rPr lang="en-US" sz="2400" b="1" dirty="0" smtClean="0"/>
              <a:t>The Centralized Procedure 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Europe wide authorization procedure, conducted by EMA’s Committee for Human Medicinal Products (CHMP), an organism containing representatives of all Member states, EEA members, patient organizations and health professionals.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Two member states are first selected, a </a:t>
            </a:r>
            <a:r>
              <a:rPr lang="en-US" sz="2000" dirty="0" err="1" smtClean="0"/>
              <a:t>rapporteur</a:t>
            </a:r>
            <a:r>
              <a:rPr lang="en-US" sz="2000" dirty="0" smtClean="0"/>
              <a:t> and a co-</a:t>
            </a:r>
            <a:r>
              <a:rPr lang="en-US" sz="2000" dirty="0" err="1" smtClean="0"/>
              <a:t>rapporteur</a:t>
            </a:r>
            <a:r>
              <a:rPr lang="en-US" sz="2000" dirty="0" smtClean="0"/>
              <a:t>. These two member states will be responsible for the creation of an evaluation report that will be assessed by the CHMP</a:t>
            </a:r>
          </a:p>
          <a:p>
            <a:pPr algn="ctr"/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676400"/>
            <a:ext cx="609600" cy="4876800"/>
            <a:chOff x="228600" y="838200"/>
            <a:chExt cx="609600" cy="5715000"/>
          </a:xfrm>
        </p:grpSpPr>
        <p:sp>
          <p:nvSpPr>
            <p:cNvPr id="6" name="Rectangle 5"/>
            <p:cNvSpPr/>
            <p:nvPr/>
          </p:nvSpPr>
          <p:spPr>
            <a:xfrm>
              <a:off x="381000" y="838200"/>
              <a:ext cx="381000" cy="5715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1731169"/>
              <a:ext cx="609600" cy="762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419600"/>
              <a:ext cx="609600" cy="762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152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The Pharmaceutical approval process in European countries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Four processes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990600" y="457200"/>
            <a:ext cx="7924800" cy="2209800"/>
          </a:xfrm>
          <a:prstGeom prst="round2Diag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/>
              <a:t>The Mutual Recognition Procedure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This procedure requires the drug to already be approved in a member state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This procedure is based on the principle that a Marketing authorization and evaluation in one Member States (the so-called concerned Member States)ought to recognize the competent authorities of the other member states,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914400" y="2819400"/>
            <a:ext cx="8001000" cy="3657600"/>
          </a:xfrm>
          <a:prstGeom prst="round2Diag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000" dirty="0" smtClean="0"/>
          </a:p>
          <a:p>
            <a:pPr lvl="0"/>
            <a:r>
              <a:rPr lang="en-US" sz="2000" b="1" dirty="0" smtClean="0"/>
              <a:t>        </a:t>
            </a:r>
            <a:r>
              <a:rPr lang="en-US" sz="2400" b="1" dirty="0" smtClean="0"/>
              <a:t>Decentralized Procedure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The decentralized procedure works in a similar way as the mutual recognition one, except here the medicinal product in question has not yet received a marketing authorization in any Member State at the time of application.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Like the MRP, a reference member state is chosen, which will evaluate the MAA.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The remaining member states then proceed to give their opinion on the evaluation.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If all concerned member states agree on the evaluation by the reference member state, the drug will be approved and allowed for sale in those countries(</a:t>
            </a:r>
            <a:r>
              <a:rPr lang="en-US" sz="2000" u="sng" dirty="0" smtClean="0">
                <a:hlinkClick r:id="rId2" tooltip="Comission, 2013 #138"/>
              </a:rPr>
              <a:t>14</a:t>
            </a:r>
            <a:r>
              <a:rPr lang="en-US" sz="2000" dirty="0" smtClean="0"/>
              <a:t>). If a member state disagrees, the Co-ordination Group for Mutual Recognition and Decentralized Procedures will, like in the MRP, play a referee role 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381000"/>
            <a:ext cx="609600" cy="6096000"/>
            <a:chOff x="228600" y="838200"/>
            <a:chExt cx="6096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381000" y="838200"/>
              <a:ext cx="381000" cy="5715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" y="1600200"/>
              <a:ext cx="609600" cy="762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4419600"/>
              <a:ext cx="609600" cy="762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Pharmaceutical Approval Processes in various European countries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588260"/>
          <a:ext cx="8382000" cy="601220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66682"/>
                <a:gridCol w="2971233"/>
                <a:gridCol w="4144085"/>
              </a:tblGrid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Country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Approval Process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Approving Authority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Austria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Centralized, National, MCP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Austrian Federal Office for safety in Healthcare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Belgium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Centralized, National, MCP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Federal Agency for Medicine and Healthcare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521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Czech Republic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Any of the four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State Institute of Drug Control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Denmark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Any of the four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Danish health and Medicine Authority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Finland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Any of the four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Finish Medicine Agency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France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Any of the four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National Drug Regulatory Body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521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Germany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Any of the four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Federal institute for drugs and medicinal devices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537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Greece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National procedure (lengthy) or EU procedures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National Pharmaceutical organization (EOF)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Hungary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National Procedure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National institute for Pharmacy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Ireland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Any of the </a:t>
                      </a:r>
                      <a:r>
                        <a:rPr lang="en-US" sz="1600" dirty="0" smtClean="0"/>
                        <a:t>four </a:t>
                      </a:r>
                      <a:r>
                        <a:rPr lang="en-US" sz="1600" dirty="0"/>
                        <a:t>procedures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Health Product Regulatory Authority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Netherland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National, Centralized and MCP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Medicine evaluation Board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Norway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Centralized or MRP (EEA)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Norwegian Medicine Agency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521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Slovak Republic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National ,centralized, the MRP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Medicine Evaluation Board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Spain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Any of the four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Spanish Medicine and Health Product Agency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26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Sweden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Centralized procedure or MRP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Medical product Agency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  <a:tr h="521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UK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Any of the four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Medicines and Healthcare products Regulatory </a:t>
                      </a:r>
                      <a:r>
                        <a:rPr lang="en-US" sz="1600" dirty="0" smtClean="0"/>
                        <a:t>Agency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1" marR="4932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700622"/>
          <a:ext cx="8534399" cy="592877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41367"/>
                <a:gridCol w="1396538"/>
                <a:gridCol w="5896494"/>
              </a:tblGrid>
              <a:tr h="584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Country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Approving Authority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Approval Procedure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</a:tr>
              <a:tr h="1029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Malaysia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Drug Control Authority (DCA)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Three staged Process: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dirty="0"/>
                        <a:t>Preliminary Screening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dirty="0"/>
                        <a:t>Laboratory Testing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dirty="0"/>
                        <a:t>Dossier evaluation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</a:tr>
              <a:tr h="1543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Thailand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Thai Food and Drug Administration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Drug Approval is a combination of two separate stepped processes: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dirty="0"/>
                        <a:t>Market Authorization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dirty="0"/>
                        <a:t>Drug Registration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A drug is first granted a conditional Approval for two year for its safety monitoring fulfilling which it qualifies for unconditional approval.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</a:tr>
              <a:tr h="1029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Vietnam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Drug Administration Vietnam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The process involve  pre submission preparation, manufacture sign on dossier, submission of dossier, Dossier evaluation.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</a:tr>
              <a:tr h="881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Hong Kong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Pharmacy and Poisons Board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The process relies reviewing the application on the basis of safety, efficacy and quality.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152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Pharmaceutical Approval Processes in Asia Pacific countries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228600"/>
          <a:ext cx="8686800" cy="60739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66800"/>
                <a:gridCol w="1828800"/>
                <a:gridCol w="5791200"/>
              </a:tblGrid>
              <a:tr h="2265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Indonesia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National </a:t>
                      </a:r>
                      <a:r>
                        <a:rPr lang="en-US" sz="1800" dirty="0"/>
                        <a:t>Agency for Drug and Food Control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Two stepped procedure: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Pre registration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dirty="0"/>
                        <a:t>Screening of drug registration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dirty="0"/>
                        <a:t>Determination of registration category and evaluation path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Registration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dirty="0"/>
                        <a:t>Issuance of head of agency submission letter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dirty="0"/>
                        <a:t>Drug registration application and dossier submission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dirty="0"/>
                        <a:t>Dossier evaluation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</a:tr>
              <a:tr h="1618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India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Central Drug Standard Control Organization (CDSCO)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Submission of application to Investigation New drug (IND)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Examination and review by New Drug Division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Recommendations from Drug Controller General of India (DCGI)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Licensing by CDSCO and DGCI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</a:tr>
              <a:tr h="97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Australia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Therapeutic goods Administration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Submission of application to TGA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Premarket evaluation, quality, safety and efficacy.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Price assessment and inclusion in PBS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</a:tr>
              <a:tr h="960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Phillipines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Food and Drug Administration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Issue of LTO (License to Operate) by FDA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/>
                        <a:t>Registration of Drug by the Center for Drug Regulation and Research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64" marR="2996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http://images.medicaldaily.com/sites/medicaldaily.com/files/2014/01/21/fda-drug-approv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6096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pharmaceutical pricing refers to determining the selling price of the drugs at various stages.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Pricing </a:t>
            </a:r>
            <a:r>
              <a:rPr lang="en-US" sz="2400" dirty="0" err="1" smtClean="0"/>
              <a:t>startegies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5E263E"/>
                </a:solidFill>
              </a:rPr>
              <a:t>   </a:t>
            </a:r>
            <a:r>
              <a:rPr lang="en-US" sz="2400" dirty="0" smtClean="0">
                <a:solidFill>
                  <a:srgbClr val="4A1B1A"/>
                </a:solidFill>
              </a:rPr>
              <a:t>Free Pricing</a:t>
            </a:r>
          </a:p>
          <a:p>
            <a:pPr lvl="1"/>
            <a:endParaRPr lang="en-US" sz="2400" dirty="0" smtClean="0">
              <a:solidFill>
                <a:srgbClr val="4A1B1A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A1B1A"/>
                </a:solidFill>
              </a:rPr>
              <a:t>   Price Negotiation</a:t>
            </a:r>
          </a:p>
          <a:p>
            <a:pPr lvl="1"/>
            <a:endParaRPr lang="en-US" sz="2400" dirty="0" smtClean="0">
              <a:solidFill>
                <a:srgbClr val="4A1B1A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A1B1A"/>
                </a:solidFill>
              </a:rPr>
              <a:t>   External Referencing</a:t>
            </a:r>
          </a:p>
          <a:p>
            <a:pPr lvl="1"/>
            <a:endParaRPr lang="en-US" sz="2400" dirty="0" smtClean="0">
              <a:solidFill>
                <a:srgbClr val="4A1B1A"/>
              </a:solidFill>
            </a:endParaRPr>
          </a:p>
          <a:p>
            <a:pPr lvl="2"/>
            <a:r>
              <a:rPr lang="en-US" sz="2400" dirty="0" smtClean="0"/>
              <a:t>The practice of using the price(s) of a medicinal product in one or several countries in order to derive a benchmark or reference price for the purposes of setting or negotiating the price of the product in a given country.</a:t>
            </a:r>
          </a:p>
          <a:p>
            <a:pPr lvl="2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23878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/>
            <a:r>
              <a:rPr lang="en-US" sz="2800" b="1" dirty="0" smtClean="0"/>
              <a:t>ii.   Pharmaceutical Pricing Regime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458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Internal Referencing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Describes the practice of setting the price to be paid by public payers by comparing prices of equivalent or similar products in a chemical, pharmacological or therapeutic group. The ‘reference price’ applies to all pharmaceuticals within the corresponding group of products. </a:t>
            </a:r>
          </a:p>
          <a:p>
            <a:pPr lvl="1"/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Profit control</a:t>
            </a:r>
          </a:p>
          <a:p>
            <a:pPr lvl="1">
              <a:buFont typeface="Wingdings" pitchFamily="2" charset="2"/>
              <a:buChar char="ü"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2400" dirty="0" smtClean="0"/>
              <a:t>Describes a profit framework which is negotiated periodically between the Department of Health and the pharmaceutical industry (Pharmaceutical Price Regulation Scheme, PPRS)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endParaRPr lang="en-US" sz="2400" dirty="0" smtClean="0"/>
          </a:p>
          <a:p>
            <a:pPr marL="692150" lvl="2" indent="2222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1" y="873804"/>
          <a:ext cx="8839200" cy="546108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38199"/>
                <a:gridCol w="1624938"/>
                <a:gridCol w="1346863"/>
                <a:gridCol w="1371600"/>
                <a:gridCol w="838200"/>
                <a:gridCol w="1102767"/>
                <a:gridCol w="649833"/>
                <a:gridCol w="1066800"/>
              </a:tblGrid>
              <a:tr h="908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Pricing techniques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Free Pricing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External Referencing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Internal Referencing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Cost plus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Negotiations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Profit capping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Others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4514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/>
                        <a:t>Countrie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UK (non reimbursable drugs), Sweden (inpatient drugs), Spain (Out patient drugs), Slovak (reimbursable drugs), Austria, Belgium, </a:t>
                      </a:r>
                      <a:r>
                        <a:rPr lang="en-US" sz="1800" dirty="0" err="1" smtClean="0"/>
                        <a:t>Hunagary</a:t>
                      </a:r>
                      <a:r>
                        <a:rPr lang="en-US" sz="1800" dirty="0" smtClean="0"/>
                        <a:t>  (for  non reimbursable), France (non reimburse drugs)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Spain, Slovak (non reimbursable drugs), Norway, Netherlands,  Czech </a:t>
                      </a:r>
                      <a:r>
                        <a:rPr lang="en-US" sz="1800" dirty="0" smtClean="0"/>
                        <a:t>Republic</a:t>
                      </a:r>
                      <a:r>
                        <a:rPr lang="en-US" sz="1800" dirty="0"/>
                        <a:t>, Ireland, </a:t>
                      </a:r>
                      <a:r>
                        <a:rPr lang="en-US" sz="1800" dirty="0" smtClean="0"/>
                        <a:t>Hungary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smtClean="0"/>
                        <a:t>Greece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Spain, </a:t>
                      </a:r>
                      <a:r>
                        <a:rPr lang="en-US" sz="1800" dirty="0" smtClean="0"/>
                        <a:t>Germany </a:t>
                      </a:r>
                      <a:r>
                        <a:rPr lang="en-US" sz="1800" dirty="0"/>
                        <a:t>( for therapeutic and generic substitutes)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Spain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France (reimbursable), Germany (drugs with no additional benefits)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Norway (stepped price method for generics), </a:t>
                      </a:r>
                      <a:r>
                        <a:rPr lang="en-US" sz="1800" dirty="0" smtClean="0"/>
                        <a:t>Netherlands</a:t>
                      </a:r>
                      <a:r>
                        <a:rPr lang="en-US" sz="1800" dirty="0"/>
                        <a:t>, Ireland (strict cost saving method). Hungary (for reimbursable)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2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Pricing Techniques in European countries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143000"/>
          <a:ext cx="8534401" cy="41148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050877"/>
                <a:gridCol w="1273793"/>
                <a:gridCol w="1114566"/>
                <a:gridCol w="1194178"/>
                <a:gridCol w="955343"/>
                <a:gridCol w="1273793"/>
                <a:gridCol w="875732"/>
                <a:gridCol w="796119"/>
              </a:tblGrid>
              <a:tr h="2057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Pricing techniques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Free Pricing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External Referencing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Internal Referencing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Cost plus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Negotiations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Profit capping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/>
                        <a:t>Others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2057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Countries (APAC)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Malaysia,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Indonesia (</a:t>
                      </a:r>
                      <a:r>
                        <a:rPr lang="en-US" sz="1800" dirty="0" err="1"/>
                        <a:t>pvt</a:t>
                      </a:r>
                      <a:r>
                        <a:rPr lang="en-US" sz="1800" dirty="0"/>
                        <a:t>. sector medicines), </a:t>
                      </a:r>
                      <a:r>
                        <a:rPr lang="en-US" sz="1800" dirty="0" err="1"/>
                        <a:t>Thiland</a:t>
                      </a:r>
                      <a:r>
                        <a:rPr lang="en-US" sz="1800" dirty="0"/>
                        <a:t>, Vietnam,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India,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Indonesia (public sector medicines)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Philippines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Pricing Techniques in APAC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9118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Services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400" dirty="0" smtClean="0"/>
              <a:t>Serving clients in pharmaceuticals, consumer products, energy, high tech, insurance and medical products.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304800" y="1310640"/>
          <a:ext cx="4343400" cy="387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3886200" y="1676400"/>
            <a:ext cx="838200" cy="381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5400" y="1600200"/>
            <a:ext cx="3810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Knowledge Management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1336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Offers a broad spectrum of business research, presales and other knowledge based services to the clients and internal stake holders</a:t>
            </a:r>
          </a:p>
          <a:p>
            <a:r>
              <a:rPr lang="en-US" sz="2400" dirty="0" smtClean="0"/>
              <a:t>Deep research to bring together a unique combination of  business research, life sciences and clinical experiences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5181600"/>
            <a:ext cx="48006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Knowledge Management Associate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638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Develop and maintain knowledge for the firm.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Organization, dissemination of  external and collective knowledge of the firm to help the project teams and services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Once a regulatory agency has determined the clinical benefit and safety of a product and pricing has been confirmed , a drug manufacturer will typically submit it for evaluation by a payer of some sort.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57200" y="23878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/>
            <a:r>
              <a:rPr lang="en-US" sz="2800" b="1" dirty="0" smtClean="0"/>
              <a:t>iii.   Pharmaceutical Reimbursement Regime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899783"/>
          <a:ext cx="8762999" cy="4939429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762000"/>
                <a:gridCol w="1222466"/>
                <a:gridCol w="1215934"/>
                <a:gridCol w="838200"/>
                <a:gridCol w="1429702"/>
                <a:gridCol w="1234777"/>
                <a:gridCol w="2059920"/>
              </a:tblGrid>
              <a:tr h="1277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Positive list/ negative list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Therapeutic </a:t>
                      </a:r>
                      <a:r>
                        <a:rPr lang="en-US" sz="1600" b="1" dirty="0"/>
                        <a:t>value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cost 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dispensing </a:t>
                      </a:r>
                      <a:r>
                        <a:rPr lang="en-US" sz="1600" b="1" dirty="0"/>
                        <a:t>unit 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(</a:t>
                      </a:r>
                      <a:r>
                        <a:rPr lang="en-US" sz="1600" b="1" dirty="0" smtClean="0"/>
                        <a:t>OPD/IPD or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prescription</a:t>
                      </a:r>
                      <a:r>
                        <a:rPr lang="en-US" sz="1600" b="1" dirty="0"/>
                        <a:t>/ </a:t>
                      </a:r>
                      <a:r>
                        <a:rPr lang="en-US" sz="1600" b="1" dirty="0" smtClean="0"/>
                        <a:t>OTC)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Automatic reimbursement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Any other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152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Europe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Germany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Belgium, Czech republic, Denmark, finland. France, hungary, Norway,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Finland, Ireland, sweden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Czech Republic, Slovak republic (IPD), Spain, UK (NHS),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Greece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Netherland (Based on substitutability/ therapeutic comparability), Norway (duration of a disease), Germany (age)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1294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APAC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Malaysia, Vietnam, hongkong, Thailand, India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Philippines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Vietnam (HOM)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Australia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Phillipines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Ideas, inventions, and creative expressions based on which there is a public willingness to bestow the status of property.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Patent, copyright, trademark,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USTR (United State Trade Representative)  and </a:t>
            </a:r>
            <a:r>
              <a:rPr lang="en-US" sz="2400" dirty="0" err="1" smtClean="0"/>
              <a:t>PhRMA</a:t>
            </a:r>
            <a:r>
              <a:rPr lang="en-US" sz="2400" dirty="0" smtClean="0"/>
              <a:t> (Pharmaceutical Research and Manufacturers of America)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57200" y="23878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/>
            <a:r>
              <a:rPr lang="en-US" sz="2800" b="1" dirty="0" smtClean="0"/>
              <a:t>iii.   Pharmaceutical Intellectual Property  Regime</a:t>
            </a:r>
          </a:p>
        </p:txBody>
      </p:sp>
      <p:sp>
        <p:nvSpPr>
          <p:cNvPr id="5" name="Trapezoid 4"/>
          <p:cNvSpPr/>
          <p:nvPr/>
        </p:nvSpPr>
        <p:spPr>
          <a:xfrm>
            <a:off x="457200" y="3505200"/>
            <a:ext cx="2743200" cy="2667000"/>
          </a:xfrm>
          <a:prstGeom prst="trapezoi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Priority Foreign Country</a:t>
            </a:r>
            <a:endParaRPr lang="en-US" sz="2400" b="1" dirty="0"/>
          </a:p>
        </p:txBody>
      </p:sp>
      <p:sp>
        <p:nvSpPr>
          <p:cNvPr id="6" name="Trapezoid 5"/>
          <p:cNvSpPr/>
          <p:nvPr/>
        </p:nvSpPr>
        <p:spPr>
          <a:xfrm>
            <a:off x="3276600" y="3505200"/>
            <a:ext cx="2743200" cy="2667000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Priority Watch List</a:t>
            </a:r>
            <a:endParaRPr lang="en-US" sz="2400" b="1" dirty="0"/>
          </a:p>
        </p:txBody>
      </p:sp>
      <p:sp>
        <p:nvSpPr>
          <p:cNvPr id="7" name="Trapezoid 6"/>
          <p:cNvSpPr/>
          <p:nvPr/>
        </p:nvSpPr>
        <p:spPr>
          <a:xfrm>
            <a:off x="6096000" y="3505200"/>
            <a:ext cx="2743200" cy="2667000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Watch List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914400"/>
          <a:ext cx="8458200" cy="2971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39692"/>
                <a:gridCol w="1206017"/>
                <a:gridCol w="2251232"/>
                <a:gridCol w="2331632"/>
                <a:gridCol w="1929627"/>
              </a:tblGrid>
              <a:tr h="9906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PhRMA</a:t>
                      </a:r>
                      <a:r>
                        <a:rPr lang="en-US" sz="1800" b="1" dirty="0"/>
                        <a:t> Status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Priority Foreign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Country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Priority Watch List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Watch List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0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2014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Europe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Nil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The European Union, Hungary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Finland, Greece, Germany, Spain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0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Asia Pacific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India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Indonesia, Thailand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Vietnam, Malaysia, Philippines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3992161"/>
          <a:ext cx="8458199" cy="244504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20092"/>
                <a:gridCol w="1125615"/>
                <a:gridCol w="2251232"/>
                <a:gridCol w="2331633"/>
                <a:gridCol w="1929627"/>
              </a:tblGrid>
              <a:tr h="101515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USTR Status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Priority Foreign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Country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Priority Watch List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Watch List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03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2014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Europe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Nil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Nil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Finland, Greece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9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Asia Pacific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Nil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India, Thailand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Vietnam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4026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USTR and </a:t>
            </a:r>
            <a:r>
              <a:rPr lang="en-US" sz="2400" b="1" u="sng" dirty="0" err="1" smtClean="0"/>
              <a:t>PhRMA</a:t>
            </a:r>
            <a:r>
              <a:rPr lang="en-US" sz="2400" b="1" u="sng" dirty="0" smtClean="0"/>
              <a:t> status on  Pharmaceutical IP regime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878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/>
            <a:r>
              <a:rPr lang="en-US" sz="2800" b="1" dirty="0" smtClean="0"/>
              <a:t>iii.   Pharmaceutical Distribution and Marketing Practices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251464"/>
          <a:ext cx="8534400" cy="530173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066800"/>
                <a:gridCol w="1066800"/>
                <a:gridCol w="1219200"/>
                <a:gridCol w="1295400"/>
                <a:gridCol w="1219200"/>
                <a:gridCol w="1371600"/>
                <a:gridCol w="1295400"/>
              </a:tblGrid>
              <a:tr h="96904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Single Channel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Multi-channel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Self dispensing doctors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Pharmacy chain </a:t>
                      </a:r>
                      <a:r>
                        <a:rPr lang="en-US" sz="1800" b="1" dirty="0" err="1"/>
                        <a:t>permisible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Sales by non pharmacies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Internet pharmacies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Direct supply by manufacturers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</a:tr>
              <a:tr h="365581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Sweden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Greece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Finland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Sweden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France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Spain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Czech Republic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Austria,  Netherland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Austria,  finland, france, germany (under certain conditions), Greece, hungary, Ireland (under certain conditions), Spain, Netherlands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Belgium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Denmark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Austria,  belgium, finland, france, germany, Greece, hungary, Ireland, Spain, Sweden, Denmark, Slovakia, ireland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Hungary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germany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</a:tr>
              <a:tr h="4805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India,  philippines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Malaysia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Hong kong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Indonesia, Vietnam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590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Summary  Matrix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28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1" y="849492"/>
          <a:ext cx="8762998" cy="5715773"/>
        </p:xfrm>
        <a:graphic>
          <a:graphicData uri="http://schemas.openxmlformats.org/drawingml/2006/table">
            <a:tbl>
              <a:tblPr/>
              <a:tblGrid>
                <a:gridCol w="857398"/>
                <a:gridCol w="1173043"/>
                <a:gridCol w="1050039"/>
                <a:gridCol w="1111543"/>
                <a:gridCol w="803131"/>
                <a:gridCol w="803131"/>
                <a:gridCol w="907314"/>
                <a:gridCol w="760450"/>
                <a:gridCol w="1296949"/>
              </a:tblGrid>
              <a:tr h="6602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Color 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Interpretation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Healthcare system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Pharmaceutical market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Approval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Pricing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Reimbursement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IP 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Distribution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0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Blue 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Conducive/ Attractive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Funded primarily through public taxation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Higher market value, high growth and potential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All four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Free Pricing, negotiations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Automatic reimbursement, Mandatory Insurance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Non watch list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Direct dispensing.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Self dispensing doctors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204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green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Moderate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Social health insurance,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pvt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. Voluntary insurance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Moderate potential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Mix model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Mixed model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Category specific , Mixed Model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Watch listed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Dominated by a few Wholesalers 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00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Red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Stringent/ Poor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Direct payment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Low market value, high growth and potential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National procedures (EU/ Non EU)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Tight pricing regulations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Strict inclusion criteria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Priority foreign country/ priority watch list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No regulation in distribution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Color Key for Comparison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685800"/>
          <a:ext cx="8610601" cy="5608320"/>
        </p:xfrm>
        <a:graphic>
          <a:graphicData uri="http://schemas.openxmlformats.org/drawingml/2006/table">
            <a:tbl>
              <a:tblPr/>
              <a:tblGrid>
                <a:gridCol w="842256"/>
                <a:gridCol w="1071964"/>
                <a:gridCol w="995398"/>
                <a:gridCol w="1225102"/>
                <a:gridCol w="497698"/>
                <a:gridCol w="1408870"/>
                <a:gridCol w="1249775"/>
                <a:gridCol w="1319538"/>
              </a:tblGrid>
              <a:tr h="444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Healthcare system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Pharmaceutical market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Approval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IP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Pricing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Reimbursement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Distribution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Austria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Compulsory social insuracne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6.05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Centralized, National, MRP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NL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External Price Referencing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Automatic reimbursement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Primarily done by pharmacies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40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Belgium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Compulsory social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insuracne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7.70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Centralized, National, MCP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NL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Free pricing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Strict inclusion criteria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Mostly dispensed through independent pharmacies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74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Czech Republic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Direct payment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3.66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Any of the four</a:t>
                      </a:r>
                    </a:p>
                  </a:txBody>
                  <a:tcPr marL="52658" marR="526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NL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External Referencing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(21 EU countries)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Moderate inclusion criteria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dominated by domestic and regional generic companies,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4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Denmark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Public</a:t>
                      </a:r>
                      <a:r>
                        <a:rPr lang="en-US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: taxation and direct payments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3.58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Any of the four</a:t>
                      </a:r>
                    </a:p>
                  </a:txBody>
                  <a:tcPr marL="52658" marR="526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NL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Free Pricing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Based on expenses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Dominated by three main wholesalers</a:t>
                      </a:r>
                    </a:p>
                  </a:txBody>
                  <a:tcPr marL="52658" marR="52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81000" y="228600"/>
            <a:ext cx="78465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EUROPEAN AND ASIA PACIFIC COUNTRIES HELTHCARE SUMMARY MATRIX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381000"/>
          <a:ext cx="8686799" cy="5791200"/>
        </p:xfrm>
        <a:graphic>
          <a:graphicData uri="http://schemas.openxmlformats.org/drawingml/2006/table">
            <a:tbl>
              <a:tblPr/>
              <a:tblGrid>
                <a:gridCol w="849712"/>
                <a:gridCol w="1081451"/>
                <a:gridCol w="1004205"/>
                <a:gridCol w="1235943"/>
                <a:gridCol w="502102"/>
                <a:gridCol w="1421337"/>
                <a:gridCol w="1260835"/>
                <a:gridCol w="1331214"/>
              </a:tblGrid>
              <a:tr h="1828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Finland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383" marR="6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public: taxation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3.393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36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Any of the four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WL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Reference pricing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Category specific reimbursement rate, moderate to high co payment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Single chain, dominated by two wholesalers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668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383" marR="6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Compulsory social insuracne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3.17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36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Any of the four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WL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Mix of free pricing and negotiation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Reimbursed through mandatory insurance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Multichain system for distribution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668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Germany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383" marR="6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Public </a:t>
                      </a:r>
                      <a:r>
                        <a:rPr lang="en-US" sz="1600" dirty="0" err="1" smtClean="0">
                          <a:latin typeface="+mn-lt"/>
                          <a:ea typeface="Calibri"/>
                          <a:cs typeface="Times New Roman"/>
                        </a:rPr>
                        <a:t>cumpulsory</a:t>
                      </a:r>
                      <a:r>
                        <a:rPr lang="en-US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insurance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52.82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Any of the four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WL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Mix of reference pricing, negotiations and maximum pricing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Runs</a:t>
                      </a:r>
                      <a:r>
                        <a:rPr lang="en-US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a negative list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Manufacture and wholesalers dispense directly to pharmacies 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668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Greece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383" marR="6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public: taxation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7.45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National procedure (lengthy) or EU procedures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WL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External pricing (lowest in EU)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Automatic reimbursement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Manufacturer can supply directly to the hospitals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66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2" y="152401"/>
          <a:ext cx="8610598" cy="6676663"/>
        </p:xfrm>
        <a:graphic>
          <a:graphicData uri="http://schemas.openxmlformats.org/drawingml/2006/table">
            <a:tbl>
              <a:tblPr/>
              <a:tblGrid>
                <a:gridCol w="842257"/>
                <a:gridCol w="1071965"/>
                <a:gridCol w="995396"/>
                <a:gridCol w="1225102"/>
                <a:gridCol w="497697"/>
                <a:gridCol w="1408869"/>
                <a:gridCol w="1249775"/>
                <a:gridCol w="1319537"/>
              </a:tblGrid>
              <a:tr h="1613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Hungary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Mix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of public taxation and SHI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2.53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36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National Procedure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NL</a:t>
                      </a: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Mix of reference pricing, free pricing and profit regulations</a:t>
                      </a: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Negative list</a:t>
                      </a: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Manufactures are allowed to send pharmaceuticals directly to hospitals</a:t>
                      </a: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40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Ireland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public: taxation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2.77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36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Any of the three procedures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NL</a:t>
                      </a: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Internal referencing and strict price cuts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Easy inclusions on list, no or very low co payment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Prior marketing approval not priority</a:t>
                      </a: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13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Netherlands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SHI,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voluntary </a:t>
                      </a:r>
                      <a:r>
                        <a:rPr lang="en-US" sz="16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pvt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insurance and direct payment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8.04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National, Centralized and MRP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NL</a:t>
                      </a: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Max. retail price and external referencing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Strict inclusion criteria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Pharmacies and self dispensing doctors form a major channel</a:t>
                      </a: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09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Norway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mixed compulsory SHI 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 voluntary insurance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3.363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36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Centralized or MRP (EEA)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External Price referencing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Very low co payment</a:t>
                      </a: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Three chains control the wholesalers and dominate pharmacy outlets</a:t>
                      </a:r>
                    </a:p>
                  </a:txBody>
                  <a:tcPr marL="64200" marR="64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-33274"/>
          <a:ext cx="8763001" cy="6729984"/>
        </p:xfrm>
        <a:graphic>
          <a:graphicData uri="http://schemas.openxmlformats.org/drawingml/2006/table">
            <a:tbl>
              <a:tblPr/>
              <a:tblGrid>
                <a:gridCol w="857165"/>
                <a:gridCol w="1090937"/>
                <a:gridCol w="1013014"/>
                <a:gridCol w="1246786"/>
                <a:gridCol w="506506"/>
                <a:gridCol w="1433804"/>
                <a:gridCol w="1271896"/>
                <a:gridCol w="1342893"/>
              </a:tblGrid>
              <a:tr h="1879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Slovak Republic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Direct payment/ SHI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2.20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National ,centralized, the MRP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NL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Mix of free pricing and external referencing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Category specific reimbursement rate, moderate to high co payment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Dominated by wholesalers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50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Spain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public: taxation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31.79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Any of the four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NL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Mix of free pricing, External referencing ,Internal  referencing, Cost plus referencing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Category specific reimbursement rate, moderate to high co payment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Multichannel distribution system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38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Sweden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public: taxation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5.70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Centralized procedure or MRP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NL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Free pricing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Strict inclusion criteria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Single and double channel distribution system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6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UK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NHS on public taxation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36.15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Any of the four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Free pricng,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negotiations and profit control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Reimbursed under NHS</a:t>
                      </a: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Direct to pharmacy model permissible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8" marR="6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600200"/>
            <a:ext cx="88392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609600"/>
            <a:ext cx="792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Organization Profile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Dissertation Project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Objectives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Methodology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Framework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Findings and Analysis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Conclusion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399" y="533400"/>
          <a:ext cx="8763002" cy="5437886"/>
        </p:xfrm>
        <a:graphic>
          <a:graphicData uri="http://schemas.openxmlformats.org/drawingml/2006/table">
            <a:tbl>
              <a:tblPr/>
              <a:tblGrid>
                <a:gridCol w="857163"/>
                <a:gridCol w="1090938"/>
                <a:gridCol w="584431"/>
                <a:gridCol w="1675369"/>
                <a:gridCol w="584431"/>
                <a:gridCol w="1355880"/>
                <a:gridCol w="1271896"/>
                <a:gridCol w="1342894"/>
              </a:tblGrid>
              <a:tr h="2121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Australia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public: taxation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23.4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Non EU National Procedure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Cost plus, reference pricing, and weighted average monthly method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Automatic reimbursement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Wholesale market dominated by three players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06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Hong Kong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Direct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paument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shi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1.33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Non EU National Procedure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NL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Unregulated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Essential drug list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Patented and generic drugs are mainly distributed directly to hospitals, clinics or other institutions.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09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Direct payment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15.4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Non EU National Procedure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PFC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Regulated by capping industry profit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NELM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highly fragmented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1" y="152400"/>
          <a:ext cx="8534399" cy="5573768"/>
        </p:xfrm>
        <a:graphic>
          <a:graphicData uri="http://schemas.openxmlformats.org/drawingml/2006/table">
            <a:tbl>
              <a:tblPr/>
              <a:tblGrid>
                <a:gridCol w="834802"/>
                <a:gridCol w="803802"/>
                <a:gridCol w="614477"/>
                <a:gridCol w="1433779"/>
                <a:gridCol w="980453"/>
                <a:gridCol w="1320509"/>
                <a:gridCol w="1238716"/>
                <a:gridCol w="1307861"/>
              </a:tblGrid>
              <a:tr h="2489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6.123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Non EU National Procedure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PWL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Private sector unregulated.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Others high profit margin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Essential drug list, under strict price control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Single chain,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drug 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stores, Plantations, doctors,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grocery,pedolars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, general stores and hospitals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4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Malaysia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2.11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Non EU National Procedure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WL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Free pricing in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pvt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Public prices by govt.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Drug formulary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30% of the pharmaceuticals are distributed by pharmacies. A further 26% and 19% are distributed by physicians and government hospitals, respectively.  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228599"/>
          <a:ext cx="8229601" cy="5836025"/>
        </p:xfrm>
        <a:graphic>
          <a:graphicData uri="http://schemas.openxmlformats.org/drawingml/2006/table">
            <a:tbl>
              <a:tblPr/>
              <a:tblGrid>
                <a:gridCol w="804988"/>
                <a:gridCol w="1024533"/>
                <a:gridCol w="548857"/>
                <a:gridCol w="1573390"/>
                <a:gridCol w="548857"/>
                <a:gridCol w="1273348"/>
                <a:gridCol w="1194476"/>
                <a:gridCol w="1261152"/>
              </a:tblGrid>
              <a:tr h="1416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Philippines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Direct payment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3.5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Non EU National Procedure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WL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Very strict regulations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Essential Medicine List, strict inclusion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Wholesalers and importers are the major distributors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668"/>
                    </a:solidFill>
                  </a:tcPr>
                </a:tc>
              </a:tr>
              <a:tr h="3003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Thialand 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Mix of social Health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4.69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Non EU National Procedure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PWL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 price control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National essential drug list, strict inclusion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The GPO (Government Pharmaceutical Organization), supplies about 1000 products to over 10,000 facilities 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16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Vietnam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Direct payment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3.30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Non EU National Procedure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WL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Highly regulated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Reimbursement list and SHI</a:t>
                      </a: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Distribution is conducted through two channels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86" marR="22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33471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THANK  YOU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838200"/>
            <a:ext cx="4800600" cy="304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Comparative Analysis of European and Asia Pacific Healthcare systems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r>
              <a:rPr lang="en-US" sz="2400" dirty="0" smtClean="0"/>
              <a:t>The countries included in the study are: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European Region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Austria, Belgium, Czech Republic, Denmark, Finland, France, Germany, Greece, Ireland, Hungary, Norway and Slovakia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Asia Pacific Region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Australia, India, Vietnam, Hong Kong, Philippines, Indonesia </a:t>
            </a:r>
            <a:r>
              <a:rPr lang="en-US" sz="2400" dirty="0" err="1" smtClean="0"/>
              <a:t>andMalaysia</a:t>
            </a:r>
            <a:endParaRPr lang="en-US" sz="2400" dirty="0" smtClean="0"/>
          </a:p>
          <a:p>
            <a:pPr algn="ctr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52400" y="2514600"/>
            <a:ext cx="88392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792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Organization Profile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Dissertation Project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b="1" dirty="0" smtClean="0"/>
              <a:t>Objectives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Methodology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Framework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 Findings and Analysis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Conclusion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3.gehealthcare.com/~/media/images/globalgateway/aanz.png?h=114&amp;la=en&amp;mh=114&amp;mw=209&amp;w=2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79249"/>
            <a:ext cx="8686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General Objective</a:t>
            </a:r>
          </a:p>
          <a:p>
            <a:endParaRPr lang="en-US" sz="2800" u="sng" dirty="0" smtClean="0"/>
          </a:p>
          <a:p>
            <a:r>
              <a:rPr lang="en-US" sz="2400" dirty="0" smtClean="0"/>
              <a:t>To compare the healthcare system of European and Asia Pacific countries.</a:t>
            </a:r>
          </a:p>
          <a:p>
            <a:endParaRPr lang="en-US" sz="2400" dirty="0" smtClean="0"/>
          </a:p>
          <a:p>
            <a:r>
              <a:rPr lang="en-US" sz="2800" b="1" u="sng" dirty="0" smtClean="0"/>
              <a:t>Specific Objectives</a:t>
            </a:r>
          </a:p>
          <a:p>
            <a:endParaRPr lang="en-US" sz="2800" u="sng" dirty="0" smtClean="0"/>
          </a:p>
          <a:p>
            <a:pPr marL="571500" lvl="0" indent="-571500">
              <a:buFont typeface="+mj-lt"/>
              <a:buAutoNum type="romanUcPeriod"/>
            </a:pPr>
            <a:r>
              <a:rPr lang="en-US" sz="2400" dirty="0" smtClean="0"/>
              <a:t>To study the healthcare and pharmaceutical system of the European countries.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400" dirty="0" smtClean="0"/>
              <a:t>To compare the healthcare and pharmaceutical structure within Europe.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400" dirty="0" smtClean="0"/>
              <a:t>To study the healthcare and pharmaceutical system of the Asia Pacific countries.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400" dirty="0" smtClean="0"/>
              <a:t>To compare the healthcare and pharmaceutical structure within Asia Pacific.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400" dirty="0" smtClean="0"/>
              <a:t>To understand the entry and exit barriers for a pharmaceutical companies, while exploring the business opportunity in European union as well as Asia Pacific countries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1077</TotalTime>
  <Words>4462</Words>
  <Application>Microsoft Office PowerPoint</Application>
  <PresentationFormat>On-screen Show (4:3)</PresentationFormat>
  <Paragraphs>1336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Equity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Dissertation Presentation  in reward for  Post Graduate Diploma in Health and Hospital Management Submitted by: Nidhi Khatura PG/13/040</dc:title>
  <dc:creator>COMPAQ</dc:creator>
  <cp:lastModifiedBy>COMPAQ</cp:lastModifiedBy>
  <cp:revision>132</cp:revision>
  <dcterms:created xsi:type="dcterms:W3CDTF">2015-05-15T10:12:46Z</dcterms:created>
  <dcterms:modified xsi:type="dcterms:W3CDTF">2015-05-31T06:35:26Z</dcterms:modified>
</cp:coreProperties>
</file>