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4" r:id="rId5"/>
    <p:sldId id="273" r:id="rId6"/>
    <p:sldId id="262" r:id="rId7"/>
    <p:sldId id="261" r:id="rId8"/>
    <p:sldId id="263" r:id="rId9"/>
    <p:sldId id="264" r:id="rId10"/>
    <p:sldId id="265" r:id="rId11"/>
    <p:sldId id="277" r:id="rId12"/>
    <p:sldId id="266" r:id="rId13"/>
    <p:sldId id="278" r:id="rId14"/>
    <p:sldId id="279" r:id="rId15"/>
    <p:sldId id="280" r:id="rId16"/>
    <p:sldId id="281" r:id="rId17"/>
    <p:sldId id="282" r:id="rId18"/>
    <p:sldId id="267" r:id="rId19"/>
    <p:sldId id="268" r:id="rId20"/>
    <p:sldId id="269" r:id="rId21"/>
    <p:sldId id="270" r:id="rId22"/>
    <p:sldId id="272" r:id="rId23"/>
    <p:sldId id="271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rima\Desktop\edited\reson%20for%20us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rima\Desktop\edited\reson%20fo%20never%20usin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rima\Desktop\New%20folder\crosstab\cross%20educ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rima\Desktop\New%20folder\crosstab\cross%20age%20n%20awarenes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rima\Desktop\New%20folder\crosstab\cross%20delv%20place%20n%20know%20of%20ctv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rima\Desktop\New%20folder\crosstab\cross%20marriage%20ag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rima\Desktop\edited\%20reson%20of%20FP%20in%20me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title>
      <c:tx>
        <c:rich>
          <a:bodyPr/>
          <a:lstStyle/>
          <a:p>
            <a:pPr>
              <a:defRPr lang="en-IN"/>
            </a:pPr>
            <a:r>
              <a:rPr lang="en-IN" sz="1400"/>
              <a:t>Reason</a:t>
            </a:r>
            <a:r>
              <a:rPr lang="en-IN" sz="1400" baseline="0"/>
              <a:t> for using currently FP method </a:t>
            </a:r>
            <a:endParaRPr lang="en-IN" sz="1400"/>
          </a:p>
        </c:rich>
      </c:tx>
      <c:layout>
        <c:manualLayout>
          <c:xMode val="edge"/>
          <c:yMode val="edge"/>
          <c:x val="0.28386627641610029"/>
          <c:y val="8.573507264624925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459319758396928E-2"/>
          <c:y val="0.2266637503645377"/>
          <c:w val="0.90540680241603111"/>
          <c:h val="0.75079286964129721"/>
        </c:manualLayout>
      </c:layout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41693181410932056"/>
                  <c:y val="2.298082531350248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Sheet1!$B$32:$B$34</c:f>
              <c:strCache>
                <c:ptCount val="3"/>
                <c:pt idx="0">
                  <c:v>3, do not want to have children</c:v>
                </c:pt>
                <c:pt idx="1">
                  <c:v>4, for spacing</c:v>
                </c:pt>
                <c:pt idx="2">
                  <c:v>5 ,easy to use</c:v>
                </c:pt>
              </c:strCache>
            </c:strRef>
          </c:cat>
          <c:val>
            <c:numRef>
              <c:f>Sheet1!$C$32:$C$34</c:f>
              <c:numCache>
                <c:formatCode>###0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IN"/>
            </a:pPr>
            <a:r>
              <a:rPr lang="en-IN" sz="1400"/>
              <a:t>Reason</a:t>
            </a:r>
            <a:r>
              <a:rPr lang="en-IN" sz="1400" baseline="0"/>
              <a:t> for never using contraception</a:t>
            </a:r>
            <a:endParaRPr lang="en-IN"/>
          </a:p>
        </c:rich>
      </c:tx>
      <c:layout>
        <c:manualLayout>
          <c:xMode val="edge"/>
          <c:yMode val="edge"/>
          <c:x val="0.4629599766308421"/>
          <c:y val="0.1313918979644377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Sheet1!$B$32:$B$34</c:f>
              <c:strCache>
                <c:ptCount val="3"/>
                <c:pt idx="0">
                  <c:v>1 (side effects)</c:v>
                </c:pt>
                <c:pt idx="1">
                  <c:v>3 (not aware regarding contraception)</c:v>
                </c:pt>
                <c:pt idx="2">
                  <c:v>5 (misconceptions)</c:v>
                </c:pt>
              </c:strCache>
            </c:strRef>
          </c:cat>
          <c:val>
            <c:numRef>
              <c:f>Sheet1!$C$32:$C$34</c:f>
              <c:numCache>
                <c:formatCode>###0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lang="en-IN"/>
            </a:pPr>
            <a:r>
              <a:rPr lang="en-IN"/>
              <a:t>Education v/s Awareness level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'[cross educ.xls]Sheet1'!$C$35:$C$36</c:f>
              <c:strCache>
                <c:ptCount val="1"/>
                <c:pt idx="0">
                  <c:v>aware of birth control measures 1 (YES)</c:v>
                </c:pt>
              </c:strCache>
            </c:strRef>
          </c:tx>
          <c:cat>
            <c:strRef>
              <c:f>'[cross educ.xls]Sheet1'!$B$37:$B$40</c:f>
              <c:strCache>
                <c:ptCount val="4"/>
                <c:pt idx="0">
                  <c:v>2  (primary)</c:v>
                </c:pt>
                <c:pt idx="1">
                  <c:v>3  (secondry)</c:v>
                </c:pt>
                <c:pt idx="2">
                  <c:v>4  (senior secondry)</c:v>
                </c:pt>
                <c:pt idx="3">
                  <c:v>5  (graduate)</c:v>
                </c:pt>
              </c:strCache>
            </c:strRef>
          </c:cat>
          <c:val>
            <c:numRef>
              <c:f>'[cross educ.xls]Sheet1'!$C$37:$C$40</c:f>
              <c:numCache>
                <c:formatCode>###0</c:formatCode>
                <c:ptCount val="4"/>
                <c:pt idx="0">
                  <c:v>11</c:v>
                </c:pt>
                <c:pt idx="1">
                  <c:v>16</c:v>
                </c:pt>
                <c:pt idx="2">
                  <c:v>21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'[cross educ.xls]Sheet1'!$D$35:$D$36</c:f>
              <c:strCache>
                <c:ptCount val="1"/>
                <c:pt idx="0">
                  <c:v>aware of birth control measures 2 (NO)</c:v>
                </c:pt>
              </c:strCache>
            </c:strRef>
          </c:tx>
          <c:cat>
            <c:strRef>
              <c:f>'[cross educ.xls]Sheet1'!$B$37:$B$40</c:f>
              <c:strCache>
                <c:ptCount val="4"/>
                <c:pt idx="0">
                  <c:v>2  (primary)</c:v>
                </c:pt>
                <c:pt idx="1">
                  <c:v>3  (secondry)</c:v>
                </c:pt>
                <c:pt idx="2">
                  <c:v>4  (senior secondry)</c:v>
                </c:pt>
                <c:pt idx="3">
                  <c:v>5  (graduate)</c:v>
                </c:pt>
              </c:strCache>
            </c:strRef>
          </c:cat>
          <c:val>
            <c:numRef>
              <c:f>'[cross educ.xls]Sheet1'!$D$37:$D$40</c:f>
              <c:numCache>
                <c:formatCode>###0</c:formatCode>
                <c:ptCount val="4"/>
                <c:pt idx="0">
                  <c:v>9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'[cross educ.xls]Sheet1'!$E$35:$E$36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'[cross educ.xls]Sheet1'!$B$37:$B$40</c:f>
              <c:strCache>
                <c:ptCount val="4"/>
                <c:pt idx="0">
                  <c:v>2  (primary)</c:v>
                </c:pt>
                <c:pt idx="1">
                  <c:v>3  (secondry)</c:v>
                </c:pt>
                <c:pt idx="2">
                  <c:v>4  (senior secondry)</c:v>
                </c:pt>
                <c:pt idx="3">
                  <c:v>5  (graduate)</c:v>
                </c:pt>
              </c:strCache>
            </c:strRef>
          </c:cat>
          <c:val>
            <c:numRef>
              <c:f>'[cross educ.xls]Sheet1'!$E$37:$E$40</c:f>
              <c:numCache>
                <c:formatCode>###0</c:formatCode>
                <c:ptCount val="4"/>
                <c:pt idx="0">
                  <c:v>20</c:v>
                </c:pt>
                <c:pt idx="1">
                  <c:v>17</c:v>
                </c:pt>
                <c:pt idx="2">
                  <c:v>21</c:v>
                </c:pt>
                <c:pt idx="3">
                  <c:v>17</c:v>
                </c:pt>
              </c:numCache>
            </c:numRef>
          </c:val>
        </c:ser>
        <c:axId val="76369280"/>
        <c:axId val="76375168"/>
      </c:barChart>
      <c:catAx>
        <c:axId val="763692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375168"/>
        <c:crosses val="autoZero"/>
        <c:auto val="1"/>
        <c:lblAlgn val="ctr"/>
        <c:lblOffset val="100"/>
      </c:catAx>
      <c:valAx>
        <c:axId val="76375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IN"/>
                </a:pPr>
                <a:endParaRPr lang="en-IN"/>
              </a:p>
              <a:p>
                <a:pPr>
                  <a:defRPr lang="en-IN"/>
                </a:pPr>
                <a:r>
                  <a:rPr lang="en-IN"/>
                  <a:t>respondents </a:t>
                </a:r>
              </a:p>
            </c:rich>
          </c:tx>
        </c:title>
        <c:numFmt formatCode="###0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3692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IN"/>
            </a:pPr>
            <a:endParaRPr lang="en-US"/>
          </a:p>
        </c:txPr>
      </c:dTable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lang="en-IN"/>
            </a:pPr>
            <a:r>
              <a:rPr lang="en-IN" sz="1400"/>
              <a:t>Age</a:t>
            </a:r>
            <a:r>
              <a:rPr lang="en-IN" sz="1400" baseline="0"/>
              <a:t> v/s awareness level</a:t>
            </a:r>
            <a:endParaRPr lang="en-IN" sz="14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Sheet1!$I$35:$I$36</c:f>
              <c:strCache>
                <c:ptCount val="1"/>
                <c:pt idx="0">
                  <c:v>aware of birth control measures 1 (YES)</c:v>
                </c:pt>
              </c:strCache>
            </c:strRef>
          </c:tx>
          <c:cat>
            <c:strRef>
              <c:f>Sheet1!$H$37:$H$41</c:f>
              <c:strCache>
                <c:ptCount val="5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34-39</c:v>
                </c:pt>
                <c:pt idx="4">
                  <c:v>40-44</c:v>
                </c:pt>
              </c:strCache>
            </c:strRef>
          </c:cat>
          <c:val>
            <c:numRef>
              <c:f>Sheet1!$I$37:$I$41</c:f>
              <c:numCache>
                <c:formatCode>General</c:formatCode>
                <c:ptCount val="5"/>
                <c:pt idx="0">
                  <c:v>13</c:v>
                </c:pt>
                <c:pt idx="1">
                  <c:v>32</c:v>
                </c:pt>
                <c:pt idx="2">
                  <c:v>12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Sheet1!$J$35:$J$36</c:f>
              <c:strCache>
                <c:ptCount val="1"/>
                <c:pt idx="0">
                  <c:v>aware of birth control measures 2  (NO)</c:v>
                </c:pt>
              </c:strCache>
            </c:strRef>
          </c:tx>
          <c:cat>
            <c:strRef>
              <c:f>Sheet1!$H$37:$H$41</c:f>
              <c:strCache>
                <c:ptCount val="5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34-39</c:v>
                </c:pt>
                <c:pt idx="4">
                  <c:v>40-44</c:v>
                </c:pt>
              </c:strCache>
            </c:strRef>
          </c:cat>
          <c:val>
            <c:numRef>
              <c:f>Sheet1!$J$37:$J$41</c:f>
              <c:numCache>
                <c:formatCode>General</c:formatCode>
                <c:ptCount val="5"/>
                <c:pt idx="0">
                  <c:v>8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6401280"/>
        <c:axId val="76411264"/>
      </c:barChart>
      <c:catAx>
        <c:axId val="76401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411264"/>
        <c:crosses val="autoZero"/>
        <c:auto val="1"/>
        <c:lblAlgn val="ctr"/>
        <c:lblOffset val="100"/>
      </c:catAx>
      <c:valAx>
        <c:axId val="764112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 sz="1050"/>
                  <a:t>no. of respondents</a:t>
                </a:r>
                <a:r>
                  <a:rPr lang="en-IN"/>
                  <a:t> </a:t>
                </a: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4012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IN"/>
            </a:pPr>
            <a:endParaRPr lang="en-US"/>
          </a:p>
        </c:txPr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lang="en-IN"/>
            </a:pPr>
            <a:r>
              <a:rPr lang="en-IN" sz="1400"/>
              <a:t>Delivery</a:t>
            </a:r>
            <a:r>
              <a:rPr lang="en-IN" sz="1400" baseline="0"/>
              <a:t> place v/s Awarenes</a:t>
            </a:r>
            <a:endParaRPr lang="en-IN" sz="14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Sheet1!$C$36:$C$37</c:f>
              <c:strCache>
                <c:ptCount val="1"/>
                <c:pt idx="0">
                  <c:v>recieve any info frm delv place Yes</c:v>
                </c:pt>
              </c:strCache>
            </c:strRef>
          </c:tx>
          <c:cat>
            <c:strRef>
              <c:f>Sheet1!$B$38:$B$41</c:f>
              <c:strCache>
                <c:ptCount val="4"/>
                <c:pt idx="0">
                  <c:v>govt.</c:v>
                </c:pt>
                <c:pt idx="1">
                  <c:v>private</c:v>
                </c:pt>
                <c:pt idx="2">
                  <c:v>home delv.</c:v>
                </c:pt>
                <c:pt idx="3">
                  <c:v>NA</c:v>
                </c:pt>
              </c:strCache>
            </c:strRef>
          </c:cat>
          <c:val>
            <c:numRef>
              <c:f>Sheet1!$C$38:$C$41</c:f>
              <c:numCache>
                <c:formatCode>###0</c:formatCode>
                <c:ptCount val="4"/>
                <c:pt idx="0">
                  <c:v>18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Sheet1!$D$36:$D$37</c:f>
              <c:strCache>
                <c:ptCount val="1"/>
                <c:pt idx="0">
                  <c:v>recieve any info frm delv place No</c:v>
                </c:pt>
              </c:strCache>
            </c:strRef>
          </c:tx>
          <c:cat>
            <c:strRef>
              <c:f>Sheet1!$B$38:$B$41</c:f>
              <c:strCache>
                <c:ptCount val="4"/>
                <c:pt idx="0">
                  <c:v>govt.</c:v>
                </c:pt>
                <c:pt idx="1">
                  <c:v>private</c:v>
                </c:pt>
                <c:pt idx="2">
                  <c:v>home delv.</c:v>
                </c:pt>
                <c:pt idx="3">
                  <c:v>NA</c:v>
                </c:pt>
              </c:strCache>
            </c:strRef>
          </c:cat>
          <c:val>
            <c:numRef>
              <c:f>Sheet1!$D$38:$D$41</c:f>
              <c:numCache>
                <c:formatCode>###0</c:formatCode>
                <c:ptCount val="4"/>
                <c:pt idx="0">
                  <c:v>17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Sheet1!$E$36:$E$37</c:f>
              <c:strCache>
                <c:ptCount val="1"/>
                <c:pt idx="0">
                  <c:v>recieve any info frm delv place NA</c:v>
                </c:pt>
              </c:strCache>
            </c:strRef>
          </c:tx>
          <c:cat>
            <c:strRef>
              <c:f>Sheet1!$B$38:$B$41</c:f>
              <c:strCache>
                <c:ptCount val="4"/>
                <c:pt idx="0">
                  <c:v>govt.</c:v>
                </c:pt>
                <c:pt idx="1">
                  <c:v>private</c:v>
                </c:pt>
                <c:pt idx="2">
                  <c:v>home delv.</c:v>
                </c:pt>
                <c:pt idx="3">
                  <c:v>NA</c:v>
                </c:pt>
              </c:strCache>
            </c:strRef>
          </c:cat>
          <c:val>
            <c:numRef>
              <c:f>Sheet1!$E$38:$E$41</c:f>
              <c:numCache>
                <c:formatCode>###0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20</c:v>
                </c:pt>
              </c:numCache>
            </c:numRef>
          </c:val>
        </c:ser>
        <c:axId val="76839936"/>
        <c:axId val="76849920"/>
      </c:barChart>
      <c:catAx>
        <c:axId val="768399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849920"/>
        <c:crosses val="autoZero"/>
        <c:auto val="1"/>
        <c:lblAlgn val="ctr"/>
        <c:lblOffset val="100"/>
      </c:catAx>
      <c:valAx>
        <c:axId val="76849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 sz="1050"/>
                  <a:t>no</a:t>
                </a:r>
                <a:r>
                  <a:rPr lang="en-IN" sz="1050" baseline="0"/>
                  <a:t> of respondents</a:t>
                </a:r>
                <a:endParaRPr lang="en-IN" sz="1050"/>
              </a:p>
            </c:rich>
          </c:tx>
        </c:title>
        <c:numFmt formatCode="###0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839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IN"/>
            </a:pPr>
            <a:endParaRPr lang="en-US"/>
          </a:p>
        </c:txPr>
      </c:dTable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lang="en-IN"/>
            </a:pPr>
            <a:r>
              <a:rPr lang="en-IN" sz="1200"/>
              <a:t>Age</a:t>
            </a:r>
            <a:r>
              <a:rPr lang="en-IN" sz="1200" baseline="0"/>
              <a:t> at marriage v/s awareness level</a:t>
            </a:r>
            <a:endParaRPr lang="en-IN" sz="120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Sheet1!$C$35:$C$36</c:f>
              <c:strCache>
                <c:ptCount val="1"/>
                <c:pt idx="0">
                  <c:v>aware of birth control measures 1 (YES)</c:v>
                </c:pt>
              </c:strCache>
            </c:strRef>
          </c:tx>
          <c:cat>
            <c:strRef>
              <c:f>Sheet1!$B$37:$B$39</c:f>
              <c:strCache>
                <c:ptCount val="3"/>
                <c:pt idx="0">
                  <c:v>1  (15-19)</c:v>
                </c:pt>
                <c:pt idx="1">
                  <c:v>2  (20-24)</c:v>
                </c:pt>
                <c:pt idx="2">
                  <c:v>3  (25-30)</c:v>
                </c:pt>
              </c:strCache>
            </c:strRef>
          </c:cat>
          <c:val>
            <c:numRef>
              <c:f>Sheet1!$C$37:$C$39</c:f>
              <c:numCache>
                <c:formatCode>###0</c:formatCode>
                <c:ptCount val="3"/>
                <c:pt idx="0">
                  <c:v>5</c:v>
                </c:pt>
                <c:pt idx="1">
                  <c:v>45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Sheet1!$D$35:$D$36</c:f>
              <c:strCache>
                <c:ptCount val="1"/>
                <c:pt idx="0">
                  <c:v>aware of birth control measures 2 (NO)</c:v>
                </c:pt>
              </c:strCache>
            </c:strRef>
          </c:tx>
          <c:cat>
            <c:strRef>
              <c:f>Sheet1!$B$37:$B$39</c:f>
              <c:strCache>
                <c:ptCount val="3"/>
                <c:pt idx="0">
                  <c:v>1  (15-19)</c:v>
                </c:pt>
                <c:pt idx="1">
                  <c:v>2  (20-24)</c:v>
                </c:pt>
                <c:pt idx="2">
                  <c:v>3  (25-30)</c:v>
                </c:pt>
              </c:strCache>
            </c:strRef>
          </c:cat>
          <c:val>
            <c:numRef>
              <c:f>Sheet1!$D$37:$D$39</c:f>
              <c:numCache>
                <c:formatCode>###0</c:formatCode>
                <c:ptCount val="3"/>
                <c:pt idx="0">
                  <c:v>4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Sheet1!$E$35:$E$36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Sheet1!$B$37:$B$39</c:f>
              <c:strCache>
                <c:ptCount val="3"/>
                <c:pt idx="0">
                  <c:v>1  (15-19)</c:v>
                </c:pt>
                <c:pt idx="1">
                  <c:v>2  (20-24)</c:v>
                </c:pt>
                <c:pt idx="2">
                  <c:v>3  (25-30)</c:v>
                </c:pt>
              </c:strCache>
            </c:strRef>
          </c:cat>
          <c:val>
            <c:numRef>
              <c:f>Sheet1!$E$37:$E$39</c:f>
              <c:numCache>
                <c:formatCode>###0</c:formatCode>
                <c:ptCount val="3"/>
                <c:pt idx="0">
                  <c:v>9</c:v>
                </c:pt>
                <c:pt idx="1">
                  <c:v>51</c:v>
                </c:pt>
                <c:pt idx="2">
                  <c:v>15</c:v>
                </c:pt>
              </c:numCache>
            </c:numRef>
          </c:val>
        </c:ser>
        <c:axId val="76914688"/>
        <c:axId val="76916224"/>
      </c:barChart>
      <c:catAx>
        <c:axId val="76914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916224"/>
        <c:crosses val="autoZero"/>
        <c:auto val="1"/>
        <c:lblAlgn val="ctr"/>
        <c:lblOffset val="100"/>
      </c:catAx>
      <c:valAx>
        <c:axId val="769162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 sz="1050"/>
                  <a:t>no.</a:t>
                </a:r>
                <a:r>
                  <a:rPr lang="en-IN" sz="1050" baseline="0"/>
                  <a:t> of respondents</a:t>
                </a:r>
                <a:endParaRPr lang="en-IN" sz="1050"/>
              </a:p>
            </c:rich>
          </c:tx>
        </c:title>
        <c:numFmt formatCode="###0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76914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IN"/>
            </a:pPr>
            <a:endParaRPr lang="en-US"/>
          </a:p>
        </c:txPr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title>
      <c:tx>
        <c:rich>
          <a:bodyPr/>
          <a:lstStyle/>
          <a:p>
            <a:pPr>
              <a:defRPr lang="en-IN"/>
            </a:pPr>
            <a:r>
              <a:rPr lang="en-US" sz="1400"/>
              <a:t>Type</a:t>
            </a:r>
            <a:r>
              <a:rPr lang="en-US" sz="1400" baseline="0"/>
              <a:t> of FPmethod currently using in men</a:t>
            </a:r>
            <a:endParaRPr lang="en-US" sz="1400"/>
          </a:p>
        </c:rich>
      </c:tx>
      <c:layout>
        <c:manualLayout>
          <c:xMode val="edge"/>
          <c:yMode val="edge"/>
          <c:x val="0.15790385661251807"/>
          <c:y val="8.154943934760450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4835958005249414E-3"/>
          <c:y val="0.16453266258384366"/>
          <c:w val="0.69899256342957483"/>
          <c:h val="0.75878207932342079"/>
        </c:manualLayout>
      </c:layout>
      <c:pie3DChart>
        <c:varyColors val="1"/>
        <c:ser>
          <c:idx val="0"/>
          <c:order val="0"/>
          <c:tx>
            <c:strRef>
              <c:f>Sheet1!$C$31</c:f>
              <c:strCache>
                <c:ptCount val="1"/>
                <c:pt idx="0">
                  <c:v>Frequency</c:v>
                </c:pt>
              </c:strCache>
            </c:strRef>
          </c:tx>
          <c:explosion val="17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1" dirty="0"/>
                      <a:t>1</a:t>
                    </a:r>
                    <a:r>
                      <a:rPr lang="en-US" b="1" dirty="0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Sheet1!$B$32:$B$35</c:f>
              <c:strCache>
                <c:ptCount val="4"/>
                <c:pt idx="0">
                  <c:v>2   (sterilization)</c:v>
                </c:pt>
                <c:pt idx="1">
                  <c:v>4   (condom)</c:v>
                </c:pt>
                <c:pt idx="2">
                  <c:v>5   (NA)</c:v>
                </c:pt>
                <c:pt idx="3">
                  <c:v>6   (none)</c:v>
                </c:pt>
              </c:strCache>
            </c:strRef>
          </c:cat>
          <c:val>
            <c:numRef>
              <c:f>Sheet1!$C$32:$C$35</c:f>
              <c:numCache>
                <c:formatCode>###0</c:formatCode>
                <c:ptCount val="4"/>
                <c:pt idx="0">
                  <c:v>1</c:v>
                </c:pt>
                <c:pt idx="1">
                  <c:v>30</c:v>
                </c:pt>
                <c:pt idx="2">
                  <c:v>24</c:v>
                </c:pt>
                <c:pt idx="3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011222-0477-45CE-BA2E-3C888B951679}" type="datetimeFigureOut">
              <a:rPr lang="en-IN" smtClean="0"/>
              <a:pPr/>
              <a:t>05-06-2015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4D6227-6C7B-4275-8DA4-114D9C79CCE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en-IN" sz="2800" dirty="0">
                <a:latin typeface="Algerian" pitchFamily="82" charset="0"/>
              </a:rPr>
              <a:t>STUDY ON USAGE OF CONTRACEPTIVES AMONG ELIGIBLE COUPLES IN PANCHKULA</a:t>
            </a:r>
            <a:r>
              <a:rPr lang="en-IN" sz="2800" dirty="0" smtClean="0">
                <a:latin typeface="Algerian" pitchFamily="82" charset="0"/>
              </a:rPr>
              <a:t>, (</a:t>
            </a:r>
            <a:r>
              <a:rPr lang="en-IN" sz="2800" dirty="0">
                <a:latin typeface="Algerian" pitchFamily="82" charset="0"/>
              </a:rPr>
              <a:t>HARYANA)</a:t>
            </a:r>
            <a:br>
              <a:rPr lang="en-IN" sz="2800" dirty="0">
                <a:latin typeface="Algerian" pitchFamily="82" charset="0"/>
              </a:rPr>
            </a:br>
            <a:endParaRPr lang="en-IN" sz="2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8934"/>
            <a:ext cx="7774632" cy="222825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Guided by-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Dr.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Preetha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G.S.</a:t>
            </a:r>
          </a:p>
          <a:p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Prepared by-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Dr.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Garima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Bharti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PG/13/020</a:t>
            </a:r>
            <a:endParaRPr lang="en-IN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0"/>
            <a:ext cx="2751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Study findings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2771800" y="548680"/>
            <a:ext cx="3060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Profile of respondents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908723"/>
          <a:ext cx="8496944" cy="568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3348"/>
                <a:gridCol w="2000360"/>
                <a:gridCol w="2000360"/>
                <a:gridCol w="1192876"/>
              </a:tblGrid>
              <a:tr h="6611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Socio-economic characteristics</a:t>
                      </a:r>
                      <a:endParaRPr lang="en-US" sz="18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Total(%)     </a:t>
                      </a:r>
                      <a:endParaRPr lang="en-US" sz="18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 Awareness</a:t>
                      </a:r>
                      <a:r>
                        <a:rPr lang="en-US" sz="1800" baseline="0" dirty="0" smtClean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level  (%)</a:t>
                      </a:r>
                      <a:endParaRPr lang="en-US" sz="18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N=75</a:t>
                      </a:r>
                      <a:endParaRPr lang="en-US" sz="1800" dirty="0">
                        <a:solidFill>
                          <a:schemeClr val="bg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Religion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Hindu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74.6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49     (87)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Muslim</a:t>
                      </a:r>
                      <a:endParaRPr lang="en-US" sz="1800" b="0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18.6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12     (85)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others</a:t>
                      </a:r>
                      <a:endParaRPr lang="en-US" sz="1800" b="0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6.66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4       (80)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Educational qualification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Primary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26.6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11     (55)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Secondary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22.6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16     (94)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Senior secondary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21     (100)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Graduate and Post graduate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22.6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17     (100)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0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Age group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20-24</a:t>
                      </a:r>
                      <a:endParaRPr lang="en-US" sz="1800" b="0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13      (61)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25-29</a:t>
                      </a:r>
                      <a:endParaRPr lang="en-US" sz="1800" b="0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46.6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32      (91)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30-34</a:t>
                      </a:r>
                      <a:endParaRPr lang="en-US" sz="1800" b="0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12      (100)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35-39</a:t>
                      </a:r>
                      <a:endParaRPr lang="en-US" sz="1800" b="0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9.33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7        (100)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40-44</a:t>
                      </a:r>
                      <a:endParaRPr lang="en-US" sz="1800" b="0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2.66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        (100)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86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3568" y="836712"/>
          <a:ext cx="7776864" cy="369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754499">
                <a:tc>
                  <a:txBody>
                    <a:bodyPr/>
                    <a:lstStyle/>
                    <a:p>
                      <a:r>
                        <a:rPr lang="en-US" dirty="0" smtClean="0"/>
                        <a:t>Age at marriage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total %age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awareness level   (%age)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n=75</a:t>
                      </a:r>
                      <a:endParaRPr lang="en-IN" dirty="0"/>
                    </a:p>
                  </a:txBody>
                  <a:tcPr/>
                </a:tc>
              </a:tr>
              <a:tr h="437130">
                <a:tc>
                  <a:txBody>
                    <a:bodyPr/>
                    <a:lstStyle/>
                    <a:p>
                      <a:r>
                        <a:rPr lang="en-US" dirty="0" smtClean="0"/>
                        <a:t>15-19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 ( 55.5)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</a:tr>
              <a:tr h="437130">
                <a:tc>
                  <a:txBody>
                    <a:bodyPr/>
                    <a:lstStyle/>
                    <a:p>
                      <a:r>
                        <a:rPr lang="en-US" dirty="0" smtClean="0"/>
                        <a:t>20-24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(88.2)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IN" dirty="0"/>
                    </a:p>
                  </a:txBody>
                  <a:tcPr/>
                </a:tc>
              </a:tr>
              <a:tr h="437130">
                <a:tc>
                  <a:txBody>
                    <a:bodyPr/>
                    <a:lstStyle/>
                    <a:p>
                      <a:r>
                        <a:rPr lang="en-US" dirty="0" smtClean="0"/>
                        <a:t>25-29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 (100)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IN" dirty="0"/>
                    </a:p>
                  </a:txBody>
                  <a:tcPr/>
                </a:tc>
              </a:tr>
              <a:tr h="754499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Currently pregnant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 (85)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IN" dirty="0"/>
                    </a:p>
                  </a:txBody>
                  <a:tcPr/>
                </a:tc>
              </a:tr>
              <a:tr h="43713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3713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260648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Contraceptive prevalence was about </a:t>
            </a:r>
            <a:r>
              <a:rPr lang="en-IN" sz="2800" dirty="0" smtClean="0"/>
              <a:t> </a:t>
            </a:r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53.33%.</a:t>
            </a:r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Modern permanent method-9%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Modern spacing method-37.33%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Of the various methods, sterilization (9%), followed by condoms (18.33%), oral pills (11%). Cu-T was used by only 8% women in the study group. </a:t>
            </a: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The use of traditional or natural method was 7%.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endParaRPr lang="en-US" sz="24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24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655272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Reason for contraceptive usage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Restrict family size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Birth spacing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Easy to use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547664" y="620688"/>
          <a:ext cx="733955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486003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Reason for  never using  of  contraceptives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side effects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Not aware regarding contraceptive methods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Husband using contraceptives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547664" y="188639"/>
          <a:ext cx="7596337" cy="6669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Factors which affected the contraceptive use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Educational qualification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Age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Age at marriage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Delivery place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899592" y="1556792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31640" y="0"/>
          <a:ext cx="6480720" cy="31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187624" y="3284984"/>
          <a:ext cx="64807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15616" y="620688"/>
          <a:ext cx="691276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48680"/>
            <a:ext cx="748883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Switching of contraceptive method (12%)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Most common switching methods are male condoms and female sterilization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Common  reasons of side effects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Abdominal pain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Vaginal discharge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Irregular menses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Bleeding </a:t>
            </a:r>
          </a:p>
          <a:p>
            <a:endParaRPr lang="en-US" sz="2400" b="1" dirty="0" smtClean="0">
              <a:latin typeface="Andalus" pitchFamily="18" charset="-78"/>
              <a:cs typeface="Andalus" pitchFamily="18" charset="-78"/>
            </a:endParaRPr>
          </a:p>
          <a:p>
            <a:endParaRPr lang="en-US" sz="20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5486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Findings </a:t>
            </a:r>
            <a:endParaRPr lang="en-IN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96753"/>
            <a:ext cx="806489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The majority of the women were aware about the contraceptives  (75, 86.67%)</a:t>
            </a: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The current usage of family planning methods among 75 married women are 53.33%.</a:t>
            </a: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Majority of the women were aware about Sterilization, Condom, Oral pills, Copper-T. Out of which oral contraceptive was widely used followed by Copper-T and condoms.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Determinants of contraceptives are-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Education level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Age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Place at delivery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Age at marriage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/>
          </a:p>
          <a:p>
            <a:endParaRPr lang="en-IN" dirty="0" smtClean="0">
              <a:latin typeface="Andalus" pitchFamily="18" charset="-78"/>
              <a:cs typeface="Andalus" pitchFamily="18" charset="-78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35292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India to become word’s most populous nation around 2028 : UN 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(JUNE 2013)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fontAlgn="base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fontAlgn="base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India is the first nation in the world to initiate its family planning program in 1951.</a:t>
            </a:r>
          </a:p>
          <a:p>
            <a:pPr fontAlgn="base"/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Period of Stagnant Population (1901-1921)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High death and birth rates, low growth rate.</a:t>
            </a:r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Period of Steady Growth (1921-1951) </a:t>
            </a:r>
            <a:r>
              <a:rPr lang="en-IN" dirty="0" smtClean="0">
                <a:latin typeface="Andalus" pitchFamily="18" charset="-78"/>
                <a:cs typeface="Andalus" pitchFamily="18" charset="-78"/>
              </a:rPr>
              <a:t>decline in death rate  and continued high birth rate</a:t>
            </a:r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Period of Rapid High Growth (1951-1981) </a:t>
            </a:r>
            <a:r>
              <a:rPr lang="en-IN" sz="1600" dirty="0" smtClean="0">
                <a:latin typeface="Andalus" pitchFamily="18" charset="-78"/>
                <a:cs typeface="Andalus" pitchFamily="18" charset="-78"/>
              </a:rPr>
              <a:t>rapid decline in birth rate and continued death rate</a:t>
            </a:r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Period of High Growth with Definite Signs of Slowing Down (1981-2011)</a:t>
            </a:r>
          </a:p>
          <a:p>
            <a:pPr marL="342900" indent="-342900" fontAlgn="base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(Low death and birth rates, low growth rate.)</a:t>
            </a:r>
          </a:p>
          <a:p>
            <a:pPr fontAlgn="base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 fontAlgn="base"/>
            <a:endParaRPr lang="en-IN" sz="2000" b="1" dirty="0" smtClean="0">
              <a:latin typeface="Andalus" pitchFamily="18" charset="-78"/>
              <a:cs typeface="Andalus" pitchFamily="18" charset="-78"/>
            </a:endParaRPr>
          </a:p>
          <a:p>
            <a:endParaRPr lang="en-IN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7864" y="404664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lgerian" pitchFamily="82" charset="0"/>
              </a:rPr>
              <a:t>BACKGROUND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20891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current study about 87 percent respondents were aware about contraceptive methods, which are almost similar to</a:t>
            </a:r>
            <a:r>
              <a:rPr lang="en-IN" sz="2000" dirty="0" smtClean="0"/>
              <a:t> the general awareness of contraception is almost universal (98% among women and 98.6% among men: NFHS-3).</a:t>
            </a:r>
          </a:p>
          <a:p>
            <a:endParaRPr lang="en-US" sz="2000" dirty="0" smtClean="0"/>
          </a:p>
          <a:p>
            <a:r>
              <a:rPr lang="en-IN" sz="2000" dirty="0" smtClean="0"/>
              <a:t>Current use of different methods of family planning among currently married women is 56.3% ( NFHS-3) which is almost equal to the current study findings (53.33%)</a:t>
            </a:r>
          </a:p>
          <a:p>
            <a:endParaRPr lang="en-IN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study done by Dr. </a:t>
            </a:r>
            <a:r>
              <a:rPr lang="en-US" sz="2000" dirty="0" err="1" smtClean="0"/>
              <a:t>Rakesh</a:t>
            </a:r>
            <a:r>
              <a:rPr lang="en-US" sz="2000" dirty="0" smtClean="0"/>
              <a:t> et al reason for never sing contraceptives are side effects (4.3%) and not aware regarding contraceptives(1.3%) which is similar to the current study which is 3% for both reasons.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endParaRPr lang="en-IN" sz="2000" dirty="0" smtClean="0"/>
          </a:p>
          <a:p>
            <a:endParaRPr lang="en-US" sz="2000" dirty="0" smtClean="0"/>
          </a:p>
          <a:p>
            <a:endParaRPr lang="en-IN" sz="2000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2699792" y="3326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lgerian" pitchFamily="82" charset="0"/>
              </a:rPr>
              <a:t>    discussion</a:t>
            </a:r>
            <a:endParaRPr lang="en-IN" sz="2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806489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Internet (40%), Television/ radio (34%) and Friends (29%) government doctors (24%)were the most common source  of knowledge about family planning methods.</a:t>
            </a: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And other sources are like NGO/field workers (1.33%) and private doctors(5.33%) were uncommon sources of knowledge about family planning.</a:t>
            </a: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Among men the most common method is condoms (40%) and very less percentage men having permanent method (1%). </a:t>
            </a: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 </a:t>
            </a: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endParaRPr lang="en-IN" sz="2400" dirty="0" smtClean="0">
              <a:latin typeface="Andalus" pitchFamily="18" charset="-78"/>
              <a:cs typeface="Andalus" pitchFamily="18" charset="-78"/>
            </a:endParaRPr>
          </a:p>
          <a:p>
            <a:endParaRPr lang="en-IN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979712" y="4149080"/>
          <a:ext cx="6942559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80728"/>
            <a:ext cx="79208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Women’s level of education, their age at marriage, age at first birth and the number children were the major factors that affected the preference of contraception.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Special need to focus on permanent sterilization specially towards male sterilization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Strengthen to </a:t>
            </a: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Various Schemes under Family Welfare Programme like-</a:t>
            </a:r>
          </a:p>
          <a:p>
            <a:pPr>
              <a:buFont typeface="Wingdings" pitchFamily="2" charset="2"/>
              <a:buChar char="ü"/>
            </a:pPr>
            <a:r>
              <a:rPr lang="en-IN" sz="2000" dirty="0" smtClean="0"/>
              <a:t>Copper-T375</a:t>
            </a:r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Post Partum Sterilisation (PPS) and PPIUCD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Home Delivery of Contraceptives (Condoms/OCPs, ECPs) by ASHA at the door step of the beneficiaries.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4046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lgerian" pitchFamily="82" charset="0"/>
              </a:rPr>
              <a:t>conclusion</a:t>
            </a:r>
            <a:endParaRPr lang="en-IN" sz="2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980728"/>
            <a:ext cx="795637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Contraceptive education to be given to mothers with less education or especially in rural areas.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( according to NFHS 3 </a:t>
            </a:r>
            <a:r>
              <a:rPr lang="en-IN" sz="2000" dirty="0" smtClean="0">
                <a:latin typeface="Andalus" pitchFamily="18" charset="-78"/>
                <a:cs typeface="Andalus" pitchFamily="18" charset="-78"/>
              </a:rPr>
              <a:t>The contraceptive prevalence rate is 11 percentage points higher in urban areas than in rural areas.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q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Male sterilization should be encouraged. Couples should be educated about male sterilization.</a:t>
            </a:r>
          </a:p>
          <a:p>
            <a:pPr lvl="0">
              <a:buFont typeface="Wingdings" pitchFamily="2" charset="2"/>
              <a:buChar char="q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Use of Cu-t should be encouraged and any myths about it to be cleared.</a:t>
            </a:r>
          </a:p>
          <a:p>
            <a:pPr lvl="0">
              <a:buFont typeface="Wingdings" pitchFamily="2" charset="2"/>
              <a:buChar char="q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State has launched home delivery of contraceptives (HDC Scheme) need to educated regarding this to the population.</a:t>
            </a:r>
          </a:p>
          <a:p>
            <a:pPr lvl="0"/>
            <a:r>
              <a:rPr lang="en-IN" dirty="0" smtClean="0"/>
              <a:t>Home Delivery of Contraceptives (Condoms/OCPs, ECPs) by ASHA at the door step of the beneficiaries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endParaRPr lang="en-IN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40466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lgerian" pitchFamily="82" charset="0"/>
                <a:cs typeface="Andalus" pitchFamily="18" charset="-78"/>
              </a:rPr>
              <a:t>SUGGESTIONS</a:t>
            </a:r>
            <a:endParaRPr lang="en-IN" sz="2400" dirty="0">
              <a:latin typeface="Algerian" pitchFamily="82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llenfinkelstein.com/powerpointtips/images/powerpiont_tip_thank_you_at_e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8680"/>
            <a:ext cx="712879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9"/>
            <a:ext cx="8208912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q"/>
            </a:pP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The National Population Policy (NPP) adopted by the Government of India in 2000 states that ‘the long-term objective is to achieve a stable population by 2045;</a:t>
            </a:r>
          </a:p>
          <a:p>
            <a:pPr fontAlgn="base">
              <a:buFont typeface="Wingdings" pitchFamily="2" charset="2"/>
              <a:buChar char="q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National Population Policy, 2000 aimed to achieve a replacement level TFR of 2.1 by year 2010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The TFR of India as per NFHS III data is 2.68, while the TFR of the rural areas is 3.0 and that of the urban areas is 2.1.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The TFR of Haryana as per NFHS III data is 2.69, while the TFR of the rural areas is 2.9 and that of the urban areas is 2.1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404664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Status of fertility indicators- 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</a:b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haryana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 – NFHS III 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</a:br>
            <a:endParaRPr lang="en-IN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397000"/>
          <a:ext cx="7056784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usage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56.3%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TFR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2.69</a:t>
                      </a:r>
                      <a:r>
                        <a:rPr lang="en-US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Any method using contraceptives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58.3%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sterilization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38.2%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 </a:t>
                      </a:r>
                      <a:r>
                        <a:rPr lang="en-US" dirty="0" err="1" smtClean="0"/>
                        <a:t>steriilization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Modern spacing method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19.4</a:t>
                      </a:r>
                      <a:r>
                        <a:rPr lang="en-US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IUD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methods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Traditional methods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1.6</a:t>
                      </a:r>
                      <a:r>
                        <a:rPr lang="en-US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60" y="1412776"/>
          <a:ext cx="784887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519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2"/>
                          </a:solidFill>
                          <a:latin typeface="Times-Bold"/>
                          <a:ea typeface="Calibri"/>
                          <a:cs typeface="Times-Bold"/>
                        </a:rPr>
                        <a:t>State</a:t>
                      </a:r>
                      <a:endParaRPr lang="en-IN" sz="14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</a:t>
                      </a:r>
                      <a:r>
                        <a:rPr lang="en-IN" sz="1400" b="1" dirty="0" smtClean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-Roman"/>
                        </a:rPr>
                        <a:t>SRS-2009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 New Roman"/>
                        </a:rPr>
                        <a:t>                (TFR)</a:t>
                      </a:r>
                      <a:endParaRPr lang="en-IN" sz="14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  </a:t>
                      </a:r>
                      <a:r>
                        <a:rPr lang="en-IN" sz="1400" b="1" dirty="0" smtClean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-Roman"/>
                        </a:rPr>
                        <a:t>SRS-2010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 New Roman"/>
                        </a:rPr>
                        <a:t>                 (TFR)</a:t>
                      </a:r>
                      <a:endParaRPr lang="en-IN" sz="14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Point </a:t>
                      </a:r>
                      <a:r>
                        <a:rPr lang="en-IN" sz="1400" b="1" dirty="0" smtClean="0">
                          <a:solidFill>
                            <a:schemeClr val="bg2"/>
                          </a:solidFill>
                          <a:latin typeface="Times-Roman"/>
                          <a:ea typeface="Calibri"/>
                          <a:cs typeface="Times-Roman"/>
                        </a:rPr>
                        <a:t>change</a:t>
                      </a:r>
                      <a:endParaRPr lang="en-IN" sz="14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Assam 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</a:t>
                      </a:r>
                      <a:r>
                        <a:rPr lang="en-IN" sz="1800" b="1" baseline="0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  </a:t>
                      </a: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2.6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2.5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-</a:t>
                      </a:r>
                      <a:r>
                        <a:rPr lang="en-IN" sz="18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0.1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Gujarat 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  2.5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2.5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-</a:t>
                      </a:r>
                      <a:r>
                        <a:rPr lang="en-IN" sz="18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0.0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Haryana 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  2.5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2.3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0.2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err="1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Odisha</a:t>
                      </a:r>
                      <a:r>
                        <a:rPr lang="en-IN" sz="14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   2.4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2.3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            -</a:t>
                      </a:r>
                      <a:r>
                        <a:rPr lang="en-IN" sz="1800" b="1" dirty="0">
                          <a:solidFill>
                            <a:srgbClr val="231F20"/>
                          </a:solidFill>
                          <a:latin typeface="Times-Roman"/>
                          <a:ea typeface="Calibri"/>
                          <a:cs typeface="Times-Roman"/>
                        </a:rPr>
                        <a:t>0.1</a:t>
                      </a:r>
                      <a:endParaRPr lang="en-IN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99592" y="400506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Except Gujarat, rest of the high focus states has shown a decline of 0.1 point; Haryana has shown a decline of 0.2 points.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3172" y="764704"/>
            <a:ext cx="3163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b="1" dirty="0" smtClean="0">
                <a:latin typeface="Andalus" pitchFamily="18" charset="-78"/>
                <a:cs typeface="Andalus" pitchFamily="18" charset="-78"/>
              </a:rPr>
              <a:t>High Focus States for FP</a:t>
            </a:r>
            <a:endParaRPr lang="en-IN" sz="24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51352" t="14497" r="7925" b="44379"/>
          <a:stretch>
            <a:fillRect/>
          </a:stretch>
        </p:blipFill>
        <p:spPr bwMode="auto">
          <a:xfrm>
            <a:off x="971600" y="548680"/>
            <a:ext cx="756084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648071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effectLst/>
                <a:latin typeface="Algerian" pitchFamily="82" charset="0"/>
              </a:rPr>
              <a:t>objectives</a:t>
            </a:r>
            <a:endParaRPr lang="en-IN" sz="2800" dirty="0">
              <a:effectLst/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8062664" cy="35283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IN" sz="2600" b="1" dirty="0" smtClean="0">
                <a:latin typeface="Andalus" pitchFamily="18" charset="-78"/>
                <a:cs typeface="Andalus" pitchFamily="18" charset="-78"/>
              </a:rPr>
              <a:t>Main objectives of the study are-</a:t>
            </a:r>
          </a:p>
          <a:p>
            <a:pPr algn="l"/>
            <a:endParaRPr lang="en-IN" sz="2600" dirty="0" smtClean="0">
              <a:latin typeface="Andalus" pitchFamily="18" charset="-78"/>
              <a:cs typeface="Andalus" pitchFamily="18" charset="-78"/>
            </a:endParaRPr>
          </a:p>
          <a:p>
            <a:pPr algn="l">
              <a:buFont typeface="Wingdings" pitchFamily="2" charset="2"/>
              <a:buChar char="Ø"/>
            </a:pPr>
            <a:r>
              <a:rPr lang="en-IN" sz="2600" dirty="0" smtClean="0">
                <a:latin typeface="Andalus" pitchFamily="18" charset="-78"/>
                <a:cs typeface="Andalus" pitchFamily="18" charset="-78"/>
              </a:rPr>
              <a:t>To determine the usage of contraception  and determinants of contraception among the women of age group 15-49 years residing in </a:t>
            </a:r>
            <a:r>
              <a:rPr lang="en-IN" sz="2600" dirty="0" err="1" smtClean="0">
                <a:latin typeface="Andalus" pitchFamily="18" charset="-78"/>
                <a:cs typeface="Andalus" pitchFamily="18" charset="-78"/>
              </a:rPr>
              <a:t>Panchkula</a:t>
            </a:r>
            <a:r>
              <a:rPr lang="en-IN" sz="2600" dirty="0" smtClean="0">
                <a:latin typeface="Andalus" pitchFamily="18" charset="-78"/>
                <a:cs typeface="Andalus" pitchFamily="18" charset="-78"/>
              </a:rPr>
              <a:t> District of Haryana state.</a:t>
            </a:r>
          </a:p>
          <a:p>
            <a:pPr algn="l">
              <a:buFont typeface="Wingdings" pitchFamily="2" charset="2"/>
              <a:buChar char="Ø"/>
            </a:pPr>
            <a:endParaRPr lang="en-IN" sz="2600" dirty="0" smtClean="0">
              <a:latin typeface="Andalus" pitchFamily="18" charset="-78"/>
              <a:cs typeface="Andalus" pitchFamily="18" charset="-78"/>
            </a:endParaRPr>
          </a:p>
          <a:p>
            <a:pPr algn="l">
              <a:buFont typeface="Wingdings" pitchFamily="2" charset="2"/>
              <a:buChar char="Ø"/>
            </a:pPr>
            <a:r>
              <a:rPr lang="en-IN" sz="2600" dirty="0" smtClean="0">
                <a:latin typeface="Andalus" pitchFamily="18" charset="-78"/>
                <a:cs typeface="Andalus" pitchFamily="18" charset="-78"/>
              </a:rPr>
              <a:t>To determine the factors associated with contraception usage.</a:t>
            </a:r>
          </a:p>
          <a:p>
            <a:pPr algn="l">
              <a:buFont typeface="Wingdings" pitchFamily="2" charset="2"/>
              <a:buChar char="Ø"/>
            </a:pPr>
            <a:endParaRPr lang="en-IN" sz="2600" dirty="0" smtClean="0">
              <a:latin typeface="Andalus" pitchFamily="18" charset="-78"/>
              <a:cs typeface="Andalus" pitchFamily="18" charset="-78"/>
            </a:endParaRPr>
          </a:p>
          <a:p>
            <a:pPr algn="l">
              <a:buFont typeface="Wingdings" pitchFamily="2" charset="2"/>
              <a:buChar char="Ø"/>
            </a:pPr>
            <a:r>
              <a:rPr lang="en-IN" sz="2600" dirty="0" smtClean="0">
                <a:latin typeface="Andalus" pitchFamily="18" charset="-78"/>
                <a:cs typeface="Andalus" pitchFamily="18" charset="-78"/>
              </a:rPr>
              <a:t>To determine the reasons for using contraception</a:t>
            </a:r>
          </a:p>
          <a:p>
            <a:endParaRPr lang="en-IN" sz="2600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0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Methodology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683568" y="332656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Study Area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study has done in  district </a:t>
            </a:r>
            <a:r>
              <a:rPr lang="en-IN" sz="2400" dirty="0" err="1" smtClean="0">
                <a:latin typeface="Andalus" pitchFamily="18" charset="-78"/>
                <a:cs typeface="Andalus" pitchFamily="18" charset="-78"/>
              </a:rPr>
              <a:t>Panchkula</a:t>
            </a: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(HARYANA</a:t>
            </a:r>
            <a:r>
              <a:rPr lang="en-IN" sz="24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Study Design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Descriptive, Cross-sectional study</a:t>
            </a:r>
          </a:p>
          <a:p>
            <a:pPr lvl="0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Sampling Technique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Stratified purposive random sampling</a:t>
            </a:r>
          </a:p>
          <a:p>
            <a:pPr lvl="0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Sample size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75 currently married women between </a:t>
            </a:r>
          </a:p>
          <a:p>
            <a:pPr lvl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15-49 years of age</a:t>
            </a:r>
          </a:p>
          <a:p>
            <a:pPr lvl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Respondent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Currently Married women of reproductive age (15-49 years)</a:t>
            </a:r>
          </a:p>
          <a:p>
            <a:pPr lvl="0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Study Tools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and Technique: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Quantitative data  was collected   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Quantitative data collection using semi-structured in-depth interview schedule.</a:t>
            </a:r>
          </a:p>
          <a:p>
            <a:pPr lvl="0"/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7667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Data Analysis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Data was collected and entered into Excel spreadsheets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Analysis using SPSS 17.0 – Frequency tables, Cross Tabulations,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4340</TotalTime>
  <Words>1275</Words>
  <Application>Microsoft Office PowerPoint</Application>
  <PresentationFormat>On-screen Show (4:3)</PresentationFormat>
  <Paragraphs>281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STUDY ON USAGE OF CONTRACEPTIVES AMONG ELIGIBLE COUPLES IN PANCHKULA, (HARYANA) </vt:lpstr>
      <vt:lpstr>Slide 2</vt:lpstr>
      <vt:lpstr>Slide 3</vt:lpstr>
      <vt:lpstr>Slide 4</vt:lpstr>
      <vt:lpstr>Slide 5</vt:lpstr>
      <vt:lpstr>Slide 6</vt:lpstr>
      <vt:lpstr>objectives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USAGE OF CONTRACEPTIVES AMONG ELIGIBLE COUPLES IN PANCHKULA, (HARYANA)</dc:title>
  <dc:creator>Garima</dc:creator>
  <cp:lastModifiedBy>Irfan Seyyed</cp:lastModifiedBy>
  <cp:revision>121</cp:revision>
  <dcterms:created xsi:type="dcterms:W3CDTF">2015-05-24T15:56:30Z</dcterms:created>
  <dcterms:modified xsi:type="dcterms:W3CDTF">2015-06-05T08:33:14Z</dcterms:modified>
</cp:coreProperties>
</file>