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314" r:id="rId4"/>
    <p:sldId id="300" r:id="rId5"/>
    <p:sldId id="301" r:id="rId6"/>
    <p:sldId id="311" r:id="rId7"/>
    <p:sldId id="312" r:id="rId8"/>
    <p:sldId id="313" r:id="rId9"/>
    <p:sldId id="307" r:id="rId10"/>
    <p:sldId id="316" r:id="rId11"/>
    <p:sldId id="258" r:id="rId12"/>
    <p:sldId id="259" r:id="rId13"/>
    <p:sldId id="260" r:id="rId14"/>
    <p:sldId id="306" r:id="rId15"/>
    <p:sldId id="261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7" r:id="rId30"/>
    <p:sldId id="310" r:id="rId31"/>
    <p:sldId id="278" r:id="rId32"/>
    <p:sldId id="315" r:id="rId33"/>
    <p:sldId id="309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New%20folder%20(2)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book%20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Final\Re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hana\Desktop\Book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chana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93643966716871E-2"/>
          <c:y val="4.0074855501854863E-2"/>
          <c:w val="0.93267534361253346"/>
          <c:h val="0.715103030129748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WHO MON</c:v>
                </c:pt>
              </c:strCache>
            </c:strRef>
          </c:tx>
          <c:spPr>
            <a:effectLst/>
          </c:spPr>
          <c:marker>
            <c:symbol val="triangle"/>
            <c:size val="8"/>
          </c:marker>
          <c:dLbls>
            <c:dLbl>
              <c:idx val="2"/>
              <c:layout>
                <c:manualLayout>
                  <c:x val="0"/>
                  <c:y val="7.552084881907170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4155152945917591E-3"/>
                  <c:y val="2.377526739091883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7.1325802172756456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15519182074086E-2"/>
                  <c:y val="3.1413476236816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8479532163742704E-3"/>
                  <c:y val="2.604167200657684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0687059455611E-2"/>
                  <c:y val="6.7003026283498884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6065788566915299E-2"/>
                  <c:y val="2.8975362560064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258381679753592E-2"/>
                  <c:y val="5.574162615749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7816812123290149E-2"/>
                  <c:y val="4.0151099738012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9605387004605856E-2"/>
                  <c:y val="2.028194206249497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YNR</c:v>
                </c:pt>
                <c:pt idx="1">
                  <c:v>KNL</c:v>
                </c:pt>
                <c:pt idx="2">
                  <c:v>KTL</c:v>
                </c:pt>
                <c:pt idx="3">
                  <c:v>SNP</c:v>
                </c:pt>
                <c:pt idx="4">
                  <c:v>FTB</c:v>
                </c:pt>
                <c:pt idx="5">
                  <c:v>SRS</c:v>
                </c:pt>
                <c:pt idx="6">
                  <c:v>BWN</c:v>
                </c:pt>
                <c:pt idx="7">
                  <c:v>RTK</c:v>
                </c:pt>
                <c:pt idx="8">
                  <c:v>NNL</c:v>
                </c:pt>
                <c:pt idx="9">
                  <c:v>AMB</c:v>
                </c:pt>
                <c:pt idx="10">
                  <c:v>JND</c:v>
                </c:pt>
                <c:pt idx="11">
                  <c:v>HSR</c:v>
                </c:pt>
                <c:pt idx="12">
                  <c:v>KKR</c:v>
                </c:pt>
                <c:pt idx="13">
                  <c:v>RWR</c:v>
                </c:pt>
                <c:pt idx="14">
                  <c:v>FBD</c:v>
                </c:pt>
                <c:pt idx="15">
                  <c:v>HRY</c:v>
                </c:pt>
                <c:pt idx="16">
                  <c:v>PKL</c:v>
                </c:pt>
                <c:pt idx="17">
                  <c:v>GUR</c:v>
                </c:pt>
                <c:pt idx="18">
                  <c:v>PAL</c:v>
                </c:pt>
                <c:pt idx="19">
                  <c:v>JJR</c:v>
                </c:pt>
                <c:pt idx="20">
                  <c:v>PNP</c:v>
                </c:pt>
                <c:pt idx="21">
                  <c:v>MWT</c:v>
                </c:pt>
              </c:strCache>
            </c:strRef>
          </c:cat>
          <c:val>
            <c:numRef>
              <c:f>Sheet1!$B$2:$B$23</c:f>
              <c:numCache>
                <c:formatCode>0</c:formatCode>
                <c:ptCount val="22"/>
                <c:pt idx="0">
                  <c:v>86.764705882352942</c:v>
                </c:pt>
                <c:pt idx="1">
                  <c:v>84.494086727989483</c:v>
                </c:pt>
                <c:pt idx="2">
                  <c:v>83.213182286302796</c:v>
                </c:pt>
                <c:pt idx="3">
                  <c:v>81.84210526315789</c:v>
                </c:pt>
                <c:pt idx="4">
                  <c:v>79.605263157894157</c:v>
                </c:pt>
                <c:pt idx="5">
                  <c:v>79.338394793925858</c:v>
                </c:pt>
                <c:pt idx="6">
                  <c:v>78.805082454717478</c:v>
                </c:pt>
                <c:pt idx="7">
                  <c:v>78.723404255319167</c:v>
                </c:pt>
                <c:pt idx="8">
                  <c:v>77.518959913326114</c:v>
                </c:pt>
                <c:pt idx="9">
                  <c:v>72.023809523809518</c:v>
                </c:pt>
                <c:pt idx="10">
                  <c:v>68.52913085004775</c:v>
                </c:pt>
                <c:pt idx="11">
                  <c:v>68.16425120772945</c:v>
                </c:pt>
                <c:pt idx="12">
                  <c:v>68.140589569161023</c:v>
                </c:pt>
                <c:pt idx="13">
                  <c:v>67.963386727688658</c:v>
                </c:pt>
                <c:pt idx="14">
                  <c:v>67.242183854409689</c:v>
                </c:pt>
                <c:pt idx="15">
                  <c:v>65.607599082869299</c:v>
                </c:pt>
                <c:pt idx="16">
                  <c:v>62.382864792503057</c:v>
                </c:pt>
                <c:pt idx="17">
                  <c:v>41.839378238342</c:v>
                </c:pt>
                <c:pt idx="18">
                  <c:v>40.043383947939262</c:v>
                </c:pt>
                <c:pt idx="19">
                  <c:v>39.374262101534825</c:v>
                </c:pt>
                <c:pt idx="20">
                  <c:v>36.830601092895975</c:v>
                </c:pt>
                <c:pt idx="21">
                  <c:v>33.534322820037112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DHIS 2</c:v>
                </c:pt>
              </c:strCache>
            </c:strRef>
          </c:tx>
          <c:dLbls>
            <c:dLbl>
              <c:idx val="2"/>
              <c:layout>
                <c:manualLayout>
                  <c:x val="-1.4619883040935741E-3"/>
                  <c:y val="-7.552084881907170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7.5648578062014457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4155152945917591E-3"/>
                  <c:y val="-7.7809966006644013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7.3487190117385734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680250394240591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012929412159731E-3"/>
                  <c:y val="-7.1325802172756456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238847785637519E-2"/>
                  <c:y val="-3.1526140710780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239766081871686E-3"/>
                  <c:y val="-8.3333350421044713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5428444706751325E-2"/>
                  <c:y val="-5.6196086560353624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025858824319435E-3"/>
                  <c:y val="-7.3487190117385734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888201315029433E-2"/>
                  <c:y val="-3.8747729266247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949982241273852E-3"/>
                  <c:y val="-1.05574440753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0467836257310006E-2"/>
                  <c:y val="-4.4270842411179408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9225918373477383E-2"/>
                  <c:y val="-3.074719011057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YNR</c:v>
                </c:pt>
                <c:pt idx="1">
                  <c:v>KNL</c:v>
                </c:pt>
                <c:pt idx="2">
                  <c:v>KTL</c:v>
                </c:pt>
                <c:pt idx="3">
                  <c:v>SNP</c:v>
                </c:pt>
                <c:pt idx="4">
                  <c:v>FTB</c:v>
                </c:pt>
                <c:pt idx="5">
                  <c:v>SRS</c:v>
                </c:pt>
                <c:pt idx="6">
                  <c:v>BWN</c:v>
                </c:pt>
                <c:pt idx="7">
                  <c:v>RTK</c:v>
                </c:pt>
                <c:pt idx="8">
                  <c:v>NNL</c:v>
                </c:pt>
                <c:pt idx="9">
                  <c:v>AMB</c:v>
                </c:pt>
                <c:pt idx="10">
                  <c:v>JND</c:v>
                </c:pt>
                <c:pt idx="11">
                  <c:v>HSR</c:v>
                </c:pt>
                <c:pt idx="12">
                  <c:v>KKR</c:v>
                </c:pt>
                <c:pt idx="13">
                  <c:v>RWR</c:v>
                </c:pt>
                <c:pt idx="14">
                  <c:v>FBD</c:v>
                </c:pt>
                <c:pt idx="15">
                  <c:v>HRY</c:v>
                </c:pt>
                <c:pt idx="16">
                  <c:v>PKL</c:v>
                </c:pt>
                <c:pt idx="17">
                  <c:v>GUR</c:v>
                </c:pt>
                <c:pt idx="18">
                  <c:v>PAL</c:v>
                </c:pt>
                <c:pt idx="19">
                  <c:v>JJR</c:v>
                </c:pt>
                <c:pt idx="20">
                  <c:v>PNP</c:v>
                </c:pt>
                <c:pt idx="21">
                  <c:v>MWT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85</c:v>
                </c:pt>
                <c:pt idx="1">
                  <c:v>84</c:v>
                </c:pt>
                <c:pt idx="2">
                  <c:v>91</c:v>
                </c:pt>
                <c:pt idx="3">
                  <c:v>83</c:v>
                </c:pt>
                <c:pt idx="4">
                  <c:v>67</c:v>
                </c:pt>
                <c:pt idx="5">
                  <c:v>75</c:v>
                </c:pt>
                <c:pt idx="6">
                  <c:v>74</c:v>
                </c:pt>
                <c:pt idx="7">
                  <c:v>89</c:v>
                </c:pt>
                <c:pt idx="8">
                  <c:v>81</c:v>
                </c:pt>
                <c:pt idx="9">
                  <c:v>86</c:v>
                </c:pt>
                <c:pt idx="10">
                  <c:v>87</c:v>
                </c:pt>
                <c:pt idx="11">
                  <c:v>68</c:v>
                </c:pt>
                <c:pt idx="12">
                  <c:v>83</c:v>
                </c:pt>
                <c:pt idx="13">
                  <c:v>75</c:v>
                </c:pt>
                <c:pt idx="14">
                  <c:v>85</c:v>
                </c:pt>
                <c:pt idx="15">
                  <c:v>80</c:v>
                </c:pt>
                <c:pt idx="16">
                  <c:v>87</c:v>
                </c:pt>
                <c:pt idx="17">
                  <c:v>95</c:v>
                </c:pt>
                <c:pt idx="18">
                  <c:v>65</c:v>
                </c:pt>
                <c:pt idx="19">
                  <c:v>86</c:v>
                </c:pt>
                <c:pt idx="20">
                  <c:v>86</c:v>
                </c:pt>
                <c:pt idx="21">
                  <c:v>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728456"/>
        <c:axId val="340737864"/>
      </c:lineChart>
      <c:catAx>
        <c:axId val="340728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37864"/>
        <c:crosses val="autoZero"/>
        <c:auto val="1"/>
        <c:lblAlgn val="ctr"/>
        <c:lblOffset val="100"/>
        <c:noMultiLvlLbl val="0"/>
      </c:catAx>
      <c:valAx>
        <c:axId val="34073786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2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6812446798551"/>
          <c:y val="0.92393100590802502"/>
          <c:w val="0.69895900743044226"/>
          <c:h val="5.998974787324575E-2"/>
        </c:manualLayout>
      </c:layout>
      <c:overlay val="0"/>
      <c:txPr>
        <a:bodyPr/>
        <a:lstStyle/>
        <a:p>
          <a:pPr>
            <a:defRPr lang="en-IN" sz="1200"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Sheet1!$G$302</c:f>
              <c:strCache>
                <c:ptCount val="1"/>
                <c:pt idx="0">
                  <c:v>uneducated</c:v>
                </c:pt>
              </c:strCache>
            </c:strRef>
          </c:tx>
          <c:invertIfNegative val="0"/>
          <c:cat>
            <c:strRef>
              <c:f>Sheet1!$H$301:$S$301</c:f>
              <c:strCache>
                <c:ptCount val="12"/>
                <c:pt idx="0">
                  <c:v>Having heard about immunization</c:v>
                </c:pt>
                <c:pt idx="1">
                  <c:v>Vaccines are injections given orally or otherwise to people to protect them from diseases</c:v>
                </c:pt>
                <c:pt idx="2">
                  <c:v>All vaccines are given in one dose only</c:v>
                </c:pt>
                <c:pt idx="3">
                  <c:v>Only children can be immunized against diseases</c:v>
                </c:pt>
                <c:pt idx="4">
                  <c:v>Polio</c:v>
                </c:pt>
                <c:pt idx="5">
                  <c:v>TB</c:v>
                </c:pt>
                <c:pt idx="6">
                  <c:v>Influenza</c:v>
                </c:pt>
                <c:pt idx="7">
                  <c:v>Measels</c:v>
                </c:pt>
                <c:pt idx="8">
                  <c:v>Diptheria</c:v>
                </c:pt>
                <c:pt idx="9">
                  <c:v>Pertussis</c:v>
                </c:pt>
                <c:pt idx="10">
                  <c:v>Tetanus</c:v>
                </c:pt>
                <c:pt idx="11">
                  <c:v>Hepatitis B</c:v>
                </c:pt>
              </c:strCache>
            </c:strRef>
          </c:cat>
          <c:val>
            <c:numRef>
              <c:f>Sheet1!$H$302:$S$302</c:f>
              <c:numCache>
                <c:formatCode>General</c:formatCode>
                <c:ptCount val="12"/>
                <c:pt idx="0">
                  <c:v>100</c:v>
                </c:pt>
                <c:pt idx="1">
                  <c:v>71.400000000000006</c:v>
                </c:pt>
                <c:pt idx="2">
                  <c:v>85.7</c:v>
                </c:pt>
                <c:pt idx="3">
                  <c:v>71.400000000000006</c:v>
                </c:pt>
                <c:pt idx="4">
                  <c:v>57.1</c:v>
                </c:pt>
                <c:pt idx="5">
                  <c:v>0</c:v>
                </c:pt>
                <c:pt idx="6">
                  <c:v>0</c:v>
                </c:pt>
                <c:pt idx="7">
                  <c:v>28.5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Sheet1!$G$303</c:f>
              <c:strCache>
                <c:ptCount val="1"/>
                <c:pt idx="0">
                  <c:v>metric or less</c:v>
                </c:pt>
              </c:strCache>
            </c:strRef>
          </c:tx>
          <c:invertIfNegative val="0"/>
          <c:cat>
            <c:strRef>
              <c:f>Sheet1!$H$301:$S$301</c:f>
              <c:strCache>
                <c:ptCount val="12"/>
                <c:pt idx="0">
                  <c:v>Having heard about immunization</c:v>
                </c:pt>
                <c:pt idx="1">
                  <c:v>Vaccines are injections given orally or otherwise to people to protect them from diseases</c:v>
                </c:pt>
                <c:pt idx="2">
                  <c:v>All vaccines are given in one dose only</c:v>
                </c:pt>
                <c:pt idx="3">
                  <c:v>Only children can be immunized against diseases</c:v>
                </c:pt>
                <c:pt idx="4">
                  <c:v>Polio</c:v>
                </c:pt>
                <c:pt idx="5">
                  <c:v>TB</c:v>
                </c:pt>
                <c:pt idx="6">
                  <c:v>Influenza</c:v>
                </c:pt>
                <c:pt idx="7">
                  <c:v>Measels</c:v>
                </c:pt>
                <c:pt idx="8">
                  <c:v>Diptheria</c:v>
                </c:pt>
                <c:pt idx="9">
                  <c:v>Pertussis</c:v>
                </c:pt>
                <c:pt idx="10">
                  <c:v>Tetanus</c:v>
                </c:pt>
                <c:pt idx="11">
                  <c:v>Hepatitis B</c:v>
                </c:pt>
              </c:strCache>
            </c:strRef>
          </c:cat>
          <c:val>
            <c:numRef>
              <c:f>Sheet1!$H$303:$S$303</c:f>
              <c:numCache>
                <c:formatCode>General</c:formatCode>
                <c:ptCount val="12"/>
                <c:pt idx="0">
                  <c:v>100</c:v>
                </c:pt>
                <c:pt idx="1">
                  <c:v>89.2</c:v>
                </c:pt>
                <c:pt idx="2">
                  <c:v>35.700000000000003</c:v>
                </c:pt>
                <c:pt idx="3">
                  <c:v>46.4</c:v>
                </c:pt>
                <c:pt idx="4">
                  <c:v>100</c:v>
                </c:pt>
                <c:pt idx="5">
                  <c:v>57.1</c:v>
                </c:pt>
                <c:pt idx="6">
                  <c:v>35.700000000000003</c:v>
                </c:pt>
                <c:pt idx="7">
                  <c:v>32.1</c:v>
                </c:pt>
                <c:pt idx="8">
                  <c:v>64.2</c:v>
                </c:pt>
                <c:pt idx="9">
                  <c:v>25</c:v>
                </c:pt>
                <c:pt idx="10">
                  <c:v>35.700000000000003</c:v>
                </c:pt>
                <c:pt idx="11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Sheet1!$G$304</c:f>
              <c:strCache>
                <c:ptCount val="1"/>
                <c:pt idx="0">
                  <c:v>intermediate</c:v>
                </c:pt>
              </c:strCache>
            </c:strRef>
          </c:tx>
          <c:invertIfNegative val="0"/>
          <c:cat>
            <c:strRef>
              <c:f>Sheet1!$H$301:$S$301</c:f>
              <c:strCache>
                <c:ptCount val="12"/>
                <c:pt idx="0">
                  <c:v>Having heard about immunization</c:v>
                </c:pt>
                <c:pt idx="1">
                  <c:v>Vaccines are injections given orally or otherwise to people to protect them from diseases</c:v>
                </c:pt>
                <c:pt idx="2">
                  <c:v>All vaccines are given in one dose only</c:v>
                </c:pt>
                <c:pt idx="3">
                  <c:v>Only children can be immunized against diseases</c:v>
                </c:pt>
                <c:pt idx="4">
                  <c:v>Polio</c:v>
                </c:pt>
                <c:pt idx="5">
                  <c:v>TB</c:v>
                </c:pt>
                <c:pt idx="6">
                  <c:v>Influenza</c:v>
                </c:pt>
                <c:pt idx="7">
                  <c:v>Measels</c:v>
                </c:pt>
                <c:pt idx="8">
                  <c:v>Diptheria</c:v>
                </c:pt>
                <c:pt idx="9">
                  <c:v>Pertussis</c:v>
                </c:pt>
                <c:pt idx="10">
                  <c:v>Tetanus</c:v>
                </c:pt>
                <c:pt idx="11">
                  <c:v>Hepatitis B</c:v>
                </c:pt>
              </c:strCache>
            </c:strRef>
          </c:cat>
          <c:val>
            <c:numRef>
              <c:f>Sheet1!$H$304:$S$304</c:f>
              <c:numCache>
                <c:formatCode>General</c:formatCode>
                <c:ptCount val="12"/>
                <c:pt idx="0">
                  <c:v>100</c:v>
                </c:pt>
                <c:pt idx="1">
                  <c:v>93</c:v>
                </c:pt>
                <c:pt idx="2">
                  <c:v>27.9</c:v>
                </c:pt>
                <c:pt idx="3">
                  <c:v>67.400000000000006</c:v>
                </c:pt>
                <c:pt idx="4">
                  <c:v>100</c:v>
                </c:pt>
                <c:pt idx="5">
                  <c:v>60.4</c:v>
                </c:pt>
                <c:pt idx="6">
                  <c:v>27.9</c:v>
                </c:pt>
                <c:pt idx="7">
                  <c:v>32.5</c:v>
                </c:pt>
                <c:pt idx="8">
                  <c:v>88.3</c:v>
                </c:pt>
                <c:pt idx="9">
                  <c:v>81.3</c:v>
                </c:pt>
                <c:pt idx="10">
                  <c:v>72</c:v>
                </c:pt>
                <c:pt idx="11">
                  <c:v>23.2</c:v>
                </c:pt>
              </c:numCache>
            </c:numRef>
          </c:val>
        </c:ser>
        <c:ser>
          <c:idx val="3"/>
          <c:order val="3"/>
          <c:tx>
            <c:strRef>
              <c:f>Sheet1!$G$305</c:f>
              <c:strCache>
                <c:ptCount val="1"/>
                <c:pt idx="0">
                  <c:v>graduate</c:v>
                </c:pt>
              </c:strCache>
            </c:strRef>
          </c:tx>
          <c:invertIfNegative val="0"/>
          <c:cat>
            <c:strRef>
              <c:f>Sheet1!$H$301:$S$301</c:f>
              <c:strCache>
                <c:ptCount val="12"/>
                <c:pt idx="0">
                  <c:v>Having heard about immunization</c:v>
                </c:pt>
                <c:pt idx="1">
                  <c:v>Vaccines are injections given orally or otherwise to people to protect them from diseases</c:v>
                </c:pt>
                <c:pt idx="2">
                  <c:v>All vaccines are given in one dose only</c:v>
                </c:pt>
                <c:pt idx="3">
                  <c:v>Only children can be immunized against diseases</c:v>
                </c:pt>
                <c:pt idx="4">
                  <c:v>Polio</c:v>
                </c:pt>
                <c:pt idx="5">
                  <c:v>TB</c:v>
                </c:pt>
                <c:pt idx="6">
                  <c:v>Influenza</c:v>
                </c:pt>
                <c:pt idx="7">
                  <c:v>Measels</c:v>
                </c:pt>
                <c:pt idx="8">
                  <c:v>Diptheria</c:v>
                </c:pt>
                <c:pt idx="9">
                  <c:v>Pertussis</c:v>
                </c:pt>
                <c:pt idx="10">
                  <c:v>Tetanus</c:v>
                </c:pt>
                <c:pt idx="11">
                  <c:v>Hepatitis B</c:v>
                </c:pt>
              </c:strCache>
            </c:strRef>
          </c:cat>
          <c:val>
            <c:numRef>
              <c:f>Sheet1!$H$305:$S$305</c:f>
              <c:numCache>
                <c:formatCode>General</c:formatCode>
                <c:ptCount val="12"/>
                <c:pt idx="0">
                  <c:v>100</c:v>
                </c:pt>
                <c:pt idx="1">
                  <c:v>95.4</c:v>
                </c:pt>
                <c:pt idx="2">
                  <c:v>0</c:v>
                </c:pt>
                <c:pt idx="3">
                  <c:v>40.9</c:v>
                </c:pt>
                <c:pt idx="4">
                  <c:v>100</c:v>
                </c:pt>
                <c:pt idx="5">
                  <c:v>95.4</c:v>
                </c:pt>
                <c:pt idx="6">
                  <c:v>45.4</c:v>
                </c:pt>
                <c:pt idx="7">
                  <c:v>54.5</c:v>
                </c:pt>
                <c:pt idx="8">
                  <c:v>95.4</c:v>
                </c:pt>
                <c:pt idx="9">
                  <c:v>95.4</c:v>
                </c:pt>
                <c:pt idx="10">
                  <c:v>95.4</c:v>
                </c:pt>
                <c:pt idx="1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889224"/>
        <c:axId val="335884520"/>
        <c:axId val="0"/>
      </c:bar3DChart>
      <c:catAx>
        <c:axId val="335889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5884520"/>
        <c:crosses val="autoZero"/>
        <c:auto val="1"/>
        <c:lblAlgn val="ctr"/>
        <c:lblOffset val="100"/>
        <c:noMultiLvlLbl val="0"/>
      </c:catAx>
      <c:valAx>
        <c:axId val="335884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5889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Sheet1!$D$542</c:f>
              <c:strCache>
                <c:ptCount val="1"/>
                <c:pt idx="0">
                  <c:v>uneducated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Sheet1!$E$541:$H$541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newspaper</c:v>
                </c:pt>
                <c:pt idx="3">
                  <c:v>health worker</c:v>
                </c:pt>
              </c:strCache>
            </c:strRef>
          </c:cat>
          <c:val>
            <c:numRef>
              <c:f>Sheet1!$E$542:$H$542</c:f>
              <c:numCache>
                <c:formatCode>General</c:formatCode>
                <c:ptCount val="4"/>
                <c:pt idx="0">
                  <c:v>0</c:v>
                </c:pt>
                <c:pt idx="1">
                  <c:v>14.2</c:v>
                </c:pt>
                <c:pt idx="2">
                  <c:v>0</c:v>
                </c:pt>
                <c:pt idx="3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Sheet1!$D$543</c:f>
              <c:strCache>
                <c:ptCount val="1"/>
                <c:pt idx="0">
                  <c:v>metric or less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Sheet1!$E$541:$H$541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newspaper</c:v>
                </c:pt>
                <c:pt idx="3">
                  <c:v>health worker</c:v>
                </c:pt>
              </c:strCache>
            </c:strRef>
          </c:cat>
          <c:val>
            <c:numRef>
              <c:f>Sheet1!$E$543:$H$543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14.2</c:v>
                </c:pt>
                <c:pt idx="2">
                  <c:v>0</c:v>
                </c:pt>
                <c:pt idx="3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Sheet1!$D$544</c:f>
              <c:strCache>
                <c:ptCount val="1"/>
                <c:pt idx="0">
                  <c:v>intermediate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Sheet1!$E$541:$H$541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newspaper</c:v>
                </c:pt>
                <c:pt idx="3">
                  <c:v>health worker</c:v>
                </c:pt>
              </c:strCache>
            </c:strRef>
          </c:cat>
          <c:val>
            <c:numRef>
              <c:f>Sheet1!$E$544:$H$544</c:f>
              <c:numCache>
                <c:formatCode>General</c:formatCode>
                <c:ptCount val="4"/>
                <c:pt idx="0">
                  <c:v>27.9</c:v>
                </c:pt>
                <c:pt idx="1">
                  <c:v>9.3000000000000007</c:v>
                </c:pt>
                <c:pt idx="2">
                  <c:v>20.9</c:v>
                </c:pt>
                <c:pt idx="3">
                  <c:v>6.9700000000000024</c:v>
                </c:pt>
              </c:numCache>
            </c:numRef>
          </c:val>
        </c:ser>
        <c:ser>
          <c:idx val="3"/>
          <c:order val="3"/>
          <c:tx>
            <c:strRef>
              <c:f>Sheet1!$D$545</c:f>
              <c:strCache>
                <c:ptCount val="1"/>
                <c:pt idx="0">
                  <c:v>graduate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Sheet1!$E$541:$H$541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newspaper</c:v>
                </c:pt>
                <c:pt idx="3">
                  <c:v>health worker</c:v>
                </c:pt>
              </c:strCache>
            </c:strRef>
          </c:cat>
          <c:val>
            <c:numRef>
              <c:f>Sheet1!$E$545:$H$545</c:f>
              <c:numCache>
                <c:formatCode>General</c:formatCode>
                <c:ptCount val="4"/>
                <c:pt idx="0">
                  <c:v>45.4</c:v>
                </c:pt>
                <c:pt idx="1">
                  <c:v>13.6</c:v>
                </c:pt>
                <c:pt idx="2">
                  <c:v>30.2</c:v>
                </c:pt>
                <c:pt idx="3">
                  <c:v>18.600000000000001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5887656"/>
        <c:axId val="335890400"/>
        <c:axId val="0"/>
      </c:bar3DChart>
      <c:catAx>
        <c:axId val="335887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5890400"/>
        <c:crosses val="autoZero"/>
        <c:auto val="1"/>
        <c:lblAlgn val="ctr"/>
        <c:lblOffset val="100"/>
        <c:noMultiLvlLbl val="0"/>
      </c:catAx>
      <c:valAx>
        <c:axId val="335890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5887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 groups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Sheet1!$G$4:$G$7</c:f>
              <c:strCache>
                <c:ptCount val="4"/>
                <c:pt idx="0">
                  <c:v>15-20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60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736296"/>
        <c:axId val="340742960"/>
      </c:barChart>
      <c:catAx>
        <c:axId val="340736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0742960"/>
        <c:crosses val="autoZero"/>
        <c:auto val="1"/>
        <c:lblAlgn val="ctr"/>
        <c:lblOffset val="100"/>
        <c:noMultiLvlLbl val="0"/>
      </c:catAx>
      <c:valAx>
        <c:axId val="34074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0736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Sheet1!$F$23</c:f>
              <c:strCache>
                <c:ptCount val="1"/>
                <c:pt idx="0">
                  <c:v>Religion Frequency</c:v>
                </c:pt>
              </c:strCache>
            </c:strRef>
          </c:tx>
          <c:invertIfNegative val="0"/>
          <c:cat>
            <c:strRef>
              <c:f>Sheet1!$E$24:$E$26</c:f>
              <c:strCache>
                <c:ptCount val="3"/>
                <c:pt idx="0">
                  <c:v>Hindu</c:v>
                </c:pt>
                <c:pt idx="1">
                  <c:v>Muslim</c:v>
                </c:pt>
                <c:pt idx="2">
                  <c:v>Sikh</c:v>
                </c:pt>
              </c:strCache>
            </c:strRef>
          </c:cat>
          <c:val>
            <c:numRef>
              <c:f>Sheet1!$F$24:$F$26</c:f>
              <c:numCache>
                <c:formatCode>General</c:formatCode>
                <c:ptCount val="3"/>
                <c:pt idx="0">
                  <c:v>74</c:v>
                </c:pt>
                <c:pt idx="1">
                  <c:v>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742176"/>
        <c:axId val="340742568"/>
      </c:barChart>
      <c:catAx>
        <c:axId val="34074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0742568"/>
        <c:crosses val="autoZero"/>
        <c:auto val="1"/>
        <c:lblAlgn val="ctr"/>
        <c:lblOffset val="100"/>
        <c:noMultiLvlLbl val="0"/>
      </c:catAx>
      <c:valAx>
        <c:axId val="340742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Percentage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0742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Sheet1!$F$41</c:f>
              <c:strCache>
                <c:ptCount val="1"/>
                <c:pt idx="0">
                  <c:v>Educational status</c:v>
                </c:pt>
              </c:strCache>
            </c:strRef>
          </c:tx>
          <c:invertIfNegative val="0"/>
          <c:cat>
            <c:strRef>
              <c:f>Sheet1!$E$42:$E$45</c:f>
              <c:strCache>
                <c:ptCount val="4"/>
                <c:pt idx="0">
                  <c:v>uneducated</c:v>
                </c:pt>
                <c:pt idx="1">
                  <c:v>metric or less</c:v>
                </c:pt>
                <c:pt idx="2">
                  <c:v>intermediate</c:v>
                </c:pt>
                <c:pt idx="3">
                  <c:v>graduate</c:v>
                </c:pt>
              </c:strCache>
            </c:strRef>
          </c:cat>
          <c:val>
            <c:numRef>
              <c:f>Sheet1!$F$42:$F$45</c:f>
              <c:numCache>
                <c:formatCode>General</c:formatCode>
                <c:ptCount val="4"/>
                <c:pt idx="0">
                  <c:v>7</c:v>
                </c:pt>
                <c:pt idx="1">
                  <c:v>28</c:v>
                </c:pt>
                <c:pt idx="2">
                  <c:v>43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741392"/>
        <c:axId val="340740608"/>
      </c:barChart>
      <c:catAx>
        <c:axId val="34074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0740608"/>
        <c:crosses val="autoZero"/>
        <c:auto val="1"/>
        <c:lblAlgn val="ctr"/>
        <c:lblOffset val="100"/>
        <c:noMultiLvlLbl val="0"/>
      </c:catAx>
      <c:valAx>
        <c:axId val="340740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Percentage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340741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Vaccinations' knowledge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Sheet1!$O$87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Sheet1!$P$86:$W$86</c:f>
              <c:strCache>
                <c:ptCount val="8"/>
                <c:pt idx="0">
                  <c:v>Polio</c:v>
                </c:pt>
                <c:pt idx="1">
                  <c:v>TB</c:v>
                </c:pt>
                <c:pt idx="2">
                  <c:v>Influenza</c:v>
                </c:pt>
                <c:pt idx="3">
                  <c:v>Measels</c:v>
                </c:pt>
                <c:pt idx="4">
                  <c:v>Diptheria</c:v>
                </c:pt>
                <c:pt idx="5">
                  <c:v>Pertussis</c:v>
                </c:pt>
                <c:pt idx="6">
                  <c:v>Tetanus</c:v>
                </c:pt>
                <c:pt idx="7">
                  <c:v>Hepatitis B</c:v>
                </c:pt>
              </c:strCache>
            </c:strRef>
          </c:cat>
          <c:val>
            <c:numRef>
              <c:f>Sheet1!$P$87:$W$87</c:f>
              <c:numCache>
                <c:formatCode>General</c:formatCode>
                <c:ptCount val="8"/>
                <c:pt idx="0">
                  <c:v>97</c:v>
                </c:pt>
                <c:pt idx="1">
                  <c:v>63</c:v>
                </c:pt>
                <c:pt idx="2">
                  <c:v>29</c:v>
                </c:pt>
                <c:pt idx="3">
                  <c:v>35</c:v>
                </c:pt>
                <c:pt idx="4">
                  <c:v>77</c:v>
                </c:pt>
                <c:pt idx="5">
                  <c:v>63</c:v>
                </c:pt>
                <c:pt idx="6">
                  <c:v>62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Sheet1!$O$88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Sheet1!$P$86:$W$86</c:f>
              <c:strCache>
                <c:ptCount val="8"/>
                <c:pt idx="0">
                  <c:v>Polio</c:v>
                </c:pt>
                <c:pt idx="1">
                  <c:v>TB</c:v>
                </c:pt>
                <c:pt idx="2">
                  <c:v>Influenza</c:v>
                </c:pt>
                <c:pt idx="3">
                  <c:v>Measels</c:v>
                </c:pt>
                <c:pt idx="4">
                  <c:v>Diptheria</c:v>
                </c:pt>
                <c:pt idx="5">
                  <c:v>Pertussis</c:v>
                </c:pt>
                <c:pt idx="6">
                  <c:v>Tetanus</c:v>
                </c:pt>
                <c:pt idx="7">
                  <c:v>Hepatitis B</c:v>
                </c:pt>
              </c:strCache>
            </c:strRef>
          </c:cat>
          <c:val>
            <c:numRef>
              <c:f>Sheet1!$P$88:$W$88</c:f>
              <c:numCache>
                <c:formatCode>General</c:formatCode>
                <c:ptCount val="8"/>
                <c:pt idx="0">
                  <c:v>3</c:v>
                </c:pt>
                <c:pt idx="1">
                  <c:v>37</c:v>
                </c:pt>
                <c:pt idx="2">
                  <c:v>71</c:v>
                </c:pt>
                <c:pt idx="3">
                  <c:v>65</c:v>
                </c:pt>
                <c:pt idx="4">
                  <c:v>23</c:v>
                </c:pt>
                <c:pt idx="5">
                  <c:v>37</c:v>
                </c:pt>
                <c:pt idx="6">
                  <c:v>38</c:v>
                </c:pt>
                <c:pt idx="7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8664392"/>
        <c:axId val="338665568"/>
        <c:axId val="0"/>
      </c:bar3DChart>
      <c:catAx>
        <c:axId val="338664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8665568"/>
        <c:crosses val="autoZero"/>
        <c:auto val="1"/>
        <c:lblAlgn val="ctr"/>
        <c:lblOffset val="100"/>
        <c:noMultiLvlLbl val="0"/>
      </c:catAx>
      <c:valAx>
        <c:axId val="33866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386643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Sheet1!$O$247</c:f>
              <c:strCache>
                <c:ptCount val="1"/>
                <c:pt idx="0">
                  <c:v>Frequency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Sheet1!$N$248:$N$251</c:f>
              <c:strCache>
                <c:ptCount val="4"/>
                <c:pt idx="0">
                  <c:v>tv</c:v>
                </c:pt>
                <c:pt idx="1">
                  <c:v>radio</c:v>
                </c:pt>
                <c:pt idx="2">
                  <c:v>newspaper</c:v>
                </c:pt>
                <c:pt idx="3">
                  <c:v>health worker</c:v>
                </c:pt>
              </c:strCache>
            </c:strRef>
          </c:cat>
          <c:val>
            <c:numRef>
              <c:f>Sheet1!$O$248:$O$251</c:f>
              <c:numCache>
                <c:formatCode>General</c:formatCode>
                <c:ptCount val="4"/>
                <c:pt idx="0">
                  <c:v>32</c:v>
                </c:pt>
                <c:pt idx="1">
                  <c:v>13</c:v>
                </c:pt>
                <c:pt idx="2">
                  <c:v>22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402961590004465"/>
          <c:y val="0.25391367745698451"/>
          <c:w val="0.15580950349030281"/>
          <c:h val="0.6664450277048727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Sheet1!$N$274</c:f>
              <c:strCache>
                <c:ptCount val="1"/>
                <c:pt idx="0">
                  <c:v>Reasons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15241320914567E-2"/>
                  <c:y val="5.29100529100539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15241320914567E-2"/>
                  <c:y val="2.64550264550265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34801016088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708721422523286E-2"/>
                  <c:y val="-2.6455026455026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Sheet1!$M$275:$M$278</c:f>
              <c:strCache>
                <c:ptCount val="4"/>
                <c:pt idx="0">
                  <c:v>harmful for children</c:v>
                </c:pt>
                <c:pt idx="1">
                  <c:v>no faith in this activity</c:v>
                </c:pt>
                <c:pt idx="2">
                  <c:v>ignorance</c:v>
                </c:pt>
                <c:pt idx="3">
                  <c:v>other reasons</c:v>
                </c:pt>
              </c:strCache>
            </c:strRef>
          </c:cat>
          <c:val>
            <c:numRef>
              <c:f>Sheet1!$N$275:$N$278</c:f>
              <c:numCache>
                <c:formatCode>General</c:formatCode>
                <c:ptCount val="4"/>
                <c:pt idx="0">
                  <c:v>10</c:v>
                </c:pt>
                <c:pt idx="1">
                  <c:v>24</c:v>
                </c:pt>
                <c:pt idx="2">
                  <c:v>15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8658512"/>
        <c:axId val="338663216"/>
        <c:axId val="0"/>
      </c:bar3DChart>
      <c:catAx>
        <c:axId val="338658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8663216"/>
        <c:crosses val="autoZero"/>
        <c:auto val="1"/>
        <c:lblAlgn val="ctr"/>
        <c:lblOffset val="100"/>
        <c:noMultiLvlLbl val="0"/>
      </c:catAx>
      <c:valAx>
        <c:axId val="33866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6585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BCG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359538641666504"/>
          <c:w val="0.87732972440945001"/>
          <c:h val="0.63805798138869063"/>
        </c:manualLayout>
      </c:layout>
      <c:pieChart>
        <c:varyColors val="1"/>
        <c:ser>
          <c:idx val="0"/>
          <c:order val="0"/>
          <c:tx>
            <c:strRef>
              <c:f>Sheet1!$L$629</c:f>
              <c:strCache>
                <c:ptCount val="1"/>
                <c:pt idx="0">
                  <c:v>BCG practice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Sheet1!$K$630:$K$631</c:f>
              <c:strCache>
                <c:ptCount val="2"/>
                <c:pt idx="0">
                  <c:v>Yes at birth</c:v>
                </c:pt>
                <c:pt idx="1">
                  <c:v>Yes within 1 year</c:v>
                </c:pt>
              </c:strCache>
            </c:strRef>
          </c:cat>
          <c:val>
            <c:numRef>
              <c:f>Sheet1!$L$630:$L$631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Polio &amp; Pentavalent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Sheet1!$M$630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Sheet1!$N$629:$O$629</c:f>
              <c:strCache>
                <c:ptCount val="2"/>
                <c:pt idx="0">
                  <c:v>DPT/Pentavalent </c:v>
                </c:pt>
                <c:pt idx="1">
                  <c:v>Polio</c:v>
                </c:pt>
              </c:strCache>
            </c:strRef>
          </c:cat>
          <c:val>
            <c:numRef>
              <c:f>Sheet1!$N$630:$O$630</c:f>
              <c:numCache>
                <c:formatCode>General</c:formatCode>
                <c:ptCount val="2"/>
                <c:pt idx="0">
                  <c:v>94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Sheet1!$M$631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Sheet1!$N$629:$O$629</c:f>
              <c:strCache>
                <c:ptCount val="2"/>
                <c:pt idx="0">
                  <c:v>DPT/Pentavalent </c:v>
                </c:pt>
                <c:pt idx="1">
                  <c:v>Polio</c:v>
                </c:pt>
              </c:strCache>
            </c:strRef>
          </c:cat>
          <c:val>
            <c:numRef>
              <c:f>Sheet1!$N$631:$O$631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658904"/>
        <c:axId val="338663608"/>
        <c:axId val="0"/>
      </c:bar3DChart>
      <c:catAx>
        <c:axId val="338658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8663608"/>
        <c:crosses val="autoZero"/>
        <c:auto val="1"/>
        <c:lblAlgn val="ctr"/>
        <c:lblOffset val="100"/>
        <c:noMultiLvlLbl val="0"/>
      </c:catAx>
      <c:valAx>
        <c:axId val="338663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8658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A6516-E298-459D-8CD1-C8B9149C67EB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57BBDE-9218-4E6F-AA9A-76FFA45EC7A2}">
      <dgm:prSet phldrT="[Text]"/>
      <dgm:spPr/>
      <dgm:t>
        <a:bodyPr/>
        <a:lstStyle/>
        <a:p>
          <a:r>
            <a:rPr lang="en-US" dirty="0" smtClean="0"/>
            <a:t>Mother KAP on immunization</a:t>
          </a:r>
          <a:endParaRPr lang="en-US" dirty="0"/>
        </a:p>
      </dgm:t>
    </dgm:pt>
    <dgm:pt modelId="{22926A78-FA65-4276-B65D-BD9A14142E6B}" type="parTrans" cxnId="{BC48EE39-BE64-48AC-89D0-E7516E266BEB}">
      <dgm:prSet/>
      <dgm:spPr/>
      <dgm:t>
        <a:bodyPr/>
        <a:lstStyle/>
        <a:p>
          <a:endParaRPr lang="en-US"/>
        </a:p>
      </dgm:t>
    </dgm:pt>
    <dgm:pt modelId="{B70292E4-8DE2-4CD6-98E4-62FA669177D2}" type="sibTrans" cxnId="{BC48EE39-BE64-48AC-89D0-E7516E266BEB}">
      <dgm:prSet/>
      <dgm:spPr/>
      <dgm:t>
        <a:bodyPr/>
        <a:lstStyle/>
        <a:p>
          <a:endParaRPr lang="en-US"/>
        </a:p>
      </dgm:t>
    </dgm:pt>
    <dgm:pt modelId="{A1E561D2-B08E-47CF-8F96-DA44A6B3AD2B}">
      <dgm:prSet phldrT="[Text]"/>
      <dgm:spPr/>
      <dgm:t>
        <a:bodyPr/>
        <a:lstStyle/>
        <a:p>
          <a:r>
            <a:rPr lang="en-US" dirty="0" smtClean="0"/>
            <a:t>Socioeconomic status &amp; Practices</a:t>
          </a:r>
          <a:endParaRPr lang="en-US" dirty="0"/>
        </a:p>
      </dgm:t>
    </dgm:pt>
    <dgm:pt modelId="{8C3DA207-F1E2-4A18-A3DA-F5F1B12488DC}" type="parTrans" cxnId="{311481E1-995C-45D6-AAE3-8854F0E371E0}">
      <dgm:prSet/>
      <dgm:spPr/>
      <dgm:t>
        <a:bodyPr/>
        <a:lstStyle/>
        <a:p>
          <a:endParaRPr lang="en-US"/>
        </a:p>
      </dgm:t>
    </dgm:pt>
    <dgm:pt modelId="{FC698006-43B2-467E-B79D-2288EFD757B5}" type="sibTrans" cxnId="{311481E1-995C-45D6-AAE3-8854F0E371E0}">
      <dgm:prSet/>
      <dgm:spPr/>
      <dgm:t>
        <a:bodyPr/>
        <a:lstStyle/>
        <a:p>
          <a:endParaRPr lang="en-US"/>
        </a:p>
      </dgm:t>
    </dgm:pt>
    <dgm:pt modelId="{4127C23F-6713-4CCB-AAD0-A402E322CC3F}">
      <dgm:prSet phldrT="[Text]"/>
      <dgm:spPr/>
      <dgm:t>
        <a:bodyPr/>
        <a:lstStyle/>
        <a:p>
          <a:r>
            <a:rPr lang="en-US" dirty="0" smtClean="0"/>
            <a:t>Perception of immunization</a:t>
          </a:r>
          <a:endParaRPr lang="en-US" dirty="0"/>
        </a:p>
      </dgm:t>
    </dgm:pt>
    <dgm:pt modelId="{7FE5F328-158A-432A-AF9A-B7705733A741}" type="parTrans" cxnId="{0DCE8AD3-2722-416D-B291-E277E5B7D328}">
      <dgm:prSet/>
      <dgm:spPr/>
      <dgm:t>
        <a:bodyPr/>
        <a:lstStyle/>
        <a:p>
          <a:endParaRPr lang="en-US"/>
        </a:p>
      </dgm:t>
    </dgm:pt>
    <dgm:pt modelId="{D129D73F-6C5B-47CC-BF98-9833427B1610}" type="sibTrans" cxnId="{0DCE8AD3-2722-416D-B291-E277E5B7D328}">
      <dgm:prSet/>
      <dgm:spPr/>
      <dgm:t>
        <a:bodyPr/>
        <a:lstStyle/>
        <a:p>
          <a:endParaRPr lang="en-US"/>
        </a:p>
      </dgm:t>
    </dgm:pt>
    <dgm:pt modelId="{CED8E577-BD83-4346-AFE6-8E15123ACD55}">
      <dgm:prSet phldrT="[Text]"/>
      <dgm:spPr/>
      <dgm:t>
        <a:bodyPr/>
        <a:lstStyle/>
        <a:p>
          <a:r>
            <a:rPr lang="en-US" dirty="0" smtClean="0"/>
            <a:t>Level of education</a:t>
          </a:r>
          <a:endParaRPr lang="en-US" dirty="0"/>
        </a:p>
      </dgm:t>
    </dgm:pt>
    <dgm:pt modelId="{039520B7-DFF7-446B-86B1-F67BD79917A1}" type="parTrans" cxnId="{F28DCC66-9D8C-4529-8FE8-FF9F62BC50BB}">
      <dgm:prSet/>
      <dgm:spPr/>
      <dgm:t>
        <a:bodyPr/>
        <a:lstStyle/>
        <a:p>
          <a:endParaRPr lang="en-US"/>
        </a:p>
      </dgm:t>
    </dgm:pt>
    <dgm:pt modelId="{BCBCAFD3-14D3-46BB-9AC2-B757EB249B45}" type="sibTrans" cxnId="{F28DCC66-9D8C-4529-8FE8-FF9F62BC50BB}">
      <dgm:prSet/>
      <dgm:spPr/>
      <dgm:t>
        <a:bodyPr/>
        <a:lstStyle/>
        <a:p>
          <a:endParaRPr lang="en-US"/>
        </a:p>
      </dgm:t>
    </dgm:pt>
    <dgm:pt modelId="{181FB01B-5E62-4CE4-B192-848DB070398E}">
      <dgm:prSet phldrT="[Text]"/>
      <dgm:spPr/>
      <dgm:t>
        <a:bodyPr/>
        <a:lstStyle/>
        <a:p>
          <a:r>
            <a:rPr lang="en-US" dirty="0" smtClean="0"/>
            <a:t>Age of mother</a:t>
          </a:r>
          <a:endParaRPr lang="en-US" dirty="0"/>
        </a:p>
      </dgm:t>
    </dgm:pt>
    <dgm:pt modelId="{E083860E-7689-4DC5-8756-57563AB98C10}" type="parTrans" cxnId="{A6F484F7-31E9-43F9-AA2D-CADFFBBB98F3}">
      <dgm:prSet/>
      <dgm:spPr/>
      <dgm:t>
        <a:bodyPr/>
        <a:lstStyle/>
        <a:p>
          <a:endParaRPr lang="en-US"/>
        </a:p>
      </dgm:t>
    </dgm:pt>
    <dgm:pt modelId="{F91A890D-4BFF-4D49-899A-830A063E0C54}" type="sibTrans" cxnId="{A6F484F7-31E9-43F9-AA2D-CADFFBBB98F3}">
      <dgm:prSet/>
      <dgm:spPr/>
      <dgm:t>
        <a:bodyPr/>
        <a:lstStyle/>
        <a:p>
          <a:endParaRPr lang="en-US"/>
        </a:p>
      </dgm:t>
    </dgm:pt>
    <dgm:pt modelId="{BB49B152-81C9-4BAB-A820-FFB647926FE3}">
      <dgm:prSet phldrT="[Text]" phldr="1"/>
      <dgm:spPr/>
      <dgm:t>
        <a:bodyPr/>
        <a:lstStyle/>
        <a:p>
          <a:endParaRPr lang="en-US"/>
        </a:p>
      </dgm:t>
    </dgm:pt>
    <dgm:pt modelId="{468E6823-7CC9-44D9-B120-B37942BD430C}" type="parTrans" cxnId="{A15BC62F-CE64-48C1-9C85-BFAC525D3AB3}">
      <dgm:prSet custFlipVert="1" custFlipHor="1" custScaleX="241335" custScaleY="113194" custLinFactNeighborX="-6466" custLinFactNeighborY="4399"/>
      <dgm:spPr/>
      <dgm:t>
        <a:bodyPr/>
        <a:lstStyle/>
        <a:p>
          <a:endParaRPr lang="en-US"/>
        </a:p>
      </dgm:t>
    </dgm:pt>
    <dgm:pt modelId="{0FD194D0-63BA-4B9C-8514-6F6CA623268B}" type="sibTrans" cxnId="{A15BC62F-CE64-48C1-9C85-BFAC525D3AB3}">
      <dgm:prSet/>
      <dgm:spPr/>
      <dgm:t>
        <a:bodyPr/>
        <a:lstStyle/>
        <a:p>
          <a:endParaRPr lang="en-US"/>
        </a:p>
      </dgm:t>
    </dgm:pt>
    <dgm:pt modelId="{0C25CFCF-A452-48BD-807B-F243BB118FD9}">
      <dgm:prSet/>
      <dgm:spPr/>
      <dgm:t>
        <a:bodyPr/>
        <a:lstStyle/>
        <a:p>
          <a:r>
            <a:rPr lang="en-US" dirty="0" smtClean="0"/>
            <a:t>Availability of immunization service</a:t>
          </a:r>
          <a:endParaRPr lang="en-US" dirty="0"/>
        </a:p>
      </dgm:t>
    </dgm:pt>
    <dgm:pt modelId="{5403DAAF-996B-48A6-8B9D-8EE31C8A88CB}" type="parTrans" cxnId="{E80FB73F-E050-4F69-9969-94C2F426124E}">
      <dgm:prSet/>
      <dgm:spPr/>
      <dgm:t>
        <a:bodyPr/>
        <a:lstStyle/>
        <a:p>
          <a:endParaRPr lang="en-US"/>
        </a:p>
      </dgm:t>
    </dgm:pt>
    <dgm:pt modelId="{B21588CC-679C-4612-BFFB-BDAE3C547C0E}" type="sibTrans" cxnId="{E80FB73F-E050-4F69-9969-94C2F426124E}">
      <dgm:prSet/>
      <dgm:spPr/>
      <dgm:t>
        <a:bodyPr/>
        <a:lstStyle/>
        <a:p>
          <a:endParaRPr lang="en-US"/>
        </a:p>
      </dgm:t>
    </dgm:pt>
    <dgm:pt modelId="{945B5341-FE84-492A-A7C8-0D44820296C4}" type="pres">
      <dgm:prSet presAssocID="{DB1A6516-E298-459D-8CD1-C8B9149C67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784E0-5502-4701-B3FE-EF2227D77ABF}" type="pres">
      <dgm:prSet presAssocID="{3A57BBDE-9218-4E6F-AA9A-76FFA45EC7A2}" presName="centerShape" presStyleLbl="node0" presStyleIdx="0" presStyleCnt="1"/>
      <dgm:spPr/>
      <dgm:t>
        <a:bodyPr/>
        <a:lstStyle/>
        <a:p>
          <a:endParaRPr lang="en-US"/>
        </a:p>
      </dgm:t>
    </dgm:pt>
    <dgm:pt modelId="{832E5865-0D00-4AFC-9CA2-7CF90A2E665D}" type="pres">
      <dgm:prSet presAssocID="{8C3DA207-F1E2-4A18-A3DA-F5F1B12488DC}" presName="parTrans" presStyleLbl="sibTrans2D1" presStyleIdx="0" presStyleCnt="5" custAng="5400000" custFlipHor="1" custScaleX="227249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22016A71-CB06-43DE-9587-5D0D51DBD5A4}" type="pres">
      <dgm:prSet presAssocID="{8C3DA207-F1E2-4A18-A3DA-F5F1B12488D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4A537E7-F846-41A7-9050-C5301BD253B7}" type="pres">
      <dgm:prSet presAssocID="{A1E561D2-B08E-47CF-8F96-DA44A6B3AD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DC151-BB1C-41CB-9665-40E4AAAAE4A9}" type="pres">
      <dgm:prSet presAssocID="{5403DAAF-996B-48A6-8B9D-8EE31C8A88CB}" presName="parTrans" presStyleLbl="sibTrans2D1" presStyleIdx="1" presStyleCnt="5" custAng="3155969" custFlipHor="1" custScaleX="166156" custScaleY="74602" custLinFactNeighborX="1740" custLinFactNeighborY="16198"/>
      <dgm:spPr/>
      <dgm:t>
        <a:bodyPr/>
        <a:lstStyle/>
        <a:p>
          <a:endParaRPr lang="en-US"/>
        </a:p>
      </dgm:t>
    </dgm:pt>
    <dgm:pt modelId="{960C374F-2F37-43FF-A662-51385760CF57}" type="pres">
      <dgm:prSet presAssocID="{5403DAAF-996B-48A6-8B9D-8EE31C8A88C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A7A1372-232B-43A1-946C-18385373C8AA}" type="pres">
      <dgm:prSet presAssocID="{0C25CFCF-A452-48BD-807B-F243BB118F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D5CD6-9AF0-4657-9D46-A78E9CA0AFF1}" type="pres">
      <dgm:prSet presAssocID="{7FE5F328-158A-432A-AF9A-B7705733A741}" presName="parTrans" presStyleLbl="sibTrans2D1" presStyleIdx="2" presStyleCnt="5" custAng="16084911" custFlipHor="1" custScaleX="201174"/>
      <dgm:spPr/>
      <dgm:t>
        <a:bodyPr/>
        <a:lstStyle/>
        <a:p>
          <a:endParaRPr lang="en-US"/>
        </a:p>
      </dgm:t>
    </dgm:pt>
    <dgm:pt modelId="{55C3B0D6-70FB-4F47-865B-518653D1F0A0}" type="pres">
      <dgm:prSet presAssocID="{7FE5F328-158A-432A-AF9A-B7705733A74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A206456-2FF4-451B-95D1-F6184097A08E}" type="pres">
      <dgm:prSet presAssocID="{4127C23F-6713-4CCB-AAD0-A402E322CC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0385-D817-4768-A662-27485BDABA12}" type="pres">
      <dgm:prSet presAssocID="{039520B7-DFF7-446B-86B1-F67BD79917A1}" presName="parTrans" presStyleLbl="sibTrans2D1" presStyleIdx="3" presStyleCnt="5" custFlipVert="1" custFlipHor="1" custScaleX="241335" custScaleY="113194" custLinFactNeighborX="-6466" custLinFactNeighborY="4399"/>
      <dgm:spPr/>
      <dgm:t>
        <a:bodyPr/>
        <a:lstStyle/>
        <a:p>
          <a:endParaRPr lang="en-US"/>
        </a:p>
      </dgm:t>
    </dgm:pt>
    <dgm:pt modelId="{70E2C9C8-7E45-41F4-A3F7-74BB93B223A0}" type="pres">
      <dgm:prSet presAssocID="{039520B7-DFF7-446B-86B1-F67BD79917A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0F5FBBA-6B94-4F58-8158-9B70912DDAC9}" type="pres">
      <dgm:prSet presAssocID="{CED8E577-BD83-4346-AFE6-8E15123ACD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4C080-6C5F-4E84-8DFC-6E346304BD94}" type="pres">
      <dgm:prSet presAssocID="{E083860E-7689-4DC5-8756-57563AB98C10}" presName="parTrans" presStyleLbl="sibTrans2D1" presStyleIdx="4" presStyleCnt="5" custFlipHor="1" custScaleX="201789" custScaleY="124363"/>
      <dgm:spPr/>
      <dgm:t>
        <a:bodyPr/>
        <a:lstStyle/>
        <a:p>
          <a:endParaRPr lang="en-US"/>
        </a:p>
      </dgm:t>
    </dgm:pt>
    <dgm:pt modelId="{51022ADD-93A0-4602-BCCE-71DF636E128E}" type="pres">
      <dgm:prSet presAssocID="{E083860E-7689-4DC5-8756-57563AB98C1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6104154-EDE8-4BFB-A36B-06A88CC42B3F}" type="pres">
      <dgm:prSet presAssocID="{181FB01B-5E62-4CE4-B192-848DB07039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3118E-A232-43AA-9EE4-E1B71ED7B740}" type="presOf" srcId="{A1E561D2-B08E-47CF-8F96-DA44A6B3AD2B}" destId="{B4A537E7-F846-41A7-9050-C5301BD253B7}" srcOrd="0" destOrd="0" presId="urn:microsoft.com/office/officeart/2005/8/layout/radial5"/>
    <dgm:cxn modelId="{B913B202-956D-481A-BFED-8B03D1BC30E3}" type="presOf" srcId="{8C3DA207-F1E2-4A18-A3DA-F5F1B12488DC}" destId="{22016A71-CB06-43DE-9587-5D0D51DBD5A4}" srcOrd="1" destOrd="0" presId="urn:microsoft.com/office/officeart/2005/8/layout/radial5"/>
    <dgm:cxn modelId="{366C384D-60EA-4A02-A4C5-9E5D66A12C73}" type="presOf" srcId="{4127C23F-6713-4CCB-AAD0-A402E322CC3F}" destId="{7A206456-2FF4-451B-95D1-F6184097A08E}" srcOrd="0" destOrd="0" presId="urn:microsoft.com/office/officeart/2005/8/layout/radial5"/>
    <dgm:cxn modelId="{E80FB73F-E050-4F69-9969-94C2F426124E}" srcId="{3A57BBDE-9218-4E6F-AA9A-76FFA45EC7A2}" destId="{0C25CFCF-A452-48BD-807B-F243BB118FD9}" srcOrd="1" destOrd="0" parTransId="{5403DAAF-996B-48A6-8B9D-8EE31C8A88CB}" sibTransId="{B21588CC-679C-4612-BFFB-BDAE3C547C0E}"/>
    <dgm:cxn modelId="{C454EC4F-067B-4A6D-A29C-E7D1D45DEEFE}" type="presOf" srcId="{3A57BBDE-9218-4E6F-AA9A-76FFA45EC7A2}" destId="{BB6784E0-5502-4701-B3FE-EF2227D77ABF}" srcOrd="0" destOrd="0" presId="urn:microsoft.com/office/officeart/2005/8/layout/radial5"/>
    <dgm:cxn modelId="{0DCE8AD3-2722-416D-B291-E277E5B7D328}" srcId="{3A57BBDE-9218-4E6F-AA9A-76FFA45EC7A2}" destId="{4127C23F-6713-4CCB-AAD0-A402E322CC3F}" srcOrd="2" destOrd="0" parTransId="{7FE5F328-158A-432A-AF9A-B7705733A741}" sibTransId="{D129D73F-6C5B-47CC-BF98-9833427B1610}"/>
    <dgm:cxn modelId="{4880037C-1E09-479F-B540-BDD61B5BCCD9}" type="presOf" srcId="{181FB01B-5E62-4CE4-B192-848DB070398E}" destId="{86104154-EDE8-4BFB-A36B-06A88CC42B3F}" srcOrd="0" destOrd="0" presId="urn:microsoft.com/office/officeart/2005/8/layout/radial5"/>
    <dgm:cxn modelId="{A15BC62F-CE64-48C1-9C85-BFAC525D3AB3}" srcId="{DB1A6516-E298-459D-8CD1-C8B9149C67EB}" destId="{BB49B152-81C9-4BAB-A820-FFB647926FE3}" srcOrd="1" destOrd="0" parTransId="{468E6823-7CC9-44D9-B120-B37942BD430C}" sibTransId="{0FD194D0-63BA-4B9C-8514-6F6CA623268B}"/>
    <dgm:cxn modelId="{A6F484F7-31E9-43F9-AA2D-CADFFBBB98F3}" srcId="{3A57BBDE-9218-4E6F-AA9A-76FFA45EC7A2}" destId="{181FB01B-5E62-4CE4-B192-848DB070398E}" srcOrd="4" destOrd="0" parTransId="{E083860E-7689-4DC5-8756-57563AB98C10}" sibTransId="{F91A890D-4BFF-4D49-899A-830A063E0C54}"/>
    <dgm:cxn modelId="{76068B3C-0664-47F8-A07F-7EF04B323DF9}" type="presOf" srcId="{CED8E577-BD83-4346-AFE6-8E15123ACD55}" destId="{D0F5FBBA-6B94-4F58-8158-9B70912DDAC9}" srcOrd="0" destOrd="0" presId="urn:microsoft.com/office/officeart/2005/8/layout/radial5"/>
    <dgm:cxn modelId="{EF656C47-5FAE-4CDD-8382-944ED0D7058B}" type="presOf" srcId="{039520B7-DFF7-446B-86B1-F67BD79917A1}" destId="{F1E90385-D817-4768-A662-27485BDABA12}" srcOrd="0" destOrd="0" presId="urn:microsoft.com/office/officeart/2005/8/layout/radial5"/>
    <dgm:cxn modelId="{58A8F952-EA0A-4C1C-A70E-759E87BEA00F}" type="presOf" srcId="{5403DAAF-996B-48A6-8B9D-8EE31C8A88CB}" destId="{7ECDC151-BB1C-41CB-9665-40E4AAAAE4A9}" srcOrd="0" destOrd="0" presId="urn:microsoft.com/office/officeart/2005/8/layout/radial5"/>
    <dgm:cxn modelId="{B93F942D-8CC4-41AA-9004-B505EF0CB175}" type="presOf" srcId="{8C3DA207-F1E2-4A18-A3DA-F5F1B12488DC}" destId="{832E5865-0D00-4AFC-9CA2-7CF90A2E665D}" srcOrd="0" destOrd="0" presId="urn:microsoft.com/office/officeart/2005/8/layout/radial5"/>
    <dgm:cxn modelId="{C53D809E-E607-4B66-993F-02CC8FE561A4}" type="presOf" srcId="{039520B7-DFF7-446B-86B1-F67BD79917A1}" destId="{70E2C9C8-7E45-41F4-A3F7-74BB93B223A0}" srcOrd="1" destOrd="0" presId="urn:microsoft.com/office/officeart/2005/8/layout/radial5"/>
    <dgm:cxn modelId="{1100B260-C41F-4189-A3F6-50BEAB9DA036}" type="presOf" srcId="{7FE5F328-158A-432A-AF9A-B7705733A741}" destId="{C3ED5CD6-9AF0-4657-9D46-A78E9CA0AFF1}" srcOrd="0" destOrd="0" presId="urn:microsoft.com/office/officeart/2005/8/layout/radial5"/>
    <dgm:cxn modelId="{51C970BC-FF44-4827-8274-BBE4AC0BEF10}" type="presOf" srcId="{E083860E-7689-4DC5-8756-57563AB98C10}" destId="{7C64C080-6C5F-4E84-8DFC-6E346304BD94}" srcOrd="0" destOrd="0" presId="urn:microsoft.com/office/officeart/2005/8/layout/radial5"/>
    <dgm:cxn modelId="{41EA2A59-7AFA-49A0-B3F6-C40338A24EC7}" type="presOf" srcId="{DB1A6516-E298-459D-8CD1-C8B9149C67EB}" destId="{945B5341-FE84-492A-A7C8-0D44820296C4}" srcOrd="0" destOrd="0" presId="urn:microsoft.com/office/officeart/2005/8/layout/radial5"/>
    <dgm:cxn modelId="{F318E9F3-D437-40E7-A4C6-2F47FD1EFE73}" type="presOf" srcId="{5403DAAF-996B-48A6-8B9D-8EE31C8A88CB}" destId="{960C374F-2F37-43FF-A662-51385760CF57}" srcOrd="1" destOrd="0" presId="urn:microsoft.com/office/officeart/2005/8/layout/radial5"/>
    <dgm:cxn modelId="{B107313C-BBAF-41CC-85AF-E288BF4BC1D2}" type="presOf" srcId="{0C25CFCF-A452-48BD-807B-F243BB118FD9}" destId="{4A7A1372-232B-43A1-946C-18385373C8AA}" srcOrd="0" destOrd="0" presId="urn:microsoft.com/office/officeart/2005/8/layout/radial5"/>
    <dgm:cxn modelId="{0C7571EA-2F8E-496D-961E-473449EC02B9}" type="presOf" srcId="{7FE5F328-158A-432A-AF9A-B7705733A741}" destId="{55C3B0D6-70FB-4F47-865B-518653D1F0A0}" srcOrd="1" destOrd="0" presId="urn:microsoft.com/office/officeart/2005/8/layout/radial5"/>
    <dgm:cxn modelId="{49AB3808-412C-4CFE-B06E-45257472B132}" type="presOf" srcId="{E083860E-7689-4DC5-8756-57563AB98C10}" destId="{51022ADD-93A0-4602-BCCE-71DF636E128E}" srcOrd="1" destOrd="0" presId="urn:microsoft.com/office/officeart/2005/8/layout/radial5"/>
    <dgm:cxn modelId="{BC48EE39-BE64-48AC-89D0-E7516E266BEB}" srcId="{DB1A6516-E298-459D-8CD1-C8B9149C67EB}" destId="{3A57BBDE-9218-4E6F-AA9A-76FFA45EC7A2}" srcOrd="0" destOrd="0" parTransId="{22926A78-FA65-4276-B65D-BD9A14142E6B}" sibTransId="{B70292E4-8DE2-4CD6-98E4-62FA669177D2}"/>
    <dgm:cxn modelId="{311481E1-995C-45D6-AAE3-8854F0E371E0}" srcId="{3A57BBDE-9218-4E6F-AA9A-76FFA45EC7A2}" destId="{A1E561D2-B08E-47CF-8F96-DA44A6B3AD2B}" srcOrd="0" destOrd="0" parTransId="{8C3DA207-F1E2-4A18-A3DA-F5F1B12488DC}" sibTransId="{FC698006-43B2-467E-B79D-2288EFD757B5}"/>
    <dgm:cxn modelId="{F28DCC66-9D8C-4529-8FE8-FF9F62BC50BB}" srcId="{3A57BBDE-9218-4E6F-AA9A-76FFA45EC7A2}" destId="{CED8E577-BD83-4346-AFE6-8E15123ACD55}" srcOrd="3" destOrd="0" parTransId="{039520B7-DFF7-446B-86B1-F67BD79917A1}" sibTransId="{BCBCAFD3-14D3-46BB-9AC2-B757EB249B45}"/>
    <dgm:cxn modelId="{2990B668-2656-4D1D-AD59-9B58DAA228A1}" type="presParOf" srcId="{945B5341-FE84-492A-A7C8-0D44820296C4}" destId="{BB6784E0-5502-4701-B3FE-EF2227D77ABF}" srcOrd="0" destOrd="0" presId="urn:microsoft.com/office/officeart/2005/8/layout/radial5"/>
    <dgm:cxn modelId="{0DE5E21B-31F6-48FD-9B3F-4E9C4D772874}" type="presParOf" srcId="{945B5341-FE84-492A-A7C8-0D44820296C4}" destId="{832E5865-0D00-4AFC-9CA2-7CF90A2E665D}" srcOrd="1" destOrd="0" presId="urn:microsoft.com/office/officeart/2005/8/layout/radial5"/>
    <dgm:cxn modelId="{562AB953-BBF9-4331-A9CE-92DAC6FF2D5D}" type="presParOf" srcId="{832E5865-0D00-4AFC-9CA2-7CF90A2E665D}" destId="{22016A71-CB06-43DE-9587-5D0D51DBD5A4}" srcOrd="0" destOrd="0" presId="urn:microsoft.com/office/officeart/2005/8/layout/radial5"/>
    <dgm:cxn modelId="{D2930A81-2F91-4533-9B6D-9334A71B6732}" type="presParOf" srcId="{945B5341-FE84-492A-A7C8-0D44820296C4}" destId="{B4A537E7-F846-41A7-9050-C5301BD253B7}" srcOrd="2" destOrd="0" presId="urn:microsoft.com/office/officeart/2005/8/layout/radial5"/>
    <dgm:cxn modelId="{F2C2CAD9-642E-435B-A974-DB48D2A6F905}" type="presParOf" srcId="{945B5341-FE84-492A-A7C8-0D44820296C4}" destId="{7ECDC151-BB1C-41CB-9665-40E4AAAAE4A9}" srcOrd="3" destOrd="0" presId="urn:microsoft.com/office/officeart/2005/8/layout/radial5"/>
    <dgm:cxn modelId="{711F6E94-6A02-4368-A08C-2DEEBFF32976}" type="presParOf" srcId="{7ECDC151-BB1C-41CB-9665-40E4AAAAE4A9}" destId="{960C374F-2F37-43FF-A662-51385760CF57}" srcOrd="0" destOrd="0" presId="urn:microsoft.com/office/officeart/2005/8/layout/radial5"/>
    <dgm:cxn modelId="{DBB46C93-A116-4483-B1A8-78C38BB396AE}" type="presParOf" srcId="{945B5341-FE84-492A-A7C8-0D44820296C4}" destId="{4A7A1372-232B-43A1-946C-18385373C8AA}" srcOrd="4" destOrd="0" presId="urn:microsoft.com/office/officeart/2005/8/layout/radial5"/>
    <dgm:cxn modelId="{E61C84C2-A7A2-42D4-9CC2-78F12BEB9E34}" type="presParOf" srcId="{945B5341-FE84-492A-A7C8-0D44820296C4}" destId="{C3ED5CD6-9AF0-4657-9D46-A78E9CA0AFF1}" srcOrd="5" destOrd="0" presId="urn:microsoft.com/office/officeart/2005/8/layout/radial5"/>
    <dgm:cxn modelId="{00CA6382-DD00-4C35-98A1-791B9B6D5CE4}" type="presParOf" srcId="{C3ED5CD6-9AF0-4657-9D46-A78E9CA0AFF1}" destId="{55C3B0D6-70FB-4F47-865B-518653D1F0A0}" srcOrd="0" destOrd="0" presId="urn:microsoft.com/office/officeart/2005/8/layout/radial5"/>
    <dgm:cxn modelId="{A41B7E64-8A82-45FE-816C-9A4DB1E3B6CC}" type="presParOf" srcId="{945B5341-FE84-492A-A7C8-0D44820296C4}" destId="{7A206456-2FF4-451B-95D1-F6184097A08E}" srcOrd="6" destOrd="0" presId="urn:microsoft.com/office/officeart/2005/8/layout/radial5"/>
    <dgm:cxn modelId="{978D723C-8223-4D2B-A704-6E85B06DF098}" type="presParOf" srcId="{945B5341-FE84-492A-A7C8-0D44820296C4}" destId="{F1E90385-D817-4768-A662-27485BDABA12}" srcOrd="7" destOrd="0" presId="urn:microsoft.com/office/officeart/2005/8/layout/radial5"/>
    <dgm:cxn modelId="{477CBC15-6481-41BA-9B19-44A48CD19940}" type="presParOf" srcId="{F1E90385-D817-4768-A662-27485BDABA12}" destId="{70E2C9C8-7E45-41F4-A3F7-74BB93B223A0}" srcOrd="0" destOrd="0" presId="urn:microsoft.com/office/officeart/2005/8/layout/radial5"/>
    <dgm:cxn modelId="{6D4D7315-C62C-47FE-BFA5-F4C94295CC86}" type="presParOf" srcId="{945B5341-FE84-492A-A7C8-0D44820296C4}" destId="{D0F5FBBA-6B94-4F58-8158-9B70912DDAC9}" srcOrd="8" destOrd="0" presId="urn:microsoft.com/office/officeart/2005/8/layout/radial5"/>
    <dgm:cxn modelId="{55B9730A-263E-4254-B92D-67CC93F9EFE9}" type="presParOf" srcId="{945B5341-FE84-492A-A7C8-0D44820296C4}" destId="{7C64C080-6C5F-4E84-8DFC-6E346304BD94}" srcOrd="9" destOrd="0" presId="urn:microsoft.com/office/officeart/2005/8/layout/radial5"/>
    <dgm:cxn modelId="{7F9AE4A0-EBB4-46CB-B8EB-25BA4BD9F05C}" type="presParOf" srcId="{7C64C080-6C5F-4E84-8DFC-6E346304BD94}" destId="{51022ADD-93A0-4602-BCCE-71DF636E128E}" srcOrd="0" destOrd="0" presId="urn:microsoft.com/office/officeart/2005/8/layout/radial5"/>
    <dgm:cxn modelId="{86353014-3D7E-42F1-83A5-0FEE2F568B42}" type="presParOf" srcId="{945B5341-FE84-492A-A7C8-0D44820296C4}" destId="{86104154-EDE8-4BFB-A36B-06A88CC42B3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84E0-5502-4701-B3FE-EF2227D77ABF}">
      <dsp:nvSpPr>
        <dsp:cNvPr id="0" name=""/>
        <dsp:cNvSpPr/>
      </dsp:nvSpPr>
      <dsp:spPr>
        <a:xfrm>
          <a:off x="3239795" y="2054603"/>
          <a:ext cx="1464259" cy="1464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Mother KAP on immunization</a:t>
          </a:r>
          <a:endParaRPr lang="en-US" sz="1400" kern="1200" dirty="0"/>
        </a:p>
      </dsp:txBody>
      <dsp:txXfrm>
        <a:off x="3454231" y="2269039"/>
        <a:ext cx="1035387" cy="1035387"/>
      </dsp:txXfrm>
    </dsp:sp>
    <dsp:sp modelId="{832E5865-0D00-4AFC-9CA2-7CF90A2E665D}">
      <dsp:nvSpPr>
        <dsp:cNvPr id="0" name=""/>
        <dsp:cNvSpPr/>
      </dsp:nvSpPr>
      <dsp:spPr>
        <a:xfrm flipH="1">
          <a:off x="3618078" y="1520703"/>
          <a:ext cx="707692" cy="497848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67432" y="1620273"/>
        <a:ext cx="558338" cy="298708"/>
      </dsp:txXfrm>
    </dsp:sp>
    <dsp:sp modelId="{B4A537E7-F846-41A7-9050-C5301BD253B7}">
      <dsp:nvSpPr>
        <dsp:cNvPr id="0" name=""/>
        <dsp:cNvSpPr/>
      </dsp:nvSpPr>
      <dsp:spPr>
        <a:xfrm>
          <a:off x="3239795" y="2764"/>
          <a:ext cx="1464259" cy="14642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Socioeconomic status &amp; Practices</a:t>
          </a:r>
          <a:endParaRPr lang="en-US" sz="1200" kern="1200" dirty="0"/>
        </a:p>
      </dsp:txBody>
      <dsp:txXfrm>
        <a:off x="3454231" y="217200"/>
        <a:ext cx="1035387" cy="1035387"/>
      </dsp:txXfrm>
    </dsp:sp>
    <dsp:sp modelId="{7ECDC151-BB1C-41CB-9665-40E4AAAAE4A9}">
      <dsp:nvSpPr>
        <dsp:cNvPr id="0" name=""/>
        <dsp:cNvSpPr/>
      </dsp:nvSpPr>
      <dsp:spPr>
        <a:xfrm rot="19524031" flipH="1">
          <a:off x="4685949" y="2367369"/>
          <a:ext cx="517438" cy="371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35000"/>
                <a:satMod val="253000"/>
              </a:schemeClr>
            </a:gs>
            <a:gs pos="50000">
              <a:schemeClr val="accent5">
                <a:hueOff val="2970924"/>
                <a:satOff val="-15130"/>
                <a:lumOff val="2794"/>
                <a:alphaOff val="0"/>
                <a:tint val="42000"/>
                <a:satMod val="255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53000"/>
                <a:satMod val="26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87517" y="2410016"/>
        <a:ext cx="406017" cy="222842"/>
      </dsp:txXfrm>
    </dsp:sp>
    <dsp:sp modelId="{4A7A1372-232B-43A1-946C-18385373C8AA}">
      <dsp:nvSpPr>
        <dsp:cNvPr id="0" name=""/>
        <dsp:cNvSpPr/>
      </dsp:nvSpPr>
      <dsp:spPr>
        <a:xfrm>
          <a:off x="5191210" y="1420550"/>
          <a:ext cx="1464259" cy="1464259"/>
        </a:xfrm>
        <a:prstGeom prst="ellipse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35000"/>
                <a:satMod val="253000"/>
              </a:schemeClr>
            </a:gs>
            <a:gs pos="50000">
              <a:schemeClr val="accent5">
                <a:hueOff val="2970924"/>
                <a:satOff val="-15130"/>
                <a:lumOff val="2794"/>
                <a:alphaOff val="0"/>
                <a:tint val="42000"/>
                <a:satMod val="255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53000"/>
                <a:satMod val="26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Availability of immunization service</a:t>
          </a:r>
          <a:endParaRPr lang="en-US" sz="1200" kern="1200" dirty="0"/>
        </a:p>
      </dsp:txBody>
      <dsp:txXfrm>
        <a:off x="5405646" y="1634986"/>
        <a:ext cx="1035387" cy="1035387"/>
      </dsp:txXfrm>
    </dsp:sp>
    <dsp:sp modelId="{C3ED5CD6-9AF0-4657-9D46-A78E9CA0AFF1}">
      <dsp:nvSpPr>
        <dsp:cNvPr id="0" name=""/>
        <dsp:cNvSpPr/>
      </dsp:nvSpPr>
      <dsp:spPr>
        <a:xfrm rot="2275089" flipH="1">
          <a:off x="4256519" y="3360665"/>
          <a:ext cx="626490" cy="497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35000"/>
                <a:satMod val="253000"/>
              </a:schemeClr>
            </a:gs>
            <a:gs pos="50000">
              <a:schemeClr val="accent5">
                <a:hueOff val="5941847"/>
                <a:satOff val="-30260"/>
                <a:lumOff val="5588"/>
                <a:alphaOff val="0"/>
                <a:tint val="42000"/>
                <a:satMod val="255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53000"/>
                <a:satMod val="26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90108" y="3506127"/>
        <a:ext cx="477136" cy="298708"/>
      </dsp:txXfrm>
    </dsp:sp>
    <dsp:sp modelId="{7A206456-2FF4-451B-95D1-F6184097A08E}">
      <dsp:nvSpPr>
        <dsp:cNvPr id="0" name=""/>
        <dsp:cNvSpPr/>
      </dsp:nvSpPr>
      <dsp:spPr>
        <a:xfrm>
          <a:off x="4445836" y="3714576"/>
          <a:ext cx="1464259" cy="1464259"/>
        </a:xfrm>
        <a:prstGeom prst="ellipse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35000"/>
                <a:satMod val="253000"/>
              </a:schemeClr>
            </a:gs>
            <a:gs pos="50000">
              <a:schemeClr val="accent5">
                <a:hueOff val="5941847"/>
                <a:satOff val="-30260"/>
                <a:lumOff val="5588"/>
                <a:alphaOff val="0"/>
                <a:tint val="42000"/>
                <a:satMod val="255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53000"/>
                <a:satMod val="26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Perception of immunization</a:t>
          </a:r>
          <a:endParaRPr lang="en-US" sz="1200" kern="1200" dirty="0"/>
        </a:p>
      </dsp:txBody>
      <dsp:txXfrm>
        <a:off x="4660272" y="3929012"/>
        <a:ext cx="1035387" cy="1035387"/>
      </dsp:txXfrm>
    </dsp:sp>
    <dsp:sp modelId="{F1E90385-D817-4768-A662-27485BDABA12}">
      <dsp:nvSpPr>
        <dsp:cNvPr id="0" name=""/>
        <dsp:cNvSpPr/>
      </dsp:nvSpPr>
      <dsp:spPr>
        <a:xfrm rot="7560000" flipH="1" flipV="1">
          <a:off x="2978169" y="3349722"/>
          <a:ext cx="751559" cy="563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35000"/>
                <a:satMod val="253000"/>
              </a:schemeClr>
            </a:gs>
            <a:gs pos="50000">
              <a:schemeClr val="accent5">
                <a:hueOff val="8912770"/>
                <a:satOff val="-45390"/>
                <a:lumOff val="8381"/>
                <a:alphaOff val="0"/>
                <a:tint val="42000"/>
                <a:satMod val="255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53000"/>
                <a:satMod val="26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013014" y="3530815"/>
        <a:ext cx="582499" cy="338120"/>
      </dsp:txXfrm>
    </dsp:sp>
    <dsp:sp modelId="{D0F5FBBA-6B94-4F58-8158-9B70912DDAC9}">
      <dsp:nvSpPr>
        <dsp:cNvPr id="0" name=""/>
        <dsp:cNvSpPr/>
      </dsp:nvSpPr>
      <dsp:spPr>
        <a:xfrm>
          <a:off x="2033754" y="3714576"/>
          <a:ext cx="1464259" cy="1464259"/>
        </a:xfrm>
        <a:prstGeom prst="ellipse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35000"/>
                <a:satMod val="253000"/>
              </a:schemeClr>
            </a:gs>
            <a:gs pos="50000">
              <a:schemeClr val="accent5">
                <a:hueOff val="8912770"/>
                <a:satOff val="-45390"/>
                <a:lumOff val="8381"/>
                <a:alphaOff val="0"/>
                <a:tint val="42000"/>
                <a:satMod val="255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53000"/>
                <a:satMod val="26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Level of education</a:t>
          </a:r>
          <a:endParaRPr lang="en-US" sz="1200" kern="1200" dirty="0"/>
        </a:p>
      </dsp:txBody>
      <dsp:txXfrm>
        <a:off x="2248190" y="3929012"/>
        <a:ext cx="1035387" cy="1035387"/>
      </dsp:txXfrm>
    </dsp:sp>
    <dsp:sp modelId="{7C64C080-6C5F-4E84-8DFC-6E346304BD94}">
      <dsp:nvSpPr>
        <dsp:cNvPr id="0" name=""/>
        <dsp:cNvSpPr/>
      </dsp:nvSpPr>
      <dsp:spPr>
        <a:xfrm rot="9720000" flipH="1">
          <a:off x="2690396" y="2162860"/>
          <a:ext cx="628406" cy="619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35000"/>
                <a:satMod val="253000"/>
              </a:schemeClr>
            </a:gs>
            <a:gs pos="50000">
              <a:schemeClr val="accent5">
                <a:hueOff val="11883694"/>
                <a:satOff val="-60520"/>
                <a:lumOff val="11175"/>
                <a:alphaOff val="0"/>
                <a:tint val="42000"/>
                <a:satMod val="255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53000"/>
                <a:satMod val="26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94941" y="2315387"/>
        <a:ext cx="442665" cy="371482"/>
      </dsp:txXfrm>
    </dsp:sp>
    <dsp:sp modelId="{86104154-EDE8-4BFB-A36B-06A88CC42B3F}">
      <dsp:nvSpPr>
        <dsp:cNvPr id="0" name=""/>
        <dsp:cNvSpPr/>
      </dsp:nvSpPr>
      <dsp:spPr>
        <a:xfrm>
          <a:off x="1288380" y="1420550"/>
          <a:ext cx="1464259" cy="1464259"/>
        </a:xfrm>
        <a:prstGeom prst="ellipse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35000"/>
                <a:satMod val="253000"/>
              </a:schemeClr>
            </a:gs>
            <a:gs pos="50000">
              <a:schemeClr val="accent5">
                <a:hueOff val="11883694"/>
                <a:satOff val="-60520"/>
                <a:lumOff val="11175"/>
                <a:alphaOff val="0"/>
                <a:tint val="42000"/>
                <a:satMod val="255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53000"/>
                <a:satMod val="26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Age of mother</a:t>
          </a:r>
          <a:endParaRPr lang="en-US" sz="1200" kern="1200" dirty="0"/>
        </a:p>
      </dsp:txBody>
      <dsp:txXfrm>
        <a:off x="1502816" y="1634986"/>
        <a:ext cx="1035387" cy="103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0.62151</cdr:x>
      <cdr:y>0</cdr:y>
    </cdr:from>
    <cdr:to>
      <cdr:x>0.74344</cdr:x>
      <cdr:y>0.19048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09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639134-D2E0-4093-89C7-B21CEA2322B2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EEDBC4-A79E-4518-ACEB-E5A6A83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International Institute of Healthcare Management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14600"/>
            <a:ext cx="7406640" cy="1088064"/>
          </a:xfrm>
        </p:spPr>
        <p:txBody>
          <a:bodyPr/>
          <a:lstStyle/>
          <a:p>
            <a:r>
              <a:rPr lang="en-US" dirty="0" smtClean="0"/>
              <a:t>Post Graduate Diploma in Healthcare Management</a:t>
            </a:r>
            <a:endParaRPr lang="en-US" dirty="0"/>
          </a:p>
        </p:txBody>
      </p:sp>
      <p:pic>
        <p:nvPicPr>
          <p:cNvPr id="1026" name="Picture 2" descr="C:\Users\archana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429000"/>
            <a:ext cx="3505200" cy="1438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5638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Submitted by -Dr.  ARCHANA DHAKA</a:t>
            </a:r>
          </a:p>
          <a:p>
            <a:pPr algn="r"/>
            <a:r>
              <a:rPr lang="en-US" b="1" dirty="0" smtClean="0"/>
              <a:t>Guided by- Dr. PREETHA 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This study was undertaken to assess mother’s knowledge, attitudes, and practices in a community setting so that identified gaps should be fulfilled in order to achieve the immunization targets.</a:t>
            </a:r>
          </a:p>
          <a:p>
            <a:pPr algn="just"/>
            <a:r>
              <a:rPr lang="en-US" dirty="0" smtClean="0"/>
              <a:t>It helps to evaluate and create awareness among mothers of children aged 0-5 years.</a:t>
            </a:r>
          </a:p>
          <a:p>
            <a:pPr algn="just"/>
            <a:r>
              <a:rPr lang="en-US" dirty="0" smtClean="0"/>
              <a:t>This study can be helpful for development partners, researchers, policy makers and program planners to review and build up various policies and programs related to immunization .</a:t>
            </a:r>
          </a:p>
          <a:p>
            <a:pPr algn="just"/>
            <a:r>
              <a:rPr lang="en-US" dirty="0" smtClean="0"/>
              <a:t>Also, no similar study has yet been conducted at Haryana.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9604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OBJECTIVES OF THE STUDY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General objective:</a:t>
            </a:r>
            <a:endParaRPr lang="en-US" dirty="0" smtClean="0"/>
          </a:p>
          <a:p>
            <a:r>
              <a:rPr lang="en-US" dirty="0" smtClean="0"/>
              <a:t>To assess the maternal knowledge , attitude &amp; practices regarding immunization of children of age group 0-5 years</a:t>
            </a:r>
          </a:p>
          <a:p>
            <a:pPr>
              <a:buNone/>
            </a:pPr>
            <a:r>
              <a:rPr lang="en-US" b="1" dirty="0" smtClean="0"/>
              <a:t>Specific objectives:</a:t>
            </a:r>
            <a:endParaRPr lang="en-US" dirty="0" smtClean="0"/>
          </a:p>
          <a:p>
            <a:pPr lvl="0"/>
            <a:r>
              <a:rPr lang="en-US" b="1" dirty="0" smtClean="0"/>
              <a:t> </a:t>
            </a:r>
            <a:r>
              <a:rPr lang="en-US" dirty="0" smtClean="0"/>
              <a:t>To identify the degree of knowledge of immunization among the respondents.</a:t>
            </a:r>
          </a:p>
          <a:p>
            <a:pPr lvl="0"/>
            <a:r>
              <a:rPr lang="en-US" dirty="0" smtClean="0"/>
              <a:t>To analyze the attitude and practices of immunization among the respondents.</a:t>
            </a: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en-US" dirty="0" smtClean="0"/>
              <a:t> To determine the association between the knowledge and practice regarding immunization schedule with selected variables among mothers in selected rural area at Haryana.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RESEARCH QUESTIONS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The research questions of this study are given below:</a:t>
            </a:r>
          </a:p>
          <a:p>
            <a:pPr lvl="0"/>
            <a:r>
              <a:rPr lang="en-US" sz="3000" dirty="0" smtClean="0"/>
              <a:t>What is the degree of knowledge about immunization among the respondents.</a:t>
            </a:r>
          </a:p>
          <a:p>
            <a:pPr lvl="0"/>
            <a:r>
              <a:rPr lang="en-US" sz="3000" dirty="0" smtClean="0"/>
              <a:t>What is the status of attitude and practices of immunization among the respondents.</a:t>
            </a:r>
          </a:p>
          <a:p>
            <a:pPr lvl="0"/>
            <a:r>
              <a:rPr lang="en-US" sz="3000" dirty="0" smtClean="0"/>
              <a:t>What is the association between the knowledge and practice regarding immunization schedule with selected variables among the respondents.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96043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METHODOLOGY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Study area</a:t>
            </a:r>
            <a:r>
              <a:rPr lang="en-US" sz="2600" dirty="0" smtClean="0"/>
              <a:t> – various districts of Haryana (</a:t>
            </a:r>
            <a:r>
              <a:rPr lang="en-US" sz="2600" dirty="0" err="1" smtClean="0"/>
              <a:t>Jind</a:t>
            </a:r>
            <a:r>
              <a:rPr lang="en-US" sz="2600" dirty="0" smtClean="0"/>
              <a:t>, </a:t>
            </a:r>
            <a:r>
              <a:rPr lang="en-US" sz="2600" dirty="0" err="1" smtClean="0"/>
              <a:t>Karnal</a:t>
            </a:r>
            <a:r>
              <a:rPr lang="en-US" sz="2600" dirty="0" smtClean="0"/>
              <a:t>, &amp; </a:t>
            </a:r>
            <a:r>
              <a:rPr lang="en-US" sz="2600" dirty="0" err="1" smtClean="0"/>
              <a:t>Panchkula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Type of study</a:t>
            </a:r>
            <a:r>
              <a:rPr lang="en-US" sz="2600" dirty="0" smtClean="0"/>
              <a:t> – Cross Sectional Descriptive study</a:t>
            </a:r>
          </a:p>
          <a:p>
            <a:r>
              <a:rPr lang="en-US" sz="2600" b="1" dirty="0" smtClean="0"/>
              <a:t>Study period</a:t>
            </a:r>
            <a:r>
              <a:rPr lang="en-US" sz="2600" dirty="0" smtClean="0"/>
              <a:t> – April 2015- May 2015</a:t>
            </a:r>
          </a:p>
          <a:p>
            <a:r>
              <a:rPr lang="en-US" sz="2600" b="1" dirty="0" smtClean="0"/>
              <a:t>Study population</a:t>
            </a:r>
            <a:r>
              <a:rPr lang="en-US" sz="2600" dirty="0" smtClean="0"/>
              <a:t> – Mothers of the children of age group 0-5 years</a:t>
            </a:r>
          </a:p>
          <a:p>
            <a:r>
              <a:rPr lang="en-US" sz="2600" b="1" dirty="0" smtClean="0"/>
              <a:t>Sample size</a:t>
            </a:r>
            <a:r>
              <a:rPr lang="en-US" sz="2600" dirty="0" smtClean="0"/>
              <a:t> – 100 ( p=50%, q= 50%, CI= 90%, e= 5% )</a:t>
            </a:r>
          </a:p>
          <a:p>
            <a:r>
              <a:rPr lang="en-US" sz="2600" b="1" dirty="0" smtClean="0"/>
              <a:t>Sampling method</a:t>
            </a:r>
            <a:r>
              <a:rPr lang="en-US" sz="2600" dirty="0" smtClean="0"/>
              <a:t> </a:t>
            </a:r>
            <a:r>
              <a:rPr lang="en-US" sz="2600" smtClean="0"/>
              <a:t>– Convenience </a:t>
            </a:r>
            <a:r>
              <a:rPr lang="en-US" sz="2600" dirty="0" smtClean="0"/>
              <a:t>non probability sampling method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cs typeface="Times New Roman" pitchFamily="18" charset="0"/>
              </a:rPr>
              <a:t>Tool </a:t>
            </a:r>
            <a:r>
              <a:rPr lang="en-US" dirty="0" smtClean="0">
                <a:cs typeface="Times New Roman" pitchFamily="18" charset="0"/>
              </a:rPr>
              <a:t>– a </a:t>
            </a:r>
            <a:r>
              <a:rPr lang="en-US" dirty="0" smtClean="0">
                <a:cs typeface="Times New Roman" pitchFamily="18" charset="0"/>
              </a:rPr>
              <a:t>structured </a:t>
            </a:r>
            <a:r>
              <a:rPr lang="en-US" dirty="0" smtClean="0">
                <a:cs typeface="Times New Roman" pitchFamily="18" charset="0"/>
              </a:rPr>
              <a:t>questionnaire consisting of 25 questions was framed and asked in the form of personal interview sessions. </a:t>
            </a:r>
          </a:p>
          <a:p>
            <a:pPr algn="just"/>
            <a:r>
              <a:rPr lang="en-US" dirty="0" smtClean="0">
                <a:cs typeface="Times New Roman" pitchFamily="18" charset="0"/>
              </a:rPr>
              <a:t>(all close ended)</a:t>
            </a:r>
          </a:p>
          <a:p>
            <a:pPr algn="just"/>
            <a:r>
              <a:rPr lang="en-US" dirty="0" smtClean="0">
                <a:cs typeface="Times New Roman" pitchFamily="18" charset="0"/>
              </a:rPr>
              <a:t>6 questions were regarding demographic characteristics, 7 were regarding knowledge of mothers, 5 were regarding attitude &amp; 7 were based on practices.</a:t>
            </a:r>
          </a:p>
          <a:p>
            <a:pPr lvl="0" algn="just"/>
            <a:r>
              <a:rPr lang="en-US" b="1" dirty="0" smtClean="0">
                <a:cs typeface="Times New Roman" pitchFamily="18" charset="0"/>
              </a:rPr>
              <a:t>Technique </a:t>
            </a:r>
            <a:r>
              <a:rPr lang="en-US" dirty="0" smtClean="0">
                <a:cs typeface="Times New Roman" pitchFamily="18" charset="0"/>
              </a:rPr>
              <a:t>– personal interviews were taken from the clients and responses were then analyzed on SPSS.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6019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1600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  <a:cs typeface="Times New Roman" pitchFamily="18" charset="0"/>
              </a:rPr>
              <a:t>OBSERVATIONS</a:t>
            </a:r>
            <a:endParaRPr lang="en-US" sz="6000" dirty="0"/>
          </a:p>
        </p:txBody>
      </p:sp>
      <p:pic>
        <p:nvPicPr>
          <p:cNvPr id="4" name="Picture 2" descr="C:\Users\archana\Desktop\observe-look-magnifying-glas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4267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88423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characteristics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  <a:r>
              <a:rPr lang="en-US" sz="2400" u="sng" dirty="0" smtClean="0"/>
              <a:t>Age group of the respondents</a:t>
            </a:r>
          </a:p>
          <a:p>
            <a:r>
              <a:rPr lang="en-US" sz="2400" dirty="0" smtClean="0"/>
              <a:t>4% of women were in the age group 15-20 years &amp; 60% of women were in the age group 26-30 years. </a:t>
            </a:r>
          </a:p>
          <a:p>
            <a:r>
              <a:rPr lang="en-US" sz="2400" dirty="0" smtClean="0"/>
              <a:t>Age formed an important deciding factor for determining mothers’ knowledge , attitude &amp; practices regarding immunization.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752600" y="4114800"/>
          <a:ext cx="6096000" cy="251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24384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68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Religion of the respondents</a:t>
            </a:r>
          </a:p>
          <a:p>
            <a:r>
              <a:rPr lang="en-US" sz="2000" dirty="0" smtClean="0"/>
              <a:t>Mothers from Muslim religion had comparatively lesser knowledge &amp; worse attitude as compared to other religions. Religion, hence,  played a role mothers’ knowledge attitude &amp; practices.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pPr lvl="0">
              <a:buNone/>
            </a:pPr>
            <a:r>
              <a:rPr lang="en-US" sz="2400" u="sng" dirty="0" smtClean="0"/>
              <a:t> Educational status of respondents</a:t>
            </a:r>
          </a:p>
          <a:p>
            <a:pPr lvl="0"/>
            <a:r>
              <a:rPr lang="en-US" sz="2400" dirty="0" smtClean="0"/>
              <a:t>43% of the women had intermediate level of education.</a:t>
            </a:r>
          </a:p>
          <a:p>
            <a:pPr lvl="0"/>
            <a:r>
              <a:rPr lang="en-US" sz="2400" dirty="0" smtClean="0"/>
              <a:t>22% were graduate &amp; 28% were metric or less.</a:t>
            </a:r>
          </a:p>
          <a:p>
            <a:pPr lvl="0"/>
            <a:r>
              <a:rPr lang="en-US" sz="2400" dirty="0" smtClean="0"/>
              <a:t>7 were illiterate.</a:t>
            </a:r>
          </a:p>
          <a:p>
            <a:pPr lvl="0"/>
            <a:endParaRPr lang="en-US" sz="2400" dirty="0" smtClean="0"/>
          </a:p>
          <a:p>
            <a:pPr lvl="0"/>
            <a:endParaRPr lang="en-US" sz="2400" u="sng" dirty="0" smtClean="0"/>
          </a:p>
          <a:p>
            <a:pPr lvl="0"/>
            <a:endParaRPr lang="en-US" sz="2400" u="sng" dirty="0" smtClean="0"/>
          </a:p>
          <a:p>
            <a:pPr lvl="0"/>
            <a:endParaRPr lang="en-US" sz="2400" u="sng" dirty="0" smtClean="0"/>
          </a:p>
          <a:p>
            <a:pPr lvl="0"/>
            <a:endParaRPr lang="en-US" sz="2400" u="sng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26670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NATIONAL HEALTH MISSION </a:t>
            </a:r>
            <a:br>
              <a:rPr lang="en-US" sz="4000" dirty="0" smtClean="0"/>
            </a:br>
            <a:r>
              <a:rPr lang="en-US" sz="3200" dirty="0" smtClean="0"/>
              <a:t>HARYANA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590800"/>
            <a:ext cx="5486400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CHILD HEALTH DEPARTMENT</a:t>
            </a:r>
          </a:p>
          <a:p>
            <a:pPr algn="ctr"/>
            <a:r>
              <a:rPr lang="en-US" dirty="0" smtClean="0"/>
              <a:t>Dr. Suresh </a:t>
            </a:r>
            <a:r>
              <a:rPr lang="en-US" dirty="0" err="1" smtClean="0"/>
              <a:t>Dalpath</a:t>
            </a:r>
            <a:r>
              <a:rPr lang="en-US" dirty="0" smtClean="0"/>
              <a:t> (DD)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419600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Topic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Maternal knowledge , attitude &amp; </a:t>
            </a:r>
            <a:r>
              <a:rPr lang="en-US" sz="2400" dirty="0" smtClean="0"/>
              <a:t>practices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regarding immunization of children of age group 0-5 years in Haryana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Vaccinations' knowledge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Source of information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914400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prstClr val="black"/>
                </a:solidFill>
              </a:rPr>
              <a:t>People don’t get their children immunized because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524000"/>
          <a:ext cx="3048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38600" y="1752600"/>
          <a:ext cx="464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Educational status versus knowledge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0"/>
            <a:ext cx="749808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Educational status </a:t>
            </a:r>
            <a:r>
              <a:rPr lang="en-US" dirty="0" err="1" smtClean="0"/>
              <a:t>vs</a:t>
            </a:r>
            <a:r>
              <a:rPr lang="en-US" dirty="0" smtClean="0"/>
              <a:t> Source of information 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5629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100% mothers had heard about immunization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20% of respondents had 3 children. 56% had 2 children &amp; 24% had 1 child.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Vaccines’ route of administration; 90% of them agreed that vaccines are injections given orally or otherwise to people to protect them from diseases. 72% of the respondents disagreed for all vaccines are given in one dose only. 44% of them disagreed that only children can be immunized against diseases.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When asked that if children do not receive all their vaccine doses for vaccine preventable diseases, the vaccine may not work to prevent diseases, 90% of mothers agreed.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Also they were interviewed about children developing fever after immunization, which 77% of women found true.</a:t>
            </a:r>
          </a:p>
          <a:p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findings(continued..)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 algn="just">
              <a:buFont typeface="+mj-lt"/>
              <a:buAutoNum type="arabicPeriod" startAt="7"/>
            </a:pPr>
            <a:r>
              <a:rPr lang="en-US" dirty="0" smtClean="0"/>
              <a:t>Around 89% of them felt that immunizations are beneficial for children. 71% agreed that immunizations should be made compulsory for all children. 53% of respondents agreed that some diseases cannot be prevented by immunizations, still immunizations are necessary to keep them healthy throughout life. 46% felt that all vaccines are expensive and 70% supported the statement that the government should provide free vaccines for all children. 5% agreed that vaccines are harmful for children considering the side effects.</a:t>
            </a:r>
          </a:p>
          <a:p>
            <a:pPr marL="596646" indent="-514350" algn="just">
              <a:buFont typeface="+mj-lt"/>
              <a:buAutoNum type="arabicPeriod" startAt="7"/>
            </a:pPr>
            <a:endParaRPr lang="en-US" dirty="0" smtClean="0"/>
          </a:p>
          <a:p>
            <a:pPr marL="596646" indent="-514350" algn="just">
              <a:buFont typeface="+mj-lt"/>
              <a:buAutoNum type="arabicPeriod" startAt="7"/>
            </a:pPr>
            <a:r>
              <a:rPr lang="en-US" dirty="0" smtClean="0"/>
              <a:t>75% agreed about occurrence of adverse effects following immunization. 99% of mothers affirmed that they would advise immunization to others</a:t>
            </a:r>
          </a:p>
          <a:p>
            <a:pPr marL="596646" indent="-514350">
              <a:buFont typeface="+mj-lt"/>
              <a:buAutoNum type="arabicPeriod" startAt="7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Majority of the respondents were housewives.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93% of respondents were found literate.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Knowledge of immunization was  found  not so satisfactory with considerably positive attitude &amp; fair practices.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Some of the mothers were found immunizing their children without understanding the importance of immunization.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Attitude and practices of mother’s were found better than degree of knowledge regarding immunization.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Education had a remarkable impact on the knowledge , attitude &amp; practices of the mothers.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Health workers were the most important source of information.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Health education campaign should target mothers to improve the child health status and to achieve  the targets of immunization.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 Community participation, and sustained public awareness are needed to erode fears of AEFI.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The focus of immunisation awareness activities should be immunisation providers i.e. ANMs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Promote the timely &amp; regular updating of MCP cards along with counter foils.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Specific counseling of parents to overcome fear of AEFI.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dirty="0" smtClean="0"/>
              <a:t>VHND counseling sessions for mothers.</a:t>
            </a:r>
          </a:p>
          <a:p>
            <a:pPr marL="596646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36416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Study of 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Maternal Knowledge, Attitude &amp; Practices Regarding Immunization of Children of Age Group 0-5 years in Haryana</a:t>
            </a:r>
            <a:endParaRPr lang="en-US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official\SNID karnal\DSC_3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7239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fficial\MI\DSC_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5026025" cy="3352800"/>
          </a:xfrm>
          <a:prstGeom prst="rect">
            <a:avLst/>
          </a:prstGeom>
          <a:noFill/>
        </p:spPr>
      </p:pic>
      <p:pic>
        <p:nvPicPr>
          <p:cNvPr id="2050" name="Picture 2" descr="E:\official\MI 2 Jind\DSC_3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76600"/>
            <a:ext cx="5791200" cy="3352800"/>
          </a:xfrm>
          <a:prstGeom prst="rect">
            <a:avLst/>
          </a:prstGeom>
          <a:noFill/>
        </p:spPr>
      </p:pic>
      <p:pic>
        <p:nvPicPr>
          <p:cNvPr id="2051" name="Picture 3" descr="C:\Users\archana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1066800"/>
            <a:ext cx="2209800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1993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official\MI 2 Jind\DSC_3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5181600" cy="3352800"/>
          </a:xfrm>
          <a:prstGeom prst="rect">
            <a:avLst/>
          </a:prstGeom>
          <a:noFill/>
        </p:spPr>
      </p:pic>
      <p:pic>
        <p:nvPicPr>
          <p:cNvPr id="3075" name="Picture 3" descr="E:\official\MI 2 Jind\DSC_3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4038600" cy="3657600"/>
          </a:xfrm>
          <a:prstGeom prst="rect">
            <a:avLst/>
          </a:prstGeom>
          <a:noFill/>
        </p:spPr>
      </p:pic>
      <p:pic>
        <p:nvPicPr>
          <p:cNvPr id="3076" name="Picture 4" descr="C:\Users\archana\Desktop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2733675" cy="1676400"/>
          </a:xfrm>
          <a:prstGeom prst="rect">
            <a:avLst/>
          </a:prstGeom>
          <a:noFill/>
        </p:spPr>
      </p:pic>
      <p:pic>
        <p:nvPicPr>
          <p:cNvPr id="3077" name="Picture 5" descr="C:\Users\archana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chana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590800" cy="2619375"/>
          </a:xfrm>
          <a:prstGeom prst="rect">
            <a:avLst/>
          </a:prstGeom>
          <a:noFill/>
        </p:spPr>
      </p:pic>
      <p:pic>
        <p:nvPicPr>
          <p:cNvPr id="1027" name="Picture 3" descr="E:\official\MI\DSC_3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4495800" cy="3429000"/>
          </a:xfrm>
          <a:prstGeom prst="rect">
            <a:avLst/>
          </a:prstGeom>
          <a:noFill/>
        </p:spPr>
      </p:pic>
      <p:pic>
        <p:nvPicPr>
          <p:cNvPr id="1028" name="Picture 4" descr="E:\official\SNID karnal\DSC_3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4495800" cy="3581400"/>
          </a:xfrm>
          <a:prstGeom prst="rect">
            <a:avLst/>
          </a:prstGeom>
          <a:noFill/>
        </p:spPr>
      </p:pic>
      <p:pic>
        <p:nvPicPr>
          <p:cNvPr id="1029" name="Picture 5" descr="C:\Users\archana\Desktop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858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chana\Desktop\ppiucd\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848600" cy="613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525" y="457200"/>
            <a:ext cx="381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INTRODUCTION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Vaccines provide active immunity to the body by stimulating the immune system which produces antibodies against disease-producing organisms. </a:t>
            </a:r>
          </a:p>
          <a:p>
            <a:r>
              <a:rPr lang="en-US" dirty="0" smtClean="0"/>
              <a:t> Types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live attenuated 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killed formulations.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2847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Routine Immunization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27392" cy="4953000"/>
          </a:xfrm>
        </p:spPr>
        <p:txBody>
          <a:bodyPr>
            <a:noAutofit/>
          </a:bodyPr>
          <a:lstStyle/>
          <a:p>
            <a:r>
              <a:rPr lang="en-IN" sz="2000" dirty="0" smtClean="0"/>
              <a:t>Immunization Programme is one of the key interventions for protection of children from life threatening conditions, which are preventable</a:t>
            </a:r>
          </a:p>
          <a:p>
            <a:r>
              <a:rPr lang="en-IN" sz="2000" dirty="0" smtClean="0"/>
              <a:t>Under the Universal Immunization Programme, Government of India is providing vaccination to</a:t>
            </a:r>
          </a:p>
          <a:p>
            <a:pPr>
              <a:buNone/>
            </a:pPr>
            <a:r>
              <a:rPr lang="en-IN" sz="2000" dirty="0" smtClean="0"/>
              <a:t>    prevent seven vaccine</a:t>
            </a:r>
          </a:p>
          <a:p>
            <a:pPr>
              <a:buNone/>
            </a:pPr>
            <a:r>
              <a:rPr lang="en-IN" sz="2000" dirty="0" smtClean="0"/>
              <a:t>    preventable diseases </a:t>
            </a:r>
          </a:p>
          <a:p>
            <a:pPr>
              <a:buNone/>
            </a:pPr>
            <a:r>
              <a:rPr lang="en-IN" sz="2000" dirty="0" smtClean="0"/>
              <a:t>    i.e. Diphtheria, </a:t>
            </a:r>
            <a:r>
              <a:rPr lang="en-IN" sz="2000" dirty="0" err="1" smtClean="0"/>
              <a:t>Pertussis</a:t>
            </a:r>
            <a:r>
              <a:rPr lang="en-IN" sz="2000" dirty="0" smtClean="0"/>
              <a:t>, </a:t>
            </a:r>
          </a:p>
          <a:p>
            <a:pPr>
              <a:buNone/>
            </a:pPr>
            <a:r>
              <a:rPr lang="en-IN" sz="2000" dirty="0" smtClean="0"/>
              <a:t>    Tetanus,  Polio, Measles, </a:t>
            </a:r>
          </a:p>
          <a:p>
            <a:pPr>
              <a:buNone/>
            </a:pPr>
            <a:r>
              <a:rPr lang="en-IN" sz="2000" dirty="0" smtClean="0"/>
              <a:t>    severe form of </a:t>
            </a:r>
          </a:p>
          <a:p>
            <a:pPr>
              <a:buNone/>
            </a:pPr>
            <a:r>
              <a:rPr lang="en-IN" sz="2000" dirty="0" smtClean="0"/>
              <a:t>   Childhood Tuberculosis </a:t>
            </a:r>
          </a:p>
          <a:p>
            <a:pPr>
              <a:buNone/>
            </a:pPr>
            <a:r>
              <a:rPr lang="en-IN" sz="2000" dirty="0" smtClean="0"/>
              <a:t>   and Hepatitis B.</a:t>
            </a:r>
          </a:p>
        </p:txBody>
      </p:sp>
      <p:pic>
        <p:nvPicPr>
          <p:cNvPr id="1026" name="Picture 2" descr="C:\Users\archan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3733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7620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43000" y="1447800"/>
            <a:ext cx="243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National Family Health Survey (2005-06) reports that only 43.5% children in India received all of their Primary vaccines by 12 months of age.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Coverage of immunization in Haryana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Factors affecting mothers’ KAP on immunization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524000"/>
          <a:ext cx="79438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718</TotalTime>
  <Words>1196</Words>
  <Application>Microsoft Office PowerPoint</Application>
  <PresentationFormat>On-screen Show (4:3)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Algerian</vt:lpstr>
      <vt:lpstr>Arial</vt:lpstr>
      <vt:lpstr>Comic Sans MS</vt:lpstr>
      <vt:lpstr>Gill Sans MT</vt:lpstr>
      <vt:lpstr>Times New Roman</vt:lpstr>
      <vt:lpstr>Verdana</vt:lpstr>
      <vt:lpstr>Wingdings 2</vt:lpstr>
      <vt:lpstr>Solstice</vt:lpstr>
      <vt:lpstr>International Institute of Healthcare Management Research</vt:lpstr>
      <vt:lpstr>NATIONAL HEALTH MISSION  HARYANA</vt:lpstr>
      <vt:lpstr>Study of  Maternal Knowledge, Attitude &amp; Practices Regarding Immunization of Children of Age Group 0-5 years in Haryana</vt:lpstr>
      <vt:lpstr>PowerPoint Presentation</vt:lpstr>
      <vt:lpstr>Routine Immunization Programme</vt:lpstr>
      <vt:lpstr>PowerPoint Presentation</vt:lpstr>
      <vt:lpstr>Situation Analysis</vt:lpstr>
      <vt:lpstr>Coverage of immunization in Haryana </vt:lpstr>
      <vt:lpstr>Factors affecting mothers’ KAP on immunization</vt:lpstr>
      <vt:lpstr>RATIONALE</vt:lpstr>
      <vt:lpstr>OBJECTIVES OF THE STUDY </vt:lpstr>
      <vt:lpstr>RESEARCH QUESTIONS </vt:lpstr>
      <vt:lpstr>METHODOLOGY </vt:lpstr>
      <vt:lpstr>DATA COLLECTION</vt:lpstr>
      <vt:lpstr>PowerPoint Presentation</vt:lpstr>
      <vt:lpstr>OBSERVATIONS</vt:lpstr>
      <vt:lpstr>Demographic characteristics </vt:lpstr>
      <vt:lpstr>PowerPoint Presentation</vt:lpstr>
      <vt:lpstr>PowerPoint Presentation</vt:lpstr>
      <vt:lpstr>Vaccinations' knowledge </vt:lpstr>
      <vt:lpstr>Source of information </vt:lpstr>
      <vt:lpstr>People don’t get their children immunized because</vt:lpstr>
      <vt:lpstr>Practices</vt:lpstr>
      <vt:lpstr>Educational status versus knowledge </vt:lpstr>
      <vt:lpstr>Educational status vs Source of information   </vt:lpstr>
      <vt:lpstr>Other findings:</vt:lpstr>
      <vt:lpstr>Other findings(continued..)</vt:lpstr>
      <vt:lpstr>Conclusions</vt:lpstr>
      <vt:lpstr>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Institute of Healthcare Management Research</dc:title>
  <dc:creator>archana</dc:creator>
  <cp:lastModifiedBy>Shikha dhankhar</cp:lastModifiedBy>
  <cp:revision>63</cp:revision>
  <dcterms:created xsi:type="dcterms:W3CDTF">2015-05-15T05:24:59Z</dcterms:created>
  <dcterms:modified xsi:type="dcterms:W3CDTF">2015-06-01T06:02:10Z</dcterms:modified>
</cp:coreProperties>
</file>