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8" r:id="rId13"/>
    <p:sldId id="283" r:id="rId14"/>
    <p:sldId id="268" r:id="rId15"/>
    <p:sldId id="269" r:id="rId16"/>
    <p:sldId id="270" r:id="rId17"/>
    <p:sldId id="279" r:id="rId18"/>
    <p:sldId id="280" r:id="rId19"/>
    <p:sldId id="281" r:id="rId20"/>
    <p:sldId id="284" r:id="rId21"/>
    <p:sldId id="285" r:id="rId22"/>
    <p:sldId id="286" r:id="rId23"/>
    <p:sldId id="287" r:id="rId24"/>
    <p:sldId id="277" r:id="rId25"/>
    <p:sldId id="276"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99452-1939-4343-AC6D-1F7D386CFC62}" type="doc">
      <dgm:prSet loTypeId="urn:microsoft.com/office/officeart/2005/8/layout/radial3" loCatId="cycle" qsTypeId="urn:microsoft.com/office/officeart/2005/8/quickstyle/3d5" qsCatId="3D" csTypeId="urn:microsoft.com/office/officeart/2005/8/colors/colorful1" csCatId="colorful" phldr="1"/>
      <dgm:spPr/>
      <dgm:t>
        <a:bodyPr/>
        <a:lstStyle/>
        <a:p>
          <a:endParaRPr lang="en-US"/>
        </a:p>
      </dgm:t>
    </dgm:pt>
    <dgm:pt modelId="{64243762-3E3C-4EB7-BA4F-191926522B8A}">
      <dgm:prSet phldrT="[Text]"/>
      <dgm:spPr/>
      <dgm:t>
        <a:bodyPr/>
        <a:lstStyle/>
        <a:p>
          <a:r>
            <a:rPr lang="en-US" dirty="0" smtClean="0"/>
            <a:t>Attune Technologies</a:t>
          </a:r>
          <a:endParaRPr lang="en-US" dirty="0"/>
        </a:p>
      </dgm:t>
    </dgm:pt>
    <dgm:pt modelId="{DBD6FC3F-7FA3-415D-8C59-BDFA5CABF439}" type="parTrans" cxnId="{65CE0740-BFDB-4EB2-81F6-36FECC6B6E6E}">
      <dgm:prSet/>
      <dgm:spPr/>
      <dgm:t>
        <a:bodyPr/>
        <a:lstStyle/>
        <a:p>
          <a:endParaRPr lang="en-US"/>
        </a:p>
      </dgm:t>
    </dgm:pt>
    <dgm:pt modelId="{02F00612-B48A-475C-9A25-277CE928CFF8}" type="sibTrans" cxnId="{65CE0740-BFDB-4EB2-81F6-36FECC6B6E6E}">
      <dgm:prSet/>
      <dgm:spPr/>
      <dgm:t>
        <a:bodyPr/>
        <a:lstStyle/>
        <a:p>
          <a:endParaRPr lang="en-US"/>
        </a:p>
      </dgm:t>
    </dgm:pt>
    <dgm:pt modelId="{E85CF9F1-9C02-4A9F-A386-9ABB2124ACEE}">
      <dgm:prSet phldrT="[Text]"/>
      <dgm:spPr/>
      <dgm:t>
        <a:bodyPr/>
        <a:lstStyle/>
        <a:p>
          <a:r>
            <a:rPr lang="en-US" dirty="0" smtClean="0"/>
            <a:t>Attune Lab Kernel</a:t>
          </a:r>
        </a:p>
        <a:p>
          <a:r>
            <a:rPr lang="en-US" dirty="0" smtClean="0"/>
            <a:t>(LIMS)</a:t>
          </a:r>
          <a:endParaRPr lang="en-US" dirty="0"/>
        </a:p>
      </dgm:t>
    </dgm:pt>
    <dgm:pt modelId="{C8EA6119-15E1-4C57-AC5B-122AC1D615D2}" type="parTrans" cxnId="{2D15F5ED-ACC9-4A32-9ABD-A654F1E4DFEF}">
      <dgm:prSet/>
      <dgm:spPr/>
      <dgm:t>
        <a:bodyPr/>
        <a:lstStyle/>
        <a:p>
          <a:endParaRPr lang="en-US"/>
        </a:p>
      </dgm:t>
    </dgm:pt>
    <dgm:pt modelId="{847D662D-2D41-4918-9E46-D8B58E041A86}" type="sibTrans" cxnId="{2D15F5ED-ACC9-4A32-9ABD-A654F1E4DFEF}">
      <dgm:prSet/>
      <dgm:spPr/>
      <dgm:t>
        <a:bodyPr/>
        <a:lstStyle/>
        <a:p>
          <a:endParaRPr lang="en-US"/>
        </a:p>
      </dgm:t>
    </dgm:pt>
    <dgm:pt modelId="{AECBA805-6B50-46CE-A152-3C8CE4842195}">
      <dgm:prSet phldrT="[Text]"/>
      <dgm:spPr/>
      <dgm:t>
        <a:bodyPr/>
        <a:lstStyle/>
        <a:p>
          <a:r>
            <a:rPr lang="en-US" dirty="0" smtClean="0"/>
            <a:t>Attune Clinic Kernel</a:t>
          </a:r>
        </a:p>
        <a:p>
          <a:r>
            <a:rPr lang="en-US" dirty="0" smtClean="0"/>
            <a:t>(EMR)</a:t>
          </a:r>
          <a:endParaRPr lang="en-US" dirty="0"/>
        </a:p>
      </dgm:t>
    </dgm:pt>
    <dgm:pt modelId="{36F082DA-FDBE-4F04-805F-AC5E930A8127}" type="parTrans" cxnId="{69818792-0581-4178-A0A5-7AD5A840F175}">
      <dgm:prSet/>
      <dgm:spPr/>
      <dgm:t>
        <a:bodyPr/>
        <a:lstStyle/>
        <a:p>
          <a:endParaRPr lang="en-US"/>
        </a:p>
      </dgm:t>
    </dgm:pt>
    <dgm:pt modelId="{01AC8CFF-9996-477D-8E25-181BBAED0D73}" type="sibTrans" cxnId="{69818792-0581-4178-A0A5-7AD5A840F175}">
      <dgm:prSet/>
      <dgm:spPr/>
      <dgm:t>
        <a:bodyPr/>
        <a:lstStyle/>
        <a:p>
          <a:endParaRPr lang="en-US"/>
        </a:p>
      </dgm:t>
    </dgm:pt>
    <dgm:pt modelId="{97E72E11-FCDD-4D8A-8AC3-F46EB6B595C6}">
      <dgm:prSet phldrT="[Text]"/>
      <dgm:spPr/>
      <dgm:t>
        <a:bodyPr/>
        <a:lstStyle/>
        <a:p>
          <a:r>
            <a:rPr lang="en-US" dirty="0" smtClean="0"/>
            <a:t>Attune Health Kernel</a:t>
          </a:r>
        </a:p>
        <a:p>
          <a:r>
            <a:rPr lang="en-US" dirty="0" smtClean="0"/>
            <a:t>(HMIS)</a:t>
          </a:r>
          <a:endParaRPr lang="en-US" dirty="0"/>
        </a:p>
      </dgm:t>
    </dgm:pt>
    <dgm:pt modelId="{C2A3EDA6-1433-487E-9F46-F4D3163B119E}" type="parTrans" cxnId="{EC0E140E-AFCC-4FC8-8439-A9BBDFA5A29B}">
      <dgm:prSet/>
      <dgm:spPr/>
      <dgm:t>
        <a:bodyPr/>
        <a:lstStyle/>
        <a:p>
          <a:endParaRPr lang="en-US"/>
        </a:p>
      </dgm:t>
    </dgm:pt>
    <dgm:pt modelId="{7B627ADC-626E-411E-B818-DB39401B5C53}" type="sibTrans" cxnId="{EC0E140E-AFCC-4FC8-8439-A9BBDFA5A29B}">
      <dgm:prSet/>
      <dgm:spPr/>
      <dgm:t>
        <a:bodyPr/>
        <a:lstStyle/>
        <a:p>
          <a:endParaRPr lang="en-US"/>
        </a:p>
      </dgm:t>
    </dgm:pt>
    <dgm:pt modelId="{7E7715BC-AEB1-466A-88E5-C308ABE736B9}" type="pres">
      <dgm:prSet presAssocID="{4D999452-1939-4343-AC6D-1F7D386CFC62}" presName="composite" presStyleCnt="0">
        <dgm:presLayoutVars>
          <dgm:chMax val="1"/>
          <dgm:dir/>
          <dgm:resizeHandles val="exact"/>
        </dgm:presLayoutVars>
      </dgm:prSet>
      <dgm:spPr/>
      <dgm:t>
        <a:bodyPr/>
        <a:lstStyle/>
        <a:p>
          <a:endParaRPr lang="en-US"/>
        </a:p>
      </dgm:t>
    </dgm:pt>
    <dgm:pt modelId="{01E64CD8-636D-4268-B355-D651F0A6F91A}" type="pres">
      <dgm:prSet presAssocID="{4D999452-1939-4343-AC6D-1F7D386CFC62}" presName="radial" presStyleCnt="0">
        <dgm:presLayoutVars>
          <dgm:animLvl val="ctr"/>
        </dgm:presLayoutVars>
      </dgm:prSet>
      <dgm:spPr/>
    </dgm:pt>
    <dgm:pt modelId="{9F75F066-9234-4E40-B718-67CD42D34E86}" type="pres">
      <dgm:prSet presAssocID="{64243762-3E3C-4EB7-BA4F-191926522B8A}" presName="centerShape" presStyleLbl="vennNode1" presStyleIdx="0" presStyleCnt="4" custScaleY="97132"/>
      <dgm:spPr/>
      <dgm:t>
        <a:bodyPr/>
        <a:lstStyle/>
        <a:p>
          <a:endParaRPr lang="en-US"/>
        </a:p>
      </dgm:t>
    </dgm:pt>
    <dgm:pt modelId="{DCC3010A-CFA9-4F09-92C4-6318161A0A7B}" type="pres">
      <dgm:prSet presAssocID="{E85CF9F1-9C02-4A9F-A386-9ABB2124ACEE}" presName="node" presStyleLbl="vennNode1" presStyleIdx="1" presStyleCnt="4">
        <dgm:presLayoutVars>
          <dgm:bulletEnabled val="1"/>
        </dgm:presLayoutVars>
      </dgm:prSet>
      <dgm:spPr/>
      <dgm:t>
        <a:bodyPr/>
        <a:lstStyle/>
        <a:p>
          <a:endParaRPr lang="en-US"/>
        </a:p>
      </dgm:t>
    </dgm:pt>
    <dgm:pt modelId="{4524BB69-7335-4D57-ACF4-6E7AAF80CBC9}" type="pres">
      <dgm:prSet presAssocID="{AECBA805-6B50-46CE-A152-3C8CE4842195}" presName="node" presStyleLbl="vennNode1" presStyleIdx="2" presStyleCnt="4">
        <dgm:presLayoutVars>
          <dgm:bulletEnabled val="1"/>
        </dgm:presLayoutVars>
      </dgm:prSet>
      <dgm:spPr/>
      <dgm:t>
        <a:bodyPr/>
        <a:lstStyle/>
        <a:p>
          <a:endParaRPr lang="en-US"/>
        </a:p>
      </dgm:t>
    </dgm:pt>
    <dgm:pt modelId="{0217CC68-B5DC-42F9-BEAE-98A603D853A1}" type="pres">
      <dgm:prSet presAssocID="{97E72E11-FCDD-4D8A-8AC3-F46EB6B595C6}" presName="node" presStyleLbl="vennNode1" presStyleIdx="3" presStyleCnt="4">
        <dgm:presLayoutVars>
          <dgm:bulletEnabled val="1"/>
        </dgm:presLayoutVars>
      </dgm:prSet>
      <dgm:spPr/>
      <dgm:t>
        <a:bodyPr/>
        <a:lstStyle/>
        <a:p>
          <a:endParaRPr lang="en-US"/>
        </a:p>
      </dgm:t>
    </dgm:pt>
  </dgm:ptLst>
  <dgm:cxnLst>
    <dgm:cxn modelId="{2D15F5ED-ACC9-4A32-9ABD-A654F1E4DFEF}" srcId="{64243762-3E3C-4EB7-BA4F-191926522B8A}" destId="{E85CF9F1-9C02-4A9F-A386-9ABB2124ACEE}" srcOrd="0" destOrd="0" parTransId="{C8EA6119-15E1-4C57-AC5B-122AC1D615D2}" sibTransId="{847D662D-2D41-4918-9E46-D8B58E041A86}"/>
    <dgm:cxn modelId="{914042D7-42E6-4241-B071-1832F4240056}" type="presOf" srcId="{4D999452-1939-4343-AC6D-1F7D386CFC62}" destId="{7E7715BC-AEB1-466A-88E5-C308ABE736B9}" srcOrd="0" destOrd="0" presId="urn:microsoft.com/office/officeart/2005/8/layout/radial3"/>
    <dgm:cxn modelId="{808D3753-86B5-46DE-A866-4B2E8C0833B3}" type="presOf" srcId="{AECBA805-6B50-46CE-A152-3C8CE4842195}" destId="{4524BB69-7335-4D57-ACF4-6E7AAF80CBC9}" srcOrd="0" destOrd="0" presId="urn:microsoft.com/office/officeart/2005/8/layout/radial3"/>
    <dgm:cxn modelId="{65CE0740-BFDB-4EB2-81F6-36FECC6B6E6E}" srcId="{4D999452-1939-4343-AC6D-1F7D386CFC62}" destId="{64243762-3E3C-4EB7-BA4F-191926522B8A}" srcOrd="0" destOrd="0" parTransId="{DBD6FC3F-7FA3-415D-8C59-BDFA5CABF439}" sibTransId="{02F00612-B48A-475C-9A25-277CE928CFF8}"/>
    <dgm:cxn modelId="{F2A5AFBA-716F-46E9-A148-99CC2C11A77B}" type="presOf" srcId="{64243762-3E3C-4EB7-BA4F-191926522B8A}" destId="{9F75F066-9234-4E40-B718-67CD42D34E86}" srcOrd="0" destOrd="0" presId="urn:microsoft.com/office/officeart/2005/8/layout/radial3"/>
    <dgm:cxn modelId="{69818792-0581-4178-A0A5-7AD5A840F175}" srcId="{64243762-3E3C-4EB7-BA4F-191926522B8A}" destId="{AECBA805-6B50-46CE-A152-3C8CE4842195}" srcOrd="1" destOrd="0" parTransId="{36F082DA-FDBE-4F04-805F-AC5E930A8127}" sibTransId="{01AC8CFF-9996-477D-8E25-181BBAED0D73}"/>
    <dgm:cxn modelId="{192B79D0-D8B5-4784-B13C-58100CCCA91A}" type="presOf" srcId="{97E72E11-FCDD-4D8A-8AC3-F46EB6B595C6}" destId="{0217CC68-B5DC-42F9-BEAE-98A603D853A1}" srcOrd="0" destOrd="0" presId="urn:microsoft.com/office/officeart/2005/8/layout/radial3"/>
    <dgm:cxn modelId="{B16D7703-0140-492F-9146-3F9DF8B5AED7}" type="presOf" srcId="{E85CF9F1-9C02-4A9F-A386-9ABB2124ACEE}" destId="{DCC3010A-CFA9-4F09-92C4-6318161A0A7B}" srcOrd="0" destOrd="0" presId="urn:microsoft.com/office/officeart/2005/8/layout/radial3"/>
    <dgm:cxn modelId="{EC0E140E-AFCC-4FC8-8439-A9BBDFA5A29B}" srcId="{64243762-3E3C-4EB7-BA4F-191926522B8A}" destId="{97E72E11-FCDD-4D8A-8AC3-F46EB6B595C6}" srcOrd="2" destOrd="0" parTransId="{C2A3EDA6-1433-487E-9F46-F4D3163B119E}" sibTransId="{7B627ADC-626E-411E-B818-DB39401B5C53}"/>
    <dgm:cxn modelId="{E29FE533-D684-4D3C-87D0-71F37D5D2F5A}" type="presParOf" srcId="{7E7715BC-AEB1-466A-88E5-C308ABE736B9}" destId="{01E64CD8-636D-4268-B355-D651F0A6F91A}" srcOrd="0" destOrd="0" presId="urn:microsoft.com/office/officeart/2005/8/layout/radial3"/>
    <dgm:cxn modelId="{EFB72792-6C1A-4368-AD83-23DDDEE7D790}" type="presParOf" srcId="{01E64CD8-636D-4268-B355-D651F0A6F91A}" destId="{9F75F066-9234-4E40-B718-67CD42D34E86}" srcOrd="0" destOrd="0" presId="urn:microsoft.com/office/officeart/2005/8/layout/radial3"/>
    <dgm:cxn modelId="{3D6BD9EC-8EB2-45F9-96E3-80C94C3AA402}" type="presParOf" srcId="{01E64CD8-636D-4268-B355-D651F0A6F91A}" destId="{DCC3010A-CFA9-4F09-92C4-6318161A0A7B}" srcOrd="1" destOrd="0" presId="urn:microsoft.com/office/officeart/2005/8/layout/radial3"/>
    <dgm:cxn modelId="{A0BF1580-19CC-4E7A-B79C-4741A6290676}" type="presParOf" srcId="{01E64CD8-636D-4268-B355-D651F0A6F91A}" destId="{4524BB69-7335-4D57-ACF4-6E7AAF80CBC9}" srcOrd="2" destOrd="0" presId="urn:microsoft.com/office/officeart/2005/8/layout/radial3"/>
    <dgm:cxn modelId="{194DB6AC-545B-4397-B902-35CC0C6FB379}" type="presParOf" srcId="{01E64CD8-636D-4268-B355-D651F0A6F91A}" destId="{0217CC68-B5DC-42F9-BEAE-98A603D853A1}"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5F066-9234-4E40-B718-67CD42D34E86}">
      <dsp:nvSpPr>
        <dsp:cNvPr id="0" name=""/>
        <dsp:cNvSpPr/>
      </dsp:nvSpPr>
      <dsp:spPr>
        <a:xfrm>
          <a:off x="2275271" y="1447801"/>
          <a:ext cx="2948806" cy="2864234"/>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Attune Technologies</a:t>
          </a:r>
          <a:endParaRPr lang="en-US" sz="3000" kern="1200" dirty="0"/>
        </a:p>
      </dsp:txBody>
      <dsp:txXfrm>
        <a:off x="2707114" y="1867258"/>
        <a:ext cx="2085120" cy="2025320"/>
      </dsp:txXfrm>
    </dsp:sp>
    <dsp:sp modelId="{DCC3010A-CFA9-4F09-92C4-6318161A0A7B}">
      <dsp:nvSpPr>
        <dsp:cNvPr id="0" name=""/>
        <dsp:cNvSpPr/>
      </dsp:nvSpPr>
      <dsp:spPr>
        <a:xfrm>
          <a:off x="3012473" y="224243"/>
          <a:ext cx="1474403" cy="1474403"/>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Attune Lab Kernel</a:t>
          </a:r>
        </a:p>
        <a:p>
          <a:pPr lvl="0" algn="ctr" defTabSz="755650">
            <a:lnSpc>
              <a:spcPct val="90000"/>
            </a:lnSpc>
            <a:spcBef>
              <a:spcPct val="0"/>
            </a:spcBef>
            <a:spcAft>
              <a:spcPct val="35000"/>
            </a:spcAft>
          </a:pPr>
          <a:r>
            <a:rPr lang="en-US" sz="1700" kern="1200" dirty="0" smtClean="0"/>
            <a:t>(LIMS)</a:t>
          </a:r>
          <a:endParaRPr lang="en-US" sz="1700" kern="1200" dirty="0"/>
        </a:p>
      </dsp:txBody>
      <dsp:txXfrm>
        <a:off x="3228394" y="440164"/>
        <a:ext cx="1042561" cy="1042561"/>
      </dsp:txXfrm>
    </dsp:sp>
    <dsp:sp modelId="{4524BB69-7335-4D57-ACF4-6E7AAF80CBC9}">
      <dsp:nvSpPr>
        <dsp:cNvPr id="0" name=""/>
        <dsp:cNvSpPr/>
      </dsp:nvSpPr>
      <dsp:spPr>
        <a:xfrm>
          <a:off x="4673920" y="3101953"/>
          <a:ext cx="1474403" cy="1474403"/>
        </a:xfrm>
        <a:prstGeom prst="ellipse">
          <a:avLst/>
        </a:prstGeom>
        <a:solidFill>
          <a:schemeClr val="accent4">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Attune Clinic Kernel</a:t>
          </a:r>
        </a:p>
        <a:p>
          <a:pPr lvl="0" algn="ctr" defTabSz="755650">
            <a:lnSpc>
              <a:spcPct val="90000"/>
            </a:lnSpc>
            <a:spcBef>
              <a:spcPct val="0"/>
            </a:spcBef>
            <a:spcAft>
              <a:spcPct val="35000"/>
            </a:spcAft>
          </a:pPr>
          <a:r>
            <a:rPr lang="en-US" sz="1700" kern="1200" dirty="0" smtClean="0"/>
            <a:t>(EMR)</a:t>
          </a:r>
          <a:endParaRPr lang="en-US" sz="1700" kern="1200" dirty="0"/>
        </a:p>
      </dsp:txBody>
      <dsp:txXfrm>
        <a:off x="4889841" y="3317874"/>
        <a:ext cx="1042561" cy="1042561"/>
      </dsp:txXfrm>
    </dsp:sp>
    <dsp:sp modelId="{0217CC68-B5DC-42F9-BEAE-98A603D853A1}">
      <dsp:nvSpPr>
        <dsp:cNvPr id="0" name=""/>
        <dsp:cNvSpPr/>
      </dsp:nvSpPr>
      <dsp:spPr>
        <a:xfrm>
          <a:off x="1351026" y="3101953"/>
          <a:ext cx="1474403" cy="1474403"/>
        </a:xfrm>
        <a:prstGeom prst="ellipse">
          <a:avLst/>
        </a:prstGeom>
        <a:solidFill>
          <a:schemeClr val="accent5">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Attune Health Kernel</a:t>
          </a:r>
        </a:p>
        <a:p>
          <a:pPr lvl="0" algn="ctr" defTabSz="755650">
            <a:lnSpc>
              <a:spcPct val="90000"/>
            </a:lnSpc>
            <a:spcBef>
              <a:spcPct val="0"/>
            </a:spcBef>
            <a:spcAft>
              <a:spcPct val="35000"/>
            </a:spcAft>
          </a:pPr>
          <a:r>
            <a:rPr lang="en-US" sz="1700" kern="1200" dirty="0" smtClean="0"/>
            <a:t>(HMIS)</a:t>
          </a:r>
          <a:endParaRPr lang="en-US" sz="1700" kern="1200" dirty="0"/>
        </a:p>
      </dsp:txBody>
      <dsp:txXfrm>
        <a:off x="1566947" y="3317874"/>
        <a:ext cx="1042561" cy="104256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D4A12C3-6B85-4934-B4A1-DFABDD2B7E3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4A12C3-6B85-4934-B4A1-DFABDD2B7E3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4A12C3-6B85-4934-B4A1-DFABDD2B7E3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4A12C3-6B85-4934-B4A1-DFABDD2B7E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FE96BD2-1436-4186-A962-131DF5659D2B}" type="datetimeFigureOut">
              <a:rPr lang="en-US" smtClean="0"/>
              <a:t>19-May-15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4A12C3-6B85-4934-B4A1-DFABDD2B7E3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FE96BD2-1436-4186-A962-131DF5659D2B}" type="datetimeFigureOut">
              <a:rPr lang="en-US" smtClean="0"/>
              <a:t>19-May-15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D4A12C3-6B85-4934-B4A1-DFABDD2B7E3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133600"/>
            <a:ext cx="6400800" cy="3505200"/>
          </a:xfrm>
        </p:spPr>
        <p:txBody>
          <a:bodyPr/>
          <a:lstStyle/>
          <a:p>
            <a:pPr algn="ctr"/>
            <a:r>
              <a:rPr lang="en-US" dirty="0" smtClean="0">
                <a:solidFill>
                  <a:schemeClr val="tx1"/>
                </a:solidFill>
              </a:rPr>
              <a:t>Dissertation report</a:t>
            </a:r>
          </a:p>
          <a:p>
            <a:pPr algn="ctr"/>
            <a:r>
              <a:rPr lang="en-US" dirty="0" smtClean="0">
                <a:solidFill>
                  <a:schemeClr val="tx1"/>
                </a:solidFill>
              </a:rPr>
              <a:t>By</a:t>
            </a:r>
          </a:p>
          <a:p>
            <a:pPr algn="ctr"/>
            <a:r>
              <a:rPr lang="en-US" dirty="0" smtClean="0">
                <a:solidFill>
                  <a:schemeClr val="tx1"/>
                </a:solidFill>
              </a:rPr>
              <a:t>Dr.  </a:t>
            </a:r>
            <a:r>
              <a:rPr lang="en-US" dirty="0" err="1" smtClean="0">
                <a:solidFill>
                  <a:schemeClr val="tx1"/>
                </a:solidFill>
              </a:rPr>
              <a:t>Ashutosh</a:t>
            </a:r>
            <a:r>
              <a:rPr lang="en-US" dirty="0" smtClean="0">
                <a:solidFill>
                  <a:schemeClr val="tx1"/>
                </a:solidFill>
              </a:rPr>
              <a:t> Chakraborty</a:t>
            </a:r>
          </a:p>
          <a:p>
            <a:pPr algn="ctr"/>
            <a:r>
              <a:rPr lang="en-US" dirty="0" smtClean="0">
                <a:solidFill>
                  <a:schemeClr val="tx1"/>
                </a:solidFill>
              </a:rPr>
              <a:t>Batch F</a:t>
            </a:r>
          </a:p>
          <a:p>
            <a:pPr algn="ctr"/>
            <a:r>
              <a:rPr lang="en-US" dirty="0" smtClean="0">
                <a:solidFill>
                  <a:schemeClr val="tx1"/>
                </a:solidFill>
              </a:rPr>
              <a:t>(PG/13/008)</a:t>
            </a:r>
            <a:endParaRPr lang="en-US" dirty="0">
              <a:solidFill>
                <a:schemeClr val="tx1"/>
              </a:solidFill>
            </a:endParaRPr>
          </a:p>
        </p:txBody>
      </p:sp>
    </p:spTree>
    <p:extLst>
      <p:ext uri="{BB962C8B-B14F-4D97-AF65-F5344CB8AC3E}">
        <p14:creationId xmlns:p14="http://schemas.microsoft.com/office/powerpoint/2010/main" val="342700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
            <a:ext cx="8001000" cy="6705600"/>
          </a:xfrm>
        </p:spPr>
        <p:txBody>
          <a:bodyPr>
            <a:normAutofit fontScale="77500" lnSpcReduction="20000"/>
          </a:bodyPr>
          <a:lstStyle/>
          <a:p>
            <a:pPr marL="82296" indent="0">
              <a:buNone/>
            </a:pPr>
            <a:endParaRPr lang="en-US" sz="2400" b="1" dirty="0" smtClean="0">
              <a:latin typeface="Times New Roman" panose="02020603050405020304" pitchFamily="18" charset="0"/>
              <a:cs typeface="Times New Roman" panose="02020603050405020304" pitchFamily="18" charset="0"/>
            </a:endParaRPr>
          </a:p>
          <a:p>
            <a:pPr marL="82296" indent="0">
              <a:buNone/>
            </a:pPr>
            <a:r>
              <a:rPr lang="en-US" sz="2400" b="1" dirty="0" smtClean="0">
                <a:latin typeface="Times New Roman" panose="02020603050405020304" pitchFamily="18" charset="0"/>
                <a:cs typeface="Times New Roman" panose="02020603050405020304" pitchFamily="18" charset="0"/>
              </a:rPr>
              <a:t>Title of the Study</a:t>
            </a:r>
          </a:p>
          <a:p>
            <a:pPr marL="82296" indent="0" algn="just">
              <a:buNone/>
            </a:pPr>
            <a:r>
              <a:rPr lang="en-US" sz="2600" dirty="0" smtClean="0">
                <a:latin typeface="Times New Roman" panose="02020603050405020304" pitchFamily="18" charset="0"/>
                <a:cs typeface="Times New Roman" panose="02020603050405020304" pitchFamily="18" charset="0"/>
              </a:rPr>
              <a:t>        Implementation </a:t>
            </a:r>
            <a:r>
              <a:rPr lang="en-US" sz="2600" dirty="0" smtClean="0">
                <a:latin typeface="Times New Roman" panose="02020603050405020304" pitchFamily="18" charset="0"/>
                <a:cs typeface="Times New Roman" panose="02020603050405020304" pitchFamily="18" charset="0"/>
              </a:rPr>
              <a:t>of LIMS at </a:t>
            </a:r>
            <a:r>
              <a:rPr lang="en-US" sz="2600" dirty="0" err="1" smtClean="0">
                <a:latin typeface="Times New Roman" panose="02020603050405020304" pitchFamily="18" charset="0"/>
                <a:cs typeface="Times New Roman" panose="02020603050405020304" pitchFamily="18" charset="0"/>
              </a:rPr>
              <a:t>Sanket</a:t>
            </a:r>
            <a:r>
              <a:rPr lang="en-US" sz="2600" dirty="0" smtClean="0">
                <a:latin typeface="Times New Roman" panose="02020603050405020304" pitchFamily="18" charset="0"/>
                <a:cs typeface="Times New Roman" panose="02020603050405020304" pitchFamily="18" charset="0"/>
              </a:rPr>
              <a:t> Metropolis Health Services, Baroda</a:t>
            </a:r>
          </a:p>
          <a:p>
            <a:pPr marL="82296" indent="0">
              <a:buNone/>
            </a:pPr>
            <a:endParaRPr lang="en-US" sz="2400" dirty="0">
              <a:latin typeface="Times New Roman" panose="02020603050405020304" pitchFamily="18" charset="0"/>
              <a:cs typeface="Times New Roman" panose="02020603050405020304" pitchFamily="18" charset="0"/>
            </a:endParaRPr>
          </a:p>
          <a:p>
            <a:pPr marL="82296" indent="0">
              <a:buNone/>
            </a:pPr>
            <a:endParaRPr lang="en-US" sz="2400"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General objective: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understand the working of the LIMS and to test the module  in </a:t>
            </a:r>
            <a:r>
              <a:rPr lang="en-US" sz="2400" dirty="0" err="1">
                <a:latin typeface="Times New Roman" panose="02020603050405020304" pitchFamily="18" charset="0"/>
                <a:cs typeface="Times New Roman" panose="02020603050405020304" pitchFamily="18" charset="0"/>
              </a:rPr>
              <a:t>Sanket</a:t>
            </a:r>
            <a:r>
              <a:rPr lang="en-US" sz="2400" dirty="0">
                <a:latin typeface="Times New Roman" panose="02020603050405020304" pitchFamily="18" charset="0"/>
                <a:cs typeface="Times New Roman" panose="02020603050405020304" pitchFamily="18" charset="0"/>
              </a:rPr>
              <a:t> Metropolis Health Services, Baroda.</a:t>
            </a:r>
          </a:p>
          <a:p>
            <a:pPr marL="82296"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Specific Objectives:</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To understand the  workflow  involved in implementing LIMS</a:t>
            </a:r>
          </a:p>
          <a:p>
            <a:pPr lvl="0"/>
            <a:r>
              <a:rPr lang="en-US" sz="2400" dirty="0">
                <a:latin typeface="Times New Roman" panose="02020603050405020304" pitchFamily="18" charset="0"/>
                <a:cs typeface="Times New Roman" panose="02020603050405020304" pitchFamily="18" charset="0"/>
              </a:rPr>
              <a:t>To identify the various use cases of the LIMS modules</a:t>
            </a:r>
          </a:p>
          <a:p>
            <a:pPr lvl="0"/>
            <a:r>
              <a:rPr lang="en-US" sz="2400" dirty="0">
                <a:latin typeface="Times New Roman" panose="02020603050405020304" pitchFamily="18" charset="0"/>
                <a:cs typeface="Times New Roman" panose="02020603050405020304" pitchFamily="18" charset="0"/>
              </a:rPr>
              <a:t>To test the module by using dummy registrations</a:t>
            </a:r>
          </a:p>
          <a:p>
            <a:pPr lvl="0"/>
            <a:r>
              <a:rPr lang="en-US" sz="2400" dirty="0">
                <a:latin typeface="Times New Roman" panose="02020603050405020304" pitchFamily="18" charset="0"/>
                <a:cs typeface="Times New Roman" panose="02020603050405020304" pitchFamily="18" charset="0"/>
              </a:rPr>
              <a:t>Understand the issues that arise during  registration</a:t>
            </a:r>
          </a:p>
          <a:p>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Research Questions: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following questions were addressed based on the above objectives</a:t>
            </a:r>
          </a:p>
          <a:p>
            <a:pPr lvl="0"/>
            <a:r>
              <a:rPr lang="en-US" sz="2400" dirty="0">
                <a:latin typeface="Times New Roman" panose="02020603050405020304" pitchFamily="18" charset="0"/>
                <a:cs typeface="Times New Roman" panose="02020603050405020304" pitchFamily="18" charset="0"/>
              </a:rPr>
              <a:t>What are the features of the LIMS module?</a:t>
            </a:r>
          </a:p>
          <a:p>
            <a:pPr lvl="0"/>
            <a:r>
              <a:rPr lang="en-US" sz="2400" dirty="0">
                <a:latin typeface="Times New Roman" panose="02020603050405020304" pitchFamily="18" charset="0"/>
                <a:cs typeface="Times New Roman" panose="02020603050405020304" pitchFamily="18" charset="0"/>
              </a:rPr>
              <a:t>What are the data that need to be mapped to the master data?</a:t>
            </a:r>
          </a:p>
          <a:p>
            <a:pPr lvl="0"/>
            <a:r>
              <a:rPr lang="en-US" sz="2400" dirty="0">
                <a:latin typeface="Times New Roman" panose="02020603050405020304" pitchFamily="18" charset="0"/>
                <a:cs typeface="Times New Roman" panose="02020603050405020304" pitchFamily="18" charset="0"/>
              </a:rPr>
              <a:t>How is the registration module of the LIMS working?</a:t>
            </a:r>
          </a:p>
          <a:p>
            <a:pPr lvl="0"/>
            <a:r>
              <a:rPr lang="en-US" sz="2400" dirty="0">
                <a:latin typeface="Times New Roman" panose="02020603050405020304" pitchFamily="18" charset="0"/>
                <a:cs typeface="Times New Roman" panose="02020603050405020304" pitchFamily="18" charset="0"/>
              </a:rPr>
              <a:t>What are the issues that arise when registration is performed through LIMS?</a:t>
            </a:r>
          </a:p>
          <a:p>
            <a:endParaRPr lang="en-US" sz="2400" dirty="0">
              <a:latin typeface="Times New Roman" panose="02020603050405020304" pitchFamily="18" charset="0"/>
              <a:cs typeface="Times New Roman" panose="02020603050405020304" pitchFamily="18" charset="0"/>
            </a:endParaRPr>
          </a:p>
          <a:p>
            <a:pPr marL="82296"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64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498080" cy="810491"/>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Methodology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295400"/>
            <a:ext cx="8153400" cy="4648200"/>
          </a:xfrm>
        </p:spPr>
        <p:txBody>
          <a:bodyPr>
            <a:normAutofit fontScale="77500" lnSpcReduction="20000"/>
          </a:bodyPr>
          <a:lstStyle/>
          <a:p>
            <a:r>
              <a:rPr lang="en-IN" sz="2400" b="1" dirty="0">
                <a:latin typeface="Times New Roman" panose="02020603050405020304" pitchFamily="18" charset="0"/>
                <a:cs typeface="Times New Roman" panose="02020603050405020304" pitchFamily="18" charset="0"/>
              </a:rPr>
              <a:t>Study organisation: </a:t>
            </a:r>
            <a:r>
              <a:rPr lang="en-IN" sz="2400" dirty="0" err="1">
                <a:latin typeface="Times New Roman" panose="02020603050405020304" pitchFamily="18" charset="0"/>
                <a:cs typeface="Times New Roman" panose="02020603050405020304" pitchFamily="18" charset="0"/>
              </a:rPr>
              <a:t>Sanket</a:t>
            </a:r>
            <a:r>
              <a:rPr lang="en-IN" sz="2400" dirty="0">
                <a:latin typeface="Times New Roman" panose="02020603050405020304" pitchFamily="18" charset="0"/>
                <a:cs typeface="Times New Roman" panose="02020603050405020304" pitchFamily="18" charset="0"/>
              </a:rPr>
              <a:t> Metropolis Health Services, Baroda</a:t>
            </a:r>
            <a:endParaRPr lang="en-US" sz="2400" dirty="0">
              <a:latin typeface="Times New Roman" panose="02020603050405020304" pitchFamily="18" charset="0"/>
              <a:cs typeface="Times New Roman" panose="02020603050405020304" pitchFamily="18" charset="0"/>
            </a:endParaRPr>
          </a:p>
          <a:p>
            <a:pPr marL="82296" indent="0">
              <a:buNone/>
            </a:pP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Study location: </a:t>
            </a:r>
            <a:r>
              <a:rPr lang="en-IN" sz="2400" dirty="0">
                <a:latin typeface="Times New Roman" panose="02020603050405020304" pitchFamily="18" charset="0"/>
                <a:cs typeface="Times New Roman" panose="02020603050405020304" pitchFamily="18" charset="0"/>
              </a:rPr>
              <a:t>Haematology Department, Clinical Biochemistry Department, Immunology Department.</a:t>
            </a:r>
            <a:endParaRPr lang="en-US" sz="2400" dirty="0">
              <a:latin typeface="Times New Roman" panose="02020603050405020304" pitchFamily="18" charset="0"/>
              <a:cs typeface="Times New Roman" panose="02020603050405020304" pitchFamily="18" charset="0"/>
            </a:endParaRPr>
          </a:p>
          <a:p>
            <a:pPr marL="82296" indent="0">
              <a:buNone/>
            </a:pP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Study design:</a:t>
            </a:r>
            <a:r>
              <a:rPr lang="en-US" sz="2400" dirty="0">
                <a:latin typeface="Times New Roman" panose="02020603050405020304" pitchFamily="18" charset="0"/>
                <a:cs typeface="Times New Roman" panose="02020603050405020304" pitchFamily="18" charset="0"/>
              </a:rPr>
              <a:t>  Observational study</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Data Source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Primary Data : -  Hypothetical Data  for dummy registrations ( Two cycles)</a:t>
            </a:r>
          </a:p>
          <a:p>
            <a:r>
              <a:rPr lang="en-US" sz="2400" dirty="0">
                <a:latin typeface="Times New Roman" panose="02020603050405020304" pitchFamily="18" charset="0"/>
                <a:cs typeface="Times New Roman" panose="02020603050405020304" pitchFamily="18" charset="0"/>
              </a:rPr>
              <a:t>Secondary Data :-  Manual, existing master data, check list, use case document</a:t>
            </a:r>
          </a:p>
          <a:p>
            <a:pPr marL="82296" indent="0">
              <a:buNone/>
            </a:pP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Tools Utilized: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Use case diagrams &amp; descriptions, activity diagrams, data flow diagrams </a:t>
            </a:r>
          </a:p>
          <a:p>
            <a:r>
              <a:rPr lang="en-US" sz="2400" dirty="0">
                <a:latin typeface="Times New Roman" panose="02020603050405020304" pitchFamily="18" charset="0"/>
                <a:cs typeface="Times New Roman" panose="02020603050405020304" pitchFamily="18" charset="0"/>
              </a:rPr>
              <a:t>Excel sheets to map the master data</a:t>
            </a:r>
          </a:p>
          <a:p>
            <a:pPr marL="82296" indent="0">
              <a:buNone/>
            </a:pPr>
            <a:endParaRPr lang="en-IN" sz="2000" dirty="0">
              <a:latin typeface="Times New Roman" pitchFamily="18" charset="0"/>
              <a:cs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82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GANTT Chart</a:t>
            </a:r>
            <a:endParaRPr lang="en-US" sz="36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494922"/>
              </p:ext>
            </p:extLst>
          </p:nvPr>
        </p:nvGraphicFramePr>
        <p:xfrm>
          <a:off x="1143002" y="1752597"/>
          <a:ext cx="7696196" cy="4343406"/>
        </p:xfrm>
        <a:graphic>
          <a:graphicData uri="http://schemas.openxmlformats.org/drawingml/2006/table">
            <a:tbl>
              <a:tblPr firstRow="1" firstCol="1" bandRow="1">
                <a:tableStyleId>{5C22544A-7EE6-4342-B048-85BDC9FD1C3A}</a:tableStyleId>
              </a:tblPr>
              <a:tblGrid>
                <a:gridCol w="2133652"/>
                <a:gridCol w="830442"/>
                <a:gridCol w="796799"/>
                <a:gridCol w="796799"/>
                <a:gridCol w="796799"/>
                <a:gridCol w="796799"/>
                <a:gridCol w="796799"/>
                <a:gridCol w="748107"/>
              </a:tblGrid>
              <a:tr h="405224">
                <a:tc rowSpan="2">
                  <a:txBody>
                    <a:bodyPr/>
                    <a:lstStyle/>
                    <a:p>
                      <a:pPr marL="0" marR="0" algn="ctr">
                        <a:spcBef>
                          <a:spcPts val="0"/>
                        </a:spcBef>
                        <a:spcAft>
                          <a:spcPts val="0"/>
                        </a:spcAft>
                        <a:tabLst>
                          <a:tab pos="5010150" algn="l"/>
                        </a:tabLst>
                      </a:pPr>
                      <a:r>
                        <a:rPr lang="en-US" sz="1200" dirty="0">
                          <a:effectLst/>
                        </a:rPr>
                        <a:t>Activities</a:t>
                      </a:r>
                      <a:endParaRPr lang="en-US" sz="1200" dirty="0">
                        <a:effectLst/>
                        <a:latin typeface="Times New Roman"/>
                        <a:ea typeface="Times New Roman"/>
                      </a:endParaRPr>
                    </a:p>
                  </a:txBody>
                  <a:tcPr marL="68580" marR="68580" marT="0" marB="0" anchor="ctr"/>
                </a:tc>
                <a:tc gridSpan="7">
                  <a:txBody>
                    <a:bodyPr/>
                    <a:lstStyle/>
                    <a:p>
                      <a:pPr marL="0" marR="0" algn="ctr">
                        <a:lnSpc>
                          <a:spcPct val="115000"/>
                        </a:lnSpc>
                        <a:spcBef>
                          <a:spcPts val="0"/>
                        </a:spcBef>
                        <a:spcAft>
                          <a:spcPts val="1000"/>
                        </a:spcAft>
                      </a:pPr>
                      <a:r>
                        <a:rPr lang="en-US" sz="1200">
                          <a:effectLst/>
                        </a:rPr>
                        <a:t>Time (In Weeks)</a:t>
                      </a:r>
                      <a:endParaRPr lang="en-US" sz="120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0233">
                <a:tc vMerge="1">
                  <a:txBody>
                    <a:bodyPr/>
                    <a:lstStyle/>
                    <a:p>
                      <a:endParaRPr lang="en-US"/>
                    </a:p>
                  </a:txBody>
                  <a:tcPr/>
                </a:tc>
                <a:tc>
                  <a:txBody>
                    <a:bodyPr/>
                    <a:lstStyle/>
                    <a:p>
                      <a:pPr marL="0" marR="0" algn="ctr">
                        <a:spcBef>
                          <a:spcPts val="0"/>
                        </a:spcBef>
                        <a:spcAft>
                          <a:spcPts val="0"/>
                        </a:spcAft>
                        <a:tabLst>
                          <a:tab pos="5010150" algn="l"/>
                        </a:tabLst>
                      </a:pPr>
                      <a:r>
                        <a:rPr lang="en-US" sz="1100">
                          <a:effectLst/>
                        </a:rPr>
                        <a:t>01</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02</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03</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04</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05</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06</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5010150" algn="l"/>
                        </a:tabLst>
                      </a:pPr>
                      <a:r>
                        <a:rPr lang="en-US" sz="1100">
                          <a:effectLst/>
                        </a:rPr>
                        <a:t>07</a:t>
                      </a:r>
                      <a:endParaRPr lang="en-US" sz="1200">
                        <a:effectLst/>
                        <a:latin typeface="Times New Roman"/>
                        <a:ea typeface="Times New Roman"/>
                      </a:endParaRPr>
                    </a:p>
                  </a:txBody>
                  <a:tcPr marL="68580" marR="68580" marT="0" marB="0" anchor="ctr"/>
                </a:tc>
              </a:tr>
              <a:tr h="420233">
                <a:tc>
                  <a:txBody>
                    <a:bodyPr/>
                    <a:lstStyle/>
                    <a:p>
                      <a:pPr marL="0" marR="0">
                        <a:spcBef>
                          <a:spcPts val="0"/>
                        </a:spcBef>
                        <a:spcAft>
                          <a:spcPts val="0"/>
                        </a:spcAft>
                        <a:tabLst>
                          <a:tab pos="5010150" algn="l"/>
                        </a:tabLst>
                      </a:pPr>
                      <a:r>
                        <a:rPr lang="en-US" sz="1200">
                          <a:effectLst/>
                        </a:rPr>
                        <a:t>Configuration</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dirty="0">
                          <a:effectLst/>
                          <a:highlight>
                            <a:srgbClr val="D3D3D3"/>
                          </a:highligh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576318">
                <a:tc>
                  <a:txBody>
                    <a:bodyPr/>
                    <a:lstStyle/>
                    <a:p>
                      <a:pPr marL="0" marR="0">
                        <a:spcBef>
                          <a:spcPts val="0"/>
                        </a:spcBef>
                        <a:spcAft>
                          <a:spcPts val="0"/>
                        </a:spcAft>
                        <a:tabLst>
                          <a:tab pos="5010150" algn="l"/>
                        </a:tabLst>
                      </a:pPr>
                      <a:r>
                        <a:rPr lang="en-US" sz="1200">
                          <a:effectLst/>
                        </a:rPr>
                        <a:t>Testing, Support &amp; Internal Acceptance</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dirty="0">
                          <a:effectLst/>
                        </a:rPr>
                        <a:t>Master Data</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a:effectLst/>
                        </a:rPr>
                        <a:t>User Training</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a:effectLst/>
                        </a:rPr>
                        <a:t>User Evaluation Test</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a:effectLst/>
                        </a:rPr>
                        <a:t>Parallel Run</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a:effectLst/>
                        </a:rPr>
                        <a:t>Go Live</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r>
              <a:tr h="420233">
                <a:tc>
                  <a:txBody>
                    <a:bodyPr/>
                    <a:lstStyle/>
                    <a:p>
                      <a:pPr marL="0" marR="0">
                        <a:spcBef>
                          <a:spcPts val="0"/>
                        </a:spcBef>
                        <a:spcAft>
                          <a:spcPts val="0"/>
                        </a:spcAft>
                        <a:tabLst>
                          <a:tab pos="5010150" algn="l"/>
                        </a:tabLst>
                      </a:pPr>
                      <a:r>
                        <a:rPr lang="en-US" sz="1200">
                          <a:effectLst/>
                        </a:rPr>
                        <a:t>Daily Reporting</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c>
                  <a:txBody>
                    <a:bodyPr/>
                    <a:lstStyle/>
                    <a:p>
                      <a:pPr marL="0" marR="0">
                        <a:spcBef>
                          <a:spcPts val="0"/>
                        </a:spcBef>
                        <a:spcAft>
                          <a:spcPts val="0"/>
                        </a:spcAft>
                        <a:tabLst>
                          <a:tab pos="5010150" algn="l"/>
                        </a:tabLst>
                      </a:pPr>
                      <a:r>
                        <a:rPr lang="en-US" sz="1200" dirty="0">
                          <a:effectLst/>
                        </a:rPr>
                        <a:t> </a:t>
                      </a:r>
                      <a:endParaRPr lang="en-US" sz="1200" dirty="0">
                        <a:effectLst/>
                        <a:latin typeface="Times New Roman"/>
                        <a:ea typeface="Times New Roman"/>
                      </a:endParaRPr>
                    </a:p>
                  </a:txBody>
                  <a:tcPr marL="68580" marR="68580" marT="0" marB="0">
                    <a:solidFill>
                      <a:schemeClr val="bg2">
                        <a:lumMod val="50000"/>
                      </a:schemeClr>
                    </a:solidFill>
                  </a:tcPr>
                </a:tc>
              </a:tr>
            </a:tbl>
          </a:graphicData>
        </a:graphic>
      </p:graphicFrame>
    </p:spTree>
    <p:extLst>
      <p:ext uri="{BB962C8B-B14F-4D97-AF65-F5344CB8AC3E}">
        <p14:creationId xmlns:p14="http://schemas.microsoft.com/office/powerpoint/2010/main" val="335627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Results &amp; Discussion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82296" indent="0">
              <a:buNone/>
            </a:pPr>
            <a:r>
              <a:rPr lang="en-US" sz="2800" dirty="0">
                <a:latin typeface="Times New Roman" panose="02020603050405020304" pitchFamily="18" charset="0"/>
                <a:cs typeface="Times New Roman" panose="02020603050405020304" pitchFamily="18" charset="0"/>
              </a:rPr>
              <a:t>The results are explained in three parts</a:t>
            </a:r>
          </a:p>
          <a:p>
            <a:pPr marL="82296" lvl="0" indent="0">
              <a:buNone/>
            </a:pPr>
            <a:r>
              <a:rPr lang="en-US" sz="2800" dirty="0" smtClean="0">
                <a:latin typeface="Times New Roman" panose="02020603050405020304" pitchFamily="18" charset="0"/>
                <a:cs typeface="Times New Roman" panose="02020603050405020304" pitchFamily="18" charset="0"/>
              </a:rPr>
              <a:t>1- Steps </a:t>
            </a:r>
            <a:r>
              <a:rPr lang="en-US" sz="2800" dirty="0">
                <a:latin typeface="Times New Roman" panose="02020603050405020304" pitchFamily="18" charset="0"/>
                <a:cs typeface="Times New Roman" panose="02020603050405020304" pitchFamily="18" charset="0"/>
              </a:rPr>
              <a:t>involved in Implementation as followed by the organization</a:t>
            </a:r>
          </a:p>
          <a:p>
            <a:pPr marL="82296" lvl="0" indent="0">
              <a:buNone/>
            </a:pPr>
            <a:r>
              <a:rPr lang="en-US" sz="2800" dirty="0" smtClean="0">
                <a:latin typeface="Times New Roman" panose="02020603050405020304" pitchFamily="18" charset="0"/>
                <a:cs typeface="Times New Roman" panose="02020603050405020304" pitchFamily="18" charset="0"/>
              </a:rPr>
              <a:t>2- Workflow </a:t>
            </a:r>
            <a:r>
              <a:rPr lang="en-US" sz="2800" dirty="0">
                <a:latin typeface="Times New Roman" panose="02020603050405020304" pitchFamily="18" charset="0"/>
                <a:cs typeface="Times New Roman" panose="02020603050405020304" pitchFamily="18" charset="0"/>
              </a:rPr>
              <a:t>of the LIMS</a:t>
            </a:r>
          </a:p>
          <a:p>
            <a:pPr marL="82296" lvl="0" indent="0">
              <a:buNone/>
            </a:pPr>
            <a:r>
              <a:rPr lang="en-US" sz="2800" dirty="0" smtClean="0">
                <a:latin typeface="Times New Roman" panose="02020603050405020304" pitchFamily="18" charset="0"/>
                <a:cs typeface="Times New Roman" panose="02020603050405020304" pitchFamily="18" charset="0"/>
              </a:rPr>
              <a:t>3- Testing </a:t>
            </a:r>
            <a:r>
              <a:rPr lang="en-US" sz="2800" dirty="0">
                <a:latin typeface="Times New Roman" panose="02020603050405020304" pitchFamily="18" charset="0"/>
                <a:cs typeface="Times New Roman" panose="02020603050405020304" pitchFamily="18" charset="0"/>
              </a:rPr>
              <a:t>of Registration Module</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14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914400"/>
          </a:xfrm>
        </p:spPr>
        <p:txBody>
          <a:bodyPr>
            <a:normAutofit/>
          </a:bodyPr>
          <a:lstStyle/>
          <a:p>
            <a:pPr algn="ctr"/>
            <a:r>
              <a:rPr lang="en-US" sz="3600" dirty="0"/>
              <a:t>Results &amp; </a:t>
            </a:r>
            <a:r>
              <a:rPr lang="en-US" sz="3600" dirty="0" smtClean="0"/>
              <a:t>Discussion- Part 1</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914400"/>
            <a:ext cx="7866888" cy="5943600"/>
          </a:xfrm>
        </p:spPr>
        <p:txBody>
          <a:bodyPr>
            <a:noAutofit/>
          </a:bodyPr>
          <a:lstStyle/>
          <a:p>
            <a:pPr>
              <a:buNone/>
            </a:pPr>
            <a:r>
              <a:rPr lang="en-US" sz="2200" b="1" dirty="0">
                <a:latin typeface="Times New Roman" pitchFamily="18" charset="0"/>
                <a:cs typeface="Times New Roman" pitchFamily="18" charset="0"/>
              </a:rPr>
              <a:t>Requirement gathering</a:t>
            </a:r>
          </a:p>
          <a:p>
            <a:pPr lvl="0" algn="just">
              <a:buNone/>
            </a:pPr>
            <a:r>
              <a:rPr lang="en-US" sz="20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Report </a:t>
            </a:r>
            <a:r>
              <a:rPr lang="en-US" sz="1800" dirty="0">
                <a:latin typeface="Times New Roman" panose="02020603050405020304" pitchFamily="18" charset="0"/>
                <a:cs typeface="Times New Roman" panose="02020603050405020304" pitchFamily="18" charset="0"/>
              </a:rPr>
              <a:t>formats and requirements (output) were asked </a:t>
            </a:r>
            <a:r>
              <a:rPr lang="en-US" sz="1800" dirty="0" smtClean="0">
                <a:latin typeface="Times New Roman" panose="02020603050405020304" pitchFamily="18" charset="0"/>
                <a:cs typeface="Times New Roman" panose="02020603050405020304" pitchFamily="18" charset="0"/>
              </a:rPr>
              <a:t>from Department </a:t>
            </a:r>
            <a:r>
              <a:rPr lang="en-US" sz="1800" dirty="0">
                <a:latin typeface="Times New Roman" panose="02020603050405020304" pitchFamily="18" charset="0"/>
                <a:cs typeface="Times New Roman" panose="02020603050405020304" pitchFamily="18" charset="0"/>
              </a:rPr>
              <a:t>Head and users and input for result entry page are gathered and documented and were  compared with Metro lab report formats and decided whether to make new report formats or not.</a:t>
            </a:r>
          </a:p>
          <a:p>
            <a:pPr lvl="0" algn="just">
              <a:buNone/>
            </a:pPr>
            <a:endParaRPr lang="en-US" sz="2200" b="1" dirty="0" smtClean="0">
              <a:latin typeface="Times New Roman" pitchFamily="18" charset="0"/>
              <a:cs typeface="Times New Roman" pitchFamily="18" charset="0"/>
            </a:endParaRPr>
          </a:p>
          <a:p>
            <a:pPr lvl="0" algn="just">
              <a:buNone/>
            </a:pPr>
            <a:r>
              <a:rPr lang="en-US" sz="2200" b="1" dirty="0" smtClean="0">
                <a:latin typeface="Times New Roman" pitchFamily="18" charset="0"/>
                <a:cs typeface="Times New Roman" pitchFamily="18" charset="0"/>
              </a:rPr>
              <a:t>Master Data</a:t>
            </a:r>
            <a:r>
              <a:rPr lang="en-US" sz="2000" dirty="0" smtClean="0"/>
              <a:t>:</a:t>
            </a:r>
            <a:r>
              <a:rPr lang="en-US" sz="2200" b="1" dirty="0">
                <a:latin typeface="Times New Roman" pitchFamily="18" charset="0"/>
                <a:cs typeface="Times New Roman" pitchFamily="18" charset="0"/>
              </a:rPr>
              <a:t> </a:t>
            </a:r>
            <a:r>
              <a:rPr lang="en-US" sz="1800" dirty="0" smtClean="0">
                <a:latin typeface="Times New Roman" panose="02020603050405020304" pitchFamily="18" charset="0"/>
                <a:cs typeface="Times New Roman" panose="02020603050405020304" pitchFamily="18" charset="0"/>
              </a:rPr>
              <a:t>Test </a:t>
            </a:r>
            <a:r>
              <a:rPr lang="en-US" sz="1800" dirty="0">
                <a:latin typeface="Times New Roman" panose="02020603050405020304" pitchFamily="18" charset="0"/>
                <a:cs typeface="Times New Roman" panose="02020603050405020304" pitchFamily="18" charset="0"/>
              </a:rPr>
              <a:t>code, Test name, Abbreviation, Display name, Department name, Section name , Test group, Test Method, Container units, Sub category, Processing location, Interface information this information is gathered and documented in excel sheet for tests, groups and panels and send to Technical team for backend uploading, when uploading was completed Master data was verified</a:t>
            </a:r>
            <a:r>
              <a:rPr lang="en-US" sz="1800" dirty="0" smtClean="0">
                <a:latin typeface="Times New Roman" panose="02020603050405020304" pitchFamily="18" charset="0"/>
                <a:cs typeface="Times New Roman" panose="02020603050405020304" pitchFamily="18" charset="0"/>
              </a:rPr>
              <a:t>.</a:t>
            </a:r>
          </a:p>
          <a:p>
            <a:pPr algn="just">
              <a:buNone/>
            </a:pPr>
            <a:endParaRPr lang="en-US" sz="1800" b="1" dirty="0" smtClean="0">
              <a:latin typeface="Times New Roman" panose="02020603050405020304" pitchFamily="18" charset="0"/>
              <a:cs typeface="Times New Roman" panose="02020603050405020304" pitchFamily="18" charset="0"/>
            </a:endParaRPr>
          </a:p>
          <a:p>
            <a:pPr algn="just">
              <a:buNone/>
            </a:pPr>
            <a:r>
              <a:rPr lang="en-US" sz="2200" b="1" dirty="0" smtClean="0">
                <a:latin typeface="Times New Roman" panose="02020603050405020304" pitchFamily="18" charset="0"/>
                <a:cs typeface="Times New Roman" panose="02020603050405020304" pitchFamily="18" charset="0"/>
              </a:rPr>
              <a:t>Co-ordination </a:t>
            </a:r>
            <a:r>
              <a:rPr lang="en-US" sz="2200" b="1" dirty="0">
                <a:latin typeface="Times New Roman" panose="02020603050405020304" pitchFamily="18" charset="0"/>
                <a:cs typeface="Times New Roman" panose="02020603050405020304" pitchFamily="18" charset="0"/>
              </a:rPr>
              <a:t>with IT team: </a:t>
            </a:r>
            <a:r>
              <a:rPr lang="en-US" sz="1800" dirty="0">
                <a:latin typeface="Times New Roman" panose="02020603050405020304" pitchFamily="18" charset="0"/>
                <a:cs typeface="Times New Roman" panose="02020603050405020304" pitchFamily="18" charset="0"/>
              </a:rPr>
              <a:t>As planned for every Department’s implementation 1 person from ATTUE and 1 person from Metropolis IT team was responsible, it was important to gather information for master data in co-ordination with IT team. Some changes were  needed to be made from front end and was taught to Metropolis IT team so that in future any problem with existing data arises IT team can modify as per requirement</a:t>
            </a:r>
            <a:r>
              <a:rPr lang="en-US" sz="2000" dirty="0"/>
              <a:t>.</a:t>
            </a:r>
          </a:p>
          <a:p>
            <a:pPr lvl="0" algn="just">
              <a:buNone/>
            </a:pPr>
            <a:endParaRPr lang="en-US" sz="2000" dirty="0">
              <a:latin typeface="Times New Roman" panose="02020603050405020304" pitchFamily="18" charset="0"/>
              <a:cs typeface="Times New Roman" panose="02020603050405020304" pitchFamily="18" charset="0"/>
            </a:endParaRPr>
          </a:p>
          <a:p>
            <a:pPr algn="just">
              <a:buNone/>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144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685800"/>
          </a:xfrm>
        </p:spPr>
        <p:txBody>
          <a:bodyPr>
            <a:normAutofit/>
          </a:bodyPr>
          <a:lstStyle/>
          <a:p>
            <a:pPr algn="ctr"/>
            <a:r>
              <a:rPr lang="en-US" sz="3200" dirty="0"/>
              <a:t>Results &amp; Discussion- Part 1</a:t>
            </a:r>
            <a:r>
              <a:rPr lang="en-US" sz="3400" b="1" dirty="0" smtClean="0">
                <a:latin typeface="Times New Roman" panose="02020603050405020304" pitchFamily="18" charset="0"/>
                <a:cs typeface="Times New Roman" panose="02020603050405020304" pitchFamily="18" charset="0"/>
              </a:rPr>
              <a:t>(</a:t>
            </a:r>
            <a:r>
              <a:rPr lang="en-US" sz="3400" b="1" dirty="0" err="1" smtClean="0">
                <a:latin typeface="Times New Roman" panose="02020603050405020304" pitchFamily="18" charset="0"/>
                <a:cs typeface="Times New Roman" panose="02020603050405020304" pitchFamily="18" charset="0"/>
              </a:rPr>
              <a:t>Contd</a:t>
            </a:r>
            <a:r>
              <a:rPr lang="en-US" sz="3400" b="1" dirty="0" smtClean="0">
                <a:latin typeface="Times New Roman" panose="02020603050405020304" pitchFamily="18" charset="0"/>
                <a:cs typeface="Times New Roman" panose="02020603050405020304" pitchFamily="18" charset="0"/>
              </a:rPr>
              <a:t>…)</a:t>
            </a:r>
            <a:endParaRPr lang="en-US" sz="3400" b="1" dirty="0"/>
          </a:p>
        </p:txBody>
      </p:sp>
      <p:sp>
        <p:nvSpPr>
          <p:cNvPr id="3" name="Content Placeholder 2"/>
          <p:cNvSpPr>
            <a:spLocks noGrp="1"/>
          </p:cNvSpPr>
          <p:nvPr>
            <p:ph idx="1"/>
          </p:nvPr>
        </p:nvSpPr>
        <p:spPr>
          <a:xfrm>
            <a:off x="1066800" y="762000"/>
            <a:ext cx="7802880" cy="5715000"/>
          </a:xfrm>
        </p:spPr>
        <p:txBody>
          <a:bodyPr>
            <a:normAutofit/>
          </a:bodyPr>
          <a:lstStyle/>
          <a:p>
            <a:pPr lvl="0">
              <a:buNone/>
            </a:pPr>
            <a:r>
              <a:rPr lang="en-US" sz="2200" b="1" dirty="0" smtClean="0">
                <a:latin typeface="Times New Roman" pitchFamily="18" charset="0"/>
                <a:cs typeface="Times New Roman" pitchFamily="18" charset="0"/>
              </a:rPr>
              <a:t>Co-ordination </a:t>
            </a:r>
            <a:r>
              <a:rPr lang="en-US" sz="2200" b="1" dirty="0">
                <a:latin typeface="Times New Roman" pitchFamily="18" charset="0"/>
                <a:cs typeface="Times New Roman" pitchFamily="18" charset="0"/>
              </a:rPr>
              <a:t>with </a:t>
            </a:r>
            <a:r>
              <a:rPr lang="en-US" sz="2200" b="1" dirty="0" smtClean="0">
                <a:latin typeface="Times New Roman" pitchFamily="18" charset="0"/>
                <a:cs typeface="Times New Roman" pitchFamily="18" charset="0"/>
              </a:rPr>
              <a:t>Technical Team: </a:t>
            </a:r>
            <a:r>
              <a:rPr lang="en-US" sz="2400" i="1" dirty="0"/>
              <a:t>: </a:t>
            </a:r>
            <a:r>
              <a:rPr lang="en-US" sz="1800" dirty="0">
                <a:latin typeface="Times New Roman" panose="02020603050405020304" pitchFamily="18" charset="0"/>
                <a:cs typeface="Times New Roman" panose="02020603050405020304" pitchFamily="18" charset="0"/>
              </a:rPr>
              <a:t>As per requirements, input and output needs were understood and explained to technical team. Technical team made new report formats as per Department request and input formats.</a:t>
            </a:r>
          </a:p>
          <a:p>
            <a:pPr lvl="0" algn="just">
              <a:buNone/>
            </a:pPr>
            <a:endParaRPr lang="en-US" sz="2200" b="1" dirty="0" smtClean="0">
              <a:latin typeface="Times New Roman" panose="02020603050405020304" pitchFamily="18" charset="0"/>
              <a:cs typeface="Times New Roman" panose="02020603050405020304" pitchFamily="18" charset="0"/>
            </a:endParaRPr>
          </a:p>
          <a:p>
            <a:pPr lvl="0" algn="just">
              <a:buNone/>
            </a:pPr>
            <a:r>
              <a:rPr lang="en-US" sz="2200" b="1" dirty="0" smtClean="0">
                <a:latin typeface="Times New Roman" panose="02020603050405020304" pitchFamily="18" charset="0"/>
                <a:cs typeface="Times New Roman" panose="02020603050405020304" pitchFamily="18" charset="0"/>
              </a:rPr>
              <a:t>Mapping </a:t>
            </a:r>
            <a:r>
              <a:rPr lang="en-US" sz="2200" b="1" dirty="0">
                <a:latin typeface="Times New Roman" panose="02020603050405020304" pitchFamily="18" charset="0"/>
                <a:cs typeface="Times New Roman" panose="02020603050405020304" pitchFamily="18" charset="0"/>
              </a:rPr>
              <a:t>of the formats to test parameters:</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After master data upload and output input formats made, mapping of the formats are done with all test parameters. Dummy registrations and result entry were done to check mapping.</a:t>
            </a:r>
          </a:p>
          <a:p>
            <a:pPr lvl="0">
              <a:buNone/>
            </a:pPr>
            <a:endParaRPr lang="en-US" sz="2200" b="1" dirty="0" smtClean="0">
              <a:latin typeface="Times New Roman" panose="02020603050405020304" pitchFamily="18" charset="0"/>
              <a:cs typeface="Times New Roman" panose="02020603050405020304" pitchFamily="18" charset="0"/>
            </a:endParaRPr>
          </a:p>
          <a:p>
            <a:pPr lvl="0">
              <a:buNone/>
            </a:pPr>
            <a:r>
              <a:rPr lang="en-US" sz="2200" b="1" dirty="0" smtClean="0">
                <a:latin typeface="Times New Roman" panose="02020603050405020304" pitchFamily="18" charset="0"/>
                <a:cs typeface="Times New Roman" panose="02020603050405020304" pitchFamily="18" charset="0"/>
              </a:rPr>
              <a:t>Output </a:t>
            </a:r>
            <a:r>
              <a:rPr lang="en-US" sz="2200" b="1" dirty="0">
                <a:latin typeface="Times New Roman" panose="02020603050405020304" pitchFamily="18" charset="0"/>
                <a:cs typeface="Times New Roman" panose="02020603050405020304" pitchFamily="18" charset="0"/>
              </a:rPr>
              <a:t>modifications: </a:t>
            </a:r>
            <a:r>
              <a:rPr lang="en-US" sz="1800" dirty="0">
                <a:latin typeface="Times New Roman" panose="02020603050405020304" pitchFamily="18" charset="0"/>
                <a:cs typeface="Times New Roman" panose="02020603050405020304" pitchFamily="18" charset="0"/>
              </a:rPr>
              <a:t>After mapping check with dummy registration and as per needs output pattern were modified accordingly</a:t>
            </a:r>
            <a:r>
              <a:rPr lang="en-US" sz="1800" dirty="0" smtClean="0">
                <a:latin typeface="Times New Roman" panose="02020603050405020304" pitchFamily="18" charset="0"/>
                <a:cs typeface="Times New Roman" panose="02020603050405020304" pitchFamily="18" charset="0"/>
              </a:rPr>
              <a:t>.</a:t>
            </a:r>
          </a:p>
          <a:p>
            <a:pPr>
              <a:buNone/>
            </a:pPr>
            <a:endParaRPr lang="en-US" sz="1800" i="1" dirty="0" smtClean="0"/>
          </a:p>
          <a:p>
            <a:pPr>
              <a:buNone/>
            </a:pPr>
            <a:r>
              <a:rPr lang="en-US" sz="2200" b="1" dirty="0" smtClean="0">
                <a:latin typeface="Times New Roman" panose="02020603050405020304" pitchFamily="18" charset="0"/>
                <a:cs typeface="Times New Roman" panose="02020603050405020304" pitchFamily="18" charset="0"/>
              </a:rPr>
              <a:t>Signing </a:t>
            </a:r>
            <a:r>
              <a:rPr lang="en-US" sz="2200" b="1" dirty="0">
                <a:latin typeface="Times New Roman" panose="02020603050405020304" pitchFamily="18" charset="0"/>
                <a:cs typeface="Times New Roman" panose="02020603050405020304" pitchFamily="18" charset="0"/>
              </a:rPr>
              <a:t>off report formats: </a:t>
            </a:r>
            <a:r>
              <a:rPr lang="en-US" sz="1800" dirty="0">
                <a:latin typeface="Times New Roman" panose="02020603050405020304" pitchFamily="18" charset="0"/>
                <a:cs typeface="Times New Roman" panose="02020603050405020304" pitchFamily="18" charset="0"/>
              </a:rPr>
              <a:t>Report formats were shown to Head of Department and sign off was taken.</a:t>
            </a:r>
          </a:p>
          <a:p>
            <a:pPr lvl="0">
              <a:buNone/>
            </a:pPr>
            <a:endParaRPr lang="en-US" sz="1800" dirty="0">
              <a:latin typeface="Times New Roman" panose="02020603050405020304" pitchFamily="18" charset="0"/>
              <a:cs typeface="Times New Roman" panose="02020603050405020304" pitchFamily="18" charset="0"/>
            </a:endParaRPr>
          </a:p>
          <a:p>
            <a:pPr>
              <a:buNone/>
            </a:pP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1436862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a:bodyPr>
          <a:lstStyle/>
          <a:p>
            <a:pPr algn="ctr"/>
            <a:r>
              <a:rPr lang="en-US" sz="3200" dirty="0"/>
              <a:t>Results &amp; Discussion- Part 1</a:t>
            </a:r>
            <a:r>
              <a:rPr lang="en-US" sz="3400" b="1" dirty="0" smtClean="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(Contd…)</a:t>
            </a:r>
            <a:endParaRPr lang="en-US" sz="3400" b="1" dirty="0"/>
          </a:p>
        </p:txBody>
      </p:sp>
      <p:sp>
        <p:nvSpPr>
          <p:cNvPr id="3" name="Content Placeholder 2"/>
          <p:cNvSpPr>
            <a:spLocks noGrp="1"/>
          </p:cNvSpPr>
          <p:nvPr>
            <p:ph idx="1"/>
          </p:nvPr>
        </p:nvSpPr>
        <p:spPr>
          <a:xfrm>
            <a:off x="1066800" y="1447800"/>
            <a:ext cx="8001000" cy="5181600"/>
          </a:xfrm>
        </p:spPr>
        <p:txBody>
          <a:bodyPr>
            <a:noAutofit/>
          </a:bodyPr>
          <a:lstStyle/>
          <a:p>
            <a:pPr marL="82296" lvl="0" indent="0">
              <a:buNone/>
            </a:pPr>
            <a:r>
              <a:rPr lang="en-US" sz="2200" b="1" dirty="0">
                <a:latin typeface="Times New Roman" panose="02020603050405020304" pitchFamily="18" charset="0"/>
                <a:cs typeface="Times New Roman" panose="02020603050405020304" pitchFamily="18" charset="0"/>
              </a:rPr>
              <a:t>User training:</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Power point presentations were made for user training and manual was given to users and extensive training was given to all users</a:t>
            </a:r>
            <a:r>
              <a:rPr lang="en-US" sz="1800" dirty="0" smtClean="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endParaRPr lang="en-US" sz="1800" i="1" dirty="0" smtClean="0">
              <a:latin typeface="Times New Roman" panose="02020603050405020304" pitchFamily="18" charset="0"/>
              <a:cs typeface="Times New Roman" panose="02020603050405020304" pitchFamily="18" charset="0"/>
            </a:endParaRPr>
          </a:p>
          <a:p>
            <a:pPr marL="82296" lvl="0" indent="0">
              <a:buNone/>
            </a:pPr>
            <a:endParaRPr lang="en-US" sz="1800" dirty="0">
              <a:latin typeface="Times New Roman" panose="02020603050405020304" pitchFamily="18" charset="0"/>
              <a:cs typeface="Times New Roman" panose="02020603050405020304" pitchFamily="18" charset="0"/>
            </a:endParaRPr>
          </a:p>
          <a:p>
            <a:pPr marL="82296" lvl="0" indent="0">
              <a:buNone/>
            </a:pPr>
            <a:r>
              <a:rPr lang="en-US" sz="2200" b="1" dirty="0">
                <a:latin typeface="Times New Roman" panose="02020603050405020304" pitchFamily="18" charset="0"/>
                <a:cs typeface="Times New Roman" panose="02020603050405020304" pitchFamily="18" charset="0"/>
              </a:rPr>
              <a:t>Go-Live: </a:t>
            </a:r>
            <a:r>
              <a:rPr lang="en-US" sz="1800" dirty="0">
                <a:latin typeface="Times New Roman" panose="02020603050405020304" pitchFamily="18" charset="0"/>
                <a:cs typeface="Times New Roman" panose="02020603050405020304" pitchFamily="18" charset="0"/>
              </a:rPr>
              <a:t>After successful user training and parallel run technical team was advised to move data to LIVE environment</a:t>
            </a:r>
            <a:r>
              <a:rPr lang="en-US" sz="1800" dirty="0" smtClean="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endParaRPr lang="en-US" sz="1800" i="1" dirty="0" smtClean="0">
              <a:latin typeface="Times New Roman" panose="02020603050405020304" pitchFamily="18" charset="0"/>
              <a:cs typeface="Times New Roman" panose="02020603050405020304" pitchFamily="18" charset="0"/>
            </a:endParaRPr>
          </a:p>
          <a:p>
            <a:pPr marL="82296" lvl="0" indent="0">
              <a:buNone/>
            </a:pPr>
            <a:endParaRPr lang="en-US" sz="1800" dirty="0">
              <a:latin typeface="Times New Roman" panose="02020603050405020304" pitchFamily="18" charset="0"/>
              <a:cs typeface="Times New Roman" panose="02020603050405020304" pitchFamily="18" charset="0"/>
            </a:endParaRPr>
          </a:p>
          <a:p>
            <a:pPr marL="82296" lvl="0" indent="0">
              <a:buNone/>
            </a:pPr>
            <a:r>
              <a:rPr lang="en-US" sz="2200" b="1" dirty="0">
                <a:latin typeface="Times New Roman" panose="02020603050405020304" pitchFamily="18" charset="0"/>
                <a:cs typeface="Times New Roman" panose="02020603050405020304" pitchFamily="18" charset="0"/>
              </a:rPr>
              <a:t>Support:</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After moving to live environment, support is given to Department for issues faced by users. They are identified as user training gaps, system bug, not an issue or master data issue and resolved and fixed accordingly.</a:t>
            </a:r>
          </a:p>
          <a:p>
            <a:pPr marL="82296"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947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762000"/>
          </a:xfrm>
        </p:spPr>
        <p:txBody>
          <a:bodyPr>
            <a:normAutofit/>
          </a:bodyPr>
          <a:lstStyle/>
          <a:p>
            <a:pPr algn="ctr"/>
            <a:r>
              <a:rPr lang="en-US" sz="3200" dirty="0"/>
              <a:t>Results &amp; Discussion- Part </a:t>
            </a:r>
            <a:r>
              <a:rPr lang="en-US" sz="3200" dirty="0" smtClean="0"/>
              <a:t>1I</a:t>
            </a:r>
            <a:r>
              <a:rPr lang="en-US" sz="3400" b="1" dirty="0" smtClean="0">
                <a:latin typeface="Times New Roman" panose="02020603050405020304" pitchFamily="18" charset="0"/>
                <a:cs typeface="Times New Roman" panose="02020603050405020304" pitchFamily="18" charset="0"/>
              </a:rPr>
              <a:t> </a:t>
            </a:r>
            <a:endParaRPr lang="en-US" sz="3400" dirty="0"/>
          </a:p>
        </p:txBody>
      </p:sp>
      <p:sp>
        <p:nvSpPr>
          <p:cNvPr id="3" name="Content Placeholder 2"/>
          <p:cNvSpPr>
            <a:spLocks noGrp="1"/>
          </p:cNvSpPr>
          <p:nvPr>
            <p:ph idx="1"/>
          </p:nvPr>
        </p:nvSpPr>
        <p:spPr>
          <a:xfrm>
            <a:off x="1066800" y="914400"/>
            <a:ext cx="8077200" cy="5791200"/>
          </a:xfrm>
        </p:spPr>
        <p:txBody>
          <a:bodyPr>
            <a:noAutofit/>
          </a:bodyPr>
          <a:lstStyle/>
          <a:p>
            <a:r>
              <a:rPr lang="en-US" sz="1700" b="1" dirty="0">
                <a:latin typeface="Times New Roman" panose="02020603050405020304" pitchFamily="18" charset="0"/>
                <a:cs typeface="Times New Roman" panose="02020603050405020304" pitchFamily="18" charset="0"/>
              </a:rPr>
              <a:t>Attune LIMS work flow:</a:t>
            </a:r>
            <a:endParaRPr lang="en-US" sz="1700"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DEO registers the patient </a:t>
            </a:r>
            <a:endParaRPr lang="en-US" sz="1700" dirty="0" smtClean="0">
              <a:latin typeface="Times New Roman" panose="02020603050405020304" pitchFamily="18" charset="0"/>
              <a:cs typeface="Times New Roman" panose="02020603050405020304" pitchFamily="18" charset="0"/>
            </a:endParaRPr>
          </a:p>
          <a:p>
            <a:pPr lvl="0"/>
            <a:r>
              <a:rPr lang="en-US" sz="1700" dirty="0">
                <a:latin typeface="Times New Roman" panose="02020603050405020304" pitchFamily="18" charset="0"/>
                <a:cs typeface="Times New Roman" panose="02020603050405020304" pitchFamily="18" charset="0"/>
              </a:rPr>
              <a:t>Once patient is registered VID (Visit ID number) and PID (Patient ID no.) is generated. Sample is collected from the patient; barcode which has the test name with Barcode number, patient’s name, age, sex, date of registration, time of registration, sample name, container name and VID is generated and is attached to sample tubes or container.</a:t>
            </a:r>
          </a:p>
          <a:p>
            <a:pPr lvl="0"/>
            <a:r>
              <a:rPr lang="en-US" sz="1700" dirty="0">
                <a:latin typeface="Times New Roman" panose="02020603050405020304" pitchFamily="18" charset="0"/>
                <a:cs typeface="Times New Roman" panose="02020603050405020304" pitchFamily="18" charset="0"/>
              </a:rPr>
              <a:t> Sample is received in accession department and work orders are made for processing and then samples are sent to respective departments for processing. In the departments samples are received and processed either by interfacing or manually. </a:t>
            </a:r>
          </a:p>
          <a:p>
            <a:pPr lvl="0"/>
            <a:r>
              <a:rPr lang="en-US" sz="1700" dirty="0">
                <a:latin typeface="Times New Roman" panose="02020603050405020304" pitchFamily="18" charset="0"/>
                <a:cs typeface="Times New Roman" panose="02020603050405020304" pitchFamily="18" charset="0"/>
              </a:rPr>
              <a:t>Processed results are entered in LIMS by Junior Scientific Officer, work list are taken in department so that no sample is missed. According to work list samples are processed and results are entered for manual test and for interface able tests values are directly pushed from the machine. Report is then completed and sent for validation. </a:t>
            </a:r>
          </a:p>
          <a:p>
            <a:pPr lvl="0"/>
            <a:r>
              <a:rPr lang="en-US" sz="1700" dirty="0">
                <a:latin typeface="Times New Roman" panose="02020603050405020304" pitchFamily="18" charset="0"/>
                <a:cs typeface="Times New Roman" panose="02020603050405020304" pitchFamily="18" charset="0"/>
              </a:rPr>
              <a:t>At validation level report values are checked and report is validated by Senior Scientific Officer and sent for approval. </a:t>
            </a:r>
          </a:p>
          <a:p>
            <a:pPr lvl="0"/>
            <a:r>
              <a:rPr lang="en-US" sz="1700" dirty="0">
                <a:latin typeface="Times New Roman" panose="02020603050405020304" pitchFamily="18" charset="0"/>
                <a:cs typeface="Times New Roman" panose="02020603050405020304" pitchFamily="18" charset="0"/>
              </a:rPr>
              <a:t>Junior and Senior Doctor approve the report and auto generated </a:t>
            </a:r>
            <a:r>
              <a:rPr lang="en-US" sz="1700" dirty="0" err="1">
                <a:latin typeface="Times New Roman" panose="02020603050405020304" pitchFamily="18" charset="0"/>
                <a:cs typeface="Times New Roman" panose="02020603050405020304" pitchFamily="18" charset="0"/>
              </a:rPr>
              <a:t>sms</a:t>
            </a:r>
            <a:r>
              <a:rPr lang="en-US" sz="1700" dirty="0">
                <a:latin typeface="Times New Roman" panose="02020603050405020304" pitchFamily="18" charset="0"/>
                <a:cs typeface="Times New Roman" panose="02020603050405020304" pitchFamily="18" charset="0"/>
              </a:rPr>
              <a:t> and email is sent to the patient.</a:t>
            </a: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52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Results &amp; Discussion- Part 1I</a:t>
            </a:r>
            <a:r>
              <a:rPr lang="en-US" sz="3400" b="1" dirty="0" smtClean="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(Contd…)</a:t>
            </a:r>
            <a:endParaRPr lang="en-US" sz="3400" dirty="0"/>
          </a:p>
        </p:txBody>
      </p:sp>
      <p:sp>
        <p:nvSpPr>
          <p:cNvPr id="3" name="Content Placeholder 2"/>
          <p:cNvSpPr>
            <a:spLocks noGrp="1"/>
          </p:cNvSpPr>
          <p:nvPr>
            <p:ph idx="1"/>
          </p:nvPr>
        </p:nvSpPr>
        <p:spPr/>
        <p:txBody>
          <a:bodyPr>
            <a:normAutofit/>
          </a:bodyPr>
          <a:lstStyle/>
          <a:p>
            <a:pPr marL="82296" indent="0">
              <a:buNone/>
            </a:pPr>
            <a:r>
              <a:rPr lang="en-US" sz="2200" dirty="0">
                <a:latin typeface="Times New Roman" panose="02020603050405020304" pitchFamily="18" charset="0"/>
                <a:cs typeface="Times New Roman" panose="02020603050405020304" pitchFamily="18" charset="0"/>
              </a:rPr>
              <a:t>In Attune LIMS Dummy registrations were done to check the input and output patterns of the Investigations, and the report was shown to the respective Department Heads and incase of any changes required was noted and send to the backend team to make necessary changes in the input and output pattern. This was done for all the </a:t>
            </a:r>
            <a:r>
              <a:rPr lang="en-US" sz="2200" dirty="0" smtClean="0">
                <a:latin typeface="Times New Roman" panose="02020603050405020304" pitchFamily="18" charset="0"/>
                <a:cs typeface="Times New Roman" panose="02020603050405020304" pitchFamily="18" charset="0"/>
              </a:rPr>
              <a:t>investigations.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99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a:bodyPr>
          <a:lstStyle/>
          <a:p>
            <a:r>
              <a:rPr lang="en-US" sz="2800" b="1" dirty="0" smtClean="0">
                <a:latin typeface="Times New Roman" panose="02020603050405020304" pitchFamily="18" charset="0"/>
                <a:cs typeface="Times New Roman" panose="02020603050405020304" pitchFamily="18" charset="0"/>
              </a:rPr>
              <a:t>Use Case Diagram: DEO registers the patient</a:t>
            </a:r>
            <a:endParaRPr lang="en-US" sz="2800" b="1"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226" t="22478" r="52629" b="9173"/>
          <a:stretch/>
        </p:blipFill>
        <p:spPr bwMode="auto">
          <a:xfrm>
            <a:off x="1447800" y="990600"/>
            <a:ext cx="6781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19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About</a:t>
            </a: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the</a:t>
            </a: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Organization</a:t>
            </a:r>
            <a:endParaRPr lang="en-US" sz="36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Attune Technologies Private Limited, a healthcare information technology company, offers Cloud-based software solutions for healthcare delivery organizations</a:t>
            </a:r>
            <a:r>
              <a:rPr lang="en-US" sz="2000" dirty="0" smtClean="0">
                <a:latin typeface="Times New Roman" panose="02020603050405020304" pitchFamily="18" charset="0"/>
                <a:cs typeface="Times New Roman" panose="02020603050405020304" pitchFamily="18" charset="0"/>
              </a:rPr>
              <a:t>.</a:t>
            </a:r>
          </a:p>
          <a:p>
            <a:pPr marL="82296" indent="0">
              <a:buNone/>
            </a:pP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ead office: </a:t>
            </a:r>
            <a:r>
              <a:rPr lang="en-US" sz="2000" dirty="0">
                <a:latin typeface="Times New Roman" panose="02020603050405020304" pitchFamily="18" charset="0"/>
                <a:cs typeface="Times New Roman" panose="02020603050405020304" pitchFamily="18" charset="0"/>
              </a:rPr>
              <a:t>Chennai, Tamil Nadu and Singapore</a:t>
            </a:r>
            <a:r>
              <a:rPr lang="en-US" sz="2000" dirty="0" smtClean="0">
                <a:latin typeface="Times New Roman" panose="02020603050405020304" pitchFamily="18" charset="0"/>
                <a:cs typeface="Times New Roman" panose="02020603050405020304" pitchFamily="18" charset="0"/>
              </a:rPr>
              <a:t>.</a:t>
            </a:r>
          </a:p>
          <a:p>
            <a:pPr marL="82296"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Founded by </a:t>
            </a:r>
            <a:r>
              <a:rPr lang="en-US" sz="2000" dirty="0">
                <a:latin typeface="Times New Roman" panose="02020603050405020304" pitchFamily="18" charset="0"/>
                <a:cs typeface="Times New Roman" panose="02020603050405020304" pitchFamily="18" charset="0"/>
              </a:rPr>
              <a:t>Mr. Arvind </a:t>
            </a:r>
            <a:r>
              <a:rPr lang="en-US" sz="2000" dirty="0" smtClean="0">
                <a:latin typeface="Times New Roman" panose="02020603050405020304" pitchFamily="18" charset="0"/>
                <a:cs typeface="Times New Roman" panose="02020603050405020304" pitchFamily="18" charset="0"/>
              </a:rPr>
              <a:t>Kumar(CEO) </a:t>
            </a:r>
            <a:r>
              <a:rPr lang="en-US" sz="2000" dirty="0">
                <a:latin typeface="Times New Roman" panose="02020603050405020304" pitchFamily="18" charset="0"/>
                <a:cs typeface="Times New Roman" panose="02020603050405020304" pitchFamily="18" charset="0"/>
              </a:rPr>
              <a:t>&amp; Mr. </a:t>
            </a:r>
            <a:r>
              <a:rPr lang="en-US" sz="2000" dirty="0" err="1" smtClean="0">
                <a:latin typeface="Times New Roman" panose="02020603050405020304" pitchFamily="18" charset="0"/>
                <a:cs typeface="Times New Roman" panose="02020603050405020304" pitchFamily="18" charset="0"/>
              </a:rPr>
              <a:t>Ramakrishnan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(COO)</a:t>
            </a:r>
          </a:p>
          <a:p>
            <a:pPr marL="82296" indent="0">
              <a:buNone/>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organization came into existence in November 2008. </a:t>
            </a:r>
            <a:endParaRPr lang="en-US" sz="2000" dirty="0" smtClean="0">
              <a:latin typeface="Times New Roman" panose="02020603050405020304" pitchFamily="18" charset="0"/>
              <a:cs typeface="Times New Roman" panose="02020603050405020304" pitchFamily="18" charset="0"/>
            </a:endParaRPr>
          </a:p>
          <a:p>
            <a:pPr marL="82296" indent="0">
              <a:buNone/>
            </a:pP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ATTUNE </a:t>
            </a:r>
            <a:r>
              <a:rPr lang="en-US" sz="2000" dirty="0" smtClean="0">
                <a:latin typeface="Times New Roman" panose="02020603050405020304" pitchFamily="18" charset="0"/>
                <a:cs typeface="Times New Roman" panose="02020603050405020304" pitchFamily="18" charset="0"/>
              </a:rPr>
              <a:t> Technologies </a:t>
            </a:r>
            <a:r>
              <a:rPr lang="en-US" sz="2000" dirty="0">
                <a:latin typeface="Times New Roman" panose="02020603050405020304" pitchFamily="18" charset="0"/>
                <a:cs typeface="Times New Roman" panose="02020603050405020304" pitchFamily="18" charset="0"/>
              </a:rPr>
              <a:t>is one of the pioneers in Cloud Based </a:t>
            </a:r>
            <a:r>
              <a:rPr lang="en-US" sz="2000" dirty="0" smtClean="0">
                <a:latin typeface="Times New Roman" panose="02020603050405020304" pitchFamily="18" charset="0"/>
                <a:cs typeface="Times New Roman" panose="02020603050405020304" pitchFamily="18" charset="0"/>
              </a:rPr>
              <a:t>LIS that offers </a:t>
            </a:r>
            <a:r>
              <a:rPr lang="en-US" sz="2000" dirty="0">
                <a:latin typeface="Times New Roman" panose="02020603050405020304" pitchFamily="18" charset="0"/>
                <a:cs typeface="Times New Roman" panose="02020603050405020304" pitchFamily="18" charset="0"/>
              </a:rPr>
              <a:t>next generation Healthcare IT products to the market with primary focus on delivering business benefits to its customers.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698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Results &amp; Discussion- Part </a:t>
            </a:r>
            <a:r>
              <a:rPr lang="en-US" sz="4400" dirty="0" smtClean="0"/>
              <a:t>1II</a:t>
            </a:r>
            <a:endParaRPr lang="en-US" dirty="0"/>
          </a:p>
        </p:txBody>
      </p:sp>
      <p:sp>
        <p:nvSpPr>
          <p:cNvPr id="3" name="Content Placeholder 2"/>
          <p:cNvSpPr>
            <a:spLocks noGrp="1"/>
          </p:cNvSpPr>
          <p:nvPr>
            <p:ph idx="1"/>
          </p:nvPr>
        </p:nvSpPr>
        <p:spPr/>
        <p:txBody>
          <a:bodyPr>
            <a:normAutofit fontScale="77500" lnSpcReduction="20000"/>
          </a:bodyPr>
          <a:lstStyle/>
          <a:p>
            <a:pPr marL="82296" indent="0">
              <a:buNone/>
            </a:pPr>
            <a:r>
              <a:rPr lang="en-US" dirty="0">
                <a:latin typeface="Times New Roman" panose="02020603050405020304" pitchFamily="18" charset="0"/>
                <a:cs typeface="Times New Roman" panose="02020603050405020304" pitchFamily="18" charset="0"/>
              </a:rPr>
              <a:t>The list of variables in the registration Module are</a:t>
            </a:r>
          </a:p>
          <a:p>
            <a:pPr lvl="0"/>
            <a:r>
              <a:rPr lang="en-US" dirty="0">
                <a:latin typeface="Times New Roman" panose="02020603050405020304" pitchFamily="18" charset="0"/>
                <a:cs typeface="Times New Roman" panose="02020603050405020304" pitchFamily="18" charset="0"/>
              </a:rPr>
              <a:t>Name of the patient</a:t>
            </a:r>
          </a:p>
          <a:p>
            <a:pPr lvl="0"/>
            <a:r>
              <a:rPr lang="en-US" dirty="0">
                <a:latin typeface="Times New Roman" panose="02020603050405020304" pitchFamily="18" charset="0"/>
                <a:cs typeface="Times New Roman" panose="02020603050405020304" pitchFamily="18" charset="0"/>
              </a:rPr>
              <a:t>Sex</a:t>
            </a:r>
          </a:p>
          <a:p>
            <a:pPr lvl="0"/>
            <a:r>
              <a:rPr lang="en-US" dirty="0">
                <a:latin typeface="Times New Roman" panose="02020603050405020304" pitchFamily="18" charset="0"/>
                <a:cs typeface="Times New Roman" panose="02020603050405020304" pitchFamily="18" charset="0"/>
              </a:rPr>
              <a:t>Age</a:t>
            </a:r>
          </a:p>
          <a:p>
            <a:pPr lvl="0"/>
            <a:r>
              <a:rPr lang="en-US" dirty="0">
                <a:latin typeface="Times New Roman" panose="02020603050405020304" pitchFamily="18" charset="0"/>
                <a:cs typeface="Times New Roman" panose="02020603050405020304" pitchFamily="18" charset="0"/>
              </a:rPr>
              <a:t>Marital Status</a:t>
            </a:r>
          </a:p>
          <a:p>
            <a:pPr lvl="0"/>
            <a:r>
              <a:rPr lang="en-US" dirty="0">
                <a:latin typeface="Times New Roman" panose="02020603050405020304" pitchFamily="18" charset="0"/>
                <a:cs typeface="Times New Roman" panose="02020603050405020304" pitchFamily="18" charset="0"/>
              </a:rPr>
              <a:t>Contact no. and e-mail id</a:t>
            </a:r>
          </a:p>
          <a:p>
            <a:pPr lvl="0"/>
            <a:r>
              <a:rPr lang="en-US" dirty="0">
                <a:latin typeface="Times New Roman" panose="02020603050405020304" pitchFamily="18" charset="0"/>
                <a:cs typeface="Times New Roman" panose="02020603050405020304" pitchFamily="18" charset="0"/>
              </a:rPr>
              <a:t>Address</a:t>
            </a:r>
          </a:p>
          <a:p>
            <a:pPr lvl="0"/>
            <a:r>
              <a:rPr lang="en-US" dirty="0">
                <a:latin typeface="Times New Roman" panose="02020603050405020304" pitchFamily="18" charset="0"/>
                <a:cs typeface="Times New Roman" panose="02020603050405020304" pitchFamily="18" charset="0"/>
              </a:rPr>
              <a:t>Referred by ( Doctor Name / Hospital Name)</a:t>
            </a:r>
          </a:p>
          <a:p>
            <a:pPr lvl="0"/>
            <a:r>
              <a:rPr lang="en-US" dirty="0">
                <a:latin typeface="Times New Roman" panose="02020603050405020304" pitchFamily="18" charset="0"/>
                <a:cs typeface="Times New Roman" panose="02020603050405020304" pitchFamily="18" charset="0"/>
              </a:rPr>
              <a:t>Phlebotomist name</a:t>
            </a:r>
          </a:p>
          <a:p>
            <a:pPr lvl="0"/>
            <a:r>
              <a:rPr lang="en-US" dirty="0">
                <a:latin typeface="Times New Roman" panose="02020603050405020304" pitchFamily="18" charset="0"/>
                <a:cs typeface="Times New Roman" panose="02020603050405020304" pitchFamily="18" charset="0"/>
              </a:rPr>
              <a:t>Test name</a:t>
            </a:r>
          </a:p>
          <a:p>
            <a:pPr marL="82296" indent="0">
              <a:buNone/>
            </a:pPr>
            <a:r>
              <a:rPr lang="en-US" u="sng" dirty="0">
                <a:latin typeface="Times New Roman" panose="02020603050405020304" pitchFamily="18" charset="0"/>
                <a:cs typeface="Times New Roman" panose="02020603050405020304" pitchFamily="18" charset="0"/>
              </a:rPr>
              <a:t>Dummy values were entered for each and every variable and  working of the registration module was checked.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84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Results &amp; Discussion- Part 1II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143000"/>
            <a:ext cx="7498080" cy="5029200"/>
          </a:xfrm>
        </p:spPr>
        <p:txBody>
          <a:bodyPr>
            <a:noAutofit/>
          </a:bodyPr>
          <a:lstStyle/>
          <a:p>
            <a:pPr marL="82296" indent="0">
              <a:buNone/>
            </a:pPr>
            <a:r>
              <a:rPr lang="en-US" sz="1600" b="1" dirty="0">
                <a:latin typeface="Times New Roman" panose="02020603050405020304" pitchFamily="18" charset="0"/>
                <a:cs typeface="Times New Roman" panose="02020603050405020304" pitchFamily="18" charset="0"/>
              </a:rPr>
              <a:t>The following lists of tests were performed</a:t>
            </a:r>
          </a:p>
          <a:p>
            <a:pPr lvl="0"/>
            <a:r>
              <a:rPr lang="en-US" sz="1600" dirty="0">
                <a:latin typeface="Times New Roman" panose="02020603050405020304" pitchFamily="18" charset="0"/>
                <a:cs typeface="Times New Roman" panose="02020603050405020304" pitchFamily="18" charset="0"/>
              </a:rPr>
              <a:t>Login ID &amp; Password: - Here the validity was checked to see based on the number of  incorrect logins by the user. Default – Three incorrect attempts are allowed.</a:t>
            </a:r>
          </a:p>
          <a:p>
            <a:pPr lvl="0"/>
            <a:r>
              <a:rPr lang="en-US" sz="1600" dirty="0">
                <a:latin typeface="Times New Roman" panose="02020603050405020304" pitchFamily="18" charset="0"/>
                <a:cs typeface="Times New Roman" panose="02020603050405020304" pitchFamily="18" charset="0"/>
              </a:rPr>
              <a:t>Login ID &amp; Password: - Verification of user was checked to see the access by entering the login &amp; password of the user already registered.</a:t>
            </a:r>
          </a:p>
          <a:p>
            <a:pPr lvl="0"/>
            <a:r>
              <a:rPr lang="en-US" sz="1600" dirty="0">
                <a:latin typeface="Times New Roman" panose="02020603050405020304" pitchFamily="18" charset="0"/>
                <a:cs typeface="Times New Roman" panose="02020603050405020304" pitchFamily="18" charset="0"/>
              </a:rPr>
              <a:t>Name of the Patient : Any combination of letters, numbers were allowed.</a:t>
            </a:r>
          </a:p>
          <a:p>
            <a:pPr lvl="0"/>
            <a:r>
              <a:rPr lang="en-US" sz="1600" dirty="0">
                <a:latin typeface="Times New Roman" panose="02020603050405020304" pitchFamily="18" charset="0"/>
                <a:cs typeface="Times New Roman" panose="02020603050405020304" pitchFamily="18" charset="0"/>
              </a:rPr>
              <a:t>Sex : - Automatic </a:t>
            </a:r>
            <a:r>
              <a:rPr lang="en-US" sz="1600" dirty="0" err="1">
                <a:latin typeface="Times New Roman" panose="02020603050405020304" pitchFamily="18" charset="0"/>
                <a:cs typeface="Times New Roman" panose="02020603050405020304" pitchFamily="18" charset="0"/>
              </a:rPr>
              <a:t>updation</a:t>
            </a:r>
            <a:r>
              <a:rPr lang="en-US" sz="1600" dirty="0">
                <a:latin typeface="Times New Roman" panose="02020603050405020304" pitchFamily="18" charset="0"/>
                <a:cs typeface="Times New Roman" panose="02020603050405020304" pitchFamily="18" charset="0"/>
              </a:rPr>
              <a:t> of the gender based on the title was checked. If the name was entered with prefix </a:t>
            </a:r>
            <a:r>
              <a:rPr lang="en-US" sz="1600" dirty="0" err="1">
                <a:latin typeface="Times New Roman" panose="02020603050405020304" pitchFamily="18" charset="0"/>
                <a:cs typeface="Times New Roman" panose="02020603050405020304" pitchFamily="18" charset="0"/>
              </a:rPr>
              <a:t>Dr</a:t>
            </a:r>
            <a:r>
              <a:rPr lang="en-US" sz="1600" dirty="0">
                <a:latin typeface="Times New Roman" panose="02020603050405020304" pitchFamily="18" charset="0"/>
                <a:cs typeface="Times New Roman" panose="02020603050405020304" pitchFamily="18" charset="0"/>
              </a:rPr>
              <a:t>, the system should allow manual entry of the gender</a:t>
            </a:r>
          </a:p>
          <a:p>
            <a:pPr lvl="0"/>
            <a:r>
              <a:rPr lang="en-US" sz="1600" dirty="0">
                <a:latin typeface="Times New Roman" panose="02020603050405020304" pitchFamily="18" charset="0"/>
                <a:cs typeface="Times New Roman" panose="02020603050405020304" pitchFamily="18" charset="0"/>
              </a:rPr>
              <a:t>Age: less than 0 years  was checked</a:t>
            </a:r>
          </a:p>
          <a:p>
            <a:pPr lvl="0"/>
            <a:r>
              <a:rPr lang="en-US" sz="1600" dirty="0">
                <a:latin typeface="Times New Roman" panose="02020603050405020304" pitchFamily="18" charset="0"/>
                <a:cs typeface="Times New Roman" panose="02020603050405020304" pitchFamily="18" charset="0"/>
              </a:rPr>
              <a:t>Marital Status: If </a:t>
            </a:r>
            <a:r>
              <a:rPr lang="en-US" sz="1600" dirty="0" err="1">
                <a:latin typeface="Times New Roman" panose="02020603050405020304" pitchFamily="18" charset="0"/>
                <a:cs typeface="Times New Roman" panose="02020603050405020304" pitchFamily="18" charset="0"/>
              </a:rPr>
              <a:t>Mrs</a:t>
            </a:r>
            <a:r>
              <a:rPr lang="en-US" sz="1600" dirty="0">
                <a:latin typeface="Times New Roman" panose="02020603050405020304" pitchFamily="18" charset="0"/>
                <a:cs typeface="Times New Roman" panose="02020603050405020304" pitchFamily="18" charset="0"/>
              </a:rPr>
              <a:t> is entered before name the state should be updated as married. For men  manual </a:t>
            </a:r>
            <a:r>
              <a:rPr lang="en-US" sz="1600" dirty="0" err="1">
                <a:latin typeface="Times New Roman" panose="02020603050405020304" pitchFamily="18" charset="0"/>
                <a:cs typeface="Times New Roman" panose="02020603050405020304" pitchFamily="18" charset="0"/>
              </a:rPr>
              <a:t>updation</a:t>
            </a:r>
            <a:r>
              <a:rPr lang="en-US" sz="1600" dirty="0">
                <a:latin typeface="Times New Roman" panose="02020603050405020304" pitchFamily="18" charset="0"/>
                <a:cs typeface="Times New Roman" panose="02020603050405020304" pitchFamily="18" charset="0"/>
              </a:rPr>
              <a:t> should be allowed</a:t>
            </a:r>
          </a:p>
          <a:p>
            <a:pPr lvl="0"/>
            <a:r>
              <a:rPr lang="en-US" sz="1600" dirty="0">
                <a:latin typeface="Times New Roman" panose="02020603050405020304" pitchFamily="18" charset="0"/>
                <a:cs typeface="Times New Roman" panose="02020603050405020304" pitchFamily="18" charset="0"/>
              </a:rPr>
              <a:t>Contact No : Tested for 11 digits</a:t>
            </a:r>
          </a:p>
          <a:p>
            <a:pPr lvl="0"/>
            <a:r>
              <a:rPr lang="en-US" sz="1600" dirty="0">
                <a:latin typeface="Times New Roman" panose="02020603050405020304" pitchFamily="18" charset="0"/>
                <a:cs typeface="Times New Roman" panose="02020603050405020304" pitchFamily="18" charset="0"/>
              </a:rPr>
              <a:t>Email: Tested for valid email entry. Providing “@” was mandatory</a:t>
            </a:r>
          </a:p>
          <a:p>
            <a:pPr lvl="0"/>
            <a:r>
              <a:rPr lang="en-US" sz="1600" dirty="0">
                <a:latin typeface="Times New Roman" panose="02020603050405020304" pitchFamily="18" charset="0"/>
                <a:cs typeface="Times New Roman" panose="02020603050405020304" pitchFamily="18" charset="0"/>
              </a:rPr>
              <a:t>Address: Optional </a:t>
            </a:r>
          </a:p>
          <a:p>
            <a:pPr lvl="0"/>
            <a:r>
              <a:rPr lang="en-US" sz="1600" dirty="0">
                <a:latin typeface="Times New Roman" panose="02020603050405020304" pitchFamily="18" charset="0"/>
                <a:cs typeface="Times New Roman" panose="02020603050405020304" pitchFamily="18" charset="0"/>
              </a:rPr>
              <a:t>Referred By: Here entry for Doctor Name was compulsory-. If the patient visits on his/ her own then it was entered as ‘self’</a:t>
            </a:r>
          </a:p>
          <a:p>
            <a:pPr lvl="0"/>
            <a:r>
              <a:rPr lang="en-US" sz="1600" dirty="0">
                <a:latin typeface="Times New Roman" panose="02020603050405020304" pitchFamily="18" charset="0"/>
                <a:cs typeface="Times New Roman" panose="02020603050405020304" pitchFamily="18" charset="0"/>
              </a:rPr>
              <a:t>Phlebotomist name: was to be manually entered.</a:t>
            </a:r>
          </a:p>
          <a:p>
            <a:pPr lvl="0"/>
            <a:r>
              <a:rPr lang="en-US" sz="1600" dirty="0">
                <a:latin typeface="Times New Roman" panose="02020603050405020304" pitchFamily="18" charset="0"/>
                <a:cs typeface="Times New Roman" panose="02020603050405020304" pitchFamily="18" charset="0"/>
              </a:rPr>
              <a:t>Test Name: Test name was selected from the list of  Investigations, Groups and Packages</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25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944562"/>
          </a:xfrm>
        </p:spPr>
        <p:txBody>
          <a:bodyPr/>
          <a:lstStyle/>
          <a:p>
            <a:r>
              <a:rPr lang="en-US" sz="4400" dirty="0">
                <a:latin typeface="Times New Roman" panose="02020603050405020304" pitchFamily="18" charset="0"/>
                <a:cs typeface="Times New Roman" panose="02020603050405020304" pitchFamily="18" charset="0"/>
              </a:rPr>
              <a:t>Results &amp; Discussion- Part 1II</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008680"/>
              </p:ext>
            </p:extLst>
          </p:nvPr>
        </p:nvGraphicFramePr>
        <p:xfrm>
          <a:off x="990600" y="1367790"/>
          <a:ext cx="8001000" cy="5337810"/>
        </p:xfrm>
        <a:graphic>
          <a:graphicData uri="http://schemas.openxmlformats.org/drawingml/2006/table">
            <a:tbl>
              <a:tblPr firstRow="1" firstCol="1" bandRow="1">
                <a:tableStyleId>{5C22544A-7EE6-4342-B048-85BDC9FD1C3A}</a:tableStyleId>
              </a:tblPr>
              <a:tblGrid>
                <a:gridCol w="610320"/>
                <a:gridCol w="2608833"/>
                <a:gridCol w="2792015"/>
                <a:gridCol w="1989832"/>
              </a:tblGrid>
              <a:tr h="266213">
                <a:tc>
                  <a:txBody>
                    <a:bodyPr/>
                    <a:lstStyle/>
                    <a:p>
                      <a:pPr marL="0" marR="0">
                        <a:lnSpc>
                          <a:spcPct val="150000"/>
                        </a:lnSpc>
                        <a:spcBef>
                          <a:spcPts val="0"/>
                        </a:spcBef>
                        <a:spcAft>
                          <a:spcPts val="0"/>
                        </a:spcAft>
                        <a:tabLst>
                          <a:tab pos="5010150" algn="l"/>
                        </a:tabLst>
                      </a:pPr>
                      <a:r>
                        <a:rPr lang="en-US" sz="1050" dirty="0" err="1">
                          <a:effectLst/>
                          <a:latin typeface="Times New Roman" panose="02020603050405020304" pitchFamily="18" charset="0"/>
                          <a:cs typeface="Times New Roman" panose="02020603050405020304" pitchFamily="18" charset="0"/>
                        </a:rPr>
                        <a:t>S.No</a:t>
                      </a:r>
                      <a:endParaRPr lang="en-US" sz="1050" dirty="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Issues</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Causes</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Actions Taken</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1064851">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1</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Test names and rates were listed incorrectly at few instances</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Mapping of the collected data &amp; master data not done</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correct data requirements collected from the forms and mapped in the master data of the LIMS module</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1064851">
                <a:tc>
                  <a:txBody>
                    <a:bodyPr/>
                    <a:lstStyle/>
                    <a:p>
                      <a:pPr marL="0" marR="0">
                        <a:lnSpc>
                          <a:spcPct val="150000"/>
                        </a:lnSpc>
                        <a:spcBef>
                          <a:spcPts val="0"/>
                        </a:spcBef>
                        <a:spcAft>
                          <a:spcPts val="0"/>
                        </a:spcAft>
                        <a:tabLst>
                          <a:tab pos="5010150" algn="l"/>
                        </a:tabLst>
                      </a:pPr>
                      <a:r>
                        <a:rPr lang="en-US" sz="1050" dirty="0">
                          <a:effectLst/>
                          <a:latin typeface="Times New Roman" panose="02020603050405020304" pitchFamily="18" charset="0"/>
                          <a:cs typeface="Times New Roman" panose="02020603050405020304" pitchFamily="18" charset="0"/>
                        </a:rPr>
                        <a:t>2</a:t>
                      </a:r>
                      <a:endParaRPr lang="en-US" sz="1050" dirty="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Wherever the test names and values were entered in free style, the system was unable to display the details of the test; - its name, price etc</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values entered were qualitative. Eg., if  “haemoglobin” was entered instead of  “hemoglobin” system was unable to display.</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Temporarily the module has been mapped to disply ‘haem’. Still the issue is open.</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532426">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3</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dirty="0">
                          <a:effectLst/>
                          <a:latin typeface="Times New Roman" panose="02020603050405020304" pitchFamily="18" charset="0"/>
                          <a:cs typeface="Times New Roman" panose="02020603050405020304" pitchFamily="18" charset="0"/>
                        </a:rPr>
                        <a:t>Work orders were not displayed in few cases</a:t>
                      </a:r>
                      <a:endParaRPr lang="en-US" sz="1050" dirty="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mapping was either unavailable or incorrect. Unmet or incorrect requirement</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Mapping of  missing sample container &amp; sample name done.</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1064851">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4</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reference rates and units of measurements of few test cases actually measured ( utilized) and those displayed in the module were not matching.</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references actually used in lab tests and those entered were mismatch. Incorrect requirement</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requirements collected from the ned users &amp; forms and mapped in the module.</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532426">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5</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report formats for few tests were not as per the physician’s requirement</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Unmet requirement of the physician</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templates were customized to suit physician needs</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r>
              <a:tr h="812192">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6</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The users were locked out in few cases and pages were not loaded properly.</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a:effectLst/>
                          <a:latin typeface="Times New Roman" panose="02020603050405020304" pitchFamily="18" charset="0"/>
                          <a:cs typeface="Times New Roman" panose="02020603050405020304" pitchFamily="18" charset="0"/>
                        </a:rPr>
                        <a:t>Due to internet speed . ( Network problem)</a:t>
                      </a:r>
                      <a:endParaRPr lang="en-US" sz="1050">
                        <a:effectLst/>
                        <a:latin typeface="Times New Roman" panose="02020603050405020304" pitchFamily="18" charset="0"/>
                        <a:ea typeface="Times New Roman"/>
                        <a:cs typeface="Times New Roman" panose="02020603050405020304" pitchFamily="18" charset="0"/>
                      </a:endParaRPr>
                    </a:p>
                  </a:txBody>
                  <a:tcPr marL="40005" marR="40005" marT="0" marB="0"/>
                </a:tc>
                <a:tc>
                  <a:txBody>
                    <a:bodyPr/>
                    <a:lstStyle/>
                    <a:p>
                      <a:pPr marL="0" marR="0">
                        <a:lnSpc>
                          <a:spcPct val="150000"/>
                        </a:lnSpc>
                        <a:spcBef>
                          <a:spcPts val="0"/>
                        </a:spcBef>
                        <a:spcAft>
                          <a:spcPts val="0"/>
                        </a:spcAft>
                        <a:tabLst>
                          <a:tab pos="5010150" algn="l"/>
                        </a:tabLst>
                      </a:pPr>
                      <a:r>
                        <a:rPr lang="en-US" sz="1050" dirty="0">
                          <a:effectLst/>
                          <a:latin typeface="Times New Roman" panose="02020603050405020304" pitchFamily="18" charset="0"/>
                          <a:cs typeface="Times New Roman" panose="02020603050405020304" pitchFamily="18" charset="0"/>
                        </a:rPr>
                        <a:t>The speed of internet connectivity has been increased. But the problem persists in few cases</a:t>
                      </a:r>
                      <a:endParaRPr lang="en-US" sz="1050" dirty="0">
                        <a:effectLst/>
                        <a:latin typeface="Times New Roman" panose="02020603050405020304" pitchFamily="18" charset="0"/>
                        <a:ea typeface="Times New Roman"/>
                        <a:cs typeface="Times New Roman" panose="02020603050405020304" pitchFamily="18" charset="0"/>
                      </a:endParaRPr>
                    </a:p>
                  </a:txBody>
                  <a:tcPr marL="40005" marR="40005" marT="0" marB="0"/>
                </a:tc>
              </a:tr>
            </a:tbl>
          </a:graphicData>
        </a:graphic>
      </p:graphicFrame>
    </p:spTree>
    <p:extLst>
      <p:ext uri="{BB962C8B-B14F-4D97-AF65-F5344CB8AC3E}">
        <p14:creationId xmlns:p14="http://schemas.microsoft.com/office/powerpoint/2010/main" val="178842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anose="02020603050405020304" pitchFamily="18" charset="0"/>
                <a:cs typeface="Times New Roman" panose="02020603050405020304" pitchFamily="18" charset="0"/>
              </a:rPr>
              <a:t>Recommendations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sz="2400" dirty="0">
                <a:latin typeface="Times New Roman" panose="02020603050405020304" pitchFamily="18" charset="0"/>
                <a:cs typeface="Times New Roman" panose="02020603050405020304" pitchFamily="18" charset="0"/>
              </a:rPr>
              <a:t>The data should be mapped accurately using the forms in use before creation of master data.</a:t>
            </a:r>
          </a:p>
          <a:p>
            <a:pPr lvl="0"/>
            <a:r>
              <a:rPr lang="en-US" sz="2400" dirty="0">
                <a:latin typeface="Times New Roman" panose="02020603050405020304" pitchFamily="18" charset="0"/>
                <a:cs typeface="Times New Roman" panose="02020603050405020304" pitchFamily="18" charset="0"/>
              </a:rPr>
              <a:t>They should be verified with the end users </a:t>
            </a:r>
          </a:p>
          <a:p>
            <a:pPr lvl="0"/>
            <a:r>
              <a:rPr lang="en-US" sz="2400" dirty="0">
                <a:latin typeface="Times New Roman" panose="02020603050405020304" pitchFamily="18" charset="0"/>
                <a:cs typeface="Times New Roman" panose="02020603050405020304" pitchFamily="18" charset="0"/>
              </a:rPr>
              <a:t>Data dictionary should be available</a:t>
            </a:r>
          </a:p>
          <a:p>
            <a:pPr lvl="0"/>
            <a:r>
              <a:rPr lang="en-US" sz="2400" dirty="0">
                <a:latin typeface="Times New Roman" panose="02020603050405020304" pitchFamily="18" charset="0"/>
                <a:cs typeface="Times New Roman" panose="02020603050405020304" pitchFamily="18" charset="0"/>
              </a:rPr>
              <a:t>Requirements should be gathered with respect to report formats, verified and closed.</a:t>
            </a:r>
          </a:p>
          <a:p>
            <a:pPr lvl="0"/>
            <a:r>
              <a:rPr lang="en-US" sz="2400" dirty="0">
                <a:latin typeface="Times New Roman" panose="02020603050405020304" pitchFamily="18" charset="0"/>
                <a:cs typeface="Times New Roman" panose="02020603050405020304" pitchFamily="18" charset="0"/>
              </a:rPr>
              <a:t>End users should be provided training to enter the data. Regular feedback &amp; follow up training should be given</a:t>
            </a:r>
          </a:p>
          <a:p>
            <a:pPr lvl="0"/>
            <a:r>
              <a:rPr lang="en-US" sz="2400" dirty="0">
                <a:latin typeface="Times New Roman" panose="02020603050405020304" pitchFamily="18" charset="0"/>
                <a:cs typeface="Times New Roman" panose="02020603050405020304" pitchFamily="18" charset="0"/>
              </a:rPr>
              <a:t>User manual should be provide to end users for reference.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58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Limitations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sz="2400" dirty="0">
                <a:latin typeface="Times New Roman" panose="02020603050405020304" pitchFamily="18" charset="0"/>
                <a:cs typeface="Times New Roman" panose="02020603050405020304" pitchFamily="18" charset="0"/>
              </a:rPr>
              <a:t>End-users always keep on changing the requirements.</a:t>
            </a:r>
          </a:p>
          <a:p>
            <a:pPr lvl="0"/>
            <a:r>
              <a:rPr lang="en-US" sz="2400" dirty="0">
                <a:latin typeface="Times New Roman" panose="02020603050405020304" pitchFamily="18" charset="0"/>
                <a:cs typeface="Times New Roman" panose="02020603050405020304" pitchFamily="18" charset="0"/>
              </a:rPr>
              <a:t>Data was not accurately mapped in few tests</a:t>
            </a:r>
          </a:p>
          <a:p>
            <a:pPr lvl="0"/>
            <a:r>
              <a:rPr lang="en-US" sz="2400" dirty="0">
                <a:latin typeface="Times New Roman" panose="02020603050405020304" pitchFamily="18" charset="0"/>
                <a:cs typeface="Times New Roman" panose="02020603050405020304" pitchFamily="18" charset="0"/>
              </a:rPr>
              <a:t>Metropolis is using Metro lab software more than 10 years so users are reluctant to use ATTUNE LIMS</a:t>
            </a:r>
          </a:p>
          <a:p>
            <a:pPr lvl="0"/>
            <a:r>
              <a:rPr lang="en-US" sz="2400" dirty="0">
                <a:latin typeface="Times New Roman" panose="02020603050405020304" pitchFamily="18" charset="0"/>
                <a:cs typeface="Times New Roman" panose="02020603050405020304" pitchFamily="18" charset="0"/>
              </a:rPr>
              <a:t>Metropolis has many locations with many employees which makes it difficult to co-relate </a:t>
            </a:r>
          </a:p>
          <a:p>
            <a:pPr lvl="0"/>
            <a:r>
              <a:rPr lang="en-US" sz="2400" dirty="0">
                <a:latin typeface="Times New Roman" panose="02020603050405020304" pitchFamily="18" charset="0"/>
                <a:cs typeface="Times New Roman" panose="02020603050405020304" pitchFamily="18" charset="0"/>
              </a:rPr>
              <a:t>ATTUNE LIMS is internet based so whenever internet connection is slow big loss it is difficult for the users to operate LIMS.</a:t>
            </a:r>
          </a:p>
          <a:p>
            <a:pPr lvl="0"/>
            <a:r>
              <a:rPr lang="en-US" sz="2400" dirty="0">
                <a:latin typeface="Times New Roman" panose="02020603050405020304" pitchFamily="18" charset="0"/>
                <a:cs typeface="Times New Roman" panose="02020603050405020304" pitchFamily="18" charset="0"/>
              </a:rPr>
              <a:t>Communication with the client was a big issue.</a:t>
            </a:r>
          </a:p>
          <a:p>
            <a:pPr marL="82296"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908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498080" cy="886691"/>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Bibliography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066800"/>
            <a:ext cx="7866888" cy="5638800"/>
          </a:xfrm>
          <a:noFill/>
        </p:spPr>
        <p:txBody>
          <a:bodyPr>
            <a:noAutofit/>
          </a:bodyPr>
          <a:lstStyle/>
          <a:p>
            <a:pPr lvl="0"/>
            <a:r>
              <a:rPr lang="en-US" sz="1600" u="sng" dirty="0">
                <a:latin typeface="Times New Roman" panose="02020603050405020304" pitchFamily="18" charset="0"/>
                <a:cs typeface="Times New Roman" panose="02020603050405020304" pitchFamily="18" charset="0"/>
              </a:rPr>
              <a:t>http://</a:t>
            </a:r>
            <a:r>
              <a:rPr lang="en-US" sz="1600" u="sng" dirty="0" smtClean="0">
                <a:latin typeface="Times New Roman" panose="02020603050405020304" pitchFamily="18" charset="0"/>
                <a:cs typeface="Times New Roman" panose="02020603050405020304" pitchFamily="18" charset="0"/>
              </a:rPr>
              <a:t>attunelive.com/company/culture</a:t>
            </a:r>
            <a:endParaRPr lang="en-US"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Gibbon, G.A. (1996). </a:t>
            </a:r>
            <a:r>
              <a:rPr lang="en-US" sz="1600" u="sng" dirty="0">
                <a:latin typeface="Times New Roman" panose="02020603050405020304" pitchFamily="18" charset="0"/>
                <a:cs typeface="Times New Roman" panose="02020603050405020304" pitchFamily="18" charset="0"/>
              </a:rPr>
              <a:t>"A brief history of LIMS</a:t>
            </a:r>
            <a:r>
              <a:rPr lang="en-US" sz="1600" u="sng"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PDF). </a:t>
            </a:r>
            <a:r>
              <a:rPr lang="en-US" sz="1600" i="1" dirty="0">
                <a:latin typeface="Times New Roman" panose="02020603050405020304" pitchFamily="18" charset="0"/>
                <a:cs typeface="Times New Roman" panose="02020603050405020304" pitchFamily="18" charset="0"/>
              </a:rPr>
              <a:t>Laboratory Automation and Information Management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32</a:t>
            </a:r>
            <a:r>
              <a:rPr lang="en-US" sz="1600" dirty="0">
                <a:latin typeface="Times New Roman" panose="02020603050405020304" pitchFamily="18" charset="0"/>
                <a:cs typeface="Times New Roman" panose="02020603050405020304" pitchFamily="18" charset="0"/>
              </a:rPr>
              <a:t> (1): 1–5. </a:t>
            </a:r>
            <a:r>
              <a:rPr lang="en-US" sz="1600" u="sng" dirty="0" smtClean="0">
                <a:latin typeface="Times New Roman" panose="02020603050405020304" pitchFamily="18" charset="0"/>
                <a:cs typeface="Times New Roman" panose="02020603050405020304" pitchFamily="18" charset="0"/>
              </a:rPr>
              <a:t>doi</a:t>
            </a:r>
            <a:r>
              <a:rPr lang="en-US" sz="1600" dirty="0" smtClean="0">
                <a:latin typeface="Times New Roman" panose="02020603050405020304" pitchFamily="18" charset="0"/>
                <a:cs typeface="Times New Roman" panose="02020603050405020304" pitchFamily="18" charset="0"/>
              </a:rPr>
              <a:t>:</a:t>
            </a:r>
            <a:r>
              <a:rPr lang="en-US" sz="1600" u="sng" dirty="0" smtClean="0">
                <a:latin typeface="Times New Roman" panose="02020603050405020304" pitchFamily="18" charset="0"/>
                <a:cs typeface="Times New Roman" panose="02020603050405020304" pitchFamily="18" charset="0"/>
              </a:rPr>
              <a:t>10.1016/1381-141X(95)00024-K</a:t>
            </a:r>
            <a:r>
              <a:rPr lang="en-US" sz="1600" dirty="0" smtClean="0">
                <a:latin typeface="Times New Roman" panose="02020603050405020304" pitchFamily="18" charset="0"/>
                <a:cs typeface="Times New Roman" panose="02020603050405020304" pitchFamily="18" charset="0"/>
              </a:rPr>
              <a:t>Retrieved</a:t>
            </a:r>
            <a:r>
              <a:rPr lang="en-US" sz="1600" dirty="0">
                <a:latin typeface="Times New Roman" panose="02020603050405020304" pitchFamily="18" charset="0"/>
                <a:cs typeface="Times New Roman" panose="02020603050405020304" pitchFamily="18" charset="0"/>
              </a:rPr>
              <a:t> 7 November 2012</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0"/>
            <a:r>
              <a:rPr lang="en-US" sz="1600" u="sng" dirty="0">
                <a:latin typeface="Times New Roman" panose="02020603050405020304" pitchFamily="18" charset="0"/>
                <a:cs typeface="Times New Roman" panose="02020603050405020304" pitchFamily="18" charset="0"/>
              </a:rPr>
              <a:t>http://</a:t>
            </a:r>
            <a:r>
              <a:rPr lang="en-US" sz="1600" u="sng" dirty="0" smtClean="0">
                <a:latin typeface="Times New Roman" panose="02020603050405020304" pitchFamily="18" charset="0"/>
                <a:cs typeface="Times New Roman" panose="02020603050405020304" pitchFamily="18" charset="0"/>
              </a:rPr>
              <a:t>www.indiamart.com/attune-technologies/products.html</a:t>
            </a:r>
            <a:endParaRPr lang="en-US" sz="1600" dirty="0">
              <a:latin typeface="Times New Roman" panose="02020603050405020304" pitchFamily="18" charset="0"/>
              <a:cs typeface="Times New Roman" panose="02020603050405020304" pitchFamily="18" charset="0"/>
            </a:endParaRPr>
          </a:p>
          <a:p>
            <a:pPr lvl="0"/>
            <a:r>
              <a:rPr lang="en-US" sz="1600" u="sng" dirty="0">
                <a:latin typeface="Times New Roman" panose="02020603050405020304" pitchFamily="18" charset="0"/>
                <a:cs typeface="Times New Roman" panose="02020603050405020304" pitchFamily="18" charset="0"/>
              </a:rPr>
              <a:t>http://</a:t>
            </a:r>
            <a:r>
              <a:rPr lang="en-US" sz="1600" u="sng" dirty="0" smtClean="0">
                <a:latin typeface="Times New Roman" panose="02020603050405020304" pitchFamily="18" charset="0"/>
                <a:cs typeface="Times New Roman" panose="02020603050405020304" pitchFamily="18" charset="0"/>
              </a:rPr>
              <a:t>www.indiamart.com/attune-technologies/products.html</a:t>
            </a:r>
            <a:r>
              <a:rPr lang="en-US" sz="1600" dirty="0">
                <a:latin typeface="Times New Roman" panose="02020603050405020304" pitchFamily="18" charset="0"/>
                <a:cs typeface="Times New Roman" panose="02020603050405020304" pitchFamily="18" charset="0"/>
              </a:rPr>
              <a:t> </a:t>
            </a:r>
          </a:p>
          <a:p>
            <a:pPr lvl="0"/>
            <a:r>
              <a:rPr lang="en-US" sz="1600" u="sng" dirty="0">
                <a:latin typeface="Times New Roman" panose="02020603050405020304" pitchFamily="18" charset="0"/>
                <a:cs typeface="Times New Roman" panose="02020603050405020304" pitchFamily="18" charset="0"/>
              </a:rPr>
              <a:t>http://www.researchgate.net/publication/233874366_The_Ideal_LaboratoryInformationSystem</a:t>
            </a:r>
            <a:endParaRPr lang="en-US"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http://www.metropolisindia.com/about-metropolis</a:t>
            </a:r>
          </a:p>
          <a:p>
            <a:pPr lvl="0"/>
            <a:r>
              <a:rPr lang="en-US" sz="1600" u="sng" dirty="0">
                <a:latin typeface="Times New Roman" panose="02020603050405020304" pitchFamily="18" charset="0"/>
                <a:cs typeface="Times New Roman" panose="02020603050405020304" pitchFamily="18" charset="0"/>
              </a:rPr>
              <a:t>http://www.metropolisindia.com/about-metropolis/quality-assurance</a:t>
            </a:r>
            <a:endParaRPr lang="en-US" sz="1600" dirty="0">
              <a:latin typeface="Times New Roman" panose="02020603050405020304" pitchFamily="18" charset="0"/>
              <a:cs typeface="Times New Roman" panose="02020603050405020304" pitchFamily="18" charset="0"/>
            </a:endParaRPr>
          </a:p>
          <a:p>
            <a:pPr lvl="0"/>
            <a:r>
              <a:rPr lang="en-IN" sz="1600" dirty="0">
                <a:latin typeface="Times New Roman" panose="02020603050405020304" pitchFamily="18" charset="0"/>
                <a:cs typeface="Times New Roman" panose="02020603050405020304" pitchFamily="18" charset="0"/>
              </a:rPr>
              <a:t>Jones, J.H. Extending Laboratory Data Management with Web Services. </a:t>
            </a:r>
            <a:r>
              <a:rPr lang="en-IN" sz="1600" i="1" dirty="0">
                <a:latin typeface="Times New Roman" panose="02020603050405020304" pitchFamily="18" charset="0"/>
                <a:cs typeface="Times New Roman" panose="02020603050405020304" pitchFamily="18" charset="0"/>
              </a:rPr>
              <a:t>Scientific Computing and</a:t>
            </a:r>
            <a:r>
              <a:rPr lang="en-IN" sz="1600" dirty="0">
                <a:latin typeface="Times New Roman" panose="02020603050405020304" pitchFamily="18" charset="0"/>
                <a:cs typeface="Times New Roman" panose="02020603050405020304" pitchFamily="18" charset="0"/>
              </a:rPr>
              <a:t> </a:t>
            </a:r>
            <a:r>
              <a:rPr lang="en-IN" sz="1600" i="1" dirty="0">
                <a:latin typeface="Times New Roman" panose="02020603050405020304" pitchFamily="18" charset="0"/>
                <a:cs typeface="Times New Roman" panose="02020603050405020304" pitchFamily="18" charset="0"/>
              </a:rPr>
              <a:t>Instrumentation Online </a:t>
            </a:r>
            <a:r>
              <a:rPr lang="en-IN" sz="1600" dirty="0">
                <a:latin typeface="Times New Roman" panose="02020603050405020304" pitchFamily="18" charset="0"/>
                <a:cs typeface="Times New Roman" panose="02020603050405020304" pitchFamily="18" charset="0"/>
              </a:rPr>
              <a:t>(Nov 2001) Available</a:t>
            </a:r>
            <a:endParaRPr lang="en-US" sz="1600" dirty="0">
              <a:latin typeface="Times New Roman" panose="02020603050405020304" pitchFamily="18" charset="0"/>
              <a:cs typeface="Times New Roman" panose="02020603050405020304" pitchFamily="18" charset="0"/>
            </a:endParaRPr>
          </a:p>
          <a:p>
            <a:pPr lvl="0"/>
            <a:r>
              <a:rPr lang="en-IN" sz="1600" u="sng" dirty="0">
                <a:latin typeface="Times New Roman" panose="02020603050405020304" pitchFamily="18" charset="0"/>
                <a:cs typeface="Times New Roman" panose="02020603050405020304" pitchFamily="18" charset="0"/>
              </a:rPr>
              <a:t>http://www.autoscribeinformatics.com/about-us/lims-implementation</a:t>
            </a:r>
            <a:endParaRPr lang="en-US" sz="1600" dirty="0">
              <a:latin typeface="Times New Roman" panose="02020603050405020304" pitchFamily="18" charset="0"/>
              <a:cs typeface="Times New Roman" panose="02020603050405020304" pitchFamily="18" charset="0"/>
            </a:endParaRPr>
          </a:p>
          <a:p>
            <a:pPr lvl="0"/>
            <a:r>
              <a:rPr lang="en-IN" sz="1600" dirty="0">
                <a:latin typeface="Times New Roman" panose="02020603050405020304" pitchFamily="18" charset="0"/>
                <a:cs typeface="Times New Roman" panose="02020603050405020304" pitchFamily="18" charset="0"/>
              </a:rPr>
              <a:t>http://www.genologics.com/support/project-and-implementation-management</a:t>
            </a:r>
            <a:endParaRPr lang="en-US" sz="1600" dirty="0">
              <a:latin typeface="Times New Roman" panose="02020603050405020304" pitchFamily="18" charset="0"/>
              <a:cs typeface="Times New Roman" panose="02020603050405020304" pitchFamily="18" charset="0"/>
            </a:endParaRPr>
          </a:p>
          <a:p>
            <a:pPr lvl="0"/>
            <a:r>
              <a:rPr lang="en-IN" sz="1600" dirty="0">
                <a:latin typeface="Times New Roman" panose="02020603050405020304" pitchFamily="18" charset="0"/>
                <a:cs typeface="Times New Roman" panose="02020603050405020304" pitchFamily="18" charset="0"/>
              </a:rPr>
              <a:t>http://lablynx.wordpress.com/2010/01/17/which-lims-implementation-process-is-right-for-you/</a:t>
            </a:r>
            <a:endParaRPr lang="en-US" sz="1600" dirty="0">
              <a:latin typeface="Times New Roman" panose="02020603050405020304" pitchFamily="18" charset="0"/>
              <a:cs typeface="Times New Roman" panose="02020603050405020304" pitchFamily="18" charset="0"/>
            </a:endParaRPr>
          </a:p>
          <a:p>
            <a:pPr lvl="0"/>
            <a:r>
              <a:rPr lang="en-IN" sz="1600" dirty="0">
                <a:latin typeface="Times New Roman" panose="02020603050405020304" pitchFamily="18" charset="0"/>
                <a:cs typeface="Times New Roman" panose="02020603050405020304" pitchFamily="18" charset="0"/>
              </a:rPr>
              <a:t>http://seqingclarity.com/2013/05/22/why-do-traditional-lims-implementations-take-so-long/</a:t>
            </a:r>
            <a:endParaRPr lang="en-US" sz="1600" dirty="0">
              <a:latin typeface="Times New Roman" panose="02020603050405020304" pitchFamily="18" charset="0"/>
              <a:cs typeface="Times New Roman" panose="02020603050405020304" pitchFamily="18" charset="0"/>
            </a:endParaRPr>
          </a:p>
          <a:p>
            <a:pPr lvl="0"/>
            <a:r>
              <a:rPr lang="en-US" sz="1600" dirty="0" smtClean="0">
                <a:latin typeface="Times New Roman" panose="02020603050405020304" pitchFamily="18" charset="0"/>
                <a:cs typeface="Times New Roman" panose="02020603050405020304" pitchFamily="18" charset="0"/>
              </a:rPr>
              <a:t>www.metropolisindia.com</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95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0"/>
            <a:ext cx="8229600" cy="6858000"/>
          </a:xfrm>
        </p:spPr>
      </p:pic>
    </p:spTree>
    <p:extLst>
      <p:ext uri="{BB962C8B-B14F-4D97-AF65-F5344CB8AC3E}">
        <p14:creationId xmlns:p14="http://schemas.microsoft.com/office/powerpoint/2010/main" val="405024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ATTUNE</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Products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91094"/>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92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ATTUNE Products Contd…</a:t>
            </a:r>
            <a:endParaRPr lang="en-US" sz="36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914400" y="1981200"/>
            <a:ext cx="8229600" cy="3429000"/>
          </a:xfrm>
        </p:spPr>
        <p:txBody>
          <a:bodyPr>
            <a:normAutofit/>
          </a:bodyPr>
          <a:lstStyle/>
          <a:p>
            <a:pPr algn="just"/>
            <a:r>
              <a:rPr lang="en-US" sz="2000" b="1" i="1" dirty="0">
                <a:latin typeface="Times New Roman" panose="02020603050405020304" pitchFamily="18" charset="0"/>
                <a:cs typeface="Times New Roman" panose="02020603050405020304" pitchFamily="18" charset="0"/>
              </a:rPr>
              <a:t>Attune Lab Kernel</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Cloud-based solution for diagnostic and imaging labs that integrates its collections centers, branches, and partner networks</a:t>
            </a:r>
            <a:r>
              <a:rPr lang="en-US" sz="2000" dirty="0" smtClean="0">
                <a:latin typeface="Times New Roman" panose="02020603050405020304" pitchFamily="18" charset="0"/>
                <a:cs typeface="Times New Roman" panose="02020603050405020304" pitchFamily="18" charset="0"/>
              </a:rPr>
              <a:t>.</a:t>
            </a:r>
          </a:p>
          <a:p>
            <a:pPr marL="82296" indent="0" algn="just">
              <a:buNone/>
            </a:pPr>
            <a:endParaRPr lang="en-US" sz="2000" i="1" dirty="0" smtClean="0">
              <a:latin typeface="Times New Roman" panose="02020603050405020304" pitchFamily="18" charset="0"/>
              <a:cs typeface="Times New Roman" panose="02020603050405020304" pitchFamily="18" charset="0"/>
            </a:endParaRPr>
          </a:p>
          <a:p>
            <a:pPr lvl="0" algn="just"/>
            <a:r>
              <a:rPr lang="en-US" sz="2000" b="1" i="1" dirty="0" smtClean="0">
                <a:latin typeface="Times New Roman" panose="02020603050405020304" pitchFamily="18" charset="0"/>
                <a:cs typeface="Times New Roman" panose="02020603050405020304" pitchFamily="18" charset="0"/>
              </a:rPr>
              <a:t>Attune </a:t>
            </a:r>
            <a:r>
              <a:rPr lang="en-US" sz="2000" b="1" i="1" dirty="0">
                <a:latin typeface="Times New Roman" panose="02020603050405020304" pitchFamily="18" charset="0"/>
                <a:cs typeface="Times New Roman" panose="02020603050405020304" pitchFamily="18" charset="0"/>
              </a:rPr>
              <a:t>Health Kernel</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 Web-based solution for hospitals that integrates its departments and branches that are geographically separated</a:t>
            </a:r>
            <a:r>
              <a:rPr lang="en-US" sz="2000" dirty="0" smtClean="0">
                <a:latin typeface="Times New Roman" panose="02020603050405020304" pitchFamily="18" charset="0"/>
                <a:cs typeface="Times New Roman" panose="02020603050405020304" pitchFamily="18" charset="0"/>
              </a:rPr>
              <a:t>.</a:t>
            </a:r>
          </a:p>
          <a:p>
            <a:pPr marL="82296" lv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Attune </a:t>
            </a:r>
            <a:r>
              <a:rPr lang="en-US" sz="2000" b="1" i="1" dirty="0">
                <a:latin typeface="Times New Roman" panose="02020603050405020304" pitchFamily="18" charset="0"/>
                <a:cs typeface="Times New Roman" panose="02020603050405020304" pitchFamily="18" charset="0"/>
              </a:rPr>
              <a:t>Clinic Kernel</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Cloud-based solution for clinics that integrates its departments and branches when they are geographically distributed. </a:t>
            </a:r>
          </a:p>
        </p:txBody>
      </p:sp>
    </p:spTree>
    <p:extLst>
      <p:ext uri="{BB962C8B-B14F-4D97-AF65-F5344CB8AC3E}">
        <p14:creationId xmlns:p14="http://schemas.microsoft.com/office/powerpoint/2010/main" val="2056082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029" y="103909"/>
            <a:ext cx="7498080" cy="1143000"/>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Duties in the Organization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a:p>
        </p:txBody>
      </p:sp>
      <p:sp>
        <p:nvSpPr>
          <p:cNvPr id="4" name="Right Arrow 3"/>
          <p:cNvSpPr/>
          <p:nvPr/>
        </p:nvSpPr>
        <p:spPr>
          <a:xfrm>
            <a:off x="838200" y="1219200"/>
            <a:ext cx="4495800" cy="14478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Implementation of various departments</a:t>
            </a:r>
            <a:endParaRPr lang="en-IN" sz="20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852055" y="2514600"/>
            <a:ext cx="5562600" cy="144780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Live issues handling of </a:t>
            </a:r>
            <a:r>
              <a:rPr lang="en-US" sz="2000" b="1" dirty="0">
                <a:solidFill>
                  <a:schemeClr val="tx1"/>
                </a:solidFill>
                <a:latin typeface="Times New Roman" panose="02020603050405020304" pitchFamily="18" charset="0"/>
                <a:cs typeface="Times New Roman" panose="02020603050405020304" pitchFamily="18" charset="0"/>
              </a:rPr>
              <a:t>D</a:t>
            </a:r>
            <a:r>
              <a:rPr lang="en-US" sz="2000" b="1" dirty="0" smtClean="0">
                <a:solidFill>
                  <a:schemeClr val="tx1"/>
                </a:solidFill>
                <a:latin typeface="Times New Roman" panose="02020603050405020304" pitchFamily="18" charset="0"/>
                <a:cs typeface="Times New Roman" panose="02020603050405020304" pitchFamily="18" charset="0"/>
              </a:rPr>
              <a:t>epartment</a:t>
            </a:r>
            <a:endParaRPr lang="en-IN" sz="2000" b="1"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852055" y="3733800"/>
            <a:ext cx="6629400" cy="15240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Maintaining Issue log (Bug tracker) Issues delegation, sorting and resolving issues in bug tracker</a:t>
            </a:r>
            <a:endParaRPr lang="en-IN" sz="2000" b="1" dirty="0">
              <a:solidFill>
                <a:schemeClr val="tx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838200" y="5029200"/>
            <a:ext cx="8077200" cy="15240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Training users for using  LIMS</a:t>
            </a:r>
            <a:endParaRPr lang="en-I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83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498080" cy="962891"/>
          </a:xfrm>
        </p:spPr>
        <p:txBody>
          <a:bodyPr>
            <a:normAutofit/>
          </a:bodyPr>
          <a:lstStyle/>
          <a:p>
            <a:pPr algn="ct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143000"/>
            <a:ext cx="8001000" cy="5105400"/>
          </a:xfrm>
        </p:spPr>
        <p:txBody>
          <a:bodyPr>
            <a:normAutofit/>
          </a:bodyPr>
          <a:lstStyle/>
          <a:p>
            <a:pPr algn="just"/>
            <a:r>
              <a:rPr lang="en-IN" sz="2000" dirty="0">
                <a:latin typeface="Times New Roman" pitchFamily="18" charset="0"/>
                <a:cs typeface="Times New Roman" pitchFamily="18" charset="0"/>
              </a:rPr>
              <a:t>The modern laboratory exists in an environment that produces a large amount of data. With the advent of new technologies, both the quality and quantity of information is increasing exponentially</a:t>
            </a:r>
            <a:r>
              <a:rPr lang="en-IN" sz="2000" dirty="0" smtClean="0">
                <a:latin typeface="Times New Roman" pitchFamily="18" charset="0"/>
                <a:cs typeface="Times New Roman" pitchFamily="18" charset="0"/>
              </a:rPr>
              <a:t>.</a:t>
            </a:r>
          </a:p>
          <a:p>
            <a:pPr marL="82296" indent="0" algn="just">
              <a:buNone/>
            </a:pPr>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rPr>
              <a:t>This increase of data can cause significant problems and methods are needed to manage it. </a:t>
            </a:r>
            <a:endParaRPr lang="en-IN" sz="2000" dirty="0" smtClean="0">
              <a:latin typeface="Times New Roman" pitchFamily="18" charset="0"/>
              <a:cs typeface="Times New Roman" pitchFamily="18" charset="0"/>
            </a:endParaRPr>
          </a:p>
          <a:p>
            <a:pPr marL="82296" indent="0" algn="just">
              <a:buNone/>
            </a:pPr>
            <a:endParaRPr lang="en-IN" sz="2000" dirty="0">
              <a:latin typeface="Times New Roman" pitchFamily="18" charset="0"/>
              <a:cs typeface="Times New Roman" pitchFamily="18" charset="0"/>
            </a:endParaRPr>
          </a:p>
          <a:p>
            <a:pPr algn="just"/>
            <a:r>
              <a:rPr lang="en-US" sz="2000" dirty="0">
                <a:latin typeface="Times New Roman" panose="02020603050405020304" pitchFamily="18" charset="0"/>
                <a:cs typeface="Times New Roman" panose="02020603050405020304" pitchFamily="18" charset="0"/>
              </a:rPr>
              <a:t>LIMS (Laboratory Information Management System) is a computer based solution providing streamlined workflow automation and management in the laboratory. </a:t>
            </a:r>
            <a:endParaRPr lang="en-US" sz="2000" dirty="0" smtClean="0">
              <a:latin typeface="Times New Roman" panose="02020603050405020304" pitchFamily="18" charset="0"/>
              <a:cs typeface="Times New Roman" panose="02020603050405020304" pitchFamily="18" charset="0"/>
            </a:endParaRPr>
          </a:p>
          <a:p>
            <a:pPr marL="82296" indent="0"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LIMS </a:t>
            </a:r>
            <a:r>
              <a:rPr lang="en-US" sz="2000" dirty="0">
                <a:latin typeface="Times New Roman" panose="02020603050405020304" pitchFamily="18" charset="0"/>
                <a:cs typeface="Times New Roman" panose="02020603050405020304" pitchFamily="18" charset="0"/>
              </a:rPr>
              <a:t>also offers relevant structured information, extensive reports for the business as a whole and integrates with other applications for maximum business efficiency.</a:t>
            </a:r>
          </a:p>
          <a:p>
            <a:pPr algn="just"/>
            <a:endParaRPr lang="en-IN" sz="2000" dirty="0">
              <a:latin typeface="Times New Roman" pitchFamily="18" charset="0"/>
              <a:cs typeface="Times New Roman" pitchFamily="18" charset="0"/>
            </a:endParaRPr>
          </a:p>
          <a:p>
            <a:pPr marL="82296" indent="0" algn="just">
              <a:buNone/>
            </a:pPr>
            <a:endParaRPr lang="en-US" sz="2000" dirty="0"/>
          </a:p>
        </p:txBody>
      </p:sp>
    </p:spTree>
    <p:extLst>
      <p:ext uri="{BB962C8B-B14F-4D97-AF65-F5344CB8AC3E}">
        <p14:creationId xmlns:p14="http://schemas.microsoft.com/office/powerpoint/2010/main" val="385369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838200"/>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Purpose of the Study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9091" y="1447800"/>
            <a:ext cx="8077200" cy="4343400"/>
          </a:xfrm>
        </p:spPr>
        <p:txBody>
          <a:bodyPr>
            <a:normAutofit/>
          </a:bodyPr>
          <a:lstStyle/>
          <a:p>
            <a:pPr algn="just">
              <a:lnSpc>
                <a:spcPct val="120000"/>
              </a:lnSpc>
            </a:pPr>
            <a:r>
              <a:rPr lang="en-US" sz="2000" dirty="0">
                <a:latin typeface="Times New Roman" pitchFamily="18" charset="0"/>
                <a:cs typeface="Times New Roman" pitchFamily="18" charset="0"/>
              </a:rPr>
              <a:t>Metropolis Process over 10 million tests a year, catering to more than 10,000 Laboratories, Hospitals, Nursing homes and 20,000 Consultants;</a:t>
            </a:r>
          </a:p>
          <a:p>
            <a:pPr algn="just">
              <a:lnSpc>
                <a:spcPct val="120000"/>
              </a:lnSpc>
            </a:pPr>
            <a:r>
              <a:rPr lang="en-US" sz="2000" dirty="0">
                <a:latin typeface="Times New Roman" pitchFamily="18" charset="0"/>
                <a:cs typeface="Times New Roman" pitchFamily="18" charset="0"/>
              </a:rPr>
              <a:t> It has  31 years of experience delivering accurate reports</a:t>
            </a:r>
          </a:p>
          <a:p>
            <a:pPr algn="just">
              <a:lnSpc>
                <a:spcPct val="120000"/>
              </a:lnSpc>
            </a:pPr>
            <a:r>
              <a:rPr lang="en-US" sz="2000" dirty="0">
                <a:latin typeface="Times New Roman" pitchFamily="18" charset="0"/>
                <a:cs typeface="Times New Roman" pitchFamily="18" charset="0"/>
              </a:rPr>
              <a:t> Metropolis is India's only multinational chain of diagnostic centers with presence in the UAE, Sri Lanka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South </a:t>
            </a:r>
            <a:r>
              <a:rPr lang="en-US" sz="2000" dirty="0" smtClean="0">
                <a:latin typeface="Times New Roman" pitchFamily="18" charset="0"/>
                <a:cs typeface="Times New Roman" pitchFamily="18" charset="0"/>
              </a:rPr>
              <a:t>Africa, Kenya, Mauritius &amp; Ghana.</a:t>
            </a:r>
            <a:endParaRPr lang="en-US" sz="2000" dirty="0">
              <a:latin typeface="Times New Roman" pitchFamily="18" charset="0"/>
              <a:cs typeface="Times New Roman" pitchFamily="18" charset="0"/>
            </a:endParaRPr>
          </a:p>
          <a:p>
            <a:pPr algn="just">
              <a:lnSpc>
                <a:spcPct val="120000"/>
              </a:lnSpc>
            </a:pPr>
            <a:r>
              <a:rPr lang="en-US" sz="2000" dirty="0">
                <a:latin typeface="Times New Roman" pitchFamily="18" charset="0"/>
                <a:cs typeface="Times New Roman" pitchFamily="18" charset="0"/>
              </a:rPr>
              <a:t>In this competitive work </a:t>
            </a:r>
            <a:r>
              <a:rPr lang="en-US" sz="2000" dirty="0" smtClean="0">
                <a:latin typeface="Times New Roman" pitchFamily="18" charset="0"/>
                <a:cs typeface="Times New Roman" pitchFamily="18" charset="0"/>
              </a:rPr>
              <a:t>Metropolis </a:t>
            </a:r>
            <a:r>
              <a:rPr lang="en-US" sz="2000" dirty="0">
                <a:latin typeface="Times New Roman" pitchFamily="18" charset="0"/>
                <a:cs typeface="Times New Roman" pitchFamily="18" charset="0"/>
              </a:rPr>
              <a:t>needs quality of the </a:t>
            </a:r>
            <a:r>
              <a:rPr lang="en-US" sz="2000" dirty="0" smtClean="0">
                <a:latin typeface="Times New Roman" pitchFamily="18" charset="0"/>
                <a:cs typeface="Times New Roman" pitchFamily="18" charset="0"/>
              </a:rPr>
              <a:t>data,  </a:t>
            </a:r>
            <a:r>
              <a:rPr lang="en-IN" sz="2000" dirty="0">
                <a:latin typeface="Times New Roman" pitchFamily="18" charset="0"/>
                <a:cs typeface="Times New Roman" pitchFamily="18" charset="0"/>
              </a:rPr>
              <a:t>Information that can be obtained with the click of a button rather than having to dig through files. Need Years of data which </a:t>
            </a:r>
            <a:r>
              <a:rPr lang="en-IN" sz="2000" dirty="0" smtClean="0">
                <a:latin typeface="Times New Roman" pitchFamily="18" charset="0"/>
                <a:cs typeface="Times New Roman" pitchFamily="18" charset="0"/>
              </a:rPr>
              <a:t>can be </a:t>
            </a:r>
            <a:r>
              <a:rPr lang="en-IN" sz="2000" dirty="0">
                <a:latin typeface="Times New Roman" pitchFamily="18" charset="0"/>
                <a:cs typeface="Times New Roman" pitchFamily="18" charset="0"/>
              </a:rPr>
              <a:t>kept easily without the need for traditional archiving and most important improvement of business efficiency.</a:t>
            </a:r>
          </a:p>
          <a:p>
            <a:endParaRPr lang="en-IN" sz="2000" dirty="0">
              <a:latin typeface="Times New Roman" pitchFamily="18" charset="0"/>
              <a:cs typeface="Times New Roman"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8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98080" cy="838200"/>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Review of Literature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838200"/>
            <a:ext cx="8077200" cy="5867400"/>
          </a:xfrm>
        </p:spPr>
        <p:txBody>
          <a:bodyPr>
            <a:normAutofit/>
          </a:bodyPr>
          <a:lstStyle/>
          <a:p>
            <a:pPr algn="just"/>
            <a:r>
              <a:rPr lang="en-US" sz="2000" dirty="0">
                <a:latin typeface="Times New Roman" panose="02020603050405020304" pitchFamily="18" charset="0"/>
                <a:cs typeface="Times New Roman" panose="02020603050405020304" pitchFamily="18" charset="0"/>
              </a:rPr>
              <a:t>Dr. Sepulveda and Dr. Young from the Department of Pathology &amp; Laboratory Medicine, University of Pennsylvania, Philadelphia did study on The Ideal Laboratory Information System and found Laboratory information systems (LIS) are critical components of the operation of clinical laboratories. However, the functionalities of LIS have lagged significantly behind the capacities of current hardware and software technologies, while the complexity of the information produced by clinical laboratories has been increasing over time and will soon undergo rapid expansion with the use of new, high-throughput and high-dimensionality laboratory tests. </a:t>
            </a:r>
          </a:p>
          <a:p>
            <a:pPr marL="82296" indent="0" algn="just">
              <a:buNone/>
            </a:pPr>
            <a:endParaRPr lang="en-US" sz="2000" dirty="0" smtClean="0">
              <a:latin typeface="Times New Roman" panose="02020603050405020304" pitchFamily="18" charset="0"/>
              <a:cs typeface="Times New Roman" panose="02020603050405020304" pitchFamily="18" charset="0"/>
            </a:endParaRPr>
          </a:p>
          <a:p>
            <a:pPr lvl="0" algn="just"/>
            <a:r>
              <a:rPr lang="en-IN" sz="2000" dirty="0">
                <a:latin typeface="Times New Roman" panose="02020603050405020304" pitchFamily="18" charset="0"/>
                <a:cs typeface="Times New Roman" panose="02020603050405020304" pitchFamily="18" charset="0"/>
              </a:rPr>
              <a:t>McDowall, R.D. A Matrix for the Development of a Strategic Laboratory Information Management System did study on 6 steps of successful LIMS implementation and found out that </a:t>
            </a:r>
            <a:r>
              <a:rPr lang="en-US" sz="2000" dirty="0">
                <a:latin typeface="Times New Roman" panose="02020603050405020304" pitchFamily="18" charset="0"/>
                <a:cs typeface="Times New Roman" panose="02020603050405020304" pitchFamily="18" charset="0"/>
              </a:rPr>
              <a:t>doing it </a:t>
            </a:r>
            <a:r>
              <a:rPr lang="en-US" sz="2000" dirty="0" smtClean="0">
                <a:latin typeface="Times New Roman" panose="02020603050405020304" pitchFamily="18" charset="0"/>
                <a:cs typeface="Times New Roman" panose="02020603050405020304" pitchFamily="18" charset="0"/>
              </a:rPr>
              <a:t>on </a:t>
            </a:r>
            <a:r>
              <a:rPr lang="en-US" sz="2000" dirty="0">
                <a:latin typeface="Times New Roman" panose="02020603050405020304" pitchFamily="18" charset="0"/>
                <a:cs typeface="Times New Roman" panose="02020603050405020304" pitchFamily="18" charset="0"/>
              </a:rPr>
              <a:t>own, </a:t>
            </a:r>
            <a:r>
              <a:rPr lang="en-US" sz="2000" dirty="0" smtClean="0">
                <a:latin typeface="Times New Roman" panose="02020603050405020304" pitchFamily="18" charset="0"/>
                <a:cs typeface="Times New Roman" panose="02020603050405020304" pitchFamily="18" charset="0"/>
              </a:rPr>
              <a:t>by passing </a:t>
            </a:r>
            <a:r>
              <a:rPr lang="en-US" sz="2000" dirty="0">
                <a:latin typeface="Times New Roman" panose="02020603050405020304" pitchFamily="18" charset="0"/>
                <a:cs typeface="Times New Roman" panose="02020603050405020304" pitchFamily="18" charset="0"/>
              </a:rPr>
              <a:t>training, counting too much on customization, not engaging the full team are some flows </a:t>
            </a:r>
            <a:r>
              <a:rPr lang="en-US" sz="2000" dirty="0" smtClean="0">
                <a:latin typeface="Times New Roman" panose="02020603050405020304" pitchFamily="18" charset="0"/>
                <a:cs typeface="Times New Roman" panose="02020603050405020304" pitchFamily="18" charset="0"/>
              </a:rPr>
              <a:t>which should be avoided </a:t>
            </a:r>
            <a:r>
              <a:rPr lang="en-US" sz="2000" dirty="0">
                <a:latin typeface="Times New Roman" panose="02020603050405020304" pitchFamily="18" charset="0"/>
                <a:cs typeface="Times New Roman" panose="02020603050405020304" pitchFamily="18" charset="0"/>
              </a:rPr>
              <a:t>while implementing LIMS.</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832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914400"/>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Review of Literature Contd…</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6018" y="1295400"/>
            <a:ext cx="8077200" cy="5410200"/>
          </a:xfrm>
        </p:spPr>
        <p:txBody>
          <a:bodyPr>
            <a:normAutofit/>
          </a:bodyPr>
          <a:lstStyle/>
          <a:p>
            <a:r>
              <a:rPr lang="en-IN" sz="2000" dirty="0">
                <a:latin typeface="Times New Roman" panose="02020603050405020304" pitchFamily="18" charset="0"/>
                <a:cs typeface="Times New Roman" panose="02020603050405020304" pitchFamily="18" charset="0"/>
              </a:rPr>
              <a:t>Ben Tagger Computer Science Department from University of Wales did study on Implementation of LIMS in </a:t>
            </a:r>
            <a:r>
              <a:rPr lang="en-IN" sz="2000" i="1" dirty="0">
                <a:latin typeface="Times New Roman" panose="02020603050405020304" pitchFamily="18" charset="0"/>
                <a:cs typeface="Times New Roman" panose="02020603050405020304" pitchFamily="18" charset="0"/>
              </a:rPr>
              <a:t>Analytical Chemistry lab in </a:t>
            </a:r>
            <a:r>
              <a:rPr lang="en-IN" sz="2000" dirty="0">
                <a:latin typeface="Times New Roman" panose="02020603050405020304" pitchFamily="18" charset="0"/>
                <a:cs typeface="Times New Roman" panose="02020603050405020304" pitchFamily="18" charset="0"/>
              </a:rPr>
              <a:t>Wales and found out that Implementing a LIMS is an extremely expensive process, one which must be improved considerably if it is to become more widely available. There are various ways to reduce this risk of failure but none of the processes provide a total, ideal </a:t>
            </a:r>
            <a:r>
              <a:rPr lang="en-IN" sz="2000" dirty="0" smtClean="0">
                <a:latin typeface="Times New Roman" panose="02020603050405020304" pitchFamily="18" charset="0"/>
                <a:cs typeface="Times New Roman" panose="02020603050405020304" pitchFamily="18" charset="0"/>
              </a:rPr>
              <a:t>solution.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59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1609</TotalTime>
  <Words>2186</Words>
  <Application>Microsoft Office PowerPoint</Application>
  <PresentationFormat>On-screen Show (4:3)</PresentationFormat>
  <Paragraphs>290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PowerPoint Presentation</vt:lpstr>
      <vt:lpstr>About the Organization</vt:lpstr>
      <vt:lpstr>ATTUNE Products</vt:lpstr>
      <vt:lpstr>ATTUNE Products Contd…</vt:lpstr>
      <vt:lpstr>Duties in the Organization</vt:lpstr>
      <vt:lpstr>Introduction</vt:lpstr>
      <vt:lpstr>Purpose of the Study</vt:lpstr>
      <vt:lpstr>Review of Literature</vt:lpstr>
      <vt:lpstr>Review of Literature Contd…</vt:lpstr>
      <vt:lpstr>PowerPoint Presentation</vt:lpstr>
      <vt:lpstr>Methodology</vt:lpstr>
      <vt:lpstr>GANTT Chart</vt:lpstr>
      <vt:lpstr>Results &amp; Discussion</vt:lpstr>
      <vt:lpstr>Results &amp; Discussion- Part 1</vt:lpstr>
      <vt:lpstr>Results &amp; Discussion- Part 1(Contd…)</vt:lpstr>
      <vt:lpstr>Results &amp; Discussion- Part 1 (Contd…)</vt:lpstr>
      <vt:lpstr>Results &amp; Discussion- Part 1I </vt:lpstr>
      <vt:lpstr>Results &amp; Discussion- Part 1I (Contd…)</vt:lpstr>
      <vt:lpstr>Use Case Diagram: DEO registers the patient</vt:lpstr>
      <vt:lpstr>Results &amp; Discussion- Part 1II</vt:lpstr>
      <vt:lpstr>Results &amp; Discussion- Part 1II</vt:lpstr>
      <vt:lpstr>Results &amp; Discussion- Part 1II</vt:lpstr>
      <vt:lpstr>Recommendations</vt:lpstr>
      <vt:lpstr>Limitations</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Ashutosh</dc:creator>
  <cp:lastModifiedBy>Ashutosh</cp:lastModifiedBy>
  <cp:revision>36</cp:revision>
  <dcterms:created xsi:type="dcterms:W3CDTF">2015-05-12T07:15:37Z</dcterms:created>
  <dcterms:modified xsi:type="dcterms:W3CDTF">2015-05-19T06:10:25Z</dcterms:modified>
</cp:coreProperties>
</file>