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Graph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Sheet1!$A$1:$A$3</c:f>
              <c:strCache>
                <c:ptCount val="3"/>
                <c:pt idx="0">
                  <c:v>Good</c:v>
                </c:pt>
                <c:pt idx="1">
                  <c:v>Fair</c:v>
                </c:pt>
                <c:pt idx="2">
                  <c:v>Unsatisfactory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37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888888888888889E-2"/>
          <c:y val="5.0925925925925923E-2"/>
          <c:w val="0.7121819772528436"/>
          <c:h val="0.89814814814814814"/>
        </c:manualLayout>
      </c:layout>
      <c:pie3DChart>
        <c:varyColors val="1"/>
        <c:ser>
          <c:idx val="0"/>
          <c:order val="0"/>
          <c:cat>
            <c:strRef>
              <c:f>Sheet1!$A$23:$A$25</c:f>
              <c:strCache>
                <c:ptCount val="3"/>
                <c:pt idx="0">
                  <c:v>Good </c:v>
                </c:pt>
                <c:pt idx="1">
                  <c:v>Fair</c:v>
                </c:pt>
                <c:pt idx="2">
                  <c:v>Unsatisfactory</c:v>
                </c:pt>
              </c:strCache>
            </c:strRef>
          </c:cat>
          <c:val>
            <c:numRef>
              <c:f>Sheet1!$B$23:$B$25</c:f>
              <c:numCache>
                <c:formatCode>General</c:formatCode>
                <c:ptCount val="3"/>
                <c:pt idx="0">
                  <c:v>35</c:v>
                </c:pt>
                <c:pt idx="1">
                  <c:v>11</c:v>
                </c:pt>
                <c:pt idx="2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53954388139145"/>
          <c:y val="5.1400554097404488E-2"/>
          <c:w val="0.72789416678001662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Sheet1!$B$58</c:f>
              <c:strCache>
                <c:ptCount val="1"/>
                <c:pt idx="0">
                  <c:v>Fair </c:v>
                </c:pt>
              </c:strCache>
            </c:strRef>
          </c:tx>
          <c:cat>
            <c:strRef>
              <c:f>Sheet1!$A$59:$A$61</c:f>
              <c:strCache>
                <c:ptCount val="3"/>
                <c:pt idx="0">
                  <c:v>Registration</c:v>
                </c:pt>
                <c:pt idx="1">
                  <c:v>Investigation</c:v>
                </c:pt>
                <c:pt idx="2">
                  <c:v>medicines</c:v>
                </c:pt>
              </c:strCache>
            </c:strRef>
          </c:cat>
          <c:val>
            <c:numRef>
              <c:f>Sheet1!$B$59:$B$61</c:f>
              <c:numCache>
                <c:formatCode>General</c:formatCode>
                <c:ptCount val="3"/>
                <c:pt idx="0">
                  <c:v>24</c:v>
                </c:pt>
                <c:pt idx="1">
                  <c:v>18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Sheet1!$C$58</c:f>
              <c:strCache>
                <c:ptCount val="1"/>
                <c:pt idx="0">
                  <c:v>Less</c:v>
                </c:pt>
              </c:strCache>
            </c:strRef>
          </c:tx>
          <c:cat>
            <c:strRef>
              <c:f>Sheet1!$A$59:$A$61</c:f>
              <c:strCache>
                <c:ptCount val="3"/>
                <c:pt idx="0">
                  <c:v>Registration</c:v>
                </c:pt>
                <c:pt idx="1">
                  <c:v>Investigation</c:v>
                </c:pt>
                <c:pt idx="2">
                  <c:v>medicines</c:v>
                </c:pt>
              </c:strCache>
            </c:strRef>
          </c:cat>
          <c:val>
            <c:numRef>
              <c:f>Sheet1!$C$59:$C$61</c:f>
              <c:numCache>
                <c:formatCode>General</c:formatCode>
                <c:ptCount val="3"/>
                <c:pt idx="0">
                  <c:v>25</c:v>
                </c:pt>
                <c:pt idx="1">
                  <c:v>26</c:v>
                </c:pt>
                <c:pt idx="2">
                  <c:v>24</c:v>
                </c:pt>
              </c:numCache>
            </c:numRef>
          </c:val>
        </c:ser>
        <c:axId val="89686400"/>
        <c:axId val="89688704"/>
      </c:barChart>
      <c:catAx>
        <c:axId val="89686400"/>
        <c:scaling>
          <c:orientation val="minMax"/>
        </c:scaling>
        <c:axPos val="b"/>
        <c:tickLblPos val="nextTo"/>
        <c:crossAx val="89688704"/>
        <c:crosses val="autoZero"/>
        <c:auto val="1"/>
        <c:lblAlgn val="ctr"/>
        <c:lblOffset val="100"/>
      </c:catAx>
      <c:valAx>
        <c:axId val="896887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No.</a:t>
                </a:r>
                <a:r>
                  <a:rPr lang="en-US" baseline="0"/>
                  <a:t> of patients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896864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</cdr:x>
      <cdr:y>0.05903</cdr:y>
    </cdr:from>
    <cdr:to>
      <cdr:x>0.99375</cdr:x>
      <cdr:y>0.15972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8999" y="161925"/>
          <a:ext cx="111442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>
              <a:latin typeface="Times New Roman" pitchFamily="18" charset="0"/>
              <a:cs typeface="Times New Roman" pitchFamily="18" charset="0"/>
            </a:rPr>
            <a:t>Total 49 patients</a:t>
          </a:r>
        </a:p>
      </cdr:txBody>
    </cdr:sp>
  </cdr:relSizeAnchor>
  <cdr:relSizeAnchor xmlns:cdr="http://schemas.openxmlformats.org/drawingml/2006/chartDrawing">
    <cdr:from>
      <cdr:x>0.65385</cdr:x>
      <cdr:y>0.58927</cdr:y>
    </cdr:from>
    <cdr:to>
      <cdr:x>0.71844</cdr:x>
      <cdr:y>0.66913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0800" y="2667000"/>
          <a:ext cx="255931" cy="361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37</a:t>
          </a:r>
        </a:p>
      </cdr:txBody>
    </cdr:sp>
  </cdr:relSizeAnchor>
  <cdr:relSizeAnchor xmlns:cdr="http://schemas.openxmlformats.org/drawingml/2006/chartDrawing">
    <cdr:from>
      <cdr:x>0.03846</cdr:x>
      <cdr:y>0.26938</cdr:y>
    </cdr:from>
    <cdr:to>
      <cdr:x>0.10929</cdr:x>
      <cdr:y>0.38396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2400" y="1219200"/>
          <a:ext cx="280657" cy="518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9</a:t>
          </a:r>
        </a:p>
      </cdr:txBody>
    </cdr:sp>
  </cdr:relSizeAnchor>
  <cdr:relSizeAnchor xmlns:cdr="http://schemas.openxmlformats.org/drawingml/2006/chartDrawing">
    <cdr:from>
      <cdr:x>0.30769</cdr:x>
      <cdr:y>0.1852</cdr:y>
    </cdr:from>
    <cdr:to>
      <cdr:x>0.35769</cdr:x>
      <cdr:y>0.29978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19200" y="838200"/>
          <a:ext cx="198120" cy="518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3</a:t>
          </a:r>
        </a:p>
      </cdr:txBody>
    </cdr:sp>
  </cdr:relSizeAnchor>
  <cdr:relSizeAnchor xmlns:cdr="http://schemas.openxmlformats.org/drawingml/2006/chartDrawing">
    <cdr:from>
      <cdr:x>0.55769</cdr:x>
      <cdr:y>0.79797</cdr:y>
    </cdr:from>
    <cdr:to>
      <cdr:x>1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09800" y="3657600"/>
          <a:ext cx="1752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Doctors’ consultation and behavior of doctors</a:t>
          </a:r>
          <a:endParaRPr lang="en-US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0.67917</cdr:x>
      <cdr:y>0.66667</cdr:y>
    </cdr:from>
    <cdr:to>
      <cdr:x>0.75625</cdr:x>
      <cdr:y>0.77431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05150" y="1828800"/>
          <a:ext cx="3524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/>
            <a:t>35</a:t>
          </a:r>
        </a:p>
      </cdr:txBody>
    </cdr:sp>
  </cdr:relSizeAnchor>
  <cdr:relSizeAnchor xmlns:cdr="http://schemas.openxmlformats.org/drawingml/2006/chartDrawing">
    <cdr:from>
      <cdr:x>0.07547</cdr:x>
      <cdr:y>0.23571</cdr:y>
    </cdr:from>
    <cdr:to>
      <cdr:x>0.1463</cdr:x>
      <cdr:y>0.3364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4800" y="1066800"/>
          <a:ext cx="286054" cy="45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/>
            <a:t>11</a:t>
          </a:r>
        </a:p>
      </cdr:txBody>
    </cdr:sp>
  </cdr:relSizeAnchor>
  <cdr:relSizeAnchor xmlns:cdr="http://schemas.openxmlformats.org/drawingml/2006/chartDrawing">
    <cdr:from>
      <cdr:x>0.30189</cdr:x>
      <cdr:y>0.1852</cdr:y>
    </cdr:from>
    <cdr:to>
      <cdr:x>0.36231</cdr:x>
      <cdr:y>0.27201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9200" y="838200"/>
          <a:ext cx="244012" cy="392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/>
            <a:t>3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F61B1C-6A87-4D47-A951-B53DDFC94435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732625-66D0-49AA-AB85-0156CEC239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“FUNCTIONING OF A HOSPITAL RUN BY SEARCH, AN NGO IN RURAL AND TRIBAL GADCHIROLI”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Pragya Singh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BOR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676400"/>
          <a:ext cx="64770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7366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 (in %)</a:t>
                      </a:r>
                      <a:endParaRPr lang="en-US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2007-08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54.31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2008-09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49.31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2009-10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47.76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2010-11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51.55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48.57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962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92341" y="3200400"/>
            <a:ext cx="32658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94 % satisfaction from doctors’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behavior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1600" y="3276600"/>
            <a:ext cx="3103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91 % of patients were satisfied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nurse services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609600"/>
            <a:ext cx="4943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Service and behavior of Nurses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52401"/>
          <a:ext cx="8077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43400" y="6019800"/>
            <a:ext cx="92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Charges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Availability of medicine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41 patients said that medicines at pharmacy are always available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100 % of the patients said they would like to visit again if ever had any problem.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Reasons for choosing the hospital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Near from their residence place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Facilities and services are good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Good doctors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Inexpensiveness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Cleanliness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24*7 availability of services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Specialists OPD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Need of other specialists OPD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BPL concession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Departments like oncology should be opened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Pharmacy should open earlier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Need of new equipments for investigation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Need of doctors like Dr. Rani Bang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Coverage by ambulance services should be increased</a:t>
            </a:r>
          </a:p>
          <a:p>
            <a:pPr lvl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Advertisement of hospital and its services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Patients seem satisfied from the services offered at the hospital but the patient attendance hence BOR of the hospital is quite low.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Hospital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is functioning well with its present services and infrastructure.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Hospital should enhance services at IPD to increase the bed occupancy rates.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Hospital should improve its capability to handle emergencies.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study functioning of a rural and tribal friendly hospital run by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 NGO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rural tribal area.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Specific objectives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determine patient attendance and BOR of the hospital for the last five years for the functioning of the hospital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To determine satisfaction among patients towards the hospital services. 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Retrospective cross sectional study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SEARCH Hospital in Rural and tribal area of Gadchiroli, Maharashtra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Indicators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Patient Attendance in a day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PA= Total patients in a year / Total days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Bed occupancy ratio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BOR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(%)=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IP days of care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x100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Bed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days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available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Assumptions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Year divided into 3 quadrants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IP days of care calculated for only one month in the quadrant and extrapolated.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Max. 30 surgeries were considered even if there were more than 30 surgeries.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Patient Satisfaction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Sample size -50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Inclusion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criteria- Patients who have visited hospital more than once.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Those who understand Hindi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Sampling-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Convenient sampling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Final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sample size- 49 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Analysis-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MS office Excel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Questionnaire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  Doctor’s consultation and behavior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Services and behavior of nurses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Cleanliness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Canteen services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Drinking water facilities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Availability of medicines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Charges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Waiting time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Reason for choosing the hospital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Recommendation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Would you like to visit again if you have any problem?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Patient Attendance at OPD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209800"/>
          <a:ext cx="7620000" cy="341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821284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patients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</a:t>
                      </a:r>
                      <a:r>
                        <a:rPr lang="en-US" baseline="0" dirty="0" smtClean="0"/>
                        <a:t>. Patient Attendance</a:t>
                      </a:r>
                      <a:endParaRPr lang="en-US" dirty="0"/>
                    </a:p>
                  </a:txBody>
                  <a:tcPr/>
                </a:tc>
              </a:tr>
              <a:tr h="475823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2007-08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19500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823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2008-09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20561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823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2009-10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18984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823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2010-11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19796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823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25543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33800" y="5715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 OPD days 279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Patient Attendance at IPD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057400"/>
          <a:ext cx="7467600" cy="375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116607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patients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Approx. Patient Attendance</a:t>
                      </a:r>
                      <a:r>
                        <a:rPr lang="en-US" baseline="0" dirty="0" smtClean="0"/>
                        <a:t> (for a day)</a:t>
                      </a:r>
                      <a:endParaRPr lang="en-US" dirty="0"/>
                    </a:p>
                  </a:txBody>
                  <a:tcPr/>
                </a:tc>
              </a:tr>
              <a:tr h="47290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2007-08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1340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90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2008-09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1370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90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2009-10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90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2010-11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1516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90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2011-12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1250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595</TotalTime>
  <Words>478</Words>
  <Application>Microsoft Office PowerPoint</Application>
  <PresentationFormat>On-screen Show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“FUNCTIONING OF A HOSPITAL RUN BY SEARCH, AN NGO IN RURAL AND TRIBAL GADCHIROLI” </vt:lpstr>
      <vt:lpstr>Objective</vt:lpstr>
      <vt:lpstr>Specific objectives</vt:lpstr>
      <vt:lpstr>Methodology</vt:lpstr>
      <vt:lpstr>Slide 5</vt:lpstr>
      <vt:lpstr>Slide 6</vt:lpstr>
      <vt:lpstr>Slide 7</vt:lpstr>
      <vt:lpstr>Results</vt:lpstr>
      <vt:lpstr>Slide 9</vt:lpstr>
      <vt:lpstr>Slide 10</vt:lpstr>
      <vt:lpstr>Slide 11</vt:lpstr>
      <vt:lpstr>Slide 12</vt:lpstr>
      <vt:lpstr>Slide 13</vt:lpstr>
      <vt:lpstr>Slide 14</vt:lpstr>
      <vt:lpstr>Reasons for choosing the hospital</vt:lpstr>
      <vt:lpstr>Recommendations</vt:lpstr>
      <vt:lpstr>Discussion</vt:lpstr>
      <vt:lpstr>Conclusion </vt:lpstr>
      <vt:lpstr>Recommendations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iihmr</dc:creator>
  <cp:lastModifiedBy>iihmr</cp:lastModifiedBy>
  <cp:revision>38</cp:revision>
  <dcterms:created xsi:type="dcterms:W3CDTF">2012-05-04T04:12:20Z</dcterms:created>
  <dcterms:modified xsi:type="dcterms:W3CDTF">2012-05-07T08:26:45Z</dcterms:modified>
</cp:coreProperties>
</file>