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86" r:id="rId5"/>
    <p:sldId id="280" r:id="rId6"/>
    <p:sldId id="259" r:id="rId7"/>
    <p:sldId id="260" r:id="rId8"/>
    <p:sldId id="264" r:id="rId9"/>
    <p:sldId id="267" r:id="rId10"/>
    <p:sldId id="281" r:id="rId11"/>
    <p:sldId id="282" r:id="rId12"/>
    <p:sldId id="265" r:id="rId13"/>
    <p:sldId id="266" r:id="rId14"/>
    <p:sldId id="268" r:id="rId15"/>
    <p:sldId id="269" r:id="rId16"/>
    <p:sldId id="283" r:id="rId17"/>
    <p:sldId id="284" r:id="rId18"/>
    <p:sldId id="285" r:id="rId19"/>
    <p:sldId id="272" r:id="rId20"/>
    <p:sldId id="270" r:id="rId21"/>
    <p:sldId id="271" r:id="rId22"/>
    <p:sldId id="273" r:id="rId23"/>
    <p:sldId id="274" r:id="rId24"/>
    <p:sldId id="275" r:id="rId25"/>
    <p:sldId id="276" r:id="rId26"/>
    <p:sldId id="277" r:id="rId27"/>
    <p:sldId id="278"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036"/>
    <a:srgbClr val="700038"/>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779" autoAdjust="0"/>
    <p:restoredTop sz="94660"/>
  </p:normalViewPr>
  <p:slideViewPr>
    <p:cSldViewPr>
      <p:cViewPr varScale="1">
        <p:scale>
          <a:sx n="74" d="100"/>
          <a:sy n="74" d="100"/>
        </p:scale>
        <p:origin x="-42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Desktop\dissertation\EXCEL%20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XCEL%20SHE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Desktop\dissertation\EXCEL%20SHEE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Desktop\dissertation\EXCEL%20SHEE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Desktop\dissertation\EXCEL%20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0"/>
  <c:chart>
    <c:title>
      <c:tx>
        <c:rich>
          <a:bodyPr/>
          <a:lstStyle/>
          <a:p>
            <a:pPr>
              <a:defRPr/>
            </a:pPr>
            <a:r>
              <a:rPr lang="en-US" sz="2800" dirty="0" smtClean="0"/>
              <a:t>OBSERVED</a:t>
            </a:r>
            <a:r>
              <a:rPr lang="en-US" sz="2800" baseline="0" dirty="0" smtClean="0"/>
              <a:t> CASES</a:t>
            </a:r>
            <a:endParaRPr lang="en-US" sz="2800" dirty="0"/>
          </a:p>
        </c:rich>
      </c:tx>
    </c:title>
    <c:plotArea>
      <c:layout>
        <c:manualLayout>
          <c:layoutTarget val="inner"/>
          <c:xMode val="edge"/>
          <c:yMode val="edge"/>
          <c:x val="9.2588145231846289E-2"/>
          <c:y val="0.13814253987482344"/>
          <c:w val="0.8190878684412235"/>
          <c:h val="0.45025814080932175"/>
        </c:manualLayout>
      </c:layout>
      <c:lineChart>
        <c:grouping val="standard"/>
        <c:ser>
          <c:idx val="0"/>
          <c:order val="0"/>
          <c:tx>
            <c:strRef>
              <c:f>Observation!$F$2</c:f>
              <c:strCache>
                <c:ptCount val="1"/>
                <c:pt idx="0">
                  <c:v>NUMBER OF PATIENTS</c:v>
                </c:pt>
              </c:strCache>
            </c:strRef>
          </c:tx>
          <c:marker>
            <c:symbol val="none"/>
          </c:marker>
          <c:dLbls>
            <c:showVal val="1"/>
          </c:dLbls>
          <c:cat>
            <c:strRef>
              <c:f>Observation!$E$3:$E$21</c:f>
              <c:strCache>
                <c:ptCount val="19"/>
                <c:pt idx="0">
                  <c:v>Cardio Thoracic Surgery</c:v>
                </c:pt>
                <c:pt idx="1">
                  <c:v>Cardiology</c:v>
                </c:pt>
                <c:pt idx="2">
                  <c:v>Diabetology</c:v>
                </c:pt>
                <c:pt idx="3">
                  <c:v>Gastroenterology</c:v>
                </c:pt>
                <c:pt idx="4">
                  <c:v>Gastroenterology Surgery</c:v>
                </c:pt>
                <c:pt idx="5">
                  <c:v>Gynaecology</c:v>
                </c:pt>
                <c:pt idx="6">
                  <c:v>Joint Replacement</c:v>
                </c:pt>
                <c:pt idx="7">
                  <c:v>Medical Oncology</c:v>
                </c:pt>
                <c:pt idx="8">
                  <c:v>Medicine</c:v>
                </c:pt>
                <c:pt idx="9">
                  <c:v>Nephrology</c:v>
                </c:pt>
                <c:pt idx="10">
                  <c:v>Neurology</c:v>
                </c:pt>
                <c:pt idx="11">
                  <c:v>Neurosurgery</c:v>
                </c:pt>
                <c:pt idx="12">
                  <c:v>Orthopaedics</c:v>
                </c:pt>
                <c:pt idx="13">
                  <c:v>Pediatrics</c:v>
                </c:pt>
                <c:pt idx="14">
                  <c:v>Plastic Surgery</c:v>
                </c:pt>
                <c:pt idx="15">
                  <c:v>Radiation Oncology</c:v>
                </c:pt>
                <c:pt idx="16">
                  <c:v>Respiratory Medicine</c:v>
                </c:pt>
                <c:pt idx="17">
                  <c:v>Surgery</c:v>
                </c:pt>
                <c:pt idx="18">
                  <c:v>Urology</c:v>
                </c:pt>
              </c:strCache>
            </c:strRef>
          </c:cat>
          <c:val>
            <c:numRef>
              <c:f>Observation!$F$3:$F$21</c:f>
              <c:numCache>
                <c:formatCode>General</c:formatCode>
                <c:ptCount val="19"/>
                <c:pt idx="0">
                  <c:v>1</c:v>
                </c:pt>
                <c:pt idx="1">
                  <c:v>39</c:v>
                </c:pt>
                <c:pt idx="2">
                  <c:v>2</c:v>
                </c:pt>
                <c:pt idx="3">
                  <c:v>6</c:v>
                </c:pt>
                <c:pt idx="4">
                  <c:v>4</c:v>
                </c:pt>
                <c:pt idx="5">
                  <c:v>33</c:v>
                </c:pt>
                <c:pt idx="6">
                  <c:v>2</c:v>
                </c:pt>
                <c:pt idx="7">
                  <c:v>2</c:v>
                </c:pt>
                <c:pt idx="8">
                  <c:v>119</c:v>
                </c:pt>
                <c:pt idx="9">
                  <c:v>16</c:v>
                </c:pt>
                <c:pt idx="10">
                  <c:v>85</c:v>
                </c:pt>
                <c:pt idx="11">
                  <c:v>25</c:v>
                </c:pt>
                <c:pt idx="12">
                  <c:v>46</c:v>
                </c:pt>
                <c:pt idx="13">
                  <c:v>24</c:v>
                </c:pt>
                <c:pt idx="14">
                  <c:v>1</c:v>
                </c:pt>
                <c:pt idx="15">
                  <c:v>1</c:v>
                </c:pt>
                <c:pt idx="16">
                  <c:v>31</c:v>
                </c:pt>
                <c:pt idx="17">
                  <c:v>54</c:v>
                </c:pt>
                <c:pt idx="18">
                  <c:v>9</c:v>
                </c:pt>
              </c:numCache>
            </c:numRef>
          </c:val>
        </c:ser>
        <c:dLbls>
          <c:showVal val="1"/>
        </c:dLbls>
        <c:marker val="1"/>
        <c:axId val="39511168"/>
        <c:axId val="39512704"/>
      </c:lineChart>
      <c:catAx>
        <c:axId val="39511168"/>
        <c:scaling>
          <c:orientation val="minMax"/>
        </c:scaling>
        <c:axPos val="b"/>
        <c:majorTickMark val="none"/>
        <c:tickLblPos val="nextTo"/>
        <c:crossAx val="39512704"/>
        <c:crosses val="autoZero"/>
        <c:auto val="1"/>
        <c:lblAlgn val="ctr"/>
        <c:lblOffset val="100"/>
      </c:catAx>
      <c:valAx>
        <c:axId val="39512704"/>
        <c:scaling>
          <c:orientation val="minMax"/>
        </c:scaling>
        <c:axPos val="l"/>
        <c:majorGridlines/>
        <c:numFmt formatCode="General" sourceLinked="1"/>
        <c:majorTickMark val="none"/>
        <c:tickLblPos val="nextTo"/>
        <c:crossAx val="39511168"/>
        <c:crosses val="autoZero"/>
        <c:crossBetween val="between"/>
      </c:valAx>
      <c:spPr>
        <a:noFill/>
        <a:ln w="25400">
          <a:noFill/>
        </a:ln>
      </c:spPr>
    </c:plotArea>
    <c:plotVisOnly val="1"/>
  </c:chart>
  <c:spPr>
    <a:solidFill>
      <a:srgbClr val="000000"/>
    </a:solidFill>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sz="2000" dirty="0" smtClean="0"/>
              <a:t>PERCENTAGE OF NON COMPLIANCE - INITIAL ASSESSMENT</a:t>
            </a:r>
            <a:endParaRPr lang="en-US" sz="2000" dirty="0"/>
          </a:p>
        </c:rich>
      </c:tx>
      <c:layout>
        <c:manualLayout>
          <c:xMode val="edge"/>
          <c:yMode val="edge"/>
          <c:x val="0.18412015932219009"/>
          <c:y val="2.4883608298962641E-2"/>
        </c:manualLayout>
      </c:layout>
    </c:title>
    <c:view3D>
      <c:rAngAx val="1"/>
    </c:view3D>
    <c:plotArea>
      <c:layout>
        <c:manualLayout>
          <c:layoutTarget val="inner"/>
          <c:xMode val="edge"/>
          <c:yMode val="edge"/>
          <c:x val="0.16451455081272751"/>
          <c:y val="0.1476405172978264"/>
          <c:w val="0.83548544918727252"/>
          <c:h val="0.67828865141857386"/>
        </c:manualLayout>
      </c:layout>
      <c:bar3DChart>
        <c:barDir val="col"/>
        <c:grouping val="clustered"/>
        <c:ser>
          <c:idx val="0"/>
          <c:order val="0"/>
          <c:tx>
            <c:strRef>
              <c:f>graphs!$C$2</c:f>
              <c:strCache>
                <c:ptCount val="1"/>
                <c:pt idx="0">
                  <c:v>Pre - Intervention</c:v>
                </c:pt>
              </c:strCache>
            </c:strRef>
          </c:tx>
          <c:cat>
            <c:multiLvlStrRef>
              <c:f>graphs!$A$3:$B$10</c:f>
              <c:multiLvlStrCache>
                <c:ptCount val="8"/>
                <c:lvl>
                  <c:pt idx="0">
                    <c:v>request for admission</c:v>
                  </c:pt>
                  <c:pt idx="1">
                    <c:v>admission form</c:v>
                  </c:pt>
                  <c:pt idx="2">
                    <c:v>IP history sheet</c:v>
                  </c:pt>
                  <c:pt idx="3">
                    <c:v>nursing assessment</c:v>
                  </c:pt>
                  <c:pt idx="4">
                    <c:v>vulneralability</c:v>
                  </c:pt>
                  <c:pt idx="5">
                    <c:v>POC</c:v>
                  </c:pt>
                  <c:pt idx="6">
                    <c:v>specimen sign</c:v>
                  </c:pt>
                  <c:pt idx="7">
                    <c:v>nutritional assessment</c:v>
                  </c:pt>
                </c:lvl>
                <c:lvl>
                  <c:pt idx="0">
                    <c:v>INITIAL ASSESSMENT</c:v>
                  </c:pt>
                </c:lvl>
              </c:multiLvlStrCache>
            </c:multiLvlStrRef>
          </c:cat>
          <c:val>
            <c:numRef>
              <c:f>graphs!$C$3:$C$10</c:f>
              <c:numCache>
                <c:formatCode>0.00%</c:formatCode>
                <c:ptCount val="8"/>
                <c:pt idx="0">
                  <c:v>8.6666666666667155E-2</c:v>
                </c:pt>
                <c:pt idx="1">
                  <c:v>0.10666666666666701</c:v>
                </c:pt>
                <c:pt idx="2">
                  <c:v>0.63666666666666671</c:v>
                </c:pt>
                <c:pt idx="3">
                  <c:v>4.3333333333333592E-2</c:v>
                </c:pt>
                <c:pt idx="4">
                  <c:v>0</c:v>
                </c:pt>
                <c:pt idx="5">
                  <c:v>0.44406779661016949</c:v>
                </c:pt>
                <c:pt idx="6">
                  <c:v>0.6166666666666667</c:v>
                </c:pt>
                <c:pt idx="7">
                  <c:v>0.17666666666666669</c:v>
                </c:pt>
              </c:numCache>
            </c:numRef>
          </c:val>
        </c:ser>
        <c:ser>
          <c:idx val="1"/>
          <c:order val="1"/>
          <c:tx>
            <c:strRef>
              <c:f>graphs!$D$2</c:f>
              <c:strCache>
                <c:ptCount val="1"/>
                <c:pt idx="0">
                  <c:v>Post - Intervention</c:v>
                </c:pt>
              </c:strCache>
            </c:strRef>
          </c:tx>
          <c:cat>
            <c:multiLvlStrRef>
              <c:f>graphs!$A$3:$B$10</c:f>
              <c:multiLvlStrCache>
                <c:ptCount val="8"/>
                <c:lvl>
                  <c:pt idx="0">
                    <c:v>request for admission</c:v>
                  </c:pt>
                  <c:pt idx="1">
                    <c:v>admission form</c:v>
                  </c:pt>
                  <c:pt idx="2">
                    <c:v>IP history sheet</c:v>
                  </c:pt>
                  <c:pt idx="3">
                    <c:v>nursing assessment</c:v>
                  </c:pt>
                  <c:pt idx="4">
                    <c:v>vulneralability</c:v>
                  </c:pt>
                  <c:pt idx="5">
                    <c:v>POC</c:v>
                  </c:pt>
                  <c:pt idx="6">
                    <c:v>specimen sign</c:v>
                  </c:pt>
                  <c:pt idx="7">
                    <c:v>nutritional assessment</c:v>
                  </c:pt>
                </c:lvl>
                <c:lvl>
                  <c:pt idx="0">
                    <c:v>INITIAL ASSESSMENT</c:v>
                  </c:pt>
                </c:lvl>
              </c:multiLvlStrCache>
            </c:multiLvlStrRef>
          </c:cat>
          <c:val>
            <c:numRef>
              <c:f>graphs!$D$3:$D$10</c:f>
              <c:numCache>
                <c:formatCode>0.00%</c:formatCode>
                <c:ptCount val="8"/>
                <c:pt idx="0">
                  <c:v>7.5000000000000011E-2</c:v>
                </c:pt>
                <c:pt idx="1">
                  <c:v>6.0000000000000032E-2</c:v>
                </c:pt>
                <c:pt idx="2">
                  <c:v>0.42000000000000032</c:v>
                </c:pt>
                <c:pt idx="3">
                  <c:v>0</c:v>
                </c:pt>
                <c:pt idx="4">
                  <c:v>0</c:v>
                </c:pt>
                <c:pt idx="5">
                  <c:v>0.33000000000000124</c:v>
                </c:pt>
                <c:pt idx="6">
                  <c:v>0.47500000000000031</c:v>
                </c:pt>
                <c:pt idx="7">
                  <c:v>5.5000000000000014E-2</c:v>
                </c:pt>
              </c:numCache>
            </c:numRef>
          </c:val>
        </c:ser>
        <c:shape val="box"/>
        <c:axId val="39549952"/>
        <c:axId val="39584512"/>
        <c:axId val="0"/>
      </c:bar3DChart>
      <c:catAx>
        <c:axId val="39549952"/>
        <c:scaling>
          <c:orientation val="minMax"/>
        </c:scaling>
        <c:axPos val="b"/>
        <c:majorTickMark val="none"/>
        <c:tickLblPos val="nextTo"/>
        <c:txPr>
          <a:bodyPr/>
          <a:lstStyle/>
          <a:p>
            <a:pPr>
              <a:defRPr lang="en-US"/>
            </a:pPr>
            <a:endParaRPr lang="en-US"/>
          </a:p>
        </c:txPr>
        <c:crossAx val="39584512"/>
        <c:crosses val="autoZero"/>
        <c:auto val="1"/>
        <c:lblAlgn val="ctr"/>
        <c:lblOffset val="100"/>
      </c:catAx>
      <c:valAx>
        <c:axId val="39584512"/>
        <c:scaling>
          <c:orientation val="minMax"/>
        </c:scaling>
        <c:axPos val="l"/>
        <c:majorGridlines/>
        <c:numFmt formatCode="0.00%" sourceLinked="1"/>
        <c:majorTickMark val="none"/>
        <c:tickLblPos val="nextTo"/>
        <c:txPr>
          <a:bodyPr/>
          <a:lstStyle/>
          <a:p>
            <a:pPr>
              <a:defRPr lang="en-US"/>
            </a:pPr>
            <a:endParaRPr lang="en-US"/>
          </a:p>
        </c:txPr>
        <c:crossAx val="39549952"/>
        <c:crosses val="autoZero"/>
        <c:crossBetween val="between"/>
      </c:valAx>
      <c:dTable>
        <c:showHorzBorder val="1"/>
        <c:showVertBorder val="1"/>
        <c:showOutline val="1"/>
        <c:showKeys val="1"/>
        <c:txPr>
          <a:bodyPr/>
          <a:lstStyle/>
          <a:p>
            <a:pPr rtl="0">
              <a:defRPr lang="en-US"/>
            </a:pPr>
            <a:endParaRPr lang="en-US"/>
          </a:p>
        </c:txPr>
      </c:dTable>
    </c:plotArea>
    <c:plotVisOnly val="1"/>
  </c:chart>
  <c:spPr>
    <a:solidFill>
      <a:srgbClr val="000000"/>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sz="2000" b="1" i="0" baseline="0" dirty="0" smtClean="0"/>
              <a:t>PERCENTAGE OF NON COMPLIANCE - DAILY NOTES</a:t>
            </a:r>
            <a:endParaRPr lang="en-US" sz="2000" dirty="0"/>
          </a:p>
        </c:rich>
      </c:tx>
      <c:layout>
        <c:manualLayout>
          <c:xMode val="edge"/>
          <c:yMode val="edge"/>
          <c:x val="0.12224052585532072"/>
          <c:y val="2.4096385542168676E-2"/>
        </c:manualLayout>
      </c:layout>
    </c:title>
    <c:view3D>
      <c:rAngAx val="1"/>
    </c:view3D>
    <c:plotArea>
      <c:layout>
        <c:manualLayout>
          <c:layoutTarget val="inner"/>
          <c:xMode val="edge"/>
          <c:yMode val="edge"/>
          <c:x val="0.16258403554818809"/>
          <c:y val="0.12028112449799201"/>
          <c:w val="0.82133409310678274"/>
          <c:h val="0.69239667330740284"/>
        </c:manualLayout>
      </c:layout>
      <c:bar3DChart>
        <c:barDir val="col"/>
        <c:grouping val="clustered"/>
        <c:ser>
          <c:idx val="0"/>
          <c:order val="0"/>
          <c:tx>
            <c:strRef>
              <c:f>graphs!$C$2</c:f>
              <c:strCache>
                <c:ptCount val="1"/>
                <c:pt idx="0">
                  <c:v>Pre - Intervention</c:v>
                </c:pt>
              </c:strCache>
            </c:strRef>
          </c:tx>
          <c:cat>
            <c:multiLvlStrRef>
              <c:f>graphs!$A$11:$B$19</c:f>
              <c:multiLvlStrCache>
                <c:ptCount val="9"/>
                <c:lvl>
                  <c:pt idx="0">
                    <c:v>progress notes</c:v>
                  </c:pt>
                  <c:pt idx="1">
                    <c:v>patient sticker</c:v>
                  </c:pt>
                  <c:pt idx="2">
                    <c:v>signed entries</c:v>
                  </c:pt>
                  <c:pt idx="3">
                    <c:v>named entries</c:v>
                  </c:pt>
                  <c:pt idx="4">
                    <c:v>atleast one noting in 24hrs</c:v>
                  </c:pt>
                  <c:pt idx="5">
                    <c:v>POS</c:v>
                  </c:pt>
                  <c:pt idx="6">
                    <c:v>details of medication</c:v>
                  </c:pt>
                  <c:pt idx="7">
                    <c:v>referral sheet used</c:v>
                  </c:pt>
                  <c:pt idx="8">
                    <c:v>fully filled referral sheet</c:v>
                  </c:pt>
                </c:lvl>
                <c:lvl>
                  <c:pt idx="0">
                    <c:v>DAILY NOTES</c:v>
                  </c:pt>
                </c:lvl>
              </c:multiLvlStrCache>
            </c:multiLvlStrRef>
          </c:cat>
          <c:val>
            <c:numRef>
              <c:f>graphs!$C$11:$C$19</c:f>
              <c:numCache>
                <c:formatCode>0.00%</c:formatCode>
                <c:ptCount val="9"/>
                <c:pt idx="0">
                  <c:v>0.56000000000000005</c:v>
                </c:pt>
                <c:pt idx="1">
                  <c:v>3.6666666666666681E-2</c:v>
                </c:pt>
                <c:pt idx="2">
                  <c:v>0</c:v>
                </c:pt>
                <c:pt idx="3">
                  <c:v>0.48666666666666691</c:v>
                </c:pt>
                <c:pt idx="4">
                  <c:v>0</c:v>
                </c:pt>
                <c:pt idx="5">
                  <c:v>0.3466666666666669</c:v>
                </c:pt>
                <c:pt idx="6">
                  <c:v>0</c:v>
                </c:pt>
                <c:pt idx="7">
                  <c:v>5.7471264367816112E-2</c:v>
                </c:pt>
                <c:pt idx="8">
                  <c:v>0.71839080459770144</c:v>
                </c:pt>
              </c:numCache>
            </c:numRef>
          </c:val>
        </c:ser>
        <c:ser>
          <c:idx val="1"/>
          <c:order val="1"/>
          <c:tx>
            <c:strRef>
              <c:f>graphs!$D$2</c:f>
              <c:strCache>
                <c:ptCount val="1"/>
                <c:pt idx="0">
                  <c:v>Post - Intervention</c:v>
                </c:pt>
              </c:strCache>
            </c:strRef>
          </c:tx>
          <c:cat>
            <c:multiLvlStrRef>
              <c:f>graphs!$A$11:$B$19</c:f>
              <c:multiLvlStrCache>
                <c:ptCount val="9"/>
                <c:lvl>
                  <c:pt idx="0">
                    <c:v>progress notes</c:v>
                  </c:pt>
                  <c:pt idx="1">
                    <c:v>patient sticker</c:v>
                  </c:pt>
                  <c:pt idx="2">
                    <c:v>signed entries</c:v>
                  </c:pt>
                  <c:pt idx="3">
                    <c:v>named entries</c:v>
                  </c:pt>
                  <c:pt idx="4">
                    <c:v>atleast one noting in 24hrs</c:v>
                  </c:pt>
                  <c:pt idx="5">
                    <c:v>POS</c:v>
                  </c:pt>
                  <c:pt idx="6">
                    <c:v>details of medication</c:v>
                  </c:pt>
                  <c:pt idx="7">
                    <c:v>referral sheet used</c:v>
                  </c:pt>
                  <c:pt idx="8">
                    <c:v>fully filled referral sheet</c:v>
                  </c:pt>
                </c:lvl>
                <c:lvl>
                  <c:pt idx="0">
                    <c:v>DAILY NOTES</c:v>
                  </c:pt>
                </c:lvl>
              </c:multiLvlStrCache>
            </c:multiLvlStrRef>
          </c:cat>
          <c:val>
            <c:numRef>
              <c:f>graphs!$D$11:$D$19</c:f>
              <c:numCache>
                <c:formatCode>0.00%</c:formatCode>
                <c:ptCount val="9"/>
                <c:pt idx="0">
                  <c:v>0.29000000000000015</c:v>
                </c:pt>
                <c:pt idx="1">
                  <c:v>2.5000000000000001E-2</c:v>
                </c:pt>
                <c:pt idx="2">
                  <c:v>0</c:v>
                </c:pt>
                <c:pt idx="3">
                  <c:v>0.20500000000000004</c:v>
                </c:pt>
                <c:pt idx="4">
                  <c:v>0</c:v>
                </c:pt>
                <c:pt idx="5">
                  <c:v>0.18000000000000008</c:v>
                </c:pt>
                <c:pt idx="6">
                  <c:v>1.0000000000000005E-2</c:v>
                </c:pt>
                <c:pt idx="7">
                  <c:v>2.7027027027027053E-2</c:v>
                </c:pt>
                <c:pt idx="8">
                  <c:v>0.37837837837837873</c:v>
                </c:pt>
              </c:numCache>
            </c:numRef>
          </c:val>
        </c:ser>
        <c:shape val="box"/>
        <c:axId val="39631104"/>
        <c:axId val="73269248"/>
        <c:axId val="0"/>
      </c:bar3DChart>
      <c:catAx>
        <c:axId val="39631104"/>
        <c:scaling>
          <c:orientation val="minMax"/>
        </c:scaling>
        <c:axPos val="b"/>
        <c:majorTickMark val="none"/>
        <c:tickLblPos val="nextTo"/>
        <c:crossAx val="73269248"/>
        <c:crosses val="autoZero"/>
        <c:auto val="1"/>
        <c:lblAlgn val="ctr"/>
        <c:lblOffset val="100"/>
      </c:catAx>
      <c:valAx>
        <c:axId val="73269248"/>
        <c:scaling>
          <c:orientation val="minMax"/>
        </c:scaling>
        <c:axPos val="l"/>
        <c:majorGridlines/>
        <c:numFmt formatCode="0.00%" sourceLinked="1"/>
        <c:majorTickMark val="none"/>
        <c:tickLblPos val="nextTo"/>
        <c:crossAx val="39631104"/>
        <c:crosses val="autoZero"/>
        <c:crossBetween val="between"/>
      </c:valAx>
      <c:dTable>
        <c:showHorzBorder val="1"/>
        <c:showVertBorder val="1"/>
        <c:showOutline val="1"/>
        <c:showKeys val="1"/>
      </c:dTable>
    </c:plotArea>
    <c:plotVisOnly val="1"/>
  </c:chart>
  <c:spPr>
    <a:solidFill>
      <a:srgbClr val="000000"/>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sz="2000" b="1" i="0" baseline="0" dirty="0" smtClean="0"/>
              <a:t>PERCENTAGE OF NON COMPLIANCE - SURGERY</a:t>
            </a:r>
            <a:endParaRPr lang="en-US" sz="2000" dirty="0"/>
          </a:p>
        </c:rich>
      </c:tx>
      <c:layout>
        <c:manualLayout>
          <c:xMode val="edge"/>
          <c:yMode val="edge"/>
          <c:x val="0.15247761998500189"/>
          <c:y val="4.8192778704230894E-2"/>
        </c:manualLayout>
      </c:layout>
    </c:title>
    <c:view3D>
      <c:rAngAx val="1"/>
    </c:view3D>
    <c:plotArea>
      <c:layout>
        <c:manualLayout>
          <c:layoutTarget val="inner"/>
          <c:xMode val="edge"/>
          <c:yMode val="edge"/>
          <c:x val="0.16653929977502827"/>
          <c:y val="0.19023299461868937"/>
          <c:w val="0.83346070022497187"/>
          <c:h val="0.62227423430323459"/>
        </c:manualLayout>
      </c:layout>
      <c:bar3DChart>
        <c:barDir val="col"/>
        <c:grouping val="clustered"/>
        <c:ser>
          <c:idx val="0"/>
          <c:order val="0"/>
          <c:tx>
            <c:strRef>
              <c:f>graphs!$C$2</c:f>
              <c:strCache>
                <c:ptCount val="1"/>
                <c:pt idx="0">
                  <c:v>Pre - Intervention</c:v>
                </c:pt>
              </c:strCache>
            </c:strRef>
          </c:tx>
          <c:cat>
            <c:multiLvlStrRef>
              <c:f>graphs!$A$20:$B$25</c:f>
              <c:multiLvlStrCache>
                <c:ptCount val="6"/>
                <c:lvl>
                  <c:pt idx="0">
                    <c:v>anesthetist record</c:v>
                  </c:pt>
                  <c:pt idx="1">
                    <c:v>OT notes</c:v>
                  </c:pt>
                  <c:pt idx="2">
                    <c:v>Pre-op checklist</c:v>
                  </c:pt>
                  <c:pt idx="3">
                    <c:v>Post-op charting</c:v>
                  </c:pt>
                  <c:pt idx="4">
                    <c:v>surgical safety checklist</c:v>
                  </c:pt>
                  <c:pt idx="5">
                    <c:v>SSI</c:v>
                  </c:pt>
                </c:lvl>
                <c:lvl>
                  <c:pt idx="0">
                    <c:v>SURGERY</c:v>
                  </c:pt>
                </c:lvl>
              </c:multiLvlStrCache>
            </c:multiLvlStrRef>
          </c:cat>
          <c:val>
            <c:numRef>
              <c:f>graphs!$C$20:$C$25</c:f>
              <c:numCache>
                <c:formatCode>0.00%</c:formatCode>
                <c:ptCount val="6"/>
                <c:pt idx="0">
                  <c:v>8.3333333333333343E-2</c:v>
                </c:pt>
                <c:pt idx="1">
                  <c:v>0.14166666666666666</c:v>
                </c:pt>
                <c:pt idx="2">
                  <c:v>0.2</c:v>
                </c:pt>
                <c:pt idx="3">
                  <c:v>0.43333333333333335</c:v>
                </c:pt>
                <c:pt idx="4">
                  <c:v>0.54166666666666652</c:v>
                </c:pt>
                <c:pt idx="5">
                  <c:v>0.56666666666666654</c:v>
                </c:pt>
              </c:numCache>
            </c:numRef>
          </c:val>
        </c:ser>
        <c:ser>
          <c:idx val="1"/>
          <c:order val="1"/>
          <c:tx>
            <c:strRef>
              <c:f>graphs!$D$2</c:f>
              <c:strCache>
                <c:ptCount val="1"/>
                <c:pt idx="0">
                  <c:v>Post - Intervention</c:v>
                </c:pt>
              </c:strCache>
            </c:strRef>
          </c:tx>
          <c:cat>
            <c:multiLvlStrRef>
              <c:f>graphs!$A$20:$B$25</c:f>
              <c:multiLvlStrCache>
                <c:ptCount val="6"/>
                <c:lvl>
                  <c:pt idx="0">
                    <c:v>anesthetist record</c:v>
                  </c:pt>
                  <c:pt idx="1">
                    <c:v>OT notes</c:v>
                  </c:pt>
                  <c:pt idx="2">
                    <c:v>Pre-op checklist</c:v>
                  </c:pt>
                  <c:pt idx="3">
                    <c:v>Post-op charting</c:v>
                  </c:pt>
                  <c:pt idx="4">
                    <c:v>surgical safety checklist</c:v>
                  </c:pt>
                  <c:pt idx="5">
                    <c:v>SSI</c:v>
                  </c:pt>
                </c:lvl>
                <c:lvl>
                  <c:pt idx="0">
                    <c:v>SURGERY</c:v>
                  </c:pt>
                </c:lvl>
              </c:multiLvlStrCache>
            </c:multiLvlStrRef>
          </c:cat>
          <c:val>
            <c:numRef>
              <c:f>graphs!$D$20:$D$25</c:f>
              <c:numCache>
                <c:formatCode>0.00%</c:formatCode>
                <c:ptCount val="6"/>
                <c:pt idx="0">
                  <c:v>0</c:v>
                </c:pt>
                <c:pt idx="1">
                  <c:v>8.6956521739130488E-2</c:v>
                </c:pt>
                <c:pt idx="2">
                  <c:v>0.1304347826086957</c:v>
                </c:pt>
                <c:pt idx="3">
                  <c:v>0.26086956521739146</c:v>
                </c:pt>
                <c:pt idx="4">
                  <c:v>0.33333333333333331</c:v>
                </c:pt>
                <c:pt idx="5">
                  <c:v>0.37681159420289889</c:v>
                </c:pt>
              </c:numCache>
            </c:numRef>
          </c:val>
        </c:ser>
        <c:shape val="box"/>
        <c:axId val="73312512"/>
        <c:axId val="73314304"/>
        <c:axId val="0"/>
      </c:bar3DChart>
      <c:catAx>
        <c:axId val="73312512"/>
        <c:scaling>
          <c:orientation val="minMax"/>
        </c:scaling>
        <c:axPos val="b"/>
        <c:majorTickMark val="none"/>
        <c:tickLblPos val="nextTo"/>
        <c:crossAx val="73314304"/>
        <c:crosses val="autoZero"/>
        <c:auto val="1"/>
        <c:lblAlgn val="ctr"/>
        <c:lblOffset val="100"/>
      </c:catAx>
      <c:valAx>
        <c:axId val="73314304"/>
        <c:scaling>
          <c:orientation val="minMax"/>
        </c:scaling>
        <c:axPos val="l"/>
        <c:majorGridlines/>
        <c:numFmt formatCode="0.00%" sourceLinked="1"/>
        <c:majorTickMark val="none"/>
        <c:tickLblPos val="nextTo"/>
        <c:crossAx val="73312512"/>
        <c:crosses val="autoZero"/>
        <c:crossBetween val="between"/>
      </c:valAx>
      <c:dTable>
        <c:showHorzBorder val="1"/>
        <c:showVertBorder val="1"/>
        <c:showOutline val="1"/>
        <c:showKeys val="1"/>
      </c:dTable>
    </c:plotArea>
    <c:plotVisOnly val="1"/>
  </c:chart>
  <c:spPr>
    <a:solidFill>
      <a:srgbClr val="000000"/>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b="1" i="0" baseline="0" dirty="0" smtClean="0"/>
              <a:t>PERCENTAGE OF NON COMPLIANCE - CONSENTS</a:t>
            </a:r>
            <a:endParaRPr lang="en-US" sz="2000" dirty="0"/>
          </a:p>
        </c:rich>
      </c:tx>
      <c:layout>
        <c:manualLayout>
          <c:xMode val="edge"/>
          <c:yMode val="edge"/>
          <c:x val="0.15861612431189476"/>
          <c:y val="3.4567554055743029E-2"/>
        </c:manualLayout>
      </c:layout>
    </c:title>
    <c:view3D>
      <c:rAngAx val="1"/>
    </c:view3D>
    <c:plotArea>
      <c:layout>
        <c:manualLayout>
          <c:layoutTarget val="inner"/>
          <c:xMode val="edge"/>
          <c:yMode val="edge"/>
          <c:x val="0.16402283232295078"/>
          <c:y val="0.13134920634920641"/>
          <c:w val="0.81975297888648879"/>
          <c:h val="0.68355861767279125"/>
        </c:manualLayout>
      </c:layout>
      <c:bar3DChart>
        <c:barDir val="col"/>
        <c:grouping val="clustered"/>
        <c:ser>
          <c:idx val="0"/>
          <c:order val="0"/>
          <c:tx>
            <c:strRef>
              <c:f>graphs!$C$2</c:f>
              <c:strCache>
                <c:ptCount val="1"/>
                <c:pt idx="0">
                  <c:v>Pre - Intervention</c:v>
                </c:pt>
              </c:strCache>
            </c:strRef>
          </c:tx>
          <c:cat>
            <c:multiLvlStrRef>
              <c:f>graphs!$A$26:$B$33</c:f>
              <c:multiLvlStrCache>
                <c:ptCount val="8"/>
                <c:lvl>
                  <c:pt idx="0">
                    <c:v>Consent taken</c:v>
                  </c:pt>
                  <c:pt idx="1">
                    <c:v>General consent</c:v>
                  </c:pt>
                  <c:pt idx="2">
                    <c:v>GC- named &amp; signed</c:v>
                  </c:pt>
                  <c:pt idx="3">
                    <c:v>Anesthetist &amp; Surgeon consent</c:v>
                  </c:pt>
                  <c:pt idx="4">
                    <c:v>Anesthetist sign &amp; name</c:v>
                  </c:pt>
                  <c:pt idx="5">
                    <c:v>Surgeon sign &amp; name</c:v>
                  </c:pt>
                  <c:pt idx="6">
                    <c:v>patient sign &amp; name</c:v>
                  </c:pt>
                  <c:pt idx="7">
                    <c:v>Cardiology consent</c:v>
                  </c:pt>
                </c:lvl>
                <c:lvl>
                  <c:pt idx="0">
                    <c:v>CONSENTS</c:v>
                  </c:pt>
                </c:lvl>
              </c:multiLvlStrCache>
            </c:multiLvlStrRef>
          </c:cat>
          <c:val>
            <c:numRef>
              <c:f>graphs!$C$26:$C$33</c:f>
              <c:numCache>
                <c:formatCode>0.00%</c:formatCode>
                <c:ptCount val="8"/>
                <c:pt idx="0">
                  <c:v>0</c:v>
                </c:pt>
                <c:pt idx="1">
                  <c:v>3.3333333333333348E-3</c:v>
                </c:pt>
                <c:pt idx="2">
                  <c:v>0.29666666666666691</c:v>
                </c:pt>
                <c:pt idx="3">
                  <c:v>0</c:v>
                </c:pt>
                <c:pt idx="4">
                  <c:v>0.11666666666666671</c:v>
                </c:pt>
                <c:pt idx="5">
                  <c:v>0.40833333333333333</c:v>
                </c:pt>
                <c:pt idx="6">
                  <c:v>5.833333333333339E-2</c:v>
                </c:pt>
                <c:pt idx="7">
                  <c:v>0.30769230769230782</c:v>
                </c:pt>
              </c:numCache>
            </c:numRef>
          </c:val>
        </c:ser>
        <c:ser>
          <c:idx val="1"/>
          <c:order val="1"/>
          <c:tx>
            <c:strRef>
              <c:f>graphs!$D$2</c:f>
              <c:strCache>
                <c:ptCount val="1"/>
                <c:pt idx="0">
                  <c:v>Post - Intervention</c:v>
                </c:pt>
              </c:strCache>
            </c:strRef>
          </c:tx>
          <c:cat>
            <c:multiLvlStrRef>
              <c:f>graphs!$A$26:$B$33</c:f>
              <c:multiLvlStrCache>
                <c:ptCount val="8"/>
                <c:lvl>
                  <c:pt idx="0">
                    <c:v>Consent taken</c:v>
                  </c:pt>
                  <c:pt idx="1">
                    <c:v>General consent</c:v>
                  </c:pt>
                  <c:pt idx="2">
                    <c:v>GC- named &amp; signed</c:v>
                  </c:pt>
                  <c:pt idx="3">
                    <c:v>Anesthetist &amp; Surgeon consent</c:v>
                  </c:pt>
                  <c:pt idx="4">
                    <c:v>Anesthetist sign &amp; name</c:v>
                  </c:pt>
                  <c:pt idx="5">
                    <c:v>Surgeon sign &amp; name</c:v>
                  </c:pt>
                  <c:pt idx="6">
                    <c:v>patient sign &amp; name</c:v>
                  </c:pt>
                  <c:pt idx="7">
                    <c:v>Cardiology consent</c:v>
                  </c:pt>
                </c:lvl>
                <c:lvl>
                  <c:pt idx="0">
                    <c:v>CONSENTS</c:v>
                  </c:pt>
                </c:lvl>
              </c:multiLvlStrCache>
            </c:multiLvlStrRef>
          </c:cat>
          <c:val>
            <c:numRef>
              <c:f>graphs!$D$26:$D$33</c:f>
              <c:numCache>
                <c:formatCode>0.00%</c:formatCode>
                <c:ptCount val="8"/>
                <c:pt idx="0">
                  <c:v>0</c:v>
                </c:pt>
                <c:pt idx="1">
                  <c:v>0</c:v>
                </c:pt>
                <c:pt idx="2">
                  <c:v>0.15500000000000008</c:v>
                </c:pt>
                <c:pt idx="3">
                  <c:v>0</c:v>
                </c:pt>
                <c:pt idx="4">
                  <c:v>0</c:v>
                </c:pt>
                <c:pt idx="5">
                  <c:v>0.27536231884057982</c:v>
                </c:pt>
                <c:pt idx="6">
                  <c:v>0.20289855072463769</c:v>
                </c:pt>
                <c:pt idx="7">
                  <c:v>8.3333333333333343E-2</c:v>
                </c:pt>
              </c:numCache>
            </c:numRef>
          </c:val>
        </c:ser>
        <c:shape val="box"/>
        <c:axId val="73332992"/>
        <c:axId val="73814016"/>
        <c:axId val="0"/>
      </c:bar3DChart>
      <c:catAx>
        <c:axId val="73332992"/>
        <c:scaling>
          <c:orientation val="minMax"/>
        </c:scaling>
        <c:axPos val="b"/>
        <c:majorTickMark val="none"/>
        <c:tickLblPos val="nextTo"/>
        <c:crossAx val="73814016"/>
        <c:crosses val="autoZero"/>
        <c:auto val="1"/>
        <c:lblAlgn val="ctr"/>
        <c:lblOffset val="100"/>
      </c:catAx>
      <c:valAx>
        <c:axId val="73814016"/>
        <c:scaling>
          <c:orientation val="minMax"/>
        </c:scaling>
        <c:axPos val="l"/>
        <c:majorGridlines/>
        <c:numFmt formatCode="0.00%" sourceLinked="1"/>
        <c:majorTickMark val="none"/>
        <c:tickLblPos val="nextTo"/>
        <c:crossAx val="73332992"/>
        <c:crosses val="autoZero"/>
        <c:crossBetween val="between"/>
      </c:valAx>
      <c:dTable>
        <c:showHorzBorder val="1"/>
        <c:showVertBorder val="1"/>
        <c:showOutline val="1"/>
        <c:showKeys val="1"/>
      </c:dTable>
    </c:plotArea>
    <c:plotVisOnly val="1"/>
  </c:chart>
  <c:spPr>
    <a:solidFill>
      <a:srgbClr val="000000"/>
    </a:solidFill>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0B87A-B3F1-425A-A1DE-FAE17D801199}" type="doc">
      <dgm:prSet loTypeId="urn:microsoft.com/office/officeart/2005/8/layout/hList3" loCatId="list" qsTypeId="urn:microsoft.com/office/officeart/2005/8/quickstyle/simple5" qsCatId="simple" csTypeId="urn:microsoft.com/office/officeart/2005/8/colors/colorful2" csCatId="colorful" phldr="1"/>
      <dgm:spPr/>
      <dgm:t>
        <a:bodyPr/>
        <a:lstStyle/>
        <a:p>
          <a:endParaRPr lang="en-US"/>
        </a:p>
      </dgm:t>
    </dgm:pt>
    <dgm:pt modelId="{7F2D9905-2C7F-4C19-AFF7-219AA222F474}">
      <dgm:prSet phldrT="[Text]" custT="1"/>
      <dgm:spPr/>
      <dgm:t>
        <a:bodyPr/>
        <a:lstStyle/>
        <a:p>
          <a:r>
            <a:rPr lang="en-US" sz="4800" smtClean="0"/>
            <a:t>CATEGORY</a:t>
          </a:r>
          <a:endParaRPr lang="en-US" sz="4800" dirty="0"/>
        </a:p>
      </dgm:t>
    </dgm:pt>
    <dgm:pt modelId="{979F7EE2-0874-4E97-A029-BF2B6DA482D6}" type="parTrans" cxnId="{26097F6D-0A9A-44F1-86B6-C0281F00E176}">
      <dgm:prSet/>
      <dgm:spPr/>
      <dgm:t>
        <a:bodyPr/>
        <a:lstStyle/>
        <a:p>
          <a:endParaRPr lang="en-US"/>
        </a:p>
      </dgm:t>
    </dgm:pt>
    <dgm:pt modelId="{C605B554-7110-4D6A-B6A3-0E9A7C439E51}" type="sibTrans" cxnId="{26097F6D-0A9A-44F1-86B6-C0281F00E176}">
      <dgm:prSet/>
      <dgm:spPr/>
      <dgm:t>
        <a:bodyPr/>
        <a:lstStyle/>
        <a:p>
          <a:endParaRPr lang="en-US"/>
        </a:p>
      </dgm:t>
    </dgm:pt>
    <dgm:pt modelId="{82C8E12D-0A82-441D-AF28-4DC4F4842755}">
      <dgm:prSet phldrT="[Text]" custT="1"/>
      <dgm:spPr/>
      <dgm:t>
        <a:bodyPr/>
        <a:lstStyle/>
        <a:p>
          <a:r>
            <a:rPr lang="en-US" sz="2400" dirty="0" smtClean="0"/>
            <a:t>INITIAL ASSESSMENT</a:t>
          </a:r>
          <a:endParaRPr lang="en-US" sz="2400" dirty="0"/>
        </a:p>
      </dgm:t>
    </dgm:pt>
    <dgm:pt modelId="{0FA384AD-5D0A-4A0B-8A34-228F0F7D65F8}" type="parTrans" cxnId="{A9FE54B1-A386-4C1D-8FF2-C5A0477D8965}">
      <dgm:prSet/>
      <dgm:spPr/>
      <dgm:t>
        <a:bodyPr/>
        <a:lstStyle/>
        <a:p>
          <a:endParaRPr lang="en-US"/>
        </a:p>
      </dgm:t>
    </dgm:pt>
    <dgm:pt modelId="{D2251F6B-1843-4300-BC89-E16BA24FD13D}" type="sibTrans" cxnId="{A9FE54B1-A386-4C1D-8FF2-C5A0477D8965}">
      <dgm:prSet/>
      <dgm:spPr/>
      <dgm:t>
        <a:bodyPr/>
        <a:lstStyle/>
        <a:p>
          <a:endParaRPr lang="en-US"/>
        </a:p>
      </dgm:t>
    </dgm:pt>
    <dgm:pt modelId="{CA4F9C2E-E676-4179-953F-463FC23607C8}">
      <dgm:prSet phldrT="[Text]" custT="1"/>
      <dgm:spPr/>
      <dgm:t>
        <a:bodyPr/>
        <a:lstStyle/>
        <a:p>
          <a:r>
            <a:rPr lang="en-US" sz="2400" dirty="0" smtClean="0"/>
            <a:t>DAILY NOTES</a:t>
          </a:r>
          <a:endParaRPr lang="en-US" sz="2400" dirty="0"/>
        </a:p>
      </dgm:t>
    </dgm:pt>
    <dgm:pt modelId="{6AA63B2A-4644-4516-B777-A546341B5B03}" type="parTrans" cxnId="{127CB97D-1396-4D93-A2FC-F76260A46259}">
      <dgm:prSet/>
      <dgm:spPr/>
      <dgm:t>
        <a:bodyPr/>
        <a:lstStyle/>
        <a:p>
          <a:endParaRPr lang="en-US"/>
        </a:p>
      </dgm:t>
    </dgm:pt>
    <dgm:pt modelId="{558361DA-EEFB-4118-A6CF-0F97B80EECB1}" type="sibTrans" cxnId="{127CB97D-1396-4D93-A2FC-F76260A46259}">
      <dgm:prSet/>
      <dgm:spPr/>
      <dgm:t>
        <a:bodyPr/>
        <a:lstStyle/>
        <a:p>
          <a:endParaRPr lang="en-US"/>
        </a:p>
      </dgm:t>
    </dgm:pt>
    <dgm:pt modelId="{E05839E8-F656-46DC-A354-099474BB1683}">
      <dgm:prSet phldrT="[Text]" custT="1"/>
      <dgm:spPr/>
      <dgm:t>
        <a:bodyPr/>
        <a:lstStyle/>
        <a:p>
          <a:r>
            <a:rPr lang="en-US" sz="2400" dirty="0" smtClean="0"/>
            <a:t>SURGERY</a:t>
          </a:r>
          <a:endParaRPr lang="en-US" sz="2400" dirty="0"/>
        </a:p>
      </dgm:t>
    </dgm:pt>
    <dgm:pt modelId="{E2FC1B7C-2174-4574-B26E-6E046C1803C9}" type="parTrans" cxnId="{2C5437A6-1273-4902-A5CA-847189947D07}">
      <dgm:prSet/>
      <dgm:spPr/>
      <dgm:t>
        <a:bodyPr/>
        <a:lstStyle/>
        <a:p>
          <a:endParaRPr lang="en-US"/>
        </a:p>
      </dgm:t>
    </dgm:pt>
    <dgm:pt modelId="{3EF7E573-F7FD-4F50-BBA8-A1E5F913F8C3}" type="sibTrans" cxnId="{2C5437A6-1273-4902-A5CA-847189947D07}">
      <dgm:prSet/>
      <dgm:spPr/>
      <dgm:t>
        <a:bodyPr/>
        <a:lstStyle/>
        <a:p>
          <a:endParaRPr lang="en-US"/>
        </a:p>
      </dgm:t>
    </dgm:pt>
    <dgm:pt modelId="{0BD11E97-AD1F-406A-A468-97B597AD45CB}">
      <dgm:prSet custT="1"/>
      <dgm:spPr/>
      <dgm:t>
        <a:bodyPr/>
        <a:lstStyle/>
        <a:p>
          <a:r>
            <a:rPr lang="en-US" sz="2400" dirty="0" smtClean="0"/>
            <a:t>CONSENTS</a:t>
          </a:r>
          <a:endParaRPr lang="en-US" sz="2400" dirty="0"/>
        </a:p>
      </dgm:t>
    </dgm:pt>
    <dgm:pt modelId="{044C1166-D340-4359-834F-24A8A744EACF}" type="parTrans" cxnId="{F06FEE0B-11C4-4B5F-AE0D-EB508ADA1396}">
      <dgm:prSet/>
      <dgm:spPr/>
      <dgm:t>
        <a:bodyPr/>
        <a:lstStyle/>
        <a:p>
          <a:endParaRPr lang="en-US"/>
        </a:p>
      </dgm:t>
    </dgm:pt>
    <dgm:pt modelId="{8F6653A9-B022-4F54-BF09-85BEF071BE9C}" type="sibTrans" cxnId="{F06FEE0B-11C4-4B5F-AE0D-EB508ADA1396}">
      <dgm:prSet/>
      <dgm:spPr/>
      <dgm:t>
        <a:bodyPr/>
        <a:lstStyle/>
        <a:p>
          <a:endParaRPr lang="en-US"/>
        </a:p>
      </dgm:t>
    </dgm:pt>
    <dgm:pt modelId="{8EA0AECD-E03E-42ED-A704-E47D890E14C2}" type="pres">
      <dgm:prSet presAssocID="{6B70B87A-B3F1-425A-A1DE-FAE17D801199}" presName="composite" presStyleCnt="0">
        <dgm:presLayoutVars>
          <dgm:chMax val="1"/>
          <dgm:dir/>
          <dgm:resizeHandles val="exact"/>
        </dgm:presLayoutVars>
      </dgm:prSet>
      <dgm:spPr/>
      <dgm:t>
        <a:bodyPr/>
        <a:lstStyle/>
        <a:p>
          <a:endParaRPr lang="en-US"/>
        </a:p>
      </dgm:t>
    </dgm:pt>
    <dgm:pt modelId="{46F80ED5-0314-421A-BFF0-D4A9AEFA13A4}" type="pres">
      <dgm:prSet presAssocID="{7F2D9905-2C7F-4C19-AFF7-219AA222F474}" presName="roof" presStyleLbl="dkBgShp" presStyleIdx="0" presStyleCnt="2"/>
      <dgm:spPr/>
      <dgm:t>
        <a:bodyPr/>
        <a:lstStyle/>
        <a:p>
          <a:endParaRPr lang="en-US"/>
        </a:p>
      </dgm:t>
    </dgm:pt>
    <dgm:pt modelId="{F84B59B7-A7DC-4B0C-B891-F80D17D01939}" type="pres">
      <dgm:prSet presAssocID="{7F2D9905-2C7F-4C19-AFF7-219AA222F474}" presName="pillars" presStyleCnt="0"/>
      <dgm:spPr/>
    </dgm:pt>
    <dgm:pt modelId="{F1CFF27F-B9B4-4C5B-8083-563619E723C7}" type="pres">
      <dgm:prSet presAssocID="{7F2D9905-2C7F-4C19-AFF7-219AA222F474}" presName="pillar1" presStyleLbl="node1" presStyleIdx="0" presStyleCnt="4" custScaleX="118804">
        <dgm:presLayoutVars>
          <dgm:bulletEnabled val="1"/>
        </dgm:presLayoutVars>
      </dgm:prSet>
      <dgm:spPr/>
      <dgm:t>
        <a:bodyPr/>
        <a:lstStyle/>
        <a:p>
          <a:endParaRPr lang="en-US"/>
        </a:p>
      </dgm:t>
    </dgm:pt>
    <dgm:pt modelId="{13F8FA2B-D134-4C66-819D-4603B241E3B7}" type="pres">
      <dgm:prSet presAssocID="{CA4F9C2E-E676-4179-953F-463FC23607C8}" presName="pillarX" presStyleLbl="node1" presStyleIdx="1" presStyleCnt="4" custScaleX="82716">
        <dgm:presLayoutVars>
          <dgm:bulletEnabled val="1"/>
        </dgm:presLayoutVars>
      </dgm:prSet>
      <dgm:spPr/>
      <dgm:t>
        <a:bodyPr/>
        <a:lstStyle/>
        <a:p>
          <a:endParaRPr lang="en-US"/>
        </a:p>
      </dgm:t>
    </dgm:pt>
    <dgm:pt modelId="{29703523-C809-4329-A65A-0BD014B998F3}" type="pres">
      <dgm:prSet presAssocID="{E05839E8-F656-46DC-A354-099474BB1683}" presName="pillarX" presStyleLbl="node1" presStyleIdx="2" presStyleCnt="4">
        <dgm:presLayoutVars>
          <dgm:bulletEnabled val="1"/>
        </dgm:presLayoutVars>
      </dgm:prSet>
      <dgm:spPr/>
      <dgm:t>
        <a:bodyPr/>
        <a:lstStyle/>
        <a:p>
          <a:endParaRPr lang="en-US"/>
        </a:p>
      </dgm:t>
    </dgm:pt>
    <dgm:pt modelId="{07F7AA53-92B9-4D6B-806D-1CF7E59CE220}" type="pres">
      <dgm:prSet presAssocID="{0BD11E97-AD1F-406A-A468-97B597AD45CB}" presName="pillarX" presStyleLbl="node1" presStyleIdx="3" presStyleCnt="4">
        <dgm:presLayoutVars>
          <dgm:bulletEnabled val="1"/>
        </dgm:presLayoutVars>
      </dgm:prSet>
      <dgm:spPr/>
      <dgm:t>
        <a:bodyPr/>
        <a:lstStyle/>
        <a:p>
          <a:endParaRPr lang="en-US"/>
        </a:p>
      </dgm:t>
    </dgm:pt>
    <dgm:pt modelId="{E9BCCC7E-A55E-4929-8245-269A022962B7}" type="pres">
      <dgm:prSet presAssocID="{7F2D9905-2C7F-4C19-AFF7-219AA222F474}" presName="base" presStyleLbl="dkBgShp" presStyleIdx="1" presStyleCnt="2"/>
      <dgm:spPr/>
    </dgm:pt>
  </dgm:ptLst>
  <dgm:cxnLst>
    <dgm:cxn modelId="{638109E9-AD95-45ED-B352-84EC58683852}" type="presOf" srcId="{CA4F9C2E-E676-4179-953F-463FC23607C8}" destId="{13F8FA2B-D134-4C66-819D-4603B241E3B7}" srcOrd="0" destOrd="0" presId="urn:microsoft.com/office/officeart/2005/8/layout/hList3"/>
    <dgm:cxn modelId="{02EDCD1D-FFC8-4025-BA65-E0F8DCE47505}" type="presOf" srcId="{0BD11E97-AD1F-406A-A468-97B597AD45CB}" destId="{07F7AA53-92B9-4D6B-806D-1CF7E59CE220}" srcOrd="0" destOrd="0" presId="urn:microsoft.com/office/officeart/2005/8/layout/hList3"/>
    <dgm:cxn modelId="{127CB97D-1396-4D93-A2FC-F76260A46259}" srcId="{7F2D9905-2C7F-4C19-AFF7-219AA222F474}" destId="{CA4F9C2E-E676-4179-953F-463FC23607C8}" srcOrd="1" destOrd="0" parTransId="{6AA63B2A-4644-4516-B777-A546341B5B03}" sibTransId="{558361DA-EEFB-4118-A6CF-0F97B80EECB1}"/>
    <dgm:cxn modelId="{A9FE54B1-A386-4C1D-8FF2-C5A0477D8965}" srcId="{7F2D9905-2C7F-4C19-AFF7-219AA222F474}" destId="{82C8E12D-0A82-441D-AF28-4DC4F4842755}" srcOrd="0" destOrd="0" parTransId="{0FA384AD-5D0A-4A0B-8A34-228F0F7D65F8}" sibTransId="{D2251F6B-1843-4300-BC89-E16BA24FD13D}"/>
    <dgm:cxn modelId="{E9BBA128-5D95-4DB8-9EDD-33A02F52B7C5}" type="presOf" srcId="{82C8E12D-0A82-441D-AF28-4DC4F4842755}" destId="{F1CFF27F-B9B4-4C5B-8083-563619E723C7}" srcOrd="0" destOrd="0" presId="urn:microsoft.com/office/officeart/2005/8/layout/hList3"/>
    <dgm:cxn modelId="{26097F6D-0A9A-44F1-86B6-C0281F00E176}" srcId="{6B70B87A-B3F1-425A-A1DE-FAE17D801199}" destId="{7F2D9905-2C7F-4C19-AFF7-219AA222F474}" srcOrd="0" destOrd="0" parTransId="{979F7EE2-0874-4E97-A029-BF2B6DA482D6}" sibTransId="{C605B554-7110-4D6A-B6A3-0E9A7C439E51}"/>
    <dgm:cxn modelId="{CEB48516-B6D0-42EB-A918-988F2D0EC0C9}" type="presOf" srcId="{7F2D9905-2C7F-4C19-AFF7-219AA222F474}" destId="{46F80ED5-0314-421A-BFF0-D4A9AEFA13A4}" srcOrd="0" destOrd="0" presId="urn:microsoft.com/office/officeart/2005/8/layout/hList3"/>
    <dgm:cxn modelId="{F06FEE0B-11C4-4B5F-AE0D-EB508ADA1396}" srcId="{7F2D9905-2C7F-4C19-AFF7-219AA222F474}" destId="{0BD11E97-AD1F-406A-A468-97B597AD45CB}" srcOrd="3" destOrd="0" parTransId="{044C1166-D340-4359-834F-24A8A744EACF}" sibTransId="{8F6653A9-B022-4F54-BF09-85BEF071BE9C}"/>
    <dgm:cxn modelId="{7F29AE00-B835-4E5E-B4C4-28381B8ABD01}" type="presOf" srcId="{E05839E8-F656-46DC-A354-099474BB1683}" destId="{29703523-C809-4329-A65A-0BD014B998F3}" srcOrd="0" destOrd="0" presId="urn:microsoft.com/office/officeart/2005/8/layout/hList3"/>
    <dgm:cxn modelId="{34A1F656-1BC8-48C1-9D93-5553A380F0A4}" type="presOf" srcId="{6B70B87A-B3F1-425A-A1DE-FAE17D801199}" destId="{8EA0AECD-E03E-42ED-A704-E47D890E14C2}" srcOrd="0" destOrd="0" presId="urn:microsoft.com/office/officeart/2005/8/layout/hList3"/>
    <dgm:cxn modelId="{2C5437A6-1273-4902-A5CA-847189947D07}" srcId="{7F2D9905-2C7F-4C19-AFF7-219AA222F474}" destId="{E05839E8-F656-46DC-A354-099474BB1683}" srcOrd="2" destOrd="0" parTransId="{E2FC1B7C-2174-4574-B26E-6E046C1803C9}" sibTransId="{3EF7E573-F7FD-4F50-BBA8-A1E5F913F8C3}"/>
    <dgm:cxn modelId="{27AB4403-A791-422F-9281-CD7A73786023}" type="presParOf" srcId="{8EA0AECD-E03E-42ED-A704-E47D890E14C2}" destId="{46F80ED5-0314-421A-BFF0-D4A9AEFA13A4}" srcOrd="0" destOrd="0" presId="urn:microsoft.com/office/officeart/2005/8/layout/hList3"/>
    <dgm:cxn modelId="{97675A2B-AB27-487D-B325-6E381F757ADF}" type="presParOf" srcId="{8EA0AECD-E03E-42ED-A704-E47D890E14C2}" destId="{F84B59B7-A7DC-4B0C-B891-F80D17D01939}" srcOrd="1" destOrd="0" presId="urn:microsoft.com/office/officeart/2005/8/layout/hList3"/>
    <dgm:cxn modelId="{3AF6AD5D-2986-4A58-859C-CEA0AA12ADC7}" type="presParOf" srcId="{F84B59B7-A7DC-4B0C-B891-F80D17D01939}" destId="{F1CFF27F-B9B4-4C5B-8083-563619E723C7}" srcOrd="0" destOrd="0" presId="urn:microsoft.com/office/officeart/2005/8/layout/hList3"/>
    <dgm:cxn modelId="{06EAED3A-0425-4083-9456-16420E25BA52}" type="presParOf" srcId="{F84B59B7-A7DC-4B0C-B891-F80D17D01939}" destId="{13F8FA2B-D134-4C66-819D-4603B241E3B7}" srcOrd="1" destOrd="0" presId="urn:microsoft.com/office/officeart/2005/8/layout/hList3"/>
    <dgm:cxn modelId="{858B16D3-20C9-4D94-BB2D-B3480026D834}" type="presParOf" srcId="{F84B59B7-A7DC-4B0C-B891-F80D17D01939}" destId="{29703523-C809-4329-A65A-0BD014B998F3}" srcOrd="2" destOrd="0" presId="urn:microsoft.com/office/officeart/2005/8/layout/hList3"/>
    <dgm:cxn modelId="{67007C9A-430D-4D36-9864-4223DFCEB4B0}" type="presParOf" srcId="{F84B59B7-A7DC-4B0C-B891-F80D17D01939}" destId="{07F7AA53-92B9-4D6B-806D-1CF7E59CE220}" srcOrd="3" destOrd="0" presId="urn:microsoft.com/office/officeart/2005/8/layout/hList3"/>
    <dgm:cxn modelId="{9475FFFC-1A41-4018-AFC9-E205B8140C99}" type="presParOf" srcId="{8EA0AECD-E03E-42ED-A704-E47D890E14C2}" destId="{E9BCCC7E-A55E-4929-8245-269A022962B7}"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F80ED5-0314-421A-BFF0-D4A9AEFA13A4}">
      <dsp:nvSpPr>
        <dsp:cNvPr id="0" name=""/>
        <dsp:cNvSpPr/>
      </dsp:nvSpPr>
      <dsp:spPr>
        <a:xfrm>
          <a:off x="0" y="0"/>
          <a:ext cx="7693025" cy="1117282"/>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smtClean="0"/>
            <a:t>CATEGORY</a:t>
          </a:r>
          <a:endParaRPr lang="en-US" sz="4800" kern="1200" dirty="0"/>
        </a:p>
      </dsp:txBody>
      <dsp:txXfrm>
        <a:off x="0" y="0"/>
        <a:ext cx="7693025" cy="1117282"/>
      </dsp:txXfrm>
    </dsp:sp>
    <dsp:sp modelId="{F1CFF27F-B9B4-4C5B-8083-563619E723C7}">
      <dsp:nvSpPr>
        <dsp:cNvPr id="0" name=""/>
        <dsp:cNvSpPr/>
      </dsp:nvSpPr>
      <dsp:spPr>
        <a:xfrm>
          <a:off x="465" y="1117282"/>
          <a:ext cx="2275979" cy="234629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INITIAL ASSESSMENT</a:t>
          </a:r>
          <a:endParaRPr lang="en-US" sz="2400" kern="1200" dirty="0"/>
        </a:p>
      </dsp:txBody>
      <dsp:txXfrm>
        <a:off x="465" y="1117282"/>
        <a:ext cx="2275979" cy="2346293"/>
      </dsp:txXfrm>
    </dsp:sp>
    <dsp:sp modelId="{13F8FA2B-D134-4C66-819D-4603B241E3B7}">
      <dsp:nvSpPr>
        <dsp:cNvPr id="0" name=""/>
        <dsp:cNvSpPr/>
      </dsp:nvSpPr>
      <dsp:spPr>
        <a:xfrm>
          <a:off x="2276445" y="1117282"/>
          <a:ext cx="1584626" cy="2346293"/>
        </a:xfrm>
        <a:prstGeom prst="rect">
          <a:avLst/>
        </a:prstGeom>
        <a:gradFill rotWithShape="0">
          <a:gsLst>
            <a:gs pos="0">
              <a:schemeClr val="accent2">
                <a:hueOff val="6642830"/>
                <a:satOff val="-30342"/>
                <a:lumOff val="9804"/>
                <a:alphaOff val="0"/>
                <a:shade val="51000"/>
                <a:satMod val="130000"/>
              </a:schemeClr>
            </a:gs>
            <a:gs pos="80000">
              <a:schemeClr val="accent2">
                <a:hueOff val="6642830"/>
                <a:satOff val="-30342"/>
                <a:lumOff val="9804"/>
                <a:alphaOff val="0"/>
                <a:shade val="93000"/>
                <a:satMod val="130000"/>
              </a:schemeClr>
            </a:gs>
            <a:gs pos="100000">
              <a:schemeClr val="accent2">
                <a:hueOff val="6642830"/>
                <a:satOff val="-30342"/>
                <a:lumOff val="98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DAILY NOTES</a:t>
          </a:r>
          <a:endParaRPr lang="en-US" sz="2400" kern="1200" dirty="0"/>
        </a:p>
      </dsp:txBody>
      <dsp:txXfrm>
        <a:off x="2276445" y="1117282"/>
        <a:ext cx="1584626" cy="2346293"/>
      </dsp:txXfrm>
    </dsp:sp>
    <dsp:sp modelId="{29703523-C809-4329-A65A-0BD014B998F3}">
      <dsp:nvSpPr>
        <dsp:cNvPr id="0" name=""/>
        <dsp:cNvSpPr/>
      </dsp:nvSpPr>
      <dsp:spPr>
        <a:xfrm>
          <a:off x="3861072" y="1117282"/>
          <a:ext cx="1915743" cy="2346293"/>
        </a:xfrm>
        <a:prstGeom prst="rect">
          <a:avLst/>
        </a:prstGeom>
        <a:gradFill rotWithShape="0">
          <a:gsLst>
            <a:gs pos="0">
              <a:schemeClr val="accent2">
                <a:hueOff val="13285659"/>
                <a:satOff val="-60684"/>
                <a:lumOff val="19608"/>
                <a:alphaOff val="0"/>
                <a:shade val="51000"/>
                <a:satMod val="130000"/>
              </a:schemeClr>
            </a:gs>
            <a:gs pos="80000">
              <a:schemeClr val="accent2">
                <a:hueOff val="13285659"/>
                <a:satOff val="-60684"/>
                <a:lumOff val="19608"/>
                <a:alphaOff val="0"/>
                <a:shade val="93000"/>
                <a:satMod val="130000"/>
              </a:schemeClr>
            </a:gs>
            <a:gs pos="100000">
              <a:schemeClr val="accent2">
                <a:hueOff val="13285659"/>
                <a:satOff val="-60684"/>
                <a:lumOff val="196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SURGERY</a:t>
          </a:r>
          <a:endParaRPr lang="en-US" sz="2400" kern="1200" dirty="0"/>
        </a:p>
      </dsp:txBody>
      <dsp:txXfrm>
        <a:off x="3861072" y="1117282"/>
        <a:ext cx="1915743" cy="2346293"/>
      </dsp:txXfrm>
    </dsp:sp>
    <dsp:sp modelId="{07F7AA53-92B9-4D6B-806D-1CF7E59CE220}">
      <dsp:nvSpPr>
        <dsp:cNvPr id="0" name=""/>
        <dsp:cNvSpPr/>
      </dsp:nvSpPr>
      <dsp:spPr>
        <a:xfrm>
          <a:off x="5776815" y="1117282"/>
          <a:ext cx="1915743" cy="2346293"/>
        </a:xfrm>
        <a:prstGeom prst="rect">
          <a:avLst/>
        </a:prstGeom>
        <a:gradFill rotWithShape="0">
          <a:gsLst>
            <a:gs pos="0">
              <a:schemeClr val="accent2">
                <a:hueOff val="19928489"/>
                <a:satOff val="-91026"/>
                <a:lumOff val="29412"/>
                <a:alphaOff val="0"/>
                <a:shade val="51000"/>
                <a:satMod val="130000"/>
              </a:schemeClr>
            </a:gs>
            <a:gs pos="80000">
              <a:schemeClr val="accent2">
                <a:hueOff val="19928489"/>
                <a:satOff val="-91026"/>
                <a:lumOff val="29412"/>
                <a:alphaOff val="0"/>
                <a:shade val="93000"/>
                <a:satMod val="130000"/>
              </a:schemeClr>
            </a:gs>
            <a:gs pos="100000">
              <a:schemeClr val="accent2">
                <a:hueOff val="19928489"/>
                <a:satOff val="-91026"/>
                <a:lumOff val="2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CONSENTS</a:t>
          </a:r>
          <a:endParaRPr lang="en-US" sz="2400" kern="1200" dirty="0"/>
        </a:p>
      </dsp:txBody>
      <dsp:txXfrm>
        <a:off x="5776815" y="1117282"/>
        <a:ext cx="1915743" cy="2346293"/>
      </dsp:txXfrm>
    </dsp:sp>
    <dsp:sp modelId="{E9BCCC7E-A55E-4929-8245-269A022962B7}">
      <dsp:nvSpPr>
        <dsp:cNvPr id="0" name=""/>
        <dsp:cNvSpPr/>
      </dsp:nvSpPr>
      <dsp:spPr>
        <a:xfrm>
          <a:off x="0" y="3463575"/>
          <a:ext cx="7693025" cy="260699"/>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867400" cy="6858000"/>
            <a:chOff x="0" y="0"/>
            <a:chExt cx="3696" cy="4320"/>
          </a:xfrm>
        </p:grpSpPr>
        <p:sp>
          <p:nvSpPr>
            <p:cNvPr id="24579"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latin typeface="Times New Roman" charset="0"/>
              </a:endParaRPr>
            </a:p>
          </p:txBody>
        </p:sp>
        <p:sp>
          <p:nvSpPr>
            <p:cNvPr id="24580"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endParaRPr kumimoji="1" lang="en-US" sz="2400">
                <a:latin typeface="Times New Roman" charset="0"/>
              </a:endParaRPr>
            </a:p>
          </p:txBody>
        </p:sp>
      </p:grpSp>
      <p:grpSp>
        <p:nvGrpSpPr>
          <p:cNvPr id="3" name="Group 5"/>
          <p:cNvGrpSpPr>
            <a:grpSpLocks/>
          </p:cNvGrpSpPr>
          <p:nvPr/>
        </p:nvGrpSpPr>
        <p:grpSpPr bwMode="auto">
          <a:xfrm>
            <a:off x="3635375" y="4868863"/>
            <a:ext cx="4876800" cy="319087"/>
            <a:chOff x="2288" y="3080"/>
            <a:chExt cx="3072" cy="201"/>
          </a:xfrm>
        </p:grpSpPr>
        <p:sp>
          <p:nvSpPr>
            <p:cNvPr id="24582"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24583"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2458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smtClean="0"/>
              <a:t>Click to edit Master subtitle style</a:t>
            </a:r>
            <a:endParaRPr lang="en-US"/>
          </a:p>
        </p:txBody>
      </p:sp>
      <p:sp>
        <p:nvSpPr>
          <p:cNvPr id="24587" name="Rectangle 11"/>
          <p:cNvSpPr>
            <a:spLocks noGrp="1" noChangeArrowheads="1"/>
          </p:cNvSpPr>
          <p:nvPr>
            <p:ph type="sldNum" sz="quarter" idx="4"/>
          </p:nvPr>
        </p:nvSpPr>
        <p:spPr>
          <a:xfrm>
            <a:off x="215900" y="6273800"/>
            <a:ext cx="360363" cy="584200"/>
          </a:xfrm>
        </p:spPr>
        <p:txBody>
          <a:bodyPr anchorCtr="0"/>
          <a:lstStyle>
            <a:lvl1pPr>
              <a:defRPr sz="1200"/>
            </a:lvl1pPr>
          </a:lstStyle>
          <a:p>
            <a:fld id="{B6F15528-21DE-4FAA-801E-634DDDAF4B2B}" type="slidenum">
              <a:rPr lang="en-US" smtClean="0"/>
              <a:pPr/>
              <a:t>‹#›</a:t>
            </a:fld>
            <a:endParaRPr lang="en-US"/>
          </a:p>
        </p:txBody>
      </p:sp>
      <p:sp>
        <p:nvSpPr>
          <p:cNvPr id="2458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smtClean="0"/>
              <a:t>Click to edit Master title style</a:t>
            </a:r>
            <a:endParaRPr lang="en-US"/>
          </a:p>
        </p:txBody>
      </p:sp>
      <p:sp>
        <p:nvSpPr>
          <p:cNvPr id="24590" name="Text Box 14"/>
          <p:cNvSpPr txBox="1">
            <a:spLocks noChangeArrowheads="1"/>
          </p:cNvSpPr>
          <p:nvPr/>
        </p:nvSpPr>
        <p:spPr bwMode="auto">
          <a:xfrm>
            <a:off x="3959225" y="4941888"/>
            <a:ext cx="4068763" cy="214312"/>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0" y="6369050"/>
            <a:ext cx="587375" cy="488950"/>
          </a:xfrm>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2355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2355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4" name="Group 6"/>
            <p:cNvGrpSpPr>
              <a:grpSpLocks/>
            </p:cNvGrpSpPr>
            <p:nvPr/>
          </p:nvGrpSpPr>
          <p:grpSpPr bwMode="auto">
            <a:xfrm>
              <a:off x="144" y="1248"/>
              <a:ext cx="4656" cy="201"/>
              <a:chOff x="144" y="1248"/>
              <a:chExt cx="4656" cy="201"/>
            </a:xfrm>
          </p:grpSpPr>
          <p:sp>
            <p:nvSpPr>
              <p:cNvPr id="2355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2356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23561"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3562"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65" name="Rectangle 13"/>
          <p:cNvSpPr>
            <a:spLocks noGrp="1" noChangeArrowheads="1"/>
          </p:cNvSpPr>
          <p:nvPr>
            <p:ph type="sldNum" sz="quarter" idx="4"/>
          </p:nvPr>
        </p:nvSpPr>
        <p:spPr bwMode="auto">
          <a:xfrm>
            <a:off x="0" y="6369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900" b="1">
                <a:solidFill>
                  <a:schemeClr val="bg1"/>
                </a:solidFill>
              </a:defRPr>
            </a:lvl1pPr>
          </a:lstStyle>
          <a:p>
            <a:fld id="{B6F15528-21DE-4FAA-801E-634DDDAF4B2B}" type="slidenum">
              <a:rPr lang="en-US" smtClean="0"/>
              <a:pPr/>
              <a:t>‹#›</a:t>
            </a:fld>
            <a:endParaRPr lang="en-US"/>
          </a:p>
        </p:txBody>
      </p:sp>
      <p:sp>
        <p:nvSpPr>
          <p:cNvPr id="23566" name="Rectangle 14"/>
          <p:cNvSpPr>
            <a:spLocks noChangeArrowheads="1"/>
          </p:cNvSpPr>
          <p:nvPr/>
        </p:nvSpPr>
        <p:spPr bwMode="auto">
          <a:xfrm>
            <a:off x="1008063" y="6632575"/>
            <a:ext cx="8135937" cy="225425"/>
          </a:xfrm>
          <a:prstGeom prst="rect">
            <a:avLst/>
          </a:prstGeom>
          <a:noFill/>
          <a:ln w="9525">
            <a:noFill/>
            <a:miter lim="800000"/>
            <a:headEnd/>
            <a:tailEnd/>
          </a:ln>
          <a:effectLst/>
        </p:spPr>
        <p:txBody>
          <a:bodyPr anchor="b"/>
          <a:lstStyle/>
          <a:p>
            <a:pPr>
              <a:spcBef>
                <a:spcPct val="50000"/>
              </a:spcBef>
            </a:pPr>
            <a:r>
              <a:rPr lang="en-US" sz="1000">
                <a:solidFill>
                  <a:srgbClr val="FFFFFF"/>
                </a:solidFill>
                <a:latin typeface="Times New Roman" charset="0"/>
              </a:rPr>
              <a:t>Copyright © 2005 by South-Western, a division of Thomson Learning. All  rights reserved.</a:t>
            </a:r>
          </a:p>
          <a:p>
            <a:pPr>
              <a:spcBef>
                <a:spcPct val="50000"/>
              </a:spcBef>
            </a:pPr>
            <a:endParaRPr lang="en-US" sz="1000"/>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hyperlink" Target="dissertation/Variabl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5867400"/>
            <a:ext cx="6570722" cy="990600"/>
          </a:xfrm>
        </p:spPr>
        <p:txBody>
          <a:bodyPr anchor="ctr">
            <a:normAutofit/>
          </a:bodyPr>
          <a:lstStyle/>
          <a:p>
            <a:pPr algn="r"/>
            <a:r>
              <a:rPr lang="en-US" sz="2400" dirty="0" smtClean="0"/>
              <a:t>DR. SMRITI CHAWLA</a:t>
            </a:r>
          </a:p>
          <a:p>
            <a:pPr algn="r"/>
            <a:r>
              <a:rPr lang="en-US" sz="2400" dirty="0" smtClean="0"/>
              <a:t>PG/10/109</a:t>
            </a:r>
          </a:p>
          <a:p>
            <a:pPr algn="r"/>
            <a:endParaRPr lang="en-US" sz="2400" dirty="0"/>
          </a:p>
        </p:txBody>
      </p:sp>
      <p:sp>
        <p:nvSpPr>
          <p:cNvPr id="2" name="Title 1"/>
          <p:cNvSpPr>
            <a:spLocks noGrp="1"/>
          </p:cNvSpPr>
          <p:nvPr>
            <p:ph type="ctrTitle" sz="quarter"/>
          </p:nvPr>
        </p:nvSpPr>
        <p:spPr>
          <a:xfrm>
            <a:off x="1447800" y="1066800"/>
            <a:ext cx="6553200" cy="1066800"/>
          </a:xfrm>
        </p:spPr>
        <p:txBody>
          <a:bodyPr/>
          <a:lstStyle/>
          <a:p>
            <a:r>
              <a:rPr lang="en-US" sz="4000" dirty="0" smtClean="0"/>
              <a:t>DISSERTATION</a:t>
            </a:r>
            <a:br>
              <a:rPr lang="en-US" sz="4000" dirty="0" smtClean="0"/>
            </a:br>
            <a:r>
              <a:rPr lang="en-US" sz="4000" dirty="0" smtClean="0"/>
              <a:t>(Jan’12 – April’12)</a:t>
            </a:r>
            <a:endParaRPr lang="en-US" sz="4000" dirty="0"/>
          </a:p>
        </p:txBody>
      </p:sp>
      <p:pic>
        <p:nvPicPr>
          <p:cNvPr id="4" name="Picture 7"/>
          <p:cNvPicPr>
            <a:picLocks noChangeAspect="1" noChangeArrowheads="1"/>
          </p:cNvPicPr>
          <p:nvPr/>
        </p:nvPicPr>
        <p:blipFill>
          <a:blip r:embed="rId2" cstate="print"/>
          <a:srcRect l="2000" t="2632" r="2000" b="2632"/>
          <a:stretch>
            <a:fillRect/>
          </a:stretch>
        </p:blipFill>
        <p:spPr bwMode="auto">
          <a:xfrm>
            <a:off x="228600" y="3048000"/>
            <a:ext cx="4191000" cy="3646311"/>
          </a:xfrm>
          <a:prstGeom prst="rect">
            <a:avLst/>
          </a:prstGeom>
          <a:noFill/>
          <a:ln w="9525">
            <a:noFill/>
            <a:miter lim="800000"/>
            <a:headEnd/>
            <a:tailEnd/>
          </a:ln>
        </p:spPr>
      </p:pic>
      <p:sp>
        <p:nvSpPr>
          <p:cNvPr id="5" name="TextBox 4"/>
          <p:cNvSpPr txBox="1"/>
          <p:nvPr/>
        </p:nvSpPr>
        <p:spPr>
          <a:xfrm>
            <a:off x="1905000" y="2286000"/>
            <a:ext cx="5638800" cy="523220"/>
          </a:xfrm>
          <a:prstGeom prst="rect">
            <a:avLst/>
          </a:prstGeom>
          <a:noFill/>
        </p:spPr>
        <p:txBody>
          <a:bodyPr wrap="square" rtlCol="0">
            <a:spAutoFit/>
          </a:bodyPr>
          <a:lstStyle/>
          <a:p>
            <a:pPr algn="ctr"/>
            <a:r>
              <a:rPr lang="en-US" sz="2800" u="sng" dirty="0" smtClean="0"/>
              <a:t>Sri </a:t>
            </a:r>
            <a:r>
              <a:rPr lang="en-US" sz="2800" u="sng" dirty="0" err="1" smtClean="0"/>
              <a:t>Balaji</a:t>
            </a:r>
            <a:r>
              <a:rPr lang="en-US" sz="2800" u="sng" dirty="0" smtClean="0"/>
              <a:t> Action Medical Institute</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1143000"/>
          </a:xfrm>
        </p:spPr>
        <p:txBody>
          <a:bodyPr/>
          <a:lstStyle/>
          <a:p>
            <a:pPr algn="ctr"/>
            <a:r>
              <a:rPr lang="en-US" sz="4400" dirty="0" smtClean="0"/>
              <a:t>STUDY DURATION</a:t>
            </a:r>
            <a:endParaRPr lang="en-US" sz="4400" dirty="0"/>
          </a:p>
        </p:txBody>
      </p:sp>
      <p:sp>
        <p:nvSpPr>
          <p:cNvPr id="3" name="Content Placeholder 2"/>
          <p:cNvSpPr>
            <a:spLocks noGrp="1"/>
          </p:cNvSpPr>
          <p:nvPr>
            <p:ph idx="1"/>
          </p:nvPr>
        </p:nvSpPr>
        <p:spPr>
          <a:xfrm>
            <a:off x="762000" y="2362200"/>
            <a:ext cx="8229600" cy="3724275"/>
          </a:xfrm>
        </p:spPr>
        <p:txBody>
          <a:bodyPr/>
          <a:lstStyle/>
          <a:p>
            <a:r>
              <a:rPr lang="en-US" sz="2400" dirty="0" smtClean="0"/>
              <a:t>The study was carried out from 4</a:t>
            </a:r>
            <a:r>
              <a:rPr lang="en-US" sz="2400" baseline="30000" dirty="0" smtClean="0"/>
              <a:t>th</a:t>
            </a:r>
            <a:r>
              <a:rPr lang="en-US" sz="2400" dirty="0" smtClean="0"/>
              <a:t> February 2012 to 31</a:t>
            </a:r>
            <a:r>
              <a:rPr lang="en-US" sz="2400" baseline="30000" dirty="0" smtClean="0"/>
              <a:t>st</a:t>
            </a:r>
            <a:r>
              <a:rPr lang="en-US" sz="2400" dirty="0" smtClean="0"/>
              <a:t> March 2012.</a:t>
            </a:r>
          </a:p>
          <a:p>
            <a:pPr>
              <a:buNone/>
            </a:pPr>
            <a:endParaRPr lang="en-US" sz="2400" dirty="0" smtClean="0"/>
          </a:p>
          <a:p>
            <a:r>
              <a:rPr lang="en-US" sz="2400" dirty="0" smtClean="0"/>
              <a:t>Though training of the new staff is an ongoing process, counseling sessions of the old staff, followed by informal interviews with higher officials of the hospital began after 28</a:t>
            </a:r>
            <a:r>
              <a:rPr lang="en-US" sz="2400" baseline="30000" dirty="0" smtClean="0"/>
              <a:t>th</a:t>
            </a:r>
            <a:r>
              <a:rPr lang="en-US" sz="2400" dirty="0" smtClean="0"/>
              <a:t> February 2012. Thus the period before the 28</a:t>
            </a:r>
            <a:r>
              <a:rPr lang="en-US" sz="2400" baseline="30000" dirty="0" smtClean="0"/>
              <a:t>th</a:t>
            </a:r>
            <a:r>
              <a:rPr lang="en-US" sz="2400" dirty="0" smtClean="0"/>
              <a:t> February 2012 was regarded as the pre-intervention period.</a:t>
            </a:r>
          </a:p>
        </p:txBody>
      </p:sp>
      <p:sp>
        <p:nvSpPr>
          <p:cNvPr id="4" name="TextBox 3"/>
          <p:cNvSpPr txBox="1"/>
          <p:nvPr/>
        </p:nvSpPr>
        <p:spPr>
          <a:xfrm>
            <a:off x="1066800" y="6400800"/>
            <a:ext cx="4724400" cy="369332"/>
          </a:xfrm>
          <a:prstGeom prst="rect">
            <a:avLst/>
          </a:prstGeom>
          <a:solidFill>
            <a:srgbClr val="6C0036"/>
          </a:solidFill>
        </p:spPr>
        <p:txBody>
          <a:bodyPr wrap="square" rtlCol="0">
            <a:spAutoFit/>
          </a:bodyPr>
          <a:lstStyle/>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1143000"/>
          </a:xfrm>
        </p:spPr>
        <p:txBody>
          <a:bodyPr/>
          <a:lstStyle/>
          <a:p>
            <a:r>
              <a:rPr lang="en-US" dirty="0" smtClean="0"/>
              <a:t> </a:t>
            </a:r>
            <a:r>
              <a:rPr lang="en-US" sz="4400" dirty="0" smtClean="0"/>
              <a:t>CONTD.</a:t>
            </a:r>
            <a:endParaRPr lang="en-US" dirty="0"/>
          </a:p>
        </p:txBody>
      </p:sp>
      <p:sp>
        <p:nvSpPr>
          <p:cNvPr id="3" name="Content Placeholder 2"/>
          <p:cNvSpPr>
            <a:spLocks noGrp="1"/>
          </p:cNvSpPr>
          <p:nvPr>
            <p:ph idx="1"/>
          </p:nvPr>
        </p:nvSpPr>
        <p:spPr/>
        <p:txBody>
          <a:bodyPr/>
          <a:lstStyle/>
          <a:p>
            <a:r>
              <a:rPr lang="en-US" sz="2400" dirty="0" smtClean="0"/>
              <a:t>The period from 5</a:t>
            </a:r>
            <a:r>
              <a:rPr lang="en-US" sz="2400" baseline="30000" dirty="0" smtClean="0"/>
              <a:t>th</a:t>
            </a:r>
            <a:r>
              <a:rPr lang="en-US" sz="2400" dirty="0" smtClean="0"/>
              <a:t> March 2012 to 31</a:t>
            </a:r>
            <a:r>
              <a:rPr lang="en-US" sz="2400" baseline="30000" dirty="0" smtClean="0"/>
              <a:t>st</a:t>
            </a:r>
            <a:r>
              <a:rPr lang="en-US" sz="2400" dirty="0" smtClean="0"/>
              <a:t> March 2012 was then regarded as the post-intervention period.</a:t>
            </a:r>
          </a:p>
          <a:p>
            <a:pPr>
              <a:buNone/>
            </a:pPr>
            <a:endParaRPr lang="en-US" sz="2400" dirty="0" smtClean="0"/>
          </a:p>
          <a:p>
            <a:r>
              <a:rPr lang="en-US" sz="2400" dirty="0" smtClean="0"/>
              <a:t>During the post-intervention period feedback on the current non-compliances and improvements of the same was provided at an open meeting where staff had a chance to ask questions and give suggestions. </a:t>
            </a:r>
          </a:p>
        </p:txBody>
      </p:sp>
      <p:sp>
        <p:nvSpPr>
          <p:cNvPr id="4" name="TextBox 3"/>
          <p:cNvSpPr txBox="1"/>
          <p:nvPr/>
        </p:nvSpPr>
        <p:spPr>
          <a:xfrm>
            <a:off x="990600" y="6400800"/>
            <a:ext cx="4876800" cy="369332"/>
          </a:xfrm>
          <a:prstGeom prst="rect">
            <a:avLst/>
          </a:prstGeom>
          <a:solidFill>
            <a:srgbClr val="6C0036"/>
          </a:solidFill>
        </p:spPr>
        <p:txBody>
          <a:bodyPr wrap="square" rtlCol="0">
            <a:spAutoFit/>
          </a:bodyPr>
          <a:lstStyle/>
          <a:p>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VARIABLES OF THE STUDY</a:t>
            </a:r>
            <a:endParaRPr lang="en-US" sz="4400" dirty="0"/>
          </a:p>
        </p:txBody>
      </p:sp>
      <p:graphicFrame>
        <p:nvGraphicFramePr>
          <p:cNvPr id="5" name="Content Placeholder 4"/>
          <p:cNvGraphicFramePr>
            <a:graphicFrameLocks noGrp="1"/>
          </p:cNvGraphicFramePr>
          <p:nvPr>
            <p:ph idx="1"/>
          </p:nvPr>
        </p:nvGraphicFramePr>
        <p:xfrm>
          <a:off x="990600" y="2895600"/>
          <a:ext cx="7693025"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4038600" cy="1143000"/>
          </a:xfrm>
        </p:spPr>
        <p:txBody>
          <a:bodyPr/>
          <a:lstStyle/>
          <a:p>
            <a:pPr algn="ctr"/>
            <a:r>
              <a:rPr lang="en-US" dirty="0" smtClean="0">
                <a:hlinkClick r:id="rId2" action="ppaction://hlinkfile"/>
              </a:rPr>
              <a:t>VARIABLES</a:t>
            </a:r>
            <a:endParaRPr lang="en-US" dirty="0"/>
          </a:p>
        </p:txBody>
      </p:sp>
      <p:graphicFrame>
        <p:nvGraphicFramePr>
          <p:cNvPr id="4" name="Content Placeholder 3"/>
          <p:cNvGraphicFramePr>
            <a:graphicFrameLocks noGrp="1"/>
          </p:cNvGraphicFramePr>
          <p:nvPr>
            <p:ph idx="1"/>
          </p:nvPr>
        </p:nvGraphicFramePr>
        <p:xfrm>
          <a:off x="0" y="228600"/>
          <a:ext cx="4648200" cy="6466040"/>
        </p:xfrm>
        <a:graphic>
          <a:graphicData uri="http://schemas.openxmlformats.org/drawingml/2006/table">
            <a:tbl>
              <a:tblPr/>
              <a:tblGrid>
                <a:gridCol w="1447800"/>
                <a:gridCol w="3200400"/>
              </a:tblGrid>
              <a:tr h="194782">
                <a:tc>
                  <a:txBody>
                    <a:bodyPr/>
                    <a:lstStyle/>
                    <a:p>
                      <a:pPr algn="ctr" fontAlgn="ctr"/>
                      <a:r>
                        <a:rPr lang="en-US" sz="1600" b="1" i="0" u="none" strike="noStrike" dirty="0">
                          <a:solidFill>
                            <a:srgbClr val="000000"/>
                          </a:solidFill>
                          <a:latin typeface="Times New Roman"/>
                        </a:rPr>
                        <a:t>CATEGORY</a:t>
                      </a:r>
                    </a:p>
                  </a:txBody>
                  <a:tcPr marL="4280" marR="4280" marT="42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600" b="1" i="0" u="none" strike="noStrike" dirty="0">
                          <a:solidFill>
                            <a:srgbClr val="000000"/>
                          </a:solidFill>
                          <a:latin typeface="Times New Roman"/>
                        </a:rPr>
                        <a:t>CRITERIA</a:t>
                      </a:r>
                    </a:p>
                  </a:txBody>
                  <a:tcPr marL="4280" marR="4280" marT="42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94782">
                <a:tc rowSpan="8">
                  <a:txBody>
                    <a:bodyPr/>
                    <a:lstStyle/>
                    <a:p>
                      <a:pPr algn="ctr" fontAlgn="ctr"/>
                      <a:r>
                        <a:rPr lang="en-US" sz="1600" b="1" i="0" u="none" strike="noStrike" dirty="0">
                          <a:solidFill>
                            <a:srgbClr val="000000"/>
                          </a:solidFill>
                          <a:latin typeface="Times New Roman"/>
                        </a:rPr>
                        <a:t>INITIAL ASSESSMENT</a:t>
                      </a:r>
                    </a:p>
                  </a:txBody>
                  <a:tcPr marL="4280" marR="4280" marT="42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smtClean="0">
                          <a:solidFill>
                            <a:srgbClr val="000000"/>
                          </a:solidFill>
                          <a:latin typeface="Times New Roman"/>
                        </a:rPr>
                        <a:t>Request </a:t>
                      </a:r>
                      <a:r>
                        <a:rPr lang="en-US" sz="1800" b="0" i="0" u="none" strike="noStrike" dirty="0">
                          <a:solidFill>
                            <a:srgbClr val="000000"/>
                          </a:solidFill>
                          <a:latin typeface="Times New Roman"/>
                        </a:rPr>
                        <a:t>for admission</a:t>
                      </a:r>
                    </a:p>
                  </a:txBody>
                  <a:tcPr marL="45720" marR="4572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Admission </a:t>
                      </a:r>
                      <a:r>
                        <a:rPr lang="en-US" sz="1800" b="0" i="0" u="none" strike="noStrike" dirty="0">
                          <a:solidFill>
                            <a:srgbClr val="000000"/>
                          </a:solidFill>
                          <a:latin typeface="Times New Roman"/>
                        </a:rPr>
                        <a:t>form</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IP history sheet</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Nursing </a:t>
                      </a:r>
                      <a:r>
                        <a:rPr lang="en-US" sz="1800" b="0" i="0" u="none" strike="noStrike" dirty="0">
                          <a:solidFill>
                            <a:srgbClr val="000000"/>
                          </a:solidFill>
                          <a:latin typeface="Times New Roman"/>
                        </a:rPr>
                        <a:t>assessment</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err="1" smtClean="0">
                          <a:solidFill>
                            <a:srgbClr val="000000"/>
                          </a:solidFill>
                          <a:latin typeface="Times New Roman"/>
                        </a:rPr>
                        <a:t>Vulneralability</a:t>
                      </a:r>
                      <a:endParaRPr lang="en-US" sz="1800" b="0" i="0" u="none" strike="noStrike" dirty="0">
                        <a:solidFill>
                          <a:srgbClr val="000000"/>
                        </a:solidFill>
                        <a:latin typeface="Times New Roman"/>
                      </a:endParaRP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POC</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Specimen </a:t>
                      </a:r>
                      <a:r>
                        <a:rPr lang="en-US" sz="1800" b="0" i="0" u="none" strike="noStrike" dirty="0">
                          <a:solidFill>
                            <a:srgbClr val="000000"/>
                          </a:solidFill>
                          <a:latin typeface="Times New Roman"/>
                        </a:rPr>
                        <a:t>sign</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Nutritional </a:t>
                      </a:r>
                      <a:r>
                        <a:rPr lang="en-US" sz="1800" b="0" i="0" u="none" strike="noStrike" dirty="0">
                          <a:solidFill>
                            <a:srgbClr val="000000"/>
                          </a:solidFill>
                          <a:latin typeface="Times New Roman"/>
                        </a:rPr>
                        <a:t>assessment</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94782">
                <a:tc rowSpan="9">
                  <a:txBody>
                    <a:bodyPr/>
                    <a:lstStyle/>
                    <a:p>
                      <a:pPr algn="ctr" fontAlgn="ctr"/>
                      <a:r>
                        <a:rPr lang="en-US" sz="1600" b="1" i="0" u="none" strike="noStrike" dirty="0">
                          <a:solidFill>
                            <a:srgbClr val="000000"/>
                          </a:solidFill>
                          <a:latin typeface="Times New Roman"/>
                        </a:rPr>
                        <a:t>DAILY </a:t>
                      </a:r>
                      <a:endParaRPr lang="en-US" sz="1600" b="1" i="0" u="none" strike="noStrike" dirty="0" smtClean="0">
                        <a:solidFill>
                          <a:srgbClr val="000000"/>
                        </a:solidFill>
                        <a:latin typeface="Times New Roman"/>
                      </a:endParaRPr>
                    </a:p>
                    <a:p>
                      <a:pPr algn="ctr" fontAlgn="ctr"/>
                      <a:r>
                        <a:rPr lang="en-US" sz="1600" b="1" i="0" u="none" strike="noStrike" dirty="0" smtClean="0">
                          <a:solidFill>
                            <a:srgbClr val="000000"/>
                          </a:solidFill>
                          <a:latin typeface="Times New Roman"/>
                        </a:rPr>
                        <a:t>NOTES</a:t>
                      </a:r>
                      <a:endParaRPr lang="en-US" sz="1600" b="1" i="0" u="none" strike="noStrike" dirty="0">
                        <a:solidFill>
                          <a:srgbClr val="000000"/>
                        </a:solidFill>
                        <a:latin typeface="Times New Roman"/>
                      </a:endParaRPr>
                    </a:p>
                  </a:txBody>
                  <a:tcPr marL="4280" marR="4280" marT="42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800" b="0" i="0" u="none" strike="noStrike" dirty="0" smtClean="0">
                          <a:solidFill>
                            <a:srgbClr val="000000"/>
                          </a:solidFill>
                          <a:latin typeface="Times New Roman"/>
                        </a:rPr>
                        <a:t>Progress </a:t>
                      </a:r>
                      <a:r>
                        <a:rPr lang="en-US" sz="1800" b="0" i="0" u="none" strike="noStrike" dirty="0">
                          <a:solidFill>
                            <a:srgbClr val="000000"/>
                          </a:solidFill>
                          <a:latin typeface="Times New Roman"/>
                        </a:rPr>
                        <a:t>notes</a:t>
                      </a:r>
                    </a:p>
                  </a:txBody>
                  <a:tcPr marL="45720" marR="4572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Patient </a:t>
                      </a:r>
                      <a:r>
                        <a:rPr lang="en-US" sz="1800" b="0" i="0" u="none" strike="noStrike" dirty="0">
                          <a:solidFill>
                            <a:srgbClr val="000000"/>
                          </a:solidFill>
                          <a:latin typeface="Times New Roman"/>
                        </a:rPr>
                        <a:t>sticker</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Signed </a:t>
                      </a:r>
                      <a:r>
                        <a:rPr lang="en-US" sz="1800" b="0" i="0" u="none" strike="noStrike" dirty="0">
                          <a:solidFill>
                            <a:srgbClr val="000000"/>
                          </a:solidFill>
                          <a:latin typeface="Times New Roman"/>
                        </a:rPr>
                        <a:t>entries</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Named </a:t>
                      </a:r>
                      <a:r>
                        <a:rPr lang="en-US" sz="1800" b="0" i="0" u="none" strike="noStrike" dirty="0">
                          <a:solidFill>
                            <a:srgbClr val="000000"/>
                          </a:solidFill>
                          <a:latin typeface="Times New Roman"/>
                        </a:rPr>
                        <a:t>entries</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At least </a:t>
                      </a:r>
                      <a:r>
                        <a:rPr lang="en-US" sz="1800" b="0" i="0" u="none" strike="noStrike" dirty="0">
                          <a:solidFill>
                            <a:srgbClr val="000000"/>
                          </a:solidFill>
                          <a:latin typeface="Times New Roman"/>
                        </a:rPr>
                        <a:t>one noting in 24hrs</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POS</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Details </a:t>
                      </a:r>
                      <a:r>
                        <a:rPr lang="en-US" sz="1800" b="0" i="0" u="none" strike="noStrike" dirty="0">
                          <a:solidFill>
                            <a:srgbClr val="000000"/>
                          </a:solidFill>
                          <a:latin typeface="Times New Roman"/>
                        </a:rPr>
                        <a:t>of medication</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Referral </a:t>
                      </a:r>
                      <a:r>
                        <a:rPr lang="en-US" sz="1800" b="0" i="0" u="none" strike="noStrike" dirty="0">
                          <a:solidFill>
                            <a:srgbClr val="000000"/>
                          </a:solidFill>
                          <a:latin typeface="Times New Roman"/>
                        </a:rPr>
                        <a:t>sheet used</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Fully </a:t>
                      </a:r>
                      <a:r>
                        <a:rPr lang="en-US" sz="1800" b="0" i="0" u="none" strike="noStrike" dirty="0">
                          <a:solidFill>
                            <a:srgbClr val="000000"/>
                          </a:solidFill>
                          <a:latin typeface="Times New Roman"/>
                        </a:rPr>
                        <a:t>filled referral sheet</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5" name="Table 4"/>
          <p:cNvGraphicFramePr>
            <a:graphicFrameLocks noGrp="1"/>
          </p:cNvGraphicFramePr>
          <p:nvPr/>
        </p:nvGraphicFramePr>
        <p:xfrm>
          <a:off x="4724400" y="1295400"/>
          <a:ext cx="4419600" cy="5368760"/>
        </p:xfrm>
        <a:graphic>
          <a:graphicData uri="http://schemas.openxmlformats.org/drawingml/2006/table">
            <a:tbl>
              <a:tblPr/>
              <a:tblGrid>
                <a:gridCol w="1376597"/>
                <a:gridCol w="3043003"/>
              </a:tblGrid>
              <a:tr h="194782">
                <a:tc>
                  <a:txBody>
                    <a:bodyPr/>
                    <a:lstStyle/>
                    <a:p>
                      <a:pPr algn="ctr" fontAlgn="ctr"/>
                      <a:r>
                        <a:rPr lang="en-US" sz="1600" b="1" i="0" u="none" strike="noStrike" dirty="0">
                          <a:solidFill>
                            <a:srgbClr val="000000"/>
                          </a:solidFill>
                          <a:latin typeface="Times New Roman"/>
                        </a:rPr>
                        <a:t>CATEGORY</a:t>
                      </a:r>
                    </a:p>
                  </a:txBody>
                  <a:tcPr marL="4280" marR="4280" marT="42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600" b="1" i="0" u="none" strike="noStrike" dirty="0">
                          <a:solidFill>
                            <a:srgbClr val="000000"/>
                          </a:solidFill>
                          <a:latin typeface="Times New Roman"/>
                        </a:rPr>
                        <a:t>CRITERIA</a:t>
                      </a:r>
                    </a:p>
                  </a:txBody>
                  <a:tcPr marL="4280" marR="4280" marT="42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rowSpan="6">
                  <a:txBody>
                    <a:bodyPr/>
                    <a:lstStyle/>
                    <a:p>
                      <a:pPr algn="ctr" fontAlgn="ctr"/>
                      <a:r>
                        <a:rPr lang="en-US" sz="1600" b="1" i="0" u="none" strike="noStrike">
                          <a:solidFill>
                            <a:srgbClr val="000000"/>
                          </a:solidFill>
                          <a:latin typeface="Times New Roman"/>
                        </a:rPr>
                        <a:t>SURGERY</a:t>
                      </a:r>
                    </a:p>
                  </a:txBody>
                  <a:tcPr marL="4280" marR="4280" marT="42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1800" b="0" i="0" u="none" strike="noStrike" dirty="0">
                          <a:solidFill>
                            <a:srgbClr val="000000"/>
                          </a:solidFill>
                          <a:latin typeface="Times New Roman"/>
                        </a:rPr>
                        <a:t>A</a:t>
                      </a:r>
                      <a:r>
                        <a:rPr lang="en-US" sz="1800" b="0" i="0" u="none" strike="noStrike" dirty="0" smtClean="0">
                          <a:solidFill>
                            <a:srgbClr val="000000"/>
                          </a:solidFill>
                          <a:latin typeface="Times New Roman"/>
                        </a:rPr>
                        <a:t>nesthetist </a:t>
                      </a:r>
                      <a:r>
                        <a:rPr lang="en-US" sz="1800" b="0" i="0" u="none" strike="noStrike" dirty="0">
                          <a:solidFill>
                            <a:srgbClr val="000000"/>
                          </a:solidFill>
                          <a:latin typeface="Times New Roman"/>
                        </a:rPr>
                        <a:t>record</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OT notes</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Pre-op checklist</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Post-op charting</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Surgical Safety Checklist</a:t>
                      </a:r>
                      <a:endParaRPr lang="en-US" sz="1800" b="0" i="0" u="none" strike="noStrike" dirty="0">
                        <a:solidFill>
                          <a:srgbClr val="000000"/>
                        </a:solidFill>
                        <a:latin typeface="Times New Roman"/>
                      </a:endParaRP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smtClean="0">
                          <a:solidFill>
                            <a:srgbClr val="000000"/>
                          </a:solidFill>
                          <a:latin typeface="Times New Roman"/>
                        </a:rPr>
                        <a:t>SSI Prevention</a:t>
                      </a:r>
                      <a:r>
                        <a:rPr lang="en-US" sz="1800" b="0" i="0" u="none" strike="noStrike" baseline="0" dirty="0" smtClean="0">
                          <a:solidFill>
                            <a:srgbClr val="000000"/>
                          </a:solidFill>
                          <a:latin typeface="Times New Roman"/>
                        </a:rPr>
                        <a:t> Bundle</a:t>
                      </a:r>
                      <a:endParaRPr lang="en-US" sz="1800" b="0" i="0" u="none" strike="noStrike" dirty="0">
                        <a:solidFill>
                          <a:srgbClr val="000000"/>
                        </a:solidFill>
                        <a:latin typeface="Times New Roman"/>
                      </a:endParaRP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94782">
                <a:tc rowSpan="8">
                  <a:txBody>
                    <a:bodyPr/>
                    <a:lstStyle/>
                    <a:p>
                      <a:pPr algn="ctr" fontAlgn="ctr"/>
                      <a:r>
                        <a:rPr lang="en-US" sz="1600" b="1" i="0" u="none" strike="noStrike" dirty="0">
                          <a:solidFill>
                            <a:srgbClr val="000000"/>
                          </a:solidFill>
                          <a:latin typeface="Times New Roman"/>
                        </a:rPr>
                        <a:t>CONSENTS</a:t>
                      </a:r>
                    </a:p>
                  </a:txBody>
                  <a:tcPr marL="4280" marR="4280" marT="42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7A89"/>
                    </a:solidFill>
                  </a:tcPr>
                </a:tc>
                <a:tc>
                  <a:txBody>
                    <a:bodyPr/>
                    <a:lstStyle/>
                    <a:p>
                      <a:pPr algn="l" fontAlgn="ctr"/>
                      <a:r>
                        <a:rPr lang="en-US" sz="1800" b="0" i="0" u="none" strike="noStrike" dirty="0">
                          <a:solidFill>
                            <a:srgbClr val="000000"/>
                          </a:solidFill>
                          <a:latin typeface="Times New Roman"/>
                        </a:rPr>
                        <a:t>Consent taken</a:t>
                      </a:r>
                    </a:p>
                  </a:txBody>
                  <a:tcPr marL="45720" marR="4572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General consent</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GC- named &amp; signed</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86359">
                <a:tc vMerge="1">
                  <a:txBody>
                    <a:bodyPr/>
                    <a:lstStyle/>
                    <a:p>
                      <a:endParaRPr lang="en-US"/>
                    </a:p>
                  </a:txBody>
                  <a:tcPr/>
                </a:tc>
                <a:tc>
                  <a:txBody>
                    <a:bodyPr/>
                    <a:lstStyle/>
                    <a:p>
                      <a:pPr algn="l" fontAlgn="ctr"/>
                      <a:r>
                        <a:rPr lang="en-US" sz="1800" b="0" i="0" u="none" strike="noStrike" dirty="0">
                          <a:solidFill>
                            <a:srgbClr val="000000"/>
                          </a:solidFill>
                          <a:latin typeface="Times New Roman"/>
                        </a:rPr>
                        <a:t>Anesthetist &amp; Surgeon consent</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Anesthetist sign &amp; name</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Surgeon sign &amp; name</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P</a:t>
                      </a:r>
                      <a:r>
                        <a:rPr lang="en-US" sz="1800" b="0" i="0" u="none" strike="noStrike" dirty="0" smtClean="0">
                          <a:solidFill>
                            <a:srgbClr val="000000"/>
                          </a:solidFill>
                          <a:latin typeface="Times New Roman"/>
                        </a:rPr>
                        <a:t>atient </a:t>
                      </a:r>
                      <a:r>
                        <a:rPr lang="en-US" sz="1800" b="0" i="0" u="none" strike="noStrike" dirty="0">
                          <a:solidFill>
                            <a:srgbClr val="000000"/>
                          </a:solidFill>
                          <a:latin typeface="Times New Roman"/>
                        </a:rPr>
                        <a:t>sign &amp; name</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94782">
                <a:tc vMerge="1">
                  <a:txBody>
                    <a:bodyPr/>
                    <a:lstStyle/>
                    <a:p>
                      <a:endParaRPr lang="en-US"/>
                    </a:p>
                  </a:txBody>
                  <a:tcPr/>
                </a:tc>
                <a:tc>
                  <a:txBody>
                    <a:bodyPr/>
                    <a:lstStyle/>
                    <a:p>
                      <a:pPr algn="l" fontAlgn="ctr"/>
                      <a:r>
                        <a:rPr lang="en-US" sz="1800" b="0" i="0" u="none" strike="noStrike" dirty="0">
                          <a:solidFill>
                            <a:srgbClr val="000000"/>
                          </a:solidFill>
                          <a:latin typeface="Times New Roman"/>
                        </a:rPr>
                        <a:t>Cardiology consent</a:t>
                      </a:r>
                    </a:p>
                  </a:txBody>
                  <a:tcPr marL="45720" marR="457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1143000"/>
          </a:xfrm>
        </p:spPr>
        <p:txBody>
          <a:bodyPr/>
          <a:lstStyle/>
          <a:p>
            <a:pPr algn="ctr"/>
            <a:r>
              <a:rPr lang="en-US" sz="4400" dirty="0" smtClean="0"/>
              <a:t>SAMPLE SIZE</a:t>
            </a:r>
            <a:endParaRPr lang="en-US" sz="4400" dirty="0"/>
          </a:p>
        </p:txBody>
      </p:sp>
      <p:sp>
        <p:nvSpPr>
          <p:cNvPr id="3" name="Content Placeholder 2"/>
          <p:cNvSpPr>
            <a:spLocks noGrp="1"/>
          </p:cNvSpPr>
          <p:nvPr>
            <p:ph idx="1"/>
          </p:nvPr>
        </p:nvSpPr>
        <p:spPr>
          <a:xfrm>
            <a:off x="914400" y="2438400"/>
            <a:ext cx="7693025" cy="3724275"/>
          </a:xfrm>
        </p:spPr>
        <p:txBody>
          <a:bodyPr/>
          <a:lstStyle/>
          <a:p>
            <a:pPr lvl="0"/>
            <a:r>
              <a:rPr lang="en-US" sz="2400" dirty="0" smtClean="0"/>
              <a:t>The active inpatient files were randomly selected in all inpatient areas including the wards and the critical care areas except the excluded areas.</a:t>
            </a:r>
          </a:p>
          <a:p>
            <a:pPr lvl="0"/>
            <a:r>
              <a:rPr lang="en-US" sz="2400" dirty="0" smtClean="0"/>
              <a:t>Patient files from different specialties were reviewed for the purpose of the study. </a:t>
            </a:r>
          </a:p>
          <a:p>
            <a:pPr lvl="0"/>
            <a:r>
              <a:rPr lang="en-US" sz="2400" dirty="0" smtClean="0"/>
              <a:t>Patient files of 575 admitted patents were reviewed on the basis of the predefined criteria. However the patient files for which all the variables could not be recorded or data with incomplete information were discarded. </a:t>
            </a:r>
            <a:endParaRPr lang="en-US" sz="2400" dirty="0"/>
          </a:p>
        </p:txBody>
      </p:sp>
      <p:sp>
        <p:nvSpPr>
          <p:cNvPr id="4" name="TextBox 3"/>
          <p:cNvSpPr txBox="1"/>
          <p:nvPr/>
        </p:nvSpPr>
        <p:spPr>
          <a:xfrm>
            <a:off x="1066800" y="6400800"/>
            <a:ext cx="4724400" cy="369332"/>
          </a:xfrm>
          <a:prstGeom prst="rect">
            <a:avLst/>
          </a:prstGeom>
          <a:solidFill>
            <a:srgbClr val="700038"/>
          </a:solidFill>
        </p:spPr>
        <p:txBody>
          <a:bodyPr wrap="square" rtlCol="0">
            <a:spAutoFit/>
          </a:bodyPr>
          <a:lstStyle/>
          <a:p>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1143000"/>
          </a:xfrm>
        </p:spPr>
        <p:txBody>
          <a:bodyPr/>
          <a:lstStyle/>
          <a:p>
            <a:r>
              <a:rPr lang="en-US" sz="4400" dirty="0" smtClean="0"/>
              <a:t> CONTD.</a:t>
            </a:r>
            <a:endParaRPr lang="en-US" sz="4400" dirty="0"/>
          </a:p>
        </p:txBody>
      </p:sp>
      <p:sp>
        <p:nvSpPr>
          <p:cNvPr id="3" name="Content Placeholder 2"/>
          <p:cNvSpPr>
            <a:spLocks noGrp="1"/>
          </p:cNvSpPr>
          <p:nvPr>
            <p:ph idx="1"/>
          </p:nvPr>
        </p:nvSpPr>
        <p:spPr/>
        <p:txBody>
          <a:bodyPr/>
          <a:lstStyle/>
          <a:p>
            <a:r>
              <a:rPr lang="en-US" sz="2400" dirty="0" smtClean="0"/>
              <a:t>So the data for 500 in-patient active files were analyzed for this study.</a:t>
            </a:r>
          </a:p>
          <a:p>
            <a:pPr lvl="0"/>
            <a:r>
              <a:rPr lang="en-US" sz="2400" dirty="0" smtClean="0"/>
              <a:t>For the initial phase of the study were no intervention were 300 patient files were reviewed.</a:t>
            </a:r>
          </a:p>
          <a:p>
            <a:pPr lvl="0"/>
            <a:r>
              <a:rPr lang="en-US" sz="2400" dirty="0" smtClean="0"/>
              <a:t> 200 patient files were reviewed in the post – intervention phase of the study.</a:t>
            </a:r>
          </a:p>
        </p:txBody>
      </p:sp>
      <p:sp>
        <p:nvSpPr>
          <p:cNvPr id="4" name="TextBox 3"/>
          <p:cNvSpPr txBox="1"/>
          <p:nvPr/>
        </p:nvSpPr>
        <p:spPr>
          <a:xfrm>
            <a:off x="990600" y="6400800"/>
            <a:ext cx="4876800" cy="369332"/>
          </a:xfrm>
          <a:prstGeom prst="rect">
            <a:avLst/>
          </a:prstGeom>
          <a:solidFill>
            <a:srgbClr val="700038"/>
          </a:solidFill>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PRE- INTERVENTIONAL </a:t>
            </a:r>
            <a:endParaRPr lang="en-US" sz="4400" dirty="0"/>
          </a:p>
        </p:txBody>
      </p:sp>
      <p:sp>
        <p:nvSpPr>
          <p:cNvPr id="3" name="Content Placeholder 2"/>
          <p:cNvSpPr>
            <a:spLocks noGrp="1"/>
          </p:cNvSpPr>
          <p:nvPr>
            <p:ph idx="1"/>
          </p:nvPr>
        </p:nvSpPr>
        <p:spPr/>
        <p:txBody>
          <a:bodyPr/>
          <a:lstStyle/>
          <a:p>
            <a:pPr lvl="0"/>
            <a:r>
              <a:rPr lang="en-US" dirty="0" smtClean="0"/>
              <a:t>300 active files from all in-patient departments of the hospital were          studied to find the major                           non-compliances towards NABH       standards in record keeping.</a:t>
            </a:r>
          </a:p>
          <a:p>
            <a:r>
              <a:rPr lang="en-US" dirty="0" smtClean="0"/>
              <a:t>Interventions were targeted towards            all stakeholders including the Doctors,          Staff Nurses, Dieticians and Front Desk Executives. </a:t>
            </a:r>
          </a:p>
          <a:p>
            <a:endParaRPr lang="en-US" dirty="0"/>
          </a:p>
        </p:txBody>
      </p:sp>
      <p:sp>
        <p:nvSpPr>
          <p:cNvPr id="5" name="TextBox 4"/>
          <p:cNvSpPr txBox="1"/>
          <p:nvPr/>
        </p:nvSpPr>
        <p:spPr>
          <a:xfrm>
            <a:off x="1066800" y="6324600"/>
            <a:ext cx="4876800" cy="369332"/>
          </a:xfrm>
          <a:prstGeom prst="rect">
            <a:avLst/>
          </a:prstGeom>
          <a:solidFill>
            <a:srgbClr val="6C0036"/>
          </a:solidFill>
        </p:spPr>
        <p:txBody>
          <a:bodyPr wrap="square" rtlCol="0">
            <a:spAutoFit/>
          </a:bodyPr>
          <a:lstStyle/>
          <a:p>
            <a:endParaRPr lang="en-US" dirty="0"/>
          </a:p>
        </p:txBody>
      </p:sp>
      <p:pic>
        <p:nvPicPr>
          <p:cNvPr id="2050" name="Picture 2"/>
          <p:cNvPicPr>
            <a:picLocks noChangeAspect="1" noChangeArrowheads="1"/>
          </p:cNvPicPr>
          <p:nvPr/>
        </p:nvPicPr>
        <p:blipFill>
          <a:blip r:embed="rId2" cstate="print"/>
          <a:srcRect l="14800" t="2709" r="26000" b="6650"/>
          <a:stretch>
            <a:fillRect/>
          </a:stretch>
        </p:blipFill>
        <p:spPr bwMode="auto">
          <a:xfrm>
            <a:off x="7315201" y="2362200"/>
            <a:ext cx="18288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1143000"/>
          </a:xfrm>
        </p:spPr>
        <p:txBody>
          <a:bodyPr/>
          <a:lstStyle/>
          <a:p>
            <a:pPr algn="ctr"/>
            <a:r>
              <a:rPr lang="en-US" sz="4400" dirty="0" smtClean="0"/>
              <a:t>POST – INTERVENTIONAL</a:t>
            </a:r>
            <a:endParaRPr lang="en-US" sz="4400" dirty="0"/>
          </a:p>
        </p:txBody>
      </p:sp>
      <p:sp>
        <p:nvSpPr>
          <p:cNvPr id="3" name="Content Placeholder 2"/>
          <p:cNvSpPr>
            <a:spLocks noGrp="1"/>
          </p:cNvSpPr>
          <p:nvPr>
            <p:ph idx="1"/>
          </p:nvPr>
        </p:nvSpPr>
        <p:spPr>
          <a:xfrm>
            <a:off x="838200" y="2286000"/>
            <a:ext cx="7693025" cy="3724275"/>
          </a:xfrm>
        </p:spPr>
        <p:txBody>
          <a:bodyPr/>
          <a:lstStyle/>
          <a:p>
            <a:r>
              <a:rPr lang="en-US" dirty="0" smtClean="0"/>
              <a:t>200 active files from all in-patient departments of the hospital were studied to find the difference in the non compliance rates and to find the impact of the interventions.</a:t>
            </a:r>
          </a:p>
          <a:p>
            <a:r>
              <a:rPr lang="en-US" dirty="0" smtClean="0"/>
              <a:t>Feedback on the current non-compliances and improvements of the same was provided at an open meeting where staff had a chance to ask questions and give suggestions.</a:t>
            </a:r>
          </a:p>
          <a:p>
            <a:pPr>
              <a:buNone/>
            </a:pPr>
            <a:endParaRPr lang="en-US" dirty="0"/>
          </a:p>
        </p:txBody>
      </p:sp>
      <p:sp>
        <p:nvSpPr>
          <p:cNvPr id="4" name="TextBox 3"/>
          <p:cNvSpPr txBox="1"/>
          <p:nvPr/>
        </p:nvSpPr>
        <p:spPr>
          <a:xfrm>
            <a:off x="1066800" y="6324600"/>
            <a:ext cx="4724400" cy="369332"/>
          </a:xfrm>
          <a:prstGeom prst="rect">
            <a:avLst/>
          </a:prstGeom>
          <a:solidFill>
            <a:srgbClr val="6C0036"/>
          </a:solidFill>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INTERVENTIONS</a:t>
            </a:r>
            <a:endParaRPr lang="en-US" sz="4800" dirty="0"/>
          </a:p>
        </p:txBody>
      </p:sp>
      <p:sp>
        <p:nvSpPr>
          <p:cNvPr id="3" name="Content Placeholder 2"/>
          <p:cNvSpPr>
            <a:spLocks noGrp="1"/>
          </p:cNvSpPr>
          <p:nvPr>
            <p:ph idx="1"/>
          </p:nvPr>
        </p:nvSpPr>
        <p:spPr>
          <a:xfrm>
            <a:off x="838200" y="2590800"/>
            <a:ext cx="7693025" cy="4267200"/>
          </a:xfrm>
        </p:spPr>
        <p:txBody>
          <a:bodyPr/>
          <a:lstStyle/>
          <a:p>
            <a:pPr lvl="0"/>
            <a:r>
              <a:rPr lang="en-US" sz="2400" dirty="0" smtClean="0"/>
              <a:t>Informal interviews with higher authorities which includes Medical Superintendents, Deputy Medical Superintendents and Nursing Superintendents.</a:t>
            </a:r>
          </a:p>
          <a:p>
            <a:pPr lvl="0"/>
            <a:r>
              <a:rPr lang="en-US" sz="2400" dirty="0" smtClean="0"/>
              <a:t>On-site counseling sessions for the old staff </a:t>
            </a:r>
          </a:p>
          <a:p>
            <a:pPr lvl="0"/>
            <a:r>
              <a:rPr lang="en-US" sz="2400" dirty="0" smtClean="0"/>
              <a:t>Training sessions for the new staff</a:t>
            </a:r>
          </a:p>
          <a:p>
            <a:pPr lvl="0"/>
            <a:r>
              <a:rPr lang="en-US" sz="2400" dirty="0" smtClean="0"/>
              <a:t>Regular feedbacks to respective floor administrators and sister in-charges regarding the level of non-compliances</a:t>
            </a:r>
          </a:p>
          <a:p>
            <a:pPr lvl="0"/>
            <a:r>
              <a:rPr lang="en-US" sz="2400" dirty="0" smtClean="0"/>
              <a:t>Open meetings with all stakeholders.</a:t>
            </a:r>
            <a:endParaRPr lang="en-US" dirty="0" smtClean="0"/>
          </a:p>
        </p:txBody>
      </p:sp>
      <p:sp>
        <p:nvSpPr>
          <p:cNvPr id="4" name="TextBox 3"/>
          <p:cNvSpPr txBox="1"/>
          <p:nvPr/>
        </p:nvSpPr>
        <p:spPr>
          <a:xfrm>
            <a:off x="1066800" y="6400800"/>
            <a:ext cx="4800600" cy="369332"/>
          </a:xfrm>
          <a:prstGeom prst="rect">
            <a:avLst/>
          </a:prstGeom>
          <a:solidFill>
            <a:srgbClr val="6C0036"/>
          </a:solidFill>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81400"/>
            <a:ext cx="3733800" cy="2057400"/>
          </a:xfrm>
        </p:spPr>
        <p:txBody>
          <a:bodyPr/>
          <a:lstStyle/>
          <a:p>
            <a:pPr algn="ctr"/>
            <a:r>
              <a:rPr lang="en-US" sz="5400" dirty="0" smtClean="0">
                <a:solidFill>
                  <a:srgbClr val="FFC000"/>
                </a:solidFill>
              </a:rPr>
              <a:t>RESULTS</a:t>
            </a:r>
            <a:br>
              <a:rPr lang="en-US" sz="5400" dirty="0" smtClean="0">
                <a:solidFill>
                  <a:srgbClr val="FFC000"/>
                </a:solidFill>
              </a:rPr>
            </a:br>
            <a:r>
              <a:rPr lang="en-US" sz="5400" dirty="0" smtClean="0">
                <a:solidFill>
                  <a:srgbClr val="FFC000"/>
                </a:solidFill>
              </a:rPr>
              <a:t>AND</a:t>
            </a:r>
            <a:br>
              <a:rPr lang="en-US" sz="5400" dirty="0" smtClean="0">
                <a:solidFill>
                  <a:srgbClr val="FFC000"/>
                </a:solidFill>
              </a:rPr>
            </a:br>
            <a:r>
              <a:rPr lang="en-US" sz="5400" dirty="0" smtClean="0">
                <a:solidFill>
                  <a:srgbClr val="FFC000"/>
                </a:solidFill>
              </a:rPr>
              <a:t>FINDINGS</a:t>
            </a:r>
            <a:endParaRPr lang="en-US" sz="5400" dirty="0">
              <a:solidFill>
                <a:srgbClr val="FFC000"/>
              </a:solidFill>
            </a:endParaRPr>
          </a:p>
        </p:txBody>
      </p:sp>
      <p:sp>
        <p:nvSpPr>
          <p:cNvPr id="3" name="Content Placeholder 2"/>
          <p:cNvSpPr>
            <a:spLocks noGrp="1"/>
          </p:cNvSpPr>
          <p:nvPr>
            <p:ph idx="1"/>
          </p:nvPr>
        </p:nvSpPr>
        <p:spPr>
          <a:xfrm>
            <a:off x="990600" y="6324600"/>
            <a:ext cx="4800600" cy="304800"/>
          </a:xfrm>
          <a:solidFill>
            <a:srgbClr val="700038"/>
          </a:solidFill>
        </p:spPr>
        <p:txBody>
          <a:bodyPr/>
          <a:lstStyle/>
          <a:p>
            <a:pPr>
              <a:buNone/>
            </a:pPr>
            <a:r>
              <a:rPr lang="en-US" dirty="0" smtClean="0"/>
              <a:t> </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4800600" y="381000"/>
            <a:ext cx="3891225" cy="6081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TOPIC</a:t>
            </a:r>
            <a:endParaRPr lang="en-US" sz="4800" dirty="0"/>
          </a:p>
        </p:txBody>
      </p:sp>
      <p:sp>
        <p:nvSpPr>
          <p:cNvPr id="3" name="Content Placeholder 2"/>
          <p:cNvSpPr>
            <a:spLocks noGrp="1"/>
          </p:cNvSpPr>
          <p:nvPr>
            <p:ph idx="1"/>
          </p:nvPr>
        </p:nvSpPr>
        <p:spPr>
          <a:xfrm>
            <a:off x="838200" y="2438400"/>
            <a:ext cx="7693025" cy="3724275"/>
          </a:xfrm>
        </p:spPr>
        <p:txBody>
          <a:bodyPr/>
          <a:lstStyle/>
          <a:p>
            <a:pPr>
              <a:buNone/>
            </a:pPr>
            <a:r>
              <a:rPr lang="en-IN" sz="3200" dirty="0" smtClean="0"/>
              <a:t>   </a:t>
            </a:r>
          </a:p>
          <a:p>
            <a:pPr>
              <a:buNone/>
            </a:pPr>
            <a:r>
              <a:rPr lang="en-IN" sz="3200" dirty="0" smtClean="0"/>
              <a:t>  “Enhancing the documentation compliance towards NABH standards for inpatient record keeping in a tertiary care multispecialty hospital”</a:t>
            </a:r>
            <a:endParaRPr lang="en-US" sz="3200" dirty="0"/>
          </a:p>
        </p:txBody>
      </p:sp>
      <p:sp>
        <p:nvSpPr>
          <p:cNvPr id="4" name="TextBox 3"/>
          <p:cNvSpPr txBox="1"/>
          <p:nvPr/>
        </p:nvSpPr>
        <p:spPr>
          <a:xfrm>
            <a:off x="1066800" y="6400800"/>
            <a:ext cx="4800600" cy="369332"/>
          </a:xfrm>
          <a:prstGeom prst="rect">
            <a:avLst/>
          </a:prstGeom>
          <a:solidFill>
            <a:srgbClr val="6C0036"/>
          </a:solidFill>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TextBox 3"/>
          <p:cNvSpPr txBox="1"/>
          <p:nvPr/>
        </p:nvSpPr>
        <p:spPr>
          <a:xfrm>
            <a:off x="1066800" y="6400800"/>
            <a:ext cx="4800600" cy="369332"/>
          </a:xfrm>
          <a:prstGeom prst="rect">
            <a:avLst/>
          </a:prstGeom>
          <a:solidFill>
            <a:srgbClr val="700038"/>
          </a:solidFill>
        </p:spPr>
        <p:txBody>
          <a:bodyPr wrap="square" rtlCol="0">
            <a:spAutoFit/>
          </a:bodyPr>
          <a:lstStyle/>
          <a:p>
            <a:endParaRPr lang="en-US" dirty="0"/>
          </a:p>
        </p:txBody>
      </p:sp>
      <p:graphicFrame>
        <p:nvGraphicFramePr>
          <p:cNvPr id="8" name="Content Placeholder 4"/>
          <p:cNvGraphicFramePr>
            <a:graphicFrameLocks/>
          </p:cNvGraphicFramePr>
          <p:nvPr/>
        </p:nvGraphicFramePr>
        <p:xfrm>
          <a:off x="228600" y="228600"/>
          <a:ext cx="8610600"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graphicFrame>
        <p:nvGraphicFramePr>
          <p:cNvPr id="7" name="Chart 6"/>
          <p:cNvGraphicFramePr/>
          <p:nvPr/>
        </p:nvGraphicFramePr>
        <p:xfrm>
          <a:off x="228600" y="228600"/>
          <a:ext cx="8686800"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endParaRPr lang="en-US" dirty="0"/>
          </a:p>
        </p:txBody>
      </p:sp>
      <p:graphicFrame>
        <p:nvGraphicFramePr>
          <p:cNvPr id="5" name="Chart 4"/>
          <p:cNvGraphicFramePr/>
          <p:nvPr/>
        </p:nvGraphicFramePr>
        <p:xfrm>
          <a:off x="228600" y="304800"/>
          <a:ext cx="8686800" cy="6324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endParaRPr lang="en-US" dirty="0"/>
          </a:p>
        </p:txBody>
      </p:sp>
      <p:graphicFrame>
        <p:nvGraphicFramePr>
          <p:cNvPr id="4" name="Chart 3"/>
          <p:cNvGraphicFramePr/>
          <p:nvPr/>
        </p:nvGraphicFramePr>
        <p:xfrm>
          <a:off x="228600" y="304800"/>
          <a:ext cx="8686800" cy="63245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endParaRPr lang="en-US" dirty="0"/>
          </a:p>
        </p:txBody>
      </p:sp>
      <p:graphicFrame>
        <p:nvGraphicFramePr>
          <p:cNvPr id="4" name="Chart 3"/>
          <p:cNvGraphicFramePr/>
          <p:nvPr/>
        </p:nvGraphicFramePr>
        <p:xfrm>
          <a:off x="228600" y="228601"/>
          <a:ext cx="8686800"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1143000"/>
          </a:xfrm>
        </p:spPr>
        <p:txBody>
          <a:bodyPr/>
          <a:lstStyle/>
          <a:p>
            <a:pPr algn="ctr"/>
            <a:r>
              <a:rPr lang="en-US" sz="4400" dirty="0" smtClean="0"/>
              <a:t>RECOMMENDATION</a:t>
            </a:r>
            <a:endParaRPr lang="en-US" sz="4400" dirty="0"/>
          </a:p>
        </p:txBody>
      </p:sp>
      <p:sp>
        <p:nvSpPr>
          <p:cNvPr id="3" name="Content Placeholder 2"/>
          <p:cNvSpPr>
            <a:spLocks noGrp="1"/>
          </p:cNvSpPr>
          <p:nvPr>
            <p:ph idx="1"/>
          </p:nvPr>
        </p:nvSpPr>
        <p:spPr/>
        <p:txBody>
          <a:bodyPr/>
          <a:lstStyle/>
          <a:p>
            <a:pPr lvl="0">
              <a:buNone/>
            </a:pPr>
            <a:r>
              <a:rPr lang="en-US" sz="2000" dirty="0" smtClean="0"/>
              <a:t>1. Increased Reliance on technology: </a:t>
            </a:r>
          </a:p>
          <a:p>
            <a:pPr lvl="0"/>
            <a:r>
              <a:rPr lang="en-US" sz="2000" dirty="0" smtClean="0"/>
              <a:t>The Doctors and Nurses should be provided a click in the H.I.M.S. so that at the time of initial assessment they can punch at date and time of initial assessment is recorded.</a:t>
            </a:r>
          </a:p>
          <a:p>
            <a:pPr lvl="0"/>
            <a:r>
              <a:rPr lang="en-US" sz="2000" dirty="0" smtClean="0"/>
              <a:t>When the Doctors orders and Prescriptions are entered in the H.I.M.S, it will automatically enter the date and time of the noting of the progress notes. </a:t>
            </a:r>
          </a:p>
          <a:p>
            <a:pPr lvl="0"/>
            <a:r>
              <a:rPr lang="en-US" sz="2000" dirty="0" smtClean="0"/>
              <a:t>Every Doctor can have a unique Identity similar to email address with a password, so that the identity of the doctor gets automatically recorded when the progress notes and daily orders are given. </a:t>
            </a:r>
          </a:p>
        </p:txBody>
      </p:sp>
      <p:sp>
        <p:nvSpPr>
          <p:cNvPr id="4" name="TextBox 3"/>
          <p:cNvSpPr txBox="1"/>
          <p:nvPr/>
        </p:nvSpPr>
        <p:spPr>
          <a:xfrm>
            <a:off x="1066800" y="6400800"/>
            <a:ext cx="4724400" cy="369332"/>
          </a:xfrm>
          <a:prstGeom prst="rect">
            <a:avLst/>
          </a:prstGeom>
          <a:solidFill>
            <a:srgbClr val="700038"/>
          </a:solidFill>
        </p:spPr>
        <p:txBody>
          <a:bodyPr wrap="square" rtlCol="0">
            <a:spAutoFit/>
          </a:bodyPr>
          <a:lstStyle/>
          <a:p>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CONTD.</a:t>
            </a:r>
            <a:endParaRPr lang="en-US" sz="4400" dirty="0"/>
          </a:p>
        </p:txBody>
      </p:sp>
      <p:sp>
        <p:nvSpPr>
          <p:cNvPr id="3" name="Content Placeholder 2"/>
          <p:cNvSpPr>
            <a:spLocks noGrp="1"/>
          </p:cNvSpPr>
          <p:nvPr>
            <p:ph idx="1"/>
          </p:nvPr>
        </p:nvSpPr>
        <p:spPr>
          <a:xfrm>
            <a:off x="762000" y="2286000"/>
            <a:ext cx="8153400" cy="4038600"/>
          </a:xfrm>
        </p:spPr>
        <p:txBody>
          <a:bodyPr/>
          <a:lstStyle/>
          <a:p>
            <a:pPr lvl="0"/>
            <a:r>
              <a:rPr lang="en-US" sz="2000" dirty="0" smtClean="0"/>
              <a:t>A computerized system of daily orders will also minimize medication errors because of illegible handwriting. </a:t>
            </a:r>
          </a:p>
          <a:p>
            <a:pPr lvl="0"/>
            <a:r>
              <a:rPr lang="en-US" sz="2000" dirty="0" smtClean="0"/>
              <a:t>The system can be developed to sound a alarm if two mutually interacting medicine are prescribed to the same patient or a medicine which does not suit the particular patient is given to him. </a:t>
            </a:r>
          </a:p>
          <a:p>
            <a:pPr lvl="0"/>
            <a:r>
              <a:rPr lang="en-US" sz="2000" dirty="0" smtClean="0"/>
              <a:t>A System of electronic daily record keeping will also cut costs in the form of manpower and space required to maintain the records after the patient is discharged. </a:t>
            </a:r>
          </a:p>
          <a:p>
            <a:pPr lvl="0">
              <a:buNone/>
            </a:pPr>
            <a:r>
              <a:rPr lang="en-US" sz="2000" dirty="0" smtClean="0"/>
              <a:t>2. A regular monthly check of random small but fixed number of in-patient case files , followed by a token of appreciation for the unit found keeping the files properly , can encourage proper keeping of records and regular feedback sent to the non compliance.</a:t>
            </a:r>
          </a:p>
          <a:p>
            <a:pPr lvl="0">
              <a:buNone/>
            </a:pPr>
            <a:endParaRPr lang="en-US" sz="2000" dirty="0" smtClean="0"/>
          </a:p>
        </p:txBody>
      </p:sp>
      <p:sp>
        <p:nvSpPr>
          <p:cNvPr id="4" name="TextBox 3"/>
          <p:cNvSpPr txBox="1"/>
          <p:nvPr/>
        </p:nvSpPr>
        <p:spPr>
          <a:xfrm>
            <a:off x="990600" y="6324600"/>
            <a:ext cx="4800600" cy="369332"/>
          </a:xfrm>
          <a:prstGeom prst="rect">
            <a:avLst/>
          </a:prstGeom>
          <a:solidFill>
            <a:srgbClr val="700038"/>
          </a:solidFill>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1143000"/>
          </a:xfrm>
        </p:spPr>
        <p:txBody>
          <a:bodyPr/>
          <a:lstStyle/>
          <a:p>
            <a:pPr algn="ctr"/>
            <a:r>
              <a:rPr lang="en-US" sz="4400" dirty="0" smtClean="0"/>
              <a:t>CONCLUSION</a:t>
            </a:r>
            <a:endParaRPr lang="en-US" sz="4400" dirty="0"/>
          </a:p>
        </p:txBody>
      </p:sp>
      <p:sp>
        <p:nvSpPr>
          <p:cNvPr id="3" name="Content Placeholder 2"/>
          <p:cNvSpPr>
            <a:spLocks noGrp="1"/>
          </p:cNvSpPr>
          <p:nvPr>
            <p:ph idx="1"/>
          </p:nvPr>
        </p:nvSpPr>
        <p:spPr>
          <a:xfrm>
            <a:off x="762000" y="2362200"/>
            <a:ext cx="8153400" cy="3724275"/>
          </a:xfrm>
        </p:spPr>
        <p:txBody>
          <a:bodyPr/>
          <a:lstStyle/>
          <a:p>
            <a:r>
              <a:rPr lang="en-US" sz="2400" dirty="0" smtClean="0"/>
              <a:t>Consistent and complete documentation in the medical record is an essential component of quality patient care. A joint effort from all the people involved in patient care is necessary for improvements in compliances of in-patient record keeping as per NABH standards. </a:t>
            </a:r>
          </a:p>
          <a:p>
            <a:r>
              <a:rPr lang="en-US" sz="2400" dirty="0" smtClean="0"/>
              <a:t>This study concludes the need for training, ongoing education, cooperation among stakeholders in reforming documentation compliances.</a:t>
            </a:r>
          </a:p>
          <a:p>
            <a:r>
              <a:rPr lang="en-US" sz="2400" dirty="0" smtClean="0"/>
              <a:t>Further a constant supervision with the help of checklist can help in maintaining the requisite standards.</a:t>
            </a:r>
          </a:p>
          <a:p>
            <a:pPr>
              <a:buNone/>
            </a:pPr>
            <a:endParaRPr lang="en-US" sz="2400" dirty="0"/>
          </a:p>
        </p:txBody>
      </p:sp>
      <p:sp>
        <p:nvSpPr>
          <p:cNvPr id="4" name="TextBox 3"/>
          <p:cNvSpPr txBox="1"/>
          <p:nvPr/>
        </p:nvSpPr>
        <p:spPr>
          <a:xfrm>
            <a:off x="1066800" y="6400800"/>
            <a:ext cx="4724400" cy="369332"/>
          </a:xfrm>
          <a:prstGeom prst="rect">
            <a:avLst/>
          </a:prstGeom>
          <a:solidFill>
            <a:srgbClr val="700038"/>
          </a:solidFill>
        </p:spPr>
        <p:txBody>
          <a:bodyPr wrap="square" rtlCol="0">
            <a:spAutoFit/>
          </a:bodyPr>
          <a:lstStyle/>
          <a:p>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icture1.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1143000"/>
          </a:xfrm>
        </p:spPr>
        <p:txBody>
          <a:bodyPr/>
          <a:lstStyle/>
          <a:p>
            <a:pPr algn="ctr"/>
            <a:r>
              <a:rPr lang="en-US" sz="4800" dirty="0" smtClean="0"/>
              <a:t>MEDICAL RECORD</a:t>
            </a:r>
            <a:endParaRPr lang="en-US" sz="4800" dirty="0"/>
          </a:p>
        </p:txBody>
      </p:sp>
      <p:sp>
        <p:nvSpPr>
          <p:cNvPr id="3" name="Content Placeholder 2"/>
          <p:cNvSpPr>
            <a:spLocks noGrp="1"/>
          </p:cNvSpPr>
          <p:nvPr>
            <p:ph idx="1"/>
          </p:nvPr>
        </p:nvSpPr>
        <p:spPr/>
        <p:txBody>
          <a:bodyPr/>
          <a:lstStyle/>
          <a:p>
            <a:pPr>
              <a:buNone/>
            </a:pPr>
            <a:r>
              <a:rPr lang="en-US" dirty="0" smtClean="0"/>
              <a:t>   Medical record is a systematic documentation of a patient’s personal and social data, history of his or her ailment, clinical findings, investigations, diagnosis, treatment given, and an account of follow-up and final outcome.</a:t>
            </a:r>
          </a:p>
          <a:p>
            <a:pPr>
              <a:buNone/>
            </a:pPr>
            <a:endParaRPr lang="en-US" dirty="0"/>
          </a:p>
        </p:txBody>
      </p:sp>
      <p:sp>
        <p:nvSpPr>
          <p:cNvPr id="4" name="TextBox 3"/>
          <p:cNvSpPr txBox="1"/>
          <p:nvPr/>
        </p:nvSpPr>
        <p:spPr>
          <a:xfrm>
            <a:off x="990600" y="6324600"/>
            <a:ext cx="4876800" cy="381000"/>
          </a:xfrm>
          <a:prstGeom prst="rect">
            <a:avLst/>
          </a:prstGeom>
          <a:solidFill>
            <a:srgbClr val="6C0036"/>
          </a:solidFill>
        </p:spPr>
        <p:txBody>
          <a:bodyPr wrap="square" rtlCol="0">
            <a:spAutoFit/>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19800" y="4648200"/>
            <a:ext cx="2905125" cy="19946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1143000"/>
          </a:xfrm>
        </p:spPr>
        <p:txBody>
          <a:bodyPr/>
          <a:lstStyle/>
          <a:p>
            <a:pPr algn="ctr"/>
            <a:r>
              <a:rPr lang="en-US" sz="4400" dirty="0" smtClean="0"/>
              <a:t>RATIONALE</a:t>
            </a:r>
            <a:endParaRPr lang="en-US" sz="4400" dirty="0"/>
          </a:p>
        </p:txBody>
      </p:sp>
      <p:sp>
        <p:nvSpPr>
          <p:cNvPr id="3" name="Content Placeholder 2"/>
          <p:cNvSpPr>
            <a:spLocks noGrp="1"/>
          </p:cNvSpPr>
          <p:nvPr>
            <p:ph idx="1"/>
          </p:nvPr>
        </p:nvSpPr>
        <p:spPr/>
        <p:txBody>
          <a:bodyPr/>
          <a:lstStyle/>
          <a:p>
            <a:pPr>
              <a:buNone/>
            </a:pPr>
            <a:r>
              <a:rPr lang="en-US" sz="3200" dirty="0" smtClean="0"/>
              <a:t>   The rationale for the study stemmed from a need of continuous quality improvement for inpatient record keeping by the organization</a:t>
            </a:r>
            <a:r>
              <a:rPr lang="en-US" dirty="0" smtClean="0"/>
              <a:t>.</a:t>
            </a:r>
          </a:p>
        </p:txBody>
      </p:sp>
      <p:sp>
        <p:nvSpPr>
          <p:cNvPr id="4" name="TextBox 3"/>
          <p:cNvSpPr txBox="1"/>
          <p:nvPr/>
        </p:nvSpPr>
        <p:spPr>
          <a:xfrm>
            <a:off x="990600" y="6400800"/>
            <a:ext cx="4800600" cy="369332"/>
          </a:xfrm>
          <a:prstGeom prst="rect">
            <a:avLst/>
          </a:prstGeom>
          <a:solidFill>
            <a:srgbClr val="6C0036"/>
          </a:solidFill>
        </p:spPr>
        <p:txBody>
          <a:bodyPr wrap="square" rtlCol="0">
            <a:spAutoFit/>
          </a:bodyPr>
          <a:lstStyle/>
          <a:p>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1143000"/>
          </a:xfrm>
        </p:spPr>
        <p:txBody>
          <a:bodyPr/>
          <a:lstStyle/>
          <a:p>
            <a:pPr algn="ctr"/>
            <a:r>
              <a:rPr lang="en-US" sz="4800" dirty="0" smtClean="0"/>
              <a:t>AIM</a:t>
            </a:r>
            <a:endParaRPr lang="en-US" sz="4800" dirty="0"/>
          </a:p>
        </p:txBody>
      </p:sp>
      <p:sp>
        <p:nvSpPr>
          <p:cNvPr id="3" name="Content Placeholder 2"/>
          <p:cNvSpPr>
            <a:spLocks noGrp="1"/>
          </p:cNvSpPr>
          <p:nvPr>
            <p:ph idx="1"/>
          </p:nvPr>
        </p:nvSpPr>
        <p:spPr>
          <a:xfrm>
            <a:off x="838200" y="2514600"/>
            <a:ext cx="7693025" cy="3724275"/>
          </a:xfrm>
        </p:spPr>
        <p:txBody>
          <a:bodyPr/>
          <a:lstStyle/>
          <a:p>
            <a:r>
              <a:rPr lang="en-IN" dirty="0" smtClean="0"/>
              <a:t>Enhancing the documentation compliance towards NABH standards for inpatient record keeping.</a:t>
            </a:r>
            <a:endParaRPr lang="en-US" dirty="0"/>
          </a:p>
        </p:txBody>
      </p:sp>
      <p:sp>
        <p:nvSpPr>
          <p:cNvPr id="4" name="TextBox 3"/>
          <p:cNvSpPr txBox="1"/>
          <p:nvPr/>
        </p:nvSpPr>
        <p:spPr>
          <a:xfrm>
            <a:off x="990600" y="6400800"/>
            <a:ext cx="4876800" cy="369332"/>
          </a:xfrm>
          <a:prstGeom prst="rect">
            <a:avLst/>
          </a:prstGeom>
          <a:solidFill>
            <a:srgbClr val="6C0036"/>
          </a:solidFill>
        </p:spPr>
        <p:txBody>
          <a:bodyPr wrap="square" rtlCol="0">
            <a:spAutoFit/>
          </a:bodyPr>
          <a:lstStyle/>
          <a:p>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OBJECTIVES</a:t>
            </a:r>
            <a:endParaRPr lang="en-US" sz="4800" dirty="0"/>
          </a:p>
        </p:txBody>
      </p:sp>
      <p:sp>
        <p:nvSpPr>
          <p:cNvPr id="3" name="Content Placeholder 2"/>
          <p:cNvSpPr>
            <a:spLocks noGrp="1"/>
          </p:cNvSpPr>
          <p:nvPr>
            <p:ph idx="1"/>
          </p:nvPr>
        </p:nvSpPr>
        <p:spPr/>
        <p:txBody>
          <a:bodyPr/>
          <a:lstStyle/>
          <a:p>
            <a:pPr lvl="0"/>
            <a:r>
              <a:rPr lang="en-US" dirty="0" smtClean="0"/>
              <a:t>To find the adherence by different departments in Sri </a:t>
            </a:r>
            <a:r>
              <a:rPr lang="en-US" dirty="0" err="1" smtClean="0"/>
              <a:t>Balaji</a:t>
            </a:r>
            <a:r>
              <a:rPr lang="en-US" dirty="0" smtClean="0"/>
              <a:t> Action Medical Institute, of the standards laid down by N.A.B.H regarding the inpatient medical records.</a:t>
            </a:r>
          </a:p>
          <a:p>
            <a:pPr lvl="0"/>
            <a:r>
              <a:rPr lang="en-US" dirty="0" smtClean="0"/>
              <a:t>To enhance the compliance towards documentation.</a:t>
            </a:r>
          </a:p>
        </p:txBody>
      </p:sp>
      <p:sp>
        <p:nvSpPr>
          <p:cNvPr id="4" name="TextBox 3"/>
          <p:cNvSpPr txBox="1"/>
          <p:nvPr/>
        </p:nvSpPr>
        <p:spPr>
          <a:xfrm>
            <a:off x="1066800" y="6324600"/>
            <a:ext cx="4724400" cy="381000"/>
          </a:xfrm>
          <a:prstGeom prst="rect">
            <a:avLst/>
          </a:prstGeom>
          <a:solidFill>
            <a:srgbClr val="6C0036"/>
          </a:solidFill>
        </p:spPr>
        <p:txBody>
          <a:bodyPr wrap="square" rtlCol="0">
            <a:spAutoFit/>
          </a:bodyPr>
          <a:lstStyle/>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6781800" y="5029200"/>
            <a:ext cx="2189892"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METHODOLOGY</a:t>
            </a:r>
            <a:endParaRPr lang="en-US" sz="4800" dirty="0"/>
          </a:p>
        </p:txBody>
      </p:sp>
      <p:sp>
        <p:nvSpPr>
          <p:cNvPr id="3" name="Content Placeholder 2"/>
          <p:cNvSpPr>
            <a:spLocks noGrp="1"/>
          </p:cNvSpPr>
          <p:nvPr>
            <p:ph idx="1"/>
          </p:nvPr>
        </p:nvSpPr>
        <p:spPr>
          <a:xfrm>
            <a:off x="838200" y="2286000"/>
            <a:ext cx="7693025" cy="3800475"/>
          </a:xfrm>
        </p:spPr>
        <p:txBody>
          <a:bodyPr/>
          <a:lstStyle/>
          <a:p>
            <a:pPr>
              <a:buNone/>
            </a:pPr>
            <a:r>
              <a:rPr lang="en-US" u="sng" dirty="0" smtClean="0"/>
              <a:t>Research Design</a:t>
            </a:r>
            <a:r>
              <a:rPr lang="en-US" dirty="0" smtClean="0"/>
              <a:t>: Interventional Study</a:t>
            </a:r>
          </a:p>
          <a:p>
            <a:pPr>
              <a:buNone/>
            </a:pPr>
            <a:r>
              <a:rPr lang="en-US" dirty="0" smtClean="0"/>
              <a:t>   Criteria were chosen according to NABH standards and a checklist was prepared.</a:t>
            </a:r>
          </a:p>
          <a:p>
            <a:pPr>
              <a:buNone/>
            </a:pPr>
            <a:endParaRPr lang="en-US" dirty="0" smtClean="0"/>
          </a:p>
          <a:p>
            <a:pPr>
              <a:buNone/>
            </a:pPr>
            <a:r>
              <a:rPr lang="en-US" dirty="0" smtClean="0"/>
              <a:t>The study was divided into two phases:</a:t>
            </a:r>
            <a:endParaRPr lang="en-US" sz="3200" dirty="0" smtClean="0"/>
          </a:p>
          <a:p>
            <a:pPr marL="514350" indent="-514350">
              <a:buAutoNum type="arabicPeriod"/>
            </a:pPr>
            <a:r>
              <a:rPr lang="en-US" dirty="0" smtClean="0"/>
              <a:t>Pre - Interventional </a:t>
            </a:r>
          </a:p>
          <a:p>
            <a:pPr marL="514350" indent="-514350">
              <a:buAutoNum type="arabicPeriod"/>
            </a:pPr>
            <a:r>
              <a:rPr lang="en-US" dirty="0" smtClean="0"/>
              <a:t>Post - Interventional</a:t>
            </a:r>
          </a:p>
        </p:txBody>
      </p:sp>
      <p:sp>
        <p:nvSpPr>
          <p:cNvPr id="4" name="TextBox 3"/>
          <p:cNvSpPr txBox="1"/>
          <p:nvPr/>
        </p:nvSpPr>
        <p:spPr>
          <a:xfrm>
            <a:off x="990600" y="6400800"/>
            <a:ext cx="4876800" cy="369332"/>
          </a:xfrm>
          <a:prstGeom prst="rect">
            <a:avLst/>
          </a:prstGeom>
          <a:solidFill>
            <a:srgbClr val="6C0036"/>
          </a:solidFill>
        </p:spPr>
        <p:txBody>
          <a:bodyPr wrap="square" rtlCol="0">
            <a:spAutoFit/>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991350" y="4918484"/>
            <a:ext cx="2152650" cy="19395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INCLUSION CRITERIA</a:t>
            </a:r>
            <a:endParaRPr lang="en-US" sz="4400" dirty="0"/>
          </a:p>
        </p:txBody>
      </p:sp>
      <p:sp>
        <p:nvSpPr>
          <p:cNvPr id="3" name="Content Placeholder 2"/>
          <p:cNvSpPr>
            <a:spLocks noGrp="1"/>
          </p:cNvSpPr>
          <p:nvPr>
            <p:ph idx="1"/>
          </p:nvPr>
        </p:nvSpPr>
        <p:spPr/>
        <p:txBody>
          <a:bodyPr/>
          <a:lstStyle/>
          <a:p>
            <a:pPr>
              <a:buNone/>
            </a:pPr>
            <a:r>
              <a:rPr lang="en-US" b="1" dirty="0" smtClean="0"/>
              <a:t>    </a:t>
            </a:r>
          </a:p>
          <a:p>
            <a:pPr>
              <a:buNone/>
            </a:pPr>
            <a:r>
              <a:rPr lang="en-US" sz="3200" b="1" dirty="0" smtClean="0"/>
              <a:t>   </a:t>
            </a:r>
            <a:r>
              <a:rPr lang="en-US" sz="3200" dirty="0" smtClean="0"/>
              <a:t>Active case records of patients in all the inpatient areas of the hospital.</a:t>
            </a:r>
            <a:endParaRPr lang="en-US" dirty="0" smtClean="0"/>
          </a:p>
          <a:p>
            <a:pPr>
              <a:buNone/>
            </a:pPr>
            <a:endParaRPr lang="en-US" dirty="0"/>
          </a:p>
        </p:txBody>
      </p:sp>
      <p:sp>
        <p:nvSpPr>
          <p:cNvPr id="4" name="TextBox 3"/>
          <p:cNvSpPr txBox="1"/>
          <p:nvPr/>
        </p:nvSpPr>
        <p:spPr>
          <a:xfrm>
            <a:off x="990600" y="6400800"/>
            <a:ext cx="4876800" cy="369332"/>
          </a:xfrm>
          <a:prstGeom prst="rect">
            <a:avLst/>
          </a:prstGeom>
          <a:solidFill>
            <a:srgbClr val="6C0036"/>
          </a:solidFill>
        </p:spPr>
        <p:txBody>
          <a:bodyPr wrap="square" rtlCol="0">
            <a:spAutoFit/>
          </a:bodyPr>
          <a:lstStyle/>
          <a:p>
            <a:endParaRPr lang="en-US" dirty="0"/>
          </a:p>
        </p:txBody>
      </p:sp>
      <p:pic>
        <p:nvPicPr>
          <p:cNvPr id="5" name="Picture 3"/>
          <p:cNvPicPr>
            <a:picLocks noChangeAspect="1" noChangeArrowheads="1"/>
          </p:cNvPicPr>
          <p:nvPr/>
        </p:nvPicPr>
        <p:blipFill>
          <a:blip r:embed="rId2" cstate="print"/>
          <a:srcRect t="8000" b="12000"/>
          <a:stretch>
            <a:fillRect/>
          </a:stretch>
        </p:blipFill>
        <p:spPr bwMode="auto">
          <a:xfrm>
            <a:off x="2209800" y="4343400"/>
            <a:ext cx="472440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924800" cy="1143000"/>
          </a:xfrm>
        </p:spPr>
        <p:txBody>
          <a:bodyPr/>
          <a:lstStyle/>
          <a:p>
            <a:pPr algn="ctr"/>
            <a:r>
              <a:rPr lang="en-US" sz="4400" dirty="0" smtClean="0"/>
              <a:t>EXCLUSION CRITERIA</a:t>
            </a:r>
            <a:endParaRPr lang="en-US" sz="4400" dirty="0"/>
          </a:p>
        </p:txBody>
      </p:sp>
      <p:sp>
        <p:nvSpPr>
          <p:cNvPr id="3" name="Content Placeholder 2"/>
          <p:cNvSpPr>
            <a:spLocks noGrp="1"/>
          </p:cNvSpPr>
          <p:nvPr>
            <p:ph idx="1"/>
          </p:nvPr>
        </p:nvSpPr>
        <p:spPr/>
        <p:txBody>
          <a:bodyPr/>
          <a:lstStyle/>
          <a:p>
            <a:pPr>
              <a:buNone/>
            </a:pPr>
            <a:r>
              <a:rPr lang="en-US" sz="3200" dirty="0" smtClean="0"/>
              <a:t>   The following files were excluded from the study:</a:t>
            </a:r>
          </a:p>
          <a:p>
            <a:pPr lvl="0"/>
            <a:r>
              <a:rPr lang="en-US" sz="3200" dirty="0" smtClean="0"/>
              <a:t>Files of patients admitted for less than 24 hours. </a:t>
            </a:r>
          </a:p>
          <a:p>
            <a:pPr lvl="0"/>
            <a:r>
              <a:rPr lang="en-US" sz="3200" dirty="0" smtClean="0"/>
              <a:t>Files of day care patients. </a:t>
            </a:r>
          </a:p>
          <a:p>
            <a:pPr>
              <a:buNone/>
            </a:pPr>
            <a:endParaRPr lang="en-US" dirty="0" smtClean="0"/>
          </a:p>
          <a:p>
            <a:endParaRPr lang="en-US" dirty="0"/>
          </a:p>
        </p:txBody>
      </p:sp>
      <p:sp>
        <p:nvSpPr>
          <p:cNvPr id="4" name="TextBox 3"/>
          <p:cNvSpPr txBox="1"/>
          <p:nvPr/>
        </p:nvSpPr>
        <p:spPr>
          <a:xfrm>
            <a:off x="990600" y="6324600"/>
            <a:ext cx="4876800" cy="369332"/>
          </a:xfrm>
          <a:prstGeom prst="rect">
            <a:avLst/>
          </a:prstGeom>
          <a:solidFill>
            <a:srgbClr val="700038"/>
          </a:solidFill>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4">
  <a:themeElements>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FF9900"/>
        </a:hlink>
        <a:folHlink>
          <a:srgbClr val="FFFFCC"/>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Theme14</Template>
  <TotalTime>634</TotalTime>
  <Words>1080</Words>
  <Application>Microsoft Office PowerPoint</Application>
  <PresentationFormat>On-screen Show (4:3)</PresentationFormat>
  <Paragraphs>130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Theme14</vt:lpstr>
      <vt:lpstr>DISSERTATION (Jan’12 – April’12)</vt:lpstr>
      <vt:lpstr>TOPIC</vt:lpstr>
      <vt:lpstr>MEDICAL RECORD</vt:lpstr>
      <vt:lpstr>RATIONALE</vt:lpstr>
      <vt:lpstr>AIM</vt:lpstr>
      <vt:lpstr>OBJECTIVES</vt:lpstr>
      <vt:lpstr>METHODOLOGY</vt:lpstr>
      <vt:lpstr>INCLUSION CRITERIA</vt:lpstr>
      <vt:lpstr>EXCLUSION CRITERIA</vt:lpstr>
      <vt:lpstr>STUDY DURATION</vt:lpstr>
      <vt:lpstr> CONTD.</vt:lpstr>
      <vt:lpstr>VARIABLES OF THE STUDY</vt:lpstr>
      <vt:lpstr>VARIABLES</vt:lpstr>
      <vt:lpstr>SAMPLE SIZE</vt:lpstr>
      <vt:lpstr> CONTD.</vt:lpstr>
      <vt:lpstr>PRE- INTERVENTIONAL </vt:lpstr>
      <vt:lpstr>POST – INTERVENTIONAL</vt:lpstr>
      <vt:lpstr>INTERVENTIONS</vt:lpstr>
      <vt:lpstr>RESULTS AND FINDINGS</vt:lpstr>
      <vt:lpstr>Slide 20</vt:lpstr>
      <vt:lpstr>Slide 21</vt:lpstr>
      <vt:lpstr>Slide 22</vt:lpstr>
      <vt:lpstr>Slide 23</vt:lpstr>
      <vt:lpstr>Slide 24</vt:lpstr>
      <vt:lpstr>RECOMMENDATION</vt:lpstr>
      <vt:lpstr>CONTD.</vt:lpstr>
      <vt:lpstr>CONCLUSION</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The Documentation Compliance Towards NABH Standards For Inpatient Record Keeping In A Tertiary Care Multispecialty Hospital</dc:title>
  <dc:creator/>
  <cp:lastModifiedBy>iihmr</cp:lastModifiedBy>
  <cp:revision>69</cp:revision>
  <dcterms:created xsi:type="dcterms:W3CDTF">2006-08-16T00:00:00Z</dcterms:created>
  <dcterms:modified xsi:type="dcterms:W3CDTF">2012-05-10T10:18:36Z</dcterms:modified>
</cp:coreProperties>
</file>