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78" r:id="rId7"/>
    <p:sldId id="277" r:id="rId8"/>
    <p:sldId id="282" r:id="rId9"/>
    <p:sldId id="256" r:id="rId10"/>
    <p:sldId id="264" r:id="rId11"/>
    <p:sldId id="265" r:id="rId12"/>
    <p:sldId id="279" r:id="rId13"/>
    <p:sldId id="281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76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Word]Sheet1'!$A$2:$A$5</c:f>
              <c:strCache>
                <c:ptCount val="4"/>
                <c:pt idx="0">
                  <c:v>agents</c:v>
                </c:pt>
                <c:pt idx="1">
                  <c:v>internet website</c:v>
                </c:pt>
                <c:pt idx="2">
                  <c:v>facilitators</c:v>
                </c:pt>
                <c:pt idx="3">
                  <c:v>friends/ family</c:v>
                </c:pt>
              </c:strCache>
            </c:strRef>
          </c:cat>
          <c:val>
            <c:numRef>
              <c:f>'[Chart in Microsoft Office Word]Sheet1'!$B$2:$B$5</c:f>
              <c:numCache>
                <c:formatCode>General</c:formatCode>
                <c:ptCount val="4"/>
                <c:pt idx="0">
                  <c:v>42</c:v>
                </c:pt>
                <c:pt idx="1">
                  <c:v>25</c:v>
                </c:pt>
                <c:pt idx="2">
                  <c:v>23</c:v>
                </c:pt>
                <c:pt idx="3">
                  <c:v>10</c:v>
                </c:pt>
              </c:numCache>
            </c:numRef>
          </c:val>
        </c:ser>
        <c:axId val="57779712"/>
        <c:axId val="57781248"/>
      </c:barChart>
      <c:catAx>
        <c:axId val="57779712"/>
        <c:scaling>
          <c:orientation val="minMax"/>
        </c:scaling>
        <c:axPos val="b"/>
        <c:majorTickMark val="none"/>
        <c:tickLblPos val="nextTo"/>
        <c:crossAx val="57781248"/>
        <c:crosses val="autoZero"/>
        <c:auto val="1"/>
        <c:lblAlgn val="ctr"/>
        <c:lblOffset val="100"/>
      </c:catAx>
      <c:valAx>
        <c:axId val="57781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7779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Cardiac Surgery</c:v>
                </c:pt>
                <c:pt idx="1">
                  <c:v>Neuro Surgery</c:v>
                </c:pt>
                <c:pt idx="2">
                  <c:v>Carcinoma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28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Percentage out of 25 cases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Cardiac surgery</c:v>
                </c:pt>
                <c:pt idx="1">
                  <c:v>Neuro surgery</c:v>
                </c:pt>
                <c:pt idx="2">
                  <c:v>Carcinoma</c:v>
                </c:pt>
                <c:pt idx="3">
                  <c:v>Joint Replacement</c:v>
                </c:pt>
                <c:pt idx="4">
                  <c:v>Organ Transplant</c:v>
                </c:pt>
                <c:pt idx="5">
                  <c:v>Recorrection Surgery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</c:v>
                </c:pt>
                <c:pt idx="1">
                  <c:v>20</c:v>
                </c:pt>
                <c:pt idx="2">
                  <c:v>12</c:v>
                </c:pt>
                <c:pt idx="3">
                  <c:v>24</c:v>
                </c:pt>
                <c:pt idx="4">
                  <c:v>8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Word]Sheet1'!$A$2:$A$5</c:f>
              <c:strCache>
                <c:ptCount val="4"/>
                <c:pt idx="0">
                  <c:v>cost</c:v>
                </c:pt>
                <c:pt idx="1">
                  <c:v>Doctor experience</c:v>
                </c:pt>
                <c:pt idx="2">
                  <c:v>Location</c:v>
                </c:pt>
                <c:pt idx="3">
                  <c:v>Infrastructure</c:v>
                </c:pt>
              </c:strCache>
            </c:strRef>
          </c:cat>
          <c:val>
            <c:numRef>
              <c:f>'[Chart in Microsoft Office Word]Sheet1'!$B$2:$B$5</c:f>
              <c:numCache>
                <c:formatCode>General</c:formatCode>
                <c:ptCount val="4"/>
                <c:pt idx="0">
                  <c:v>29</c:v>
                </c:pt>
                <c:pt idx="1">
                  <c:v>55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axId val="59262848"/>
        <c:axId val="59264384"/>
      </c:barChart>
      <c:catAx>
        <c:axId val="59262848"/>
        <c:scaling>
          <c:orientation val="minMax"/>
        </c:scaling>
        <c:axPos val="b"/>
        <c:majorTickMark val="none"/>
        <c:tickLblPos val="nextTo"/>
        <c:crossAx val="59264384"/>
        <c:crosses val="autoZero"/>
        <c:auto val="1"/>
        <c:lblAlgn val="ctr"/>
        <c:lblOffset val="100"/>
      </c:catAx>
      <c:valAx>
        <c:axId val="592643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262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68124817731123"/>
          <c:y val="2.922971670398734E-2"/>
          <c:w val="0.86134344318071365"/>
          <c:h val="0.83141915466607674"/>
        </c:manualLayout>
      </c:layout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Word]Sheet1'!$A$2:$A$5</c:f>
              <c:strCache>
                <c:ptCount val="4"/>
                <c:pt idx="0">
                  <c:v>cost</c:v>
                </c:pt>
                <c:pt idx="1">
                  <c:v>Inadequate Facilities</c:v>
                </c:pt>
                <c:pt idx="2">
                  <c:v>Long Waiting Period</c:v>
                </c:pt>
                <c:pt idx="3">
                  <c:v>Inadequate Insurance Coverage</c:v>
                </c:pt>
              </c:strCache>
            </c:strRef>
          </c:cat>
          <c:val>
            <c:numRef>
              <c:f>'[Chart in Microsoft Office Word]Sheet1'!$B$2:$B$5</c:f>
              <c:numCache>
                <c:formatCode>General</c:formatCode>
                <c:ptCount val="4"/>
                <c:pt idx="0">
                  <c:v>40</c:v>
                </c:pt>
                <c:pt idx="1">
                  <c:v>35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axId val="59298560"/>
        <c:axId val="59300096"/>
      </c:barChart>
      <c:catAx>
        <c:axId val="59298560"/>
        <c:scaling>
          <c:orientation val="minMax"/>
        </c:scaling>
        <c:axPos val="b"/>
        <c:majorTickMark val="none"/>
        <c:tickLblPos val="nextTo"/>
        <c:crossAx val="59300096"/>
        <c:crosses val="autoZero"/>
        <c:auto val="1"/>
        <c:lblAlgn val="ctr"/>
        <c:lblOffset val="100"/>
      </c:catAx>
      <c:valAx>
        <c:axId val="593000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298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Word]Sheet1'!$A$2:$A$4</c:f>
              <c:strCache>
                <c:ptCount val="3"/>
                <c:pt idx="0">
                  <c:v>Treatment Alone</c:v>
                </c:pt>
                <c:pt idx="1">
                  <c:v>Treatment alone &amp; Rehab</c:v>
                </c:pt>
                <c:pt idx="2">
                  <c:v>Treatment and tour</c:v>
                </c:pt>
              </c:strCache>
            </c:strRef>
          </c:cat>
          <c:val>
            <c:numRef>
              <c:f>'[Chart in Microsoft Office Word]Sheet1'!$B$2:$B$4</c:f>
              <c:numCache>
                <c:formatCode>General</c:formatCode>
                <c:ptCount val="3"/>
                <c:pt idx="0">
                  <c:v>5</c:v>
                </c:pt>
                <c:pt idx="1">
                  <c:v>20</c:v>
                </c:pt>
                <c:pt idx="2">
                  <c:v>75</c:v>
                </c:pt>
              </c:numCache>
            </c:numRef>
          </c:val>
        </c:ser>
        <c:axId val="59309440"/>
        <c:axId val="59331712"/>
      </c:barChart>
      <c:catAx>
        <c:axId val="59309440"/>
        <c:scaling>
          <c:orientation val="minMax"/>
        </c:scaling>
        <c:axPos val="b"/>
        <c:majorTickMark val="none"/>
        <c:tickLblPos val="nextTo"/>
        <c:crossAx val="59331712"/>
        <c:crosses val="autoZero"/>
        <c:auto val="1"/>
        <c:lblAlgn val="ctr"/>
        <c:lblOffset val="100"/>
      </c:catAx>
      <c:valAx>
        <c:axId val="593317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309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Word]Sheet1'!$A$2:$A$5</c:f>
              <c:strCache>
                <c:ptCount val="4"/>
                <c:pt idx="0">
                  <c:v>Excellent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</c:strCache>
            </c:strRef>
          </c:cat>
          <c:val>
            <c:numRef>
              <c:f>'[Chart in Microsoft Office Word]Sheet1'!$B$2:$B$5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59365632"/>
        <c:axId val="59371520"/>
      </c:barChart>
      <c:catAx>
        <c:axId val="59365632"/>
        <c:scaling>
          <c:orientation val="minMax"/>
        </c:scaling>
        <c:axPos val="b"/>
        <c:majorTickMark val="none"/>
        <c:tickLblPos val="nextTo"/>
        <c:crossAx val="59371520"/>
        <c:crosses val="autoZero"/>
        <c:auto val="1"/>
        <c:lblAlgn val="ctr"/>
        <c:lblOffset val="100"/>
      </c:catAx>
      <c:valAx>
        <c:axId val="593715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365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Word]Sheet1'!$A$2:$A$5</c:f>
              <c:strCache>
                <c:ptCount val="4"/>
                <c:pt idx="0">
                  <c:v>Excellent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</c:strCache>
            </c:strRef>
          </c:cat>
          <c:val>
            <c:numRef>
              <c:f>'[Chart in Microsoft Office Word]Sheet1'!$B$2:$B$5</c:f>
              <c:numCache>
                <c:formatCode>General</c:formatCode>
                <c:ptCount val="4"/>
                <c:pt idx="0">
                  <c:v>64</c:v>
                </c:pt>
                <c:pt idx="1">
                  <c:v>30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axId val="59409536"/>
        <c:axId val="59411072"/>
      </c:barChart>
      <c:catAx>
        <c:axId val="59409536"/>
        <c:scaling>
          <c:orientation val="minMax"/>
        </c:scaling>
        <c:axPos val="b"/>
        <c:majorTickMark val="none"/>
        <c:tickLblPos val="nextTo"/>
        <c:crossAx val="59411072"/>
        <c:crosses val="autoZero"/>
        <c:auto val="1"/>
        <c:lblAlgn val="ctr"/>
        <c:lblOffset val="100"/>
      </c:catAx>
      <c:valAx>
        <c:axId val="594110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409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Percentage</c:v>
                </c:pt>
              </c:strCache>
            </c:strRef>
          </c:tx>
          <c:cat>
            <c:strRef>
              <c:f>'[Chart in Microsoft Office Word]Sheet1'!$A$2:$A$5</c:f>
              <c:strCache>
                <c:ptCount val="4"/>
                <c:pt idx="0">
                  <c:v>Excellent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</c:strCache>
            </c:strRef>
          </c:cat>
          <c:val>
            <c:numRef>
              <c:f>'[Chart in Microsoft Office Word]Sheet1'!$B$2:$B$5</c:f>
              <c:numCache>
                <c:formatCode>General</c:formatCode>
                <c:ptCount val="4"/>
                <c:pt idx="0">
                  <c:v>65</c:v>
                </c:pt>
                <c:pt idx="1">
                  <c:v>15</c:v>
                </c:pt>
                <c:pt idx="2">
                  <c:v>5</c:v>
                </c:pt>
                <c:pt idx="3">
                  <c:v>15</c:v>
                </c:pt>
              </c:numCache>
            </c:numRef>
          </c:val>
        </c:ser>
        <c:axId val="59428864"/>
        <c:axId val="59430400"/>
      </c:barChart>
      <c:catAx>
        <c:axId val="59428864"/>
        <c:scaling>
          <c:orientation val="minMax"/>
        </c:scaling>
        <c:axPos val="b"/>
        <c:majorTickMark val="none"/>
        <c:tickLblPos val="nextTo"/>
        <c:crossAx val="59430400"/>
        <c:crosses val="autoZero"/>
        <c:auto val="1"/>
        <c:lblAlgn val="ctr"/>
        <c:lblOffset val="100"/>
      </c:catAx>
      <c:valAx>
        <c:axId val="594304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9428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50559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Medical Tourism in India and Strategies to increase flow of International Patients at                                                       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Park Hospital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8006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Submitted by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Dr. Yashpal Fauzdar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Submitted to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Ms Anupama Sharma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u="sng" dirty="0" smtClean="0"/>
              <a:t>SOURCES OF INFORMATION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458200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6386" name="Chart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5344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Major Surgeries (out of 48 Cases)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 Internet Website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b="1" u="sng" dirty="0" smtClean="0"/>
              <a:t>Important factors before seeking treatment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r>
              <a:rPr lang="en-US" b="1" u="sng" dirty="0" smtClean="0"/>
              <a:t>Reasons for seeking treatment abroad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Time taken to Procure Visa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945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PREFERENCE OF PATIENTS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RECEPTION/HELP DESK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1506" name="Chart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en-US" b="1" u="sng" dirty="0" smtClean="0"/>
              <a:t> Patient Coordinators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2530" name="Chart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/>
          <a:lstStyle/>
          <a:p>
            <a:r>
              <a:rPr lang="en-US" dirty="0" smtClean="0"/>
              <a:t>ORGANIZATIONAL PROFILE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/>
          <a:lstStyle/>
          <a:p>
            <a:r>
              <a:rPr lang="en-IN" dirty="0" smtClean="0"/>
              <a:t>Park Group Of Hospitals</a:t>
            </a:r>
          </a:p>
          <a:p>
            <a:r>
              <a:rPr lang="en-IN" dirty="0" smtClean="0"/>
              <a:t>Dr </a:t>
            </a:r>
            <a:r>
              <a:rPr lang="en-IN" dirty="0" err="1" smtClean="0"/>
              <a:t>Ajit</a:t>
            </a:r>
            <a:r>
              <a:rPr lang="en-IN" dirty="0" smtClean="0"/>
              <a:t> Gupta(Chairman)</a:t>
            </a:r>
          </a:p>
          <a:p>
            <a:r>
              <a:rPr lang="en-IN" dirty="0" smtClean="0"/>
              <a:t>Mission: Quality Health Care at Affordable cost</a:t>
            </a:r>
          </a:p>
          <a:p>
            <a:r>
              <a:rPr lang="en-IN" dirty="0" smtClean="0"/>
              <a:t>Vision:    Deliver High Quality Personalised care to  	          all ages and Every Stage of life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IN" dirty="0" smtClean="0"/>
              <a:t>Units:  Park hospital South Delhi</a:t>
            </a:r>
          </a:p>
          <a:p>
            <a:pPr marL="514350" indent="-514350">
              <a:buNone/>
            </a:pPr>
            <a:r>
              <a:rPr lang="en-IN" dirty="0" smtClean="0"/>
              <a:t>                :  Park Hospital West Delhi</a:t>
            </a:r>
          </a:p>
          <a:p>
            <a:pPr marL="514350" indent="-514350">
              <a:buNone/>
            </a:pPr>
            <a:r>
              <a:rPr lang="en-IN" dirty="0" smtClean="0"/>
              <a:t>                :  Park Hospital </a:t>
            </a:r>
            <a:r>
              <a:rPr lang="en-IN" dirty="0" err="1" smtClean="0"/>
              <a:t>Gurgaon</a:t>
            </a:r>
            <a:endParaRPr lang="en-IN" dirty="0" smtClean="0"/>
          </a:p>
          <a:p>
            <a:pPr marL="514350" indent="-514350">
              <a:buNone/>
            </a:pPr>
            <a:r>
              <a:rPr lang="en-IN" dirty="0" smtClean="0"/>
              <a:t>                :  Park Hospital Faridabad</a:t>
            </a:r>
          </a:p>
          <a:p>
            <a:pPr marL="514350" indent="-514350">
              <a:buNone/>
            </a:pPr>
            <a:r>
              <a:rPr lang="en-IN" dirty="0" smtClean="0"/>
              <a:t>                :  Park Hospital </a:t>
            </a:r>
            <a:r>
              <a:rPr lang="en-IN" dirty="0" err="1" smtClean="0"/>
              <a:t>Panipat</a:t>
            </a:r>
            <a:endParaRPr lang="en-IN" dirty="0" smtClean="0"/>
          </a:p>
          <a:p>
            <a:pPr marL="514350" indent="-514350">
              <a:buNone/>
            </a:pPr>
            <a:endParaRPr lang="en-IN" dirty="0"/>
          </a:p>
        </p:txBody>
      </p:sp>
      <p:pic>
        <p:nvPicPr>
          <p:cNvPr id="1026" name="Picture 1" descr="C:\Users\lokesh mosum\Desktop\about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63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b="1" u="sng" dirty="0" smtClean="0"/>
              <a:t>DOCTORS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u="sng" dirty="0" smtClean="0"/>
              <a:t> COUNSELLORS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u="sng" dirty="0" smtClean="0"/>
              <a:t>Cost Of Treatment</a:t>
            </a:r>
            <a:r>
              <a:rPr lang="en-US" b="1" u="sng" dirty="0" smtClean="0"/>
              <a:t>               </a:t>
            </a:r>
            <a:endParaRPr lang="en-IN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Tie up with Medical Tourism Facilitators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Dedicated staff to coordinate patient’s treatment and other services.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Comprehensive information on ailments, treatment options and cost.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Advertise in International Print Media catering to NRIs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 Website as a marketing tool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Tie-ups with Foreign Insurance Companies</a:t>
            </a: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Strategies to increase patients flow (US/ UK) must be implemented for Major Procedures.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Other sources to get patients must be implemented (Agents).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Doctors Presenting CME’s in Other countries.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Cost of treatment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http://en.wikipedia.org/wiki/Healthcare_in_India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http://www.nature.com/nm/journal/v9/n4/full/nm0403-377a.html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http://www.cbc.ca/news/background/healthcare/medicaltourism.html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http://timesofindia.indiatimes.com/More_options_for_health_insurance/articleshow/1982238.cms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http://www.who.int/mediacentre/factsheets/fs172/en/index.html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http://www.indiatogether.org/2007/jan/hlt-hltcare.htm </a:t>
            </a:r>
          </a:p>
          <a:p>
            <a:pPr lvl="0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http://www.deloitte.com/dtt/whitepaper/0,1017,sid%253D34239%2526cid%253D71669,00.html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http://www.saharamedicaltourism.com/2008/Oct/medicaltourism.html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http://www.bumrungrad.com/news/2009/News/healthcare.html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Tourism: Global Competition in Health Care by Devon M. Herrick NCPA   Policy Report No. 304; November 2008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Mueller H and Kaufmann E L, ‘ Wellness Tourism: Market Analysis of a Special Health Tourism and Implications for Hotel Industry’, Journal of Vacation Marketing,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7(1), Pg 6 – 17, July 2008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Opportunities in Health Tourism-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Learnings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International Experience by: B 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General Manager (India), Singapore Airlines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Alvarez, David P.; “Connecting people to the promise of healthcare”, No. 15 (2000) </a:t>
            </a: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Hautea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Dr. Randy A.;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Krattiger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Anatole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F. And 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Zanten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Ir. Jasper E; “Healthcare   costs comparisons”, No. 18 (2000)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FROM DISSERTATION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Core Knowledge of Various Departments of Hospital</a:t>
            </a:r>
          </a:p>
          <a:p>
            <a:r>
              <a:rPr lang="en-IN" dirty="0" smtClean="0"/>
              <a:t>Hospital Functioning Process</a:t>
            </a:r>
          </a:p>
          <a:p>
            <a:r>
              <a:rPr lang="en-IN" dirty="0" smtClean="0"/>
              <a:t>Business Terms</a:t>
            </a:r>
          </a:p>
          <a:p>
            <a:r>
              <a:rPr lang="en-IN" dirty="0" smtClean="0"/>
              <a:t>Networking</a:t>
            </a:r>
          </a:p>
          <a:p>
            <a:r>
              <a:rPr lang="en-IN" dirty="0" smtClean="0"/>
              <a:t>Domestic  and  International market</a:t>
            </a:r>
          </a:p>
          <a:p>
            <a:r>
              <a:rPr lang="en-IN" dirty="0" smtClean="0"/>
              <a:t>Various activities like Conducting health Camps, CME’s.</a:t>
            </a:r>
          </a:p>
          <a:p>
            <a:r>
              <a:rPr lang="en-IN" dirty="0" smtClean="0"/>
              <a:t>Strategies Design, Planning And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General:  To  Overall Increase the International   		          Patient  count in Park Hospital</a:t>
            </a:r>
          </a:p>
          <a:p>
            <a:r>
              <a:rPr lang="en-IN" dirty="0" smtClean="0"/>
              <a:t>Specific:   </a:t>
            </a:r>
          </a:p>
          <a:p>
            <a:pPr>
              <a:buNone/>
            </a:pPr>
            <a:r>
              <a:rPr lang="en-IN" dirty="0" smtClean="0"/>
              <a:t>                  1) To Identify the Needs of International 	   		patients</a:t>
            </a:r>
          </a:p>
          <a:p>
            <a:pPr>
              <a:buNone/>
            </a:pPr>
            <a:r>
              <a:rPr lang="en-IN" dirty="0" smtClean="0"/>
              <a:t>                  2) Devise the Measures and  suggest strategies  	            to fulfil those needs</a:t>
            </a:r>
          </a:p>
          <a:p>
            <a:pPr>
              <a:buNone/>
            </a:pPr>
            <a:r>
              <a:rPr lang="en-IN" dirty="0" smtClean="0"/>
              <a:t>                  3) Factors affecting Medical Tourism</a:t>
            </a:r>
          </a:p>
          <a:p>
            <a:pPr>
              <a:buNone/>
            </a:pPr>
            <a:r>
              <a:rPr lang="en-IN" dirty="0" smtClean="0"/>
              <a:t>                  4) To study cost difference in procedures in 		other countries as compared to India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DESIGN- DESCRIPTIVE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AREA-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Gurgaon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Delhi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SIZE- 100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TOOL- Primary data collected through interview.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STATISTICAL TOOL- MS- EXCEL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Data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Periodical articles (refer to 		                     	                     magazines, journals, and 		 	                     newspapers.)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                          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 resource site</a:t>
            </a:r>
          </a:p>
          <a:p>
            <a:pPr lvl="0">
              <a:buNone/>
            </a:pPr>
            <a:endParaRPr lang="en-US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Service Spectrum in India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90599"/>
          <a:ext cx="8839205" cy="576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1"/>
                <a:gridCol w="1950722"/>
                <a:gridCol w="1402079"/>
                <a:gridCol w="2133603"/>
              </a:tblGrid>
              <a:tr h="101026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Wellness Tourism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Alternative </a:t>
                      </a:r>
                      <a:r>
                        <a:rPr kumimoji="0" 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Systemof</a:t>
                      </a:r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Medicine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Cosmetic Surgery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Advanced and Life Saving Healthcare</a:t>
                      </a:r>
                      <a:endParaRPr lang="en-US" sz="1400" dirty="0"/>
                    </a:p>
                  </a:txBody>
                  <a:tcPr/>
                </a:tc>
              </a:tr>
              <a:tr h="1429733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Services Offered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Spas, Stress Relief, Rejuvenation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Ayurveda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Siddha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Treatment for Arthritis, Rheumatism 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Dental Care, Plastic Surgery, Skin Treatment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 Transplant, Cardio-Vascular Surgery, Eye treatment, Hip Replacement, IVF</a:t>
                      </a:r>
                      <a:endParaRPr lang="en-US" sz="1400" dirty="0"/>
                    </a:p>
                  </a:txBody>
                  <a:tcPr/>
                </a:tc>
              </a:tr>
              <a:tr h="608006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Profit Margins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1128964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Competitors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Thailand, South Africa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South Africa, Cuba and Thailand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Singapore, Jordan, Thailand and Malaysia</a:t>
                      </a:r>
                      <a:endParaRPr lang="en-US" sz="1400" dirty="0"/>
                    </a:p>
                  </a:txBody>
                  <a:tcPr/>
                </a:tc>
              </a:tr>
              <a:tr h="1203829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India’s Strength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– Thailand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significant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share.Although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South Indian cities (Chennai) are catching up fast.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– Kerala is popular for this service.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– South Africa and Thailand lead in plastic surgeries. Cuba specializes in skin treatments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– India has strong brand equity. Jordan has a strong presence in middle-eastern market.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Procedure charges (USD)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74470"/>
          <a:ext cx="8229600" cy="5289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219200"/>
                <a:gridCol w="1219200"/>
                <a:gridCol w="1371600"/>
                <a:gridCol w="1371600"/>
                <a:gridCol w="1371600"/>
              </a:tblGrid>
              <a:tr h="62010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Procedure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Bangkok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India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Singapore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109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109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Angioplasty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21000-27000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4000-5000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4000-5000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196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Angiography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2500 - 3000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8515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Hip replacement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13000-16000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109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Knee replacement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27000-32000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16000-18000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109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CABG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109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Lasik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2500-3000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Difference in 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Procedure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Park Hospital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Artemis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Angioplasty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1,65,000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1,85,000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Angiography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12-15000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15-18000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Hip Replacement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2,50,000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3,00,000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Knee Replacement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2,50,000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2,90,000-3,50,000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CABG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1,60,000+ Pump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2,65,000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81400" y="1676400"/>
            <a:ext cx="2130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26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COUNTRIES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286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AND DISCUSSION</a:t>
            </a:r>
            <a:endParaRPr lang="en-IN" sz="4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624</Words>
  <Application>Microsoft Office PowerPoint</Application>
  <PresentationFormat>On-screen Show (4:3)</PresentationFormat>
  <Paragraphs>180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ORGANIZATIONAL PROFILE</vt:lpstr>
      <vt:lpstr>REFLECTION FROM DISSERTATION</vt:lpstr>
      <vt:lpstr>OBJECTIVES</vt:lpstr>
      <vt:lpstr>RESEARCH METHODOLOGY</vt:lpstr>
      <vt:lpstr>The Service Spectrum in India </vt:lpstr>
      <vt:lpstr>Procedure charges (USD)</vt:lpstr>
      <vt:lpstr>Cost Difference in IC</vt:lpstr>
      <vt:lpstr>Slide 9</vt:lpstr>
      <vt:lpstr> SOURCES OF INFORMATION</vt:lpstr>
      <vt:lpstr>PROCEDURES</vt:lpstr>
      <vt:lpstr>   Major Surgeries (out of 48 Cases)</vt:lpstr>
      <vt:lpstr>Through Internet Website</vt:lpstr>
      <vt:lpstr> Important factors before seeking treatment</vt:lpstr>
      <vt:lpstr> Reasons for seeking treatment abroad</vt:lpstr>
      <vt:lpstr>Time taken to Procure Visa </vt:lpstr>
      <vt:lpstr>PREFERENCE OF PATIENTS</vt:lpstr>
      <vt:lpstr>RECEPTION/HELP DESK</vt:lpstr>
      <vt:lpstr> International Patient Coordinators</vt:lpstr>
      <vt:lpstr> DOCTORS</vt:lpstr>
      <vt:lpstr> COUNSELLORS</vt:lpstr>
      <vt:lpstr> Cost Of Treatment               </vt:lpstr>
      <vt:lpstr>RECOMMENDATIONS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Varun</dc:creator>
  <cp:lastModifiedBy>iihmr</cp:lastModifiedBy>
  <cp:revision>40</cp:revision>
  <dcterms:created xsi:type="dcterms:W3CDTF">2006-08-16T00:00:00Z</dcterms:created>
  <dcterms:modified xsi:type="dcterms:W3CDTF">2012-05-07T07:46:57Z</dcterms:modified>
</cp:coreProperties>
</file>