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diagrams/drawing2.xml" ContentType="application/vnd.ms-office.drawingml.diagramDrawing+xml"/>
  <Override PartName="/ppt/theme/themeOverride12.xml" ContentType="application/vnd.openxmlformats-officedocument.themeOverr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theme/themeOverride5.xml" ContentType="application/vnd.openxmlformats-officedocument.themeOverr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charts/chart13.xml" ContentType="application/vnd.openxmlformats-officedocument.drawingml.char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colors8.xml" ContentType="application/vnd.openxmlformats-officedocument.drawingml.diagramColors+xml"/>
  <Override PartName="/ppt/charts/chart7.xml" ContentType="application/vnd.openxmlformats-officedocument.drawingml.char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rawing7.xml" ContentType="application/vnd.ms-office.drawingml.diagramDrawing+xml"/>
  <Override PartName="/ppt/charts/chart3.xml" ContentType="application/vnd.openxmlformats-officedocument.drawingml.chart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theme/themeOverride13.xml" ContentType="application/vnd.openxmlformats-officedocument.themeOverr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drawing3.xml" ContentType="application/vnd.ms-office.drawingml.diagramDrawing+xml"/>
  <Default Extension="png" ContentType="image/png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theme/themeOverride6.xml" ContentType="application/vnd.openxmlformats-officedocument.themeOverr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diagrams/layout6.xml" ContentType="application/vnd.openxmlformats-officedocument.drawingml.diagram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diagrams/data7.xml" ContentType="application/vnd.openxmlformats-officedocument.drawingml.diagramData+xml"/>
  <Override PartName="/ppt/charts/chart8.xml" ContentType="application/vnd.openxmlformats-officedocument.drawingml.chart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gif" ContentType="image/gif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charts/chart6.xml" ContentType="application/vnd.openxmlformats-officedocument.drawingml.chart+xml"/>
  <Override PartName="/ppt/diagrams/drawing8.xml" ContentType="application/vnd.ms-office.drawingml.diagramDrawing+xml"/>
  <Override PartName="/ppt/charts/chart10.xml" ContentType="application/vnd.openxmlformats-officedocument.drawingml.chart+xml"/>
  <Default Extension="vml" ContentType="application/vnd.openxmlformats-officedocument.vmlDrawing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charts/chart4.xml" ContentType="application/vnd.openxmlformats-officedocument.drawingml.chart+xml"/>
  <Override PartName="/ppt/diagrams/quickStyle8.xml" ContentType="application/vnd.openxmlformats-officedocument.drawingml.diagramStyl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ppt/charts/chart2.xml" ContentType="application/vnd.openxmlformats-officedocument.drawingml.chart+xml"/>
  <Override PartName="/ppt/theme/themeOverride9.xml" ContentType="application/vnd.openxmlformats-officedocument.themeOverride+xml"/>
  <Override PartName="/ppt/theme/themeOverride14.xml" ContentType="application/vnd.openxmlformats-officedocument.themeOverr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theme/themeOverride7.xml" ContentType="application/vnd.openxmlformats-officedocument.themeOverr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Override10.xml" ContentType="application/vnd.openxmlformats-officedocument.themeOverr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Override3.xml" ContentType="application/vnd.openxmlformats-officedocument.themeOverride+xml"/>
  <Default Extension="xls" ContentType="application/vnd.ms-exce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rawing9.xml" ContentType="application/vnd.ms-office.drawingml.diagramDrawing+xml"/>
  <Override PartName="/ppt/diagrams/colors6.xml" ContentType="application/vnd.openxmlformats-officedocument.drawingml.diagramColors+xml"/>
  <Override PartName="/ppt/charts/chart5.xml" ContentType="application/vnd.openxmlformats-officedocument.drawingml.chart+xml"/>
  <Override PartName="/ppt/diagrams/quickStyle9.xml" ContentType="application/vnd.openxmlformats-officedocument.drawingml.diagramStyl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diagrams/drawing5.xml" ContentType="application/vnd.ms-office.drawingml.diagramDrawing+xml"/>
  <Override PartName="/ppt/charts/chart1.xml" ContentType="application/vnd.openxmlformats-officedocument.drawingml.chart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theme/themeOverride8.xml" ContentType="application/vnd.openxmlformats-officedocument.themeOverride+xml"/>
  <Override PartName="/ppt/theme/themeOverride11.xml" ContentType="application/vnd.openxmlformats-officedocument.themeOverr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diagrams/quickStyle1.xml" ContentType="application/vnd.openxmlformats-officedocument.drawingml.diagramStyle+xml"/>
  <Override PartName="/ppt/theme/themeOverride4.xml" ContentType="application/vnd.openxmlformats-officedocument.themeOverride+xml"/>
  <Override PartName="/ppt/diagrams/layout8.xml" ContentType="application/vnd.openxmlformats-officedocument.drawingml.diagramLayout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data9.xml" ContentType="application/vnd.openxmlformats-officedocument.drawingml.diagramData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charts/chart12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1"/>
  </p:notesMasterIdLst>
  <p:sldIdLst>
    <p:sldId id="256" r:id="rId2"/>
    <p:sldId id="339" r:id="rId3"/>
    <p:sldId id="290" r:id="rId4"/>
    <p:sldId id="291" r:id="rId5"/>
    <p:sldId id="294" r:id="rId6"/>
    <p:sldId id="337" r:id="rId7"/>
    <p:sldId id="341" r:id="rId8"/>
    <p:sldId id="257" r:id="rId9"/>
    <p:sldId id="260" r:id="rId10"/>
    <p:sldId id="342" r:id="rId11"/>
    <p:sldId id="301" r:id="rId12"/>
    <p:sldId id="350" r:id="rId13"/>
    <p:sldId id="351" r:id="rId14"/>
    <p:sldId id="263" r:id="rId15"/>
    <p:sldId id="332" r:id="rId16"/>
    <p:sldId id="330" r:id="rId17"/>
    <p:sldId id="264" r:id="rId18"/>
    <p:sldId id="265" r:id="rId19"/>
    <p:sldId id="266" r:id="rId20"/>
    <p:sldId id="267" r:id="rId21"/>
    <p:sldId id="268" r:id="rId22"/>
    <p:sldId id="269" r:id="rId23"/>
    <p:sldId id="344" r:id="rId24"/>
    <p:sldId id="297" r:id="rId25"/>
    <p:sldId id="295" r:id="rId26"/>
    <p:sldId id="296" r:id="rId27"/>
    <p:sldId id="333" r:id="rId28"/>
    <p:sldId id="334" r:id="rId29"/>
    <p:sldId id="335" r:id="rId30"/>
    <p:sldId id="271" r:id="rId31"/>
    <p:sldId id="272" r:id="rId32"/>
    <p:sldId id="273" r:id="rId33"/>
    <p:sldId id="274" r:id="rId34"/>
    <p:sldId id="275" r:id="rId35"/>
    <p:sldId id="346" r:id="rId36"/>
    <p:sldId id="325" r:id="rId37"/>
    <p:sldId id="327" r:id="rId38"/>
    <p:sldId id="336" r:id="rId39"/>
    <p:sldId id="282" r:id="rId40"/>
    <p:sldId id="283" r:id="rId41"/>
    <p:sldId id="276" r:id="rId42"/>
    <p:sldId id="277" r:id="rId43"/>
    <p:sldId id="278" r:id="rId44"/>
    <p:sldId id="279" r:id="rId45"/>
    <p:sldId id="280" r:id="rId46"/>
    <p:sldId id="281" r:id="rId47"/>
    <p:sldId id="284" r:id="rId48"/>
    <p:sldId id="307" r:id="rId49"/>
    <p:sldId id="303" r:id="rId50"/>
    <p:sldId id="304" r:id="rId51"/>
    <p:sldId id="305" r:id="rId52"/>
    <p:sldId id="306" r:id="rId53"/>
    <p:sldId id="348" r:id="rId54"/>
    <p:sldId id="314" r:id="rId55"/>
    <p:sldId id="285" r:id="rId56"/>
    <p:sldId id="312" r:id="rId57"/>
    <p:sldId id="313" r:id="rId58"/>
    <p:sldId id="286" r:id="rId59"/>
    <p:sldId id="308" r:id="rId60"/>
    <p:sldId id="320" r:id="rId61"/>
    <p:sldId id="318" r:id="rId62"/>
    <p:sldId id="319" r:id="rId63"/>
    <p:sldId id="315" r:id="rId64"/>
    <p:sldId id="316" r:id="rId65"/>
    <p:sldId id="349" r:id="rId66"/>
    <p:sldId id="321" r:id="rId67"/>
    <p:sldId id="352" r:id="rId68"/>
    <p:sldId id="353" r:id="rId69"/>
    <p:sldId id="322" r:id="rId7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  <a:srgbClr val="FF0909"/>
    <a:srgbClr val="74F347"/>
    <a:srgbClr val="F7BEA7"/>
    <a:srgbClr val="CC0000"/>
    <a:srgbClr val="A8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8942" autoAdjust="0"/>
  </p:normalViewPr>
  <p:slideViewPr>
    <p:cSldViewPr>
      <p:cViewPr varScale="1">
        <p:scale>
          <a:sx n="70" d="100"/>
          <a:sy n="70" d="100"/>
        </p:scale>
        <p:origin x="-1302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iihmr%202011\Desktop\dis%20rep\ques.xls" TargetMode="External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iihmr%202011\Desktop\dis%20rep\ques.xls" TargetMode="External"/><Relationship Id="rId1" Type="http://schemas.openxmlformats.org/officeDocument/2006/relationships/themeOverride" Target="../theme/themeOverride10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iihmr%202011\Desktop\dis%20rep\ques.xls" TargetMode="External"/><Relationship Id="rId1" Type="http://schemas.openxmlformats.org/officeDocument/2006/relationships/themeOverride" Target="../theme/themeOverride11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iihmr%202011\Desktop\adoption.xls" TargetMode="External"/><Relationship Id="rId1" Type="http://schemas.openxmlformats.org/officeDocument/2006/relationships/themeOverride" Target="../theme/themeOverride12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iihmr%202011\Desktop\adoption.xls" TargetMode="External"/><Relationship Id="rId1" Type="http://schemas.openxmlformats.org/officeDocument/2006/relationships/themeOverride" Target="../theme/themeOverride13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iihmr%202011\Desktop\dis%20rep\ques.xls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iihmr%202011\Desktop\dis%20rep\ques.xls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iihmr%202011\Desktop\dis%20rep\ques.xls" TargetMode="External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iihmr%202011\Desktop\dis%20rep\ques.xls" TargetMode="External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iihmr%202011\Desktop\dis%20rep\ques.xls" TargetMode="External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Chart%20in%20dis%20presentation%20main%20(Compatibility%20Mode)" TargetMode="External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iihmr%202011\Desktop\dis%20rep\ques.xls" TargetMode="External"/><Relationship Id="rId1" Type="http://schemas.openxmlformats.org/officeDocument/2006/relationships/themeOverride" Target="../theme/themeOverride8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iihmr%202011\Desktop\dis%20rep\ques.xls" TargetMode="External"/><Relationship Id="rId1" Type="http://schemas.openxmlformats.org/officeDocument/2006/relationships/themeOverride" Target="../theme/themeOverrid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5"/>
  <c:clrMapOvr bg1="lt1" tx1="dk1" bg2="lt2" tx2="dk2" accent1="accent1" accent2="accent2" accent3="accent3" accent4="accent4" accent5="accent5" accent6="accent6" hlink="hlink" folHlink="folHlink"/>
  <c:chart>
    <c:view3D>
      <c:depthPercent val="100"/>
      <c:rAngAx val="1"/>
    </c:view3D>
    <c:plotArea>
      <c:layout/>
      <c:bar3DChart>
        <c:barDir val="col"/>
        <c:grouping val="clustered"/>
        <c:gapWidth val="0"/>
        <c:gapDepth val="0"/>
        <c:shape val="cylinder"/>
        <c:axId val="53393664"/>
        <c:axId val="53460992"/>
        <c:axId val="0"/>
      </c:bar3DChart>
      <c:catAx>
        <c:axId val="53393664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1600" b="1"/>
            </a:pPr>
            <a:endParaRPr lang="en-US"/>
          </a:p>
        </c:txPr>
        <c:crossAx val="53460992"/>
        <c:crosses val="autoZero"/>
        <c:auto val="1"/>
        <c:lblAlgn val="ctr"/>
        <c:lblOffset val="100"/>
      </c:catAx>
      <c:valAx>
        <c:axId val="53460992"/>
        <c:scaling>
          <c:orientation val="minMax"/>
        </c:scaling>
        <c:axPos val="l"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 dirty="0"/>
                  <a:t>%</a:t>
                </a:r>
                <a:r>
                  <a:rPr lang="en-US" sz="1600" baseline="0" dirty="0"/>
                  <a:t> </a:t>
                </a:r>
                <a:r>
                  <a:rPr lang="en-US" sz="1600" baseline="0" dirty="0" smtClean="0"/>
                  <a:t>Nurses</a:t>
                </a:r>
                <a:endParaRPr lang="en-US" sz="1600" dirty="0"/>
              </a:p>
            </c:rich>
          </c:tx>
          <c:layout/>
        </c:title>
        <c:numFmt formatCode="0%" sourceLinked="1"/>
        <c:tickLblPos val="nextTo"/>
        <c:crossAx val="5339366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externalData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dPt>
            <c:idx val="0"/>
            <c:spPr>
              <a:solidFill>
                <a:srgbClr val="7030A0"/>
              </a:solidFill>
            </c:spPr>
          </c:dPt>
          <c:dPt>
            <c:idx val="2"/>
            <c:spPr>
              <a:solidFill>
                <a:srgbClr val="FFC000"/>
              </a:solidFill>
            </c:spPr>
          </c:dPt>
          <c:dPt>
            <c:idx val="3"/>
            <c:spPr>
              <a:solidFill>
                <a:srgbClr val="F7BEA7"/>
              </a:solidFill>
            </c:spPr>
          </c:dPt>
          <c:dPt>
            <c:idx val="4"/>
            <c:spPr>
              <a:solidFill>
                <a:srgbClr val="00B050"/>
              </a:solidFill>
            </c:spPr>
          </c:dPt>
          <c:dLbls>
            <c:dLbl>
              <c:idx val="0"/>
              <c:layout>
                <c:manualLayout>
                  <c:x val="-4.6296296296296641E-3"/>
                  <c:y val="-7.5762881844152002E-2"/>
                </c:manualLayout>
              </c:layout>
              <c:showVal val="1"/>
            </c:dLbl>
            <c:dLbl>
              <c:idx val="1"/>
              <c:layout>
                <c:manualLayout>
                  <c:x val="3.0864197530864421E-3"/>
                  <c:y val="-8.9793045148624712E-2"/>
                </c:manualLayout>
              </c:layout>
              <c:showVal val="1"/>
            </c:dLbl>
            <c:dLbl>
              <c:idx val="2"/>
              <c:layout>
                <c:manualLayout>
                  <c:x val="1.3888888888889055E-2"/>
                  <c:y val="-0.10943527377488585"/>
                </c:manualLayout>
              </c:layout>
              <c:showVal val="1"/>
            </c:dLbl>
            <c:dLbl>
              <c:idx val="3"/>
              <c:layout>
                <c:manualLayout>
                  <c:x val="-1.5432098765432198E-3"/>
                  <c:y val="-4.2090489913417899E-2"/>
                </c:manualLayout>
              </c:layout>
              <c:showVal val="1"/>
            </c:dLbl>
            <c:dLbl>
              <c:idx val="4"/>
              <c:layout>
                <c:manualLayout>
                  <c:x val="1.5432098765432185E-2"/>
                  <c:y val="-8.6987012487729137E-2"/>
                </c:manualLayout>
              </c:layout>
              <c:showVal val="1"/>
            </c:dLbl>
            <c:txPr>
              <a:bodyPr/>
              <a:lstStyle/>
              <a:p>
                <a:pPr>
                  <a:defRPr sz="2000" b="1"/>
                </a:pPr>
                <a:endParaRPr lang="en-US"/>
              </a:p>
            </c:txPr>
            <c:showVal val="1"/>
          </c:dLbls>
          <c:cat>
            <c:strRef>
              <c:f>Sheet2!$K$2:$K$6</c:f>
              <c:strCache>
                <c:ptCount val="5"/>
                <c:pt idx="0">
                  <c:v>Much worse</c:v>
                </c:pt>
                <c:pt idx="1">
                  <c:v>Worse</c:v>
                </c:pt>
                <c:pt idx="2">
                  <c:v>No change</c:v>
                </c:pt>
                <c:pt idx="3">
                  <c:v>Better</c:v>
                </c:pt>
                <c:pt idx="4">
                  <c:v>Much better</c:v>
                </c:pt>
              </c:strCache>
            </c:strRef>
          </c:cat>
          <c:val>
            <c:numRef>
              <c:f>Sheet2!$L$2:$L$6</c:f>
              <c:numCache>
                <c:formatCode>0%</c:formatCode>
                <c:ptCount val="5"/>
                <c:pt idx="0">
                  <c:v>7.0000000000000021E-2</c:v>
                </c:pt>
                <c:pt idx="1">
                  <c:v>2.0000000000000011E-2</c:v>
                </c:pt>
                <c:pt idx="2">
                  <c:v>0.24000000000000021</c:v>
                </c:pt>
                <c:pt idx="3">
                  <c:v>0.49000000000000032</c:v>
                </c:pt>
                <c:pt idx="4">
                  <c:v>0.18000000000000024</c:v>
                </c:pt>
              </c:numCache>
            </c:numRef>
          </c:val>
        </c:ser>
        <c:gapWidth val="0"/>
        <c:gapDepth val="0"/>
        <c:shape val="cylinder"/>
        <c:axId val="54419456"/>
        <c:axId val="54420992"/>
        <c:axId val="0"/>
      </c:bar3DChart>
      <c:catAx>
        <c:axId val="54419456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800" b="1"/>
            </a:pPr>
            <a:endParaRPr lang="en-US"/>
          </a:p>
        </c:txPr>
        <c:crossAx val="54420992"/>
        <c:crosses val="autoZero"/>
        <c:auto val="1"/>
        <c:lblAlgn val="ctr"/>
        <c:lblOffset val="100"/>
      </c:catAx>
      <c:valAx>
        <c:axId val="54420992"/>
        <c:scaling>
          <c:orientation val="minMax"/>
        </c:scaling>
        <c:axPos val="l"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 dirty="0" smtClean="0"/>
                  <a:t>%</a:t>
                </a:r>
                <a:r>
                  <a:rPr lang="en-US" sz="1600" baseline="0" dirty="0" smtClean="0"/>
                  <a:t> Doctors</a:t>
                </a:r>
                <a:endParaRPr lang="en-US" sz="1600" dirty="0"/>
              </a:p>
            </c:rich>
          </c:tx>
          <c:layout/>
        </c:title>
        <c:numFmt formatCode="0%" sourceLinked="1"/>
        <c:tickLblPos val="nextTo"/>
        <c:crossAx val="54419456"/>
        <c:crosses val="autoZero"/>
        <c:crossBetween val="between"/>
      </c:valAx>
    </c:plotArea>
    <c:plotVisOnly val="1"/>
  </c:chart>
  <c:externalData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dPt>
            <c:idx val="0"/>
            <c:spPr>
              <a:solidFill>
                <a:srgbClr val="FF0000"/>
              </a:solidFill>
            </c:spPr>
          </c:dPt>
          <c:dPt>
            <c:idx val="2"/>
            <c:spPr>
              <a:solidFill>
                <a:srgbClr val="00B0F0"/>
              </a:solidFill>
            </c:spPr>
          </c:dPt>
          <c:dPt>
            <c:idx val="3"/>
            <c:spPr>
              <a:solidFill>
                <a:srgbClr val="00B050"/>
              </a:solidFill>
            </c:spPr>
          </c:dPt>
          <c:dPt>
            <c:idx val="4"/>
            <c:spPr>
              <a:solidFill>
                <a:srgbClr val="FFC000"/>
              </a:solidFill>
            </c:spPr>
          </c:dPt>
          <c:dLbls>
            <c:dLbl>
              <c:idx val="0"/>
              <c:layout>
                <c:manualLayout>
                  <c:x val="-3.0864197530864421E-3"/>
                  <c:y val="-5.7291666666666664E-2"/>
                </c:manualLayout>
              </c:layout>
              <c:showVal val="1"/>
            </c:dLbl>
            <c:dLbl>
              <c:idx val="1"/>
              <c:layout>
                <c:manualLayout>
                  <c:x val="6.1728395061728392E-3"/>
                  <c:y val="-5.9895833333333877E-2"/>
                </c:manualLayout>
              </c:layout>
              <c:showVal val="1"/>
            </c:dLbl>
            <c:dLbl>
              <c:idx val="2"/>
              <c:layout>
                <c:manualLayout>
                  <c:x val="-1.2345679012345723E-2"/>
                  <c:y val="-6.25E-2"/>
                </c:manualLayout>
              </c:layout>
              <c:showVal val="1"/>
            </c:dLbl>
            <c:dLbl>
              <c:idx val="3"/>
              <c:layout>
                <c:manualLayout>
                  <c:x val="-1.2345679012345723E-2"/>
                  <c:y val="-6.25E-2"/>
                </c:manualLayout>
              </c:layout>
              <c:showVal val="1"/>
            </c:dLbl>
            <c:dLbl>
              <c:idx val="4"/>
              <c:layout>
                <c:manualLayout>
                  <c:x val="3.0864197530864421E-3"/>
                  <c:y val="-4.9479166666666685E-2"/>
                </c:manualLayout>
              </c:layout>
              <c:showVal val="1"/>
            </c:dLbl>
            <c:txPr>
              <a:bodyPr/>
              <a:lstStyle/>
              <a:p>
                <a:pPr>
                  <a:defRPr sz="2000" b="1"/>
                </a:pPr>
                <a:endParaRPr lang="en-US"/>
              </a:p>
            </c:txPr>
            <c:showVal val="1"/>
          </c:dLbls>
          <c:cat>
            <c:strRef>
              <c:f>Sheet2!$T$2:$T$6</c:f>
              <c:strCache>
                <c:ptCount val="5"/>
                <c:pt idx="0">
                  <c:v>Much worse</c:v>
                </c:pt>
                <c:pt idx="1">
                  <c:v>Worse</c:v>
                </c:pt>
                <c:pt idx="2">
                  <c:v>No change</c:v>
                </c:pt>
                <c:pt idx="3">
                  <c:v>Better</c:v>
                </c:pt>
                <c:pt idx="4">
                  <c:v>Much better</c:v>
                </c:pt>
              </c:strCache>
            </c:strRef>
          </c:cat>
          <c:val>
            <c:numRef>
              <c:f>Sheet2!$U$2:$U$6</c:f>
              <c:numCache>
                <c:formatCode>0%</c:formatCode>
                <c:ptCount val="5"/>
                <c:pt idx="0">
                  <c:v>0.11</c:v>
                </c:pt>
                <c:pt idx="1">
                  <c:v>9.0000000000000024E-2</c:v>
                </c:pt>
                <c:pt idx="2">
                  <c:v>0.23</c:v>
                </c:pt>
                <c:pt idx="3">
                  <c:v>0.37000000000000038</c:v>
                </c:pt>
                <c:pt idx="4">
                  <c:v>0.2</c:v>
                </c:pt>
              </c:numCache>
            </c:numRef>
          </c:val>
        </c:ser>
        <c:gapWidth val="0"/>
        <c:gapDepth val="0"/>
        <c:shape val="cylinder"/>
        <c:axId val="54447488"/>
        <c:axId val="54482048"/>
        <c:axId val="0"/>
      </c:bar3DChart>
      <c:catAx>
        <c:axId val="54447488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800" b="1"/>
            </a:pPr>
            <a:endParaRPr lang="en-US"/>
          </a:p>
        </c:txPr>
        <c:crossAx val="54482048"/>
        <c:crosses val="autoZero"/>
        <c:auto val="1"/>
        <c:lblAlgn val="ctr"/>
        <c:lblOffset val="100"/>
      </c:catAx>
      <c:valAx>
        <c:axId val="54482048"/>
        <c:scaling>
          <c:orientation val="minMax"/>
        </c:scaling>
        <c:axPos val="l"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 dirty="0" smtClean="0"/>
                  <a:t>%</a:t>
                </a:r>
                <a:r>
                  <a:rPr lang="en-US" sz="1600" baseline="0" dirty="0" smtClean="0"/>
                  <a:t> Doctors</a:t>
                </a:r>
                <a:endParaRPr lang="en-US" sz="1600" dirty="0"/>
              </a:p>
            </c:rich>
          </c:tx>
          <c:layout/>
        </c:title>
        <c:numFmt formatCode="0%" sourceLinked="1"/>
        <c:tickLblPos val="nextTo"/>
        <c:crossAx val="54447488"/>
        <c:crosses val="autoZero"/>
        <c:crossBetween val="between"/>
      </c:valAx>
    </c:plotArea>
    <c:plotVisOnly val="1"/>
  </c:chart>
  <c:externalData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view3D>
      <c:rAngAx val="1"/>
    </c:view3D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/>
      <c:bar3DChart>
        <c:barDir val="col"/>
        <c:grouping val="clustered"/>
        <c:ser>
          <c:idx val="0"/>
          <c:order val="0"/>
          <c:spPr>
            <a:solidFill>
              <a:srgbClr val="FF0000"/>
            </a:solidFill>
          </c:spPr>
          <c:dPt>
            <c:idx val="0"/>
            <c:spPr>
              <a:solidFill>
                <a:srgbClr val="00B050"/>
              </a:solidFill>
            </c:spPr>
          </c:dPt>
          <c:dLbls>
            <c:dLbl>
              <c:idx val="0"/>
              <c:layout>
                <c:manualLayout>
                  <c:x val="1.5432098765432198E-3"/>
                  <c:y val="-5.0508587896100833E-2"/>
                </c:manualLayout>
              </c:layout>
              <c:showVal val="1"/>
            </c:dLbl>
            <c:dLbl>
              <c:idx val="1"/>
              <c:layout>
                <c:manualLayout>
                  <c:x val="-1.5432098765432198E-3"/>
                  <c:y val="-4.4896522574312023E-2"/>
                </c:manualLayout>
              </c:layout>
              <c:showVal val="1"/>
            </c:dLbl>
            <c:txPr>
              <a:bodyPr/>
              <a:lstStyle/>
              <a:p>
                <a:pPr>
                  <a:defRPr sz="2000"/>
                </a:pPr>
                <a:endParaRPr lang="en-US"/>
              </a:p>
            </c:txPr>
            <c:showVal val="1"/>
          </c:dLbls>
          <c:cat>
            <c:strRef>
              <c:f>Sheet1!$U$6:$U$7</c:f>
              <c:strCache>
                <c:ptCount val="2"/>
                <c:pt idx="0">
                  <c:v>Using CPRS</c:v>
                </c:pt>
                <c:pt idx="1">
                  <c:v>Not using CPRS</c:v>
                </c:pt>
              </c:strCache>
            </c:strRef>
          </c:cat>
          <c:val>
            <c:numRef>
              <c:f>Sheet1!$V$6:$V$7</c:f>
              <c:numCache>
                <c:formatCode>General</c:formatCode>
                <c:ptCount val="2"/>
                <c:pt idx="0">
                  <c:v>1</c:v>
                </c:pt>
                <c:pt idx="1">
                  <c:v>14</c:v>
                </c:pt>
              </c:numCache>
            </c:numRef>
          </c:val>
        </c:ser>
        <c:shape val="cylinder"/>
        <c:axId val="54499200"/>
        <c:axId val="54500736"/>
        <c:axId val="0"/>
      </c:bar3DChart>
      <c:catAx>
        <c:axId val="54499200"/>
        <c:scaling>
          <c:orientation val="minMax"/>
        </c:scaling>
        <c:axPos val="b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54500736"/>
        <c:crosses val="autoZero"/>
        <c:auto val="1"/>
        <c:lblAlgn val="ctr"/>
        <c:lblOffset val="100"/>
      </c:catAx>
      <c:valAx>
        <c:axId val="54500736"/>
        <c:scaling>
          <c:orientation val="minMax"/>
        </c:scaling>
        <c:axPos val="l"/>
        <c:title>
          <c:tx>
            <c:rich>
              <a:bodyPr rot="-5400000" vert="horz"/>
              <a:lstStyle/>
              <a:p>
                <a:pPr>
                  <a:defRPr sz="1800"/>
                </a:pPr>
                <a:r>
                  <a:rPr lang="en-US" sz="1800" dirty="0" smtClean="0"/>
                  <a:t>Senior consultants</a:t>
                </a:r>
                <a:endParaRPr lang="en-US" sz="1800" dirty="0"/>
              </a:p>
            </c:rich>
          </c:tx>
          <c:layout/>
        </c:title>
        <c:numFmt formatCode="General" sourceLinked="1"/>
        <c:tickLblPos val="nextTo"/>
        <c:crossAx val="54499200"/>
        <c:crosses val="autoZero"/>
        <c:crossBetween val="between"/>
      </c:valAx>
    </c:plotArea>
    <c:plotVisOnly val="1"/>
  </c:chart>
  <c:spPr>
    <a:solidFill>
      <a:srgbClr val="FFFFFF"/>
    </a:solidFill>
  </c:spPr>
  <c:externalData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spPr>
            <a:solidFill>
              <a:srgbClr val="00B050"/>
            </a:solidFill>
          </c:spPr>
          <c:dPt>
            <c:idx val="0"/>
            <c:spPr>
              <a:solidFill>
                <a:srgbClr val="00B0F0"/>
              </a:solidFill>
            </c:spPr>
          </c:dPt>
          <c:dPt>
            <c:idx val="2"/>
            <c:spPr>
              <a:solidFill>
                <a:srgbClr val="FFC000"/>
              </a:solidFill>
            </c:spPr>
          </c:dPt>
          <c:dLbls>
            <c:dLbl>
              <c:idx val="0"/>
              <c:layout>
                <c:manualLayout>
                  <c:x val="9.9009900990100208E-3"/>
                  <c:y val="-0.11794871794871796"/>
                </c:manualLayout>
              </c:layout>
              <c:showVal val="1"/>
            </c:dLbl>
            <c:dLbl>
              <c:idx val="1"/>
              <c:layout>
                <c:manualLayout>
                  <c:x val="6.0505351642076758E-17"/>
                  <c:y val="-8.7179487179487175E-2"/>
                </c:manualLayout>
              </c:layout>
              <c:showVal val="1"/>
            </c:dLbl>
            <c:dLbl>
              <c:idx val="2"/>
              <c:layout>
                <c:manualLayout>
                  <c:x val="3.7953795379537955E-2"/>
                  <c:y val="-0.17179487179487191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6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3200" b="1"/>
                </a:pPr>
                <a:endParaRPr lang="en-US"/>
              </a:p>
            </c:txPr>
            <c:showVal val="1"/>
          </c:dLbls>
          <c:cat>
            <c:strRef>
              <c:f>Sheet1!$U$36:$U$38</c:f>
              <c:strCache>
                <c:ptCount val="3"/>
                <c:pt idx="0">
                  <c:v>Sr consultant</c:v>
                </c:pt>
                <c:pt idx="1">
                  <c:v>Medical Assistant</c:v>
                </c:pt>
                <c:pt idx="2">
                  <c:v>None</c:v>
                </c:pt>
              </c:strCache>
            </c:strRef>
          </c:cat>
          <c:val>
            <c:numRef>
              <c:f>Sheet1!$V$36:$V$38</c:f>
              <c:numCache>
                <c:formatCode>General</c:formatCode>
                <c:ptCount val="3"/>
                <c:pt idx="0">
                  <c:v>1</c:v>
                </c:pt>
                <c:pt idx="1">
                  <c:v>11</c:v>
                </c:pt>
                <c:pt idx="2">
                  <c:v>6</c:v>
                </c:pt>
              </c:numCache>
            </c:numRef>
          </c:val>
        </c:ser>
        <c:gapWidth val="0"/>
        <c:gapDepth val="0"/>
        <c:shape val="cylinder"/>
        <c:axId val="54387456"/>
        <c:axId val="54389376"/>
        <c:axId val="0"/>
      </c:bar3DChart>
      <c:catAx>
        <c:axId val="5438745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400" b="1">
                    <a:latin typeface="Arial Black" pitchFamily="34" charset="0"/>
                  </a:defRPr>
                </a:pPr>
                <a:r>
                  <a:rPr lang="en-US" sz="1400" b="1" dirty="0" smtClean="0">
                    <a:latin typeface="Arial Black" pitchFamily="34" charset="0"/>
                  </a:rPr>
                  <a:t>CPRS USED BY</a:t>
                </a:r>
                <a:endParaRPr lang="en-US" sz="1400" b="1" dirty="0">
                  <a:latin typeface="Arial Black" pitchFamily="34" charset="0"/>
                </a:endParaRPr>
              </a:p>
            </c:rich>
          </c:tx>
          <c:layout/>
        </c:title>
        <c:majorTickMark val="none"/>
        <c:tickLblPos val="nextTo"/>
        <c:txPr>
          <a:bodyPr/>
          <a:lstStyle/>
          <a:p>
            <a:pPr>
              <a:defRPr sz="1600" b="1"/>
            </a:pPr>
            <a:endParaRPr lang="en-US"/>
          </a:p>
        </c:txPr>
        <c:crossAx val="54389376"/>
        <c:crosses val="autoZero"/>
        <c:auto val="1"/>
        <c:lblAlgn val="ctr"/>
        <c:lblOffset val="100"/>
      </c:catAx>
      <c:valAx>
        <c:axId val="54389376"/>
        <c:scaling>
          <c:orientation val="minMax"/>
        </c:scaling>
        <c:axPos val="l"/>
        <c:title>
          <c:tx>
            <c:rich>
              <a:bodyPr/>
              <a:lstStyle/>
              <a:p>
                <a:pPr>
                  <a:defRPr sz="1800"/>
                </a:pPr>
                <a:r>
                  <a:rPr lang="en-US" sz="1800" dirty="0" smtClean="0"/>
                  <a:t>No.</a:t>
                </a:r>
                <a:r>
                  <a:rPr lang="en-US" sz="1800" baseline="0" dirty="0" smtClean="0"/>
                  <a:t> of OPDs</a:t>
                </a:r>
                <a:endParaRPr lang="en-US" sz="1800" dirty="0"/>
              </a:p>
            </c:rich>
          </c:tx>
          <c:layout/>
        </c:title>
        <c:numFmt formatCode="General" sourceLinked="1"/>
        <c:tickLblPos val="nextTo"/>
        <c:crossAx val="54387456"/>
        <c:crosses val="autoZero"/>
        <c:crossBetween val="between"/>
      </c:valAx>
    </c:plotArea>
    <c:plotVisOnly val="1"/>
  </c:chart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view3D>
      <c:depthPercent val="100"/>
      <c:rAngAx val="1"/>
    </c:view3D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/>
      <c:bar3DChart>
        <c:barDir val="col"/>
        <c:grouping val="stacked"/>
        <c:ser>
          <c:idx val="0"/>
          <c:order val="0"/>
          <c:dPt>
            <c:idx val="1"/>
            <c:spPr>
              <a:solidFill>
                <a:srgbClr val="C00000"/>
              </a:solidFill>
            </c:spPr>
          </c:dPt>
          <c:dPt>
            <c:idx val="2"/>
            <c:spPr>
              <a:solidFill>
                <a:srgbClr val="00B0F0"/>
              </a:solidFill>
            </c:spPr>
          </c:dPt>
          <c:dPt>
            <c:idx val="3"/>
            <c:spPr>
              <a:solidFill>
                <a:srgbClr val="00B050"/>
              </a:solidFill>
            </c:spPr>
          </c:dPt>
          <c:dPt>
            <c:idx val="4"/>
            <c:spPr>
              <a:solidFill>
                <a:srgbClr val="FFC000"/>
              </a:solidFill>
            </c:spPr>
          </c:dPt>
          <c:dLbls>
            <c:dLbl>
              <c:idx val="0"/>
              <c:layout>
                <c:manualLayout>
                  <c:x val="5.5555555555555558E-3"/>
                  <c:y val="-0.12037037037037036"/>
                </c:manualLayout>
              </c:layout>
              <c:showVal val="1"/>
            </c:dLbl>
            <c:dLbl>
              <c:idx val="1"/>
              <c:layout>
                <c:manualLayout>
                  <c:x val="5.5555555555556061E-3"/>
                  <c:y val="-0.23611111111111124"/>
                </c:manualLayout>
              </c:layout>
              <c:showVal val="1"/>
            </c:dLbl>
            <c:dLbl>
              <c:idx val="2"/>
              <c:layout>
                <c:manualLayout>
                  <c:x val="1.38888423521528E-2"/>
                  <c:y val="-0.39844678689357477"/>
                </c:manualLayout>
              </c:layout>
              <c:showVal val="1"/>
            </c:dLbl>
            <c:dLbl>
              <c:idx val="3"/>
              <c:layout>
                <c:manualLayout>
                  <c:x val="0.11950354609929079"/>
                  <c:y val="-0.43025696384726247"/>
                </c:manualLayout>
              </c:layout>
              <c:showVal val="1"/>
            </c:dLbl>
            <c:dLbl>
              <c:idx val="4"/>
              <c:layout>
                <c:manualLayout>
                  <c:x val="1.1111111111111125E-2"/>
                  <c:y val="-0.12962962962962915"/>
                </c:manualLayout>
              </c:layout>
              <c:showVal val="1"/>
            </c:dLbl>
            <c:txPr>
              <a:bodyPr/>
              <a:lstStyle/>
              <a:p>
                <a:pPr>
                  <a:defRPr sz="2800" b="1"/>
                </a:pPr>
                <a:endParaRPr lang="en-US"/>
              </a:p>
            </c:txPr>
            <c:showVal val="1"/>
          </c:dLbls>
          <c:cat>
            <c:strRef>
              <c:f>communication!$M$10:$M$14</c:f>
              <c:strCache>
                <c:ptCount val="5"/>
                <c:pt idx="0">
                  <c:v>Much worse</c:v>
                </c:pt>
                <c:pt idx="1">
                  <c:v>Worse</c:v>
                </c:pt>
                <c:pt idx="2">
                  <c:v>No change</c:v>
                </c:pt>
                <c:pt idx="3">
                  <c:v>Better</c:v>
                </c:pt>
                <c:pt idx="4">
                  <c:v>Much better</c:v>
                </c:pt>
              </c:strCache>
            </c:strRef>
          </c:cat>
          <c:val>
            <c:numRef>
              <c:f>communication!$N$10:$N$14</c:f>
              <c:numCache>
                <c:formatCode>0%</c:formatCode>
                <c:ptCount val="5"/>
                <c:pt idx="0">
                  <c:v>0</c:v>
                </c:pt>
                <c:pt idx="1">
                  <c:v>0.16</c:v>
                </c:pt>
                <c:pt idx="2">
                  <c:v>0.27</c:v>
                </c:pt>
                <c:pt idx="3">
                  <c:v>0.4</c:v>
                </c:pt>
                <c:pt idx="4">
                  <c:v>0.05</c:v>
                </c:pt>
              </c:numCache>
            </c:numRef>
          </c:val>
        </c:ser>
        <c:gapWidth val="75"/>
        <c:gapDepth val="75"/>
        <c:shape val="cylinder"/>
        <c:axId val="53818880"/>
        <c:axId val="53820416"/>
        <c:axId val="0"/>
      </c:bar3DChart>
      <c:catAx>
        <c:axId val="53818880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53820416"/>
        <c:crosses val="autoZero"/>
        <c:auto val="1"/>
        <c:lblAlgn val="ctr"/>
        <c:lblOffset val="100"/>
      </c:catAx>
      <c:valAx>
        <c:axId val="53820416"/>
        <c:scaling>
          <c:orientation val="minMax"/>
        </c:scaling>
        <c:axPos val="l"/>
        <c:title>
          <c:tx>
            <c:rich>
              <a:bodyPr/>
              <a:lstStyle/>
              <a:p>
                <a:pPr>
                  <a:defRPr sz="1800"/>
                </a:pPr>
                <a:r>
                  <a:rPr lang="en-US" sz="1800" dirty="0"/>
                  <a:t>% </a:t>
                </a:r>
                <a:r>
                  <a:rPr lang="en-US" sz="1800" dirty="0" smtClean="0"/>
                  <a:t>Nurses</a:t>
                </a:r>
                <a:endParaRPr lang="en-US" sz="1800" dirty="0"/>
              </a:p>
            </c:rich>
          </c:tx>
          <c:layout/>
        </c:title>
        <c:numFmt formatCode="0%" sourceLinked="1"/>
        <c:tickLblPos val="nextTo"/>
        <c:crossAx val="5381888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5"/>
  <c:clrMapOvr bg1="lt1" tx1="dk1" bg2="lt2" tx2="dk2" accent1="accent1" accent2="accent2" accent3="accent3" accent4="accent4" accent5="accent5" accent6="accent6" hlink="hlink" folHlink="folHlink"/>
  <c:chart>
    <c:view3D>
      <c:depthPercent val="100"/>
      <c:rAngAx val="1"/>
    </c:view3D>
    <c:plotArea>
      <c:layout/>
      <c:bar3DChart>
        <c:barDir val="col"/>
        <c:grouping val="clustered"/>
        <c:ser>
          <c:idx val="0"/>
          <c:order val="0"/>
          <c:dPt>
            <c:idx val="0"/>
            <c:spPr>
              <a:solidFill>
                <a:srgbClr val="FF0909"/>
              </a:solidFill>
            </c:spPr>
          </c:dPt>
          <c:dPt>
            <c:idx val="1"/>
            <c:spPr>
              <a:solidFill>
                <a:srgbClr val="FFC000"/>
              </a:solidFill>
            </c:spPr>
          </c:dPt>
          <c:dPt>
            <c:idx val="2"/>
            <c:spPr>
              <a:solidFill>
                <a:srgbClr val="00B0F0"/>
              </a:solidFill>
            </c:spPr>
          </c:dPt>
          <c:dPt>
            <c:idx val="3"/>
            <c:spPr>
              <a:solidFill>
                <a:srgbClr val="00B050"/>
              </a:solidFill>
            </c:spPr>
          </c:dPt>
          <c:dPt>
            <c:idx val="4"/>
            <c:spPr>
              <a:solidFill>
                <a:schemeClr val="accent6">
                  <a:lumMod val="75000"/>
                </a:schemeClr>
              </a:solidFill>
            </c:spPr>
          </c:dPt>
          <c:dLbls>
            <c:dLbl>
              <c:idx val="0"/>
              <c:layout>
                <c:manualLayout>
                  <c:x val="0"/>
                  <c:y val="-0.10861423220973776"/>
                </c:manualLayout>
              </c:layout>
              <c:showVal val="1"/>
            </c:dLbl>
            <c:dLbl>
              <c:idx val="1"/>
              <c:layout>
                <c:manualLayout>
                  <c:x val="-1.0197578075207221E-2"/>
                  <c:y val="-7.8651685393258425E-2"/>
                </c:manualLayout>
              </c:layout>
              <c:showVal val="1"/>
            </c:dLbl>
            <c:dLbl>
              <c:idx val="2"/>
              <c:layout>
                <c:manualLayout>
                  <c:x val="0"/>
                  <c:y val="-5.6179775280898667E-2"/>
                </c:manualLayout>
              </c:layout>
              <c:showVal val="1"/>
            </c:dLbl>
            <c:dLbl>
              <c:idx val="3"/>
              <c:layout>
                <c:manualLayout>
                  <c:x val="0"/>
                  <c:y val="-5.9925093632958802E-2"/>
                </c:manualLayout>
              </c:layout>
              <c:showVal val="1"/>
            </c:dLbl>
            <c:dLbl>
              <c:idx val="4"/>
              <c:layout>
                <c:manualLayout>
                  <c:x val="1.0197578075207141E-2"/>
                  <c:y val="-8.6142322097378293E-2"/>
                </c:manualLayout>
              </c:layout>
              <c:spPr/>
              <c:txPr>
                <a:bodyPr/>
                <a:lstStyle/>
                <a:p>
                  <a:pPr>
                    <a:defRPr sz="3600" b="1"/>
                  </a:pPr>
                  <a:endParaRPr lang="en-US"/>
                </a:p>
              </c:txPr>
              <c:showVal val="1"/>
            </c:dLbl>
            <c:txPr>
              <a:bodyPr/>
              <a:lstStyle/>
              <a:p>
                <a:pPr>
                  <a:defRPr sz="2800" b="1"/>
                </a:pPr>
                <a:endParaRPr lang="en-US"/>
              </a:p>
            </c:txPr>
            <c:showVal val="1"/>
          </c:dLbls>
          <c:cat>
            <c:strRef>
              <c:f>'patient care'!$J$3:$J$7</c:f>
              <c:strCache>
                <c:ptCount val="5"/>
                <c:pt idx="0">
                  <c:v>Much worse</c:v>
                </c:pt>
                <c:pt idx="1">
                  <c:v>Worse</c:v>
                </c:pt>
                <c:pt idx="2">
                  <c:v>No change</c:v>
                </c:pt>
                <c:pt idx="3">
                  <c:v>Better</c:v>
                </c:pt>
                <c:pt idx="4">
                  <c:v>Much better</c:v>
                </c:pt>
              </c:strCache>
            </c:strRef>
          </c:cat>
          <c:val>
            <c:numRef>
              <c:f>'patient care'!$K$3:$K$7</c:f>
              <c:numCache>
                <c:formatCode>0%</c:formatCode>
                <c:ptCount val="5"/>
                <c:pt idx="0">
                  <c:v>0.05</c:v>
                </c:pt>
                <c:pt idx="1">
                  <c:v>0.11</c:v>
                </c:pt>
                <c:pt idx="2">
                  <c:v>0.22</c:v>
                </c:pt>
                <c:pt idx="3">
                  <c:v>0.38000000000000189</c:v>
                </c:pt>
                <c:pt idx="4">
                  <c:v>0.24000000000000021</c:v>
                </c:pt>
              </c:numCache>
            </c:numRef>
          </c:val>
        </c:ser>
        <c:gapWidth val="0"/>
        <c:gapDepth val="0"/>
        <c:shape val="cylinder"/>
        <c:axId val="54007680"/>
        <c:axId val="54009216"/>
        <c:axId val="0"/>
      </c:bar3DChart>
      <c:catAx>
        <c:axId val="54007680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54009216"/>
        <c:crosses val="autoZero"/>
        <c:auto val="1"/>
        <c:lblAlgn val="ctr"/>
        <c:lblOffset val="100"/>
      </c:catAx>
      <c:valAx>
        <c:axId val="54009216"/>
        <c:scaling>
          <c:orientation val="minMax"/>
        </c:scaling>
        <c:axPos val="l"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 dirty="0"/>
                  <a:t>%</a:t>
                </a:r>
                <a:r>
                  <a:rPr lang="en-US" sz="1600" baseline="0" dirty="0"/>
                  <a:t> </a:t>
                </a:r>
                <a:r>
                  <a:rPr lang="en-US" sz="1600" baseline="0" dirty="0" smtClean="0"/>
                  <a:t>Nurses</a:t>
                </a:r>
                <a:endParaRPr lang="en-US" sz="1600" dirty="0"/>
              </a:p>
            </c:rich>
          </c:tx>
          <c:layout/>
        </c:title>
        <c:numFmt formatCode="0%" sourceLinked="1"/>
        <c:tickLblPos val="nextTo"/>
        <c:crossAx val="5400768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externalData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spPr>
            <a:solidFill>
              <a:srgbClr val="C00000"/>
            </a:solidFill>
          </c:spPr>
          <c:dPt>
            <c:idx val="1"/>
            <c:spPr>
              <a:solidFill>
                <a:srgbClr val="92D050"/>
              </a:solidFill>
            </c:spPr>
          </c:dPt>
          <c:dPt>
            <c:idx val="2"/>
            <c:spPr>
              <a:solidFill>
                <a:srgbClr val="00B0F0"/>
              </a:solidFill>
            </c:spPr>
          </c:dPt>
          <c:dPt>
            <c:idx val="3"/>
            <c:spPr>
              <a:solidFill>
                <a:srgbClr val="7030A0"/>
              </a:solidFill>
            </c:spPr>
          </c:dPt>
          <c:dPt>
            <c:idx val="4"/>
            <c:spPr>
              <a:solidFill>
                <a:srgbClr val="FFC000"/>
              </a:solidFill>
            </c:spPr>
          </c:dPt>
          <c:dLbls>
            <c:dLbl>
              <c:idx val="0"/>
              <c:layout>
                <c:manualLayout>
                  <c:x val="3.2679738562091856E-3"/>
                  <c:y val="-6.5656565656565663E-2"/>
                </c:manualLayout>
              </c:layout>
              <c:showVal val="1"/>
            </c:dLbl>
            <c:dLbl>
              <c:idx val="1"/>
              <c:layout>
                <c:manualLayout>
                  <c:x val="1.6339869281045845E-3"/>
                  <c:y val="-8.3333333333333343E-2"/>
                </c:manualLayout>
              </c:layout>
              <c:showVal val="1"/>
            </c:dLbl>
            <c:dLbl>
              <c:idx val="2"/>
              <c:layout>
                <c:manualLayout>
                  <c:x val="-4.9019607843138746E-3"/>
                  <c:y val="-8.3333333333333343E-2"/>
                </c:manualLayout>
              </c:layout>
              <c:showVal val="1"/>
            </c:dLbl>
            <c:dLbl>
              <c:idx val="3"/>
              <c:layout>
                <c:manualLayout>
                  <c:x val="1.1437908496732107E-2"/>
                  <c:y val="-6.8181818181818177E-2"/>
                </c:manualLayout>
              </c:layout>
              <c:showVal val="1"/>
            </c:dLbl>
            <c:dLbl>
              <c:idx val="4"/>
              <c:layout>
                <c:manualLayout>
                  <c:x val="3.9215686274509803E-2"/>
                  <c:y val="-6.0606060606060622E-2"/>
                </c:manualLayout>
              </c:layout>
              <c:showVal val="1"/>
            </c:dLbl>
            <c:txPr>
              <a:bodyPr/>
              <a:lstStyle/>
              <a:p>
                <a:pPr>
                  <a:defRPr sz="2800" b="1"/>
                </a:pPr>
                <a:endParaRPr lang="en-US"/>
              </a:p>
            </c:txPr>
            <c:showVal val="1"/>
          </c:dLbls>
          <c:cat>
            <c:strRef>
              <c:f>'patient safty'!$J$3:$J$7</c:f>
              <c:strCache>
                <c:ptCount val="5"/>
                <c:pt idx="0">
                  <c:v>Much worse</c:v>
                </c:pt>
                <c:pt idx="1">
                  <c:v>Worse</c:v>
                </c:pt>
                <c:pt idx="2">
                  <c:v>No change</c:v>
                </c:pt>
                <c:pt idx="3">
                  <c:v>Better</c:v>
                </c:pt>
                <c:pt idx="4">
                  <c:v>Much better</c:v>
                </c:pt>
              </c:strCache>
            </c:strRef>
          </c:cat>
          <c:val>
            <c:numRef>
              <c:f>'patient safty'!$K$3:$K$7</c:f>
              <c:numCache>
                <c:formatCode>0%</c:formatCode>
                <c:ptCount val="5"/>
                <c:pt idx="0">
                  <c:v>8.0000000000000043E-2</c:v>
                </c:pt>
                <c:pt idx="1">
                  <c:v>7.0000000000000021E-2</c:v>
                </c:pt>
                <c:pt idx="2">
                  <c:v>0.15000000000000024</c:v>
                </c:pt>
                <c:pt idx="3">
                  <c:v>0.41000000000000031</c:v>
                </c:pt>
                <c:pt idx="4">
                  <c:v>0.29000000000000031</c:v>
                </c:pt>
              </c:numCache>
            </c:numRef>
          </c:val>
        </c:ser>
        <c:gapWidth val="0"/>
        <c:gapDepth val="0"/>
        <c:shape val="cylinder"/>
        <c:axId val="52692480"/>
        <c:axId val="52694016"/>
        <c:axId val="0"/>
      </c:bar3DChart>
      <c:catAx>
        <c:axId val="52692480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600" b="1"/>
            </a:pPr>
            <a:endParaRPr lang="en-US"/>
          </a:p>
        </c:txPr>
        <c:crossAx val="52694016"/>
        <c:crosses val="autoZero"/>
        <c:auto val="1"/>
        <c:lblAlgn val="ctr"/>
        <c:lblOffset val="100"/>
      </c:catAx>
      <c:valAx>
        <c:axId val="52694016"/>
        <c:scaling>
          <c:orientation val="minMax"/>
        </c:scaling>
        <c:axPos val="l"/>
        <c:title>
          <c:tx>
            <c:rich>
              <a:bodyPr/>
              <a:lstStyle/>
              <a:p>
                <a:pPr>
                  <a:defRPr sz="2000"/>
                </a:pPr>
                <a:r>
                  <a:rPr lang="en-US" sz="2000" dirty="0" smtClean="0"/>
                  <a:t>% Nurses</a:t>
                </a:r>
                <a:endParaRPr lang="en-US" sz="2000" dirty="0"/>
              </a:p>
            </c:rich>
          </c:tx>
          <c:layout/>
        </c:title>
        <c:numFmt formatCode="0%" sourceLinked="1"/>
        <c:tickLblPos val="nextTo"/>
        <c:crossAx val="52692480"/>
        <c:crosses val="autoZero"/>
        <c:crossBetween val="between"/>
      </c:valAx>
    </c:plotArea>
    <c:plotVisOnly val="1"/>
  </c:chart>
  <c:externalData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dPt>
            <c:idx val="0"/>
            <c:spPr>
              <a:solidFill>
                <a:srgbClr val="FF0909"/>
              </a:solidFill>
            </c:spPr>
          </c:dPt>
          <c:dPt>
            <c:idx val="1"/>
            <c:spPr>
              <a:solidFill>
                <a:srgbClr val="FFC000"/>
              </a:solidFill>
            </c:spPr>
          </c:dPt>
          <c:dPt>
            <c:idx val="2"/>
            <c:spPr>
              <a:solidFill>
                <a:srgbClr val="92D050"/>
              </a:solidFill>
            </c:spPr>
          </c:dPt>
          <c:dPt>
            <c:idx val="3"/>
            <c:spPr>
              <a:solidFill>
                <a:srgbClr val="00B0F0"/>
              </a:solidFill>
            </c:spPr>
          </c:dPt>
          <c:dPt>
            <c:idx val="4"/>
            <c:spPr>
              <a:solidFill>
                <a:srgbClr val="7030A0"/>
              </a:solidFill>
            </c:spPr>
          </c:dPt>
          <c:dLbls>
            <c:dLbl>
              <c:idx val="0"/>
              <c:layout>
                <c:manualLayout>
                  <c:x val="0"/>
                  <c:y val="-4.2288557213930364E-2"/>
                </c:manualLayout>
              </c:layout>
              <c:showVal val="1"/>
            </c:dLbl>
            <c:dLbl>
              <c:idx val="1"/>
              <c:layout>
                <c:manualLayout>
                  <c:x val="-6.28930817610069E-3"/>
                  <c:y val="-4.4776119402985093E-2"/>
                </c:manualLayout>
              </c:layout>
              <c:showVal val="1"/>
            </c:dLbl>
            <c:dLbl>
              <c:idx val="2"/>
              <c:layout>
                <c:manualLayout>
                  <c:x val="-4.7169811320754715E-3"/>
                  <c:y val="-5.7213930348259091E-2"/>
                </c:manualLayout>
              </c:layout>
              <c:showVal val="1"/>
            </c:dLbl>
            <c:dLbl>
              <c:idx val="3"/>
              <c:layout>
                <c:manualLayout>
                  <c:x val="-3.1446540880503476E-3"/>
                  <c:y val="-5.9701492537313938E-2"/>
                </c:manualLayout>
              </c:layout>
              <c:showVal val="1"/>
            </c:dLbl>
            <c:dLbl>
              <c:idx val="4"/>
              <c:layout>
                <c:manualLayout>
                  <c:x val="-3.1446540880503476E-3"/>
                  <c:y val="-4.4776119402985093E-2"/>
                </c:manualLayout>
              </c:layout>
              <c:showVal val="1"/>
            </c:dLbl>
            <c:txPr>
              <a:bodyPr/>
              <a:lstStyle/>
              <a:p>
                <a:pPr>
                  <a:defRPr sz="2800" b="1"/>
                </a:pPr>
                <a:endParaRPr lang="en-US"/>
              </a:p>
            </c:txPr>
            <c:showVal val="1"/>
          </c:dLbls>
          <c:cat>
            <c:strRef>
              <c:f>'job satisfaction'!$I$3:$I$7</c:f>
              <c:strCache>
                <c:ptCount val="5"/>
                <c:pt idx="0">
                  <c:v>Much worse</c:v>
                </c:pt>
                <c:pt idx="1">
                  <c:v>Worse</c:v>
                </c:pt>
                <c:pt idx="2">
                  <c:v>No change</c:v>
                </c:pt>
                <c:pt idx="3">
                  <c:v>Better</c:v>
                </c:pt>
                <c:pt idx="4">
                  <c:v>Much better</c:v>
                </c:pt>
              </c:strCache>
            </c:strRef>
          </c:cat>
          <c:val>
            <c:numRef>
              <c:f>'job satisfaction'!$J$3:$J$7</c:f>
              <c:numCache>
                <c:formatCode>0%</c:formatCode>
                <c:ptCount val="5"/>
                <c:pt idx="0">
                  <c:v>2.0000000000000011E-2</c:v>
                </c:pt>
                <c:pt idx="1">
                  <c:v>0.13</c:v>
                </c:pt>
                <c:pt idx="2">
                  <c:v>0.15000000000000024</c:v>
                </c:pt>
                <c:pt idx="3">
                  <c:v>0.43000000000000038</c:v>
                </c:pt>
                <c:pt idx="4">
                  <c:v>0.27</c:v>
                </c:pt>
              </c:numCache>
            </c:numRef>
          </c:val>
        </c:ser>
        <c:gapWidth val="0"/>
        <c:gapDepth val="0"/>
        <c:shape val="cylinder"/>
        <c:axId val="52729344"/>
        <c:axId val="52730880"/>
        <c:axId val="0"/>
      </c:bar3DChart>
      <c:catAx>
        <c:axId val="52729344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800" b="1"/>
            </a:pPr>
            <a:endParaRPr lang="en-US"/>
          </a:p>
        </c:txPr>
        <c:crossAx val="52730880"/>
        <c:crosses val="autoZero"/>
        <c:auto val="1"/>
        <c:lblAlgn val="ctr"/>
        <c:lblOffset val="100"/>
      </c:catAx>
      <c:valAx>
        <c:axId val="52730880"/>
        <c:scaling>
          <c:orientation val="minMax"/>
        </c:scaling>
        <c:axPos val="l"/>
        <c:title>
          <c:tx>
            <c:rich>
              <a:bodyPr/>
              <a:lstStyle/>
              <a:p>
                <a:pPr>
                  <a:defRPr sz="1800"/>
                </a:pPr>
                <a:r>
                  <a:rPr lang="en-US" sz="1800" dirty="0" smtClean="0"/>
                  <a:t>% Nurses</a:t>
                </a:r>
                <a:endParaRPr lang="en-US" sz="1800" dirty="0"/>
              </a:p>
            </c:rich>
          </c:tx>
          <c:layout/>
        </c:title>
        <c:numFmt formatCode="0%" sourceLinked="1"/>
        <c:tickLblPos val="nextTo"/>
        <c:crossAx val="52729344"/>
        <c:crosses val="autoZero"/>
        <c:crossBetween val="between"/>
      </c:valAx>
    </c:plotArea>
    <c:plotVisOnly val="1"/>
  </c:chart>
  <c:externalData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dPt>
            <c:idx val="0"/>
            <c:spPr>
              <a:solidFill>
                <a:srgbClr val="FF0909"/>
              </a:solidFill>
            </c:spPr>
          </c:dPt>
          <c:dPt>
            <c:idx val="1"/>
            <c:spPr>
              <a:solidFill>
                <a:srgbClr val="7030A0"/>
              </a:solidFill>
            </c:spPr>
          </c:dPt>
          <c:dPt>
            <c:idx val="2"/>
            <c:spPr>
              <a:solidFill>
                <a:srgbClr val="FF99FF"/>
              </a:solidFill>
            </c:spPr>
          </c:dPt>
          <c:dPt>
            <c:idx val="3"/>
            <c:spPr>
              <a:solidFill>
                <a:srgbClr val="FFC000"/>
              </a:solidFill>
            </c:spPr>
          </c:dPt>
          <c:dPt>
            <c:idx val="4"/>
            <c:spPr>
              <a:solidFill>
                <a:srgbClr val="00B050"/>
              </a:solidFill>
            </c:spPr>
          </c:dPt>
          <c:dLbls>
            <c:dLbl>
              <c:idx val="0"/>
              <c:layout>
                <c:manualLayout>
                  <c:x val="0"/>
                  <c:y val="-6.4327485380117039E-2"/>
                </c:manualLayout>
              </c:layout>
              <c:showVal val="1"/>
            </c:dLbl>
            <c:dLbl>
              <c:idx val="1"/>
              <c:layout>
                <c:manualLayout>
                  <c:x val="1.0309278350515465E-2"/>
                  <c:y val="-7.3099415204678372E-2"/>
                </c:manualLayout>
              </c:layout>
              <c:showVal val="1"/>
            </c:dLbl>
            <c:dLbl>
              <c:idx val="2"/>
              <c:layout>
                <c:manualLayout>
                  <c:x val="-6.8728522336769784E-3"/>
                  <c:y val="-5.2631578947368432E-2"/>
                </c:manualLayout>
              </c:layout>
              <c:showVal val="1"/>
            </c:dLbl>
            <c:dLbl>
              <c:idx val="3"/>
              <c:layout>
                <c:manualLayout>
                  <c:x val="1.2027491408934709E-2"/>
                  <c:y val="-2.0467836257309982E-2"/>
                </c:manualLayout>
              </c:layout>
              <c:showVal val="1"/>
            </c:dLbl>
            <c:dLbl>
              <c:idx val="4"/>
              <c:layout>
                <c:manualLayout>
                  <c:x val="2.4054982817869452E-2"/>
                  <c:y val="-7.0175438596491224E-2"/>
                </c:manualLayout>
              </c:layout>
              <c:showVal val="1"/>
            </c:dLbl>
            <c:txPr>
              <a:bodyPr/>
              <a:lstStyle/>
              <a:p>
                <a:pPr>
                  <a:defRPr sz="2400" b="1"/>
                </a:pPr>
                <a:endParaRPr lang="en-US"/>
              </a:p>
            </c:txPr>
            <c:showVal val="1"/>
          </c:dLbls>
          <c:cat>
            <c:strRef>
              <c:f>TAT!$K$2:$K$6</c:f>
              <c:strCache>
                <c:ptCount val="5"/>
                <c:pt idx="0">
                  <c:v>Much worse</c:v>
                </c:pt>
                <c:pt idx="1">
                  <c:v>Worse</c:v>
                </c:pt>
                <c:pt idx="2">
                  <c:v>No change</c:v>
                </c:pt>
                <c:pt idx="3">
                  <c:v>Better</c:v>
                </c:pt>
                <c:pt idx="4">
                  <c:v>Much better</c:v>
                </c:pt>
              </c:strCache>
            </c:strRef>
          </c:cat>
          <c:val>
            <c:numRef>
              <c:f>TAT!$L$2:$L$6</c:f>
              <c:numCache>
                <c:formatCode>0%</c:formatCode>
                <c:ptCount val="5"/>
                <c:pt idx="0">
                  <c:v>2.0000000000000011E-2</c:v>
                </c:pt>
                <c:pt idx="1">
                  <c:v>9.0000000000000024E-2</c:v>
                </c:pt>
                <c:pt idx="2">
                  <c:v>0.23</c:v>
                </c:pt>
                <c:pt idx="3">
                  <c:v>0.43000000000000038</c:v>
                </c:pt>
                <c:pt idx="4">
                  <c:v>0.23</c:v>
                </c:pt>
              </c:numCache>
            </c:numRef>
          </c:val>
        </c:ser>
        <c:gapWidth val="0"/>
        <c:gapDepth val="0"/>
        <c:shape val="cylinder"/>
        <c:axId val="54183424"/>
        <c:axId val="54184960"/>
        <c:axId val="0"/>
      </c:bar3DChart>
      <c:catAx>
        <c:axId val="54183424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800" b="1"/>
            </a:pPr>
            <a:endParaRPr lang="en-US"/>
          </a:p>
        </c:txPr>
        <c:crossAx val="54184960"/>
        <c:crosses val="autoZero"/>
        <c:auto val="1"/>
        <c:lblAlgn val="ctr"/>
        <c:lblOffset val="100"/>
      </c:catAx>
      <c:valAx>
        <c:axId val="54184960"/>
        <c:scaling>
          <c:orientation val="minMax"/>
        </c:scaling>
        <c:axPos val="l"/>
        <c:title>
          <c:tx>
            <c:rich>
              <a:bodyPr/>
              <a:lstStyle/>
              <a:p>
                <a:pPr>
                  <a:defRPr sz="1800"/>
                </a:pPr>
                <a:r>
                  <a:rPr lang="en-US" sz="1800" dirty="0" smtClean="0"/>
                  <a:t>% Nurses</a:t>
                </a:r>
                <a:endParaRPr lang="en-US" sz="1800" dirty="0"/>
              </a:p>
            </c:rich>
          </c:tx>
          <c:layout/>
        </c:title>
        <c:numFmt formatCode="0%" sourceLinked="1"/>
        <c:tickLblPos val="nextTo"/>
        <c:crossAx val="54183424"/>
        <c:crosses val="autoZero"/>
        <c:crossBetween val="between"/>
      </c:valAx>
    </c:plotArea>
    <c:plotVisOnly val="1"/>
  </c:chart>
  <c:externalData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dPt>
            <c:idx val="0"/>
            <c:spPr>
              <a:solidFill>
                <a:srgbClr val="FF0000"/>
              </a:solidFill>
            </c:spPr>
          </c:dPt>
          <c:dPt>
            <c:idx val="2"/>
            <c:spPr>
              <a:solidFill>
                <a:srgbClr val="00B050"/>
              </a:solidFill>
            </c:spPr>
          </c:dPt>
          <c:dPt>
            <c:idx val="3"/>
            <c:spPr>
              <a:solidFill>
                <a:srgbClr val="00B0F0"/>
              </a:solidFill>
            </c:spPr>
          </c:dPt>
          <c:dPt>
            <c:idx val="4"/>
            <c:spPr>
              <a:solidFill>
                <a:srgbClr val="FFC000"/>
              </a:solidFill>
            </c:spPr>
          </c:dPt>
          <c:dLbls>
            <c:dLbl>
              <c:idx val="0"/>
              <c:layout>
                <c:manualLayout>
                  <c:x val="9.2592592592593698E-3"/>
                  <c:y val="-8.2051282051282065E-2"/>
                </c:manualLayout>
              </c:layout>
              <c:showVal val="1"/>
            </c:dLbl>
            <c:dLbl>
              <c:idx val="1"/>
              <c:layout>
                <c:manualLayout>
                  <c:x val="9.2592592592593698E-3"/>
                  <c:y val="-7.179487179487172E-2"/>
                </c:manualLayout>
              </c:layout>
              <c:showVal val="1"/>
            </c:dLbl>
            <c:dLbl>
              <c:idx val="2"/>
              <c:layout>
                <c:manualLayout>
                  <c:x val="1.5432098765432198E-3"/>
                  <c:y val="-6.666666666666668E-2"/>
                </c:manualLayout>
              </c:layout>
              <c:showVal val="1"/>
            </c:dLbl>
            <c:dLbl>
              <c:idx val="3"/>
              <c:layout>
                <c:manualLayout>
                  <c:x val="1.5432098765432198E-3"/>
                  <c:y val="-4.3589743589743567E-2"/>
                </c:manualLayout>
              </c:layout>
              <c:showVal val="1"/>
            </c:dLbl>
            <c:dLbl>
              <c:idx val="4"/>
              <c:layout>
                <c:manualLayout>
                  <c:x val="4.0123456790123462E-2"/>
                  <c:y val="-8.7179487179487175E-2"/>
                </c:manualLayout>
              </c:layout>
              <c:showVal val="1"/>
            </c:dLbl>
            <c:txPr>
              <a:bodyPr/>
              <a:lstStyle/>
              <a:p>
                <a:pPr>
                  <a:defRPr sz="2000" b="1"/>
                </a:pPr>
                <a:endParaRPr lang="en-US"/>
              </a:p>
            </c:txPr>
            <c:showVal val="1"/>
          </c:dLbls>
          <c:cat>
            <c:strRef>
              <c:f>'[Chart in dis presentation main (Compatibility Mode)]COMMUNICATION 2'!$F$2:$F$6</c:f>
              <c:strCache>
                <c:ptCount val="5"/>
                <c:pt idx="0">
                  <c:v>Much worse</c:v>
                </c:pt>
                <c:pt idx="1">
                  <c:v>Worse</c:v>
                </c:pt>
                <c:pt idx="2">
                  <c:v>No change</c:v>
                </c:pt>
                <c:pt idx="3">
                  <c:v>Better</c:v>
                </c:pt>
                <c:pt idx="4">
                  <c:v>Much better</c:v>
                </c:pt>
              </c:strCache>
            </c:strRef>
          </c:cat>
          <c:val>
            <c:numRef>
              <c:f>'[Chart in dis presentation main (Compatibility Mode)]COMMUNICATION 2'!$G$2:$G$6</c:f>
              <c:numCache>
                <c:formatCode>0%</c:formatCode>
                <c:ptCount val="5"/>
                <c:pt idx="0">
                  <c:v>7.0000000000000021E-2</c:v>
                </c:pt>
                <c:pt idx="1">
                  <c:v>0</c:v>
                </c:pt>
                <c:pt idx="2">
                  <c:v>0.30000000000000032</c:v>
                </c:pt>
                <c:pt idx="3">
                  <c:v>0.39000000000000196</c:v>
                </c:pt>
                <c:pt idx="4">
                  <c:v>0.24000000000000021</c:v>
                </c:pt>
              </c:numCache>
            </c:numRef>
          </c:val>
        </c:ser>
        <c:gapWidth val="0"/>
        <c:gapDepth val="0"/>
        <c:shape val="cylinder"/>
        <c:axId val="54109312"/>
        <c:axId val="54110848"/>
        <c:axId val="0"/>
      </c:bar3DChart>
      <c:catAx>
        <c:axId val="54109312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2000" b="1"/>
            </a:pPr>
            <a:endParaRPr lang="en-US"/>
          </a:p>
        </c:txPr>
        <c:crossAx val="54110848"/>
        <c:crosses val="autoZero"/>
        <c:auto val="1"/>
        <c:lblAlgn val="ctr"/>
        <c:lblOffset val="100"/>
      </c:catAx>
      <c:valAx>
        <c:axId val="54110848"/>
        <c:scaling>
          <c:orientation val="minMax"/>
        </c:scaling>
        <c:axPos val="l"/>
        <c:title>
          <c:tx>
            <c:rich>
              <a:bodyPr/>
              <a:lstStyle/>
              <a:p>
                <a:pPr>
                  <a:defRPr sz="2000"/>
                </a:pPr>
                <a:r>
                  <a:rPr lang="en-US" sz="2000" dirty="0" smtClean="0"/>
                  <a:t>%</a:t>
                </a:r>
                <a:r>
                  <a:rPr lang="en-US" sz="2000" baseline="0" dirty="0" smtClean="0"/>
                  <a:t> Doctors</a:t>
                </a:r>
                <a:endParaRPr lang="en-US" sz="2000" dirty="0"/>
              </a:p>
            </c:rich>
          </c:tx>
          <c:layout/>
        </c:title>
        <c:numFmt formatCode="0%" sourceLinked="1"/>
        <c:tickLblPos val="nextTo"/>
        <c:crossAx val="54109312"/>
        <c:crosses val="autoZero"/>
        <c:crossBetween val="between"/>
      </c:valAx>
    </c:plotArea>
    <c:plotVisOnly val="1"/>
  </c:chart>
  <c:externalData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dPt>
            <c:idx val="0"/>
            <c:spPr>
              <a:solidFill>
                <a:srgbClr val="FF0000"/>
              </a:solidFill>
            </c:spPr>
          </c:dPt>
          <c:dPt>
            <c:idx val="2"/>
            <c:spPr>
              <a:solidFill>
                <a:srgbClr val="FFC000"/>
              </a:solidFill>
            </c:spPr>
          </c:dPt>
          <c:dPt>
            <c:idx val="3"/>
            <c:spPr>
              <a:solidFill>
                <a:srgbClr val="00B0F0"/>
              </a:solidFill>
            </c:spPr>
          </c:dPt>
          <c:dPt>
            <c:idx val="4"/>
            <c:spPr>
              <a:solidFill>
                <a:srgbClr val="00B050"/>
              </a:solidFill>
            </c:spPr>
          </c:dPt>
          <c:dLbls>
            <c:dLbl>
              <c:idx val="0"/>
              <c:layout>
                <c:manualLayout>
                  <c:x val="6.1728395061728392E-3"/>
                  <c:y val="-9.0686274509803946E-2"/>
                </c:manualLayout>
              </c:layout>
              <c:showVal val="1"/>
            </c:dLbl>
            <c:dLbl>
              <c:idx val="1"/>
              <c:layout>
                <c:manualLayout>
                  <c:x val="-3.0864197530864421E-3"/>
                  <c:y val="-9.3137254901960786E-2"/>
                </c:manualLayout>
              </c:layout>
              <c:showVal val="1"/>
            </c:dLbl>
            <c:dLbl>
              <c:idx val="2"/>
              <c:layout>
                <c:manualLayout>
                  <c:x val="3.0864197530864981E-3"/>
                  <c:y val="-9.5588235294117696E-2"/>
                </c:manualLayout>
              </c:layout>
              <c:showVal val="1"/>
            </c:dLbl>
            <c:dLbl>
              <c:idx val="3"/>
              <c:layout>
                <c:manualLayout>
                  <c:x val="1.5432098765432198E-3"/>
                  <c:y val="-5.8823529411764705E-2"/>
                </c:manualLayout>
              </c:layout>
              <c:showVal val="1"/>
            </c:dLbl>
            <c:dLbl>
              <c:idx val="4"/>
              <c:layout>
                <c:manualLayout>
                  <c:x val="9.2592592592593698E-3"/>
                  <c:y val="-6.8627450980392163E-2"/>
                </c:manualLayout>
              </c:layout>
              <c:showVal val="1"/>
            </c:dLbl>
            <c:txPr>
              <a:bodyPr/>
              <a:lstStyle/>
              <a:p>
                <a:pPr>
                  <a:defRPr sz="2000" b="1"/>
                </a:pPr>
                <a:endParaRPr lang="en-US"/>
              </a:p>
            </c:txPr>
            <c:showVal val="1"/>
          </c:dLbls>
          <c:cat>
            <c:strRef>
              <c:f>TAT!$Q$4:$Q$8</c:f>
              <c:strCache>
                <c:ptCount val="5"/>
                <c:pt idx="0">
                  <c:v>Much worse</c:v>
                </c:pt>
                <c:pt idx="1">
                  <c:v>Worse</c:v>
                </c:pt>
                <c:pt idx="2">
                  <c:v>No change</c:v>
                </c:pt>
                <c:pt idx="3">
                  <c:v>Better</c:v>
                </c:pt>
                <c:pt idx="4">
                  <c:v>Much better</c:v>
                </c:pt>
              </c:strCache>
            </c:strRef>
          </c:cat>
          <c:val>
            <c:numRef>
              <c:f>TAT!$R$4:$R$8</c:f>
              <c:numCache>
                <c:formatCode>0%</c:formatCode>
                <c:ptCount val="5"/>
                <c:pt idx="0">
                  <c:v>7.0000000000000021E-2</c:v>
                </c:pt>
                <c:pt idx="1">
                  <c:v>3.0000000000000002E-2</c:v>
                </c:pt>
                <c:pt idx="2">
                  <c:v>0.25</c:v>
                </c:pt>
                <c:pt idx="3">
                  <c:v>0.42000000000000032</c:v>
                </c:pt>
                <c:pt idx="4">
                  <c:v>0.23</c:v>
                </c:pt>
              </c:numCache>
            </c:numRef>
          </c:val>
        </c:ser>
        <c:gapWidth val="0"/>
        <c:gapDepth val="0"/>
        <c:shape val="cylinder"/>
        <c:axId val="54235904"/>
        <c:axId val="54237440"/>
        <c:axId val="0"/>
      </c:bar3DChart>
      <c:catAx>
        <c:axId val="54235904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800" b="1"/>
            </a:pPr>
            <a:endParaRPr lang="en-US"/>
          </a:p>
        </c:txPr>
        <c:crossAx val="54237440"/>
        <c:crosses val="autoZero"/>
        <c:auto val="1"/>
        <c:lblAlgn val="ctr"/>
        <c:lblOffset val="100"/>
      </c:catAx>
      <c:valAx>
        <c:axId val="54237440"/>
        <c:scaling>
          <c:orientation val="minMax"/>
        </c:scaling>
        <c:axPos val="l"/>
        <c:title>
          <c:tx>
            <c:rich>
              <a:bodyPr/>
              <a:lstStyle/>
              <a:p>
                <a:pPr>
                  <a:defRPr sz="1800"/>
                </a:pPr>
                <a:r>
                  <a:rPr lang="en-US" sz="1800" dirty="0" smtClean="0"/>
                  <a:t>% </a:t>
                </a:r>
                <a:r>
                  <a:rPr lang="en-US" sz="1800" baseline="0" dirty="0" smtClean="0"/>
                  <a:t>Doctors</a:t>
                </a:r>
                <a:endParaRPr lang="en-US" sz="1800" dirty="0"/>
              </a:p>
            </c:rich>
          </c:tx>
          <c:layout/>
        </c:title>
        <c:numFmt formatCode="0%" sourceLinked="1"/>
        <c:tickLblPos val="nextTo"/>
        <c:crossAx val="54235904"/>
        <c:crosses val="autoZero"/>
        <c:crossBetween val="between"/>
      </c:valAx>
    </c:plotArea>
    <c:plotVisOnly val="1"/>
  </c:chart>
  <c:externalData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spPr>
            <a:solidFill>
              <a:srgbClr val="00B050"/>
            </a:solidFill>
          </c:spPr>
          <c:dPt>
            <c:idx val="1"/>
            <c:spPr>
              <a:solidFill>
                <a:srgbClr val="FF0000"/>
              </a:solidFill>
            </c:spPr>
          </c:dPt>
          <c:dPt>
            <c:idx val="2"/>
            <c:spPr>
              <a:solidFill>
                <a:srgbClr val="00B0F0"/>
              </a:solidFill>
            </c:spPr>
          </c:dPt>
          <c:dPt>
            <c:idx val="3"/>
            <c:spPr>
              <a:solidFill>
                <a:srgbClr val="FFC000"/>
              </a:solidFill>
            </c:spPr>
          </c:dPt>
          <c:dPt>
            <c:idx val="4"/>
            <c:spPr>
              <a:solidFill>
                <a:srgbClr val="7030A0"/>
              </a:solidFill>
            </c:spPr>
          </c:dPt>
          <c:dLbls>
            <c:dLbl>
              <c:idx val="0"/>
              <c:layout>
                <c:manualLayout>
                  <c:x val="-6.1728395061728392E-3"/>
                  <c:y val="-7.3232323232323523E-2"/>
                </c:manualLayout>
              </c:layout>
              <c:showVal val="1"/>
            </c:dLbl>
            <c:dLbl>
              <c:idx val="1"/>
              <c:layout>
                <c:manualLayout>
                  <c:x val="7.7160493827161131E-3"/>
                  <c:y val="-8.3333333333333245E-2"/>
                </c:manualLayout>
              </c:layout>
              <c:showVal val="1"/>
            </c:dLbl>
            <c:dLbl>
              <c:idx val="2"/>
              <c:layout>
                <c:manualLayout>
                  <c:x val="-1.8518518518518552E-2"/>
                  <c:y val="-5.3030303030303004E-2"/>
                </c:manualLayout>
              </c:layout>
              <c:showVal val="1"/>
            </c:dLbl>
            <c:dLbl>
              <c:idx val="3"/>
              <c:layout>
                <c:manualLayout>
                  <c:x val="-3.8580246913580245E-2"/>
                  <c:y val="-2.5252525252525259E-2"/>
                </c:manualLayout>
              </c:layout>
              <c:showVal val="1"/>
            </c:dLbl>
            <c:dLbl>
              <c:idx val="4"/>
              <c:layout>
                <c:manualLayout>
                  <c:x val="3.0864197530864237E-2"/>
                  <c:y val="-7.0707070707070704E-2"/>
                </c:manualLayout>
              </c:layout>
              <c:showVal val="1"/>
            </c:dLbl>
            <c:txPr>
              <a:bodyPr/>
              <a:lstStyle/>
              <a:p>
                <a:pPr>
                  <a:defRPr sz="2800" b="1"/>
                </a:pPr>
                <a:endParaRPr lang="en-US"/>
              </a:p>
            </c:txPr>
            <c:showVal val="1"/>
          </c:dLbls>
          <c:cat>
            <c:strRef>
              <c:f>Sheet2!$B$1:$B$5</c:f>
              <c:strCache>
                <c:ptCount val="5"/>
                <c:pt idx="0">
                  <c:v>Much worse</c:v>
                </c:pt>
                <c:pt idx="1">
                  <c:v>Worse</c:v>
                </c:pt>
                <c:pt idx="2">
                  <c:v>No change</c:v>
                </c:pt>
                <c:pt idx="3">
                  <c:v>Better</c:v>
                </c:pt>
                <c:pt idx="4">
                  <c:v>Much better</c:v>
                </c:pt>
              </c:strCache>
            </c:strRef>
          </c:cat>
          <c:val>
            <c:numRef>
              <c:f>Sheet2!$C$1:$C$5</c:f>
              <c:numCache>
                <c:formatCode>0%</c:formatCode>
                <c:ptCount val="5"/>
                <c:pt idx="0">
                  <c:v>7.0000000000000021E-2</c:v>
                </c:pt>
                <c:pt idx="1">
                  <c:v>0</c:v>
                </c:pt>
                <c:pt idx="2">
                  <c:v>0.32000000000000189</c:v>
                </c:pt>
                <c:pt idx="3">
                  <c:v>0.42000000000000032</c:v>
                </c:pt>
                <c:pt idx="4">
                  <c:v>0.19</c:v>
                </c:pt>
              </c:numCache>
            </c:numRef>
          </c:val>
        </c:ser>
        <c:gapWidth val="0"/>
        <c:gapDepth val="0"/>
        <c:shape val="cylinder"/>
        <c:axId val="54296960"/>
        <c:axId val="54298496"/>
        <c:axId val="0"/>
      </c:bar3DChart>
      <c:catAx>
        <c:axId val="54296960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800" b="1"/>
            </a:pPr>
            <a:endParaRPr lang="en-US"/>
          </a:p>
        </c:txPr>
        <c:crossAx val="54298496"/>
        <c:crosses val="autoZero"/>
        <c:auto val="1"/>
        <c:lblAlgn val="ctr"/>
        <c:lblOffset val="100"/>
      </c:catAx>
      <c:valAx>
        <c:axId val="54298496"/>
        <c:scaling>
          <c:orientation val="minMax"/>
        </c:scaling>
        <c:axPos val="l"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 dirty="0" smtClean="0"/>
                  <a:t>%</a:t>
                </a:r>
                <a:r>
                  <a:rPr lang="en-US" sz="1600" baseline="0" dirty="0" smtClean="0"/>
                  <a:t>  Doctors</a:t>
                </a:r>
                <a:endParaRPr lang="en-US" sz="1600" dirty="0"/>
              </a:p>
            </c:rich>
          </c:tx>
          <c:layout>
            <c:manualLayout>
              <c:xMode val="edge"/>
              <c:yMode val="edge"/>
              <c:x val="3.9910445222125016E-2"/>
              <c:y val="0.33267019637589107"/>
            </c:manualLayout>
          </c:layout>
        </c:title>
        <c:numFmt formatCode="0%" sourceLinked="1"/>
        <c:tickLblPos val="nextTo"/>
        <c:crossAx val="54296960"/>
        <c:crosses val="autoZero"/>
        <c:crossBetween val="between"/>
      </c:valAx>
    </c:plotArea>
    <c:plotVisOnly val="1"/>
  </c:chart>
  <c:externalData r:id="rId2"/>
</c:chartSpace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Relationship Id="rId4" Type="http://schemas.openxmlformats.org/officeDocument/2006/relationships/image" Target="../media/image7.jpeg"/></Relationships>
</file>

<file path=ppt/diagrams/_rels/data9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Relationship Id="rId4" Type="http://schemas.openxmlformats.org/officeDocument/2006/relationships/image" Target="../media/image7.jpeg"/></Relationships>
</file>

<file path=ppt/diagrams/_rels/drawing9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3742A1-0575-4A81-9A84-79C9D62E9EA7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B3E8BE3-EF42-4F20-90A8-0A5F722E065C}">
      <dgm:prSet phldrT="[Text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000" dirty="0" smtClean="0">
              <a:solidFill>
                <a:schemeClr val="tx1"/>
              </a:solidFill>
            </a:rPr>
            <a:t>A visionary  project of Indraprastha Cancer Society &amp; Research Centre</a:t>
          </a:r>
          <a:endParaRPr lang="en-US" sz="2000" dirty="0">
            <a:solidFill>
              <a:schemeClr val="tx1"/>
            </a:solidFill>
          </a:endParaRPr>
        </a:p>
      </dgm:t>
    </dgm:pt>
    <dgm:pt modelId="{502489DD-BBD9-4CA1-90E0-2A7A71F3C521}" type="parTrans" cxnId="{C05BD182-B955-438A-8AA2-A9C4E9466E5F}">
      <dgm:prSet/>
      <dgm:spPr/>
      <dgm:t>
        <a:bodyPr/>
        <a:lstStyle/>
        <a:p>
          <a:endParaRPr lang="en-US" sz="2400">
            <a:solidFill>
              <a:schemeClr val="tx1"/>
            </a:solidFill>
          </a:endParaRPr>
        </a:p>
      </dgm:t>
    </dgm:pt>
    <dgm:pt modelId="{745C3B78-B4CB-4F34-8C94-EFCA5D976093}" type="sibTrans" cxnId="{C05BD182-B955-438A-8AA2-A9C4E9466E5F}">
      <dgm:prSet/>
      <dgm:spPr/>
      <dgm:t>
        <a:bodyPr/>
        <a:lstStyle/>
        <a:p>
          <a:endParaRPr lang="en-US" sz="2400">
            <a:solidFill>
              <a:schemeClr val="tx1"/>
            </a:solidFill>
          </a:endParaRPr>
        </a:p>
      </dgm:t>
    </dgm:pt>
    <dgm:pt modelId="{DF2D9019-5EA6-4AD3-8814-FEAB5967A57E}">
      <dgm:prSet phldrT="[Text]" custT="1"/>
      <dgm:spPr>
        <a:solidFill>
          <a:srgbClr val="F7BEA7"/>
        </a:solidFill>
      </dgm:spPr>
      <dgm:t>
        <a:bodyPr/>
        <a:lstStyle/>
        <a:p>
          <a:r>
            <a:rPr lang="en-US" sz="2000" dirty="0" smtClean="0">
              <a:solidFill>
                <a:schemeClr val="tx1"/>
              </a:solidFill>
            </a:rPr>
            <a:t>Aimed at providing the best of Oncological Care</a:t>
          </a:r>
          <a:endParaRPr lang="en-US" sz="2000" dirty="0">
            <a:solidFill>
              <a:schemeClr val="tx1"/>
            </a:solidFill>
          </a:endParaRPr>
        </a:p>
      </dgm:t>
    </dgm:pt>
    <dgm:pt modelId="{B8911B44-44B2-4941-A105-2FB9E29826DF}" type="parTrans" cxnId="{432108C9-16FF-4A94-87B0-34F2C39F2848}">
      <dgm:prSet/>
      <dgm:spPr/>
      <dgm:t>
        <a:bodyPr/>
        <a:lstStyle/>
        <a:p>
          <a:endParaRPr lang="en-US" sz="2400">
            <a:solidFill>
              <a:schemeClr val="tx1"/>
            </a:solidFill>
          </a:endParaRPr>
        </a:p>
      </dgm:t>
    </dgm:pt>
    <dgm:pt modelId="{1A777762-0F72-4EAB-B99C-E634D586A1B6}" type="sibTrans" cxnId="{432108C9-16FF-4A94-87B0-34F2C39F2848}">
      <dgm:prSet/>
      <dgm:spPr/>
      <dgm:t>
        <a:bodyPr/>
        <a:lstStyle/>
        <a:p>
          <a:endParaRPr lang="en-US" sz="2400">
            <a:solidFill>
              <a:schemeClr val="tx1"/>
            </a:solidFill>
          </a:endParaRPr>
        </a:p>
      </dgm:t>
    </dgm:pt>
    <dgm:pt modelId="{9DEB421C-7751-4271-859C-F24A321B375B}">
      <dgm:prSet custT="1"/>
      <dgm:spPr>
        <a:solidFill>
          <a:srgbClr val="FF99FF"/>
        </a:solidFill>
      </dgm:spPr>
      <dgm:t>
        <a:bodyPr/>
        <a:lstStyle/>
        <a:p>
          <a:r>
            <a:rPr lang="en-US" sz="2000" dirty="0" smtClean="0">
              <a:solidFill>
                <a:schemeClr val="tx1"/>
              </a:solidFill>
            </a:rPr>
            <a:t>All the facilities for diagnosis and treatment available under one roof</a:t>
          </a:r>
          <a:endParaRPr lang="en-US" sz="2000" dirty="0">
            <a:solidFill>
              <a:schemeClr val="tx1"/>
            </a:solidFill>
          </a:endParaRPr>
        </a:p>
      </dgm:t>
    </dgm:pt>
    <dgm:pt modelId="{3DCB2447-49F9-4A90-BA96-1D7A2F4D67A0}" type="parTrans" cxnId="{D0182291-35EB-424B-B158-6100239A93F7}">
      <dgm:prSet/>
      <dgm:spPr/>
      <dgm:t>
        <a:bodyPr/>
        <a:lstStyle/>
        <a:p>
          <a:endParaRPr lang="en-US" sz="2400"/>
        </a:p>
      </dgm:t>
    </dgm:pt>
    <dgm:pt modelId="{23BB083A-924D-4EDF-8886-2DB058A68A13}" type="sibTrans" cxnId="{D0182291-35EB-424B-B158-6100239A93F7}">
      <dgm:prSet/>
      <dgm:spPr/>
      <dgm:t>
        <a:bodyPr/>
        <a:lstStyle/>
        <a:p>
          <a:endParaRPr lang="en-US" sz="2400"/>
        </a:p>
      </dgm:t>
    </dgm:pt>
    <dgm:pt modelId="{2BFA361A-531D-4BC8-9210-D5BDE1357B65}">
      <dgm:prSet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n-US" sz="2000" dirty="0" smtClean="0">
              <a:solidFill>
                <a:schemeClr val="tx1"/>
              </a:solidFill>
            </a:rPr>
            <a:t>Initiated at 152 bedded now a 238 bedded hospital</a:t>
          </a:r>
          <a:endParaRPr lang="en-US" sz="2000" dirty="0">
            <a:solidFill>
              <a:schemeClr val="tx1"/>
            </a:solidFill>
          </a:endParaRPr>
        </a:p>
      </dgm:t>
    </dgm:pt>
    <dgm:pt modelId="{1D6CABE9-0497-44D2-90C2-D9C7BB28CB33}" type="parTrans" cxnId="{C44CCD26-45FF-49C1-9822-16E8F7339BE4}">
      <dgm:prSet/>
      <dgm:spPr/>
      <dgm:t>
        <a:bodyPr/>
        <a:lstStyle/>
        <a:p>
          <a:endParaRPr lang="en-US" sz="2400"/>
        </a:p>
      </dgm:t>
    </dgm:pt>
    <dgm:pt modelId="{AA08B745-3D64-4097-8875-5CA4D2D9F29B}" type="sibTrans" cxnId="{C44CCD26-45FF-49C1-9822-16E8F7339BE4}">
      <dgm:prSet/>
      <dgm:spPr/>
      <dgm:t>
        <a:bodyPr/>
        <a:lstStyle/>
        <a:p>
          <a:endParaRPr lang="en-US" sz="2400"/>
        </a:p>
      </dgm:t>
    </dgm:pt>
    <dgm:pt modelId="{9CBADB5B-80C3-46B8-ADC3-5DD70EC41386}" type="pres">
      <dgm:prSet presAssocID="{133742A1-0575-4A81-9A84-79C9D62E9EA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B3E1CD4-6181-4087-8774-A0C9A9765A4E}" type="pres">
      <dgm:prSet presAssocID="{BB3E8BE3-EF42-4F20-90A8-0A5F722E065C}" presName="linNode" presStyleCnt="0"/>
      <dgm:spPr/>
    </dgm:pt>
    <dgm:pt modelId="{32FA8DF2-D55C-4ABB-9D9C-8CE0BC8377A6}" type="pres">
      <dgm:prSet presAssocID="{BB3E8BE3-EF42-4F20-90A8-0A5F722E065C}" presName="parentText" presStyleLbl="node1" presStyleIdx="0" presStyleCnt="4" custScaleX="20576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8BBD1B-2004-4075-A929-EF1815F4407D}" type="pres">
      <dgm:prSet presAssocID="{745C3B78-B4CB-4F34-8C94-EFCA5D976093}" presName="sp" presStyleCnt="0"/>
      <dgm:spPr/>
    </dgm:pt>
    <dgm:pt modelId="{6A1B49BF-D69B-4826-95F1-FEDD914A58F7}" type="pres">
      <dgm:prSet presAssocID="{DF2D9019-5EA6-4AD3-8814-FEAB5967A57E}" presName="linNode" presStyleCnt="0"/>
      <dgm:spPr/>
    </dgm:pt>
    <dgm:pt modelId="{BD041F0D-8663-4016-A9C0-2611C3849F2E}" type="pres">
      <dgm:prSet presAssocID="{DF2D9019-5EA6-4AD3-8814-FEAB5967A57E}" presName="parentText" presStyleLbl="node1" presStyleIdx="1" presStyleCnt="4" custScaleX="20288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666106-7569-4362-826D-52B89A549095}" type="pres">
      <dgm:prSet presAssocID="{1A777762-0F72-4EAB-B99C-E634D586A1B6}" presName="sp" presStyleCnt="0"/>
      <dgm:spPr/>
    </dgm:pt>
    <dgm:pt modelId="{67C7F991-F2A3-4E16-B3C1-A4455FC4C0C7}" type="pres">
      <dgm:prSet presAssocID="{9DEB421C-7751-4271-859C-F24A321B375B}" presName="linNode" presStyleCnt="0"/>
      <dgm:spPr/>
    </dgm:pt>
    <dgm:pt modelId="{5B13395D-8023-4EEB-B662-0FA82F0CD226}" type="pres">
      <dgm:prSet presAssocID="{9DEB421C-7751-4271-859C-F24A321B375B}" presName="parentText" presStyleLbl="node1" presStyleIdx="2" presStyleCnt="4" custScaleX="203497" custLinFactNeighborX="0" custLinFactNeighborY="-250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1A31E3-74B2-43FB-A389-2B807DC28E28}" type="pres">
      <dgm:prSet presAssocID="{23BB083A-924D-4EDF-8886-2DB058A68A13}" presName="sp" presStyleCnt="0"/>
      <dgm:spPr/>
    </dgm:pt>
    <dgm:pt modelId="{E754F206-3DAE-4488-BD3A-C0F80DC33001}" type="pres">
      <dgm:prSet presAssocID="{2BFA361A-531D-4BC8-9210-D5BDE1357B65}" presName="linNode" presStyleCnt="0"/>
      <dgm:spPr/>
    </dgm:pt>
    <dgm:pt modelId="{84FDE780-F3D2-42F0-A0BC-5792B4FB50FF}" type="pres">
      <dgm:prSet presAssocID="{2BFA361A-531D-4BC8-9210-D5BDE1357B65}" presName="parentText" presStyleLbl="node1" presStyleIdx="3" presStyleCnt="4" custScaleX="203498" custLinFactNeighborX="0" custLinFactNeighborY="-364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949614B-C5DA-4DB1-9A75-7C089AE328F7}" type="presOf" srcId="{9DEB421C-7751-4271-859C-F24A321B375B}" destId="{5B13395D-8023-4EEB-B662-0FA82F0CD226}" srcOrd="0" destOrd="0" presId="urn:microsoft.com/office/officeart/2005/8/layout/vList5"/>
    <dgm:cxn modelId="{C44CCD26-45FF-49C1-9822-16E8F7339BE4}" srcId="{133742A1-0575-4A81-9A84-79C9D62E9EA7}" destId="{2BFA361A-531D-4BC8-9210-D5BDE1357B65}" srcOrd="3" destOrd="0" parTransId="{1D6CABE9-0497-44D2-90C2-D9C7BB28CB33}" sibTransId="{AA08B745-3D64-4097-8875-5CA4D2D9F29B}"/>
    <dgm:cxn modelId="{D0182291-35EB-424B-B158-6100239A93F7}" srcId="{133742A1-0575-4A81-9A84-79C9D62E9EA7}" destId="{9DEB421C-7751-4271-859C-F24A321B375B}" srcOrd="2" destOrd="0" parTransId="{3DCB2447-49F9-4A90-BA96-1D7A2F4D67A0}" sibTransId="{23BB083A-924D-4EDF-8886-2DB058A68A13}"/>
    <dgm:cxn modelId="{432108C9-16FF-4A94-87B0-34F2C39F2848}" srcId="{133742A1-0575-4A81-9A84-79C9D62E9EA7}" destId="{DF2D9019-5EA6-4AD3-8814-FEAB5967A57E}" srcOrd="1" destOrd="0" parTransId="{B8911B44-44B2-4941-A105-2FB9E29826DF}" sibTransId="{1A777762-0F72-4EAB-B99C-E634D586A1B6}"/>
    <dgm:cxn modelId="{213F6899-9E69-479D-AB27-1BDC044587DE}" type="presOf" srcId="{BB3E8BE3-EF42-4F20-90A8-0A5F722E065C}" destId="{32FA8DF2-D55C-4ABB-9D9C-8CE0BC8377A6}" srcOrd="0" destOrd="0" presId="urn:microsoft.com/office/officeart/2005/8/layout/vList5"/>
    <dgm:cxn modelId="{C4A00DBE-8FF5-4B70-AE5F-9695093627CB}" type="presOf" srcId="{133742A1-0575-4A81-9A84-79C9D62E9EA7}" destId="{9CBADB5B-80C3-46B8-ADC3-5DD70EC41386}" srcOrd="0" destOrd="0" presId="urn:microsoft.com/office/officeart/2005/8/layout/vList5"/>
    <dgm:cxn modelId="{6E38BDBC-544B-4E38-AEB2-5013A3B05160}" type="presOf" srcId="{2BFA361A-531D-4BC8-9210-D5BDE1357B65}" destId="{84FDE780-F3D2-42F0-A0BC-5792B4FB50FF}" srcOrd="0" destOrd="0" presId="urn:microsoft.com/office/officeart/2005/8/layout/vList5"/>
    <dgm:cxn modelId="{C05BD182-B955-438A-8AA2-A9C4E9466E5F}" srcId="{133742A1-0575-4A81-9A84-79C9D62E9EA7}" destId="{BB3E8BE3-EF42-4F20-90A8-0A5F722E065C}" srcOrd="0" destOrd="0" parTransId="{502489DD-BBD9-4CA1-90E0-2A7A71F3C521}" sibTransId="{745C3B78-B4CB-4F34-8C94-EFCA5D976093}"/>
    <dgm:cxn modelId="{4528E4DB-314B-44A8-A7FB-86F4F7034227}" type="presOf" srcId="{DF2D9019-5EA6-4AD3-8814-FEAB5967A57E}" destId="{BD041F0D-8663-4016-A9C0-2611C3849F2E}" srcOrd="0" destOrd="0" presId="urn:microsoft.com/office/officeart/2005/8/layout/vList5"/>
    <dgm:cxn modelId="{266AD54B-900D-4775-83A0-9E79F878951A}" type="presParOf" srcId="{9CBADB5B-80C3-46B8-ADC3-5DD70EC41386}" destId="{AB3E1CD4-6181-4087-8774-A0C9A9765A4E}" srcOrd="0" destOrd="0" presId="urn:microsoft.com/office/officeart/2005/8/layout/vList5"/>
    <dgm:cxn modelId="{42E6C0ED-78D6-4767-B218-B9C343DD830D}" type="presParOf" srcId="{AB3E1CD4-6181-4087-8774-A0C9A9765A4E}" destId="{32FA8DF2-D55C-4ABB-9D9C-8CE0BC8377A6}" srcOrd="0" destOrd="0" presId="urn:microsoft.com/office/officeart/2005/8/layout/vList5"/>
    <dgm:cxn modelId="{7A5F6B30-49FA-43BE-A6AB-CEDFE1D15E4D}" type="presParOf" srcId="{9CBADB5B-80C3-46B8-ADC3-5DD70EC41386}" destId="{408BBD1B-2004-4075-A929-EF1815F4407D}" srcOrd="1" destOrd="0" presId="urn:microsoft.com/office/officeart/2005/8/layout/vList5"/>
    <dgm:cxn modelId="{25E2C44A-2E65-438B-A670-D99864AFD125}" type="presParOf" srcId="{9CBADB5B-80C3-46B8-ADC3-5DD70EC41386}" destId="{6A1B49BF-D69B-4826-95F1-FEDD914A58F7}" srcOrd="2" destOrd="0" presId="urn:microsoft.com/office/officeart/2005/8/layout/vList5"/>
    <dgm:cxn modelId="{7C72404D-3E25-43A9-A20E-E3F52A5E9BB8}" type="presParOf" srcId="{6A1B49BF-D69B-4826-95F1-FEDD914A58F7}" destId="{BD041F0D-8663-4016-A9C0-2611C3849F2E}" srcOrd="0" destOrd="0" presId="urn:microsoft.com/office/officeart/2005/8/layout/vList5"/>
    <dgm:cxn modelId="{3ACCD7F3-5B30-4B19-91B5-DA501EFEB01E}" type="presParOf" srcId="{9CBADB5B-80C3-46B8-ADC3-5DD70EC41386}" destId="{94666106-7569-4362-826D-52B89A549095}" srcOrd="3" destOrd="0" presId="urn:microsoft.com/office/officeart/2005/8/layout/vList5"/>
    <dgm:cxn modelId="{6D0528F7-F0DA-49D7-8226-D324747C653C}" type="presParOf" srcId="{9CBADB5B-80C3-46B8-ADC3-5DD70EC41386}" destId="{67C7F991-F2A3-4E16-B3C1-A4455FC4C0C7}" srcOrd="4" destOrd="0" presId="urn:microsoft.com/office/officeart/2005/8/layout/vList5"/>
    <dgm:cxn modelId="{95C77BD1-AA76-4C55-955B-0F0AD308AB3B}" type="presParOf" srcId="{67C7F991-F2A3-4E16-B3C1-A4455FC4C0C7}" destId="{5B13395D-8023-4EEB-B662-0FA82F0CD226}" srcOrd="0" destOrd="0" presId="urn:microsoft.com/office/officeart/2005/8/layout/vList5"/>
    <dgm:cxn modelId="{6C725F67-B7E9-4AA3-B010-5CFDBBE56E6D}" type="presParOf" srcId="{9CBADB5B-80C3-46B8-ADC3-5DD70EC41386}" destId="{C91A31E3-74B2-43FB-A389-2B807DC28E28}" srcOrd="5" destOrd="0" presId="urn:microsoft.com/office/officeart/2005/8/layout/vList5"/>
    <dgm:cxn modelId="{D1EF8BD0-221B-4369-B320-08339EE11333}" type="presParOf" srcId="{9CBADB5B-80C3-46B8-ADC3-5DD70EC41386}" destId="{E754F206-3DAE-4488-BD3A-C0F80DC33001}" srcOrd="6" destOrd="0" presId="urn:microsoft.com/office/officeart/2005/8/layout/vList5"/>
    <dgm:cxn modelId="{3D21ADF6-9017-48F2-A8F7-1E36A4317FD6}" type="presParOf" srcId="{E754F206-3DAE-4488-BD3A-C0F80DC33001}" destId="{84FDE780-F3D2-42F0-A0BC-5792B4FB50FF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CBF723A-B19E-48F6-9E8C-D1A00DC24D2C}" type="doc">
      <dgm:prSet loTypeId="urn:microsoft.com/office/officeart/2005/8/layout/radial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6F1A355-3569-4D85-AEA1-0A5E90520784}">
      <dgm:prSet phldrT="[Text]" custT="1"/>
      <dgm:spPr>
        <a:solidFill>
          <a:srgbClr val="FF0909">
            <a:alpha val="50000"/>
          </a:srgbClr>
        </a:solidFill>
      </dgm:spPr>
      <dgm:t>
        <a:bodyPr/>
        <a:lstStyle/>
        <a:p>
          <a:r>
            <a:rPr lang="en-US" sz="2400" b="1" dirty="0" smtClean="0"/>
            <a:t>VENDORS</a:t>
          </a:r>
          <a:endParaRPr lang="en-US" sz="2400" b="1" dirty="0"/>
        </a:p>
      </dgm:t>
    </dgm:pt>
    <dgm:pt modelId="{75C4D74E-F625-4554-A077-8325BEBA6D3A}" type="parTrans" cxnId="{D1153DE3-8D7F-4527-A28D-223002842EB3}">
      <dgm:prSet/>
      <dgm:spPr/>
      <dgm:t>
        <a:bodyPr/>
        <a:lstStyle/>
        <a:p>
          <a:endParaRPr lang="en-US" sz="3200" b="1"/>
        </a:p>
      </dgm:t>
    </dgm:pt>
    <dgm:pt modelId="{84D98FC5-7D04-4524-8F42-3C5631C9B444}" type="sibTrans" cxnId="{D1153DE3-8D7F-4527-A28D-223002842EB3}">
      <dgm:prSet/>
      <dgm:spPr/>
      <dgm:t>
        <a:bodyPr/>
        <a:lstStyle/>
        <a:p>
          <a:endParaRPr lang="en-US" sz="3200" b="1"/>
        </a:p>
      </dgm:t>
    </dgm:pt>
    <dgm:pt modelId="{79BAD4DE-66F6-49F8-9F24-310C5A4D4AB1}">
      <dgm:prSet phldrT="[Text]" custT="1"/>
      <dgm:spPr>
        <a:solidFill>
          <a:srgbClr val="74F347">
            <a:alpha val="50000"/>
          </a:srgbClr>
        </a:solidFill>
      </dgm:spPr>
      <dgm:t>
        <a:bodyPr/>
        <a:lstStyle/>
        <a:p>
          <a:r>
            <a:rPr lang="en-US" sz="1400" b="1" dirty="0" smtClean="0"/>
            <a:t>FUJUFILMS</a:t>
          </a:r>
        </a:p>
        <a:p>
          <a:r>
            <a:rPr lang="en-US" sz="1400" b="1" dirty="0" smtClean="0"/>
            <a:t> PACS</a:t>
          </a:r>
          <a:endParaRPr lang="en-US" sz="1400" b="0" dirty="0"/>
        </a:p>
      </dgm:t>
    </dgm:pt>
    <dgm:pt modelId="{49CCF2D7-CB78-4EA7-B023-302A5B9FD0BB}" type="parTrans" cxnId="{C855046D-8C3F-4717-99FF-CBA713A27FBB}">
      <dgm:prSet/>
      <dgm:spPr/>
      <dgm:t>
        <a:bodyPr/>
        <a:lstStyle/>
        <a:p>
          <a:endParaRPr lang="en-US" sz="3200" b="1"/>
        </a:p>
      </dgm:t>
    </dgm:pt>
    <dgm:pt modelId="{08937C3C-0218-4231-BF87-8A8B735DDC9A}" type="sibTrans" cxnId="{C855046D-8C3F-4717-99FF-CBA713A27FBB}">
      <dgm:prSet/>
      <dgm:spPr/>
      <dgm:t>
        <a:bodyPr/>
        <a:lstStyle/>
        <a:p>
          <a:endParaRPr lang="en-US" sz="3200" b="1"/>
        </a:p>
      </dgm:t>
    </dgm:pt>
    <dgm:pt modelId="{866E29FC-549F-447E-A547-85BCA2DFB9F2}">
      <dgm:prSet custT="1"/>
      <dgm:spPr>
        <a:solidFill>
          <a:srgbClr val="F7BEA7">
            <a:alpha val="50000"/>
          </a:srgbClr>
        </a:solidFill>
      </dgm:spPr>
      <dgm:t>
        <a:bodyPr/>
        <a:lstStyle/>
        <a:p>
          <a:r>
            <a:rPr lang="en-US" sz="1400" b="1" dirty="0" smtClean="0"/>
            <a:t>OHUM</a:t>
          </a:r>
        </a:p>
        <a:p>
          <a:r>
            <a:rPr lang="en-US" sz="1400" b="1" dirty="0" smtClean="0"/>
            <a:t> </a:t>
          </a:r>
          <a:r>
            <a:rPr lang="en-US" sz="1400" b="0" dirty="0" smtClean="0"/>
            <a:t>clinical transformation</a:t>
          </a:r>
          <a:endParaRPr lang="en-US" sz="1400" b="0" dirty="0"/>
        </a:p>
      </dgm:t>
    </dgm:pt>
    <dgm:pt modelId="{4141C15B-08F6-4F18-A35B-B7F0B1D4D34B}" type="parTrans" cxnId="{5BA6DE59-5D3E-4132-A665-88EB05DBA0DC}">
      <dgm:prSet/>
      <dgm:spPr/>
      <dgm:t>
        <a:bodyPr/>
        <a:lstStyle/>
        <a:p>
          <a:endParaRPr lang="en-US" sz="3200" b="1"/>
        </a:p>
      </dgm:t>
    </dgm:pt>
    <dgm:pt modelId="{3225F54D-1D61-40CC-8E33-6BE093CD6561}" type="sibTrans" cxnId="{5BA6DE59-5D3E-4132-A665-88EB05DBA0DC}">
      <dgm:prSet/>
      <dgm:spPr/>
      <dgm:t>
        <a:bodyPr/>
        <a:lstStyle/>
        <a:p>
          <a:endParaRPr lang="en-US" sz="3200" b="1"/>
        </a:p>
      </dgm:t>
    </dgm:pt>
    <dgm:pt modelId="{395D9285-5C3F-48C4-A758-31D5E2A6305C}">
      <dgm:prSet custT="1"/>
      <dgm:spPr>
        <a:solidFill>
          <a:schemeClr val="accent1">
            <a:lumMod val="75000"/>
            <a:alpha val="50000"/>
          </a:schemeClr>
        </a:solidFill>
      </dgm:spPr>
      <dgm:t>
        <a:bodyPr/>
        <a:lstStyle/>
        <a:p>
          <a:r>
            <a:rPr lang="en-US" sz="1400" b="1" dirty="0" smtClean="0"/>
            <a:t>SRISHTI </a:t>
          </a:r>
        </a:p>
        <a:p>
          <a:r>
            <a:rPr lang="en-US" sz="1400" b="0" dirty="0" smtClean="0"/>
            <a:t>non clinical transformation</a:t>
          </a:r>
          <a:endParaRPr lang="en-US" sz="1400" b="0" dirty="0"/>
        </a:p>
      </dgm:t>
    </dgm:pt>
    <dgm:pt modelId="{127DD7E5-0C66-4A9D-9718-8A91ADBCA65D}" type="parTrans" cxnId="{40B6F6EF-5C49-4991-9492-92A46935D0BE}">
      <dgm:prSet/>
      <dgm:spPr/>
      <dgm:t>
        <a:bodyPr/>
        <a:lstStyle/>
        <a:p>
          <a:endParaRPr lang="en-US" sz="3200" b="1"/>
        </a:p>
      </dgm:t>
    </dgm:pt>
    <dgm:pt modelId="{F19E7576-6054-48D9-885F-A17EBDDAFDFD}" type="sibTrans" cxnId="{40B6F6EF-5C49-4991-9492-92A46935D0BE}">
      <dgm:prSet/>
      <dgm:spPr/>
      <dgm:t>
        <a:bodyPr/>
        <a:lstStyle/>
        <a:p>
          <a:endParaRPr lang="en-US" sz="3200" b="1"/>
        </a:p>
      </dgm:t>
    </dgm:pt>
    <dgm:pt modelId="{ECEAA622-D8C5-43DF-84C4-D43BEE7BE34B}">
      <dgm:prSet custT="1"/>
      <dgm:spPr>
        <a:solidFill>
          <a:srgbClr val="FFFF00">
            <a:alpha val="50000"/>
          </a:srgbClr>
        </a:solidFill>
      </dgm:spPr>
      <dgm:t>
        <a:bodyPr/>
        <a:lstStyle/>
        <a:p>
          <a:r>
            <a:rPr lang="en-US" sz="1400" b="1" dirty="0" smtClean="0"/>
            <a:t>MEDTECH</a:t>
          </a:r>
        </a:p>
        <a:p>
          <a:r>
            <a:rPr lang="en-US" sz="1400" b="0" dirty="0" smtClean="0"/>
            <a:t>scanning of documents</a:t>
          </a:r>
        </a:p>
      </dgm:t>
    </dgm:pt>
    <dgm:pt modelId="{C13E2098-AA57-40D9-B527-75A93959EA33}" type="parTrans" cxnId="{602638FB-D65A-43F1-9256-0A2600C48EA1}">
      <dgm:prSet/>
      <dgm:spPr/>
      <dgm:t>
        <a:bodyPr/>
        <a:lstStyle/>
        <a:p>
          <a:endParaRPr lang="en-US" sz="3200" b="1"/>
        </a:p>
      </dgm:t>
    </dgm:pt>
    <dgm:pt modelId="{58319B80-8454-4552-98B8-20219D9988BF}" type="sibTrans" cxnId="{602638FB-D65A-43F1-9256-0A2600C48EA1}">
      <dgm:prSet/>
      <dgm:spPr/>
      <dgm:t>
        <a:bodyPr/>
        <a:lstStyle/>
        <a:p>
          <a:endParaRPr lang="en-US" sz="3200" b="1"/>
        </a:p>
      </dgm:t>
    </dgm:pt>
    <dgm:pt modelId="{1A72BDE2-EB8B-4A61-A28E-31C4FB549007}" type="pres">
      <dgm:prSet presAssocID="{1CBF723A-B19E-48F6-9E8C-D1A00DC24D2C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EE9CDD4-1312-4B0A-9A8C-E35DEEF466F9}" type="pres">
      <dgm:prSet presAssocID="{1CBF723A-B19E-48F6-9E8C-D1A00DC24D2C}" presName="radial" presStyleCnt="0">
        <dgm:presLayoutVars>
          <dgm:animLvl val="ctr"/>
        </dgm:presLayoutVars>
      </dgm:prSet>
      <dgm:spPr/>
    </dgm:pt>
    <dgm:pt modelId="{1AA163E5-9D00-4DC4-B305-B0C5E589FD03}" type="pres">
      <dgm:prSet presAssocID="{56F1A355-3569-4D85-AEA1-0A5E90520784}" presName="centerShape" presStyleLbl="vennNode1" presStyleIdx="0" presStyleCnt="5"/>
      <dgm:spPr/>
      <dgm:t>
        <a:bodyPr/>
        <a:lstStyle/>
        <a:p>
          <a:endParaRPr lang="en-US"/>
        </a:p>
      </dgm:t>
    </dgm:pt>
    <dgm:pt modelId="{D66D3E71-9979-4622-B5E4-7F06F1580F53}" type="pres">
      <dgm:prSet presAssocID="{395D9285-5C3F-48C4-A758-31D5E2A6305C}" presName="node" presStyleLbl="vennNode1" presStyleIdx="1" presStyleCnt="5" custScaleX="168213" custScaleY="14866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B06A59-B844-426F-AFA9-14E5210C0A8E}" type="pres">
      <dgm:prSet presAssocID="{866E29FC-549F-447E-A547-85BCA2DFB9F2}" presName="node" presStyleLbl="vennNode1" presStyleIdx="2" presStyleCnt="5" custScaleX="154965" custScaleY="1530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EC8664-6941-4511-90DA-70D19A3371BB}" type="pres">
      <dgm:prSet presAssocID="{79BAD4DE-66F6-49F8-9F24-310C5A4D4AB1}" presName="node" presStyleLbl="vennNode1" presStyleIdx="3" presStyleCnt="5" custScaleX="168213" custScaleY="1464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A46F84-D5F2-45C8-A046-AD8C77E3DF33}" type="pres">
      <dgm:prSet presAssocID="{ECEAA622-D8C5-43DF-84C4-D43BEE7BE34B}" presName="node" presStyleLbl="vennNode1" presStyleIdx="4" presStyleCnt="5" custScaleX="173289" custScaleY="166320" custRadScaleRad="109025" custRadScaleInc="-8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58A3284-FF29-41D0-B858-8BA2EE2BEC82}" type="presOf" srcId="{56F1A355-3569-4D85-AEA1-0A5E90520784}" destId="{1AA163E5-9D00-4DC4-B305-B0C5E589FD03}" srcOrd="0" destOrd="0" presId="urn:microsoft.com/office/officeart/2005/8/layout/radial3"/>
    <dgm:cxn modelId="{C855046D-8C3F-4717-99FF-CBA713A27FBB}" srcId="{56F1A355-3569-4D85-AEA1-0A5E90520784}" destId="{79BAD4DE-66F6-49F8-9F24-310C5A4D4AB1}" srcOrd="2" destOrd="0" parTransId="{49CCF2D7-CB78-4EA7-B023-302A5B9FD0BB}" sibTransId="{08937C3C-0218-4231-BF87-8A8B735DDC9A}"/>
    <dgm:cxn modelId="{5CE5C9F1-8C72-4C0B-8CD9-372C081A5601}" type="presOf" srcId="{395D9285-5C3F-48C4-A758-31D5E2A6305C}" destId="{D66D3E71-9979-4622-B5E4-7F06F1580F53}" srcOrd="0" destOrd="0" presId="urn:microsoft.com/office/officeart/2005/8/layout/radial3"/>
    <dgm:cxn modelId="{D1153DE3-8D7F-4527-A28D-223002842EB3}" srcId="{1CBF723A-B19E-48F6-9E8C-D1A00DC24D2C}" destId="{56F1A355-3569-4D85-AEA1-0A5E90520784}" srcOrd="0" destOrd="0" parTransId="{75C4D74E-F625-4554-A077-8325BEBA6D3A}" sibTransId="{84D98FC5-7D04-4524-8F42-3C5631C9B444}"/>
    <dgm:cxn modelId="{A56664F9-6817-464B-9A93-A27E085A2662}" type="presOf" srcId="{1CBF723A-B19E-48F6-9E8C-D1A00DC24D2C}" destId="{1A72BDE2-EB8B-4A61-A28E-31C4FB549007}" srcOrd="0" destOrd="0" presId="urn:microsoft.com/office/officeart/2005/8/layout/radial3"/>
    <dgm:cxn modelId="{9988F162-B600-448A-973F-3179E63DCB29}" type="presOf" srcId="{ECEAA622-D8C5-43DF-84C4-D43BEE7BE34B}" destId="{8BA46F84-D5F2-45C8-A046-AD8C77E3DF33}" srcOrd="0" destOrd="0" presId="urn:microsoft.com/office/officeart/2005/8/layout/radial3"/>
    <dgm:cxn modelId="{5BA6DE59-5D3E-4132-A665-88EB05DBA0DC}" srcId="{56F1A355-3569-4D85-AEA1-0A5E90520784}" destId="{866E29FC-549F-447E-A547-85BCA2DFB9F2}" srcOrd="1" destOrd="0" parTransId="{4141C15B-08F6-4F18-A35B-B7F0B1D4D34B}" sibTransId="{3225F54D-1D61-40CC-8E33-6BE093CD6561}"/>
    <dgm:cxn modelId="{AEC7052C-0DCA-46C5-80F2-D65981E482F3}" type="presOf" srcId="{79BAD4DE-66F6-49F8-9F24-310C5A4D4AB1}" destId="{B6EC8664-6941-4511-90DA-70D19A3371BB}" srcOrd="0" destOrd="0" presId="urn:microsoft.com/office/officeart/2005/8/layout/radial3"/>
    <dgm:cxn modelId="{602638FB-D65A-43F1-9256-0A2600C48EA1}" srcId="{56F1A355-3569-4D85-AEA1-0A5E90520784}" destId="{ECEAA622-D8C5-43DF-84C4-D43BEE7BE34B}" srcOrd="3" destOrd="0" parTransId="{C13E2098-AA57-40D9-B527-75A93959EA33}" sibTransId="{58319B80-8454-4552-98B8-20219D9988BF}"/>
    <dgm:cxn modelId="{40B6F6EF-5C49-4991-9492-92A46935D0BE}" srcId="{56F1A355-3569-4D85-AEA1-0A5E90520784}" destId="{395D9285-5C3F-48C4-A758-31D5E2A6305C}" srcOrd="0" destOrd="0" parTransId="{127DD7E5-0C66-4A9D-9718-8A91ADBCA65D}" sibTransId="{F19E7576-6054-48D9-885F-A17EBDDAFDFD}"/>
    <dgm:cxn modelId="{7CF03270-6BA5-4AE7-B07A-D02AF11424E0}" type="presOf" srcId="{866E29FC-549F-447E-A547-85BCA2DFB9F2}" destId="{44B06A59-B844-426F-AFA9-14E5210C0A8E}" srcOrd="0" destOrd="0" presId="urn:microsoft.com/office/officeart/2005/8/layout/radial3"/>
    <dgm:cxn modelId="{6F9A8C73-EF74-460A-9FB8-CB824564124D}" type="presParOf" srcId="{1A72BDE2-EB8B-4A61-A28E-31C4FB549007}" destId="{EEE9CDD4-1312-4B0A-9A8C-E35DEEF466F9}" srcOrd="0" destOrd="0" presId="urn:microsoft.com/office/officeart/2005/8/layout/radial3"/>
    <dgm:cxn modelId="{74E3071A-4362-4F1E-880D-08B2CC1DD166}" type="presParOf" srcId="{EEE9CDD4-1312-4B0A-9A8C-E35DEEF466F9}" destId="{1AA163E5-9D00-4DC4-B305-B0C5E589FD03}" srcOrd="0" destOrd="0" presId="urn:microsoft.com/office/officeart/2005/8/layout/radial3"/>
    <dgm:cxn modelId="{A541E506-91AC-4825-BBA2-4DCC4401BDEB}" type="presParOf" srcId="{EEE9CDD4-1312-4B0A-9A8C-E35DEEF466F9}" destId="{D66D3E71-9979-4622-B5E4-7F06F1580F53}" srcOrd="1" destOrd="0" presId="urn:microsoft.com/office/officeart/2005/8/layout/radial3"/>
    <dgm:cxn modelId="{4069965C-ADFC-4743-B79D-A53929C2D27C}" type="presParOf" srcId="{EEE9CDD4-1312-4B0A-9A8C-E35DEEF466F9}" destId="{44B06A59-B844-426F-AFA9-14E5210C0A8E}" srcOrd="2" destOrd="0" presId="urn:microsoft.com/office/officeart/2005/8/layout/radial3"/>
    <dgm:cxn modelId="{E6152CD1-0727-456A-A71F-1F91EAA1455B}" type="presParOf" srcId="{EEE9CDD4-1312-4B0A-9A8C-E35DEEF466F9}" destId="{B6EC8664-6941-4511-90DA-70D19A3371BB}" srcOrd="3" destOrd="0" presId="urn:microsoft.com/office/officeart/2005/8/layout/radial3"/>
    <dgm:cxn modelId="{B8207A1B-9C2B-4339-A75A-FFC693350D62}" type="presParOf" srcId="{EEE9CDD4-1312-4B0A-9A8C-E35DEEF466F9}" destId="{8BA46F84-D5F2-45C8-A046-AD8C77E3DF33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40EA1BB-8729-47E4-BA98-3A1D6E8A7F76}" type="doc">
      <dgm:prSet loTypeId="urn:microsoft.com/office/officeart/2005/8/layout/radial3" loCatId="cycle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C1FE6E3-BFE0-4E8C-A672-DCCBE15D26F7}">
      <dgm:prSet phldrT="[Text]"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r>
            <a:rPr lang="en-US" sz="2000" b="1" dirty="0" smtClean="0">
              <a:latin typeface="Calibri" pitchFamily="34" charset="0"/>
            </a:rPr>
            <a:t>PHASED CLINICAL TRANSFORMATION</a:t>
          </a:r>
          <a:endParaRPr lang="en-US" sz="2000" b="1" dirty="0">
            <a:latin typeface="Calibri" pitchFamily="34" charset="0"/>
          </a:endParaRPr>
        </a:p>
      </dgm:t>
    </dgm:pt>
    <dgm:pt modelId="{0010D8B0-8088-4D85-8257-10E7BE82AA2D}" type="parTrans" cxnId="{97E2697D-F58F-4C17-96EA-F180FE0AB917}">
      <dgm:prSet/>
      <dgm:spPr/>
      <dgm:t>
        <a:bodyPr/>
        <a:lstStyle/>
        <a:p>
          <a:endParaRPr lang="en-US" sz="1600" b="1">
            <a:latin typeface="Calibri" pitchFamily="34" charset="0"/>
          </a:endParaRPr>
        </a:p>
      </dgm:t>
    </dgm:pt>
    <dgm:pt modelId="{3F5601DD-41BE-4842-B9B8-BA90C4FEE1EE}" type="sibTrans" cxnId="{97E2697D-F58F-4C17-96EA-F180FE0AB917}">
      <dgm:prSet/>
      <dgm:spPr/>
      <dgm:t>
        <a:bodyPr/>
        <a:lstStyle/>
        <a:p>
          <a:endParaRPr lang="en-US" sz="1600" b="1">
            <a:latin typeface="Calibri" pitchFamily="34" charset="0"/>
          </a:endParaRPr>
        </a:p>
      </dgm:t>
    </dgm:pt>
    <dgm:pt modelId="{3D87F1BF-1F95-4594-BCA2-FB42AAE87843}">
      <dgm:prSet phldrT="[Text]" custT="1"/>
      <dgm:spPr>
        <a:blipFill rotWithShape="0">
          <a:blip xmlns:r="http://schemas.openxmlformats.org/officeDocument/2006/relationships" r:embed="rId2"/>
          <a:tile tx="0" ty="0" sx="100000" sy="100000" flip="none" algn="tl"/>
        </a:blipFill>
      </dgm:spPr>
      <dgm:t>
        <a:bodyPr/>
        <a:lstStyle/>
        <a:p>
          <a:r>
            <a:rPr 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rPr>
            <a:t>RADIATION DEPT</a:t>
          </a:r>
          <a:r>
            <a:rPr lang="en-US" sz="1800" b="1" dirty="0" smtClean="0">
              <a:latin typeface="Calibri" pitchFamily="34" charset="0"/>
            </a:rPr>
            <a:t>-POST IMPLEMENTATION PHASE</a:t>
          </a:r>
          <a:endParaRPr lang="en-US" sz="1800" b="1" dirty="0">
            <a:latin typeface="Calibri" pitchFamily="34" charset="0"/>
          </a:endParaRPr>
        </a:p>
      </dgm:t>
    </dgm:pt>
    <dgm:pt modelId="{8EA3678F-3E5E-4572-B2D4-45EA87962048}" type="parTrans" cxnId="{6142B08C-4F7C-471C-9707-884E67F11C0E}">
      <dgm:prSet/>
      <dgm:spPr/>
      <dgm:t>
        <a:bodyPr/>
        <a:lstStyle/>
        <a:p>
          <a:endParaRPr lang="en-US" sz="1600" b="1">
            <a:latin typeface="Calibri" pitchFamily="34" charset="0"/>
          </a:endParaRPr>
        </a:p>
      </dgm:t>
    </dgm:pt>
    <dgm:pt modelId="{D9EFAC7C-07BE-45EC-9673-F2232EF35E06}" type="sibTrans" cxnId="{6142B08C-4F7C-471C-9707-884E67F11C0E}">
      <dgm:prSet/>
      <dgm:spPr/>
      <dgm:t>
        <a:bodyPr/>
        <a:lstStyle/>
        <a:p>
          <a:endParaRPr lang="en-US" sz="1600" b="1">
            <a:latin typeface="Calibri" pitchFamily="34" charset="0"/>
          </a:endParaRPr>
        </a:p>
      </dgm:t>
    </dgm:pt>
    <dgm:pt modelId="{017FF750-B86B-4C8A-8325-3C95771A36B5}">
      <dgm:prSet phldrT="[Text]" custT="1"/>
      <dgm:spPr>
        <a:blipFill rotWithShape="0">
          <a:blip xmlns:r="http://schemas.openxmlformats.org/officeDocument/2006/relationships" r:embed="rId3"/>
          <a:tile tx="0" ty="0" sx="100000" sy="100000" flip="none" algn="tl"/>
        </a:blipFill>
      </dgm:spPr>
      <dgm:t>
        <a:bodyPr/>
        <a:lstStyle/>
        <a:p>
          <a:r>
            <a:rPr 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rPr>
            <a:t>OPD</a:t>
          </a:r>
          <a:r>
            <a:rPr lang="en-US" sz="1800" b="1" dirty="0" smtClean="0">
              <a:latin typeface="Calibri" pitchFamily="34" charset="0"/>
            </a:rPr>
            <a:t>-IMPLEMENTATION PHASE</a:t>
          </a:r>
          <a:endParaRPr lang="en-US" sz="1800" b="1" dirty="0">
            <a:latin typeface="Calibri" pitchFamily="34" charset="0"/>
          </a:endParaRPr>
        </a:p>
      </dgm:t>
    </dgm:pt>
    <dgm:pt modelId="{27042C80-97BA-4071-B9D9-59E5CD190ACE}" type="parTrans" cxnId="{8D38648D-C5EE-4BFC-9607-30BEC9353D61}">
      <dgm:prSet/>
      <dgm:spPr/>
      <dgm:t>
        <a:bodyPr/>
        <a:lstStyle/>
        <a:p>
          <a:endParaRPr lang="en-US" sz="1600" b="1">
            <a:latin typeface="Calibri" pitchFamily="34" charset="0"/>
          </a:endParaRPr>
        </a:p>
      </dgm:t>
    </dgm:pt>
    <dgm:pt modelId="{CB93AD9D-B160-4118-A3F2-E756C1515C7E}" type="sibTrans" cxnId="{8D38648D-C5EE-4BFC-9607-30BEC9353D61}">
      <dgm:prSet/>
      <dgm:spPr/>
      <dgm:t>
        <a:bodyPr/>
        <a:lstStyle/>
        <a:p>
          <a:endParaRPr lang="en-US" sz="1600" b="1">
            <a:latin typeface="Calibri" pitchFamily="34" charset="0"/>
          </a:endParaRPr>
        </a:p>
      </dgm:t>
    </dgm:pt>
    <dgm:pt modelId="{653C6D46-7570-4900-87E8-F2E6122BE0E8}">
      <dgm:prSet phldrT="[Text]" custT="1"/>
      <dgm:spPr>
        <a:blipFill rotWithShape="0">
          <a:blip xmlns:r="http://schemas.openxmlformats.org/officeDocument/2006/relationships" r:embed="rId4"/>
          <a:tile tx="0" ty="0" sx="100000" sy="100000" flip="none" algn="tl"/>
        </a:blipFill>
      </dgm:spPr>
      <dgm:t>
        <a:bodyPr/>
        <a:lstStyle/>
        <a:p>
          <a:r>
            <a:rPr 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rPr>
            <a:t>IPD</a:t>
          </a:r>
          <a:r>
            <a:rPr lang="en-US" sz="1800" b="1" dirty="0" smtClean="0">
              <a:latin typeface="Calibri" pitchFamily="34" charset="0"/>
            </a:rPr>
            <a:t>-PRE IMPLEMENTATION PHASE</a:t>
          </a:r>
          <a:endParaRPr lang="en-US" sz="1800" b="1" dirty="0">
            <a:latin typeface="Calibri" pitchFamily="34" charset="0"/>
          </a:endParaRPr>
        </a:p>
      </dgm:t>
    </dgm:pt>
    <dgm:pt modelId="{2C0F4A7F-FEAD-489E-AC18-29454EF383C3}" type="parTrans" cxnId="{09750627-3A34-407E-92BD-E0B5C9AE2F19}">
      <dgm:prSet/>
      <dgm:spPr/>
      <dgm:t>
        <a:bodyPr/>
        <a:lstStyle/>
        <a:p>
          <a:endParaRPr lang="en-US" sz="1600" b="1">
            <a:latin typeface="Calibri" pitchFamily="34" charset="0"/>
          </a:endParaRPr>
        </a:p>
      </dgm:t>
    </dgm:pt>
    <dgm:pt modelId="{CF8F78F2-78D8-4AF2-A6B9-8642FC15C3D8}" type="sibTrans" cxnId="{09750627-3A34-407E-92BD-E0B5C9AE2F19}">
      <dgm:prSet/>
      <dgm:spPr/>
      <dgm:t>
        <a:bodyPr/>
        <a:lstStyle/>
        <a:p>
          <a:endParaRPr lang="en-US" sz="1600" b="1">
            <a:latin typeface="Calibri" pitchFamily="34" charset="0"/>
          </a:endParaRPr>
        </a:p>
      </dgm:t>
    </dgm:pt>
    <dgm:pt modelId="{AA2F2907-EB93-47AB-A2BD-A45A879A5A11}" type="pres">
      <dgm:prSet presAssocID="{E40EA1BB-8729-47E4-BA98-3A1D6E8A7F76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6A0EAFA-0CC8-4F94-8068-DF5FA150D5F5}" type="pres">
      <dgm:prSet presAssocID="{E40EA1BB-8729-47E4-BA98-3A1D6E8A7F76}" presName="radial" presStyleCnt="0">
        <dgm:presLayoutVars>
          <dgm:animLvl val="ctr"/>
        </dgm:presLayoutVars>
      </dgm:prSet>
      <dgm:spPr/>
    </dgm:pt>
    <dgm:pt modelId="{1855D9DC-0EDC-4F23-8834-206821BDCA82}" type="pres">
      <dgm:prSet presAssocID="{8C1FE6E3-BFE0-4E8C-A672-DCCBE15D26F7}" presName="centerShape" presStyleLbl="vennNode1" presStyleIdx="0" presStyleCnt="4" custScaleX="84078" custScaleY="67023" custLinFactNeighborX="268" custLinFactNeighborY="-3479"/>
      <dgm:spPr/>
      <dgm:t>
        <a:bodyPr/>
        <a:lstStyle/>
        <a:p>
          <a:endParaRPr lang="en-US"/>
        </a:p>
      </dgm:t>
    </dgm:pt>
    <dgm:pt modelId="{9B7F3894-1667-477F-B6C3-FFBFF422DD5F}" type="pres">
      <dgm:prSet presAssocID="{3D87F1BF-1F95-4594-BCA2-FB42AAE87843}" presName="node" presStyleLbl="vennNode1" presStyleIdx="1" presStyleCnt="4" custScaleX="150155" custScaleY="1195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44E622-4F75-4673-8E29-CFAF93A2EC2A}" type="pres">
      <dgm:prSet presAssocID="{017FF750-B86B-4C8A-8325-3C95771A36B5}" presName="node" presStyleLbl="vennNode1" presStyleIdx="2" presStyleCnt="4" custScaleX="145056" custScaleY="12293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26F8BD-4942-4AA7-8635-9F7457990F8A}" type="pres">
      <dgm:prSet presAssocID="{653C6D46-7570-4900-87E8-F2E6122BE0E8}" presName="node" presStyleLbl="vennNode1" presStyleIdx="3" presStyleCnt="4" custScaleX="154785" custScaleY="1229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07DAF33-3AE5-4051-81EA-05D122C79B9F}" type="presOf" srcId="{8C1FE6E3-BFE0-4E8C-A672-DCCBE15D26F7}" destId="{1855D9DC-0EDC-4F23-8834-206821BDCA82}" srcOrd="0" destOrd="0" presId="urn:microsoft.com/office/officeart/2005/8/layout/radial3"/>
    <dgm:cxn modelId="{1D02CDDE-E30D-46D4-A41A-1D51CC3E4635}" type="presOf" srcId="{653C6D46-7570-4900-87E8-F2E6122BE0E8}" destId="{0E26F8BD-4942-4AA7-8635-9F7457990F8A}" srcOrd="0" destOrd="0" presId="urn:microsoft.com/office/officeart/2005/8/layout/radial3"/>
    <dgm:cxn modelId="{3FC7C8F0-3336-436A-A2F4-C3731804FF80}" type="presOf" srcId="{017FF750-B86B-4C8A-8325-3C95771A36B5}" destId="{C244E622-4F75-4673-8E29-CFAF93A2EC2A}" srcOrd="0" destOrd="0" presId="urn:microsoft.com/office/officeart/2005/8/layout/radial3"/>
    <dgm:cxn modelId="{8D38648D-C5EE-4BFC-9607-30BEC9353D61}" srcId="{8C1FE6E3-BFE0-4E8C-A672-DCCBE15D26F7}" destId="{017FF750-B86B-4C8A-8325-3C95771A36B5}" srcOrd="1" destOrd="0" parTransId="{27042C80-97BA-4071-B9D9-59E5CD190ACE}" sibTransId="{CB93AD9D-B160-4118-A3F2-E756C1515C7E}"/>
    <dgm:cxn modelId="{99905834-EE49-4AA4-A4CB-3C5DE2EAEE33}" type="presOf" srcId="{3D87F1BF-1F95-4594-BCA2-FB42AAE87843}" destId="{9B7F3894-1667-477F-B6C3-FFBFF422DD5F}" srcOrd="0" destOrd="0" presId="urn:microsoft.com/office/officeart/2005/8/layout/radial3"/>
    <dgm:cxn modelId="{6142B08C-4F7C-471C-9707-884E67F11C0E}" srcId="{8C1FE6E3-BFE0-4E8C-A672-DCCBE15D26F7}" destId="{3D87F1BF-1F95-4594-BCA2-FB42AAE87843}" srcOrd="0" destOrd="0" parTransId="{8EA3678F-3E5E-4572-B2D4-45EA87962048}" sibTransId="{D9EFAC7C-07BE-45EC-9673-F2232EF35E06}"/>
    <dgm:cxn modelId="{CC64F9C8-396E-48B3-AECA-425E348C2B66}" type="presOf" srcId="{E40EA1BB-8729-47E4-BA98-3A1D6E8A7F76}" destId="{AA2F2907-EB93-47AB-A2BD-A45A879A5A11}" srcOrd="0" destOrd="0" presId="urn:microsoft.com/office/officeart/2005/8/layout/radial3"/>
    <dgm:cxn modelId="{97E2697D-F58F-4C17-96EA-F180FE0AB917}" srcId="{E40EA1BB-8729-47E4-BA98-3A1D6E8A7F76}" destId="{8C1FE6E3-BFE0-4E8C-A672-DCCBE15D26F7}" srcOrd="0" destOrd="0" parTransId="{0010D8B0-8088-4D85-8257-10E7BE82AA2D}" sibTransId="{3F5601DD-41BE-4842-B9B8-BA90C4FEE1EE}"/>
    <dgm:cxn modelId="{09750627-3A34-407E-92BD-E0B5C9AE2F19}" srcId="{8C1FE6E3-BFE0-4E8C-A672-DCCBE15D26F7}" destId="{653C6D46-7570-4900-87E8-F2E6122BE0E8}" srcOrd="2" destOrd="0" parTransId="{2C0F4A7F-FEAD-489E-AC18-29454EF383C3}" sibTransId="{CF8F78F2-78D8-4AF2-A6B9-8642FC15C3D8}"/>
    <dgm:cxn modelId="{4737E2D1-59C9-4CA6-89E0-B95EBE60F61D}" type="presParOf" srcId="{AA2F2907-EB93-47AB-A2BD-A45A879A5A11}" destId="{B6A0EAFA-0CC8-4F94-8068-DF5FA150D5F5}" srcOrd="0" destOrd="0" presId="urn:microsoft.com/office/officeart/2005/8/layout/radial3"/>
    <dgm:cxn modelId="{33EE3002-7B93-4958-BA59-769B3E952B42}" type="presParOf" srcId="{B6A0EAFA-0CC8-4F94-8068-DF5FA150D5F5}" destId="{1855D9DC-0EDC-4F23-8834-206821BDCA82}" srcOrd="0" destOrd="0" presId="urn:microsoft.com/office/officeart/2005/8/layout/radial3"/>
    <dgm:cxn modelId="{F4252198-D301-4D77-9A34-01CC17BE7D5C}" type="presParOf" srcId="{B6A0EAFA-0CC8-4F94-8068-DF5FA150D5F5}" destId="{9B7F3894-1667-477F-B6C3-FFBFF422DD5F}" srcOrd="1" destOrd="0" presId="urn:microsoft.com/office/officeart/2005/8/layout/radial3"/>
    <dgm:cxn modelId="{961FDE1E-4861-4939-9CED-918C20ABD092}" type="presParOf" srcId="{B6A0EAFA-0CC8-4F94-8068-DF5FA150D5F5}" destId="{C244E622-4F75-4673-8E29-CFAF93A2EC2A}" srcOrd="2" destOrd="0" presId="urn:microsoft.com/office/officeart/2005/8/layout/radial3"/>
    <dgm:cxn modelId="{00F41EB9-E4D7-465A-B932-4F8069D9343A}" type="presParOf" srcId="{B6A0EAFA-0CC8-4F94-8068-DF5FA150D5F5}" destId="{0E26F8BD-4942-4AA7-8635-9F7457990F8A}" srcOrd="3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5CB6C11-124C-42ED-8428-79D9F9298772}" type="doc">
      <dgm:prSet loTypeId="urn:microsoft.com/office/officeart/2005/8/layout/vList5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2621E60-F4DA-44F5-99E1-9A30679611DE}">
      <dgm:prSet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400" b="1" dirty="0" smtClean="0">
              <a:solidFill>
                <a:schemeClr val="tx1"/>
              </a:solidFill>
            </a:rPr>
            <a:t>12 Medical Assistants in 18 OPD's to facilitate the adoption.</a:t>
          </a:r>
        </a:p>
      </dgm:t>
    </dgm:pt>
    <dgm:pt modelId="{343A2A97-F0BB-4FA9-871F-F5A3BE8AB6B2}" type="parTrans" cxnId="{EF339176-8F3B-47C9-A946-65F4104A049C}">
      <dgm:prSet/>
      <dgm:spPr/>
      <dgm:t>
        <a:bodyPr/>
        <a:lstStyle/>
        <a:p>
          <a:endParaRPr lang="en-US" sz="1400">
            <a:solidFill>
              <a:schemeClr val="tx1"/>
            </a:solidFill>
          </a:endParaRPr>
        </a:p>
      </dgm:t>
    </dgm:pt>
    <dgm:pt modelId="{7B458401-BBB9-47F0-9B2A-65E4ACDD447E}" type="sibTrans" cxnId="{EF339176-8F3B-47C9-A946-65F4104A049C}">
      <dgm:prSet/>
      <dgm:spPr/>
      <dgm:t>
        <a:bodyPr/>
        <a:lstStyle/>
        <a:p>
          <a:endParaRPr lang="en-US" sz="1400">
            <a:solidFill>
              <a:schemeClr val="tx1"/>
            </a:solidFill>
          </a:endParaRPr>
        </a:p>
      </dgm:t>
    </dgm:pt>
    <dgm:pt modelId="{3F67144D-D79F-471C-972A-9CA8F61EDEDA}">
      <dgm:prSet custT="1"/>
      <dgm:spPr>
        <a:solidFill>
          <a:srgbClr val="FF99FF"/>
        </a:solidFill>
      </dgm:spPr>
      <dgm:t>
        <a:bodyPr/>
        <a:lstStyle/>
        <a:p>
          <a:r>
            <a:rPr lang="en-US" sz="2400" b="1" dirty="0" smtClean="0">
              <a:solidFill>
                <a:schemeClr val="tx1"/>
              </a:solidFill>
            </a:rPr>
            <a:t>During non OPD hrs they accompany the consultants in daily rounds and complete the IPD notes.</a:t>
          </a:r>
        </a:p>
      </dgm:t>
    </dgm:pt>
    <dgm:pt modelId="{E296B616-7CF6-4F50-825B-C35CA533FBB2}" type="parTrans" cxnId="{B7D34FBB-18F1-4D54-BE21-206F7BAF9FDF}">
      <dgm:prSet/>
      <dgm:spPr/>
      <dgm:t>
        <a:bodyPr/>
        <a:lstStyle/>
        <a:p>
          <a:endParaRPr lang="en-US" sz="1400">
            <a:solidFill>
              <a:schemeClr val="tx1"/>
            </a:solidFill>
          </a:endParaRPr>
        </a:p>
      </dgm:t>
    </dgm:pt>
    <dgm:pt modelId="{E33E124D-6DA4-4739-BAB0-7E9B6FE7CFB5}" type="sibTrans" cxnId="{B7D34FBB-18F1-4D54-BE21-206F7BAF9FDF}">
      <dgm:prSet/>
      <dgm:spPr/>
      <dgm:t>
        <a:bodyPr/>
        <a:lstStyle/>
        <a:p>
          <a:endParaRPr lang="en-US" sz="1400">
            <a:solidFill>
              <a:schemeClr val="tx1"/>
            </a:solidFill>
          </a:endParaRPr>
        </a:p>
      </dgm:t>
    </dgm:pt>
    <dgm:pt modelId="{2DE66CA7-5D02-46E3-8C2B-89BEDDB76E37}">
      <dgm:prSet custT="1"/>
      <dgm:spPr/>
      <dgm:t>
        <a:bodyPr/>
        <a:lstStyle/>
        <a:p>
          <a:r>
            <a:rPr lang="en-US" sz="2400" b="1" dirty="0" smtClean="0">
              <a:solidFill>
                <a:schemeClr val="tx1"/>
              </a:solidFill>
            </a:rPr>
            <a:t>The medical assistants enter clinical notes and investigation requests during OPD.</a:t>
          </a:r>
          <a:endParaRPr lang="en-US" sz="2400" dirty="0">
            <a:solidFill>
              <a:schemeClr val="tx1"/>
            </a:solidFill>
          </a:endParaRPr>
        </a:p>
      </dgm:t>
    </dgm:pt>
    <dgm:pt modelId="{90806118-F312-4E6B-809A-B060A65CB996}" type="parTrans" cxnId="{8332DFBD-9652-4398-8A84-9F55B46C7BE3}">
      <dgm:prSet/>
      <dgm:spPr/>
      <dgm:t>
        <a:bodyPr/>
        <a:lstStyle/>
        <a:p>
          <a:endParaRPr lang="en-US" sz="1400">
            <a:solidFill>
              <a:schemeClr val="tx1"/>
            </a:solidFill>
          </a:endParaRPr>
        </a:p>
      </dgm:t>
    </dgm:pt>
    <dgm:pt modelId="{CEA0D291-AD3A-41A2-A5F7-8BEA1350D09B}" type="sibTrans" cxnId="{8332DFBD-9652-4398-8A84-9F55B46C7BE3}">
      <dgm:prSet/>
      <dgm:spPr/>
      <dgm:t>
        <a:bodyPr/>
        <a:lstStyle/>
        <a:p>
          <a:endParaRPr lang="en-US" sz="1400">
            <a:solidFill>
              <a:schemeClr val="tx1"/>
            </a:solidFill>
          </a:endParaRPr>
        </a:p>
      </dgm:t>
    </dgm:pt>
    <dgm:pt modelId="{0CCABE90-A894-460D-98DF-98651EAFF694}" type="pres">
      <dgm:prSet presAssocID="{95CB6C11-124C-42ED-8428-79D9F929877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5CF6DC8-9BA0-41F6-8697-BE6A19DACF77}" type="pres">
      <dgm:prSet presAssocID="{02621E60-F4DA-44F5-99E1-9A30679611DE}" presName="linNode" presStyleCnt="0"/>
      <dgm:spPr/>
    </dgm:pt>
    <dgm:pt modelId="{669A0BFF-298F-401D-86CA-8FDAFBE1D269}" type="pres">
      <dgm:prSet presAssocID="{02621E60-F4DA-44F5-99E1-9A30679611DE}" presName="parentText" presStyleLbl="node1" presStyleIdx="0" presStyleCnt="3" custScaleX="206514" custScaleY="5637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D99CC7-CBA9-468D-A931-4EDC9F28686E}" type="pres">
      <dgm:prSet presAssocID="{7B458401-BBB9-47F0-9B2A-65E4ACDD447E}" presName="sp" presStyleCnt="0"/>
      <dgm:spPr/>
    </dgm:pt>
    <dgm:pt modelId="{E4407C9F-DD34-49AE-A0F6-7A4D1F7EE396}" type="pres">
      <dgm:prSet presAssocID="{2DE66CA7-5D02-46E3-8C2B-89BEDDB76E37}" presName="linNode" presStyleCnt="0"/>
      <dgm:spPr/>
    </dgm:pt>
    <dgm:pt modelId="{A4866737-6B3D-4ABA-994E-111303CF9BAF}" type="pres">
      <dgm:prSet presAssocID="{2DE66CA7-5D02-46E3-8C2B-89BEDDB76E37}" presName="parentText" presStyleLbl="node1" presStyleIdx="1" presStyleCnt="3" custScaleX="204678" custScaleY="6223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4F4FC0-821B-45D7-8755-10E0A022F46A}" type="pres">
      <dgm:prSet presAssocID="{CEA0D291-AD3A-41A2-A5F7-8BEA1350D09B}" presName="sp" presStyleCnt="0"/>
      <dgm:spPr/>
    </dgm:pt>
    <dgm:pt modelId="{2D0E21C6-C541-4C38-A0C7-B1641F3ADDD2}" type="pres">
      <dgm:prSet presAssocID="{3F67144D-D79F-471C-972A-9CA8F61EDEDA}" presName="linNode" presStyleCnt="0"/>
      <dgm:spPr/>
    </dgm:pt>
    <dgm:pt modelId="{AB5A555A-E150-4913-8E83-7D3E8137B001}" type="pres">
      <dgm:prSet presAssocID="{3F67144D-D79F-471C-972A-9CA8F61EDEDA}" presName="parentText" presStyleLbl="node1" presStyleIdx="2" presStyleCnt="3" custScaleX="206514" custScaleY="6675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4B090E1-19AE-4667-9B3C-B6F5FD01192F}" type="presOf" srcId="{95CB6C11-124C-42ED-8428-79D9F9298772}" destId="{0CCABE90-A894-460D-98DF-98651EAFF694}" srcOrd="0" destOrd="0" presId="urn:microsoft.com/office/officeart/2005/8/layout/vList5"/>
    <dgm:cxn modelId="{EF339176-8F3B-47C9-A946-65F4104A049C}" srcId="{95CB6C11-124C-42ED-8428-79D9F9298772}" destId="{02621E60-F4DA-44F5-99E1-9A30679611DE}" srcOrd="0" destOrd="0" parTransId="{343A2A97-F0BB-4FA9-871F-F5A3BE8AB6B2}" sibTransId="{7B458401-BBB9-47F0-9B2A-65E4ACDD447E}"/>
    <dgm:cxn modelId="{8332DFBD-9652-4398-8A84-9F55B46C7BE3}" srcId="{95CB6C11-124C-42ED-8428-79D9F9298772}" destId="{2DE66CA7-5D02-46E3-8C2B-89BEDDB76E37}" srcOrd="1" destOrd="0" parTransId="{90806118-F312-4E6B-809A-B060A65CB996}" sibTransId="{CEA0D291-AD3A-41A2-A5F7-8BEA1350D09B}"/>
    <dgm:cxn modelId="{B5B3B312-9131-42CE-B5A1-77D21E4B4481}" type="presOf" srcId="{3F67144D-D79F-471C-972A-9CA8F61EDEDA}" destId="{AB5A555A-E150-4913-8E83-7D3E8137B001}" srcOrd="0" destOrd="0" presId="urn:microsoft.com/office/officeart/2005/8/layout/vList5"/>
    <dgm:cxn modelId="{B7D34FBB-18F1-4D54-BE21-206F7BAF9FDF}" srcId="{95CB6C11-124C-42ED-8428-79D9F9298772}" destId="{3F67144D-D79F-471C-972A-9CA8F61EDEDA}" srcOrd="2" destOrd="0" parTransId="{E296B616-7CF6-4F50-825B-C35CA533FBB2}" sibTransId="{E33E124D-6DA4-4739-BAB0-7E9B6FE7CFB5}"/>
    <dgm:cxn modelId="{7FA38B71-DCF3-41C8-90AD-6F0E963767F2}" type="presOf" srcId="{02621E60-F4DA-44F5-99E1-9A30679611DE}" destId="{669A0BFF-298F-401D-86CA-8FDAFBE1D269}" srcOrd="0" destOrd="0" presId="urn:microsoft.com/office/officeart/2005/8/layout/vList5"/>
    <dgm:cxn modelId="{89707180-62DA-4D66-BE51-612134964495}" type="presOf" srcId="{2DE66CA7-5D02-46E3-8C2B-89BEDDB76E37}" destId="{A4866737-6B3D-4ABA-994E-111303CF9BAF}" srcOrd="0" destOrd="0" presId="urn:microsoft.com/office/officeart/2005/8/layout/vList5"/>
    <dgm:cxn modelId="{0CC5E83E-A1A5-4CAC-8029-43B7AAB70CC8}" type="presParOf" srcId="{0CCABE90-A894-460D-98DF-98651EAFF694}" destId="{35CF6DC8-9BA0-41F6-8697-BE6A19DACF77}" srcOrd="0" destOrd="0" presId="urn:microsoft.com/office/officeart/2005/8/layout/vList5"/>
    <dgm:cxn modelId="{55DFD18D-D5D4-424E-A2B8-DFFA1BB89A7E}" type="presParOf" srcId="{35CF6DC8-9BA0-41F6-8697-BE6A19DACF77}" destId="{669A0BFF-298F-401D-86CA-8FDAFBE1D269}" srcOrd="0" destOrd="0" presId="urn:microsoft.com/office/officeart/2005/8/layout/vList5"/>
    <dgm:cxn modelId="{7906F2CD-CB3A-4A50-94CA-5FDFB456B2F0}" type="presParOf" srcId="{0CCABE90-A894-460D-98DF-98651EAFF694}" destId="{40D99CC7-CBA9-468D-A931-4EDC9F28686E}" srcOrd="1" destOrd="0" presId="urn:microsoft.com/office/officeart/2005/8/layout/vList5"/>
    <dgm:cxn modelId="{7FEE9200-7304-4995-A733-370BA036C63A}" type="presParOf" srcId="{0CCABE90-A894-460D-98DF-98651EAFF694}" destId="{E4407C9F-DD34-49AE-A0F6-7A4D1F7EE396}" srcOrd="2" destOrd="0" presId="urn:microsoft.com/office/officeart/2005/8/layout/vList5"/>
    <dgm:cxn modelId="{59F2B828-A45D-4124-B5D0-33C14C028CC4}" type="presParOf" srcId="{E4407C9F-DD34-49AE-A0F6-7A4D1F7EE396}" destId="{A4866737-6B3D-4ABA-994E-111303CF9BAF}" srcOrd="0" destOrd="0" presId="urn:microsoft.com/office/officeart/2005/8/layout/vList5"/>
    <dgm:cxn modelId="{C114538E-4A20-4C7F-AB52-2BD9EEE73041}" type="presParOf" srcId="{0CCABE90-A894-460D-98DF-98651EAFF694}" destId="{114F4FC0-821B-45D7-8755-10E0A022F46A}" srcOrd="3" destOrd="0" presId="urn:microsoft.com/office/officeart/2005/8/layout/vList5"/>
    <dgm:cxn modelId="{F028BCA4-1E74-49AC-BD87-966C0FA58934}" type="presParOf" srcId="{0CCABE90-A894-460D-98DF-98651EAFF694}" destId="{2D0E21C6-C541-4C38-A0C7-B1641F3ADDD2}" srcOrd="4" destOrd="0" presId="urn:microsoft.com/office/officeart/2005/8/layout/vList5"/>
    <dgm:cxn modelId="{40E9E63C-8776-4936-BE12-62D08933F8E8}" type="presParOf" srcId="{2D0E21C6-C541-4C38-A0C7-B1641F3ADDD2}" destId="{AB5A555A-E150-4913-8E83-7D3E8137B001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EF44FA9-C597-4B35-9A53-B7B752BCC925}" type="doc">
      <dgm:prSet loTypeId="urn:microsoft.com/office/officeart/2005/8/layout/radial3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A189300-A274-47A7-B103-CF2A7B651B58}">
      <dgm:prSet phldrT="[Text]" custT="1"/>
      <dgm:spPr/>
      <dgm:t>
        <a:bodyPr/>
        <a:lstStyle/>
        <a:p>
          <a:r>
            <a:rPr lang="en-US" sz="2000" b="0" u="none" dirty="0" smtClean="0">
              <a:latin typeface="Algerian" pitchFamily="82" charset="0"/>
            </a:rPr>
            <a:t>To study the phases of Implementation and Adoption  of CIS</a:t>
          </a:r>
          <a:endParaRPr lang="en-US" sz="2000" b="0" u="none" dirty="0">
            <a:latin typeface="Algerian" pitchFamily="82" charset="0"/>
          </a:endParaRPr>
        </a:p>
      </dgm:t>
    </dgm:pt>
    <dgm:pt modelId="{A6CF5A53-DB96-43DC-B1BE-AEC353E24D86}" type="parTrans" cxnId="{8A62BB59-207F-4213-9EFA-F2FBE012368E}">
      <dgm:prSet/>
      <dgm:spPr/>
      <dgm:t>
        <a:bodyPr/>
        <a:lstStyle/>
        <a:p>
          <a:endParaRPr lang="en-US" b="1">
            <a:latin typeface="Calibri" pitchFamily="34" charset="0"/>
          </a:endParaRPr>
        </a:p>
      </dgm:t>
    </dgm:pt>
    <dgm:pt modelId="{B90D7B96-83B0-4135-A3C5-FF015E060B7D}" type="sibTrans" cxnId="{8A62BB59-207F-4213-9EFA-F2FBE012368E}">
      <dgm:prSet/>
      <dgm:spPr/>
      <dgm:t>
        <a:bodyPr/>
        <a:lstStyle/>
        <a:p>
          <a:endParaRPr lang="en-US" b="1">
            <a:latin typeface="Calibri" pitchFamily="34" charset="0"/>
          </a:endParaRPr>
        </a:p>
      </dgm:t>
    </dgm:pt>
    <dgm:pt modelId="{9BD9AC06-6D51-4D84-A871-407A382D7031}">
      <dgm:prSet phldrT="[Text]"/>
      <dgm:spPr>
        <a:solidFill>
          <a:srgbClr val="FF99FF">
            <a:alpha val="50000"/>
          </a:srgbClr>
        </a:solidFill>
      </dgm:spPr>
      <dgm:t>
        <a:bodyPr/>
        <a:lstStyle/>
        <a:p>
          <a:r>
            <a:rPr lang="en-US" b="1" dirty="0" smtClean="0">
              <a:latin typeface="Calibri" pitchFamily="34" charset="0"/>
            </a:rPr>
            <a:t>To study the implementation phase in OPD</a:t>
          </a:r>
          <a:endParaRPr lang="en-US" b="1" dirty="0">
            <a:latin typeface="Calibri" pitchFamily="34" charset="0"/>
          </a:endParaRPr>
        </a:p>
      </dgm:t>
    </dgm:pt>
    <dgm:pt modelId="{4E718346-91A4-429C-BD58-03F08BEB7313}" type="parTrans" cxnId="{FAB388D0-6A26-4583-871E-5F2E1C6F7A9F}">
      <dgm:prSet/>
      <dgm:spPr/>
      <dgm:t>
        <a:bodyPr/>
        <a:lstStyle/>
        <a:p>
          <a:endParaRPr lang="en-US" b="1">
            <a:latin typeface="Calibri" pitchFamily="34" charset="0"/>
          </a:endParaRPr>
        </a:p>
      </dgm:t>
    </dgm:pt>
    <dgm:pt modelId="{1428D2BE-1C3E-47CE-B438-353A463456DC}" type="sibTrans" cxnId="{FAB388D0-6A26-4583-871E-5F2E1C6F7A9F}">
      <dgm:prSet/>
      <dgm:spPr/>
      <dgm:t>
        <a:bodyPr/>
        <a:lstStyle/>
        <a:p>
          <a:endParaRPr lang="en-US" b="1">
            <a:latin typeface="Calibri" pitchFamily="34" charset="0"/>
          </a:endParaRPr>
        </a:p>
      </dgm:t>
    </dgm:pt>
    <dgm:pt modelId="{06A42667-3BFE-48C6-B7F2-E4F76064F06A}">
      <dgm:prSet phldrT="[Text]"/>
      <dgm:spPr>
        <a:solidFill>
          <a:srgbClr val="74F347">
            <a:alpha val="49804"/>
          </a:srgbClr>
        </a:solidFill>
      </dgm:spPr>
      <dgm:t>
        <a:bodyPr/>
        <a:lstStyle/>
        <a:p>
          <a:r>
            <a:rPr lang="en-US" b="1" dirty="0" smtClean="0">
              <a:latin typeface="Calibri" pitchFamily="34" charset="0"/>
            </a:rPr>
            <a:t>To study the process of Adoption of CIS</a:t>
          </a:r>
          <a:endParaRPr lang="en-US" b="1" dirty="0">
            <a:latin typeface="Calibri" pitchFamily="34" charset="0"/>
          </a:endParaRPr>
        </a:p>
      </dgm:t>
    </dgm:pt>
    <dgm:pt modelId="{6B083B5F-4C31-49BC-8414-B7D3E6585AD4}" type="parTrans" cxnId="{77E02C74-0CF9-49D6-A64F-ED0B922E6A2E}">
      <dgm:prSet/>
      <dgm:spPr/>
      <dgm:t>
        <a:bodyPr/>
        <a:lstStyle/>
        <a:p>
          <a:endParaRPr lang="en-US" b="1">
            <a:latin typeface="Calibri" pitchFamily="34" charset="0"/>
          </a:endParaRPr>
        </a:p>
      </dgm:t>
    </dgm:pt>
    <dgm:pt modelId="{3ACDD348-7180-4500-9850-B07D6074FDAC}" type="sibTrans" cxnId="{77E02C74-0CF9-49D6-A64F-ED0B922E6A2E}">
      <dgm:prSet/>
      <dgm:spPr/>
      <dgm:t>
        <a:bodyPr/>
        <a:lstStyle/>
        <a:p>
          <a:endParaRPr lang="en-US" b="1">
            <a:latin typeface="Calibri" pitchFamily="34" charset="0"/>
          </a:endParaRPr>
        </a:p>
      </dgm:t>
    </dgm:pt>
    <dgm:pt modelId="{D8AD13AC-1D44-4730-B2C8-72750D3760CD}">
      <dgm:prSet/>
      <dgm:spPr/>
      <dgm:t>
        <a:bodyPr/>
        <a:lstStyle/>
        <a:p>
          <a:endParaRPr lang="en-US"/>
        </a:p>
      </dgm:t>
    </dgm:pt>
    <dgm:pt modelId="{493D2361-D8AC-4D64-A7E7-090AFA0CADC6}" type="parTrans" cxnId="{4E457897-7D9A-438E-82B4-94832BBCD2C4}">
      <dgm:prSet/>
      <dgm:spPr/>
      <dgm:t>
        <a:bodyPr/>
        <a:lstStyle/>
        <a:p>
          <a:endParaRPr lang="en-US" b="1">
            <a:latin typeface="Calibri" pitchFamily="34" charset="0"/>
          </a:endParaRPr>
        </a:p>
      </dgm:t>
    </dgm:pt>
    <dgm:pt modelId="{09C15A39-AA9F-45B1-92C8-D92A20B44AC3}" type="sibTrans" cxnId="{4E457897-7D9A-438E-82B4-94832BBCD2C4}">
      <dgm:prSet/>
      <dgm:spPr/>
      <dgm:t>
        <a:bodyPr/>
        <a:lstStyle/>
        <a:p>
          <a:endParaRPr lang="en-US" b="1">
            <a:latin typeface="Calibri" pitchFamily="34" charset="0"/>
          </a:endParaRPr>
        </a:p>
      </dgm:t>
    </dgm:pt>
    <dgm:pt modelId="{D48083E4-D209-4D79-9AA1-63582AB2AB7B}">
      <dgm:prSet/>
      <dgm:spPr>
        <a:solidFill>
          <a:srgbClr val="00B0F0">
            <a:alpha val="50000"/>
          </a:srgbClr>
        </a:solidFill>
      </dgm:spPr>
      <dgm:t>
        <a:bodyPr/>
        <a:lstStyle/>
        <a:p>
          <a:r>
            <a:rPr lang="en-US" b="1" smtClean="0">
              <a:latin typeface="Calibri" pitchFamily="34" charset="0"/>
            </a:rPr>
            <a:t>To study the pre implementation phase in IPD</a:t>
          </a:r>
          <a:endParaRPr lang="en-US" b="1" dirty="0">
            <a:latin typeface="Calibri" pitchFamily="34" charset="0"/>
          </a:endParaRPr>
        </a:p>
      </dgm:t>
    </dgm:pt>
    <dgm:pt modelId="{797EDC89-BAA4-4613-A390-6184F315408A}" type="parTrans" cxnId="{1B7760A8-B3E7-4FD6-A9CE-EE39AA523E6A}">
      <dgm:prSet/>
      <dgm:spPr/>
      <dgm:t>
        <a:bodyPr/>
        <a:lstStyle/>
        <a:p>
          <a:endParaRPr lang="en-US" b="1">
            <a:latin typeface="Calibri" pitchFamily="34" charset="0"/>
          </a:endParaRPr>
        </a:p>
      </dgm:t>
    </dgm:pt>
    <dgm:pt modelId="{C0557C15-3355-41A5-ABE3-3635499A6F78}" type="sibTrans" cxnId="{1B7760A8-B3E7-4FD6-A9CE-EE39AA523E6A}">
      <dgm:prSet/>
      <dgm:spPr/>
      <dgm:t>
        <a:bodyPr/>
        <a:lstStyle/>
        <a:p>
          <a:endParaRPr lang="en-US" b="1">
            <a:latin typeface="Calibri" pitchFamily="34" charset="0"/>
          </a:endParaRPr>
        </a:p>
      </dgm:t>
    </dgm:pt>
    <dgm:pt modelId="{8EF58A90-E47B-4E26-9BF6-92F780A8094C}" type="pres">
      <dgm:prSet presAssocID="{AEF44FA9-C597-4B35-9A53-B7B752BCC925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1454481-FBEA-496F-ACD3-949567616580}" type="pres">
      <dgm:prSet presAssocID="{AEF44FA9-C597-4B35-9A53-B7B752BCC925}" presName="radial" presStyleCnt="0">
        <dgm:presLayoutVars>
          <dgm:animLvl val="ctr"/>
        </dgm:presLayoutVars>
      </dgm:prSet>
      <dgm:spPr/>
    </dgm:pt>
    <dgm:pt modelId="{A48B9013-4648-42A4-98AD-32C7EB57DD01}" type="pres">
      <dgm:prSet presAssocID="{AA189300-A274-47A7-B103-CF2A7B651B58}" presName="centerShape" presStyleLbl="vennNode1" presStyleIdx="0" presStyleCnt="4" custScaleY="67502" custLinFactNeighborX="919" custLinFactNeighborY="-6911"/>
      <dgm:spPr/>
      <dgm:t>
        <a:bodyPr/>
        <a:lstStyle/>
        <a:p>
          <a:endParaRPr lang="en-US"/>
        </a:p>
      </dgm:t>
    </dgm:pt>
    <dgm:pt modelId="{42F81C4C-A63E-43E8-8D7F-0D075D1BD2CA}" type="pres">
      <dgm:prSet presAssocID="{9BD9AC06-6D51-4D84-A871-407A382D7031}" presName="node" presStyleLbl="vennNode1" presStyleIdx="1" presStyleCnt="4" custScaleX="1813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E782BE-4753-46DB-9C77-49F7BC8B695E}" type="pres">
      <dgm:prSet presAssocID="{06A42667-3BFE-48C6-B7F2-E4F76064F06A}" presName="node" presStyleLbl="vennNode1" presStyleIdx="2" presStyleCnt="4" custScaleX="17660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644A5A-72F5-4CE9-AB00-1CD27A0E0877}" type="pres">
      <dgm:prSet presAssocID="{D48083E4-D209-4D79-9AA1-63582AB2AB7B}" presName="node" presStyleLbl="vennNode1" presStyleIdx="3" presStyleCnt="4" custScaleX="1590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246E7F5-7B8A-4083-BC71-827CB40BE026}" type="presOf" srcId="{AEF44FA9-C597-4B35-9A53-B7B752BCC925}" destId="{8EF58A90-E47B-4E26-9BF6-92F780A8094C}" srcOrd="0" destOrd="0" presId="urn:microsoft.com/office/officeart/2005/8/layout/radial3"/>
    <dgm:cxn modelId="{1B7760A8-B3E7-4FD6-A9CE-EE39AA523E6A}" srcId="{AA189300-A274-47A7-B103-CF2A7B651B58}" destId="{D48083E4-D209-4D79-9AA1-63582AB2AB7B}" srcOrd="2" destOrd="0" parTransId="{797EDC89-BAA4-4613-A390-6184F315408A}" sibTransId="{C0557C15-3355-41A5-ABE3-3635499A6F78}"/>
    <dgm:cxn modelId="{77E02C74-0CF9-49D6-A64F-ED0B922E6A2E}" srcId="{AA189300-A274-47A7-B103-CF2A7B651B58}" destId="{06A42667-3BFE-48C6-B7F2-E4F76064F06A}" srcOrd="1" destOrd="0" parTransId="{6B083B5F-4C31-49BC-8414-B7D3E6585AD4}" sibTransId="{3ACDD348-7180-4500-9850-B07D6074FDAC}"/>
    <dgm:cxn modelId="{E782DA11-A4A8-4B61-B7C5-9B9FEBF01079}" type="presOf" srcId="{AA189300-A274-47A7-B103-CF2A7B651B58}" destId="{A48B9013-4648-42A4-98AD-32C7EB57DD01}" srcOrd="0" destOrd="0" presId="urn:microsoft.com/office/officeart/2005/8/layout/radial3"/>
    <dgm:cxn modelId="{04FAC099-B553-485B-B462-D33FE0208211}" type="presOf" srcId="{06A42667-3BFE-48C6-B7F2-E4F76064F06A}" destId="{62E782BE-4753-46DB-9C77-49F7BC8B695E}" srcOrd="0" destOrd="0" presId="urn:microsoft.com/office/officeart/2005/8/layout/radial3"/>
    <dgm:cxn modelId="{FAB388D0-6A26-4583-871E-5F2E1C6F7A9F}" srcId="{AA189300-A274-47A7-B103-CF2A7B651B58}" destId="{9BD9AC06-6D51-4D84-A871-407A382D7031}" srcOrd="0" destOrd="0" parTransId="{4E718346-91A4-429C-BD58-03F08BEB7313}" sibTransId="{1428D2BE-1C3E-47CE-B438-353A463456DC}"/>
    <dgm:cxn modelId="{EFC772A3-DEDD-4AC1-9323-0D45BF384825}" type="presOf" srcId="{9BD9AC06-6D51-4D84-A871-407A382D7031}" destId="{42F81C4C-A63E-43E8-8D7F-0D075D1BD2CA}" srcOrd="0" destOrd="0" presId="urn:microsoft.com/office/officeart/2005/8/layout/radial3"/>
    <dgm:cxn modelId="{8A62BB59-207F-4213-9EFA-F2FBE012368E}" srcId="{AEF44FA9-C597-4B35-9A53-B7B752BCC925}" destId="{AA189300-A274-47A7-B103-CF2A7B651B58}" srcOrd="0" destOrd="0" parTransId="{A6CF5A53-DB96-43DC-B1BE-AEC353E24D86}" sibTransId="{B90D7B96-83B0-4135-A3C5-FF015E060B7D}"/>
    <dgm:cxn modelId="{3D2B354E-0B4D-4552-B95E-EDA9BA674DC6}" type="presOf" srcId="{D48083E4-D209-4D79-9AA1-63582AB2AB7B}" destId="{2E644A5A-72F5-4CE9-AB00-1CD27A0E0877}" srcOrd="0" destOrd="0" presId="urn:microsoft.com/office/officeart/2005/8/layout/radial3"/>
    <dgm:cxn modelId="{4E457897-7D9A-438E-82B4-94832BBCD2C4}" srcId="{AEF44FA9-C597-4B35-9A53-B7B752BCC925}" destId="{D8AD13AC-1D44-4730-B2C8-72750D3760CD}" srcOrd="1" destOrd="0" parTransId="{493D2361-D8AC-4D64-A7E7-090AFA0CADC6}" sibTransId="{09C15A39-AA9F-45B1-92C8-D92A20B44AC3}"/>
    <dgm:cxn modelId="{BA5C7802-C471-4A5B-9CF0-F9989AAB4A01}" type="presParOf" srcId="{8EF58A90-E47B-4E26-9BF6-92F780A8094C}" destId="{91454481-FBEA-496F-ACD3-949567616580}" srcOrd="0" destOrd="0" presId="urn:microsoft.com/office/officeart/2005/8/layout/radial3"/>
    <dgm:cxn modelId="{FE463840-6C07-4AAA-8250-48355179042E}" type="presParOf" srcId="{91454481-FBEA-496F-ACD3-949567616580}" destId="{A48B9013-4648-42A4-98AD-32C7EB57DD01}" srcOrd="0" destOrd="0" presId="urn:microsoft.com/office/officeart/2005/8/layout/radial3"/>
    <dgm:cxn modelId="{5F58B63E-43FA-459B-9288-18B2D67D6515}" type="presParOf" srcId="{91454481-FBEA-496F-ACD3-949567616580}" destId="{42F81C4C-A63E-43E8-8D7F-0D075D1BD2CA}" srcOrd="1" destOrd="0" presId="urn:microsoft.com/office/officeart/2005/8/layout/radial3"/>
    <dgm:cxn modelId="{45F3F0EA-0904-4A07-8A2D-F0F4DD7B1342}" type="presParOf" srcId="{91454481-FBEA-496F-ACD3-949567616580}" destId="{62E782BE-4753-46DB-9C77-49F7BC8B695E}" srcOrd="2" destOrd="0" presId="urn:microsoft.com/office/officeart/2005/8/layout/radial3"/>
    <dgm:cxn modelId="{1FDBB7CC-2692-4866-B7EC-45DAB80337D5}" type="presParOf" srcId="{91454481-FBEA-496F-ACD3-949567616580}" destId="{2E644A5A-72F5-4CE9-AB00-1CD27A0E0877}" srcOrd="3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8917985-1C31-437F-894B-7C949D20039B}" type="doc">
      <dgm:prSet loTypeId="urn:microsoft.com/office/officeart/2005/8/layout/process2" loCatId="process" qsTypeId="urn:microsoft.com/office/officeart/2005/8/quickstyle/simple1" qsCatId="simple" csTypeId="urn:microsoft.com/office/officeart/2005/8/colors/colorful2" csCatId="colorful" phldr="1"/>
      <dgm:spPr/>
    </dgm:pt>
    <dgm:pt modelId="{72EFB94D-6D56-4AE5-B847-2C8EE8D26A16}">
      <dgm:prSet phldrT="[Text]" custT="1"/>
      <dgm:spPr/>
      <dgm:t>
        <a:bodyPr/>
        <a:lstStyle/>
        <a:p>
          <a:r>
            <a:rPr lang="en-US" sz="3200" b="1" smtClean="0">
              <a:solidFill>
                <a:schemeClr val="tx1"/>
              </a:solidFill>
            </a:rPr>
            <a:t>Implementation phase</a:t>
          </a:r>
          <a:endParaRPr lang="en-US" sz="3200" b="1" dirty="0">
            <a:solidFill>
              <a:schemeClr val="tx1"/>
            </a:solidFill>
          </a:endParaRPr>
        </a:p>
      </dgm:t>
    </dgm:pt>
    <dgm:pt modelId="{1771DE5F-F6BB-41C8-AA7B-BC0A6619B25C}" type="parTrans" cxnId="{3F00F6E7-DCC3-44CE-806C-63E0D7879E31}">
      <dgm:prSet/>
      <dgm:spPr/>
      <dgm:t>
        <a:bodyPr/>
        <a:lstStyle/>
        <a:p>
          <a:endParaRPr lang="en-US" sz="2800" b="1">
            <a:solidFill>
              <a:schemeClr val="tx1"/>
            </a:solidFill>
          </a:endParaRPr>
        </a:p>
      </dgm:t>
    </dgm:pt>
    <dgm:pt modelId="{9B571F8A-DD54-4F49-8831-A7FF7AE80A0B}" type="sibTrans" cxnId="{3F00F6E7-DCC3-44CE-806C-63E0D7879E31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endParaRPr lang="en-US" sz="3600" b="1">
            <a:solidFill>
              <a:schemeClr val="tx1"/>
            </a:solidFill>
          </a:endParaRPr>
        </a:p>
      </dgm:t>
    </dgm:pt>
    <dgm:pt modelId="{FD0D08C1-F980-4A2C-9B33-34F90ED2745C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sz="3200" b="1" smtClean="0">
              <a:solidFill>
                <a:schemeClr val="tx1"/>
              </a:solidFill>
            </a:rPr>
            <a:t>Post implementation phase</a:t>
          </a:r>
          <a:endParaRPr lang="en-US" sz="3200" b="1" dirty="0" smtClean="0">
            <a:solidFill>
              <a:schemeClr val="tx1"/>
            </a:solidFill>
          </a:endParaRPr>
        </a:p>
      </dgm:t>
    </dgm:pt>
    <dgm:pt modelId="{D623A9A5-6B1B-4C2C-B874-2E7752EAD6E2}" type="parTrans" cxnId="{C8578FA2-3203-4877-82CB-387AE5593EF9}">
      <dgm:prSet/>
      <dgm:spPr/>
      <dgm:t>
        <a:bodyPr/>
        <a:lstStyle/>
        <a:p>
          <a:endParaRPr lang="en-US" sz="2800" b="1">
            <a:solidFill>
              <a:schemeClr val="tx1"/>
            </a:solidFill>
          </a:endParaRPr>
        </a:p>
      </dgm:t>
    </dgm:pt>
    <dgm:pt modelId="{EF1433BE-A931-478C-8D52-B82FAF1D8B64}" type="sibTrans" cxnId="{C8578FA2-3203-4877-82CB-387AE5593EF9}">
      <dgm:prSet/>
      <dgm:spPr/>
      <dgm:t>
        <a:bodyPr/>
        <a:lstStyle/>
        <a:p>
          <a:endParaRPr lang="en-US" sz="2800" b="1">
            <a:solidFill>
              <a:schemeClr val="tx1"/>
            </a:solidFill>
          </a:endParaRPr>
        </a:p>
      </dgm:t>
    </dgm:pt>
    <dgm:pt modelId="{C905FC28-A6FC-4966-BEB8-E2E20771EC30}">
      <dgm:prSet custT="1"/>
      <dgm:spPr>
        <a:solidFill>
          <a:srgbClr val="FF99FF"/>
        </a:solidFill>
      </dgm:spPr>
      <dgm:t>
        <a:bodyPr/>
        <a:lstStyle/>
        <a:p>
          <a:r>
            <a:rPr lang="en-US" sz="3200" b="1" smtClean="0">
              <a:solidFill>
                <a:schemeClr val="tx1"/>
              </a:solidFill>
            </a:rPr>
            <a:t>Pre implementation phase</a:t>
          </a:r>
          <a:endParaRPr lang="en-US" sz="3200" b="1" dirty="0">
            <a:solidFill>
              <a:schemeClr val="tx1"/>
            </a:solidFill>
          </a:endParaRPr>
        </a:p>
      </dgm:t>
    </dgm:pt>
    <dgm:pt modelId="{F13DDB9A-E08C-432A-BEA6-24083B606F93}" type="parTrans" cxnId="{7C652525-1127-4AEC-A5C7-42421C39EA59}">
      <dgm:prSet/>
      <dgm:spPr/>
      <dgm:t>
        <a:bodyPr/>
        <a:lstStyle/>
        <a:p>
          <a:endParaRPr lang="en-US" sz="2800" b="1">
            <a:solidFill>
              <a:schemeClr val="tx1"/>
            </a:solidFill>
          </a:endParaRPr>
        </a:p>
      </dgm:t>
    </dgm:pt>
    <dgm:pt modelId="{ADF7CFEE-FEA5-4FD9-91EB-2DAEC7B94750}" type="sibTrans" cxnId="{7C652525-1127-4AEC-A5C7-42421C39EA59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endParaRPr lang="en-US" sz="3600" b="1">
            <a:solidFill>
              <a:schemeClr val="tx1"/>
            </a:solidFill>
          </a:endParaRPr>
        </a:p>
      </dgm:t>
    </dgm:pt>
    <dgm:pt modelId="{8B63AA3F-2D0A-4D7E-8B6A-81AC6E36513A}" type="pres">
      <dgm:prSet presAssocID="{08917985-1C31-437F-894B-7C949D20039B}" presName="linearFlow" presStyleCnt="0">
        <dgm:presLayoutVars>
          <dgm:resizeHandles val="exact"/>
        </dgm:presLayoutVars>
      </dgm:prSet>
      <dgm:spPr/>
    </dgm:pt>
    <dgm:pt modelId="{508FA4B2-CA24-4ED4-AA70-859728A1B505}" type="pres">
      <dgm:prSet presAssocID="{C905FC28-A6FC-4966-BEB8-E2E20771EC30}" presName="node" presStyleLbl="node1" presStyleIdx="0" presStyleCnt="3" custScaleX="1391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CD8A4B-655A-4BB6-B0C6-095D96A4A30B}" type="pres">
      <dgm:prSet presAssocID="{ADF7CFEE-FEA5-4FD9-91EB-2DAEC7B94750}" presName="sibTrans" presStyleLbl="sibTrans2D1" presStyleIdx="0" presStyleCnt="2" custScaleX="101517"/>
      <dgm:spPr/>
      <dgm:t>
        <a:bodyPr/>
        <a:lstStyle/>
        <a:p>
          <a:endParaRPr lang="en-US"/>
        </a:p>
      </dgm:t>
    </dgm:pt>
    <dgm:pt modelId="{1537A110-68B3-4EE2-9FB8-5289C60CB005}" type="pres">
      <dgm:prSet presAssocID="{ADF7CFEE-FEA5-4FD9-91EB-2DAEC7B94750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367388AA-F735-48D6-824C-5B02BF2AF2A2}" type="pres">
      <dgm:prSet presAssocID="{72EFB94D-6D56-4AE5-B847-2C8EE8D26A16}" presName="node" presStyleLbl="node1" presStyleIdx="1" presStyleCnt="3" custScaleX="139173" custLinFactNeighborX="-1" custLinFactNeighborY="34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9ECA80-1F93-42CB-927E-405E0E65FAB7}" type="pres">
      <dgm:prSet presAssocID="{9B571F8A-DD54-4F49-8831-A7FF7AE80A0B}" presName="sibTrans" presStyleLbl="sibTrans2D1" presStyleIdx="1" presStyleCnt="2"/>
      <dgm:spPr/>
      <dgm:t>
        <a:bodyPr/>
        <a:lstStyle/>
        <a:p>
          <a:endParaRPr lang="en-US"/>
        </a:p>
      </dgm:t>
    </dgm:pt>
    <dgm:pt modelId="{10DF4760-A2D1-4467-AE3B-39DF17477578}" type="pres">
      <dgm:prSet presAssocID="{9B571F8A-DD54-4F49-8831-A7FF7AE80A0B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54541219-9D45-45CC-9217-16EAFA8E9D9F}" type="pres">
      <dgm:prSet presAssocID="{FD0D08C1-F980-4A2C-9B33-34F90ED2745C}" presName="node" presStyleLbl="node1" presStyleIdx="2" presStyleCnt="3" custScaleX="1321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F7466AB-3CBC-4877-A4FC-8E8C3DDB4297}" type="presOf" srcId="{FD0D08C1-F980-4A2C-9B33-34F90ED2745C}" destId="{54541219-9D45-45CC-9217-16EAFA8E9D9F}" srcOrd="0" destOrd="0" presId="urn:microsoft.com/office/officeart/2005/8/layout/process2"/>
    <dgm:cxn modelId="{3F00F6E7-DCC3-44CE-806C-63E0D7879E31}" srcId="{08917985-1C31-437F-894B-7C949D20039B}" destId="{72EFB94D-6D56-4AE5-B847-2C8EE8D26A16}" srcOrd="1" destOrd="0" parTransId="{1771DE5F-F6BB-41C8-AA7B-BC0A6619B25C}" sibTransId="{9B571F8A-DD54-4F49-8831-A7FF7AE80A0B}"/>
    <dgm:cxn modelId="{CE2B8321-FB40-4ECB-A849-979249837236}" type="presOf" srcId="{08917985-1C31-437F-894B-7C949D20039B}" destId="{8B63AA3F-2D0A-4D7E-8B6A-81AC6E36513A}" srcOrd="0" destOrd="0" presId="urn:microsoft.com/office/officeart/2005/8/layout/process2"/>
    <dgm:cxn modelId="{CD25ABCD-97B3-496B-8335-2E82A96402F7}" type="presOf" srcId="{9B571F8A-DD54-4F49-8831-A7FF7AE80A0B}" destId="{439ECA80-1F93-42CB-927E-405E0E65FAB7}" srcOrd="0" destOrd="0" presId="urn:microsoft.com/office/officeart/2005/8/layout/process2"/>
    <dgm:cxn modelId="{3340EC29-AA4C-4173-B110-3897645F229A}" type="presOf" srcId="{C905FC28-A6FC-4966-BEB8-E2E20771EC30}" destId="{508FA4B2-CA24-4ED4-AA70-859728A1B505}" srcOrd="0" destOrd="0" presId="urn:microsoft.com/office/officeart/2005/8/layout/process2"/>
    <dgm:cxn modelId="{7C652525-1127-4AEC-A5C7-42421C39EA59}" srcId="{08917985-1C31-437F-894B-7C949D20039B}" destId="{C905FC28-A6FC-4966-BEB8-E2E20771EC30}" srcOrd="0" destOrd="0" parTransId="{F13DDB9A-E08C-432A-BEA6-24083B606F93}" sibTransId="{ADF7CFEE-FEA5-4FD9-91EB-2DAEC7B94750}"/>
    <dgm:cxn modelId="{C8578FA2-3203-4877-82CB-387AE5593EF9}" srcId="{08917985-1C31-437F-894B-7C949D20039B}" destId="{FD0D08C1-F980-4A2C-9B33-34F90ED2745C}" srcOrd="2" destOrd="0" parTransId="{D623A9A5-6B1B-4C2C-B874-2E7752EAD6E2}" sibTransId="{EF1433BE-A931-478C-8D52-B82FAF1D8B64}"/>
    <dgm:cxn modelId="{51B3156C-805D-4C37-B0E4-6DAC7C76AC5B}" type="presOf" srcId="{9B571F8A-DD54-4F49-8831-A7FF7AE80A0B}" destId="{10DF4760-A2D1-4467-AE3B-39DF17477578}" srcOrd="1" destOrd="0" presId="urn:microsoft.com/office/officeart/2005/8/layout/process2"/>
    <dgm:cxn modelId="{14E122F6-6E8A-44A1-819F-5EB91ED2D1F9}" type="presOf" srcId="{ADF7CFEE-FEA5-4FD9-91EB-2DAEC7B94750}" destId="{1537A110-68B3-4EE2-9FB8-5289C60CB005}" srcOrd="1" destOrd="0" presId="urn:microsoft.com/office/officeart/2005/8/layout/process2"/>
    <dgm:cxn modelId="{F358F476-49E9-47ED-A745-C3602CE97042}" type="presOf" srcId="{72EFB94D-6D56-4AE5-B847-2C8EE8D26A16}" destId="{367388AA-F735-48D6-824C-5B02BF2AF2A2}" srcOrd="0" destOrd="0" presId="urn:microsoft.com/office/officeart/2005/8/layout/process2"/>
    <dgm:cxn modelId="{C5571513-3D77-4934-8C80-EB669D1B1872}" type="presOf" srcId="{ADF7CFEE-FEA5-4FD9-91EB-2DAEC7B94750}" destId="{2FCD8A4B-655A-4BB6-B0C6-095D96A4A30B}" srcOrd="0" destOrd="0" presId="urn:microsoft.com/office/officeart/2005/8/layout/process2"/>
    <dgm:cxn modelId="{BB6EBA98-450D-45A1-960B-4555D25BEF57}" type="presParOf" srcId="{8B63AA3F-2D0A-4D7E-8B6A-81AC6E36513A}" destId="{508FA4B2-CA24-4ED4-AA70-859728A1B505}" srcOrd="0" destOrd="0" presId="urn:microsoft.com/office/officeart/2005/8/layout/process2"/>
    <dgm:cxn modelId="{BA423B20-036F-4E50-B357-0958EFABE6AD}" type="presParOf" srcId="{8B63AA3F-2D0A-4D7E-8B6A-81AC6E36513A}" destId="{2FCD8A4B-655A-4BB6-B0C6-095D96A4A30B}" srcOrd="1" destOrd="0" presId="urn:microsoft.com/office/officeart/2005/8/layout/process2"/>
    <dgm:cxn modelId="{C19C9058-AA1D-4FDF-BCC6-5E12A688988D}" type="presParOf" srcId="{2FCD8A4B-655A-4BB6-B0C6-095D96A4A30B}" destId="{1537A110-68B3-4EE2-9FB8-5289C60CB005}" srcOrd="0" destOrd="0" presId="urn:microsoft.com/office/officeart/2005/8/layout/process2"/>
    <dgm:cxn modelId="{5633D3A6-231B-4C87-8198-03CD21F16D5F}" type="presParOf" srcId="{8B63AA3F-2D0A-4D7E-8B6A-81AC6E36513A}" destId="{367388AA-F735-48D6-824C-5B02BF2AF2A2}" srcOrd="2" destOrd="0" presId="urn:microsoft.com/office/officeart/2005/8/layout/process2"/>
    <dgm:cxn modelId="{114E438F-DC2C-4454-8960-E55C1D6DA77B}" type="presParOf" srcId="{8B63AA3F-2D0A-4D7E-8B6A-81AC6E36513A}" destId="{439ECA80-1F93-42CB-927E-405E0E65FAB7}" srcOrd="3" destOrd="0" presId="urn:microsoft.com/office/officeart/2005/8/layout/process2"/>
    <dgm:cxn modelId="{08C2E2C9-5C89-41BB-8BF9-C404B644445C}" type="presParOf" srcId="{439ECA80-1F93-42CB-927E-405E0E65FAB7}" destId="{10DF4760-A2D1-4467-AE3B-39DF17477578}" srcOrd="0" destOrd="0" presId="urn:microsoft.com/office/officeart/2005/8/layout/process2"/>
    <dgm:cxn modelId="{98D42104-B1C8-44C5-9041-02A3D9B42277}" type="presParOf" srcId="{8B63AA3F-2D0A-4D7E-8B6A-81AC6E36513A}" destId="{54541219-9D45-45CC-9217-16EAFA8E9D9F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3754F38-4B26-4A4B-A69B-5A5356F5D253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BDCDD89-A8EB-4A87-8543-767D67FF1E19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400" b="1" dirty="0" smtClean="0">
              <a:solidFill>
                <a:schemeClr val="tx1"/>
              </a:solidFill>
            </a:rPr>
            <a:t>COMMUNICATION</a:t>
          </a:r>
          <a:endParaRPr lang="en-US" sz="2400" dirty="0">
            <a:solidFill>
              <a:schemeClr val="tx1"/>
            </a:solidFill>
          </a:endParaRPr>
        </a:p>
      </dgm:t>
    </dgm:pt>
    <dgm:pt modelId="{2B2A863A-1D4B-4C57-9746-1FAC5CF8366B}" type="parTrans" cxnId="{461FD7BB-B229-4563-B76E-A77A5B7620B3}">
      <dgm:prSet/>
      <dgm:spPr/>
      <dgm:t>
        <a:bodyPr/>
        <a:lstStyle/>
        <a:p>
          <a:endParaRPr lang="en-US" sz="1600">
            <a:solidFill>
              <a:schemeClr val="tx1"/>
            </a:solidFill>
          </a:endParaRPr>
        </a:p>
      </dgm:t>
    </dgm:pt>
    <dgm:pt modelId="{A3087E67-1A98-4099-B9A1-CD89800CB078}" type="sibTrans" cxnId="{461FD7BB-B229-4563-B76E-A77A5B7620B3}">
      <dgm:prSet/>
      <dgm:spPr/>
      <dgm:t>
        <a:bodyPr/>
        <a:lstStyle/>
        <a:p>
          <a:endParaRPr lang="en-US" sz="1600">
            <a:solidFill>
              <a:schemeClr val="tx1"/>
            </a:solidFill>
          </a:endParaRPr>
        </a:p>
      </dgm:t>
    </dgm:pt>
    <dgm:pt modelId="{2CDA235B-182E-462E-91A1-57D80A70BCE2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400" b="1" dirty="0" smtClean="0">
              <a:solidFill>
                <a:schemeClr val="tx1"/>
              </a:solidFill>
            </a:rPr>
            <a:t>REDESIGNING</a:t>
          </a:r>
          <a:endParaRPr lang="en-US" sz="2400" dirty="0">
            <a:solidFill>
              <a:schemeClr val="tx1"/>
            </a:solidFill>
          </a:endParaRPr>
        </a:p>
      </dgm:t>
    </dgm:pt>
    <dgm:pt modelId="{F30A90C8-5AF9-4E28-894C-EA754EC823DF}" type="parTrans" cxnId="{9EF9C5BB-3356-40CF-89BE-C0920E1CC067}">
      <dgm:prSet/>
      <dgm:spPr/>
      <dgm:t>
        <a:bodyPr/>
        <a:lstStyle/>
        <a:p>
          <a:endParaRPr lang="en-US" sz="1600">
            <a:solidFill>
              <a:schemeClr val="tx1"/>
            </a:solidFill>
          </a:endParaRPr>
        </a:p>
      </dgm:t>
    </dgm:pt>
    <dgm:pt modelId="{62795B97-BE62-44F1-B3E8-D5A2D2AA9DA4}" type="sibTrans" cxnId="{9EF9C5BB-3356-40CF-89BE-C0920E1CC067}">
      <dgm:prSet/>
      <dgm:spPr/>
      <dgm:t>
        <a:bodyPr/>
        <a:lstStyle/>
        <a:p>
          <a:endParaRPr lang="en-US" sz="1600">
            <a:solidFill>
              <a:schemeClr val="tx1"/>
            </a:solidFill>
          </a:endParaRPr>
        </a:p>
      </dgm:t>
    </dgm:pt>
    <dgm:pt modelId="{829D3034-BE6A-4355-8107-8257AE8C2FB3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400" b="1" dirty="0" smtClean="0">
              <a:solidFill>
                <a:schemeClr val="tx1"/>
              </a:solidFill>
            </a:rPr>
            <a:t>ESTABLISHMENT</a:t>
          </a:r>
        </a:p>
      </dgm:t>
    </dgm:pt>
    <dgm:pt modelId="{DD5654DE-FE1A-4B41-9D4C-8FA9AA9A4E53}" type="parTrans" cxnId="{0087F206-5283-4DD5-B55F-4415EAEA9C71}">
      <dgm:prSet/>
      <dgm:spPr/>
      <dgm:t>
        <a:bodyPr/>
        <a:lstStyle/>
        <a:p>
          <a:endParaRPr lang="en-US" sz="1600">
            <a:solidFill>
              <a:schemeClr val="tx1"/>
            </a:solidFill>
          </a:endParaRPr>
        </a:p>
      </dgm:t>
    </dgm:pt>
    <dgm:pt modelId="{0AAF9767-A8BD-4C10-B493-0F1250F6DE8D}" type="sibTrans" cxnId="{0087F206-5283-4DD5-B55F-4415EAEA9C71}">
      <dgm:prSet/>
      <dgm:spPr/>
      <dgm:t>
        <a:bodyPr/>
        <a:lstStyle/>
        <a:p>
          <a:endParaRPr lang="en-US" sz="1600">
            <a:solidFill>
              <a:schemeClr val="tx1"/>
            </a:solidFill>
          </a:endParaRPr>
        </a:p>
      </dgm:t>
    </dgm:pt>
    <dgm:pt modelId="{DC0D04BC-0C7A-410C-A921-257229CC57D6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400" b="1" dirty="0" smtClean="0">
              <a:solidFill>
                <a:schemeClr val="tx1"/>
              </a:solidFill>
            </a:rPr>
            <a:t>CONTINUOUS TRAINING</a:t>
          </a:r>
          <a:endParaRPr lang="en-US" sz="2400" b="1" dirty="0">
            <a:solidFill>
              <a:schemeClr val="tx1"/>
            </a:solidFill>
          </a:endParaRPr>
        </a:p>
      </dgm:t>
    </dgm:pt>
    <dgm:pt modelId="{5AB0BD57-891E-4212-B90D-514BBE6B459A}" type="parTrans" cxnId="{27EB0424-08AF-4637-82C6-8F00D8634BB3}">
      <dgm:prSet/>
      <dgm:spPr/>
      <dgm:t>
        <a:bodyPr/>
        <a:lstStyle/>
        <a:p>
          <a:endParaRPr lang="en-US" sz="1600">
            <a:solidFill>
              <a:schemeClr val="tx1"/>
            </a:solidFill>
          </a:endParaRPr>
        </a:p>
      </dgm:t>
    </dgm:pt>
    <dgm:pt modelId="{A7825345-75FA-4EE4-ABD3-0157E3361E05}" type="sibTrans" cxnId="{27EB0424-08AF-4637-82C6-8F00D8634BB3}">
      <dgm:prSet/>
      <dgm:spPr/>
      <dgm:t>
        <a:bodyPr/>
        <a:lstStyle/>
        <a:p>
          <a:endParaRPr lang="en-US" sz="1600">
            <a:solidFill>
              <a:schemeClr val="tx1"/>
            </a:solidFill>
          </a:endParaRPr>
        </a:p>
      </dgm:t>
    </dgm:pt>
    <dgm:pt modelId="{47824ACA-B541-434B-BF70-A22EC982C2FC}">
      <dgm:prSet custT="1"/>
      <dgm:spPr/>
      <dgm:t>
        <a:bodyPr/>
        <a:lstStyle/>
        <a:p>
          <a:r>
            <a:rPr lang="en-US" sz="2400" b="1" dirty="0" smtClean="0">
              <a:solidFill>
                <a:srgbClr val="C00000"/>
              </a:solidFill>
            </a:rPr>
            <a:t>People – staff and patients</a:t>
          </a:r>
          <a:endParaRPr lang="en-US" sz="2400" dirty="0">
            <a:solidFill>
              <a:srgbClr val="C00000"/>
            </a:solidFill>
          </a:endParaRPr>
        </a:p>
      </dgm:t>
    </dgm:pt>
    <dgm:pt modelId="{5FDC9235-CEF7-4956-8797-D35A555B50BD}" type="parTrans" cxnId="{71F9CABE-911E-45BE-92F0-4C2D530570F9}">
      <dgm:prSet/>
      <dgm:spPr/>
      <dgm:t>
        <a:bodyPr/>
        <a:lstStyle/>
        <a:p>
          <a:endParaRPr lang="en-US" sz="1600">
            <a:solidFill>
              <a:schemeClr val="tx1"/>
            </a:solidFill>
          </a:endParaRPr>
        </a:p>
      </dgm:t>
    </dgm:pt>
    <dgm:pt modelId="{70BB0925-9BD1-455E-9D2C-1332F9D27C83}" type="sibTrans" cxnId="{71F9CABE-911E-45BE-92F0-4C2D530570F9}">
      <dgm:prSet/>
      <dgm:spPr/>
      <dgm:t>
        <a:bodyPr/>
        <a:lstStyle/>
        <a:p>
          <a:endParaRPr lang="en-US" sz="1600">
            <a:solidFill>
              <a:schemeClr val="tx1"/>
            </a:solidFill>
          </a:endParaRPr>
        </a:p>
      </dgm:t>
    </dgm:pt>
    <dgm:pt modelId="{3109F6CB-6511-465C-8380-0650886B724E}">
      <dgm:prSet custT="1"/>
      <dgm:spPr/>
      <dgm:t>
        <a:bodyPr/>
        <a:lstStyle/>
        <a:p>
          <a:r>
            <a:rPr lang="en-US" sz="2400" b="1" dirty="0" smtClean="0">
              <a:solidFill>
                <a:srgbClr val="C00000"/>
              </a:solidFill>
            </a:rPr>
            <a:t>CPRS</a:t>
          </a:r>
          <a:endParaRPr lang="en-US" sz="2400" b="1" dirty="0">
            <a:solidFill>
              <a:srgbClr val="C00000"/>
            </a:solidFill>
          </a:endParaRPr>
        </a:p>
      </dgm:t>
    </dgm:pt>
    <dgm:pt modelId="{E61D93A6-D313-4548-BE34-DDE2F7C931BA}" type="parTrans" cxnId="{99583F46-9EBC-4814-A941-67DF8D66DFC8}">
      <dgm:prSet/>
      <dgm:spPr/>
      <dgm:t>
        <a:bodyPr/>
        <a:lstStyle/>
        <a:p>
          <a:endParaRPr lang="en-US" sz="1600">
            <a:solidFill>
              <a:schemeClr val="tx1"/>
            </a:solidFill>
          </a:endParaRPr>
        </a:p>
      </dgm:t>
    </dgm:pt>
    <dgm:pt modelId="{E07920B3-92E9-4B91-BCDB-D7B799DF2C2A}" type="sibTrans" cxnId="{99583F46-9EBC-4814-A941-67DF8D66DFC8}">
      <dgm:prSet/>
      <dgm:spPr/>
      <dgm:t>
        <a:bodyPr/>
        <a:lstStyle/>
        <a:p>
          <a:endParaRPr lang="en-US" sz="1600">
            <a:solidFill>
              <a:schemeClr val="tx1"/>
            </a:solidFill>
          </a:endParaRPr>
        </a:p>
      </dgm:t>
    </dgm:pt>
    <dgm:pt modelId="{CBCA791F-71D5-4E0F-8271-853D33FBEB60}">
      <dgm:prSet custT="1"/>
      <dgm:spPr/>
      <dgm:t>
        <a:bodyPr/>
        <a:lstStyle/>
        <a:p>
          <a:endParaRPr lang="en-US" sz="2400" dirty="0">
            <a:solidFill>
              <a:schemeClr val="tx1"/>
            </a:solidFill>
          </a:endParaRPr>
        </a:p>
      </dgm:t>
    </dgm:pt>
    <dgm:pt modelId="{0F43FBFC-4B46-4B4C-9D71-20D18F438E8B}" type="parTrans" cxnId="{37597E8E-1E2B-4712-8778-A7D356B50EAD}">
      <dgm:prSet/>
      <dgm:spPr/>
      <dgm:t>
        <a:bodyPr/>
        <a:lstStyle/>
        <a:p>
          <a:endParaRPr lang="en-US"/>
        </a:p>
      </dgm:t>
    </dgm:pt>
    <dgm:pt modelId="{14E2273E-3784-43A1-B538-98079FDBD645}" type="sibTrans" cxnId="{37597E8E-1E2B-4712-8778-A7D356B50EAD}">
      <dgm:prSet/>
      <dgm:spPr/>
      <dgm:t>
        <a:bodyPr/>
        <a:lstStyle/>
        <a:p>
          <a:endParaRPr lang="en-US"/>
        </a:p>
      </dgm:t>
    </dgm:pt>
    <dgm:pt modelId="{1B996B8F-E0AF-4016-BD7B-7438B5B4DF23}">
      <dgm:prSet custT="1"/>
      <dgm:spPr/>
      <dgm:t>
        <a:bodyPr/>
        <a:lstStyle/>
        <a:p>
          <a:r>
            <a:rPr lang="en-US" sz="2400" b="1" dirty="0" smtClean="0">
              <a:solidFill>
                <a:srgbClr val="C00000"/>
              </a:solidFill>
            </a:rPr>
            <a:t>Workflows</a:t>
          </a:r>
          <a:endParaRPr lang="en-US" sz="2400" b="1" dirty="0">
            <a:solidFill>
              <a:srgbClr val="C00000"/>
            </a:solidFill>
          </a:endParaRPr>
        </a:p>
      </dgm:t>
    </dgm:pt>
    <dgm:pt modelId="{70159B70-EA1A-48A2-96A8-EDA85CCAC6C3}" type="parTrans" cxnId="{56319FB2-0B40-4862-8B41-0BAB7C4BAE83}">
      <dgm:prSet/>
      <dgm:spPr/>
      <dgm:t>
        <a:bodyPr/>
        <a:lstStyle/>
        <a:p>
          <a:endParaRPr lang="en-US"/>
        </a:p>
      </dgm:t>
    </dgm:pt>
    <dgm:pt modelId="{F202E4FE-28D0-4712-9977-75D82CAD9F7B}" type="sibTrans" cxnId="{56319FB2-0B40-4862-8B41-0BAB7C4BAE83}">
      <dgm:prSet/>
      <dgm:spPr/>
      <dgm:t>
        <a:bodyPr/>
        <a:lstStyle/>
        <a:p>
          <a:endParaRPr lang="en-US"/>
        </a:p>
      </dgm:t>
    </dgm:pt>
    <dgm:pt modelId="{DA80E17B-521B-43D9-AE68-33F1057F7578}">
      <dgm:prSet custT="1"/>
      <dgm:spPr/>
      <dgm:t>
        <a:bodyPr/>
        <a:lstStyle/>
        <a:p>
          <a:r>
            <a:rPr lang="en-US" sz="2400" b="1" dirty="0" smtClean="0">
              <a:solidFill>
                <a:srgbClr val="C00000"/>
              </a:solidFill>
            </a:rPr>
            <a:t>Project plan</a:t>
          </a:r>
          <a:endParaRPr lang="en-US" sz="2400" dirty="0">
            <a:solidFill>
              <a:srgbClr val="C00000"/>
            </a:solidFill>
          </a:endParaRPr>
        </a:p>
      </dgm:t>
    </dgm:pt>
    <dgm:pt modelId="{AD9B0DBA-0B02-4159-8EE3-653BC18653F1}" type="parTrans" cxnId="{02AE8A81-C51F-4D5E-B316-769BFC8B1201}">
      <dgm:prSet/>
      <dgm:spPr/>
      <dgm:t>
        <a:bodyPr/>
        <a:lstStyle/>
        <a:p>
          <a:endParaRPr lang="en-US"/>
        </a:p>
      </dgm:t>
    </dgm:pt>
    <dgm:pt modelId="{EC5852E2-EE6A-4DFB-9BEB-9AE7D3AE291C}" type="sibTrans" cxnId="{02AE8A81-C51F-4D5E-B316-769BFC8B1201}">
      <dgm:prSet/>
      <dgm:spPr/>
      <dgm:t>
        <a:bodyPr/>
        <a:lstStyle/>
        <a:p>
          <a:endParaRPr lang="en-US"/>
        </a:p>
      </dgm:t>
    </dgm:pt>
    <dgm:pt modelId="{41F2E79C-0615-4E73-A82F-D7921358FD9C}">
      <dgm:prSet custT="1"/>
      <dgm:spPr/>
      <dgm:t>
        <a:bodyPr/>
        <a:lstStyle/>
        <a:p>
          <a:endParaRPr lang="en-US" sz="2400" b="1" dirty="0">
            <a:solidFill>
              <a:schemeClr val="tx1"/>
            </a:solidFill>
          </a:endParaRPr>
        </a:p>
      </dgm:t>
    </dgm:pt>
    <dgm:pt modelId="{8237809A-B1B6-4A3B-9870-86B3B4331E7C}" type="parTrans" cxnId="{604848A5-E2A7-49AC-A61D-E39E3FC66F86}">
      <dgm:prSet/>
      <dgm:spPr/>
      <dgm:t>
        <a:bodyPr/>
        <a:lstStyle/>
        <a:p>
          <a:endParaRPr lang="en-US"/>
        </a:p>
      </dgm:t>
    </dgm:pt>
    <dgm:pt modelId="{DC777F19-1FB7-449E-B397-7A28A74E165B}" type="sibTrans" cxnId="{604848A5-E2A7-49AC-A61D-E39E3FC66F86}">
      <dgm:prSet/>
      <dgm:spPr/>
      <dgm:t>
        <a:bodyPr/>
        <a:lstStyle/>
        <a:p>
          <a:endParaRPr lang="en-US"/>
        </a:p>
      </dgm:t>
    </dgm:pt>
    <dgm:pt modelId="{6A672041-DD8B-429F-A52F-E4B9AB3C4D55}">
      <dgm:prSet custT="1"/>
      <dgm:spPr/>
      <dgm:t>
        <a:bodyPr/>
        <a:lstStyle/>
        <a:p>
          <a:endParaRPr lang="en-US" sz="2400" dirty="0">
            <a:solidFill>
              <a:schemeClr val="tx1"/>
            </a:solidFill>
          </a:endParaRPr>
        </a:p>
      </dgm:t>
    </dgm:pt>
    <dgm:pt modelId="{290F619D-9BFE-44B7-96F2-E35BD3E6BA7A}" type="parTrans" cxnId="{F2E673C4-5C5A-4D27-9FAB-97CD2FF01E49}">
      <dgm:prSet/>
      <dgm:spPr/>
      <dgm:t>
        <a:bodyPr/>
        <a:lstStyle/>
        <a:p>
          <a:endParaRPr lang="en-US"/>
        </a:p>
      </dgm:t>
    </dgm:pt>
    <dgm:pt modelId="{CA297B5D-6C4F-4D0B-BFE5-B57AAF0F0ED0}" type="sibTrans" cxnId="{F2E673C4-5C5A-4D27-9FAB-97CD2FF01E49}">
      <dgm:prSet/>
      <dgm:spPr/>
      <dgm:t>
        <a:bodyPr/>
        <a:lstStyle/>
        <a:p>
          <a:endParaRPr lang="en-US"/>
        </a:p>
      </dgm:t>
    </dgm:pt>
    <dgm:pt modelId="{F04F8551-B202-4C37-8539-5B4024E68664}">
      <dgm:prSet custT="1"/>
      <dgm:spPr/>
      <dgm:t>
        <a:bodyPr/>
        <a:lstStyle/>
        <a:p>
          <a:endParaRPr lang="en-US" sz="2400" b="1" dirty="0">
            <a:solidFill>
              <a:schemeClr val="tx1"/>
            </a:solidFill>
          </a:endParaRPr>
        </a:p>
      </dgm:t>
    </dgm:pt>
    <dgm:pt modelId="{866A934C-4C48-4C6B-9075-86A0D7E5C862}" type="parTrans" cxnId="{35C6B091-26D2-4881-9817-6A8B7D95FEC7}">
      <dgm:prSet/>
      <dgm:spPr/>
      <dgm:t>
        <a:bodyPr/>
        <a:lstStyle/>
        <a:p>
          <a:endParaRPr lang="en-US"/>
        </a:p>
      </dgm:t>
    </dgm:pt>
    <dgm:pt modelId="{D0612804-B6BD-4D08-8C28-53CB3F224EAE}" type="sibTrans" cxnId="{35C6B091-26D2-4881-9817-6A8B7D95FEC7}">
      <dgm:prSet/>
      <dgm:spPr/>
      <dgm:t>
        <a:bodyPr/>
        <a:lstStyle/>
        <a:p>
          <a:endParaRPr lang="en-US"/>
        </a:p>
      </dgm:t>
    </dgm:pt>
    <dgm:pt modelId="{6E6AB0E8-F999-4727-9463-9F2B3456158D}" type="pres">
      <dgm:prSet presAssocID="{73754F38-4B26-4A4B-A69B-5A5356F5D253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8C451B22-4463-489C-BDEB-DB5A858D47EF}" type="pres">
      <dgm:prSet presAssocID="{3BDCDD89-A8EB-4A87-8543-767D67FF1E19}" presName="linNode" presStyleCnt="0"/>
      <dgm:spPr/>
    </dgm:pt>
    <dgm:pt modelId="{F6E7A3B7-B5C9-41CF-AA1C-EB0D33FB8178}" type="pres">
      <dgm:prSet presAssocID="{3BDCDD89-A8EB-4A87-8543-767D67FF1E19}" presName="parent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AEB92A-CF9A-4394-8E81-243349EB6442}" type="pres">
      <dgm:prSet presAssocID="{3BDCDD89-A8EB-4A87-8543-767D67FF1E19}" presName="childShp" presStyleLbl="bgAccFollowNode1" presStyleIdx="0" presStyleCnt="4" custFlipHor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EC6A35-8448-4DB1-8070-57DED5A028F7}" type="pres">
      <dgm:prSet presAssocID="{A3087E67-1A98-4099-B9A1-CD89800CB078}" presName="spacing" presStyleCnt="0"/>
      <dgm:spPr/>
    </dgm:pt>
    <dgm:pt modelId="{FDEAEB46-832E-46F0-A257-0EB8C1910B6D}" type="pres">
      <dgm:prSet presAssocID="{2CDA235B-182E-462E-91A1-57D80A70BCE2}" presName="linNode" presStyleCnt="0"/>
      <dgm:spPr/>
    </dgm:pt>
    <dgm:pt modelId="{504009F8-8FF5-4BB8-A33F-C7483A742E07}" type="pres">
      <dgm:prSet presAssocID="{2CDA235B-182E-462E-91A1-57D80A70BCE2}" presName="parent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001465-5928-44C6-B321-B628651CA7B4}" type="pres">
      <dgm:prSet presAssocID="{2CDA235B-182E-462E-91A1-57D80A70BCE2}" presName="childShp" presStyleLbl="b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6E0283-1CD0-47AB-8506-22A90202BF37}" type="pres">
      <dgm:prSet presAssocID="{62795B97-BE62-44F1-B3E8-D5A2D2AA9DA4}" presName="spacing" presStyleCnt="0"/>
      <dgm:spPr/>
    </dgm:pt>
    <dgm:pt modelId="{3D74C8DA-1BD0-4D5D-BE48-96564DE1430D}" type="pres">
      <dgm:prSet presAssocID="{829D3034-BE6A-4355-8107-8257AE8C2FB3}" presName="linNode" presStyleCnt="0"/>
      <dgm:spPr/>
    </dgm:pt>
    <dgm:pt modelId="{EF6DD679-A9DB-47B0-ADF3-9B370C854652}" type="pres">
      <dgm:prSet presAssocID="{829D3034-BE6A-4355-8107-8257AE8C2FB3}" presName="parent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BF2BC5-FF83-4782-8FA2-B40634380BC9}" type="pres">
      <dgm:prSet presAssocID="{829D3034-BE6A-4355-8107-8257AE8C2FB3}" presName="childShp" presStyleLbl="b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D418BC-15D3-4C38-947F-AEE2A81A4FAD}" type="pres">
      <dgm:prSet presAssocID="{0AAF9767-A8BD-4C10-B493-0F1250F6DE8D}" presName="spacing" presStyleCnt="0"/>
      <dgm:spPr/>
    </dgm:pt>
    <dgm:pt modelId="{6FF7AD55-EA60-4FAC-A2B9-B197B3F8AF83}" type="pres">
      <dgm:prSet presAssocID="{DC0D04BC-0C7A-410C-A921-257229CC57D6}" presName="linNode" presStyleCnt="0"/>
      <dgm:spPr/>
    </dgm:pt>
    <dgm:pt modelId="{8242F14B-06FE-4EC0-AAAF-87BC007EDF34}" type="pres">
      <dgm:prSet presAssocID="{DC0D04BC-0C7A-410C-A921-257229CC57D6}" presName="parent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A5E04D-3D83-48A2-9502-A777F9F2F85A}" type="pres">
      <dgm:prSet presAssocID="{DC0D04BC-0C7A-410C-A921-257229CC57D6}" presName="childShp" presStyleLbl="b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5C6B091-26D2-4881-9817-6A8B7D95FEC7}" srcId="{DC0D04BC-0C7A-410C-A921-257229CC57D6}" destId="{F04F8551-B202-4C37-8539-5B4024E68664}" srcOrd="0" destOrd="0" parTransId="{866A934C-4C48-4C6B-9075-86A0D7E5C862}" sibTransId="{D0612804-B6BD-4D08-8C28-53CB3F224EAE}"/>
    <dgm:cxn modelId="{69C2FEF6-5DA4-4AA0-AA58-9FD9E4F07416}" type="presOf" srcId="{6A672041-DD8B-429F-A52F-E4B9AB3C4D55}" destId="{5BBF2BC5-FF83-4782-8FA2-B40634380BC9}" srcOrd="0" destOrd="0" presId="urn:microsoft.com/office/officeart/2005/8/layout/vList6"/>
    <dgm:cxn modelId="{7D83BCA3-4591-4495-A1E0-05B08859DCDE}" type="presOf" srcId="{73754F38-4B26-4A4B-A69B-5A5356F5D253}" destId="{6E6AB0E8-F999-4727-9463-9F2B3456158D}" srcOrd="0" destOrd="0" presId="urn:microsoft.com/office/officeart/2005/8/layout/vList6"/>
    <dgm:cxn modelId="{2BA4F7FB-ECA8-4E90-918A-334F865B6E24}" type="presOf" srcId="{CBCA791F-71D5-4E0F-8271-853D33FBEB60}" destId="{2CAEB92A-CF9A-4394-8E81-243349EB6442}" srcOrd="0" destOrd="0" presId="urn:microsoft.com/office/officeart/2005/8/layout/vList6"/>
    <dgm:cxn modelId="{56319FB2-0B40-4862-8B41-0BAB7C4BAE83}" srcId="{2CDA235B-182E-462E-91A1-57D80A70BCE2}" destId="{1B996B8F-E0AF-4016-BD7B-7438B5B4DF23}" srcOrd="1" destOrd="0" parTransId="{70159B70-EA1A-48A2-96A8-EDA85CCAC6C3}" sibTransId="{F202E4FE-28D0-4712-9977-75D82CAD9F7B}"/>
    <dgm:cxn modelId="{280ED0EA-A28D-44FF-A235-F949E73384E2}" type="presOf" srcId="{3BDCDD89-A8EB-4A87-8543-767D67FF1E19}" destId="{F6E7A3B7-B5C9-41CF-AA1C-EB0D33FB8178}" srcOrd="0" destOrd="0" presId="urn:microsoft.com/office/officeart/2005/8/layout/vList6"/>
    <dgm:cxn modelId="{F2E673C4-5C5A-4D27-9FAB-97CD2FF01E49}" srcId="{829D3034-BE6A-4355-8107-8257AE8C2FB3}" destId="{6A672041-DD8B-429F-A52F-E4B9AB3C4D55}" srcOrd="0" destOrd="0" parTransId="{290F619D-9BFE-44B7-96F2-E35BD3E6BA7A}" sibTransId="{CA297B5D-6C4F-4D0B-BFE5-B57AAF0F0ED0}"/>
    <dgm:cxn modelId="{27EB0424-08AF-4637-82C6-8F00D8634BB3}" srcId="{73754F38-4B26-4A4B-A69B-5A5356F5D253}" destId="{DC0D04BC-0C7A-410C-A921-257229CC57D6}" srcOrd="3" destOrd="0" parTransId="{5AB0BD57-891E-4212-B90D-514BBE6B459A}" sibTransId="{A7825345-75FA-4EE4-ABD3-0157E3361E05}"/>
    <dgm:cxn modelId="{7B08C6E0-114B-4375-A9A3-D3DC1E599B80}" type="presOf" srcId="{DC0D04BC-0C7A-410C-A921-257229CC57D6}" destId="{8242F14B-06FE-4EC0-AAAF-87BC007EDF34}" srcOrd="0" destOrd="0" presId="urn:microsoft.com/office/officeart/2005/8/layout/vList6"/>
    <dgm:cxn modelId="{327132A2-F79D-4734-871D-1DEE5630F6C8}" type="presOf" srcId="{F04F8551-B202-4C37-8539-5B4024E68664}" destId="{FEA5E04D-3D83-48A2-9502-A777F9F2F85A}" srcOrd="0" destOrd="0" presId="urn:microsoft.com/office/officeart/2005/8/layout/vList6"/>
    <dgm:cxn modelId="{F6DA4CA6-1079-4668-A350-810079E6FA5C}" type="presOf" srcId="{41F2E79C-0615-4E73-A82F-D7921358FD9C}" destId="{01001465-5928-44C6-B321-B628651CA7B4}" srcOrd="0" destOrd="0" presId="urn:microsoft.com/office/officeart/2005/8/layout/vList6"/>
    <dgm:cxn modelId="{71F9CABE-911E-45BE-92F0-4C2D530570F9}" srcId="{3BDCDD89-A8EB-4A87-8543-767D67FF1E19}" destId="{47824ACA-B541-434B-BF70-A22EC982C2FC}" srcOrd="1" destOrd="0" parTransId="{5FDC9235-CEF7-4956-8797-D35A555B50BD}" sibTransId="{70BB0925-9BD1-455E-9D2C-1332F9D27C83}"/>
    <dgm:cxn modelId="{F397A80C-F689-4ADA-8FDF-859AD964C68F}" type="presOf" srcId="{1B996B8F-E0AF-4016-BD7B-7438B5B4DF23}" destId="{01001465-5928-44C6-B321-B628651CA7B4}" srcOrd="0" destOrd="1" presId="urn:microsoft.com/office/officeart/2005/8/layout/vList6"/>
    <dgm:cxn modelId="{99583F46-9EBC-4814-A941-67DF8D66DFC8}" srcId="{DC0D04BC-0C7A-410C-A921-257229CC57D6}" destId="{3109F6CB-6511-465C-8380-0650886B724E}" srcOrd="1" destOrd="0" parTransId="{E61D93A6-D313-4548-BE34-DDE2F7C931BA}" sibTransId="{E07920B3-92E9-4B91-BCDB-D7B799DF2C2A}"/>
    <dgm:cxn modelId="{0087F206-5283-4DD5-B55F-4415EAEA9C71}" srcId="{73754F38-4B26-4A4B-A69B-5A5356F5D253}" destId="{829D3034-BE6A-4355-8107-8257AE8C2FB3}" srcOrd="2" destOrd="0" parTransId="{DD5654DE-FE1A-4B41-9D4C-8FA9AA9A4E53}" sibTransId="{0AAF9767-A8BD-4C10-B493-0F1250F6DE8D}"/>
    <dgm:cxn modelId="{99C030ED-6545-42F7-8224-C39DE023B8C8}" type="presOf" srcId="{2CDA235B-182E-462E-91A1-57D80A70BCE2}" destId="{504009F8-8FF5-4BB8-A33F-C7483A742E07}" srcOrd="0" destOrd="0" presId="urn:microsoft.com/office/officeart/2005/8/layout/vList6"/>
    <dgm:cxn modelId="{9823E900-575F-40AA-A6C6-C4E8F4994853}" type="presOf" srcId="{DA80E17B-521B-43D9-AE68-33F1057F7578}" destId="{5BBF2BC5-FF83-4782-8FA2-B40634380BC9}" srcOrd="0" destOrd="1" presId="urn:microsoft.com/office/officeart/2005/8/layout/vList6"/>
    <dgm:cxn modelId="{FD17A41F-C12F-4C05-B759-5D66C5A8DBF1}" type="presOf" srcId="{3109F6CB-6511-465C-8380-0650886B724E}" destId="{FEA5E04D-3D83-48A2-9502-A777F9F2F85A}" srcOrd="0" destOrd="1" presId="urn:microsoft.com/office/officeart/2005/8/layout/vList6"/>
    <dgm:cxn modelId="{9EF9C5BB-3356-40CF-89BE-C0920E1CC067}" srcId="{73754F38-4B26-4A4B-A69B-5A5356F5D253}" destId="{2CDA235B-182E-462E-91A1-57D80A70BCE2}" srcOrd="1" destOrd="0" parTransId="{F30A90C8-5AF9-4E28-894C-EA754EC823DF}" sibTransId="{62795B97-BE62-44F1-B3E8-D5A2D2AA9DA4}"/>
    <dgm:cxn modelId="{604848A5-E2A7-49AC-A61D-E39E3FC66F86}" srcId="{2CDA235B-182E-462E-91A1-57D80A70BCE2}" destId="{41F2E79C-0615-4E73-A82F-D7921358FD9C}" srcOrd="0" destOrd="0" parTransId="{8237809A-B1B6-4A3B-9870-86B3B4331E7C}" sibTransId="{DC777F19-1FB7-449E-B397-7A28A74E165B}"/>
    <dgm:cxn modelId="{37597E8E-1E2B-4712-8778-A7D356B50EAD}" srcId="{3BDCDD89-A8EB-4A87-8543-767D67FF1E19}" destId="{CBCA791F-71D5-4E0F-8271-853D33FBEB60}" srcOrd="0" destOrd="0" parTransId="{0F43FBFC-4B46-4B4C-9D71-20D18F438E8B}" sibTransId="{14E2273E-3784-43A1-B538-98079FDBD645}"/>
    <dgm:cxn modelId="{1873D082-297A-44A9-8281-AD447E74C626}" type="presOf" srcId="{47824ACA-B541-434B-BF70-A22EC982C2FC}" destId="{2CAEB92A-CF9A-4394-8E81-243349EB6442}" srcOrd="0" destOrd="1" presId="urn:microsoft.com/office/officeart/2005/8/layout/vList6"/>
    <dgm:cxn modelId="{EB153EED-8A2C-43A2-B2B8-B84B9B8C9AE9}" type="presOf" srcId="{829D3034-BE6A-4355-8107-8257AE8C2FB3}" destId="{EF6DD679-A9DB-47B0-ADF3-9B370C854652}" srcOrd="0" destOrd="0" presId="urn:microsoft.com/office/officeart/2005/8/layout/vList6"/>
    <dgm:cxn modelId="{461FD7BB-B229-4563-B76E-A77A5B7620B3}" srcId="{73754F38-4B26-4A4B-A69B-5A5356F5D253}" destId="{3BDCDD89-A8EB-4A87-8543-767D67FF1E19}" srcOrd="0" destOrd="0" parTransId="{2B2A863A-1D4B-4C57-9746-1FAC5CF8366B}" sibTransId="{A3087E67-1A98-4099-B9A1-CD89800CB078}"/>
    <dgm:cxn modelId="{02AE8A81-C51F-4D5E-B316-769BFC8B1201}" srcId="{829D3034-BE6A-4355-8107-8257AE8C2FB3}" destId="{DA80E17B-521B-43D9-AE68-33F1057F7578}" srcOrd="1" destOrd="0" parTransId="{AD9B0DBA-0B02-4159-8EE3-653BC18653F1}" sibTransId="{EC5852E2-EE6A-4DFB-9BEB-9AE7D3AE291C}"/>
    <dgm:cxn modelId="{8ED9CE03-1715-4904-BC8B-91B846B9CAB1}" type="presParOf" srcId="{6E6AB0E8-F999-4727-9463-9F2B3456158D}" destId="{8C451B22-4463-489C-BDEB-DB5A858D47EF}" srcOrd="0" destOrd="0" presId="urn:microsoft.com/office/officeart/2005/8/layout/vList6"/>
    <dgm:cxn modelId="{0EB7B29A-FE00-4B31-A7A8-7BD49423130A}" type="presParOf" srcId="{8C451B22-4463-489C-BDEB-DB5A858D47EF}" destId="{F6E7A3B7-B5C9-41CF-AA1C-EB0D33FB8178}" srcOrd="0" destOrd="0" presId="urn:microsoft.com/office/officeart/2005/8/layout/vList6"/>
    <dgm:cxn modelId="{3F9D5722-3D9B-4C29-924C-ABA4F212F6CF}" type="presParOf" srcId="{8C451B22-4463-489C-BDEB-DB5A858D47EF}" destId="{2CAEB92A-CF9A-4394-8E81-243349EB6442}" srcOrd="1" destOrd="0" presId="urn:microsoft.com/office/officeart/2005/8/layout/vList6"/>
    <dgm:cxn modelId="{CDF7E099-7607-4EC7-908C-1B84D01C9DAF}" type="presParOf" srcId="{6E6AB0E8-F999-4727-9463-9F2B3456158D}" destId="{A9EC6A35-8448-4DB1-8070-57DED5A028F7}" srcOrd="1" destOrd="0" presId="urn:microsoft.com/office/officeart/2005/8/layout/vList6"/>
    <dgm:cxn modelId="{3C57BD3B-C476-484C-BFC7-3991A4846F20}" type="presParOf" srcId="{6E6AB0E8-F999-4727-9463-9F2B3456158D}" destId="{FDEAEB46-832E-46F0-A257-0EB8C1910B6D}" srcOrd="2" destOrd="0" presId="urn:microsoft.com/office/officeart/2005/8/layout/vList6"/>
    <dgm:cxn modelId="{6141ABA2-0EF0-4090-99F1-25F619BA0A38}" type="presParOf" srcId="{FDEAEB46-832E-46F0-A257-0EB8C1910B6D}" destId="{504009F8-8FF5-4BB8-A33F-C7483A742E07}" srcOrd="0" destOrd="0" presId="urn:microsoft.com/office/officeart/2005/8/layout/vList6"/>
    <dgm:cxn modelId="{CC503EF9-460F-453C-AF97-D5934B2D6D0B}" type="presParOf" srcId="{FDEAEB46-832E-46F0-A257-0EB8C1910B6D}" destId="{01001465-5928-44C6-B321-B628651CA7B4}" srcOrd="1" destOrd="0" presId="urn:microsoft.com/office/officeart/2005/8/layout/vList6"/>
    <dgm:cxn modelId="{6F409F0E-A254-4133-98DA-0B4D65926D5C}" type="presParOf" srcId="{6E6AB0E8-F999-4727-9463-9F2B3456158D}" destId="{3D6E0283-1CD0-47AB-8506-22A90202BF37}" srcOrd="3" destOrd="0" presId="urn:microsoft.com/office/officeart/2005/8/layout/vList6"/>
    <dgm:cxn modelId="{FECFCB5D-1648-492C-9EF9-AC419ACAC44C}" type="presParOf" srcId="{6E6AB0E8-F999-4727-9463-9F2B3456158D}" destId="{3D74C8DA-1BD0-4D5D-BE48-96564DE1430D}" srcOrd="4" destOrd="0" presId="urn:microsoft.com/office/officeart/2005/8/layout/vList6"/>
    <dgm:cxn modelId="{E9F7CE79-1EA6-4E8B-B920-E11CF59EDA3D}" type="presParOf" srcId="{3D74C8DA-1BD0-4D5D-BE48-96564DE1430D}" destId="{EF6DD679-A9DB-47B0-ADF3-9B370C854652}" srcOrd="0" destOrd="0" presId="urn:microsoft.com/office/officeart/2005/8/layout/vList6"/>
    <dgm:cxn modelId="{9CDA7289-F400-43CD-A757-03D3B4248909}" type="presParOf" srcId="{3D74C8DA-1BD0-4D5D-BE48-96564DE1430D}" destId="{5BBF2BC5-FF83-4782-8FA2-B40634380BC9}" srcOrd="1" destOrd="0" presId="urn:microsoft.com/office/officeart/2005/8/layout/vList6"/>
    <dgm:cxn modelId="{9538361E-4982-41F2-BFA7-14E666DE0EF7}" type="presParOf" srcId="{6E6AB0E8-F999-4727-9463-9F2B3456158D}" destId="{87D418BC-15D3-4C38-947F-AEE2A81A4FAD}" srcOrd="5" destOrd="0" presId="urn:microsoft.com/office/officeart/2005/8/layout/vList6"/>
    <dgm:cxn modelId="{0E589590-EE84-419C-B13F-6A28DBF22D8A}" type="presParOf" srcId="{6E6AB0E8-F999-4727-9463-9F2B3456158D}" destId="{6FF7AD55-EA60-4FAC-A2B9-B197B3F8AF83}" srcOrd="6" destOrd="0" presId="urn:microsoft.com/office/officeart/2005/8/layout/vList6"/>
    <dgm:cxn modelId="{EABF702A-9DA7-4502-8CBD-B0C5DB1081E7}" type="presParOf" srcId="{6FF7AD55-EA60-4FAC-A2B9-B197B3F8AF83}" destId="{8242F14B-06FE-4EC0-AAAF-87BC007EDF34}" srcOrd="0" destOrd="0" presId="urn:microsoft.com/office/officeart/2005/8/layout/vList6"/>
    <dgm:cxn modelId="{AEE6BA94-4762-4C9E-9FE0-CA7907DEC37A}" type="presParOf" srcId="{6FF7AD55-EA60-4FAC-A2B9-B197B3F8AF83}" destId="{FEA5E04D-3D83-48A2-9502-A777F9F2F85A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5616A60-E1B0-4C2D-9A0C-F9A7EAF30A07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5392A83-57ED-41D5-916A-A064AFD08274}">
      <dgm:prSet custT="1"/>
      <dgm:spPr>
        <a:solidFill>
          <a:srgbClr val="FF99FF"/>
        </a:solidFill>
      </dgm:spPr>
      <dgm:t>
        <a:bodyPr/>
        <a:lstStyle/>
        <a:p>
          <a:r>
            <a:rPr lang="en-US" sz="2400" b="1" dirty="0" smtClean="0">
              <a:solidFill>
                <a:schemeClr val="tx1"/>
              </a:solidFill>
            </a:rPr>
            <a:t>Engaging the patient </a:t>
          </a:r>
        </a:p>
      </dgm:t>
    </dgm:pt>
    <dgm:pt modelId="{13313110-5C73-4204-AA13-04671094946C}" type="parTrans" cxnId="{EDF6906B-0C20-41F8-932C-9ADC17E0C12C}">
      <dgm:prSet/>
      <dgm:spPr/>
      <dgm:t>
        <a:bodyPr/>
        <a:lstStyle/>
        <a:p>
          <a:endParaRPr lang="en-US" sz="2000" b="1">
            <a:solidFill>
              <a:schemeClr val="tx1"/>
            </a:solidFill>
          </a:endParaRPr>
        </a:p>
      </dgm:t>
    </dgm:pt>
    <dgm:pt modelId="{1C4DDB74-579C-4484-BE4A-FCCFC17208C7}" type="sibTrans" cxnId="{EDF6906B-0C20-41F8-932C-9ADC17E0C12C}">
      <dgm:prSet/>
      <dgm:spPr/>
      <dgm:t>
        <a:bodyPr/>
        <a:lstStyle/>
        <a:p>
          <a:endParaRPr lang="en-US" sz="2000" b="1">
            <a:solidFill>
              <a:schemeClr val="tx1"/>
            </a:solidFill>
          </a:endParaRPr>
        </a:p>
      </dgm:t>
    </dgm:pt>
    <dgm:pt modelId="{5832FD5A-6FD3-4191-8324-EA9A55E255CC}">
      <dgm:prSet custT="1"/>
      <dgm:spPr>
        <a:solidFill>
          <a:srgbClr val="00B050"/>
        </a:solidFill>
      </dgm:spPr>
      <dgm:t>
        <a:bodyPr/>
        <a:lstStyle/>
        <a:p>
          <a:r>
            <a:rPr lang="en-US" sz="2400" b="1" dirty="0" smtClean="0">
              <a:solidFill>
                <a:schemeClr val="tx1"/>
              </a:solidFill>
            </a:rPr>
            <a:t>Making changes and managing change </a:t>
          </a:r>
        </a:p>
      </dgm:t>
    </dgm:pt>
    <dgm:pt modelId="{6C590D3D-C4AC-482A-ACC6-12FAD893B36A}" type="parTrans" cxnId="{D47C813D-06CF-40FC-BB23-F26A78A68DEF}">
      <dgm:prSet/>
      <dgm:spPr/>
      <dgm:t>
        <a:bodyPr/>
        <a:lstStyle/>
        <a:p>
          <a:endParaRPr lang="en-US" sz="2000" b="1">
            <a:solidFill>
              <a:schemeClr val="tx1"/>
            </a:solidFill>
          </a:endParaRPr>
        </a:p>
      </dgm:t>
    </dgm:pt>
    <dgm:pt modelId="{F1A6346E-4C98-4571-BE82-4E00D9BD3FD3}" type="sibTrans" cxnId="{D47C813D-06CF-40FC-BB23-F26A78A68DEF}">
      <dgm:prSet/>
      <dgm:spPr/>
      <dgm:t>
        <a:bodyPr/>
        <a:lstStyle/>
        <a:p>
          <a:endParaRPr lang="en-US" sz="2000" b="1">
            <a:solidFill>
              <a:schemeClr val="tx1"/>
            </a:solidFill>
          </a:endParaRPr>
        </a:p>
      </dgm:t>
    </dgm:pt>
    <dgm:pt modelId="{35E07880-5F6A-41B1-9909-093A7DA7A704}">
      <dgm:prSet custT="1"/>
      <dgm:spPr>
        <a:solidFill>
          <a:srgbClr val="F7BEA7"/>
        </a:solidFill>
      </dgm:spPr>
      <dgm:t>
        <a:bodyPr/>
        <a:lstStyle/>
        <a:p>
          <a:r>
            <a:rPr lang="en-US" sz="2400" b="1" dirty="0" smtClean="0">
              <a:solidFill>
                <a:schemeClr val="tx1"/>
              </a:solidFill>
            </a:rPr>
            <a:t>Implementing rapidly and supporting extensively </a:t>
          </a:r>
        </a:p>
      </dgm:t>
    </dgm:pt>
    <dgm:pt modelId="{D0750AF2-0FC3-4762-AE9D-A5E55ADB33F8}" type="parTrans" cxnId="{7E87D944-61A3-4CA4-98F5-55E3453808DA}">
      <dgm:prSet/>
      <dgm:spPr/>
      <dgm:t>
        <a:bodyPr/>
        <a:lstStyle/>
        <a:p>
          <a:endParaRPr lang="en-US" sz="2000" b="1">
            <a:solidFill>
              <a:schemeClr val="tx1"/>
            </a:solidFill>
          </a:endParaRPr>
        </a:p>
      </dgm:t>
    </dgm:pt>
    <dgm:pt modelId="{86C67BB8-BC20-417D-9B30-E580FA293DED}" type="sibTrans" cxnId="{7E87D944-61A3-4CA4-98F5-55E3453808DA}">
      <dgm:prSet/>
      <dgm:spPr/>
      <dgm:t>
        <a:bodyPr/>
        <a:lstStyle/>
        <a:p>
          <a:endParaRPr lang="en-US" sz="2000" b="1">
            <a:solidFill>
              <a:schemeClr val="tx1"/>
            </a:solidFill>
          </a:endParaRPr>
        </a:p>
      </dgm:t>
    </dgm:pt>
    <dgm:pt modelId="{AF1EB753-4D92-4DB3-A1E9-DAF7B580169A}">
      <dgm:prSet custT="1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n-US" sz="2400" b="1" dirty="0" smtClean="0">
              <a:solidFill>
                <a:schemeClr val="tx1"/>
              </a:solidFill>
            </a:rPr>
            <a:t>And encouraging the practice</a:t>
          </a:r>
        </a:p>
      </dgm:t>
    </dgm:pt>
    <dgm:pt modelId="{745018F3-1D9B-45E6-AD1E-BE2F226C2200}" type="parTrans" cxnId="{FF99ADA3-3801-4CD8-BAB3-5B055FEF3DDC}">
      <dgm:prSet/>
      <dgm:spPr/>
      <dgm:t>
        <a:bodyPr/>
        <a:lstStyle/>
        <a:p>
          <a:endParaRPr lang="en-US" sz="2000" b="1">
            <a:solidFill>
              <a:schemeClr val="tx1"/>
            </a:solidFill>
          </a:endParaRPr>
        </a:p>
      </dgm:t>
    </dgm:pt>
    <dgm:pt modelId="{737A709D-7D64-47B9-946F-D5C55AE194FA}" type="sibTrans" cxnId="{FF99ADA3-3801-4CD8-BAB3-5B055FEF3DDC}">
      <dgm:prSet/>
      <dgm:spPr/>
      <dgm:t>
        <a:bodyPr/>
        <a:lstStyle/>
        <a:p>
          <a:endParaRPr lang="en-US" sz="2000" b="1">
            <a:solidFill>
              <a:schemeClr val="tx1"/>
            </a:solidFill>
          </a:endParaRPr>
        </a:p>
      </dgm:t>
    </dgm:pt>
    <dgm:pt modelId="{0BC2B1CB-FF1D-43D1-9747-FE96EE583E51}" type="pres">
      <dgm:prSet presAssocID="{B5616A60-E1B0-4C2D-9A0C-F9A7EAF30A0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36CD3FB-CE1E-4482-AA80-30C0F1D056C8}" type="pres">
      <dgm:prSet presAssocID="{C5392A83-57ED-41D5-916A-A064AFD08274}" presName="linNode" presStyleCnt="0"/>
      <dgm:spPr/>
    </dgm:pt>
    <dgm:pt modelId="{5F31BD4B-B765-4D61-872D-8694D98CB375}" type="pres">
      <dgm:prSet presAssocID="{C5392A83-57ED-41D5-916A-A064AFD08274}" presName="parentText" presStyleLbl="node1" presStyleIdx="0" presStyleCnt="4" custScaleX="17489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A6D3F5-924A-4A12-8155-31EC47B66F48}" type="pres">
      <dgm:prSet presAssocID="{1C4DDB74-579C-4484-BE4A-FCCFC17208C7}" presName="sp" presStyleCnt="0"/>
      <dgm:spPr/>
    </dgm:pt>
    <dgm:pt modelId="{F227A536-5644-45C8-A59A-18C4F1D35C0D}" type="pres">
      <dgm:prSet presAssocID="{5832FD5A-6FD3-4191-8324-EA9A55E255CC}" presName="linNode" presStyleCnt="0"/>
      <dgm:spPr/>
    </dgm:pt>
    <dgm:pt modelId="{A0776CCA-058E-4887-8229-9697B87286D2}" type="pres">
      <dgm:prSet presAssocID="{5832FD5A-6FD3-4191-8324-EA9A55E255CC}" presName="parentText" presStyleLbl="node1" presStyleIdx="1" presStyleCnt="4" custScaleX="17489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A7A974-B7E2-4942-8BE0-722747037844}" type="pres">
      <dgm:prSet presAssocID="{F1A6346E-4C98-4571-BE82-4E00D9BD3FD3}" presName="sp" presStyleCnt="0"/>
      <dgm:spPr/>
    </dgm:pt>
    <dgm:pt modelId="{54908321-73F1-4A57-8E2C-EFFDDD1EC1BC}" type="pres">
      <dgm:prSet presAssocID="{AF1EB753-4D92-4DB3-A1E9-DAF7B580169A}" presName="linNode" presStyleCnt="0"/>
      <dgm:spPr/>
    </dgm:pt>
    <dgm:pt modelId="{B53D0E42-7586-412B-BC1D-E3569AB1953F}" type="pres">
      <dgm:prSet presAssocID="{AF1EB753-4D92-4DB3-A1E9-DAF7B580169A}" presName="parentText" presStyleLbl="node1" presStyleIdx="2" presStyleCnt="4" custScaleX="17489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548657-4466-4C8A-AA00-5A73E5298C74}" type="pres">
      <dgm:prSet presAssocID="{737A709D-7D64-47B9-946F-D5C55AE194FA}" presName="sp" presStyleCnt="0"/>
      <dgm:spPr/>
    </dgm:pt>
    <dgm:pt modelId="{C5E3CC72-BD22-4D67-B9B2-C0564D1B696F}" type="pres">
      <dgm:prSet presAssocID="{35E07880-5F6A-41B1-9909-093A7DA7A704}" presName="linNode" presStyleCnt="0"/>
      <dgm:spPr/>
    </dgm:pt>
    <dgm:pt modelId="{ADC2B0B5-9FC4-44DD-B5DB-817E4A3D084F}" type="pres">
      <dgm:prSet presAssocID="{35E07880-5F6A-41B1-9909-093A7DA7A704}" presName="parentText" presStyleLbl="node1" presStyleIdx="3" presStyleCnt="4" custScaleX="17489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E87D944-61A3-4CA4-98F5-55E3453808DA}" srcId="{B5616A60-E1B0-4C2D-9A0C-F9A7EAF30A07}" destId="{35E07880-5F6A-41B1-9909-093A7DA7A704}" srcOrd="3" destOrd="0" parTransId="{D0750AF2-0FC3-4762-AE9D-A5E55ADB33F8}" sibTransId="{86C67BB8-BC20-417D-9B30-E580FA293DED}"/>
    <dgm:cxn modelId="{23616627-7BAF-4F84-A594-DD460264D825}" type="presOf" srcId="{AF1EB753-4D92-4DB3-A1E9-DAF7B580169A}" destId="{B53D0E42-7586-412B-BC1D-E3569AB1953F}" srcOrd="0" destOrd="0" presId="urn:microsoft.com/office/officeart/2005/8/layout/vList5"/>
    <dgm:cxn modelId="{EA4163EB-0C32-41CE-8232-78F27201CDE5}" type="presOf" srcId="{35E07880-5F6A-41B1-9909-093A7DA7A704}" destId="{ADC2B0B5-9FC4-44DD-B5DB-817E4A3D084F}" srcOrd="0" destOrd="0" presId="urn:microsoft.com/office/officeart/2005/8/layout/vList5"/>
    <dgm:cxn modelId="{12E53414-8142-49D5-A84D-76B4A27DA1D1}" type="presOf" srcId="{C5392A83-57ED-41D5-916A-A064AFD08274}" destId="{5F31BD4B-B765-4D61-872D-8694D98CB375}" srcOrd="0" destOrd="0" presId="urn:microsoft.com/office/officeart/2005/8/layout/vList5"/>
    <dgm:cxn modelId="{4CD1EE96-3904-45BF-8360-02B258A571B8}" type="presOf" srcId="{5832FD5A-6FD3-4191-8324-EA9A55E255CC}" destId="{A0776CCA-058E-4887-8229-9697B87286D2}" srcOrd="0" destOrd="0" presId="urn:microsoft.com/office/officeart/2005/8/layout/vList5"/>
    <dgm:cxn modelId="{447BD35F-64A3-4185-83FC-18DB4FC0E35F}" type="presOf" srcId="{B5616A60-E1B0-4C2D-9A0C-F9A7EAF30A07}" destId="{0BC2B1CB-FF1D-43D1-9747-FE96EE583E51}" srcOrd="0" destOrd="0" presId="urn:microsoft.com/office/officeart/2005/8/layout/vList5"/>
    <dgm:cxn modelId="{D47C813D-06CF-40FC-BB23-F26A78A68DEF}" srcId="{B5616A60-E1B0-4C2D-9A0C-F9A7EAF30A07}" destId="{5832FD5A-6FD3-4191-8324-EA9A55E255CC}" srcOrd="1" destOrd="0" parTransId="{6C590D3D-C4AC-482A-ACC6-12FAD893B36A}" sibTransId="{F1A6346E-4C98-4571-BE82-4E00D9BD3FD3}"/>
    <dgm:cxn modelId="{FF99ADA3-3801-4CD8-BAB3-5B055FEF3DDC}" srcId="{B5616A60-E1B0-4C2D-9A0C-F9A7EAF30A07}" destId="{AF1EB753-4D92-4DB3-A1E9-DAF7B580169A}" srcOrd="2" destOrd="0" parTransId="{745018F3-1D9B-45E6-AD1E-BE2F226C2200}" sibTransId="{737A709D-7D64-47B9-946F-D5C55AE194FA}"/>
    <dgm:cxn modelId="{EDF6906B-0C20-41F8-932C-9ADC17E0C12C}" srcId="{B5616A60-E1B0-4C2D-9A0C-F9A7EAF30A07}" destId="{C5392A83-57ED-41D5-916A-A064AFD08274}" srcOrd="0" destOrd="0" parTransId="{13313110-5C73-4204-AA13-04671094946C}" sibTransId="{1C4DDB74-579C-4484-BE4A-FCCFC17208C7}"/>
    <dgm:cxn modelId="{DFE679AC-28C5-48DA-A884-64CC9CBAA545}" type="presParOf" srcId="{0BC2B1CB-FF1D-43D1-9747-FE96EE583E51}" destId="{636CD3FB-CE1E-4482-AA80-30C0F1D056C8}" srcOrd="0" destOrd="0" presId="urn:microsoft.com/office/officeart/2005/8/layout/vList5"/>
    <dgm:cxn modelId="{3CADD6F9-985E-44D8-8075-8EB13CD0DC9B}" type="presParOf" srcId="{636CD3FB-CE1E-4482-AA80-30C0F1D056C8}" destId="{5F31BD4B-B765-4D61-872D-8694D98CB375}" srcOrd="0" destOrd="0" presId="urn:microsoft.com/office/officeart/2005/8/layout/vList5"/>
    <dgm:cxn modelId="{8ED50DA8-9CCF-45C6-A366-3835DE73F5FB}" type="presParOf" srcId="{0BC2B1CB-FF1D-43D1-9747-FE96EE583E51}" destId="{E6A6D3F5-924A-4A12-8155-31EC47B66F48}" srcOrd="1" destOrd="0" presId="urn:microsoft.com/office/officeart/2005/8/layout/vList5"/>
    <dgm:cxn modelId="{12BE1AB7-E629-4F05-99D0-640C744079DA}" type="presParOf" srcId="{0BC2B1CB-FF1D-43D1-9747-FE96EE583E51}" destId="{F227A536-5644-45C8-A59A-18C4F1D35C0D}" srcOrd="2" destOrd="0" presId="urn:microsoft.com/office/officeart/2005/8/layout/vList5"/>
    <dgm:cxn modelId="{C4E1387B-A431-498C-836F-49B5D1A072CB}" type="presParOf" srcId="{F227A536-5644-45C8-A59A-18C4F1D35C0D}" destId="{A0776CCA-058E-4887-8229-9697B87286D2}" srcOrd="0" destOrd="0" presId="urn:microsoft.com/office/officeart/2005/8/layout/vList5"/>
    <dgm:cxn modelId="{4E9CF4C7-A5B7-4494-8474-8FC5F1E5266A}" type="presParOf" srcId="{0BC2B1CB-FF1D-43D1-9747-FE96EE583E51}" destId="{C8A7A974-B7E2-4942-8BE0-722747037844}" srcOrd="3" destOrd="0" presId="urn:microsoft.com/office/officeart/2005/8/layout/vList5"/>
    <dgm:cxn modelId="{D95CEB92-BDEE-4B98-9FD0-89DD777870C3}" type="presParOf" srcId="{0BC2B1CB-FF1D-43D1-9747-FE96EE583E51}" destId="{54908321-73F1-4A57-8E2C-EFFDDD1EC1BC}" srcOrd="4" destOrd="0" presId="urn:microsoft.com/office/officeart/2005/8/layout/vList5"/>
    <dgm:cxn modelId="{AAD804CF-2140-428A-B2E5-6C425975769A}" type="presParOf" srcId="{54908321-73F1-4A57-8E2C-EFFDDD1EC1BC}" destId="{B53D0E42-7586-412B-BC1D-E3569AB1953F}" srcOrd="0" destOrd="0" presId="urn:microsoft.com/office/officeart/2005/8/layout/vList5"/>
    <dgm:cxn modelId="{DE956D15-42D3-4A67-8956-6A58A721AEC4}" type="presParOf" srcId="{0BC2B1CB-FF1D-43D1-9747-FE96EE583E51}" destId="{55548657-4466-4C8A-AA00-5A73E5298C74}" srcOrd="5" destOrd="0" presId="urn:microsoft.com/office/officeart/2005/8/layout/vList5"/>
    <dgm:cxn modelId="{01EE73C3-E9E4-472F-8396-4C7120170F4D}" type="presParOf" srcId="{0BC2B1CB-FF1D-43D1-9747-FE96EE583E51}" destId="{C5E3CC72-BD22-4D67-B9B2-C0564D1B696F}" srcOrd="6" destOrd="0" presId="urn:microsoft.com/office/officeart/2005/8/layout/vList5"/>
    <dgm:cxn modelId="{F2FDBAC8-B857-4519-95F8-1A96A419DACD}" type="presParOf" srcId="{C5E3CC72-BD22-4D67-B9B2-C0564D1B696F}" destId="{ADC2B0B5-9FC4-44DD-B5DB-817E4A3D084F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AC58339-DD49-4E63-B897-98B9421E741E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2DA8EC3-C499-4191-9958-A1D33C5459A9}">
      <dgm:prSet phldrT="[Text]"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  <a:effectLst>
          <a:glow rad="1397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sz="1400" b="1" dirty="0" smtClean="0">
              <a:solidFill>
                <a:schemeClr val="tx1"/>
              </a:solidFill>
            </a:rPr>
            <a:t>Benefits of CIS implementation</a:t>
          </a:r>
          <a:endParaRPr lang="en-US" sz="1400" b="1" dirty="0">
            <a:solidFill>
              <a:schemeClr val="tx1"/>
            </a:solidFill>
          </a:endParaRPr>
        </a:p>
      </dgm:t>
    </dgm:pt>
    <dgm:pt modelId="{9BD5D376-C627-486A-BBB9-CDE58A8E0B81}" type="parTrans" cxnId="{CF7E0B15-FBE0-4081-B140-8945BB484E45}">
      <dgm:prSet/>
      <dgm:spPr/>
      <dgm:t>
        <a:bodyPr/>
        <a:lstStyle/>
        <a:p>
          <a:endParaRPr lang="en-US" sz="2400" b="1">
            <a:solidFill>
              <a:schemeClr val="tx1"/>
            </a:solidFill>
          </a:endParaRPr>
        </a:p>
      </dgm:t>
    </dgm:pt>
    <dgm:pt modelId="{D69BAE52-E128-4C42-96DB-E48A3A3116D2}" type="sibTrans" cxnId="{CF7E0B15-FBE0-4081-B140-8945BB484E45}">
      <dgm:prSet/>
      <dgm:spPr/>
      <dgm:t>
        <a:bodyPr/>
        <a:lstStyle/>
        <a:p>
          <a:endParaRPr lang="en-US" sz="2400" b="1">
            <a:solidFill>
              <a:schemeClr val="tx1"/>
            </a:solidFill>
          </a:endParaRPr>
        </a:p>
      </dgm:t>
    </dgm:pt>
    <dgm:pt modelId="{A6EEEB94-A8C5-4A19-A1D0-41420C10EA8E}">
      <dgm:prSet custT="1"/>
      <dgm:spPr>
        <a:solidFill>
          <a:srgbClr val="FFFF00"/>
        </a:solidFill>
        <a:ln>
          <a:solidFill>
            <a:schemeClr val="tx1">
              <a:lumMod val="95000"/>
              <a:lumOff val="5000"/>
            </a:schemeClr>
          </a:solidFill>
        </a:ln>
      </dgm:spPr>
      <dgm:t>
        <a:bodyPr/>
        <a:lstStyle/>
        <a:p>
          <a:r>
            <a:rPr lang="en-US" altLang="zh-CN" sz="1400" b="1" dirty="0" smtClean="0">
              <a:solidFill>
                <a:schemeClr val="tx1"/>
              </a:solidFill>
              <a:ea typeface="宋体" charset="-122"/>
            </a:rPr>
            <a:t>Better management control</a:t>
          </a:r>
        </a:p>
      </dgm:t>
    </dgm:pt>
    <dgm:pt modelId="{D4AB96C5-97E5-4420-884E-393131292F00}" type="parTrans" cxnId="{6EF8061C-8BF5-41C3-8386-6E2F98A37331}">
      <dgm:prSet custT="1"/>
      <dgm:spPr>
        <a:solidFill>
          <a:srgbClr val="FF0909"/>
        </a:solidFill>
      </dgm:spPr>
      <dgm:t>
        <a:bodyPr/>
        <a:lstStyle/>
        <a:p>
          <a:endParaRPr lang="en-US" sz="1050" b="1">
            <a:solidFill>
              <a:schemeClr val="tx1"/>
            </a:solidFill>
          </a:endParaRPr>
        </a:p>
      </dgm:t>
    </dgm:pt>
    <dgm:pt modelId="{99050E58-4BD7-4D97-A09B-77EB375D4DDF}" type="sibTrans" cxnId="{6EF8061C-8BF5-41C3-8386-6E2F98A37331}">
      <dgm:prSet/>
      <dgm:spPr/>
      <dgm:t>
        <a:bodyPr/>
        <a:lstStyle/>
        <a:p>
          <a:endParaRPr lang="en-US" sz="2400" b="1">
            <a:solidFill>
              <a:schemeClr val="tx1"/>
            </a:solidFill>
          </a:endParaRPr>
        </a:p>
      </dgm:t>
    </dgm:pt>
    <dgm:pt modelId="{4AE0269E-A1F5-40CE-8550-1B9DAC32A86A}">
      <dgm:prSet custT="1"/>
      <dgm:spPr>
        <a:solidFill>
          <a:srgbClr val="74F347"/>
        </a:solidFill>
        <a:ln>
          <a:solidFill>
            <a:schemeClr val="tx1">
              <a:lumMod val="95000"/>
              <a:lumOff val="5000"/>
            </a:schemeClr>
          </a:solidFill>
        </a:ln>
      </dgm:spPr>
      <dgm:t>
        <a:bodyPr/>
        <a:lstStyle/>
        <a:p>
          <a:r>
            <a:rPr lang="en-US" altLang="zh-CN" sz="1400" b="1" dirty="0" smtClean="0">
              <a:solidFill>
                <a:schemeClr val="tx1"/>
              </a:solidFill>
              <a:ea typeface="宋体" charset="-122"/>
            </a:rPr>
            <a:t>Standardization of operations and functioning</a:t>
          </a:r>
        </a:p>
      </dgm:t>
    </dgm:pt>
    <dgm:pt modelId="{8090FCF0-DC3D-4B91-A5FE-962050F2E07A}" type="parTrans" cxnId="{73AAF6A4-4E9C-414D-B88E-844CE31ABA0F}">
      <dgm:prSet custT="1"/>
      <dgm:spPr>
        <a:solidFill>
          <a:srgbClr val="FF0909"/>
        </a:solidFill>
      </dgm:spPr>
      <dgm:t>
        <a:bodyPr/>
        <a:lstStyle/>
        <a:p>
          <a:endParaRPr lang="en-US" sz="1050" b="1">
            <a:solidFill>
              <a:schemeClr val="tx1"/>
            </a:solidFill>
          </a:endParaRPr>
        </a:p>
      </dgm:t>
    </dgm:pt>
    <dgm:pt modelId="{9AB89D7F-4FF4-47B9-A9A8-E21F4F3BE46E}" type="sibTrans" cxnId="{73AAF6A4-4E9C-414D-B88E-844CE31ABA0F}">
      <dgm:prSet/>
      <dgm:spPr/>
      <dgm:t>
        <a:bodyPr/>
        <a:lstStyle/>
        <a:p>
          <a:endParaRPr lang="en-US" sz="2400" b="1">
            <a:solidFill>
              <a:schemeClr val="tx1"/>
            </a:solidFill>
          </a:endParaRPr>
        </a:p>
      </dgm:t>
    </dgm:pt>
    <dgm:pt modelId="{6DDCC71D-3C49-4C2C-B0C1-F625F4DE9AD3}">
      <dgm:prSet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>
        <a:solidFill>
          <a:schemeClr val="accent3">
            <a:lumMod val="75000"/>
          </a:schemeClr>
        </a:solidFill>
        <a:ln>
          <a:solidFill>
            <a:schemeClr val="tx1">
              <a:lumMod val="95000"/>
              <a:lumOff val="5000"/>
            </a:schemeClr>
          </a:solidFill>
        </a:ln>
      </dgm:spPr>
      <dgm:t>
        <a:bodyPr/>
        <a:lstStyle/>
        <a:p>
          <a:r>
            <a:rPr lang="en-US" altLang="zh-CN" sz="1400" b="1" dirty="0" smtClean="0">
              <a:solidFill>
                <a:schemeClr val="tx1"/>
              </a:solidFill>
              <a:ea typeface="宋体" charset="-122"/>
            </a:rPr>
            <a:t>Decrease in cost</a:t>
          </a:r>
        </a:p>
      </dgm:t>
    </dgm:pt>
    <dgm:pt modelId="{6A3C943D-475A-4A9F-8E3F-7EDE7EC9B2B6}" type="parTrans" cxnId="{04E14A56-7AC8-41BA-A468-81974FE85D00}">
      <dgm:prSet custT="1"/>
      <dgm:spPr>
        <a:solidFill>
          <a:srgbClr val="FF0909"/>
        </a:solidFill>
      </dgm:spPr>
      <dgm:t>
        <a:bodyPr/>
        <a:lstStyle/>
        <a:p>
          <a:endParaRPr lang="en-US" sz="1050" b="1">
            <a:solidFill>
              <a:schemeClr val="tx1"/>
            </a:solidFill>
          </a:endParaRPr>
        </a:p>
      </dgm:t>
    </dgm:pt>
    <dgm:pt modelId="{858143AB-803B-4B7F-8902-C6C99CBAAAED}" type="sibTrans" cxnId="{04E14A56-7AC8-41BA-A468-81974FE85D00}">
      <dgm:prSet/>
      <dgm:spPr/>
      <dgm:t>
        <a:bodyPr/>
        <a:lstStyle/>
        <a:p>
          <a:endParaRPr lang="en-US" sz="2400" b="1">
            <a:solidFill>
              <a:schemeClr val="tx1"/>
            </a:solidFill>
          </a:endParaRPr>
        </a:p>
      </dgm:t>
    </dgm:pt>
    <dgm:pt modelId="{D7FB91B7-56E4-4094-AFC9-AEE5576A8420}">
      <dgm:prSet custT="1"/>
      <dgm:spPr>
        <a:solidFill>
          <a:srgbClr val="7030A0"/>
        </a:solidFill>
        <a:ln>
          <a:solidFill>
            <a:schemeClr val="tx1">
              <a:lumMod val="95000"/>
              <a:lumOff val="5000"/>
            </a:schemeClr>
          </a:solidFill>
        </a:ln>
      </dgm:spPr>
      <dgm:t>
        <a:bodyPr/>
        <a:lstStyle/>
        <a:p>
          <a:r>
            <a:rPr lang="en-US" altLang="zh-CN" sz="1400" b="1" dirty="0" smtClean="0">
              <a:solidFill>
                <a:schemeClr val="tx1"/>
              </a:solidFill>
              <a:ea typeface="宋体" charset="-122"/>
            </a:rPr>
            <a:t>Better quality of patient care</a:t>
          </a:r>
          <a:endParaRPr lang="en-US" sz="1400" b="1" dirty="0">
            <a:solidFill>
              <a:schemeClr val="tx1"/>
            </a:solidFill>
          </a:endParaRPr>
        </a:p>
      </dgm:t>
    </dgm:pt>
    <dgm:pt modelId="{134005A2-940B-434D-8297-89CEEA4D4215}" type="parTrans" cxnId="{EAB3DD66-1CE1-4816-8048-40AB786EF00C}">
      <dgm:prSet custT="1"/>
      <dgm:spPr>
        <a:solidFill>
          <a:srgbClr val="FF0909"/>
        </a:solidFill>
      </dgm:spPr>
      <dgm:t>
        <a:bodyPr/>
        <a:lstStyle/>
        <a:p>
          <a:endParaRPr lang="en-US" sz="1050" b="1">
            <a:solidFill>
              <a:schemeClr val="tx1"/>
            </a:solidFill>
          </a:endParaRPr>
        </a:p>
      </dgm:t>
    </dgm:pt>
    <dgm:pt modelId="{AFD3EC51-EF04-4AA6-A9C0-82219BEA6037}" type="sibTrans" cxnId="{EAB3DD66-1CE1-4816-8048-40AB786EF00C}">
      <dgm:prSet/>
      <dgm:spPr/>
      <dgm:t>
        <a:bodyPr/>
        <a:lstStyle/>
        <a:p>
          <a:endParaRPr lang="en-US" sz="2400" b="1">
            <a:solidFill>
              <a:schemeClr val="tx1"/>
            </a:solidFill>
          </a:endParaRPr>
        </a:p>
      </dgm:t>
    </dgm:pt>
    <dgm:pt modelId="{04A7A6B6-ABCF-409D-92E6-F7513036A48D}">
      <dgm:prSet custT="1"/>
      <dgm:spPr>
        <a:solidFill>
          <a:schemeClr val="accent1">
            <a:lumMod val="50000"/>
          </a:schemeClr>
        </a:solidFill>
        <a:ln>
          <a:solidFill>
            <a:schemeClr val="tx1">
              <a:lumMod val="95000"/>
              <a:lumOff val="5000"/>
            </a:schemeClr>
          </a:solidFill>
        </a:ln>
      </dgm:spPr>
      <dgm:t>
        <a:bodyPr/>
        <a:lstStyle/>
        <a:p>
          <a:r>
            <a:rPr lang="en-US" altLang="zh-CN" sz="1400" b="1" dirty="0" smtClean="0">
              <a:solidFill>
                <a:schemeClr val="tx1"/>
              </a:solidFill>
              <a:ea typeface="宋体" charset="-122"/>
            </a:rPr>
            <a:t>Development of a good brand image</a:t>
          </a:r>
        </a:p>
      </dgm:t>
    </dgm:pt>
    <dgm:pt modelId="{089D3317-DA70-4F46-AF0F-5F51A97F69BA}" type="parTrans" cxnId="{DE91008D-71B1-4111-AF2C-3DF1D8629AA9}">
      <dgm:prSet custT="1"/>
      <dgm:spPr>
        <a:solidFill>
          <a:srgbClr val="FF0909"/>
        </a:solidFill>
      </dgm:spPr>
      <dgm:t>
        <a:bodyPr/>
        <a:lstStyle/>
        <a:p>
          <a:endParaRPr lang="en-US" sz="1050" b="1">
            <a:solidFill>
              <a:schemeClr val="tx1"/>
            </a:solidFill>
          </a:endParaRPr>
        </a:p>
      </dgm:t>
    </dgm:pt>
    <dgm:pt modelId="{B7004F3A-D792-4AFA-8538-01A2F460D302}" type="sibTrans" cxnId="{DE91008D-71B1-4111-AF2C-3DF1D8629AA9}">
      <dgm:prSet/>
      <dgm:spPr/>
      <dgm:t>
        <a:bodyPr/>
        <a:lstStyle/>
        <a:p>
          <a:endParaRPr lang="en-US" sz="2400" b="1">
            <a:solidFill>
              <a:schemeClr val="tx1"/>
            </a:solidFill>
          </a:endParaRPr>
        </a:p>
      </dgm:t>
    </dgm:pt>
    <dgm:pt modelId="{4556DAE5-C7E6-4465-8605-2D91B743316C}">
      <dgm:prSet custT="1"/>
      <dgm:spPr>
        <a:solidFill>
          <a:srgbClr val="00B0F0"/>
        </a:solidFill>
        <a:ln>
          <a:solidFill>
            <a:schemeClr val="tx1">
              <a:lumMod val="95000"/>
              <a:lumOff val="5000"/>
            </a:schemeClr>
          </a:solidFill>
        </a:ln>
      </dgm:spPr>
      <dgm:t>
        <a:bodyPr/>
        <a:lstStyle/>
        <a:p>
          <a:r>
            <a:rPr lang="en-US" altLang="zh-CN" sz="1400" b="1" dirty="0" smtClean="0">
              <a:solidFill>
                <a:schemeClr val="tx1"/>
              </a:solidFill>
              <a:ea typeface="宋体" charset="-122"/>
            </a:rPr>
            <a:t>Reduce errors and corresponding litigations</a:t>
          </a:r>
          <a:endParaRPr lang="en-US" sz="1400" b="1" dirty="0">
            <a:solidFill>
              <a:schemeClr val="tx1"/>
            </a:solidFill>
          </a:endParaRPr>
        </a:p>
      </dgm:t>
    </dgm:pt>
    <dgm:pt modelId="{5794C14B-9D94-4F3B-A4E8-38854725761B}" type="parTrans" cxnId="{9F526AA1-BF89-4DC2-A11F-3BDA3882E650}">
      <dgm:prSet custT="1"/>
      <dgm:spPr>
        <a:solidFill>
          <a:srgbClr val="FF0909"/>
        </a:solidFill>
      </dgm:spPr>
      <dgm:t>
        <a:bodyPr/>
        <a:lstStyle/>
        <a:p>
          <a:endParaRPr lang="en-US" sz="1050" b="1">
            <a:solidFill>
              <a:srgbClr val="FF0000"/>
            </a:solidFill>
          </a:endParaRPr>
        </a:p>
      </dgm:t>
    </dgm:pt>
    <dgm:pt modelId="{30EAA69C-3F34-47BD-92BE-F41CF02D37BE}" type="sibTrans" cxnId="{9F526AA1-BF89-4DC2-A11F-3BDA3882E650}">
      <dgm:prSet/>
      <dgm:spPr/>
      <dgm:t>
        <a:bodyPr/>
        <a:lstStyle/>
        <a:p>
          <a:endParaRPr lang="en-US" sz="2400" b="1">
            <a:solidFill>
              <a:schemeClr val="tx1"/>
            </a:solidFill>
          </a:endParaRPr>
        </a:p>
      </dgm:t>
    </dgm:pt>
    <dgm:pt modelId="{9F1ABA2D-DC26-4354-8DD2-643BDD7715BE}" type="pres">
      <dgm:prSet presAssocID="{EAC58339-DD49-4E63-B897-98B9421E741E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DC3E462-34AA-41C1-B6C5-7DB2C20FEC8C}" type="pres">
      <dgm:prSet presAssocID="{D2DA8EC3-C499-4191-9958-A1D33C5459A9}" presName="centerShape" presStyleLbl="node0" presStyleIdx="0" presStyleCnt="1" custScaleX="153250" custScaleY="128453"/>
      <dgm:spPr/>
      <dgm:t>
        <a:bodyPr/>
        <a:lstStyle/>
        <a:p>
          <a:endParaRPr lang="en-US"/>
        </a:p>
      </dgm:t>
    </dgm:pt>
    <dgm:pt modelId="{B20A1B75-977F-4BBE-B46A-F0CD36D9E830}" type="pres">
      <dgm:prSet presAssocID="{6A3C943D-475A-4A9F-8E3F-7EDE7EC9B2B6}" presName="parTrans" presStyleLbl="sibTrans2D1" presStyleIdx="0" presStyleCnt="6"/>
      <dgm:spPr/>
      <dgm:t>
        <a:bodyPr/>
        <a:lstStyle/>
        <a:p>
          <a:endParaRPr lang="en-US"/>
        </a:p>
      </dgm:t>
    </dgm:pt>
    <dgm:pt modelId="{F49B1F81-3A9E-4D13-87DD-79CA2AD41B16}" type="pres">
      <dgm:prSet presAssocID="{6A3C943D-475A-4A9F-8E3F-7EDE7EC9B2B6}" presName="connectorText" presStyleLbl="sibTrans2D1" presStyleIdx="0" presStyleCnt="6"/>
      <dgm:spPr/>
      <dgm:t>
        <a:bodyPr/>
        <a:lstStyle/>
        <a:p>
          <a:endParaRPr lang="en-US"/>
        </a:p>
      </dgm:t>
    </dgm:pt>
    <dgm:pt modelId="{1E2F400E-9C4C-4FF3-94A7-9960E9659961}" type="pres">
      <dgm:prSet presAssocID="{6DDCC71D-3C49-4C2C-B0C1-F625F4DE9AD3}" presName="node" presStyleLbl="node1" presStyleIdx="0" presStyleCnt="6" custScaleX="11879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5C90F0-6EF4-4240-9BD0-CB96D56D6E9B}" type="pres">
      <dgm:prSet presAssocID="{5794C14B-9D94-4F3B-A4E8-38854725761B}" presName="parTrans" presStyleLbl="sibTrans2D1" presStyleIdx="1" presStyleCnt="6"/>
      <dgm:spPr/>
      <dgm:t>
        <a:bodyPr/>
        <a:lstStyle/>
        <a:p>
          <a:endParaRPr lang="en-US"/>
        </a:p>
      </dgm:t>
    </dgm:pt>
    <dgm:pt modelId="{B746FEA5-77E6-470C-B1C1-2086EDC8DCEE}" type="pres">
      <dgm:prSet presAssocID="{5794C14B-9D94-4F3B-A4E8-38854725761B}" presName="connectorText" presStyleLbl="sibTrans2D1" presStyleIdx="1" presStyleCnt="6"/>
      <dgm:spPr/>
      <dgm:t>
        <a:bodyPr/>
        <a:lstStyle/>
        <a:p>
          <a:endParaRPr lang="en-US"/>
        </a:p>
      </dgm:t>
    </dgm:pt>
    <dgm:pt modelId="{3E75C392-A797-4AB7-9BC9-7EAC2E857B44}" type="pres">
      <dgm:prSet presAssocID="{4556DAE5-C7E6-4465-8605-2D91B743316C}" presName="node" presStyleLbl="node1" presStyleIdx="1" presStyleCnt="6" custScaleX="123601" custRadScaleRad="109727" custRadScaleInc="-65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EF5A7F-497F-475F-9E07-B750F2682429}" type="pres">
      <dgm:prSet presAssocID="{8090FCF0-DC3D-4B91-A5FE-962050F2E07A}" presName="parTrans" presStyleLbl="sibTrans2D1" presStyleIdx="2" presStyleCnt="6"/>
      <dgm:spPr/>
      <dgm:t>
        <a:bodyPr/>
        <a:lstStyle/>
        <a:p>
          <a:endParaRPr lang="en-US"/>
        </a:p>
      </dgm:t>
    </dgm:pt>
    <dgm:pt modelId="{9B6F2DF7-9FBE-4915-BDDA-8916EDFB950C}" type="pres">
      <dgm:prSet presAssocID="{8090FCF0-DC3D-4B91-A5FE-962050F2E07A}" presName="connectorText" presStyleLbl="sibTrans2D1" presStyleIdx="2" presStyleCnt="6"/>
      <dgm:spPr/>
      <dgm:t>
        <a:bodyPr/>
        <a:lstStyle/>
        <a:p>
          <a:endParaRPr lang="en-US"/>
        </a:p>
      </dgm:t>
    </dgm:pt>
    <dgm:pt modelId="{E5573949-4F3C-46A4-9C1D-20DA141496F1}" type="pres">
      <dgm:prSet presAssocID="{4AE0269E-A1F5-40CE-8550-1B9DAC32A86A}" presName="node" presStyleLbl="node1" presStyleIdx="2" presStyleCnt="6" custScaleX="128411" custRadScaleRad="110938" custRadScaleInc="-70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3E9B7A-5E26-4AE1-B248-616B825C213C}" type="pres">
      <dgm:prSet presAssocID="{D4AB96C5-97E5-4420-884E-393131292F00}" presName="parTrans" presStyleLbl="sibTrans2D1" presStyleIdx="3" presStyleCnt="6"/>
      <dgm:spPr/>
      <dgm:t>
        <a:bodyPr/>
        <a:lstStyle/>
        <a:p>
          <a:endParaRPr lang="en-US"/>
        </a:p>
      </dgm:t>
    </dgm:pt>
    <dgm:pt modelId="{3DF5D76C-D67C-4D2B-ACB5-D6A5699F7DEA}" type="pres">
      <dgm:prSet presAssocID="{D4AB96C5-97E5-4420-884E-393131292F00}" presName="connectorText" presStyleLbl="sibTrans2D1" presStyleIdx="3" presStyleCnt="6"/>
      <dgm:spPr/>
      <dgm:t>
        <a:bodyPr/>
        <a:lstStyle/>
        <a:p>
          <a:endParaRPr lang="en-US"/>
        </a:p>
      </dgm:t>
    </dgm:pt>
    <dgm:pt modelId="{6FBB0EB7-9802-48E9-8BE6-8E9DA40BD96B}" type="pres">
      <dgm:prSet presAssocID="{A6EEEB94-A8C5-4A19-A1D0-41420C10EA8E}" presName="node" presStyleLbl="node1" presStyleIdx="3" presStyleCnt="6" custScaleX="1152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D53CCF-F748-446F-A871-9C916AA2740C}" type="pres">
      <dgm:prSet presAssocID="{089D3317-DA70-4F46-AF0F-5F51A97F69BA}" presName="parTrans" presStyleLbl="sibTrans2D1" presStyleIdx="4" presStyleCnt="6"/>
      <dgm:spPr/>
      <dgm:t>
        <a:bodyPr/>
        <a:lstStyle/>
        <a:p>
          <a:endParaRPr lang="en-US"/>
        </a:p>
      </dgm:t>
    </dgm:pt>
    <dgm:pt modelId="{475784BC-D96C-44D3-9631-A714FF821776}" type="pres">
      <dgm:prSet presAssocID="{089D3317-DA70-4F46-AF0F-5F51A97F69BA}" presName="connectorText" presStyleLbl="sibTrans2D1" presStyleIdx="4" presStyleCnt="6"/>
      <dgm:spPr/>
      <dgm:t>
        <a:bodyPr/>
        <a:lstStyle/>
        <a:p>
          <a:endParaRPr lang="en-US"/>
        </a:p>
      </dgm:t>
    </dgm:pt>
    <dgm:pt modelId="{46890F9F-A890-477C-A7A8-E14C4706019C}" type="pres">
      <dgm:prSet presAssocID="{04A7A6B6-ABCF-409D-92E6-F7513036A48D}" presName="node" presStyleLbl="node1" presStyleIdx="4" presStyleCnt="6" custScaleX="126062" custRadScaleRad="114221" custRadScaleInc="159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D52A1B-98FC-42EA-9E19-70C89E6DCDA0}" type="pres">
      <dgm:prSet presAssocID="{134005A2-940B-434D-8297-89CEEA4D4215}" presName="parTrans" presStyleLbl="sibTrans2D1" presStyleIdx="5" presStyleCnt="6"/>
      <dgm:spPr/>
      <dgm:t>
        <a:bodyPr/>
        <a:lstStyle/>
        <a:p>
          <a:endParaRPr lang="en-US"/>
        </a:p>
      </dgm:t>
    </dgm:pt>
    <dgm:pt modelId="{6CAE4195-7F26-4FB1-912F-FB4B2A8E653E}" type="pres">
      <dgm:prSet presAssocID="{134005A2-940B-434D-8297-89CEEA4D4215}" presName="connectorText" presStyleLbl="sibTrans2D1" presStyleIdx="5" presStyleCnt="6"/>
      <dgm:spPr/>
      <dgm:t>
        <a:bodyPr/>
        <a:lstStyle/>
        <a:p>
          <a:endParaRPr lang="en-US"/>
        </a:p>
      </dgm:t>
    </dgm:pt>
    <dgm:pt modelId="{A69180E9-EC93-4C95-8FF5-F9C97E0675E9}" type="pres">
      <dgm:prSet presAssocID="{D7FB91B7-56E4-4094-AFC9-AEE5576A8420}" presName="node" presStyleLbl="node1" presStyleIdx="5" presStyleCnt="6" custScaleX="123713" custRadScaleRad="113664" custRadScaleInc="24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F461836-FBFC-4B56-B4BA-4E3F683BC472}" type="presOf" srcId="{4AE0269E-A1F5-40CE-8550-1B9DAC32A86A}" destId="{E5573949-4F3C-46A4-9C1D-20DA141496F1}" srcOrd="0" destOrd="0" presId="urn:microsoft.com/office/officeart/2005/8/layout/radial5"/>
    <dgm:cxn modelId="{EAB3DD66-1CE1-4816-8048-40AB786EF00C}" srcId="{D2DA8EC3-C499-4191-9958-A1D33C5459A9}" destId="{D7FB91B7-56E4-4094-AFC9-AEE5576A8420}" srcOrd="5" destOrd="0" parTransId="{134005A2-940B-434D-8297-89CEEA4D4215}" sibTransId="{AFD3EC51-EF04-4AA6-A9C0-82219BEA6037}"/>
    <dgm:cxn modelId="{2701D749-FAA9-40A9-BE0D-25452DAB2404}" type="presOf" srcId="{D4AB96C5-97E5-4420-884E-393131292F00}" destId="{3DF5D76C-D67C-4D2B-ACB5-D6A5699F7DEA}" srcOrd="1" destOrd="0" presId="urn:microsoft.com/office/officeart/2005/8/layout/radial5"/>
    <dgm:cxn modelId="{F216115D-F7DF-4A2C-89E8-DDCB2B608E4B}" type="presOf" srcId="{D4AB96C5-97E5-4420-884E-393131292F00}" destId="{DA3E9B7A-5E26-4AE1-B248-616B825C213C}" srcOrd="0" destOrd="0" presId="urn:microsoft.com/office/officeart/2005/8/layout/radial5"/>
    <dgm:cxn modelId="{6CE95DE0-BB09-4BBB-BA29-B5541BA352BE}" type="presOf" srcId="{5794C14B-9D94-4F3B-A4E8-38854725761B}" destId="{2F5C90F0-6EF4-4240-9BD0-CB96D56D6E9B}" srcOrd="0" destOrd="0" presId="urn:microsoft.com/office/officeart/2005/8/layout/radial5"/>
    <dgm:cxn modelId="{CF7E0B15-FBE0-4081-B140-8945BB484E45}" srcId="{EAC58339-DD49-4E63-B897-98B9421E741E}" destId="{D2DA8EC3-C499-4191-9958-A1D33C5459A9}" srcOrd="0" destOrd="0" parTransId="{9BD5D376-C627-486A-BBB9-CDE58A8E0B81}" sibTransId="{D69BAE52-E128-4C42-96DB-E48A3A3116D2}"/>
    <dgm:cxn modelId="{6EF8061C-8BF5-41C3-8386-6E2F98A37331}" srcId="{D2DA8EC3-C499-4191-9958-A1D33C5459A9}" destId="{A6EEEB94-A8C5-4A19-A1D0-41420C10EA8E}" srcOrd="3" destOrd="0" parTransId="{D4AB96C5-97E5-4420-884E-393131292F00}" sibTransId="{99050E58-4BD7-4D97-A09B-77EB375D4DDF}"/>
    <dgm:cxn modelId="{DE91008D-71B1-4111-AF2C-3DF1D8629AA9}" srcId="{D2DA8EC3-C499-4191-9958-A1D33C5459A9}" destId="{04A7A6B6-ABCF-409D-92E6-F7513036A48D}" srcOrd="4" destOrd="0" parTransId="{089D3317-DA70-4F46-AF0F-5F51A97F69BA}" sibTransId="{B7004F3A-D792-4AFA-8538-01A2F460D302}"/>
    <dgm:cxn modelId="{3FFF2E18-6014-46FB-95BC-FD4448850FF5}" type="presOf" srcId="{EAC58339-DD49-4E63-B897-98B9421E741E}" destId="{9F1ABA2D-DC26-4354-8DD2-643BDD7715BE}" srcOrd="0" destOrd="0" presId="urn:microsoft.com/office/officeart/2005/8/layout/radial5"/>
    <dgm:cxn modelId="{8F792136-B4EF-430F-A13D-A078C27342F1}" type="presOf" srcId="{D2DA8EC3-C499-4191-9958-A1D33C5459A9}" destId="{9DC3E462-34AA-41C1-B6C5-7DB2C20FEC8C}" srcOrd="0" destOrd="0" presId="urn:microsoft.com/office/officeart/2005/8/layout/radial5"/>
    <dgm:cxn modelId="{56070457-006E-4DC4-812A-C5CEA8E7AB98}" type="presOf" srcId="{089D3317-DA70-4F46-AF0F-5F51A97F69BA}" destId="{475784BC-D96C-44D3-9631-A714FF821776}" srcOrd="1" destOrd="0" presId="urn:microsoft.com/office/officeart/2005/8/layout/radial5"/>
    <dgm:cxn modelId="{04E14A56-7AC8-41BA-A468-81974FE85D00}" srcId="{D2DA8EC3-C499-4191-9958-A1D33C5459A9}" destId="{6DDCC71D-3C49-4C2C-B0C1-F625F4DE9AD3}" srcOrd="0" destOrd="0" parTransId="{6A3C943D-475A-4A9F-8E3F-7EDE7EC9B2B6}" sibTransId="{858143AB-803B-4B7F-8902-C6C99CBAAAED}"/>
    <dgm:cxn modelId="{CD06758D-91F8-4518-B3B1-43DB4D801998}" type="presOf" srcId="{4556DAE5-C7E6-4465-8605-2D91B743316C}" destId="{3E75C392-A797-4AB7-9BC9-7EAC2E857B44}" srcOrd="0" destOrd="0" presId="urn:microsoft.com/office/officeart/2005/8/layout/radial5"/>
    <dgm:cxn modelId="{4614E0C5-E1D9-4B81-894E-6CA057924C7C}" type="presOf" srcId="{6DDCC71D-3C49-4C2C-B0C1-F625F4DE9AD3}" destId="{1E2F400E-9C4C-4FF3-94A7-9960E9659961}" srcOrd="0" destOrd="0" presId="urn:microsoft.com/office/officeart/2005/8/layout/radial5"/>
    <dgm:cxn modelId="{422DE9BB-005A-426B-BD0E-F0DBA4B058CB}" type="presOf" srcId="{04A7A6B6-ABCF-409D-92E6-F7513036A48D}" destId="{46890F9F-A890-477C-A7A8-E14C4706019C}" srcOrd="0" destOrd="0" presId="urn:microsoft.com/office/officeart/2005/8/layout/radial5"/>
    <dgm:cxn modelId="{31989CAE-63AA-4049-BC15-751735FBB12A}" type="presOf" srcId="{D7FB91B7-56E4-4094-AFC9-AEE5576A8420}" destId="{A69180E9-EC93-4C95-8FF5-F9C97E0675E9}" srcOrd="0" destOrd="0" presId="urn:microsoft.com/office/officeart/2005/8/layout/radial5"/>
    <dgm:cxn modelId="{A633F194-14C2-4DC4-977E-AC00190FDCD6}" type="presOf" srcId="{5794C14B-9D94-4F3B-A4E8-38854725761B}" destId="{B746FEA5-77E6-470C-B1C1-2086EDC8DCEE}" srcOrd="1" destOrd="0" presId="urn:microsoft.com/office/officeart/2005/8/layout/radial5"/>
    <dgm:cxn modelId="{5DCE2D19-344B-4B1E-B208-758407514E51}" type="presOf" srcId="{8090FCF0-DC3D-4B91-A5FE-962050F2E07A}" destId="{9B6F2DF7-9FBE-4915-BDDA-8916EDFB950C}" srcOrd="1" destOrd="0" presId="urn:microsoft.com/office/officeart/2005/8/layout/radial5"/>
    <dgm:cxn modelId="{4084BE10-20D0-4521-9371-11023522EBD4}" type="presOf" srcId="{8090FCF0-DC3D-4B91-A5FE-962050F2E07A}" destId="{E6EF5A7F-497F-475F-9E07-B750F2682429}" srcOrd="0" destOrd="0" presId="urn:microsoft.com/office/officeart/2005/8/layout/radial5"/>
    <dgm:cxn modelId="{0E80842E-1F0E-40EE-8AE6-E8D99FD609C7}" type="presOf" srcId="{134005A2-940B-434D-8297-89CEEA4D4215}" destId="{93D52A1B-98FC-42EA-9E19-70C89E6DCDA0}" srcOrd="0" destOrd="0" presId="urn:microsoft.com/office/officeart/2005/8/layout/radial5"/>
    <dgm:cxn modelId="{8BEC2475-94E0-406C-A2AB-438530248058}" type="presOf" srcId="{6A3C943D-475A-4A9F-8E3F-7EDE7EC9B2B6}" destId="{B20A1B75-977F-4BBE-B46A-F0CD36D9E830}" srcOrd="0" destOrd="0" presId="urn:microsoft.com/office/officeart/2005/8/layout/radial5"/>
    <dgm:cxn modelId="{82808267-2B0D-4094-9220-2F6463A39D43}" type="presOf" srcId="{134005A2-940B-434D-8297-89CEEA4D4215}" destId="{6CAE4195-7F26-4FB1-912F-FB4B2A8E653E}" srcOrd="1" destOrd="0" presId="urn:microsoft.com/office/officeart/2005/8/layout/radial5"/>
    <dgm:cxn modelId="{9F526AA1-BF89-4DC2-A11F-3BDA3882E650}" srcId="{D2DA8EC3-C499-4191-9958-A1D33C5459A9}" destId="{4556DAE5-C7E6-4465-8605-2D91B743316C}" srcOrd="1" destOrd="0" parTransId="{5794C14B-9D94-4F3B-A4E8-38854725761B}" sibTransId="{30EAA69C-3F34-47BD-92BE-F41CF02D37BE}"/>
    <dgm:cxn modelId="{B61C6A0C-1096-4A7C-885F-067FC1507529}" type="presOf" srcId="{6A3C943D-475A-4A9F-8E3F-7EDE7EC9B2B6}" destId="{F49B1F81-3A9E-4D13-87DD-79CA2AD41B16}" srcOrd="1" destOrd="0" presId="urn:microsoft.com/office/officeart/2005/8/layout/radial5"/>
    <dgm:cxn modelId="{C4BB4ECA-F403-40A7-A9C1-BEDBDF20F39A}" type="presOf" srcId="{A6EEEB94-A8C5-4A19-A1D0-41420C10EA8E}" destId="{6FBB0EB7-9802-48E9-8BE6-8E9DA40BD96B}" srcOrd="0" destOrd="0" presId="urn:microsoft.com/office/officeart/2005/8/layout/radial5"/>
    <dgm:cxn modelId="{73AAF6A4-4E9C-414D-B88E-844CE31ABA0F}" srcId="{D2DA8EC3-C499-4191-9958-A1D33C5459A9}" destId="{4AE0269E-A1F5-40CE-8550-1B9DAC32A86A}" srcOrd="2" destOrd="0" parTransId="{8090FCF0-DC3D-4B91-A5FE-962050F2E07A}" sibTransId="{9AB89D7F-4FF4-47B9-A9A8-E21F4F3BE46E}"/>
    <dgm:cxn modelId="{22202128-7194-4FCE-8A39-464B133EAD75}" type="presOf" srcId="{089D3317-DA70-4F46-AF0F-5F51A97F69BA}" destId="{31D53CCF-F748-446F-A871-9C916AA2740C}" srcOrd="0" destOrd="0" presId="urn:microsoft.com/office/officeart/2005/8/layout/radial5"/>
    <dgm:cxn modelId="{660CCD9C-F13D-47A0-ABCD-0ED44C7156D2}" type="presParOf" srcId="{9F1ABA2D-DC26-4354-8DD2-643BDD7715BE}" destId="{9DC3E462-34AA-41C1-B6C5-7DB2C20FEC8C}" srcOrd="0" destOrd="0" presId="urn:microsoft.com/office/officeart/2005/8/layout/radial5"/>
    <dgm:cxn modelId="{090D8414-446F-4A41-882C-9D7DEBE2393C}" type="presParOf" srcId="{9F1ABA2D-DC26-4354-8DD2-643BDD7715BE}" destId="{B20A1B75-977F-4BBE-B46A-F0CD36D9E830}" srcOrd="1" destOrd="0" presId="urn:microsoft.com/office/officeart/2005/8/layout/radial5"/>
    <dgm:cxn modelId="{4B42F93C-A8C7-4438-9888-45C5BAC7DFDE}" type="presParOf" srcId="{B20A1B75-977F-4BBE-B46A-F0CD36D9E830}" destId="{F49B1F81-3A9E-4D13-87DD-79CA2AD41B16}" srcOrd="0" destOrd="0" presId="urn:microsoft.com/office/officeart/2005/8/layout/radial5"/>
    <dgm:cxn modelId="{DE96E0AB-33B9-47FB-A9AC-8982B5EDC50C}" type="presParOf" srcId="{9F1ABA2D-DC26-4354-8DD2-643BDD7715BE}" destId="{1E2F400E-9C4C-4FF3-94A7-9960E9659961}" srcOrd="2" destOrd="0" presId="urn:microsoft.com/office/officeart/2005/8/layout/radial5"/>
    <dgm:cxn modelId="{6FE4EF74-4020-4F64-B42B-A547E9AC4919}" type="presParOf" srcId="{9F1ABA2D-DC26-4354-8DD2-643BDD7715BE}" destId="{2F5C90F0-6EF4-4240-9BD0-CB96D56D6E9B}" srcOrd="3" destOrd="0" presId="urn:microsoft.com/office/officeart/2005/8/layout/radial5"/>
    <dgm:cxn modelId="{8C9E13F8-CDD9-49A5-99BE-2A6E857B45E8}" type="presParOf" srcId="{2F5C90F0-6EF4-4240-9BD0-CB96D56D6E9B}" destId="{B746FEA5-77E6-470C-B1C1-2086EDC8DCEE}" srcOrd="0" destOrd="0" presId="urn:microsoft.com/office/officeart/2005/8/layout/radial5"/>
    <dgm:cxn modelId="{B4A65E11-E836-45FD-9A40-EEB74ECFF4DA}" type="presParOf" srcId="{9F1ABA2D-DC26-4354-8DD2-643BDD7715BE}" destId="{3E75C392-A797-4AB7-9BC9-7EAC2E857B44}" srcOrd="4" destOrd="0" presId="urn:microsoft.com/office/officeart/2005/8/layout/radial5"/>
    <dgm:cxn modelId="{9B5C35C5-5736-45FE-9315-875AF6E46081}" type="presParOf" srcId="{9F1ABA2D-DC26-4354-8DD2-643BDD7715BE}" destId="{E6EF5A7F-497F-475F-9E07-B750F2682429}" srcOrd="5" destOrd="0" presId="urn:microsoft.com/office/officeart/2005/8/layout/radial5"/>
    <dgm:cxn modelId="{AD75A324-A3C8-4FC9-9367-F45D62CCA30A}" type="presParOf" srcId="{E6EF5A7F-497F-475F-9E07-B750F2682429}" destId="{9B6F2DF7-9FBE-4915-BDDA-8916EDFB950C}" srcOrd="0" destOrd="0" presId="urn:microsoft.com/office/officeart/2005/8/layout/radial5"/>
    <dgm:cxn modelId="{7F5308D0-FB46-4CF8-9CE9-A22DB8915D7D}" type="presParOf" srcId="{9F1ABA2D-DC26-4354-8DD2-643BDD7715BE}" destId="{E5573949-4F3C-46A4-9C1D-20DA141496F1}" srcOrd="6" destOrd="0" presId="urn:microsoft.com/office/officeart/2005/8/layout/radial5"/>
    <dgm:cxn modelId="{F81E48FF-177F-4B5D-AFC6-87914232DB6C}" type="presParOf" srcId="{9F1ABA2D-DC26-4354-8DD2-643BDD7715BE}" destId="{DA3E9B7A-5E26-4AE1-B248-616B825C213C}" srcOrd="7" destOrd="0" presId="urn:microsoft.com/office/officeart/2005/8/layout/radial5"/>
    <dgm:cxn modelId="{D5162B63-799A-4272-BE5C-E69CD7461F21}" type="presParOf" srcId="{DA3E9B7A-5E26-4AE1-B248-616B825C213C}" destId="{3DF5D76C-D67C-4D2B-ACB5-D6A5699F7DEA}" srcOrd="0" destOrd="0" presId="urn:microsoft.com/office/officeart/2005/8/layout/radial5"/>
    <dgm:cxn modelId="{332A1E29-1C73-47D5-A3C3-5C6684DBCA3E}" type="presParOf" srcId="{9F1ABA2D-DC26-4354-8DD2-643BDD7715BE}" destId="{6FBB0EB7-9802-48E9-8BE6-8E9DA40BD96B}" srcOrd="8" destOrd="0" presId="urn:microsoft.com/office/officeart/2005/8/layout/radial5"/>
    <dgm:cxn modelId="{F11AE056-E329-4CFE-B801-019BB3F6B316}" type="presParOf" srcId="{9F1ABA2D-DC26-4354-8DD2-643BDD7715BE}" destId="{31D53CCF-F748-446F-A871-9C916AA2740C}" srcOrd="9" destOrd="0" presId="urn:microsoft.com/office/officeart/2005/8/layout/radial5"/>
    <dgm:cxn modelId="{0AA1763C-CB8C-4BCF-8677-953C1C8F28A0}" type="presParOf" srcId="{31D53CCF-F748-446F-A871-9C916AA2740C}" destId="{475784BC-D96C-44D3-9631-A714FF821776}" srcOrd="0" destOrd="0" presId="urn:microsoft.com/office/officeart/2005/8/layout/radial5"/>
    <dgm:cxn modelId="{32605A70-8830-492B-98BE-4DB08A3614EB}" type="presParOf" srcId="{9F1ABA2D-DC26-4354-8DD2-643BDD7715BE}" destId="{46890F9F-A890-477C-A7A8-E14C4706019C}" srcOrd="10" destOrd="0" presId="urn:microsoft.com/office/officeart/2005/8/layout/radial5"/>
    <dgm:cxn modelId="{40A66A46-90C0-4837-8AA0-F9C5362EEF26}" type="presParOf" srcId="{9F1ABA2D-DC26-4354-8DD2-643BDD7715BE}" destId="{93D52A1B-98FC-42EA-9E19-70C89E6DCDA0}" srcOrd="11" destOrd="0" presId="urn:microsoft.com/office/officeart/2005/8/layout/radial5"/>
    <dgm:cxn modelId="{B06D3DCD-BC3D-4484-AB31-DFC472702722}" type="presParOf" srcId="{93D52A1B-98FC-42EA-9E19-70C89E6DCDA0}" destId="{6CAE4195-7F26-4FB1-912F-FB4B2A8E653E}" srcOrd="0" destOrd="0" presId="urn:microsoft.com/office/officeart/2005/8/layout/radial5"/>
    <dgm:cxn modelId="{549CB965-9776-473A-9791-259B504B4B1E}" type="presParOf" srcId="{9F1ABA2D-DC26-4354-8DD2-643BDD7715BE}" destId="{A69180E9-EC93-4C95-8FF5-F9C97E0675E9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2FA8DF2-D55C-4ABB-9D9C-8CE0BC8377A6}">
      <dsp:nvSpPr>
        <dsp:cNvPr id="0" name=""/>
        <dsp:cNvSpPr/>
      </dsp:nvSpPr>
      <dsp:spPr>
        <a:xfrm>
          <a:off x="1066804" y="2288"/>
          <a:ext cx="6095990" cy="1100583"/>
        </a:xfrm>
        <a:prstGeom prst="roundRect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tx1"/>
              </a:solidFill>
            </a:rPr>
            <a:t>A visionary  project of Indraprastha Cancer Society &amp; Research Centre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1066804" y="2288"/>
        <a:ext cx="6095990" cy="1100583"/>
      </dsp:txXfrm>
    </dsp:sp>
    <dsp:sp modelId="{BD041F0D-8663-4016-A9C0-2611C3849F2E}">
      <dsp:nvSpPr>
        <dsp:cNvPr id="0" name=""/>
        <dsp:cNvSpPr/>
      </dsp:nvSpPr>
      <dsp:spPr>
        <a:xfrm>
          <a:off x="1066804" y="1157901"/>
          <a:ext cx="6010636" cy="1100583"/>
        </a:xfrm>
        <a:prstGeom prst="roundRect">
          <a:avLst/>
        </a:prstGeom>
        <a:solidFill>
          <a:srgbClr val="F7BEA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tx1"/>
              </a:solidFill>
            </a:rPr>
            <a:t>Aimed at providing the best of Oncological Care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1066804" y="1157901"/>
        <a:ext cx="6010636" cy="1100583"/>
      </dsp:txXfrm>
    </dsp:sp>
    <dsp:sp modelId="{5B13395D-8023-4EEB-B662-0FA82F0CD226}">
      <dsp:nvSpPr>
        <dsp:cNvPr id="0" name=""/>
        <dsp:cNvSpPr/>
      </dsp:nvSpPr>
      <dsp:spPr>
        <a:xfrm>
          <a:off x="1066804" y="2286000"/>
          <a:ext cx="6028916" cy="1100583"/>
        </a:xfrm>
        <a:prstGeom prst="roundRect">
          <a:avLst/>
        </a:prstGeom>
        <a:solidFill>
          <a:srgbClr val="FF99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tx1"/>
              </a:solidFill>
            </a:rPr>
            <a:t>All the facilities for diagnosis and treatment available under one roof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1066804" y="2286000"/>
        <a:ext cx="6028916" cy="1100583"/>
      </dsp:txXfrm>
    </dsp:sp>
    <dsp:sp modelId="{84FDE780-F3D2-42F0-A0BC-5792B4FB50FF}">
      <dsp:nvSpPr>
        <dsp:cNvPr id="0" name=""/>
        <dsp:cNvSpPr/>
      </dsp:nvSpPr>
      <dsp:spPr>
        <a:xfrm>
          <a:off x="1066804" y="3429000"/>
          <a:ext cx="6028945" cy="1100583"/>
        </a:xfrm>
        <a:prstGeom prst="roundRect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tx1"/>
              </a:solidFill>
            </a:rPr>
            <a:t>Initiated at 152 bedded now a 238 bedded hospital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1066804" y="3429000"/>
        <a:ext cx="6028945" cy="1100583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AA163E5-9D00-4DC4-B305-B0C5E589FD03}">
      <dsp:nvSpPr>
        <dsp:cNvPr id="0" name=""/>
        <dsp:cNvSpPr/>
      </dsp:nvSpPr>
      <dsp:spPr>
        <a:xfrm>
          <a:off x="2741317" y="1195921"/>
          <a:ext cx="2958703" cy="2958703"/>
        </a:xfrm>
        <a:prstGeom prst="ellipse">
          <a:avLst/>
        </a:prstGeom>
        <a:solidFill>
          <a:srgbClr val="FF0909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VENDORS</a:t>
          </a:r>
          <a:endParaRPr lang="en-US" sz="2400" b="1" kern="1200" dirty="0"/>
        </a:p>
      </dsp:txBody>
      <dsp:txXfrm>
        <a:off x="2741317" y="1195921"/>
        <a:ext cx="2958703" cy="2958703"/>
      </dsp:txXfrm>
    </dsp:sp>
    <dsp:sp modelId="{D66D3E71-9979-4622-B5E4-7F06F1580F53}">
      <dsp:nvSpPr>
        <dsp:cNvPr id="0" name=""/>
        <dsp:cNvSpPr/>
      </dsp:nvSpPr>
      <dsp:spPr>
        <a:xfrm>
          <a:off x="2976438" y="-351147"/>
          <a:ext cx="2488461" cy="2199248"/>
        </a:xfrm>
        <a:prstGeom prst="ellipse">
          <a:avLst/>
        </a:prstGeom>
        <a:solidFill>
          <a:schemeClr val="accent1">
            <a:lumMod val="75000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SRISHTI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kern="1200" dirty="0" smtClean="0"/>
            <a:t>non clinical transformation</a:t>
          </a:r>
          <a:endParaRPr lang="en-US" sz="1400" b="0" kern="1200" dirty="0"/>
        </a:p>
      </dsp:txBody>
      <dsp:txXfrm>
        <a:off x="2976438" y="-351147"/>
        <a:ext cx="2488461" cy="2199248"/>
      </dsp:txXfrm>
    </dsp:sp>
    <dsp:sp modelId="{44B06A59-B844-426F-AFA9-14E5210C0A8E}">
      <dsp:nvSpPr>
        <dsp:cNvPr id="0" name=""/>
        <dsp:cNvSpPr/>
      </dsp:nvSpPr>
      <dsp:spPr>
        <a:xfrm>
          <a:off x="5001226" y="1543303"/>
          <a:ext cx="2292477" cy="2263940"/>
        </a:xfrm>
        <a:prstGeom prst="ellipse">
          <a:avLst/>
        </a:prstGeom>
        <a:solidFill>
          <a:srgbClr val="F7BEA7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OHUM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 </a:t>
          </a:r>
          <a:r>
            <a:rPr lang="en-US" sz="1400" b="0" kern="1200" dirty="0" smtClean="0"/>
            <a:t>clinical transformation</a:t>
          </a:r>
          <a:endParaRPr lang="en-US" sz="1400" b="0" kern="1200" dirty="0"/>
        </a:p>
      </dsp:txBody>
      <dsp:txXfrm>
        <a:off x="5001226" y="1543303"/>
        <a:ext cx="2292477" cy="2263940"/>
      </dsp:txXfrm>
    </dsp:sp>
    <dsp:sp modelId="{B6EC8664-6941-4511-90DA-70D19A3371BB}">
      <dsp:nvSpPr>
        <dsp:cNvPr id="0" name=""/>
        <dsp:cNvSpPr/>
      </dsp:nvSpPr>
      <dsp:spPr>
        <a:xfrm>
          <a:off x="2976438" y="3518991"/>
          <a:ext cx="2488461" cy="2166155"/>
        </a:xfrm>
        <a:prstGeom prst="ellipse">
          <a:avLst/>
        </a:prstGeom>
        <a:solidFill>
          <a:srgbClr val="74F347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FUJUFILMS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 PACS</a:t>
          </a:r>
          <a:endParaRPr lang="en-US" sz="1400" b="0" kern="1200" dirty="0"/>
        </a:p>
      </dsp:txBody>
      <dsp:txXfrm>
        <a:off x="2976438" y="3518991"/>
        <a:ext cx="2488461" cy="2166155"/>
      </dsp:txXfrm>
    </dsp:sp>
    <dsp:sp modelId="{8BA46F84-D5F2-45C8-A046-AD8C77E3DF33}">
      <dsp:nvSpPr>
        <dsp:cNvPr id="0" name=""/>
        <dsp:cNvSpPr/>
      </dsp:nvSpPr>
      <dsp:spPr>
        <a:xfrm>
          <a:off x="838204" y="1447816"/>
          <a:ext cx="2563553" cy="2460457"/>
        </a:xfrm>
        <a:prstGeom prst="ellipse">
          <a:avLst/>
        </a:prstGeom>
        <a:solidFill>
          <a:srgbClr val="FFFF00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MEDTECH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kern="1200" dirty="0" smtClean="0"/>
            <a:t>scanning of documents</a:t>
          </a:r>
        </a:p>
      </dsp:txBody>
      <dsp:txXfrm>
        <a:off x="838204" y="1447816"/>
        <a:ext cx="2563553" cy="2460457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855D9DC-0EDC-4F23-8834-206821BDCA82}">
      <dsp:nvSpPr>
        <dsp:cNvPr id="0" name=""/>
        <dsp:cNvSpPr/>
      </dsp:nvSpPr>
      <dsp:spPr>
        <a:xfrm>
          <a:off x="3113272" y="2133599"/>
          <a:ext cx="3030252" cy="2415573"/>
        </a:xfrm>
        <a:prstGeom prst="ellipse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Calibri" pitchFamily="34" charset="0"/>
            </a:rPr>
            <a:t>PHASED CLINICAL TRANSFORMATION</a:t>
          </a:r>
          <a:endParaRPr lang="en-US" sz="2000" b="1" kern="1200" dirty="0">
            <a:latin typeface="Calibri" pitchFamily="34" charset="0"/>
          </a:endParaRPr>
        </a:p>
      </dsp:txBody>
      <dsp:txXfrm>
        <a:off x="3113272" y="2133599"/>
        <a:ext cx="3030252" cy="2415573"/>
      </dsp:txXfrm>
    </dsp:sp>
    <dsp:sp modelId="{9B7F3894-1667-477F-B6C3-FFBFF422DD5F}">
      <dsp:nvSpPr>
        <dsp:cNvPr id="0" name=""/>
        <dsp:cNvSpPr/>
      </dsp:nvSpPr>
      <dsp:spPr>
        <a:xfrm>
          <a:off x="3262897" y="82832"/>
          <a:ext cx="2705865" cy="2153807"/>
        </a:xfrm>
        <a:prstGeom prst="ellipse">
          <a:avLst/>
        </a:prstGeom>
        <a:blipFill rotWithShape="0">
          <a:blip xmlns:r="http://schemas.openxmlformats.org/officeDocument/2006/relationships" r:embed="rId2"/>
          <a:tile tx="0" ty="0" sx="100000" sy="100000" flip="none" algn="tl"/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rPr>
            <a:t>RADIATION DEPT</a:t>
          </a:r>
          <a:r>
            <a:rPr lang="en-US" sz="1800" b="1" kern="1200" dirty="0" smtClean="0">
              <a:latin typeface="Calibri" pitchFamily="34" charset="0"/>
            </a:rPr>
            <a:t>-POST IMPLEMENTATION PHASE</a:t>
          </a:r>
          <a:endParaRPr lang="en-US" sz="1800" b="1" kern="1200" dirty="0">
            <a:latin typeface="Calibri" pitchFamily="34" charset="0"/>
          </a:endParaRPr>
        </a:p>
      </dsp:txBody>
      <dsp:txXfrm>
        <a:off x="3262897" y="82832"/>
        <a:ext cx="2705865" cy="2153807"/>
      </dsp:txXfrm>
    </dsp:sp>
    <dsp:sp modelId="{C244E622-4F75-4673-8E29-CFAF93A2EC2A}">
      <dsp:nvSpPr>
        <dsp:cNvPr id="0" name=""/>
        <dsp:cNvSpPr/>
      </dsp:nvSpPr>
      <dsp:spPr>
        <a:xfrm>
          <a:off x="5339498" y="3569309"/>
          <a:ext cx="2613978" cy="2215257"/>
        </a:xfrm>
        <a:prstGeom prst="ellipse">
          <a:avLst/>
        </a:prstGeom>
        <a:blipFill rotWithShape="0">
          <a:blip xmlns:r="http://schemas.openxmlformats.org/officeDocument/2006/relationships" r:embed="rId3"/>
          <a:tile tx="0" ty="0" sx="100000" sy="100000" flip="none" algn="tl"/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rPr>
            <a:t>OPD</a:t>
          </a:r>
          <a:r>
            <a:rPr lang="en-US" sz="1800" b="1" kern="1200" dirty="0" smtClean="0">
              <a:latin typeface="Calibri" pitchFamily="34" charset="0"/>
            </a:rPr>
            <a:t>-IMPLEMENTATION PHASE</a:t>
          </a:r>
          <a:endParaRPr lang="en-US" sz="1800" b="1" kern="1200" dirty="0">
            <a:latin typeface="Calibri" pitchFamily="34" charset="0"/>
          </a:endParaRPr>
        </a:p>
      </dsp:txBody>
      <dsp:txXfrm>
        <a:off x="5339498" y="3569309"/>
        <a:ext cx="2613978" cy="2215257"/>
      </dsp:txXfrm>
    </dsp:sp>
    <dsp:sp modelId="{0E26F8BD-4942-4AA7-8635-9F7457990F8A}">
      <dsp:nvSpPr>
        <dsp:cNvPr id="0" name=""/>
        <dsp:cNvSpPr/>
      </dsp:nvSpPr>
      <dsp:spPr>
        <a:xfrm>
          <a:off x="1190522" y="3569372"/>
          <a:ext cx="2789300" cy="2215131"/>
        </a:xfrm>
        <a:prstGeom prst="ellipse">
          <a:avLst/>
        </a:prstGeom>
        <a:blipFill rotWithShape="0">
          <a:blip xmlns:r="http://schemas.openxmlformats.org/officeDocument/2006/relationships" r:embed="rId4"/>
          <a:tile tx="0" ty="0" sx="100000" sy="100000" flip="none" algn="tl"/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rPr>
            <a:t>IPD</a:t>
          </a:r>
          <a:r>
            <a:rPr lang="en-US" sz="1800" b="1" kern="1200" dirty="0" smtClean="0">
              <a:latin typeface="Calibri" pitchFamily="34" charset="0"/>
            </a:rPr>
            <a:t>-PRE IMPLEMENTATION PHASE</a:t>
          </a:r>
          <a:endParaRPr lang="en-US" sz="1800" b="1" kern="1200" dirty="0">
            <a:latin typeface="Calibri" pitchFamily="34" charset="0"/>
          </a:endParaRPr>
        </a:p>
      </dsp:txBody>
      <dsp:txXfrm>
        <a:off x="1190522" y="3569372"/>
        <a:ext cx="2789300" cy="2215131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69A0BFF-298F-401D-86CA-8FDAFBE1D269}">
      <dsp:nvSpPr>
        <dsp:cNvPr id="0" name=""/>
        <dsp:cNvSpPr/>
      </dsp:nvSpPr>
      <dsp:spPr>
        <a:xfrm>
          <a:off x="1124072" y="676"/>
          <a:ext cx="6514855" cy="1560853"/>
        </a:xfrm>
        <a:prstGeom prst="roundRect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tx1"/>
              </a:solidFill>
            </a:rPr>
            <a:t>12 Medical Assistants in 18 OPD's to facilitate the adoption.</a:t>
          </a:r>
        </a:p>
      </dsp:txBody>
      <dsp:txXfrm>
        <a:off x="1124072" y="676"/>
        <a:ext cx="6514855" cy="1560853"/>
      </dsp:txXfrm>
    </dsp:sp>
    <dsp:sp modelId="{A4866737-6B3D-4ABA-994E-111303CF9BAF}">
      <dsp:nvSpPr>
        <dsp:cNvPr id="0" name=""/>
        <dsp:cNvSpPr/>
      </dsp:nvSpPr>
      <dsp:spPr>
        <a:xfrm>
          <a:off x="1124072" y="1699954"/>
          <a:ext cx="6456935" cy="1723087"/>
        </a:xfrm>
        <a:prstGeom prst="roundRect">
          <a:avLst/>
        </a:prstGeom>
        <a:solidFill>
          <a:schemeClr val="accent2">
            <a:hueOff val="-7200000"/>
            <a:satOff val="-25001"/>
            <a:lumOff val="3000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tx1"/>
              </a:solidFill>
            </a:rPr>
            <a:t>The medical assistants enter clinical notes and investigation requests during OPD.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1124072" y="1699954"/>
        <a:ext cx="6456935" cy="1723087"/>
      </dsp:txXfrm>
    </dsp:sp>
    <dsp:sp modelId="{AB5A555A-E150-4913-8E83-7D3E8137B001}">
      <dsp:nvSpPr>
        <dsp:cNvPr id="0" name=""/>
        <dsp:cNvSpPr/>
      </dsp:nvSpPr>
      <dsp:spPr>
        <a:xfrm>
          <a:off x="1124072" y="3561466"/>
          <a:ext cx="6514855" cy="1848057"/>
        </a:xfrm>
        <a:prstGeom prst="roundRect">
          <a:avLst/>
        </a:prstGeom>
        <a:solidFill>
          <a:srgbClr val="FF99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tx1"/>
              </a:solidFill>
            </a:rPr>
            <a:t>During non OPD hrs they accompany the consultants in daily rounds and complete the IPD notes.</a:t>
          </a:r>
        </a:p>
      </dsp:txBody>
      <dsp:txXfrm>
        <a:off x="1124072" y="3561466"/>
        <a:ext cx="6514855" cy="1848057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48B9013-4648-42A4-98AD-32C7EB57DD01}">
      <dsp:nvSpPr>
        <dsp:cNvPr id="0" name=""/>
        <dsp:cNvSpPr/>
      </dsp:nvSpPr>
      <dsp:spPr>
        <a:xfrm>
          <a:off x="2423722" y="2313564"/>
          <a:ext cx="4212580" cy="2843575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u="none" kern="1200" dirty="0" smtClean="0">
              <a:latin typeface="Algerian" pitchFamily="82" charset="0"/>
            </a:rPr>
            <a:t>To study the phases of Implementation and Adoption  of CIS</a:t>
          </a:r>
          <a:endParaRPr lang="en-US" sz="2000" b="0" u="none" kern="1200" dirty="0">
            <a:latin typeface="Algerian" pitchFamily="82" charset="0"/>
          </a:endParaRPr>
        </a:p>
      </dsp:txBody>
      <dsp:txXfrm>
        <a:off x="2423722" y="2313564"/>
        <a:ext cx="4212580" cy="2843575"/>
      </dsp:txXfrm>
    </dsp:sp>
    <dsp:sp modelId="{42F81C4C-A63E-43E8-8D7F-0D075D1BD2CA}">
      <dsp:nvSpPr>
        <dsp:cNvPr id="0" name=""/>
        <dsp:cNvSpPr/>
      </dsp:nvSpPr>
      <dsp:spPr>
        <a:xfrm>
          <a:off x="2569497" y="320347"/>
          <a:ext cx="3820283" cy="2106290"/>
        </a:xfrm>
        <a:prstGeom prst="ellipse">
          <a:avLst/>
        </a:prstGeom>
        <a:solidFill>
          <a:srgbClr val="FF99FF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1" kern="1200" dirty="0" smtClean="0">
              <a:latin typeface="Calibri" pitchFamily="34" charset="0"/>
            </a:rPr>
            <a:t>To study the implementation phase in OPD</a:t>
          </a:r>
          <a:endParaRPr lang="en-US" sz="2700" b="1" kern="1200" dirty="0">
            <a:latin typeface="Calibri" pitchFamily="34" charset="0"/>
          </a:endParaRPr>
        </a:p>
      </dsp:txBody>
      <dsp:txXfrm>
        <a:off x="2569497" y="320347"/>
        <a:ext cx="3820283" cy="2106290"/>
      </dsp:txXfrm>
    </dsp:sp>
    <dsp:sp modelId="{62E782BE-4753-46DB-9C77-49F7BC8B695E}">
      <dsp:nvSpPr>
        <dsp:cNvPr id="0" name=""/>
        <dsp:cNvSpPr/>
      </dsp:nvSpPr>
      <dsp:spPr>
        <a:xfrm>
          <a:off x="4993207" y="4431362"/>
          <a:ext cx="3719855" cy="2106290"/>
        </a:xfrm>
        <a:prstGeom prst="ellipse">
          <a:avLst/>
        </a:prstGeom>
        <a:solidFill>
          <a:srgbClr val="74F347">
            <a:alpha val="49804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1" kern="1200" dirty="0" smtClean="0">
              <a:latin typeface="Calibri" pitchFamily="34" charset="0"/>
            </a:rPr>
            <a:t>To study the process of Adoption of CIS</a:t>
          </a:r>
          <a:endParaRPr lang="en-US" sz="2700" b="1" kern="1200" dirty="0">
            <a:latin typeface="Calibri" pitchFamily="34" charset="0"/>
          </a:endParaRPr>
        </a:p>
      </dsp:txBody>
      <dsp:txXfrm>
        <a:off x="4993207" y="4431362"/>
        <a:ext cx="3719855" cy="2106290"/>
      </dsp:txXfrm>
    </dsp:sp>
    <dsp:sp modelId="{2E644A5A-72F5-4CE9-AB00-1CD27A0E0877}">
      <dsp:nvSpPr>
        <dsp:cNvPr id="0" name=""/>
        <dsp:cNvSpPr/>
      </dsp:nvSpPr>
      <dsp:spPr>
        <a:xfrm>
          <a:off x="430937" y="4431362"/>
          <a:ext cx="3350412" cy="2106290"/>
        </a:xfrm>
        <a:prstGeom prst="ellipse">
          <a:avLst/>
        </a:prstGeom>
        <a:solidFill>
          <a:srgbClr val="00B0F0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1" kern="1200" smtClean="0">
              <a:latin typeface="Calibri" pitchFamily="34" charset="0"/>
            </a:rPr>
            <a:t>To study the pre implementation phase in IPD</a:t>
          </a:r>
          <a:endParaRPr lang="en-US" sz="2700" b="1" kern="1200" dirty="0">
            <a:latin typeface="Calibri" pitchFamily="34" charset="0"/>
          </a:endParaRPr>
        </a:p>
      </dsp:txBody>
      <dsp:txXfrm>
        <a:off x="430937" y="4431362"/>
        <a:ext cx="3350412" cy="2106290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08FA4B2-CA24-4ED4-AA70-859728A1B505}">
      <dsp:nvSpPr>
        <dsp:cNvPr id="0" name=""/>
        <dsp:cNvSpPr/>
      </dsp:nvSpPr>
      <dsp:spPr>
        <a:xfrm>
          <a:off x="1143006" y="0"/>
          <a:ext cx="6019786" cy="1289050"/>
        </a:xfrm>
        <a:prstGeom prst="roundRect">
          <a:avLst>
            <a:gd name="adj" fmla="val 10000"/>
          </a:avLst>
        </a:prstGeom>
        <a:solidFill>
          <a:srgbClr val="FF99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smtClean="0">
              <a:solidFill>
                <a:schemeClr val="tx1"/>
              </a:solidFill>
            </a:rPr>
            <a:t>Pre implementation phase</a:t>
          </a:r>
          <a:endParaRPr lang="en-US" sz="3200" b="1" kern="1200" dirty="0">
            <a:solidFill>
              <a:schemeClr val="tx1"/>
            </a:solidFill>
          </a:endParaRPr>
        </a:p>
      </dsp:txBody>
      <dsp:txXfrm>
        <a:off x="1143006" y="0"/>
        <a:ext cx="6019786" cy="1289050"/>
      </dsp:txXfrm>
    </dsp:sp>
    <dsp:sp modelId="{2FCD8A4B-655A-4BB6-B0C6-095D96A4A30B}">
      <dsp:nvSpPr>
        <dsp:cNvPr id="0" name=""/>
        <dsp:cNvSpPr/>
      </dsp:nvSpPr>
      <dsp:spPr>
        <a:xfrm rot="5400076">
          <a:off x="3899054" y="1332387"/>
          <a:ext cx="507647" cy="5800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b="1" kern="1200">
            <a:solidFill>
              <a:schemeClr val="tx1"/>
            </a:solidFill>
          </a:endParaRPr>
        </a:p>
      </dsp:txBody>
      <dsp:txXfrm rot="5400076">
        <a:off x="3899054" y="1332387"/>
        <a:ext cx="507647" cy="580072"/>
      </dsp:txXfrm>
    </dsp:sp>
    <dsp:sp modelId="{367388AA-F735-48D6-824C-5B02BF2AF2A2}">
      <dsp:nvSpPr>
        <dsp:cNvPr id="0" name=""/>
        <dsp:cNvSpPr/>
      </dsp:nvSpPr>
      <dsp:spPr>
        <a:xfrm>
          <a:off x="1142985" y="1955798"/>
          <a:ext cx="6019743" cy="1289050"/>
        </a:xfrm>
        <a:prstGeom prst="roundRect">
          <a:avLst>
            <a:gd name="adj" fmla="val 10000"/>
          </a:avLst>
        </a:prstGeom>
        <a:solidFill>
          <a:schemeClr val="accent2">
            <a:hueOff val="-7200000"/>
            <a:satOff val="-25001"/>
            <a:lumOff val="3000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smtClean="0">
              <a:solidFill>
                <a:schemeClr val="tx1"/>
              </a:solidFill>
            </a:rPr>
            <a:t>Implementation phase</a:t>
          </a:r>
          <a:endParaRPr lang="en-US" sz="3200" b="1" kern="1200" dirty="0">
            <a:solidFill>
              <a:schemeClr val="tx1"/>
            </a:solidFill>
          </a:endParaRPr>
        </a:p>
      </dsp:txBody>
      <dsp:txXfrm>
        <a:off x="1142985" y="1955798"/>
        <a:ext cx="6019743" cy="1289050"/>
      </dsp:txXfrm>
    </dsp:sp>
    <dsp:sp modelId="{439ECA80-1F93-42CB-927E-405E0E65FAB7}">
      <dsp:nvSpPr>
        <dsp:cNvPr id="0" name=""/>
        <dsp:cNvSpPr/>
      </dsp:nvSpPr>
      <dsp:spPr>
        <a:xfrm rot="5399922">
          <a:off x="3919515" y="3265962"/>
          <a:ext cx="466726" cy="5800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b="1" kern="1200">
            <a:solidFill>
              <a:schemeClr val="tx1"/>
            </a:solidFill>
          </a:endParaRPr>
        </a:p>
      </dsp:txBody>
      <dsp:txXfrm rot="5399922">
        <a:off x="3919515" y="3265962"/>
        <a:ext cx="466726" cy="580072"/>
      </dsp:txXfrm>
    </dsp:sp>
    <dsp:sp modelId="{54541219-9D45-45CC-9217-16EAFA8E9D9F}">
      <dsp:nvSpPr>
        <dsp:cNvPr id="0" name=""/>
        <dsp:cNvSpPr/>
      </dsp:nvSpPr>
      <dsp:spPr>
        <a:xfrm>
          <a:off x="1295411" y="3867150"/>
          <a:ext cx="5714977" cy="1289050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smtClean="0">
              <a:solidFill>
                <a:schemeClr val="tx1"/>
              </a:solidFill>
            </a:rPr>
            <a:t>Post implementation phase</a:t>
          </a:r>
          <a:endParaRPr lang="en-US" sz="3200" b="1" kern="1200" dirty="0" smtClean="0">
            <a:solidFill>
              <a:schemeClr val="tx1"/>
            </a:solidFill>
          </a:endParaRPr>
        </a:p>
      </dsp:txBody>
      <dsp:txXfrm>
        <a:off x="1295411" y="3867150"/>
        <a:ext cx="5714977" cy="1289050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CAEB92A-CF9A-4394-8E81-243349EB6442}">
      <dsp:nvSpPr>
        <dsp:cNvPr id="0" name=""/>
        <dsp:cNvSpPr/>
      </dsp:nvSpPr>
      <dsp:spPr>
        <a:xfrm>
          <a:off x="3291839" y="1785"/>
          <a:ext cx="4937760" cy="1416843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400" kern="1200" dirty="0">
            <a:solidFill>
              <a:schemeClr val="tx1"/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1" kern="1200" dirty="0" smtClean="0">
              <a:solidFill>
                <a:srgbClr val="C00000"/>
              </a:solidFill>
            </a:rPr>
            <a:t>People – staff and patients</a:t>
          </a:r>
          <a:endParaRPr lang="en-US" sz="2400" kern="1200" dirty="0">
            <a:solidFill>
              <a:srgbClr val="C00000"/>
            </a:solidFill>
          </a:endParaRPr>
        </a:p>
      </dsp:txBody>
      <dsp:txXfrm>
        <a:off x="3291839" y="1785"/>
        <a:ext cx="4937760" cy="1416843"/>
      </dsp:txXfrm>
    </dsp:sp>
    <dsp:sp modelId="{F6E7A3B7-B5C9-41CF-AA1C-EB0D33FB8178}">
      <dsp:nvSpPr>
        <dsp:cNvPr id="0" name=""/>
        <dsp:cNvSpPr/>
      </dsp:nvSpPr>
      <dsp:spPr>
        <a:xfrm>
          <a:off x="0" y="1785"/>
          <a:ext cx="3291839" cy="1416843"/>
        </a:xfrm>
        <a:prstGeom prst="round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tx1"/>
              </a:solidFill>
            </a:rPr>
            <a:t>COMMUNICATION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0" y="1785"/>
        <a:ext cx="3291839" cy="1416843"/>
      </dsp:txXfrm>
    </dsp:sp>
    <dsp:sp modelId="{01001465-5928-44C6-B321-B628651CA7B4}">
      <dsp:nvSpPr>
        <dsp:cNvPr id="0" name=""/>
        <dsp:cNvSpPr/>
      </dsp:nvSpPr>
      <dsp:spPr>
        <a:xfrm>
          <a:off x="3291839" y="1560314"/>
          <a:ext cx="4937760" cy="1416843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400" b="1" kern="1200" dirty="0">
            <a:solidFill>
              <a:schemeClr val="tx1"/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1" kern="1200" dirty="0" smtClean="0">
              <a:solidFill>
                <a:srgbClr val="C00000"/>
              </a:solidFill>
            </a:rPr>
            <a:t>Workflows</a:t>
          </a:r>
          <a:endParaRPr lang="en-US" sz="2400" b="1" kern="1200" dirty="0">
            <a:solidFill>
              <a:srgbClr val="C00000"/>
            </a:solidFill>
          </a:endParaRPr>
        </a:p>
      </dsp:txBody>
      <dsp:txXfrm>
        <a:off x="3291839" y="1560314"/>
        <a:ext cx="4937760" cy="1416843"/>
      </dsp:txXfrm>
    </dsp:sp>
    <dsp:sp modelId="{504009F8-8FF5-4BB8-A33F-C7483A742E07}">
      <dsp:nvSpPr>
        <dsp:cNvPr id="0" name=""/>
        <dsp:cNvSpPr/>
      </dsp:nvSpPr>
      <dsp:spPr>
        <a:xfrm>
          <a:off x="0" y="1560314"/>
          <a:ext cx="3291839" cy="1416843"/>
        </a:xfrm>
        <a:prstGeom prst="round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tx1"/>
              </a:solidFill>
            </a:rPr>
            <a:t>REDESIGNING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0" y="1560314"/>
        <a:ext cx="3291839" cy="1416843"/>
      </dsp:txXfrm>
    </dsp:sp>
    <dsp:sp modelId="{5BBF2BC5-FF83-4782-8FA2-B40634380BC9}">
      <dsp:nvSpPr>
        <dsp:cNvPr id="0" name=""/>
        <dsp:cNvSpPr/>
      </dsp:nvSpPr>
      <dsp:spPr>
        <a:xfrm>
          <a:off x="3291839" y="3118842"/>
          <a:ext cx="4937760" cy="1416843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400" kern="1200" dirty="0">
            <a:solidFill>
              <a:schemeClr val="tx1"/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1" kern="1200" dirty="0" smtClean="0">
              <a:solidFill>
                <a:srgbClr val="C00000"/>
              </a:solidFill>
            </a:rPr>
            <a:t>Project plan</a:t>
          </a:r>
          <a:endParaRPr lang="en-US" sz="2400" kern="1200" dirty="0">
            <a:solidFill>
              <a:srgbClr val="C00000"/>
            </a:solidFill>
          </a:endParaRPr>
        </a:p>
      </dsp:txBody>
      <dsp:txXfrm>
        <a:off x="3291839" y="3118842"/>
        <a:ext cx="4937760" cy="1416843"/>
      </dsp:txXfrm>
    </dsp:sp>
    <dsp:sp modelId="{EF6DD679-A9DB-47B0-ADF3-9B370C854652}">
      <dsp:nvSpPr>
        <dsp:cNvPr id="0" name=""/>
        <dsp:cNvSpPr/>
      </dsp:nvSpPr>
      <dsp:spPr>
        <a:xfrm>
          <a:off x="0" y="3118842"/>
          <a:ext cx="3291839" cy="1416843"/>
        </a:xfrm>
        <a:prstGeom prst="round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tx1"/>
              </a:solidFill>
            </a:rPr>
            <a:t>ESTABLISHMENT</a:t>
          </a:r>
        </a:p>
      </dsp:txBody>
      <dsp:txXfrm>
        <a:off x="0" y="3118842"/>
        <a:ext cx="3291839" cy="1416843"/>
      </dsp:txXfrm>
    </dsp:sp>
    <dsp:sp modelId="{FEA5E04D-3D83-48A2-9502-A777F9F2F85A}">
      <dsp:nvSpPr>
        <dsp:cNvPr id="0" name=""/>
        <dsp:cNvSpPr/>
      </dsp:nvSpPr>
      <dsp:spPr>
        <a:xfrm>
          <a:off x="3291839" y="4677370"/>
          <a:ext cx="4937760" cy="1416843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400" b="1" kern="1200" dirty="0">
            <a:solidFill>
              <a:schemeClr val="tx1"/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1" kern="1200" dirty="0" smtClean="0">
              <a:solidFill>
                <a:srgbClr val="C00000"/>
              </a:solidFill>
            </a:rPr>
            <a:t>CPRS</a:t>
          </a:r>
          <a:endParaRPr lang="en-US" sz="2400" b="1" kern="1200" dirty="0">
            <a:solidFill>
              <a:srgbClr val="C00000"/>
            </a:solidFill>
          </a:endParaRPr>
        </a:p>
      </dsp:txBody>
      <dsp:txXfrm>
        <a:off x="3291839" y="4677370"/>
        <a:ext cx="4937760" cy="1416843"/>
      </dsp:txXfrm>
    </dsp:sp>
    <dsp:sp modelId="{8242F14B-06FE-4EC0-AAAF-87BC007EDF34}">
      <dsp:nvSpPr>
        <dsp:cNvPr id="0" name=""/>
        <dsp:cNvSpPr/>
      </dsp:nvSpPr>
      <dsp:spPr>
        <a:xfrm>
          <a:off x="0" y="4677370"/>
          <a:ext cx="3291839" cy="1416843"/>
        </a:xfrm>
        <a:prstGeom prst="round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tx1"/>
              </a:solidFill>
            </a:rPr>
            <a:t>CONTINUOUS TRAINING</a:t>
          </a:r>
          <a:endParaRPr lang="en-US" sz="2400" b="1" kern="1200" dirty="0">
            <a:solidFill>
              <a:schemeClr val="tx1"/>
            </a:solidFill>
          </a:endParaRPr>
        </a:p>
      </dsp:txBody>
      <dsp:txXfrm>
        <a:off x="0" y="4677370"/>
        <a:ext cx="3291839" cy="1416843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F31BD4B-B765-4D61-872D-8694D98CB375}">
      <dsp:nvSpPr>
        <dsp:cNvPr id="0" name=""/>
        <dsp:cNvSpPr/>
      </dsp:nvSpPr>
      <dsp:spPr>
        <a:xfrm>
          <a:off x="1524001" y="2745"/>
          <a:ext cx="5181596" cy="1320700"/>
        </a:xfrm>
        <a:prstGeom prst="roundRect">
          <a:avLst/>
        </a:prstGeom>
        <a:solidFill>
          <a:srgbClr val="FF99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tx1"/>
              </a:solidFill>
            </a:rPr>
            <a:t>Engaging the patient </a:t>
          </a:r>
        </a:p>
      </dsp:txBody>
      <dsp:txXfrm>
        <a:off x="1524001" y="2745"/>
        <a:ext cx="5181596" cy="1320700"/>
      </dsp:txXfrm>
    </dsp:sp>
    <dsp:sp modelId="{A0776CCA-058E-4887-8229-9697B87286D2}">
      <dsp:nvSpPr>
        <dsp:cNvPr id="0" name=""/>
        <dsp:cNvSpPr/>
      </dsp:nvSpPr>
      <dsp:spPr>
        <a:xfrm>
          <a:off x="1524001" y="1389481"/>
          <a:ext cx="5181596" cy="1320700"/>
        </a:xfrm>
        <a:prstGeom prst="round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tx1"/>
              </a:solidFill>
            </a:rPr>
            <a:t>Making changes and managing change </a:t>
          </a:r>
        </a:p>
      </dsp:txBody>
      <dsp:txXfrm>
        <a:off x="1524001" y="1389481"/>
        <a:ext cx="5181596" cy="1320700"/>
      </dsp:txXfrm>
    </dsp:sp>
    <dsp:sp modelId="{B53D0E42-7586-412B-BC1D-E3569AB1953F}">
      <dsp:nvSpPr>
        <dsp:cNvPr id="0" name=""/>
        <dsp:cNvSpPr/>
      </dsp:nvSpPr>
      <dsp:spPr>
        <a:xfrm>
          <a:off x="1524001" y="2776217"/>
          <a:ext cx="5181596" cy="1320700"/>
        </a:xfrm>
        <a:prstGeom prst="roundRect">
          <a:avLst/>
        </a:prstGeom>
        <a:solidFill>
          <a:schemeClr val="accent5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tx1"/>
              </a:solidFill>
            </a:rPr>
            <a:t>And encouraging the practice</a:t>
          </a:r>
        </a:p>
      </dsp:txBody>
      <dsp:txXfrm>
        <a:off x="1524001" y="2776217"/>
        <a:ext cx="5181596" cy="1320700"/>
      </dsp:txXfrm>
    </dsp:sp>
    <dsp:sp modelId="{ADC2B0B5-9FC4-44DD-B5DB-817E4A3D084F}">
      <dsp:nvSpPr>
        <dsp:cNvPr id="0" name=""/>
        <dsp:cNvSpPr/>
      </dsp:nvSpPr>
      <dsp:spPr>
        <a:xfrm>
          <a:off x="1524001" y="4162953"/>
          <a:ext cx="5181596" cy="1320700"/>
        </a:xfrm>
        <a:prstGeom prst="roundRect">
          <a:avLst/>
        </a:prstGeom>
        <a:solidFill>
          <a:srgbClr val="F7BEA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tx1"/>
              </a:solidFill>
            </a:rPr>
            <a:t>Implementing rapidly and supporting extensively </a:t>
          </a:r>
        </a:p>
      </dsp:txBody>
      <dsp:txXfrm>
        <a:off x="1524001" y="4162953"/>
        <a:ext cx="5181596" cy="1320700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DC3E462-34AA-41C1-B6C5-7DB2C20FEC8C}">
      <dsp:nvSpPr>
        <dsp:cNvPr id="0" name=""/>
        <dsp:cNvSpPr/>
      </dsp:nvSpPr>
      <dsp:spPr>
        <a:xfrm>
          <a:off x="3370473" y="2201575"/>
          <a:ext cx="2383282" cy="1997649"/>
        </a:xfrm>
        <a:prstGeom prst="ellipse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139700">
            <a:schemeClr val="accent2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1"/>
              </a:solidFill>
            </a:rPr>
            <a:t>Benefits of CIS implementation</a:t>
          </a:r>
          <a:endParaRPr lang="en-US" sz="1400" b="1" kern="1200" dirty="0">
            <a:solidFill>
              <a:schemeClr val="tx1"/>
            </a:solidFill>
          </a:endParaRPr>
        </a:p>
      </dsp:txBody>
      <dsp:txXfrm>
        <a:off x="3370473" y="2201575"/>
        <a:ext cx="2383282" cy="1997649"/>
      </dsp:txXfrm>
    </dsp:sp>
    <dsp:sp modelId="{B20A1B75-977F-4BBE-B46A-F0CD36D9E830}">
      <dsp:nvSpPr>
        <dsp:cNvPr id="0" name=""/>
        <dsp:cNvSpPr/>
      </dsp:nvSpPr>
      <dsp:spPr>
        <a:xfrm rot="16200000">
          <a:off x="4425556" y="1665495"/>
          <a:ext cx="273117" cy="572303"/>
        </a:xfrm>
        <a:prstGeom prst="rightArrow">
          <a:avLst>
            <a:gd name="adj1" fmla="val 60000"/>
            <a:gd name="adj2" fmla="val 50000"/>
          </a:avLst>
        </a:prstGeom>
        <a:solidFill>
          <a:srgbClr val="FF0909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50" b="1" kern="1200">
            <a:solidFill>
              <a:schemeClr val="tx1"/>
            </a:solidFill>
          </a:endParaRPr>
        </a:p>
      </dsp:txBody>
      <dsp:txXfrm rot="16200000">
        <a:off x="4425556" y="1665495"/>
        <a:ext cx="273117" cy="572303"/>
      </dsp:txXfrm>
    </dsp:sp>
    <dsp:sp modelId="{1E2F400E-9C4C-4FF3-94A7-9960E9659961}">
      <dsp:nvSpPr>
        <dsp:cNvPr id="0" name=""/>
        <dsp:cNvSpPr/>
      </dsp:nvSpPr>
      <dsp:spPr>
        <a:xfrm>
          <a:off x="3562334" y="3013"/>
          <a:ext cx="1999561" cy="1683246"/>
        </a:xfrm>
        <a:prstGeom prst="ellipse">
          <a:avLst/>
        </a:prstGeom>
        <a:solidFill>
          <a:schemeClr val="accent3">
            <a:lumMod val="75000"/>
          </a:schemeClr>
        </a:solidFill>
        <a:ln w="9525" cap="flat" cmpd="sng" algn="ctr">
          <a:solidFill>
            <a:schemeClr val="tx1">
              <a:lumMod val="95000"/>
              <a:lumOff val="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400" b="1" kern="1200" dirty="0" smtClean="0">
              <a:solidFill>
                <a:schemeClr val="tx1"/>
              </a:solidFill>
              <a:ea typeface="宋体" charset="-122"/>
            </a:rPr>
            <a:t>Decrease in cost</a:t>
          </a:r>
        </a:p>
      </dsp:txBody>
      <dsp:txXfrm>
        <a:off x="3562334" y="3013"/>
        <a:ext cx="1999561" cy="1683246"/>
      </dsp:txXfrm>
    </dsp:sp>
    <dsp:sp modelId="{2F5C90F0-6EF4-4240-9BD0-CB96D56D6E9B}">
      <dsp:nvSpPr>
        <dsp:cNvPr id="0" name=""/>
        <dsp:cNvSpPr/>
      </dsp:nvSpPr>
      <dsp:spPr>
        <a:xfrm rot="19682532">
          <a:off x="5589428" y="2192810"/>
          <a:ext cx="258246" cy="572303"/>
        </a:xfrm>
        <a:prstGeom prst="rightArrow">
          <a:avLst>
            <a:gd name="adj1" fmla="val 60000"/>
            <a:gd name="adj2" fmla="val 50000"/>
          </a:avLst>
        </a:prstGeom>
        <a:solidFill>
          <a:srgbClr val="FF0909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50" b="1" kern="1200">
            <a:solidFill>
              <a:srgbClr val="FF0000"/>
            </a:solidFill>
          </a:endParaRPr>
        </a:p>
      </dsp:txBody>
      <dsp:txXfrm rot="19682532">
        <a:off x="5589428" y="2192810"/>
        <a:ext cx="258246" cy="572303"/>
      </dsp:txXfrm>
    </dsp:sp>
    <dsp:sp modelId="{3E75C392-A797-4AB7-9BC9-7EAC2E857B44}">
      <dsp:nvSpPr>
        <dsp:cNvPr id="0" name=""/>
        <dsp:cNvSpPr/>
      </dsp:nvSpPr>
      <dsp:spPr>
        <a:xfrm>
          <a:off x="5714996" y="990598"/>
          <a:ext cx="2080509" cy="1683246"/>
        </a:xfrm>
        <a:prstGeom prst="ellipse">
          <a:avLst/>
        </a:prstGeom>
        <a:solidFill>
          <a:srgbClr val="00B0F0"/>
        </a:solidFill>
        <a:ln w="25400" cap="flat" cmpd="sng" algn="ctr">
          <a:solidFill>
            <a:schemeClr val="tx1">
              <a:lumMod val="95000"/>
              <a:lumOff val="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400" b="1" kern="1200" dirty="0" smtClean="0">
              <a:solidFill>
                <a:schemeClr val="tx1"/>
              </a:solidFill>
              <a:ea typeface="宋体" charset="-122"/>
            </a:rPr>
            <a:t>Reduce errors and corresponding litigations</a:t>
          </a:r>
          <a:endParaRPr lang="en-US" sz="1400" b="1" kern="1200" dirty="0">
            <a:solidFill>
              <a:schemeClr val="tx1"/>
            </a:solidFill>
          </a:endParaRPr>
        </a:p>
      </dsp:txBody>
      <dsp:txXfrm>
        <a:off x="5714996" y="990598"/>
        <a:ext cx="2080509" cy="1683246"/>
      </dsp:txXfrm>
    </dsp:sp>
    <dsp:sp modelId="{E6EF5A7F-497F-475F-9E07-B750F2682429}">
      <dsp:nvSpPr>
        <dsp:cNvPr id="0" name=""/>
        <dsp:cNvSpPr/>
      </dsp:nvSpPr>
      <dsp:spPr>
        <a:xfrm rot="1673568">
          <a:off x="5645304" y="3552415"/>
          <a:ext cx="244930" cy="572303"/>
        </a:xfrm>
        <a:prstGeom prst="rightArrow">
          <a:avLst>
            <a:gd name="adj1" fmla="val 60000"/>
            <a:gd name="adj2" fmla="val 50000"/>
          </a:avLst>
        </a:prstGeom>
        <a:solidFill>
          <a:srgbClr val="FF0909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50" b="1" kern="1200">
            <a:solidFill>
              <a:schemeClr val="tx1"/>
            </a:solidFill>
          </a:endParaRPr>
        </a:p>
      </dsp:txBody>
      <dsp:txXfrm rot="1673568">
        <a:off x="5645304" y="3552415"/>
        <a:ext cx="244930" cy="572303"/>
      </dsp:txXfrm>
    </dsp:sp>
    <dsp:sp modelId="{E5573949-4F3C-46A4-9C1D-20DA141496F1}">
      <dsp:nvSpPr>
        <dsp:cNvPr id="0" name=""/>
        <dsp:cNvSpPr/>
      </dsp:nvSpPr>
      <dsp:spPr>
        <a:xfrm>
          <a:off x="5791198" y="3581391"/>
          <a:ext cx="2161473" cy="1683246"/>
        </a:xfrm>
        <a:prstGeom prst="ellipse">
          <a:avLst/>
        </a:prstGeom>
        <a:solidFill>
          <a:srgbClr val="74F347"/>
        </a:solidFill>
        <a:ln w="25400" cap="flat" cmpd="sng" algn="ctr">
          <a:solidFill>
            <a:schemeClr val="tx1">
              <a:lumMod val="95000"/>
              <a:lumOff val="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400" b="1" kern="1200" dirty="0" smtClean="0">
              <a:solidFill>
                <a:schemeClr val="tx1"/>
              </a:solidFill>
              <a:ea typeface="宋体" charset="-122"/>
            </a:rPr>
            <a:t>Standardization of operations and functioning</a:t>
          </a:r>
        </a:p>
      </dsp:txBody>
      <dsp:txXfrm>
        <a:off x="5791198" y="3581391"/>
        <a:ext cx="2161473" cy="1683246"/>
      </dsp:txXfrm>
    </dsp:sp>
    <dsp:sp modelId="{DA3E9B7A-5E26-4AE1-B248-616B825C213C}">
      <dsp:nvSpPr>
        <dsp:cNvPr id="0" name=""/>
        <dsp:cNvSpPr/>
      </dsp:nvSpPr>
      <dsp:spPr>
        <a:xfrm rot="5400000">
          <a:off x="4425556" y="4163001"/>
          <a:ext cx="273117" cy="572303"/>
        </a:xfrm>
        <a:prstGeom prst="rightArrow">
          <a:avLst>
            <a:gd name="adj1" fmla="val 60000"/>
            <a:gd name="adj2" fmla="val 50000"/>
          </a:avLst>
        </a:prstGeom>
        <a:solidFill>
          <a:srgbClr val="FF0909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50" b="1" kern="1200">
            <a:solidFill>
              <a:schemeClr val="tx1"/>
            </a:solidFill>
          </a:endParaRPr>
        </a:p>
      </dsp:txBody>
      <dsp:txXfrm rot="5400000">
        <a:off x="4425556" y="4163001"/>
        <a:ext cx="273117" cy="572303"/>
      </dsp:txXfrm>
    </dsp:sp>
    <dsp:sp modelId="{6FBB0EB7-9802-48E9-8BE6-8E9DA40BD96B}">
      <dsp:nvSpPr>
        <dsp:cNvPr id="0" name=""/>
        <dsp:cNvSpPr/>
      </dsp:nvSpPr>
      <dsp:spPr>
        <a:xfrm>
          <a:off x="3591984" y="4714540"/>
          <a:ext cx="1940260" cy="1683246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tx1">
              <a:lumMod val="95000"/>
              <a:lumOff val="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400" b="1" kern="1200" dirty="0" smtClean="0">
              <a:solidFill>
                <a:schemeClr val="tx1"/>
              </a:solidFill>
              <a:ea typeface="宋体" charset="-122"/>
            </a:rPr>
            <a:t>Better management control</a:t>
          </a:r>
        </a:p>
      </dsp:txBody>
      <dsp:txXfrm>
        <a:off x="3591984" y="4714540"/>
        <a:ext cx="1940260" cy="1683246"/>
      </dsp:txXfrm>
    </dsp:sp>
    <dsp:sp modelId="{31D53CCF-F748-446F-A871-9C916AA2740C}">
      <dsp:nvSpPr>
        <dsp:cNvPr id="0" name=""/>
        <dsp:cNvSpPr/>
      </dsp:nvSpPr>
      <dsp:spPr>
        <a:xfrm rot="9286956">
          <a:off x="3147381" y="3513850"/>
          <a:ext cx="283035" cy="572303"/>
        </a:xfrm>
        <a:prstGeom prst="rightArrow">
          <a:avLst>
            <a:gd name="adj1" fmla="val 60000"/>
            <a:gd name="adj2" fmla="val 50000"/>
          </a:avLst>
        </a:prstGeom>
        <a:solidFill>
          <a:srgbClr val="FF0909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50" b="1" kern="1200">
            <a:solidFill>
              <a:schemeClr val="tx1"/>
            </a:solidFill>
          </a:endParaRPr>
        </a:p>
      </dsp:txBody>
      <dsp:txXfrm rot="9286956">
        <a:off x="3147381" y="3513850"/>
        <a:ext cx="283035" cy="572303"/>
      </dsp:txXfrm>
    </dsp:sp>
    <dsp:sp modelId="{46890F9F-A890-477C-A7A8-E14C4706019C}">
      <dsp:nvSpPr>
        <dsp:cNvPr id="0" name=""/>
        <dsp:cNvSpPr/>
      </dsp:nvSpPr>
      <dsp:spPr>
        <a:xfrm>
          <a:off x="1066808" y="3505193"/>
          <a:ext cx="2121933" cy="1683246"/>
        </a:xfrm>
        <a:prstGeom prst="ellipse">
          <a:avLst/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tx1">
              <a:lumMod val="95000"/>
              <a:lumOff val="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400" b="1" kern="1200" dirty="0" smtClean="0">
              <a:solidFill>
                <a:schemeClr val="tx1"/>
              </a:solidFill>
              <a:ea typeface="宋体" charset="-122"/>
            </a:rPr>
            <a:t>Development of a good brand image</a:t>
          </a:r>
        </a:p>
      </dsp:txBody>
      <dsp:txXfrm>
        <a:off x="1066808" y="3505193"/>
        <a:ext cx="2121933" cy="1683246"/>
      </dsp:txXfrm>
    </dsp:sp>
    <dsp:sp modelId="{93D52A1B-98FC-42EA-9E19-70C89E6DCDA0}">
      <dsp:nvSpPr>
        <dsp:cNvPr id="0" name=""/>
        <dsp:cNvSpPr/>
      </dsp:nvSpPr>
      <dsp:spPr>
        <a:xfrm rot="12643668">
          <a:off x="3200677" y="2194944"/>
          <a:ext cx="302659" cy="572303"/>
        </a:xfrm>
        <a:prstGeom prst="rightArrow">
          <a:avLst>
            <a:gd name="adj1" fmla="val 60000"/>
            <a:gd name="adj2" fmla="val 50000"/>
          </a:avLst>
        </a:prstGeom>
        <a:solidFill>
          <a:srgbClr val="FF0909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50" b="1" kern="1200">
            <a:solidFill>
              <a:schemeClr val="tx1"/>
            </a:solidFill>
          </a:endParaRPr>
        </a:p>
      </dsp:txBody>
      <dsp:txXfrm rot="12643668">
        <a:off x="3200677" y="2194944"/>
        <a:ext cx="302659" cy="572303"/>
      </dsp:txXfrm>
    </dsp:sp>
    <dsp:sp modelId="{A69180E9-EC93-4C95-8FF5-F9C97E0675E9}">
      <dsp:nvSpPr>
        <dsp:cNvPr id="0" name=""/>
        <dsp:cNvSpPr/>
      </dsp:nvSpPr>
      <dsp:spPr>
        <a:xfrm>
          <a:off x="1219193" y="990601"/>
          <a:ext cx="2082394" cy="1683246"/>
        </a:xfrm>
        <a:prstGeom prst="ellipse">
          <a:avLst/>
        </a:prstGeom>
        <a:solidFill>
          <a:srgbClr val="7030A0"/>
        </a:solidFill>
        <a:ln w="25400" cap="flat" cmpd="sng" algn="ctr">
          <a:solidFill>
            <a:schemeClr val="tx1">
              <a:lumMod val="95000"/>
              <a:lumOff val="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400" b="1" kern="1200" dirty="0" smtClean="0">
              <a:solidFill>
                <a:schemeClr val="tx1"/>
              </a:solidFill>
              <a:ea typeface="宋体" charset="-122"/>
            </a:rPr>
            <a:t>Better quality of patient care</a:t>
          </a:r>
          <a:endParaRPr lang="en-US" sz="1400" b="1" kern="1200" dirty="0">
            <a:solidFill>
              <a:schemeClr val="tx1"/>
            </a:solidFill>
          </a:endParaRPr>
        </a:p>
      </dsp:txBody>
      <dsp:txXfrm>
        <a:off x="1219193" y="990601"/>
        <a:ext cx="2082394" cy="16832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8987B2E6-A64E-4ECC-A001-DEE58B881E1C}" type="datetimeFigureOut">
              <a:rPr lang="en-US"/>
              <a:pPr>
                <a:defRPr/>
              </a:pPr>
              <a:t>5/1/2012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2C42615-72DA-4C27-96BF-B1D5BB0910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54C5CF0-E1D3-448C-B094-B553E838E602}" type="slidenum">
              <a:rPr lang="en-US" smtClean="0"/>
              <a:pPr/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CN" b="1" smtClean="0"/>
              <a:t>Management must clearly articulate, to team members, how this project fits in its broader plans and can help team members in their career growth.</a:t>
            </a:r>
          </a:p>
          <a:p>
            <a:endParaRPr lang="en-US" smtClean="0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CE6AF8D-1672-4875-8211-01E90B63B0CD}" type="slidenum">
              <a:rPr lang="en-US" smtClean="0"/>
              <a:pPr/>
              <a:t>55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2BB899-1C67-46BD-A6B9-F97DAB32C4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A138BC-F9F4-4F79-8153-B65A801AB2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E10F92-9EC7-47F1-ACC4-1A45DE70D3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1B92C7-785A-4AC2-B778-545A26F306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53D423-9EA0-47DE-B148-42B5D93E98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F38F54-4FF3-48F9-AA72-C6BEBF79CD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45EBE8-9947-4FCC-A61D-F3B670B65F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DA9E66-6A88-4697-BD25-F172D12B74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6A5DAD-81EA-4672-A105-73B813BE93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39BDF7-50DC-497B-83F8-D3941DBEF0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6993EC-F18E-4CA9-869A-EFE4904ECF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59CD4853-F656-44FB-A712-E0DD7F5099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3" Type="http://schemas.openxmlformats.org/officeDocument/2006/relationships/image" Target="../media/image9.png"/><Relationship Id="rId7" Type="http://schemas.openxmlformats.org/officeDocument/2006/relationships/image" Target="../media/image13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gif"/><Relationship Id="rId5" Type="http://schemas.openxmlformats.org/officeDocument/2006/relationships/image" Target="../media/image11.gif"/><Relationship Id="rId4" Type="http://schemas.openxmlformats.org/officeDocument/2006/relationships/image" Target="../media/image10.gi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3" Type="http://schemas.openxmlformats.org/officeDocument/2006/relationships/image" Target="../media/image15.gif"/><Relationship Id="rId7" Type="http://schemas.openxmlformats.org/officeDocument/2006/relationships/image" Target="../media/image16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gif"/><Relationship Id="rId5" Type="http://schemas.openxmlformats.org/officeDocument/2006/relationships/image" Target="../media/image12.gif"/><Relationship Id="rId4" Type="http://schemas.openxmlformats.org/officeDocument/2006/relationships/image" Target="../media/image8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gif"/><Relationship Id="rId3" Type="http://schemas.openxmlformats.org/officeDocument/2006/relationships/image" Target="../media/image8.gif"/><Relationship Id="rId7" Type="http://schemas.openxmlformats.org/officeDocument/2006/relationships/image" Target="../media/image21.jpeg"/><Relationship Id="rId12" Type="http://schemas.openxmlformats.org/officeDocument/2006/relationships/image" Target="../media/image26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11" Type="http://schemas.openxmlformats.org/officeDocument/2006/relationships/image" Target="../media/image25.gif"/><Relationship Id="rId5" Type="http://schemas.openxmlformats.org/officeDocument/2006/relationships/image" Target="../media/image19.gif"/><Relationship Id="rId10" Type="http://schemas.openxmlformats.org/officeDocument/2006/relationships/image" Target="../media/image24.gif"/><Relationship Id="rId4" Type="http://schemas.openxmlformats.org/officeDocument/2006/relationships/image" Target="../media/image18.jpeg"/><Relationship Id="rId9" Type="http://schemas.openxmlformats.org/officeDocument/2006/relationships/image" Target="../media/image23.gi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gif"/><Relationship Id="rId3" Type="http://schemas.openxmlformats.org/officeDocument/2006/relationships/image" Target="../media/image8.gif"/><Relationship Id="rId7" Type="http://schemas.openxmlformats.org/officeDocument/2006/relationships/image" Target="../media/image22.gif"/><Relationship Id="rId12" Type="http://schemas.openxmlformats.org/officeDocument/2006/relationships/image" Target="../media/image29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gif"/><Relationship Id="rId11" Type="http://schemas.openxmlformats.org/officeDocument/2006/relationships/image" Target="../media/image28.gif"/><Relationship Id="rId5" Type="http://schemas.openxmlformats.org/officeDocument/2006/relationships/image" Target="../media/image27.jpeg"/><Relationship Id="rId10" Type="http://schemas.openxmlformats.org/officeDocument/2006/relationships/image" Target="../media/image24.gif"/><Relationship Id="rId4" Type="http://schemas.openxmlformats.org/officeDocument/2006/relationships/image" Target="../media/image19.gif"/><Relationship Id="rId9" Type="http://schemas.openxmlformats.org/officeDocument/2006/relationships/image" Target="../media/image23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2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3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4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5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6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7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health.va.gov/EHEALTH/VistA.asp" TargetMode="External"/><Relationship Id="rId2" Type="http://schemas.openxmlformats.org/officeDocument/2006/relationships/hyperlink" Target="http://www4.va.gov/VISTA_MONOGRAPH/" TargetMode="Externa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hyperlink" Target="http://linuxmednews.com/1238189242" TargetMode="External"/><Relationship Id="rId2" Type="http://schemas.openxmlformats.org/officeDocument/2006/relationships/hyperlink" Target="http://www1.va.gov/opa/fact/vafacts.asp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VistA" TargetMode="External"/><Relationship Id="rId5" Type="http://schemas.openxmlformats.org/officeDocument/2006/relationships/hyperlink" Target="http://en.wikipedia.org/wiki/Hospital_information_system" TargetMode="External"/><Relationship Id="rId4" Type="http://schemas.openxmlformats.org/officeDocument/2006/relationships/hyperlink" Target="http://content.nejm.org/cgi/content/full/NEJMsa0900592" TargetMode="Externa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/>
          <p:cNvSpPr/>
          <p:nvPr/>
        </p:nvSpPr>
        <p:spPr>
          <a:xfrm>
            <a:off x="5638800" y="4495800"/>
            <a:ext cx="3200400" cy="21336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381000" y="533400"/>
            <a:ext cx="8382000" cy="34290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220" name="Title 14"/>
          <p:cNvSpPr>
            <a:spLocks noGrp="1"/>
          </p:cNvSpPr>
          <p:nvPr>
            <p:ph type="ctrTitle"/>
          </p:nvPr>
        </p:nvSpPr>
        <p:spPr>
          <a:xfrm>
            <a:off x="609600" y="457200"/>
            <a:ext cx="7772400" cy="2514600"/>
          </a:xfrm>
        </p:spPr>
        <p:txBody>
          <a:bodyPr/>
          <a:lstStyle/>
          <a:p>
            <a:r>
              <a:rPr lang="en-US" sz="3600" smtClean="0">
                <a:solidFill>
                  <a:schemeClr val="tx1"/>
                </a:solidFill>
                <a:latin typeface="Algerian" pitchFamily="82" charset="0"/>
              </a:rPr>
              <a:t/>
            </a:r>
            <a:br>
              <a:rPr lang="en-US" sz="3600" smtClean="0">
                <a:solidFill>
                  <a:schemeClr val="tx1"/>
                </a:solidFill>
                <a:latin typeface="Algerian" pitchFamily="82" charset="0"/>
              </a:rPr>
            </a:br>
            <a:r>
              <a:rPr lang="en-US" sz="3600" smtClean="0">
                <a:solidFill>
                  <a:schemeClr val="tx1"/>
                </a:solidFill>
                <a:latin typeface="Algerian" pitchFamily="82" charset="0"/>
              </a:rPr>
              <a:t/>
            </a:r>
            <a:br>
              <a:rPr lang="en-US" sz="3600" smtClean="0">
                <a:solidFill>
                  <a:schemeClr val="tx1"/>
                </a:solidFill>
                <a:latin typeface="Algerian" pitchFamily="82" charset="0"/>
              </a:rPr>
            </a:br>
            <a:r>
              <a:rPr lang="en-US" sz="3600" smtClean="0">
                <a:solidFill>
                  <a:srgbClr val="7030A0"/>
                </a:solidFill>
                <a:latin typeface="Algerian" pitchFamily="82" charset="0"/>
              </a:rPr>
              <a:t>To Study the Process of implementation and adoption of Clinical information system at RGCI&amp;RC</a:t>
            </a:r>
          </a:p>
        </p:txBody>
      </p:sp>
      <p:sp>
        <p:nvSpPr>
          <p:cNvPr id="16" name="Subtitle 15"/>
          <p:cNvSpPr>
            <a:spLocks noGrp="1"/>
          </p:cNvSpPr>
          <p:nvPr>
            <p:ph type="subTitle" idx="1"/>
          </p:nvPr>
        </p:nvSpPr>
        <p:spPr>
          <a:xfrm>
            <a:off x="3581400" y="4495800"/>
            <a:ext cx="4953000" cy="2133600"/>
          </a:xfrm>
        </p:spPr>
        <p:txBody>
          <a:bodyPr/>
          <a:lstStyle/>
          <a:p>
            <a:pPr lvl="1" algn="r">
              <a:spcBef>
                <a:spcPct val="0"/>
              </a:spcBef>
              <a:defRPr/>
            </a:pPr>
            <a:r>
              <a:rPr lang="en-US" sz="2400" dirty="0" smtClean="0">
                <a:latin typeface="Algerian" pitchFamily="82" charset="0"/>
                <a:ea typeface="+mj-ea"/>
                <a:cs typeface="+mj-cs"/>
              </a:rPr>
              <a:t>Submitted by</a:t>
            </a:r>
          </a:p>
          <a:p>
            <a:pPr lvl="1" algn="r">
              <a:spcBef>
                <a:spcPct val="0"/>
              </a:spcBef>
              <a:defRPr/>
            </a:pPr>
            <a:endParaRPr lang="en-US" sz="2400" dirty="0" smtClean="0">
              <a:ea typeface="+mj-ea"/>
              <a:cs typeface="+mj-cs"/>
            </a:endParaRPr>
          </a:p>
          <a:p>
            <a:pPr lvl="1" algn="r">
              <a:spcBef>
                <a:spcPct val="0"/>
              </a:spcBef>
              <a:defRPr/>
            </a:pPr>
            <a:r>
              <a:rPr lang="en-US" sz="2400" dirty="0" smtClean="0">
                <a:ea typeface="+mj-ea"/>
                <a:cs typeface="+mj-cs"/>
              </a:rPr>
              <a:t>Dr Shuchi Sharma</a:t>
            </a:r>
          </a:p>
          <a:p>
            <a:pPr lvl="1" algn="r">
              <a:spcBef>
                <a:spcPct val="0"/>
              </a:spcBef>
              <a:defRPr/>
            </a:pPr>
            <a:r>
              <a:rPr lang="en-US" sz="2400" dirty="0" smtClean="0">
                <a:ea typeface="+mj-ea"/>
                <a:cs typeface="+mj-cs"/>
              </a:rPr>
              <a:t>(IIHMR </a:t>
            </a:r>
          </a:p>
          <a:p>
            <a:pPr lvl="1" algn="r">
              <a:spcBef>
                <a:spcPct val="0"/>
              </a:spcBef>
              <a:defRPr/>
            </a:pPr>
            <a:r>
              <a:rPr lang="en-US" sz="2400" dirty="0" smtClean="0">
                <a:ea typeface="+mj-ea"/>
                <a:cs typeface="+mj-cs"/>
              </a:rPr>
              <a:t>Healthcare IT)</a:t>
            </a:r>
          </a:p>
        </p:txBody>
      </p:sp>
      <p:pic>
        <p:nvPicPr>
          <p:cNvPr id="17" name="Picture 11" descr="http://www.brisbanenonprofit.com/Brisbane/media/brisMedia/Photos/Business%20People/computer-with-stethoscope_4434511.jpg"/>
          <p:cNvPicPr>
            <a:picLocks noChangeAspect="1" noChangeArrowheads="1"/>
          </p:cNvPicPr>
          <p:nvPr/>
        </p:nvPicPr>
        <p:blipFill>
          <a:blip r:embed="rId2" cstate="print">
            <a:lum bright="-27000" contrast="19000"/>
          </a:blip>
          <a:srcRect/>
          <a:stretch>
            <a:fillRect/>
          </a:stretch>
        </p:blipFill>
        <p:spPr bwMode="auto">
          <a:xfrm>
            <a:off x="304800" y="3505200"/>
            <a:ext cx="3429000" cy="3124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1447800"/>
            <a:ext cx="8001000" cy="2971800"/>
          </a:xfrm>
          <a:solidFill>
            <a:schemeClr val="accent6">
              <a:lumMod val="40000"/>
              <a:lumOff val="60000"/>
            </a:schemeClr>
          </a:solidFill>
          <a:ln>
            <a:solidFill>
              <a:srgbClr val="7030A0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  <a:reflection blurRad="6350" stA="50000" endA="300" endPos="55000" dir="5400000" sy="-100000" algn="bl" rotWithShape="0"/>
          </a:effectLst>
          <a:scene3d>
            <a:camera prst="perspectiveAbove"/>
            <a:lightRig rig="threePt" dir="t"/>
          </a:scene3d>
          <a:sp3d>
            <a:bevelT w="114300" prst="artDeco"/>
          </a:sp3d>
        </p:spPr>
        <p:txBody>
          <a:bodyPr>
            <a:noAutofit/>
          </a:bodyPr>
          <a:lstStyle/>
          <a:p>
            <a:pPr>
              <a:defRPr/>
            </a:pPr>
            <a:r>
              <a:rPr lang="en-US" sz="6000" u="sng" dirty="0" smtClean="0">
                <a:solidFill>
                  <a:srgbClr val="7030A0"/>
                </a:solidFill>
                <a:latin typeface="Algerian" pitchFamily="82" charset="0"/>
              </a:rPr>
              <a:t>PRE IMPLEMENATION</a:t>
            </a:r>
            <a:endParaRPr lang="en-US" sz="6000" u="sng" dirty="0">
              <a:solidFill>
                <a:srgbClr val="7030A0"/>
              </a:solidFill>
              <a:latin typeface="Algerian" pitchFamily="82" charset="0"/>
            </a:endParaRPr>
          </a:p>
        </p:txBody>
      </p:sp>
      <p:sp>
        <p:nvSpPr>
          <p:cNvPr id="18435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0825D64-DA49-4092-890E-687CAD7F477B}" type="slidenum">
              <a:rPr lang="en-US" smtClean="0"/>
              <a:pPr/>
              <a:t>10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/>
        </p:nvGraphicFramePr>
        <p:xfrm>
          <a:off x="533400" y="304800"/>
          <a:ext cx="8229600" cy="609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ounded Rectangle 23"/>
          <p:cNvSpPr/>
          <p:nvPr/>
        </p:nvSpPr>
        <p:spPr>
          <a:xfrm>
            <a:off x="762000" y="152400"/>
            <a:ext cx="7848600" cy="6858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483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85800"/>
          </a:xfrm>
        </p:spPr>
        <p:txBody>
          <a:bodyPr/>
          <a:lstStyle/>
          <a:p>
            <a:r>
              <a:rPr lang="en-US" sz="3200" smtClean="0">
                <a:latin typeface="Algerian" pitchFamily="82" charset="0"/>
              </a:rPr>
              <a:t>PRE CIS IMPLEMENTATION WORKFLO -IPD</a:t>
            </a:r>
          </a:p>
        </p:txBody>
      </p:sp>
      <p:pic>
        <p:nvPicPr>
          <p:cNvPr id="20484" name="Picture 5" descr="Hospital_patient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62000" cy="97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81000" y="990600"/>
            <a:ext cx="8305800" cy="5410200"/>
          </a:xfrm>
          <a:noFill/>
        </p:spPr>
      </p:pic>
      <p:pic>
        <p:nvPicPr>
          <p:cNvPr id="20486" name="Picture 27" descr="http://www.free-animated-gifs.com/albums/animatedgif/Geld/geld_5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96200" y="609600"/>
            <a:ext cx="93345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12" descr="D:\photos\for presentations\nurse_kari_with_pill_tray_lg_clr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24600" y="1981200"/>
            <a:ext cx="990600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Picture 23" descr="http://www.waent.org/images/doctor_surgery_md_clr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4600" y="1371600"/>
            <a:ext cx="21336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9" name="Picture 25" descr="http://www.freesmileys.org/smileys/smiley-fc/stretcher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33800" y="3200400"/>
            <a:ext cx="1295400" cy="90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0" name="Picture 5" descr="Hospital_patient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4419600" y="5029200"/>
            <a:ext cx="1143000" cy="97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13" descr="D:\photos\for presentations\thth36_2_54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374062" y="2133600"/>
            <a:ext cx="692944" cy="685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0492" name="Picture 27" descr="http://www.free-animated-gifs.com/albums/animatedgif/Geld/geld_5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7400" y="762000"/>
            <a:ext cx="9334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3" name="Picture 27" descr="http://www.free-animated-gifs.com/albums/animatedgif/Geld/geld_5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3200" y="5257800"/>
            <a:ext cx="93345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1295400" y="0"/>
            <a:ext cx="6477000" cy="9144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507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sz="4000" smtClean="0">
                <a:latin typeface="Algerian" pitchFamily="82" charset="0"/>
              </a:rPr>
              <a:t>Post CIS Implementation</a:t>
            </a:r>
          </a:p>
        </p:txBody>
      </p:sp>
      <p:pic>
        <p:nvPicPr>
          <p:cNvPr id="21508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1600200"/>
            <a:ext cx="8153400" cy="4876800"/>
          </a:xfrm>
          <a:noFill/>
        </p:spPr>
      </p:pic>
      <p:pic>
        <p:nvPicPr>
          <p:cNvPr id="21509" name="Picture 16" descr="D:\photos\for presentations\nurse_kari_entering_computer_lg_clr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2438400"/>
            <a:ext cx="12604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5" descr="Hospital_patient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" cy="97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2" name="Picture 5" descr="Hospital_patient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3886200" y="5334000"/>
            <a:ext cx="1143000" cy="97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3" name="Picture 23" descr="http://www.waent.org/images/doctor_surgery_md_clr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62200" y="1828800"/>
            <a:ext cx="21336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6" name="Picture 16" descr="D:\photos\for presentations\nurse_kari_entering_computer_lg_clr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1143000"/>
            <a:ext cx="9239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7" name="Picture 27" descr="http://www.free-animated-gifs.com/albums/animatedgif/Geld/geld_55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67600" y="1219200"/>
            <a:ext cx="93345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8" name="Picture 27" descr="http://www.free-animated-gifs.com/albums/animatedgif/Geld/geld_55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77000" y="5867400"/>
            <a:ext cx="93345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9" name="Picture 27" descr="http://www.free-animated-gifs.com/albums/animatedgif/Geld/geld_55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62200" y="1143000"/>
            <a:ext cx="93345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0" name="Picture 16" descr="D:\photos\for presentations\animated-gifs-computers-55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81800" y="4800600"/>
            <a:ext cx="1019175" cy="933450"/>
          </a:xfrm>
          <a:prstGeom prst="rect">
            <a:avLst/>
          </a:prstGeom>
          <a:noFill/>
        </p:spPr>
      </p:pic>
      <p:pic>
        <p:nvPicPr>
          <p:cNvPr id="21521" name="Picture 17" descr="D:\photos\for presentations\animated-gifs-computers-55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72200" y="914400"/>
            <a:ext cx="1019175" cy="933450"/>
          </a:xfrm>
          <a:prstGeom prst="rect">
            <a:avLst/>
          </a:prstGeom>
          <a:noFill/>
        </p:spPr>
      </p:pic>
      <p:pic>
        <p:nvPicPr>
          <p:cNvPr id="21522" name="Picture 18" descr="D:\photos\for presentations\animated-gifs-computers-55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95800" y="914400"/>
            <a:ext cx="1019175" cy="933450"/>
          </a:xfrm>
          <a:prstGeom prst="rect">
            <a:avLst/>
          </a:prstGeom>
          <a:noFill/>
        </p:spPr>
      </p:pic>
      <p:pic>
        <p:nvPicPr>
          <p:cNvPr id="19" name="Picture 25" descr="http://www.freesmileys.org/smileys/smiley-fc/stretcher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48000" y="3581400"/>
            <a:ext cx="1295400" cy="90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1" descr="http://www.brisbanenonprofit.com/Brisbane/media/brisMedia/Photos/Business%20People/computer-with-stethoscope_4434511.jpg"/>
          <p:cNvPicPr>
            <a:picLocks noChangeAspect="1" noChangeArrowheads="1"/>
          </p:cNvPicPr>
          <p:nvPr/>
        </p:nvPicPr>
        <p:blipFill>
          <a:blip r:embed="rId2" cstate="print">
            <a:lum bright="78000" contrast="-84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ed Rectangle 4"/>
          <p:cNvSpPr/>
          <p:nvPr/>
        </p:nvSpPr>
        <p:spPr>
          <a:xfrm>
            <a:off x="685800" y="228600"/>
            <a:ext cx="7924800" cy="7620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457200"/>
          </a:xfrm>
        </p:spPr>
        <p:txBody>
          <a:bodyPr/>
          <a:lstStyle/>
          <a:p>
            <a:pPr eaLnBrk="1" hangingPunct="1"/>
            <a:r>
              <a:rPr lang="en-US" sz="4000" b="1" u="sng" smtClean="0"/>
              <a:t/>
            </a:r>
            <a:br>
              <a:rPr lang="en-US" sz="4000" b="1" u="sng" smtClean="0"/>
            </a:br>
            <a:r>
              <a:rPr lang="en-US" sz="4000" smtClean="0">
                <a:latin typeface="Algerian" pitchFamily="82" charset="0"/>
              </a:rPr>
              <a:t>Study Design</a:t>
            </a:r>
            <a:r>
              <a:rPr lang="en-US" sz="4000" u="sng" smtClean="0">
                <a:latin typeface="Algerian" pitchFamily="82" charset="0"/>
              </a:rPr>
              <a:t/>
            </a:r>
            <a:br>
              <a:rPr lang="en-US" sz="4000" u="sng" smtClean="0">
                <a:latin typeface="Algerian" pitchFamily="82" charset="0"/>
              </a:rPr>
            </a:br>
            <a:endParaRPr lang="en-US" sz="4000" u="sng" smtClean="0">
              <a:latin typeface="Algerian" pitchFamily="82" charset="0"/>
            </a:endParaRPr>
          </a:p>
        </p:txBody>
      </p:sp>
      <p:sp>
        <p:nvSpPr>
          <p:cNvPr id="2253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5486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sz="2000" b="1" u="sng" smtClean="0"/>
          </a:p>
          <a:p>
            <a:pPr eaLnBrk="1" hangingPunct="1">
              <a:lnSpc>
                <a:spcPct val="80000"/>
              </a:lnSpc>
            </a:pPr>
            <a:r>
              <a:rPr lang="en-US" sz="2400" b="1" smtClean="0"/>
              <a:t>Type of study</a:t>
            </a:r>
            <a:r>
              <a:rPr lang="en-US" sz="2400" smtClean="0"/>
              <a:t>   ::  Analytical Study</a:t>
            </a:r>
          </a:p>
          <a:p>
            <a:pPr eaLnBrk="1" hangingPunct="1">
              <a:lnSpc>
                <a:spcPct val="80000"/>
              </a:lnSpc>
            </a:pPr>
            <a:endParaRPr lang="en-US" sz="2400" b="1" smtClean="0"/>
          </a:p>
          <a:p>
            <a:pPr eaLnBrk="1" hangingPunct="1">
              <a:lnSpc>
                <a:spcPct val="80000"/>
              </a:lnSpc>
            </a:pPr>
            <a:r>
              <a:rPr lang="en-US" sz="2400" b="1" smtClean="0"/>
              <a:t>Sampling technique</a:t>
            </a:r>
            <a:r>
              <a:rPr lang="en-US" sz="2400" smtClean="0"/>
              <a:t>  ::  Random Sampling</a:t>
            </a:r>
          </a:p>
          <a:p>
            <a:pPr eaLnBrk="1" hangingPunct="1">
              <a:lnSpc>
                <a:spcPct val="80000"/>
              </a:lnSpc>
            </a:pPr>
            <a:endParaRPr lang="en-US" sz="2400" b="1" smtClean="0"/>
          </a:p>
          <a:p>
            <a:pPr eaLnBrk="1" hangingPunct="1">
              <a:lnSpc>
                <a:spcPct val="80000"/>
              </a:lnSpc>
            </a:pPr>
            <a:r>
              <a:rPr lang="en-US" sz="2400" b="1" smtClean="0"/>
              <a:t>Population </a:t>
            </a:r>
            <a:r>
              <a:rPr lang="en-US" sz="2400" smtClean="0"/>
              <a:t>:: Nursing staff</a:t>
            </a:r>
          </a:p>
          <a:p>
            <a:pPr eaLnBrk="1" hangingPunct="1">
              <a:lnSpc>
                <a:spcPct val="80000"/>
              </a:lnSpc>
            </a:pPr>
            <a:endParaRPr lang="en-US" sz="2400" smtClean="0"/>
          </a:p>
          <a:p>
            <a:pPr eaLnBrk="1" hangingPunct="1">
              <a:lnSpc>
                <a:spcPct val="80000"/>
              </a:lnSpc>
            </a:pPr>
            <a:r>
              <a:rPr lang="en-US" sz="2400" b="1" smtClean="0"/>
              <a:t>Sample Size</a:t>
            </a:r>
            <a:r>
              <a:rPr lang="en-US" sz="2400" smtClean="0"/>
              <a:t>  ::  40 </a:t>
            </a:r>
          </a:p>
          <a:p>
            <a:pPr eaLnBrk="1" hangingPunct="1">
              <a:lnSpc>
                <a:spcPct val="80000"/>
              </a:lnSpc>
            </a:pPr>
            <a:endParaRPr lang="en-US" sz="2400" smtClean="0"/>
          </a:p>
          <a:p>
            <a:pPr eaLnBrk="1" hangingPunct="1">
              <a:lnSpc>
                <a:spcPct val="80000"/>
              </a:lnSpc>
            </a:pPr>
            <a:r>
              <a:rPr lang="en-US" sz="2400" b="1" smtClean="0"/>
              <a:t>Type of Data</a:t>
            </a:r>
            <a:r>
              <a:rPr lang="en-US" sz="2400" smtClean="0"/>
              <a:t> ::  Primary Data</a:t>
            </a:r>
          </a:p>
          <a:p>
            <a:pPr eaLnBrk="1" hangingPunct="1">
              <a:lnSpc>
                <a:spcPct val="80000"/>
              </a:lnSpc>
            </a:pPr>
            <a:endParaRPr lang="en-US" sz="2400" smtClean="0"/>
          </a:p>
          <a:p>
            <a:pPr eaLnBrk="1" hangingPunct="1">
              <a:lnSpc>
                <a:spcPct val="80000"/>
              </a:lnSpc>
            </a:pPr>
            <a:r>
              <a:rPr lang="en-US" sz="2400" b="1" smtClean="0"/>
              <a:t>Primary Data Collection technique</a:t>
            </a:r>
            <a:r>
              <a:rPr lang="en-US" sz="2400" smtClean="0"/>
              <a:t> ::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smtClean="0"/>
              <a:t>                Structured questionnaires</a:t>
            </a:r>
            <a:r>
              <a:rPr lang="en-US" sz="2000" smtClean="0"/>
              <a:t>.</a:t>
            </a:r>
          </a:p>
          <a:p>
            <a:pPr eaLnBrk="1" hangingPunct="1">
              <a:lnSpc>
                <a:spcPct val="80000"/>
              </a:lnSpc>
            </a:pPr>
            <a:endParaRPr lang="en-US" sz="2000" b="1" smtClean="0"/>
          </a:p>
        </p:txBody>
      </p:sp>
      <p:pic>
        <p:nvPicPr>
          <p:cNvPr id="22534" name="Picture 5" descr="http://i279.photobucket.com/albums/kk145/cyrillemi/continue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91500" y="5905500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1" descr="http://www.brisbanenonprofit.com/Brisbane/media/brisMedia/Photos/Business%20People/computer-with-stethoscope_4434511.jpg"/>
          <p:cNvPicPr>
            <a:picLocks noChangeAspect="1" noChangeArrowheads="1"/>
          </p:cNvPicPr>
          <p:nvPr/>
        </p:nvPicPr>
        <p:blipFill>
          <a:blip r:embed="rId2" cstate="print">
            <a:lum bright="78000" contrast="-84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8600"/>
            <a:ext cx="8229600" cy="6324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en-US" sz="2400" smtClean="0"/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sz="3600" b="1" smtClean="0"/>
              <a:t> </a:t>
            </a:r>
            <a:r>
              <a:rPr lang="en-US" sz="3600" smtClean="0">
                <a:latin typeface="Algerian" pitchFamily="82" charset="0"/>
              </a:rPr>
              <a:t>Variables used</a:t>
            </a:r>
            <a:r>
              <a:rPr lang="en-US" sz="3600" b="1" smtClean="0"/>
              <a:t>:</a:t>
            </a:r>
          </a:p>
          <a:p>
            <a:pPr eaLnBrk="1" hangingPunct="1">
              <a:lnSpc>
                <a:spcPct val="80000"/>
              </a:lnSpc>
            </a:pPr>
            <a:endParaRPr lang="en-US" sz="24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400" smtClean="0"/>
              <a:t>Communication  between staff and patient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4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400" smtClean="0"/>
              <a:t>Patient Care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endParaRPr lang="en-US" sz="24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400" smtClean="0"/>
              <a:t> Patient safety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endParaRPr lang="en-US" sz="24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400" smtClean="0"/>
              <a:t>Job satisfaction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endParaRPr lang="en-US" sz="24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400" smtClean="0"/>
              <a:t>Turn around time for documentation and patient care  processes.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4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400" smtClean="0"/>
              <a:t>Training on CPRS                                                                    </a:t>
            </a:r>
          </a:p>
          <a:p>
            <a:pPr>
              <a:buFontTx/>
              <a:buNone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685800" y="152400"/>
            <a:ext cx="7924800" cy="9144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57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smtClean="0">
                <a:latin typeface="Algerian" pitchFamily="82" charset="0"/>
              </a:rPr>
              <a:t>Methodology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762000" y="1905000"/>
            <a:ext cx="7467600" cy="6858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/>
              <a:t>Data collection through Questionnaires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762000" y="3505200"/>
            <a:ext cx="7543800" cy="6858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/>
              <a:t>Data ported in Microsoft Excel Format for further analysis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762000" y="5105400"/>
            <a:ext cx="7620000" cy="6858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/>
              <a:t>The questionnaires were analyzed using Likert scale.</a:t>
            </a:r>
          </a:p>
        </p:txBody>
      </p:sp>
      <p:sp>
        <p:nvSpPr>
          <p:cNvPr id="13" name="Down Arrow 12"/>
          <p:cNvSpPr/>
          <p:nvPr/>
        </p:nvSpPr>
        <p:spPr>
          <a:xfrm>
            <a:off x="4267200" y="2743200"/>
            <a:ext cx="228600" cy="685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Down Arrow 10"/>
          <p:cNvSpPr/>
          <p:nvPr/>
        </p:nvSpPr>
        <p:spPr>
          <a:xfrm>
            <a:off x="4267200" y="4343400"/>
            <a:ext cx="228600" cy="685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04800" y="228600"/>
            <a:ext cx="8382000" cy="9144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74638"/>
            <a:ext cx="8382000" cy="944562"/>
          </a:xfrm>
        </p:spPr>
        <p:txBody>
          <a:bodyPr/>
          <a:lstStyle/>
          <a:p>
            <a:pPr eaLnBrk="1" hangingPunct="1"/>
            <a:r>
              <a:rPr lang="en-US" sz="2800" smtClean="0">
                <a:latin typeface="Algerian" pitchFamily="82" charset="0"/>
              </a:rPr>
              <a:t>Communication between hospital staff and patients 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/>
        </p:nvGraphicFramePr>
        <p:xfrm>
          <a:off x="533400" y="1733550"/>
          <a:ext cx="7924800" cy="4819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/>
        </p:nvGraphicFramePr>
        <p:xfrm>
          <a:off x="990600" y="1752600"/>
          <a:ext cx="7162800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685800" y="152400"/>
            <a:ext cx="7924800" cy="8382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100"/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pPr eaLnBrk="1" hangingPunct="1"/>
            <a:r>
              <a:rPr lang="en-US" smtClean="0">
                <a:latin typeface="Algerian" pitchFamily="82" charset="0"/>
              </a:rPr>
              <a:t>Patient care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/>
        </p:nvGraphicFramePr>
        <p:xfrm>
          <a:off x="533400" y="1524000"/>
          <a:ext cx="78486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685800" y="152400"/>
            <a:ext cx="7924800" cy="8382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pPr eaLnBrk="1" hangingPunct="1"/>
            <a:r>
              <a:rPr lang="en-US" smtClean="0">
                <a:latin typeface="Algerian" pitchFamily="82" charset="0"/>
              </a:rPr>
              <a:t>Patient Safety</a:t>
            </a:r>
          </a:p>
        </p:txBody>
      </p:sp>
      <p:graphicFrame>
        <p:nvGraphicFramePr>
          <p:cNvPr id="4" name="Chart 3"/>
          <p:cNvGraphicFramePr/>
          <p:nvPr/>
        </p:nvGraphicFramePr>
        <p:xfrm>
          <a:off x="457200" y="1371600"/>
          <a:ext cx="8153400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2133600"/>
            <a:ext cx="8153400" cy="2286000"/>
          </a:xfrm>
          <a:solidFill>
            <a:schemeClr val="accent6">
              <a:lumMod val="40000"/>
              <a:lumOff val="60000"/>
            </a:schemeClr>
          </a:solidFill>
          <a:ln>
            <a:solidFill>
              <a:srgbClr val="7030A0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  <a:reflection blurRad="6350" stA="50000" endA="300" endPos="55000" dir="5400000" sy="-100000" algn="bl" rotWithShape="0"/>
          </a:effectLst>
          <a:scene3d>
            <a:camera prst="perspectiveAbove"/>
            <a:lightRig rig="threePt" dir="t"/>
          </a:scene3d>
          <a:sp3d>
            <a:bevelT w="114300" prst="artDeco"/>
          </a:sp3d>
        </p:spPr>
        <p:txBody>
          <a:bodyPr>
            <a:noAutofit/>
          </a:bodyPr>
          <a:lstStyle/>
          <a:p>
            <a:pPr>
              <a:defRPr/>
            </a:pPr>
            <a:r>
              <a:rPr lang="en-US" sz="7200" b="1" u="sng" dirty="0" smtClean="0">
                <a:solidFill>
                  <a:srgbClr val="7030A0"/>
                </a:solidFill>
                <a:latin typeface="Algerian" pitchFamily="82" charset="0"/>
              </a:rPr>
              <a:t>INTRODUCTION</a:t>
            </a:r>
            <a:endParaRPr lang="en-US" sz="7200" b="1" u="sng" dirty="0">
              <a:solidFill>
                <a:srgbClr val="7030A0"/>
              </a:solidFill>
              <a:latin typeface="Algerian" pitchFamily="82" charset="0"/>
            </a:endParaRPr>
          </a:p>
        </p:txBody>
      </p:sp>
      <p:sp>
        <p:nvSpPr>
          <p:cNvPr id="10243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CC0423C-A7BA-49A5-97A0-6BB1C0ADA3F5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685800" y="228600"/>
            <a:ext cx="7924800" cy="7620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pPr eaLnBrk="1" hangingPunct="1"/>
            <a:r>
              <a:rPr lang="en-US" smtClean="0">
                <a:latin typeface="Algerian" pitchFamily="82" charset="0"/>
              </a:rPr>
              <a:t>Job satisfaction</a:t>
            </a:r>
          </a:p>
        </p:txBody>
      </p:sp>
      <p:graphicFrame>
        <p:nvGraphicFramePr>
          <p:cNvPr id="4" name="Chart 3"/>
          <p:cNvGraphicFramePr/>
          <p:nvPr/>
        </p:nvGraphicFramePr>
        <p:xfrm>
          <a:off x="609600" y="1295400"/>
          <a:ext cx="8077200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685800" y="152400"/>
            <a:ext cx="8153400" cy="9906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74638"/>
            <a:ext cx="8077200" cy="86836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3200" smtClean="0">
                <a:latin typeface="Algerian" pitchFamily="82" charset="0"/>
              </a:rPr>
              <a:t>Turn around time for patient care  processes</a:t>
            </a:r>
            <a:r>
              <a:rPr lang="en-US" sz="3200" b="1" smtClean="0">
                <a:latin typeface="Algerian" pitchFamily="82" charset="0"/>
              </a:rPr>
              <a:t>                                                                    </a:t>
            </a:r>
          </a:p>
        </p:txBody>
      </p:sp>
      <p:graphicFrame>
        <p:nvGraphicFramePr>
          <p:cNvPr id="4" name="Chart 3"/>
          <p:cNvGraphicFramePr/>
          <p:nvPr/>
        </p:nvGraphicFramePr>
        <p:xfrm>
          <a:off x="457200" y="1600200"/>
          <a:ext cx="81534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11" descr="http://www.brisbanenonprofit.com/Brisbane/media/brisMedia/Photos/Business%20People/computer-with-stethoscope_4434511.jpg"/>
          <p:cNvPicPr>
            <a:picLocks noChangeAspect="1" noChangeArrowheads="1"/>
          </p:cNvPicPr>
          <p:nvPr/>
        </p:nvPicPr>
        <p:blipFill>
          <a:blip r:embed="rId2" cstate="print">
            <a:lum bright="78000" contrast="-84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ed Rectangle 4"/>
          <p:cNvSpPr/>
          <p:nvPr/>
        </p:nvSpPr>
        <p:spPr>
          <a:xfrm>
            <a:off x="685800" y="152400"/>
            <a:ext cx="7924800" cy="11430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72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>
                <a:latin typeface="Algerian" pitchFamily="82" charset="0"/>
              </a:rPr>
              <a:t>Training on CPRS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667000" y="2819400"/>
            <a:ext cx="1371600" cy="6096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72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   </a:t>
            </a:r>
          </a:p>
          <a:p>
            <a:pPr eaLnBrk="1" hangingPunct="1">
              <a:buFontTx/>
              <a:buNone/>
            </a:pPr>
            <a:endParaRPr lang="en-US" smtClean="0"/>
          </a:p>
          <a:p>
            <a:pPr algn="just" eaLnBrk="1" hangingPunct="1">
              <a:buFontTx/>
              <a:buNone/>
            </a:pPr>
            <a:r>
              <a:rPr lang="en-US" sz="3600" smtClean="0"/>
              <a:t>   Approx. 100% of the nurses found that there is a need for more training and an on job training would be helpful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1524000"/>
            <a:ext cx="7696200" cy="2895600"/>
          </a:xfrm>
          <a:solidFill>
            <a:schemeClr val="accent6">
              <a:lumMod val="40000"/>
              <a:lumOff val="60000"/>
            </a:schemeClr>
          </a:solidFill>
          <a:ln>
            <a:solidFill>
              <a:srgbClr val="7030A0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  <a:reflection blurRad="6350" stA="50000" endA="300" endPos="55000" dir="5400000" sy="-100000" algn="bl" rotWithShape="0"/>
          </a:effectLst>
          <a:scene3d>
            <a:camera prst="perspectiveAbove"/>
            <a:lightRig rig="threePt" dir="t"/>
          </a:scene3d>
          <a:sp3d>
            <a:bevelT w="114300" prst="artDeco"/>
          </a:sp3d>
        </p:spPr>
        <p:txBody>
          <a:bodyPr>
            <a:noAutofit/>
          </a:bodyPr>
          <a:lstStyle/>
          <a:p>
            <a:pPr>
              <a:defRPr/>
            </a:pPr>
            <a:r>
              <a:rPr lang="en-US" sz="7200" u="sng" dirty="0" smtClean="0">
                <a:solidFill>
                  <a:srgbClr val="7030A0"/>
                </a:solidFill>
                <a:latin typeface="Algerian" pitchFamily="82" charset="0"/>
              </a:rPr>
              <a:t>IMPLEMENATION</a:t>
            </a:r>
            <a:endParaRPr lang="en-US" sz="7200" u="sng" dirty="0">
              <a:solidFill>
                <a:srgbClr val="7030A0"/>
              </a:solidFill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14400"/>
            <a:ext cx="8686800" cy="5715000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endParaRPr lang="en-US" sz="2400" b="1" smtClean="0"/>
          </a:p>
          <a:p>
            <a:pPr eaLnBrk="1" hangingPunct="1">
              <a:buFont typeface="Wingdings" pitchFamily="2" charset="2"/>
              <a:buChar char="Ø"/>
            </a:pPr>
            <a:endParaRPr lang="en-US" b="1" smtClean="0"/>
          </a:p>
          <a:p>
            <a:pPr eaLnBrk="1" hangingPunct="1">
              <a:buFont typeface="Wingdings" pitchFamily="2" charset="2"/>
              <a:buChar char="Ø"/>
            </a:pPr>
            <a:endParaRPr lang="en-US" b="1" smtClean="0"/>
          </a:p>
          <a:p>
            <a:pPr eaLnBrk="1" hangingPunct="1">
              <a:buFont typeface="Wingdings" pitchFamily="2" charset="2"/>
              <a:buChar char="Ø"/>
            </a:pPr>
            <a:endParaRPr lang="en-US" b="1" smtClean="0"/>
          </a:p>
          <a:p>
            <a:pPr eaLnBrk="1" hangingPunct="1"/>
            <a:endParaRPr lang="en-US" sz="2800" b="1" smtClean="0"/>
          </a:p>
          <a:p>
            <a:pPr algn="just" eaLnBrk="1" hangingPunct="1">
              <a:buFontTx/>
              <a:buNone/>
            </a:pPr>
            <a:endParaRPr lang="en-US" sz="2400" b="1" smtClean="0"/>
          </a:p>
          <a:p>
            <a:pPr algn="just" eaLnBrk="1" hangingPunct="1"/>
            <a:endParaRPr lang="en-US" sz="2400" b="1" smtClean="0"/>
          </a:p>
        </p:txBody>
      </p:sp>
      <p:graphicFrame>
        <p:nvGraphicFramePr>
          <p:cNvPr id="8" name="Diagram 7"/>
          <p:cNvGraphicFramePr/>
          <p:nvPr/>
        </p:nvGraphicFramePr>
        <p:xfrm>
          <a:off x="457200" y="990600"/>
          <a:ext cx="82296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ounded Rectangle 5"/>
          <p:cNvSpPr/>
          <p:nvPr/>
        </p:nvSpPr>
        <p:spPr>
          <a:xfrm>
            <a:off x="685800" y="152400"/>
            <a:ext cx="7924800" cy="5334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chemeClr val="tx1"/>
                </a:solidFill>
                <a:latin typeface="Algerian" pitchFamily="82" charset="0"/>
              </a:rPr>
              <a:t>ASPECTS OF IMPLEMENTATION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>
            <a:off x="685800" y="152400"/>
            <a:ext cx="7924800" cy="5334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381000"/>
          </a:xfrm>
        </p:spPr>
        <p:txBody>
          <a:bodyPr/>
          <a:lstStyle/>
          <a:p>
            <a:pPr eaLnBrk="1" hangingPunct="1"/>
            <a:r>
              <a:rPr lang="en-US" sz="2800" b="1" smtClean="0">
                <a:latin typeface="Algerian" pitchFamily="82" charset="0"/>
              </a:rPr>
              <a:t>PRE CIS IMPLEMENTATION WORKFLOW --OPD</a:t>
            </a:r>
          </a:p>
        </p:txBody>
      </p:sp>
      <p:pic>
        <p:nvPicPr>
          <p:cNvPr id="3379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066800"/>
            <a:ext cx="815340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il_fi" descr="Hospital_patien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3886200" y="685800"/>
            <a:ext cx="990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8" name="Picture 5" descr="ANd9GcRwY6q8kdeK85eBs8i55XFL51nczFVa1fju1B6BKqbyheQWH-8Rt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9400" y="8382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0" name="Picture 9" descr="http://www.gifs-paradise.com/animated_gifs/doctors/animated-gifs-doctors-08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" y="3810000"/>
            <a:ext cx="82232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1" name="Picture 11" descr="medical_report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" y="2438400"/>
            <a:ext cx="950913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2" name="Picture 14" descr="ANd9GcQu7jXn-PWPU-x5dmnRqTQ8d8of4M4QUr086TZKaGTZJkYcEN8uQA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91400" y="5334000"/>
            <a:ext cx="128905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3" name="il_fi" descr="Hospital_patien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685800"/>
            <a:ext cx="990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7" name="Picture 18" descr="http://www.free-animated-gifs.com/albums/animatedgif/Geld/geld_56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153400" y="2286000"/>
            <a:ext cx="990600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5" descr="http://d.wapday.com/animation/ccontennt/9635-f/doctor_patient_mri_wo_wapday-com.gif?__sid=ggl103O684I9C3G03150V703WGC&amp;lang=en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52600" y="5410200"/>
            <a:ext cx="120015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il_fi" descr="cartoon_chiro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638800" y="5638800"/>
            <a:ext cx="808231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16" name="Picture 24" descr="D:\photos\for presentations\nurse_animated.gif"/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191000" y="5715000"/>
            <a:ext cx="914400" cy="914400"/>
          </a:xfrm>
          <a:prstGeom prst="rect">
            <a:avLst/>
          </a:prstGeom>
          <a:noFill/>
        </p:spPr>
      </p:pic>
      <p:pic>
        <p:nvPicPr>
          <p:cNvPr id="33817" name="Picture 25" descr="D:\photos\for presentations\pharmacist_white.gif"/>
          <p:cNvPicPr>
            <a:picLocks noChangeAspect="1" noChangeArrowheads="1" noCrop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133600" y="762000"/>
            <a:ext cx="952500" cy="1190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533400" y="152400"/>
            <a:ext cx="7924800" cy="5334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334962"/>
          </a:xfrm>
        </p:spPr>
        <p:txBody>
          <a:bodyPr/>
          <a:lstStyle/>
          <a:p>
            <a:pPr eaLnBrk="1" hangingPunct="1"/>
            <a:r>
              <a:rPr lang="en-US" smtClean="0">
                <a:latin typeface="Algerian" pitchFamily="82" charset="0"/>
              </a:rPr>
              <a:t>Post CIS Implementation</a:t>
            </a:r>
          </a:p>
        </p:txBody>
      </p:sp>
      <p:pic>
        <p:nvPicPr>
          <p:cNvPr id="34820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66800" y="1524000"/>
            <a:ext cx="6553200" cy="4038600"/>
          </a:xfrm>
          <a:noFill/>
        </p:spPr>
      </p:pic>
      <p:pic>
        <p:nvPicPr>
          <p:cNvPr id="34821" name="il_fi" descr="Hospital_patien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685800"/>
            <a:ext cx="1116013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3" name="Picture 9" descr="http://www.gifs-paradise.com/animated_gifs/doctors/animated-gifs-doctors-08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" y="4191000"/>
            <a:ext cx="82232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4" name="Picture 11" descr="ANd9GcRNzhIh9v619wpyL4VBASzajpXLo_LTzhD49K7xRaSE_TESPnI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" y="2133600"/>
            <a:ext cx="1295400" cy="88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6" name="Picture 16" descr="D:\photos\for presentations\nurse_kari_entering_computer_lg_clr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24600" y="1219200"/>
            <a:ext cx="123825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30" name="il_fi" descr="Hospital_patien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3276600" y="685800"/>
            <a:ext cx="1066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31" name="Picture 16" descr="http://www.free-animated-gifs.com/albums/animatedgif/Geld/geld_56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15200" y="2514600"/>
            <a:ext cx="1219200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36" name="Picture 20" descr="D:\photos\for presentations\animated-gifs-computers-55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934006" y="4800600"/>
            <a:ext cx="1247969" cy="1143000"/>
          </a:xfrm>
          <a:prstGeom prst="rect">
            <a:avLst/>
          </a:prstGeom>
          <a:noFill/>
        </p:spPr>
      </p:pic>
      <p:pic>
        <p:nvPicPr>
          <p:cNvPr id="34841" name="Picture 25" descr="http://d.wapday.com/animation/ccontennt/9635-f/doctor_patient_mri_wo_wapday-com.gif?__sid=ggl103O684I9C3G03150V703WGC&amp;lang=en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52600" y="5410200"/>
            <a:ext cx="120015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43" name="il_fi" descr="cartoon_chiro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029200" y="5562600"/>
            <a:ext cx="808231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44" name="il_fi" descr="cyber_doctor_on_compu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352800" y="5562600"/>
            <a:ext cx="7620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45" name="il_fi" descr="cyber_doctor_on_compu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905000" y="838200"/>
            <a:ext cx="1143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11" descr="http://www.brisbanenonprofit.com/Brisbane/media/brisMedia/Photos/Business%20People/computer-with-stethoscope_4434511.jpg"/>
          <p:cNvPicPr>
            <a:picLocks noChangeAspect="1" noChangeArrowheads="1"/>
          </p:cNvPicPr>
          <p:nvPr/>
        </p:nvPicPr>
        <p:blipFill>
          <a:blip r:embed="rId2" cstate="print">
            <a:lum bright="78000" contrast="-84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ed Rectangle 4"/>
          <p:cNvSpPr/>
          <p:nvPr/>
        </p:nvSpPr>
        <p:spPr>
          <a:xfrm>
            <a:off x="685800" y="152400"/>
            <a:ext cx="7924800" cy="5334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533400"/>
          </a:xfrm>
        </p:spPr>
        <p:txBody>
          <a:bodyPr/>
          <a:lstStyle/>
          <a:p>
            <a:pPr eaLnBrk="1" hangingPunct="1"/>
            <a:r>
              <a:rPr lang="en-US" sz="4000" b="1" u="sng" smtClean="0"/>
              <a:t/>
            </a:r>
            <a:br>
              <a:rPr lang="en-US" sz="4000" b="1" u="sng" smtClean="0"/>
            </a:br>
            <a:r>
              <a:rPr lang="en-US" smtClean="0">
                <a:latin typeface="Algerian" pitchFamily="82" charset="0"/>
              </a:rPr>
              <a:t>Study Design</a:t>
            </a:r>
            <a:r>
              <a:rPr lang="en-US" sz="4000" u="sng" smtClean="0"/>
              <a:t/>
            </a:r>
            <a:br>
              <a:rPr lang="en-US" sz="4000" u="sng" smtClean="0"/>
            </a:br>
            <a:endParaRPr lang="en-US" sz="4000" u="sng" smtClean="0"/>
          </a:p>
        </p:txBody>
      </p:sp>
      <p:sp>
        <p:nvSpPr>
          <p:cNvPr id="358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sz="2000" b="1" u="sng" smtClean="0"/>
          </a:p>
          <a:p>
            <a:pPr eaLnBrk="1" hangingPunct="1">
              <a:lnSpc>
                <a:spcPct val="80000"/>
              </a:lnSpc>
            </a:pPr>
            <a:endParaRPr lang="en-US" sz="2400" b="1" smtClean="0"/>
          </a:p>
          <a:p>
            <a:pPr eaLnBrk="1" hangingPunct="1">
              <a:lnSpc>
                <a:spcPct val="80000"/>
              </a:lnSpc>
            </a:pPr>
            <a:r>
              <a:rPr lang="en-US" sz="2400" b="1" smtClean="0"/>
              <a:t>Type of study</a:t>
            </a:r>
            <a:r>
              <a:rPr lang="en-US" sz="2400" smtClean="0"/>
              <a:t>   ::  Analytical Study</a:t>
            </a:r>
          </a:p>
          <a:p>
            <a:pPr eaLnBrk="1" hangingPunct="1">
              <a:lnSpc>
                <a:spcPct val="80000"/>
              </a:lnSpc>
            </a:pPr>
            <a:endParaRPr lang="en-US" sz="2400" b="1" smtClean="0"/>
          </a:p>
          <a:p>
            <a:pPr eaLnBrk="1" hangingPunct="1">
              <a:lnSpc>
                <a:spcPct val="80000"/>
              </a:lnSpc>
            </a:pPr>
            <a:r>
              <a:rPr lang="en-US" sz="2400" b="1" smtClean="0"/>
              <a:t>Sampling technique</a:t>
            </a:r>
            <a:r>
              <a:rPr lang="en-US" sz="2400" smtClean="0"/>
              <a:t>  ::  Random Sampling</a:t>
            </a:r>
          </a:p>
          <a:p>
            <a:pPr eaLnBrk="1" hangingPunct="1">
              <a:lnSpc>
                <a:spcPct val="80000"/>
              </a:lnSpc>
            </a:pPr>
            <a:endParaRPr lang="en-US" sz="2400" b="1" smtClean="0"/>
          </a:p>
          <a:p>
            <a:pPr eaLnBrk="1" hangingPunct="1">
              <a:lnSpc>
                <a:spcPct val="80000"/>
              </a:lnSpc>
            </a:pPr>
            <a:r>
              <a:rPr lang="en-US" sz="2400" b="1" smtClean="0"/>
              <a:t>Population </a:t>
            </a:r>
            <a:r>
              <a:rPr lang="en-US" sz="2400" smtClean="0"/>
              <a:t>:: Doctors/ consultants</a:t>
            </a:r>
          </a:p>
          <a:p>
            <a:pPr eaLnBrk="1" hangingPunct="1">
              <a:lnSpc>
                <a:spcPct val="80000"/>
              </a:lnSpc>
            </a:pPr>
            <a:endParaRPr lang="en-US" sz="2400" smtClean="0"/>
          </a:p>
          <a:p>
            <a:pPr eaLnBrk="1" hangingPunct="1">
              <a:lnSpc>
                <a:spcPct val="80000"/>
              </a:lnSpc>
            </a:pPr>
            <a:r>
              <a:rPr lang="en-US" sz="2400" b="1" smtClean="0"/>
              <a:t>Sample Size</a:t>
            </a:r>
            <a:r>
              <a:rPr lang="en-US" sz="2400" smtClean="0"/>
              <a:t>  ::  30 </a:t>
            </a:r>
          </a:p>
          <a:p>
            <a:pPr eaLnBrk="1" hangingPunct="1">
              <a:lnSpc>
                <a:spcPct val="80000"/>
              </a:lnSpc>
            </a:pPr>
            <a:endParaRPr lang="en-US" sz="2400" smtClean="0"/>
          </a:p>
          <a:p>
            <a:pPr eaLnBrk="1" hangingPunct="1">
              <a:lnSpc>
                <a:spcPct val="80000"/>
              </a:lnSpc>
            </a:pPr>
            <a:r>
              <a:rPr lang="en-US" sz="2400" b="1" smtClean="0"/>
              <a:t>Type of Data</a:t>
            </a:r>
            <a:r>
              <a:rPr lang="en-US" sz="2400" smtClean="0"/>
              <a:t> ::  Primary Data</a:t>
            </a:r>
          </a:p>
          <a:p>
            <a:pPr eaLnBrk="1" hangingPunct="1">
              <a:lnSpc>
                <a:spcPct val="80000"/>
              </a:lnSpc>
            </a:pPr>
            <a:endParaRPr lang="en-US" sz="2400" smtClean="0"/>
          </a:p>
          <a:p>
            <a:pPr eaLnBrk="1" hangingPunct="1">
              <a:lnSpc>
                <a:spcPct val="80000"/>
              </a:lnSpc>
            </a:pPr>
            <a:r>
              <a:rPr lang="en-US" sz="2400" b="1" smtClean="0"/>
              <a:t>Primary Data Collection technique</a:t>
            </a:r>
            <a:r>
              <a:rPr lang="en-US" sz="2400" smtClean="0"/>
              <a:t> ::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smtClean="0"/>
              <a:t>    Through Discussions and Structured questionnaires</a:t>
            </a:r>
            <a:r>
              <a:rPr lang="en-US" sz="2000" smtClean="0"/>
              <a:t>.</a:t>
            </a:r>
          </a:p>
          <a:p>
            <a:pPr eaLnBrk="1" hangingPunct="1">
              <a:lnSpc>
                <a:spcPct val="80000"/>
              </a:lnSpc>
            </a:pPr>
            <a:endParaRPr lang="en-US" sz="2000" b="1" smtClean="0"/>
          </a:p>
        </p:txBody>
      </p:sp>
      <p:pic>
        <p:nvPicPr>
          <p:cNvPr id="35846" name="Picture 5" descr="http://i279.photobucket.com/albums/kk145/cyrillemi/continue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91500" y="5905500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11" descr="http://www.brisbanenonprofit.com/Brisbane/media/brisMedia/Photos/Business%20People/computer-with-stethoscope_4434511.jpg"/>
          <p:cNvPicPr>
            <a:picLocks noChangeAspect="1" noChangeArrowheads="1"/>
          </p:cNvPicPr>
          <p:nvPr/>
        </p:nvPicPr>
        <p:blipFill>
          <a:blip r:embed="rId2" cstate="print">
            <a:lum bright="78000" contrast="-84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endParaRPr lang="en-US" sz="2800" smtClean="0"/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sz="3600" b="1" smtClean="0">
                <a:latin typeface="Algerian" pitchFamily="82" charset="0"/>
              </a:rPr>
              <a:t>    Variables</a:t>
            </a:r>
          </a:p>
          <a:p>
            <a:pPr eaLnBrk="1" hangingPunct="1">
              <a:lnSpc>
                <a:spcPct val="80000"/>
              </a:lnSpc>
            </a:pPr>
            <a:endParaRPr lang="en-US" sz="24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400" smtClean="0"/>
              <a:t>Communication  between staff and patient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4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400" smtClean="0"/>
              <a:t>Patient Care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endParaRPr lang="en-US" sz="24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400" smtClean="0"/>
              <a:t> Patient safety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endParaRPr lang="en-US" sz="24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400" smtClean="0"/>
              <a:t>Job satisfaction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endParaRPr lang="en-US" sz="24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400" smtClean="0"/>
              <a:t>Turn around time for documentation and patient care  processes.                                                                   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endParaRPr lang="en-US" sz="24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endParaRPr lang="en-US" sz="24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endParaRPr lang="en-US" sz="2400" smtClean="0"/>
          </a:p>
          <a:p>
            <a:pPr>
              <a:buFontTx/>
              <a:buNone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685800" y="228600"/>
            <a:ext cx="7924800" cy="6858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7891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en-US" smtClean="0">
                <a:latin typeface="Algerian" pitchFamily="82" charset="0"/>
              </a:rPr>
              <a:t>Methodology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600200" y="1752600"/>
            <a:ext cx="6172200" cy="6096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/>
              <a:t>Data collection through Questionnaires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447800" y="3352800"/>
            <a:ext cx="6096000" cy="6858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/>
              <a:t>Data ported in Microsoft Excel Format for further analysis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676400" y="5029200"/>
            <a:ext cx="6096000" cy="6858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/>
              <a:t>The questionnaires were analyzed using Likert scale.</a:t>
            </a:r>
          </a:p>
        </p:txBody>
      </p:sp>
      <p:sp>
        <p:nvSpPr>
          <p:cNvPr id="13" name="Down Arrow 12"/>
          <p:cNvSpPr/>
          <p:nvPr/>
        </p:nvSpPr>
        <p:spPr>
          <a:xfrm>
            <a:off x="4419600" y="2514600"/>
            <a:ext cx="46038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Down Arrow 13"/>
          <p:cNvSpPr/>
          <p:nvPr/>
        </p:nvSpPr>
        <p:spPr>
          <a:xfrm>
            <a:off x="4419600" y="4267200"/>
            <a:ext cx="46038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04800" y="152400"/>
            <a:ext cx="8610600" cy="12192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274638"/>
            <a:ext cx="7848600" cy="944562"/>
          </a:xfrm>
        </p:spPr>
        <p:txBody>
          <a:bodyPr/>
          <a:lstStyle/>
          <a:p>
            <a:pPr eaLnBrk="1" hangingPunct="1"/>
            <a:r>
              <a:rPr lang="en-US" sz="3600" smtClean="0">
                <a:solidFill>
                  <a:schemeClr val="tx1"/>
                </a:solidFill>
                <a:latin typeface="Algerian" pitchFamily="82" charset="0"/>
              </a:rPr>
              <a:t>Rajiv Gandhi Cancer Institute &amp; Research Centre</a:t>
            </a:r>
          </a:p>
        </p:txBody>
      </p:sp>
      <p:graphicFrame>
        <p:nvGraphicFramePr>
          <p:cNvPr id="6" name="Diagram 5"/>
          <p:cNvGraphicFramePr/>
          <p:nvPr/>
        </p:nvGraphicFramePr>
        <p:xfrm>
          <a:off x="381000" y="1752600"/>
          <a:ext cx="82296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269" name="il_fi" descr="Rgcr"/>
          <p:cNvPicPr>
            <a:picLocks noChangeAspect="1" noChangeArrowheads="1"/>
          </p:cNvPicPr>
          <p:nvPr/>
        </p:nvPicPr>
        <p:blipFill>
          <a:blip r:embed="rId7" cstate="print">
            <a:lum bright="-8000" contrast="-6000"/>
          </a:blip>
          <a:srcRect/>
          <a:stretch>
            <a:fillRect/>
          </a:stretch>
        </p:blipFill>
        <p:spPr bwMode="auto">
          <a:xfrm>
            <a:off x="381000" y="685800"/>
            <a:ext cx="152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52400" y="152400"/>
            <a:ext cx="8763000" cy="10668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8915" name="Rectangle 4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915400" cy="1066800"/>
          </a:xfrm>
        </p:spPr>
        <p:txBody>
          <a:bodyPr/>
          <a:lstStyle/>
          <a:p>
            <a:r>
              <a:rPr lang="en-US" sz="2800" smtClean="0">
                <a:latin typeface="Algerian" pitchFamily="82" charset="0"/>
              </a:rPr>
              <a:t>Communication between hospital staff and patients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685800" y="228600"/>
            <a:ext cx="7924800" cy="8382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9939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eaLnBrk="1" hangingPunct="1"/>
            <a:r>
              <a:rPr lang="en-US" smtClean="0">
                <a:latin typeface="Algerian" pitchFamily="82" charset="0"/>
              </a:rPr>
              <a:t>Patient care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219200"/>
          <a:ext cx="8229600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685800" y="152400"/>
            <a:ext cx="7924800" cy="9144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0963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eaLnBrk="1" hangingPunct="1"/>
            <a:r>
              <a:rPr lang="en-US" smtClean="0">
                <a:latin typeface="Algerian" pitchFamily="82" charset="0"/>
              </a:rPr>
              <a:t>Patient safety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371600"/>
          <a:ext cx="82296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685800" y="152400"/>
            <a:ext cx="7924800" cy="9144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1987" name="Rectangle 43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eaLnBrk="1" hangingPunct="1"/>
            <a:r>
              <a:rPr lang="en-US" smtClean="0">
                <a:latin typeface="Algerian" pitchFamily="82" charset="0"/>
              </a:rPr>
              <a:t>Job satisfaction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295400"/>
          <a:ext cx="82296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52400" y="152400"/>
            <a:ext cx="8839200" cy="9906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3011" name="Rectangle 4"/>
          <p:cNvSpPr>
            <a:spLocks noGrp="1" noChangeArrowheads="1"/>
          </p:cNvSpPr>
          <p:nvPr>
            <p:ph type="title"/>
          </p:nvPr>
        </p:nvSpPr>
        <p:spPr>
          <a:xfrm>
            <a:off x="152400" y="274638"/>
            <a:ext cx="8991600" cy="868362"/>
          </a:xfrm>
        </p:spPr>
        <p:txBody>
          <a:bodyPr/>
          <a:lstStyle/>
          <a:p>
            <a:pPr eaLnBrk="1" hangingPunct="1"/>
            <a:r>
              <a:rPr lang="en-US" sz="2400" smtClean="0">
                <a:latin typeface="Algerian" pitchFamily="82" charset="0"/>
              </a:rPr>
              <a:t>Turn around time for documentation and patient care  processes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371600"/>
          <a:ext cx="8229600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1981200"/>
            <a:ext cx="8382000" cy="2438400"/>
          </a:xfrm>
          <a:solidFill>
            <a:schemeClr val="accent6">
              <a:lumMod val="40000"/>
              <a:lumOff val="60000"/>
            </a:schemeClr>
          </a:solidFill>
          <a:ln>
            <a:solidFill>
              <a:srgbClr val="7030A0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  <a:reflection blurRad="6350" stA="50000" endA="300" endPos="55000" dir="5400000" sy="-100000" algn="bl" rotWithShape="0"/>
          </a:effectLst>
          <a:scene3d>
            <a:camera prst="perspectiveAbove"/>
            <a:lightRig rig="threePt" dir="t"/>
          </a:scene3d>
          <a:sp3d>
            <a:bevelT w="114300" prst="artDeco"/>
          </a:sp3d>
        </p:spPr>
        <p:txBody>
          <a:bodyPr>
            <a:noAutofit/>
          </a:bodyPr>
          <a:lstStyle/>
          <a:p>
            <a:pPr>
              <a:defRPr/>
            </a:pPr>
            <a:r>
              <a:rPr lang="en-US" sz="8000" u="sng" dirty="0" smtClean="0">
                <a:solidFill>
                  <a:srgbClr val="7030A0"/>
                </a:solidFill>
                <a:latin typeface="Algerian" pitchFamily="82" charset="0"/>
              </a:rPr>
              <a:t>CIS ADOPTION</a:t>
            </a:r>
            <a:endParaRPr lang="en-US" sz="8000" u="sng" dirty="0">
              <a:solidFill>
                <a:srgbClr val="7030A0"/>
              </a:solidFill>
              <a:latin typeface="Algerian" pitchFamily="82" charset="0"/>
            </a:endParaRPr>
          </a:p>
        </p:txBody>
      </p:sp>
      <p:sp>
        <p:nvSpPr>
          <p:cNvPr id="44035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E13313E-50EA-45BF-AFBA-FC9B2A4B343A}" type="slidenum">
              <a:rPr lang="en-US" smtClean="0"/>
              <a:pPr/>
              <a:t>35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11" descr="http://www.brisbanenonprofit.com/Brisbane/media/brisMedia/Photos/Business%20People/computer-with-stethoscope_4434511.jpg"/>
          <p:cNvPicPr>
            <a:picLocks noChangeAspect="1" noChangeArrowheads="1"/>
          </p:cNvPicPr>
          <p:nvPr/>
        </p:nvPicPr>
        <p:blipFill>
          <a:blip r:embed="rId2" cstate="print">
            <a:lum bright="78000" contrast="-84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ed Rectangle 4"/>
          <p:cNvSpPr/>
          <p:nvPr/>
        </p:nvSpPr>
        <p:spPr>
          <a:xfrm>
            <a:off x="685800" y="152400"/>
            <a:ext cx="7924800" cy="9144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5060" name="Title 1"/>
          <p:cNvSpPr>
            <a:spLocks noGrp="1"/>
          </p:cNvSpPr>
          <p:nvPr>
            <p:ph type="title" idx="4294967295"/>
          </p:nvPr>
        </p:nvSpPr>
        <p:spPr>
          <a:xfrm>
            <a:off x="457200" y="228600"/>
            <a:ext cx="8229600" cy="762000"/>
          </a:xfrm>
        </p:spPr>
        <p:txBody>
          <a:bodyPr/>
          <a:lstStyle/>
          <a:p>
            <a:pPr eaLnBrk="1" hangingPunct="1"/>
            <a:r>
              <a:rPr lang="en-US" smtClean="0">
                <a:latin typeface="Algerian" pitchFamily="82" charset="0"/>
              </a:rPr>
              <a:t>ADOPTION</a:t>
            </a:r>
          </a:p>
        </p:txBody>
      </p:sp>
      <p:sp>
        <p:nvSpPr>
          <p:cNvPr id="45061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algn="just" eaLnBrk="1" hangingPunct="1">
              <a:buFontTx/>
              <a:buNone/>
            </a:pPr>
            <a:r>
              <a:rPr lang="en-US" sz="2000" b="1" smtClean="0"/>
              <a:t>    The </a:t>
            </a:r>
            <a:r>
              <a:rPr lang="en-US" sz="2400" b="1" smtClean="0"/>
              <a:t>adoption concentrates on the challenge of getting clinicians to use electronic applications and information networks:</a:t>
            </a:r>
          </a:p>
          <a:p>
            <a:pPr algn="just" eaLnBrk="1" hangingPunct="1"/>
            <a:endParaRPr lang="en-US" sz="2400" b="1" smtClean="0"/>
          </a:p>
          <a:p>
            <a:pPr algn="just" eaLnBrk="1" hangingPunct="1">
              <a:buFont typeface="Wingdings" pitchFamily="2" charset="2"/>
              <a:buChar char="Ø"/>
            </a:pPr>
            <a:r>
              <a:rPr lang="en-US" sz="2400" b="1" smtClean="0"/>
              <a:t>To keep medical records </a:t>
            </a:r>
          </a:p>
          <a:p>
            <a:pPr algn="just" eaLnBrk="1" hangingPunct="1">
              <a:buFont typeface="Wingdings" pitchFamily="2" charset="2"/>
              <a:buChar char="Ø"/>
            </a:pPr>
            <a:endParaRPr lang="en-US" sz="2400" b="1" smtClean="0"/>
          </a:p>
          <a:p>
            <a:pPr algn="just" eaLnBrk="1" hangingPunct="1">
              <a:buFont typeface="Wingdings" pitchFamily="2" charset="2"/>
              <a:buChar char="Ø"/>
            </a:pPr>
            <a:r>
              <a:rPr lang="en-US" sz="2400" b="1" smtClean="0"/>
              <a:t>To access relevant information about a patient’s data and illness</a:t>
            </a:r>
          </a:p>
          <a:p>
            <a:pPr algn="just" eaLnBrk="1" hangingPunct="1">
              <a:buFont typeface="Wingdings" pitchFamily="2" charset="2"/>
              <a:buChar char="Ø"/>
            </a:pPr>
            <a:endParaRPr lang="en-US" sz="2400" b="1" smtClean="0"/>
          </a:p>
          <a:p>
            <a:pPr algn="just" eaLnBrk="1" hangingPunct="1">
              <a:buFont typeface="Wingdings" pitchFamily="2" charset="2"/>
              <a:buChar char="Ø"/>
            </a:pPr>
            <a:r>
              <a:rPr lang="en-US" sz="2400" b="1" smtClean="0"/>
              <a:t>And to offer patient safety and better decisions</a:t>
            </a:r>
          </a:p>
          <a:p>
            <a:pPr algn="just" eaLnBrk="1" hangingPunct="1">
              <a:buFontTx/>
              <a:buNone/>
            </a:pPr>
            <a:endParaRPr lang="en-US" sz="2400" b="1" smtClean="0"/>
          </a:p>
          <a:p>
            <a:pPr eaLnBrk="1" hangingPunct="1"/>
            <a:endParaRPr lang="en-US" sz="2000" smtClean="0"/>
          </a:p>
          <a:p>
            <a:pPr eaLnBrk="1" hangingPunct="1">
              <a:buFontTx/>
              <a:buNone/>
            </a:pPr>
            <a:endParaRPr lang="en-US" sz="2000" smtClean="0"/>
          </a:p>
        </p:txBody>
      </p:sp>
      <p:pic>
        <p:nvPicPr>
          <p:cNvPr id="45062" name="Picture 5" descr="http://i279.photobucket.com/albums/kk145/cyrillemi/continue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91500" y="5905500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11" descr="http://www.brisbanenonprofit.com/Brisbane/media/brisMedia/Photos/Business%20People/computer-with-stethoscope_4434511.jpg"/>
          <p:cNvPicPr>
            <a:picLocks noChangeAspect="1" noChangeArrowheads="1"/>
          </p:cNvPicPr>
          <p:nvPr/>
        </p:nvPicPr>
        <p:blipFill>
          <a:blip r:embed="rId2" cstate="print">
            <a:lum bright="78000" contrast="-84000"/>
          </a:blip>
          <a:srcRect/>
          <a:stretch>
            <a:fillRect/>
          </a:stretch>
        </p:blipFill>
        <p:spPr bwMode="auto">
          <a:xfrm>
            <a:off x="0" y="-5334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ounded Rectangle 3"/>
          <p:cNvSpPr/>
          <p:nvPr/>
        </p:nvSpPr>
        <p:spPr>
          <a:xfrm>
            <a:off x="228600" y="3810000"/>
            <a:ext cx="8686800" cy="22098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6084" name="TextBox 2"/>
          <p:cNvSpPr txBox="1">
            <a:spLocks noChangeArrowheads="1"/>
          </p:cNvSpPr>
          <p:nvPr/>
        </p:nvSpPr>
        <p:spPr bwMode="auto">
          <a:xfrm>
            <a:off x="228600" y="381000"/>
            <a:ext cx="8534400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2800" b="1"/>
              <a:t>In RGCI&amp;RC, the Adoption is approximately 40% in March. </a:t>
            </a:r>
          </a:p>
          <a:p>
            <a:pPr>
              <a:buFont typeface="Arial" charset="0"/>
              <a:buChar char="•"/>
            </a:pPr>
            <a:endParaRPr lang="en-US" sz="2800" b="1"/>
          </a:p>
          <a:p>
            <a:pPr>
              <a:buFont typeface="Arial" charset="0"/>
              <a:buChar char="•"/>
            </a:pPr>
            <a:endParaRPr lang="en-US" sz="2800" b="1"/>
          </a:p>
          <a:p>
            <a:pPr>
              <a:buFont typeface="Arial" charset="0"/>
              <a:buChar char="•"/>
            </a:pPr>
            <a:r>
              <a:rPr lang="en-US" sz="2800" b="1"/>
              <a:t>The adoption is calculated by comparing the lab and radiology orders placed in CPRS and Billed in PARAS.</a:t>
            </a:r>
          </a:p>
          <a:p>
            <a:pPr>
              <a:buFont typeface="Arial" charset="0"/>
              <a:buChar char="•"/>
            </a:pPr>
            <a:endParaRPr lang="en-US" sz="2800" b="1"/>
          </a:p>
          <a:p>
            <a:r>
              <a:rPr lang="en-US" sz="2800" b="1"/>
              <a:t>                              </a:t>
            </a:r>
          </a:p>
          <a:p>
            <a:r>
              <a:rPr lang="en-US" sz="2800" b="1"/>
              <a:t>	                      Orders placed in CPRS</a:t>
            </a:r>
          </a:p>
          <a:p>
            <a:r>
              <a:rPr lang="en-US" sz="2800" b="1"/>
              <a:t> Formula used =  ------------------------------------- *100</a:t>
            </a:r>
          </a:p>
          <a:p>
            <a:r>
              <a:rPr lang="en-US" sz="2800" b="1"/>
              <a:t>                               Orders billed in PARAS</a:t>
            </a:r>
          </a:p>
          <a:p>
            <a:pPr>
              <a:buFont typeface="Arial" charset="0"/>
              <a:buChar char="•"/>
            </a:pPr>
            <a:endParaRPr lang="en-US" sz="24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685800" y="152400"/>
            <a:ext cx="7924800" cy="11430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710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smtClean="0">
                <a:latin typeface="Algerian" pitchFamily="82" charset="0"/>
              </a:rPr>
              <a:t>Methodology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762000" y="2133600"/>
            <a:ext cx="3276600" cy="11430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/>
              <a:t>Data of orders fed in CPRS was collected through OHUM VistA query tool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752600" y="4648200"/>
            <a:ext cx="6096000" cy="6858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/>
              <a:t>The data was then ported in Microsoft excel for further analysis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105400" y="2057400"/>
            <a:ext cx="3276600" cy="1143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/>
              <a:t>Data of orders billed in PARAS was collected through RGCI Query tool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2667000" y="3429000"/>
            <a:ext cx="1600200" cy="914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4724400" y="3429000"/>
            <a:ext cx="1905000" cy="914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685800" y="152400"/>
            <a:ext cx="7924800" cy="11430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81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>
                <a:latin typeface="Algerian" pitchFamily="82" charset="0"/>
              </a:rPr>
              <a:t>OPD ADOPTION BY CONSULTANTS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830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533400" y="304800"/>
            <a:ext cx="7924800" cy="5334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7620000" cy="533400"/>
          </a:xfrm>
        </p:spPr>
        <p:txBody>
          <a:bodyPr/>
          <a:lstStyle/>
          <a:p>
            <a:pPr eaLnBrk="1" hangingPunct="1"/>
            <a:r>
              <a:rPr lang="en-US" sz="4000" smtClean="0">
                <a:latin typeface="Algerian" pitchFamily="82" charset="0"/>
              </a:rPr>
              <a:t/>
            </a:r>
            <a:br>
              <a:rPr lang="en-US" sz="4000" smtClean="0">
                <a:latin typeface="Algerian" pitchFamily="82" charset="0"/>
              </a:rPr>
            </a:br>
            <a:r>
              <a:rPr lang="en-US" sz="4000" smtClean="0">
                <a:latin typeface="Algerian" pitchFamily="82" charset="0"/>
              </a:rPr>
              <a:t>From Paper To Computer</a:t>
            </a:r>
          </a:p>
        </p:txBody>
      </p:sp>
      <p:graphicFrame>
        <p:nvGraphicFramePr>
          <p:cNvPr id="7" name="Diagram 6"/>
          <p:cNvGraphicFramePr/>
          <p:nvPr/>
        </p:nvGraphicFramePr>
        <p:xfrm>
          <a:off x="457200" y="1219200"/>
          <a:ext cx="830580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685800" y="152400"/>
            <a:ext cx="7924800" cy="8382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915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eaLnBrk="1" hangingPunct="1"/>
            <a:r>
              <a:rPr lang="en-US" sz="3600" smtClean="0">
                <a:latin typeface="Algerian" pitchFamily="82" charset="0"/>
              </a:rPr>
              <a:t>Clinical adoption at OPDs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447800"/>
          <a:ext cx="76962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685800" y="152400"/>
            <a:ext cx="7924800" cy="9144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eaLnBrk="1" hangingPunct="1"/>
            <a:r>
              <a:rPr lang="en-US" sz="3600" smtClean="0">
                <a:latin typeface="Algerian" pitchFamily="82" charset="0"/>
              </a:rPr>
              <a:t>ADOPTION IN JANUARY</a:t>
            </a:r>
          </a:p>
        </p:txBody>
      </p:sp>
      <p:graphicFrame>
        <p:nvGraphicFramePr>
          <p:cNvPr id="1026" name="Object 7"/>
          <p:cNvGraphicFramePr>
            <a:graphicFrameLocks noGrp="1" noChangeAspect="1"/>
          </p:cNvGraphicFramePr>
          <p:nvPr>
            <p:ph idx="1"/>
          </p:nvPr>
        </p:nvGraphicFramePr>
        <p:xfrm>
          <a:off x="666750" y="1457325"/>
          <a:ext cx="8207375" cy="5124450"/>
        </p:xfrm>
        <a:graphic>
          <a:graphicData uri="http://schemas.openxmlformats.org/presentationml/2006/ole">
            <p:oleObj spid="_x0000_s1026" name="Chart" r:id="rId3" imgW="8572315" imgH="5353173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685800" y="152400"/>
            <a:ext cx="7924800" cy="9144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pPr eaLnBrk="1" hangingPunct="1"/>
            <a:r>
              <a:rPr lang="en-US" sz="3600" smtClean="0">
                <a:latin typeface="Algerian" pitchFamily="82" charset="0"/>
              </a:rPr>
              <a:t>Adoption status in each OPD</a:t>
            </a:r>
          </a:p>
        </p:txBody>
      </p:sp>
      <p:graphicFrame>
        <p:nvGraphicFramePr>
          <p:cNvPr id="2050" name="Object 7"/>
          <p:cNvGraphicFramePr>
            <a:graphicFrameLocks noGrp="1" noChangeAspect="1"/>
          </p:cNvGraphicFramePr>
          <p:nvPr>
            <p:ph idx="1"/>
          </p:nvPr>
        </p:nvGraphicFramePr>
        <p:xfrm>
          <a:off x="457200" y="1219200"/>
          <a:ext cx="8462963" cy="7004050"/>
        </p:xfrm>
        <a:graphic>
          <a:graphicData uri="http://schemas.openxmlformats.org/presentationml/2006/ole">
            <p:oleObj spid="_x0000_s2050" name="Chart" r:id="rId3" imgW="8505633" imgH="7029539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685800" y="152400"/>
            <a:ext cx="7924800" cy="9144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pPr eaLnBrk="1" hangingPunct="1"/>
            <a:r>
              <a:rPr lang="en-US" sz="3600" smtClean="0">
                <a:latin typeface="Algerian" pitchFamily="82" charset="0"/>
              </a:rPr>
              <a:t>ADOPTION IN FEBRUARY</a:t>
            </a:r>
          </a:p>
        </p:txBody>
      </p:sp>
      <p:graphicFrame>
        <p:nvGraphicFramePr>
          <p:cNvPr id="3074" name="Object 5"/>
          <p:cNvGraphicFramePr>
            <a:graphicFrameLocks noGrp="1" noChangeAspect="1"/>
          </p:cNvGraphicFramePr>
          <p:nvPr>
            <p:ph idx="1"/>
          </p:nvPr>
        </p:nvGraphicFramePr>
        <p:xfrm>
          <a:off x="596900" y="1387475"/>
          <a:ext cx="8207375" cy="5280025"/>
        </p:xfrm>
        <a:graphic>
          <a:graphicData uri="http://schemas.openxmlformats.org/presentationml/2006/ole">
            <p:oleObj spid="_x0000_s3074" name="Chart" r:id="rId3" imgW="8572315" imgH="5515007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685800" y="152400"/>
            <a:ext cx="7924800" cy="8382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z="3600" smtClean="0">
                <a:latin typeface="Algerian" pitchFamily="82" charset="0"/>
              </a:rPr>
              <a:t>Adoption status in each OPD</a:t>
            </a:r>
          </a:p>
        </p:txBody>
      </p:sp>
      <p:graphicFrame>
        <p:nvGraphicFramePr>
          <p:cNvPr id="4098" name="Object 11"/>
          <p:cNvGraphicFramePr>
            <a:graphicFrameLocks noGrp="1" noChangeAspect="1"/>
          </p:cNvGraphicFramePr>
          <p:nvPr>
            <p:ph idx="1"/>
          </p:nvPr>
        </p:nvGraphicFramePr>
        <p:xfrm>
          <a:off x="234950" y="1295400"/>
          <a:ext cx="8674100" cy="5334000"/>
        </p:xfrm>
        <a:graphic>
          <a:graphicData uri="http://schemas.openxmlformats.org/presentationml/2006/ole">
            <p:oleObj spid="_x0000_s4098" name="Chart" r:id="rId3" imgW="8705679" imgH="5353173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685800" y="152400"/>
            <a:ext cx="7924800" cy="8382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pPr eaLnBrk="1" hangingPunct="1"/>
            <a:r>
              <a:rPr lang="en-US" sz="3600" smtClean="0">
                <a:latin typeface="Algerian" pitchFamily="82" charset="0"/>
              </a:rPr>
              <a:t>ADOPTION IN MARCH</a:t>
            </a:r>
          </a:p>
        </p:txBody>
      </p:sp>
      <p:graphicFrame>
        <p:nvGraphicFramePr>
          <p:cNvPr id="5122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511175" y="1301750"/>
          <a:ext cx="8207375" cy="5280025"/>
        </p:xfrm>
        <a:graphic>
          <a:graphicData uri="http://schemas.openxmlformats.org/presentationml/2006/ole">
            <p:oleObj spid="_x0000_s5122" name="Worksheet" r:id="rId3" imgW="8572315" imgH="5515007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685800" y="152400"/>
            <a:ext cx="7924800" cy="9906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229600" cy="914400"/>
          </a:xfrm>
        </p:spPr>
        <p:txBody>
          <a:bodyPr/>
          <a:lstStyle/>
          <a:p>
            <a:pPr eaLnBrk="1" hangingPunct="1"/>
            <a:r>
              <a:rPr lang="en-US" sz="3600" smtClean="0">
                <a:latin typeface="Algerian" pitchFamily="82" charset="0"/>
              </a:rPr>
              <a:t>Adoption status in each OPD</a:t>
            </a:r>
          </a:p>
        </p:txBody>
      </p:sp>
      <p:graphicFrame>
        <p:nvGraphicFramePr>
          <p:cNvPr id="6146" name="Object 7"/>
          <p:cNvGraphicFramePr>
            <a:graphicFrameLocks noGrp="1" noChangeAspect="1"/>
          </p:cNvGraphicFramePr>
          <p:nvPr>
            <p:ph idx="1"/>
          </p:nvPr>
        </p:nvGraphicFramePr>
        <p:xfrm>
          <a:off x="406400" y="1308100"/>
          <a:ext cx="8255000" cy="5154613"/>
        </p:xfrm>
        <a:graphic>
          <a:graphicData uri="http://schemas.openxmlformats.org/presentationml/2006/ole">
            <p:oleObj spid="_x0000_s6146" name="Worksheet" r:id="rId3" imgW="8572315" imgH="5353173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685800" y="152400"/>
            <a:ext cx="7924800" cy="9144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z="3600" smtClean="0">
                <a:latin typeface="Algerian" pitchFamily="82" charset="0"/>
              </a:rPr>
              <a:t>TOTAL ADOPTION IN HOSPITAL</a:t>
            </a:r>
          </a:p>
        </p:txBody>
      </p:sp>
      <p:graphicFrame>
        <p:nvGraphicFramePr>
          <p:cNvPr id="7170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457200" y="1219200"/>
          <a:ext cx="8305800" cy="5334000"/>
        </p:xfrm>
        <a:graphic>
          <a:graphicData uri="http://schemas.openxmlformats.org/presentationml/2006/ole">
            <p:oleObj spid="_x0000_s7170" name="Chart" r:id="rId3" imgW="8305993" imgH="5333966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4" name="Picture 6" descr="ANd9GcT0-vHVfsrq5gSJuYrtgPxUx0ZbG9FzEkMmGgAOxQWypPR5XWCO"/>
          <p:cNvPicPr>
            <a:picLocks noChangeAspect="1" noChangeArrowheads="1"/>
          </p:cNvPicPr>
          <p:nvPr/>
        </p:nvPicPr>
        <p:blipFill>
          <a:blip r:embed="rId2" cstate="print">
            <a:lum bright="36000" contrast="-64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</p:spPr>
      </p:pic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332038"/>
            <a:ext cx="8229600" cy="4525962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en-US" sz="5400" b="1" dirty="0" smtClean="0">
                <a:solidFill>
                  <a:srgbClr val="A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SWOT ANALYSIS OF  CIS ADOPTION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6" descr="Focus-On-Your-Strengths-ThePerfectDesign-300x300"/>
          <p:cNvPicPr>
            <a:picLocks noChangeAspect="1" noChangeArrowheads="1"/>
          </p:cNvPicPr>
          <p:nvPr/>
        </p:nvPicPr>
        <p:blipFill>
          <a:blip r:embed="rId2" cstate="print">
            <a:lum bright="48000" contrast="-80000"/>
          </a:blip>
          <a:srcRect/>
          <a:stretch>
            <a:fillRect/>
          </a:stretch>
        </p:blipFill>
        <p:spPr bwMode="auto">
          <a:xfrm>
            <a:off x="0" y="0"/>
            <a:ext cx="9144000" cy="678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ed Rectangle 4"/>
          <p:cNvSpPr/>
          <p:nvPr/>
        </p:nvSpPr>
        <p:spPr>
          <a:xfrm>
            <a:off x="685800" y="152400"/>
            <a:ext cx="7924800" cy="8382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120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>
                <a:latin typeface="Algerian" pitchFamily="82" charset="0"/>
              </a:rPr>
              <a:t>STRENGTHS</a:t>
            </a:r>
          </a:p>
        </p:txBody>
      </p:sp>
      <p:sp>
        <p:nvSpPr>
          <p:cNvPr id="512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8229600" cy="5410200"/>
          </a:xfrm>
        </p:spPr>
        <p:txBody>
          <a:bodyPr/>
          <a:lstStyle/>
          <a:p>
            <a:pPr eaLnBrk="1" hangingPunct="1">
              <a:tabLst>
                <a:tab pos="1547813" algn="l"/>
              </a:tabLst>
            </a:pPr>
            <a:r>
              <a:rPr lang="en-US" sz="2800" b="1" smtClean="0"/>
              <a:t>Trained Medical Assistants</a:t>
            </a:r>
          </a:p>
          <a:p>
            <a:pPr eaLnBrk="1" hangingPunct="1">
              <a:buFontTx/>
              <a:buNone/>
              <a:tabLst>
                <a:tab pos="1547813" algn="l"/>
              </a:tabLst>
            </a:pPr>
            <a:endParaRPr lang="en-US" sz="2800" b="1" smtClean="0"/>
          </a:p>
          <a:p>
            <a:pPr eaLnBrk="1" hangingPunct="1">
              <a:tabLst>
                <a:tab pos="1547813" algn="l"/>
              </a:tabLst>
            </a:pPr>
            <a:r>
              <a:rPr lang="en-US" sz="2800" b="1" smtClean="0"/>
              <a:t> Co operative staff</a:t>
            </a:r>
          </a:p>
          <a:p>
            <a:pPr eaLnBrk="1" hangingPunct="1">
              <a:buFontTx/>
              <a:buNone/>
              <a:tabLst>
                <a:tab pos="1547813" algn="l"/>
              </a:tabLst>
            </a:pPr>
            <a:endParaRPr lang="en-US" sz="2800" b="1" smtClean="0"/>
          </a:p>
          <a:p>
            <a:pPr eaLnBrk="1" hangingPunct="1">
              <a:tabLst>
                <a:tab pos="1547813" algn="l"/>
              </a:tabLst>
            </a:pPr>
            <a:r>
              <a:rPr lang="en-US" sz="2800" b="1" smtClean="0"/>
              <a:t>Strong IT Support</a:t>
            </a:r>
          </a:p>
          <a:p>
            <a:pPr eaLnBrk="1" hangingPunct="1">
              <a:tabLst>
                <a:tab pos="1547813" algn="l"/>
              </a:tabLst>
            </a:pPr>
            <a:endParaRPr lang="en-US" sz="2800" b="1" smtClean="0"/>
          </a:p>
          <a:p>
            <a:pPr algn="just" eaLnBrk="1" hangingPunct="1">
              <a:tabLst>
                <a:tab pos="1547813" algn="l"/>
              </a:tabLst>
            </a:pPr>
            <a:r>
              <a:rPr lang="en-US" sz="2800" b="1" smtClean="0"/>
              <a:t>Superior capabilities of improved operational efficiency</a:t>
            </a:r>
          </a:p>
          <a:p>
            <a:pPr algn="just" eaLnBrk="1" hangingPunct="1">
              <a:buFontTx/>
              <a:buNone/>
              <a:tabLst>
                <a:tab pos="1547813" algn="l"/>
              </a:tabLst>
            </a:pPr>
            <a:endParaRPr lang="en-US" sz="2800" b="1" smtClean="0"/>
          </a:p>
          <a:p>
            <a:pPr algn="just" eaLnBrk="1" hangingPunct="1">
              <a:tabLst>
                <a:tab pos="1547813" algn="l"/>
              </a:tabLst>
            </a:pPr>
            <a:r>
              <a:rPr lang="en-US" sz="2800" b="1" smtClean="0"/>
              <a:t>Management Support</a:t>
            </a:r>
          </a:p>
          <a:p>
            <a:pPr eaLnBrk="1" hangingPunct="1">
              <a:tabLst>
                <a:tab pos="1547813" algn="l"/>
              </a:tabLst>
            </a:pPr>
            <a:endParaRPr lang="en-US" smtClean="0"/>
          </a:p>
          <a:p>
            <a:pPr eaLnBrk="1" hangingPunct="1">
              <a:tabLst>
                <a:tab pos="1547813" algn="l"/>
              </a:tabLst>
            </a:pPr>
            <a:endParaRPr lang="en-US" smtClean="0"/>
          </a:p>
          <a:p>
            <a:pPr eaLnBrk="1" hangingPunct="1">
              <a:tabLst>
                <a:tab pos="1547813" algn="l"/>
              </a:tabLst>
            </a:pPr>
            <a:endParaRPr lang="en-US" smtClean="0"/>
          </a:p>
          <a:p>
            <a:pPr eaLnBrk="1" hangingPunct="1">
              <a:tabLst>
                <a:tab pos="1547813" algn="l"/>
              </a:tabLst>
            </a:pPr>
            <a:endParaRPr lang="en-US" smtClean="0"/>
          </a:p>
          <a:p>
            <a:pPr eaLnBrk="1" hangingPunct="1">
              <a:tabLst>
                <a:tab pos="1547813" algn="l"/>
              </a:tabLst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143000" y="152400"/>
            <a:ext cx="7315200" cy="7620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274638"/>
            <a:ext cx="7239000" cy="639762"/>
          </a:xfrm>
        </p:spPr>
        <p:txBody>
          <a:bodyPr/>
          <a:lstStyle/>
          <a:p>
            <a:pPr eaLnBrk="1" hangingPunct="1"/>
            <a:r>
              <a:rPr lang="en-US" smtClean="0">
                <a:latin typeface="Algerian" pitchFamily="82" charset="0"/>
              </a:rPr>
              <a:t>Current state</a:t>
            </a:r>
          </a:p>
        </p:txBody>
      </p:sp>
      <p:pic>
        <p:nvPicPr>
          <p:cNvPr id="13316" name="Picture 5" descr="http://i279.photobucket.com/albums/kk145/cyrillemi/continue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91500" y="5905500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Diagram 9"/>
          <p:cNvGraphicFramePr/>
          <p:nvPr/>
        </p:nvGraphicFramePr>
        <p:xfrm>
          <a:off x="0" y="990600"/>
          <a:ext cx="9144000" cy="5867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6" descr="ANd9GcTzMYHieMSSFyYc5BHxd06l_i3b0IoDkTOlM1Ai_4Gs6iolfpn1"/>
          <p:cNvPicPr>
            <a:picLocks noChangeAspect="1" noChangeArrowheads="1"/>
          </p:cNvPicPr>
          <p:nvPr/>
        </p:nvPicPr>
        <p:blipFill>
          <a:blip r:embed="rId2" cstate="print">
            <a:lum bright="60000" contrast="-88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ed Rectangle 4"/>
          <p:cNvSpPr/>
          <p:nvPr/>
        </p:nvSpPr>
        <p:spPr>
          <a:xfrm>
            <a:off x="685800" y="152400"/>
            <a:ext cx="7924800" cy="7620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222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>
                <a:latin typeface="Algerian" pitchFamily="82" charset="0"/>
              </a:rPr>
              <a:t>WEAKNESSES</a:t>
            </a:r>
          </a:p>
        </p:txBody>
      </p:sp>
      <p:sp>
        <p:nvSpPr>
          <p:cNvPr id="522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8229600" cy="4800600"/>
          </a:xfrm>
        </p:spPr>
        <p:txBody>
          <a:bodyPr/>
          <a:lstStyle/>
          <a:p>
            <a:pPr algn="just" eaLnBrk="1" hangingPunct="1">
              <a:tabLst>
                <a:tab pos="1547813" algn="l"/>
              </a:tabLst>
            </a:pPr>
            <a:r>
              <a:rPr lang="en-US" sz="2800" b="1" smtClean="0"/>
              <a:t>Hectic schedule of doctors</a:t>
            </a:r>
          </a:p>
          <a:p>
            <a:pPr algn="just" eaLnBrk="1" hangingPunct="1">
              <a:buFontTx/>
              <a:buNone/>
              <a:tabLst>
                <a:tab pos="1547813" algn="l"/>
              </a:tabLst>
            </a:pPr>
            <a:endParaRPr lang="en-US" sz="2800" b="1" smtClean="0"/>
          </a:p>
          <a:p>
            <a:pPr algn="just" eaLnBrk="1" hangingPunct="1">
              <a:tabLst>
                <a:tab pos="1547813" algn="l"/>
              </a:tabLst>
            </a:pPr>
            <a:r>
              <a:rPr lang="en-US" sz="2800" b="1" smtClean="0"/>
              <a:t>Non computer savvy staff</a:t>
            </a:r>
          </a:p>
          <a:p>
            <a:pPr algn="just" eaLnBrk="1" hangingPunct="1">
              <a:buFontTx/>
              <a:buNone/>
              <a:tabLst>
                <a:tab pos="1547813" algn="l"/>
              </a:tabLst>
            </a:pPr>
            <a:endParaRPr lang="en-US" sz="2800" b="1" smtClean="0"/>
          </a:p>
          <a:p>
            <a:pPr algn="just" eaLnBrk="1" hangingPunct="1">
              <a:tabLst>
                <a:tab pos="1547813" algn="l"/>
              </a:tabLst>
            </a:pPr>
            <a:r>
              <a:rPr lang="en-US" sz="2800" b="1" smtClean="0"/>
              <a:t>Attrition among nursing staff</a:t>
            </a:r>
          </a:p>
          <a:p>
            <a:pPr algn="just" eaLnBrk="1" hangingPunct="1">
              <a:buFontTx/>
              <a:buNone/>
              <a:tabLst>
                <a:tab pos="1547813" algn="l"/>
              </a:tabLst>
            </a:pPr>
            <a:endParaRPr lang="en-US" sz="2800" b="1" smtClean="0"/>
          </a:p>
          <a:p>
            <a:pPr algn="just" eaLnBrk="1" hangingPunct="1">
              <a:tabLst>
                <a:tab pos="1547813" algn="l"/>
              </a:tabLst>
            </a:pPr>
            <a:r>
              <a:rPr lang="en-US" sz="2800" b="1" smtClean="0"/>
              <a:t>Lack of defined processes</a:t>
            </a:r>
          </a:p>
          <a:p>
            <a:pPr algn="just" eaLnBrk="1" hangingPunct="1">
              <a:buFontTx/>
              <a:buNone/>
              <a:tabLst>
                <a:tab pos="1547813" algn="l"/>
              </a:tabLst>
            </a:pPr>
            <a:endParaRPr lang="en-US" sz="2800" b="1" smtClean="0"/>
          </a:p>
          <a:p>
            <a:pPr algn="just" eaLnBrk="1" hangingPunct="1">
              <a:tabLst>
                <a:tab pos="1547813" algn="l"/>
              </a:tabLst>
            </a:pPr>
            <a:r>
              <a:rPr lang="en-US" sz="2800" b="1" smtClean="0"/>
              <a:t>Increased Chances of errors due to data entry by data entry operators </a:t>
            </a:r>
            <a:endParaRPr lang="en-US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6" descr="ANd9GcRoqyiIFaXa3dptSvj0mBkyVJ_piO9EtZyV7Tazz7_IpsCv6YUpyA"/>
          <p:cNvPicPr>
            <a:picLocks noChangeAspect="1" noChangeArrowheads="1"/>
          </p:cNvPicPr>
          <p:nvPr/>
        </p:nvPicPr>
        <p:blipFill>
          <a:blip r:embed="rId2" cstate="print">
            <a:lum bright="66000" contrast="-88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ed Rectangle 4"/>
          <p:cNvSpPr/>
          <p:nvPr/>
        </p:nvSpPr>
        <p:spPr>
          <a:xfrm>
            <a:off x="685800" y="152400"/>
            <a:ext cx="7924800" cy="10668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325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 eaLnBrk="1" hangingPunct="1"/>
            <a:r>
              <a:rPr lang="en-US" smtClean="0">
                <a:latin typeface="Algerian" pitchFamily="82" charset="0"/>
              </a:rPr>
              <a:t>OPPORTUNITIES</a:t>
            </a:r>
          </a:p>
        </p:txBody>
      </p:sp>
      <p:sp>
        <p:nvSpPr>
          <p:cNvPr id="5325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tabLst>
                <a:tab pos="1547813" algn="l"/>
              </a:tabLst>
            </a:pPr>
            <a:r>
              <a:rPr lang="en-US" sz="2800" b="1" smtClean="0"/>
              <a:t>To Become a fully computerized hospital.</a:t>
            </a:r>
          </a:p>
          <a:p>
            <a:pPr algn="just" eaLnBrk="1" hangingPunct="1">
              <a:tabLst>
                <a:tab pos="1547813" algn="l"/>
              </a:tabLst>
            </a:pPr>
            <a:endParaRPr lang="en-US" sz="2800" b="1" smtClean="0"/>
          </a:p>
          <a:p>
            <a:pPr algn="just" eaLnBrk="1" hangingPunct="1">
              <a:tabLst>
                <a:tab pos="1547813" algn="l"/>
              </a:tabLst>
            </a:pPr>
            <a:r>
              <a:rPr lang="en-US" sz="2800" b="1" smtClean="0"/>
              <a:t>Instant availability of Patient record.</a:t>
            </a:r>
          </a:p>
          <a:p>
            <a:pPr algn="just" eaLnBrk="1" hangingPunct="1">
              <a:tabLst>
                <a:tab pos="1547813" algn="l"/>
              </a:tabLst>
            </a:pPr>
            <a:endParaRPr lang="en-US" sz="2800" b="1" smtClean="0"/>
          </a:p>
          <a:p>
            <a:pPr algn="just" eaLnBrk="1" hangingPunct="1">
              <a:tabLst>
                <a:tab pos="1547813" algn="l"/>
              </a:tabLst>
            </a:pPr>
            <a:r>
              <a:rPr lang="en-US" sz="2800" b="1" smtClean="0"/>
              <a:t>Significant degree of paper reduction.</a:t>
            </a:r>
          </a:p>
          <a:p>
            <a:pPr algn="just" eaLnBrk="1" hangingPunct="1">
              <a:tabLst>
                <a:tab pos="1547813" algn="l"/>
              </a:tabLst>
            </a:pPr>
            <a:endParaRPr lang="en-US" sz="2800" b="1" smtClean="0"/>
          </a:p>
          <a:p>
            <a:pPr algn="just" eaLnBrk="1" hangingPunct="1">
              <a:tabLst>
                <a:tab pos="1547813" algn="l"/>
              </a:tabLst>
            </a:pPr>
            <a:r>
              <a:rPr lang="en-US" sz="2800" b="1" smtClean="0"/>
              <a:t>Significant reduction in the hospital cost.</a:t>
            </a:r>
          </a:p>
          <a:p>
            <a:pPr algn="just" eaLnBrk="1" hangingPunct="1">
              <a:tabLst>
                <a:tab pos="1547813" algn="l"/>
              </a:tabLst>
            </a:pPr>
            <a:endParaRPr lang="en-US" sz="2800" b="1" smtClean="0"/>
          </a:p>
          <a:p>
            <a:pPr algn="just" eaLnBrk="1" hangingPunct="1">
              <a:tabLst>
                <a:tab pos="1547813" algn="l"/>
              </a:tabLst>
            </a:pPr>
            <a:r>
              <a:rPr lang="en-US" sz="2800" b="1" smtClean="0"/>
              <a:t>Better Patient Care</a:t>
            </a:r>
          </a:p>
          <a:p>
            <a:pPr eaLnBrk="1" hangingPunct="1">
              <a:buFontTx/>
              <a:buNone/>
              <a:tabLst>
                <a:tab pos="1547813" algn="l"/>
              </a:tabLst>
            </a:pPr>
            <a:r>
              <a:rPr lang="en-US" smtClean="0"/>
              <a:t> </a:t>
            </a:r>
          </a:p>
          <a:p>
            <a:pPr eaLnBrk="1" hangingPunct="1">
              <a:tabLst>
                <a:tab pos="1547813" algn="l"/>
              </a:tabLst>
            </a:pPr>
            <a:endParaRPr lang="en-US" smtClean="0"/>
          </a:p>
          <a:p>
            <a:pPr eaLnBrk="1" hangingPunct="1">
              <a:tabLst>
                <a:tab pos="1547813" algn="l"/>
              </a:tabLst>
            </a:pPr>
            <a:endParaRPr lang="en-US" smtClean="0"/>
          </a:p>
          <a:p>
            <a:pPr eaLnBrk="1" hangingPunct="1">
              <a:tabLst>
                <a:tab pos="1547813" algn="l"/>
              </a:tabLst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6" descr="ANd9GcQCKPTKGsTYT8GrsxB1q2mflbqaO_l7QdvOwLR63eVddWfMXlLSmwLa7Qgw"/>
          <p:cNvPicPr>
            <a:picLocks noChangeAspect="1" noChangeArrowheads="1"/>
          </p:cNvPicPr>
          <p:nvPr/>
        </p:nvPicPr>
        <p:blipFill>
          <a:blip r:embed="rId2" cstate="print">
            <a:lum bright="64000" contrast="-9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ed Rectangle 4"/>
          <p:cNvSpPr/>
          <p:nvPr/>
        </p:nvSpPr>
        <p:spPr>
          <a:xfrm>
            <a:off x="685800" y="152400"/>
            <a:ext cx="7924800" cy="8382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427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>
                <a:latin typeface="Algerian" pitchFamily="82" charset="0"/>
              </a:rPr>
              <a:t>THREATS</a:t>
            </a:r>
          </a:p>
        </p:txBody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229600" cy="5029200"/>
          </a:xfrm>
        </p:spPr>
        <p:txBody>
          <a:bodyPr/>
          <a:lstStyle/>
          <a:p>
            <a:pPr algn="just" eaLnBrk="1" hangingPunct="1">
              <a:tabLst>
                <a:tab pos="1547813" algn="l"/>
              </a:tabLst>
              <a:defRPr/>
            </a:pPr>
            <a:r>
              <a:rPr lang="en-US" sz="2800" b="1" dirty="0" smtClean="0"/>
              <a:t>Patient resistance due to :  </a:t>
            </a:r>
          </a:p>
          <a:p>
            <a:pPr marL="696913" indent="-3175" algn="just" eaLnBrk="1" hangingPunct="1">
              <a:buFont typeface="Wingdings" pitchFamily="2" charset="2"/>
              <a:buChar char="Ø"/>
              <a:tabLst>
                <a:tab pos="1547813" algn="l"/>
              </a:tabLst>
              <a:defRPr/>
            </a:pPr>
            <a:r>
              <a:rPr lang="en-US" sz="2800" b="1" dirty="0" smtClean="0"/>
              <a:t>Initial time consumption </a:t>
            </a:r>
          </a:p>
          <a:p>
            <a:pPr marL="696913" indent="-3175" algn="just" eaLnBrk="1" hangingPunct="1">
              <a:buFont typeface="Wingdings" pitchFamily="2" charset="2"/>
              <a:buChar char="Ø"/>
              <a:tabLst>
                <a:tab pos="1547813" algn="l"/>
              </a:tabLst>
              <a:defRPr/>
            </a:pPr>
            <a:r>
              <a:rPr lang="en-US" sz="2800" b="1" dirty="0" smtClean="0"/>
              <a:t>Reduction in ‘human touch’</a:t>
            </a:r>
          </a:p>
          <a:p>
            <a:pPr algn="just" eaLnBrk="1" hangingPunct="1">
              <a:buFontTx/>
              <a:buNone/>
              <a:tabLst>
                <a:tab pos="1547813" algn="l"/>
              </a:tabLst>
              <a:defRPr/>
            </a:pPr>
            <a:endParaRPr lang="en-US" sz="2800" b="1" dirty="0" smtClean="0"/>
          </a:p>
          <a:p>
            <a:pPr algn="just" eaLnBrk="1" hangingPunct="1">
              <a:tabLst>
                <a:tab pos="1547813" algn="l"/>
              </a:tabLst>
              <a:defRPr/>
            </a:pPr>
            <a:r>
              <a:rPr lang="en-US" sz="2800" b="1" dirty="0" smtClean="0"/>
              <a:t>Security Concern</a:t>
            </a:r>
          </a:p>
          <a:p>
            <a:pPr algn="just" eaLnBrk="1" hangingPunct="1">
              <a:buFontTx/>
              <a:buNone/>
              <a:tabLst>
                <a:tab pos="1547813" algn="l"/>
              </a:tabLst>
              <a:defRPr/>
            </a:pPr>
            <a:endParaRPr lang="en-US" sz="2800" b="1" dirty="0" smtClean="0"/>
          </a:p>
          <a:p>
            <a:pPr algn="just" eaLnBrk="1" hangingPunct="1">
              <a:tabLst>
                <a:tab pos="1547813" algn="l"/>
              </a:tabLst>
              <a:defRPr/>
            </a:pPr>
            <a:r>
              <a:rPr lang="en-US" sz="2800" b="1" dirty="0" smtClean="0"/>
              <a:t>Failed attempts could result in financial losses and negative sentiment toward effort </a:t>
            </a:r>
          </a:p>
          <a:p>
            <a:pPr algn="just" eaLnBrk="1" hangingPunct="1">
              <a:tabLst>
                <a:tab pos="1547813" algn="l"/>
              </a:tabLst>
              <a:defRPr/>
            </a:pPr>
            <a:endParaRPr lang="en-US" sz="2800" b="1" dirty="0" smtClean="0"/>
          </a:p>
          <a:p>
            <a:pPr algn="just" eaLnBrk="1" hangingPunct="1">
              <a:tabLst>
                <a:tab pos="1547813" algn="l"/>
              </a:tabLst>
              <a:defRPr/>
            </a:pPr>
            <a:r>
              <a:rPr lang="en-US" sz="2800" b="1" dirty="0" smtClean="0"/>
              <a:t> Electronic records are not recognized in Court of Law.</a:t>
            </a:r>
          </a:p>
          <a:p>
            <a:pPr algn="just" eaLnBrk="1" hangingPunct="1">
              <a:buFont typeface="Wingdings" pitchFamily="2" charset="2"/>
              <a:buChar char="Ø"/>
              <a:tabLst>
                <a:tab pos="1547813" algn="l"/>
              </a:tabLst>
              <a:defRPr/>
            </a:pPr>
            <a:endParaRPr lang="en-US" sz="2800" b="1" dirty="0" smtClean="0"/>
          </a:p>
          <a:p>
            <a:pPr algn="just" eaLnBrk="1" hangingPunct="1">
              <a:buFont typeface="Wingdings" pitchFamily="2" charset="2"/>
              <a:buChar char="Ø"/>
              <a:tabLst>
                <a:tab pos="1547813" algn="l"/>
              </a:tabLst>
              <a:defRPr/>
            </a:pPr>
            <a:endParaRPr lang="en-US" sz="2800" b="1" dirty="0" smtClean="0"/>
          </a:p>
          <a:p>
            <a:pPr algn="just" eaLnBrk="1" hangingPunct="1">
              <a:buFontTx/>
              <a:buNone/>
              <a:tabLst>
                <a:tab pos="1547813" algn="l"/>
              </a:tabLst>
              <a:defRPr/>
            </a:pPr>
            <a:endParaRPr lang="en-US" sz="2800" b="1" dirty="0" smtClean="0"/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133600"/>
            <a:ext cx="8229600" cy="2286000"/>
          </a:xfrm>
          <a:solidFill>
            <a:schemeClr val="accent6">
              <a:lumMod val="40000"/>
              <a:lumOff val="60000"/>
            </a:schemeClr>
          </a:solidFill>
          <a:ln>
            <a:solidFill>
              <a:srgbClr val="7030A0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  <a:reflection blurRad="6350" stA="50000" endA="300" endPos="55000" dir="5400000" sy="-100000" algn="bl" rotWithShape="0"/>
          </a:effectLst>
          <a:scene3d>
            <a:camera prst="perspectiveAbove"/>
            <a:lightRig rig="threePt" dir="t"/>
          </a:scene3d>
          <a:sp3d>
            <a:bevelT w="114300" prst="artDeco"/>
          </a:sp3d>
        </p:spPr>
        <p:txBody>
          <a:bodyPr>
            <a:noAutofit/>
          </a:bodyPr>
          <a:lstStyle/>
          <a:p>
            <a:pPr>
              <a:defRPr/>
            </a:pPr>
            <a:r>
              <a:rPr lang="en-US" sz="6000" b="1" u="sng" dirty="0" smtClean="0">
                <a:solidFill>
                  <a:srgbClr val="7030A0"/>
                </a:solidFill>
                <a:latin typeface="Algerian" pitchFamily="82" charset="0"/>
              </a:rPr>
              <a:t>RECOMMENDATIONS</a:t>
            </a:r>
            <a:endParaRPr lang="en-US" sz="6000" b="1" u="sng" dirty="0">
              <a:solidFill>
                <a:srgbClr val="7030A0"/>
              </a:solidFill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6" descr="ANd9GcR-27gfIDA1dTM6LysT6XD3NzItGFnNwXF1IvPUbpGc8X-G5IgujA"/>
          <p:cNvPicPr>
            <a:picLocks noChangeAspect="1" noChangeArrowheads="1"/>
          </p:cNvPicPr>
          <p:nvPr/>
        </p:nvPicPr>
        <p:blipFill>
          <a:blip r:embed="rId2" cstate="print">
            <a:lum bright="74000" contrast="-84000"/>
          </a:blip>
          <a:srcRect/>
          <a:stretch>
            <a:fillRect/>
          </a:stretch>
        </p:blipFill>
        <p:spPr bwMode="auto">
          <a:xfrm>
            <a:off x="0" y="0"/>
            <a:ext cx="8991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3" name="Title 1"/>
          <p:cNvSpPr>
            <a:spLocks noGrp="1"/>
          </p:cNvSpPr>
          <p:nvPr>
            <p:ph type="title"/>
          </p:nvPr>
        </p:nvSpPr>
        <p:spPr>
          <a:xfrm>
            <a:off x="457200" y="2057400"/>
            <a:ext cx="8229600" cy="2743200"/>
          </a:xfrm>
        </p:spPr>
        <p:txBody>
          <a:bodyPr/>
          <a:lstStyle/>
          <a:p>
            <a:pPr eaLnBrk="1" hangingPunct="1"/>
            <a:r>
              <a:rPr lang="en-US" smtClean="0">
                <a:latin typeface="Algerian" pitchFamily="82" charset="0"/>
              </a:rPr>
              <a:t>pre implementation</a:t>
            </a:r>
            <a:r>
              <a:rPr lang="en-US" b="1" smtClean="0"/>
              <a:t/>
            </a:r>
            <a:br>
              <a:rPr lang="en-US" b="1" smtClean="0"/>
            </a:br>
            <a:endParaRPr lang="en-US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6" descr="ANd9GcTSqs0vjBhkLIV3JEAYhDlA7pj_BIwbYiiUksRWzcqW4Xt8ZsBMyg"/>
          <p:cNvPicPr>
            <a:picLocks noChangeAspect="1" noChangeArrowheads="1"/>
          </p:cNvPicPr>
          <p:nvPr/>
        </p:nvPicPr>
        <p:blipFill>
          <a:blip r:embed="rId3" cstate="print">
            <a:lum bright="82000" contrast="-9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ed Rectangle 4"/>
          <p:cNvSpPr/>
          <p:nvPr/>
        </p:nvSpPr>
        <p:spPr>
          <a:xfrm>
            <a:off x="685800" y="152400"/>
            <a:ext cx="7924800" cy="9144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734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>
                <a:latin typeface="Algerian" pitchFamily="82" charset="0"/>
              </a:rPr>
              <a:t>Management</a:t>
            </a:r>
            <a:r>
              <a:rPr lang="en-US" sz="4000" smtClean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573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</a:pPr>
            <a:endParaRPr lang="en-US" altLang="zh-CN" sz="2000" b="1" smtClean="0">
              <a:ea typeface="宋体" charset="-122"/>
            </a:endParaRPr>
          </a:p>
          <a:p>
            <a:pPr marL="609600" indent="-609600" eaLnBrk="1" hangingPunct="1">
              <a:lnSpc>
                <a:spcPct val="80000"/>
              </a:lnSpc>
            </a:pPr>
            <a:endParaRPr lang="en-US" altLang="zh-CN" sz="2000" b="1" smtClean="0">
              <a:ea typeface="宋体" charset="-122"/>
            </a:endParaRP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zh-CN" sz="2400" b="1" smtClean="0">
                <a:ea typeface="宋体" charset="-122"/>
              </a:rPr>
              <a:t>Select Clinician leader for change management.</a:t>
            </a:r>
          </a:p>
          <a:p>
            <a:pPr marL="609600" indent="-609600" eaLnBrk="1" hangingPunct="1">
              <a:lnSpc>
                <a:spcPct val="80000"/>
              </a:lnSpc>
            </a:pPr>
            <a:endParaRPr lang="en-US" altLang="zh-CN" sz="2400" b="1" smtClean="0">
              <a:ea typeface="宋体" charset="-122"/>
            </a:endParaRPr>
          </a:p>
          <a:p>
            <a:pPr marL="609600" indent="-609600" eaLnBrk="1" hangingPunct="1">
              <a:lnSpc>
                <a:spcPct val="80000"/>
              </a:lnSpc>
            </a:pPr>
            <a:endParaRPr lang="en-US" altLang="zh-CN" sz="2400" b="1" smtClean="0">
              <a:ea typeface="宋体" charset="-122"/>
            </a:endParaRP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zh-CN" sz="2400" b="1" smtClean="0">
                <a:ea typeface="宋体" charset="-122"/>
              </a:rPr>
              <a:t>Select a User Champion for each department. </a:t>
            </a:r>
          </a:p>
          <a:p>
            <a:pPr marL="609600" indent="-609600" eaLnBrk="1" hangingPunct="1">
              <a:lnSpc>
                <a:spcPct val="80000"/>
              </a:lnSpc>
            </a:pPr>
            <a:endParaRPr lang="en-US" altLang="zh-CN" sz="2400" b="1" smtClean="0">
              <a:ea typeface="宋体" charset="-122"/>
            </a:endParaRPr>
          </a:p>
          <a:p>
            <a:pPr marL="609600" indent="-609600" eaLnBrk="1" hangingPunct="1">
              <a:lnSpc>
                <a:spcPct val="80000"/>
              </a:lnSpc>
            </a:pPr>
            <a:endParaRPr lang="en-US" altLang="zh-CN" sz="2400" b="1" smtClean="0">
              <a:ea typeface="宋体" charset="-122"/>
            </a:endParaRP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zh-CN" sz="2400" b="1" smtClean="0">
                <a:ea typeface="宋体" charset="-122"/>
              </a:rPr>
              <a:t>A super user to resolve the first line of problems for the end users. </a:t>
            </a:r>
          </a:p>
          <a:p>
            <a:pPr marL="609600" indent="-609600" eaLnBrk="1" hangingPunct="1">
              <a:lnSpc>
                <a:spcPct val="80000"/>
              </a:lnSpc>
            </a:pPr>
            <a:endParaRPr lang="en-US" altLang="zh-CN" sz="2400" b="1" smtClean="0">
              <a:ea typeface="宋体" charset="-122"/>
            </a:endParaRPr>
          </a:p>
          <a:p>
            <a:pPr marL="609600" indent="-609600" eaLnBrk="1" hangingPunct="1">
              <a:lnSpc>
                <a:spcPct val="80000"/>
              </a:lnSpc>
            </a:pPr>
            <a:endParaRPr lang="en-US" altLang="zh-CN" sz="2400" b="1" smtClean="0">
              <a:ea typeface="宋体" charset="-122"/>
            </a:endParaRP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zh-CN" sz="2400" b="1" smtClean="0">
                <a:ea typeface="宋体" charset="-122"/>
              </a:rPr>
              <a:t>Create a clear vision regarding the  new system</a:t>
            </a:r>
          </a:p>
          <a:p>
            <a:pPr marL="609600" indent="-609600" eaLnBrk="1" hangingPunct="1">
              <a:lnSpc>
                <a:spcPct val="80000"/>
              </a:lnSpc>
            </a:pPr>
            <a:endParaRPr lang="en-US" altLang="zh-CN" sz="2000" b="1" smtClean="0">
              <a:ea typeface="宋体" charset="-122"/>
            </a:endParaRPr>
          </a:p>
          <a:p>
            <a:pPr marL="609600" indent="-609600" eaLnBrk="1" hangingPunct="1">
              <a:lnSpc>
                <a:spcPct val="80000"/>
              </a:lnSpc>
            </a:pPr>
            <a:endParaRPr lang="en-US" altLang="zh-CN" sz="2000" smtClean="0">
              <a:ea typeface="宋体" charset="-122"/>
            </a:endParaRPr>
          </a:p>
          <a:p>
            <a:pPr marL="609600" indent="-609600" eaLnBrk="1" hangingPunct="1">
              <a:lnSpc>
                <a:spcPct val="80000"/>
              </a:lnSpc>
            </a:pPr>
            <a:endParaRPr lang="en-US" sz="2000" i="1" smtClean="0"/>
          </a:p>
          <a:p>
            <a:pPr marL="609600" indent="-609600" eaLnBrk="1" hangingPunct="1">
              <a:lnSpc>
                <a:spcPct val="80000"/>
              </a:lnSpc>
            </a:pPr>
            <a:endParaRPr lang="en-US" sz="2000" smtClean="0">
              <a:solidFill>
                <a:srgbClr val="FFC000"/>
              </a:solidFill>
            </a:endParaRPr>
          </a:p>
          <a:p>
            <a:pPr marL="609600" indent="-609600" eaLnBrk="1" hangingPunct="1">
              <a:lnSpc>
                <a:spcPct val="80000"/>
              </a:lnSpc>
            </a:pPr>
            <a:endParaRPr lang="en-US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6" descr="ANd9GcSrsiQ25qnh9QJCaeyu8v2lT6u_0NYC_y0tmKibFzV-1Z9Eozox"/>
          <p:cNvPicPr>
            <a:picLocks noChangeAspect="1" noChangeArrowheads="1"/>
          </p:cNvPicPr>
          <p:nvPr/>
        </p:nvPicPr>
        <p:blipFill>
          <a:blip r:embed="rId2" cstate="print">
            <a:lum bright="84000" contrast="-9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ed Rectangle 4"/>
          <p:cNvSpPr/>
          <p:nvPr/>
        </p:nvSpPr>
        <p:spPr>
          <a:xfrm>
            <a:off x="685800" y="152400"/>
            <a:ext cx="7924800" cy="9144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837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533400"/>
          </a:xfrm>
        </p:spPr>
        <p:txBody>
          <a:bodyPr/>
          <a:lstStyle/>
          <a:p>
            <a:pPr eaLnBrk="1" hangingPunct="1"/>
            <a:r>
              <a:rPr lang="en-US" smtClean="0">
                <a:latin typeface="Algerian" pitchFamily="82" charset="0"/>
              </a:rPr>
              <a:t>PEOPLE</a:t>
            </a:r>
            <a:r>
              <a:rPr lang="en-US" b="1" smtClean="0">
                <a:latin typeface="Algerian" pitchFamily="82" charset="0"/>
              </a:rPr>
              <a:t> </a:t>
            </a:r>
            <a:br>
              <a:rPr lang="en-US" b="1" smtClean="0">
                <a:latin typeface="Algerian" pitchFamily="82" charset="0"/>
              </a:rPr>
            </a:br>
            <a:endParaRPr lang="en-US" b="1" smtClean="0">
              <a:latin typeface="Algerian" pitchFamily="82" charset="0"/>
            </a:endParaRPr>
          </a:p>
        </p:txBody>
      </p:sp>
      <p:sp>
        <p:nvSpPr>
          <p:cNvPr id="5837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pPr marL="609600" indent="-609600" algn="just" eaLnBrk="1" hangingPunct="1">
              <a:lnSpc>
                <a:spcPct val="80000"/>
              </a:lnSpc>
            </a:pPr>
            <a:endParaRPr lang="en-US" altLang="zh-CN" sz="2000" b="1" smtClean="0">
              <a:solidFill>
                <a:srgbClr val="00B050"/>
              </a:solidFill>
              <a:ea typeface="宋体" charset="-122"/>
            </a:endParaRPr>
          </a:p>
          <a:p>
            <a:pPr marL="609600" indent="-609600" algn="just" eaLnBrk="1" hangingPunct="1">
              <a:lnSpc>
                <a:spcPct val="80000"/>
              </a:lnSpc>
            </a:pPr>
            <a:endParaRPr lang="en-US" sz="2000" b="1" smtClean="0">
              <a:ea typeface="宋体" charset="-122"/>
            </a:endParaRPr>
          </a:p>
          <a:p>
            <a:pPr marL="609600" indent="-609600" algn="just" eaLnBrk="1" hangingPunct="1">
              <a:lnSpc>
                <a:spcPct val="80000"/>
              </a:lnSpc>
            </a:pPr>
            <a:r>
              <a:rPr lang="en-US" sz="2400" b="1" smtClean="0">
                <a:ea typeface="宋体" charset="-122"/>
              </a:rPr>
              <a:t>Awareness programs for employees</a:t>
            </a:r>
          </a:p>
          <a:p>
            <a:pPr marL="609600" indent="-609600" algn="just" eaLnBrk="1" hangingPunct="1">
              <a:lnSpc>
                <a:spcPct val="80000"/>
              </a:lnSpc>
            </a:pPr>
            <a:endParaRPr lang="en-US" altLang="zh-CN" sz="2400" b="1" smtClean="0">
              <a:ea typeface="宋体" charset="-122"/>
            </a:endParaRPr>
          </a:p>
          <a:p>
            <a:pPr marL="609600" indent="-609600" algn="just" eaLnBrk="1" hangingPunct="1">
              <a:lnSpc>
                <a:spcPct val="90000"/>
              </a:lnSpc>
            </a:pPr>
            <a:r>
              <a:rPr lang="en-US" altLang="zh-CN" sz="2400" b="1" smtClean="0">
                <a:ea typeface="宋体" charset="-122"/>
              </a:rPr>
              <a:t>Kiosks/Banner/ Posters to generate awareness among the employees as well as visitors/ patients.</a:t>
            </a:r>
          </a:p>
          <a:p>
            <a:pPr marL="609600" indent="-609600" algn="just" eaLnBrk="1" hangingPunct="1">
              <a:lnSpc>
                <a:spcPct val="90000"/>
              </a:lnSpc>
            </a:pPr>
            <a:endParaRPr lang="en-US" altLang="zh-CN" sz="2400" b="1" smtClean="0">
              <a:ea typeface="宋体" charset="-122"/>
            </a:endParaRPr>
          </a:p>
          <a:p>
            <a:pPr marL="609600" indent="-609600" algn="just" eaLnBrk="1" hangingPunct="1">
              <a:lnSpc>
                <a:spcPct val="90000"/>
              </a:lnSpc>
            </a:pPr>
            <a:r>
              <a:rPr lang="en-US" altLang="zh-CN" sz="2400" b="1" smtClean="0">
                <a:ea typeface="宋体" charset="-122"/>
              </a:rPr>
              <a:t>An easy handbook.</a:t>
            </a:r>
          </a:p>
          <a:p>
            <a:pPr marL="609600" indent="-609600" algn="just" eaLnBrk="1" hangingPunct="1">
              <a:lnSpc>
                <a:spcPct val="80000"/>
              </a:lnSpc>
            </a:pPr>
            <a:endParaRPr lang="en-US" sz="2400" b="1" smtClean="0">
              <a:ea typeface="宋体" charset="-122"/>
            </a:endParaRPr>
          </a:p>
          <a:p>
            <a:pPr marL="609600" indent="-609600" algn="just" eaLnBrk="1" hangingPunct="1">
              <a:lnSpc>
                <a:spcPct val="80000"/>
              </a:lnSpc>
            </a:pPr>
            <a:r>
              <a:rPr lang="en-US" sz="2400" b="1" smtClean="0">
                <a:ea typeface="宋体" charset="-122"/>
              </a:rPr>
              <a:t>Training workshops for employees on monthly basis</a:t>
            </a:r>
          </a:p>
          <a:p>
            <a:pPr marL="609600" indent="-609600" algn="just" eaLnBrk="1" hangingPunct="1">
              <a:lnSpc>
                <a:spcPct val="80000"/>
              </a:lnSpc>
            </a:pPr>
            <a:endParaRPr lang="en-US" sz="2400" b="1" smtClean="0">
              <a:ea typeface="宋体" charset="-122"/>
            </a:endParaRPr>
          </a:p>
          <a:p>
            <a:pPr marL="609600" indent="-609600" algn="just" eaLnBrk="1" hangingPunct="1">
              <a:lnSpc>
                <a:spcPct val="80000"/>
              </a:lnSpc>
            </a:pPr>
            <a:r>
              <a:rPr lang="en-US" altLang="zh-CN" sz="2400" b="1" smtClean="0">
                <a:ea typeface="宋体" charset="-122"/>
              </a:rPr>
              <a:t>Training of the user groups should be ensured for successful implementation of HIS</a:t>
            </a:r>
            <a:endParaRPr lang="en-US" sz="2400" b="1" smtClean="0">
              <a:ea typeface="宋体" charset="-122"/>
            </a:endParaRPr>
          </a:p>
          <a:p>
            <a:pPr marL="609600" indent="-609600" eaLnBrk="1" hangingPunct="1">
              <a:lnSpc>
                <a:spcPct val="80000"/>
              </a:lnSpc>
            </a:pPr>
            <a:endParaRPr lang="en-US" altLang="zh-CN" sz="2000" smtClean="0">
              <a:ea typeface="宋体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6" descr="rewards1"/>
          <p:cNvPicPr>
            <a:picLocks noChangeAspect="1" noChangeArrowheads="1"/>
          </p:cNvPicPr>
          <p:nvPr/>
        </p:nvPicPr>
        <p:blipFill>
          <a:blip r:embed="rId2" cstate="print">
            <a:lum bright="84000" contrast="-9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ed Rectangle 4"/>
          <p:cNvSpPr/>
          <p:nvPr/>
        </p:nvSpPr>
        <p:spPr>
          <a:xfrm>
            <a:off x="762000" y="152400"/>
            <a:ext cx="7924800" cy="6858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9396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09600"/>
          </a:xfrm>
        </p:spPr>
        <p:txBody>
          <a:bodyPr/>
          <a:lstStyle/>
          <a:p>
            <a:pPr eaLnBrk="1" hangingPunct="1"/>
            <a:r>
              <a:rPr lang="en-US" smtClean="0">
                <a:latin typeface="Algerian" pitchFamily="82" charset="0"/>
              </a:rPr>
              <a:t>PROCESS</a:t>
            </a:r>
          </a:p>
        </p:txBody>
      </p:sp>
      <p:sp>
        <p:nvSpPr>
          <p:cNvPr id="59397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</a:pPr>
            <a:endParaRPr lang="en-US" sz="2000" b="1" i="1" smtClean="0"/>
          </a:p>
          <a:p>
            <a:pPr marL="609600" indent="-609600" eaLnBrk="1" hangingPunct="1">
              <a:lnSpc>
                <a:spcPct val="80000"/>
              </a:lnSpc>
            </a:pPr>
            <a:r>
              <a:rPr lang="en-US" sz="2400" b="1" i="1" smtClean="0"/>
              <a:t> </a:t>
            </a:r>
            <a:r>
              <a:rPr lang="en-US" altLang="zh-CN" sz="2400" b="1" smtClean="0">
                <a:ea typeface="宋体" charset="-122"/>
              </a:rPr>
              <a:t>Motivation of employees to participate in process.</a:t>
            </a:r>
          </a:p>
          <a:p>
            <a:pPr marL="609600" indent="-609600" algn="just" eaLnBrk="1" hangingPunct="1">
              <a:lnSpc>
                <a:spcPct val="80000"/>
              </a:lnSpc>
            </a:pPr>
            <a:endParaRPr lang="en-US" altLang="zh-CN" sz="2400" b="1" smtClean="0">
              <a:ea typeface="宋体" charset="-122"/>
            </a:endParaRPr>
          </a:p>
          <a:p>
            <a:pPr marL="609600" indent="-609600" algn="just" eaLnBrk="1" hangingPunct="1">
              <a:lnSpc>
                <a:spcPct val="80000"/>
              </a:lnSpc>
            </a:pPr>
            <a:r>
              <a:rPr lang="en-US" altLang="zh-CN" sz="2400" b="1" smtClean="0">
                <a:ea typeface="宋体" charset="-122"/>
              </a:rPr>
              <a:t>Rewards for the best user.</a:t>
            </a:r>
          </a:p>
          <a:p>
            <a:pPr marL="609600" indent="-609600" algn="just" eaLnBrk="1" hangingPunct="1">
              <a:lnSpc>
                <a:spcPct val="80000"/>
              </a:lnSpc>
            </a:pPr>
            <a:endParaRPr lang="en-US" altLang="zh-CN" sz="2400" b="1" smtClean="0">
              <a:ea typeface="宋体" charset="-122"/>
            </a:endParaRPr>
          </a:p>
          <a:p>
            <a:pPr marL="609600" indent="-609600" algn="just" eaLnBrk="1" hangingPunct="1">
              <a:lnSpc>
                <a:spcPct val="80000"/>
              </a:lnSpc>
            </a:pPr>
            <a:r>
              <a:rPr lang="en-US" altLang="zh-CN" sz="2400" b="1" smtClean="0">
                <a:ea typeface="宋体" charset="-122"/>
              </a:rPr>
              <a:t>Certificate at the end of each training program.</a:t>
            </a:r>
          </a:p>
          <a:p>
            <a:pPr marL="609600" indent="-609600" algn="just" eaLnBrk="1" hangingPunct="1">
              <a:lnSpc>
                <a:spcPct val="80000"/>
              </a:lnSpc>
            </a:pPr>
            <a:endParaRPr lang="en-US" altLang="zh-CN" sz="2400" b="1" smtClean="0">
              <a:ea typeface="宋体" charset="-122"/>
            </a:endParaRPr>
          </a:p>
          <a:p>
            <a:pPr marL="609600" indent="-609600" algn="just" eaLnBrk="1" hangingPunct="1">
              <a:lnSpc>
                <a:spcPct val="80000"/>
              </a:lnSpc>
            </a:pPr>
            <a:r>
              <a:rPr lang="en-US" altLang="zh-CN" sz="2400" b="1" smtClean="0">
                <a:ea typeface="宋体" charset="-122"/>
              </a:rPr>
              <a:t>Weightage for system usage to be linked with yearly performance appraisal of an employee.</a:t>
            </a:r>
          </a:p>
          <a:p>
            <a:pPr marL="609600" indent="-609600" algn="just" eaLnBrk="1" hangingPunct="1">
              <a:lnSpc>
                <a:spcPct val="80000"/>
              </a:lnSpc>
              <a:buFontTx/>
              <a:buNone/>
            </a:pPr>
            <a:endParaRPr lang="en-US" altLang="zh-CN" sz="2400" b="1" smtClean="0">
              <a:ea typeface="宋体" charset="-122"/>
            </a:endParaRPr>
          </a:p>
          <a:p>
            <a:pPr marL="609600" indent="-609600" algn="just" eaLnBrk="1" hangingPunct="1">
              <a:lnSpc>
                <a:spcPct val="80000"/>
              </a:lnSpc>
            </a:pPr>
            <a:r>
              <a:rPr lang="en-US" altLang="zh-CN" sz="2400" b="1" smtClean="0">
                <a:ea typeface="宋体" charset="-122"/>
              </a:rPr>
              <a:t>Training to be performed outside the clinical sessions.</a:t>
            </a:r>
          </a:p>
          <a:p>
            <a:pPr marL="609600" indent="-609600" algn="just" eaLnBrk="1" hangingPunct="1">
              <a:lnSpc>
                <a:spcPct val="80000"/>
              </a:lnSpc>
              <a:buFontTx/>
              <a:buNone/>
            </a:pPr>
            <a:endParaRPr lang="en-US" altLang="zh-CN" sz="2400" b="1" smtClean="0">
              <a:ea typeface="宋体" charset="-122"/>
            </a:endParaRPr>
          </a:p>
          <a:p>
            <a:pPr marL="609600" indent="-609600" algn="just" eaLnBrk="1" hangingPunct="1">
              <a:lnSpc>
                <a:spcPct val="80000"/>
              </a:lnSpc>
            </a:pPr>
            <a:r>
              <a:rPr lang="en-US" altLang="zh-CN" sz="2400" b="1" smtClean="0">
                <a:ea typeface="宋体" charset="-122"/>
              </a:rPr>
              <a:t>Requirements of stockholders</a:t>
            </a:r>
          </a:p>
          <a:p>
            <a:pPr marL="609600" indent="-609600" algn="just" eaLnBrk="1" hangingPunct="1">
              <a:lnSpc>
                <a:spcPct val="80000"/>
              </a:lnSpc>
            </a:pPr>
            <a:endParaRPr lang="en-US" altLang="zh-CN" sz="2400" b="1" smtClean="0">
              <a:ea typeface="宋体" charset="-122"/>
            </a:endParaRPr>
          </a:p>
          <a:p>
            <a:pPr marL="609600" indent="-609600" algn="just" eaLnBrk="1" hangingPunct="1">
              <a:lnSpc>
                <a:spcPct val="80000"/>
              </a:lnSpc>
            </a:pPr>
            <a:r>
              <a:rPr lang="en-US" altLang="zh-CN" sz="2400" b="1" smtClean="0">
                <a:ea typeface="宋体" charset="-122"/>
              </a:rPr>
              <a:t>Employee’s satisfaction</a:t>
            </a:r>
          </a:p>
          <a:p>
            <a:pPr marL="609600" indent="-609600" algn="just" eaLnBrk="1" hangingPunct="1">
              <a:lnSpc>
                <a:spcPct val="80000"/>
              </a:lnSpc>
              <a:buFontTx/>
              <a:buNone/>
            </a:pPr>
            <a:endParaRPr lang="en-US" altLang="zh-CN" sz="2000" b="1" smtClean="0">
              <a:ea typeface="宋体" charset="-122"/>
            </a:endParaRPr>
          </a:p>
          <a:p>
            <a:pPr marL="609600" indent="-609600" algn="just" eaLnBrk="1" hangingPunct="1">
              <a:lnSpc>
                <a:spcPct val="80000"/>
              </a:lnSpc>
            </a:pPr>
            <a:endParaRPr lang="en-US" altLang="zh-CN" sz="2000" smtClean="0">
              <a:ea typeface="宋体" charset="-122"/>
            </a:endParaRPr>
          </a:p>
          <a:p>
            <a:pPr marL="609600" indent="-609600"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6" descr="ANd9GcS-S3hhEBdXGQVYNY9GhjKjmgo1_k12TvbktOzijTH08idpuXJAag"/>
          <p:cNvPicPr>
            <a:picLocks noChangeAspect="1" noChangeArrowheads="1"/>
          </p:cNvPicPr>
          <p:nvPr/>
        </p:nvPicPr>
        <p:blipFill>
          <a:blip r:embed="rId2" cstate="print">
            <a:lum bright="74000" contrast="-9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ed Rectangle 4"/>
          <p:cNvSpPr/>
          <p:nvPr/>
        </p:nvSpPr>
        <p:spPr>
          <a:xfrm>
            <a:off x="685800" y="304800"/>
            <a:ext cx="7924800" cy="7620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042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229600" cy="792163"/>
          </a:xfrm>
        </p:spPr>
        <p:txBody>
          <a:bodyPr/>
          <a:lstStyle/>
          <a:p>
            <a:pPr eaLnBrk="1" hangingPunct="1"/>
            <a:r>
              <a:rPr lang="en-US" smtClean="0">
                <a:latin typeface="Algerian" pitchFamily="82" charset="0"/>
              </a:rPr>
              <a:t>INFRASTRUCTURE</a:t>
            </a:r>
          </a:p>
        </p:txBody>
      </p:sp>
      <p:sp>
        <p:nvSpPr>
          <p:cNvPr id="604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pPr marL="609600" indent="-609600" algn="just" eaLnBrk="1" hangingPunct="1">
              <a:lnSpc>
                <a:spcPct val="90000"/>
              </a:lnSpc>
            </a:pPr>
            <a:endParaRPr lang="en-US" altLang="zh-CN" sz="2400" b="1" smtClean="0">
              <a:ea typeface="宋体" charset="-122"/>
            </a:endParaRPr>
          </a:p>
          <a:p>
            <a:pPr marL="609600" indent="-609600" algn="just" eaLnBrk="1" hangingPunct="1">
              <a:lnSpc>
                <a:spcPct val="90000"/>
              </a:lnSpc>
            </a:pPr>
            <a:r>
              <a:rPr lang="en-US" altLang="zh-CN" sz="2800" b="1" smtClean="0">
                <a:ea typeface="宋体" charset="-122"/>
              </a:rPr>
              <a:t>Hardware infrastructure planning must be effective. </a:t>
            </a:r>
          </a:p>
          <a:p>
            <a:pPr marL="609600" indent="-609600" algn="just" eaLnBrk="1" hangingPunct="1">
              <a:lnSpc>
                <a:spcPct val="90000"/>
              </a:lnSpc>
            </a:pPr>
            <a:endParaRPr lang="en-US" altLang="zh-CN" sz="2800" b="1" smtClean="0">
              <a:ea typeface="宋体" charset="-122"/>
            </a:endParaRPr>
          </a:p>
          <a:p>
            <a:pPr marL="609600" indent="-609600" algn="just" eaLnBrk="1" hangingPunct="1">
              <a:lnSpc>
                <a:spcPct val="90000"/>
              </a:lnSpc>
            </a:pPr>
            <a:r>
              <a:rPr lang="en-US" altLang="zh-CN" sz="2800" b="1" smtClean="0">
                <a:ea typeface="宋体" charset="-122"/>
              </a:rPr>
              <a:t>There should not be any shortage of hardware at the end user level. </a:t>
            </a:r>
          </a:p>
          <a:p>
            <a:pPr marL="609600" indent="-609600" algn="just" eaLnBrk="1" hangingPunct="1">
              <a:lnSpc>
                <a:spcPct val="90000"/>
              </a:lnSpc>
            </a:pPr>
            <a:endParaRPr lang="en-US" altLang="zh-CN" sz="2800" b="1" smtClean="0">
              <a:ea typeface="宋体" charset="-122"/>
            </a:endParaRPr>
          </a:p>
          <a:p>
            <a:pPr marL="609600" indent="-609600" algn="just" eaLnBrk="1" hangingPunct="1">
              <a:lnSpc>
                <a:spcPct val="90000"/>
              </a:lnSpc>
            </a:pPr>
            <a:r>
              <a:rPr lang="en-US" altLang="zh-CN" sz="2800" b="1" smtClean="0">
                <a:ea typeface="宋体" charset="-122"/>
              </a:rPr>
              <a:t>Provision of training room for users.</a:t>
            </a:r>
          </a:p>
          <a:p>
            <a:pPr marL="609600" indent="-609600" algn="just" eaLnBrk="1" hangingPunct="1">
              <a:lnSpc>
                <a:spcPct val="90000"/>
              </a:lnSpc>
            </a:pPr>
            <a:endParaRPr lang="en-US" altLang="zh-CN" sz="2800" b="1" smtClean="0">
              <a:ea typeface="宋体" charset="-122"/>
            </a:endParaRPr>
          </a:p>
          <a:p>
            <a:pPr marL="609600" indent="-609600" algn="just" eaLnBrk="1" hangingPunct="1">
              <a:lnSpc>
                <a:spcPct val="90000"/>
              </a:lnSpc>
            </a:pPr>
            <a:r>
              <a:rPr lang="en-US" altLang="zh-CN" sz="2800" b="1" smtClean="0">
                <a:ea typeface="宋体" charset="-122"/>
              </a:rPr>
              <a:t> Test server should be available for practicing for the end users</a:t>
            </a:r>
          </a:p>
          <a:p>
            <a:pPr marL="609600" indent="-609600" eaLnBrk="1" hangingPunct="1">
              <a:lnSpc>
                <a:spcPct val="90000"/>
              </a:lnSpc>
            </a:pPr>
            <a:endParaRPr lang="en-US" altLang="zh-CN" sz="2400" smtClean="0">
              <a:ea typeface="宋体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6" descr="ANd9GcQoSUoLiuHoQumrGCyOmCikOI5ZIJbC1feWToje06Y9IKgaGQS5"/>
          <p:cNvPicPr>
            <a:picLocks noChangeAspect="1" noChangeArrowheads="1"/>
          </p:cNvPicPr>
          <p:nvPr/>
        </p:nvPicPr>
        <p:blipFill>
          <a:blip r:embed="rId3" cstate="print">
            <a:lum bright="82000" contrast="-90000"/>
          </a:blip>
          <a:srcRect/>
          <a:stretch>
            <a:fillRect/>
          </a:stretch>
        </p:blipFill>
        <p:spPr bwMode="auto">
          <a:xfrm>
            <a:off x="0" y="0"/>
            <a:ext cx="9144000" cy="682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ed Rectangle 4"/>
          <p:cNvSpPr/>
          <p:nvPr/>
        </p:nvSpPr>
        <p:spPr>
          <a:xfrm>
            <a:off x="685800" y="152400"/>
            <a:ext cx="7924800" cy="8382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144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pPr eaLnBrk="1" hangingPunct="1"/>
            <a:r>
              <a:rPr lang="en-US" smtClean="0">
                <a:latin typeface="Algerian" pitchFamily="82" charset="0"/>
              </a:rPr>
              <a:t>IMPLEMENTATION</a:t>
            </a:r>
          </a:p>
        </p:txBody>
      </p:sp>
      <p:sp>
        <p:nvSpPr>
          <p:cNvPr id="6144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b="1" dirty="0" smtClean="0"/>
              <a:t>Phased implementation keeping in mind:</a:t>
            </a:r>
          </a:p>
          <a:p>
            <a:pPr marL="738188" indent="234950"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sz="2400" b="1" dirty="0" smtClean="0"/>
              <a:t>Patient load</a:t>
            </a:r>
          </a:p>
          <a:p>
            <a:pPr marL="738188" indent="234950"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sz="2400" b="1" dirty="0" smtClean="0"/>
              <a:t>Infrastructure availability</a:t>
            </a:r>
          </a:p>
          <a:p>
            <a:pPr marL="738188" indent="234950"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sz="2400" b="1" dirty="0" smtClean="0"/>
              <a:t>CPRS trained nurses 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400" b="1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b="1" dirty="0" smtClean="0"/>
              <a:t>Appointment of Change Manager among doctors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400" b="1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b="1" dirty="0" smtClean="0"/>
              <a:t>Presence of an IT support team member in wards 24*7. 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400" b="1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zh-CN" sz="2400" b="1" dirty="0" smtClean="0">
                <a:ea typeface="宋体" charset="-122"/>
              </a:rPr>
              <a:t>Contact information display chart.</a:t>
            </a:r>
            <a:endParaRPr lang="en-US" sz="2400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US" sz="2400" dirty="0" smtClean="0">
              <a:solidFill>
                <a:srgbClr val="FFC000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2400" dirty="0" smtClean="0">
              <a:solidFill>
                <a:srgbClr val="FFC000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2400" dirty="0" smtClean="0">
              <a:solidFill>
                <a:srgbClr val="FFC000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US" sz="2400" dirty="0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/>
        </p:nvGraphicFramePr>
        <p:xfrm>
          <a:off x="228600" y="1219200"/>
          <a:ext cx="8763000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ounded Rectangle 3"/>
          <p:cNvSpPr/>
          <p:nvPr/>
        </p:nvSpPr>
        <p:spPr>
          <a:xfrm>
            <a:off x="1143000" y="228600"/>
            <a:ext cx="7010400" cy="6096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4400" b="1" dirty="0">
                <a:latin typeface="Algerian" pitchFamily="82" charset="0"/>
              </a:rPr>
              <a:t>OPD ADOPTION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5" descr="ANd9GcR-27gfIDA1dTM6LysT6XD3NzItGFnNwXF1IvPUbpGc8X-G5IgujA"/>
          <p:cNvPicPr>
            <a:picLocks noChangeAspect="1" noChangeArrowheads="1"/>
          </p:cNvPicPr>
          <p:nvPr/>
        </p:nvPicPr>
        <p:blipFill>
          <a:blip r:embed="rId2" cstate="print">
            <a:lum bright="74000" contrast="-84000"/>
          </a:blip>
          <a:srcRect/>
          <a:stretch>
            <a:fillRect/>
          </a:stretch>
        </p:blipFill>
        <p:spPr bwMode="auto">
          <a:xfrm>
            <a:off x="0" y="0"/>
            <a:ext cx="8991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67" name="Title 1"/>
          <p:cNvSpPr>
            <a:spLocks noGrp="1"/>
          </p:cNvSpPr>
          <p:nvPr>
            <p:ph type="title"/>
          </p:nvPr>
        </p:nvSpPr>
        <p:spPr>
          <a:xfrm>
            <a:off x="152400" y="1752600"/>
            <a:ext cx="8686800" cy="2362200"/>
          </a:xfrm>
        </p:spPr>
        <p:txBody>
          <a:bodyPr/>
          <a:lstStyle/>
          <a:p>
            <a:pPr eaLnBrk="1" hangingPunct="1"/>
            <a:r>
              <a:rPr lang="en-US" smtClean="0">
                <a:latin typeface="Algerian" pitchFamily="82" charset="0"/>
              </a:rPr>
              <a:t>Post implementation and adoption phase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5" descr="ANd9GcTSqs0vjBhkLIV3JEAYhDlA7pj_BIwbYiiUksRWzcqW4Xt8ZsBMyg"/>
          <p:cNvPicPr>
            <a:picLocks noChangeAspect="1" noChangeArrowheads="1"/>
          </p:cNvPicPr>
          <p:nvPr/>
        </p:nvPicPr>
        <p:blipFill>
          <a:blip r:embed="rId2" cstate="print">
            <a:lum bright="82000" contrast="-9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ed Rectangle 4"/>
          <p:cNvSpPr/>
          <p:nvPr/>
        </p:nvSpPr>
        <p:spPr>
          <a:xfrm>
            <a:off x="685800" y="228600"/>
            <a:ext cx="7924800" cy="7620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349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533400"/>
          </a:xfrm>
        </p:spPr>
        <p:txBody>
          <a:bodyPr/>
          <a:lstStyle/>
          <a:p>
            <a:pPr eaLnBrk="1" hangingPunct="1"/>
            <a:r>
              <a:rPr lang="en-US" smtClean="0">
                <a:latin typeface="Algerian" pitchFamily="82" charset="0"/>
              </a:rPr>
              <a:t>MANAGEMENT</a:t>
            </a:r>
          </a:p>
        </p:txBody>
      </p:sp>
      <p:sp>
        <p:nvSpPr>
          <p:cNvPr id="6349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lnSpc>
                <a:spcPct val="80000"/>
              </a:lnSpc>
            </a:pPr>
            <a:endParaRPr lang="en-US" altLang="zh-CN" sz="2000" smtClean="0">
              <a:solidFill>
                <a:srgbClr val="00B050"/>
              </a:solidFill>
              <a:ea typeface="宋体" charset="-122"/>
            </a:endParaRPr>
          </a:p>
          <a:p>
            <a:pPr marL="609600" indent="-609600" eaLnBrk="1" hangingPunct="1">
              <a:lnSpc>
                <a:spcPct val="80000"/>
              </a:lnSpc>
            </a:pPr>
            <a:endParaRPr lang="en-US" sz="2400" b="1" smtClean="0"/>
          </a:p>
          <a:p>
            <a:pPr marL="609600" indent="-609600" eaLnBrk="1" hangingPunct="1">
              <a:lnSpc>
                <a:spcPct val="80000"/>
              </a:lnSpc>
            </a:pPr>
            <a:r>
              <a:rPr lang="en-US" sz="2400" b="1" smtClean="0"/>
              <a:t>Use of CPRS to be made mandatory for all consultants.</a:t>
            </a:r>
          </a:p>
          <a:p>
            <a:pPr marL="609600" indent="-609600" eaLnBrk="1" hangingPunct="1">
              <a:lnSpc>
                <a:spcPct val="80000"/>
              </a:lnSpc>
            </a:pPr>
            <a:endParaRPr lang="en-US" sz="2400" b="1" smtClean="0"/>
          </a:p>
          <a:p>
            <a:pPr marL="609600" indent="-609600" eaLnBrk="1" hangingPunct="1">
              <a:lnSpc>
                <a:spcPct val="80000"/>
              </a:lnSpc>
            </a:pPr>
            <a:r>
              <a:rPr lang="en-US" sz="2400" b="1" smtClean="0"/>
              <a:t>Change Manager to report the progress regularly</a:t>
            </a:r>
          </a:p>
          <a:p>
            <a:pPr marL="609600" indent="-609600" eaLnBrk="1" hangingPunct="1">
              <a:lnSpc>
                <a:spcPct val="90000"/>
              </a:lnSpc>
            </a:pPr>
            <a:endParaRPr lang="en-US" sz="2400" b="1" smtClean="0"/>
          </a:p>
          <a:p>
            <a:pPr marL="609600" indent="-609600" eaLnBrk="1" hangingPunct="1">
              <a:lnSpc>
                <a:spcPct val="90000"/>
              </a:lnSpc>
            </a:pPr>
            <a:r>
              <a:rPr lang="en-US" sz="2400" b="1" smtClean="0"/>
              <a:t>IT team should support him completely</a:t>
            </a:r>
          </a:p>
          <a:p>
            <a:pPr marL="609600" indent="-609600" eaLnBrk="1" hangingPunct="1">
              <a:lnSpc>
                <a:spcPct val="90000"/>
              </a:lnSpc>
            </a:pPr>
            <a:endParaRPr lang="en-US" sz="2400" b="1" smtClean="0"/>
          </a:p>
          <a:p>
            <a:pPr marL="609600" indent="-609600" eaLnBrk="1" hangingPunct="1">
              <a:lnSpc>
                <a:spcPct val="90000"/>
              </a:lnSpc>
            </a:pPr>
            <a:r>
              <a:rPr lang="en-US" sz="2400" b="1" smtClean="0"/>
              <a:t>Periodic Post Go-Live Assessment should be done </a:t>
            </a:r>
          </a:p>
          <a:p>
            <a:pPr marL="609600" indent="-609600" eaLnBrk="1" hangingPunct="1">
              <a:lnSpc>
                <a:spcPct val="90000"/>
              </a:lnSpc>
            </a:pPr>
            <a:endParaRPr lang="en-US" sz="2000" b="1" smtClean="0"/>
          </a:p>
          <a:p>
            <a:pPr marL="609600" indent="-609600" eaLnBrk="1" hangingPunct="1">
              <a:lnSpc>
                <a:spcPct val="80000"/>
              </a:lnSpc>
            </a:pPr>
            <a:endParaRPr lang="en-US" sz="2000" b="1" i="1" smtClean="0">
              <a:solidFill>
                <a:srgbClr val="FFC000"/>
              </a:solidFill>
            </a:endParaRPr>
          </a:p>
          <a:p>
            <a:pPr marL="609600" indent="-609600" eaLnBrk="1" hangingPunct="1">
              <a:lnSpc>
                <a:spcPct val="80000"/>
              </a:lnSpc>
            </a:pPr>
            <a:endParaRPr lang="en-US" sz="2000" b="1" i="1" smtClean="0">
              <a:solidFill>
                <a:srgbClr val="FFC000"/>
              </a:solidFill>
            </a:endParaRPr>
          </a:p>
          <a:p>
            <a:pPr marL="609600" indent="-609600" eaLnBrk="1" hangingPunct="1">
              <a:lnSpc>
                <a:spcPct val="80000"/>
              </a:lnSpc>
            </a:pPr>
            <a:endParaRPr lang="en-US" sz="2000" b="1" i="1" smtClean="0">
              <a:solidFill>
                <a:srgbClr val="FFC000"/>
              </a:solidFill>
            </a:endParaRP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en-US" sz="2000" i="1" smtClean="0">
              <a:solidFill>
                <a:srgbClr val="FFC000"/>
              </a:solidFill>
            </a:endParaRP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en-US" sz="2000" i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5" descr="ANd9GcSrsiQ25qnh9QJCaeyu8v2lT6u_0NYC_y0tmKibFzV-1Z9Eozox"/>
          <p:cNvPicPr>
            <a:picLocks noChangeAspect="1" noChangeArrowheads="1"/>
          </p:cNvPicPr>
          <p:nvPr/>
        </p:nvPicPr>
        <p:blipFill>
          <a:blip r:embed="rId2" cstate="print">
            <a:lum bright="84000" contrast="-9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ed Rectangle 4"/>
          <p:cNvSpPr/>
          <p:nvPr/>
        </p:nvSpPr>
        <p:spPr>
          <a:xfrm>
            <a:off x="685800" y="152400"/>
            <a:ext cx="7924800" cy="7620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4516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pPr eaLnBrk="1" hangingPunct="1"/>
            <a:r>
              <a:rPr lang="en-US" smtClean="0">
                <a:latin typeface="Algerian" pitchFamily="82" charset="0"/>
              </a:rPr>
              <a:t>PEOPLE</a:t>
            </a:r>
          </a:p>
        </p:txBody>
      </p:sp>
      <p:sp>
        <p:nvSpPr>
          <p:cNvPr id="64517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</a:pPr>
            <a:endParaRPr lang="en-US" altLang="zh-CN" sz="2400" b="1" smtClean="0">
              <a:ea typeface="宋体" charset="-122"/>
            </a:endParaRPr>
          </a:p>
          <a:p>
            <a:pPr marL="609600" indent="-609600" eaLnBrk="1" hangingPunct="1">
              <a:lnSpc>
                <a:spcPct val="90000"/>
              </a:lnSpc>
            </a:pPr>
            <a:r>
              <a:rPr lang="en-US" altLang="zh-CN" sz="2400" b="1" smtClean="0">
                <a:ea typeface="宋体" charset="-122"/>
              </a:rPr>
              <a:t>EHR training to be included in induction program based on their user group.</a:t>
            </a:r>
          </a:p>
          <a:p>
            <a:pPr marL="609600" indent="-609600" eaLnBrk="1" hangingPunct="1">
              <a:lnSpc>
                <a:spcPct val="90000"/>
              </a:lnSpc>
            </a:pPr>
            <a:endParaRPr lang="en-US" altLang="zh-CN" sz="2400" b="1" smtClean="0">
              <a:ea typeface="宋体" charset="-122"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en-US" altLang="zh-CN" sz="2400" b="1" smtClean="0">
              <a:ea typeface="宋体" charset="-122"/>
            </a:endParaRPr>
          </a:p>
          <a:p>
            <a:pPr marL="609600" indent="-609600" eaLnBrk="1" hangingPunct="1">
              <a:lnSpc>
                <a:spcPct val="90000"/>
              </a:lnSpc>
            </a:pPr>
            <a:endParaRPr lang="en-US" altLang="zh-CN" sz="2400" b="1" smtClean="0">
              <a:ea typeface="宋体" charset="-122"/>
            </a:endParaRPr>
          </a:p>
          <a:p>
            <a:pPr marL="609600" indent="-609600" eaLnBrk="1" hangingPunct="1">
              <a:lnSpc>
                <a:spcPct val="90000"/>
              </a:lnSpc>
            </a:pPr>
            <a:r>
              <a:rPr lang="en-US" altLang="zh-CN" sz="2400" b="1" smtClean="0">
                <a:ea typeface="宋体" charset="-122"/>
              </a:rPr>
              <a:t>Ongoing training support and training of new updates and enhancements to be provided for the users.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5" descr="rewards1"/>
          <p:cNvPicPr>
            <a:picLocks noChangeAspect="1" noChangeArrowheads="1"/>
          </p:cNvPicPr>
          <p:nvPr/>
        </p:nvPicPr>
        <p:blipFill>
          <a:blip r:embed="rId2" cstate="print">
            <a:lum bright="84000" contrast="-9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ed Rectangle 4"/>
          <p:cNvSpPr/>
          <p:nvPr/>
        </p:nvSpPr>
        <p:spPr>
          <a:xfrm>
            <a:off x="685800" y="228600"/>
            <a:ext cx="7924800" cy="6858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5540" name="Title 1"/>
          <p:cNvSpPr>
            <a:spLocks noGrp="1"/>
          </p:cNvSpPr>
          <p:nvPr>
            <p:ph type="title"/>
          </p:nvPr>
        </p:nvSpPr>
        <p:spPr>
          <a:xfrm>
            <a:off x="304800" y="533400"/>
            <a:ext cx="8229600" cy="304800"/>
          </a:xfrm>
        </p:spPr>
        <p:txBody>
          <a:bodyPr/>
          <a:lstStyle/>
          <a:p>
            <a:pPr eaLnBrk="1" hangingPunct="1"/>
            <a:r>
              <a:rPr lang="en-US" smtClean="0">
                <a:latin typeface="Algerian" pitchFamily="82" charset="0"/>
              </a:rPr>
              <a:t>PROCESS</a:t>
            </a:r>
          </a:p>
        </p:txBody>
      </p:sp>
      <p:sp>
        <p:nvSpPr>
          <p:cNvPr id="65541" name="Content Placeholder 2"/>
          <p:cNvSpPr>
            <a:spLocks noGrp="1"/>
          </p:cNvSpPr>
          <p:nvPr>
            <p:ph idx="1"/>
          </p:nvPr>
        </p:nvSpPr>
        <p:spPr>
          <a:xfrm>
            <a:off x="304800" y="685800"/>
            <a:ext cx="8229600" cy="57150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</a:pPr>
            <a:endParaRPr lang="en-US" altLang="zh-CN" sz="2000" smtClean="0">
              <a:ea typeface="宋体" charset="-122"/>
            </a:endParaRPr>
          </a:p>
          <a:p>
            <a:pPr marL="609600" indent="-609600" eaLnBrk="1" hangingPunct="1">
              <a:lnSpc>
                <a:spcPct val="90000"/>
              </a:lnSpc>
            </a:pPr>
            <a:endParaRPr lang="en-US" altLang="zh-CN" sz="2000" smtClean="0">
              <a:ea typeface="宋体" charset="-122"/>
            </a:endParaRPr>
          </a:p>
          <a:p>
            <a:pPr marL="609600" indent="-609600" eaLnBrk="1" hangingPunct="1">
              <a:lnSpc>
                <a:spcPct val="90000"/>
              </a:lnSpc>
            </a:pPr>
            <a:r>
              <a:rPr lang="en-US" altLang="zh-CN" sz="2000" b="1" smtClean="0">
                <a:ea typeface="宋体" charset="-122"/>
              </a:rPr>
              <a:t>Motivate employees to participate in process</a:t>
            </a:r>
          </a:p>
          <a:p>
            <a:pPr marL="609600" indent="-609600" eaLnBrk="1" hangingPunct="1">
              <a:lnSpc>
                <a:spcPct val="90000"/>
              </a:lnSpc>
            </a:pPr>
            <a:endParaRPr lang="en-US" altLang="zh-CN" sz="2000" b="1" smtClean="0">
              <a:ea typeface="宋体" charset="-122"/>
            </a:endParaRPr>
          </a:p>
          <a:p>
            <a:pPr marL="609600" indent="-609600" eaLnBrk="1" hangingPunct="1">
              <a:lnSpc>
                <a:spcPct val="90000"/>
              </a:lnSpc>
            </a:pPr>
            <a:r>
              <a:rPr lang="en-US" altLang="zh-CN" sz="2000" b="1" smtClean="0">
                <a:ea typeface="宋体" charset="-122"/>
              </a:rPr>
              <a:t>Rewards :-employee of the month’s best user batch.</a:t>
            </a:r>
          </a:p>
          <a:p>
            <a:pPr marL="609600" indent="-609600" eaLnBrk="1" hangingPunct="1">
              <a:lnSpc>
                <a:spcPct val="90000"/>
              </a:lnSpc>
            </a:pPr>
            <a:endParaRPr lang="en-US" altLang="zh-CN" sz="2000" b="1" smtClean="0">
              <a:ea typeface="宋体" charset="-122"/>
            </a:endParaRPr>
          </a:p>
          <a:p>
            <a:pPr marL="609600" indent="-609600" eaLnBrk="1" hangingPunct="1">
              <a:lnSpc>
                <a:spcPct val="90000"/>
              </a:lnSpc>
            </a:pPr>
            <a:r>
              <a:rPr lang="en-US" altLang="zh-CN" sz="2000" b="1" smtClean="0">
                <a:ea typeface="宋体" charset="-122"/>
              </a:rPr>
              <a:t>Medical assistants to be given a regular yearly appraisal</a:t>
            </a:r>
          </a:p>
          <a:p>
            <a:pPr marL="609600" indent="-609600" eaLnBrk="1" hangingPunct="1">
              <a:lnSpc>
                <a:spcPct val="90000"/>
              </a:lnSpc>
            </a:pPr>
            <a:endParaRPr lang="en-US" altLang="zh-CN" sz="2000" b="1" smtClean="0">
              <a:ea typeface="宋体" charset="-122"/>
            </a:endParaRPr>
          </a:p>
          <a:p>
            <a:pPr marL="609600" indent="-609600" eaLnBrk="1" hangingPunct="1">
              <a:lnSpc>
                <a:spcPct val="90000"/>
              </a:lnSpc>
            </a:pPr>
            <a:r>
              <a:rPr lang="en-US" altLang="zh-CN" sz="2000" b="1" smtClean="0">
                <a:ea typeface="宋体" charset="-122"/>
              </a:rPr>
              <a:t>Regular feedback to be taken from user champions.</a:t>
            </a:r>
          </a:p>
          <a:p>
            <a:pPr marL="609600" indent="-609600" eaLnBrk="1" hangingPunct="1">
              <a:lnSpc>
                <a:spcPct val="90000"/>
              </a:lnSpc>
            </a:pPr>
            <a:endParaRPr lang="en-US" altLang="zh-CN" sz="2000" b="1" smtClean="0">
              <a:ea typeface="宋体" charset="-122"/>
            </a:endParaRPr>
          </a:p>
          <a:p>
            <a:pPr marL="609600" indent="-609600" eaLnBrk="1" hangingPunct="1">
              <a:lnSpc>
                <a:spcPct val="90000"/>
              </a:lnSpc>
            </a:pPr>
            <a:r>
              <a:rPr lang="en-US" altLang="zh-CN" sz="2000" b="1" smtClean="0">
                <a:ea typeface="宋体" charset="-122"/>
              </a:rPr>
              <a:t>Employees requirement should be attended and replied back based on their feedback given.</a:t>
            </a:r>
          </a:p>
          <a:p>
            <a:pPr marL="609600" indent="-609600" eaLnBrk="1" hangingPunct="1">
              <a:lnSpc>
                <a:spcPct val="90000"/>
              </a:lnSpc>
            </a:pPr>
            <a:endParaRPr lang="en-US" altLang="zh-CN" sz="2000" b="1" smtClean="0">
              <a:ea typeface="宋体" charset="-122"/>
            </a:endParaRPr>
          </a:p>
          <a:p>
            <a:pPr marL="609600" indent="-609600" eaLnBrk="1" hangingPunct="1">
              <a:lnSpc>
                <a:spcPct val="90000"/>
              </a:lnSpc>
            </a:pPr>
            <a:r>
              <a:rPr lang="en-US" altLang="zh-CN" sz="2000" b="1" smtClean="0">
                <a:ea typeface="宋体" charset="-122"/>
              </a:rPr>
              <a:t>Evaluate the Go-Live with Staff.</a:t>
            </a:r>
          </a:p>
          <a:p>
            <a:pPr marL="609600" indent="-609600" eaLnBrk="1" hangingPunct="1">
              <a:lnSpc>
                <a:spcPct val="90000"/>
              </a:lnSpc>
            </a:pPr>
            <a:endParaRPr lang="en-US" altLang="zh-CN" sz="2000" smtClean="0">
              <a:ea typeface="宋体" charset="-122"/>
            </a:endParaRPr>
          </a:p>
          <a:p>
            <a:pPr marL="609600" indent="-609600" eaLnBrk="1" hangingPunct="1">
              <a:lnSpc>
                <a:spcPct val="90000"/>
              </a:lnSpc>
            </a:pPr>
            <a:endParaRPr lang="en-US" altLang="zh-CN" sz="2000" smtClean="0">
              <a:ea typeface="宋体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5" descr="ANd9GcS-S3hhEBdXGQVYNY9GhjKjmgo1_k12TvbktOzijTH08idpuXJAag"/>
          <p:cNvPicPr>
            <a:picLocks noChangeAspect="1" noChangeArrowheads="1"/>
          </p:cNvPicPr>
          <p:nvPr/>
        </p:nvPicPr>
        <p:blipFill>
          <a:blip r:embed="rId2" cstate="print">
            <a:lum bright="74000" contrast="-9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ed Rectangle 4"/>
          <p:cNvSpPr/>
          <p:nvPr/>
        </p:nvSpPr>
        <p:spPr>
          <a:xfrm>
            <a:off x="685800" y="152400"/>
            <a:ext cx="7924800" cy="11430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65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Algerian" pitchFamily="82" charset="0"/>
              </a:rPr>
              <a:t>INFRASTRUCTURE</a:t>
            </a:r>
          </a:p>
        </p:txBody>
      </p:sp>
      <p:sp>
        <p:nvSpPr>
          <p:cNvPr id="6656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lnSpc>
                <a:spcPct val="90000"/>
              </a:lnSpc>
            </a:pPr>
            <a:endParaRPr lang="en-US" altLang="zh-CN" sz="2400" smtClean="0">
              <a:ea typeface="宋体" charset="-122"/>
            </a:endParaRPr>
          </a:p>
          <a:p>
            <a:pPr marL="609600" indent="-609600" eaLnBrk="1" hangingPunct="1">
              <a:lnSpc>
                <a:spcPct val="90000"/>
              </a:lnSpc>
            </a:pPr>
            <a:r>
              <a:rPr lang="en-US" altLang="zh-CN" sz="2400" b="1" smtClean="0">
                <a:ea typeface="宋体" charset="-122"/>
              </a:rPr>
              <a:t>Medical assistants to be properly staffed in OPD to reduce the human errors due to over work.</a:t>
            </a:r>
          </a:p>
          <a:p>
            <a:pPr marL="609600" indent="-609600" eaLnBrk="1" hangingPunct="1">
              <a:lnSpc>
                <a:spcPct val="90000"/>
              </a:lnSpc>
            </a:pPr>
            <a:endParaRPr lang="en-US" sz="2400" b="1" smtClean="0">
              <a:ea typeface="宋体" charset="-122"/>
            </a:endParaRPr>
          </a:p>
          <a:p>
            <a:pPr marL="609600" indent="-609600" eaLnBrk="1" hangingPunct="1">
              <a:lnSpc>
                <a:spcPct val="90000"/>
              </a:lnSpc>
            </a:pPr>
            <a:endParaRPr lang="en-US" altLang="zh-CN" sz="2400" b="1" smtClean="0">
              <a:ea typeface="宋体" charset="-122"/>
            </a:endParaRPr>
          </a:p>
          <a:p>
            <a:pPr marL="609600" indent="-609600" eaLnBrk="1" hangingPunct="1">
              <a:lnSpc>
                <a:spcPct val="90000"/>
              </a:lnSpc>
            </a:pPr>
            <a:r>
              <a:rPr lang="en-US" altLang="zh-CN" sz="2400" b="1" smtClean="0">
                <a:ea typeface="宋体" charset="-122"/>
              </a:rPr>
              <a:t>Systems to be installed in doctor’s lounge to practice in their leisure time. </a:t>
            </a:r>
          </a:p>
          <a:p>
            <a:pPr marL="609600" indent="-609600" eaLnBrk="1" hangingPunct="1">
              <a:lnSpc>
                <a:spcPct val="90000"/>
              </a:lnSpc>
            </a:pPr>
            <a:endParaRPr lang="en-US" altLang="zh-CN" sz="2400" b="1" smtClean="0">
              <a:ea typeface="宋体" charset="-122"/>
            </a:endParaRPr>
          </a:p>
          <a:p>
            <a:pPr marL="609600" indent="-609600" eaLnBrk="1" hangingPunct="1">
              <a:lnSpc>
                <a:spcPct val="90000"/>
              </a:lnSpc>
            </a:pPr>
            <a:endParaRPr lang="en-US" altLang="zh-CN" sz="2400" b="1" smtClean="0">
              <a:ea typeface="宋体" charset="-122"/>
            </a:endParaRPr>
          </a:p>
          <a:p>
            <a:pPr marL="609600" indent="-609600" eaLnBrk="1" hangingPunct="1">
              <a:lnSpc>
                <a:spcPct val="90000"/>
              </a:lnSpc>
            </a:pPr>
            <a:r>
              <a:rPr lang="en-US" altLang="zh-CN" sz="2400" b="1" smtClean="0">
                <a:ea typeface="宋体" charset="-122"/>
              </a:rPr>
              <a:t>There should not be any shortage of any hardware at the end user level. </a:t>
            </a:r>
          </a:p>
          <a:p>
            <a:pPr marL="609600" indent="-609600" eaLnBrk="1" hangingPunct="1">
              <a:lnSpc>
                <a:spcPct val="90000"/>
              </a:lnSpc>
            </a:pPr>
            <a:endParaRPr lang="en-US" altLang="zh-CN" sz="2400" smtClean="0">
              <a:ea typeface="宋体" charset="-122"/>
            </a:endParaRPr>
          </a:p>
          <a:p>
            <a:pPr marL="609600" indent="-609600" eaLnBrk="1" hangingPunct="1">
              <a:lnSpc>
                <a:spcPct val="90000"/>
              </a:lnSpc>
            </a:pPr>
            <a:endParaRPr lang="en-US" sz="2400" smtClean="0"/>
          </a:p>
          <a:p>
            <a:pPr marL="609600" indent="-609600" eaLnBrk="1" hangingPunct="1">
              <a:lnSpc>
                <a:spcPct val="90000"/>
              </a:lnSpc>
            </a:pPr>
            <a:endParaRPr lang="en-US" altLang="zh-CN" sz="2400" smtClean="0">
              <a:ea typeface="宋体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133600"/>
            <a:ext cx="8229600" cy="2286000"/>
          </a:xfrm>
          <a:solidFill>
            <a:schemeClr val="accent6">
              <a:lumMod val="40000"/>
              <a:lumOff val="60000"/>
            </a:schemeClr>
          </a:solidFill>
          <a:ln>
            <a:solidFill>
              <a:srgbClr val="7030A0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  <a:reflection blurRad="6350" stA="50000" endA="300" endPos="55000" dir="5400000" sy="-100000" algn="bl" rotWithShape="0"/>
          </a:effectLst>
          <a:scene3d>
            <a:camera prst="perspectiveAbove"/>
            <a:lightRig rig="threePt" dir="t"/>
          </a:scene3d>
          <a:sp3d>
            <a:bevelT w="114300" prst="artDeco"/>
          </a:sp3d>
        </p:spPr>
        <p:txBody>
          <a:bodyPr>
            <a:noAutofit/>
          </a:bodyPr>
          <a:lstStyle/>
          <a:p>
            <a:pPr>
              <a:defRPr/>
            </a:pPr>
            <a:r>
              <a:rPr lang="en-US" sz="8800" b="1" u="sng" dirty="0" smtClean="0">
                <a:solidFill>
                  <a:srgbClr val="7030A0"/>
                </a:solidFill>
                <a:latin typeface="Algerian" pitchFamily="82" charset="0"/>
              </a:rPr>
              <a:t>conclusion</a:t>
            </a:r>
            <a:endParaRPr lang="en-US" sz="8800" b="1" u="sng" dirty="0">
              <a:solidFill>
                <a:srgbClr val="7030A0"/>
              </a:solidFill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/>
        </p:nvGraphicFramePr>
        <p:xfrm>
          <a:off x="0" y="304800"/>
          <a:ext cx="9144000" cy="640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pPr>
              <a:buFont typeface="+mj-lt"/>
              <a:buAutoNum type="arabicPeriod"/>
            </a:pPr>
            <a:r>
              <a:rPr lang="en-US" sz="1400" dirty="0" smtClean="0"/>
              <a:t>US department of veterans affairs. vista monograph [internet]. </a:t>
            </a:r>
            <a:r>
              <a:rPr lang="en-US" sz="1400" dirty="0" err="1" smtClean="0"/>
              <a:t>washingtondc</a:t>
            </a:r>
            <a:r>
              <a:rPr lang="en-US" sz="1400" dirty="0" smtClean="0"/>
              <a:t>):va;2010 mar5 [cited2010 mar 8]. available from: </a:t>
            </a:r>
            <a:r>
              <a:rPr lang="en-US" sz="1400" dirty="0" smtClean="0">
                <a:hlinkClick r:id="rId2"/>
              </a:rPr>
              <a:t>http://www4.va.gov/vista_monograph/</a:t>
            </a:r>
            <a:r>
              <a:rPr lang="en-US" sz="1400" dirty="0" smtClean="0"/>
              <a:t>.</a:t>
            </a:r>
          </a:p>
          <a:p>
            <a:pPr>
              <a:buFont typeface="+mj-lt"/>
              <a:buAutoNum type="arabicPeriod"/>
            </a:pPr>
            <a:r>
              <a:rPr lang="en-US" sz="1400" dirty="0" smtClean="0"/>
              <a:t>US department of veterans affairs. vista [home page on the internet].</a:t>
            </a:r>
            <a:r>
              <a:rPr lang="en-US" sz="1400" dirty="0" err="1" smtClean="0"/>
              <a:t>washington</a:t>
            </a:r>
            <a:r>
              <a:rPr lang="en-US" sz="1400" dirty="0" smtClean="0"/>
              <a:t> (dc): </a:t>
            </a:r>
            <a:r>
              <a:rPr lang="en-US" sz="1400" dirty="0" err="1" smtClean="0"/>
              <a:t>va</a:t>
            </a:r>
            <a:r>
              <a:rPr lang="en-US" sz="1400" dirty="0" smtClean="0"/>
              <a:t>; [cited 2010 mar 8]. available from: http:// </a:t>
            </a:r>
            <a:r>
              <a:rPr lang="en-US" sz="1400" dirty="0" smtClean="0">
                <a:hlinkClick r:id="rId3"/>
              </a:rPr>
              <a:t>www.ehealth.va.gov/ehealth/vista.asp</a:t>
            </a:r>
            <a:r>
              <a:rPr lang="en-US" sz="1400" dirty="0" smtClean="0"/>
              <a:t>.</a:t>
            </a:r>
          </a:p>
          <a:p>
            <a:pPr>
              <a:buFont typeface="+mj-lt"/>
              <a:buAutoNum type="arabicPeriod"/>
            </a:pPr>
            <a:r>
              <a:rPr lang="en-US" sz="1400" dirty="0" smtClean="0"/>
              <a:t> </a:t>
            </a:r>
            <a:r>
              <a:rPr lang="en-US" sz="1400" dirty="0" err="1" smtClean="0"/>
              <a:t>Jha</a:t>
            </a:r>
            <a:r>
              <a:rPr lang="en-US" sz="1400" dirty="0" smtClean="0"/>
              <a:t> </a:t>
            </a:r>
            <a:r>
              <a:rPr lang="en-US" sz="1400" dirty="0" err="1" smtClean="0"/>
              <a:t>ak</a:t>
            </a:r>
            <a:r>
              <a:rPr lang="en-US" sz="1400" dirty="0" smtClean="0"/>
              <a:t>, </a:t>
            </a:r>
            <a:r>
              <a:rPr lang="en-US" sz="1400" dirty="0" err="1" smtClean="0"/>
              <a:t>perlin</a:t>
            </a:r>
            <a:r>
              <a:rPr lang="en-US" sz="1400" dirty="0" smtClean="0"/>
              <a:t> </a:t>
            </a:r>
            <a:r>
              <a:rPr lang="en-US" sz="1400" dirty="0" err="1" smtClean="0"/>
              <a:t>jb</a:t>
            </a:r>
            <a:r>
              <a:rPr lang="en-US" sz="1400" dirty="0" smtClean="0"/>
              <a:t>, </a:t>
            </a:r>
            <a:r>
              <a:rPr lang="en-US" sz="1400" dirty="0" err="1" smtClean="0"/>
              <a:t>kizer</a:t>
            </a:r>
            <a:r>
              <a:rPr lang="en-US" sz="1400" dirty="0" smtClean="0"/>
              <a:t> </a:t>
            </a:r>
            <a:r>
              <a:rPr lang="en-US" sz="1400" dirty="0" err="1" smtClean="0"/>
              <a:t>kw</a:t>
            </a:r>
            <a:r>
              <a:rPr lang="en-US" sz="1400" dirty="0" smtClean="0"/>
              <a:t>, </a:t>
            </a:r>
            <a:r>
              <a:rPr lang="en-US" sz="1400" dirty="0" err="1" smtClean="0"/>
              <a:t>dudley</a:t>
            </a:r>
            <a:r>
              <a:rPr lang="en-US" sz="1400" dirty="0" smtClean="0"/>
              <a:t> </a:t>
            </a:r>
            <a:r>
              <a:rPr lang="en-US" sz="1400" dirty="0" err="1" smtClean="0"/>
              <a:t>ra</a:t>
            </a:r>
            <a:r>
              <a:rPr lang="en-US" sz="1400" dirty="0" smtClean="0"/>
              <a:t>. effect of the transformation of the veterans affairs health care system on the quality of care. n </a:t>
            </a:r>
            <a:r>
              <a:rPr lang="en-US" sz="1400" dirty="0" err="1" smtClean="0"/>
              <a:t>engl</a:t>
            </a:r>
            <a:r>
              <a:rPr lang="en-US" sz="1400" dirty="0" smtClean="0"/>
              <a:t> j med. 2003;348(22):2218–27.</a:t>
            </a:r>
          </a:p>
          <a:p>
            <a:pPr>
              <a:buFont typeface="+mj-lt"/>
              <a:buAutoNum type="arabicPeriod"/>
            </a:pPr>
            <a:r>
              <a:rPr lang="en-US" sz="1400" dirty="0" smtClean="0"/>
              <a:t>Health information technology : a new world for pharmacy. </a:t>
            </a:r>
            <a:r>
              <a:rPr lang="en-US" sz="1400" dirty="0" err="1" smtClean="0"/>
              <a:t>lisa</a:t>
            </a:r>
            <a:r>
              <a:rPr lang="en-US" sz="1400" dirty="0" smtClean="0"/>
              <a:t> </a:t>
            </a:r>
            <a:r>
              <a:rPr lang="en-US" sz="1400" dirty="0" err="1" smtClean="0"/>
              <a:t>webster</a:t>
            </a:r>
            <a:r>
              <a:rPr lang="en-US" sz="1400" dirty="0" smtClean="0"/>
              <a:t> and </a:t>
            </a:r>
            <a:r>
              <a:rPr lang="en-US" sz="1400" dirty="0" err="1" smtClean="0"/>
              <a:t>rachelle</a:t>
            </a:r>
            <a:r>
              <a:rPr lang="en-US" sz="1400" dirty="0" smtClean="0"/>
              <a:t> f. </a:t>
            </a:r>
            <a:r>
              <a:rPr lang="en-US" sz="1400" dirty="0" err="1" smtClean="0"/>
              <a:t>spiro</a:t>
            </a:r>
            <a:endParaRPr lang="en-US" sz="1400" dirty="0" smtClean="0"/>
          </a:p>
          <a:p>
            <a:pPr>
              <a:buFont typeface="+mj-lt"/>
              <a:buAutoNum type="arabicPeriod"/>
            </a:pPr>
            <a:r>
              <a:rPr lang="en-US" sz="1400" dirty="0" err="1" smtClean="0"/>
              <a:t>Bizovi</a:t>
            </a:r>
            <a:r>
              <a:rPr lang="en-US" sz="1400" dirty="0" smtClean="0"/>
              <a:t> </a:t>
            </a:r>
            <a:r>
              <a:rPr lang="en-US" sz="1400" dirty="0" err="1" smtClean="0"/>
              <a:t>ke</a:t>
            </a:r>
            <a:r>
              <a:rPr lang="en-US" sz="1400" dirty="0" smtClean="0"/>
              <a:t>, </a:t>
            </a:r>
            <a:r>
              <a:rPr lang="en-US" sz="1400" dirty="0" err="1" smtClean="0"/>
              <a:t>beckley</a:t>
            </a:r>
            <a:r>
              <a:rPr lang="en-US" sz="1400" dirty="0" smtClean="0"/>
              <a:t> be, </a:t>
            </a:r>
            <a:r>
              <a:rPr lang="en-US" sz="1400" dirty="0" err="1" smtClean="0"/>
              <a:t>mcdade</a:t>
            </a:r>
            <a:r>
              <a:rPr lang="en-US" sz="1400" dirty="0" smtClean="0"/>
              <a:t> mc, </a:t>
            </a:r>
            <a:r>
              <a:rPr lang="en-US" sz="1400" dirty="0" err="1" smtClean="0"/>
              <a:t>adams</a:t>
            </a:r>
            <a:r>
              <a:rPr lang="en-US" sz="1400" dirty="0" smtClean="0"/>
              <a:t>, al, </a:t>
            </a:r>
            <a:r>
              <a:rPr lang="en-US" sz="1400" dirty="0" err="1" smtClean="0"/>
              <a:t>lowe</a:t>
            </a:r>
            <a:r>
              <a:rPr lang="en-US" sz="1400" dirty="0" smtClean="0"/>
              <a:t> </a:t>
            </a:r>
            <a:r>
              <a:rPr lang="en-US" sz="1400" dirty="0" err="1" smtClean="0"/>
              <a:t>ra</a:t>
            </a:r>
            <a:r>
              <a:rPr lang="en-US" sz="1400" dirty="0" smtClean="0"/>
              <a:t>, </a:t>
            </a:r>
            <a:r>
              <a:rPr lang="en-US" sz="1400" dirty="0" err="1" smtClean="0"/>
              <a:t>zechnich</a:t>
            </a:r>
            <a:r>
              <a:rPr lang="en-US" sz="1400" dirty="0" smtClean="0"/>
              <a:t> ad, hedges </a:t>
            </a:r>
            <a:r>
              <a:rPr lang="en-US" sz="1400" dirty="0" err="1" smtClean="0"/>
              <a:t>jr.the</a:t>
            </a:r>
            <a:r>
              <a:rPr lang="en-US" sz="1400" dirty="0" smtClean="0"/>
              <a:t> effect of computer-assisted prescription writing on emergency department prescription errors. academic emergency medicine 2002; 9:1168-1175.</a:t>
            </a:r>
          </a:p>
          <a:p>
            <a:pPr>
              <a:buFont typeface="+mj-lt"/>
              <a:buAutoNum type="arabicPeriod"/>
            </a:pPr>
            <a:r>
              <a:rPr lang="en-US" sz="1400" dirty="0" smtClean="0"/>
              <a:t>Bates </a:t>
            </a:r>
            <a:r>
              <a:rPr lang="en-US" sz="1400" dirty="0" err="1" smtClean="0"/>
              <a:t>dw</a:t>
            </a:r>
            <a:r>
              <a:rPr lang="en-US" sz="1400" dirty="0" smtClean="0"/>
              <a:t>. using information technology to reduce rates of medication errors in hospital.bmj 2000; 320:788-91.</a:t>
            </a:r>
          </a:p>
          <a:p>
            <a:pPr>
              <a:buFont typeface="+mj-lt"/>
              <a:buAutoNum type="arabicPeriod"/>
            </a:pPr>
            <a:r>
              <a:rPr lang="en-US" sz="1400" dirty="0" err="1" smtClean="0"/>
              <a:t>Leape</a:t>
            </a:r>
            <a:r>
              <a:rPr lang="en-US" sz="1400" dirty="0" smtClean="0"/>
              <a:t> </a:t>
            </a:r>
            <a:r>
              <a:rPr lang="en-US" sz="1400" dirty="0" err="1" smtClean="0"/>
              <a:t>ll</a:t>
            </a:r>
            <a:r>
              <a:rPr lang="en-US" sz="1400" dirty="0" smtClean="0"/>
              <a:t>, bates </a:t>
            </a:r>
            <a:r>
              <a:rPr lang="en-US" sz="1400" dirty="0" err="1" smtClean="0"/>
              <a:t>dw</a:t>
            </a:r>
            <a:r>
              <a:rPr lang="en-US" sz="1400" dirty="0" smtClean="0"/>
              <a:t>, </a:t>
            </a:r>
            <a:r>
              <a:rPr lang="en-US" sz="1400" dirty="0" err="1" smtClean="0"/>
              <a:t>cullen</a:t>
            </a:r>
            <a:r>
              <a:rPr lang="en-US" sz="1400" dirty="0" smtClean="0"/>
              <a:t> </a:t>
            </a:r>
            <a:r>
              <a:rPr lang="en-US" sz="1400" dirty="0" err="1" smtClean="0"/>
              <a:t>dj</a:t>
            </a:r>
            <a:r>
              <a:rPr lang="en-US" sz="1400" dirty="0" smtClean="0"/>
              <a:t>, cooper j, </a:t>
            </a:r>
            <a:r>
              <a:rPr lang="en-US" sz="1400" dirty="0" err="1" smtClean="0"/>
              <a:t>demonaco</a:t>
            </a:r>
            <a:r>
              <a:rPr lang="en-US" sz="1400" dirty="0" smtClean="0"/>
              <a:t> </a:t>
            </a:r>
            <a:r>
              <a:rPr lang="en-US" sz="1400" dirty="0" err="1" smtClean="0"/>
              <a:t>hj</a:t>
            </a:r>
            <a:r>
              <a:rPr lang="en-US" sz="1400" dirty="0" smtClean="0"/>
              <a:t>, </a:t>
            </a:r>
            <a:r>
              <a:rPr lang="en-US" sz="1400" dirty="0" err="1" smtClean="0"/>
              <a:t>gallivan</a:t>
            </a:r>
            <a:r>
              <a:rPr lang="en-US" sz="1400" dirty="0" smtClean="0"/>
              <a:t> t, </a:t>
            </a:r>
            <a:r>
              <a:rPr lang="en-US" sz="1400" dirty="0" err="1" smtClean="0"/>
              <a:t>hallisey</a:t>
            </a:r>
            <a:r>
              <a:rPr lang="en-US" sz="1400" dirty="0" smtClean="0"/>
              <a:t> r, </a:t>
            </a:r>
            <a:r>
              <a:rPr lang="en-US" sz="1400" dirty="0" err="1" smtClean="0"/>
              <a:t>ives</a:t>
            </a:r>
            <a:r>
              <a:rPr lang="en-US" sz="1400" dirty="0" smtClean="0"/>
              <a:t> j, laird n, </a:t>
            </a:r>
            <a:r>
              <a:rPr lang="en-US" sz="1400" dirty="0" err="1" smtClean="0"/>
              <a:t>laffel</a:t>
            </a:r>
            <a:r>
              <a:rPr lang="en-US" sz="1400" dirty="0" smtClean="0"/>
              <a:t> g, </a:t>
            </a:r>
            <a:r>
              <a:rPr lang="en-US" sz="1400" dirty="0" err="1" smtClean="0"/>
              <a:t>nemeskal</a:t>
            </a:r>
            <a:r>
              <a:rPr lang="en-US" sz="1400" dirty="0" smtClean="0"/>
              <a:t> r, </a:t>
            </a:r>
            <a:r>
              <a:rPr lang="en-US" sz="1400" dirty="0" err="1" smtClean="0"/>
              <a:t>peterson</a:t>
            </a:r>
            <a:r>
              <a:rPr lang="en-US" sz="1400" dirty="0" smtClean="0"/>
              <a:t> la, porter k, </a:t>
            </a:r>
            <a:r>
              <a:rPr lang="en-US" sz="1400" dirty="0" err="1" smtClean="0"/>
              <a:t>servi</a:t>
            </a:r>
            <a:r>
              <a:rPr lang="en-US" sz="1400" dirty="0" smtClean="0"/>
              <a:t> d, </a:t>
            </a:r>
            <a:r>
              <a:rPr lang="en-US" sz="1400" dirty="0" err="1" smtClean="0"/>
              <a:t>shea</a:t>
            </a:r>
            <a:r>
              <a:rPr lang="en-US" sz="1400" dirty="0" smtClean="0"/>
              <a:t> bf, small </a:t>
            </a:r>
            <a:r>
              <a:rPr lang="en-US" sz="1400" dirty="0" err="1" smtClean="0"/>
              <a:t>sd,sweitzer</a:t>
            </a:r>
            <a:r>
              <a:rPr lang="en-US" sz="1400" dirty="0" smtClean="0"/>
              <a:t> </a:t>
            </a:r>
            <a:r>
              <a:rPr lang="en-US" sz="1400" dirty="0" err="1" smtClean="0"/>
              <a:t>bj</a:t>
            </a:r>
            <a:r>
              <a:rPr lang="en-US" sz="1400" dirty="0" smtClean="0"/>
              <a:t>, </a:t>
            </a:r>
            <a:r>
              <a:rPr lang="en-US" sz="1400" dirty="0" err="1" smtClean="0"/>
              <a:t>thompson</a:t>
            </a:r>
            <a:r>
              <a:rPr lang="en-US" sz="1400" dirty="0" smtClean="0"/>
              <a:t> </a:t>
            </a:r>
            <a:r>
              <a:rPr lang="en-US" sz="1400" dirty="0" err="1" smtClean="0"/>
              <a:t>bt</a:t>
            </a:r>
            <a:r>
              <a:rPr lang="en-US" sz="1400" dirty="0" smtClean="0"/>
              <a:t>, </a:t>
            </a:r>
            <a:r>
              <a:rPr lang="en-US" sz="1400" dirty="0" err="1" smtClean="0"/>
              <a:t>vlier</a:t>
            </a:r>
            <a:r>
              <a:rPr lang="en-US" sz="1400" dirty="0" smtClean="0"/>
              <a:t> </a:t>
            </a:r>
            <a:r>
              <a:rPr lang="en-US" sz="1400" dirty="0" err="1" smtClean="0"/>
              <a:t>mv</a:t>
            </a:r>
            <a:r>
              <a:rPr lang="en-US" sz="1400" dirty="0" smtClean="0"/>
              <a:t>. systems analysis of adverse drug events. </a:t>
            </a:r>
            <a:r>
              <a:rPr lang="en-US" sz="1400" dirty="0" err="1" smtClean="0"/>
              <a:t>jama.july</a:t>
            </a:r>
            <a:r>
              <a:rPr lang="en-US" sz="1400" dirty="0" smtClean="0"/>
              <a:t> 5, 1995; 274(1):35-43.</a:t>
            </a:r>
          </a:p>
          <a:p>
            <a:pPr>
              <a:buFont typeface="+mj-lt"/>
              <a:buAutoNum type="arabicPeriod"/>
            </a:pPr>
            <a:r>
              <a:rPr lang="en-US" sz="1400" dirty="0" smtClean="0"/>
              <a:t>Summerfield </a:t>
            </a:r>
            <a:r>
              <a:rPr lang="en-US" sz="1400" dirty="0" err="1" smtClean="0"/>
              <a:t>mr.</a:t>
            </a:r>
            <a:r>
              <a:rPr lang="en-US" sz="1400" dirty="0" smtClean="0"/>
              <a:t> unit dose primer. </a:t>
            </a:r>
            <a:r>
              <a:rPr lang="en-US" sz="1400" dirty="0" err="1" smtClean="0"/>
              <a:t>bethesda</a:t>
            </a:r>
            <a:r>
              <a:rPr lang="en-US" sz="1400" dirty="0" smtClean="0"/>
              <a:t>, </a:t>
            </a:r>
            <a:r>
              <a:rPr lang="en-US" sz="1400" dirty="0" err="1" smtClean="0"/>
              <a:t>md</a:t>
            </a:r>
            <a:r>
              <a:rPr lang="en-US" sz="1400" dirty="0" smtClean="0"/>
              <a:t>: </a:t>
            </a:r>
            <a:r>
              <a:rPr lang="en-US" sz="1400" dirty="0" err="1" smtClean="0"/>
              <a:t>american</a:t>
            </a:r>
            <a:r>
              <a:rPr lang="en-US" sz="1400" dirty="0" smtClean="0"/>
              <a:t> society of hospital pharmacists; 1983.</a:t>
            </a:r>
          </a:p>
          <a:p>
            <a:pPr>
              <a:buFont typeface="+mj-lt"/>
              <a:buAutoNum type="arabicPeriod"/>
            </a:pPr>
            <a:r>
              <a:rPr lang="en-US" sz="1400" dirty="0" smtClean="0"/>
              <a:t>American society of hospital pharmacists. </a:t>
            </a:r>
            <a:r>
              <a:rPr lang="en-US" sz="1400" dirty="0" err="1" smtClean="0"/>
              <a:t>ashp</a:t>
            </a:r>
            <a:r>
              <a:rPr lang="en-US" sz="1400" dirty="0" smtClean="0"/>
              <a:t> technical assistance bulletin on hospital drug distribution and control. am j hosp pharm. 1980; 37:1097–1103</a:t>
            </a:r>
            <a:r>
              <a:rPr lang="en-US" sz="1600" dirty="0" smtClean="0"/>
              <a:t>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pPr lvl="0">
              <a:buFont typeface="+mj-lt"/>
              <a:buAutoNum type="arabicPeriod"/>
            </a:pPr>
            <a:r>
              <a:rPr lang="en-US" sz="1600" dirty="0" smtClean="0">
                <a:hlinkClick r:id="rId2"/>
              </a:rPr>
              <a:t>"Fact Sheet: Facts About the Department of Veterans Affairs"</a:t>
            </a:r>
            <a:r>
              <a:rPr lang="en-US" sz="1600" dirty="0" smtClean="0"/>
              <a:t>. VA Administration (Jan 2009). </a:t>
            </a:r>
            <a:r>
              <a:rPr lang="en-US" sz="1600" dirty="0" smtClean="0">
                <a:hlinkClick r:id="rId2"/>
              </a:rPr>
              <a:t>http://www1.va.gov/opa/fact/vafacts.asp</a:t>
            </a:r>
            <a:r>
              <a:rPr lang="en-US" sz="1600" dirty="0" smtClean="0"/>
              <a:t>.</a:t>
            </a:r>
          </a:p>
          <a:p>
            <a:pPr lvl="0">
              <a:buFont typeface="+mj-lt"/>
              <a:buAutoNum type="arabicPeriod"/>
            </a:pPr>
            <a:r>
              <a:rPr lang="en-US" sz="1600" dirty="0" smtClean="0">
                <a:hlinkClick r:id="rId3"/>
              </a:rPr>
              <a:t>"NEJM: VA VistA nearly doubles proportion of computerized hospitals."</a:t>
            </a:r>
            <a:r>
              <a:rPr lang="en-US" sz="1600" dirty="0" smtClean="0"/>
              <a:t>. </a:t>
            </a:r>
            <a:r>
              <a:rPr lang="en-US" sz="1600" dirty="0" err="1" smtClean="0"/>
              <a:t>LinuxMedNews</a:t>
            </a:r>
            <a:r>
              <a:rPr lang="en-US" sz="1600" dirty="0" smtClean="0"/>
              <a:t> (Mar 2009). </a:t>
            </a:r>
            <a:r>
              <a:rPr lang="en-US" sz="1600" dirty="0" smtClean="0">
                <a:hlinkClick r:id="rId3"/>
              </a:rPr>
              <a:t>http://linuxmednews.com/1238189242</a:t>
            </a:r>
            <a:r>
              <a:rPr lang="en-US" sz="1600" dirty="0" smtClean="0"/>
              <a:t>.</a:t>
            </a:r>
          </a:p>
          <a:p>
            <a:pPr lvl="0">
              <a:buFont typeface="+mj-lt"/>
              <a:buAutoNum type="arabicPeriod"/>
            </a:pPr>
            <a:r>
              <a:rPr lang="en-US" sz="1600" i="1" dirty="0" smtClean="0">
                <a:hlinkClick r:id="rId4"/>
              </a:rPr>
              <a:t>Use of Electronic Health Records in U.S. Hospitals</a:t>
            </a:r>
            <a:r>
              <a:rPr lang="en-US" sz="1600" dirty="0" smtClean="0"/>
              <a:t>. New England Journal of Medicine (Mar 25, 2009). </a:t>
            </a:r>
            <a:r>
              <a:rPr lang="en-US" sz="1600" dirty="0" smtClean="0">
                <a:hlinkClick r:id="rId4"/>
              </a:rPr>
              <a:t>http://content.nejm.org/cgi/content/full/NEJMsa0900592</a:t>
            </a:r>
            <a:endParaRPr lang="en-US" sz="1600" dirty="0" smtClean="0"/>
          </a:p>
          <a:p>
            <a:pPr lvl="0">
              <a:buFont typeface="+mj-lt"/>
              <a:buAutoNum type="arabicPeriod"/>
            </a:pPr>
            <a:r>
              <a:rPr lang="en-US" sz="1600" dirty="0" smtClean="0">
                <a:hlinkClick r:id="rId5"/>
              </a:rPr>
              <a:t>http://en.wikipedia.org/wiki/Hospital_information_system</a:t>
            </a:r>
            <a:endParaRPr lang="en-US" sz="1600" dirty="0" smtClean="0"/>
          </a:p>
          <a:p>
            <a:pPr lvl="0">
              <a:buFont typeface="+mj-lt"/>
              <a:buAutoNum type="arabicPeriod"/>
            </a:pPr>
            <a:r>
              <a:rPr lang="en-US" sz="1600" u="sng" dirty="0" smtClean="0">
                <a:hlinkClick r:id="rId6"/>
              </a:rPr>
              <a:t>http://en.wikipedia.org/wiki/VistA</a:t>
            </a:r>
            <a:endParaRPr lang="en-US" sz="1600" dirty="0" smtClean="0"/>
          </a:p>
          <a:p>
            <a:pPr lvl="0">
              <a:buFont typeface="+mj-lt"/>
              <a:buAutoNum type="arabicPeriod"/>
            </a:pPr>
            <a:r>
              <a:rPr lang="en-US" sz="1600" dirty="0" smtClean="0"/>
              <a:t>The perceived benefits of healthcare information technology adoption: construct and survey development by So-Ra Jung</a:t>
            </a:r>
          </a:p>
          <a:p>
            <a:pPr lvl="0">
              <a:buFont typeface="+mj-lt"/>
              <a:buAutoNum type="arabicPeriod"/>
            </a:pPr>
            <a:r>
              <a:rPr lang="it-IT" sz="1600" dirty="0" smtClean="0"/>
              <a:t>Giampaolo P. Velo, Pietro Minuz1. </a:t>
            </a:r>
            <a:r>
              <a:rPr lang="en-US" sz="1600" dirty="0" smtClean="0"/>
              <a:t>(March 18, 2009) “Medication errors:  prescribing faults and prescription errors” , </a:t>
            </a:r>
            <a:r>
              <a:rPr lang="en-US" sz="1600" dirty="0" err="1" smtClean="0"/>
              <a:t>PubMed</a:t>
            </a:r>
            <a:r>
              <a:rPr lang="en-US" sz="1600" dirty="0" smtClean="0"/>
              <a:t>, 1-2.</a:t>
            </a:r>
          </a:p>
          <a:p>
            <a:pPr lvl="0">
              <a:buFont typeface="+mj-lt"/>
              <a:buAutoNum type="arabicPeriod"/>
            </a:pPr>
            <a:r>
              <a:rPr lang="en-US" sz="1600" dirty="0" err="1" smtClean="0"/>
              <a:t>Minal</a:t>
            </a:r>
            <a:r>
              <a:rPr lang="en-US" sz="1600" dirty="0" smtClean="0"/>
              <a:t> </a:t>
            </a:r>
            <a:r>
              <a:rPr lang="en-US" sz="1600" dirty="0" err="1" smtClean="0"/>
              <a:t>Thakkar</a:t>
            </a:r>
            <a:r>
              <a:rPr lang="en-US" sz="1600" dirty="0" smtClean="0"/>
              <a:t> ,Diane C Davis. (2006) “Risks, Barriers, and Benefits of EHR Systems: A   Comparative Study Based on Size of Hospital” , </a:t>
            </a:r>
            <a:r>
              <a:rPr lang="en-US" sz="1600" dirty="0" err="1" smtClean="0"/>
              <a:t>PubMed</a:t>
            </a:r>
            <a:r>
              <a:rPr lang="en-US" sz="1600" dirty="0" smtClean="0"/>
              <a:t>, 24:1, 2-9</a:t>
            </a:r>
          </a:p>
          <a:p>
            <a:pPr lvl="0">
              <a:buFont typeface="+mj-lt"/>
              <a:buAutoNum type="arabicPeriod"/>
            </a:pPr>
            <a:r>
              <a:rPr lang="en-US" sz="1600" dirty="0" smtClean="0"/>
              <a:t>.</a:t>
            </a:r>
            <a:r>
              <a:rPr lang="en-US" sz="1600" dirty="0" err="1" smtClean="0"/>
              <a:t>Daijin</a:t>
            </a:r>
            <a:r>
              <a:rPr lang="en-US" sz="1600" dirty="0" smtClean="0"/>
              <a:t> Kim, Steven </a:t>
            </a:r>
            <a:r>
              <a:rPr lang="en-US" sz="1600" dirty="0" err="1" smtClean="0"/>
              <a:t>Labkoff</a:t>
            </a:r>
            <a:r>
              <a:rPr lang="en-US" sz="1600" dirty="0" smtClean="0"/>
              <a:t>,  Samuel H. Holliday. (June 6, 2008) “Opportunities for Electronic Health Record Data to Support Business Functions in the Pharmaceutical Industry—A Case Study from Pfizer, Inc” , </a:t>
            </a:r>
            <a:r>
              <a:rPr lang="en-US" sz="1600" dirty="0" err="1" smtClean="0"/>
              <a:t>PubMed</a:t>
            </a:r>
            <a:r>
              <a:rPr lang="en-US" sz="1600" dirty="0" smtClean="0"/>
              <a:t>, 4. </a:t>
            </a:r>
          </a:p>
          <a:p>
            <a:pPr lvl="0">
              <a:buFont typeface="+mj-lt"/>
              <a:buAutoNum type="arabicPeriod"/>
            </a:pPr>
            <a:r>
              <a:rPr lang="en-US" sz="1600" dirty="0" smtClean="0"/>
              <a:t>Carolyn P. Hartley, Edward D. Jones III, Newt Gingrich. (Feb. 28, 2005) “ EHR Implementation: A Step-by-Step Guide for the Medical Practice” ,American Medical Association, 24:2, 1-5</a:t>
            </a:r>
          </a:p>
          <a:p>
            <a:pPr lvl="0">
              <a:buFont typeface="+mj-lt"/>
              <a:buAutoNum type="arabicPeriod"/>
            </a:pPr>
            <a:r>
              <a:rPr lang="en-US" sz="1600" dirty="0" smtClean="0"/>
              <a:t> Jerome Carter. (Paperback - Mar. 15,2008)  Electronic Health Records, (2nd Edition), London, DP Publications Ltd. </a:t>
            </a:r>
          </a:p>
          <a:p>
            <a:endParaRPr lang="en-US" sz="400" dirty="0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69635" name="Picture 5" descr="funny thank you animation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6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133600"/>
            <a:ext cx="8229600" cy="2286000"/>
          </a:xfrm>
          <a:solidFill>
            <a:schemeClr val="accent6">
              <a:lumMod val="40000"/>
              <a:lumOff val="60000"/>
            </a:schemeClr>
          </a:solidFill>
          <a:ln>
            <a:solidFill>
              <a:srgbClr val="7030A0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  <a:reflection blurRad="6350" stA="50000" endA="300" endPos="55000" dir="5400000" sy="-100000" algn="bl" rotWithShape="0"/>
          </a:effectLst>
          <a:scene3d>
            <a:camera prst="perspectiveAbove"/>
            <a:lightRig rig="threePt" dir="t"/>
          </a:scene3d>
          <a:sp3d>
            <a:bevelT w="114300" prst="artDeco"/>
          </a:sp3d>
        </p:spPr>
        <p:txBody>
          <a:bodyPr>
            <a:noAutofit/>
          </a:bodyPr>
          <a:lstStyle/>
          <a:p>
            <a:pPr>
              <a:defRPr/>
            </a:pPr>
            <a:r>
              <a:rPr lang="en-US" sz="8800" b="1" u="sng" dirty="0" smtClean="0">
                <a:solidFill>
                  <a:srgbClr val="7030A0"/>
                </a:solidFill>
                <a:latin typeface="Algerian" pitchFamily="82" charset="0"/>
              </a:rPr>
              <a:t>PROJECT OBJECTIVES</a:t>
            </a:r>
            <a:endParaRPr lang="en-US" sz="8800" b="1" u="sng" dirty="0">
              <a:solidFill>
                <a:srgbClr val="7030A0"/>
              </a:solidFill>
              <a:latin typeface="Algerian" pitchFamily="82" charset="0"/>
            </a:endParaRPr>
          </a:p>
        </p:txBody>
      </p:sp>
      <p:sp>
        <p:nvSpPr>
          <p:cNvPr id="15363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B31CD6D-B393-42D7-9267-FCAECC3AF565}" type="slidenum">
              <a:rPr lang="en-US" smtClean="0"/>
              <a:pPr/>
              <a:t>7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457200" y="152400"/>
            <a:ext cx="8153400" cy="6858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74638"/>
            <a:ext cx="7696200" cy="487362"/>
          </a:xfrm>
        </p:spPr>
        <p:txBody>
          <a:bodyPr/>
          <a:lstStyle/>
          <a:p>
            <a:pPr eaLnBrk="1" hangingPunct="1"/>
            <a:r>
              <a:rPr lang="en-US" sz="3200" smtClean="0">
                <a:latin typeface="Algerian" pitchFamily="82" charset="0"/>
              </a:rPr>
              <a:t/>
            </a:r>
            <a:br>
              <a:rPr lang="en-US" sz="3200" smtClean="0">
                <a:latin typeface="Algerian" pitchFamily="82" charset="0"/>
              </a:rPr>
            </a:br>
            <a:r>
              <a:rPr lang="en-US" sz="3200" smtClean="0">
                <a:latin typeface="Algerian" pitchFamily="82" charset="0"/>
              </a:rPr>
              <a:t>Phases of EHR implementation</a:t>
            </a:r>
            <a:r>
              <a:rPr lang="en-US" sz="3200" b="1" smtClean="0"/>
              <a:t/>
            </a:r>
            <a:br>
              <a:rPr lang="en-US" sz="3200" b="1" smtClean="0"/>
            </a:br>
            <a:endParaRPr lang="en-US" sz="3200" b="1" smtClean="0"/>
          </a:p>
        </p:txBody>
      </p:sp>
      <p:graphicFrame>
        <p:nvGraphicFramePr>
          <p:cNvPr id="6" name="Diagram 5"/>
          <p:cNvGraphicFramePr/>
          <p:nvPr/>
        </p:nvGraphicFramePr>
        <p:xfrm>
          <a:off x="228600" y="1397000"/>
          <a:ext cx="8305800" cy="515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efault Design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efault Design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efault Design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efault Design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efault Design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2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efault Design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efault Design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efault Design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efault Design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efault Design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efault Design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efault Design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efault Design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2040</TotalTime>
  <Words>1883</Words>
  <Application>Microsoft Office PowerPoint</Application>
  <PresentationFormat>On-screen Show (4:3)</PresentationFormat>
  <Paragraphs>444</Paragraphs>
  <Slides>69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69</vt:i4>
      </vt:variant>
    </vt:vector>
  </HeadingPairs>
  <TitlesOfParts>
    <vt:vector size="72" baseType="lpstr">
      <vt:lpstr>Default Design</vt:lpstr>
      <vt:lpstr>Chart</vt:lpstr>
      <vt:lpstr>Worksheet</vt:lpstr>
      <vt:lpstr>  To Study the Process of implementation and adoption of Clinical information system at RGCI&amp;RC</vt:lpstr>
      <vt:lpstr>INTRODUCTION</vt:lpstr>
      <vt:lpstr>Rajiv Gandhi Cancer Institute &amp; Research Centre</vt:lpstr>
      <vt:lpstr> From Paper To Computer</vt:lpstr>
      <vt:lpstr>Current state</vt:lpstr>
      <vt:lpstr>Slide 6</vt:lpstr>
      <vt:lpstr>PROJECT OBJECTIVES</vt:lpstr>
      <vt:lpstr>Slide 8</vt:lpstr>
      <vt:lpstr> Phases of EHR implementation </vt:lpstr>
      <vt:lpstr>PRE IMPLEMENATION</vt:lpstr>
      <vt:lpstr>Slide 11</vt:lpstr>
      <vt:lpstr>PRE CIS IMPLEMENTATION WORKFLO -IPD</vt:lpstr>
      <vt:lpstr>Post CIS Implementation</vt:lpstr>
      <vt:lpstr> Study Design </vt:lpstr>
      <vt:lpstr>Slide 15</vt:lpstr>
      <vt:lpstr>Methodology</vt:lpstr>
      <vt:lpstr>Communication between hospital staff and patients </vt:lpstr>
      <vt:lpstr>Patient care</vt:lpstr>
      <vt:lpstr>Patient Safety</vt:lpstr>
      <vt:lpstr>Job satisfaction</vt:lpstr>
      <vt:lpstr>Turn around time for patient care  processes                                                                    </vt:lpstr>
      <vt:lpstr>Training on CPRS</vt:lpstr>
      <vt:lpstr>IMPLEMENATION</vt:lpstr>
      <vt:lpstr>Slide 24</vt:lpstr>
      <vt:lpstr>PRE CIS IMPLEMENTATION WORKFLOW --OPD</vt:lpstr>
      <vt:lpstr>Post CIS Implementation</vt:lpstr>
      <vt:lpstr> Study Design </vt:lpstr>
      <vt:lpstr>Slide 28</vt:lpstr>
      <vt:lpstr>Methodology</vt:lpstr>
      <vt:lpstr>Communication between hospital staff and patients</vt:lpstr>
      <vt:lpstr>Patient care</vt:lpstr>
      <vt:lpstr>Patient safety</vt:lpstr>
      <vt:lpstr>Job satisfaction</vt:lpstr>
      <vt:lpstr>Turn around time for documentation and patient care  processes</vt:lpstr>
      <vt:lpstr>CIS ADOPTION</vt:lpstr>
      <vt:lpstr>ADOPTION</vt:lpstr>
      <vt:lpstr>Slide 37</vt:lpstr>
      <vt:lpstr>Methodology</vt:lpstr>
      <vt:lpstr>OPD ADOPTION BY CONSULTANTS</vt:lpstr>
      <vt:lpstr>Clinical adoption at OPDs</vt:lpstr>
      <vt:lpstr>ADOPTION IN JANUARY</vt:lpstr>
      <vt:lpstr>Adoption status in each OPD</vt:lpstr>
      <vt:lpstr>ADOPTION IN FEBRUARY</vt:lpstr>
      <vt:lpstr>Adoption status in each OPD</vt:lpstr>
      <vt:lpstr>ADOPTION IN MARCH</vt:lpstr>
      <vt:lpstr>Adoption status in each OPD</vt:lpstr>
      <vt:lpstr>TOTAL ADOPTION IN HOSPITAL</vt:lpstr>
      <vt:lpstr>Slide 48</vt:lpstr>
      <vt:lpstr>STRENGTHS</vt:lpstr>
      <vt:lpstr>WEAKNESSES</vt:lpstr>
      <vt:lpstr>OPPORTUNITIES</vt:lpstr>
      <vt:lpstr>THREATS</vt:lpstr>
      <vt:lpstr>RECOMMENDATIONS</vt:lpstr>
      <vt:lpstr>pre implementation </vt:lpstr>
      <vt:lpstr>Management </vt:lpstr>
      <vt:lpstr>PEOPLE  </vt:lpstr>
      <vt:lpstr>PROCESS</vt:lpstr>
      <vt:lpstr>INFRASTRUCTURE</vt:lpstr>
      <vt:lpstr>IMPLEMENTATION</vt:lpstr>
      <vt:lpstr>Post implementation and adoption phase</vt:lpstr>
      <vt:lpstr>MANAGEMENT</vt:lpstr>
      <vt:lpstr>PEOPLE</vt:lpstr>
      <vt:lpstr>PROCESS</vt:lpstr>
      <vt:lpstr>INFRASTRUCTURE</vt:lpstr>
      <vt:lpstr>conclusion</vt:lpstr>
      <vt:lpstr>Slide 66</vt:lpstr>
      <vt:lpstr>References</vt:lpstr>
      <vt:lpstr>Slide 68</vt:lpstr>
      <vt:lpstr>Slide 69</vt:lpstr>
    </vt:vector>
  </TitlesOfParts>
  <Company>RGCI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RGCI</dc:creator>
  <cp:lastModifiedBy>SHUCHIVASHISHTHA</cp:lastModifiedBy>
  <cp:revision>105</cp:revision>
  <dcterms:created xsi:type="dcterms:W3CDTF">2012-04-05T06:15:31Z</dcterms:created>
  <dcterms:modified xsi:type="dcterms:W3CDTF">2012-05-01T08:02:39Z</dcterms:modified>
</cp:coreProperties>
</file>