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diagrams/layout3.xml" ContentType="application/vnd.openxmlformats-officedocument.drawingml.diagramLayout+xml"/>
  <Override PartName="/ppt/charts/chart7.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diagrams/layout2.xml" ContentType="application/vnd.openxmlformats-officedocument.drawingml.diagramLayout+xml"/>
  <Override PartName="/ppt/charts/chart6.xml" ContentType="application/vnd.openxmlformats-officedocument.drawingml.chart+xml"/>
  <Override PartName="/ppt/charts/chart10.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92" r:id="rId5"/>
    <p:sldId id="259" r:id="rId6"/>
    <p:sldId id="260" r:id="rId7"/>
    <p:sldId id="261" r:id="rId8"/>
    <p:sldId id="290" r:id="rId9"/>
    <p:sldId id="291" r:id="rId10"/>
    <p:sldId id="264" r:id="rId11"/>
    <p:sldId id="265" r:id="rId12"/>
    <p:sldId id="266" r:id="rId13"/>
    <p:sldId id="267" r:id="rId14"/>
    <p:sldId id="268" r:id="rId15"/>
    <p:sldId id="269" r:id="rId16"/>
    <p:sldId id="280" r:id="rId17"/>
    <p:sldId id="270" r:id="rId18"/>
    <p:sldId id="271" r:id="rId19"/>
    <p:sldId id="272" r:id="rId20"/>
    <p:sldId id="273" r:id="rId21"/>
    <p:sldId id="274" r:id="rId22"/>
    <p:sldId id="275" r:id="rId23"/>
    <p:sldId id="276" r:id="rId24"/>
    <p:sldId id="277" r:id="rId25"/>
    <p:sldId id="278" r:id="rId26"/>
    <p:sldId id="279" r:id="rId27"/>
    <p:sldId id="283" r:id="rId28"/>
    <p:sldId id="284" r:id="rId29"/>
    <p:sldId id="288" r:id="rId30"/>
    <p:sldId id="281" r:id="rId31"/>
    <p:sldId id="282" r:id="rId32"/>
    <p:sldId id="285" r:id="rId33"/>
    <p:sldId id="286" r:id="rId34"/>
    <p:sldId id="289" r:id="rId35"/>
    <p:sldId id="28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2945" autoAdjust="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Geetanjali\Desktop\analysis%20workbook.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Geetanjali\Desktop\analysis%20workbook.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Geetanjali\Desktop\analysis%20workbook.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Geetanjali\Desktop\analysis%20workbook.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Documents%20and%20Settings\Geetanjali\Desktop\analysis%20workbook.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Documents%20and%20Settings\Geetanjali\Desktop\analysis%20workbook.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Documents%20and%20Settings\Geetanjali\Desktop\analysis%20workbook.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Geetanjali\Desktop\analysis%20workbook.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Geetanjali\Desktop\analysis%20workbook.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Geetanjali\Desktop\analysis%20workbook.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Geetanjali\Desktop\analysis%20workbook.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Geetanjali\Desktop\analysis%20workbook.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Geetanjali\Desktop\analysis%20workbook.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Geetanjali\Desktop\analysis%20workbook.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Geetanjali\Desktop\analysis%20workbook.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roundedCorners val="1"/>
  <c:chart>
    <c:view3D>
      <c:rotX val="30"/>
      <c:perspective val="30"/>
    </c:view3D>
    <c:plotArea>
      <c:layout>
        <c:manualLayout>
          <c:layoutTarget val="inner"/>
          <c:xMode val="edge"/>
          <c:yMode val="edge"/>
          <c:x val="2.0139982502186655E-4"/>
          <c:y val="6.348374420710248E-5"/>
          <c:w val="0.82059825021872312"/>
          <c:h val="0.99987303251158666"/>
        </c:manualLayout>
      </c:layout>
      <c:pie3DChart>
        <c:varyColors val="1"/>
        <c:ser>
          <c:idx val="0"/>
          <c:order val="0"/>
          <c:explosion val="25"/>
          <c:dLbls>
            <c:showPercent val="1"/>
            <c:showLeaderLines val="1"/>
          </c:dLbls>
          <c:cat>
            <c:strRef>
              <c:f>Sheet3!$B$10:$B$12</c:f>
              <c:strCache>
                <c:ptCount val="3"/>
                <c:pt idx="0">
                  <c:v>don't know</c:v>
                </c:pt>
                <c:pt idx="1">
                  <c:v>partially know</c:v>
                </c:pt>
                <c:pt idx="2">
                  <c:v>exactly know</c:v>
                </c:pt>
              </c:strCache>
            </c:strRef>
          </c:cat>
          <c:val>
            <c:numRef>
              <c:f>Sheet3!$C$10:$C$12</c:f>
              <c:numCache>
                <c:formatCode>General</c:formatCode>
                <c:ptCount val="3"/>
                <c:pt idx="0">
                  <c:v>46</c:v>
                </c:pt>
                <c:pt idx="1">
                  <c:v>45</c:v>
                </c:pt>
                <c:pt idx="2">
                  <c:v>12</c:v>
                </c:pt>
              </c:numCache>
            </c:numRef>
          </c:val>
        </c:ser>
      </c:pie3DChart>
    </c:plotArea>
    <c:legend>
      <c:legendPos val="r"/>
      <c:layout/>
    </c:legend>
    <c:plotVisOnly val="1"/>
  </c:chart>
  <c:spPr>
    <a:ln w="19050" cmpd="tri">
      <a:solidFill>
        <a:sysClr val="windowText" lastClr="000000">
          <a:alpha val="78000"/>
        </a:sysClr>
      </a:solidFill>
    </a:ln>
  </c:sp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roundedCorners val="1"/>
  <c:chart>
    <c:autoTitleDeleted val="1"/>
    <c:view3D>
      <c:rotX val="30"/>
      <c:perspective val="30"/>
    </c:view3D>
    <c:plotArea>
      <c:layout>
        <c:manualLayout>
          <c:layoutTarget val="inner"/>
          <c:xMode val="edge"/>
          <c:yMode val="edge"/>
          <c:x val="1.7611053335314215E-2"/>
          <c:y val="2.1683539557555337E-2"/>
          <c:w val="0.84718516317535753"/>
          <c:h val="0.96003428142910763"/>
        </c:manualLayout>
      </c:layout>
      <c:pie3DChart>
        <c:varyColors val="1"/>
        <c:ser>
          <c:idx val="0"/>
          <c:order val="0"/>
          <c:explosion val="25"/>
          <c:dLbls>
            <c:showPercent val="1"/>
          </c:dLbls>
          <c:cat>
            <c:strRef>
              <c:f>Sheet3!$B$84:$B$85</c:f>
              <c:strCache>
                <c:ptCount val="2"/>
                <c:pt idx="0">
                  <c:v>yes</c:v>
                </c:pt>
                <c:pt idx="1">
                  <c:v>no</c:v>
                </c:pt>
              </c:strCache>
            </c:strRef>
          </c:cat>
          <c:val>
            <c:numRef>
              <c:f>Sheet3!$C$84:$C$85</c:f>
              <c:numCache>
                <c:formatCode>General</c:formatCode>
                <c:ptCount val="2"/>
                <c:pt idx="0">
                  <c:v>50</c:v>
                </c:pt>
                <c:pt idx="1">
                  <c:v>53</c:v>
                </c:pt>
              </c:numCache>
            </c:numRef>
          </c:val>
        </c:ser>
        <c:dLbls>
          <c:showPercent val="1"/>
        </c:dLbls>
      </c:pie3DChart>
    </c:plotArea>
    <c:legend>
      <c:legendPos val="r"/>
    </c:legend>
    <c:plotVisOnly val="1"/>
  </c:chart>
  <c:spPr>
    <a:ln w="19050">
      <a:solidFill>
        <a:sysClr val="windowText" lastClr="000000"/>
      </a:solidFill>
    </a:ln>
  </c:sp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roundedCorners val="1"/>
  <c:chart>
    <c:autoTitleDeleted val="1"/>
    <c:view3D>
      <c:rotX val="30"/>
      <c:perspective val="30"/>
    </c:view3D>
    <c:plotArea>
      <c:layout>
        <c:manualLayout>
          <c:layoutTarget val="inner"/>
          <c:xMode val="edge"/>
          <c:yMode val="edge"/>
          <c:x val="1.4831233595800519E-2"/>
          <c:y val="0"/>
          <c:w val="0.74430577427821565"/>
          <c:h val="1"/>
        </c:manualLayout>
      </c:layout>
      <c:pie3DChart>
        <c:varyColors val="1"/>
        <c:ser>
          <c:idx val="0"/>
          <c:order val="0"/>
          <c:explosion val="25"/>
          <c:dLbls>
            <c:showPercent val="1"/>
          </c:dLbls>
          <c:cat>
            <c:strRef>
              <c:f>Sheet3!$B$87:$B$89</c:f>
              <c:strCache>
                <c:ptCount val="3"/>
                <c:pt idx="0">
                  <c:v>yes</c:v>
                </c:pt>
                <c:pt idx="1">
                  <c:v>no</c:v>
                </c:pt>
                <c:pt idx="2">
                  <c:v>don't know</c:v>
                </c:pt>
              </c:strCache>
            </c:strRef>
          </c:cat>
          <c:val>
            <c:numRef>
              <c:f>Sheet3!$C$87:$C$89</c:f>
              <c:numCache>
                <c:formatCode>General</c:formatCode>
                <c:ptCount val="3"/>
                <c:pt idx="0">
                  <c:v>36</c:v>
                </c:pt>
                <c:pt idx="1">
                  <c:v>51</c:v>
                </c:pt>
                <c:pt idx="2">
                  <c:v>16</c:v>
                </c:pt>
              </c:numCache>
            </c:numRef>
          </c:val>
        </c:ser>
        <c:dLbls>
          <c:showPercent val="1"/>
        </c:dLbls>
      </c:pie3DChart>
    </c:plotArea>
    <c:legend>
      <c:legendPos val="r"/>
    </c:legend>
    <c:plotVisOnly val="1"/>
  </c:chart>
  <c:spPr>
    <a:ln w="19050">
      <a:solidFill>
        <a:sysClr val="windowText" lastClr="000000"/>
      </a:solidFill>
    </a:ln>
  </c:sp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roundedCorners val="1"/>
  <c:chart>
    <c:autoTitleDeleted val="1"/>
    <c:view3D>
      <c:rotX val="30"/>
      <c:perspective val="30"/>
    </c:view3D>
    <c:plotArea>
      <c:layout>
        <c:manualLayout>
          <c:layoutTarget val="inner"/>
          <c:xMode val="edge"/>
          <c:yMode val="edge"/>
          <c:x val="7.2203714920250444E-4"/>
          <c:y val="0"/>
          <c:w val="0.88831718150615713"/>
          <c:h val="1"/>
        </c:manualLayout>
      </c:layout>
      <c:pie3DChart>
        <c:varyColors val="1"/>
        <c:ser>
          <c:idx val="0"/>
          <c:order val="0"/>
          <c:explosion val="25"/>
          <c:dLbls>
            <c:showPercent val="1"/>
          </c:dLbls>
          <c:cat>
            <c:strRef>
              <c:f>Sheet3!$B$118:$B$119</c:f>
              <c:strCache>
                <c:ptCount val="2"/>
                <c:pt idx="0">
                  <c:v>yes</c:v>
                </c:pt>
                <c:pt idx="1">
                  <c:v>no</c:v>
                </c:pt>
              </c:strCache>
            </c:strRef>
          </c:cat>
          <c:val>
            <c:numRef>
              <c:f>Sheet3!$C$118:$C$119</c:f>
              <c:numCache>
                <c:formatCode>General</c:formatCode>
                <c:ptCount val="2"/>
                <c:pt idx="0">
                  <c:v>26</c:v>
                </c:pt>
                <c:pt idx="1">
                  <c:v>77</c:v>
                </c:pt>
              </c:numCache>
            </c:numRef>
          </c:val>
        </c:ser>
        <c:dLbls>
          <c:showPercent val="1"/>
        </c:dLbls>
      </c:pie3DChart>
    </c:plotArea>
    <c:legend>
      <c:legendPos val="r"/>
    </c:legend>
    <c:plotVisOnly val="1"/>
  </c:chart>
  <c:spPr>
    <a:ln w="19050">
      <a:solidFill>
        <a:sysClr val="windowText" lastClr="000000"/>
      </a:solidFill>
    </a:ln>
  </c:sp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roundedCorners val="1"/>
  <c:chart>
    <c:autoTitleDeleted val="1"/>
    <c:view3D>
      <c:rotX val="30"/>
      <c:perspective val="30"/>
    </c:view3D>
    <c:plotArea>
      <c:layout>
        <c:manualLayout>
          <c:layoutTarget val="inner"/>
          <c:xMode val="edge"/>
          <c:yMode val="edge"/>
          <c:x val="2.0645669291338584E-2"/>
          <c:y val="1.6836195965366927E-2"/>
          <c:w val="0.76311781860600814"/>
          <c:h val="0.98316380403463266"/>
        </c:manualLayout>
      </c:layout>
      <c:pie3DChart>
        <c:varyColors val="1"/>
        <c:ser>
          <c:idx val="0"/>
          <c:order val="0"/>
          <c:explosion val="25"/>
          <c:dLbls>
            <c:showPercent val="1"/>
          </c:dLbls>
          <c:cat>
            <c:strRef>
              <c:f>Sheet3!$B$135:$B$137</c:f>
              <c:strCache>
                <c:ptCount val="3"/>
                <c:pt idx="0">
                  <c:v>yes</c:v>
                </c:pt>
                <c:pt idx="1">
                  <c:v>no</c:v>
                </c:pt>
                <c:pt idx="2">
                  <c:v>don't know</c:v>
                </c:pt>
              </c:strCache>
            </c:strRef>
          </c:cat>
          <c:val>
            <c:numRef>
              <c:f>Sheet3!$C$135:$C$137</c:f>
              <c:numCache>
                <c:formatCode>General</c:formatCode>
                <c:ptCount val="3"/>
                <c:pt idx="0">
                  <c:v>44</c:v>
                </c:pt>
                <c:pt idx="1">
                  <c:v>26</c:v>
                </c:pt>
                <c:pt idx="2">
                  <c:v>33</c:v>
                </c:pt>
              </c:numCache>
            </c:numRef>
          </c:val>
        </c:ser>
        <c:dLbls>
          <c:showPercent val="1"/>
        </c:dLbls>
      </c:pie3DChart>
    </c:plotArea>
    <c:legend>
      <c:legendPos val="r"/>
      <c:layout>
        <c:manualLayout>
          <c:xMode val="edge"/>
          <c:yMode val="edge"/>
          <c:x val="0.76737212015164757"/>
          <c:y val="0.42108209899197163"/>
          <c:w val="0.23262787984835218"/>
          <c:h val="0.15222373669426831"/>
        </c:manualLayout>
      </c:layout>
    </c:legend>
    <c:plotVisOnly val="1"/>
  </c:chart>
  <c:spPr>
    <a:ln w="19050">
      <a:solidFill>
        <a:sysClr val="windowText" lastClr="000000"/>
      </a:solidFill>
    </a:ln>
  </c:sp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roundedCorners val="1"/>
  <c:chart>
    <c:autoTitleDeleted val="1"/>
    <c:view3D>
      <c:rotX val="30"/>
      <c:perspective val="30"/>
    </c:view3D>
    <c:plotArea>
      <c:layout>
        <c:manualLayout>
          <c:layoutTarget val="inner"/>
          <c:xMode val="edge"/>
          <c:yMode val="edge"/>
          <c:x val="9.8282032927702223E-4"/>
          <c:y val="1.7603325524313825E-2"/>
          <c:w val="0.76527821522309813"/>
          <c:h val="0.98239667447568613"/>
        </c:manualLayout>
      </c:layout>
      <c:pie3DChart>
        <c:varyColors val="1"/>
        <c:ser>
          <c:idx val="0"/>
          <c:order val="0"/>
          <c:explosion val="25"/>
          <c:dLbls>
            <c:showPercent val="1"/>
          </c:dLbls>
          <c:cat>
            <c:strRef>
              <c:f>Sheet3!$B$145:$B$147</c:f>
              <c:strCache>
                <c:ptCount val="3"/>
                <c:pt idx="0">
                  <c:v>yes</c:v>
                </c:pt>
                <c:pt idx="1">
                  <c:v>no</c:v>
                </c:pt>
                <c:pt idx="2">
                  <c:v>don't know</c:v>
                </c:pt>
              </c:strCache>
            </c:strRef>
          </c:cat>
          <c:val>
            <c:numRef>
              <c:f>Sheet3!$C$145:$C$147</c:f>
              <c:numCache>
                <c:formatCode>General</c:formatCode>
                <c:ptCount val="3"/>
                <c:pt idx="0">
                  <c:v>16</c:v>
                </c:pt>
                <c:pt idx="1">
                  <c:v>5</c:v>
                </c:pt>
                <c:pt idx="2">
                  <c:v>82</c:v>
                </c:pt>
              </c:numCache>
            </c:numRef>
          </c:val>
        </c:ser>
        <c:dLbls>
          <c:showPercent val="1"/>
        </c:dLbls>
      </c:pie3DChart>
    </c:plotArea>
    <c:legend>
      <c:legendPos val="r"/>
      <c:layout>
        <c:manualLayout>
          <c:xMode val="edge"/>
          <c:yMode val="edge"/>
          <c:x val="0.7914862801240754"/>
          <c:y val="0.35373731513050372"/>
          <c:w val="0.19033190169410638"/>
          <c:h val="0.27007710845183663"/>
        </c:manualLayout>
      </c:layout>
    </c:legend>
    <c:plotVisOnly val="1"/>
  </c:chart>
  <c:spPr>
    <a:ln w="19050">
      <a:solidFill>
        <a:sysClr val="windowText" lastClr="000000"/>
      </a:solidFill>
    </a:ln>
  </c:sp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roundedCorners val="1"/>
  <c:chart>
    <c:autoTitleDeleted val="1"/>
    <c:view3D>
      <c:rotX val="30"/>
      <c:perspective val="30"/>
    </c:view3D>
    <c:plotArea>
      <c:layout>
        <c:manualLayout>
          <c:layoutTarget val="inner"/>
          <c:xMode val="edge"/>
          <c:yMode val="edge"/>
          <c:x val="3.8797086983845654E-4"/>
          <c:y val="7.6712955894689741E-4"/>
          <c:w val="0.79181915640826583"/>
          <c:h val="0.99923287044105269"/>
        </c:manualLayout>
      </c:layout>
      <c:pie3DChart>
        <c:varyColors val="1"/>
        <c:ser>
          <c:idx val="0"/>
          <c:order val="0"/>
          <c:explosion val="25"/>
          <c:dLbls>
            <c:showPercent val="1"/>
          </c:dLbls>
          <c:cat>
            <c:strRef>
              <c:f>Sheet3!$B$155:$B$157</c:f>
              <c:strCache>
                <c:ptCount val="3"/>
                <c:pt idx="0">
                  <c:v>exactly correct</c:v>
                </c:pt>
                <c:pt idx="1">
                  <c:v>incorrect</c:v>
                </c:pt>
                <c:pt idx="2">
                  <c:v>partially correct</c:v>
                </c:pt>
              </c:strCache>
            </c:strRef>
          </c:cat>
          <c:val>
            <c:numRef>
              <c:f>Sheet3!$C$155:$C$157</c:f>
              <c:numCache>
                <c:formatCode>General</c:formatCode>
                <c:ptCount val="3"/>
                <c:pt idx="0">
                  <c:v>7</c:v>
                </c:pt>
                <c:pt idx="1">
                  <c:v>46</c:v>
                </c:pt>
                <c:pt idx="2">
                  <c:v>50</c:v>
                </c:pt>
              </c:numCache>
            </c:numRef>
          </c:val>
        </c:ser>
        <c:dLbls>
          <c:showPercent val="1"/>
        </c:dLbls>
      </c:pie3DChart>
    </c:plotArea>
    <c:legend>
      <c:legendPos val="r"/>
      <c:layout>
        <c:manualLayout>
          <c:xMode val="edge"/>
          <c:yMode val="edge"/>
          <c:x val="0.79494251598831833"/>
          <c:y val="0.37057351109587111"/>
          <c:w val="0.19097297696942811"/>
          <c:h val="0.20553835725126354"/>
        </c:manualLayout>
      </c:layout>
    </c:legend>
    <c:plotVisOnly val="1"/>
  </c:chart>
  <c:spPr>
    <a:ln w="19050">
      <a:solidFill>
        <a:sysClr val="windowText" lastClr="000000"/>
      </a:solid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roundedCorners val="1"/>
  <c:chart>
    <c:view3D>
      <c:rotX val="30"/>
      <c:perspective val="30"/>
    </c:view3D>
    <c:plotArea>
      <c:layout>
        <c:manualLayout>
          <c:layoutTarget val="inner"/>
          <c:xMode val="edge"/>
          <c:yMode val="edge"/>
          <c:x val="5.7954449242231623E-4"/>
          <c:y val="5.3354964022948332E-3"/>
          <c:w val="0.77424540682414789"/>
          <c:h val="0.9946645035977052"/>
        </c:manualLayout>
      </c:layout>
      <c:pie3DChart>
        <c:varyColors val="1"/>
        <c:ser>
          <c:idx val="0"/>
          <c:order val="0"/>
          <c:explosion val="25"/>
          <c:dPt>
            <c:idx val="0"/>
            <c:explosion val="39"/>
          </c:dPt>
          <c:dLbls>
            <c:showPercent val="1"/>
            <c:showLeaderLines val="1"/>
          </c:dLbls>
          <c:cat>
            <c:strRef>
              <c:f>Sheet3!$B$15:$B$17</c:f>
              <c:strCache>
                <c:ptCount val="3"/>
                <c:pt idx="0">
                  <c:v>don't know</c:v>
                </c:pt>
                <c:pt idx="1">
                  <c:v>partially know</c:v>
                </c:pt>
                <c:pt idx="2">
                  <c:v>exactly know</c:v>
                </c:pt>
              </c:strCache>
            </c:strRef>
          </c:cat>
          <c:val>
            <c:numRef>
              <c:f>Sheet3!$C$15:$C$17</c:f>
              <c:numCache>
                <c:formatCode>General</c:formatCode>
                <c:ptCount val="3"/>
                <c:pt idx="0">
                  <c:v>53</c:v>
                </c:pt>
                <c:pt idx="1">
                  <c:v>42</c:v>
                </c:pt>
                <c:pt idx="2">
                  <c:v>8</c:v>
                </c:pt>
              </c:numCache>
            </c:numRef>
          </c:val>
        </c:ser>
      </c:pie3DChart>
    </c:plotArea>
    <c:legend>
      <c:legendPos val="r"/>
      <c:layout/>
    </c:legend>
    <c:plotVisOnly val="1"/>
  </c:chart>
  <c:spPr>
    <a:ln w="19050" cmpd="tri">
      <a:solidFill>
        <a:schemeClr val="tx1"/>
      </a:solid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roundedCorners val="1"/>
  <c:chart>
    <c:autoTitleDeleted val="1"/>
    <c:view3D>
      <c:rotX val="30"/>
      <c:perspective val="30"/>
    </c:view3D>
    <c:plotArea>
      <c:layout>
        <c:manualLayout>
          <c:layoutTarget val="inner"/>
          <c:xMode val="edge"/>
          <c:yMode val="edge"/>
          <c:x val="6.2576552930883724E-4"/>
          <c:y val="1.7603325524313825E-2"/>
          <c:w val="0.88098600174978126"/>
          <c:h val="0.98239667447568613"/>
        </c:manualLayout>
      </c:layout>
      <c:pie3DChart>
        <c:varyColors val="1"/>
        <c:ser>
          <c:idx val="0"/>
          <c:order val="0"/>
          <c:explosion val="25"/>
          <c:dLbls>
            <c:showPercent val="1"/>
          </c:dLbls>
          <c:cat>
            <c:strRef>
              <c:f>Sheet3!$B$23:$B$24</c:f>
              <c:strCache>
                <c:ptCount val="2"/>
                <c:pt idx="0">
                  <c:v>yes</c:v>
                </c:pt>
                <c:pt idx="1">
                  <c:v>no</c:v>
                </c:pt>
              </c:strCache>
            </c:strRef>
          </c:cat>
          <c:val>
            <c:numRef>
              <c:f>Sheet3!$C$23:$C$24</c:f>
              <c:numCache>
                <c:formatCode>General</c:formatCode>
                <c:ptCount val="2"/>
                <c:pt idx="0">
                  <c:v>20</c:v>
                </c:pt>
                <c:pt idx="1">
                  <c:v>83</c:v>
                </c:pt>
              </c:numCache>
            </c:numRef>
          </c:val>
        </c:ser>
        <c:dLbls>
          <c:showPercent val="1"/>
        </c:dLbls>
      </c:pie3DChart>
    </c:plotArea>
    <c:legend>
      <c:legendPos val="r"/>
      <c:layout/>
    </c:legend>
    <c:plotVisOnly val="1"/>
  </c:chart>
  <c:spPr>
    <a:ln w="19050" cmpd="tri">
      <a:solidFill>
        <a:sysClr val="windowText" lastClr="000000"/>
      </a:solid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roundedCorners val="1"/>
  <c:chart>
    <c:autoTitleDeleted val="1"/>
    <c:view3D>
      <c:rotX val="30"/>
      <c:perspective val="30"/>
    </c:view3D>
    <c:plotArea>
      <c:layout>
        <c:manualLayout>
          <c:layoutTarget val="inner"/>
          <c:xMode val="edge"/>
          <c:yMode val="edge"/>
          <c:x val="1.8682039745031888E-2"/>
          <c:y val="0"/>
          <c:w val="0.81214637232845954"/>
          <c:h val="1"/>
        </c:manualLayout>
      </c:layout>
      <c:pie3DChart>
        <c:varyColors val="1"/>
        <c:ser>
          <c:idx val="0"/>
          <c:order val="0"/>
          <c:explosion val="25"/>
          <c:dPt>
            <c:idx val="0"/>
            <c:explosion val="23"/>
          </c:dPt>
          <c:dLbls>
            <c:showPercent val="1"/>
          </c:dLbls>
          <c:cat>
            <c:strRef>
              <c:f>Sheet3!$B$26:$B$27</c:f>
              <c:strCache>
                <c:ptCount val="2"/>
                <c:pt idx="0">
                  <c:v>correct</c:v>
                </c:pt>
                <c:pt idx="1">
                  <c:v>incorrect</c:v>
                </c:pt>
              </c:strCache>
            </c:strRef>
          </c:cat>
          <c:val>
            <c:numRef>
              <c:f>Sheet3!$C$26:$C$27</c:f>
              <c:numCache>
                <c:formatCode>General</c:formatCode>
                <c:ptCount val="2"/>
                <c:pt idx="0">
                  <c:v>95</c:v>
                </c:pt>
                <c:pt idx="1">
                  <c:v>8</c:v>
                </c:pt>
              </c:numCache>
            </c:numRef>
          </c:val>
        </c:ser>
        <c:dLbls>
          <c:showPercent val="1"/>
        </c:dLbls>
      </c:pie3DChart>
    </c:plotArea>
    <c:legend>
      <c:legendPos val="r"/>
      <c:layout/>
    </c:legend>
    <c:plotVisOnly val="1"/>
  </c:chart>
  <c:spPr>
    <a:ln w="19050" cmpd="tri">
      <a:solidFill>
        <a:sysClr val="windowText" lastClr="000000"/>
      </a:solidFill>
    </a:ln>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roundedCorners val="1"/>
  <c:chart>
    <c:autoTitleDeleted val="1"/>
    <c:view3D>
      <c:rotX val="30"/>
      <c:perspective val="30"/>
    </c:view3D>
    <c:plotArea>
      <c:layout>
        <c:manualLayout>
          <c:layoutTarget val="inner"/>
          <c:xMode val="edge"/>
          <c:yMode val="edge"/>
          <c:x val="1.6080802399700053E-3"/>
          <c:y val="1.7603325524313831E-2"/>
          <c:w val="0.69810976752905884"/>
          <c:h val="0.97601747959495033"/>
        </c:manualLayout>
      </c:layout>
      <c:pie3DChart>
        <c:varyColors val="1"/>
        <c:ser>
          <c:idx val="0"/>
          <c:order val="0"/>
          <c:explosion val="25"/>
          <c:dLbls>
            <c:showPercent val="1"/>
          </c:dLbls>
          <c:cat>
            <c:strRef>
              <c:f>Sheet3!$B$32:$B$34</c:f>
              <c:strCache>
                <c:ptCount val="3"/>
                <c:pt idx="0">
                  <c:v>incorrect</c:v>
                </c:pt>
                <c:pt idx="1">
                  <c:v>partially correct</c:v>
                </c:pt>
                <c:pt idx="2">
                  <c:v>exactly correct</c:v>
                </c:pt>
              </c:strCache>
            </c:strRef>
          </c:cat>
          <c:val>
            <c:numRef>
              <c:f>Sheet3!$C$32:$C$34</c:f>
              <c:numCache>
                <c:formatCode>General</c:formatCode>
                <c:ptCount val="3"/>
                <c:pt idx="0">
                  <c:v>28</c:v>
                </c:pt>
                <c:pt idx="1">
                  <c:v>60</c:v>
                </c:pt>
                <c:pt idx="2">
                  <c:v>15</c:v>
                </c:pt>
              </c:numCache>
            </c:numRef>
          </c:val>
        </c:ser>
        <c:dLbls>
          <c:showPercent val="1"/>
        </c:dLbls>
      </c:pie3DChart>
    </c:plotArea>
    <c:legend>
      <c:legendPos val="r"/>
      <c:layout/>
    </c:legend>
    <c:plotVisOnly val="1"/>
  </c:chart>
  <c:spPr>
    <a:ln w="19050" cmpd="tri">
      <a:solidFill>
        <a:sysClr val="windowText" lastClr="000000"/>
      </a:solidFill>
    </a:ln>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roundedCorners val="1"/>
  <c:chart>
    <c:autoTitleDeleted val="1"/>
    <c:view3D>
      <c:rotX val="30"/>
      <c:perspective val="30"/>
    </c:view3D>
    <c:plotArea>
      <c:layout>
        <c:manualLayout>
          <c:layoutTarget val="inner"/>
          <c:xMode val="edge"/>
          <c:yMode val="edge"/>
          <c:x val="2.5183180227471595E-3"/>
          <c:y val="7.6712955894690359E-4"/>
          <c:w val="0.83387139107611563"/>
          <c:h val="0.98724161023852885"/>
        </c:manualLayout>
      </c:layout>
      <c:pie3DChart>
        <c:varyColors val="1"/>
        <c:ser>
          <c:idx val="0"/>
          <c:order val="0"/>
          <c:explosion val="25"/>
          <c:dLbls>
            <c:showPercent val="1"/>
          </c:dLbls>
          <c:cat>
            <c:strRef>
              <c:f>Sheet3!$B$56:$B$57</c:f>
              <c:strCache>
                <c:ptCount val="2"/>
                <c:pt idx="0">
                  <c:v>yes</c:v>
                </c:pt>
                <c:pt idx="1">
                  <c:v>no</c:v>
                </c:pt>
              </c:strCache>
            </c:strRef>
          </c:cat>
          <c:val>
            <c:numRef>
              <c:f>Sheet3!$C$56:$C$57</c:f>
              <c:numCache>
                <c:formatCode>General</c:formatCode>
                <c:ptCount val="2"/>
                <c:pt idx="0">
                  <c:v>31</c:v>
                </c:pt>
                <c:pt idx="1">
                  <c:v>72</c:v>
                </c:pt>
              </c:numCache>
            </c:numRef>
          </c:val>
        </c:ser>
        <c:dLbls>
          <c:showPercent val="1"/>
        </c:dLbls>
      </c:pie3DChart>
    </c:plotArea>
    <c:legend>
      <c:legendPos val="r"/>
    </c:legend>
    <c:plotVisOnly val="1"/>
  </c:chart>
  <c:spPr>
    <a:ln w="19050">
      <a:solidFill>
        <a:sysClr val="windowText" lastClr="000000"/>
      </a:solidFill>
    </a:ln>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roundedCorners val="1"/>
  <c:chart>
    <c:autoTitleDeleted val="1"/>
    <c:view3D>
      <c:rotX val="30"/>
      <c:perspective val="30"/>
    </c:view3D>
    <c:plotArea>
      <c:layout>
        <c:manualLayout>
          <c:layoutTarget val="inner"/>
          <c:xMode val="edge"/>
          <c:yMode val="edge"/>
          <c:x val="3.4120734908135931E-4"/>
          <c:y val="1.7603325524313831E-2"/>
          <c:w val="0.84491456425089762"/>
          <c:h val="0.98239667447568613"/>
        </c:manualLayout>
      </c:layout>
      <c:pie3DChart>
        <c:varyColors val="1"/>
        <c:ser>
          <c:idx val="0"/>
          <c:order val="0"/>
          <c:explosion val="25"/>
          <c:dLbls>
            <c:showPercent val="1"/>
          </c:dLbls>
          <c:cat>
            <c:strRef>
              <c:f>Sheet3!$B$70:$B$71</c:f>
              <c:strCache>
                <c:ptCount val="2"/>
                <c:pt idx="0">
                  <c:v>yes</c:v>
                </c:pt>
                <c:pt idx="1">
                  <c:v>no</c:v>
                </c:pt>
              </c:strCache>
            </c:strRef>
          </c:cat>
          <c:val>
            <c:numRef>
              <c:f>Sheet3!$C$70:$C$71</c:f>
              <c:numCache>
                <c:formatCode>General</c:formatCode>
                <c:ptCount val="2"/>
                <c:pt idx="0">
                  <c:v>61</c:v>
                </c:pt>
                <c:pt idx="1">
                  <c:v>42</c:v>
                </c:pt>
              </c:numCache>
            </c:numRef>
          </c:val>
        </c:ser>
        <c:dLbls>
          <c:showPercent val="1"/>
        </c:dLbls>
      </c:pie3DChart>
    </c:plotArea>
    <c:legend>
      <c:legendPos val="r"/>
    </c:legend>
    <c:plotVisOnly val="1"/>
  </c:chart>
  <c:spPr>
    <a:ln w="19050">
      <a:solidFill>
        <a:sysClr val="windowText" lastClr="000000"/>
      </a:solidFill>
    </a:ln>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roundedCorners val="1"/>
  <c:chart>
    <c:autoTitleDeleted val="1"/>
    <c:view3D>
      <c:rotX val="30"/>
      <c:perspective val="30"/>
    </c:view3D>
    <c:plotArea>
      <c:layout/>
      <c:pie3DChart>
        <c:varyColors val="1"/>
        <c:ser>
          <c:idx val="0"/>
          <c:order val="0"/>
          <c:explosion val="25"/>
          <c:dLbls>
            <c:showPercent val="1"/>
          </c:dLbls>
          <c:cat>
            <c:multiLvlStrRef>
              <c:f>Sheet3!$I$70:$J$71</c:f>
              <c:multiLvlStrCache>
                <c:ptCount val="2"/>
                <c:lvl>
                  <c:pt idx="0">
                    <c:v>yes</c:v>
                  </c:pt>
                  <c:pt idx="1">
                    <c:v>no</c:v>
                  </c:pt>
                </c:lvl>
                <c:lvl>
                  <c:pt idx="0">
                    <c:v>12</c:v>
                  </c:pt>
                  <c:pt idx="1">
                    <c:v>2</c:v>
                  </c:pt>
                </c:lvl>
              </c:multiLvlStrCache>
            </c:multiLvlStrRef>
          </c:cat>
          <c:val>
            <c:numRef>
              <c:f>Sheet3!$K$70:$K$71</c:f>
              <c:numCache>
                <c:formatCode>General</c:formatCode>
                <c:ptCount val="2"/>
                <c:pt idx="0">
                  <c:v>85.714285714285722</c:v>
                </c:pt>
                <c:pt idx="1">
                  <c:v>14.285714285714286</c:v>
                </c:pt>
              </c:numCache>
            </c:numRef>
          </c:val>
        </c:ser>
        <c:dLbls>
          <c:showPercent val="1"/>
        </c:dLbls>
      </c:pie3DChart>
    </c:plotArea>
    <c:legend>
      <c:legendPos val="r"/>
      <c:layout>
        <c:manualLayout>
          <c:xMode val="edge"/>
          <c:yMode val="edge"/>
          <c:x val="0.86445975503062111"/>
          <c:y val="0.48798410615339782"/>
          <c:w val="0.11887357830271215"/>
          <c:h val="0.25012187430059618"/>
        </c:manualLayout>
      </c:layout>
    </c:legend>
    <c:plotVisOnly val="1"/>
  </c:chart>
  <c:spPr>
    <a:ln w="19050">
      <a:solidFill>
        <a:sysClr val="windowText" lastClr="000000"/>
      </a:solidFill>
    </a:ln>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roundedCorners val="1"/>
  <c:chart>
    <c:autoTitleDeleted val="1"/>
    <c:view3D>
      <c:rotX val="30"/>
      <c:perspective val="30"/>
    </c:view3D>
    <c:plotArea>
      <c:layout>
        <c:manualLayout>
          <c:layoutTarget val="inner"/>
          <c:xMode val="edge"/>
          <c:yMode val="edge"/>
          <c:x val="1.4514654418197725E-2"/>
          <c:y val="2.1683539557555337E-2"/>
          <c:w val="0.86987489063867141"/>
          <c:h val="0.9566329208848896"/>
        </c:manualLayout>
      </c:layout>
      <c:pie3DChart>
        <c:varyColors val="1"/>
        <c:ser>
          <c:idx val="0"/>
          <c:order val="0"/>
          <c:explosion val="25"/>
          <c:dLbls>
            <c:showPercent val="1"/>
          </c:dLbls>
          <c:cat>
            <c:strRef>
              <c:f>Sheet3!$B$81:$B$82</c:f>
              <c:strCache>
                <c:ptCount val="2"/>
                <c:pt idx="0">
                  <c:v>yes</c:v>
                </c:pt>
                <c:pt idx="1">
                  <c:v>no</c:v>
                </c:pt>
              </c:strCache>
            </c:strRef>
          </c:cat>
          <c:val>
            <c:numRef>
              <c:f>Sheet3!$C$81:$C$82</c:f>
              <c:numCache>
                <c:formatCode>General</c:formatCode>
                <c:ptCount val="2"/>
                <c:pt idx="0">
                  <c:v>73</c:v>
                </c:pt>
                <c:pt idx="1">
                  <c:v>30</c:v>
                </c:pt>
              </c:numCache>
            </c:numRef>
          </c:val>
        </c:ser>
        <c:dLbls>
          <c:showPercent val="1"/>
        </c:dLbls>
      </c:pie3DChart>
    </c:plotArea>
    <c:legend>
      <c:legendPos val="r"/>
    </c:legend>
    <c:plotVisOnly val="1"/>
  </c:chart>
  <c:spPr>
    <a:ln w="19050">
      <a:solidFill>
        <a:sysClr val="windowText" lastClr="000000"/>
      </a:solidFill>
    </a:ln>
  </c:sp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11A7A4-95A2-4F90-AD12-5109F12FA5DD}" type="doc">
      <dgm:prSet loTypeId="urn:microsoft.com/office/officeart/2005/8/layout/process2" loCatId="process" qsTypeId="urn:microsoft.com/office/officeart/2005/8/quickstyle/simple1" qsCatId="simple" csTypeId="urn:microsoft.com/office/officeart/2005/8/colors/accent1_2" csCatId="accent1" phldr="1"/>
      <dgm:spPr/>
    </dgm:pt>
    <dgm:pt modelId="{B7D12C7D-7A64-456B-A501-480DB6EA2E33}">
      <dgm:prSet phldrT="[Text]"/>
      <dgm:spPr>
        <a:ln>
          <a:solidFill>
            <a:schemeClr val="tx1"/>
          </a:solidFill>
        </a:ln>
      </dgm:spPr>
      <dgm:t>
        <a:bodyPr/>
        <a:lstStyle/>
        <a:p>
          <a:r>
            <a:rPr lang="en-US" b="1" dirty="0" smtClean="0">
              <a:solidFill>
                <a:schemeClr val="tx1"/>
              </a:solidFill>
            </a:rPr>
            <a:t>Disaster management manual was studied in detail</a:t>
          </a:r>
          <a:endParaRPr lang="en-US" b="1" dirty="0"/>
        </a:p>
      </dgm:t>
    </dgm:pt>
    <dgm:pt modelId="{32712CEB-B968-43D8-9AC3-F3F1153D6DDA}" type="parTrans" cxnId="{5F5C5035-FBA1-46D4-B551-074F99824322}">
      <dgm:prSet/>
      <dgm:spPr/>
      <dgm:t>
        <a:bodyPr/>
        <a:lstStyle/>
        <a:p>
          <a:endParaRPr lang="en-US"/>
        </a:p>
      </dgm:t>
    </dgm:pt>
    <dgm:pt modelId="{D97B4137-E6A8-43AE-BBA2-5A7231BA843B}" type="sibTrans" cxnId="{5F5C5035-FBA1-46D4-B551-074F99824322}">
      <dgm:prSet/>
      <dgm:spPr>
        <a:ln>
          <a:solidFill>
            <a:schemeClr val="tx1"/>
          </a:solidFill>
        </a:ln>
      </dgm:spPr>
      <dgm:t>
        <a:bodyPr/>
        <a:lstStyle/>
        <a:p>
          <a:endParaRPr lang="en-US"/>
        </a:p>
      </dgm:t>
    </dgm:pt>
    <dgm:pt modelId="{7077E108-C5B7-4C91-B702-3F04118159CC}">
      <dgm:prSet phldrT="[Text]"/>
      <dgm:spPr>
        <a:ln>
          <a:solidFill>
            <a:schemeClr val="tx1"/>
          </a:solidFill>
        </a:ln>
      </dgm:spPr>
      <dgm:t>
        <a:bodyPr/>
        <a:lstStyle/>
        <a:p>
          <a:r>
            <a:rPr lang="en-US" b="1" dirty="0" smtClean="0">
              <a:solidFill>
                <a:schemeClr val="tx1"/>
              </a:solidFill>
            </a:rPr>
            <a:t>A list containing number of employees was taken from HR department</a:t>
          </a:r>
          <a:endParaRPr lang="en-US" b="1" dirty="0">
            <a:solidFill>
              <a:schemeClr val="tx1"/>
            </a:solidFill>
          </a:endParaRPr>
        </a:p>
      </dgm:t>
    </dgm:pt>
    <dgm:pt modelId="{14061318-4629-4482-825C-9EB81E5B6353}" type="parTrans" cxnId="{2B9E1488-DF45-4C4A-BAEB-C66B5804DF72}">
      <dgm:prSet/>
      <dgm:spPr/>
      <dgm:t>
        <a:bodyPr/>
        <a:lstStyle/>
        <a:p>
          <a:endParaRPr lang="en-US"/>
        </a:p>
      </dgm:t>
    </dgm:pt>
    <dgm:pt modelId="{3B543020-AFCC-4C07-8D5F-7A36880C9C70}" type="sibTrans" cxnId="{2B9E1488-DF45-4C4A-BAEB-C66B5804DF72}">
      <dgm:prSet/>
      <dgm:spPr>
        <a:ln>
          <a:solidFill>
            <a:schemeClr val="tx1"/>
          </a:solidFill>
        </a:ln>
      </dgm:spPr>
      <dgm:t>
        <a:bodyPr/>
        <a:lstStyle/>
        <a:p>
          <a:endParaRPr lang="en-US"/>
        </a:p>
      </dgm:t>
    </dgm:pt>
    <dgm:pt modelId="{34ECB1FF-285C-44D0-BAAD-C88E437355DB}">
      <dgm:prSet phldrT="[Text]"/>
      <dgm:spPr>
        <a:ln>
          <a:solidFill>
            <a:schemeClr val="tx1"/>
          </a:solidFill>
        </a:ln>
      </dgm:spPr>
      <dgm:t>
        <a:bodyPr/>
        <a:lstStyle/>
        <a:p>
          <a:r>
            <a:rPr lang="en-US" b="1" dirty="0" smtClean="0">
              <a:solidFill>
                <a:schemeClr val="tx1"/>
              </a:solidFill>
            </a:rPr>
            <a:t>40% staff from various departments (Front office, Nursing, Doctors, HR &amp; Quality etc.)was included in the study</a:t>
          </a:r>
          <a:endParaRPr lang="en-US" b="1" dirty="0">
            <a:solidFill>
              <a:schemeClr val="tx1"/>
            </a:solidFill>
          </a:endParaRPr>
        </a:p>
      </dgm:t>
    </dgm:pt>
    <dgm:pt modelId="{4F8249C7-C3CE-4614-95C9-1AAABAF7D2CE}" type="parTrans" cxnId="{ECD064B9-B5C4-453D-A3BE-4D4146A0BA4D}">
      <dgm:prSet/>
      <dgm:spPr/>
      <dgm:t>
        <a:bodyPr/>
        <a:lstStyle/>
        <a:p>
          <a:endParaRPr lang="en-US"/>
        </a:p>
      </dgm:t>
    </dgm:pt>
    <dgm:pt modelId="{5CF7954C-B368-469E-8668-83246D179F9D}" type="sibTrans" cxnId="{ECD064B9-B5C4-453D-A3BE-4D4146A0BA4D}">
      <dgm:prSet/>
      <dgm:spPr/>
      <dgm:t>
        <a:bodyPr/>
        <a:lstStyle/>
        <a:p>
          <a:endParaRPr lang="en-US"/>
        </a:p>
      </dgm:t>
    </dgm:pt>
    <dgm:pt modelId="{652D7F8F-4544-4F20-96FC-04726C69863E}" type="pres">
      <dgm:prSet presAssocID="{A311A7A4-95A2-4F90-AD12-5109F12FA5DD}" presName="linearFlow" presStyleCnt="0">
        <dgm:presLayoutVars>
          <dgm:resizeHandles val="exact"/>
        </dgm:presLayoutVars>
      </dgm:prSet>
      <dgm:spPr/>
    </dgm:pt>
    <dgm:pt modelId="{F9D9B4FF-9881-4893-8850-6F70C25DB3DB}" type="pres">
      <dgm:prSet presAssocID="{B7D12C7D-7A64-456B-A501-480DB6EA2E33}" presName="node" presStyleLbl="node1" presStyleIdx="0" presStyleCnt="3" custScaleX="284345">
        <dgm:presLayoutVars>
          <dgm:bulletEnabled val="1"/>
        </dgm:presLayoutVars>
      </dgm:prSet>
      <dgm:spPr/>
      <dgm:t>
        <a:bodyPr/>
        <a:lstStyle/>
        <a:p>
          <a:endParaRPr lang="en-US"/>
        </a:p>
      </dgm:t>
    </dgm:pt>
    <dgm:pt modelId="{DE771521-1EBE-4FC6-A035-93D5C9C9762C}" type="pres">
      <dgm:prSet presAssocID="{D97B4137-E6A8-43AE-BBA2-5A7231BA843B}" presName="sibTrans" presStyleLbl="sibTrans2D1" presStyleIdx="0" presStyleCnt="2"/>
      <dgm:spPr/>
      <dgm:t>
        <a:bodyPr/>
        <a:lstStyle/>
        <a:p>
          <a:endParaRPr lang="en-US"/>
        </a:p>
      </dgm:t>
    </dgm:pt>
    <dgm:pt modelId="{77BBFCEC-7AF2-422B-9372-352E388C2E35}" type="pres">
      <dgm:prSet presAssocID="{D97B4137-E6A8-43AE-BBA2-5A7231BA843B}" presName="connectorText" presStyleLbl="sibTrans2D1" presStyleIdx="0" presStyleCnt="2"/>
      <dgm:spPr/>
      <dgm:t>
        <a:bodyPr/>
        <a:lstStyle/>
        <a:p>
          <a:endParaRPr lang="en-US"/>
        </a:p>
      </dgm:t>
    </dgm:pt>
    <dgm:pt modelId="{3B6B88EF-E748-4F5C-9072-A58D405F0A64}" type="pres">
      <dgm:prSet presAssocID="{7077E108-C5B7-4C91-B702-3F04118159CC}" presName="node" presStyleLbl="node1" presStyleIdx="1" presStyleCnt="3" custScaleX="276862">
        <dgm:presLayoutVars>
          <dgm:bulletEnabled val="1"/>
        </dgm:presLayoutVars>
      </dgm:prSet>
      <dgm:spPr/>
      <dgm:t>
        <a:bodyPr/>
        <a:lstStyle/>
        <a:p>
          <a:endParaRPr lang="en-US"/>
        </a:p>
      </dgm:t>
    </dgm:pt>
    <dgm:pt modelId="{0A780E13-4687-4B45-9B42-10D3FBC45191}" type="pres">
      <dgm:prSet presAssocID="{3B543020-AFCC-4C07-8D5F-7A36880C9C70}" presName="sibTrans" presStyleLbl="sibTrans2D1" presStyleIdx="1" presStyleCnt="2"/>
      <dgm:spPr/>
      <dgm:t>
        <a:bodyPr/>
        <a:lstStyle/>
        <a:p>
          <a:endParaRPr lang="en-US"/>
        </a:p>
      </dgm:t>
    </dgm:pt>
    <dgm:pt modelId="{11BF4C55-2138-4110-AA3C-83AB38968932}" type="pres">
      <dgm:prSet presAssocID="{3B543020-AFCC-4C07-8D5F-7A36880C9C70}" presName="connectorText" presStyleLbl="sibTrans2D1" presStyleIdx="1" presStyleCnt="2"/>
      <dgm:spPr/>
      <dgm:t>
        <a:bodyPr/>
        <a:lstStyle/>
        <a:p>
          <a:endParaRPr lang="en-US"/>
        </a:p>
      </dgm:t>
    </dgm:pt>
    <dgm:pt modelId="{1DDB4101-A263-4A1A-8AFB-4A0E9298A189}" type="pres">
      <dgm:prSet presAssocID="{34ECB1FF-285C-44D0-BAAD-C88E437355DB}" presName="node" presStyleLbl="node1" presStyleIdx="2" presStyleCnt="3" custScaleX="276862">
        <dgm:presLayoutVars>
          <dgm:bulletEnabled val="1"/>
        </dgm:presLayoutVars>
      </dgm:prSet>
      <dgm:spPr/>
      <dgm:t>
        <a:bodyPr/>
        <a:lstStyle/>
        <a:p>
          <a:endParaRPr lang="en-US"/>
        </a:p>
      </dgm:t>
    </dgm:pt>
  </dgm:ptLst>
  <dgm:cxnLst>
    <dgm:cxn modelId="{6BE24E6F-D1FE-40CE-9358-328263EA86B2}" type="presOf" srcId="{34ECB1FF-285C-44D0-BAAD-C88E437355DB}" destId="{1DDB4101-A263-4A1A-8AFB-4A0E9298A189}" srcOrd="0" destOrd="0" presId="urn:microsoft.com/office/officeart/2005/8/layout/process2"/>
    <dgm:cxn modelId="{5F5C5035-FBA1-46D4-B551-074F99824322}" srcId="{A311A7A4-95A2-4F90-AD12-5109F12FA5DD}" destId="{B7D12C7D-7A64-456B-A501-480DB6EA2E33}" srcOrd="0" destOrd="0" parTransId="{32712CEB-B968-43D8-9AC3-F3F1153D6DDA}" sibTransId="{D97B4137-E6A8-43AE-BBA2-5A7231BA843B}"/>
    <dgm:cxn modelId="{E725A5BD-3473-496A-8879-61BAF51B9D07}" type="presOf" srcId="{D97B4137-E6A8-43AE-BBA2-5A7231BA843B}" destId="{DE771521-1EBE-4FC6-A035-93D5C9C9762C}" srcOrd="0" destOrd="0" presId="urn:microsoft.com/office/officeart/2005/8/layout/process2"/>
    <dgm:cxn modelId="{ECD064B9-B5C4-453D-A3BE-4D4146A0BA4D}" srcId="{A311A7A4-95A2-4F90-AD12-5109F12FA5DD}" destId="{34ECB1FF-285C-44D0-BAAD-C88E437355DB}" srcOrd="2" destOrd="0" parTransId="{4F8249C7-C3CE-4614-95C9-1AAABAF7D2CE}" sibTransId="{5CF7954C-B368-469E-8668-83246D179F9D}"/>
    <dgm:cxn modelId="{9E4582A4-D893-431D-808C-E11ACE73B3C4}" type="presOf" srcId="{7077E108-C5B7-4C91-B702-3F04118159CC}" destId="{3B6B88EF-E748-4F5C-9072-A58D405F0A64}" srcOrd="0" destOrd="0" presId="urn:microsoft.com/office/officeart/2005/8/layout/process2"/>
    <dgm:cxn modelId="{CF2DB285-00ED-4495-8EC3-B8693826ACC2}" type="presOf" srcId="{A311A7A4-95A2-4F90-AD12-5109F12FA5DD}" destId="{652D7F8F-4544-4F20-96FC-04726C69863E}" srcOrd="0" destOrd="0" presId="urn:microsoft.com/office/officeart/2005/8/layout/process2"/>
    <dgm:cxn modelId="{5EC31322-7E42-461B-9968-AEE59A967FDD}" type="presOf" srcId="{3B543020-AFCC-4C07-8D5F-7A36880C9C70}" destId="{0A780E13-4687-4B45-9B42-10D3FBC45191}" srcOrd="0" destOrd="0" presId="urn:microsoft.com/office/officeart/2005/8/layout/process2"/>
    <dgm:cxn modelId="{27C4D913-5104-484D-9CA7-2B2F785E0F1B}" type="presOf" srcId="{B7D12C7D-7A64-456B-A501-480DB6EA2E33}" destId="{F9D9B4FF-9881-4893-8850-6F70C25DB3DB}" srcOrd="0" destOrd="0" presId="urn:microsoft.com/office/officeart/2005/8/layout/process2"/>
    <dgm:cxn modelId="{8187160D-1E93-4536-9503-2E1ABA1D970F}" type="presOf" srcId="{D97B4137-E6A8-43AE-BBA2-5A7231BA843B}" destId="{77BBFCEC-7AF2-422B-9372-352E388C2E35}" srcOrd="1" destOrd="0" presId="urn:microsoft.com/office/officeart/2005/8/layout/process2"/>
    <dgm:cxn modelId="{2B9E1488-DF45-4C4A-BAEB-C66B5804DF72}" srcId="{A311A7A4-95A2-4F90-AD12-5109F12FA5DD}" destId="{7077E108-C5B7-4C91-B702-3F04118159CC}" srcOrd="1" destOrd="0" parTransId="{14061318-4629-4482-825C-9EB81E5B6353}" sibTransId="{3B543020-AFCC-4C07-8D5F-7A36880C9C70}"/>
    <dgm:cxn modelId="{19233611-3E47-41FE-8AE1-A90066CD2BEC}" type="presOf" srcId="{3B543020-AFCC-4C07-8D5F-7A36880C9C70}" destId="{11BF4C55-2138-4110-AA3C-83AB38968932}" srcOrd="1" destOrd="0" presId="urn:microsoft.com/office/officeart/2005/8/layout/process2"/>
    <dgm:cxn modelId="{E259F3E7-CD2E-4CFE-AD5D-455247F2585B}" type="presParOf" srcId="{652D7F8F-4544-4F20-96FC-04726C69863E}" destId="{F9D9B4FF-9881-4893-8850-6F70C25DB3DB}" srcOrd="0" destOrd="0" presId="urn:microsoft.com/office/officeart/2005/8/layout/process2"/>
    <dgm:cxn modelId="{61C47172-52A6-42E2-A716-23D12D8E4D14}" type="presParOf" srcId="{652D7F8F-4544-4F20-96FC-04726C69863E}" destId="{DE771521-1EBE-4FC6-A035-93D5C9C9762C}" srcOrd="1" destOrd="0" presId="urn:microsoft.com/office/officeart/2005/8/layout/process2"/>
    <dgm:cxn modelId="{7D084637-6695-4C1C-9966-F15F20374817}" type="presParOf" srcId="{DE771521-1EBE-4FC6-A035-93D5C9C9762C}" destId="{77BBFCEC-7AF2-422B-9372-352E388C2E35}" srcOrd="0" destOrd="0" presId="urn:microsoft.com/office/officeart/2005/8/layout/process2"/>
    <dgm:cxn modelId="{96689FE6-B4C3-4C3E-9DAB-21F0FCB52BCC}" type="presParOf" srcId="{652D7F8F-4544-4F20-96FC-04726C69863E}" destId="{3B6B88EF-E748-4F5C-9072-A58D405F0A64}" srcOrd="2" destOrd="0" presId="urn:microsoft.com/office/officeart/2005/8/layout/process2"/>
    <dgm:cxn modelId="{8CE8F562-EE41-4103-9B5B-4A275148EB17}" type="presParOf" srcId="{652D7F8F-4544-4F20-96FC-04726C69863E}" destId="{0A780E13-4687-4B45-9B42-10D3FBC45191}" srcOrd="3" destOrd="0" presId="urn:microsoft.com/office/officeart/2005/8/layout/process2"/>
    <dgm:cxn modelId="{90DD96E1-DFE6-4373-9E88-18CE9B65DD35}" type="presParOf" srcId="{0A780E13-4687-4B45-9B42-10D3FBC45191}" destId="{11BF4C55-2138-4110-AA3C-83AB38968932}" srcOrd="0" destOrd="0" presId="urn:microsoft.com/office/officeart/2005/8/layout/process2"/>
    <dgm:cxn modelId="{8C0A2D8A-BD4F-4E2A-B1AD-3536E7FA1578}" type="presParOf" srcId="{652D7F8F-4544-4F20-96FC-04726C69863E}" destId="{1DDB4101-A263-4A1A-8AFB-4A0E9298A189}" srcOrd="4" destOrd="0" presId="urn:microsoft.com/office/officeart/2005/8/layout/process2"/>
  </dgm:cxnLst>
  <dgm:bg/>
  <dgm:whole/>
</dgm:dataModel>
</file>

<file path=ppt/diagrams/data2.xml><?xml version="1.0" encoding="utf-8"?>
<dgm:dataModel xmlns:dgm="http://schemas.openxmlformats.org/drawingml/2006/diagram" xmlns:a="http://schemas.openxmlformats.org/drawingml/2006/main">
  <dgm:ptLst>
    <dgm:pt modelId="{B131945B-C032-4A9B-B5B6-EFB807443F78}" type="doc">
      <dgm:prSet loTypeId="urn:microsoft.com/office/officeart/2005/8/layout/process2" loCatId="process" qsTypeId="urn:microsoft.com/office/officeart/2005/8/quickstyle/simple1" qsCatId="simple" csTypeId="urn:microsoft.com/office/officeart/2005/8/colors/accent1_2" csCatId="accent1" phldr="1"/>
      <dgm:spPr/>
    </dgm:pt>
    <dgm:pt modelId="{9C31CE0A-E17A-4ECC-9046-B4A395B3473D}">
      <dgm:prSet phldrT="[Text]"/>
      <dgm:spPr>
        <a:ln>
          <a:solidFill>
            <a:schemeClr val="tx1"/>
          </a:solidFill>
        </a:ln>
      </dgm:spPr>
      <dgm:t>
        <a:bodyPr/>
        <a:lstStyle/>
        <a:p>
          <a:r>
            <a:rPr lang="en-US" b="1" dirty="0" smtClean="0">
              <a:solidFill>
                <a:schemeClr val="tx1"/>
              </a:solidFill>
            </a:rPr>
            <a:t>Sample size – 103 respondents for questionnaire and 7 respondents for interview</a:t>
          </a:r>
          <a:endParaRPr lang="en-US" b="1" dirty="0">
            <a:solidFill>
              <a:schemeClr val="tx1"/>
            </a:solidFill>
          </a:endParaRPr>
        </a:p>
      </dgm:t>
    </dgm:pt>
    <dgm:pt modelId="{70FBE056-31CB-4058-B3F9-FCAD760800E1}" type="parTrans" cxnId="{61318B27-52DF-4031-B23E-69E97343791F}">
      <dgm:prSet/>
      <dgm:spPr/>
      <dgm:t>
        <a:bodyPr/>
        <a:lstStyle/>
        <a:p>
          <a:endParaRPr lang="en-US"/>
        </a:p>
      </dgm:t>
    </dgm:pt>
    <dgm:pt modelId="{05B26B79-B049-4992-9BC9-4CF21880F3F0}" type="sibTrans" cxnId="{61318B27-52DF-4031-B23E-69E97343791F}">
      <dgm:prSet/>
      <dgm:spPr>
        <a:ln>
          <a:solidFill>
            <a:schemeClr val="tx1"/>
          </a:solidFill>
        </a:ln>
      </dgm:spPr>
      <dgm:t>
        <a:bodyPr/>
        <a:lstStyle/>
        <a:p>
          <a:endParaRPr lang="en-US"/>
        </a:p>
      </dgm:t>
    </dgm:pt>
    <dgm:pt modelId="{5A29026F-8171-44E6-B0A9-0BC92E0F2A8C}">
      <dgm:prSet phldrT="[Text]"/>
      <dgm:spPr>
        <a:ln>
          <a:solidFill>
            <a:schemeClr val="tx1"/>
          </a:solidFill>
        </a:ln>
      </dgm:spPr>
      <dgm:t>
        <a:bodyPr/>
        <a:lstStyle/>
        <a:p>
          <a:r>
            <a:rPr lang="en-US" b="1" dirty="0" smtClean="0">
              <a:solidFill>
                <a:schemeClr val="tx1"/>
              </a:solidFill>
            </a:rPr>
            <a:t>Structured questionnaire was designed</a:t>
          </a:r>
        </a:p>
        <a:p>
          <a:r>
            <a:rPr lang="en-US" b="1" dirty="0" smtClean="0">
              <a:solidFill>
                <a:schemeClr val="tx1"/>
              </a:solidFill>
            </a:rPr>
            <a:t>(English and Hindi)</a:t>
          </a:r>
          <a:endParaRPr lang="en-US" b="1" dirty="0">
            <a:solidFill>
              <a:schemeClr val="tx1"/>
            </a:solidFill>
          </a:endParaRPr>
        </a:p>
      </dgm:t>
    </dgm:pt>
    <dgm:pt modelId="{215419A5-EC0F-4FBF-A3A2-FA596CA7E80E}" type="parTrans" cxnId="{85300EA2-63C1-488B-8092-AF34B010B448}">
      <dgm:prSet/>
      <dgm:spPr/>
      <dgm:t>
        <a:bodyPr/>
        <a:lstStyle/>
        <a:p>
          <a:endParaRPr lang="en-US"/>
        </a:p>
      </dgm:t>
    </dgm:pt>
    <dgm:pt modelId="{6FE82B33-631C-442E-A482-A784C7A3B6EF}" type="sibTrans" cxnId="{85300EA2-63C1-488B-8092-AF34B010B448}">
      <dgm:prSet/>
      <dgm:spPr>
        <a:ln>
          <a:solidFill>
            <a:schemeClr val="tx1"/>
          </a:solidFill>
        </a:ln>
      </dgm:spPr>
      <dgm:t>
        <a:bodyPr/>
        <a:lstStyle/>
        <a:p>
          <a:endParaRPr lang="en-US"/>
        </a:p>
      </dgm:t>
    </dgm:pt>
    <dgm:pt modelId="{5CC125CD-C241-46BC-9FAF-32927926F877}">
      <dgm:prSet phldrT="[Text]"/>
      <dgm:spPr>
        <a:ln>
          <a:solidFill>
            <a:schemeClr val="tx1"/>
          </a:solidFill>
        </a:ln>
      </dgm:spPr>
      <dgm:t>
        <a:bodyPr/>
        <a:lstStyle/>
        <a:p>
          <a:r>
            <a:rPr lang="en-US" b="1" dirty="0" smtClean="0">
              <a:solidFill>
                <a:schemeClr val="tx1"/>
              </a:solidFill>
            </a:rPr>
            <a:t>Pilot test being carried out on 10 respondents</a:t>
          </a:r>
          <a:endParaRPr lang="en-US" b="1" dirty="0">
            <a:solidFill>
              <a:schemeClr val="tx1"/>
            </a:solidFill>
          </a:endParaRPr>
        </a:p>
      </dgm:t>
    </dgm:pt>
    <dgm:pt modelId="{B1B7E17C-1D29-48CC-8BF6-7C46D22EBDA7}" type="parTrans" cxnId="{35A84E64-EE64-40D1-9AC0-DEF7FFBEDFB8}">
      <dgm:prSet/>
      <dgm:spPr/>
      <dgm:t>
        <a:bodyPr/>
        <a:lstStyle/>
        <a:p>
          <a:endParaRPr lang="en-US"/>
        </a:p>
      </dgm:t>
    </dgm:pt>
    <dgm:pt modelId="{F5697397-973F-4051-B3DB-C47DA2E7A431}" type="sibTrans" cxnId="{35A84E64-EE64-40D1-9AC0-DEF7FFBEDFB8}">
      <dgm:prSet/>
      <dgm:spPr>
        <a:ln>
          <a:solidFill>
            <a:schemeClr val="tx1"/>
          </a:solidFill>
        </a:ln>
      </dgm:spPr>
      <dgm:t>
        <a:bodyPr/>
        <a:lstStyle/>
        <a:p>
          <a:endParaRPr lang="en-US"/>
        </a:p>
      </dgm:t>
    </dgm:pt>
    <dgm:pt modelId="{ECC991BB-1FFF-41B6-9857-2AE5CEC73D18}">
      <dgm:prSet/>
      <dgm:spPr>
        <a:ln>
          <a:solidFill>
            <a:schemeClr val="tx1"/>
          </a:solidFill>
        </a:ln>
      </dgm:spPr>
      <dgm:t>
        <a:bodyPr/>
        <a:lstStyle/>
        <a:p>
          <a:r>
            <a:rPr lang="en-US" b="1" dirty="0" smtClean="0">
              <a:solidFill>
                <a:schemeClr val="tx1"/>
              </a:solidFill>
            </a:rPr>
            <a:t>Separate structured checklist has been designed for senior management</a:t>
          </a:r>
          <a:endParaRPr lang="en-US" b="1" dirty="0">
            <a:solidFill>
              <a:schemeClr val="tx1"/>
            </a:solidFill>
          </a:endParaRPr>
        </a:p>
      </dgm:t>
    </dgm:pt>
    <dgm:pt modelId="{6FD4BD9D-7855-4118-9C6E-78159F0179E4}" type="parTrans" cxnId="{C18971C4-5C14-41DE-9323-102968BBE828}">
      <dgm:prSet/>
      <dgm:spPr/>
      <dgm:t>
        <a:bodyPr/>
        <a:lstStyle/>
        <a:p>
          <a:endParaRPr lang="en-US"/>
        </a:p>
      </dgm:t>
    </dgm:pt>
    <dgm:pt modelId="{C98CD5FA-943D-428C-99B7-A8ACA2393674}" type="sibTrans" cxnId="{C18971C4-5C14-41DE-9323-102968BBE828}">
      <dgm:prSet/>
      <dgm:spPr/>
      <dgm:t>
        <a:bodyPr/>
        <a:lstStyle/>
        <a:p>
          <a:endParaRPr lang="en-US"/>
        </a:p>
      </dgm:t>
    </dgm:pt>
    <dgm:pt modelId="{53E34FBF-2B3D-495A-991E-D1A598C4C3C6}" type="pres">
      <dgm:prSet presAssocID="{B131945B-C032-4A9B-B5B6-EFB807443F78}" presName="linearFlow" presStyleCnt="0">
        <dgm:presLayoutVars>
          <dgm:resizeHandles val="exact"/>
        </dgm:presLayoutVars>
      </dgm:prSet>
      <dgm:spPr/>
    </dgm:pt>
    <dgm:pt modelId="{136EED56-84E4-467F-9C4B-1E0C0FFEB229}" type="pres">
      <dgm:prSet presAssocID="{9C31CE0A-E17A-4ECC-9046-B4A395B3473D}" presName="node" presStyleLbl="node1" presStyleIdx="0" presStyleCnt="4" custScaleX="231966">
        <dgm:presLayoutVars>
          <dgm:bulletEnabled val="1"/>
        </dgm:presLayoutVars>
      </dgm:prSet>
      <dgm:spPr/>
      <dgm:t>
        <a:bodyPr/>
        <a:lstStyle/>
        <a:p>
          <a:endParaRPr lang="en-US"/>
        </a:p>
      </dgm:t>
    </dgm:pt>
    <dgm:pt modelId="{0F2C4763-EC59-4289-87CA-FC1BE10FAF0F}" type="pres">
      <dgm:prSet presAssocID="{05B26B79-B049-4992-9BC9-4CF21880F3F0}" presName="sibTrans" presStyleLbl="sibTrans2D1" presStyleIdx="0" presStyleCnt="3"/>
      <dgm:spPr/>
      <dgm:t>
        <a:bodyPr/>
        <a:lstStyle/>
        <a:p>
          <a:endParaRPr lang="en-US"/>
        </a:p>
      </dgm:t>
    </dgm:pt>
    <dgm:pt modelId="{4649AE7E-BF5C-4E1F-8483-B655DEEAEB07}" type="pres">
      <dgm:prSet presAssocID="{05B26B79-B049-4992-9BC9-4CF21880F3F0}" presName="connectorText" presStyleLbl="sibTrans2D1" presStyleIdx="0" presStyleCnt="3"/>
      <dgm:spPr/>
      <dgm:t>
        <a:bodyPr/>
        <a:lstStyle/>
        <a:p>
          <a:endParaRPr lang="en-US"/>
        </a:p>
      </dgm:t>
    </dgm:pt>
    <dgm:pt modelId="{4E5F455C-4ED7-41BE-8979-561A7CC5481F}" type="pres">
      <dgm:prSet presAssocID="{5A29026F-8171-44E6-B0A9-0BC92E0F2A8C}" presName="node" presStyleLbl="node1" presStyleIdx="1" presStyleCnt="4" custScaleX="231966">
        <dgm:presLayoutVars>
          <dgm:bulletEnabled val="1"/>
        </dgm:presLayoutVars>
      </dgm:prSet>
      <dgm:spPr/>
      <dgm:t>
        <a:bodyPr/>
        <a:lstStyle/>
        <a:p>
          <a:endParaRPr lang="en-US"/>
        </a:p>
      </dgm:t>
    </dgm:pt>
    <dgm:pt modelId="{B04F4539-53AD-4E3A-B431-E09ACD8CBF41}" type="pres">
      <dgm:prSet presAssocID="{6FE82B33-631C-442E-A482-A784C7A3B6EF}" presName="sibTrans" presStyleLbl="sibTrans2D1" presStyleIdx="1" presStyleCnt="3"/>
      <dgm:spPr/>
      <dgm:t>
        <a:bodyPr/>
        <a:lstStyle/>
        <a:p>
          <a:endParaRPr lang="en-US"/>
        </a:p>
      </dgm:t>
    </dgm:pt>
    <dgm:pt modelId="{35324DB1-8BD4-4AC7-8A34-B3306899EA77}" type="pres">
      <dgm:prSet presAssocID="{6FE82B33-631C-442E-A482-A784C7A3B6EF}" presName="connectorText" presStyleLbl="sibTrans2D1" presStyleIdx="1" presStyleCnt="3"/>
      <dgm:spPr/>
      <dgm:t>
        <a:bodyPr/>
        <a:lstStyle/>
        <a:p>
          <a:endParaRPr lang="en-US"/>
        </a:p>
      </dgm:t>
    </dgm:pt>
    <dgm:pt modelId="{FD2299E5-1267-47E0-8021-27C015908488}" type="pres">
      <dgm:prSet presAssocID="{5CC125CD-C241-46BC-9FAF-32927926F877}" presName="node" presStyleLbl="node1" presStyleIdx="2" presStyleCnt="4" custScaleX="231966">
        <dgm:presLayoutVars>
          <dgm:bulletEnabled val="1"/>
        </dgm:presLayoutVars>
      </dgm:prSet>
      <dgm:spPr/>
      <dgm:t>
        <a:bodyPr/>
        <a:lstStyle/>
        <a:p>
          <a:endParaRPr lang="en-US"/>
        </a:p>
      </dgm:t>
    </dgm:pt>
    <dgm:pt modelId="{7DB875D5-FB00-4549-9200-8751AA6C0FAB}" type="pres">
      <dgm:prSet presAssocID="{F5697397-973F-4051-B3DB-C47DA2E7A431}" presName="sibTrans" presStyleLbl="sibTrans2D1" presStyleIdx="2" presStyleCnt="3"/>
      <dgm:spPr/>
      <dgm:t>
        <a:bodyPr/>
        <a:lstStyle/>
        <a:p>
          <a:endParaRPr lang="en-US"/>
        </a:p>
      </dgm:t>
    </dgm:pt>
    <dgm:pt modelId="{E24E26B8-3A14-4552-B3E5-157235778DB4}" type="pres">
      <dgm:prSet presAssocID="{F5697397-973F-4051-B3DB-C47DA2E7A431}" presName="connectorText" presStyleLbl="sibTrans2D1" presStyleIdx="2" presStyleCnt="3"/>
      <dgm:spPr/>
      <dgm:t>
        <a:bodyPr/>
        <a:lstStyle/>
        <a:p>
          <a:endParaRPr lang="en-US"/>
        </a:p>
      </dgm:t>
    </dgm:pt>
    <dgm:pt modelId="{EDE24783-9762-4A2E-9D5E-B8B84DBDED13}" type="pres">
      <dgm:prSet presAssocID="{ECC991BB-1FFF-41B6-9857-2AE5CEC73D18}" presName="node" presStyleLbl="node1" presStyleIdx="3" presStyleCnt="4" custScaleX="231724">
        <dgm:presLayoutVars>
          <dgm:bulletEnabled val="1"/>
        </dgm:presLayoutVars>
      </dgm:prSet>
      <dgm:spPr/>
      <dgm:t>
        <a:bodyPr/>
        <a:lstStyle/>
        <a:p>
          <a:endParaRPr lang="en-US"/>
        </a:p>
      </dgm:t>
    </dgm:pt>
  </dgm:ptLst>
  <dgm:cxnLst>
    <dgm:cxn modelId="{1740CCC2-B950-4D1A-83FF-3D3E5A282DD9}" type="presOf" srcId="{5CC125CD-C241-46BC-9FAF-32927926F877}" destId="{FD2299E5-1267-47E0-8021-27C015908488}" srcOrd="0" destOrd="0" presId="urn:microsoft.com/office/officeart/2005/8/layout/process2"/>
    <dgm:cxn modelId="{D8DF683E-3BC4-45BC-B0B5-22774CDDD8E7}" type="presOf" srcId="{F5697397-973F-4051-B3DB-C47DA2E7A431}" destId="{E24E26B8-3A14-4552-B3E5-157235778DB4}" srcOrd="1" destOrd="0" presId="urn:microsoft.com/office/officeart/2005/8/layout/process2"/>
    <dgm:cxn modelId="{17AAD17C-A8FB-4762-9A78-C7A1957D439E}" type="presOf" srcId="{5A29026F-8171-44E6-B0A9-0BC92E0F2A8C}" destId="{4E5F455C-4ED7-41BE-8979-561A7CC5481F}" srcOrd="0" destOrd="0" presId="urn:microsoft.com/office/officeart/2005/8/layout/process2"/>
    <dgm:cxn modelId="{BA87CACC-5643-4826-B0AF-66EAEBF355FD}" type="presOf" srcId="{05B26B79-B049-4992-9BC9-4CF21880F3F0}" destId="{4649AE7E-BF5C-4E1F-8483-B655DEEAEB07}" srcOrd="1" destOrd="0" presId="urn:microsoft.com/office/officeart/2005/8/layout/process2"/>
    <dgm:cxn modelId="{D8C9AFC0-0FE5-44FD-B6CE-186FE32C7301}" type="presOf" srcId="{6FE82B33-631C-442E-A482-A784C7A3B6EF}" destId="{B04F4539-53AD-4E3A-B431-E09ACD8CBF41}" srcOrd="0" destOrd="0" presId="urn:microsoft.com/office/officeart/2005/8/layout/process2"/>
    <dgm:cxn modelId="{C18971C4-5C14-41DE-9323-102968BBE828}" srcId="{B131945B-C032-4A9B-B5B6-EFB807443F78}" destId="{ECC991BB-1FFF-41B6-9857-2AE5CEC73D18}" srcOrd="3" destOrd="0" parTransId="{6FD4BD9D-7855-4118-9C6E-78159F0179E4}" sibTransId="{C98CD5FA-943D-428C-99B7-A8ACA2393674}"/>
    <dgm:cxn modelId="{35A84E64-EE64-40D1-9AC0-DEF7FFBEDFB8}" srcId="{B131945B-C032-4A9B-B5B6-EFB807443F78}" destId="{5CC125CD-C241-46BC-9FAF-32927926F877}" srcOrd="2" destOrd="0" parTransId="{B1B7E17C-1D29-48CC-8BF6-7C46D22EBDA7}" sibTransId="{F5697397-973F-4051-B3DB-C47DA2E7A431}"/>
    <dgm:cxn modelId="{2360C674-68C8-4177-AF75-9BF35309D19F}" type="presOf" srcId="{6FE82B33-631C-442E-A482-A784C7A3B6EF}" destId="{35324DB1-8BD4-4AC7-8A34-B3306899EA77}" srcOrd="1" destOrd="0" presId="urn:microsoft.com/office/officeart/2005/8/layout/process2"/>
    <dgm:cxn modelId="{3E9AF5DC-D257-459F-A69D-69E576070F60}" type="presOf" srcId="{05B26B79-B049-4992-9BC9-4CF21880F3F0}" destId="{0F2C4763-EC59-4289-87CA-FC1BE10FAF0F}" srcOrd="0" destOrd="0" presId="urn:microsoft.com/office/officeart/2005/8/layout/process2"/>
    <dgm:cxn modelId="{97210A04-4EA0-4CB7-9CDA-713ACE72B79A}" type="presOf" srcId="{9C31CE0A-E17A-4ECC-9046-B4A395B3473D}" destId="{136EED56-84E4-467F-9C4B-1E0C0FFEB229}" srcOrd="0" destOrd="0" presId="urn:microsoft.com/office/officeart/2005/8/layout/process2"/>
    <dgm:cxn modelId="{64D23C4C-2788-4DA1-B993-0BDA54192E07}" type="presOf" srcId="{B131945B-C032-4A9B-B5B6-EFB807443F78}" destId="{53E34FBF-2B3D-495A-991E-D1A598C4C3C6}" srcOrd="0" destOrd="0" presId="urn:microsoft.com/office/officeart/2005/8/layout/process2"/>
    <dgm:cxn modelId="{1748A082-3DAE-410E-9173-235A2ABB240D}" type="presOf" srcId="{F5697397-973F-4051-B3DB-C47DA2E7A431}" destId="{7DB875D5-FB00-4549-9200-8751AA6C0FAB}" srcOrd="0" destOrd="0" presId="urn:microsoft.com/office/officeart/2005/8/layout/process2"/>
    <dgm:cxn modelId="{85300EA2-63C1-488B-8092-AF34B010B448}" srcId="{B131945B-C032-4A9B-B5B6-EFB807443F78}" destId="{5A29026F-8171-44E6-B0A9-0BC92E0F2A8C}" srcOrd="1" destOrd="0" parTransId="{215419A5-EC0F-4FBF-A3A2-FA596CA7E80E}" sibTransId="{6FE82B33-631C-442E-A482-A784C7A3B6EF}"/>
    <dgm:cxn modelId="{61318B27-52DF-4031-B23E-69E97343791F}" srcId="{B131945B-C032-4A9B-B5B6-EFB807443F78}" destId="{9C31CE0A-E17A-4ECC-9046-B4A395B3473D}" srcOrd="0" destOrd="0" parTransId="{70FBE056-31CB-4058-B3F9-FCAD760800E1}" sibTransId="{05B26B79-B049-4992-9BC9-4CF21880F3F0}"/>
    <dgm:cxn modelId="{3016A78F-9AE5-4C49-91F2-5F5B608EB09E}" type="presOf" srcId="{ECC991BB-1FFF-41B6-9857-2AE5CEC73D18}" destId="{EDE24783-9762-4A2E-9D5E-B8B84DBDED13}" srcOrd="0" destOrd="0" presId="urn:microsoft.com/office/officeart/2005/8/layout/process2"/>
    <dgm:cxn modelId="{BCB73B17-6658-4228-A999-9FA54935F699}" type="presParOf" srcId="{53E34FBF-2B3D-495A-991E-D1A598C4C3C6}" destId="{136EED56-84E4-467F-9C4B-1E0C0FFEB229}" srcOrd="0" destOrd="0" presId="urn:microsoft.com/office/officeart/2005/8/layout/process2"/>
    <dgm:cxn modelId="{212A2CD9-F71C-4BCF-819D-3A1B3DB19D48}" type="presParOf" srcId="{53E34FBF-2B3D-495A-991E-D1A598C4C3C6}" destId="{0F2C4763-EC59-4289-87CA-FC1BE10FAF0F}" srcOrd="1" destOrd="0" presId="urn:microsoft.com/office/officeart/2005/8/layout/process2"/>
    <dgm:cxn modelId="{61E9F025-0922-405B-92A0-B55393CB2D8A}" type="presParOf" srcId="{0F2C4763-EC59-4289-87CA-FC1BE10FAF0F}" destId="{4649AE7E-BF5C-4E1F-8483-B655DEEAEB07}" srcOrd="0" destOrd="0" presId="urn:microsoft.com/office/officeart/2005/8/layout/process2"/>
    <dgm:cxn modelId="{B91423F5-A426-418B-8D33-D705F47465B3}" type="presParOf" srcId="{53E34FBF-2B3D-495A-991E-D1A598C4C3C6}" destId="{4E5F455C-4ED7-41BE-8979-561A7CC5481F}" srcOrd="2" destOrd="0" presId="urn:microsoft.com/office/officeart/2005/8/layout/process2"/>
    <dgm:cxn modelId="{74F10F9A-9462-4053-8F7E-3B71C2CD03BA}" type="presParOf" srcId="{53E34FBF-2B3D-495A-991E-D1A598C4C3C6}" destId="{B04F4539-53AD-4E3A-B431-E09ACD8CBF41}" srcOrd="3" destOrd="0" presId="urn:microsoft.com/office/officeart/2005/8/layout/process2"/>
    <dgm:cxn modelId="{CF76B31E-93B5-416B-AA8B-5AB2E6260B48}" type="presParOf" srcId="{B04F4539-53AD-4E3A-B431-E09ACD8CBF41}" destId="{35324DB1-8BD4-4AC7-8A34-B3306899EA77}" srcOrd="0" destOrd="0" presId="urn:microsoft.com/office/officeart/2005/8/layout/process2"/>
    <dgm:cxn modelId="{363B2710-40D5-45B4-9211-DA0B103302AB}" type="presParOf" srcId="{53E34FBF-2B3D-495A-991E-D1A598C4C3C6}" destId="{FD2299E5-1267-47E0-8021-27C015908488}" srcOrd="4" destOrd="0" presId="urn:microsoft.com/office/officeart/2005/8/layout/process2"/>
    <dgm:cxn modelId="{6443B2B8-9EE1-4261-A2D4-38C603B5FD36}" type="presParOf" srcId="{53E34FBF-2B3D-495A-991E-D1A598C4C3C6}" destId="{7DB875D5-FB00-4549-9200-8751AA6C0FAB}" srcOrd="5" destOrd="0" presId="urn:microsoft.com/office/officeart/2005/8/layout/process2"/>
    <dgm:cxn modelId="{34FF10CC-C5EC-4461-90CB-266F485945CD}" type="presParOf" srcId="{7DB875D5-FB00-4549-9200-8751AA6C0FAB}" destId="{E24E26B8-3A14-4552-B3E5-157235778DB4}" srcOrd="0" destOrd="0" presId="urn:microsoft.com/office/officeart/2005/8/layout/process2"/>
    <dgm:cxn modelId="{8EDB6128-92E8-427F-BCA6-0AFB275C8E00}" type="presParOf" srcId="{53E34FBF-2B3D-495A-991E-D1A598C4C3C6}" destId="{EDE24783-9762-4A2E-9D5E-B8B84DBDED13}" srcOrd="6" destOrd="0" presId="urn:microsoft.com/office/officeart/2005/8/layout/process2"/>
  </dgm:cxnLst>
  <dgm:bg/>
  <dgm:whole/>
</dgm:dataModel>
</file>

<file path=ppt/diagrams/data3.xml><?xml version="1.0" encoding="utf-8"?>
<dgm:dataModel xmlns:dgm="http://schemas.openxmlformats.org/drawingml/2006/diagram" xmlns:a="http://schemas.openxmlformats.org/drawingml/2006/main">
  <dgm:ptLst>
    <dgm:pt modelId="{29B81679-0D11-43D2-A722-E59106E75AEB}" type="doc">
      <dgm:prSet loTypeId="urn:microsoft.com/office/officeart/2005/8/layout/process2" loCatId="process" qsTypeId="urn:microsoft.com/office/officeart/2005/8/quickstyle/simple1" qsCatId="simple" csTypeId="urn:microsoft.com/office/officeart/2005/8/colors/accent1_2" csCatId="accent1" phldr="1"/>
      <dgm:spPr/>
    </dgm:pt>
    <dgm:pt modelId="{B9576096-2DF0-461E-9560-2BC21D042068}">
      <dgm:prSet phldrT="[Text]"/>
      <dgm:spPr>
        <a:ln>
          <a:solidFill>
            <a:schemeClr val="tx1"/>
          </a:solidFill>
        </a:ln>
      </dgm:spPr>
      <dgm:t>
        <a:bodyPr/>
        <a:lstStyle/>
        <a:p>
          <a:r>
            <a:rPr lang="en-US" b="1" dirty="0" smtClean="0">
              <a:solidFill>
                <a:schemeClr val="tx1"/>
              </a:solidFill>
            </a:rPr>
            <a:t>Certain set answers were kept as variable for open ended questions</a:t>
          </a:r>
          <a:endParaRPr lang="en-US" b="1" dirty="0">
            <a:solidFill>
              <a:schemeClr val="tx1"/>
            </a:solidFill>
          </a:endParaRPr>
        </a:p>
      </dgm:t>
    </dgm:pt>
    <dgm:pt modelId="{5B611C8A-F46B-4878-A90E-85CE0B1A8E68}" type="parTrans" cxnId="{BAF2ECCF-E365-4768-9F18-03BC0DC5417D}">
      <dgm:prSet/>
      <dgm:spPr/>
      <dgm:t>
        <a:bodyPr/>
        <a:lstStyle/>
        <a:p>
          <a:endParaRPr lang="en-US"/>
        </a:p>
      </dgm:t>
    </dgm:pt>
    <dgm:pt modelId="{079ADFB5-8468-4137-BC4E-8B51A519452B}" type="sibTrans" cxnId="{BAF2ECCF-E365-4768-9F18-03BC0DC5417D}">
      <dgm:prSet/>
      <dgm:spPr>
        <a:ln>
          <a:solidFill>
            <a:schemeClr val="tx1"/>
          </a:solidFill>
        </a:ln>
      </dgm:spPr>
      <dgm:t>
        <a:bodyPr/>
        <a:lstStyle/>
        <a:p>
          <a:endParaRPr lang="en-US"/>
        </a:p>
      </dgm:t>
    </dgm:pt>
    <dgm:pt modelId="{49CD80FF-E187-411B-93A0-3A920ED92DD0}">
      <dgm:prSet phldrT="[Text]"/>
      <dgm:spPr>
        <a:ln>
          <a:solidFill>
            <a:schemeClr val="tx1"/>
          </a:solidFill>
        </a:ln>
      </dgm:spPr>
      <dgm:t>
        <a:bodyPr/>
        <a:lstStyle/>
        <a:p>
          <a:r>
            <a:rPr lang="en-US" b="1" dirty="0" smtClean="0">
              <a:solidFill>
                <a:schemeClr val="tx1"/>
              </a:solidFill>
            </a:rPr>
            <a:t>Detailed analysis of filled up questionnaires was done on Microsoft Excel</a:t>
          </a:r>
          <a:endParaRPr lang="en-US" b="1" dirty="0">
            <a:solidFill>
              <a:schemeClr val="tx1"/>
            </a:solidFill>
          </a:endParaRPr>
        </a:p>
      </dgm:t>
    </dgm:pt>
    <dgm:pt modelId="{62F3677F-D5C5-4D83-87DC-F39BA61E9D5C}" type="parTrans" cxnId="{12A6BFF2-EAD9-4DE6-ABCF-CFFAFB640472}">
      <dgm:prSet/>
      <dgm:spPr/>
      <dgm:t>
        <a:bodyPr/>
        <a:lstStyle/>
        <a:p>
          <a:endParaRPr lang="en-US"/>
        </a:p>
      </dgm:t>
    </dgm:pt>
    <dgm:pt modelId="{984AED8A-02FB-4F9E-8CC5-C73C27318399}" type="sibTrans" cxnId="{12A6BFF2-EAD9-4DE6-ABCF-CFFAFB640472}">
      <dgm:prSet/>
      <dgm:spPr>
        <a:ln>
          <a:solidFill>
            <a:schemeClr val="tx1"/>
          </a:solidFill>
        </a:ln>
      </dgm:spPr>
      <dgm:t>
        <a:bodyPr/>
        <a:lstStyle/>
        <a:p>
          <a:endParaRPr lang="en-US"/>
        </a:p>
      </dgm:t>
    </dgm:pt>
    <dgm:pt modelId="{1042EEFD-2AFE-44E6-99DD-1B31E018A44F}">
      <dgm:prSet phldrT="[Text]"/>
      <dgm:spPr>
        <a:ln>
          <a:solidFill>
            <a:schemeClr val="tx1"/>
          </a:solidFill>
        </a:ln>
      </dgm:spPr>
      <dgm:t>
        <a:bodyPr/>
        <a:lstStyle/>
        <a:p>
          <a:r>
            <a:rPr lang="en-US" b="1" dirty="0" smtClean="0">
              <a:solidFill>
                <a:schemeClr val="tx1"/>
              </a:solidFill>
            </a:rPr>
            <a:t>To check the reliability of the answers given, observation method was also incorporated.</a:t>
          </a:r>
          <a:endParaRPr lang="en-US" b="1" dirty="0">
            <a:solidFill>
              <a:schemeClr val="tx1"/>
            </a:solidFill>
          </a:endParaRPr>
        </a:p>
      </dgm:t>
    </dgm:pt>
    <dgm:pt modelId="{42AE6DDD-959C-4D3A-AECC-BF4D73D1F932}" type="parTrans" cxnId="{9C65C999-6DC4-4F82-97D0-A5B0C8280F32}">
      <dgm:prSet/>
      <dgm:spPr/>
      <dgm:t>
        <a:bodyPr/>
        <a:lstStyle/>
        <a:p>
          <a:endParaRPr lang="en-US"/>
        </a:p>
      </dgm:t>
    </dgm:pt>
    <dgm:pt modelId="{127B1E50-567C-4BBC-B2D2-EDB2D25C1EFE}" type="sibTrans" cxnId="{9C65C999-6DC4-4F82-97D0-A5B0C8280F32}">
      <dgm:prSet/>
      <dgm:spPr/>
      <dgm:t>
        <a:bodyPr/>
        <a:lstStyle/>
        <a:p>
          <a:endParaRPr lang="en-US"/>
        </a:p>
      </dgm:t>
    </dgm:pt>
    <dgm:pt modelId="{30F9E423-BE78-4646-BD5F-48A9714B54CB}">
      <dgm:prSet/>
      <dgm:spPr>
        <a:ln>
          <a:solidFill>
            <a:schemeClr val="tx1"/>
          </a:solidFill>
        </a:ln>
      </dgm:spPr>
      <dgm:t>
        <a:bodyPr/>
        <a:lstStyle/>
        <a:p>
          <a:r>
            <a:rPr lang="en-US" b="1" dirty="0" smtClean="0">
              <a:solidFill>
                <a:schemeClr val="tx1"/>
              </a:solidFill>
            </a:rPr>
            <a:t>Infrastructure was observed, a list of crash cart location and fire extinguisher was taken and checked</a:t>
          </a:r>
          <a:endParaRPr lang="en-US" b="1" dirty="0">
            <a:solidFill>
              <a:schemeClr val="tx1"/>
            </a:solidFill>
          </a:endParaRPr>
        </a:p>
      </dgm:t>
    </dgm:pt>
    <dgm:pt modelId="{3EC328B2-D4C0-434C-BDC3-C5742154D049}" type="parTrans" cxnId="{EFF6B9B4-3C02-490C-9683-A938B0AE0952}">
      <dgm:prSet/>
      <dgm:spPr/>
      <dgm:t>
        <a:bodyPr/>
        <a:lstStyle/>
        <a:p>
          <a:endParaRPr lang="en-US"/>
        </a:p>
      </dgm:t>
    </dgm:pt>
    <dgm:pt modelId="{F1629AEE-5867-4703-84F4-43CCD2F4FFC1}" type="sibTrans" cxnId="{EFF6B9B4-3C02-490C-9683-A938B0AE0952}">
      <dgm:prSet/>
      <dgm:spPr/>
      <dgm:t>
        <a:bodyPr/>
        <a:lstStyle/>
        <a:p>
          <a:endParaRPr lang="en-US"/>
        </a:p>
      </dgm:t>
    </dgm:pt>
    <dgm:pt modelId="{BC9A85A2-CE93-4F5D-B604-789630C4BD1E}" type="pres">
      <dgm:prSet presAssocID="{29B81679-0D11-43D2-A722-E59106E75AEB}" presName="linearFlow" presStyleCnt="0">
        <dgm:presLayoutVars>
          <dgm:resizeHandles val="exact"/>
        </dgm:presLayoutVars>
      </dgm:prSet>
      <dgm:spPr/>
    </dgm:pt>
    <dgm:pt modelId="{4C18A148-2EBB-4CA1-A22F-DD4CD3A8EA9E}" type="pres">
      <dgm:prSet presAssocID="{B9576096-2DF0-461E-9560-2BC21D042068}" presName="node" presStyleLbl="node1" presStyleIdx="0" presStyleCnt="4" custScaleX="354614">
        <dgm:presLayoutVars>
          <dgm:bulletEnabled val="1"/>
        </dgm:presLayoutVars>
      </dgm:prSet>
      <dgm:spPr/>
      <dgm:t>
        <a:bodyPr/>
        <a:lstStyle/>
        <a:p>
          <a:endParaRPr lang="en-US"/>
        </a:p>
      </dgm:t>
    </dgm:pt>
    <dgm:pt modelId="{13073927-8F37-4942-A60C-06268BB7686C}" type="pres">
      <dgm:prSet presAssocID="{079ADFB5-8468-4137-BC4E-8B51A519452B}" presName="sibTrans" presStyleLbl="sibTrans2D1" presStyleIdx="0" presStyleCnt="3"/>
      <dgm:spPr/>
      <dgm:t>
        <a:bodyPr/>
        <a:lstStyle/>
        <a:p>
          <a:endParaRPr lang="en-US"/>
        </a:p>
      </dgm:t>
    </dgm:pt>
    <dgm:pt modelId="{C25C2641-DCF3-4A86-94FD-04FD3E8232A7}" type="pres">
      <dgm:prSet presAssocID="{079ADFB5-8468-4137-BC4E-8B51A519452B}" presName="connectorText" presStyleLbl="sibTrans2D1" presStyleIdx="0" presStyleCnt="3"/>
      <dgm:spPr/>
      <dgm:t>
        <a:bodyPr/>
        <a:lstStyle/>
        <a:p>
          <a:endParaRPr lang="en-US"/>
        </a:p>
      </dgm:t>
    </dgm:pt>
    <dgm:pt modelId="{1AA5849E-328E-4266-A548-6AD97231E453}" type="pres">
      <dgm:prSet presAssocID="{49CD80FF-E187-411B-93A0-3A920ED92DD0}" presName="node" presStyleLbl="node1" presStyleIdx="1" presStyleCnt="4" custScaleX="354614">
        <dgm:presLayoutVars>
          <dgm:bulletEnabled val="1"/>
        </dgm:presLayoutVars>
      </dgm:prSet>
      <dgm:spPr/>
      <dgm:t>
        <a:bodyPr/>
        <a:lstStyle/>
        <a:p>
          <a:endParaRPr lang="en-US"/>
        </a:p>
      </dgm:t>
    </dgm:pt>
    <dgm:pt modelId="{5A03DEF8-5BBB-4CF8-AB3D-C4722883668D}" type="pres">
      <dgm:prSet presAssocID="{984AED8A-02FB-4F9E-8CC5-C73C27318399}" presName="sibTrans" presStyleLbl="sibTrans2D1" presStyleIdx="1" presStyleCnt="3"/>
      <dgm:spPr/>
      <dgm:t>
        <a:bodyPr/>
        <a:lstStyle/>
        <a:p>
          <a:endParaRPr lang="en-US"/>
        </a:p>
      </dgm:t>
    </dgm:pt>
    <dgm:pt modelId="{2E023C60-6F9C-4C60-BD7B-D768F6EB2DE8}" type="pres">
      <dgm:prSet presAssocID="{984AED8A-02FB-4F9E-8CC5-C73C27318399}" presName="connectorText" presStyleLbl="sibTrans2D1" presStyleIdx="1" presStyleCnt="3"/>
      <dgm:spPr/>
      <dgm:t>
        <a:bodyPr/>
        <a:lstStyle/>
        <a:p>
          <a:endParaRPr lang="en-US"/>
        </a:p>
      </dgm:t>
    </dgm:pt>
    <dgm:pt modelId="{657EA96A-4548-4281-80F3-B3901362CB6A}" type="pres">
      <dgm:prSet presAssocID="{1042EEFD-2AFE-44E6-99DD-1B31E018A44F}" presName="node" presStyleLbl="node1" presStyleIdx="2" presStyleCnt="4" custScaleX="354614">
        <dgm:presLayoutVars>
          <dgm:bulletEnabled val="1"/>
        </dgm:presLayoutVars>
      </dgm:prSet>
      <dgm:spPr/>
      <dgm:t>
        <a:bodyPr/>
        <a:lstStyle/>
        <a:p>
          <a:endParaRPr lang="en-US"/>
        </a:p>
      </dgm:t>
    </dgm:pt>
    <dgm:pt modelId="{87C8CDD4-0E38-49DF-9C8B-0A8FC04E05E5}" type="pres">
      <dgm:prSet presAssocID="{127B1E50-567C-4BBC-B2D2-EDB2D25C1EFE}" presName="sibTrans" presStyleLbl="sibTrans2D1" presStyleIdx="2" presStyleCnt="3"/>
      <dgm:spPr/>
      <dgm:t>
        <a:bodyPr/>
        <a:lstStyle/>
        <a:p>
          <a:endParaRPr lang="en-US"/>
        </a:p>
      </dgm:t>
    </dgm:pt>
    <dgm:pt modelId="{203FF3A3-0656-4792-97BC-B56F0D84CF06}" type="pres">
      <dgm:prSet presAssocID="{127B1E50-567C-4BBC-B2D2-EDB2D25C1EFE}" presName="connectorText" presStyleLbl="sibTrans2D1" presStyleIdx="2" presStyleCnt="3"/>
      <dgm:spPr/>
      <dgm:t>
        <a:bodyPr/>
        <a:lstStyle/>
        <a:p>
          <a:endParaRPr lang="en-US"/>
        </a:p>
      </dgm:t>
    </dgm:pt>
    <dgm:pt modelId="{0B72E93E-F062-4F4C-A123-FDCC750F4575}" type="pres">
      <dgm:prSet presAssocID="{30F9E423-BE78-4646-BD5F-48A9714B54CB}" presName="node" presStyleLbl="node1" presStyleIdx="3" presStyleCnt="4" custScaleX="354614">
        <dgm:presLayoutVars>
          <dgm:bulletEnabled val="1"/>
        </dgm:presLayoutVars>
      </dgm:prSet>
      <dgm:spPr/>
      <dgm:t>
        <a:bodyPr/>
        <a:lstStyle/>
        <a:p>
          <a:endParaRPr lang="en-US"/>
        </a:p>
      </dgm:t>
    </dgm:pt>
  </dgm:ptLst>
  <dgm:cxnLst>
    <dgm:cxn modelId="{61390F72-B6B1-44D5-9075-320D59F02BA9}" type="presOf" srcId="{127B1E50-567C-4BBC-B2D2-EDB2D25C1EFE}" destId="{87C8CDD4-0E38-49DF-9C8B-0A8FC04E05E5}" srcOrd="0" destOrd="0" presId="urn:microsoft.com/office/officeart/2005/8/layout/process2"/>
    <dgm:cxn modelId="{90E916FD-6167-4E4E-AB29-DEE6C85ED6DE}" type="presOf" srcId="{1042EEFD-2AFE-44E6-99DD-1B31E018A44F}" destId="{657EA96A-4548-4281-80F3-B3901362CB6A}" srcOrd="0" destOrd="0" presId="urn:microsoft.com/office/officeart/2005/8/layout/process2"/>
    <dgm:cxn modelId="{07464E91-0287-4C38-8F7A-7FB1444CBE25}" type="presOf" srcId="{29B81679-0D11-43D2-A722-E59106E75AEB}" destId="{BC9A85A2-CE93-4F5D-B604-789630C4BD1E}" srcOrd="0" destOrd="0" presId="urn:microsoft.com/office/officeart/2005/8/layout/process2"/>
    <dgm:cxn modelId="{0C09F580-7990-4409-88A3-9C8CC70F7968}" type="presOf" srcId="{079ADFB5-8468-4137-BC4E-8B51A519452B}" destId="{C25C2641-DCF3-4A86-94FD-04FD3E8232A7}" srcOrd="1" destOrd="0" presId="urn:microsoft.com/office/officeart/2005/8/layout/process2"/>
    <dgm:cxn modelId="{9964C1EE-9930-49D0-AF26-1F82FB833267}" type="presOf" srcId="{984AED8A-02FB-4F9E-8CC5-C73C27318399}" destId="{2E023C60-6F9C-4C60-BD7B-D768F6EB2DE8}" srcOrd="1" destOrd="0" presId="urn:microsoft.com/office/officeart/2005/8/layout/process2"/>
    <dgm:cxn modelId="{011A766C-5596-45C6-AF62-771D50A47105}" type="presOf" srcId="{127B1E50-567C-4BBC-B2D2-EDB2D25C1EFE}" destId="{203FF3A3-0656-4792-97BC-B56F0D84CF06}" srcOrd="1" destOrd="0" presId="urn:microsoft.com/office/officeart/2005/8/layout/process2"/>
    <dgm:cxn modelId="{A11F91F0-4DD8-45ED-810D-D411F4F80F82}" type="presOf" srcId="{984AED8A-02FB-4F9E-8CC5-C73C27318399}" destId="{5A03DEF8-5BBB-4CF8-AB3D-C4722883668D}" srcOrd="0" destOrd="0" presId="urn:microsoft.com/office/officeart/2005/8/layout/process2"/>
    <dgm:cxn modelId="{523B1F8C-9288-45C5-8C07-2CFD0E3A5D0A}" type="presOf" srcId="{30F9E423-BE78-4646-BD5F-48A9714B54CB}" destId="{0B72E93E-F062-4F4C-A123-FDCC750F4575}" srcOrd="0" destOrd="0" presId="urn:microsoft.com/office/officeart/2005/8/layout/process2"/>
    <dgm:cxn modelId="{12A6BFF2-EAD9-4DE6-ABCF-CFFAFB640472}" srcId="{29B81679-0D11-43D2-A722-E59106E75AEB}" destId="{49CD80FF-E187-411B-93A0-3A920ED92DD0}" srcOrd="1" destOrd="0" parTransId="{62F3677F-D5C5-4D83-87DC-F39BA61E9D5C}" sibTransId="{984AED8A-02FB-4F9E-8CC5-C73C27318399}"/>
    <dgm:cxn modelId="{9C65C999-6DC4-4F82-97D0-A5B0C8280F32}" srcId="{29B81679-0D11-43D2-A722-E59106E75AEB}" destId="{1042EEFD-2AFE-44E6-99DD-1B31E018A44F}" srcOrd="2" destOrd="0" parTransId="{42AE6DDD-959C-4D3A-AECC-BF4D73D1F932}" sibTransId="{127B1E50-567C-4BBC-B2D2-EDB2D25C1EFE}"/>
    <dgm:cxn modelId="{60BD89E7-6E92-43F0-B44D-47B0590AD6A1}" type="presOf" srcId="{079ADFB5-8468-4137-BC4E-8B51A519452B}" destId="{13073927-8F37-4942-A60C-06268BB7686C}" srcOrd="0" destOrd="0" presId="urn:microsoft.com/office/officeart/2005/8/layout/process2"/>
    <dgm:cxn modelId="{2E675CC2-1513-40E3-94CE-41E15AE5A686}" type="presOf" srcId="{49CD80FF-E187-411B-93A0-3A920ED92DD0}" destId="{1AA5849E-328E-4266-A548-6AD97231E453}" srcOrd="0" destOrd="0" presId="urn:microsoft.com/office/officeart/2005/8/layout/process2"/>
    <dgm:cxn modelId="{EFF6B9B4-3C02-490C-9683-A938B0AE0952}" srcId="{29B81679-0D11-43D2-A722-E59106E75AEB}" destId="{30F9E423-BE78-4646-BD5F-48A9714B54CB}" srcOrd="3" destOrd="0" parTransId="{3EC328B2-D4C0-434C-BDC3-C5742154D049}" sibTransId="{F1629AEE-5867-4703-84F4-43CCD2F4FFC1}"/>
    <dgm:cxn modelId="{BAF2ECCF-E365-4768-9F18-03BC0DC5417D}" srcId="{29B81679-0D11-43D2-A722-E59106E75AEB}" destId="{B9576096-2DF0-461E-9560-2BC21D042068}" srcOrd="0" destOrd="0" parTransId="{5B611C8A-F46B-4878-A90E-85CE0B1A8E68}" sibTransId="{079ADFB5-8468-4137-BC4E-8B51A519452B}"/>
    <dgm:cxn modelId="{BA9CDACF-F764-413F-B655-4BCD10FC33AF}" type="presOf" srcId="{B9576096-2DF0-461E-9560-2BC21D042068}" destId="{4C18A148-2EBB-4CA1-A22F-DD4CD3A8EA9E}" srcOrd="0" destOrd="0" presId="urn:microsoft.com/office/officeart/2005/8/layout/process2"/>
    <dgm:cxn modelId="{A06E1511-C9F2-421B-BAAD-CE21DCBA8819}" type="presParOf" srcId="{BC9A85A2-CE93-4F5D-B604-789630C4BD1E}" destId="{4C18A148-2EBB-4CA1-A22F-DD4CD3A8EA9E}" srcOrd="0" destOrd="0" presId="urn:microsoft.com/office/officeart/2005/8/layout/process2"/>
    <dgm:cxn modelId="{96B412EC-9DF7-4736-8551-D5428729DF88}" type="presParOf" srcId="{BC9A85A2-CE93-4F5D-B604-789630C4BD1E}" destId="{13073927-8F37-4942-A60C-06268BB7686C}" srcOrd="1" destOrd="0" presId="urn:microsoft.com/office/officeart/2005/8/layout/process2"/>
    <dgm:cxn modelId="{8201D8BA-ECC7-45DD-AB62-046F159D58F2}" type="presParOf" srcId="{13073927-8F37-4942-A60C-06268BB7686C}" destId="{C25C2641-DCF3-4A86-94FD-04FD3E8232A7}" srcOrd="0" destOrd="0" presId="urn:microsoft.com/office/officeart/2005/8/layout/process2"/>
    <dgm:cxn modelId="{28A12842-3A4A-4080-89D4-E94DE800D32B}" type="presParOf" srcId="{BC9A85A2-CE93-4F5D-B604-789630C4BD1E}" destId="{1AA5849E-328E-4266-A548-6AD97231E453}" srcOrd="2" destOrd="0" presId="urn:microsoft.com/office/officeart/2005/8/layout/process2"/>
    <dgm:cxn modelId="{A2C75528-CE92-40FC-9ECA-D4545323B0A8}" type="presParOf" srcId="{BC9A85A2-CE93-4F5D-B604-789630C4BD1E}" destId="{5A03DEF8-5BBB-4CF8-AB3D-C4722883668D}" srcOrd="3" destOrd="0" presId="urn:microsoft.com/office/officeart/2005/8/layout/process2"/>
    <dgm:cxn modelId="{DA692289-16CB-482C-8BBE-526B25AC527A}" type="presParOf" srcId="{5A03DEF8-5BBB-4CF8-AB3D-C4722883668D}" destId="{2E023C60-6F9C-4C60-BD7B-D768F6EB2DE8}" srcOrd="0" destOrd="0" presId="urn:microsoft.com/office/officeart/2005/8/layout/process2"/>
    <dgm:cxn modelId="{BFFC62F5-E034-4755-860A-ECB214138D34}" type="presParOf" srcId="{BC9A85A2-CE93-4F5D-B604-789630C4BD1E}" destId="{657EA96A-4548-4281-80F3-B3901362CB6A}" srcOrd="4" destOrd="0" presId="urn:microsoft.com/office/officeart/2005/8/layout/process2"/>
    <dgm:cxn modelId="{09210BCD-FF1B-4F21-AF74-45616EB17E74}" type="presParOf" srcId="{BC9A85A2-CE93-4F5D-B604-789630C4BD1E}" destId="{87C8CDD4-0E38-49DF-9C8B-0A8FC04E05E5}" srcOrd="5" destOrd="0" presId="urn:microsoft.com/office/officeart/2005/8/layout/process2"/>
    <dgm:cxn modelId="{F93B3F27-9B11-4AAA-96FE-CD61DFD40F5E}" type="presParOf" srcId="{87C8CDD4-0E38-49DF-9C8B-0A8FC04E05E5}" destId="{203FF3A3-0656-4792-97BC-B56F0D84CF06}" srcOrd="0" destOrd="0" presId="urn:microsoft.com/office/officeart/2005/8/layout/process2"/>
    <dgm:cxn modelId="{8C232770-1653-45B2-AAD9-EE3A86E4EB82}" type="presParOf" srcId="{BC9A85A2-CE93-4F5D-B604-789630C4BD1E}" destId="{0B72E93E-F062-4F4C-A123-FDCC750F4575}" srcOrd="6" destOrd="0" presId="urn:microsoft.com/office/officeart/2005/8/layout/process2"/>
  </dgm:cxnLst>
  <dgm:bg/>
  <dgm:whole/>
</dgm:dataModel>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E28E882F-F5B5-40EA-8121-3B4F4A3C8489}" type="datetimeFigureOut">
              <a:rPr lang="en-US" smtClean="0"/>
              <a:pPr/>
              <a:t>5/16/2012</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42F2BBE6-ACB8-4BD1-9B69-9A54A44089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8E882F-F5B5-40EA-8121-3B4F4A3C8489}" type="datetimeFigureOut">
              <a:rPr lang="en-US" smtClean="0"/>
              <a:pPr/>
              <a:t>5/16/2012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2BBE6-ACB8-4BD1-9B69-9A54A44089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8E882F-F5B5-40EA-8121-3B4F4A3C8489}" type="datetimeFigureOut">
              <a:rPr lang="en-US" smtClean="0"/>
              <a:pPr/>
              <a:t>5/16/2012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2BBE6-ACB8-4BD1-9B69-9A54A44089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E28E882F-F5B5-40EA-8121-3B4F4A3C8489}" type="datetimeFigureOut">
              <a:rPr lang="en-US" smtClean="0"/>
              <a:pPr/>
              <a:t>5/16/2012</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42F2BBE6-ACB8-4BD1-9B69-9A54A44089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E28E882F-F5B5-40EA-8121-3B4F4A3C8489}" type="datetimeFigureOut">
              <a:rPr lang="en-US" smtClean="0"/>
              <a:pPr/>
              <a:t>5/16/2012</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42F2BBE6-ACB8-4BD1-9B69-9A54A4408962}"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E28E882F-F5B5-40EA-8121-3B4F4A3C8489}" type="datetimeFigureOut">
              <a:rPr lang="en-US" smtClean="0"/>
              <a:pPr/>
              <a:t>5/16/2012</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42F2BBE6-ACB8-4BD1-9B69-9A54A44089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E28E882F-F5B5-40EA-8121-3B4F4A3C8489}" type="datetimeFigureOut">
              <a:rPr lang="en-US" smtClean="0"/>
              <a:pPr/>
              <a:t>5/16/2012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42F2BBE6-ACB8-4BD1-9B69-9A54A4408962}"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28E882F-F5B5-40EA-8121-3B4F4A3C8489}" type="datetimeFigureOut">
              <a:rPr lang="en-US" smtClean="0"/>
              <a:pPr/>
              <a:t>5/16/2012</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2BBE6-ACB8-4BD1-9B69-9A54A44089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28E882F-F5B5-40EA-8121-3B4F4A3C8489}" type="datetimeFigureOut">
              <a:rPr lang="en-US" smtClean="0"/>
              <a:pPr/>
              <a:t>5/16/2012</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F2BBE6-ACB8-4BD1-9B69-9A54A44089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E28E882F-F5B5-40EA-8121-3B4F4A3C8489}" type="datetimeFigureOut">
              <a:rPr lang="en-US" smtClean="0"/>
              <a:pPr/>
              <a:t>5/16/2012</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F2BBE6-ACB8-4BD1-9B69-9A54A44089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E28E882F-F5B5-40EA-8121-3B4F4A3C8489}" type="datetimeFigureOut">
              <a:rPr lang="en-US" smtClean="0"/>
              <a:pPr/>
              <a:t>5/16/2012</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42F2BBE6-ACB8-4BD1-9B69-9A54A4408962}"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28E882F-F5B5-40EA-8121-3B4F4A3C8489}" type="datetimeFigureOut">
              <a:rPr lang="en-US" smtClean="0"/>
              <a:pPr/>
              <a:t>5/16/2012</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2F2BBE6-ACB8-4BD1-9B69-9A54A4408962}"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2666999"/>
          </a:xfrm>
        </p:spPr>
        <p:txBody>
          <a:bodyPr>
            <a:normAutofit fontScale="90000"/>
          </a:bodyPr>
          <a:lstStyle/>
          <a:p>
            <a:r>
              <a:rPr lang="en-US" b="1" dirty="0">
                <a:latin typeface="Times New Roman" pitchFamily="18" charset="0"/>
                <a:cs typeface="Times New Roman" pitchFamily="18" charset="0"/>
              </a:rPr>
              <a:t>Knowledge, Attitude and Practices of Healthcare Workers Regarding Disaster Preparedness at Rockland Hospital</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fontScale="77500" lnSpcReduction="20000"/>
          </a:bodyPr>
          <a:lstStyle/>
          <a:p>
            <a:r>
              <a:rPr lang="en-US" dirty="0" smtClean="0">
                <a:latin typeface="Times New Roman" pitchFamily="18" charset="0"/>
                <a:cs typeface="Times New Roman" pitchFamily="18" charset="0"/>
              </a:rPr>
              <a:t>Submitted By: </a:t>
            </a:r>
          </a:p>
          <a:p>
            <a:r>
              <a:rPr lang="en-US" dirty="0" err="1" smtClean="0">
                <a:latin typeface="Times New Roman" pitchFamily="18" charset="0"/>
                <a:cs typeface="Times New Roman" pitchFamily="18" charset="0"/>
              </a:rPr>
              <a:t>Geetanjali</a:t>
            </a:r>
            <a:r>
              <a:rPr lang="en-US" dirty="0" smtClean="0">
                <a:latin typeface="Times New Roman" pitchFamily="18" charset="0"/>
                <a:cs typeface="Times New Roman" pitchFamily="18" charset="0"/>
              </a:rPr>
              <a:t> Joshi</a:t>
            </a:r>
          </a:p>
          <a:p>
            <a:r>
              <a:rPr lang="en-US" dirty="0" smtClean="0">
                <a:latin typeface="Times New Roman" pitchFamily="18" charset="0"/>
                <a:cs typeface="Times New Roman" pitchFamily="18" charset="0"/>
              </a:rPr>
              <a:t>PG/10/013</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Findings</a:t>
            </a:r>
            <a:endParaRPr lang="en-US" b="1" dirty="0">
              <a:latin typeface="Times New Roman" pitchFamily="18" charset="0"/>
              <a:cs typeface="Times New Roman" pitchFamily="18" charset="0"/>
            </a:endParaRPr>
          </a:p>
        </p:txBody>
      </p:sp>
      <p:sp>
        <p:nvSpPr>
          <p:cNvPr id="7" name="Content Placeholder 6"/>
          <p:cNvSpPr>
            <a:spLocks noGrp="1"/>
          </p:cNvSpPr>
          <p:nvPr>
            <p:ph idx="1"/>
          </p:nvPr>
        </p:nvSpPr>
        <p:spPr/>
        <p:txBody>
          <a:bodyPr/>
          <a:lstStyle/>
          <a:p>
            <a:pPr algn="just"/>
            <a:r>
              <a:rPr lang="en-US" dirty="0">
                <a:latin typeface="Times New Roman" pitchFamily="18" charset="0"/>
                <a:cs typeface="Times New Roman" pitchFamily="18" charset="0"/>
              </a:rPr>
              <a:t>Respondents from various departments were included in the study. Major percentage of respondents </a:t>
            </a:r>
            <a:r>
              <a:rPr lang="en-US" dirty="0" smtClean="0">
                <a:latin typeface="Times New Roman" pitchFamily="18" charset="0"/>
                <a:cs typeface="Times New Roman" pitchFamily="18" charset="0"/>
              </a:rPr>
              <a:t>were </a:t>
            </a:r>
            <a:r>
              <a:rPr lang="en-US" dirty="0">
                <a:latin typeface="Times New Roman" pitchFamily="18" charset="0"/>
                <a:cs typeface="Times New Roman" pitchFamily="18" charset="0"/>
              </a:rPr>
              <a:t>nurses, i.e. 45% followed by Doctors (13%) secondly</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There </a:t>
            </a:r>
            <a:r>
              <a:rPr lang="en-US" dirty="0">
                <a:latin typeface="Times New Roman" pitchFamily="18" charset="0"/>
                <a:cs typeface="Times New Roman" pitchFamily="18" charset="0"/>
              </a:rPr>
              <a:t>is almost equal distribution of respondents according to their work experience, with the maximum in between 1-3 years of experience</a:t>
            </a:r>
            <a:r>
              <a:rPr lang="en-US" dirty="0" smtClean="0">
                <a:latin typeface="Times New Roman" pitchFamily="18" charset="0"/>
                <a:cs typeface="Times New Roman" pitchFamily="18" charset="0"/>
              </a:rPr>
              <a:t>. (28%)</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b="1" dirty="0" smtClean="0">
                <a:latin typeface="Times New Roman" pitchFamily="18" charset="0"/>
                <a:cs typeface="Times New Roman" pitchFamily="18" charset="0"/>
              </a:rPr>
              <a:t>Definition of Disaster</a:t>
            </a:r>
            <a:endParaRPr lang="en-US"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447800"/>
          <a:ext cx="5715000" cy="4678363"/>
        </p:xfrm>
        <a:graphic>
          <a:graphicData uri="http://schemas.openxmlformats.org/drawingml/2006/chart">
            <c:chart xmlns:c="http://schemas.openxmlformats.org/drawingml/2006/chart" xmlns:r="http://schemas.openxmlformats.org/officeDocument/2006/relationships" r:id="rId2"/>
          </a:graphicData>
        </a:graphic>
      </p:graphicFrame>
      <p:sp>
        <p:nvSpPr>
          <p:cNvPr id="2049" name="Rectangle 1"/>
          <p:cNvSpPr>
            <a:spLocks noChangeArrowheads="1"/>
          </p:cNvSpPr>
          <p:nvPr/>
        </p:nvSpPr>
        <p:spPr bwMode="auto">
          <a:xfrm>
            <a:off x="6629400" y="2743200"/>
            <a:ext cx="20574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Out of total respondents, only 11% respondents exactly knew about disaster.</a:t>
            </a:r>
            <a:endParaRPr kumimoji="0" lang="en-US" sz="2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b="1" dirty="0" smtClean="0">
                <a:latin typeface="Times New Roman" pitchFamily="18" charset="0"/>
                <a:cs typeface="Times New Roman" pitchFamily="18" charset="0"/>
              </a:rPr>
              <a:t>Disaster Manual</a:t>
            </a:r>
            <a:endParaRPr lang="en-US" b="1" dirty="0">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nvPr>
        </p:nvGraphicFramePr>
        <p:xfrm>
          <a:off x="457200" y="1295400"/>
          <a:ext cx="5562600" cy="4830763"/>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6324600" y="2438400"/>
            <a:ext cx="2590800" cy="1323439"/>
          </a:xfrm>
          <a:prstGeom prst="rect">
            <a:avLst/>
          </a:prstGeom>
        </p:spPr>
        <p:txBody>
          <a:bodyPr wrap="square">
            <a:spAutoFit/>
          </a:bodyPr>
          <a:lstStyle/>
          <a:p>
            <a:pPr algn="just"/>
            <a:r>
              <a:rPr lang="en-US" sz="2000" dirty="0">
                <a:latin typeface="Times New Roman" pitchFamily="18" charset="0"/>
                <a:cs typeface="Times New Roman" pitchFamily="18" charset="0"/>
              </a:rPr>
              <a:t>Out of total, only 8% respondents exactly knew about what is disaster manual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Location of Disaster Manual</a:t>
            </a:r>
            <a:endParaRPr lang="en-US"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447800"/>
          <a:ext cx="5105400" cy="4678363"/>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5638800" y="2743200"/>
            <a:ext cx="3352800" cy="1323439"/>
          </a:xfrm>
          <a:prstGeom prst="rect">
            <a:avLst/>
          </a:prstGeom>
        </p:spPr>
        <p:txBody>
          <a:bodyPr wrap="square">
            <a:spAutoFit/>
          </a:bodyPr>
          <a:lstStyle/>
          <a:p>
            <a:pPr algn="just"/>
            <a:r>
              <a:rPr lang="en-US" sz="2000" dirty="0">
                <a:latin typeface="Times New Roman" pitchFamily="18" charset="0"/>
                <a:cs typeface="Times New Roman" pitchFamily="18" charset="0"/>
              </a:rPr>
              <a:t>81% respondents didn’t know the place to find the disaster manual of their department in the Organization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Number of Codes</a:t>
            </a:r>
            <a:endParaRPr lang="en-US"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304800" y="1371600"/>
          <a:ext cx="5181600" cy="4754563"/>
        </p:xfrm>
        <a:graphic>
          <a:graphicData uri="http://schemas.openxmlformats.org/drawingml/2006/chart">
            <c:chart xmlns:c="http://schemas.openxmlformats.org/drawingml/2006/chart" xmlns:r="http://schemas.openxmlformats.org/officeDocument/2006/relationships" r:id="rId2"/>
          </a:graphicData>
        </a:graphic>
      </p:graphicFrame>
      <p:sp>
        <p:nvSpPr>
          <p:cNvPr id="24577" name="Rectangle 1"/>
          <p:cNvSpPr>
            <a:spLocks noChangeArrowheads="1"/>
          </p:cNvSpPr>
          <p:nvPr/>
        </p:nvSpPr>
        <p:spPr bwMode="auto">
          <a:xfrm>
            <a:off x="5562600" y="1752600"/>
            <a:ext cx="31242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92% respondents have the knowledge about the number of codes operational in the organization.</a:t>
            </a:r>
            <a:endParaRPr kumimoji="0" lang="en-US" sz="3200" b="0" i="0" u="none" strike="noStrike" cap="none" normalizeH="0" baseline="0" dirty="0" smtClean="0">
              <a:ln>
                <a:noFill/>
              </a:ln>
              <a:solidFill>
                <a:schemeClr val="tx1"/>
              </a:solidFill>
              <a:effectLst/>
              <a:latin typeface="Arial" pitchFamily="34" charset="0"/>
            </a:endParaRPr>
          </a:p>
        </p:txBody>
      </p:sp>
      <p:sp>
        <p:nvSpPr>
          <p:cNvPr id="6" name="Rectangle 5"/>
          <p:cNvSpPr/>
          <p:nvPr/>
        </p:nvSpPr>
        <p:spPr>
          <a:xfrm>
            <a:off x="5638800" y="3657600"/>
            <a:ext cx="3200400" cy="1015663"/>
          </a:xfrm>
          <a:prstGeom prst="rect">
            <a:avLst/>
          </a:prstGeom>
        </p:spPr>
        <p:txBody>
          <a:bodyPr wrap="square">
            <a:spAutoFit/>
          </a:bodyPr>
          <a:lstStyle/>
          <a:p>
            <a:pPr algn="just"/>
            <a:r>
              <a:rPr lang="en-US" sz="2000" dirty="0">
                <a:latin typeface="Times New Roman" pitchFamily="18" charset="0"/>
                <a:cs typeface="Times New Roman" pitchFamily="18" charset="0"/>
              </a:rPr>
              <a:t>100% respondents have correct knowledge regarding various codes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Types of Fire Extinguisher</a:t>
            </a:r>
            <a:endParaRPr lang="en-US"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447800"/>
          <a:ext cx="5486400" cy="4678363"/>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6096000" y="2895600"/>
            <a:ext cx="2438400" cy="1631216"/>
          </a:xfrm>
          <a:prstGeom prst="rect">
            <a:avLst/>
          </a:prstGeom>
        </p:spPr>
        <p:txBody>
          <a:bodyPr wrap="square">
            <a:spAutoFit/>
          </a:bodyPr>
          <a:lstStyle/>
          <a:p>
            <a:pPr algn="just"/>
            <a:r>
              <a:rPr lang="en-US" sz="2000" dirty="0">
                <a:latin typeface="Times New Roman" pitchFamily="18" charset="0"/>
                <a:cs typeface="Times New Roman" pitchFamily="18" charset="0"/>
              </a:rPr>
              <a:t>Only 15% respondents exactly knew about the types of portable extinguisher available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99"/>
            <a:ext cx="8229600" cy="4800601"/>
          </a:xfrm>
        </p:spPr>
        <p:txBody>
          <a:bodyPr>
            <a:normAutofit fontScale="92500" lnSpcReduction="20000"/>
          </a:bodyPr>
          <a:lstStyle/>
          <a:p>
            <a:pPr algn="just"/>
            <a:r>
              <a:rPr lang="en-US" dirty="0">
                <a:latin typeface="Times New Roman" pitchFamily="18" charset="0"/>
                <a:cs typeface="Times New Roman" pitchFamily="18" charset="0"/>
              </a:rPr>
              <a:t>Out of those who knew about the nearest fire extinguisher, 4% didn’t know about the exact location of the nearest fire extinguisher.</a:t>
            </a:r>
          </a:p>
          <a:p>
            <a:pPr algn="just"/>
            <a:r>
              <a:rPr lang="en-US" dirty="0">
                <a:latin typeface="Times New Roman" pitchFamily="18" charset="0"/>
                <a:cs typeface="Times New Roman" pitchFamily="18" charset="0"/>
              </a:rPr>
              <a:t>83% respondents replied that they have knowledge about the location of the nearest fire extinguisher and out of that 96% gave the correct location of the fire extinguisher.</a:t>
            </a:r>
          </a:p>
          <a:p>
            <a:pPr algn="just"/>
            <a:r>
              <a:rPr lang="en-US" dirty="0">
                <a:latin typeface="Times New Roman" pitchFamily="18" charset="0"/>
                <a:cs typeface="Times New Roman" pitchFamily="18" charset="0"/>
              </a:rPr>
              <a:t>30% respondents do not know to operate fire extinguisher.</a:t>
            </a:r>
          </a:p>
          <a:p>
            <a:pPr algn="just"/>
            <a:r>
              <a:rPr lang="en-US" dirty="0">
                <a:latin typeface="Times New Roman" pitchFamily="18" charset="0"/>
                <a:cs typeface="Times New Roman" pitchFamily="18" charset="0"/>
              </a:rPr>
              <a:t>18% respondents did not know the nearest fire exit from the place they were at</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Incident Command Nucleus</a:t>
            </a:r>
            <a:endParaRPr lang="en-US"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295400"/>
          <a:ext cx="5029200" cy="4830763"/>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5486400" y="1981200"/>
            <a:ext cx="3276600" cy="1077218"/>
          </a:xfrm>
          <a:prstGeom prst="rect">
            <a:avLst/>
          </a:prstGeom>
        </p:spPr>
        <p:txBody>
          <a:bodyPr wrap="square">
            <a:spAutoFit/>
          </a:bodyPr>
          <a:lstStyle/>
          <a:p>
            <a:pPr algn="just"/>
            <a:r>
              <a:rPr lang="en-US" sz="2000" dirty="0">
                <a:latin typeface="Times New Roman" pitchFamily="18" charset="0"/>
                <a:cs typeface="Times New Roman" pitchFamily="18" charset="0"/>
              </a:rPr>
              <a:t>70% respondents didn’t know about Incident Command Nucleus</a:t>
            </a:r>
            <a:r>
              <a:rPr lang="en-US" sz="2400" dirty="0"/>
              <a:t>.</a:t>
            </a:r>
          </a:p>
        </p:txBody>
      </p:sp>
      <p:sp>
        <p:nvSpPr>
          <p:cNvPr id="26625" name="Rectangle 1"/>
          <p:cNvSpPr>
            <a:spLocks noChangeArrowheads="1"/>
          </p:cNvSpPr>
          <p:nvPr/>
        </p:nvSpPr>
        <p:spPr bwMode="auto">
          <a:xfrm>
            <a:off x="5562600" y="3657600"/>
            <a:ext cx="3048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Out of those who know about Incident Command Nucleus, 6% respondents did not know that who heads the Incident Command Structure.</a:t>
            </a: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Triaging</a:t>
            </a:r>
            <a:endParaRPr lang="en-US"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1"/>
          <a:ext cx="4191000" cy="381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4724400" y="1600200"/>
          <a:ext cx="4143375" cy="3810000"/>
        </p:xfrm>
        <a:graphic>
          <a:graphicData uri="http://schemas.openxmlformats.org/drawingml/2006/chart">
            <c:chart xmlns:c="http://schemas.openxmlformats.org/drawingml/2006/chart" xmlns:r="http://schemas.openxmlformats.org/officeDocument/2006/relationships" r:id="rId3"/>
          </a:graphicData>
        </a:graphic>
      </p:graphicFrame>
      <p:sp>
        <p:nvSpPr>
          <p:cNvPr id="28673" name="Rectangle 1"/>
          <p:cNvSpPr>
            <a:spLocks noChangeArrowheads="1"/>
          </p:cNvSpPr>
          <p:nvPr/>
        </p:nvSpPr>
        <p:spPr bwMode="auto">
          <a:xfrm>
            <a:off x="228600" y="5791200"/>
            <a:ext cx="89154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41% respondents out of total respondents did not have knowledge about Triaging and out of total Doctors 14% didn’t about what Triaging is.</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fontScale="92500"/>
          </a:bodyPr>
          <a:lstStyle/>
          <a:p>
            <a:pPr algn="just"/>
            <a:r>
              <a:rPr lang="en-US" dirty="0">
                <a:latin typeface="Times New Roman" pitchFamily="18" charset="0"/>
                <a:cs typeface="Times New Roman" pitchFamily="18" charset="0"/>
              </a:rPr>
              <a:t>47% respondents replied either the organization does not practice triaging codes or they are not aware that the organization practices </a:t>
            </a:r>
            <a:r>
              <a:rPr lang="en-US" dirty="0" smtClean="0">
                <a:latin typeface="Times New Roman" pitchFamily="18" charset="0"/>
                <a:cs typeface="Times New Roman" pitchFamily="18" charset="0"/>
              </a:rPr>
              <a:t>it.</a:t>
            </a:r>
          </a:p>
          <a:p>
            <a:pPr algn="just"/>
            <a:r>
              <a:rPr lang="en-US" dirty="0" smtClean="0">
                <a:latin typeface="Times New Roman" pitchFamily="18" charset="0"/>
                <a:cs typeface="Times New Roman" pitchFamily="18" charset="0"/>
              </a:rPr>
              <a:t>Out </a:t>
            </a:r>
            <a:r>
              <a:rPr lang="en-US" dirty="0">
                <a:latin typeface="Times New Roman" pitchFamily="18" charset="0"/>
                <a:cs typeface="Times New Roman" pitchFamily="18" charset="0"/>
              </a:rPr>
              <a:t>of total Doctors, 29% responded that they are not aware that Organization practices Triaging or not</a:t>
            </a:r>
            <a:r>
              <a:rPr lang="en-US" dirty="0" smtClean="0">
                <a:latin typeface="Times New Roman" pitchFamily="18" charset="0"/>
                <a:cs typeface="Times New Roman" pitchFamily="18" charset="0"/>
              </a:rPr>
              <a:t>.</a:t>
            </a:r>
          </a:p>
          <a:p>
            <a:pPr algn="just"/>
            <a:r>
              <a:rPr lang="en-US" dirty="0">
                <a:latin typeface="Times New Roman" pitchFamily="18" charset="0"/>
                <a:cs typeface="Times New Roman" pitchFamily="18" charset="0"/>
              </a:rPr>
              <a:t>50% of the Doctors who were involved in the study, either they gave incorrect responses or they simply replied that they do not know the correct response.</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RATIONALE of the Study</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r>
              <a:rPr lang="en-US" dirty="0">
                <a:latin typeface="Times New Roman" pitchFamily="18" charset="0"/>
                <a:cs typeface="Times New Roman" pitchFamily="18" charset="0"/>
              </a:rPr>
              <a:t>Health being the most crucial service, from the point of view of caring &amp; rehabilitation of injured. It requires the highest state of alertness round the clock 24*7 without any relaxation of any kind for any </a:t>
            </a:r>
            <a:r>
              <a:rPr lang="en-US" dirty="0" smtClean="0">
                <a:latin typeface="Times New Roman" pitchFamily="18" charset="0"/>
                <a:cs typeface="Times New Roman" pitchFamily="18" charset="0"/>
              </a:rPr>
              <a:t>reason.</a:t>
            </a:r>
          </a:p>
          <a:p>
            <a:pPr algn="just"/>
            <a:r>
              <a:rPr lang="en-US" dirty="0">
                <a:latin typeface="Times New Roman" pitchFamily="18" charset="0"/>
                <a:cs typeface="Times New Roman" pitchFamily="18" charset="0"/>
              </a:rPr>
              <a:t>Disasters </a:t>
            </a:r>
            <a:r>
              <a:rPr lang="en-US" dirty="0" smtClean="0">
                <a:latin typeface="Times New Roman" pitchFamily="18" charset="0"/>
                <a:cs typeface="Times New Roman" pitchFamily="18" charset="0"/>
              </a:rPr>
              <a:t>cause </a:t>
            </a:r>
            <a:r>
              <a:rPr lang="en-US" dirty="0">
                <a:latin typeface="Times New Roman" pitchFamily="18" charset="0"/>
                <a:cs typeface="Times New Roman" pitchFamily="18" charset="0"/>
              </a:rPr>
              <a:t>fatalities &amp; dislocation of different kinds of services which needs to be restored at the earliest not only to re-establish normal life pattern but also to bring down panic reaction at its lowest.</a:t>
            </a:r>
          </a:p>
          <a:p>
            <a:pPr algn="just"/>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Mock Drills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81000" y="5638800"/>
            <a:ext cx="8458200" cy="1066800"/>
          </a:xfrm>
        </p:spPr>
        <p:txBody>
          <a:bodyPr>
            <a:normAutofit fontScale="70000" lnSpcReduction="20000"/>
          </a:bodyPr>
          <a:lstStyle/>
          <a:p>
            <a:pPr algn="just"/>
            <a:r>
              <a:rPr lang="en-US" dirty="0">
                <a:latin typeface="Times New Roman" pitchFamily="18" charset="0"/>
                <a:cs typeface="Times New Roman" pitchFamily="18" charset="0"/>
              </a:rPr>
              <a:t>29% respondents do not know about mock drills.</a:t>
            </a:r>
          </a:p>
          <a:p>
            <a:pPr algn="just"/>
            <a:r>
              <a:rPr lang="en-US" dirty="0">
                <a:latin typeface="Times New Roman" pitchFamily="18" charset="0"/>
                <a:cs typeface="Times New Roman" pitchFamily="18" charset="0"/>
              </a:rPr>
              <a:t>Out of total respondents, 51% do not know about the actions to be taken during a drill</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graphicFrame>
        <p:nvGraphicFramePr>
          <p:cNvPr id="4" name="Chart 3"/>
          <p:cNvGraphicFramePr/>
          <p:nvPr/>
        </p:nvGraphicFramePr>
        <p:xfrm>
          <a:off x="152400" y="1600200"/>
          <a:ext cx="4572000" cy="3733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4876800" y="1600200"/>
          <a:ext cx="4038600" cy="3733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Information to the Media</a:t>
            </a:r>
            <a:endParaRPr lang="en-US"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304800" y="1600200"/>
          <a:ext cx="39624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29697" name="Rectangle 1"/>
          <p:cNvSpPr>
            <a:spLocks noChangeArrowheads="1"/>
          </p:cNvSpPr>
          <p:nvPr/>
        </p:nvSpPr>
        <p:spPr bwMode="auto">
          <a:xfrm>
            <a:off x="4343400" y="2209800"/>
            <a:ext cx="46482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35% respondents replied that they can give information to the media during disaster and 16% didn’t know about this. Only 50% respondents said that they will refer the query by media to the higher management or spokesperson of the Organization</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r>
              <a:rPr lang="en-US" b="1" dirty="0" smtClean="0">
                <a:latin typeface="Times New Roman" pitchFamily="18" charset="0"/>
                <a:cs typeface="Times New Roman" pitchFamily="18" charset="0"/>
              </a:rPr>
              <a:t>Attitude towards Disaster Preparedness</a:t>
            </a:r>
            <a:endParaRPr lang="en-US"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2" y="1066801"/>
          <a:ext cx="9144002" cy="5791199"/>
        </p:xfrm>
        <a:graphic>
          <a:graphicData uri="http://schemas.openxmlformats.org/drawingml/2006/table">
            <a:tbl>
              <a:tblPr firstRow="1" bandRow="1">
                <a:tableStyleId>{5C22544A-7EE6-4342-B048-85BDC9FD1C3A}</a:tableStyleId>
              </a:tblPr>
              <a:tblGrid>
                <a:gridCol w="2286000"/>
                <a:gridCol w="3471334"/>
                <a:gridCol w="1947334"/>
                <a:gridCol w="1439334"/>
              </a:tblGrid>
              <a:tr h="623045">
                <a:tc>
                  <a:txBody>
                    <a:bodyPr/>
                    <a:lstStyle/>
                    <a:p>
                      <a:pPr algn="ctr"/>
                      <a:r>
                        <a:rPr lang="en-US" dirty="0" smtClean="0">
                          <a:latin typeface="Times New Roman" pitchFamily="18" charset="0"/>
                          <a:cs typeface="Times New Roman" pitchFamily="18" charset="0"/>
                        </a:rPr>
                        <a:t>S. No.</a:t>
                      </a:r>
                      <a:endParaRPr lang="en-US" dirty="0">
                        <a:latin typeface="Times New Roman" pitchFamily="18" charset="0"/>
                        <a:cs typeface="Times New Roman" pitchFamily="18" charset="0"/>
                      </a:endParaRPr>
                    </a:p>
                  </a:txBody>
                  <a:tcPr/>
                </a:tc>
                <a:tc>
                  <a:txBody>
                    <a:bodyPr/>
                    <a:lstStyle/>
                    <a:p>
                      <a:pPr algn="ct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Agree</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Disagree</a:t>
                      </a:r>
                      <a:endParaRPr lang="en-US" dirty="0">
                        <a:latin typeface="Times New Roman" pitchFamily="18" charset="0"/>
                        <a:cs typeface="Times New Roman" pitchFamily="18" charset="0"/>
                      </a:endParaRPr>
                    </a:p>
                  </a:txBody>
                  <a:tcPr/>
                </a:tc>
              </a:tr>
              <a:tr h="654197">
                <a:tc>
                  <a:txBody>
                    <a:bodyPr/>
                    <a:lstStyle/>
                    <a:p>
                      <a:pPr algn="ctr"/>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a:txBody>
                  <a:tcPr/>
                </a:tc>
                <a:tc>
                  <a:txBody>
                    <a:bodyPr/>
                    <a:lstStyle/>
                    <a:p>
                      <a:pPr algn="l"/>
                      <a:r>
                        <a:rPr lang="en-US" sz="1800" kern="1200" dirty="0" smtClean="0">
                          <a:solidFill>
                            <a:schemeClr val="dk1"/>
                          </a:solidFill>
                          <a:latin typeface="Times New Roman" pitchFamily="18" charset="0"/>
                          <a:ea typeface="+mn-ea"/>
                          <a:cs typeface="Times New Roman" pitchFamily="18" charset="0"/>
                        </a:rPr>
                        <a:t>I do not need to know about disaster plans</a:t>
                      </a:r>
                      <a:endParaRPr lang="en-US" dirty="0">
                        <a:latin typeface="Times New Roman" pitchFamily="18" charset="0"/>
                        <a:cs typeface="Times New Roman" pitchFamily="18" charset="0"/>
                      </a:endParaRPr>
                    </a:p>
                  </a:txBody>
                  <a:tcPr/>
                </a:tc>
                <a:tc>
                  <a:txBody>
                    <a:bodyPr/>
                    <a:lstStyle/>
                    <a:p>
                      <a:pPr marL="0" marR="0" algn="ctr" defTabSz="914400" rtl="0" eaLnBrk="1" latinLnBrk="0" hangingPunct="1">
                        <a:lnSpc>
                          <a:spcPct val="115000"/>
                        </a:lnSpc>
                        <a:spcBef>
                          <a:spcPts val="0"/>
                        </a:spcBef>
                        <a:spcAft>
                          <a:spcPts val="0"/>
                        </a:spcAft>
                      </a:pPr>
                      <a:r>
                        <a:rPr lang="en-US" sz="1800" kern="1200" dirty="0" smtClean="0">
                          <a:solidFill>
                            <a:schemeClr val="dk1"/>
                          </a:solidFill>
                          <a:latin typeface="Times New Roman" pitchFamily="18" charset="0"/>
                          <a:ea typeface="+mn-ea"/>
                          <a:cs typeface="Times New Roman" pitchFamily="18" charset="0"/>
                        </a:rPr>
                        <a:t>5%</a:t>
                      </a:r>
                    </a:p>
                  </a:txBody>
                  <a:tcPr marL="68580" marR="68580" marT="0" marB="0"/>
                </a:tc>
                <a:tc>
                  <a:txBody>
                    <a:bodyPr/>
                    <a:lstStyle/>
                    <a:p>
                      <a:pPr marL="0" marR="0" algn="ctr" defTabSz="914400" rtl="0" eaLnBrk="1" latinLnBrk="0" hangingPunct="1">
                        <a:lnSpc>
                          <a:spcPct val="115000"/>
                        </a:lnSpc>
                        <a:spcBef>
                          <a:spcPts val="0"/>
                        </a:spcBef>
                        <a:spcAft>
                          <a:spcPts val="0"/>
                        </a:spcAft>
                      </a:pPr>
                      <a:r>
                        <a:rPr lang="en-US" sz="1800" kern="1200" dirty="0" smtClean="0">
                          <a:solidFill>
                            <a:schemeClr val="dk1"/>
                          </a:solidFill>
                          <a:latin typeface="Times New Roman" pitchFamily="18" charset="0"/>
                          <a:ea typeface="+mn-ea"/>
                          <a:cs typeface="Times New Roman" pitchFamily="18" charset="0"/>
                        </a:rPr>
                        <a:t>95%</a:t>
                      </a:r>
                    </a:p>
                  </a:txBody>
                  <a:tcPr marL="68580" marR="68580" marT="0" marB="0"/>
                </a:tc>
              </a:tr>
              <a:tr h="644851">
                <a:tc>
                  <a:txBody>
                    <a:bodyPr/>
                    <a:lstStyle/>
                    <a:p>
                      <a:pPr algn="ctr"/>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a:txBody>
                  <a:tcPr/>
                </a:tc>
                <a:tc>
                  <a:txBody>
                    <a:bodyPr/>
                    <a:lstStyle/>
                    <a:p>
                      <a:pPr marL="0" marR="0" algn="l" defTabSz="914400" rtl="0" eaLnBrk="1" latinLnBrk="0" hangingPunct="1">
                        <a:lnSpc>
                          <a:spcPct val="115000"/>
                        </a:lnSpc>
                        <a:spcBef>
                          <a:spcPts val="0"/>
                        </a:spcBef>
                        <a:spcAft>
                          <a:spcPts val="0"/>
                        </a:spcAft>
                      </a:pPr>
                      <a:r>
                        <a:rPr lang="en-US" sz="1800" kern="1200" dirty="0" smtClean="0">
                          <a:solidFill>
                            <a:schemeClr val="dk1"/>
                          </a:solidFill>
                          <a:latin typeface="Times New Roman" pitchFamily="18" charset="0"/>
                          <a:ea typeface="+mn-ea"/>
                          <a:cs typeface="Times New Roman" pitchFamily="18" charset="0"/>
                        </a:rPr>
                        <a:t>Disaster can be handled without any preparation</a:t>
                      </a:r>
                    </a:p>
                  </a:txBody>
                  <a:tcPr marL="68580" marR="68580" marT="0" marB="0"/>
                </a:tc>
                <a:tc>
                  <a:txBody>
                    <a:bodyPr/>
                    <a:lstStyle/>
                    <a:p>
                      <a:pPr marL="0" marR="0" algn="ctr" defTabSz="914400" rtl="0" eaLnBrk="1" latinLnBrk="0" hangingPunct="1">
                        <a:lnSpc>
                          <a:spcPct val="115000"/>
                        </a:lnSpc>
                        <a:spcBef>
                          <a:spcPts val="0"/>
                        </a:spcBef>
                        <a:spcAft>
                          <a:spcPts val="0"/>
                        </a:spcAft>
                      </a:pPr>
                      <a:r>
                        <a:rPr lang="en-US" sz="1800" kern="1200" dirty="0" smtClean="0">
                          <a:solidFill>
                            <a:schemeClr val="dk1"/>
                          </a:solidFill>
                          <a:latin typeface="Times New Roman" pitchFamily="18" charset="0"/>
                          <a:ea typeface="+mn-ea"/>
                          <a:cs typeface="Times New Roman" pitchFamily="18" charset="0"/>
                        </a:rPr>
                        <a:t>35%</a:t>
                      </a:r>
                    </a:p>
                  </a:txBody>
                  <a:tcPr marL="68580" marR="68580" marT="0" marB="0"/>
                </a:tc>
                <a:tc>
                  <a:txBody>
                    <a:bodyPr/>
                    <a:lstStyle/>
                    <a:p>
                      <a:pPr marL="0" marR="0" algn="ctr" defTabSz="914400" rtl="0" eaLnBrk="1" latinLnBrk="0" hangingPunct="1">
                        <a:lnSpc>
                          <a:spcPct val="115000"/>
                        </a:lnSpc>
                        <a:spcBef>
                          <a:spcPts val="0"/>
                        </a:spcBef>
                        <a:spcAft>
                          <a:spcPts val="0"/>
                        </a:spcAft>
                      </a:pPr>
                      <a:r>
                        <a:rPr lang="en-US" sz="1800" kern="1200" dirty="0" smtClean="0">
                          <a:solidFill>
                            <a:schemeClr val="dk1"/>
                          </a:solidFill>
                          <a:latin typeface="Times New Roman" pitchFamily="18" charset="0"/>
                          <a:ea typeface="+mn-ea"/>
                          <a:cs typeface="Times New Roman" pitchFamily="18" charset="0"/>
                        </a:rPr>
                        <a:t>65%</a:t>
                      </a:r>
                    </a:p>
                  </a:txBody>
                  <a:tcPr marL="68580" marR="68580" marT="0" marB="0"/>
                </a:tc>
              </a:tr>
              <a:tr h="644851">
                <a:tc>
                  <a:txBody>
                    <a:bodyPr/>
                    <a:lstStyle/>
                    <a:p>
                      <a:pPr algn="ctr"/>
                      <a:r>
                        <a:rPr lang="en-US"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a:txBody>
                  <a:tcPr/>
                </a:tc>
                <a:tc>
                  <a:txBody>
                    <a:bodyPr/>
                    <a:lstStyle/>
                    <a:p>
                      <a:pPr marL="0" marR="0" algn="l" defTabSz="914400" rtl="0" eaLnBrk="1" latinLnBrk="0" hangingPunct="1">
                        <a:lnSpc>
                          <a:spcPct val="115000"/>
                        </a:lnSpc>
                        <a:spcBef>
                          <a:spcPts val="0"/>
                        </a:spcBef>
                        <a:spcAft>
                          <a:spcPts val="0"/>
                        </a:spcAft>
                      </a:pPr>
                      <a:r>
                        <a:rPr lang="en-US" sz="1800" kern="1200" dirty="0" smtClean="0">
                          <a:solidFill>
                            <a:schemeClr val="dk1"/>
                          </a:solidFill>
                          <a:latin typeface="Times New Roman" pitchFamily="18" charset="0"/>
                          <a:ea typeface="+mn-ea"/>
                          <a:cs typeface="Times New Roman" pitchFamily="18" charset="0"/>
                        </a:rPr>
                        <a:t>Disaster preparedness is for nurses and doctors only</a:t>
                      </a:r>
                    </a:p>
                  </a:txBody>
                  <a:tcPr marL="68580" marR="68580" marT="0" marB="0"/>
                </a:tc>
                <a:tc>
                  <a:txBody>
                    <a:bodyPr/>
                    <a:lstStyle/>
                    <a:p>
                      <a:pPr marL="0" marR="0" algn="ctr" defTabSz="914400" rtl="0" eaLnBrk="1" latinLnBrk="0" hangingPunct="1">
                        <a:lnSpc>
                          <a:spcPct val="115000"/>
                        </a:lnSpc>
                        <a:spcBef>
                          <a:spcPts val="0"/>
                        </a:spcBef>
                        <a:spcAft>
                          <a:spcPts val="0"/>
                        </a:spcAft>
                      </a:pPr>
                      <a:r>
                        <a:rPr lang="en-US" sz="1800" kern="1200" dirty="0" smtClean="0">
                          <a:solidFill>
                            <a:schemeClr val="dk1"/>
                          </a:solidFill>
                          <a:latin typeface="Times New Roman" pitchFamily="18" charset="0"/>
                          <a:ea typeface="+mn-ea"/>
                          <a:cs typeface="Times New Roman" pitchFamily="18" charset="0"/>
                        </a:rPr>
                        <a:t>2%</a:t>
                      </a:r>
                    </a:p>
                  </a:txBody>
                  <a:tcPr marL="68580" marR="68580" marT="0" marB="0"/>
                </a:tc>
                <a:tc>
                  <a:txBody>
                    <a:bodyPr/>
                    <a:lstStyle/>
                    <a:p>
                      <a:pPr marL="0" marR="0" algn="ctr" defTabSz="914400" rtl="0" eaLnBrk="1" latinLnBrk="0" hangingPunct="1">
                        <a:lnSpc>
                          <a:spcPct val="115000"/>
                        </a:lnSpc>
                        <a:spcBef>
                          <a:spcPts val="0"/>
                        </a:spcBef>
                        <a:spcAft>
                          <a:spcPts val="0"/>
                        </a:spcAft>
                      </a:pPr>
                      <a:r>
                        <a:rPr lang="en-US" sz="1800" kern="1200" dirty="0" smtClean="0">
                          <a:solidFill>
                            <a:schemeClr val="dk1"/>
                          </a:solidFill>
                          <a:latin typeface="Times New Roman" pitchFamily="18" charset="0"/>
                          <a:ea typeface="+mn-ea"/>
                          <a:cs typeface="Times New Roman" pitchFamily="18" charset="0"/>
                        </a:rPr>
                        <a:t>98%</a:t>
                      </a:r>
                    </a:p>
                  </a:txBody>
                  <a:tcPr marL="68580" marR="68580" marT="0" marB="0"/>
                </a:tc>
              </a:tr>
              <a:tr h="644851">
                <a:tc>
                  <a:txBody>
                    <a:bodyPr/>
                    <a:lstStyle/>
                    <a:p>
                      <a:pPr algn="ctr"/>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a:txBody>
                  <a:tcPr/>
                </a:tc>
                <a:tc>
                  <a:txBody>
                    <a:bodyPr/>
                    <a:lstStyle/>
                    <a:p>
                      <a:pPr marL="0" marR="0" algn="l" defTabSz="914400" rtl="0" eaLnBrk="1" latinLnBrk="0" hangingPunct="1">
                        <a:lnSpc>
                          <a:spcPct val="115000"/>
                        </a:lnSpc>
                        <a:spcBef>
                          <a:spcPts val="0"/>
                        </a:spcBef>
                        <a:spcAft>
                          <a:spcPts val="0"/>
                        </a:spcAft>
                      </a:pPr>
                      <a:r>
                        <a:rPr lang="en-US" sz="1800" kern="1200" dirty="0" smtClean="0">
                          <a:solidFill>
                            <a:schemeClr val="dk1"/>
                          </a:solidFill>
                          <a:latin typeface="Times New Roman" pitchFamily="18" charset="0"/>
                          <a:ea typeface="+mn-ea"/>
                          <a:cs typeface="Times New Roman" pitchFamily="18" charset="0"/>
                        </a:rPr>
                        <a:t>Training is necessary for each and every staff</a:t>
                      </a:r>
                    </a:p>
                  </a:txBody>
                  <a:tcPr marL="68580" marR="68580" marT="0" marB="0"/>
                </a:tc>
                <a:tc>
                  <a:txBody>
                    <a:bodyPr/>
                    <a:lstStyle/>
                    <a:p>
                      <a:pPr marL="0" marR="0" algn="ctr" defTabSz="914400" rtl="0" eaLnBrk="1" latinLnBrk="0" hangingPunct="1">
                        <a:lnSpc>
                          <a:spcPct val="115000"/>
                        </a:lnSpc>
                        <a:spcBef>
                          <a:spcPts val="0"/>
                        </a:spcBef>
                        <a:spcAft>
                          <a:spcPts val="0"/>
                        </a:spcAft>
                      </a:pPr>
                      <a:r>
                        <a:rPr lang="en-US" sz="1800" kern="1200" dirty="0" smtClean="0">
                          <a:solidFill>
                            <a:schemeClr val="dk1"/>
                          </a:solidFill>
                          <a:latin typeface="Times New Roman" pitchFamily="18" charset="0"/>
                          <a:ea typeface="+mn-ea"/>
                          <a:cs typeface="Times New Roman" pitchFamily="18" charset="0"/>
                        </a:rPr>
                        <a:t>100%</a:t>
                      </a:r>
                    </a:p>
                  </a:txBody>
                  <a:tcPr marL="68580" marR="68580" marT="0" marB="0"/>
                </a:tc>
                <a:tc>
                  <a:txBody>
                    <a:bodyPr/>
                    <a:lstStyle/>
                    <a:p>
                      <a:pPr marL="0" marR="0" algn="ctr" defTabSz="914400" rtl="0" eaLnBrk="1" latinLnBrk="0" hangingPunct="1">
                        <a:lnSpc>
                          <a:spcPct val="115000"/>
                        </a:lnSpc>
                        <a:spcBef>
                          <a:spcPts val="0"/>
                        </a:spcBef>
                        <a:spcAft>
                          <a:spcPts val="0"/>
                        </a:spcAft>
                      </a:pPr>
                      <a:endParaRPr lang="en-US" sz="1800" kern="1200" dirty="0" smtClean="0">
                        <a:solidFill>
                          <a:schemeClr val="dk1"/>
                        </a:solidFill>
                        <a:latin typeface="Times New Roman" pitchFamily="18" charset="0"/>
                        <a:ea typeface="+mn-ea"/>
                        <a:cs typeface="Times New Roman" pitchFamily="18" charset="0"/>
                      </a:endParaRPr>
                    </a:p>
                  </a:txBody>
                  <a:tcPr marL="68580" marR="68580" marT="0" marB="0"/>
                </a:tc>
              </a:tr>
              <a:tr h="644851">
                <a:tc>
                  <a:txBody>
                    <a:bodyPr/>
                    <a:lstStyle/>
                    <a:p>
                      <a:pPr algn="ctr"/>
                      <a:r>
                        <a:rPr lang="en-US" dirty="0" smtClean="0">
                          <a:latin typeface="Times New Roman" pitchFamily="18" charset="0"/>
                          <a:cs typeface="Times New Roman" pitchFamily="18" charset="0"/>
                        </a:rPr>
                        <a:t>5</a:t>
                      </a:r>
                      <a:endParaRPr lang="en-US" dirty="0">
                        <a:latin typeface="Times New Roman" pitchFamily="18" charset="0"/>
                        <a:cs typeface="Times New Roman" pitchFamily="18" charset="0"/>
                      </a:endParaRPr>
                    </a:p>
                  </a:txBody>
                  <a:tcPr/>
                </a:tc>
                <a:tc>
                  <a:txBody>
                    <a:bodyPr/>
                    <a:lstStyle/>
                    <a:p>
                      <a:pPr marL="0" marR="0" algn="l" defTabSz="914400" rtl="0" eaLnBrk="1" latinLnBrk="0" hangingPunct="1">
                        <a:lnSpc>
                          <a:spcPct val="115000"/>
                        </a:lnSpc>
                        <a:spcBef>
                          <a:spcPts val="0"/>
                        </a:spcBef>
                        <a:spcAft>
                          <a:spcPts val="0"/>
                        </a:spcAft>
                      </a:pPr>
                      <a:r>
                        <a:rPr lang="en-US" sz="1800" kern="1200" dirty="0" smtClean="0">
                          <a:solidFill>
                            <a:schemeClr val="dk1"/>
                          </a:solidFill>
                          <a:latin typeface="Times New Roman" pitchFamily="18" charset="0"/>
                          <a:ea typeface="+mn-ea"/>
                          <a:cs typeface="Times New Roman" pitchFamily="18" charset="0"/>
                        </a:rPr>
                        <a:t>Written disaster manual is necessary</a:t>
                      </a:r>
                    </a:p>
                  </a:txBody>
                  <a:tcPr marL="68580" marR="68580" marT="0" marB="0"/>
                </a:tc>
                <a:tc>
                  <a:txBody>
                    <a:bodyPr/>
                    <a:lstStyle/>
                    <a:p>
                      <a:pPr marL="0" marR="0" algn="ctr" defTabSz="914400" rtl="0" eaLnBrk="1" latinLnBrk="0" hangingPunct="1">
                        <a:lnSpc>
                          <a:spcPct val="115000"/>
                        </a:lnSpc>
                        <a:spcBef>
                          <a:spcPts val="0"/>
                        </a:spcBef>
                        <a:spcAft>
                          <a:spcPts val="0"/>
                        </a:spcAft>
                      </a:pPr>
                      <a:r>
                        <a:rPr lang="en-US" sz="1800" kern="1200" dirty="0" smtClean="0">
                          <a:solidFill>
                            <a:schemeClr val="dk1"/>
                          </a:solidFill>
                          <a:latin typeface="Times New Roman" pitchFamily="18" charset="0"/>
                          <a:ea typeface="+mn-ea"/>
                          <a:cs typeface="Times New Roman" pitchFamily="18" charset="0"/>
                        </a:rPr>
                        <a:t>100%</a:t>
                      </a:r>
                    </a:p>
                  </a:txBody>
                  <a:tcPr marL="68580" marR="68580" marT="0" marB="0"/>
                </a:tc>
                <a:tc>
                  <a:txBody>
                    <a:bodyPr/>
                    <a:lstStyle/>
                    <a:p>
                      <a:pPr marL="0" marR="0" algn="ctr" defTabSz="914400" rtl="0" eaLnBrk="1" latinLnBrk="0" hangingPunct="1">
                        <a:lnSpc>
                          <a:spcPct val="115000"/>
                        </a:lnSpc>
                        <a:spcBef>
                          <a:spcPts val="0"/>
                        </a:spcBef>
                        <a:spcAft>
                          <a:spcPts val="0"/>
                        </a:spcAft>
                      </a:pPr>
                      <a:endParaRPr lang="en-US" sz="1800" kern="1200" dirty="0" smtClean="0">
                        <a:solidFill>
                          <a:schemeClr val="dk1"/>
                        </a:solidFill>
                        <a:latin typeface="Times New Roman" pitchFamily="18" charset="0"/>
                        <a:ea typeface="+mn-ea"/>
                        <a:cs typeface="Times New Roman" pitchFamily="18" charset="0"/>
                      </a:endParaRPr>
                    </a:p>
                  </a:txBody>
                  <a:tcPr marL="68580" marR="68580" marT="0" marB="0"/>
                </a:tc>
              </a:tr>
              <a:tr h="644851">
                <a:tc>
                  <a:txBody>
                    <a:bodyPr/>
                    <a:lstStyle/>
                    <a:p>
                      <a:pPr algn="ctr"/>
                      <a:r>
                        <a:rPr lang="en-US" dirty="0" smtClean="0">
                          <a:latin typeface="Times New Roman" pitchFamily="18" charset="0"/>
                          <a:cs typeface="Times New Roman" pitchFamily="18" charset="0"/>
                        </a:rPr>
                        <a:t>6</a:t>
                      </a:r>
                      <a:endParaRPr lang="en-US" dirty="0">
                        <a:latin typeface="Times New Roman" pitchFamily="18" charset="0"/>
                        <a:cs typeface="Times New Roman" pitchFamily="18" charset="0"/>
                      </a:endParaRPr>
                    </a:p>
                  </a:txBody>
                  <a:tcPr/>
                </a:tc>
                <a:tc>
                  <a:txBody>
                    <a:bodyPr/>
                    <a:lstStyle/>
                    <a:p>
                      <a:pPr marL="0" marR="0" algn="l" defTabSz="914400" rtl="0" eaLnBrk="1" latinLnBrk="0" hangingPunct="1">
                        <a:lnSpc>
                          <a:spcPct val="115000"/>
                        </a:lnSpc>
                        <a:spcBef>
                          <a:spcPts val="0"/>
                        </a:spcBef>
                        <a:spcAft>
                          <a:spcPts val="0"/>
                        </a:spcAft>
                      </a:pPr>
                      <a:r>
                        <a:rPr lang="en-US" sz="1800" kern="1200" dirty="0" smtClean="0">
                          <a:solidFill>
                            <a:schemeClr val="dk1"/>
                          </a:solidFill>
                          <a:latin typeface="Times New Roman" pitchFamily="18" charset="0"/>
                          <a:ea typeface="+mn-ea"/>
                          <a:cs typeface="Times New Roman" pitchFamily="18" charset="0"/>
                        </a:rPr>
                        <a:t>Disaster manual should get update regularly</a:t>
                      </a:r>
                    </a:p>
                  </a:txBody>
                  <a:tcPr marL="68580" marR="68580" marT="0" marB="0"/>
                </a:tc>
                <a:tc>
                  <a:txBody>
                    <a:bodyPr/>
                    <a:lstStyle/>
                    <a:p>
                      <a:pPr marL="0" marR="0" algn="ctr" defTabSz="914400" rtl="0" eaLnBrk="1" latinLnBrk="0" hangingPunct="1">
                        <a:lnSpc>
                          <a:spcPct val="115000"/>
                        </a:lnSpc>
                        <a:spcBef>
                          <a:spcPts val="0"/>
                        </a:spcBef>
                        <a:spcAft>
                          <a:spcPts val="0"/>
                        </a:spcAft>
                      </a:pPr>
                      <a:r>
                        <a:rPr lang="en-US" sz="1800" kern="1200" dirty="0" smtClean="0">
                          <a:solidFill>
                            <a:schemeClr val="dk1"/>
                          </a:solidFill>
                          <a:latin typeface="Times New Roman" pitchFamily="18" charset="0"/>
                          <a:ea typeface="+mn-ea"/>
                          <a:cs typeface="Times New Roman" pitchFamily="18" charset="0"/>
                        </a:rPr>
                        <a:t>89%</a:t>
                      </a:r>
                    </a:p>
                  </a:txBody>
                  <a:tcPr marL="68580" marR="68580" marT="0" marB="0"/>
                </a:tc>
                <a:tc>
                  <a:txBody>
                    <a:bodyPr/>
                    <a:lstStyle/>
                    <a:p>
                      <a:pPr marL="0" marR="0" algn="ctr" defTabSz="914400" rtl="0" eaLnBrk="1" latinLnBrk="0" hangingPunct="1">
                        <a:lnSpc>
                          <a:spcPct val="115000"/>
                        </a:lnSpc>
                        <a:spcBef>
                          <a:spcPts val="0"/>
                        </a:spcBef>
                        <a:spcAft>
                          <a:spcPts val="0"/>
                        </a:spcAft>
                      </a:pPr>
                      <a:r>
                        <a:rPr lang="en-US" sz="1800" kern="1200" dirty="0" smtClean="0">
                          <a:solidFill>
                            <a:schemeClr val="dk1"/>
                          </a:solidFill>
                          <a:latin typeface="Times New Roman" pitchFamily="18" charset="0"/>
                          <a:ea typeface="+mn-ea"/>
                          <a:cs typeface="Times New Roman" pitchFamily="18" charset="0"/>
                        </a:rPr>
                        <a:t>11%</a:t>
                      </a:r>
                    </a:p>
                  </a:txBody>
                  <a:tcPr marL="68580" marR="68580" marT="0" marB="0"/>
                </a:tc>
              </a:tr>
              <a:tr h="644851">
                <a:tc>
                  <a:txBody>
                    <a:bodyPr/>
                    <a:lstStyle/>
                    <a:p>
                      <a:pPr algn="ctr"/>
                      <a:r>
                        <a:rPr lang="en-US" dirty="0" smtClean="0">
                          <a:latin typeface="Times New Roman" pitchFamily="18" charset="0"/>
                          <a:cs typeface="Times New Roman" pitchFamily="18" charset="0"/>
                        </a:rPr>
                        <a:t>7</a:t>
                      </a:r>
                      <a:endParaRPr lang="en-US" dirty="0">
                        <a:latin typeface="Times New Roman" pitchFamily="18" charset="0"/>
                        <a:cs typeface="Times New Roman" pitchFamily="18" charset="0"/>
                      </a:endParaRPr>
                    </a:p>
                  </a:txBody>
                  <a:tcPr/>
                </a:tc>
                <a:tc>
                  <a:txBody>
                    <a:bodyPr/>
                    <a:lstStyle/>
                    <a:p>
                      <a:pPr marL="0" marR="0" algn="l" defTabSz="914400" rtl="0" eaLnBrk="1" latinLnBrk="0" hangingPunct="1">
                        <a:lnSpc>
                          <a:spcPct val="115000"/>
                        </a:lnSpc>
                        <a:spcBef>
                          <a:spcPts val="0"/>
                        </a:spcBef>
                        <a:spcAft>
                          <a:spcPts val="0"/>
                        </a:spcAft>
                      </a:pPr>
                      <a:r>
                        <a:rPr lang="en-US" sz="1800" kern="1200" dirty="0" smtClean="0">
                          <a:solidFill>
                            <a:schemeClr val="dk1"/>
                          </a:solidFill>
                          <a:latin typeface="Times New Roman" pitchFamily="18" charset="0"/>
                          <a:ea typeface="+mn-ea"/>
                          <a:cs typeface="Times New Roman" pitchFamily="18" charset="0"/>
                        </a:rPr>
                        <a:t>Disaster is unlikely to happen in the Organization</a:t>
                      </a:r>
                    </a:p>
                  </a:txBody>
                  <a:tcPr marL="68580" marR="68580" marT="0" marB="0"/>
                </a:tc>
                <a:tc>
                  <a:txBody>
                    <a:bodyPr/>
                    <a:lstStyle/>
                    <a:p>
                      <a:pPr marL="0" marR="0" algn="ctr" defTabSz="914400" rtl="0" eaLnBrk="1" latinLnBrk="0" hangingPunct="1">
                        <a:lnSpc>
                          <a:spcPct val="115000"/>
                        </a:lnSpc>
                        <a:spcBef>
                          <a:spcPts val="0"/>
                        </a:spcBef>
                        <a:spcAft>
                          <a:spcPts val="0"/>
                        </a:spcAft>
                      </a:pPr>
                      <a:r>
                        <a:rPr lang="en-US" sz="1800" kern="1200" dirty="0" smtClean="0">
                          <a:solidFill>
                            <a:schemeClr val="dk1"/>
                          </a:solidFill>
                          <a:latin typeface="Times New Roman" pitchFamily="18" charset="0"/>
                          <a:ea typeface="+mn-ea"/>
                          <a:cs typeface="Times New Roman" pitchFamily="18" charset="0"/>
                        </a:rPr>
                        <a:t>13%</a:t>
                      </a:r>
                    </a:p>
                  </a:txBody>
                  <a:tcPr marL="68580" marR="68580" marT="0" marB="0"/>
                </a:tc>
                <a:tc>
                  <a:txBody>
                    <a:bodyPr/>
                    <a:lstStyle/>
                    <a:p>
                      <a:pPr marL="0" marR="0" algn="ctr" defTabSz="914400" rtl="0" eaLnBrk="1" latinLnBrk="0" hangingPunct="1">
                        <a:lnSpc>
                          <a:spcPct val="115000"/>
                        </a:lnSpc>
                        <a:spcBef>
                          <a:spcPts val="0"/>
                        </a:spcBef>
                        <a:spcAft>
                          <a:spcPts val="0"/>
                        </a:spcAft>
                      </a:pPr>
                      <a:r>
                        <a:rPr lang="en-US" sz="1800" kern="1200" dirty="0" smtClean="0">
                          <a:solidFill>
                            <a:schemeClr val="dk1"/>
                          </a:solidFill>
                          <a:latin typeface="Times New Roman" pitchFamily="18" charset="0"/>
                          <a:ea typeface="+mn-ea"/>
                          <a:cs typeface="Times New Roman" pitchFamily="18" charset="0"/>
                        </a:rPr>
                        <a:t>87%</a:t>
                      </a:r>
                    </a:p>
                  </a:txBody>
                  <a:tcPr marL="68580" marR="68580" marT="0" marB="0"/>
                </a:tc>
              </a:tr>
              <a:tr h="644851">
                <a:tc>
                  <a:txBody>
                    <a:bodyPr/>
                    <a:lstStyle/>
                    <a:p>
                      <a:pPr algn="ctr"/>
                      <a:r>
                        <a:rPr lang="en-US" dirty="0" smtClean="0"/>
                        <a:t>8</a:t>
                      </a:r>
                      <a:endParaRPr lang="en-US" dirty="0"/>
                    </a:p>
                  </a:txBody>
                  <a:tcPr/>
                </a:tc>
                <a:tc>
                  <a:txBody>
                    <a:bodyPr/>
                    <a:lstStyle/>
                    <a:p>
                      <a:pPr marL="0" marR="0" algn="l" defTabSz="914400" rtl="0" eaLnBrk="1" latinLnBrk="0" hangingPunct="1">
                        <a:lnSpc>
                          <a:spcPct val="115000"/>
                        </a:lnSpc>
                        <a:spcBef>
                          <a:spcPts val="0"/>
                        </a:spcBef>
                        <a:spcAft>
                          <a:spcPts val="0"/>
                        </a:spcAft>
                      </a:pPr>
                      <a:r>
                        <a:rPr lang="en-US" sz="1800" kern="1200" dirty="0" smtClean="0">
                          <a:solidFill>
                            <a:schemeClr val="dk1"/>
                          </a:solidFill>
                          <a:latin typeface="+mn-lt"/>
                          <a:ea typeface="+mn-ea"/>
                          <a:cs typeface="+mn-cs"/>
                        </a:rPr>
                        <a:t>Disaster mock drills must occur frequently</a:t>
                      </a:r>
                    </a:p>
                  </a:txBody>
                  <a:tcPr marL="68580" marR="68580" marT="0" marB="0"/>
                </a:tc>
                <a:tc>
                  <a:txBody>
                    <a:bodyPr/>
                    <a:lstStyle/>
                    <a:p>
                      <a:pPr marL="0" marR="0" algn="ctr" defTabSz="914400" rtl="0" eaLnBrk="1" latinLnBrk="0" hangingPunct="1">
                        <a:lnSpc>
                          <a:spcPct val="115000"/>
                        </a:lnSpc>
                        <a:spcBef>
                          <a:spcPts val="0"/>
                        </a:spcBef>
                        <a:spcAft>
                          <a:spcPts val="0"/>
                        </a:spcAft>
                      </a:pPr>
                      <a:r>
                        <a:rPr lang="en-US" sz="1800" kern="1200" dirty="0" smtClean="0">
                          <a:solidFill>
                            <a:schemeClr val="dk1"/>
                          </a:solidFill>
                          <a:latin typeface="+mn-lt"/>
                          <a:ea typeface="+mn-ea"/>
                          <a:cs typeface="+mn-cs"/>
                        </a:rPr>
                        <a:t>97%</a:t>
                      </a:r>
                    </a:p>
                  </a:txBody>
                  <a:tcPr marL="68580" marR="68580" marT="0" marB="0"/>
                </a:tc>
                <a:tc>
                  <a:txBody>
                    <a:bodyPr/>
                    <a:lstStyle/>
                    <a:p>
                      <a:pPr marL="0" marR="0" algn="ctr" defTabSz="914400" rtl="0" eaLnBrk="1" latinLnBrk="0" hangingPunct="1">
                        <a:lnSpc>
                          <a:spcPct val="115000"/>
                        </a:lnSpc>
                        <a:spcBef>
                          <a:spcPts val="0"/>
                        </a:spcBef>
                        <a:spcAft>
                          <a:spcPts val="0"/>
                        </a:spcAft>
                      </a:pPr>
                      <a:r>
                        <a:rPr lang="en-US" sz="1800" kern="1200" dirty="0" smtClean="0">
                          <a:solidFill>
                            <a:schemeClr val="dk1"/>
                          </a:solidFill>
                          <a:latin typeface="+mn-lt"/>
                          <a:ea typeface="+mn-ea"/>
                          <a:cs typeface="+mn-cs"/>
                        </a:rPr>
                        <a:t>3%</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Training at the time of Joining</a:t>
            </a:r>
            <a:endParaRPr lang="en-US"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39624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32769" name="Rectangle 1"/>
          <p:cNvSpPr>
            <a:spLocks noChangeArrowheads="1"/>
          </p:cNvSpPr>
          <p:nvPr/>
        </p:nvSpPr>
        <p:spPr bwMode="auto">
          <a:xfrm>
            <a:off x="4495800" y="2362200"/>
            <a:ext cx="46482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75% respondents did not get the training for disaster at the time of joining.</a:t>
            </a:r>
            <a:endParaRPr kumimoji="0" lang="en-US" sz="3200" b="0" i="0" u="none" strike="noStrike" cap="none" normalizeH="0" baseline="0" dirty="0" smtClean="0">
              <a:ln>
                <a:noFill/>
              </a:ln>
              <a:solidFill>
                <a:schemeClr val="tx1"/>
              </a:solidFill>
              <a:effectLst/>
              <a:latin typeface="Arial" pitchFamily="34" charset="0"/>
            </a:endParaRPr>
          </a:p>
        </p:txBody>
      </p:sp>
      <p:sp>
        <p:nvSpPr>
          <p:cNvPr id="6" name="Rectangle 5"/>
          <p:cNvSpPr/>
          <p:nvPr/>
        </p:nvSpPr>
        <p:spPr>
          <a:xfrm>
            <a:off x="4572000" y="4038600"/>
            <a:ext cx="4572000" cy="1015663"/>
          </a:xfrm>
          <a:prstGeom prst="rect">
            <a:avLst/>
          </a:prstGeom>
        </p:spPr>
        <p:txBody>
          <a:bodyPr>
            <a:spAutoFit/>
          </a:bodyPr>
          <a:lstStyle/>
          <a:p>
            <a:pPr algn="just"/>
            <a:r>
              <a:rPr lang="en-US" sz="2000" dirty="0">
                <a:latin typeface="Times New Roman" pitchFamily="18" charset="0"/>
                <a:cs typeface="Times New Roman" pitchFamily="18" charset="0"/>
              </a:rPr>
              <a:t>50% respondents replied that mock drills are not conducted in the hospital or they are not aware if it is being done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Regular Training</a:t>
            </a:r>
            <a:endParaRPr lang="en-US"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48768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34817" name="Rectangle 1"/>
          <p:cNvSpPr>
            <a:spLocks noChangeArrowheads="1"/>
          </p:cNvSpPr>
          <p:nvPr/>
        </p:nvSpPr>
        <p:spPr bwMode="auto">
          <a:xfrm>
            <a:off x="5562600" y="1752600"/>
            <a:ext cx="32766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Only 43% respondents said that there is ongoing training program for disaster preparedness</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34818" name="Rectangle 2"/>
          <p:cNvSpPr>
            <a:spLocks noChangeArrowheads="1"/>
          </p:cNvSpPr>
          <p:nvPr/>
        </p:nvSpPr>
        <p:spPr bwMode="auto">
          <a:xfrm>
            <a:off x="5562600" y="3429000"/>
            <a:ext cx="31242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50% respondents replied that they are not aware of the frequency of training and 33% replied that it is done yearly.</a:t>
            </a: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Manual Update</a:t>
            </a:r>
            <a:endParaRPr lang="en-US"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76400"/>
          <a:ext cx="4953000" cy="4449763"/>
        </p:xfrm>
        <a:graphic>
          <a:graphicData uri="http://schemas.openxmlformats.org/drawingml/2006/chart">
            <c:chart xmlns:c="http://schemas.openxmlformats.org/drawingml/2006/chart" xmlns:r="http://schemas.openxmlformats.org/officeDocument/2006/relationships" r:id="rId2"/>
          </a:graphicData>
        </a:graphic>
      </p:graphicFrame>
      <p:sp>
        <p:nvSpPr>
          <p:cNvPr id="35841" name="Rectangle 1"/>
          <p:cNvSpPr>
            <a:spLocks noChangeArrowheads="1"/>
          </p:cNvSpPr>
          <p:nvPr/>
        </p:nvSpPr>
        <p:spPr bwMode="auto">
          <a:xfrm>
            <a:off x="5486400" y="2286000"/>
            <a:ext cx="3429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80% of the respondents are not aware if manual is updated.</a:t>
            </a:r>
            <a:endParaRPr kumimoji="0" lang="en-US" sz="3200" b="0" i="0" u="none" strike="noStrike" cap="none" normalizeH="0" baseline="0" dirty="0" smtClean="0">
              <a:ln>
                <a:noFill/>
              </a:ln>
              <a:solidFill>
                <a:schemeClr val="tx1"/>
              </a:solidFill>
              <a:effectLst/>
              <a:latin typeface="Arial" pitchFamily="34" charset="0"/>
            </a:endParaRPr>
          </a:p>
        </p:txBody>
      </p:sp>
      <p:sp>
        <p:nvSpPr>
          <p:cNvPr id="35842" name="Rectangle 2"/>
          <p:cNvSpPr>
            <a:spLocks noChangeArrowheads="1"/>
          </p:cNvSpPr>
          <p:nvPr/>
        </p:nvSpPr>
        <p:spPr bwMode="auto">
          <a:xfrm>
            <a:off x="5562600" y="3733800"/>
            <a:ext cx="33528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42% respondents stated that manual is updated half yearly and 26% are not aware about this practice</a:t>
            </a: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Workload Management </a:t>
            </a:r>
            <a:endParaRPr lang="en-US"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54102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36865" name="Rectangle 1"/>
          <p:cNvSpPr>
            <a:spLocks noChangeArrowheads="1"/>
          </p:cNvSpPr>
          <p:nvPr/>
        </p:nvSpPr>
        <p:spPr bwMode="auto">
          <a:xfrm>
            <a:off x="6019800" y="2590800"/>
            <a:ext cx="28956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Only 7% respondents exactly knew that what they need to do to manage workload during disasters.</a:t>
            </a: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08038"/>
          </a:xfrm>
        </p:spPr>
        <p:txBody>
          <a:bodyPr/>
          <a:lstStyle/>
          <a:p>
            <a:r>
              <a:rPr lang="en-US" b="1" dirty="0">
                <a:latin typeface="Times New Roman" pitchFamily="18" charset="0"/>
                <a:cs typeface="Times New Roman" pitchFamily="18" charset="0"/>
              </a:rPr>
              <a:t>O</a:t>
            </a:r>
            <a:r>
              <a:rPr lang="en-US" b="1" dirty="0" smtClean="0">
                <a:latin typeface="Times New Roman" pitchFamily="18" charset="0"/>
                <a:cs typeface="Times New Roman" pitchFamily="18" charset="0"/>
              </a:rPr>
              <a:t>bservations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791200"/>
          </a:xfrm>
        </p:spPr>
        <p:txBody>
          <a:bodyPr>
            <a:noAutofit/>
          </a:bodyPr>
          <a:lstStyle/>
          <a:p>
            <a:pPr lvl="0" algn="just"/>
            <a:r>
              <a:rPr lang="en-US" sz="2800" dirty="0">
                <a:latin typeface="Times New Roman" pitchFamily="18" charset="0"/>
                <a:cs typeface="Times New Roman" pitchFamily="18" charset="0"/>
              </a:rPr>
              <a:t>Fire exit / exit signs are not written in Hindi as well as in English at every exit.</a:t>
            </a:r>
          </a:p>
          <a:p>
            <a:pPr lvl="0" algn="just"/>
            <a:r>
              <a:rPr lang="en-US" sz="2800" dirty="0">
                <a:latin typeface="Times New Roman" pitchFamily="18" charset="0"/>
                <a:cs typeface="Times New Roman" pitchFamily="18" charset="0"/>
              </a:rPr>
              <a:t>There are no fire exit signs in between the corridor.</a:t>
            </a:r>
          </a:p>
          <a:p>
            <a:pPr lvl="0" algn="just"/>
            <a:r>
              <a:rPr lang="en-US" sz="2800" dirty="0" smtClean="0">
                <a:latin typeface="Times New Roman" pitchFamily="18" charset="0"/>
                <a:cs typeface="Times New Roman" pitchFamily="18" charset="0"/>
              </a:rPr>
              <a:t>Stair </a:t>
            </a:r>
            <a:r>
              <a:rPr lang="en-US" sz="2800" dirty="0">
                <a:latin typeface="Times New Roman" pitchFamily="18" charset="0"/>
                <a:cs typeface="Times New Roman" pitchFamily="18" charset="0"/>
              </a:rPr>
              <a:t>turns are filled up with racks and small cupboards that can cause obstruction while evacuation during any disaster situation.</a:t>
            </a:r>
          </a:p>
          <a:p>
            <a:pPr algn="just"/>
            <a:r>
              <a:rPr lang="en-US" sz="2800" dirty="0">
                <a:latin typeface="Times New Roman" pitchFamily="18" charset="0"/>
                <a:cs typeface="Times New Roman" pitchFamily="18" charset="0"/>
              </a:rPr>
              <a:t>No fire alarm system at 4</a:t>
            </a:r>
            <a:r>
              <a:rPr lang="en-US" sz="2800" baseline="30000" dirty="0">
                <a:latin typeface="Times New Roman" pitchFamily="18" charset="0"/>
                <a:cs typeface="Times New Roman" pitchFamily="18" charset="0"/>
              </a:rPr>
              <a:t>th</a:t>
            </a:r>
            <a:r>
              <a:rPr lang="en-US" sz="2800" dirty="0">
                <a:latin typeface="Times New Roman" pitchFamily="18" charset="0"/>
                <a:cs typeface="Times New Roman" pitchFamily="18" charset="0"/>
              </a:rPr>
              <a:t> and 5</a:t>
            </a:r>
            <a:r>
              <a:rPr lang="en-US" sz="2800" baseline="30000" dirty="0">
                <a:latin typeface="Times New Roman" pitchFamily="18" charset="0"/>
                <a:cs typeface="Times New Roman" pitchFamily="18" charset="0"/>
              </a:rPr>
              <a:t>th</a:t>
            </a:r>
            <a:r>
              <a:rPr lang="en-US" sz="2800" dirty="0">
                <a:latin typeface="Times New Roman" pitchFamily="18" charset="0"/>
                <a:cs typeface="Times New Roman" pitchFamily="18" charset="0"/>
              </a:rPr>
              <a:t> floor and in addition to this 5</a:t>
            </a:r>
            <a:r>
              <a:rPr lang="en-US" sz="2800" baseline="30000" dirty="0">
                <a:latin typeface="Times New Roman" pitchFamily="18" charset="0"/>
                <a:cs typeface="Times New Roman" pitchFamily="18" charset="0"/>
              </a:rPr>
              <a:t>th</a:t>
            </a:r>
            <a:r>
              <a:rPr lang="en-US" sz="2800" dirty="0">
                <a:latin typeface="Times New Roman" pitchFamily="18" charset="0"/>
                <a:cs typeface="Times New Roman" pitchFamily="18" charset="0"/>
              </a:rPr>
              <a:t> floor has MRD which contains important documents</a:t>
            </a:r>
          </a:p>
          <a:p>
            <a:pPr lvl="0" algn="just"/>
            <a:r>
              <a:rPr lang="en-US" sz="2800" dirty="0">
                <a:latin typeface="Times New Roman" pitchFamily="18" charset="0"/>
                <a:cs typeface="Times New Roman" pitchFamily="18" charset="0"/>
              </a:rPr>
              <a:t>No sprinkler system in the hospital other than the basement, only smoke and fire detectors are present</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334000"/>
          </a:xfrm>
        </p:spPr>
        <p:txBody>
          <a:bodyPr>
            <a:normAutofit fontScale="92500" lnSpcReduction="10000"/>
          </a:bodyPr>
          <a:lstStyle/>
          <a:p>
            <a:pPr lvl="0" algn="just"/>
            <a:r>
              <a:rPr lang="en-US" sz="3400" dirty="0" smtClean="0">
                <a:latin typeface="Times New Roman" pitchFamily="18" charset="0"/>
                <a:cs typeface="Times New Roman" pitchFamily="18" charset="0"/>
              </a:rPr>
              <a:t>Smoke detectors are non functional as are not attached to control panel.</a:t>
            </a:r>
          </a:p>
          <a:p>
            <a:pPr algn="just"/>
            <a:r>
              <a:rPr lang="en-US" sz="3400" dirty="0" smtClean="0">
                <a:latin typeface="Times New Roman" pitchFamily="18" charset="0"/>
                <a:cs typeface="Times New Roman" pitchFamily="18" charset="0"/>
              </a:rPr>
              <a:t>Side space for movement of fire extinguisher van is very limited around the hospital.</a:t>
            </a:r>
          </a:p>
          <a:p>
            <a:pPr lvl="0" algn="just"/>
            <a:r>
              <a:rPr lang="en-US" sz="3400" dirty="0" smtClean="0">
                <a:latin typeface="Times New Roman" pitchFamily="18" charset="0"/>
                <a:cs typeface="Times New Roman" pitchFamily="18" charset="0"/>
              </a:rPr>
              <a:t>Public address system is poorly audible at all areas of the hospital.</a:t>
            </a:r>
          </a:p>
          <a:p>
            <a:pPr algn="just"/>
            <a:r>
              <a:rPr lang="en-US" sz="3400" dirty="0" smtClean="0">
                <a:latin typeface="Times New Roman" pitchFamily="18" charset="0"/>
                <a:cs typeface="Times New Roman" pitchFamily="18" charset="0"/>
              </a:rPr>
              <a:t>There is no scheduled training program for staff of the hospital regarding disaster preparedness. According to disaster manual, extensive training would be conducted and mock drills would be conducted half yearly which is not done in real.</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5486400"/>
          </a:xfrm>
        </p:spPr>
        <p:txBody>
          <a:bodyPr/>
          <a:lstStyle/>
          <a:p>
            <a:pPr algn="just"/>
            <a:r>
              <a:rPr lang="en-US" dirty="0" smtClean="0">
                <a:latin typeface="Times New Roman" pitchFamily="18" charset="0"/>
                <a:cs typeface="Times New Roman" pitchFamily="18" charset="0"/>
              </a:rPr>
              <a:t>Basement sprinkler system is also not functional due to non - functional water tanks.</a:t>
            </a:r>
          </a:p>
          <a:p>
            <a:pPr lvl="0" algn="just"/>
            <a:r>
              <a:rPr lang="en-US" dirty="0" smtClean="0">
                <a:latin typeface="Times New Roman" pitchFamily="18" charset="0"/>
                <a:cs typeface="Times New Roman" pitchFamily="18" charset="0"/>
              </a:rPr>
              <a:t>There is no schedule for mock drills of disaster.</a:t>
            </a:r>
          </a:p>
          <a:p>
            <a:pPr lvl="0" algn="just"/>
            <a:r>
              <a:rPr lang="en-US" dirty="0" smtClean="0">
                <a:latin typeface="Times New Roman" pitchFamily="18" charset="0"/>
                <a:cs typeface="Times New Roman" pitchFamily="18" charset="0"/>
              </a:rPr>
              <a:t>No active reporting system for various training and mock drills.</a:t>
            </a:r>
          </a:p>
          <a:p>
            <a:pPr algn="just"/>
            <a:r>
              <a:rPr lang="en-US" dirty="0" smtClean="0">
                <a:latin typeface="Times New Roman" pitchFamily="18" charset="0"/>
                <a:cs typeface="Times New Roman" pitchFamily="18" charset="0"/>
              </a:rPr>
              <a:t>There is no review meeting for disaster preparedness.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1066800"/>
            <a:ext cx="8229600" cy="5059363"/>
          </a:xfrm>
        </p:spPr>
        <p:txBody>
          <a:bodyPr/>
          <a:lstStyle/>
          <a:p>
            <a:pPr algn="just"/>
            <a:r>
              <a:rPr lang="en-US" dirty="0">
                <a:latin typeface="Times New Roman" pitchFamily="18" charset="0"/>
                <a:cs typeface="Times New Roman" pitchFamily="18" charset="0"/>
              </a:rPr>
              <a:t>Hospitals &amp; emergency staff are the first persons to manage the consequences of any disaster; evaluation of their preparedness </a:t>
            </a:r>
            <a:r>
              <a:rPr lang="en-US" dirty="0" smtClean="0">
                <a:latin typeface="Times New Roman" pitchFamily="18" charset="0"/>
                <a:cs typeface="Times New Roman" pitchFamily="18" charset="0"/>
              </a:rPr>
              <a:t>in terms of their knowledge, attitude and practice is </a:t>
            </a:r>
            <a:r>
              <a:rPr lang="en-US" dirty="0">
                <a:latin typeface="Times New Roman" pitchFamily="18" charset="0"/>
                <a:cs typeface="Times New Roman" pitchFamily="18" charset="0"/>
              </a:rPr>
              <a:t>very important for any </a:t>
            </a:r>
            <a:r>
              <a:rPr lang="en-US" dirty="0" smtClean="0">
                <a:latin typeface="Times New Roman" pitchFamily="18" charset="0"/>
                <a:cs typeface="Times New Roman" pitchFamily="18" charset="0"/>
              </a:rPr>
              <a:t>hospital.</a:t>
            </a:r>
          </a:p>
          <a:p>
            <a:pPr algn="just">
              <a:buNone/>
            </a:pP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67000"/>
            <a:ext cx="8229600" cy="1143000"/>
          </a:xfrm>
        </p:spPr>
        <p:txBody>
          <a:bodyPr>
            <a:normAutofit/>
          </a:bodyPr>
          <a:lstStyle/>
          <a:p>
            <a:r>
              <a:rPr lang="en-US" sz="5400" b="1" dirty="0" smtClean="0">
                <a:latin typeface="Times New Roman" pitchFamily="18" charset="0"/>
                <a:cs typeface="Times New Roman" pitchFamily="18" charset="0"/>
              </a:rPr>
              <a:t>RECOMMENDATIONS</a:t>
            </a:r>
            <a:endParaRPr lang="en-US" sz="5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Autofit/>
          </a:bodyPr>
          <a:lstStyle/>
          <a:p>
            <a:pPr lvl="0" algn="just"/>
            <a:r>
              <a:rPr lang="en-US" sz="2800" dirty="0" smtClean="0">
                <a:latin typeface="Times New Roman" pitchFamily="18" charset="0"/>
                <a:cs typeface="Times New Roman" pitchFamily="18" charset="0"/>
              </a:rPr>
              <a:t>A </a:t>
            </a:r>
            <a:r>
              <a:rPr lang="en-US" sz="2800" dirty="0">
                <a:latin typeface="Times New Roman" pitchFamily="18" charset="0"/>
                <a:cs typeface="Times New Roman" pitchFamily="18" charset="0"/>
              </a:rPr>
              <a:t>thorough risk assessment should be done, as organization hasn’t delineated any risk assessment. It helps the organization to find out to which disaster they are more prone to.</a:t>
            </a:r>
          </a:p>
          <a:p>
            <a:pPr lvl="0" algn="just"/>
            <a:r>
              <a:rPr lang="en-US" sz="2800" dirty="0">
                <a:latin typeface="Times New Roman" pitchFamily="18" charset="0"/>
                <a:cs typeface="Times New Roman" pitchFamily="18" charset="0"/>
              </a:rPr>
              <a:t>Senior management should allocate a separate budget for disaster preparedness so that training and drills could be carried out smoothly and regularly.</a:t>
            </a:r>
          </a:p>
          <a:p>
            <a:pPr lvl="0" algn="just"/>
            <a:r>
              <a:rPr lang="en-US" sz="2800" dirty="0">
                <a:latin typeface="Times New Roman" pitchFamily="18" charset="0"/>
                <a:cs typeface="Times New Roman" pitchFamily="18" charset="0"/>
              </a:rPr>
              <a:t>Involvement of the local community, training the volunteers from the patient’s attendants, so that the trust towards the organization increases and they also feel secure about the organization</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334000"/>
          </a:xfrm>
        </p:spPr>
        <p:txBody>
          <a:bodyPr>
            <a:normAutofit fontScale="92500" lnSpcReduction="20000"/>
          </a:bodyPr>
          <a:lstStyle/>
          <a:p>
            <a:pPr algn="just"/>
            <a:r>
              <a:rPr lang="en-US" dirty="0" smtClean="0">
                <a:latin typeface="Times New Roman" pitchFamily="18" charset="0"/>
                <a:cs typeface="Times New Roman" pitchFamily="18" charset="0"/>
              </a:rPr>
              <a:t>Identify </a:t>
            </a:r>
            <a:r>
              <a:rPr lang="en-US" smtClean="0">
                <a:latin typeface="Times New Roman" pitchFamily="18" charset="0"/>
                <a:cs typeface="Times New Roman" pitchFamily="18" charset="0"/>
              </a:rPr>
              <a:t>Disaster Coordinators </a:t>
            </a:r>
            <a:r>
              <a:rPr lang="en-US" b="1" smtClean="0">
                <a:latin typeface="Times New Roman" pitchFamily="18" charset="0"/>
                <a:cs typeface="Times New Roman" pitchFamily="18" charset="0"/>
              </a:rPr>
              <a:t>/ </a:t>
            </a:r>
            <a:r>
              <a:rPr lang="en-US" smtClean="0">
                <a:latin typeface="Times New Roman" pitchFamily="18" charset="0"/>
                <a:cs typeface="Times New Roman" pitchFamily="18" charset="0"/>
              </a:rPr>
              <a:t>Quality </a:t>
            </a:r>
            <a:r>
              <a:rPr lang="en-US" dirty="0" smtClean="0">
                <a:latin typeface="Times New Roman" pitchFamily="18" charset="0"/>
                <a:cs typeface="Times New Roman" pitchFamily="18" charset="0"/>
              </a:rPr>
              <a:t>Coordinators in every department and make them responsible for carrying out monthly training for disaster preparedness.</a:t>
            </a:r>
          </a:p>
          <a:p>
            <a:pPr lvl="0" algn="just"/>
            <a:r>
              <a:rPr lang="en-US" dirty="0" smtClean="0">
                <a:latin typeface="Times New Roman" pitchFamily="18" charset="0"/>
                <a:cs typeface="Times New Roman" pitchFamily="18" charset="0"/>
              </a:rPr>
              <a:t>Quarterly surprise quizzes to be organized for disaster preparedness and small gifts could be awarded to motivate the participation of the Hospital staff.</a:t>
            </a:r>
          </a:p>
          <a:p>
            <a:pPr lvl="0" algn="just"/>
            <a:r>
              <a:rPr lang="en-US" dirty="0">
                <a:latin typeface="Times New Roman" pitchFamily="18" charset="0"/>
                <a:cs typeface="Times New Roman" pitchFamily="18" charset="0"/>
              </a:rPr>
              <a:t>Job cards to be made for different jobs and kept safely and to be activated at the time of disaster.</a:t>
            </a:r>
          </a:p>
          <a:p>
            <a:pPr lvl="0" algn="just"/>
            <a:r>
              <a:rPr lang="en-US" dirty="0">
                <a:latin typeface="Times New Roman" pitchFamily="18" charset="0"/>
                <a:cs typeface="Times New Roman" pitchFamily="18" charset="0"/>
              </a:rPr>
              <a:t>Copies of Disaster Management Manual should be available with all HOD’s who should guide their staff periodically.</a:t>
            </a:r>
          </a:p>
          <a:p>
            <a:pPr lvl="0"/>
            <a:endParaRPr lang="en-US" dirty="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fontScale="85000" lnSpcReduction="20000"/>
          </a:bodyPr>
          <a:lstStyle/>
          <a:p>
            <a:pPr lvl="0" algn="just"/>
            <a:r>
              <a:rPr lang="en-US" sz="4000" dirty="0" smtClean="0">
                <a:latin typeface="Times New Roman" pitchFamily="18" charset="0"/>
                <a:cs typeface="Times New Roman" pitchFamily="18" charset="0"/>
              </a:rPr>
              <a:t>Disaster plans should be readily available and disaster committee should ensure that all staff member know from where to acquire the disaster plans.</a:t>
            </a:r>
          </a:p>
          <a:p>
            <a:pPr lvl="0" algn="just"/>
            <a:r>
              <a:rPr lang="en-US" sz="4000" dirty="0" smtClean="0">
                <a:latin typeface="Times New Roman" pitchFamily="18" charset="0"/>
                <a:cs typeface="Times New Roman" pitchFamily="18" charset="0"/>
              </a:rPr>
              <a:t>List of addresses and important contact numbers must be updated regularly and to be displayed at Disaster Control Room.</a:t>
            </a:r>
          </a:p>
          <a:p>
            <a:pPr lvl="0" algn="just"/>
            <a:r>
              <a:rPr lang="en-US" sz="4000" dirty="0" smtClean="0">
                <a:latin typeface="Times New Roman" pitchFamily="18" charset="0"/>
                <a:cs typeface="Times New Roman" pitchFamily="18" charset="0"/>
              </a:rPr>
              <a:t>Drills should be done quarterly for code yellow and monthly for code red and code blue. Drills should also include mock communication procedures.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686800" cy="5257800"/>
          </a:xfrm>
        </p:spPr>
        <p:txBody>
          <a:bodyPr>
            <a:normAutofit/>
          </a:bodyPr>
          <a:lstStyle/>
          <a:p>
            <a:pPr lvl="0" algn="just"/>
            <a:r>
              <a:rPr lang="en-US" dirty="0" smtClean="0">
                <a:latin typeface="Times New Roman" pitchFamily="18" charset="0"/>
                <a:cs typeface="Times New Roman" pitchFamily="18" charset="0"/>
              </a:rPr>
              <a:t>Evacuation plans should be exhibited on all floors, especially near the staircases.</a:t>
            </a:r>
          </a:p>
          <a:p>
            <a:pPr algn="just"/>
            <a:r>
              <a:rPr lang="en-US" dirty="0" smtClean="0">
                <a:latin typeface="Times New Roman" pitchFamily="18" charset="0"/>
                <a:cs typeface="Times New Roman" pitchFamily="18" charset="0"/>
              </a:rPr>
              <a:t>Various fire fighting measures like smoke detectors, wet risers, water tanks etc should not be compromised at any cost. Management gave excuse of construction work for non-functioning of fire fighting measures. </a:t>
            </a:r>
          </a:p>
          <a:p>
            <a:pPr algn="just"/>
            <a:r>
              <a:rPr lang="en-US" dirty="0" smtClean="0">
                <a:latin typeface="Times New Roman" pitchFamily="18" charset="0"/>
                <a:cs typeface="Times New Roman" pitchFamily="18" charset="0"/>
              </a:rPr>
              <a:t>Annual safety and security audits to be done by Quality team.</a:t>
            </a:r>
          </a:p>
          <a:p>
            <a:pPr>
              <a:buNone/>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0"/>
            <a:ext cx="8229600" cy="2971800"/>
          </a:xfrm>
        </p:spPr>
        <p:txBody>
          <a:bodyPr>
            <a:noAutofit/>
          </a:bodyPr>
          <a:lstStyle/>
          <a:p>
            <a:pPr algn="ctr"/>
            <a:r>
              <a:rPr lang="en-US" sz="11500" b="1" dirty="0" smtClean="0">
                <a:latin typeface="Times New Roman" pitchFamily="18" charset="0"/>
                <a:cs typeface="Times New Roman" pitchFamily="18" charset="0"/>
              </a:rPr>
              <a:t>THANK YOU</a:t>
            </a:r>
            <a:endParaRPr lang="en-US" sz="115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870">
                                          <p:stCondLst>
                                            <p:cond delay="0"/>
                                          </p:stCondLst>
                                        </p:cTn>
                                        <p:tgtEl>
                                          <p:spTgt spid="2"/>
                                        </p:tgtEl>
                                      </p:cBhvr>
                                    </p:animEffect>
                                    <p:anim calcmode="lin" valueType="num">
                                      <p:cBhvr>
                                        <p:cTn id="8" dur="2733"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996"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996" tmFilter="0, 0; 0.125,0.2665; 0.25,0.4; 0.375,0.465; 0.5,0.5;  0.625,0.535; 0.75,0.6; 0.875,0.7335; 1,1">
                                          <p:stCondLst>
                                            <p:cond delay="996"/>
                                          </p:stCondLst>
                                        </p:cTn>
                                        <p:tgtEl>
                                          <p:spTgt spid="2"/>
                                        </p:tgtEl>
                                        <p:attrNameLst>
                                          <p:attrName>ppt_y</p:attrName>
                                        </p:attrNameLst>
                                      </p:cBhvr>
                                      <p:tavLst>
                                        <p:tav tm="0" fmla="#ppt_y-sin(pi*$)/9">
                                          <p:val>
                                            <p:fltVal val="0"/>
                                          </p:val>
                                        </p:tav>
                                        <p:tav tm="100000">
                                          <p:val>
                                            <p:fltVal val="1"/>
                                          </p:val>
                                        </p:tav>
                                      </p:tavLst>
                                    </p:anim>
                                    <p:anim calcmode="lin" valueType="num">
                                      <p:cBhvr>
                                        <p:cTn id="11" dur="498" tmFilter="0, 0; 0.125,0.2665; 0.25,0.4; 0.375,0.465; 0.5,0.5;  0.625,0.535; 0.75,0.6; 0.875,0.7335; 1,1">
                                          <p:stCondLst>
                                            <p:cond delay="1986"/>
                                          </p:stCondLst>
                                        </p:cTn>
                                        <p:tgtEl>
                                          <p:spTgt spid="2"/>
                                        </p:tgtEl>
                                        <p:attrNameLst>
                                          <p:attrName>ppt_y</p:attrName>
                                        </p:attrNameLst>
                                      </p:cBhvr>
                                      <p:tavLst>
                                        <p:tav tm="0" fmla="#ppt_y-sin(pi*$)/27">
                                          <p:val>
                                            <p:fltVal val="0"/>
                                          </p:val>
                                        </p:tav>
                                        <p:tav tm="100000">
                                          <p:val>
                                            <p:fltVal val="1"/>
                                          </p:val>
                                        </p:tav>
                                      </p:tavLst>
                                    </p:anim>
                                    <p:anim calcmode="lin" valueType="num">
                                      <p:cBhvr>
                                        <p:cTn id="12" dur="246" tmFilter="0, 0; 0.125,0.2665; 0.25,0.4; 0.375,0.465; 0.5,0.5;  0.625,0.535; 0.75,0.6; 0.875,0.7335; 1,1">
                                          <p:stCondLst>
                                            <p:cond delay="2484"/>
                                          </p:stCondLst>
                                        </p:cTn>
                                        <p:tgtEl>
                                          <p:spTgt spid="2"/>
                                        </p:tgtEl>
                                        <p:attrNameLst>
                                          <p:attrName>ppt_y</p:attrName>
                                        </p:attrNameLst>
                                      </p:cBhvr>
                                      <p:tavLst>
                                        <p:tav tm="0" fmla="#ppt_y-sin(pi*$)/81">
                                          <p:val>
                                            <p:fltVal val="0"/>
                                          </p:val>
                                        </p:tav>
                                        <p:tav tm="100000">
                                          <p:val>
                                            <p:fltVal val="1"/>
                                          </p:val>
                                        </p:tav>
                                      </p:tavLst>
                                    </p:anim>
                                    <p:animScale>
                                      <p:cBhvr>
                                        <p:cTn id="13" dur="39">
                                          <p:stCondLst>
                                            <p:cond delay="975"/>
                                          </p:stCondLst>
                                        </p:cTn>
                                        <p:tgtEl>
                                          <p:spTgt spid="2"/>
                                        </p:tgtEl>
                                      </p:cBhvr>
                                      <p:to x="100000" y="60000"/>
                                    </p:animScale>
                                    <p:animScale>
                                      <p:cBhvr>
                                        <p:cTn id="14" dur="249" decel="50000">
                                          <p:stCondLst>
                                            <p:cond delay="1014"/>
                                          </p:stCondLst>
                                        </p:cTn>
                                        <p:tgtEl>
                                          <p:spTgt spid="2"/>
                                        </p:tgtEl>
                                      </p:cBhvr>
                                      <p:to x="100000" y="100000"/>
                                    </p:animScale>
                                    <p:animScale>
                                      <p:cBhvr>
                                        <p:cTn id="15" dur="39">
                                          <p:stCondLst>
                                            <p:cond delay="1968"/>
                                          </p:stCondLst>
                                        </p:cTn>
                                        <p:tgtEl>
                                          <p:spTgt spid="2"/>
                                        </p:tgtEl>
                                      </p:cBhvr>
                                      <p:to x="100000" y="80000"/>
                                    </p:animScale>
                                    <p:animScale>
                                      <p:cBhvr>
                                        <p:cTn id="16" dur="249" decel="50000">
                                          <p:stCondLst>
                                            <p:cond delay="2007"/>
                                          </p:stCondLst>
                                        </p:cTn>
                                        <p:tgtEl>
                                          <p:spTgt spid="2"/>
                                        </p:tgtEl>
                                      </p:cBhvr>
                                      <p:to x="100000" y="100000"/>
                                    </p:animScale>
                                    <p:animScale>
                                      <p:cBhvr>
                                        <p:cTn id="17" dur="39">
                                          <p:stCondLst>
                                            <p:cond delay="2463"/>
                                          </p:stCondLst>
                                        </p:cTn>
                                        <p:tgtEl>
                                          <p:spTgt spid="2"/>
                                        </p:tgtEl>
                                      </p:cBhvr>
                                      <p:to x="100000" y="90000"/>
                                    </p:animScale>
                                    <p:animScale>
                                      <p:cBhvr>
                                        <p:cTn id="18" dur="249" decel="50000">
                                          <p:stCondLst>
                                            <p:cond delay="2502"/>
                                          </p:stCondLst>
                                        </p:cTn>
                                        <p:tgtEl>
                                          <p:spTgt spid="2"/>
                                        </p:tgtEl>
                                      </p:cBhvr>
                                      <p:to x="100000" y="100000"/>
                                    </p:animScale>
                                    <p:animScale>
                                      <p:cBhvr>
                                        <p:cTn id="19" dur="39">
                                          <p:stCondLst>
                                            <p:cond delay="2712"/>
                                          </p:stCondLst>
                                        </p:cTn>
                                        <p:tgtEl>
                                          <p:spTgt spid="2"/>
                                        </p:tgtEl>
                                      </p:cBhvr>
                                      <p:to x="100000" y="95000"/>
                                    </p:animScale>
                                    <p:animScale>
                                      <p:cBhvr>
                                        <p:cTn id="20" dur="249" decel="50000">
                                          <p:stCondLst>
                                            <p:cond delay="2751"/>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AIM OF THE STUDY</a:t>
            </a:r>
          </a:p>
        </p:txBody>
      </p:sp>
      <p:sp>
        <p:nvSpPr>
          <p:cNvPr id="3" name="Content Placeholder 2"/>
          <p:cNvSpPr>
            <a:spLocks noGrp="1"/>
          </p:cNvSpPr>
          <p:nvPr>
            <p:ph idx="1"/>
          </p:nvPr>
        </p:nvSpPr>
        <p:spPr>
          <a:xfrm>
            <a:off x="304800" y="2590801"/>
            <a:ext cx="8686800" cy="2133600"/>
          </a:xfrm>
        </p:spPr>
        <p:txBody>
          <a:bodyPr>
            <a:normAutofit/>
          </a:bodyPr>
          <a:lstStyle/>
          <a:p>
            <a:pPr>
              <a:buNone/>
            </a:pPr>
            <a:r>
              <a:rPr lang="en-US" sz="3000" dirty="0" smtClean="0">
                <a:latin typeface="Times New Roman" pitchFamily="18" charset="0"/>
                <a:cs typeface="Times New Roman" pitchFamily="18" charset="0"/>
              </a:rPr>
              <a:t>To determine the Knowledge, Attitudes and Practices of healthcare workers at the Rockland Hospital regarding disaster </a:t>
            </a:r>
            <a:r>
              <a:rPr lang="en-US" sz="3000" dirty="0" smtClean="0">
                <a:latin typeface="Times New Roman" pitchFamily="18" charset="0"/>
                <a:cs typeface="Times New Roman" pitchFamily="18" charset="0"/>
              </a:rPr>
              <a:t>preparedness.</a:t>
            </a:r>
            <a:endParaRPr lang="en-US" sz="3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Objectives of the Study</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lgn="just"/>
            <a:r>
              <a:rPr lang="en-US" dirty="0">
                <a:latin typeface="Times New Roman" pitchFamily="18" charset="0"/>
                <a:cs typeface="Times New Roman" pitchFamily="18" charset="0"/>
              </a:rPr>
              <a:t>To understand the policy for response to both internal and external disaster situations that may affect hospital staff, patients, visitors and the community.</a:t>
            </a:r>
          </a:p>
          <a:p>
            <a:pPr lvl="0" algn="just"/>
            <a:r>
              <a:rPr lang="en-US" dirty="0">
                <a:latin typeface="Times New Roman" pitchFamily="18" charset="0"/>
                <a:cs typeface="Times New Roman" pitchFamily="18" charset="0"/>
              </a:rPr>
              <a:t>To identify responsibilities of individuals and departments in the event of a disaster situation.</a:t>
            </a:r>
          </a:p>
          <a:p>
            <a:pPr lvl="0" algn="just"/>
            <a:r>
              <a:rPr lang="en-US" dirty="0">
                <a:latin typeface="Times New Roman" pitchFamily="18" charset="0"/>
                <a:cs typeface="Times New Roman" pitchFamily="18" charset="0"/>
              </a:rPr>
              <a:t>To determine the level of knowledge of health workers towards disaster preparedness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1143000"/>
            <a:ext cx="8229600" cy="4983163"/>
          </a:xfrm>
        </p:spPr>
        <p:txBody>
          <a:bodyPr/>
          <a:lstStyle/>
          <a:p>
            <a:pPr lvl="0" algn="just"/>
            <a:r>
              <a:rPr lang="en-US" dirty="0">
                <a:latin typeface="Times New Roman" pitchFamily="18" charset="0"/>
                <a:cs typeface="Times New Roman" pitchFamily="18" charset="0"/>
              </a:rPr>
              <a:t>To determine the attitudes of staff towards disaster management plans and drills.</a:t>
            </a:r>
          </a:p>
          <a:p>
            <a:pPr lvl="0" algn="just"/>
            <a:r>
              <a:rPr lang="en-US" dirty="0">
                <a:latin typeface="Times New Roman" pitchFamily="18" charset="0"/>
                <a:cs typeface="Times New Roman" pitchFamily="18" charset="0"/>
              </a:rPr>
              <a:t>To determine the current practices of health care workers with regards to disaster preparedness</a:t>
            </a:r>
          </a:p>
          <a:p>
            <a:pPr lvl="0" algn="just"/>
            <a:r>
              <a:rPr lang="en-US" dirty="0">
                <a:latin typeface="Times New Roman" pitchFamily="18" charset="0"/>
                <a:cs typeface="Times New Roman" pitchFamily="18" charset="0"/>
              </a:rPr>
              <a:t>To suggest recommendations for the same</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Methodology</a:t>
            </a:r>
            <a:endParaRPr lang="en-US"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304800" y="1554162"/>
          <a:ext cx="8686800" cy="4770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1143000"/>
          <a:ext cx="86868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1219200"/>
          <a:ext cx="86868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195</TotalTime>
  <Words>1611</Words>
  <Application>Microsoft Office PowerPoint</Application>
  <PresentationFormat>On-screen Show (4:3)</PresentationFormat>
  <Paragraphs>135</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Trek</vt:lpstr>
      <vt:lpstr>Knowledge, Attitude and Practices of Healthcare Workers Regarding Disaster Preparedness at Rockland Hospital</vt:lpstr>
      <vt:lpstr>RATIONALE of the Study</vt:lpstr>
      <vt:lpstr>Slide 3</vt:lpstr>
      <vt:lpstr>AIM OF THE STUDY</vt:lpstr>
      <vt:lpstr>Objectives of the Study</vt:lpstr>
      <vt:lpstr>Slide 6</vt:lpstr>
      <vt:lpstr>Methodology</vt:lpstr>
      <vt:lpstr>Slide 8</vt:lpstr>
      <vt:lpstr>Slide 9</vt:lpstr>
      <vt:lpstr>Findings</vt:lpstr>
      <vt:lpstr>Definition of Disaster</vt:lpstr>
      <vt:lpstr>Disaster Manual</vt:lpstr>
      <vt:lpstr>Location of Disaster Manual</vt:lpstr>
      <vt:lpstr>Number of Codes</vt:lpstr>
      <vt:lpstr>Types of Fire Extinguisher</vt:lpstr>
      <vt:lpstr>Slide 16</vt:lpstr>
      <vt:lpstr>Incident Command Nucleus</vt:lpstr>
      <vt:lpstr>Triaging</vt:lpstr>
      <vt:lpstr>Slide 19</vt:lpstr>
      <vt:lpstr>Mock Drills</vt:lpstr>
      <vt:lpstr>Information to the Media</vt:lpstr>
      <vt:lpstr>Attitude towards Disaster Preparedness</vt:lpstr>
      <vt:lpstr>Training at the time of Joining</vt:lpstr>
      <vt:lpstr>Regular Training</vt:lpstr>
      <vt:lpstr>Manual Update</vt:lpstr>
      <vt:lpstr>Workload Management </vt:lpstr>
      <vt:lpstr>Observations</vt:lpstr>
      <vt:lpstr>Slide 28</vt:lpstr>
      <vt:lpstr>Slide 29</vt:lpstr>
      <vt:lpstr>RECOMMENDATIONS</vt:lpstr>
      <vt:lpstr>Slide 31</vt:lpstr>
      <vt:lpstr>Slide 32</vt:lpstr>
      <vt:lpstr>Slide 33</vt:lpstr>
      <vt:lpstr>Slide 34</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Attitude and Practices of Healthcare Workers Regarding Disaster Preparedness at Rockland Hospital</dc:title>
  <dc:creator>Geetanjali</dc:creator>
  <cp:lastModifiedBy>Geetanjali</cp:lastModifiedBy>
  <cp:revision>25</cp:revision>
  <dcterms:created xsi:type="dcterms:W3CDTF">2012-04-30T07:00:49Z</dcterms:created>
  <dcterms:modified xsi:type="dcterms:W3CDTF">2012-05-16T09:13:04Z</dcterms:modified>
</cp:coreProperties>
</file>