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6" r:id="rId4"/>
    <p:sldId id="277" r:id="rId5"/>
    <p:sldId id="258" r:id="rId6"/>
    <p:sldId id="257" r:id="rId7"/>
    <p:sldId id="278" r:id="rId8"/>
    <p:sldId id="279" r:id="rId9"/>
    <p:sldId id="280" r:id="rId10"/>
    <p:sldId id="259" r:id="rId11"/>
    <p:sldId id="260" r:id="rId12"/>
    <p:sldId id="281" r:id="rId13"/>
    <p:sldId id="262" r:id="rId14"/>
    <p:sldId id="263" r:id="rId15"/>
    <p:sldId id="264" r:id="rId16"/>
    <p:sldId id="265" r:id="rId17"/>
    <p:sldId id="266" r:id="rId18"/>
    <p:sldId id="261" r:id="rId19"/>
    <p:sldId id="267" r:id="rId20"/>
    <p:sldId id="268" r:id="rId21"/>
    <p:sldId id="269" r:id="rId22"/>
    <p:sldId id="270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My%20Documents\Dissertation\REPORT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/>
            </a:pPr>
            <a:r>
              <a:rPr lang="en-US"/>
              <a:t>No. of Health Settings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SOUTH</c:v>
                </c:pt>
              </c:strCache>
            </c:strRef>
          </c:tx>
          <c:cat>
            <c:multiLvlStrRef>
              <c:f>Sheet1!$D$3:$F$4</c:f>
              <c:multiLvlStrCache>
                <c:ptCount val="3"/>
                <c:lvl>
                  <c:pt idx="0">
                    <c:v>PRIMARY</c:v>
                  </c:pt>
                  <c:pt idx="1">
                    <c:v>SECONDARY</c:v>
                  </c:pt>
                  <c:pt idx="2">
                    <c:v>TERTIARY</c:v>
                  </c:pt>
                </c:lvl>
                <c:lvl>
                  <c:pt idx="0">
                    <c:v>TYPE OF HEALTH SETTINGS</c:v>
                  </c:pt>
                </c:lvl>
              </c:multiLvlStrCache>
            </c:multiLvlStrRef>
          </c:cat>
          <c:val>
            <c:numRef>
              <c:f>Sheet1!$D$5:$F$5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SOUTH-WEST</c:v>
                </c:pt>
              </c:strCache>
            </c:strRef>
          </c:tx>
          <c:cat>
            <c:multiLvlStrRef>
              <c:f>Sheet1!$D$3:$F$4</c:f>
              <c:multiLvlStrCache>
                <c:ptCount val="3"/>
                <c:lvl>
                  <c:pt idx="0">
                    <c:v>PRIMARY</c:v>
                  </c:pt>
                  <c:pt idx="1">
                    <c:v>SECONDARY</c:v>
                  </c:pt>
                  <c:pt idx="2">
                    <c:v>TERTIARY</c:v>
                  </c:pt>
                </c:lvl>
                <c:lvl>
                  <c:pt idx="0">
                    <c:v>TYPE OF HEALTH SETTINGS</c:v>
                  </c:pt>
                </c:lvl>
              </c:multiLvlStrCache>
            </c:multiLvlStrRef>
          </c:cat>
          <c:val>
            <c:numRef>
              <c:f>Sheet1!$D$6:$F$6</c:f>
              <c:numCache>
                <c:formatCode>General</c:formatCode>
                <c:ptCount val="3"/>
                <c:pt idx="0">
                  <c:v>3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Sheet1!$C$7</c:f>
              <c:strCache>
                <c:ptCount val="1"/>
                <c:pt idx="0">
                  <c:v>WEST</c:v>
                </c:pt>
              </c:strCache>
            </c:strRef>
          </c:tx>
          <c:cat>
            <c:multiLvlStrRef>
              <c:f>Sheet1!$D$3:$F$4</c:f>
              <c:multiLvlStrCache>
                <c:ptCount val="3"/>
                <c:lvl>
                  <c:pt idx="0">
                    <c:v>PRIMARY</c:v>
                  </c:pt>
                  <c:pt idx="1">
                    <c:v>SECONDARY</c:v>
                  </c:pt>
                  <c:pt idx="2">
                    <c:v>TERTIARY</c:v>
                  </c:pt>
                </c:lvl>
                <c:lvl>
                  <c:pt idx="0">
                    <c:v>TYPE OF HEALTH SETTINGS</c:v>
                  </c:pt>
                </c:lvl>
              </c:multiLvlStrCache>
            </c:multiLvlStrRef>
          </c:cat>
          <c:val>
            <c:numRef>
              <c:f>Sheet1!$D$7:$F$7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overlap val="-25"/>
        <c:axId val="73678848"/>
        <c:axId val="73682304"/>
      </c:barChart>
      <c:catAx>
        <c:axId val="73678848"/>
        <c:scaling>
          <c:orientation val="minMax"/>
        </c:scaling>
        <c:axPos val="b"/>
        <c:majorTickMark val="none"/>
        <c:tickLblPos val="nextTo"/>
        <c:crossAx val="73682304"/>
        <c:crosses val="autoZero"/>
        <c:auto val="1"/>
        <c:lblAlgn val="ctr"/>
        <c:lblOffset val="100"/>
      </c:catAx>
      <c:valAx>
        <c:axId val="73682304"/>
        <c:scaling>
          <c:orientation val="minMax"/>
        </c:scaling>
        <c:delete val="1"/>
        <c:axPos val="l"/>
        <c:numFmt formatCode="General" sourceLinked="1"/>
        <c:tickLblPos val="none"/>
        <c:crossAx val="7367884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%</a:t>
            </a:r>
            <a:r>
              <a:rPr lang="en-US" sz="1600" baseline="0" dirty="0"/>
              <a:t> of YES for different health facilities</a:t>
            </a:r>
            <a:endParaRPr lang="en-US" sz="1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Sheet2!$E$3:$E$4</c:f>
              <c:strCache>
                <c:ptCount val="1"/>
                <c:pt idx="0">
                  <c:v>Primary YES</c:v>
                </c:pt>
              </c:strCache>
            </c:strRef>
          </c:tx>
          <c:cat>
            <c:strRef>
              <c:f>Sheet2!$D$5:$D$14</c:f>
              <c:strCache>
                <c:ptCount val="10"/>
                <c:pt idx="0">
                  <c:v>DM Plan</c:v>
                </c:pt>
                <c:pt idx="1">
                  <c:v>ICS</c:v>
                </c:pt>
                <c:pt idx="2">
                  <c:v>Hospital Administration</c:v>
                </c:pt>
                <c:pt idx="3">
                  <c:v>Public Relation</c:v>
                </c:pt>
                <c:pt idx="4">
                  <c:v>Nursing Administration</c:v>
                </c:pt>
                <c:pt idx="5">
                  <c:v>Infection Control</c:v>
                </c:pt>
                <c:pt idx="6">
                  <c:v>Security</c:v>
                </c:pt>
                <c:pt idx="7">
                  <c:v>Pharmaceuticals</c:v>
                </c:pt>
                <c:pt idx="8">
                  <c:v>Action Cards</c:v>
                </c:pt>
                <c:pt idx="9">
                  <c:v>Landline Phones</c:v>
                </c:pt>
              </c:strCache>
            </c:strRef>
          </c:cat>
          <c:val>
            <c:numRef>
              <c:f>Sheet2!$E$5:$E$14</c:f>
              <c:numCache>
                <c:formatCode>0%</c:formatCode>
                <c:ptCount val="10"/>
                <c:pt idx="0">
                  <c:v>0.11</c:v>
                </c:pt>
                <c:pt idx="1">
                  <c:v>0.33000000000000357</c:v>
                </c:pt>
                <c:pt idx="2">
                  <c:v>0.11</c:v>
                </c:pt>
                <c:pt idx="3">
                  <c:v>0.33000000000000357</c:v>
                </c:pt>
                <c:pt idx="4">
                  <c:v>0.22</c:v>
                </c:pt>
                <c:pt idx="5">
                  <c:v>0.11</c:v>
                </c:pt>
                <c:pt idx="6">
                  <c:v>0.33000000000000357</c:v>
                </c:pt>
                <c:pt idx="7">
                  <c:v>0.44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Sheet2!$F$3:$F$4</c:f>
              <c:strCache>
                <c:ptCount val="1"/>
                <c:pt idx="0">
                  <c:v>Secondary YES</c:v>
                </c:pt>
              </c:strCache>
            </c:strRef>
          </c:tx>
          <c:cat>
            <c:strRef>
              <c:f>Sheet2!$D$5:$D$14</c:f>
              <c:strCache>
                <c:ptCount val="10"/>
                <c:pt idx="0">
                  <c:v>DM Plan</c:v>
                </c:pt>
                <c:pt idx="1">
                  <c:v>ICS</c:v>
                </c:pt>
                <c:pt idx="2">
                  <c:v>Hospital Administration</c:v>
                </c:pt>
                <c:pt idx="3">
                  <c:v>Public Relation</c:v>
                </c:pt>
                <c:pt idx="4">
                  <c:v>Nursing Administration</c:v>
                </c:pt>
                <c:pt idx="5">
                  <c:v>Infection Control</c:v>
                </c:pt>
                <c:pt idx="6">
                  <c:v>Security</c:v>
                </c:pt>
                <c:pt idx="7">
                  <c:v>Pharmaceuticals</c:v>
                </c:pt>
                <c:pt idx="8">
                  <c:v>Action Cards</c:v>
                </c:pt>
                <c:pt idx="9">
                  <c:v>Landline Phones</c:v>
                </c:pt>
              </c:strCache>
            </c:strRef>
          </c:cat>
          <c:val>
            <c:numRef>
              <c:f>Sheet2!$F$5:$F$14</c:f>
              <c:numCache>
                <c:formatCode>0%</c:formatCode>
                <c:ptCount val="1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Sheet2!$G$3:$G$4</c:f>
              <c:strCache>
                <c:ptCount val="1"/>
                <c:pt idx="0">
                  <c:v>Tertiary YES</c:v>
                </c:pt>
              </c:strCache>
            </c:strRef>
          </c:tx>
          <c:cat>
            <c:strRef>
              <c:f>Sheet2!$D$5:$D$14</c:f>
              <c:strCache>
                <c:ptCount val="10"/>
                <c:pt idx="0">
                  <c:v>DM Plan</c:v>
                </c:pt>
                <c:pt idx="1">
                  <c:v>ICS</c:v>
                </c:pt>
                <c:pt idx="2">
                  <c:v>Hospital Administration</c:v>
                </c:pt>
                <c:pt idx="3">
                  <c:v>Public Relation</c:v>
                </c:pt>
                <c:pt idx="4">
                  <c:v>Nursing Administration</c:v>
                </c:pt>
                <c:pt idx="5">
                  <c:v>Infection Control</c:v>
                </c:pt>
                <c:pt idx="6">
                  <c:v>Security</c:v>
                </c:pt>
                <c:pt idx="7">
                  <c:v>Pharmaceuticals</c:v>
                </c:pt>
                <c:pt idx="8">
                  <c:v>Action Cards</c:v>
                </c:pt>
                <c:pt idx="9">
                  <c:v>Landline Phones</c:v>
                </c:pt>
              </c:strCache>
            </c:strRef>
          </c:cat>
          <c:val>
            <c:numRef>
              <c:f>Sheet2!$G$5:$G$14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0.6700000000000077</c:v>
                </c:pt>
              </c:numCache>
            </c:numRef>
          </c:val>
        </c:ser>
        <c:dLbls>
          <c:showVal val="1"/>
        </c:dLbls>
        <c:overlap val="-25"/>
        <c:axId val="79751040"/>
        <c:axId val="79752576"/>
      </c:barChart>
      <c:catAx>
        <c:axId val="79751040"/>
        <c:scaling>
          <c:orientation val="minMax"/>
        </c:scaling>
        <c:axPos val="b"/>
        <c:majorTickMark val="none"/>
        <c:tickLblPos val="nextTo"/>
        <c:crossAx val="79752576"/>
        <c:crosses val="autoZero"/>
        <c:auto val="1"/>
        <c:lblAlgn val="ctr"/>
        <c:lblOffset val="100"/>
      </c:catAx>
      <c:valAx>
        <c:axId val="79752576"/>
        <c:scaling>
          <c:orientation val="minMax"/>
        </c:scaling>
        <c:delete val="1"/>
        <c:axPos val="l"/>
        <c:numFmt formatCode="0%" sourceLinked="1"/>
        <c:tickLblPos val="none"/>
        <c:crossAx val="7975104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9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/>
              <a:t>% of YES for different health facilities</a:t>
            </a:r>
            <a:endParaRPr lang="en-US" sz="1600" b="1" i="0" baseline="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Sheet2!$E$15</c:f>
              <c:strCache>
                <c:ptCount val="1"/>
                <c:pt idx="0">
                  <c:v>Primary</c:v>
                </c:pt>
              </c:strCache>
            </c:strRef>
          </c:tx>
          <c:cat>
            <c:strRef>
              <c:f>Sheet2!$D$16:$D$22</c:f>
              <c:strCache>
                <c:ptCount val="7"/>
                <c:pt idx="0">
                  <c:v>Wireless Phones</c:v>
                </c:pt>
                <c:pt idx="1">
                  <c:v>Mock Drills</c:v>
                </c:pt>
                <c:pt idx="2">
                  <c:v>Disaster Store</c:v>
                </c:pt>
                <c:pt idx="3">
                  <c:v>Disaster Records</c:v>
                </c:pt>
                <c:pt idx="4">
                  <c:v>Ambulance Within Hospital</c:v>
                </c:pt>
                <c:pt idx="5">
                  <c:v>Ambulance Outside Hospital</c:v>
                </c:pt>
                <c:pt idx="6">
                  <c:v>Signages</c:v>
                </c:pt>
              </c:strCache>
            </c:strRef>
          </c:cat>
          <c:val>
            <c:numRef>
              <c:f>Sheet2!$E$16:$E$22</c:f>
              <c:numCache>
                <c:formatCode>0%</c:formatCode>
                <c:ptCount val="7"/>
                <c:pt idx="0">
                  <c:v>0</c:v>
                </c:pt>
                <c:pt idx="1">
                  <c:v>0.11</c:v>
                </c:pt>
                <c:pt idx="2">
                  <c:v>0.11</c:v>
                </c:pt>
                <c:pt idx="3">
                  <c:v>0.22</c:v>
                </c:pt>
                <c:pt idx="4">
                  <c:v>0.11</c:v>
                </c:pt>
                <c:pt idx="5">
                  <c:v>0.89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Sheet2!$F$15</c:f>
              <c:strCache>
                <c:ptCount val="1"/>
                <c:pt idx="0">
                  <c:v>Secondary</c:v>
                </c:pt>
              </c:strCache>
            </c:strRef>
          </c:tx>
          <c:cat>
            <c:strRef>
              <c:f>Sheet2!$D$16:$D$22</c:f>
              <c:strCache>
                <c:ptCount val="7"/>
                <c:pt idx="0">
                  <c:v>Wireless Phones</c:v>
                </c:pt>
                <c:pt idx="1">
                  <c:v>Mock Drills</c:v>
                </c:pt>
                <c:pt idx="2">
                  <c:v>Disaster Store</c:v>
                </c:pt>
                <c:pt idx="3">
                  <c:v>Disaster Records</c:v>
                </c:pt>
                <c:pt idx="4">
                  <c:v>Ambulance Within Hospital</c:v>
                </c:pt>
                <c:pt idx="5">
                  <c:v>Ambulance Outside Hospital</c:v>
                </c:pt>
                <c:pt idx="6">
                  <c:v>Signages</c:v>
                </c:pt>
              </c:strCache>
            </c:strRef>
          </c:cat>
          <c:val>
            <c:numRef>
              <c:f>Sheet2!$F$16:$F$22</c:f>
              <c:numCache>
                <c:formatCode>0%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0.5</c:v>
                </c:pt>
                <c:pt idx="3">
                  <c:v>0.5</c:v>
                </c:pt>
                <c:pt idx="4">
                  <c:v>1</c:v>
                </c:pt>
                <c:pt idx="5">
                  <c:v>0.5</c:v>
                </c:pt>
                <c:pt idx="6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Sheet2!$G$15</c:f>
              <c:strCache>
                <c:ptCount val="1"/>
                <c:pt idx="0">
                  <c:v>Tertiary</c:v>
                </c:pt>
              </c:strCache>
            </c:strRef>
          </c:tx>
          <c:cat>
            <c:strRef>
              <c:f>Sheet2!$D$16:$D$22</c:f>
              <c:strCache>
                <c:ptCount val="7"/>
                <c:pt idx="0">
                  <c:v>Wireless Phones</c:v>
                </c:pt>
                <c:pt idx="1">
                  <c:v>Mock Drills</c:v>
                </c:pt>
                <c:pt idx="2">
                  <c:v>Disaster Store</c:v>
                </c:pt>
                <c:pt idx="3">
                  <c:v>Disaster Records</c:v>
                </c:pt>
                <c:pt idx="4">
                  <c:v>Ambulance Within Hospital</c:v>
                </c:pt>
                <c:pt idx="5">
                  <c:v>Ambulance Outside Hospital</c:v>
                </c:pt>
                <c:pt idx="6">
                  <c:v>Signages</c:v>
                </c:pt>
              </c:strCache>
            </c:strRef>
          </c:cat>
          <c:val>
            <c:numRef>
              <c:f>Sheet2!$G$16:$G$22</c:f>
              <c:numCache>
                <c:formatCode>0%</c:formatCode>
                <c:ptCount val="7"/>
                <c:pt idx="0">
                  <c:v>0.67000000000000071</c:v>
                </c:pt>
                <c:pt idx="1">
                  <c:v>0.67000000000000071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0.67000000000000071</c:v>
                </c:pt>
              </c:numCache>
            </c:numRef>
          </c:val>
        </c:ser>
        <c:dLbls>
          <c:showVal val="1"/>
        </c:dLbls>
        <c:overlap val="-25"/>
        <c:axId val="67671552"/>
        <c:axId val="67673088"/>
      </c:barChart>
      <c:catAx>
        <c:axId val="67671552"/>
        <c:scaling>
          <c:orientation val="minMax"/>
        </c:scaling>
        <c:axPos val="b"/>
        <c:majorTickMark val="none"/>
        <c:tickLblPos val="nextTo"/>
        <c:crossAx val="67673088"/>
        <c:crosses val="autoZero"/>
        <c:auto val="1"/>
        <c:lblAlgn val="ctr"/>
        <c:lblOffset val="100"/>
      </c:catAx>
      <c:valAx>
        <c:axId val="67673088"/>
        <c:scaling>
          <c:orientation val="minMax"/>
        </c:scaling>
        <c:delete val="1"/>
        <c:axPos val="l"/>
        <c:numFmt formatCode="0%" sourceLinked="1"/>
        <c:tickLblPos val="none"/>
        <c:crossAx val="67671552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B0B3D-4DAB-4938-AA1B-5EAF1ECE384D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26638-3EC4-4463-B16E-D618ED5B1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6638-3EC4-4463-B16E-D618ED5B14C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E6AA-125D-4D51-A6C0-D6895B8D1C2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7D5F4-A8F7-4A64-B316-4005A7F1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smtClean="0"/>
              <a:t>Preparedness of Healthcare Facilities for Disasters in three districts of Delhi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1722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Dr. </a:t>
            </a:r>
            <a:r>
              <a:rPr lang="en-US" sz="3600" b="1" dirty="0" err="1" smtClean="0">
                <a:solidFill>
                  <a:schemeClr val="tx1"/>
                </a:solidFill>
              </a:rPr>
              <a:t>Shilpa</a:t>
            </a:r>
            <a:r>
              <a:rPr lang="en-US" sz="3600" b="1" dirty="0" smtClean="0">
                <a:solidFill>
                  <a:schemeClr val="tx1"/>
                </a:solidFill>
              </a:rPr>
              <a:t> Jain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iihmr.org/images/IIHMR-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867400"/>
            <a:ext cx="1428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delhi.gov.in/wps/wcm/connect/c1f4fa004e96c5b29bfa9bb6d621e583/1/ddma-adver.gif?MOD=AJPERES&amp;lmod=18985430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463642" cy="3560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General Objective</a:t>
            </a:r>
            <a:r>
              <a:rPr lang="en-US" dirty="0"/>
              <a:t>- To d</a:t>
            </a:r>
            <a:r>
              <a:rPr lang="en-US" dirty="0" smtClean="0"/>
              <a:t>etermine </a:t>
            </a:r>
            <a:r>
              <a:rPr lang="en-US" dirty="0"/>
              <a:t>the level of preparedness of Public &amp; Private Health Facilities for disasters in </a:t>
            </a:r>
            <a:r>
              <a:rPr lang="en-US" dirty="0" smtClean="0"/>
              <a:t>Delhi</a:t>
            </a:r>
          </a:p>
          <a:p>
            <a:endParaRPr lang="en-US" dirty="0"/>
          </a:p>
          <a:p>
            <a:r>
              <a:rPr lang="en-US" b="1" dirty="0"/>
              <a:t>Specific Objectives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To determine the level of preparedness of Public Health Facilities (PUHC, </a:t>
            </a:r>
            <a:r>
              <a:rPr lang="en-US" dirty="0" smtClean="0"/>
              <a:t>CHC, </a:t>
            </a:r>
            <a:r>
              <a:rPr lang="en-US" dirty="0"/>
              <a:t>Government Dispensaries) for Disasters in three districts of Delhi.</a:t>
            </a:r>
          </a:p>
          <a:p>
            <a:pPr lvl="1"/>
            <a:r>
              <a:rPr lang="en-US" dirty="0"/>
              <a:t>To determine the level of preparedness of Private Hospitals for disasters in three districts of Delhi.</a:t>
            </a:r>
          </a:p>
          <a:p>
            <a:pPr lvl="1"/>
            <a:r>
              <a:rPr lang="en-US" dirty="0"/>
              <a:t>To suggest for bridging out various gaps found while conducting this study</a:t>
            </a:r>
          </a:p>
          <a:p>
            <a:endParaRPr lang="en-US" dirty="0"/>
          </a:p>
        </p:txBody>
      </p:sp>
      <p:pic>
        <p:nvPicPr>
          <p:cNvPr id="4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Research Design- Survey</a:t>
            </a:r>
          </a:p>
          <a:p>
            <a:r>
              <a:rPr lang="en-US" dirty="0" smtClean="0"/>
              <a:t>Sample Design- Non-Random Convenience Sampling</a:t>
            </a:r>
          </a:p>
          <a:p>
            <a:r>
              <a:rPr lang="en-US" dirty="0" smtClean="0"/>
              <a:t>Sample Size- 14 Healthcare Facilities in 3 districts (South/South West/West) of Delhi</a:t>
            </a:r>
          </a:p>
          <a:p>
            <a:pPr lvl="3"/>
            <a:r>
              <a:rPr lang="en-US" dirty="0" smtClean="0"/>
              <a:t>9 PHC/DGD</a:t>
            </a:r>
          </a:p>
          <a:p>
            <a:pPr lvl="3"/>
            <a:r>
              <a:rPr lang="en-US" dirty="0" smtClean="0"/>
              <a:t>2 CHC</a:t>
            </a:r>
          </a:p>
          <a:p>
            <a:pPr lvl="3"/>
            <a:r>
              <a:rPr lang="en-US" dirty="0" smtClean="0"/>
              <a:t>3 </a:t>
            </a:r>
            <a:r>
              <a:rPr lang="en-US" dirty="0" err="1" smtClean="0"/>
              <a:t>Pvt</a:t>
            </a:r>
            <a:r>
              <a:rPr lang="en-US" dirty="0" smtClean="0"/>
              <a:t> Hospitals</a:t>
            </a:r>
          </a:p>
          <a:p>
            <a:r>
              <a:rPr lang="en-US" dirty="0" smtClean="0"/>
              <a:t>Target Population- senior hospital managers, CMOs, staff nurses, MO I/C of DM.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8382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6019800"/>
          </a:xfrm>
        </p:spPr>
        <p:txBody>
          <a:bodyPr/>
          <a:lstStyle/>
          <a:p>
            <a:r>
              <a:rPr lang="en-US" dirty="0" smtClean="0"/>
              <a:t>Tools- Self administered Questionnaire named “Preparedness of Health Facilities for Disasters” developed on the basis of guidelines named “Guidelines For Hospital Emergency Preparedness Planning”.</a:t>
            </a:r>
          </a:p>
          <a:p>
            <a:r>
              <a:rPr lang="en-US" dirty="0" smtClean="0"/>
              <a:t>Both closed/open ended questions.</a:t>
            </a:r>
          </a:p>
          <a:p>
            <a:r>
              <a:rPr lang="en-US" dirty="0" smtClean="0"/>
              <a:t>Other Means- Direct observation/ Email/ Interview with Key respondents</a:t>
            </a:r>
          </a:p>
          <a:p>
            <a:r>
              <a:rPr lang="en-US" dirty="0" smtClean="0"/>
              <a:t>Analysis- MS Excel, SPSS </a:t>
            </a:r>
            <a:endParaRPr lang="en-US" dirty="0"/>
          </a:p>
        </p:txBody>
      </p:sp>
      <p:pic>
        <p:nvPicPr>
          <p:cNvPr id="4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Assumptions</a:t>
            </a:r>
          </a:p>
          <a:p>
            <a:r>
              <a:rPr lang="en-US" dirty="0" smtClean="0"/>
              <a:t>Data Management</a:t>
            </a:r>
          </a:p>
          <a:p>
            <a:r>
              <a:rPr lang="en-US" dirty="0" smtClean="0"/>
              <a:t>Staff Training</a:t>
            </a:r>
          </a:p>
          <a:p>
            <a:r>
              <a:rPr lang="en-US" dirty="0" smtClean="0"/>
              <a:t>Human/Resources</a:t>
            </a:r>
          </a:p>
          <a:p>
            <a:r>
              <a:rPr lang="en-US" dirty="0" smtClean="0"/>
              <a:t>Command and Coordination</a:t>
            </a:r>
          </a:p>
          <a:p>
            <a:r>
              <a:rPr lang="en-US" dirty="0" smtClean="0"/>
              <a:t>Communication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229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3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3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Capacity Building</a:t>
            </a:r>
          </a:p>
          <a:p>
            <a:r>
              <a:rPr lang="en-US" dirty="0" smtClean="0"/>
              <a:t>Standard Operating Procedures</a:t>
            </a:r>
          </a:p>
          <a:p>
            <a:r>
              <a:rPr lang="en-US" dirty="0" smtClean="0"/>
              <a:t>Budget Allocation</a:t>
            </a:r>
          </a:p>
          <a:p>
            <a:r>
              <a:rPr lang="en-US" dirty="0" smtClean="0"/>
              <a:t>Strong Incident Command System</a:t>
            </a:r>
          </a:p>
          <a:p>
            <a:r>
              <a:rPr lang="en-US" dirty="0" smtClean="0"/>
              <a:t>Management of Database</a:t>
            </a:r>
          </a:p>
          <a:p>
            <a:r>
              <a:rPr lang="en-US" dirty="0" smtClean="0"/>
              <a:t>Twinning/City Pairing</a:t>
            </a:r>
          </a:p>
          <a:p>
            <a:r>
              <a:rPr lang="en-US" dirty="0" smtClean="0"/>
              <a:t>Management of Human/Resources</a:t>
            </a:r>
          </a:p>
          <a:p>
            <a:r>
              <a:rPr lang="en-US" dirty="0" smtClean="0"/>
              <a:t>Media</a:t>
            </a:r>
            <a:endParaRPr lang="en-US" dirty="0"/>
          </a:p>
        </p:txBody>
      </p:sp>
      <p:pic>
        <p:nvPicPr>
          <p:cNvPr id="4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Limited </a:t>
            </a:r>
            <a:r>
              <a:rPr lang="en-US" dirty="0"/>
              <a:t>time </a:t>
            </a:r>
            <a:r>
              <a:rPr lang="en-US" dirty="0" smtClean="0"/>
              <a:t>period</a:t>
            </a:r>
            <a:endParaRPr lang="en-US" dirty="0"/>
          </a:p>
          <a:p>
            <a:pPr lvl="0"/>
            <a:r>
              <a:rPr lang="en-US" dirty="0" smtClean="0"/>
              <a:t>Small sample </a:t>
            </a:r>
            <a:r>
              <a:rPr lang="en-US" dirty="0"/>
              <a:t>size </a:t>
            </a:r>
          </a:p>
          <a:p>
            <a:pPr lvl="0"/>
            <a:r>
              <a:rPr lang="en-US" dirty="0" smtClean="0"/>
              <a:t>No </a:t>
            </a:r>
            <a:r>
              <a:rPr lang="en-US" dirty="0"/>
              <a:t>physical verification of the response given by the </a:t>
            </a:r>
            <a:r>
              <a:rPr lang="en-US" dirty="0" smtClean="0"/>
              <a:t>respondents</a:t>
            </a:r>
            <a:endParaRPr lang="en-US" dirty="0"/>
          </a:p>
          <a:p>
            <a:pPr lvl="0"/>
            <a:r>
              <a:rPr lang="en-US" dirty="0" smtClean="0"/>
              <a:t>In-depth </a:t>
            </a:r>
            <a:r>
              <a:rPr lang="en-US" dirty="0"/>
              <a:t>analysis could not be conducted.</a:t>
            </a:r>
          </a:p>
          <a:p>
            <a:endParaRPr lang="en-US" dirty="0"/>
          </a:p>
        </p:txBody>
      </p:sp>
      <p:pic>
        <p:nvPicPr>
          <p:cNvPr id="4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Disaster Management is still an understudied topic in Delhi till date.</a:t>
            </a:r>
            <a:endParaRPr lang="en-US" dirty="0"/>
          </a:p>
        </p:txBody>
      </p:sp>
      <p:pic>
        <p:nvPicPr>
          <p:cNvPr id="4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United Nations Development </a:t>
            </a:r>
            <a:r>
              <a:rPr lang="en-US" b="1" dirty="0" err="1" smtClean="0"/>
              <a:t>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organization advocating for change and connecting countries to knowledge, experience and resources to </a:t>
            </a:r>
            <a:r>
              <a:rPr lang="en-US" b="1" dirty="0" smtClean="0"/>
              <a:t>help people build a better life</a:t>
            </a:r>
          </a:p>
          <a:p>
            <a:r>
              <a:rPr lang="en-US" b="1" dirty="0" smtClean="0"/>
              <a:t>In India, the focus is on:</a:t>
            </a:r>
            <a:endParaRPr lang="en-US" sz="3600" b="1" dirty="0" smtClean="0"/>
          </a:p>
          <a:p>
            <a:pPr lvl="1"/>
            <a:r>
              <a:rPr lang="en-US" dirty="0" smtClean="0"/>
              <a:t>Poverty Reduction</a:t>
            </a:r>
            <a:endParaRPr lang="en-US" sz="2400" dirty="0" smtClean="0"/>
          </a:p>
          <a:p>
            <a:pPr lvl="1"/>
            <a:r>
              <a:rPr lang="en-US" dirty="0" smtClean="0"/>
              <a:t>Democratic Governance</a:t>
            </a:r>
            <a:endParaRPr lang="en-US" sz="2400" dirty="0" smtClean="0"/>
          </a:p>
          <a:p>
            <a:pPr lvl="1"/>
            <a:r>
              <a:rPr lang="en-US" dirty="0" smtClean="0"/>
              <a:t>Crisis Prevention and Recovery</a:t>
            </a:r>
            <a:endParaRPr lang="en-US" sz="2400" dirty="0" smtClean="0"/>
          </a:p>
          <a:p>
            <a:pPr lvl="1"/>
            <a:r>
              <a:rPr lang="en-US" dirty="0" smtClean="0"/>
              <a:t>Environment and Energy</a:t>
            </a:r>
            <a:endParaRPr lang="en-US" sz="2400" dirty="0" smtClean="0"/>
          </a:p>
          <a:p>
            <a:pPr lvl="1"/>
            <a:r>
              <a:rPr lang="en-US" dirty="0" smtClean="0"/>
              <a:t>HIV and Development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7" name="Picture 3" descr="C:\Documents and Settings\Admin\My Documents\und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200400"/>
            <a:ext cx="1319213" cy="284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GOVERNMENT REPORTS</a:t>
            </a:r>
            <a:endParaRPr lang="en-US" dirty="0" smtClean="0"/>
          </a:p>
          <a:p>
            <a:pPr lvl="0"/>
            <a:r>
              <a:rPr lang="en-US" dirty="0" smtClean="0"/>
              <a:t>Report on Disaster Management in India, Ministry of Home Affairs, Government of India, 2011 [1]</a:t>
            </a:r>
          </a:p>
          <a:p>
            <a:pPr lvl="0"/>
            <a:r>
              <a:rPr lang="en-US" dirty="0" smtClean="0"/>
              <a:t>Report on Disaster Management in India, Ministry of Home Affairs, Government of India[2]</a:t>
            </a:r>
          </a:p>
          <a:p>
            <a:pPr lvl="0"/>
            <a:r>
              <a:rPr lang="en-US" dirty="0" smtClean="0"/>
              <a:t>The Disaster Management Act, 2005[4]</a:t>
            </a:r>
          </a:p>
          <a:p>
            <a:pPr lvl="0"/>
            <a:r>
              <a:rPr lang="en-US" dirty="0" smtClean="0"/>
              <a:t>Delhi Disaster Management Draft Plan, Chapter II, National Capital Territory– Delhi, 2010[5]</a:t>
            </a:r>
          </a:p>
          <a:p>
            <a:pPr lvl="0"/>
            <a:r>
              <a:rPr lang="en-US" dirty="0" smtClean="0"/>
              <a:t>Delhi Disaster Management Draft Plan, Chapter-III, Hazard and Risk Assessment, 2010[6]</a:t>
            </a:r>
          </a:p>
          <a:p>
            <a:pPr lvl="0"/>
            <a:r>
              <a:rPr lang="en-US" dirty="0" smtClean="0"/>
              <a:t>Delhi Disaster Management Draft Plan, Chapter–V, Disaster Preparedness and Mitigation Plan, 2010[8]</a:t>
            </a:r>
          </a:p>
          <a:p>
            <a:pPr lvl="0"/>
            <a:r>
              <a:rPr lang="en-US" dirty="0" smtClean="0"/>
              <a:t>Guidelines for Hospital Emergency Preparedness Planning: GOI-UNDP DRM </a:t>
            </a:r>
            <a:r>
              <a:rPr lang="en-US" dirty="0" err="1" smtClean="0"/>
              <a:t>Programme</a:t>
            </a:r>
            <a:r>
              <a:rPr lang="en-US" dirty="0" smtClean="0"/>
              <a:t>, 2002-2008[9]</a:t>
            </a:r>
          </a:p>
          <a:p>
            <a:pPr lvl="0"/>
            <a:r>
              <a:rPr lang="en-US" dirty="0" smtClean="0"/>
              <a:t>Disaster Management Existing Framework and New Initiatives: Ministry of Home Affairs (NDM division)[10]</a:t>
            </a:r>
          </a:p>
          <a:p>
            <a:endParaRPr lang="en-US" dirty="0"/>
          </a:p>
        </p:txBody>
      </p:sp>
      <p:pic>
        <p:nvPicPr>
          <p:cNvPr id="4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 numCol="2">
            <a:normAutofit fontScale="40000" lnSpcReduction="20000"/>
          </a:bodyPr>
          <a:lstStyle/>
          <a:p>
            <a:pPr>
              <a:buNone/>
            </a:pPr>
            <a:r>
              <a:rPr lang="en-US" b="1" dirty="0" smtClean="0"/>
              <a:t>ARTICLE IN A JOURNAL</a:t>
            </a:r>
            <a:endParaRPr lang="en-US" dirty="0" smtClean="0"/>
          </a:p>
          <a:p>
            <a:pPr lvl="0"/>
            <a:r>
              <a:rPr lang="en-US" sz="3400" dirty="0" smtClean="0"/>
              <a:t>Challenge of Hospital Emergency Preparedness: Analysis and Recommendations: </a:t>
            </a:r>
            <a:r>
              <a:rPr lang="en-US" sz="3400" i="1" dirty="0" smtClean="0"/>
              <a:t>Joseph A. </a:t>
            </a:r>
            <a:r>
              <a:rPr lang="en-US" sz="3400" i="1" dirty="0" err="1" smtClean="0"/>
              <a:t>Barbera</a:t>
            </a:r>
            <a:r>
              <a:rPr lang="en-US" sz="3400" i="1" dirty="0" smtClean="0"/>
              <a:t>, Dale J. </a:t>
            </a:r>
            <a:r>
              <a:rPr lang="en-US" sz="3400" i="1" dirty="0" err="1" smtClean="0"/>
              <a:t>Yeatts</a:t>
            </a:r>
            <a:r>
              <a:rPr lang="en-US" sz="3400" i="1" dirty="0" smtClean="0"/>
              <a:t>, Anthony G. Macintyre, 2009[11] </a:t>
            </a:r>
            <a:endParaRPr lang="en-US" sz="3400" dirty="0" smtClean="0"/>
          </a:p>
          <a:p>
            <a:pPr lvl="0"/>
            <a:r>
              <a:rPr lang="en-US" sz="3400" dirty="0" smtClean="0"/>
              <a:t>Are hospitals ready to response to disasters? Challenges, opportunities and strategies of Hospital Emergency Incident Command System (HEICS) : </a:t>
            </a:r>
            <a:r>
              <a:rPr lang="en-US" sz="3400" i="1" dirty="0" smtClean="0"/>
              <a:t>Mohammad </a:t>
            </a:r>
            <a:r>
              <a:rPr lang="en-US" sz="3400" i="1" dirty="0" err="1" smtClean="0"/>
              <a:t>Hossein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Yarmohammadian</a:t>
            </a:r>
            <a:r>
              <a:rPr lang="en-US" sz="3400" i="1" dirty="0" smtClean="0"/>
              <a:t>, </a:t>
            </a:r>
            <a:r>
              <a:rPr lang="en-US" sz="3400" i="1" dirty="0" err="1" smtClean="0"/>
              <a:t>Golrokh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Atighechian</a:t>
            </a:r>
            <a:r>
              <a:rPr lang="en-US" sz="3400" i="1" dirty="0" smtClean="0"/>
              <a:t>, </a:t>
            </a:r>
            <a:r>
              <a:rPr lang="en-US" sz="3400" i="1" dirty="0" err="1" smtClean="0"/>
              <a:t>Lida</a:t>
            </a:r>
            <a:r>
              <a:rPr lang="en-US" sz="3400" i="1" dirty="0" smtClean="0"/>
              <a:t> Shams, </a:t>
            </a:r>
            <a:r>
              <a:rPr lang="en-US" sz="3400" i="1" dirty="0" err="1" smtClean="0"/>
              <a:t>Abbas</a:t>
            </a:r>
            <a:r>
              <a:rPr lang="en-US" sz="3400" i="1" dirty="0" smtClean="0"/>
              <a:t> Haghshenas,2011[12]</a:t>
            </a:r>
            <a:endParaRPr lang="en-US" sz="3400" dirty="0" smtClean="0"/>
          </a:p>
          <a:p>
            <a:pPr lvl="0"/>
            <a:r>
              <a:rPr lang="en-US" sz="3400" dirty="0" smtClean="0"/>
              <a:t>Policy Development in Disaster Preparedness and Management: Lessons Learned from the January 2001 Earthquake in Gujarat, India: </a:t>
            </a:r>
            <a:r>
              <a:rPr lang="en-US" sz="3400" i="1" dirty="0" err="1" smtClean="0"/>
              <a:t>Rannveig</a:t>
            </a:r>
            <a:r>
              <a:rPr lang="en-US" sz="3400" i="1" dirty="0" smtClean="0"/>
              <a:t> Bremer, 2003[13]</a:t>
            </a:r>
            <a:endParaRPr lang="en-US" sz="3400" dirty="0" smtClean="0"/>
          </a:p>
          <a:p>
            <a:pPr lvl="0"/>
            <a:r>
              <a:rPr lang="en-US" sz="3400" dirty="0" err="1" smtClean="0"/>
              <a:t>Prehospital</a:t>
            </a:r>
            <a:r>
              <a:rPr lang="en-US" sz="3400" dirty="0" smtClean="0"/>
              <a:t> Preparedness for Pediatric Mass-Casualty Events: </a:t>
            </a:r>
            <a:r>
              <a:rPr lang="en-US" sz="3400" i="1" dirty="0" smtClean="0"/>
              <a:t>Steve </a:t>
            </a:r>
            <a:r>
              <a:rPr lang="en-US" sz="3400" i="1" dirty="0" err="1" smtClean="0"/>
              <a:t>Shirm</a:t>
            </a:r>
            <a:r>
              <a:rPr lang="en-US" sz="3400" i="1" dirty="0" smtClean="0"/>
              <a:t>, Rebecca </a:t>
            </a:r>
            <a:r>
              <a:rPr lang="en-US" sz="3400" i="1" dirty="0" err="1" smtClean="0"/>
              <a:t>Liggin</a:t>
            </a:r>
            <a:r>
              <a:rPr lang="en-US" sz="3400" i="1" dirty="0" smtClean="0"/>
              <a:t>, Rhonda Dick, James Graham, 2006[14]</a:t>
            </a:r>
            <a:endParaRPr lang="en-US" sz="3400" dirty="0" smtClean="0"/>
          </a:p>
          <a:p>
            <a:pPr lvl="0"/>
            <a:r>
              <a:rPr lang="en-US" sz="3400" dirty="0" smtClean="0"/>
              <a:t>Hospital Preparedness for Emergency Response: United States: </a:t>
            </a:r>
            <a:r>
              <a:rPr lang="en-US" sz="3400" i="1" dirty="0" smtClean="0"/>
              <a:t>Richard W. </a:t>
            </a:r>
            <a:r>
              <a:rPr lang="en-US" sz="3400" i="1" dirty="0" err="1" smtClean="0"/>
              <a:t>Niska</a:t>
            </a:r>
            <a:r>
              <a:rPr lang="en-US" sz="3400" i="1" dirty="0" smtClean="0"/>
              <a:t>, Iris M. Shimizu, 2011[15]</a:t>
            </a:r>
            <a:endParaRPr lang="en-US" sz="3400" dirty="0" smtClean="0"/>
          </a:p>
          <a:p>
            <a:pPr lvl="0"/>
            <a:r>
              <a:rPr lang="en-US" sz="3400" dirty="0" smtClean="0"/>
              <a:t>Hospital Preparedness for Radiation Emergencies and Medical Management of Multiple Combined Radiation Injury Victims: </a:t>
            </a:r>
            <a:r>
              <a:rPr lang="en-US" sz="3400" i="1" dirty="0" err="1" smtClean="0"/>
              <a:t>Hoon</a:t>
            </a:r>
            <a:r>
              <a:rPr lang="en-US" sz="3400" i="1" dirty="0" smtClean="0"/>
              <a:t> Chin Steven Lim,  </a:t>
            </a:r>
            <a:r>
              <a:rPr lang="en-US" sz="3400" i="1" dirty="0" err="1" smtClean="0"/>
              <a:t>Keng</a:t>
            </a:r>
            <a:r>
              <a:rPr lang="en-US" sz="3400" i="1" dirty="0" smtClean="0"/>
              <a:t> Sin Ng, Hock </a:t>
            </a:r>
            <a:r>
              <a:rPr lang="en-US" sz="3400" i="1" dirty="0" err="1" smtClean="0"/>
              <a:t>Heng</a:t>
            </a:r>
            <a:r>
              <a:rPr lang="en-US" sz="3400" i="1" dirty="0" smtClean="0"/>
              <a:t> Tan, </a:t>
            </a:r>
            <a:r>
              <a:rPr lang="en-US" sz="3400" i="1" dirty="0" err="1" smtClean="0"/>
              <a:t>Kok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Wah</a:t>
            </a:r>
            <a:r>
              <a:rPr lang="en-US" sz="3400" i="1" dirty="0" smtClean="0"/>
              <a:t> Gabriel Leong, 2011[16]</a:t>
            </a:r>
            <a:endParaRPr lang="en-US" sz="3400" dirty="0" smtClean="0"/>
          </a:p>
          <a:p>
            <a:pPr lvl="0"/>
            <a:endParaRPr lang="en-US" sz="3400" dirty="0" smtClean="0"/>
          </a:p>
          <a:p>
            <a:pPr lvl="0"/>
            <a:endParaRPr lang="en-US" sz="3400" dirty="0" smtClean="0"/>
          </a:p>
          <a:p>
            <a:pPr lvl="0"/>
            <a:endParaRPr lang="en-US" sz="3400" dirty="0" smtClean="0"/>
          </a:p>
          <a:p>
            <a:pPr lvl="0"/>
            <a:r>
              <a:rPr lang="en-US" sz="3400" dirty="0" smtClean="0"/>
              <a:t>Public health preparedness: a systems-level approach: </a:t>
            </a:r>
            <a:r>
              <a:rPr lang="en-US" sz="3400" i="1" dirty="0" smtClean="0"/>
              <a:t>Spencer Moore, Al </a:t>
            </a:r>
            <a:r>
              <a:rPr lang="en-US" sz="3400" i="1" dirty="0" err="1" smtClean="0"/>
              <a:t>Mawji</a:t>
            </a:r>
            <a:r>
              <a:rPr lang="en-US" sz="3400" i="1" dirty="0" smtClean="0"/>
              <a:t>, Alan </a:t>
            </a:r>
            <a:r>
              <a:rPr lang="en-US" sz="3400" i="1" dirty="0" err="1" smtClean="0"/>
              <a:t>Shiell</a:t>
            </a:r>
            <a:r>
              <a:rPr lang="en-US" sz="3400" i="1" dirty="0" smtClean="0"/>
              <a:t>, Tom </a:t>
            </a:r>
            <a:r>
              <a:rPr lang="en-US" sz="3400" i="1" dirty="0" err="1" smtClean="0"/>
              <a:t>Noseworthy</a:t>
            </a:r>
            <a:r>
              <a:rPr lang="en-US" sz="3400" i="1" dirty="0" smtClean="0"/>
              <a:t>, 2007[17]</a:t>
            </a:r>
            <a:endParaRPr lang="en-US" sz="3400" dirty="0" smtClean="0"/>
          </a:p>
          <a:p>
            <a:pPr lvl="0"/>
            <a:r>
              <a:rPr lang="en-US" sz="3400" dirty="0" smtClean="0"/>
              <a:t>Hospital preparedness for chemical and biological incidents in Hong Kong, </a:t>
            </a:r>
            <a:r>
              <a:rPr lang="en-US" sz="3400" i="1" dirty="0" smtClean="0"/>
              <a:t>JTS Chan, RSD </a:t>
            </a:r>
            <a:r>
              <a:rPr lang="en-US" sz="3400" i="1" dirty="0" err="1" smtClean="0"/>
              <a:t>Yeung</a:t>
            </a:r>
            <a:r>
              <a:rPr lang="en-US" sz="3400" i="1" dirty="0" smtClean="0"/>
              <a:t>, SYH Tang, 2002[18]</a:t>
            </a:r>
            <a:endParaRPr lang="en-US" sz="3400" dirty="0" smtClean="0"/>
          </a:p>
          <a:p>
            <a:pPr lvl="0"/>
            <a:r>
              <a:rPr lang="en-US" sz="3400" dirty="0" smtClean="0"/>
              <a:t>Hospital planning for acts of terrorism and other public health emergencies involving children</a:t>
            </a:r>
            <a:r>
              <a:rPr lang="en-US" sz="3400" i="1" dirty="0" smtClean="0"/>
              <a:t>: S Chung, M Shannon, 2005[20]</a:t>
            </a:r>
            <a:endParaRPr lang="en-US" sz="3400" dirty="0" smtClean="0"/>
          </a:p>
          <a:p>
            <a:pPr lvl="0"/>
            <a:r>
              <a:rPr lang="en-US" sz="3400" dirty="0" smtClean="0"/>
              <a:t>Primary Health Centre disaster preparedness after the earthquake in Padang </a:t>
            </a:r>
            <a:r>
              <a:rPr lang="en-US" sz="3400" dirty="0" err="1" smtClean="0"/>
              <a:t>Pariaman</a:t>
            </a:r>
            <a:r>
              <a:rPr lang="en-US" sz="3400" dirty="0" smtClean="0"/>
              <a:t>, West Sumatra, Indonesia: </a:t>
            </a:r>
            <a:r>
              <a:rPr lang="en-US" sz="3400" i="1" dirty="0" smtClean="0"/>
              <a:t>Ahmad </a:t>
            </a:r>
            <a:r>
              <a:rPr lang="en-US" sz="3400" i="1" dirty="0" err="1" smtClean="0"/>
              <a:t>Fuady</a:t>
            </a:r>
            <a:r>
              <a:rPr lang="en-US" sz="3400" i="1" dirty="0" smtClean="0"/>
              <a:t>, Trevino A </a:t>
            </a:r>
            <a:r>
              <a:rPr lang="en-US" sz="3400" i="1" dirty="0" err="1" smtClean="0"/>
              <a:t>Pakasi</a:t>
            </a:r>
            <a:r>
              <a:rPr lang="en-US" sz="3400" i="1" dirty="0" smtClean="0"/>
              <a:t> and </a:t>
            </a:r>
            <a:r>
              <a:rPr lang="en-US" sz="3400" i="1" dirty="0" err="1" smtClean="0"/>
              <a:t>Muchtaruddin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Mansyur</a:t>
            </a:r>
            <a:r>
              <a:rPr lang="en-US" sz="3400" i="1" dirty="0" smtClean="0"/>
              <a:t>, 2011[21]</a:t>
            </a:r>
            <a:endParaRPr lang="en-US" sz="3400" dirty="0" smtClean="0"/>
          </a:p>
          <a:p>
            <a:pPr lvl="0"/>
            <a:r>
              <a:rPr lang="en-US" sz="3400" dirty="0" smtClean="0"/>
              <a:t>Major Influences on Hospital Emergency Management and Disaster Preparedness: </a:t>
            </a:r>
            <a:r>
              <a:rPr lang="en-US" sz="3400" i="1" dirty="0" smtClean="0"/>
              <a:t>Lauren M. Sauer, Melissa L. McCarthy,  Ann </a:t>
            </a:r>
            <a:r>
              <a:rPr lang="en-US" sz="3400" i="1" dirty="0" err="1" smtClean="0"/>
              <a:t>Knebel</a:t>
            </a:r>
            <a:r>
              <a:rPr lang="en-US" sz="3400" i="1" dirty="0" smtClean="0"/>
              <a:t>, and Peter Brewster, 2009[22]</a:t>
            </a:r>
            <a:endParaRPr lang="en-US" sz="3400" dirty="0" smtClean="0"/>
          </a:p>
          <a:p>
            <a:r>
              <a:rPr lang="en-US" sz="3400" dirty="0" smtClean="0"/>
              <a:t>Hospital-related incidents; causes and its impact on disaster preparedness and </a:t>
            </a:r>
            <a:r>
              <a:rPr lang="en-US" sz="3400" dirty="0" err="1" smtClean="0"/>
              <a:t>prehospital</a:t>
            </a:r>
            <a:r>
              <a:rPr lang="en-US" sz="3400" dirty="0" smtClean="0"/>
              <a:t> organizations: </a:t>
            </a:r>
            <a:r>
              <a:rPr lang="en-US" sz="3400" i="1" dirty="0" smtClean="0"/>
              <a:t>Amir </a:t>
            </a:r>
            <a:r>
              <a:rPr lang="en-US" sz="3400" i="1" dirty="0" err="1" smtClean="0"/>
              <a:t>Khorram-Manesh</a:t>
            </a:r>
            <a:r>
              <a:rPr lang="en-US" sz="3400" i="1" dirty="0" smtClean="0"/>
              <a:t>, </a:t>
            </a:r>
            <a:r>
              <a:rPr lang="en-US" sz="3400" i="1" dirty="0" err="1" smtClean="0"/>
              <a:t>Annika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Hedelin</a:t>
            </a:r>
            <a:r>
              <a:rPr lang="en-US" sz="3400" i="1" dirty="0" smtClean="0"/>
              <a:t> and Per </a:t>
            </a:r>
            <a:r>
              <a:rPr lang="en-US" sz="3400" i="1" dirty="0" err="1" smtClean="0"/>
              <a:t>Örtenwall</a:t>
            </a:r>
            <a:r>
              <a:rPr lang="en-US" sz="3400" i="1" dirty="0" smtClean="0"/>
              <a:t>, 2009[23]</a:t>
            </a:r>
            <a:endParaRPr lang="en-US" dirty="0"/>
          </a:p>
        </p:txBody>
      </p:sp>
      <p:pic>
        <p:nvPicPr>
          <p:cNvPr id="4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ELECTRONIC PUBLICATIONS</a:t>
            </a:r>
            <a:endParaRPr lang="en-US" dirty="0" smtClean="0"/>
          </a:p>
          <a:p>
            <a:pPr lvl="0"/>
            <a:r>
              <a:rPr lang="en-US" dirty="0" smtClean="0"/>
              <a:t>Hospital planning for weapons of mass destruction incidents: </a:t>
            </a:r>
            <a:r>
              <a:rPr lang="en-US" i="1" dirty="0" smtClean="0"/>
              <a:t>Ronald W Perry, MK </a:t>
            </a:r>
            <a:r>
              <a:rPr lang="en-US" i="1" dirty="0" err="1" smtClean="0"/>
              <a:t>Lindell</a:t>
            </a:r>
            <a:r>
              <a:rPr lang="en-US" i="1" dirty="0" smtClean="0"/>
              <a:t>: Volume 52, 2006[19]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WEBSITES</a:t>
            </a:r>
            <a:endParaRPr lang="en-US" dirty="0" smtClean="0"/>
          </a:p>
          <a:p>
            <a:pPr lvl="0"/>
            <a:r>
              <a:rPr lang="en-US" dirty="0" smtClean="0"/>
              <a:t>NDMA: http://ndma.gov.in[3]</a:t>
            </a:r>
          </a:p>
          <a:p>
            <a:pPr lvl="0"/>
            <a:r>
              <a:rPr lang="en-US" dirty="0" smtClean="0"/>
              <a:t>DDMA: http://www.delhi.gov.in/wps/wcm/connect/doit_dm/dm/home[7]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WORKSHOPS</a:t>
            </a:r>
            <a:endParaRPr lang="en-US" dirty="0" smtClean="0"/>
          </a:p>
          <a:p>
            <a:pPr lvl="0"/>
            <a:r>
              <a:rPr lang="en-US" dirty="0" smtClean="0"/>
              <a:t>IRP Workshop on Disaster Recovery and Planning, 2012 [24]</a:t>
            </a:r>
          </a:p>
          <a:p>
            <a:endParaRPr lang="en-US" dirty="0"/>
          </a:p>
        </p:txBody>
      </p:sp>
      <p:pic>
        <p:nvPicPr>
          <p:cNvPr id="4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2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3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  <p:pic>
        <p:nvPicPr>
          <p:cNvPr id="33794" name="Picture 2" descr="http://www.firepoint.cc/images/WCDM_logo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845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Disaster Risk Reduction (DRR)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aims to proactively reduce disaster risk and implement timely, sustainable and locally relevant recovery activities in post disaster scenario.</a:t>
            </a:r>
          </a:p>
          <a:p>
            <a:r>
              <a:rPr lang="en-US" dirty="0" smtClean="0"/>
              <a:t> Implemented by NDMA and UNDP, </a:t>
            </a:r>
          </a:p>
          <a:p>
            <a:r>
              <a:rPr lang="en-US" dirty="0" smtClean="0"/>
              <a:t>focuses on strengthening of SDMAs/DDMAs to effectively undertake activities that can reduce risk and integrate issues of inclusion, gender equity and empowerment in community led interventions to disaster risk.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191000" y="228600"/>
            <a:ext cx="1257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CAPACITY BUILDING FRAMEWORK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/>
              <a:t>"</a:t>
            </a:r>
            <a:r>
              <a:rPr lang="en-US" sz="2200" b="1" dirty="0" smtClean="0"/>
              <a:t>Disaster</a:t>
            </a:r>
            <a:r>
              <a:rPr lang="en-US" sz="2200" dirty="0" smtClean="0"/>
              <a:t>" </a:t>
            </a:r>
            <a:r>
              <a:rPr lang="en-US" sz="2200" dirty="0"/>
              <a:t>means a catastrophe, mishap, calamity or </a:t>
            </a:r>
            <a:r>
              <a:rPr lang="en-US" sz="2200" dirty="0" smtClean="0"/>
              <a:t>grave occurrence </a:t>
            </a:r>
            <a:r>
              <a:rPr lang="en-US" sz="2200" dirty="0"/>
              <a:t>in any area, arising from natural or </a:t>
            </a:r>
            <a:r>
              <a:rPr lang="en-US" sz="2200" dirty="0" smtClean="0"/>
              <a:t>manmade causes</a:t>
            </a:r>
            <a:r>
              <a:rPr lang="en-US" sz="2200" dirty="0"/>
              <a:t>, or by accident or negligence which results </a:t>
            </a:r>
            <a:r>
              <a:rPr lang="en-US" sz="2200" dirty="0" smtClean="0"/>
              <a:t>in substantial </a:t>
            </a:r>
            <a:r>
              <a:rPr lang="en-US" sz="2200" dirty="0"/>
              <a:t>loss of life </a:t>
            </a:r>
            <a:endParaRPr lang="en-US" sz="2200" dirty="0" smtClean="0"/>
          </a:p>
          <a:p>
            <a:pPr algn="just">
              <a:buNone/>
            </a:pPr>
            <a:r>
              <a:rPr lang="en-US" sz="2200" dirty="0" smtClean="0"/>
              <a:t>or  human </a:t>
            </a:r>
            <a:r>
              <a:rPr lang="en-US" sz="2200" dirty="0"/>
              <a:t>suffering </a:t>
            </a:r>
            <a:r>
              <a:rPr lang="en-US" sz="2200" dirty="0" smtClean="0"/>
              <a:t>or</a:t>
            </a:r>
          </a:p>
          <a:p>
            <a:pPr algn="just">
              <a:buNone/>
            </a:pPr>
            <a:r>
              <a:rPr lang="en-US" sz="2200" dirty="0" smtClean="0"/>
              <a:t> damage </a:t>
            </a:r>
            <a:r>
              <a:rPr lang="en-US" sz="2200" dirty="0"/>
              <a:t>to, </a:t>
            </a:r>
            <a:r>
              <a:rPr lang="en-US" sz="2200" dirty="0" smtClean="0"/>
              <a:t>and destruction of,</a:t>
            </a:r>
          </a:p>
          <a:p>
            <a:pPr algn="just">
              <a:buNone/>
            </a:pPr>
            <a:r>
              <a:rPr lang="en-US" sz="2200" dirty="0" smtClean="0"/>
              <a:t> </a:t>
            </a:r>
            <a:r>
              <a:rPr lang="en-US" sz="2200" dirty="0"/>
              <a:t>property, </a:t>
            </a:r>
            <a:r>
              <a:rPr lang="en-US" sz="2200" dirty="0" smtClean="0"/>
              <a:t>or </a:t>
            </a:r>
            <a:r>
              <a:rPr lang="en-US" sz="2200" dirty="0"/>
              <a:t>damage to, </a:t>
            </a:r>
            <a:r>
              <a:rPr lang="en-US" sz="2200" dirty="0" smtClean="0"/>
              <a:t>or </a:t>
            </a:r>
          </a:p>
          <a:p>
            <a:pPr algn="just">
              <a:buNone/>
            </a:pPr>
            <a:r>
              <a:rPr lang="en-US" sz="2200" dirty="0" smtClean="0"/>
              <a:t>degradation of</a:t>
            </a:r>
            <a:r>
              <a:rPr lang="en-US" sz="2200" dirty="0"/>
              <a:t>, </a:t>
            </a:r>
            <a:r>
              <a:rPr lang="en-US" sz="2200" dirty="0" smtClean="0"/>
              <a:t>environment,</a:t>
            </a:r>
          </a:p>
          <a:p>
            <a:pPr algn="just">
              <a:buNone/>
            </a:pPr>
            <a:r>
              <a:rPr lang="en-US" sz="2200" dirty="0" smtClean="0"/>
              <a:t> </a:t>
            </a:r>
            <a:r>
              <a:rPr lang="en-US" sz="2200" dirty="0"/>
              <a:t>and is of such </a:t>
            </a:r>
            <a:r>
              <a:rPr lang="en-US" sz="2200" dirty="0" smtClean="0"/>
              <a:t>a </a:t>
            </a:r>
            <a:r>
              <a:rPr lang="en-US" sz="2200" dirty="0"/>
              <a:t>nature </a:t>
            </a:r>
            <a:r>
              <a:rPr lang="en-US" sz="2200" dirty="0" smtClean="0"/>
              <a:t>or</a:t>
            </a:r>
          </a:p>
          <a:p>
            <a:pPr algn="just">
              <a:buNone/>
            </a:pPr>
            <a:r>
              <a:rPr lang="en-US" sz="2200" dirty="0" smtClean="0"/>
              <a:t> </a:t>
            </a:r>
            <a:r>
              <a:rPr lang="en-US" sz="2200" dirty="0"/>
              <a:t>magnitude as to be </a:t>
            </a:r>
            <a:endParaRPr lang="en-US" sz="2200" dirty="0" smtClean="0"/>
          </a:p>
          <a:p>
            <a:pPr algn="just">
              <a:buNone/>
            </a:pPr>
            <a:r>
              <a:rPr lang="en-US" sz="2200" dirty="0" smtClean="0"/>
              <a:t>beyond </a:t>
            </a:r>
            <a:r>
              <a:rPr lang="en-US" sz="2200" dirty="0"/>
              <a:t>the coping capacity </a:t>
            </a:r>
            <a:r>
              <a:rPr lang="en-US" sz="2200" dirty="0" smtClean="0"/>
              <a:t>of</a:t>
            </a:r>
          </a:p>
          <a:p>
            <a:pPr algn="just">
              <a:buNone/>
            </a:pPr>
            <a:r>
              <a:rPr lang="en-US" sz="2200" dirty="0" smtClean="0"/>
              <a:t> the </a:t>
            </a:r>
            <a:r>
              <a:rPr lang="en-US" sz="2200" dirty="0"/>
              <a:t>community of the </a:t>
            </a:r>
            <a:endParaRPr lang="en-US" sz="2200" dirty="0" smtClean="0"/>
          </a:p>
          <a:p>
            <a:pPr algn="just">
              <a:buNone/>
            </a:pPr>
            <a:r>
              <a:rPr lang="en-US" sz="2200" dirty="0" smtClean="0"/>
              <a:t>affected </a:t>
            </a:r>
            <a:r>
              <a:rPr lang="en-US" sz="2200" dirty="0"/>
              <a:t>area</a:t>
            </a:r>
            <a:r>
              <a:rPr lang="en-US" sz="2200" dirty="0" smtClean="0"/>
              <a:t>.</a:t>
            </a:r>
          </a:p>
          <a:p>
            <a:pPr algn="just">
              <a:buNone/>
            </a:pPr>
            <a:r>
              <a:rPr lang="en-US" sz="2200" dirty="0" smtClean="0"/>
              <a:t>(According to DMA)</a:t>
            </a:r>
            <a:endParaRPr lang="en-US" sz="2200" dirty="0"/>
          </a:p>
        </p:txBody>
      </p:sp>
      <p:pic>
        <p:nvPicPr>
          <p:cNvPr id="4" name="Picture 3" descr="C:\Documents and Settings\Admin\My Documents\Dissertation\photos\disaster_continuum.gif"/>
          <p:cNvPicPr/>
          <p:nvPr/>
        </p:nvPicPr>
        <p:blipFill>
          <a:blip r:embed="rId2" cstate="print"/>
          <a:srcRect t="11636"/>
          <a:stretch>
            <a:fillRect/>
          </a:stretch>
        </p:blipFill>
        <p:spPr bwMode="auto">
          <a:xfrm>
            <a:off x="4114800" y="2667000"/>
            <a:ext cx="4700587" cy="3929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3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Profile of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India has always been vulnerable to natural disasters because of its unique geo-climatic conditions. During the last thirty years the country has been hit by 431 major disasters resulting into enormous loss to life and </a:t>
            </a:r>
            <a:r>
              <a:rPr lang="en-US" sz="2800" dirty="0" smtClean="0"/>
              <a:t>property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Earthquakes</a:t>
            </a:r>
          </a:p>
          <a:p>
            <a:r>
              <a:rPr lang="en-US" dirty="0" smtClean="0"/>
              <a:t>Floods</a:t>
            </a:r>
          </a:p>
          <a:p>
            <a:r>
              <a:rPr lang="en-US" dirty="0" smtClean="0"/>
              <a:t>Drought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0"/>
            <a:ext cx="3631018" cy="2788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undp.org/content/dam/india/img/disaster_management_in_india.jpg/_jcr_content/renditions/cq5dam.thumbnail.221.289.png"/>
          <p:cNvPicPr>
            <a:picLocks noChangeAspect="1" noChangeArrowheads="1"/>
          </p:cNvPicPr>
          <p:nvPr/>
        </p:nvPicPr>
        <p:blipFill>
          <a:blip r:embed="rId3" cstate="print"/>
          <a:srcRect b="31551"/>
          <a:stretch>
            <a:fillRect/>
          </a:stretch>
        </p:blipFill>
        <p:spPr bwMode="auto">
          <a:xfrm>
            <a:off x="7696200" y="152400"/>
            <a:ext cx="12573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Profile of Delhi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5064" t="24171" r="16079" b="13068"/>
          <a:stretch>
            <a:fillRect/>
          </a:stretch>
        </p:blipFill>
        <p:spPr bwMode="auto">
          <a:xfrm>
            <a:off x="457200" y="1447800"/>
            <a:ext cx="82296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Importance/Components of Preparedness of Health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Three factors play an important role</a:t>
            </a:r>
          </a:p>
          <a:p>
            <a:pPr lvl="1"/>
            <a:r>
              <a:rPr lang="en-US" dirty="0" smtClean="0"/>
              <a:t>Structural &amp; Non-Structural factors</a:t>
            </a:r>
          </a:p>
          <a:p>
            <a:pPr lvl="1"/>
            <a:r>
              <a:rPr lang="en-US" dirty="0" smtClean="0"/>
              <a:t>Hospital Disaster Management Plan</a:t>
            </a:r>
          </a:p>
          <a:p>
            <a:pPr lvl="1"/>
            <a:r>
              <a:rPr lang="en-US" dirty="0" smtClean="0"/>
              <a:t>Capacity Building of healthcare providers. </a:t>
            </a:r>
          </a:p>
          <a:p>
            <a:endParaRPr lang="en-US" b="1" dirty="0" smtClean="0"/>
          </a:p>
          <a:p>
            <a:r>
              <a:rPr lang="en-US" b="1" dirty="0" smtClean="0"/>
              <a:t>Components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smtClean="0"/>
              <a:t>ICS</a:t>
            </a:r>
          </a:p>
          <a:p>
            <a:pPr lvl="1"/>
            <a:r>
              <a:rPr lang="en-US" dirty="0" smtClean="0"/>
              <a:t>Hospital disaster planning committee or group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Training and exercise Component</a:t>
            </a:r>
          </a:p>
          <a:p>
            <a:pPr lvl="1"/>
            <a:r>
              <a:rPr lang="en-US" dirty="0" smtClean="0"/>
              <a:t>Hospital’s surge capacity</a:t>
            </a:r>
          </a:p>
          <a:p>
            <a:pPr lvl="1"/>
            <a:r>
              <a:rPr lang="en-US" dirty="0" smtClean="0"/>
              <a:t>Security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Obstacles To Adequate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Planning Assumptions</a:t>
            </a:r>
          </a:p>
          <a:p>
            <a:r>
              <a:rPr lang="en-US" dirty="0" smtClean="0"/>
              <a:t>Cost Versus Benefit</a:t>
            </a:r>
          </a:p>
          <a:p>
            <a:r>
              <a:rPr lang="en-US" dirty="0" smtClean="0"/>
              <a:t>Data Systems and Measurement Tools</a:t>
            </a:r>
          </a:p>
          <a:p>
            <a:r>
              <a:rPr lang="en-US" dirty="0" smtClean="0"/>
              <a:t>Legal Issues</a:t>
            </a:r>
          </a:p>
          <a:p>
            <a:r>
              <a:rPr lang="en-US" dirty="0" smtClean="0"/>
              <a:t>Staff Training</a:t>
            </a:r>
          </a:p>
          <a:p>
            <a:r>
              <a:rPr lang="en-US" dirty="0" smtClean="0"/>
              <a:t>Human/Resources</a:t>
            </a:r>
          </a:p>
          <a:p>
            <a:r>
              <a:rPr lang="en-US" dirty="0" smtClean="0"/>
              <a:t>Lack of Command</a:t>
            </a:r>
          </a:p>
          <a:p>
            <a:r>
              <a:rPr lang="en-US" dirty="0" smtClean="0"/>
              <a:t>Communication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rush Script MT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752</Words>
  <Application>Microsoft Office PowerPoint</Application>
  <PresentationFormat>On-screen Show (4:3)</PresentationFormat>
  <Paragraphs>137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Preparedness of Healthcare Facilities for Disasters in three districts of Delhi</vt:lpstr>
      <vt:lpstr>United Nations Development Programme</vt:lpstr>
      <vt:lpstr>Disaster Risk Reduction (DRR) Programme</vt:lpstr>
      <vt:lpstr>Slide 4</vt:lpstr>
      <vt:lpstr>Disasters </vt:lpstr>
      <vt:lpstr>Hazard Profile of India</vt:lpstr>
      <vt:lpstr>Hazard Profile of Delhi</vt:lpstr>
      <vt:lpstr>Importance/Components of Preparedness of Health Facilities</vt:lpstr>
      <vt:lpstr>Obstacles To Adequate Preparedness</vt:lpstr>
      <vt:lpstr>Objectives of the Study</vt:lpstr>
      <vt:lpstr>Methodology</vt:lpstr>
      <vt:lpstr>Slide 12</vt:lpstr>
      <vt:lpstr>Slide 13</vt:lpstr>
      <vt:lpstr>Results</vt:lpstr>
      <vt:lpstr>Slide 15</vt:lpstr>
      <vt:lpstr>Slide 16</vt:lpstr>
      <vt:lpstr>Recommendations </vt:lpstr>
      <vt:lpstr>Limitations of Study</vt:lpstr>
      <vt:lpstr>Conclusion</vt:lpstr>
      <vt:lpstr>References </vt:lpstr>
      <vt:lpstr>Slide 21</vt:lpstr>
      <vt:lpstr>Slide 22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Preparedness of Healthcare Facilities for Disasters in Delhi</dc:title>
  <dc:creator>iihmr</dc:creator>
  <cp:lastModifiedBy>iihmr</cp:lastModifiedBy>
  <cp:revision>11</cp:revision>
  <dcterms:created xsi:type="dcterms:W3CDTF">2012-04-24T05:00:32Z</dcterms:created>
  <dcterms:modified xsi:type="dcterms:W3CDTF">2012-05-01T04:08:25Z</dcterms:modified>
</cp:coreProperties>
</file>