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256" r:id="rId2"/>
    <p:sldId id="311" r:id="rId3"/>
    <p:sldId id="312" r:id="rId4"/>
    <p:sldId id="313" r:id="rId5"/>
    <p:sldId id="265" r:id="rId6"/>
    <p:sldId id="301"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7" r:id="rId22"/>
    <p:sldId id="306" r:id="rId23"/>
    <p:sldId id="308" r:id="rId24"/>
    <p:sldId id="309" r:id="rId25"/>
    <p:sldId id="314" r:id="rId26"/>
    <p:sldId id="305" r:id="rId27"/>
    <p:sldId id="304" r:id="rId28"/>
    <p:sldId id="281" r:id="rId29"/>
    <p:sldId id="302" r:id="rId30"/>
    <p:sldId id="303" r:id="rId31"/>
    <p:sldId id="264" r:id="rId32"/>
    <p:sldId id="272" r:id="rId33"/>
    <p:sldId id="273" r:id="rId34"/>
    <p:sldId id="268" r:id="rId35"/>
    <p:sldId id="310" r:id="rId36"/>
    <p:sldId id="261" r:id="rId37"/>
    <p:sldId id="276" r:id="rId38"/>
    <p:sldId id="266" r:id="rId39"/>
    <p:sldId id="274" r:id="rId40"/>
    <p:sldId id="278" r:id="rId41"/>
    <p:sldId id="279" r:id="rId42"/>
    <p:sldId id="282" r:id="rId43"/>
    <p:sldId id="319" r:id="rId44"/>
    <p:sldId id="317" r:id="rId45"/>
    <p:sldId id="280" r:id="rId46"/>
    <p:sldId id="283" r:id="rId47"/>
    <p:sldId id="284" r:id="rId48"/>
    <p:sldId id="315" r:id="rId49"/>
    <p:sldId id="28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p:scale>
          <a:sx n="70" d="100"/>
          <a:sy n="70" d="100"/>
        </p:scale>
        <p:origin x="-1380"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rajapati%20Dilip\Desktop\Mewat_DATA%20ENTRY%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rajapati%20Dilip\Desktop\Dessertation%20report\Mewat_DATA%20ENTRY%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rajapati%20Dilip\Desktop\Mewat_DATA%20ENTRY%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rajapati%20Dilip\Desktop\Mewat_DATA%20ENTRY%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rajapati%20Dilip\Desktop\Dessertation%20report\dummy%20tabl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rajapati%20Dilip\Desktop\Dessertation%20report\dummy%20tabl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rajapati%20Dilip\Desktop\Dessertation%20report\dummy%20t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IN"/>
  <c:style val="10"/>
  <c:chart>
    <c:autoTitleDeleted val="1"/>
    <c:plotArea>
      <c:layout>
        <c:manualLayout>
          <c:layoutTarget val="inner"/>
          <c:xMode val="edge"/>
          <c:yMode val="edge"/>
          <c:x val="0.284895103458771"/>
          <c:y val="0.23872679045093023"/>
          <c:w val="0.43212277437371138"/>
          <c:h val="0.59946949602121968"/>
        </c:manualLayout>
      </c:layout>
      <c:radarChart>
        <c:radarStyle val="marker"/>
        <c:ser>
          <c:idx val="2"/>
          <c:order val="0"/>
          <c:tx>
            <c:strRef>
              <c:f>'Health Center Graphs'!$AA$260</c:f>
              <c:strCache>
                <c:ptCount val="1"/>
                <c:pt idx="0">
                  <c:v>Round 3</c:v>
                </c:pt>
              </c:strCache>
            </c:strRef>
          </c:tx>
          <c:marker>
            <c:symbol val="none"/>
          </c:marker>
          <c:cat>
            <c:strRef>
              <c:f>'Health Center Graphs'!$K$261:$O$269</c:f>
              <c:strCache>
                <c:ptCount val="9"/>
                <c:pt idx="0">
                  <c:v>Map of Catchment area </c:v>
                </c:pt>
                <c:pt idx="1">
                  <c:v>Estimation of Beneficiaries</c:v>
                </c:pt>
                <c:pt idx="2">
                  <c:v>Estimation of Logistics</c:v>
                </c:pt>
                <c:pt idx="3">
                  <c:v>ANM roster </c:v>
                </c:pt>
                <c:pt idx="4">
                  <c:v>Day-wise Plan for Supervision</c:v>
                </c:pt>
                <c:pt idx="5">
                  <c:v>ANM Roster displayed </c:v>
                </c:pt>
                <c:pt idx="6">
                  <c:v>Coverage Monitoring Chart displayed </c:v>
                </c:pt>
                <c:pt idx="7">
                  <c:v>Block meeting conducted</c:v>
                </c:pt>
                <c:pt idx="8">
                  <c:v>Supervisory visits </c:v>
                </c:pt>
              </c:strCache>
            </c:strRef>
          </c:cat>
          <c:val>
            <c:numRef>
              <c:f>'Health Center Graphs'!$AA$261:$AA$269</c:f>
              <c:numCache>
                <c:formatCode>0%</c:formatCode>
                <c:ptCount val="9"/>
                <c:pt idx="0">
                  <c:v>1</c:v>
                </c:pt>
                <c:pt idx="1">
                  <c:v>1</c:v>
                </c:pt>
                <c:pt idx="2">
                  <c:v>1</c:v>
                </c:pt>
                <c:pt idx="3">
                  <c:v>1</c:v>
                </c:pt>
                <c:pt idx="4">
                  <c:v>1</c:v>
                </c:pt>
                <c:pt idx="5">
                  <c:v>0.55555555555555569</c:v>
                </c:pt>
                <c:pt idx="6">
                  <c:v>0.88888888888889084</c:v>
                </c:pt>
                <c:pt idx="7">
                  <c:v>0.33333333333333331</c:v>
                </c:pt>
                <c:pt idx="8">
                  <c:v>0.88888888888889084</c:v>
                </c:pt>
              </c:numCache>
            </c:numRef>
          </c:val>
        </c:ser>
        <c:axId val="61648256"/>
        <c:axId val="63419520"/>
      </c:radarChart>
      <c:catAx>
        <c:axId val="61648256"/>
        <c:scaling>
          <c:orientation val="minMax"/>
        </c:scaling>
        <c:axPos val="b"/>
        <c:majorGridlines/>
        <c:numFmt formatCode="General" sourceLinked="1"/>
        <c:tickLblPos val="nextTo"/>
        <c:txPr>
          <a:bodyPr rot="0" vert="horz"/>
          <a:lstStyle/>
          <a:p>
            <a:pPr>
              <a:defRPr lang="en-IN" sz="1600"/>
            </a:pPr>
            <a:endParaRPr lang="en-US"/>
          </a:p>
        </c:txPr>
        <c:crossAx val="63419520"/>
        <c:crosses val="autoZero"/>
        <c:lblAlgn val="ctr"/>
        <c:lblOffset val="100"/>
      </c:catAx>
      <c:valAx>
        <c:axId val="63419520"/>
        <c:scaling>
          <c:orientation val="minMax"/>
          <c:max val="1"/>
        </c:scaling>
        <c:axPos val="l"/>
        <c:majorGridlines/>
        <c:numFmt formatCode="0%" sourceLinked="0"/>
        <c:majorTickMark val="cross"/>
        <c:tickLblPos val="nextTo"/>
        <c:txPr>
          <a:bodyPr rot="0" vert="horz"/>
          <a:lstStyle/>
          <a:p>
            <a:pPr>
              <a:defRPr lang="en-IN"/>
            </a:pPr>
            <a:endParaRPr lang="en-US"/>
          </a:p>
        </c:txPr>
        <c:crossAx val="61648256"/>
        <c:crosses val="autoZero"/>
        <c:crossBetween val="between"/>
        <c:majorUnit val="0.2"/>
        <c:minorUnit val="4.0000000000000112E-2"/>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10"/>
  <c:chart>
    <c:autoTitleDeleted val="1"/>
    <c:plotArea>
      <c:layout>
        <c:manualLayout>
          <c:layoutTarget val="inner"/>
          <c:xMode val="edge"/>
          <c:yMode val="edge"/>
          <c:x val="0.28053435114503816"/>
          <c:y val="0.24266729861275679"/>
          <c:w val="0.43702290076336298"/>
          <c:h val="0.61066825694860005"/>
        </c:manualLayout>
      </c:layout>
      <c:radarChart>
        <c:radarStyle val="marker"/>
        <c:ser>
          <c:idx val="0"/>
          <c:order val="0"/>
          <c:tx>
            <c:strRef>
              <c:f>'Health Center Graphs'!$S$260</c:f>
              <c:strCache>
                <c:ptCount val="1"/>
                <c:pt idx="0">
                  <c:v>Round 1</c:v>
                </c:pt>
              </c:strCache>
            </c:strRef>
          </c:tx>
          <c:marker>
            <c:symbol val="none"/>
          </c:marker>
          <c:cat>
            <c:strRef>
              <c:f>'Health Center Graphs'!$K$270:$O$278</c:f>
              <c:strCache>
                <c:ptCount val="9"/>
                <c:pt idx="0">
                  <c:v>Supervisory visits </c:v>
                </c:pt>
                <c:pt idx="1">
                  <c:v>ILRs &amp; DFs away from walls and other equipment</c:v>
                </c:pt>
                <c:pt idx="2">
                  <c:v>ILRs &amp; DFs away from direct exposure</c:v>
                </c:pt>
                <c:pt idx="3">
                  <c:v>ILRs &amp; DFs connected through Stabilizers</c:v>
                </c:pt>
                <c:pt idx="4">
                  <c:v>Temperature Log Books for all ILRs &amp; DFs</c:v>
                </c:pt>
                <c:pt idx="5">
                  <c:v>Twice daily monitoring of temperature</c:v>
                </c:pt>
                <c:pt idx="6">
                  <c:v>Record of power failures/cuts </c:v>
                </c:pt>
                <c:pt idx="7">
                  <c:v>Record of Defrosting ILRs &amp; DFs</c:v>
                </c:pt>
                <c:pt idx="8">
                  <c:v>Periodic checks of Temperature Log Books </c:v>
                </c:pt>
              </c:strCache>
            </c:strRef>
          </c:cat>
          <c:val>
            <c:numRef>
              <c:f>'Health Center Graphs'!$S$270:$S$278</c:f>
              <c:numCache>
                <c:formatCode>0%</c:formatCode>
                <c:ptCount val="9"/>
                <c:pt idx="0">
                  <c:v>0</c:v>
                </c:pt>
                <c:pt idx="1">
                  <c:v>0</c:v>
                </c:pt>
                <c:pt idx="2">
                  <c:v>0</c:v>
                </c:pt>
                <c:pt idx="3">
                  <c:v>0</c:v>
                </c:pt>
                <c:pt idx="4">
                  <c:v>0</c:v>
                </c:pt>
                <c:pt idx="5">
                  <c:v>0</c:v>
                </c:pt>
                <c:pt idx="6">
                  <c:v>0</c:v>
                </c:pt>
                <c:pt idx="7">
                  <c:v>0</c:v>
                </c:pt>
                <c:pt idx="8">
                  <c:v>0</c:v>
                </c:pt>
              </c:numCache>
            </c:numRef>
          </c:val>
        </c:ser>
        <c:ser>
          <c:idx val="1"/>
          <c:order val="1"/>
          <c:tx>
            <c:strRef>
              <c:f>'Health Center Graphs'!$W$260</c:f>
              <c:strCache>
                <c:ptCount val="1"/>
                <c:pt idx="0">
                  <c:v>Round 2</c:v>
                </c:pt>
              </c:strCache>
            </c:strRef>
          </c:tx>
          <c:marker>
            <c:symbol val="none"/>
          </c:marker>
          <c:cat>
            <c:strRef>
              <c:f>'Health Center Graphs'!$K$270:$O$278</c:f>
              <c:strCache>
                <c:ptCount val="9"/>
                <c:pt idx="0">
                  <c:v>Supervisory visits </c:v>
                </c:pt>
                <c:pt idx="1">
                  <c:v>ILRs &amp; DFs away from walls and other equipment</c:v>
                </c:pt>
                <c:pt idx="2">
                  <c:v>ILRs &amp; DFs away from direct exposure</c:v>
                </c:pt>
                <c:pt idx="3">
                  <c:v>ILRs &amp; DFs connected through Stabilizers</c:v>
                </c:pt>
                <c:pt idx="4">
                  <c:v>Temperature Log Books for all ILRs &amp; DFs</c:v>
                </c:pt>
                <c:pt idx="5">
                  <c:v>Twice daily monitoring of temperature</c:v>
                </c:pt>
                <c:pt idx="6">
                  <c:v>Record of power failures/cuts </c:v>
                </c:pt>
                <c:pt idx="7">
                  <c:v>Record of Defrosting ILRs &amp; DFs</c:v>
                </c:pt>
                <c:pt idx="8">
                  <c:v>Periodic checks of Temperature Log Books </c:v>
                </c:pt>
              </c:strCache>
            </c:strRef>
          </c:cat>
          <c:val>
            <c:numRef>
              <c:f>'Health Center Graphs'!$W$270:$W$278</c:f>
              <c:numCache>
                <c:formatCode>0%</c:formatCode>
                <c:ptCount val="9"/>
                <c:pt idx="0">
                  <c:v>0</c:v>
                </c:pt>
                <c:pt idx="1">
                  <c:v>0</c:v>
                </c:pt>
                <c:pt idx="2">
                  <c:v>0</c:v>
                </c:pt>
                <c:pt idx="3">
                  <c:v>0</c:v>
                </c:pt>
                <c:pt idx="4">
                  <c:v>0</c:v>
                </c:pt>
                <c:pt idx="5">
                  <c:v>0</c:v>
                </c:pt>
                <c:pt idx="6">
                  <c:v>0</c:v>
                </c:pt>
                <c:pt idx="7">
                  <c:v>0</c:v>
                </c:pt>
                <c:pt idx="8">
                  <c:v>0</c:v>
                </c:pt>
              </c:numCache>
            </c:numRef>
          </c:val>
        </c:ser>
        <c:ser>
          <c:idx val="2"/>
          <c:order val="2"/>
          <c:tx>
            <c:strRef>
              <c:f>'Health Center Graphs'!$AA$260</c:f>
              <c:strCache>
                <c:ptCount val="1"/>
                <c:pt idx="0">
                  <c:v>Round 3</c:v>
                </c:pt>
              </c:strCache>
            </c:strRef>
          </c:tx>
          <c:marker>
            <c:symbol val="none"/>
          </c:marker>
          <c:cat>
            <c:strRef>
              <c:f>'Health Center Graphs'!$K$270:$O$278</c:f>
              <c:strCache>
                <c:ptCount val="9"/>
                <c:pt idx="0">
                  <c:v>Supervisory visits </c:v>
                </c:pt>
                <c:pt idx="1">
                  <c:v>ILRs &amp; DFs away from walls and other equipment</c:v>
                </c:pt>
                <c:pt idx="2">
                  <c:v>ILRs &amp; DFs away from direct exposure</c:v>
                </c:pt>
                <c:pt idx="3">
                  <c:v>ILRs &amp; DFs connected through Stabilizers</c:v>
                </c:pt>
                <c:pt idx="4">
                  <c:v>Temperature Log Books for all ILRs &amp; DFs</c:v>
                </c:pt>
                <c:pt idx="5">
                  <c:v>Twice daily monitoring of temperature</c:v>
                </c:pt>
                <c:pt idx="6">
                  <c:v>Record of power failures/cuts </c:v>
                </c:pt>
                <c:pt idx="7">
                  <c:v>Record of Defrosting ILRs &amp; DFs</c:v>
                </c:pt>
                <c:pt idx="8">
                  <c:v>Periodic checks of Temperature Log Books </c:v>
                </c:pt>
              </c:strCache>
            </c:strRef>
          </c:cat>
          <c:val>
            <c:numRef>
              <c:f>'Health Center Graphs'!$AA$270:$AA$278</c:f>
              <c:numCache>
                <c:formatCode>0%</c:formatCode>
                <c:ptCount val="9"/>
                <c:pt idx="0">
                  <c:v>1</c:v>
                </c:pt>
                <c:pt idx="1">
                  <c:v>1</c:v>
                </c:pt>
                <c:pt idx="2">
                  <c:v>1</c:v>
                </c:pt>
                <c:pt idx="3">
                  <c:v>1</c:v>
                </c:pt>
                <c:pt idx="4">
                  <c:v>1</c:v>
                </c:pt>
                <c:pt idx="5">
                  <c:v>0.88888888888888884</c:v>
                </c:pt>
                <c:pt idx="6">
                  <c:v>0.88888888888888884</c:v>
                </c:pt>
                <c:pt idx="7">
                  <c:v>0.87500000000000155</c:v>
                </c:pt>
                <c:pt idx="8">
                  <c:v>1</c:v>
                </c:pt>
              </c:numCache>
            </c:numRef>
          </c:val>
        </c:ser>
        <c:axId val="63408000"/>
        <c:axId val="63409536"/>
      </c:radarChart>
      <c:catAx>
        <c:axId val="63408000"/>
        <c:scaling>
          <c:orientation val="minMax"/>
        </c:scaling>
        <c:axPos val="b"/>
        <c:majorGridlines/>
        <c:numFmt formatCode="General" sourceLinked="1"/>
        <c:tickLblPos val="nextTo"/>
        <c:txPr>
          <a:bodyPr rot="0" vert="horz"/>
          <a:lstStyle/>
          <a:p>
            <a:pPr>
              <a:defRPr lang="en-IN" sz="1600"/>
            </a:pPr>
            <a:endParaRPr lang="en-US"/>
          </a:p>
        </c:txPr>
        <c:crossAx val="63409536"/>
        <c:crosses val="autoZero"/>
        <c:lblAlgn val="ctr"/>
        <c:lblOffset val="100"/>
      </c:catAx>
      <c:valAx>
        <c:axId val="63409536"/>
        <c:scaling>
          <c:orientation val="minMax"/>
          <c:max val="1"/>
        </c:scaling>
        <c:axPos val="l"/>
        <c:majorGridlines/>
        <c:numFmt formatCode="0%" sourceLinked="0"/>
        <c:majorTickMark val="cross"/>
        <c:tickLblPos val="nextTo"/>
        <c:txPr>
          <a:bodyPr rot="0" vert="horz"/>
          <a:lstStyle/>
          <a:p>
            <a:pPr>
              <a:defRPr lang="en-IN" sz="1200"/>
            </a:pPr>
            <a:endParaRPr lang="en-US"/>
          </a:p>
        </c:txPr>
        <c:crossAx val="63408000"/>
        <c:crosses val="autoZero"/>
        <c:crossBetween val="between"/>
        <c:majorUnit val="0.2"/>
        <c:minorUnit val="4.0000000000000022E-2"/>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IN"/>
  <c:style val="10"/>
  <c:chart>
    <c:title>
      <c:tx>
        <c:rich>
          <a:bodyPr/>
          <a:lstStyle/>
          <a:p>
            <a:pPr>
              <a:defRPr lang="en-IN" sz="2400"/>
            </a:pPr>
            <a:r>
              <a:rPr lang="en-US" sz="2400" dirty="0"/>
              <a:t>Cold Chain 2 (ILR) </a:t>
            </a:r>
          </a:p>
        </c:rich>
      </c:tx>
      <c:layout>
        <c:manualLayout>
          <c:xMode val="edge"/>
          <c:yMode val="edge"/>
          <c:x val="0.35246869200325764"/>
          <c:y val="3.4210561980824415E-2"/>
        </c:manualLayout>
      </c:layout>
    </c:title>
    <c:plotArea>
      <c:layout>
        <c:manualLayout>
          <c:layoutTarget val="inner"/>
          <c:xMode val="edge"/>
          <c:yMode val="edge"/>
          <c:x val="0.2802205724284485"/>
          <c:y val="0.23463135289906994"/>
          <c:w val="0.43697737782777618"/>
          <c:h val="0.61340407315395762"/>
        </c:manualLayout>
      </c:layout>
      <c:radarChart>
        <c:radarStyle val="marker"/>
        <c:ser>
          <c:idx val="2"/>
          <c:order val="0"/>
          <c:tx>
            <c:strRef>
              <c:f>'Health Center Graphs'!$AA$260</c:f>
              <c:strCache>
                <c:ptCount val="1"/>
                <c:pt idx="0">
                  <c:v>Round 3</c:v>
                </c:pt>
              </c:strCache>
            </c:strRef>
          </c:tx>
          <c:marker>
            <c:symbol val="none"/>
          </c:marker>
          <c:cat>
            <c:strRef>
              <c:f>'Health Center Graphs'!$K$279:$O$289</c:f>
              <c:strCache>
                <c:ptCount val="11"/>
                <c:pt idx="0">
                  <c:v>Functional thermometer in ILR </c:v>
                </c:pt>
                <c:pt idx="1">
                  <c:v>ILR temperature +2C to +8C</c:v>
                </c:pt>
                <c:pt idx="2">
                  <c:v>No frost OR frost &lt;5mm in ILR</c:v>
                </c:pt>
                <c:pt idx="3">
                  <c:v>Vaccine vials correctly arranged </c:v>
                </c:pt>
                <c:pt idx="4">
                  <c:v>No T-series or HepB vaccines in bottom of ILR</c:v>
                </c:pt>
                <c:pt idx="5">
                  <c:v>No items other than vaccines in ILR </c:v>
                </c:pt>
                <c:pt idx="6">
                  <c:v>Vaccines in ILR within expiry dates</c:v>
                </c:pt>
                <c:pt idx="7">
                  <c:v>OPV within usable stage of VVM </c:v>
                </c:pt>
                <c:pt idx="8">
                  <c:v>Vaccine vials in ILR with labels</c:v>
                </c:pt>
                <c:pt idx="9">
                  <c:v>No reconstituted BCG &amp; Measles vials  in ILR</c:v>
                </c:pt>
                <c:pt idx="10">
                  <c:v>Diluents placed in ILR 24 hrs before distribution</c:v>
                </c:pt>
              </c:strCache>
            </c:strRef>
          </c:cat>
          <c:val>
            <c:numRef>
              <c:f>'Health Center Graphs'!$AA$279:$AA$289</c:f>
              <c:numCache>
                <c:formatCode>0%</c:formatCode>
                <c:ptCount val="11"/>
                <c:pt idx="0">
                  <c:v>1</c:v>
                </c:pt>
                <c:pt idx="1">
                  <c:v>0.66666666666666663</c:v>
                </c:pt>
                <c:pt idx="2">
                  <c:v>1</c:v>
                </c:pt>
                <c:pt idx="3">
                  <c:v>0.88888888888888884</c:v>
                </c:pt>
                <c:pt idx="4">
                  <c:v>1</c:v>
                </c:pt>
                <c:pt idx="5">
                  <c:v>1</c:v>
                </c:pt>
                <c:pt idx="6">
                  <c:v>1</c:v>
                </c:pt>
                <c:pt idx="7">
                  <c:v>1</c:v>
                </c:pt>
                <c:pt idx="8">
                  <c:v>1</c:v>
                </c:pt>
                <c:pt idx="9">
                  <c:v>1</c:v>
                </c:pt>
                <c:pt idx="10">
                  <c:v>1</c:v>
                </c:pt>
              </c:numCache>
            </c:numRef>
          </c:val>
        </c:ser>
        <c:axId val="64566784"/>
        <c:axId val="64568320"/>
      </c:radarChart>
      <c:catAx>
        <c:axId val="64566784"/>
        <c:scaling>
          <c:orientation val="minMax"/>
        </c:scaling>
        <c:axPos val="b"/>
        <c:majorGridlines/>
        <c:numFmt formatCode="General" sourceLinked="1"/>
        <c:tickLblPos val="nextTo"/>
        <c:txPr>
          <a:bodyPr rot="0" vert="horz"/>
          <a:lstStyle/>
          <a:p>
            <a:pPr>
              <a:defRPr lang="en-IN" sz="1400">
                <a:latin typeface="+mj-lt"/>
              </a:defRPr>
            </a:pPr>
            <a:endParaRPr lang="en-US"/>
          </a:p>
        </c:txPr>
        <c:crossAx val="64568320"/>
        <c:crosses val="autoZero"/>
        <c:lblAlgn val="ctr"/>
        <c:lblOffset val="100"/>
      </c:catAx>
      <c:valAx>
        <c:axId val="64568320"/>
        <c:scaling>
          <c:orientation val="minMax"/>
          <c:max val="1"/>
        </c:scaling>
        <c:axPos val="l"/>
        <c:majorGridlines/>
        <c:numFmt formatCode="0%" sourceLinked="0"/>
        <c:majorTickMark val="cross"/>
        <c:tickLblPos val="nextTo"/>
        <c:txPr>
          <a:bodyPr rot="0" vert="horz"/>
          <a:lstStyle/>
          <a:p>
            <a:pPr>
              <a:defRPr lang="en-IN"/>
            </a:pPr>
            <a:endParaRPr lang="en-US"/>
          </a:p>
        </c:txPr>
        <c:crossAx val="64566784"/>
        <c:crosses val="autoZero"/>
        <c:crossBetween val="between"/>
        <c:majorUnit val="0.2"/>
        <c:minorUnit val="4.0000000000000022E-2"/>
      </c:valAx>
    </c:plotArea>
    <c:legend>
      <c:legendPos val="r"/>
      <c:layout>
        <c:manualLayout>
          <c:xMode val="edge"/>
          <c:yMode val="edge"/>
          <c:x val="0.43238192740248138"/>
          <c:y val="0.9304812834224595"/>
          <c:w val="0.56000080295890275"/>
          <c:h val="5.8823529411765163E-2"/>
        </c:manualLayout>
      </c:layout>
      <c:txPr>
        <a:bodyPr/>
        <a:lstStyle/>
        <a:p>
          <a:pPr>
            <a:defRPr lang="en-IN" sz="14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10"/>
  <c:chart>
    <c:title>
      <c:tx>
        <c:rich>
          <a:bodyPr/>
          <a:lstStyle/>
          <a:p>
            <a:pPr>
              <a:defRPr lang="en-IN"/>
            </a:pPr>
            <a:r>
              <a:rPr lang="en-US" sz="2400" dirty="0"/>
              <a:t>Cold Chain 3 (DFs) </a:t>
            </a:r>
          </a:p>
        </c:rich>
      </c:tx>
      <c:layout>
        <c:manualLayout>
          <c:xMode val="edge"/>
          <c:yMode val="edge"/>
          <c:x val="0.31851603947196261"/>
          <c:y val="1.9736966895277301E-3"/>
        </c:manualLayout>
      </c:layout>
    </c:title>
    <c:plotArea>
      <c:layout>
        <c:manualLayout>
          <c:layoutTarget val="inner"/>
          <c:xMode val="edge"/>
          <c:yMode val="edge"/>
          <c:x val="0.29050568678915345"/>
          <c:y val="0.22248936797338836"/>
          <c:w val="0.44377272840894877"/>
          <c:h val="0.65169649248390427"/>
        </c:manualLayout>
      </c:layout>
      <c:radarChart>
        <c:radarStyle val="marker"/>
        <c:ser>
          <c:idx val="2"/>
          <c:order val="0"/>
          <c:tx>
            <c:strRef>
              <c:f>'Health Center Graphs'!$AA$260</c:f>
              <c:strCache>
                <c:ptCount val="1"/>
                <c:pt idx="0">
                  <c:v>Round 3</c:v>
                </c:pt>
              </c:strCache>
            </c:strRef>
          </c:tx>
          <c:marker>
            <c:symbol val="none"/>
          </c:marker>
          <c:cat>
            <c:strRef>
              <c:f>'Health Center Graphs'!$K$290:$O$294</c:f>
              <c:strCache>
                <c:ptCount val="5"/>
                <c:pt idx="0">
                  <c:v>Functional thermometer in DF </c:v>
                </c:pt>
                <c:pt idx="1">
                  <c:v>DF Temperature -15C to -18C</c:v>
                </c:pt>
                <c:pt idx="2">
                  <c:v>No frost OR frost &lt;5mm in DF</c:v>
                </c:pt>
                <c:pt idx="3">
                  <c:v>Ice packs correctly arranged in DF </c:v>
                </c:pt>
                <c:pt idx="4">
                  <c:v>No RI vaccines in DF </c:v>
                </c:pt>
              </c:strCache>
            </c:strRef>
          </c:cat>
          <c:val>
            <c:numRef>
              <c:f>'Health Center Graphs'!$AA$290:$AA$294</c:f>
              <c:numCache>
                <c:formatCode>0%</c:formatCode>
                <c:ptCount val="5"/>
                <c:pt idx="0">
                  <c:v>0.66666666666666663</c:v>
                </c:pt>
                <c:pt idx="1">
                  <c:v>0.77777777777777968</c:v>
                </c:pt>
                <c:pt idx="2">
                  <c:v>1</c:v>
                </c:pt>
                <c:pt idx="3">
                  <c:v>1</c:v>
                </c:pt>
                <c:pt idx="4">
                  <c:v>1</c:v>
                </c:pt>
              </c:numCache>
            </c:numRef>
          </c:val>
        </c:ser>
        <c:axId val="64605184"/>
        <c:axId val="64606976"/>
      </c:radarChart>
      <c:catAx>
        <c:axId val="64605184"/>
        <c:scaling>
          <c:orientation val="minMax"/>
        </c:scaling>
        <c:axPos val="b"/>
        <c:majorGridlines/>
        <c:numFmt formatCode="General" sourceLinked="1"/>
        <c:tickLblPos val="nextTo"/>
        <c:txPr>
          <a:bodyPr rot="0" vert="horz"/>
          <a:lstStyle/>
          <a:p>
            <a:pPr>
              <a:defRPr lang="en-IN" sz="1600"/>
            </a:pPr>
            <a:endParaRPr lang="en-US"/>
          </a:p>
        </c:txPr>
        <c:crossAx val="64606976"/>
        <c:crosses val="autoZero"/>
        <c:lblAlgn val="ctr"/>
        <c:lblOffset val="100"/>
      </c:catAx>
      <c:valAx>
        <c:axId val="64606976"/>
        <c:scaling>
          <c:orientation val="minMax"/>
          <c:max val="1"/>
        </c:scaling>
        <c:axPos val="l"/>
        <c:majorGridlines/>
        <c:numFmt formatCode="0%" sourceLinked="0"/>
        <c:majorTickMark val="cross"/>
        <c:tickLblPos val="nextTo"/>
        <c:txPr>
          <a:bodyPr rot="0" vert="horz"/>
          <a:lstStyle/>
          <a:p>
            <a:pPr>
              <a:defRPr lang="en-IN"/>
            </a:pPr>
            <a:endParaRPr lang="en-US"/>
          </a:p>
        </c:txPr>
        <c:crossAx val="64605184"/>
        <c:crosses val="autoZero"/>
        <c:crossBetween val="between"/>
        <c:majorUnit val="0.2"/>
        <c:minorUnit val="4.0000000000000022E-2"/>
      </c:valAx>
    </c:plotArea>
    <c:legend>
      <c:legendPos val="r"/>
      <c:layout>
        <c:manualLayout>
          <c:xMode val="edge"/>
          <c:yMode val="edge"/>
          <c:x val="0.39587364330256108"/>
          <c:y val="0.8917660910305355"/>
          <c:w val="0.59301676370912892"/>
          <c:h val="5.8823529411765163E-2"/>
        </c:manualLayout>
      </c:layout>
      <c:txPr>
        <a:bodyPr/>
        <a:lstStyle/>
        <a:p>
          <a:pPr>
            <a:defRPr lang="en-IN" sz="14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IN"/>
  <c:chart>
    <c:autoTitleDeleted val="1"/>
    <c:plotArea>
      <c:layout>
        <c:manualLayout>
          <c:layoutTarget val="inner"/>
          <c:xMode val="edge"/>
          <c:yMode val="edge"/>
          <c:x val="4.6904466802760773E-2"/>
          <c:y val="2.8295819935691319E-2"/>
          <c:w val="0.59241724992709044"/>
          <c:h val="0.86346871914322609"/>
        </c:manualLayout>
      </c:layout>
      <c:barChart>
        <c:barDir val="col"/>
        <c:grouping val="clustered"/>
        <c:ser>
          <c:idx val="0"/>
          <c:order val="0"/>
          <c:tx>
            <c:strRef>
              <c:f>Sheet2!$D$1</c:f>
              <c:strCache>
                <c:ptCount val="1"/>
                <c:pt idx="0">
                  <c:v>Knowledge assesement score (in %)</c:v>
                </c:pt>
              </c:strCache>
            </c:strRef>
          </c:tx>
          <c:cat>
            <c:multiLvlStrRef>
              <c:f>Sheet2!$A$2:$B$10</c:f>
              <c:multiLvlStrCache>
                <c:ptCount val="9"/>
                <c:lvl>
                  <c:pt idx="0">
                    <c:v>PHC1</c:v>
                  </c:pt>
                  <c:pt idx="1">
                    <c:v>PHC 2</c:v>
                  </c:pt>
                  <c:pt idx="2">
                    <c:v>PHC 3</c:v>
                  </c:pt>
                  <c:pt idx="3">
                    <c:v>PHC 4</c:v>
                  </c:pt>
                  <c:pt idx="4">
                    <c:v>PHC 5</c:v>
                  </c:pt>
                  <c:pt idx="5">
                    <c:v>PHC 6</c:v>
                  </c:pt>
                  <c:pt idx="6">
                    <c:v>PHC 7</c:v>
                  </c:pt>
                  <c:pt idx="7">
                    <c:v>PHC 8</c:v>
                  </c:pt>
                  <c:pt idx="8">
                    <c:v>PHC 9</c:v>
                  </c:pt>
                </c:lvl>
                <c:lvl>
                  <c:pt idx="0">
                    <c:v>1</c:v>
                  </c:pt>
                  <c:pt idx="1">
                    <c:v>2</c:v>
                  </c:pt>
                  <c:pt idx="2">
                    <c:v>3</c:v>
                  </c:pt>
                  <c:pt idx="3">
                    <c:v>4</c:v>
                  </c:pt>
                  <c:pt idx="4">
                    <c:v>5</c:v>
                  </c:pt>
                  <c:pt idx="5">
                    <c:v>6</c:v>
                  </c:pt>
                  <c:pt idx="6">
                    <c:v>7</c:v>
                  </c:pt>
                  <c:pt idx="7">
                    <c:v>8</c:v>
                  </c:pt>
                  <c:pt idx="8">
                    <c:v>9</c:v>
                  </c:pt>
                </c:lvl>
              </c:multiLvlStrCache>
            </c:multiLvlStrRef>
          </c:cat>
          <c:val>
            <c:numRef>
              <c:f>Sheet2!$D$2:$D$10</c:f>
              <c:numCache>
                <c:formatCode>General</c:formatCode>
                <c:ptCount val="9"/>
                <c:pt idx="0">
                  <c:v>80</c:v>
                </c:pt>
                <c:pt idx="1">
                  <c:v>66.599999999999994</c:v>
                </c:pt>
                <c:pt idx="2">
                  <c:v>93.3</c:v>
                </c:pt>
                <c:pt idx="3">
                  <c:v>93.3</c:v>
                </c:pt>
                <c:pt idx="4">
                  <c:v>93.3</c:v>
                </c:pt>
                <c:pt idx="5">
                  <c:v>93.3</c:v>
                </c:pt>
                <c:pt idx="6">
                  <c:v>86.6</c:v>
                </c:pt>
                <c:pt idx="7">
                  <c:v>80</c:v>
                </c:pt>
                <c:pt idx="8">
                  <c:v>86.6</c:v>
                </c:pt>
              </c:numCache>
            </c:numRef>
          </c:val>
        </c:ser>
        <c:axId val="44329216"/>
        <c:axId val="44339200"/>
      </c:barChart>
      <c:catAx>
        <c:axId val="44329216"/>
        <c:scaling>
          <c:orientation val="minMax"/>
        </c:scaling>
        <c:axPos val="b"/>
        <c:tickLblPos val="nextTo"/>
        <c:crossAx val="44339200"/>
        <c:crosses val="autoZero"/>
        <c:auto val="1"/>
        <c:lblAlgn val="ctr"/>
        <c:lblOffset val="100"/>
      </c:catAx>
      <c:valAx>
        <c:axId val="44339200"/>
        <c:scaling>
          <c:orientation val="minMax"/>
        </c:scaling>
        <c:axPos val="l"/>
        <c:majorGridlines/>
        <c:numFmt formatCode="General" sourceLinked="1"/>
        <c:tickLblPos val="nextTo"/>
        <c:crossAx val="44329216"/>
        <c:crosses val="autoZero"/>
        <c:crossBetween val="between"/>
      </c:valAx>
    </c:plotArea>
    <c:legend>
      <c:legendPos val="r"/>
      <c:layout/>
      <c:txPr>
        <a:bodyPr/>
        <a:lstStyle/>
        <a:p>
          <a:pPr>
            <a:defRPr sz="1600"/>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style val="4"/>
  <c:chart>
    <c:autoTitleDeleted val="1"/>
    <c:view3D>
      <c:rAngAx val="1"/>
    </c:view3D>
    <c:plotArea>
      <c:layout/>
      <c:bar3DChart>
        <c:barDir val="col"/>
        <c:grouping val="clustered"/>
        <c:gapWidth val="75"/>
        <c:shape val="box"/>
        <c:axId val="44344448"/>
        <c:axId val="44345984"/>
        <c:axId val="0"/>
      </c:bar3DChart>
      <c:catAx>
        <c:axId val="44344448"/>
        <c:scaling>
          <c:orientation val="minMax"/>
        </c:scaling>
        <c:axPos val="b"/>
        <c:majorTickMark val="none"/>
        <c:tickLblPos val="nextTo"/>
        <c:crossAx val="44345984"/>
        <c:crosses val="autoZero"/>
        <c:auto val="1"/>
        <c:lblAlgn val="ctr"/>
        <c:lblOffset val="100"/>
      </c:catAx>
      <c:valAx>
        <c:axId val="44345984"/>
        <c:scaling>
          <c:orientation val="minMax"/>
        </c:scaling>
        <c:axPos val="l"/>
        <c:majorGridlines/>
        <c:numFmt formatCode="General" sourceLinked="1"/>
        <c:majorTickMark val="none"/>
        <c:tickLblPos val="nextTo"/>
        <c:spPr>
          <a:ln w="9525">
            <a:noFill/>
          </a:ln>
        </c:spPr>
        <c:crossAx val="44344448"/>
        <c:crosses val="autoZero"/>
        <c:crossBetween val="between"/>
      </c:valAx>
    </c:plotArea>
    <c:legend>
      <c:legendPos val="b"/>
      <c:layout>
        <c:manualLayout>
          <c:xMode val="edge"/>
          <c:yMode val="edge"/>
          <c:x val="0.46465037182852142"/>
          <c:y val="0.93242255846987765"/>
          <c:w val="9.0143591426071729E-2"/>
          <c:h val="6.7577441530122989E-2"/>
        </c:manualLayout>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style val="4"/>
  <c:chart>
    <c:autoTitleDeleted val="1"/>
    <c:view3D>
      <c:rAngAx val="1"/>
    </c:view3D>
    <c:plotArea>
      <c:layout/>
      <c:bar3DChart>
        <c:barDir val="col"/>
        <c:grouping val="clustered"/>
        <c:ser>
          <c:idx val="0"/>
          <c:order val="0"/>
          <c:tx>
            <c:strRef>
              <c:f>Sheet5!$C$1</c:f>
              <c:strCache>
                <c:ptCount val="1"/>
                <c:pt idx="0">
                  <c:v>Percent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multiLvlStrRef>
              <c:f>Sheet5!$A$2:$B$16</c:f>
              <c:multiLvlStrCache>
                <c:ptCount val="15"/>
                <c:lvl>
                  <c:pt idx="0">
                    <c:v>Knowledge regarding open vial policy applicable for  which type of vaccine</c:v>
                  </c:pt>
                  <c:pt idx="1">
                    <c:v>Knowledge regarding open vial policy does not applicable for which type of vaccine</c:v>
                  </c:pt>
                  <c:pt idx="2">
                    <c:v>Knowledge regarding ,Condition that must be fulfilled for the use of open vial policy</c:v>
                  </c:pt>
                  <c:pt idx="3">
                    <c:v>Knowledge regarding when will discard the vaccine vial in which of the following condition met</c:v>
                  </c:pt>
                  <c:pt idx="4">
                    <c:v> Knowledge regarding temperature required for the storage of vaccine in ILR-</c:v>
                  </c:pt>
                  <c:pt idx="5">
                    <c:v> Knowledge regarding marking of date on open vials</c:v>
                  </c:pt>
                  <c:pt idx="6">
                    <c:v>Knowledge regarding ,when BCG and measles  discarded after reconstitution</c:v>
                  </c:pt>
                  <c:pt idx="7">
                    <c:v>  Knowledge regarding VVM</c:v>
                  </c:pt>
                  <c:pt idx="8">
                    <c:v> Knowledge regarding returned, partially used vials storage</c:v>
                  </c:pt>
                  <c:pt idx="9">
                    <c:v>Knowledge regarding, in what condition vaccines do not keep in cold chain room</c:v>
                  </c:pt>
                  <c:pt idx="10">
                    <c:v>Knowledge regarding ice pack arrangement in DF</c:v>
                  </c:pt>
                  <c:pt idx="11">
                    <c:v>Knowledge regarding most Heat sensitive vaccines</c:v>
                  </c:pt>
                  <c:pt idx="12">
                    <c:v>Knowledge regarding most freeze sensitive vaccines</c:v>
                  </c:pt>
                  <c:pt idx="13">
                    <c:v> Knowledge regarding storage of vaccines in ILR from top to bottom in basket</c:v>
                  </c:pt>
                  <c:pt idx="14">
                    <c:v>Knowledge regarding shake test</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lvl>
              </c:multiLvlStrCache>
            </c:multiLvlStrRef>
          </c:cat>
          <c:val>
            <c:numRef>
              <c:f>Sheet5!$C$2:$C$16</c:f>
              <c:numCache>
                <c:formatCode>0.00</c:formatCode>
                <c:ptCount val="15"/>
                <c:pt idx="0" formatCode="General">
                  <c:v>100</c:v>
                </c:pt>
                <c:pt idx="1">
                  <c:v>55.6</c:v>
                </c:pt>
                <c:pt idx="2" formatCode="General">
                  <c:v>100</c:v>
                </c:pt>
                <c:pt idx="3" formatCode="General">
                  <c:v>100</c:v>
                </c:pt>
                <c:pt idx="4" formatCode="General">
                  <c:v>100</c:v>
                </c:pt>
                <c:pt idx="5" formatCode="General">
                  <c:v>100</c:v>
                </c:pt>
                <c:pt idx="6" formatCode="General">
                  <c:v>100</c:v>
                </c:pt>
                <c:pt idx="7" formatCode="General">
                  <c:v>100</c:v>
                </c:pt>
                <c:pt idx="8" formatCode="General">
                  <c:v>66.7</c:v>
                </c:pt>
                <c:pt idx="9" formatCode="General">
                  <c:v>100</c:v>
                </c:pt>
                <c:pt idx="10" formatCode="General">
                  <c:v>100</c:v>
                </c:pt>
                <c:pt idx="11" formatCode="General">
                  <c:v>77.8</c:v>
                </c:pt>
                <c:pt idx="12" formatCode="General">
                  <c:v>77.8</c:v>
                </c:pt>
                <c:pt idx="13" formatCode="General">
                  <c:v>77.8</c:v>
                </c:pt>
                <c:pt idx="14" formatCode="General">
                  <c:v>37.5</c:v>
                </c:pt>
              </c:numCache>
            </c:numRef>
          </c:val>
        </c:ser>
        <c:gapWidth val="75"/>
        <c:shape val="box"/>
        <c:axId val="44452480"/>
        <c:axId val="44454272"/>
        <c:axId val="0"/>
      </c:bar3DChart>
      <c:catAx>
        <c:axId val="44452480"/>
        <c:scaling>
          <c:orientation val="minMax"/>
        </c:scaling>
        <c:axPos val="b"/>
        <c:majorTickMark val="none"/>
        <c:tickLblPos val="nextTo"/>
        <c:crossAx val="44454272"/>
        <c:crosses val="autoZero"/>
        <c:auto val="1"/>
        <c:lblAlgn val="ctr"/>
        <c:lblOffset val="100"/>
      </c:catAx>
      <c:valAx>
        <c:axId val="44454272"/>
        <c:scaling>
          <c:orientation val="minMax"/>
        </c:scaling>
        <c:axPos val="l"/>
        <c:majorGridlines/>
        <c:numFmt formatCode="General" sourceLinked="1"/>
        <c:majorTickMark val="none"/>
        <c:tickLblPos val="nextTo"/>
        <c:spPr>
          <a:ln w="9525">
            <a:noFill/>
          </a:ln>
        </c:spPr>
        <c:crossAx val="44452480"/>
        <c:crosses val="autoZero"/>
        <c:crossBetween val="between"/>
      </c:valAx>
    </c:plotArea>
    <c:legend>
      <c:legendPos val="b"/>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08E8E-C682-41C7-AF22-63EA390A3F96}" type="datetimeFigureOut">
              <a:rPr lang="en-IN" smtClean="0"/>
              <a:pPr/>
              <a:t>31-05-2014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F9612-9F00-40B8-BBCD-BB77EAF3BD5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96F9612-9F00-40B8-BBCD-BB77EAF3BD5B}" type="slidenum">
              <a:rPr lang="en-IN" smtClean="0"/>
              <a:pPr/>
              <a:t>5</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6741DF3-7523-41A0-A71C-8BEB1A24EF96}" type="datetimeFigureOut">
              <a:rPr lang="en-IN" smtClean="0"/>
              <a:pPr/>
              <a:t>31-05-2014</a:t>
            </a:fld>
            <a:endParaRPr lang="en-IN"/>
          </a:p>
        </p:txBody>
      </p:sp>
      <p:sp>
        <p:nvSpPr>
          <p:cNvPr id="17" name="Footer Placeholder 16"/>
          <p:cNvSpPr>
            <a:spLocks noGrp="1"/>
          </p:cNvSpPr>
          <p:nvPr>
            <p:ph type="ftr" sz="quarter" idx="11"/>
          </p:nvPr>
        </p:nvSpPr>
        <p:spPr>
          <a:xfrm>
            <a:off x="2898648" y="6355080"/>
            <a:ext cx="3474720" cy="365760"/>
          </a:xfrm>
        </p:spPr>
        <p:txBody>
          <a:bodyPr/>
          <a:lstStyle/>
          <a:p>
            <a:endParaRPr lang="en-IN"/>
          </a:p>
        </p:txBody>
      </p:sp>
      <p:sp>
        <p:nvSpPr>
          <p:cNvPr id="29" name="Slide Number Placeholder 28"/>
          <p:cNvSpPr>
            <a:spLocks noGrp="1"/>
          </p:cNvSpPr>
          <p:nvPr>
            <p:ph type="sldNum" sz="quarter" idx="12"/>
          </p:nvPr>
        </p:nvSpPr>
        <p:spPr>
          <a:xfrm>
            <a:off x="1216152" y="6355080"/>
            <a:ext cx="1219200" cy="365760"/>
          </a:xfrm>
        </p:spPr>
        <p:txBody>
          <a:bodyPr/>
          <a:lstStyle/>
          <a:p>
            <a:fld id="{537AC83B-727C-454D-BC95-CF7BDC4142C0}" type="slidenum">
              <a:rPr lang="en-IN" smtClean="0"/>
              <a:pPr/>
              <a:t>‹#›</a:t>
            </a:fld>
            <a:endParaRPr lang="en-IN"/>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41DF3-7523-41A0-A71C-8BEB1A24EF96}" type="datetimeFigureOut">
              <a:rPr lang="en-IN" smtClean="0"/>
              <a:pPr/>
              <a:t>31-05-2014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7AC83B-727C-454D-BC95-CF7BDC4142C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741DF3-7523-41A0-A71C-8BEB1A24EF96}" type="datetimeFigureOut">
              <a:rPr lang="en-IN" smtClean="0"/>
              <a:pPr/>
              <a:t>31-05-2014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7AC83B-727C-454D-BC95-CF7BDC4142C0}" type="slidenum">
              <a:rPr lang="en-IN" smtClean="0"/>
              <a:pPr/>
              <a:t>‹#›</a:t>
            </a:fld>
            <a:endParaRPr lang="en-IN"/>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6741DF3-7523-41A0-A71C-8BEB1A24EF96}" type="datetimeFigureOut">
              <a:rPr lang="en-IN" smtClean="0"/>
              <a:pPr/>
              <a:t>31-05-2014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7AC83B-727C-454D-BC95-CF7BDC4142C0}" type="slidenum">
              <a:rPr lang="en-IN" smtClean="0"/>
              <a:pPr/>
              <a:t>‹#›</a:t>
            </a:fld>
            <a:endParaRPr lang="en-IN"/>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6741DF3-7523-41A0-A71C-8BEB1A24EF96}" type="datetimeFigureOut">
              <a:rPr lang="en-IN" smtClean="0"/>
              <a:pPr/>
              <a:t>31-05-2014</a:t>
            </a:fld>
            <a:endParaRPr lang="en-IN"/>
          </a:p>
        </p:txBody>
      </p:sp>
      <p:sp>
        <p:nvSpPr>
          <p:cNvPr id="5" name="Footer Placeholder 4"/>
          <p:cNvSpPr>
            <a:spLocks noGrp="1"/>
          </p:cNvSpPr>
          <p:nvPr>
            <p:ph type="ftr" sz="quarter" idx="11"/>
          </p:nvPr>
        </p:nvSpPr>
        <p:spPr>
          <a:xfrm>
            <a:off x="2898648" y="6355080"/>
            <a:ext cx="3474720" cy="365760"/>
          </a:xfrm>
        </p:spPr>
        <p:txBody>
          <a:bodyPr/>
          <a:lstStyle/>
          <a:p>
            <a:endParaRPr lang="en-IN"/>
          </a:p>
        </p:txBody>
      </p:sp>
      <p:sp>
        <p:nvSpPr>
          <p:cNvPr id="6" name="Slide Number Placeholder 5"/>
          <p:cNvSpPr>
            <a:spLocks noGrp="1"/>
          </p:cNvSpPr>
          <p:nvPr>
            <p:ph type="sldNum" sz="quarter" idx="12"/>
          </p:nvPr>
        </p:nvSpPr>
        <p:spPr>
          <a:xfrm>
            <a:off x="1069848" y="6355080"/>
            <a:ext cx="1520952" cy="365760"/>
          </a:xfrm>
        </p:spPr>
        <p:txBody>
          <a:bodyPr/>
          <a:lstStyle/>
          <a:p>
            <a:fld id="{537AC83B-727C-454D-BC95-CF7BDC4142C0}" type="slidenum">
              <a:rPr lang="en-IN" smtClean="0"/>
              <a:pPr/>
              <a:t>‹#›</a:t>
            </a:fld>
            <a:endParaRPr lang="en-IN"/>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6741DF3-7523-41A0-A71C-8BEB1A24EF96}" type="datetimeFigureOut">
              <a:rPr lang="en-IN" smtClean="0"/>
              <a:pPr/>
              <a:t>31-05-2014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7AC83B-727C-454D-BC95-CF7BDC4142C0}" type="slidenum">
              <a:rPr lang="en-IN" smtClean="0"/>
              <a:pPr/>
              <a:t>‹#›</a:t>
            </a:fld>
            <a:endParaRPr lang="en-IN"/>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6741DF3-7523-41A0-A71C-8BEB1A24EF96}" type="datetimeFigureOut">
              <a:rPr lang="en-IN" smtClean="0"/>
              <a:pPr/>
              <a:t>31-05-2014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7AC83B-727C-454D-BC95-CF7BDC4142C0}" type="slidenum">
              <a:rPr lang="en-IN" smtClean="0"/>
              <a:pPr/>
              <a:t>‹#›</a:t>
            </a:fld>
            <a:endParaRPr lang="en-IN"/>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741DF3-7523-41A0-A71C-8BEB1A24EF96}" type="datetimeFigureOut">
              <a:rPr lang="en-IN" smtClean="0"/>
              <a:pPr/>
              <a:t>31-05-2014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37AC83B-727C-454D-BC95-CF7BDC4142C0}" type="slidenum">
              <a:rPr lang="en-IN" smtClean="0"/>
              <a:pPr/>
              <a:t>‹#›</a:t>
            </a:fld>
            <a:endParaRPr lang="en-IN"/>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41DF3-7523-41A0-A71C-8BEB1A24EF96}" type="datetimeFigureOut">
              <a:rPr lang="en-IN" smtClean="0"/>
              <a:pPr/>
              <a:t>31-05-2014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37AC83B-727C-454D-BC95-CF7BDC4142C0}" type="slidenum">
              <a:rPr lang="en-IN" smtClean="0"/>
              <a:pPr/>
              <a:t>‹#›</a:t>
            </a:fld>
            <a:endParaRPr lang="en-IN"/>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741DF3-7523-41A0-A71C-8BEB1A24EF96}" type="datetimeFigureOut">
              <a:rPr lang="en-IN" smtClean="0"/>
              <a:pPr/>
              <a:t>31-05-2014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7AC83B-727C-454D-BC95-CF7BDC4142C0}" type="slidenum">
              <a:rPr lang="en-IN" smtClean="0"/>
              <a:pPr/>
              <a:t>‹#›</a:t>
            </a:fld>
            <a:endParaRPr lang="en-IN"/>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741DF3-7523-41A0-A71C-8BEB1A24EF96}" type="datetimeFigureOut">
              <a:rPr lang="en-IN" smtClean="0"/>
              <a:pPr/>
              <a:t>31-05-2014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7AC83B-727C-454D-BC95-CF7BDC4142C0}" type="slidenum">
              <a:rPr lang="en-IN" smtClean="0"/>
              <a:pPr/>
              <a:t>‹#›</a:t>
            </a:fld>
            <a:endParaRPr lang="en-IN"/>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6741DF3-7523-41A0-A71C-8BEB1A24EF96}" type="datetimeFigureOut">
              <a:rPr lang="en-IN" smtClean="0"/>
              <a:pPr/>
              <a:t>31-05-2014</a:t>
            </a:fld>
            <a:endParaRPr lang="en-IN"/>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37AC83B-727C-454D-BC95-CF7BDC4142C0}" type="slidenum">
              <a:rPr lang="en-IN" smtClean="0"/>
              <a:pPr/>
              <a:t>‹#›</a:t>
            </a:fld>
            <a:endParaRPr lang="en-IN"/>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858000" cy="990600"/>
          </a:xfrm>
        </p:spPr>
        <p:txBody>
          <a:bodyPr>
            <a:noAutofit/>
          </a:bodyPr>
          <a:lstStyle/>
          <a:p>
            <a:r>
              <a:rPr lang="en-IN" sz="3600" dirty="0" smtClean="0">
                <a:solidFill>
                  <a:srgbClr val="002060"/>
                </a:solidFill>
              </a:rPr>
              <a:t>Dissertation Report</a:t>
            </a:r>
            <a:endParaRPr lang="en-IN" sz="3600" dirty="0">
              <a:solidFill>
                <a:srgbClr val="002060"/>
              </a:solidFill>
            </a:endParaRPr>
          </a:p>
        </p:txBody>
      </p:sp>
      <p:sp>
        <p:nvSpPr>
          <p:cNvPr id="4" name="Rectangle 3"/>
          <p:cNvSpPr/>
          <p:nvPr/>
        </p:nvSpPr>
        <p:spPr>
          <a:xfrm>
            <a:off x="5508104" y="5013176"/>
            <a:ext cx="5652120" cy="1200329"/>
          </a:xfrm>
          <a:prstGeom prst="rect">
            <a:avLst/>
          </a:prstGeom>
        </p:spPr>
        <p:txBody>
          <a:bodyPr wrap="square">
            <a:spAutoFit/>
          </a:bodyPr>
          <a:lstStyle/>
          <a:p>
            <a:r>
              <a:rPr lang="en-IN" sz="2400" dirty="0" smtClean="0">
                <a:latin typeface="Andalus" pitchFamily="18" charset="-78"/>
                <a:cs typeface="Andalus" pitchFamily="18" charset="-78"/>
              </a:rPr>
              <a:t>Presented by</a:t>
            </a:r>
          </a:p>
          <a:p>
            <a:r>
              <a:rPr lang="en-IN" sz="2400" dirty="0" smtClean="0">
                <a:latin typeface="Andalus" pitchFamily="18" charset="-78"/>
                <a:cs typeface="Andalus" pitchFamily="18" charset="-78"/>
              </a:rPr>
              <a:t>Dilip Kumar Prajapat</a:t>
            </a:r>
          </a:p>
          <a:p>
            <a:r>
              <a:rPr lang="en-IN" sz="2400" dirty="0" smtClean="0">
                <a:latin typeface="Andalus" pitchFamily="18" charset="-78"/>
                <a:cs typeface="Andalus" pitchFamily="18" charset="-78"/>
              </a:rPr>
              <a:t>PG/12/027</a:t>
            </a:r>
            <a:endParaRPr lang="en-IN" sz="24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110789" cy="981322"/>
          </a:xfrm>
        </p:spPr>
        <p:txBody>
          <a:bodyPr>
            <a:normAutofit/>
          </a:bodyPr>
          <a:lstStyle/>
          <a:p>
            <a:r>
              <a:rPr lang="en-US" dirty="0"/>
              <a:t>What is Storage Temperature?</a:t>
            </a:r>
            <a:endParaRPr lang="en-IN" dirty="0"/>
          </a:p>
        </p:txBody>
      </p:sp>
      <p:sp>
        <p:nvSpPr>
          <p:cNvPr id="3" name="Content Placeholder 2"/>
          <p:cNvSpPr>
            <a:spLocks noGrp="1"/>
          </p:cNvSpPr>
          <p:nvPr>
            <p:ph sz="quarter" idx="1"/>
          </p:nvPr>
        </p:nvSpPr>
        <p:spPr>
          <a:xfrm>
            <a:off x="827584" y="1412776"/>
            <a:ext cx="7092788" cy="4464496"/>
          </a:xfrm>
        </p:spPr>
        <p:txBody>
          <a:bodyPr>
            <a:normAutofit/>
          </a:bodyPr>
          <a:lstStyle/>
          <a:p>
            <a:pPr algn="just"/>
            <a:r>
              <a:rPr lang="en-US" sz="2000" dirty="0"/>
              <a:t>Maintain following storage temperatures inside equipment</a:t>
            </a:r>
          </a:p>
          <a:p>
            <a:pPr lvl="1" algn="just"/>
            <a:r>
              <a:rPr lang="en-US" sz="2000" dirty="0"/>
              <a:t>ILR: 	+2 to +8</a:t>
            </a:r>
            <a:r>
              <a:rPr lang="en-US" sz="2000" baseline="30000" dirty="0"/>
              <a:t>O</a:t>
            </a:r>
            <a:r>
              <a:rPr lang="en-US" sz="2000" dirty="0"/>
              <a:t>C 	for storing all vaccines</a:t>
            </a:r>
          </a:p>
          <a:p>
            <a:pPr lvl="1" algn="just"/>
            <a:r>
              <a:rPr lang="en-US" sz="2000" dirty="0"/>
              <a:t>DF: 	-15 to -25</a:t>
            </a:r>
            <a:r>
              <a:rPr lang="en-US" sz="2000" baseline="30000" dirty="0"/>
              <a:t>O</a:t>
            </a:r>
            <a:r>
              <a:rPr lang="en-US" sz="2000" dirty="0"/>
              <a:t>C 	for preparing frozen ice packs</a:t>
            </a:r>
          </a:p>
          <a:p>
            <a:r>
              <a:rPr lang="en-US" sz="2000" dirty="0"/>
              <a:t>Monitor temperature twice daily (morning and evening) using alcohol thermometers</a:t>
            </a:r>
            <a:endParaRPr lang="en-IN" sz="2000" dirty="0"/>
          </a:p>
        </p:txBody>
      </p:sp>
      <p:sp>
        <p:nvSpPr>
          <p:cNvPr id="5" name="Rectangle 4"/>
          <p:cNvSpPr/>
          <p:nvPr/>
        </p:nvSpPr>
        <p:spPr>
          <a:xfrm>
            <a:off x="827584" y="3789040"/>
            <a:ext cx="7038782" cy="266429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accent4">
                    <a:lumMod val="50000"/>
                  </a:schemeClr>
                </a:solidFill>
              </a:rPr>
              <a:t>Remember:</a:t>
            </a:r>
          </a:p>
          <a:p>
            <a:pPr marL="457200" indent="-457200" algn="just">
              <a:buFont typeface="Arial" pitchFamily="34" charset="0"/>
              <a:buChar char="•"/>
            </a:pPr>
            <a:r>
              <a:rPr lang="en-US" sz="2000" dirty="0">
                <a:solidFill>
                  <a:schemeClr val="accent4">
                    <a:lumMod val="50000"/>
                  </a:schemeClr>
                </a:solidFill>
              </a:rPr>
              <a:t>Place a functional thermometer in every equipment</a:t>
            </a:r>
          </a:p>
          <a:p>
            <a:pPr marL="457200" indent="-457200" algn="just">
              <a:buFont typeface="Arial" pitchFamily="34" charset="0"/>
              <a:buChar char="•"/>
            </a:pPr>
            <a:r>
              <a:rPr lang="en-US" sz="2000" dirty="0">
                <a:solidFill>
                  <a:schemeClr val="accent4">
                    <a:lumMod val="50000"/>
                  </a:schemeClr>
                </a:solidFill>
              </a:rPr>
              <a:t>Hang it vertically in center away from direct </a:t>
            </a:r>
          </a:p>
          <a:p>
            <a:pPr algn="just"/>
            <a:r>
              <a:rPr lang="en-US" sz="2000" dirty="0">
                <a:solidFill>
                  <a:schemeClr val="accent4">
                    <a:lumMod val="50000"/>
                  </a:schemeClr>
                </a:solidFill>
              </a:rPr>
              <a:t>      contact with vaccine boxes and walls.</a:t>
            </a:r>
          </a:p>
          <a:p>
            <a:pPr marL="457200" indent="-457200" algn="just">
              <a:buFont typeface="Arial" pitchFamily="34" charset="0"/>
              <a:buChar char="•"/>
            </a:pPr>
            <a:r>
              <a:rPr lang="en-US" sz="2000" dirty="0">
                <a:solidFill>
                  <a:schemeClr val="accent4">
                    <a:lumMod val="50000"/>
                  </a:schemeClr>
                </a:solidFill>
              </a:rPr>
              <a:t>Read it where it is placed – do not take it out</a:t>
            </a:r>
            <a:endParaRPr lang="en-IN" sz="2000" dirty="0">
              <a:solidFill>
                <a:schemeClr val="accent4">
                  <a:lumMod val="50000"/>
                </a:schemeClr>
              </a:solidFill>
            </a:endParaRPr>
          </a:p>
        </p:txBody>
      </p:sp>
      <p:grpSp>
        <p:nvGrpSpPr>
          <p:cNvPr id="7" name="Group 6"/>
          <p:cNvGrpSpPr/>
          <p:nvPr/>
        </p:nvGrpSpPr>
        <p:grpSpPr>
          <a:xfrm>
            <a:off x="7308304" y="2924944"/>
            <a:ext cx="1584176" cy="3384376"/>
            <a:chOff x="7236296" y="2780928"/>
            <a:chExt cx="1728192" cy="3240360"/>
          </a:xfrm>
        </p:grpSpPr>
        <p:pic>
          <p:nvPicPr>
            <p:cNvPr id="4" name="Picture 4" descr="alcohol therm copy.gif"/>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238654" y="2780928"/>
              <a:ext cx="725834"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therm copy.gif"/>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236296" y="4869160"/>
              <a:ext cx="936104" cy="920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19666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866366" cy="981322"/>
          </a:xfrm>
        </p:spPr>
        <p:txBody>
          <a:bodyPr>
            <a:noAutofit/>
          </a:bodyPr>
          <a:lstStyle/>
          <a:p>
            <a:r>
              <a:rPr lang="en-US" dirty="0"/>
              <a:t>How to use Ice Lined </a:t>
            </a:r>
            <a:r>
              <a:rPr lang="en-US" dirty="0" smtClean="0"/>
              <a:t/>
            </a:r>
            <a:br>
              <a:rPr lang="en-US" dirty="0" smtClean="0"/>
            </a:br>
            <a:r>
              <a:rPr lang="en-US" dirty="0" smtClean="0"/>
              <a:t>Refrigerator</a:t>
            </a:r>
            <a:r>
              <a:rPr lang="en-US" dirty="0"/>
              <a:t>?</a:t>
            </a:r>
            <a:endParaRPr lang="en-IN" dirty="0"/>
          </a:p>
        </p:txBody>
      </p:sp>
      <p:sp>
        <p:nvSpPr>
          <p:cNvPr id="3" name="Content Placeholder 2"/>
          <p:cNvSpPr>
            <a:spLocks noGrp="1"/>
          </p:cNvSpPr>
          <p:nvPr>
            <p:ph sz="quarter" idx="1"/>
          </p:nvPr>
        </p:nvSpPr>
        <p:spPr>
          <a:xfrm>
            <a:off x="1115616" y="1124744"/>
            <a:ext cx="7416824" cy="4752528"/>
          </a:xfrm>
        </p:spPr>
        <p:txBody>
          <a:bodyPr>
            <a:normAutofit/>
          </a:bodyPr>
          <a:lstStyle/>
          <a:p>
            <a:pPr algn="just"/>
            <a:r>
              <a:rPr lang="en-US" sz="2600" dirty="0"/>
              <a:t>At PHC level use ILR to store all UIP vaccines only</a:t>
            </a:r>
          </a:p>
          <a:p>
            <a:pPr lvl="1" algn="just"/>
            <a:endParaRPr lang="en-IN" sz="2600" dirty="0"/>
          </a:p>
        </p:txBody>
      </p:sp>
      <p:grpSp>
        <p:nvGrpSpPr>
          <p:cNvPr id="4" name="Group 3"/>
          <p:cNvGrpSpPr/>
          <p:nvPr/>
        </p:nvGrpSpPr>
        <p:grpSpPr>
          <a:xfrm>
            <a:off x="6228184" y="1772816"/>
            <a:ext cx="1559767" cy="4053840"/>
            <a:chOff x="6780244" y="1772814"/>
            <a:chExt cx="2079689" cy="4053840"/>
          </a:xfrm>
        </p:grpSpPr>
        <p:sp>
          <p:nvSpPr>
            <p:cNvPr id="163" name="Rounded Rectangle 162"/>
            <p:cNvSpPr/>
            <p:nvPr/>
          </p:nvSpPr>
          <p:spPr bwMode="auto">
            <a:xfrm>
              <a:off x="6780244" y="1772814"/>
              <a:ext cx="2079689" cy="4053840"/>
            </a:xfrm>
            <a:prstGeom prst="roundRect">
              <a:avLst/>
            </a:prstGeom>
            <a:solidFill>
              <a:schemeClr val="accent6">
                <a:lumMod val="40000"/>
                <a:lumOff val="60000"/>
              </a:schemeClr>
            </a:solidFill>
            <a:ln>
              <a:solidFill>
                <a:schemeClr val="accent6">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marL="85725" defTabSz="1279525">
                <a:defRPr/>
              </a:pPr>
              <a:r>
                <a:rPr lang="en-US" sz="1600" dirty="0">
                  <a:solidFill>
                    <a:schemeClr val="tx1"/>
                  </a:solidFill>
                  <a:latin typeface="+mj-lt"/>
                </a:rPr>
                <a:t>Order of </a:t>
              </a:r>
              <a:r>
                <a:rPr lang="en-US" sz="1600" dirty="0" smtClean="0">
                  <a:solidFill>
                    <a:schemeClr val="tx1"/>
                  </a:solidFill>
                  <a:latin typeface="+mj-lt"/>
                </a:rPr>
                <a:t>vaccines </a:t>
              </a:r>
              <a:r>
                <a:rPr lang="en-US" sz="1600" dirty="0">
                  <a:solidFill>
                    <a:schemeClr val="tx1"/>
                  </a:solidFill>
                  <a:latin typeface="+mj-lt"/>
                </a:rPr>
                <a:t>from top to bottom</a:t>
              </a:r>
            </a:p>
            <a:p>
              <a:pPr marL="285750" indent="-193675" defTabSz="1279525">
                <a:defRPr/>
              </a:pPr>
              <a:endParaRPr lang="en-US" sz="1600" dirty="0">
                <a:solidFill>
                  <a:schemeClr val="tx1"/>
                </a:solidFill>
                <a:latin typeface="+mj-lt"/>
              </a:endParaRPr>
            </a:p>
            <a:p>
              <a:pPr marL="285750" indent="-193675" defTabSz="1279525">
                <a:defRPr/>
              </a:pPr>
              <a:r>
                <a:rPr lang="en-US" sz="1600" dirty="0">
                  <a:solidFill>
                    <a:schemeClr val="tx1"/>
                  </a:solidFill>
                  <a:latin typeface="+mj-lt"/>
                </a:rPr>
                <a:t>Hep B </a:t>
              </a:r>
            </a:p>
            <a:p>
              <a:pPr marL="285750" indent="-193675" defTabSz="1279525">
                <a:defRPr/>
              </a:pPr>
              <a:r>
                <a:rPr lang="en-US" sz="1600" dirty="0">
                  <a:solidFill>
                    <a:schemeClr val="tx1"/>
                  </a:solidFill>
                  <a:latin typeface="+mj-lt"/>
                </a:rPr>
                <a:t>Pentavalent</a:t>
              </a:r>
            </a:p>
            <a:p>
              <a:pPr marL="285750" indent="-193675" defTabSz="1279525">
                <a:defRPr/>
              </a:pPr>
              <a:r>
                <a:rPr lang="en-US" sz="1600" dirty="0">
                  <a:solidFill>
                    <a:schemeClr val="tx1"/>
                  </a:solidFill>
                  <a:latin typeface="+mj-lt"/>
                </a:rPr>
                <a:t>DPT, TT</a:t>
              </a:r>
            </a:p>
            <a:p>
              <a:pPr marL="285750" indent="-193675" defTabSz="1279525">
                <a:defRPr/>
              </a:pPr>
              <a:r>
                <a:rPr lang="en-US" sz="1600" dirty="0">
                  <a:solidFill>
                    <a:schemeClr val="tx1"/>
                  </a:solidFill>
                  <a:latin typeface="+mj-lt"/>
                </a:rPr>
                <a:t>JE</a:t>
              </a:r>
            </a:p>
            <a:p>
              <a:pPr marL="285750" indent="-193675" defTabSz="1279525">
                <a:defRPr/>
              </a:pPr>
              <a:r>
                <a:rPr lang="en-US" sz="1600" dirty="0">
                  <a:solidFill>
                    <a:schemeClr val="tx1"/>
                  </a:solidFill>
                  <a:latin typeface="+mj-lt"/>
                </a:rPr>
                <a:t>BCG</a:t>
              </a:r>
            </a:p>
            <a:p>
              <a:pPr marL="285750" indent="-193675" defTabSz="1279525">
                <a:defRPr/>
              </a:pPr>
              <a:r>
                <a:rPr lang="en-US" sz="1600" dirty="0">
                  <a:solidFill>
                    <a:schemeClr val="tx1"/>
                  </a:solidFill>
                  <a:latin typeface="+mj-lt"/>
                </a:rPr>
                <a:t>Measles </a:t>
              </a:r>
            </a:p>
            <a:p>
              <a:pPr marL="285750" indent="-193675" defTabSz="1279525">
                <a:defRPr/>
              </a:pPr>
              <a:r>
                <a:rPr lang="en-US" sz="1600" dirty="0">
                  <a:solidFill>
                    <a:schemeClr val="tx1"/>
                  </a:solidFill>
                  <a:latin typeface="+mj-lt"/>
                </a:rPr>
                <a:t>OPV</a:t>
              </a:r>
            </a:p>
            <a:p>
              <a:pPr marL="85725" defTabSz="1279525">
                <a:defRPr/>
              </a:pPr>
              <a:endParaRPr lang="en-US" sz="1600" dirty="0">
                <a:solidFill>
                  <a:schemeClr val="tx1"/>
                </a:solidFill>
                <a:latin typeface="+mj-lt"/>
              </a:endParaRPr>
            </a:p>
            <a:p>
              <a:pPr marL="85725" defTabSz="1279525">
                <a:defRPr/>
              </a:pPr>
              <a:r>
                <a:rPr lang="en-US" sz="1600" dirty="0">
                  <a:solidFill>
                    <a:schemeClr val="tx1"/>
                  </a:solidFill>
                  <a:latin typeface="+mj-lt"/>
                </a:rPr>
                <a:t>Follow Early Expiry First Out (EEFO)</a:t>
              </a:r>
            </a:p>
          </p:txBody>
        </p:sp>
        <p:sp>
          <p:nvSpPr>
            <p:cNvPr id="164" name="Down Arrow 163"/>
            <p:cNvSpPr/>
            <p:nvPr/>
          </p:nvSpPr>
          <p:spPr bwMode="auto">
            <a:xfrm rot="10800000" flipV="1">
              <a:off x="8244408" y="3140968"/>
              <a:ext cx="216024" cy="1440159"/>
            </a:xfrm>
            <a:prstGeom prst="downArrow">
              <a:avLst/>
            </a:prstGeom>
            <a:solidFill>
              <a:srgbClr val="00B050"/>
            </a:solidFill>
            <a:ln>
              <a:solidFill>
                <a:srgbClr val="00B05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defTabSz="1279525">
                <a:defRPr/>
              </a:pPr>
              <a:endParaRPr lang="en-US" dirty="0">
                <a:ln>
                  <a:solidFill>
                    <a:srgbClr val="FFFF00"/>
                  </a:solidFill>
                </a:ln>
                <a:solidFill>
                  <a:srgbClr val="FF9900"/>
                </a:solidFill>
              </a:endParaRPr>
            </a:p>
          </p:txBody>
        </p:sp>
      </p:grpSp>
      <p:sp>
        <p:nvSpPr>
          <p:cNvPr id="165" name="Rounded Rectangle 164"/>
          <p:cNvSpPr/>
          <p:nvPr/>
        </p:nvSpPr>
        <p:spPr bwMode="auto">
          <a:xfrm>
            <a:off x="3203848" y="1700808"/>
            <a:ext cx="2888698" cy="1089660"/>
          </a:xfrm>
          <a:prstGeom prst="roundRect">
            <a:avLst/>
          </a:prstGeom>
          <a:solidFill>
            <a:schemeClr val="accent6">
              <a:lumMod val="40000"/>
              <a:lumOff val="60000"/>
            </a:schemeClr>
          </a:solidFill>
          <a:ln>
            <a:solidFill>
              <a:schemeClr val="accent6">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600" dirty="0">
                <a:solidFill>
                  <a:schemeClr val="tx1"/>
                </a:solidFill>
                <a:latin typeface="+mj-lt"/>
              </a:rPr>
              <a:t>Place vaccines away from direct contact with ILR walls and keep space between boxes</a:t>
            </a:r>
          </a:p>
        </p:txBody>
      </p:sp>
      <p:sp>
        <p:nvSpPr>
          <p:cNvPr id="166" name="Rounded Rectangle 165"/>
          <p:cNvSpPr/>
          <p:nvPr/>
        </p:nvSpPr>
        <p:spPr bwMode="auto">
          <a:xfrm>
            <a:off x="1331640" y="3501008"/>
            <a:ext cx="1684580" cy="1362075"/>
          </a:xfrm>
          <a:prstGeom prst="roundRect">
            <a:avLst/>
          </a:prstGeom>
          <a:solidFill>
            <a:schemeClr val="accent6">
              <a:lumMod val="40000"/>
              <a:lumOff val="60000"/>
            </a:schemeClr>
          </a:solidFill>
          <a:ln>
            <a:solidFill>
              <a:schemeClr val="accent6">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600" dirty="0">
                <a:solidFill>
                  <a:schemeClr val="tx1"/>
                </a:solidFill>
                <a:latin typeface="+mj-lt"/>
              </a:rPr>
              <a:t>Store diluents in baskets, for 24 hours before next session</a:t>
            </a:r>
          </a:p>
        </p:txBody>
      </p:sp>
      <p:sp>
        <p:nvSpPr>
          <p:cNvPr id="167" name="Rounded Rectangle 166"/>
          <p:cNvSpPr/>
          <p:nvPr/>
        </p:nvSpPr>
        <p:spPr bwMode="auto">
          <a:xfrm>
            <a:off x="1331640" y="4725144"/>
            <a:ext cx="1728192" cy="1719620"/>
          </a:xfrm>
          <a:prstGeom prst="roundRect">
            <a:avLst/>
          </a:prstGeom>
          <a:solidFill>
            <a:schemeClr val="accent6">
              <a:lumMod val="40000"/>
              <a:lumOff val="60000"/>
            </a:schemeClr>
          </a:solidFill>
          <a:ln>
            <a:solidFill>
              <a:schemeClr val="accent6">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a:spcAft>
                <a:spcPts val="600"/>
              </a:spcAft>
            </a:pPr>
            <a:r>
              <a:rPr lang="en-US" sz="1600" dirty="0">
                <a:solidFill>
                  <a:schemeClr val="tx1"/>
                </a:solidFill>
              </a:rPr>
              <a:t>Monitor twice daily and ensure that all vaccines and diluents are stored at </a:t>
            </a:r>
          </a:p>
          <a:p>
            <a:pPr algn="ctr">
              <a:spcAft>
                <a:spcPts val="600"/>
              </a:spcAft>
            </a:pPr>
            <a:r>
              <a:rPr lang="en-US" sz="1600" dirty="0">
                <a:solidFill>
                  <a:schemeClr val="tx1"/>
                </a:solidFill>
              </a:rPr>
              <a:t>+2 to +8</a:t>
            </a:r>
            <a:r>
              <a:rPr lang="en-US" sz="1600" baseline="30000" dirty="0">
                <a:solidFill>
                  <a:schemeClr val="tx1"/>
                </a:solidFill>
              </a:rPr>
              <a:t>O</a:t>
            </a:r>
            <a:r>
              <a:rPr lang="en-US" sz="1600" dirty="0">
                <a:solidFill>
                  <a:schemeClr val="tx1"/>
                </a:solidFill>
              </a:rPr>
              <a:t>C</a:t>
            </a:r>
          </a:p>
        </p:txBody>
      </p:sp>
      <p:sp>
        <p:nvSpPr>
          <p:cNvPr id="168" name="Rounded Rectangle 167"/>
          <p:cNvSpPr/>
          <p:nvPr/>
        </p:nvSpPr>
        <p:spPr bwMode="auto">
          <a:xfrm>
            <a:off x="1331640" y="1628800"/>
            <a:ext cx="1684580" cy="1634490"/>
          </a:xfrm>
          <a:prstGeom prst="roundRect">
            <a:avLst/>
          </a:prstGeom>
          <a:solidFill>
            <a:schemeClr val="accent6">
              <a:lumMod val="40000"/>
              <a:lumOff val="60000"/>
            </a:schemeClr>
          </a:solidFill>
          <a:ln>
            <a:solidFill>
              <a:schemeClr val="accent6">
                <a:lumMod val="40000"/>
                <a:lumOff val="6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600" dirty="0">
                <a:solidFill>
                  <a:schemeClr val="tx1"/>
                </a:solidFill>
                <a:latin typeface="+mj-lt"/>
              </a:rPr>
              <a:t>Store all vaccines along with diluents in the basket along with diluents</a:t>
            </a:r>
          </a:p>
        </p:txBody>
      </p:sp>
      <p:pic>
        <p:nvPicPr>
          <p:cNvPr id="3074" name="Picture 2" descr="C:\Users\M\Desktop\Haryana_RAPID\Presentation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5009" y="2996952"/>
            <a:ext cx="3077171" cy="3283398"/>
          </a:xfrm>
          <a:prstGeom prst="rect">
            <a:avLst/>
          </a:prstGeom>
          <a:noFill/>
          <a:extLst>
            <a:ext uri="{909E8E84-426E-40DD-AFC4-6F175D3DCCD1}">
              <a14:hiddenFill xmlns:a14="http://schemas.microsoft.com/office/drawing/2010/main" xmlns="">
                <a:solidFill>
                  <a:srgbClr val="FFFFFF"/>
                </a:solidFill>
              </a14:hiddenFill>
            </a:ext>
          </a:extLst>
        </p:spPr>
      </p:pic>
      <p:sp>
        <p:nvSpPr>
          <p:cNvPr id="169" name="TextBox 168"/>
          <p:cNvSpPr txBox="1"/>
          <p:nvPr/>
        </p:nvSpPr>
        <p:spPr>
          <a:xfrm>
            <a:off x="2915816" y="6211669"/>
            <a:ext cx="3783152" cy="646331"/>
          </a:xfrm>
          <a:prstGeom prst="rect">
            <a:avLst/>
          </a:prstGeom>
          <a:noFill/>
        </p:spPr>
        <p:txBody>
          <a:bodyPr wrap="none" rtlCol="0">
            <a:spAutoFit/>
          </a:bodyPr>
          <a:lstStyle/>
          <a:p>
            <a:pPr algn="ctr"/>
            <a:r>
              <a:rPr lang="en-US" b="1" dirty="0"/>
              <a:t>ILR can keep vaccine safe with 8 hour </a:t>
            </a:r>
          </a:p>
          <a:p>
            <a:pPr algn="ctr"/>
            <a:r>
              <a:rPr lang="en-US" b="1" dirty="0"/>
              <a:t>electric supply in 24 hour period</a:t>
            </a:r>
            <a:endParaRPr lang="en-IN" b="1" dirty="0"/>
          </a:p>
        </p:txBody>
      </p:sp>
    </p:spTree>
    <p:extLst>
      <p:ext uri="{BB962C8B-B14F-4D97-AF65-F5344CB8AC3E}">
        <p14:creationId xmlns:p14="http://schemas.microsoft.com/office/powerpoint/2010/main" xmlns="" val="406949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500"/>
                                        <p:tgtEl>
                                          <p:spTgt spid="16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5"/>
                                        </p:tgtEl>
                                        <p:attrNameLst>
                                          <p:attrName>style.visibility</p:attrName>
                                        </p:attrNameLst>
                                      </p:cBhvr>
                                      <p:to>
                                        <p:strVal val="visible"/>
                                      </p:to>
                                    </p:set>
                                    <p:animEffect transition="in" filter="fade">
                                      <p:cBhvr>
                                        <p:cTn id="26" dur="500"/>
                                        <p:tgtEl>
                                          <p:spTgt spid="16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6"/>
                                        </p:tgtEl>
                                        <p:attrNameLst>
                                          <p:attrName>style.visibility</p:attrName>
                                        </p:attrNameLst>
                                      </p:cBhvr>
                                      <p:to>
                                        <p:strVal val="visible"/>
                                      </p:to>
                                    </p:set>
                                    <p:animEffect transition="in" filter="fade">
                                      <p:cBhvr>
                                        <p:cTn id="31" dur="500"/>
                                        <p:tgtEl>
                                          <p:spTgt spid="16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7"/>
                                        </p:tgtEl>
                                        <p:attrNameLst>
                                          <p:attrName>style.visibility</p:attrName>
                                        </p:attrNameLst>
                                      </p:cBhvr>
                                      <p:to>
                                        <p:strVal val="visible"/>
                                      </p:to>
                                    </p:set>
                                    <p:animEffect transition="in" filter="fade">
                                      <p:cBhvr>
                                        <p:cTn id="36" dur="500"/>
                                        <p:tgtEl>
                                          <p:spTgt spid="16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fade">
                                      <p:cBhvr>
                                        <p:cTn id="41"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5" grpId="0" animBg="1"/>
      <p:bldP spid="166" grpId="0" animBg="1"/>
      <p:bldP spid="167" grpId="0" animBg="1"/>
      <p:bldP spid="168" grpId="0" animBg="1"/>
      <p:bldP spid="1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866366" cy="981322"/>
          </a:xfrm>
        </p:spPr>
        <p:txBody>
          <a:bodyPr>
            <a:noAutofit/>
          </a:bodyPr>
          <a:lstStyle/>
          <a:p>
            <a:r>
              <a:rPr lang="en-US" dirty="0"/>
              <a:t>How to use Ice Lined </a:t>
            </a:r>
            <a:r>
              <a:rPr lang="en-US" dirty="0" smtClean="0"/>
              <a:t/>
            </a:r>
            <a:br>
              <a:rPr lang="en-US" dirty="0" smtClean="0"/>
            </a:br>
            <a:r>
              <a:rPr lang="en-US" dirty="0" smtClean="0"/>
              <a:t>Refrigerator</a:t>
            </a:r>
            <a:r>
              <a:rPr lang="en-US" dirty="0"/>
              <a:t>?</a:t>
            </a:r>
            <a:endParaRPr lang="en-IN" dirty="0"/>
          </a:p>
        </p:txBody>
      </p:sp>
      <p:sp>
        <p:nvSpPr>
          <p:cNvPr id="3" name="Content Placeholder 2"/>
          <p:cNvSpPr>
            <a:spLocks noGrp="1"/>
          </p:cNvSpPr>
          <p:nvPr>
            <p:ph sz="quarter" idx="1"/>
          </p:nvPr>
        </p:nvSpPr>
        <p:spPr>
          <a:xfrm>
            <a:off x="1277634" y="1556792"/>
            <a:ext cx="6588732" cy="4464496"/>
          </a:xfrm>
        </p:spPr>
        <p:txBody>
          <a:bodyPr>
            <a:normAutofit/>
          </a:bodyPr>
          <a:lstStyle/>
          <a:p>
            <a:pPr algn="just"/>
            <a:r>
              <a:rPr lang="en-US" sz="2000" dirty="0"/>
              <a:t>If baskets are not available, store vaccines over 2 rows of empty ice packs kept on platform</a:t>
            </a:r>
          </a:p>
          <a:p>
            <a:pPr algn="just"/>
            <a:r>
              <a:rPr lang="en-US" sz="2000" dirty="0"/>
              <a:t>OPV &amp; Measles can be kept over 2 rows of empty ice packs on floor of ILR</a:t>
            </a:r>
          </a:p>
          <a:p>
            <a:pPr lvl="1" algn="just"/>
            <a:endParaRPr lang="en-IN" sz="2000" dirty="0"/>
          </a:p>
        </p:txBody>
      </p:sp>
      <p:grpSp>
        <p:nvGrpSpPr>
          <p:cNvPr id="4" name="Group 5"/>
          <p:cNvGrpSpPr/>
          <p:nvPr/>
        </p:nvGrpSpPr>
        <p:grpSpPr>
          <a:xfrm>
            <a:off x="1115616" y="3645024"/>
            <a:ext cx="7376020" cy="2863056"/>
            <a:chOff x="188151" y="2767930"/>
            <a:chExt cx="10210800" cy="3181350"/>
          </a:xfrm>
        </p:grpSpPr>
        <p:grpSp>
          <p:nvGrpSpPr>
            <p:cNvPr id="5" name="Group 1784"/>
            <p:cNvGrpSpPr>
              <a:grpSpLocks noChangeAspect="1"/>
            </p:cNvGrpSpPr>
            <p:nvPr/>
          </p:nvGrpSpPr>
          <p:grpSpPr bwMode="auto">
            <a:xfrm>
              <a:off x="188151" y="2767930"/>
              <a:ext cx="5554663" cy="3168650"/>
              <a:chOff x="382588" y="609600"/>
              <a:chExt cx="10285412" cy="5867400"/>
            </a:xfrm>
          </p:grpSpPr>
          <p:grpSp>
            <p:nvGrpSpPr>
              <p:cNvPr id="6" name="Group 745"/>
              <p:cNvGrpSpPr>
                <a:grpSpLocks/>
              </p:cNvGrpSpPr>
              <p:nvPr/>
            </p:nvGrpSpPr>
            <p:grpSpPr bwMode="auto">
              <a:xfrm>
                <a:off x="382588" y="609600"/>
                <a:ext cx="10285412" cy="5867400"/>
                <a:chOff x="533400" y="609600"/>
                <a:chExt cx="10285856" cy="5867400"/>
              </a:xfrm>
            </p:grpSpPr>
            <p:sp>
              <p:nvSpPr>
                <p:cNvPr id="27" name="Line 12"/>
                <p:cNvSpPr>
                  <a:spLocks noChangeShapeType="1"/>
                </p:cNvSpPr>
                <p:nvPr/>
              </p:nvSpPr>
              <p:spPr bwMode="auto">
                <a:xfrm>
                  <a:off x="8839200" y="762000"/>
                  <a:ext cx="0" cy="4495800"/>
                </a:xfrm>
                <a:prstGeom prst="line">
                  <a:avLst/>
                </a:prstGeom>
                <a:noFill/>
                <a:ln w="12700">
                  <a:solidFill>
                    <a:schemeClr val="tx1"/>
                  </a:solidFill>
                  <a:round/>
                  <a:headEnd/>
                  <a:tailEnd/>
                </a:ln>
              </p:spPr>
              <p:txBody>
                <a:bodyPr/>
                <a:lstStyle/>
                <a:p>
                  <a:endParaRPr lang="en-IN" dirty="0"/>
                </a:p>
              </p:txBody>
            </p:sp>
            <p:sp>
              <p:nvSpPr>
                <p:cNvPr id="28" name="Cube 27"/>
                <p:cNvSpPr>
                  <a:spLocks noChangeAspect="1"/>
                </p:cNvSpPr>
                <p:nvPr/>
              </p:nvSpPr>
              <p:spPr>
                <a:xfrm>
                  <a:off x="533400" y="609600"/>
                  <a:ext cx="8380959" cy="5867400"/>
                </a:xfrm>
                <a:prstGeom prst="cube">
                  <a:avLst>
                    <a:gd name="adj" fmla="val 20033"/>
                  </a:avLst>
                </a:prstGeom>
                <a:solidFill>
                  <a:srgbClr val="DDDDDD">
                    <a:alpha val="85882"/>
                  </a:srgbClr>
                </a:solid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latin typeface="Calibri" pitchFamily="34" charset="0"/>
                  </a:endParaRPr>
                </a:p>
              </p:txBody>
            </p:sp>
            <p:sp>
              <p:nvSpPr>
                <p:cNvPr id="29" name="Parallelogram 28"/>
                <p:cNvSpPr/>
                <p:nvPr/>
              </p:nvSpPr>
              <p:spPr>
                <a:xfrm>
                  <a:off x="3887548" y="3493328"/>
                  <a:ext cx="4953319" cy="1181711"/>
                </a:xfrm>
                <a:prstGeom prst="parallelogram">
                  <a:avLst>
                    <a:gd name="adj" fmla="val 99125"/>
                  </a:avLst>
                </a:prstGeom>
                <a:solidFill>
                  <a:schemeClr val="bg1">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latin typeface="Calibri" pitchFamily="34" charset="0"/>
                  </a:endParaRPr>
                </a:p>
              </p:txBody>
            </p:sp>
            <p:grpSp>
              <p:nvGrpSpPr>
                <p:cNvPr id="7" name="Group 405"/>
                <p:cNvGrpSpPr>
                  <a:grpSpLocks/>
                </p:cNvGrpSpPr>
                <p:nvPr/>
              </p:nvGrpSpPr>
              <p:grpSpPr bwMode="auto">
                <a:xfrm>
                  <a:off x="4038750" y="838200"/>
                  <a:ext cx="1524067" cy="3429000"/>
                  <a:chOff x="7239150" y="838200"/>
                  <a:chExt cx="1524067" cy="3429000"/>
                </a:xfrm>
              </p:grpSpPr>
              <p:cxnSp>
                <p:nvCxnSpPr>
                  <p:cNvPr id="153" name="Straight Connector 152"/>
                  <p:cNvCxnSpPr/>
                  <p:nvPr/>
                </p:nvCxnSpPr>
                <p:spPr>
                  <a:xfrm rot="5400000">
                    <a:off x="7229063" y="1000552"/>
                    <a:ext cx="1008277" cy="9906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7237890" y="856505"/>
                    <a:ext cx="1525643" cy="15256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7239360" y="1237180"/>
                    <a:ext cx="1522702" cy="15256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7239360" y="1619326"/>
                    <a:ext cx="1522702" cy="15256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7239360" y="2360100"/>
                    <a:ext cx="1522702" cy="15256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7239360" y="1998532"/>
                    <a:ext cx="1522702" cy="15256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7239360" y="2742245"/>
                    <a:ext cx="1522702" cy="15256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6097313" y="3122941"/>
                    <a:ext cx="2284053" cy="2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7809658" y="1789841"/>
                    <a:ext cx="1904848" cy="2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415"/>
                <p:cNvGrpSpPr>
                  <a:grpSpLocks/>
                </p:cNvGrpSpPr>
                <p:nvPr/>
              </p:nvGrpSpPr>
              <p:grpSpPr bwMode="auto">
                <a:xfrm>
                  <a:off x="674503" y="838887"/>
                  <a:ext cx="1552139" cy="3409912"/>
                  <a:chOff x="7227703" y="838887"/>
                  <a:chExt cx="1552139" cy="3409912"/>
                </a:xfrm>
              </p:grpSpPr>
              <p:cxnSp>
                <p:nvCxnSpPr>
                  <p:cNvPr id="145" name="Straight Connector 144"/>
                  <p:cNvCxnSpPr/>
                  <p:nvPr/>
                </p:nvCxnSpPr>
                <p:spPr>
                  <a:xfrm rot="5400000">
                    <a:off x="7218898" y="1021128"/>
                    <a:ext cx="1008275" cy="9906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7226253" y="857975"/>
                    <a:ext cx="1525643"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7227723" y="1238650"/>
                    <a:ext cx="1522702"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7227723" y="1620795"/>
                    <a:ext cx="1522702"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7227723" y="2361569"/>
                    <a:ext cx="1522702"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7227723" y="2000002"/>
                    <a:ext cx="1522702"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7257120" y="2726077"/>
                    <a:ext cx="1522702"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7808312" y="1789840"/>
                    <a:ext cx="1904847" cy="29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AutoShape 84"/>
                <p:cNvSpPr>
                  <a:spLocks noChangeArrowheads="1"/>
                </p:cNvSpPr>
                <p:nvPr/>
              </p:nvSpPr>
              <p:spPr bwMode="auto">
                <a:xfrm>
                  <a:off x="2285435" y="2285160"/>
                  <a:ext cx="990665" cy="382145"/>
                </a:xfrm>
                <a:prstGeom prst="cube">
                  <a:avLst>
                    <a:gd name="adj" fmla="val 25000"/>
                  </a:avLst>
                </a:prstGeom>
                <a:solidFill>
                  <a:schemeClr val="accent6">
                    <a:lumMod val="20000"/>
                    <a:lumOff val="80000"/>
                  </a:schemeClr>
                </a:solidFill>
                <a:ln w="635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sp>
              <p:nvSpPr>
                <p:cNvPr id="33" name="AutoShape 75"/>
                <p:cNvSpPr>
                  <a:spLocks noChangeArrowheads="1"/>
                </p:cNvSpPr>
                <p:nvPr/>
              </p:nvSpPr>
              <p:spPr bwMode="auto">
                <a:xfrm>
                  <a:off x="2133600" y="2590800"/>
                  <a:ext cx="1219200" cy="381000"/>
                </a:xfrm>
                <a:prstGeom prst="cube">
                  <a:avLst>
                    <a:gd name="adj" fmla="val 25000"/>
                  </a:avLst>
                </a:prstGeom>
                <a:solidFill>
                  <a:srgbClr val="DDDDDD"/>
                </a:solidFill>
                <a:ln w="6350">
                  <a:solidFill>
                    <a:schemeClr val="tx1"/>
                  </a:solidFill>
                  <a:miter lim="800000"/>
                  <a:headEnd/>
                  <a:tailEnd/>
                </a:ln>
              </p:spPr>
              <p:txBody>
                <a:bodyPr wrap="none" anchor="ctr"/>
                <a:lstStyle/>
                <a:p>
                  <a:pPr algn="ctr"/>
                  <a:r>
                    <a:rPr lang="en-US" sz="800" dirty="0">
                      <a:latin typeface="Calibri" pitchFamily="34" charset="0"/>
                    </a:rPr>
                    <a:t>DPT</a:t>
                  </a:r>
                </a:p>
              </p:txBody>
            </p:sp>
            <p:sp>
              <p:nvSpPr>
                <p:cNvPr id="34" name="AutoShape 74"/>
                <p:cNvSpPr>
                  <a:spLocks noChangeArrowheads="1"/>
                </p:cNvSpPr>
                <p:nvPr/>
              </p:nvSpPr>
              <p:spPr bwMode="auto">
                <a:xfrm>
                  <a:off x="839124" y="2590876"/>
                  <a:ext cx="1217017" cy="382145"/>
                </a:xfrm>
                <a:prstGeom prst="cube">
                  <a:avLst>
                    <a:gd name="adj" fmla="val 25000"/>
                  </a:avLst>
                </a:prstGeom>
                <a:solidFill>
                  <a:schemeClr val="accent6">
                    <a:lumMod val="20000"/>
                    <a:lumOff val="80000"/>
                  </a:schemeClr>
                </a:solidFill>
                <a:ln w="635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sp>
              <p:nvSpPr>
                <p:cNvPr id="35" name="AutoShape 73"/>
                <p:cNvSpPr>
                  <a:spLocks noChangeArrowheads="1"/>
                </p:cNvSpPr>
                <p:nvPr/>
              </p:nvSpPr>
              <p:spPr bwMode="auto">
                <a:xfrm>
                  <a:off x="2820452" y="2743734"/>
                  <a:ext cx="1217017" cy="379207"/>
                </a:xfrm>
                <a:prstGeom prst="cube">
                  <a:avLst>
                    <a:gd name="adj" fmla="val 25000"/>
                  </a:avLst>
                </a:prstGeom>
                <a:solidFill>
                  <a:schemeClr val="accent6">
                    <a:lumMod val="20000"/>
                    <a:lumOff val="80000"/>
                  </a:schemeClr>
                </a:solidFill>
                <a:ln w="635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sp>
              <p:nvSpPr>
                <p:cNvPr id="36" name="AutoShape 56"/>
                <p:cNvSpPr>
                  <a:spLocks noChangeArrowheads="1"/>
                </p:cNvSpPr>
                <p:nvPr/>
              </p:nvSpPr>
              <p:spPr bwMode="auto">
                <a:xfrm>
                  <a:off x="3352531" y="2973022"/>
                  <a:ext cx="684939" cy="379207"/>
                </a:xfrm>
                <a:prstGeom prst="cube">
                  <a:avLst>
                    <a:gd name="adj" fmla="val 25000"/>
                  </a:avLst>
                </a:prstGeom>
                <a:solidFill>
                  <a:schemeClr val="accent6">
                    <a:lumMod val="20000"/>
                    <a:lumOff val="80000"/>
                  </a:schemeClr>
                </a:solidFill>
                <a:ln w="6350">
                  <a:solidFill>
                    <a:schemeClr val="tx1"/>
                  </a:solidFill>
                  <a:miter lim="800000"/>
                  <a:headEnd/>
                  <a:tailEnd/>
                </a:ln>
              </p:spPr>
              <p:txBody>
                <a:bodyPr wrap="none" anchor="ctr"/>
                <a:lstStyle/>
                <a:p>
                  <a:pPr algn="ctr">
                    <a:defRPr/>
                  </a:pPr>
                  <a:r>
                    <a:rPr lang="en-US" sz="800" dirty="0">
                      <a:latin typeface="Calibri" pitchFamily="34" charset="0"/>
                    </a:rPr>
                    <a:t>DT</a:t>
                  </a:r>
                </a:p>
              </p:txBody>
            </p:sp>
            <p:sp>
              <p:nvSpPr>
                <p:cNvPr id="37" name="AutoShape 55"/>
                <p:cNvSpPr>
                  <a:spLocks noChangeArrowheads="1"/>
                </p:cNvSpPr>
                <p:nvPr/>
              </p:nvSpPr>
              <p:spPr bwMode="auto">
                <a:xfrm>
                  <a:off x="2132573" y="2973022"/>
                  <a:ext cx="1219958" cy="379207"/>
                </a:xfrm>
                <a:prstGeom prst="cube">
                  <a:avLst>
                    <a:gd name="adj" fmla="val 25000"/>
                  </a:avLst>
                </a:prstGeom>
                <a:solidFill>
                  <a:schemeClr val="accent6">
                    <a:lumMod val="20000"/>
                    <a:lumOff val="80000"/>
                  </a:schemeClr>
                </a:solidFill>
                <a:ln w="6350">
                  <a:solidFill>
                    <a:schemeClr val="tx1"/>
                  </a:solidFill>
                  <a:miter lim="800000"/>
                  <a:headEnd/>
                  <a:tailEnd/>
                </a:ln>
              </p:spPr>
              <p:txBody>
                <a:bodyPr wrap="none" anchor="ctr"/>
                <a:lstStyle/>
                <a:p>
                  <a:pPr algn="ctr">
                    <a:defRPr/>
                  </a:pPr>
                  <a:r>
                    <a:rPr lang="en-US" sz="800" dirty="0">
                      <a:latin typeface="Calibri" pitchFamily="34" charset="0"/>
                    </a:rPr>
                    <a:t>DT</a:t>
                  </a:r>
                </a:p>
              </p:txBody>
            </p:sp>
            <p:sp>
              <p:nvSpPr>
                <p:cNvPr id="38" name="AutoShape 54"/>
                <p:cNvSpPr>
                  <a:spLocks noChangeArrowheads="1"/>
                </p:cNvSpPr>
                <p:nvPr/>
              </p:nvSpPr>
              <p:spPr bwMode="auto">
                <a:xfrm>
                  <a:off x="839124" y="2973022"/>
                  <a:ext cx="1217017" cy="379207"/>
                </a:xfrm>
                <a:prstGeom prst="cube">
                  <a:avLst>
                    <a:gd name="adj" fmla="val 25000"/>
                  </a:avLst>
                </a:prstGeom>
                <a:solidFill>
                  <a:schemeClr val="accent6">
                    <a:lumMod val="20000"/>
                    <a:lumOff val="80000"/>
                  </a:schemeClr>
                </a:solidFill>
                <a:ln w="6350">
                  <a:solidFill>
                    <a:schemeClr val="tx1"/>
                  </a:solidFill>
                  <a:miter lim="800000"/>
                  <a:headEnd/>
                  <a:tailEnd/>
                </a:ln>
              </p:spPr>
              <p:txBody>
                <a:bodyPr wrap="none" anchor="ctr"/>
                <a:lstStyle/>
                <a:p>
                  <a:pPr algn="ctr">
                    <a:defRPr/>
                  </a:pPr>
                  <a:r>
                    <a:rPr lang="en-US" sz="800" dirty="0">
                      <a:latin typeface="Calibri" pitchFamily="34" charset="0"/>
                    </a:rPr>
                    <a:t>DT</a:t>
                  </a:r>
                </a:p>
              </p:txBody>
            </p:sp>
            <p:sp>
              <p:nvSpPr>
                <p:cNvPr id="39" name="AutoShape 53"/>
                <p:cNvSpPr>
                  <a:spLocks noChangeArrowheads="1"/>
                </p:cNvSpPr>
                <p:nvPr/>
              </p:nvSpPr>
              <p:spPr bwMode="auto">
                <a:xfrm>
                  <a:off x="2820452" y="3199370"/>
                  <a:ext cx="1217017" cy="382145"/>
                </a:xfrm>
                <a:prstGeom prst="cube">
                  <a:avLst>
                    <a:gd name="adj" fmla="val 25000"/>
                  </a:avLst>
                </a:prstGeom>
                <a:solidFill>
                  <a:schemeClr val="accent6">
                    <a:lumMod val="20000"/>
                    <a:lumOff val="80000"/>
                  </a:schemeClr>
                </a:solidFill>
                <a:ln w="6350">
                  <a:solidFill>
                    <a:schemeClr val="tx1"/>
                  </a:solidFill>
                  <a:miter lim="800000"/>
                  <a:headEnd/>
                  <a:tailEnd/>
                </a:ln>
              </p:spPr>
              <p:txBody>
                <a:bodyPr wrap="none" anchor="ctr"/>
                <a:lstStyle/>
                <a:p>
                  <a:pPr algn="ctr">
                    <a:defRPr/>
                  </a:pPr>
                  <a:r>
                    <a:rPr lang="en-US" sz="800" dirty="0">
                      <a:latin typeface="Calibri" pitchFamily="34" charset="0"/>
                    </a:rPr>
                    <a:t>DT</a:t>
                  </a:r>
                </a:p>
              </p:txBody>
            </p:sp>
            <p:sp>
              <p:nvSpPr>
                <p:cNvPr id="40" name="AutoShape 50"/>
                <p:cNvSpPr>
                  <a:spLocks noChangeArrowheads="1"/>
                </p:cNvSpPr>
                <p:nvPr/>
              </p:nvSpPr>
              <p:spPr bwMode="auto">
                <a:xfrm>
                  <a:off x="1676400" y="3429000"/>
                  <a:ext cx="838200" cy="381000"/>
                </a:xfrm>
                <a:prstGeom prst="cube">
                  <a:avLst>
                    <a:gd name="adj" fmla="val 25000"/>
                  </a:avLst>
                </a:prstGeom>
                <a:solidFill>
                  <a:srgbClr val="92D050"/>
                </a:solidFill>
                <a:ln w="12700">
                  <a:solidFill>
                    <a:schemeClr val="tx1"/>
                  </a:solidFill>
                  <a:miter lim="800000"/>
                  <a:headEnd/>
                  <a:tailEnd/>
                </a:ln>
              </p:spPr>
              <p:txBody>
                <a:bodyPr wrap="none" anchor="ctr"/>
                <a:lstStyle/>
                <a:p>
                  <a:pPr algn="ctr"/>
                  <a:r>
                    <a:rPr lang="en-US" sz="800" dirty="0">
                      <a:latin typeface="Calibri" pitchFamily="34" charset="0"/>
                    </a:rPr>
                    <a:t>TT</a:t>
                  </a:r>
                </a:p>
              </p:txBody>
            </p:sp>
            <p:sp>
              <p:nvSpPr>
                <p:cNvPr id="41" name="AutoShape 49"/>
                <p:cNvSpPr>
                  <a:spLocks noChangeArrowheads="1"/>
                </p:cNvSpPr>
                <p:nvPr/>
              </p:nvSpPr>
              <p:spPr bwMode="auto">
                <a:xfrm>
                  <a:off x="838200" y="3429000"/>
                  <a:ext cx="838200" cy="381000"/>
                </a:xfrm>
                <a:prstGeom prst="cube">
                  <a:avLst>
                    <a:gd name="adj" fmla="val 25000"/>
                  </a:avLst>
                </a:prstGeom>
                <a:solidFill>
                  <a:srgbClr val="92D050"/>
                </a:solidFill>
                <a:ln w="6350">
                  <a:solidFill>
                    <a:schemeClr val="tx1"/>
                  </a:solidFill>
                  <a:miter lim="800000"/>
                  <a:headEnd/>
                  <a:tailEnd/>
                </a:ln>
              </p:spPr>
              <p:txBody>
                <a:bodyPr wrap="none" anchor="ctr"/>
                <a:lstStyle/>
                <a:p>
                  <a:pPr algn="ctr"/>
                  <a:r>
                    <a:rPr lang="en-US" sz="800" dirty="0">
                      <a:latin typeface="Calibri" pitchFamily="34" charset="0"/>
                    </a:rPr>
                    <a:t>JE</a:t>
                  </a:r>
                </a:p>
              </p:txBody>
            </p:sp>
            <p:sp>
              <p:nvSpPr>
                <p:cNvPr id="42" name="AutoShape 48"/>
                <p:cNvSpPr>
                  <a:spLocks noChangeArrowheads="1"/>
                </p:cNvSpPr>
                <p:nvPr/>
              </p:nvSpPr>
              <p:spPr bwMode="auto">
                <a:xfrm>
                  <a:off x="2362200" y="3429000"/>
                  <a:ext cx="838200" cy="381000"/>
                </a:xfrm>
                <a:prstGeom prst="cube">
                  <a:avLst>
                    <a:gd name="adj" fmla="val 25000"/>
                  </a:avLst>
                </a:prstGeom>
                <a:solidFill>
                  <a:srgbClr val="92D050"/>
                </a:solidFill>
                <a:ln w="6350">
                  <a:solidFill>
                    <a:schemeClr val="tx1"/>
                  </a:solidFill>
                  <a:miter lim="800000"/>
                  <a:headEnd/>
                  <a:tailEnd/>
                </a:ln>
              </p:spPr>
              <p:txBody>
                <a:bodyPr wrap="none" anchor="ctr"/>
                <a:lstStyle/>
                <a:p>
                  <a:pPr algn="ctr"/>
                  <a:r>
                    <a:rPr lang="en-US" sz="800" dirty="0">
                      <a:latin typeface="Calibri" pitchFamily="34" charset="0"/>
                    </a:rPr>
                    <a:t>TT</a:t>
                  </a:r>
                </a:p>
              </p:txBody>
            </p:sp>
            <p:sp>
              <p:nvSpPr>
                <p:cNvPr id="43" name="AutoShape 47"/>
                <p:cNvSpPr>
                  <a:spLocks noChangeArrowheads="1"/>
                </p:cNvSpPr>
                <p:nvPr/>
              </p:nvSpPr>
              <p:spPr bwMode="auto">
                <a:xfrm>
                  <a:off x="3200400" y="3505200"/>
                  <a:ext cx="838200" cy="381000"/>
                </a:xfrm>
                <a:prstGeom prst="cube">
                  <a:avLst>
                    <a:gd name="adj" fmla="val 25000"/>
                  </a:avLst>
                </a:prstGeom>
                <a:solidFill>
                  <a:srgbClr val="92D050"/>
                </a:solidFill>
                <a:ln w="6350">
                  <a:solidFill>
                    <a:schemeClr val="tx1"/>
                  </a:solidFill>
                  <a:miter lim="800000"/>
                  <a:headEnd/>
                  <a:tailEnd/>
                </a:ln>
              </p:spPr>
              <p:txBody>
                <a:bodyPr wrap="none" anchor="ctr"/>
                <a:lstStyle/>
                <a:p>
                  <a:pPr algn="ctr"/>
                  <a:r>
                    <a:rPr lang="en-US" sz="800" dirty="0" err="1">
                      <a:latin typeface="Calibri" pitchFamily="34" charset="0"/>
                    </a:rPr>
                    <a:t>Diluent</a:t>
                  </a:r>
                  <a:endParaRPr lang="en-US" sz="800" dirty="0">
                    <a:latin typeface="Calibri" pitchFamily="34" charset="0"/>
                  </a:endParaRPr>
                </a:p>
              </p:txBody>
            </p:sp>
            <p:sp>
              <p:nvSpPr>
                <p:cNvPr id="44" name="AutoShape 26"/>
                <p:cNvSpPr>
                  <a:spLocks noChangeArrowheads="1"/>
                </p:cNvSpPr>
                <p:nvPr/>
              </p:nvSpPr>
              <p:spPr bwMode="auto">
                <a:xfrm>
                  <a:off x="2743200" y="5029200"/>
                  <a:ext cx="914400"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45" name="AutoShape 25"/>
                <p:cNvSpPr>
                  <a:spLocks noChangeArrowheads="1"/>
                </p:cNvSpPr>
                <p:nvPr/>
              </p:nvSpPr>
              <p:spPr bwMode="auto">
                <a:xfrm>
                  <a:off x="685800" y="5257800"/>
                  <a:ext cx="838200"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46" name="AutoShape 24"/>
                <p:cNvSpPr>
                  <a:spLocks noChangeArrowheads="1"/>
                </p:cNvSpPr>
                <p:nvPr/>
              </p:nvSpPr>
              <p:spPr bwMode="auto">
                <a:xfrm>
                  <a:off x="1676400" y="5181600"/>
                  <a:ext cx="914400"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47" name="AutoShape 21"/>
                <p:cNvSpPr>
                  <a:spLocks noChangeArrowheads="1"/>
                </p:cNvSpPr>
                <p:nvPr/>
              </p:nvSpPr>
              <p:spPr bwMode="auto">
                <a:xfrm>
                  <a:off x="2819400" y="5257800"/>
                  <a:ext cx="914400"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48" name="AutoShape 20"/>
                <p:cNvSpPr>
                  <a:spLocks noChangeArrowheads="1"/>
                </p:cNvSpPr>
                <p:nvPr/>
              </p:nvSpPr>
              <p:spPr bwMode="auto">
                <a:xfrm>
                  <a:off x="2895600" y="5486400"/>
                  <a:ext cx="914400"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49" name="AutoShape 16"/>
                <p:cNvSpPr>
                  <a:spLocks noChangeArrowheads="1"/>
                </p:cNvSpPr>
                <p:nvPr/>
              </p:nvSpPr>
              <p:spPr bwMode="auto">
                <a:xfrm>
                  <a:off x="2590800" y="5715000"/>
                  <a:ext cx="1219200" cy="457200"/>
                </a:xfrm>
                <a:prstGeom prst="cube">
                  <a:avLst>
                    <a:gd name="adj" fmla="val 25000"/>
                  </a:avLst>
                </a:prstGeom>
                <a:solidFill>
                  <a:srgbClr val="FFCCFF"/>
                </a:solidFill>
                <a:ln w="6350">
                  <a:solidFill>
                    <a:schemeClr val="tx1"/>
                  </a:solidFill>
                  <a:miter lim="800000"/>
                  <a:headEnd/>
                  <a:tailEnd/>
                </a:ln>
              </p:spPr>
              <p:txBody>
                <a:bodyPr wrap="none" anchor="ctr"/>
                <a:lstStyle/>
                <a:p>
                  <a:pPr algn="ctr"/>
                  <a:r>
                    <a:rPr lang="en-US" sz="800">
                      <a:latin typeface="Calibri" pitchFamily="34" charset="0"/>
                    </a:rPr>
                    <a:t>OPV</a:t>
                  </a:r>
                </a:p>
              </p:txBody>
            </p:sp>
            <p:sp>
              <p:nvSpPr>
                <p:cNvPr id="50" name="AutoShape 15"/>
                <p:cNvSpPr>
                  <a:spLocks noChangeArrowheads="1"/>
                </p:cNvSpPr>
                <p:nvPr/>
              </p:nvSpPr>
              <p:spPr bwMode="auto">
                <a:xfrm>
                  <a:off x="1295400" y="5638800"/>
                  <a:ext cx="1219200" cy="457200"/>
                </a:xfrm>
                <a:prstGeom prst="cube">
                  <a:avLst>
                    <a:gd name="adj" fmla="val 25000"/>
                  </a:avLst>
                </a:prstGeom>
                <a:solidFill>
                  <a:srgbClr val="FFCCFF"/>
                </a:solidFill>
                <a:ln w="12700">
                  <a:solidFill>
                    <a:schemeClr val="tx1"/>
                  </a:solidFill>
                  <a:miter lim="800000"/>
                  <a:headEnd/>
                  <a:tailEnd/>
                </a:ln>
              </p:spPr>
              <p:txBody>
                <a:bodyPr wrap="none" anchor="ctr"/>
                <a:lstStyle/>
                <a:p>
                  <a:pPr algn="ctr"/>
                  <a:r>
                    <a:rPr lang="en-US" sz="800">
                      <a:latin typeface="Calibri" pitchFamily="34" charset="0"/>
                    </a:rPr>
                    <a:t>OPV</a:t>
                  </a:r>
                </a:p>
              </p:txBody>
            </p:sp>
            <p:sp>
              <p:nvSpPr>
                <p:cNvPr id="51" name="AutoShape 8"/>
                <p:cNvSpPr>
                  <a:spLocks noChangeArrowheads="1"/>
                </p:cNvSpPr>
                <p:nvPr/>
              </p:nvSpPr>
              <p:spPr bwMode="auto">
                <a:xfrm>
                  <a:off x="3276600" y="6248400"/>
                  <a:ext cx="609600"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52" name="AutoShape 7"/>
                <p:cNvSpPr>
                  <a:spLocks noChangeArrowheads="1"/>
                </p:cNvSpPr>
                <p:nvPr/>
              </p:nvSpPr>
              <p:spPr bwMode="auto">
                <a:xfrm>
                  <a:off x="1905000" y="6248400"/>
                  <a:ext cx="1295400" cy="152400"/>
                </a:xfrm>
                <a:prstGeom prst="cube">
                  <a:avLst>
                    <a:gd name="adj" fmla="val 25000"/>
                  </a:avLst>
                </a:prstGeom>
                <a:solidFill>
                  <a:srgbClr val="00FFFF"/>
                </a:solidFill>
                <a:ln w="12700">
                  <a:solidFill>
                    <a:schemeClr val="tx1"/>
                  </a:solidFill>
                  <a:miter lim="800000"/>
                  <a:headEnd/>
                  <a:tailEnd/>
                </a:ln>
              </p:spPr>
              <p:txBody>
                <a:bodyPr wrap="none" anchor="ctr"/>
                <a:lstStyle/>
                <a:p>
                  <a:endParaRPr lang="en-US" sz="800">
                    <a:latin typeface="Calibri" pitchFamily="34" charset="0"/>
                  </a:endParaRPr>
                </a:p>
              </p:txBody>
            </p:sp>
            <p:sp>
              <p:nvSpPr>
                <p:cNvPr id="53" name="AutoShape 6"/>
                <p:cNvSpPr>
                  <a:spLocks noChangeArrowheads="1"/>
                </p:cNvSpPr>
                <p:nvPr/>
              </p:nvSpPr>
              <p:spPr bwMode="auto">
                <a:xfrm>
                  <a:off x="533400" y="6248400"/>
                  <a:ext cx="1295400"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54" name="AutoShape 3"/>
                <p:cNvSpPr>
                  <a:spLocks noChangeArrowheads="1"/>
                </p:cNvSpPr>
                <p:nvPr/>
              </p:nvSpPr>
              <p:spPr bwMode="auto">
                <a:xfrm>
                  <a:off x="533400" y="6324600"/>
                  <a:ext cx="1066800"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55" name="AutoShape 4"/>
                <p:cNvSpPr>
                  <a:spLocks noChangeArrowheads="1"/>
                </p:cNvSpPr>
                <p:nvPr/>
              </p:nvSpPr>
              <p:spPr bwMode="auto">
                <a:xfrm>
                  <a:off x="1676400" y="6324600"/>
                  <a:ext cx="1066800"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56" name="AutoShape 5"/>
                <p:cNvSpPr>
                  <a:spLocks noChangeArrowheads="1"/>
                </p:cNvSpPr>
                <p:nvPr/>
              </p:nvSpPr>
              <p:spPr bwMode="auto">
                <a:xfrm>
                  <a:off x="2819400" y="6324600"/>
                  <a:ext cx="1066800"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57" name="AutoShape 9"/>
                <p:cNvSpPr>
                  <a:spLocks noChangeArrowheads="1"/>
                </p:cNvSpPr>
                <p:nvPr/>
              </p:nvSpPr>
              <p:spPr bwMode="auto">
                <a:xfrm>
                  <a:off x="685800" y="6172200"/>
                  <a:ext cx="1066800"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58" name="AutoShape 10"/>
                <p:cNvSpPr>
                  <a:spLocks noChangeArrowheads="1"/>
                </p:cNvSpPr>
                <p:nvPr/>
              </p:nvSpPr>
              <p:spPr bwMode="auto">
                <a:xfrm>
                  <a:off x="1828800" y="6172200"/>
                  <a:ext cx="1066800"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59" name="AutoShape 11"/>
                <p:cNvSpPr>
                  <a:spLocks noChangeArrowheads="1"/>
                </p:cNvSpPr>
                <p:nvPr/>
              </p:nvSpPr>
              <p:spPr bwMode="auto">
                <a:xfrm>
                  <a:off x="2971800" y="6172200"/>
                  <a:ext cx="838200"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60" name="AutoShape 12"/>
                <p:cNvSpPr>
                  <a:spLocks noChangeArrowheads="1"/>
                </p:cNvSpPr>
                <p:nvPr/>
              </p:nvSpPr>
              <p:spPr bwMode="auto">
                <a:xfrm>
                  <a:off x="609600" y="5715000"/>
                  <a:ext cx="1143000" cy="457200"/>
                </a:xfrm>
                <a:prstGeom prst="cube">
                  <a:avLst>
                    <a:gd name="adj" fmla="val 25000"/>
                  </a:avLst>
                </a:prstGeom>
                <a:solidFill>
                  <a:srgbClr val="FF99FF"/>
                </a:solidFill>
                <a:ln w="6350">
                  <a:solidFill>
                    <a:schemeClr val="tx1"/>
                  </a:solidFill>
                  <a:miter lim="800000"/>
                  <a:headEnd/>
                  <a:tailEnd/>
                </a:ln>
              </p:spPr>
              <p:txBody>
                <a:bodyPr wrap="none" anchor="ctr"/>
                <a:lstStyle/>
                <a:p>
                  <a:pPr algn="ctr"/>
                  <a:r>
                    <a:rPr lang="en-US" sz="800">
                      <a:latin typeface="Calibri" pitchFamily="34" charset="0"/>
                    </a:rPr>
                    <a:t>OPV</a:t>
                  </a:r>
                </a:p>
              </p:txBody>
            </p:sp>
            <p:sp>
              <p:nvSpPr>
                <p:cNvPr id="61" name="AutoShape 13"/>
                <p:cNvSpPr>
                  <a:spLocks noChangeArrowheads="1"/>
                </p:cNvSpPr>
                <p:nvPr/>
              </p:nvSpPr>
              <p:spPr bwMode="auto">
                <a:xfrm>
                  <a:off x="1598658" y="5715000"/>
                  <a:ext cx="1219200" cy="457200"/>
                </a:xfrm>
                <a:prstGeom prst="cube">
                  <a:avLst>
                    <a:gd name="adj" fmla="val 25000"/>
                  </a:avLst>
                </a:prstGeom>
                <a:solidFill>
                  <a:srgbClr val="FF99FF"/>
                </a:solidFill>
                <a:ln w="6350">
                  <a:solidFill>
                    <a:schemeClr val="tx1"/>
                  </a:solidFill>
                  <a:miter lim="800000"/>
                  <a:headEnd/>
                  <a:tailEnd/>
                </a:ln>
              </p:spPr>
              <p:txBody>
                <a:bodyPr wrap="none" anchor="ctr"/>
                <a:lstStyle/>
                <a:p>
                  <a:pPr algn="ctr"/>
                  <a:r>
                    <a:rPr lang="en-US" sz="800">
                      <a:latin typeface="Calibri" pitchFamily="34" charset="0"/>
                    </a:rPr>
                    <a:t>OPV</a:t>
                  </a:r>
                </a:p>
              </p:txBody>
            </p:sp>
            <p:sp>
              <p:nvSpPr>
                <p:cNvPr id="62" name="AutoShape 17"/>
                <p:cNvSpPr>
                  <a:spLocks noChangeArrowheads="1"/>
                </p:cNvSpPr>
                <p:nvPr/>
              </p:nvSpPr>
              <p:spPr bwMode="auto">
                <a:xfrm>
                  <a:off x="609600" y="5486400"/>
                  <a:ext cx="838200"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63" name="AutoShape 18"/>
                <p:cNvSpPr>
                  <a:spLocks noChangeArrowheads="1"/>
                </p:cNvSpPr>
                <p:nvPr/>
              </p:nvSpPr>
              <p:spPr bwMode="auto">
                <a:xfrm>
                  <a:off x="1371600" y="5486400"/>
                  <a:ext cx="914400"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64" name="AutoShape 23"/>
                <p:cNvSpPr>
                  <a:spLocks noChangeArrowheads="1"/>
                </p:cNvSpPr>
                <p:nvPr/>
              </p:nvSpPr>
              <p:spPr bwMode="auto">
                <a:xfrm>
                  <a:off x="1066800" y="5181600"/>
                  <a:ext cx="914400"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65" name="AutoShape 27"/>
                <p:cNvSpPr>
                  <a:spLocks noChangeArrowheads="1"/>
                </p:cNvSpPr>
                <p:nvPr/>
              </p:nvSpPr>
              <p:spPr bwMode="auto">
                <a:xfrm>
                  <a:off x="762000" y="3810000"/>
                  <a:ext cx="1219200" cy="381000"/>
                </a:xfrm>
                <a:prstGeom prst="cube">
                  <a:avLst>
                    <a:gd name="adj" fmla="val 25000"/>
                  </a:avLst>
                </a:prstGeom>
                <a:solidFill>
                  <a:srgbClr val="92D050"/>
                </a:solidFill>
                <a:ln w="6350">
                  <a:solidFill>
                    <a:schemeClr val="tx1"/>
                  </a:solidFill>
                  <a:miter lim="800000"/>
                  <a:headEnd/>
                  <a:tailEnd/>
                </a:ln>
              </p:spPr>
              <p:txBody>
                <a:bodyPr wrap="none" anchor="ctr"/>
                <a:lstStyle/>
                <a:p>
                  <a:pPr algn="ctr"/>
                  <a:r>
                    <a:rPr lang="en-US" sz="800">
                      <a:latin typeface="Calibri" pitchFamily="34" charset="0"/>
                    </a:rPr>
                    <a:t>JE</a:t>
                  </a:r>
                </a:p>
              </p:txBody>
            </p:sp>
            <p:sp>
              <p:nvSpPr>
                <p:cNvPr id="66" name="AutoShape 42"/>
                <p:cNvSpPr>
                  <a:spLocks noChangeArrowheads="1"/>
                </p:cNvSpPr>
                <p:nvPr/>
              </p:nvSpPr>
              <p:spPr bwMode="auto">
                <a:xfrm>
                  <a:off x="1981200" y="3810000"/>
                  <a:ext cx="1219200" cy="381000"/>
                </a:xfrm>
                <a:prstGeom prst="cube">
                  <a:avLst>
                    <a:gd name="adj" fmla="val 25000"/>
                  </a:avLst>
                </a:prstGeom>
                <a:solidFill>
                  <a:srgbClr val="92D050"/>
                </a:solidFill>
                <a:ln w="6350">
                  <a:solidFill>
                    <a:schemeClr val="tx1"/>
                  </a:solidFill>
                  <a:miter lim="800000"/>
                  <a:headEnd/>
                  <a:tailEnd/>
                </a:ln>
              </p:spPr>
              <p:txBody>
                <a:bodyPr wrap="none" anchor="ctr"/>
                <a:lstStyle/>
                <a:p>
                  <a:pPr algn="ctr"/>
                  <a:r>
                    <a:rPr lang="en-US" sz="800">
                      <a:latin typeface="Calibri" pitchFamily="34" charset="0"/>
                    </a:rPr>
                    <a:t>JE</a:t>
                  </a:r>
                </a:p>
              </p:txBody>
            </p:sp>
            <p:sp>
              <p:nvSpPr>
                <p:cNvPr id="67" name="AutoShape 43"/>
                <p:cNvSpPr>
                  <a:spLocks noChangeArrowheads="1"/>
                </p:cNvSpPr>
                <p:nvPr/>
              </p:nvSpPr>
              <p:spPr bwMode="auto">
                <a:xfrm>
                  <a:off x="3200400" y="3810000"/>
                  <a:ext cx="533400" cy="381000"/>
                </a:xfrm>
                <a:prstGeom prst="cube">
                  <a:avLst>
                    <a:gd name="adj" fmla="val 25000"/>
                  </a:avLst>
                </a:prstGeom>
                <a:solidFill>
                  <a:srgbClr val="92D050"/>
                </a:solidFill>
                <a:ln w="6350">
                  <a:solidFill>
                    <a:schemeClr val="tx1"/>
                  </a:solidFill>
                  <a:miter lim="800000"/>
                  <a:headEnd/>
                  <a:tailEnd/>
                </a:ln>
              </p:spPr>
              <p:txBody>
                <a:bodyPr wrap="none" anchor="ctr"/>
                <a:lstStyle/>
                <a:p>
                  <a:pPr algn="ctr"/>
                  <a:r>
                    <a:rPr lang="en-US" sz="800">
                      <a:latin typeface="Calibri" pitchFamily="34" charset="0"/>
                    </a:rPr>
                    <a:t>JE</a:t>
                  </a:r>
                </a:p>
              </p:txBody>
            </p:sp>
            <p:sp>
              <p:nvSpPr>
                <p:cNvPr id="68" name="AutoShape 44"/>
                <p:cNvSpPr>
                  <a:spLocks noChangeArrowheads="1"/>
                </p:cNvSpPr>
                <p:nvPr/>
              </p:nvSpPr>
              <p:spPr bwMode="auto">
                <a:xfrm>
                  <a:off x="2590800" y="3505200"/>
                  <a:ext cx="1219200" cy="381000"/>
                </a:xfrm>
                <a:prstGeom prst="cube">
                  <a:avLst>
                    <a:gd name="adj" fmla="val 25000"/>
                  </a:avLst>
                </a:prstGeom>
                <a:solidFill>
                  <a:srgbClr val="92D050"/>
                </a:solidFill>
                <a:ln w="6350">
                  <a:solidFill>
                    <a:schemeClr val="tx1"/>
                  </a:solidFill>
                  <a:miter lim="800000"/>
                  <a:headEnd/>
                  <a:tailEnd/>
                </a:ln>
              </p:spPr>
              <p:txBody>
                <a:bodyPr wrap="none" anchor="ctr"/>
                <a:lstStyle/>
                <a:p>
                  <a:pPr algn="ctr"/>
                  <a:r>
                    <a:rPr lang="en-US" sz="800">
                      <a:latin typeface="Calibri" pitchFamily="34" charset="0"/>
                    </a:rPr>
                    <a:t>JE</a:t>
                  </a:r>
                </a:p>
              </p:txBody>
            </p:sp>
            <p:sp>
              <p:nvSpPr>
                <p:cNvPr id="69" name="AutoShape 45"/>
                <p:cNvSpPr>
                  <a:spLocks noChangeArrowheads="1"/>
                </p:cNvSpPr>
                <p:nvPr/>
              </p:nvSpPr>
              <p:spPr bwMode="auto">
                <a:xfrm>
                  <a:off x="1217642" y="3505200"/>
                  <a:ext cx="1219200" cy="381000"/>
                </a:xfrm>
                <a:prstGeom prst="cube">
                  <a:avLst>
                    <a:gd name="adj" fmla="val 25000"/>
                  </a:avLst>
                </a:prstGeom>
                <a:solidFill>
                  <a:srgbClr val="92D050"/>
                </a:solidFill>
                <a:ln w="6350">
                  <a:solidFill>
                    <a:schemeClr val="tx1"/>
                  </a:solidFill>
                  <a:miter lim="800000"/>
                  <a:headEnd/>
                  <a:tailEnd/>
                </a:ln>
              </p:spPr>
              <p:txBody>
                <a:bodyPr wrap="none" anchor="ctr"/>
                <a:lstStyle/>
                <a:p>
                  <a:pPr algn="ctr"/>
                  <a:r>
                    <a:rPr lang="en-US" sz="800">
                      <a:latin typeface="Calibri" pitchFamily="34" charset="0"/>
                    </a:rPr>
                    <a:t>JE</a:t>
                  </a:r>
                </a:p>
              </p:txBody>
            </p:sp>
            <p:sp>
              <p:nvSpPr>
                <p:cNvPr id="70" name="AutoShape 51"/>
                <p:cNvSpPr>
                  <a:spLocks noChangeArrowheads="1"/>
                </p:cNvSpPr>
                <p:nvPr/>
              </p:nvSpPr>
              <p:spPr bwMode="auto">
                <a:xfrm>
                  <a:off x="1294772" y="3122941"/>
                  <a:ext cx="1219956" cy="382145"/>
                </a:xfrm>
                <a:prstGeom prst="cube">
                  <a:avLst>
                    <a:gd name="adj" fmla="val 25000"/>
                  </a:avLst>
                </a:prstGeom>
                <a:solidFill>
                  <a:schemeClr val="accent6">
                    <a:lumMod val="20000"/>
                    <a:lumOff val="80000"/>
                  </a:schemeClr>
                </a:solidFill>
                <a:ln w="6350">
                  <a:solidFill>
                    <a:schemeClr val="tx1"/>
                  </a:solidFill>
                  <a:miter lim="800000"/>
                  <a:headEnd/>
                  <a:tailEnd/>
                </a:ln>
              </p:spPr>
              <p:txBody>
                <a:bodyPr wrap="none" anchor="ctr"/>
                <a:lstStyle/>
                <a:p>
                  <a:pPr algn="ctr">
                    <a:defRPr/>
                  </a:pPr>
                  <a:r>
                    <a:rPr lang="en-US" sz="800">
                      <a:latin typeface="Calibri" pitchFamily="34" charset="0"/>
                    </a:rPr>
                    <a:t>DT</a:t>
                  </a:r>
                </a:p>
              </p:txBody>
            </p:sp>
            <p:sp>
              <p:nvSpPr>
                <p:cNvPr id="71" name="AutoShape 52"/>
                <p:cNvSpPr>
                  <a:spLocks noChangeArrowheads="1"/>
                </p:cNvSpPr>
                <p:nvPr/>
              </p:nvSpPr>
              <p:spPr bwMode="auto">
                <a:xfrm>
                  <a:off x="2438297" y="3122941"/>
                  <a:ext cx="1219958" cy="382145"/>
                </a:xfrm>
                <a:prstGeom prst="cube">
                  <a:avLst>
                    <a:gd name="adj" fmla="val 25000"/>
                  </a:avLst>
                </a:prstGeom>
                <a:solidFill>
                  <a:schemeClr val="accent6">
                    <a:lumMod val="20000"/>
                    <a:lumOff val="80000"/>
                  </a:schemeClr>
                </a:solidFill>
                <a:ln w="6350">
                  <a:solidFill>
                    <a:schemeClr val="tx1"/>
                  </a:solidFill>
                  <a:miter lim="800000"/>
                  <a:headEnd/>
                  <a:tailEnd/>
                </a:ln>
              </p:spPr>
              <p:txBody>
                <a:bodyPr wrap="none" anchor="ctr"/>
                <a:lstStyle/>
                <a:p>
                  <a:pPr algn="ctr">
                    <a:defRPr/>
                  </a:pPr>
                  <a:r>
                    <a:rPr lang="en-US" sz="800" dirty="0">
                      <a:latin typeface="Calibri" pitchFamily="34" charset="0"/>
                    </a:rPr>
                    <a:t>DPT</a:t>
                  </a:r>
                </a:p>
              </p:txBody>
            </p:sp>
            <p:sp>
              <p:nvSpPr>
                <p:cNvPr id="72" name="AutoShape 72"/>
                <p:cNvSpPr>
                  <a:spLocks noChangeArrowheads="1"/>
                </p:cNvSpPr>
                <p:nvPr/>
              </p:nvSpPr>
              <p:spPr bwMode="auto">
                <a:xfrm>
                  <a:off x="1906220" y="2743734"/>
                  <a:ext cx="1217017" cy="379207"/>
                </a:xfrm>
                <a:prstGeom prst="cube">
                  <a:avLst>
                    <a:gd name="adj" fmla="val 25000"/>
                  </a:avLst>
                </a:prstGeom>
                <a:solidFill>
                  <a:schemeClr val="accent6">
                    <a:lumMod val="20000"/>
                    <a:lumOff val="80000"/>
                  </a:schemeClr>
                </a:solidFill>
                <a:ln w="635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sp>
              <p:nvSpPr>
                <p:cNvPr id="73" name="AutoShape 81"/>
                <p:cNvSpPr>
                  <a:spLocks noChangeArrowheads="1"/>
                </p:cNvSpPr>
                <p:nvPr/>
              </p:nvSpPr>
              <p:spPr bwMode="auto">
                <a:xfrm>
                  <a:off x="991986" y="2208731"/>
                  <a:ext cx="990665" cy="382145"/>
                </a:xfrm>
                <a:prstGeom prst="cube">
                  <a:avLst>
                    <a:gd name="adj" fmla="val 25000"/>
                  </a:avLst>
                </a:prstGeom>
                <a:solidFill>
                  <a:schemeClr val="accent6">
                    <a:lumMod val="20000"/>
                    <a:lumOff val="80000"/>
                  </a:schemeClr>
                </a:solidFill>
                <a:ln w="635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sp>
              <p:nvSpPr>
                <p:cNvPr id="74" name="AutoShape 82"/>
                <p:cNvSpPr>
                  <a:spLocks noChangeArrowheads="1"/>
                </p:cNvSpPr>
                <p:nvPr/>
              </p:nvSpPr>
              <p:spPr bwMode="auto">
                <a:xfrm>
                  <a:off x="1753358" y="2361589"/>
                  <a:ext cx="990663" cy="382145"/>
                </a:xfrm>
                <a:prstGeom prst="cube">
                  <a:avLst>
                    <a:gd name="adj" fmla="val 25000"/>
                  </a:avLst>
                </a:prstGeom>
                <a:solidFill>
                  <a:schemeClr val="accent6">
                    <a:lumMod val="20000"/>
                    <a:lumOff val="80000"/>
                  </a:schemeClr>
                </a:solidFill>
                <a:ln w="635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sp>
              <p:nvSpPr>
                <p:cNvPr id="75" name="AutoShape 83"/>
                <p:cNvSpPr>
                  <a:spLocks noChangeArrowheads="1"/>
                </p:cNvSpPr>
                <p:nvPr/>
              </p:nvSpPr>
              <p:spPr bwMode="auto">
                <a:xfrm>
                  <a:off x="3046806" y="2361589"/>
                  <a:ext cx="990663" cy="382145"/>
                </a:xfrm>
                <a:prstGeom prst="cube">
                  <a:avLst>
                    <a:gd name="adj" fmla="val 25000"/>
                  </a:avLst>
                </a:prstGeom>
                <a:solidFill>
                  <a:schemeClr val="accent6">
                    <a:lumMod val="20000"/>
                    <a:lumOff val="80000"/>
                  </a:schemeClr>
                </a:solidFill>
                <a:ln w="635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cxnSp>
              <p:nvCxnSpPr>
                <p:cNvPr id="76" name="Straight Connector 75"/>
                <p:cNvCxnSpPr/>
                <p:nvPr/>
              </p:nvCxnSpPr>
              <p:spPr>
                <a:xfrm rot="5400000">
                  <a:off x="7000656" y="1000552"/>
                  <a:ext cx="1008277" cy="9906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7009480" y="856507"/>
                  <a:ext cx="1525643" cy="1525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7010951" y="2742246"/>
                  <a:ext cx="1522702" cy="1525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868906" y="3122941"/>
                  <a:ext cx="2284052" cy="29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7581251" y="1789841"/>
                  <a:ext cx="1904847" cy="29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295"/>
                <p:cNvGrpSpPr>
                  <a:grpSpLocks/>
                </p:cNvGrpSpPr>
                <p:nvPr/>
              </p:nvGrpSpPr>
              <p:grpSpPr bwMode="auto">
                <a:xfrm>
                  <a:off x="7391697" y="3810002"/>
                  <a:ext cx="1905082" cy="1371600"/>
                  <a:chOff x="4082174" y="1333853"/>
                  <a:chExt cx="1818496" cy="956868"/>
                </a:xfrm>
              </p:grpSpPr>
              <p:sp>
                <p:nvSpPr>
                  <p:cNvPr id="137" name="Parallelogram 136"/>
                  <p:cNvSpPr/>
                  <p:nvPr/>
                </p:nvSpPr>
                <p:spPr>
                  <a:xfrm rot="18945781">
                    <a:off x="4090515" y="1334411"/>
                    <a:ext cx="1809902" cy="422452"/>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138" name="Parallelogram 137"/>
                  <p:cNvSpPr/>
                  <p:nvPr/>
                </p:nvSpPr>
                <p:spPr>
                  <a:xfrm rot="18945781">
                    <a:off x="4090515" y="1410288"/>
                    <a:ext cx="1809902" cy="422452"/>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139" name="Parallelogram 138"/>
                  <p:cNvSpPr/>
                  <p:nvPr/>
                </p:nvSpPr>
                <p:spPr>
                  <a:xfrm rot="18945781">
                    <a:off x="4082098" y="1486166"/>
                    <a:ext cx="1809900" cy="422452"/>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140" name="Parallelogram 139"/>
                  <p:cNvSpPr/>
                  <p:nvPr/>
                </p:nvSpPr>
                <p:spPr>
                  <a:xfrm rot="18945781">
                    <a:off x="4090515" y="1562042"/>
                    <a:ext cx="1809902" cy="424503"/>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141" name="Parallelogram 140"/>
                  <p:cNvSpPr/>
                  <p:nvPr/>
                </p:nvSpPr>
                <p:spPr>
                  <a:xfrm rot="18945781">
                    <a:off x="4090515" y="1637920"/>
                    <a:ext cx="1809902" cy="424502"/>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142" name="Parallelogram 141"/>
                  <p:cNvSpPr/>
                  <p:nvPr/>
                </p:nvSpPr>
                <p:spPr>
                  <a:xfrm rot="18945781">
                    <a:off x="4090515" y="1715848"/>
                    <a:ext cx="1809902" cy="422452"/>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143" name="Parallelogram 142"/>
                  <p:cNvSpPr/>
                  <p:nvPr/>
                </p:nvSpPr>
                <p:spPr>
                  <a:xfrm rot="18945781">
                    <a:off x="4090515" y="1791725"/>
                    <a:ext cx="1809902" cy="422452"/>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144" name="Parallelogram 143"/>
                  <p:cNvSpPr/>
                  <p:nvPr/>
                </p:nvSpPr>
                <p:spPr>
                  <a:xfrm rot="18945781">
                    <a:off x="4090515" y="1867603"/>
                    <a:ext cx="1809902" cy="422452"/>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grpSp>
            <p:cxnSp>
              <p:nvCxnSpPr>
                <p:cNvPr id="82" name="Straight Connector 81"/>
                <p:cNvCxnSpPr/>
                <p:nvPr/>
              </p:nvCxnSpPr>
              <p:spPr>
                <a:xfrm rot="5400000">
                  <a:off x="6705230" y="2742266"/>
                  <a:ext cx="1828418" cy="2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388"/>
                <p:cNvGrpSpPr>
                  <a:grpSpLocks/>
                </p:cNvGrpSpPr>
                <p:nvPr/>
              </p:nvGrpSpPr>
              <p:grpSpPr bwMode="auto">
                <a:xfrm>
                  <a:off x="3637677" y="838889"/>
                  <a:ext cx="1543319" cy="3427549"/>
                  <a:chOff x="7219077" y="838889"/>
                  <a:chExt cx="1543319" cy="3427549"/>
                </a:xfrm>
              </p:grpSpPr>
              <p:cxnSp>
                <p:nvCxnSpPr>
                  <p:cNvPr id="129" name="Straight Connector 128"/>
                  <p:cNvCxnSpPr/>
                  <p:nvPr/>
                </p:nvCxnSpPr>
                <p:spPr>
                  <a:xfrm rot="5400000">
                    <a:off x="7210270" y="1041706"/>
                    <a:ext cx="1008276" cy="9906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7217627" y="857975"/>
                    <a:ext cx="1525642"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219097" y="1238650"/>
                    <a:ext cx="1522702"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7219097" y="1620795"/>
                    <a:ext cx="1522702"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7219097" y="2361569"/>
                    <a:ext cx="1522702"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7219097" y="2000002"/>
                    <a:ext cx="1522702"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7239676" y="2743714"/>
                    <a:ext cx="1522702" cy="1522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7808504" y="1789840"/>
                    <a:ext cx="1904847" cy="2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4" name="AutoShape 51"/>
                <p:cNvSpPr>
                  <a:spLocks noChangeArrowheads="1"/>
                </p:cNvSpPr>
                <p:nvPr/>
              </p:nvSpPr>
              <p:spPr bwMode="auto">
                <a:xfrm>
                  <a:off x="839124" y="3122941"/>
                  <a:ext cx="1217017" cy="382145"/>
                </a:xfrm>
                <a:prstGeom prst="cube">
                  <a:avLst>
                    <a:gd name="adj" fmla="val 25000"/>
                  </a:avLst>
                </a:prstGeom>
                <a:solidFill>
                  <a:schemeClr val="accent6">
                    <a:lumMod val="20000"/>
                    <a:lumOff val="80000"/>
                  </a:schemeClr>
                </a:solidFill>
                <a:ln w="6350">
                  <a:solidFill>
                    <a:schemeClr val="tx1"/>
                  </a:solidFill>
                  <a:miter lim="800000"/>
                  <a:headEnd/>
                  <a:tailEnd/>
                </a:ln>
              </p:spPr>
              <p:txBody>
                <a:bodyPr wrap="none" anchor="ctr"/>
                <a:lstStyle/>
                <a:p>
                  <a:pPr algn="ctr">
                    <a:defRPr/>
                  </a:pPr>
                  <a:r>
                    <a:rPr lang="en-US" sz="800" dirty="0">
                      <a:latin typeface="Calibri" pitchFamily="34" charset="0"/>
                    </a:rPr>
                    <a:t>DPT</a:t>
                  </a:r>
                </a:p>
              </p:txBody>
            </p:sp>
            <p:sp>
              <p:nvSpPr>
                <p:cNvPr id="85" name="Rectangle 84"/>
                <p:cNvSpPr/>
                <p:nvPr/>
              </p:nvSpPr>
              <p:spPr bwMode="auto">
                <a:xfrm rot="5400000">
                  <a:off x="1033171" y="1661931"/>
                  <a:ext cx="2245838" cy="2963173"/>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grpSp>
              <p:nvGrpSpPr>
                <p:cNvPr id="11" name="Group 512"/>
                <p:cNvGrpSpPr>
                  <a:grpSpLocks/>
                </p:cNvGrpSpPr>
                <p:nvPr/>
              </p:nvGrpSpPr>
              <p:grpSpPr bwMode="auto">
                <a:xfrm>
                  <a:off x="4114800" y="2057407"/>
                  <a:ext cx="3200400" cy="2133593"/>
                  <a:chOff x="7162800" y="2209807"/>
                  <a:chExt cx="3200400" cy="2133593"/>
                </a:xfrm>
              </p:grpSpPr>
              <p:sp>
                <p:nvSpPr>
                  <p:cNvPr id="99" name="AutoShape 86"/>
                  <p:cNvSpPr>
                    <a:spLocks noChangeArrowheads="1"/>
                  </p:cNvSpPr>
                  <p:nvPr/>
                </p:nvSpPr>
                <p:spPr bwMode="auto">
                  <a:xfrm>
                    <a:off x="8991600" y="2438400"/>
                    <a:ext cx="990600"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Hep B</a:t>
                    </a:r>
                  </a:p>
                </p:txBody>
              </p:sp>
              <p:sp>
                <p:nvSpPr>
                  <p:cNvPr id="100" name="AutoShape 85"/>
                  <p:cNvSpPr>
                    <a:spLocks noChangeArrowheads="1"/>
                  </p:cNvSpPr>
                  <p:nvPr/>
                </p:nvSpPr>
                <p:spPr bwMode="auto">
                  <a:xfrm>
                    <a:off x="8001000" y="2438400"/>
                    <a:ext cx="990600"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Hep B</a:t>
                    </a:r>
                  </a:p>
                </p:txBody>
              </p:sp>
              <p:sp>
                <p:nvSpPr>
                  <p:cNvPr id="101" name="AutoShape 77"/>
                  <p:cNvSpPr>
                    <a:spLocks noChangeArrowheads="1"/>
                  </p:cNvSpPr>
                  <p:nvPr/>
                </p:nvSpPr>
                <p:spPr bwMode="auto">
                  <a:xfrm>
                    <a:off x="7162800" y="3200400"/>
                    <a:ext cx="762000"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TTT</a:t>
                    </a:r>
                  </a:p>
                </p:txBody>
              </p:sp>
              <p:sp>
                <p:nvSpPr>
                  <p:cNvPr id="102" name="AutoShape 63"/>
                  <p:cNvSpPr>
                    <a:spLocks noChangeArrowheads="1"/>
                  </p:cNvSpPr>
                  <p:nvPr/>
                </p:nvSpPr>
                <p:spPr bwMode="auto">
                  <a:xfrm>
                    <a:off x="9525000" y="2667000"/>
                    <a:ext cx="762000" cy="381000"/>
                  </a:xfrm>
                  <a:prstGeom prst="cube">
                    <a:avLst>
                      <a:gd name="adj" fmla="val 25000"/>
                    </a:avLst>
                  </a:prstGeom>
                  <a:solidFill>
                    <a:srgbClr val="99CCFF"/>
                  </a:solidFill>
                  <a:ln w="6350">
                    <a:solidFill>
                      <a:schemeClr val="tx1"/>
                    </a:solidFill>
                    <a:miter lim="800000"/>
                    <a:headEnd/>
                    <a:tailEnd/>
                  </a:ln>
                </p:spPr>
                <p:txBody>
                  <a:bodyPr wrap="none" anchor="ctr"/>
                  <a:lstStyle/>
                  <a:p>
                    <a:pPr algn="ctr"/>
                    <a:r>
                      <a:rPr lang="en-US" sz="800">
                        <a:latin typeface="Calibri" pitchFamily="34" charset="0"/>
                      </a:rPr>
                      <a:t>DPT</a:t>
                    </a:r>
                  </a:p>
                </p:txBody>
              </p:sp>
              <p:sp>
                <p:nvSpPr>
                  <p:cNvPr id="103" name="AutoShape 62"/>
                  <p:cNvSpPr>
                    <a:spLocks noChangeArrowheads="1"/>
                  </p:cNvSpPr>
                  <p:nvPr/>
                </p:nvSpPr>
                <p:spPr bwMode="auto">
                  <a:xfrm>
                    <a:off x="8610600" y="2667000"/>
                    <a:ext cx="762000" cy="381000"/>
                  </a:xfrm>
                  <a:prstGeom prst="cube">
                    <a:avLst>
                      <a:gd name="adj" fmla="val 25000"/>
                    </a:avLst>
                  </a:prstGeom>
                  <a:solidFill>
                    <a:srgbClr val="99CCFF"/>
                  </a:solidFill>
                  <a:ln w="12700">
                    <a:solidFill>
                      <a:schemeClr val="tx1"/>
                    </a:solidFill>
                    <a:miter lim="800000"/>
                    <a:headEnd/>
                    <a:tailEnd/>
                  </a:ln>
                </p:spPr>
                <p:txBody>
                  <a:bodyPr wrap="none" anchor="ctr"/>
                  <a:lstStyle/>
                  <a:p>
                    <a:pPr algn="ctr"/>
                    <a:r>
                      <a:rPr lang="en-US" sz="800">
                        <a:latin typeface="Calibri" pitchFamily="34" charset="0"/>
                      </a:rPr>
                      <a:t>DPT</a:t>
                    </a:r>
                  </a:p>
                </p:txBody>
              </p:sp>
              <p:sp>
                <p:nvSpPr>
                  <p:cNvPr id="104" name="AutoShape 61"/>
                  <p:cNvSpPr>
                    <a:spLocks noChangeArrowheads="1"/>
                  </p:cNvSpPr>
                  <p:nvPr/>
                </p:nvSpPr>
                <p:spPr bwMode="auto">
                  <a:xfrm>
                    <a:off x="7239000" y="2667000"/>
                    <a:ext cx="762000" cy="381000"/>
                  </a:xfrm>
                  <a:prstGeom prst="cube">
                    <a:avLst>
                      <a:gd name="adj" fmla="val 25000"/>
                    </a:avLst>
                  </a:prstGeom>
                  <a:solidFill>
                    <a:srgbClr val="CC99FF"/>
                  </a:solidFill>
                  <a:ln w="12700">
                    <a:solidFill>
                      <a:schemeClr val="tx1"/>
                    </a:solidFill>
                    <a:miter lim="800000"/>
                    <a:headEnd/>
                    <a:tailEnd/>
                  </a:ln>
                </p:spPr>
                <p:txBody>
                  <a:bodyPr wrap="none" anchor="ctr"/>
                  <a:lstStyle/>
                  <a:p>
                    <a:pPr algn="ctr"/>
                    <a:r>
                      <a:rPr lang="en-US" sz="800">
                        <a:latin typeface="Calibri" pitchFamily="34" charset="0"/>
                      </a:rPr>
                      <a:t>DPT</a:t>
                    </a:r>
                  </a:p>
                </p:txBody>
              </p:sp>
              <p:sp>
                <p:nvSpPr>
                  <p:cNvPr id="105" name="AutoShape 60"/>
                  <p:cNvSpPr>
                    <a:spLocks noChangeArrowheads="1"/>
                  </p:cNvSpPr>
                  <p:nvPr/>
                </p:nvSpPr>
                <p:spPr bwMode="auto">
                  <a:xfrm>
                    <a:off x="7848600" y="2743200"/>
                    <a:ext cx="1219200" cy="381000"/>
                  </a:xfrm>
                  <a:prstGeom prst="cube">
                    <a:avLst>
                      <a:gd name="adj" fmla="val 25000"/>
                    </a:avLst>
                  </a:prstGeom>
                  <a:solidFill>
                    <a:srgbClr val="99CCFF"/>
                  </a:solidFill>
                  <a:ln w="6350">
                    <a:solidFill>
                      <a:schemeClr val="tx1"/>
                    </a:solidFill>
                    <a:miter lim="800000"/>
                    <a:headEnd/>
                    <a:tailEnd/>
                  </a:ln>
                </p:spPr>
                <p:txBody>
                  <a:bodyPr wrap="none" anchor="ctr"/>
                  <a:lstStyle/>
                  <a:p>
                    <a:pPr algn="ctr"/>
                    <a:r>
                      <a:rPr lang="en-US" sz="800">
                        <a:latin typeface="Calibri" pitchFamily="34" charset="0"/>
                      </a:rPr>
                      <a:t>DPT</a:t>
                    </a:r>
                  </a:p>
                </p:txBody>
              </p:sp>
              <p:sp>
                <p:nvSpPr>
                  <p:cNvPr id="106" name="AutoShape 37"/>
                  <p:cNvSpPr>
                    <a:spLocks noChangeArrowheads="1"/>
                  </p:cNvSpPr>
                  <p:nvPr/>
                </p:nvSpPr>
                <p:spPr bwMode="auto">
                  <a:xfrm>
                    <a:off x="9601200" y="3429000"/>
                    <a:ext cx="762000"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sp>
                <p:nvSpPr>
                  <p:cNvPr id="107" name="AutoShape 41"/>
                  <p:cNvSpPr>
                    <a:spLocks noChangeArrowheads="1"/>
                  </p:cNvSpPr>
                  <p:nvPr/>
                </p:nvSpPr>
                <p:spPr bwMode="auto">
                  <a:xfrm>
                    <a:off x="9601200" y="3048000"/>
                    <a:ext cx="762000"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sp>
                <p:nvSpPr>
                  <p:cNvPr id="108" name="AutoShape 33"/>
                  <p:cNvSpPr>
                    <a:spLocks noChangeArrowheads="1"/>
                  </p:cNvSpPr>
                  <p:nvPr/>
                </p:nvSpPr>
                <p:spPr bwMode="auto">
                  <a:xfrm>
                    <a:off x="7315200" y="3733800"/>
                    <a:ext cx="1066800" cy="304800"/>
                  </a:xfrm>
                  <a:prstGeom prst="cube">
                    <a:avLst>
                      <a:gd name="adj" fmla="val 25000"/>
                    </a:avLst>
                  </a:prstGeom>
                  <a:solidFill>
                    <a:srgbClr val="CC6600"/>
                  </a:solidFill>
                  <a:ln w="12700">
                    <a:solidFill>
                      <a:schemeClr val="tx1"/>
                    </a:solidFill>
                    <a:miter lim="800000"/>
                    <a:headEnd/>
                    <a:tailEnd/>
                  </a:ln>
                </p:spPr>
                <p:txBody>
                  <a:bodyPr wrap="none" anchor="ctr"/>
                  <a:lstStyle/>
                  <a:p>
                    <a:pPr algn="ctr"/>
                    <a:r>
                      <a:rPr lang="en-US" sz="800">
                        <a:latin typeface="Calibri" pitchFamily="34" charset="0"/>
                      </a:rPr>
                      <a:t>BCG</a:t>
                    </a:r>
                  </a:p>
                </p:txBody>
              </p:sp>
              <p:sp>
                <p:nvSpPr>
                  <p:cNvPr id="109" name="AutoShape 31"/>
                  <p:cNvSpPr>
                    <a:spLocks noChangeArrowheads="1"/>
                  </p:cNvSpPr>
                  <p:nvPr/>
                </p:nvSpPr>
                <p:spPr bwMode="auto">
                  <a:xfrm>
                    <a:off x="9296400" y="3886200"/>
                    <a:ext cx="990600" cy="304800"/>
                  </a:xfrm>
                  <a:prstGeom prst="cube">
                    <a:avLst>
                      <a:gd name="adj" fmla="val 25000"/>
                    </a:avLst>
                  </a:prstGeom>
                  <a:solidFill>
                    <a:srgbClr val="FFCC99"/>
                  </a:solidFill>
                  <a:ln w="6350">
                    <a:solidFill>
                      <a:schemeClr val="tx1"/>
                    </a:solidFill>
                    <a:miter lim="800000"/>
                    <a:headEnd/>
                    <a:tailEnd/>
                  </a:ln>
                </p:spPr>
                <p:txBody>
                  <a:bodyPr wrap="none" anchor="ctr"/>
                  <a:lstStyle/>
                  <a:p>
                    <a:pPr algn="ctr"/>
                    <a:r>
                      <a:rPr lang="en-US" sz="800">
                        <a:latin typeface="Calibri" pitchFamily="34" charset="0"/>
                      </a:rPr>
                      <a:t>BCG</a:t>
                    </a:r>
                  </a:p>
                </p:txBody>
              </p:sp>
              <p:sp>
                <p:nvSpPr>
                  <p:cNvPr id="110" name="AutoShape 30"/>
                  <p:cNvSpPr>
                    <a:spLocks noChangeArrowheads="1"/>
                  </p:cNvSpPr>
                  <p:nvPr/>
                </p:nvSpPr>
                <p:spPr bwMode="auto">
                  <a:xfrm>
                    <a:off x="8153400" y="3886200"/>
                    <a:ext cx="1066800" cy="304800"/>
                  </a:xfrm>
                  <a:prstGeom prst="cube">
                    <a:avLst>
                      <a:gd name="adj" fmla="val 25000"/>
                    </a:avLst>
                  </a:prstGeom>
                  <a:solidFill>
                    <a:srgbClr val="FFCC99"/>
                  </a:solidFill>
                  <a:ln w="12700">
                    <a:solidFill>
                      <a:schemeClr val="tx1"/>
                    </a:solidFill>
                    <a:miter lim="800000"/>
                    <a:headEnd/>
                    <a:tailEnd/>
                  </a:ln>
                </p:spPr>
                <p:txBody>
                  <a:bodyPr wrap="none" anchor="ctr"/>
                  <a:lstStyle/>
                  <a:p>
                    <a:pPr algn="ctr"/>
                    <a:r>
                      <a:rPr lang="en-US" sz="800">
                        <a:latin typeface="Calibri" pitchFamily="34" charset="0"/>
                      </a:rPr>
                      <a:t>BCG</a:t>
                    </a:r>
                  </a:p>
                </p:txBody>
              </p:sp>
              <p:sp>
                <p:nvSpPr>
                  <p:cNvPr id="111" name="AutoShape 28"/>
                  <p:cNvSpPr>
                    <a:spLocks noChangeArrowheads="1"/>
                  </p:cNvSpPr>
                  <p:nvPr/>
                </p:nvSpPr>
                <p:spPr bwMode="auto">
                  <a:xfrm>
                    <a:off x="7315200" y="4038600"/>
                    <a:ext cx="1066800" cy="304800"/>
                  </a:xfrm>
                  <a:prstGeom prst="cube">
                    <a:avLst>
                      <a:gd name="adj" fmla="val 25000"/>
                    </a:avLst>
                  </a:prstGeom>
                  <a:solidFill>
                    <a:srgbClr val="FFCC99"/>
                  </a:solidFill>
                  <a:ln w="6350">
                    <a:solidFill>
                      <a:schemeClr val="tx1"/>
                    </a:solidFill>
                    <a:miter lim="800000"/>
                    <a:headEnd/>
                    <a:tailEnd/>
                  </a:ln>
                </p:spPr>
                <p:txBody>
                  <a:bodyPr wrap="none" anchor="ctr"/>
                  <a:lstStyle/>
                  <a:p>
                    <a:pPr algn="ctr"/>
                    <a:r>
                      <a:rPr lang="en-US" sz="800">
                        <a:latin typeface="Calibri" pitchFamily="34" charset="0"/>
                      </a:rPr>
                      <a:t>BCG</a:t>
                    </a:r>
                  </a:p>
                </p:txBody>
              </p:sp>
              <p:sp>
                <p:nvSpPr>
                  <p:cNvPr id="112" name="AutoShape 29"/>
                  <p:cNvSpPr>
                    <a:spLocks noChangeArrowheads="1"/>
                  </p:cNvSpPr>
                  <p:nvPr/>
                </p:nvSpPr>
                <p:spPr bwMode="auto">
                  <a:xfrm>
                    <a:off x="8458200" y="4038600"/>
                    <a:ext cx="1066800" cy="304800"/>
                  </a:xfrm>
                  <a:prstGeom prst="cube">
                    <a:avLst>
                      <a:gd name="adj" fmla="val 25000"/>
                    </a:avLst>
                  </a:prstGeom>
                  <a:solidFill>
                    <a:srgbClr val="FFCC99"/>
                  </a:solidFill>
                  <a:ln w="6350">
                    <a:solidFill>
                      <a:schemeClr val="tx1"/>
                    </a:solidFill>
                    <a:miter lim="800000"/>
                    <a:headEnd/>
                    <a:tailEnd/>
                  </a:ln>
                </p:spPr>
                <p:txBody>
                  <a:bodyPr wrap="none" anchor="ctr"/>
                  <a:lstStyle/>
                  <a:p>
                    <a:pPr algn="ctr"/>
                    <a:r>
                      <a:rPr lang="en-US" sz="800">
                        <a:latin typeface="Calibri" pitchFamily="34" charset="0"/>
                      </a:rPr>
                      <a:t>BCG</a:t>
                    </a:r>
                  </a:p>
                </p:txBody>
              </p:sp>
              <p:sp>
                <p:nvSpPr>
                  <p:cNvPr id="113" name="AutoShape 32"/>
                  <p:cNvSpPr>
                    <a:spLocks noChangeArrowheads="1"/>
                  </p:cNvSpPr>
                  <p:nvPr/>
                </p:nvSpPr>
                <p:spPr bwMode="auto">
                  <a:xfrm>
                    <a:off x="8990246" y="4038613"/>
                    <a:ext cx="1066846" cy="304787"/>
                  </a:xfrm>
                  <a:prstGeom prst="cube">
                    <a:avLst>
                      <a:gd name="adj" fmla="val 25000"/>
                    </a:avLst>
                  </a:prstGeom>
                  <a:solidFill>
                    <a:srgbClr val="FFCC99"/>
                  </a:solidFill>
                  <a:ln w="6350">
                    <a:solidFill>
                      <a:schemeClr val="tx1"/>
                    </a:solidFill>
                    <a:miter lim="800000"/>
                    <a:headEnd/>
                    <a:tailEnd/>
                  </a:ln>
                </p:spPr>
                <p:txBody>
                  <a:bodyPr wrap="none" anchor="ctr"/>
                  <a:lstStyle/>
                  <a:p>
                    <a:pPr algn="ctr"/>
                    <a:r>
                      <a:rPr lang="en-US" sz="800">
                        <a:latin typeface="Calibri" pitchFamily="34" charset="0"/>
                      </a:rPr>
                      <a:t>BCG</a:t>
                    </a:r>
                  </a:p>
                </p:txBody>
              </p:sp>
              <p:sp>
                <p:nvSpPr>
                  <p:cNvPr id="114" name="AutoShape 34"/>
                  <p:cNvSpPr>
                    <a:spLocks noChangeArrowheads="1"/>
                  </p:cNvSpPr>
                  <p:nvPr/>
                </p:nvSpPr>
                <p:spPr bwMode="auto">
                  <a:xfrm>
                    <a:off x="7315200" y="3581400"/>
                    <a:ext cx="762000"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sp>
                <p:nvSpPr>
                  <p:cNvPr id="115" name="AutoShape 35"/>
                  <p:cNvSpPr>
                    <a:spLocks noChangeArrowheads="1"/>
                  </p:cNvSpPr>
                  <p:nvPr/>
                </p:nvSpPr>
                <p:spPr bwMode="auto">
                  <a:xfrm>
                    <a:off x="8077200" y="3581400"/>
                    <a:ext cx="762000"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sp>
                <p:nvSpPr>
                  <p:cNvPr id="116" name="AutoShape 36"/>
                  <p:cNvSpPr>
                    <a:spLocks noChangeArrowheads="1"/>
                  </p:cNvSpPr>
                  <p:nvPr/>
                </p:nvSpPr>
                <p:spPr bwMode="auto">
                  <a:xfrm>
                    <a:off x="8839200" y="3581400"/>
                    <a:ext cx="762000"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sp>
                <p:nvSpPr>
                  <p:cNvPr id="117" name="AutoShape 38"/>
                  <p:cNvSpPr>
                    <a:spLocks noChangeArrowheads="1"/>
                  </p:cNvSpPr>
                  <p:nvPr/>
                </p:nvSpPr>
                <p:spPr bwMode="auto">
                  <a:xfrm>
                    <a:off x="8991600" y="3200400"/>
                    <a:ext cx="762000"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sp>
                <p:nvSpPr>
                  <p:cNvPr id="118" name="AutoShape 39"/>
                  <p:cNvSpPr>
                    <a:spLocks noChangeArrowheads="1"/>
                  </p:cNvSpPr>
                  <p:nvPr/>
                </p:nvSpPr>
                <p:spPr bwMode="auto">
                  <a:xfrm>
                    <a:off x="8229600" y="3200400"/>
                    <a:ext cx="762000"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sp>
                <p:nvSpPr>
                  <p:cNvPr id="119" name="AutoShape 40"/>
                  <p:cNvSpPr>
                    <a:spLocks noChangeArrowheads="1"/>
                  </p:cNvSpPr>
                  <p:nvPr/>
                </p:nvSpPr>
                <p:spPr bwMode="auto">
                  <a:xfrm>
                    <a:off x="7467600" y="3200400"/>
                    <a:ext cx="762000"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sp>
                <p:nvSpPr>
                  <p:cNvPr id="120" name="AutoShape 57"/>
                  <p:cNvSpPr>
                    <a:spLocks noChangeArrowheads="1"/>
                  </p:cNvSpPr>
                  <p:nvPr/>
                </p:nvSpPr>
                <p:spPr bwMode="auto">
                  <a:xfrm>
                    <a:off x="7239000" y="2895600"/>
                    <a:ext cx="1219200"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dirty="0" err="1">
                        <a:latin typeface="Calibri" pitchFamily="34" charset="0"/>
                      </a:rPr>
                      <a:t>Penta</a:t>
                    </a:r>
                    <a:endParaRPr lang="en-US" sz="800" dirty="0">
                      <a:latin typeface="Calibri" pitchFamily="34" charset="0"/>
                    </a:endParaRPr>
                  </a:p>
                </p:txBody>
              </p:sp>
              <p:grpSp>
                <p:nvGrpSpPr>
                  <p:cNvPr id="12" name="Group 64"/>
                  <p:cNvGrpSpPr>
                    <a:grpSpLocks/>
                  </p:cNvGrpSpPr>
                  <p:nvPr/>
                </p:nvGrpSpPr>
                <p:grpSpPr bwMode="auto">
                  <a:xfrm>
                    <a:off x="7476137" y="2209807"/>
                    <a:ext cx="98" cy="753270"/>
                    <a:chOff x="1837337" y="2832"/>
                    <a:chExt cx="98" cy="511"/>
                  </a:xfrm>
                </p:grpSpPr>
                <p:sp>
                  <p:nvSpPr>
                    <p:cNvPr id="127" name="Oval 68"/>
                    <p:cNvSpPr>
                      <a:spLocks noChangeArrowheads="1"/>
                    </p:cNvSpPr>
                    <p:nvPr/>
                  </p:nvSpPr>
                  <p:spPr bwMode="auto">
                    <a:xfrm>
                      <a:off x="1837337" y="2832"/>
                      <a:ext cx="98" cy="96"/>
                    </a:xfrm>
                    <a:prstGeom prst="ellipse">
                      <a:avLst/>
                    </a:prstGeom>
                    <a:solidFill>
                      <a:srgbClr val="008000"/>
                    </a:solidFill>
                    <a:ln w="12700">
                      <a:solidFill>
                        <a:schemeClr val="tx1"/>
                      </a:solidFill>
                      <a:round/>
                      <a:headEnd/>
                      <a:tailEnd/>
                    </a:ln>
                    <a:effectLst>
                      <a:prstShdw prst="shdw17" dist="17961" dir="2700000">
                        <a:srgbClr val="004D00"/>
                      </a:prstShdw>
                    </a:effectLst>
                  </p:spPr>
                  <p:txBody>
                    <a:bodyPr wrap="none" anchor="ctr"/>
                    <a:lstStyle/>
                    <a:p>
                      <a:endParaRPr lang="en-US" sz="800">
                        <a:latin typeface="Calibri" pitchFamily="34" charset="0"/>
                      </a:endParaRPr>
                    </a:p>
                  </p:txBody>
                </p:sp>
                <p:sp>
                  <p:nvSpPr>
                    <p:cNvPr id="128" name="AutoShape 69"/>
                    <p:cNvSpPr>
                      <a:spLocks noChangeArrowheads="1"/>
                    </p:cNvSpPr>
                    <p:nvPr/>
                  </p:nvSpPr>
                  <p:spPr bwMode="auto">
                    <a:xfrm rot="5400000">
                      <a:off x="1837302" y="3211"/>
                      <a:ext cx="168" cy="96"/>
                    </a:xfrm>
                    <a:prstGeom prst="homePlate">
                      <a:avLst>
                        <a:gd name="adj" fmla="val 43750"/>
                      </a:avLst>
                    </a:prstGeom>
                    <a:solidFill>
                      <a:srgbClr val="FF0000"/>
                    </a:solidFill>
                    <a:ln w="12700">
                      <a:solidFill>
                        <a:schemeClr val="tx1"/>
                      </a:solidFill>
                      <a:miter lim="800000"/>
                      <a:headEnd/>
                      <a:tailEnd/>
                    </a:ln>
                    <a:effectLst>
                      <a:prstShdw prst="shdw17" dist="17961" dir="2700000">
                        <a:srgbClr val="990000"/>
                      </a:prstShdw>
                    </a:effectLst>
                  </p:spPr>
                  <p:txBody>
                    <a:bodyPr wrap="none" anchor="ctr"/>
                    <a:lstStyle/>
                    <a:p>
                      <a:endParaRPr lang="en-US" sz="800">
                        <a:latin typeface="Calibri" pitchFamily="34" charset="0"/>
                      </a:endParaRPr>
                    </a:p>
                  </p:txBody>
                </p:sp>
              </p:grpSp>
              <p:sp>
                <p:nvSpPr>
                  <p:cNvPr id="122" name="AutoShape 78"/>
                  <p:cNvSpPr>
                    <a:spLocks noChangeArrowheads="1"/>
                  </p:cNvSpPr>
                  <p:nvPr/>
                </p:nvSpPr>
                <p:spPr bwMode="auto">
                  <a:xfrm>
                    <a:off x="7543800" y="2514600"/>
                    <a:ext cx="990600"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Hep B</a:t>
                    </a:r>
                  </a:p>
                </p:txBody>
              </p:sp>
              <p:sp>
                <p:nvSpPr>
                  <p:cNvPr id="123" name="AutoShape 79"/>
                  <p:cNvSpPr>
                    <a:spLocks noChangeArrowheads="1"/>
                  </p:cNvSpPr>
                  <p:nvPr/>
                </p:nvSpPr>
                <p:spPr bwMode="auto">
                  <a:xfrm>
                    <a:off x="8610600" y="2514600"/>
                    <a:ext cx="990600"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Hep B</a:t>
                    </a:r>
                  </a:p>
                </p:txBody>
              </p:sp>
              <p:sp>
                <p:nvSpPr>
                  <p:cNvPr id="124" name="AutoShape 80"/>
                  <p:cNvSpPr>
                    <a:spLocks noChangeArrowheads="1"/>
                  </p:cNvSpPr>
                  <p:nvPr/>
                </p:nvSpPr>
                <p:spPr bwMode="auto">
                  <a:xfrm>
                    <a:off x="9669226" y="2455334"/>
                    <a:ext cx="685801"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Hep B</a:t>
                    </a:r>
                  </a:p>
                </p:txBody>
              </p:sp>
              <p:sp>
                <p:nvSpPr>
                  <p:cNvPr id="125" name="AutoShape 59"/>
                  <p:cNvSpPr>
                    <a:spLocks noChangeArrowheads="1"/>
                  </p:cNvSpPr>
                  <p:nvPr/>
                </p:nvSpPr>
                <p:spPr bwMode="auto">
                  <a:xfrm>
                    <a:off x="9144000" y="2743200"/>
                    <a:ext cx="1219200"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HeP B</a:t>
                    </a:r>
                  </a:p>
                </p:txBody>
              </p:sp>
              <p:sp>
                <p:nvSpPr>
                  <p:cNvPr id="126" name="AutoShape 58"/>
                  <p:cNvSpPr>
                    <a:spLocks noChangeArrowheads="1"/>
                  </p:cNvSpPr>
                  <p:nvPr/>
                </p:nvSpPr>
                <p:spPr bwMode="auto">
                  <a:xfrm>
                    <a:off x="8534400" y="2895600"/>
                    <a:ext cx="1219200"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dirty="0" err="1">
                        <a:latin typeface="Calibri" pitchFamily="34" charset="0"/>
                      </a:rPr>
                      <a:t>Penta</a:t>
                    </a:r>
                    <a:endParaRPr lang="en-US" sz="800" dirty="0">
                      <a:latin typeface="Calibri" pitchFamily="34" charset="0"/>
                    </a:endParaRPr>
                  </a:p>
                </p:txBody>
              </p:sp>
            </p:grpSp>
            <p:sp>
              <p:nvSpPr>
                <p:cNvPr id="87" name="Rectangle 86"/>
                <p:cNvSpPr/>
                <p:nvPr/>
              </p:nvSpPr>
              <p:spPr bwMode="auto">
                <a:xfrm rot="5400000">
                  <a:off x="4400546" y="1642825"/>
                  <a:ext cx="2284052" cy="2963173"/>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cxnSp>
              <p:nvCxnSpPr>
                <p:cNvPr id="88" name="Straight Connector 87"/>
                <p:cNvCxnSpPr/>
                <p:nvPr/>
              </p:nvCxnSpPr>
              <p:spPr>
                <a:xfrm rot="5400000">
                  <a:off x="6133476" y="2781950"/>
                  <a:ext cx="23634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AutoShape 14"/>
                <p:cNvSpPr>
                  <a:spLocks noChangeArrowheads="1"/>
                </p:cNvSpPr>
                <p:nvPr/>
              </p:nvSpPr>
              <p:spPr bwMode="auto">
                <a:xfrm>
                  <a:off x="2700960" y="5689600"/>
                  <a:ext cx="1219253" cy="457180"/>
                </a:xfrm>
                <a:prstGeom prst="cube">
                  <a:avLst>
                    <a:gd name="adj" fmla="val 25000"/>
                  </a:avLst>
                </a:prstGeom>
                <a:solidFill>
                  <a:srgbClr val="FF99FF"/>
                </a:solidFill>
                <a:ln w="6350">
                  <a:solidFill>
                    <a:schemeClr val="tx1"/>
                  </a:solidFill>
                  <a:miter lim="800000"/>
                  <a:headEnd/>
                  <a:tailEnd/>
                </a:ln>
              </p:spPr>
              <p:txBody>
                <a:bodyPr wrap="none" anchor="ctr"/>
                <a:lstStyle/>
                <a:p>
                  <a:pPr algn="ctr"/>
                  <a:r>
                    <a:rPr lang="en-US" sz="800">
                      <a:latin typeface="Calibri" pitchFamily="34" charset="0"/>
                    </a:rPr>
                    <a:t>OPV</a:t>
                  </a:r>
                </a:p>
              </p:txBody>
            </p:sp>
            <p:sp>
              <p:nvSpPr>
                <p:cNvPr id="90" name="AutoShape 19"/>
                <p:cNvSpPr>
                  <a:spLocks noChangeArrowheads="1"/>
                </p:cNvSpPr>
                <p:nvPr/>
              </p:nvSpPr>
              <p:spPr bwMode="auto">
                <a:xfrm>
                  <a:off x="2286000" y="5486400"/>
                  <a:ext cx="914400"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91" name="AutoShape 22"/>
                <p:cNvSpPr>
                  <a:spLocks noChangeArrowheads="1"/>
                </p:cNvSpPr>
                <p:nvPr/>
              </p:nvSpPr>
              <p:spPr bwMode="auto">
                <a:xfrm>
                  <a:off x="2133600" y="5181600"/>
                  <a:ext cx="914400"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92" name="Rectangle 91"/>
                <p:cNvSpPr/>
                <p:nvPr/>
              </p:nvSpPr>
              <p:spPr>
                <a:xfrm>
                  <a:off x="3887548" y="4648582"/>
                  <a:ext cx="3809794" cy="1828418"/>
                </a:xfrm>
                <a:prstGeom prst="rect">
                  <a:avLst/>
                </a:prstGeom>
                <a:solidFill>
                  <a:schemeClr val="bg1">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93" name="Parallelogram 92"/>
                <p:cNvSpPr/>
                <p:nvPr/>
              </p:nvSpPr>
              <p:spPr>
                <a:xfrm>
                  <a:off x="562797" y="609600"/>
                  <a:ext cx="8295708" cy="1178772"/>
                </a:xfrm>
                <a:prstGeom prst="parallelogram">
                  <a:avLst>
                    <a:gd name="adj" fmla="val 102390"/>
                  </a:avLst>
                </a:prstGeom>
                <a:solidFill>
                  <a:schemeClr val="bg1">
                    <a:lumMod val="75000"/>
                  </a:schemeClr>
                </a:solid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solidFill>
                      <a:schemeClr val="accent6">
                        <a:lumMod val="60000"/>
                        <a:lumOff val="40000"/>
                      </a:schemeClr>
                    </a:solidFill>
                    <a:latin typeface="Calibri" pitchFamily="34" charset="0"/>
                  </a:endParaRPr>
                </a:p>
              </p:txBody>
            </p:sp>
            <p:cxnSp>
              <p:nvCxnSpPr>
                <p:cNvPr id="94" name="Straight Connector 93"/>
                <p:cNvCxnSpPr/>
                <p:nvPr/>
              </p:nvCxnSpPr>
              <p:spPr>
                <a:xfrm rot="5400000">
                  <a:off x="7009482" y="2000002"/>
                  <a:ext cx="1525641" cy="1525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7009480" y="2361571"/>
                  <a:ext cx="1525643" cy="1525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7009482" y="1617857"/>
                  <a:ext cx="1525641" cy="1525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7010951" y="1237182"/>
                  <a:ext cx="1522702" cy="1525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Parallelogram 97"/>
                <p:cNvSpPr/>
                <p:nvPr/>
              </p:nvSpPr>
              <p:spPr>
                <a:xfrm rot="18945781">
                  <a:off x="5871815" y="1864801"/>
                  <a:ext cx="4947441" cy="3324663"/>
                </a:xfrm>
                <a:prstGeom prst="parallelogram">
                  <a:avLst>
                    <a:gd name="adj" fmla="val 99125"/>
                  </a:avLst>
                </a:prstGeom>
                <a:solidFill>
                  <a:schemeClr val="bg1">
                    <a:lumMod val="75000"/>
                  </a:schemeClr>
                </a:solid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grpSp>
          <p:cxnSp>
            <p:nvCxnSpPr>
              <p:cNvPr id="16" name="Straight Connector 15"/>
              <p:cNvCxnSpPr/>
              <p:nvPr/>
            </p:nvCxnSpPr>
            <p:spPr>
              <a:xfrm rot="5400000">
                <a:off x="2288869" y="2057343"/>
                <a:ext cx="4556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744497" y="2057343"/>
                <a:ext cx="4556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337161" y="2057343"/>
                <a:ext cx="4556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869215" y="2057343"/>
                <a:ext cx="4556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402741" y="2055873"/>
                <a:ext cx="455634" cy="29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44"/>
              <p:cNvGrpSpPr>
                <a:grpSpLocks/>
              </p:cNvGrpSpPr>
              <p:nvPr/>
            </p:nvGrpSpPr>
            <p:grpSpPr bwMode="auto">
              <a:xfrm>
                <a:off x="4192588" y="1905000"/>
                <a:ext cx="152400" cy="990600"/>
                <a:chOff x="1008" y="2832"/>
                <a:chExt cx="96" cy="672"/>
              </a:xfrm>
            </p:grpSpPr>
            <p:sp>
              <p:nvSpPr>
                <p:cNvPr id="22" name="Line 45"/>
                <p:cNvSpPr>
                  <a:spLocks noChangeShapeType="1"/>
                </p:cNvSpPr>
                <p:nvPr/>
              </p:nvSpPr>
              <p:spPr bwMode="auto">
                <a:xfrm>
                  <a:off x="1008" y="2884"/>
                  <a:ext cx="0" cy="524"/>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800"/>
                </a:p>
              </p:txBody>
            </p:sp>
            <p:sp>
              <p:nvSpPr>
                <p:cNvPr id="23" name="Line 46"/>
                <p:cNvSpPr>
                  <a:spLocks noChangeShapeType="1"/>
                </p:cNvSpPr>
                <p:nvPr/>
              </p:nvSpPr>
              <p:spPr bwMode="auto">
                <a:xfrm>
                  <a:off x="1104" y="2884"/>
                  <a:ext cx="0" cy="524"/>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800"/>
                </a:p>
              </p:txBody>
            </p:sp>
            <p:sp>
              <p:nvSpPr>
                <p:cNvPr id="24" name="Line 47"/>
                <p:cNvSpPr>
                  <a:spLocks noChangeShapeType="1"/>
                </p:cNvSpPr>
                <p:nvPr/>
              </p:nvSpPr>
              <p:spPr bwMode="auto">
                <a:xfrm>
                  <a:off x="1056" y="2928"/>
                  <a:ext cx="0" cy="432"/>
                </a:xfrm>
                <a:prstGeom prst="line">
                  <a:avLst/>
                </a:prstGeom>
                <a:noFill/>
                <a:ln w="12700">
                  <a:solidFill>
                    <a:srgbClr val="FF3300"/>
                  </a:solidFill>
                  <a:round/>
                  <a:headEnd/>
                  <a:tailEnd/>
                </a:ln>
                <a:effectLst>
                  <a:prstShdw prst="shdw17" dist="17961" dir="2700000">
                    <a:srgbClr val="991F00"/>
                  </a:prstShdw>
                </a:effectLst>
              </p:spPr>
              <p:txBody>
                <a:bodyPr/>
                <a:lstStyle/>
                <a:p>
                  <a:endParaRPr lang="en-IN"/>
                </a:p>
              </p:txBody>
            </p:sp>
            <p:sp>
              <p:nvSpPr>
                <p:cNvPr id="25" name="Oval 48"/>
                <p:cNvSpPr>
                  <a:spLocks noChangeArrowheads="1"/>
                </p:cNvSpPr>
                <p:nvPr/>
              </p:nvSpPr>
              <p:spPr bwMode="auto">
                <a:xfrm>
                  <a:off x="1008" y="2832"/>
                  <a:ext cx="96" cy="96"/>
                </a:xfrm>
                <a:prstGeom prst="ellipse">
                  <a:avLst/>
                </a:prstGeom>
                <a:solidFill>
                  <a:srgbClr val="008000"/>
                </a:solidFill>
                <a:ln w="12700">
                  <a:solidFill>
                    <a:schemeClr val="tx1"/>
                  </a:solidFill>
                  <a:round/>
                  <a:headEnd/>
                  <a:tailEnd/>
                </a:ln>
                <a:effectLst>
                  <a:prstShdw prst="shdw17" dist="17961" dir="2700000">
                    <a:srgbClr val="004D00"/>
                  </a:prstShdw>
                </a:effectLst>
              </p:spPr>
              <p:txBody>
                <a:bodyPr wrap="none" anchor="ctr"/>
                <a:lstStyle/>
                <a:p>
                  <a:endParaRPr lang="en-US" sz="800"/>
                </a:p>
              </p:txBody>
            </p:sp>
            <p:sp>
              <p:nvSpPr>
                <p:cNvPr id="26" name="AutoShape 49"/>
                <p:cNvSpPr>
                  <a:spLocks noChangeArrowheads="1"/>
                </p:cNvSpPr>
                <p:nvPr/>
              </p:nvSpPr>
              <p:spPr bwMode="auto">
                <a:xfrm rot="5400000">
                  <a:off x="972" y="3372"/>
                  <a:ext cx="168" cy="96"/>
                </a:xfrm>
                <a:prstGeom prst="homePlate">
                  <a:avLst>
                    <a:gd name="adj" fmla="val 43750"/>
                  </a:avLst>
                </a:prstGeom>
                <a:solidFill>
                  <a:srgbClr val="FF0000"/>
                </a:solidFill>
                <a:ln w="12700">
                  <a:solidFill>
                    <a:schemeClr val="tx1"/>
                  </a:solidFill>
                  <a:miter lim="800000"/>
                  <a:headEnd/>
                  <a:tailEnd/>
                </a:ln>
                <a:effectLst>
                  <a:prstShdw prst="shdw17" dist="17961" dir="2700000">
                    <a:srgbClr val="990000"/>
                  </a:prstShdw>
                </a:effectLst>
              </p:spPr>
              <p:txBody>
                <a:bodyPr wrap="none" anchor="ctr"/>
                <a:lstStyle/>
                <a:p>
                  <a:endParaRPr lang="en-US" sz="800"/>
                </a:p>
              </p:txBody>
            </p:sp>
          </p:grpSp>
        </p:grpSp>
        <p:grpSp>
          <p:nvGrpSpPr>
            <p:cNvPr id="14" name="Group 1958"/>
            <p:cNvGrpSpPr>
              <a:grpSpLocks noChangeAspect="1"/>
            </p:cNvGrpSpPr>
            <p:nvPr/>
          </p:nvGrpSpPr>
          <p:grpSpPr bwMode="auto">
            <a:xfrm>
              <a:off x="4820476" y="2767930"/>
              <a:ext cx="5578475" cy="3181350"/>
              <a:chOff x="382588" y="609600"/>
              <a:chExt cx="10285412" cy="5867400"/>
            </a:xfrm>
          </p:grpSpPr>
          <p:sp>
            <p:nvSpPr>
              <p:cNvPr id="171" name="Line 12"/>
              <p:cNvSpPr>
                <a:spLocks noChangeShapeType="1"/>
              </p:cNvSpPr>
              <p:nvPr/>
            </p:nvSpPr>
            <p:spPr bwMode="auto">
              <a:xfrm>
                <a:off x="8688029" y="762000"/>
                <a:ext cx="0" cy="4495800"/>
              </a:xfrm>
              <a:prstGeom prst="line">
                <a:avLst/>
              </a:prstGeom>
              <a:noFill/>
              <a:ln w="12700">
                <a:solidFill>
                  <a:schemeClr val="tx1"/>
                </a:solidFill>
                <a:round/>
                <a:headEnd/>
                <a:tailEnd/>
              </a:ln>
            </p:spPr>
            <p:txBody>
              <a:bodyPr/>
              <a:lstStyle/>
              <a:p>
                <a:endParaRPr lang="en-IN"/>
              </a:p>
            </p:txBody>
          </p:sp>
          <p:sp>
            <p:nvSpPr>
              <p:cNvPr id="172" name="Cube 171"/>
              <p:cNvSpPr>
                <a:spLocks noChangeAspect="1"/>
              </p:cNvSpPr>
              <p:nvPr/>
            </p:nvSpPr>
            <p:spPr bwMode="auto">
              <a:xfrm>
                <a:off x="382588" y="609600"/>
                <a:ext cx="8382874" cy="5867400"/>
              </a:xfrm>
              <a:prstGeom prst="cube">
                <a:avLst>
                  <a:gd name="adj" fmla="val 20033"/>
                </a:avLst>
              </a:prstGeom>
              <a:solidFill>
                <a:srgbClr val="DDDDDD">
                  <a:alpha val="85882"/>
                </a:srgbClr>
              </a:solid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latin typeface="Calibri" pitchFamily="34" charset="0"/>
                </a:endParaRPr>
              </a:p>
            </p:txBody>
          </p:sp>
          <p:sp>
            <p:nvSpPr>
              <p:cNvPr id="173" name="Parallelogram 172"/>
              <p:cNvSpPr/>
              <p:nvPr/>
            </p:nvSpPr>
            <p:spPr bwMode="auto">
              <a:xfrm>
                <a:off x="3733982" y="3429115"/>
                <a:ext cx="4955378" cy="1179920"/>
              </a:xfrm>
              <a:prstGeom prst="parallelogram">
                <a:avLst>
                  <a:gd name="adj" fmla="val 99125"/>
                </a:avLst>
              </a:prstGeom>
              <a:solidFill>
                <a:schemeClr val="bg1">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174" name="AutoShape 26"/>
              <p:cNvSpPr>
                <a:spLocks noChangeArrowheads="1"/>
              </p:cNvSpPr>
              <p:nvPr/>
            </p:nvSpPr>
            <p:spPr bwMode="auto">
              <a:xfrm>
                <a:off x="2592293" y="5029200"/>
                <a:ext cx="914361"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175" name="AutoShape 25"/>
              <p:cNvSpPr>
                <a:spLocks noChangeArrowheads="1"/>
              </p:cNvSpPr>
              <p:nvPr/>
            </p:nvSpPr>
            <p:spPr bwMode="auto">
              <a:xfrm>
                <a:off x="534981" y="5257800"/>
                <a:ext cx="838164"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176" name="AutoShape 24"/>
              <p:cNvSpPr>
                <a:spLocks noChangeArrowheads="1"/>
              </p:cNvSpPr>
              <p:nvPr/>
            </p:nvSpPr>
            <p:spPr bwMode="auto">
              <a:xfrm>
                <a:off x="1525539" y="5181600"/>
                <a:ext cx="914361"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177" name="AutoShape 21"/>
              <p:cNvSpPr>
                <a:spLocks noChangeArrowheads="1"/>
              </p:cNvSpPr>
              <p:nvPr/>
            </p:nvSpPr>
            <p:spPr bwMode="auto">
              <a:xfrm>
                <a:off x="2668489" y="5257800"/>
                <a:ext cx="914361"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178" name="AutoShape 20"/>
              <p:cNvSpPr>
                <a:spLocks noChangeArrowheads="1"/>
              </p:cNvSpPr>
              <p:nvPr/>
            </p:nvSpPr>
            <p:spPr bwMode="auto">
              <a:xfrm>
                <a:off x="2744686" y="5486400"/>
                <a:ext cx="914361"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179" name="AutoShape 16"/>
              <p:cNvSpPr>
                <a:spLocks noChangeArrowheads="1"/>
              </p:cNvSpPr>
              <p:nvPr/>
            </p:nvSpPr>
            <p:spPr bwMode="auto">
              <a:xfrm>
                <a:off x="2439899" y="5715000"/>
                <a:ext cx="1219147" cy="457200"/>
              </a:xfrm>
              <a:prstGeom prst="cube">
                <a:avLst>
                  <a:gd name="adj" fmla="val 25000"/>
                </a:avLst>
              </a:prstGeom>
              <a:solidFill>
                <a:srgbClr val="FFCCFF"/>
              </a:solidFill>
              <a:ln w="12700">
                <a:solidFill>
                  <a:schemeClr val="tx1"/>
                </a:solidFill>
                <a:miter lim="800000"/>
                <a:headEnd/>
                <a:tailEnd/>
              </a:ln>
            </p:spPr>
            <p:txBody>
              <a:bodyPr wrap="none" anchor="ctr"/>
              <a:lstStyle/>
              <a:p>
                <a:pPr algn="ctr"/>
                <a:r>
                  <a:rPr lang="en-US" sz="800">
                    <a:latin typeface="Calibri" pitchFamily="34" charset="0"/>
                  </a:rPr>
                  <a:t>OPV</a:t>
                </a:r>
              </a:p>
            </p:txBody>
          </p:sp>
          <p:sp>
            <p:nvSpPr>
              <p:cNvPr id="180" name="AutoShape 15"/>
              <p:cNvSpPr>
                <a:spLocks noChangeArrowheads="1"/>
              </p:cNvSpPr>
              <p:nvPr/>
            </p:nvSpPr>
            <p:spPr bwMode="auto">
              <a:xfrm>
                <a:off x="1144555" y="5638800"/>
                <a:ext cx="1219147" cy="457200"/>
              </a:xfrm>
              <a:prstGeom prst="cube">
                <a:avLst>
                  <a:gd name="adj" fmla="val 25000"/>
                </a:avLst>
              </a:prstGeom>
              <a:solidFill>
                <a:srgbClr val="FFCCFF"/>
              </a:solidFill>
              <a:ln w="12700">
                <a:solidFill>
                  <a:schemeClr val="tx1"/>
                </a:solidFill>
                <a:miter lim="800000"/>
                <a:headEnd/>
                <a:tailEnd/>
              </a:ln>
            </p:spPr>
            <p:txBody>
              <a:bodyPr wrap="none" anchor="ctr"/>
              <a:lstStyle/>
              <a:p>
                <a:pPr algn="ctr"/>
                <a:r>
                  <a:rPr lang="en-US" sz="800">
                    <a:latin typeface="Calibri" pitchFamily="34" charset="0"/>
                  </a:rPr>
                  <a:t>OPV</a:t>
                </a:r>
              </a:p>
            </p:txBody>
          </p:sp>
          <p:sp>
            <p:nvSpPr>
              <p:cNvPr id="181" name="AutoShape 8"/>
              <p:cNvSpPr>
                <a:spLocks noChangeArrowheads="1"/>
              </p:cNvSpPr>
              <p:nvPr/>
            </p:nvSpPr>
            <p:spPr bwMode="auto">
              <a:xfrm>
                <a:off x="3125670" y="6248400"/>
                <a:ext cx="609574" cy="152400"/>
              </a:xfrm>
              <a:prstGeom prst="cube">
                <a:avLst>
                  <a:gd name="adj" fmla="val 25000"/>
                </a:avLst>
              </a:prstGeom>
              <a:solidFill>
                <a:srgbClr val="00FFFF"/>
              </a:solidFill>
              <a:ln w="12700">
                <a:solidFill>
                  <a:schemeClr val="tx1"/>
                </a:solidFill>
                <a:miter lim="800000"/>
                <a:headEnd/>
                <a:tailEnd/>
              </a:ln>
            </p:spPr>
            <p:txBody>
              <a:bodyPr wrap="none" anchor="ctr"/>
              <a:lstStyle/>
              <a:p>
                <a:endParaRPr lang="en-US" sz="800">
                  <a:latin typeface="Calibri" pitchFamily="34" charset="0"/>
                </a:endParaRPr>
              </a:p>
            </p:txBody>
          </p:sp>
          <p:sp>
            <p:nvSpPr>
              <p:cNvPr id="182" name="AutoShape 7"/>
              <p:cNvSpPr>
                <a:spLocks noChangeArrowheads="1"/>
              </p:cNvSpPr>
              <p:nvPr/>
            </p:nvSpPr>
            <p:spPr bwMode="auto">
              <a:xfrm>
                <a:off x="1754129" y="6248400"/>
                <a:ext cx="1295344" cy="152400"/>
              </a:xfrm>
              <a:prstGeom prst="cube">
                <a:avLst>
                  <a:gd name="adj" fmla="val 25000"/>
                </a:avLst>
              </a:prstGeom>
              <a:solidFill>
                <a:srgbClr val="00FFFF"/>
              </a:solidFill>
              <a:ln w="12700">
                <a:solidFill>
                  <a:schemeClr val="tx1"/>
                </a:solidFill>
                <a:miter lim="800000"/>
                <a:headEnd/>
                <a:tailEnd/>
              </a:ln>
            </p:spPr>
            <p:txBody>
              <a:bodyPr wrap="none" anchor="ctr"/>
              <a:lstStyle/>
              <a:p>
                <a:endParaRPr lang="en-US" sz="800">
                  <a:latin typeface="Calibri" pitchFamily="34" charset="0"/>
                </a:endParaRPr>
              </a:p>
            </p:txBody>
          </p:sp>
          <p:sp>
            <p:nvSpPr>
              <p:cNvPr id="183" name="AutoShape 6"/>
              <p:cNvSpPr>
                <a:spLocks noChangeArrowheads="1"/>
              </p:cNvSpPr>
              <p:nvPr/>
            </p:nvSpPr>
            <p:spPr bwMode="auto">
              <a:xfrm>
                <a:off x="382588" y="6248400"/>
                <a:ext cx="129534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184" name="AutoShape 3"/>
              <p:cNvSpPr>
                <a:spLocks noChangeArrowheads="1"/>
              </p:cNvSpPr>
              <p:nvPr/>
            </p:nvSpPr>
            <p:spPr bwMode="auto">
              <a:xfrm>
                <a:off x="382588" y="6324600"/>
                <a:ext cx="106675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185" name="AutoShape 4"/>
              <p:cNvSpPr>
                <a:spLocks noChangeArrowheads="1"/>
              </p:cNvSpPr>
              <p:nvPr/>
            </p:nvSpPr>
            <p:spPr bwMode="auto">
              <a:xfrm>
                <a:off x="1525539" y="6324600"/>
                <a:ext cx="106675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186" name="AutoShape 5"/>
              <p:cNvSpPr>
                <a:spLocks noChangeArrowheads="1"/>
              </p:cNvSpPr>
              <p:nvPr/>
            </p:nvSpPr>
            <p:spPr bwMode="auto">
              <a:xfrm>
                <a:off x="2668489" y="6324600"/>
                <a:ext cx="106675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187" name="AutoShape 9"/>
              <p:cNvSpPr>
                <a:spLocks noChangeArrowheads="1"/>
              </p:cNvSpPr>
              <p:nvPr/>
            </p:nvSpPr>
            <p:spPr bwMode="auto">
              <a:xfrm>
                <a:off x="534981" y="6172200"/>
                <a:ext cx="106675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188" name="AutoShape 10"/>
              <p:cNvSpPr>
                <a:spLocks noChangeArrowheads="1"/>
              </p:cNvSpPr>
              <p:nvPr/>
            </p:nvSpPr>
            <p:spPr bwMode="auto">
              <a:xfrm>
                <a:off x="1677932" y="6172200"/>
                <a:ext cx="106675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189" name="AutoShape 11"/>
              <p:cNvSpPr>
                <a:spLocks noChangeArrowheads="1"/>
              </p:cNvSpPr>
              <p:nvPr/>
            </p:nvSpPr>
            <p:spPr bwMode="auto">
              <a:xfrm>
                <a:off x="2820883" y="6172200"/>
                <a:ext cx="83816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190" name="AutoShape 12"/>
              <p:cNvSpPr>
                <a:spLocks noChangeArrowheads="1"/>
              </p:cNvSpPr>
              <p:nvPr/>
            </p:nvSpPr>
            <p:spPr bwMode="auto">
              <a:xfrm>
                <a:off x="609600" y="5715000"/>
                <a:ext cx="1142951" cy="457200"/>
              </a:xfrm>
              <a:prstGeom prst="cube">
                <a:avLst>
                  <a:gd name="adj" fmla="val 25000"/>
                </a:avLst>
              </a:prstGeom>
              <a:solidFill>
                <a:srgbClr val="FF99FF"/>
              </a:solidFill>
              <a:ln w="6350">
                <a:solidFill>
                  <a:schemeClr val="tx1"/>
                </a:solidFill>
                <a:miter lim="800000"/>
                <a:headEnd/>
                <a:tailEnd/>
              </a:ln>
            </p:spPr>
            <p:txBody>
              <a:bodyPr wrap="none" anchor="ctr"/>
              <a:lstStyle/>
              <a:p>
                <a:pPr algn="ctr"/>
                <a:r>
                  <a:rPr lang="en-US" sz="800">
                    <a:latin typeface="Calibri" pitchFamily="34" charset="0"/>
                  </a:rPr>
                  <a:t>OPV</a:t>
                </a:r>
              </a:p>
            </p:txBody>
          </p:sp>
          <p:sp>
            <p:nvSpPr>
              <p:cNvPr id="191" name="AutoShape 17"/>
              <p:cNvSpPr>
                <a:spLocks noChangeArrowheads="1"/>
              </p:cNvSpPr>
              <p:nvPr/>
            </p:nvSpPr>
            <p:spPr bwMode="auto">
              <a:xfrm>
                <a:off x="458785" y="5486400"/>
                <a:ext cx="838164"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192" name="AutoShape 23"/>
              <p:cNvSpPr>
                <a:spLocks noChangeArrowheads="1"/>
              </p:cNvSpPr>
              <p:nvPr/>
            </p:nvSpPr>
            <p:spPr bwMode="auto">
              <a:xfrm>
                <a:off x="915965" y="5181600"/>
                <a:ext cx="914361"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193" name="AutoShape 81"/>
              <p:cNvSpPr>
                <a:spLocks noChangeArrowheads="1"/>
              </p:cNvSpPr>
              <p:nvPr/>
            </p:nvSpPr>
            <p:spPr bwMode="auto">
              <a:xfrm>
                <a:off x="5030634" y="2820123"/>
                <a:ext cx="989320" cy="380620"/>
              </a:xfrm>
              <a:prstGeom prst="cube">
                <a:avLst>
                  <a:gd name="adj" fmla="val 25000"/>
                </a:avLst>
              </a:prstGeom>
              <a:solidFill>
                <a:schemeClr val="accent6">
                  <a:lumMod val="20000"/>
                  <a:lumOff val="80000"/>
                </a:schemeClr>
              </a:solidFill>
              <a:ln w="1270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cxnSp>
            <p:nvCxnSpPr>
              <p:cNvPr id="194" name="Straight Connector 193"/>
              <p:cNvCxnSpPr/>
              <p:nvPr/>
            </p:nvCxnSpPr>
            <p:spPr bwMode="auto">
              <a:xfrm rot="5400000">
                <a:off x="7430478" y="1789523"/>
                <a:ext cx="1906028" cy="29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5" name="Parallelogram 194"/>
              <p:cNvSpPr/>
              <p:nvPr/>
            </p:nvSpPr>
            <p:spPr bwMode="auto">
              <a:xfrm rot="18945781">
                <a:off x="5718476" y="1862717"/>
                <a:ext cx="4949524" cy="3326031"/>
              </a:xfrm>
              <a:prstGeom prst="parallelogram">
                <a:avLst>
                  <a:gd name="adj" fmla="val 99125"/>
                </a:avLst>
              </a:prstGeom>
              <a:solidFill>
                <a:schemeClr val="bg1">
                  <a:lumMod val="7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latin typeface="Calibri" pitchFamily="34" charset="0"/>
                </a:endParaRPr>
              </a:p>
            </p:txBody>
          </p:sp>
          <p:grpSp>
            <p:nvGrpSpPr>
              <p:cNvPr id="15" name="Group 295"/>
              <p:cNvGrpSpPr>
                <a:grpSpLocks/>
              </p:cNvGrpSpPr>
              <p:nvPr/>
            </p:nvGrpSpPr>
            <p:grpSpPr bwMode="auto">
              <a:xfrm>
                <a:off x="7240292" y="3810000"/>
                <a:ext cx="1904918" cy="1371600"/>
                <a:chOff x="4081891" y="1333853"/>
                <a:chExt cx="1818418" cy="956868"/>
              </a:xfrm>
            </p:grpSpPr>
            <p:sp>
              <p:nvSpPr>
                <p:cNvPr id="248" name="Parallelogram 247"/>
                <p:cNvSpPr/>
                <p:nvPr/>
              </p:nvSpPr>
              <p:spPr>
                <a:xfrm rot="18945781">
                  <a:off x="4090476" y="1333668"/>
                  <a:ext cx="1810558" cy="422807"/>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249" name="Parallelogram 248"/>
                <p:cNvSpPr/>
                <p:nvPr/>
              </p:nvSpPr>
              <p:spPr>
                <a:xfrm rot="18945781">
                  <a:off x="4090476" y="1409241"/>
                  <a:ext cx="1810558" cy="424850"/>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250" name="Parallelogram 249"/>
                <p:cNvSpPr/>
                <p:nvPr/>
              </p:nvSpPr>
              <p:spPr>
                <a:xfrm rot="18945781">
                  <a:off x="4082095" y="1486858"/>
                  <a:ext cx="1810558" cy="422808"/>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251" name="Parallelogram 250"/>
                <p:cNvSpPr/>
                <p:nvPr/>
              </p:nvSpPr>
              <p:spPr>
                <a:xfrm rot="18945781">
                  <a:off x="4090476" y="1562433"/>
                  <a:ext cx="1810558" cy="424850"/>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252" name="Parallelogram 251"/>
                <p:cNvSpPr/>
                <p:nvPr/>
              </p:nvSpPr>
              <p:spPr>
                <a:xfrm rot="18945781">
                  <a:off x="4090476" y="1638007"/>
                  <a:ext cx="1810558" cy="424850"/>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253" name="Parallelogram 252"/>
                <p:cNvSpPr/>
                <p:nvPr/>
              </p:nvSpPr>
              <p:spPr>
                <a:xfrm rot="18945781">
                  <a:off x="4090476" y="1715624"/>
                  <a:ext cx="1810558" cy="422808"/>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254" name="Parallelogram 253"/>
                <p:cNvSpPr/>
                <p:nvPr/>
              </p:nvSpPr>
              <p:spPr>
                <a:xfrm rot="18945781">
                  <a:off x="4090476" y="1791199"/>
                  <a:ext cx="1810558" cy="424850"/>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255" name="Parallelogram 254"/>
                <p:cNvSpPr/>
                <p:nvPr/>
              </p:nvSpPr>
              <p:spPr>
                <a:xfrm rot="18945781">
                  <a:off x="4090476" y="1868816"/>
                  <a:ext cx="1810558" cy="422807"/>
                </a:xfrm>
                <a:prstGeom prst="parallelogram">
                  <a:avLst>
                    <a:gd name="adj" fmla="val 9912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grpSp>
          <p:sp>
            <p:nvSpPr>
              <p:cNvPr id="197" name="AutoShape 86"/>
              <p:cNvSpPr>
                <a:spLocks noChangeArrowheads="1"/>
              </p:cNvSpPr>
              <p:nvPr/>
            </p:nvSpPr>
            <p:spPr bwMode="auto">
              <a:xfrm>
                <a:off x="5792554" y="2286000"/>
                <a:ext cx="990557" cy="381000"/>
              </a:xfrm>
              <a:prstGeom prst="cube">
                <a:avLst>
                  <a:gd name="adj" fmla="val 25000"/>
                </a:avLst>
              </a:prstGeom>
              <a:solidFill>
                <a:srgbClr val="CC99FF"/>
              </a:solidFill>
              <a:ln w="12700">
                <a:solidFill>
                  <a:schemeClr val="tx1"/>
                </a:solidFill>
                <a:miter lim="800000"/>
                <a:headEnd/>
                <a:tailEnd/>
              </a:ln>
            </p:spPr>
            <p:txBody>
              <a:bodyPr wrap="none" anchor="ctr"/>
              <a:lstStyle/>
              <a:p>
                <a:pPr algn="ctr"/>
                <a:r>
                  <a:rPr lang="en-US" sz="800">
                    <a:latin typeface="Calibri" pitchFamily="34" charset="0"/>
                  </a:rPr>
                  <a:t>Hep B</a:t>
                </a:r>
              </a:p>
            </p:txBody>
          </p:sp>
          <p:sp>
            <p:nvSpPr>
              <p:cNvPr id="198" name="AutoShape 85"/>
              <p:cNvSpPr>
                <a:spLocks noChangeArrowheads="1"/>
              </p:cNvSpPr>
              <p:nvPr/>
            </p:nvSpPr>
            <p:spPr bwMode="auto">
              <a:xfrm>
                <a:off x="4801997" y="1905000"/>
                <a:ext cx="990557"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Hep B</a:t>
                </a:r>
              </a:p>
            </p:txBody>
          </p:sp>
          <p:sp>
            <p:nvSpPr>
              <p:cNvPr id="199" name="AutoShape 62"/>
              <p:cNvSpPr>
                <a:spLocks noChangeArrowheads="1"/>
              </p:cNvSpPr>
              <p:nvPr/>
            </p:nvSpPr>
            <p:spPr bwMode="auto">
              <a:xfrm>
                <a:off x="5411142" y="2515628"/>
                <a:ext cx="761015" cy="380620"/>
              </a:xfrm>
              <a:prstGeom prst="cube">
                <a:avLst>
                  <a:gd name="adj" fmla="val 25000"/>
                </a:avLst>
              </a:prstGeom>
              <a:solidFill>
                <a:schemeClr val="accent6">
                  <a:lumMod val="20000"/>
                  <a:lumOff val="80000"/>
                </a:schemeClr>
              </a:solidFill>
              <a:ln w="12700">
                <a:solidFill>
                  <a:schemeClr val="tx1"/>
                </a:solidFill>
                <a:miter lim="800000"/>
                <a:headEnd/>
                <a:tailEnd/>
              </a:ln>
            </p:spPr>
            <p:txBody>
              <a:bodyPr wrap="none" anchor="ctr"/>
              <a:lstStyle/>
              <a:p>
                <a:pPr algn="ctr">
                  <a:defRPr/>
                </a:pPr>
                <a:r>
                  <a:rPr lang="en-US" sz="800" dirty="0">
                    <a:latin typeface="Calibri" pitchFamily="34" charset="0"/>
                  </a:rPr>
                  <a:t>DT</a:t>
                </a:r>
              </a:p>
            </p:txBody>
          </p:sp>
          <p:sp>
            <p:nvSpPr>
              <p:cNvPr id="200" name="AutoShape 61"/>
              <p:cNvSpPr>
                <a:spLocks noChangeArrowheads="1"/>
              </p:cNvSpPr>
              <p:nvPr/>
            </p:nvSpPr>
            <p:spPr bwMode="auto">
              <a:xfrm>
                <a:off x="4040030" y="2133600"/>
                <a:ext cx="761967"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DPT</a:t>
                </a:r>
              </a:p>
            </p:txBody>
          </p:sp>
          <p:sp>
            <p:nvSpPr>
              <p:cNvPr id="201" name="AutoShape 59"/>
              <p:cNvSpPr>
                <a:spLocks noChangeArrowheads="1"/>
              </p:cNvSpPr>
              <p:nvPr/>
            </p:nvSpPr>
            <p:spPr bwMode="auto">
              <a:xfrm>
                <a:off x="5944948" y="2209800"/>
                <a:ext cx="1219147"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DPT</a:t>
                </a:r>
              </a:p>
            </p:txBody>
          </p:sp>
          <p:sp>
            <p:nvSpPr>
              <p:cNvPr id="202" name="AutoShape 33"/>
              <p:cNvSpPr>
                <a:spLocks noChangeArrowheads="1"/>
              </p:cNvSpPr>
              <p:nvPr/>
            </p:nvSpPr>
            <p:spPr bwMode="auto">
              <a:xfrm>
                <a:off x="4116227" y="3581400"/>
                <a:ext cx="1066754" cy="304800"/>
              </a:xfrm>
              <a:prstGeom prst="cube">
                <a:avLst>
                  <a:gd name="adj" fmla="val 25000"/>
                </a:avLst>
              </a:prstGeom>
              <a:solidFill>
                <a:srgbClr val="FFCC99"/>
              </a:solidFill>
              <a:ln w="12700">
                <a:solidFill>
                  <a:schemeClr val="tx1"/>
                </a:solidFill>
                <a:miter lim="800000"/>
                <a:headEnd/>
                <a:tailEnd/>
              </a:ln>
            </p:spPr>
            <p:txBody>
              <a:bodyPr wrap="none" anchor="ctr"/>
              <a:lstStyle/>
              <a:p>
                <a:pPr algn="ctr"/>
                <a:r>
                  <a:rPr lang="en-US" sz="800">
                    <a:latin typeface="Calibri" pitchFamily="34" charset="0"/>
                  </a:rPr>
                  <a:t>BCG</a:t>
                </a:r>
              </a:p>
            </p:txBody>
          </p:sp>
          <p:sp>
            <p:nvSpPr>
              <p:cNvPr id="203" name="AutoShape 31"/>
              <p:cNvSpPr>
                <a:spLocks noChangeArrowheads="1"/>
              </p:cNvSpPr>
              <p:nvPr/>
            </p:nvSpPr>
            <p:spPr bwMode="auto">
              <a:xfrm>
                <a:off x="6097341" y="3733800"/>
                <a:ext cx="990557" cy="304800"/>
              </a:xfrm>
              <a:prstGeom prst="cube">
                <a:avLst>
                  <a:gd name="adj" fmla="val 25000"/>
                </a:avLst>
              </a:prstGeom>
              <a:solidFill>
                <a:srgbClr val="FFCC99"/>
              </a:solidFill>
              <a:ln w="12700">
                <a:solidFill>
                  <a:schemeClr val="tx1"/>
                </a:solidFill>
                <a:miter lim="800000"/>
                <a:headEnd/>
                <a:tailEnd/>
              </a:ln>
            </p:spPr>
            <p:txBody>
              <a:bodyPr wrap="none" anchor="ctr"/>
              <a:lstStyle/>
              <a:p>
                <a:pPr algn="ctr"/>
                <a:r>
                  <a:rPr lang="en-US" sz="800">
                    <a:latin typeface="Calibri" pitchFamily="34" charset="0"/>
                  </a:rPr>
                  <a:t>BCG</a:t>
                </a:r>
              </a:p>
            </p:txBody>
          </p:sp>
          <p:sp>
            <p:nvSpPr>
              <p:cNvPr id="204" name="AutoShape 30"/>
              <p:cNvSpPr>
                <a:spLocks noChangeArrowheads="1"/>
              </p:cNvSpPr>
              <p:nvPr/>
            </p:nvSpPr>
            <p:spPr bwMode="auto">
              <a:xfrm>
                <a:off x="4954390" y="3733800"/>
                <a:ext cx="1066754" cy="304800"/>
              </a:xfrm>
              <a:prstGeom prst="cube">
                <a:avLst>
                  <a:gd name="adj" fmla="val 25000"/>
                </a:avLst>
              </a:prstGeom>
              <a:solidFill>
                <a:srgbClr val="FFCC99"/>
              </a:solidFill>
              <a:ln w="12700">
                <a:solidFill>
                  <a:schemeClr val="tx1"/>
                </a:solidFill>
                <a:miter lim="800000"/>
                <a:headEnd/>
                <a:tailEnd/>
              </a:ln>
            </p:spPr>
            <p:txBody>
              <a:bodyPr wrap="none" anchor="ctr"/>
              <a:lstStyle/>
              <a:p>
                <a:pPr algn="ctr"/>
                <a:r>
                  <a:rPr lang="en-US" sz="800">
                    <a:latin typeface="Calibri" pitchFamily="34" charset="0"/>
                  </a:rPr>
                  <a:t>BCG</a:t>
                </a:r>
              </a:p>
            </p:txBody>
          </p:sp>
          <p:sp>
            <p:nvSpPr>
              <p:cNvPr id="205" name="AutoShape 28"/>
              <p:cNvSpPr>
                <a:spLocks noChangeArrowheads="1"/>
              </p:cNvSpPr>
              <p:nvPr/>
            </p:nvSpPr>
            <p:spPr bwMode="auto">
              <a:xfrm>
                <a:off x="4116227" y="3886200"/>
                <a:ext cx="1066754" cy="304800"/>
              </a:xfrm>
              <a:prstGeom prst="cube">
                <a:avLst>
                  <a:gd name="adj" fmla="val 25000"/>
                </a:avLst>
              </a:prstGeom>
              <a:solidFill>
                <a:srgbClr val="FFCC99"/>
              </a:solidFill>
              <a:ln w="6350">
                <a:solidFill>
                  <a:schemeClr val="tx1"/>
                </a:solidFill>
                <a:miter lim="800000"/>
                <a:headEnd/>
                <a:tailEnd/>
              </a:ln>
            </p:spPr>
            <p:txBody>
              <a:bodyPr wrap="none" anchor="ctr"/>
              <a:lstStyle/>
              <a:p>
                <a:pPr algn="ctr"/>
                <a:r>
                  <a:rPr lang="en-US" sz="800">
                    <a:latin typeface="Calibri" pitchFamily="34" charset="0"/>
                  </a:rPr>
                  <a:t>BCG</a:t>
                </a:r>
              </a:p>
            </p:txBody>
          </p:sp>
          <p:sp>
            <p:nvSpPr>
              <p:cNvPr id="206" name="AutoShape 29"/>
              <p:cNvSpPr>
                <a:spLocks noChangeArrowheads="1"/>
              </p:cNvSpPr>
              <p:nvPr/>
            </p:nvSpPr>
            <p:spPr bwMode="auto">
              <a:xfrm>
                <a:off x="5181600" y="3886200"/>
                <a:ext cx="1066754" cy="304800"/>
              </a:xfrm>
              <a:prstGeom prst="cube">
                <a:avLst>
                  <a:gd name="adj" fmla="val 25000"/>
                </a:avLst>
              </a:prstGeom>
              <a:solidFill>
                <a:srgbClr val="FFCC99"/>
              </a:solidFill>
              <a:ln w="6350">
                <a:solidFill>
                  <a:schemeClr val="tx1"/>
                </a:solidFill>
                <a:miter lim="800000"/>
                <a:headEnd/>
                <a:tailEnd/>
              </a:ln>
            </p:spPr>
            <p:txBody>
              <a:bodyPr wrap="none" anchor="ctr"/>
              <a:lstStyle/>
              <a:p>
                <a:pPr algn="ctr"/>
                <a:r>
                  <a:rPr lang="en-US" sz="800">
                    <a:latin typeface="Calibri" pitchFamily="34" charset="0"/>
                  </a:rPr>
                  <a:t>BCG</a:t>
                </a:r>
              </a:p>
            </p:txBody>
          </p:sp>
          <p:sp>
            <p:nvSpPr>
              <p:cNvPr id="207" name="AutoShape 32"/>
              <p:cNvSpPr>
                <a:spLocks noChangeArrowheads="1"/>
              </p:cNvSpPr>
              <p:nvPr/>
            </p:nvSpPr>
            <p:spPr bwMode="auto">
              <a:xfrm>
                <a:off x="6248400" y="3886200"/>
                <a:ext cx="1066800" cy="304787"/>
              </a:xfrm>
              <a:prstGeom prst="cube">
                <a:avLst>
                  <a:gd name="adj" fmla="val 25000"/>
                </a:avLst>
              </a:prstGeom>
              <a:solidFill>
                <a:srgbClr val="FFCC99"/>
              </a:solidFill>
              <a:ln w="6350">
                <a:solidFill>
                  <a:schemeClr val="tx1"/>
                </a:solidFill>
                <a:miter lim="800000"/>
                <a:headEnd/>
                <a:tailEnd/>
              </a:ln>
            </p:spPr>
            <p:txBody>
              <a:bodyPr wrap="none" anchor="ctr"/>
              <a:lstStyle/>
              <a:p>
                <a:pPr algn="ctr"/>
                <a:r>
                  <a:rPr lang="en-US" sz="800">
                    <a:latin typeface="Calibri" pitchFamily="34" charset="0"/>
                  </a:rPr>
                  <a:t>BCG</a:t>
                </a:r>
              </a:p>
            </p:txBody>
          </p:sp>
          <p:sp>
            <p:nvSpPr>
              <p:cNvPr id="208" name="AutoShape 80"/>
              <p:cNvSpPr>
                <a:spLocks noChangeArrowheads="1"/>
              </p:cNvSpPr>
              <p:nvPr/>
            </p:nvSpPr>
            <p:spPr bwMode="auto">
              <a:xfrm>
                <a:off x="6172200" y="2209800"/>
                <a:ext cx="685770"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Hep B</a:t>
                </a:r>
              </a:p>
            </p:txBody>
          </p:sp>
          <p:sp>
            <p:nvSpPr>
              <p:cNvPr id="209" name="AutoShape 57"/>
              <p:cNvSpPr>
                <a:spLocks noChangeArrowheads="1"/>
              </p:cNvSpPr>
              <p:nvPr/>
            </p:nvSpPr>
            <p:spPr bwMode="auto">
              <a:xfrm>
                <a:off x="3962400" y="2438400"/>
                <a:ext cx="1219147"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dirty="0" err="1">
                    <a:latin typeface="Calibri" pitchFamily="34" charset="0"/>
                  </a:rPr>
                  <a:t>Penta</a:t>
                </a:r>
                <a:endParaRPr lang="en-US" sz="800" dirty="0">
                  <a:latin typeface="Calibri" pitchFamily="34" charset="0"/>
                </a:endParaRPr>
              </a:p>
            </p:txBody>
          </p:sp>
          <p:sp>
            <p:nvSpPr>
              <p:cNvPr id="210" name="AutoShape 78"/>
              <p:cNvSpPr>
                <a:spLocks noChangeArrowheads="1"/>
              </p:cNvSpPr>
              <p:nvPr/>
            </p:nvSpPr>
            <p:spPr bwMode="auto">
              <a:xfrm>
                <a:off x="4114800" y="2133600"/>
                <a:ext cx="990557"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Hep B</a:t>
                </a:r>
              </a:p>
            </p:txBody>
          </p:sp>
          <p:sp>
            <p:nvSpPr>
              <p:cNvPr id="211" name="Parallelogram 210"/>
              <p:cNvSpPr/>
              <p:nvPr/>
            </p:nvSpPr>
            <p:spPr bwMode="auto">
              <a:xfrm>
                <a:off x="382588" y="609600"/>
                <a:ext cx="8306773" cy="1179922"/>
              </a:xfrm>
              <a:prstGeom prst="parallelogram">
                <a:avLst>
                  <a:gd name="adj" fmla="val 99125"/>
                </a:avLst>
              </a:prstGeom>
              <a:solidFill>
                <a:schemeClr val="bg1">
                  <a:lumMod val="75000"/>
                </a:schemeClr>
              </a:solid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solidFill>
                    <a:schemeClr val="accent6">
                      <a:lumMod val="60000"/>
                      <a:lumOff val="40000"/>
                    </a:schemeClr>
                  </a:solidFill>
                  <a:latin typeface="Calibri" pitchFamily="34" charset="0"/>
                </a:endParaRPr>
              </a:p>
            </p:txBody>
          </p:sp>
          <p:sp>
            <p:nvSpPr>
              <p:cNvPr id="212" name="AutoShape 14"/>
              <p:cNvSpPr>
                <a:spLocks noChangeArrowheads="1"/>
              </p:cNvSpPr>
              <p:nvPr/>
            </p:nvSpPr>
            <p:spPr bwMode="auto">
              <a:xfrm>
                <a:off x="2590800" y="5715000"/>
                <a:ext cx="1219200" cy="457180"/>
              </a:xfrm>
              <a:prstGeom prst="cube">
                <a:avLst>
                  <a:gd name="adj" fmla="val 25000"/>
                </a:avLst>
              </a:prstGeom>
              <a:solidFill>
                <a:srgbClr val="FF99FF"/>
              </a:solidFill>
              <a:ln w="6350">
                <a:solidFill>
                  <a:schemeClr val="tx1"/>
                </a:solidFill>
                <a:miter lim="800000"/>
                <a:headEnd/>
                <a:tailEnd/>
              </a:ln>
            </p:spPr>
            <p:txBody>
              <a:bodyPr wrap="none" anchor="ctr"/>
              <a:lstStyle/>
              <a:p>
                <a:pPr algn="ctr"/>
                <a:r>
                  <a:rPr lang="en-US" sz="800">
                    <a:latin typeface="Calibri" pitchFamily="34" charset="0"/>
                  </a:rPr>
                  <a:t>OPV</a:t>
                </a:r>
              </a:p>
            </p:txBody>
          </p:sp>
          <p:sp>
            <p:nvSpPr>
              <p:cNvPr id="213" name="Rectangle 212"/>
              <p:cNvSpPr/>
              <p:nvPr/>
            </p:nvSpPr>
            <p:spPr bwMode="auto">
              <a:xfrm>
                <a:off x="3733982" y="4647098"/>
                <a:ext cx="3810930" cy="1829902"/>
              </a:xfrm>
              <a:prstGeom prst="rect">
                <a:avLst/>
              </a:prstGeom>
              <a:solidFill>
                <a:schemeClr val="bg1">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latin typeface="Calibri" pitchFamily="34" charset="0"/>
                </a:endParaRPr>
              </a:p>
            </p:txBody>
          </p:sp>
          <p:sp>
            <p:nvSpPr>
              <p:cNvPr id="214" name="AutoShape 27"/>
              <p:cNvSpPr>
                <a:spLocks noChangeArrowheads="1"/>
              </p:cNvSpPr>
              <p:nvPr/>
            </p:nvSpPr>
            <p:spPr bwMode="auto">
              <a:xfrm>
                <a:off x="3962400" y="3505200"/>
                <a:ext cx="1219147" cy="381000"/>
              </a:xfrm>
              <a:prstGeom prst="cube">
                <a:avLst>
                  <a:gd name="adj" fmla="val 25000"/>
                </a:avLst>
              </a:prstGeom>
              <a:solidFill>
                <a:srgbClr val="92D050"/>
              </a:solidFill>
              <a:ln w="6350">
                <a:solidFill>
                  <a:schemeClr val="tx1"/>
                </a:solidFill>
                <a:miter lim="800000"/>
                <a:headEnd/>
                <a:tailEnd/>
              </a:ln>
            </p:spPr>
            <p:txBody>
              <a:bodyPr wrap="none" anchor="ctr"/>
              <a:lstStyle/>
              <a:p>
                <a:pPr algn="ctr"/>
                <a:r>
                  <a:rPr lang="en-US" sz="800">
                    <a:latin typeface="Calibri" pitchFamily="34" charset="0"/>
                  </a:rPr>
                  <a:t>JE</a:t>
                </a:r>
              </a:p>
            </p:txBody>
          </p:sp>
          <p:sp>
            <p:nvSpPr>
              <p:cNvPr id="215" name="AutoShape 22"/>
              <p:cNvSpPr>
                <a:spLocks noChangeArrowheads="1"/>
              </p:cNvSpPr>
              <p:nvPr/>
            </p:nvSpPr>
            <p:spPr bwMode="auto">
              <a:xfrm>
                <a:off x="1982719" y="5181600"/>
                <a:ext cx="914361"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216" name="AutoShape 42"/>
              <p:cNvSpPr>
                <a:spLocks noChangeArrowheads="1"/>
              </p:cNvSpPr>
              <p:nvPr/>
            </p:nvSpPr>
            <p:spPr bwMode="auto">
              <a:xfrm>
                <a:off x="5103822" y="3505200"/>
                <a:ext cx="1219147" cy="381000"/>
              </a:xfrm>
              <a:prstGeom prst="cube">
                <a:avLst>
                  <a:gd name="adj" fmla="val 25000"/>
                </a:avLst>
              </a:prstGeom>
              <a:solidFill>
                <a:srgbClr val="92D050"/>
              </a:solidFill>
              <a:ln w="6350">
                <a:solidFill>
                  <a:schemeClr val="tx1"/>
                </a:solidFill>
                <a:miter lim="800000"/>
                <a:headEnd/>
                <a:tailEnd/>
              </a:ln>
            </p:spPr>
            <p:txBody>
              <a:bodyPr wrap="none" anchor="ctr"/>
              <a:lstStyle/>
              <a:p>
                <a:pPr algn="ctr"/>
                <a:r>
                  <a:rPr lang="en-US" sz="800">
                    <a:latin typeface="Calibri" pitchFamily="34" charset="0"/>
                  </a:rPr>
                  <a:t>JE</a:t>
                </a:r>
              </a:p>
            </p:txBody>
          </p:sp>
          <p:sp>
            <p:nvSpPr>
              <p:cNvPr id="217" name="AutoShape 43"/>
              <p:cNvSpPr>
                <a:spLocks noChangeArrowheads="1"/>
              </p:cNvSpPr>
              <p:nvPr/>
            </p:nvSpPr>
            <p:spPr bwMode="auto">
              <a:xfrm>
                <a:off x="6323022" y="3505200"/>
                <a:ext cx="990600" cy="381000"/>
              </a:xfrm>
              <a:prstGeom prst="cube">
                <a:avLst>
                  <a:gd name="adj" fmla="val 25000"/>
                </a:avLst>
              </a:prstGeom>
              <a:solidFill>
                <a:srgbClr val="92D050"/>
              </a:solidFill>
              <a:ln w="6350">
                <a:solidFill>
                  <a:schemeClr val="tx1"/>
                </a:solidFill>
                <a:miter lim="800000"/>
                <a:headEnd/>
                <a:tailEnd/>
              </a:ln>
            </p:spPr>
            <p:txBody>
              <a:bodyPr wrap="none" anchor="ctr"/>
              <a:lstStyle/>
              <a:p>
                <a:pPr algn="ctr"/>
                <a:r>
                  <a:rPr lang="en-US" sz="800">
                    <a:latin typeface="Calibri" pitchFamily="34" charset="0"/>
                  </a:rPr>
                  <a:t>JE</a:t>
                </a:r>
              </a:p>
            </p:txBody>
          </p:sp>
          <p:grpSp>
            <p:nvGrpSpPr>
              <p:cNvPr id="21" name="Group 44"/>
              <p:cNvGrpSpPr>
                <a:grpSpLocks/>
              </p:cNvGrpSpPr>
              <p:nvPr/>
            </p:nvGrpSpPr>
            <p:grpSpPr bwMode="auto">
              <a:xfrm>
                <a:off x="5257800" y="1828800"/>
                <a:ext cx="152400" cy="990600"/>
                <a:chOff x="1008" y="2832"/>
                <a:chExt cx="96" cy="672"/>
              </a:xfrm>
            </p:grpSpPr>
            <p:sp>
              <p:nvSpPr>
                <p:cNvPr id="243" name="Line 45"/>
                <p:cNvSpPr>
                  <a:spLocks noChangeShapeType="1"/>
                </p:cNvSpPr>
                <p:nvPr/>
              </p:nvSpPr>
              <p:spPr bwMode="auto">
                <a:xfrm>
                  <a:off x="1012" y="2879"/>
                  <a:ext cx="0" cy="530"/>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800"/>
                </a:p>
              </p:txBody>
            </p:sp>
            <p:sp>
              <p:nvSpPr>
                <p:cNvPr id="244" name="Line 46"/>
                <p:cNvSpPr>
                  <a:spLocks noChangeShapeType="1"/>
                </p:cNvSpPr>
                <p:nvPr/>
              </p:nvSpPr>
              <p:spPr bwMode="auto">
                <a:xfrm>
                  <a:off x="1106" y="2879"/>
                  <a:ext cx="0" cy="530"/>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800"/>
                </a:p>
              </p:txBody>
            </p:sp>
            <p:sp>
              <p:nvSpPr>
                <p:cNvPr id="245" name="Line 47"/>
                <p:cNvSpPr>
                  <a:spLocks noChangeShapeType="1"/>
                </p:cNvSpPr>
                <p:nvPr/>
              </p:nvSpPr>
              <p:spPr bwMode="auto">
                <a:xfrm>
                  <a:off x="1056" y="2928"/>
                  <a:ext cx="0" cy="432"/>
                </a:xfrm>
                <a:prstGeom prst="line">
                  <a:avLst/>
                </a:prstGeom>
                <a:noFill/>
                <a:ln w="12700">
                  <a:solidFill>
                    <a:srgbClr val="FF3300"/>
                  </a:solidFill>
                  <a:round/>
                  <a:headEnd/>
                  <a:tailEnd/>
                </a:ln>
                <a:effectLst>
                  <a:prstShdw prst="shdw17" dist="17961" dir="2700000">
                    <a:srgbClr val="991F00"/>
                  </a:prstShdw>
                </a:effectLst>
              </p:spPr>
              <p:txBody>
                <a:bodyPr/>
                <a:lstStyle/>
                <a:p>
                  <a:endParaRPr lang="en-IN"/>
                </a:p>
              </p:txBody>
            </p:sp>
            <p:sp>
              <p:nvSpPr>
                <p:cNvPr id="246" name="Oval 48"/>
                <p:cNvSpPr>
                  <a:spLocks noChangeArrowheads="1"/>
                </p:cNvSpPr>
                <p:nvPr/>
              </p:nvSpPr>
              <p:spPr bwMode="auto">
                <a:xfrm>
                  <a:off x="1008" y="2832"/>
                  <a:ext cx="96" cy="96"/>
                </a:xfrm>
                <a:prstGeom prst="ellipse">
                  <a:avLst/>
                </a:prstGeom>
                <a:solidFill>
                  <a:srgbClr val="008000"/>
                </a:solidFill>
                <a:ln w="12700">
                  <a:solidFill>
                    <a:schemeClr val="tx1"/>
                  </a:solidFill>
                  <a:round/>
                  <a:headEnd/>
                  <a:tailEnd/>
                </a:ln>
                <a:effectLst>
                  <a:prstShdw prst="shdw17" dist="17961" dir="2700000">
                    <a:srgbClr val="004D00"/>
                  </a:prstShdw>
                </a:effectLst>
              </p:spPr>
              <p:txBody>
                <a:bodyPr wrap="none" anchor="ctr"/>
                <a:lstStyle/>
                <a:p>
                  <a:endParaRPr lang="en-US" sz="800"/>
                </a:p>
              </p:txBody>
            </p:sp>
            <p:sp>
              <p:nvSpPr>
                <p:cNvPr id="247" name="AutoShape 49"/>
                <p:cNvSpPr>
                  <a:spLocks noChangeArrowheads="1"/>
                </p:cNvSpPr>
                <p:nvPr/>
              </p:nvSpPr>
              <p:spPr bwMode="auto">
                <a:xfrm rot="5400000">
                  <a:off x="972" y="3372"/>
                  <a:ext cx="168" cy="96"/>
                </a:xfrm>
                <a:prstGeom prst="homePlate">
                  <a:avLst>
                    <a:gd name="adj" fmla="val 43750"/>
                  </a:avLst>
                </a:prstGeom>
                <a:solidFill>
                  <a:srgbClr val="FF0000"/>
                </a:solidFill>
                <a:ln w="12700">
                  <a:solidFill>
                    <a:schemeClr val="tx1"/>
                  </a:solidFill>
                  <a:miter lim="800000"/>
                  <a:headEnd/>
                  <a:tailEnd/>
                </a:ln>
                <a:effectLst>
                  <a:prstShdw prst="shdw17" dist="17961" dir="2700000">
                    <a:srgbClr val="990000"/>
                  </a:prstShdw>
                </a:effectLst>
              </p:spPr>
              <p:txBody>
                <a:bodyPr wrap="none" anchor="ctr"/>
                <a:lstStyle/>
                <a:p>
                  <a:endParaRPr lang="en-US" sz="800"/>
                </a:p>
              </p:txBody>
            </p:sp>
          </p:grpSp>
          <p:sp>
            <p:nvSpPr>
              <p:cNvPr id="219" name="AutoShape 3"/>
              <p:cNvSpPr>
                <a:spLocks noChangeArrowheads="1"/>
              </p:cNvSpPr>
              <p:nvPr/>
            </p:nvSpPr>
            <p:spPr bwMode="auto">
              <a:xfrm>
                <a:off x="3886345" y="4343400"/>
                <a:ext cx="106675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220" name="AutoShape 4"/>
              <p:cNvSpPr>
                <a:spLocks noChangeArrowheads="1"/>
              </p:cNvSpPr>
              <p:nvPr/>
            </p:nvSpPr>
            <p:spPr bwMode="auto">
              <a:xfrm>
                <a:off x="5029296" y="4343400"/>
                <a:ext cx="106675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221" name="AutoShape 5"/>
              <p:cNvSpPr>
                <a:spLocks noChangeArrowheads="1"/>
              </p:cNvSpPr>
              <p:nvPr/>
            </p:nvSpPr>
            <p:spPr bwMode="auto">
              <a:xfrm>
                <a:off x="6172246" y="4343400"/>
                <a:ext cx="106675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222" name="AutoShape 9"/>
              <p:cNvSpPr>
                <a:spLocks noChangeArrowheads="1"/>
              </p:cNvSpPr>
              <p:nvPr/>
            </p:nvSpPr>
            <p:spPr bwMode="auto">
              <a:xfrm>
                <a:off x="4038738" y="4191000"/>
                <a:ext cx="106675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223" name="AutoShape 10"/>
              <p:cNvSpPr>
                <a:spLocks noChangeArrowheads="1"/>
              </p:cNvSpPr>
              <p:nvPr/>
            </p:nvSpPr>
            <p:spPr bwMode="auto">
              <a:xfrm>
                <a:off x="5181689" y="4191000"/>
                <a:ext cx="106675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sp>
            <p:nvSpPr>
              <p:cNvPr id="224" name="AutoShape 11"/>
              <p:cNvSpPr>
                <a:spLocks noChangeArrowheads="1"/>
              </p:cNvSpPr>
              <p:nvPr/>
            </p:nvSpPr>
            <p:spPr bwMode="auto">
              <a:xfrm>
                <a:off x="6324640" y="4191000"/>
                <a:ext cx="838164" cy="152400"/>
              </a:xfrm>
              <a:prstGeom prst="cube">
                <a:avLst>
                  <a:gd name="adj" fmla="val 25000"/>
                </a:avLst>
              </a:prstGeom>
              <a:solidFill>
                <a:srgbClr val="00FFFF"/>
              </a:solidFill>
              <a:ln w="6350">
                <a:solidFill>
                  <a:schemeClr val="tx1"/>
                </a:solidFill>
                <a:miter lim="800000"/>
                <a:headEnd/>
                <a:tailEnd/>
              </a:ln>
            </p:spPr>
            <p:txBody>
              <a:bodyPr wrap="none" anchor="ctr"/>
              <a:lstStyle/>
              <a:p>
                <a:endParaRPr lang="en-US" sz="800">
                  <a:latin typeface="Calibri" pitchFamily="34" charset="0"/>
                </a:endParaRPr>
              </a:p>
            </p:txBody>
          </p:sp>
          <p:grpSp>
            <p:nvGrpSpPr>
              <p:cNvPr id="30" name="Group 1942"/>
              <p:cNvGrpSpPr>
                <a:grpSpLocks/>
              </p:cNvGrpSpPr>
              <p:nvPr/>
            </p:nvGrpSpPr>
            <p:grpSpPr bwMode="auto">
              <a:xfrm>
                <a:off x="3963833" y="3048000"/>
                <a:ext cx="3198934" cy="533400"/>
                <a:chOff x="3963833" y="3048000"/>
                <a:chExt cx="3198934" cy="533400"/>
              </a:xfrm>
            </p:grpSpPr>
            <p:sp>
              <p:nvSpPr>
                <p:cNvPr id="238" name="AutoShape 77"/>
                <p:cNvSpPr>
                  <a:spLocks noChangeArrowheads="1"/>
                </p:cNvSpPr>
                <p:nvPr/>
              </p:nvSpPr>
              <p:spPr bwMode="auto">
                <a:xfrm>
                  <a:off x="3963833" y="3048000"/>
                  <a:ext cx="761967"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TTT</a:t>
                  </a:r>
                </a:p>
              </p:txBody>
            </p:sp>
            <p:sp>
              <p:nvSpPr>
                <p:cNvPr id="239" name="AutoShape 38"/>
                <p:cNvSpPr>
                  <a:spLocks noChangeArrowheads="1"/>
                </p:cNvSpPr>
                <p:nvPr/>
              </p:nvSpPr>
              <p:spPr bwMode="auto">
                <a:xfrm>
                  <a:off x="5792554" y="3124200"/>
                  <a:ext cx="761968"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sp>
              <p:nvSpPr>
                <p:cNvPr id="240" name="AutoShape 41"/>
                <p:cNvSpPr>
                  <a:spLocks noChangeArrowheads="1"/>
                </p:cNvSpPr>
                <p:nvPr/>
              </p:nvSpPr>
              <p:spPr bwMode="auto">
                <a:xfrm>
                  <a:off x="6400800" y="3124200"/>
                  <a:ext cx="761967"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sp>
              <p:nvSpPr>
                <p:cNvPr id="241" name="AutoShape 40"/>
                <p:cNvSpPr>
                  <a:spLocks noChangeArrowheads="1"/>
                </p:cNvSpPr>
                <p:nvPr/>
              </p:nvSpPr>
              <p:spPr bwMode="auto">
                <a:xfrm>
                  <a:off x="4267200" y="3124200"/>
                  <a:ext cx="761967"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sp>
              <p:nvSpPr>
                <p:cNvPr id="242" name="AutoShape 39"/>
                <p:cNvSpPr>
                  <a:spLocks noChangeArrowheads="1"/>
                </p:cNvSpPr>
                <p:nvPr/>
              </p:nvSpPr>
              <p:spPr bwMode="auto">
                <a:xfrm>
                  <a:off x="5030587" y="3124200"/>
                  <a:ext cx="761967" cy="457200"/>
                </a:xfrm>
                <a:prstGeom prst="cube">
                  <a:avLst>
                    <a:gd name="adj" fmla="val 25000"/>
                  </a:avLst>
                </a:prstGeom>
                <a:solidFill>
                  <a:srgbClr val="FFC000"/>
                </a:solidFill>
                <a:ln w="6350">
                  <a:solidFill>
                    <a:schemeClr val="tx1"/>
                  </a:solidFill>
                  <a:miter lim="800000"/>
                  <a:headEnd/>
                  <a:tailEnd/>
                </a:ln>
              </p:spPr>
              <p:txBody>
                <a:bodyPr wrap="none" anchor="ctr"/>
                <a:lstStyle/>
                <a:p>
                  <a:pPr algn="ctr"/>
                  <a:r>
                    <a:rPr lang="en-US" sz="800">
                      <a:latin typeface="Calibri" pitchFamily="34" charset="0"/>
                    </a:rPr>
                    <a:t>TT</a:t>
                  </a:r>
                </a:p>
              </p:txBody>
            </p:sp>
          </p:grpSp>
          <p:grpSp>
            <p:nvGrpSpPr>
              <p:cNvPr id="31" name="Group 1948"/>
              <p:cNvGrpSpPr>
                <a:grpSpLocks/>
              </p:cNvGrpSpPr>
              <p:nvPr/>
            </p:nvGrpSpPr>
            <p:grpSpPr bwMode="auto">
              <a:xfrm>
                <a:off x="3962400" y="2514600"/>
                <a:ext cx="3372855" cy="685800"/>
                <a:chOff x="3962400" y="2514600"/>
                <a:chExt cx="3372855" cy="685800"/>
              </a:xfrm>
            </p:grpSpPr>
            <p:sp>
              <p:nvSpPr>
                <p:cNvPr id="232" name="AutoShape 84"/>
                <p:cNvSpPr>
                  <a:spLocks noChangeArrowheads="1"/>
                </p:cNvSpPr>
                <p:nvPr/>
              </p:nvSpPr>
              <p:spPr bwMode="auto">
                <a:xfrm>
                  <a:off x="6344850" y="2773278"/>
                  <a:ext cx="989319" cy="380620"/>
                </a:xfrm>
                <a:prstGeom prst="cube">
                  <a:avLst>
                    <a:gd name="adj" fmla="val 25000"/>
                  </a:avLst>
                </a:prstGeom>
                <a:solidFill>
                  <a:schemeClr val="accent6">
                    <a:lumMod val="20000"/>
                    <a:lumOff val="80000"/>
                  </a:schemeClr>
                </a:solidFill>
                <a:ln w="635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sp>
              <p:nvSpPr>
                <p:cNvPr id="233" name="AutoShape 63"/>
                <p:cNvSpPr>
                  <a:spLocks noChangeArrowheads="1"/>
                </p:cNvSpPr>
                <p:nvPr/>
              </p:nvSpPr>
              <p:spPr bwMode="auto">
                <a:xfrm>
                  <a:off x="6324360" y="2515627"/>
                  <a:ext cx="763943" cy="380620"/>
                </a:xfrm>
                <a:prstGeom prst="cube">
                  <a:avLst>
                    <a:gd name="adj" fmla="val 25000"/>
                  </a:avLst>
                </a:prstGeom>
                <a:solidFill>
                  <a:schemeClr val="accent6">
                    <a:lumMod val="20000"/>
                    <a:lumOff val="80000"/>
                  </a:schemeClr>
                </a:solidFill>
                <a:ln w="6350">
                  <a:solidFill>
                    <a:schemeClr val="tx1"/>
                  </a:solidFill>
                  <a:miter lim="800000"/>
                  <a:headEnd/>
                  <a:tailEnd/>
                </a:ln>
              </p:spPr>
              <p:txBody>
                <a:bodyPr wrap="none" anchor="ctr"/>
                <a:lstStyle/>
                <a:p>
                  <a:pPr algn="ctr">
                    <a:defRPr/>
                  </a:pPr>
                  <a:r>
                    <a:rPr lang="en-US" sz="800" dirty="0">
                      <a:latin typeface="Calibri" pitchFamily="34" charset="0"/>
                    </a:rPr>
                    <a:t>DPT</a:t>
                  </a:r>
                </a:p>
              </p:txBody>
            </p:sp>
            <p:sp>
              <p:nvSpPr>
                <p:cNvPr id="234" name="AutoShape 51"/>
                <p:cNvSpPr>
                  <a:spLocks noChangeArrowheads="1"/>
                </p:cNvSpPr>
                <p:nvPr/>
              </p:nvSpPr>
              <p:spPr bwMode="auto">
                <a:xfrm>
                  <a:off x="3962288" y="2820123"/>
                  <a:ext cx="1065421" cy="380620"/>
                </a:xfrm>
                <a:prstGeom prst="cube">
                  <a:avLst>
                    <a:gd name="adj" fmla="val 25000"/>
                  </a:avLst>
                </a:prstGeom>
                <a:solidFill>
                  <a:schemeClr val="accent6">
                    <a:lumMod val="20000"/>
                    <a:lumOff val="80000"/>
                  </a:schemeClr>
                </a:solidFill>
                <a:ln w="6350">
                  <a:solidFill>
                    <a:schemeClr val="tx1"/>
                  </a:solidFill>
                  <a:miter lim="800000"/>
                  <a:headEnd/>
                  <a:tailEnd/>
                </a:ln>
              </p:spPr>
              <p:txBody>
                <a:bodyPr wrap="none" anchor="ctr"/>
                <a:lstStyle/>
                <a:p>
                  <a:pPr algn="ctr">
                    <a:defRPr/>
                  </a:pPr>
                  <a:r>
                    <a:rPr lang="en-US" sz="800" dirty="0">
                      <a:latin typeface="Calibri" pitchFamily="34" charset="0"/>
                    </a:rPr>
                    <a:t>DPT</a:t>
                  </a:r>
                </a:p>
              </p:txBody>
            </p:sp>
            <p:sp>
              <p:nvSpPr>
                <p:cNvPr id="235" name="AutoShape 72"/>
                <p:cNvSpPr>
                  <a:spLocks noChangeArrowheads="1"/>
                </p:cNvSpPr>
                <p:nvPr/>
              </p:nvSpPr>
              <p:spPr bwMode="auto">
                <a:xfrm>
                  <a:off x="5791649" y="2515627"/>
                  <a:ext cx="989319" cy="380620"/>
                </a:xfrm>
                <a:prstGeom prst="cube">
                  <a:avLst>
                    <a:gd name="adj" fmla="val 25000"/>
                  </a:avLst>
                </a:prstGeom>
                <a:solidFill>
                  <a:schemeClr val="accent6">
                    <a:lumMod val="20000"/>
                    <a:lumOff val="80000"/>
                  </a:schemeClr>
                </a:solidFill>
                <a:ln w="635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sp>
              <p:nvSpPr>
                <p:cNvPr id="236" name="AutoShape 83"/>
                <p:cNvSpPr>
                  <a:spLocks noChangeArrowheads="1"/>
                </p:cNvSpPr>
                <p:nvPr/>
              </p:nvSpPr>
              <p:spPr bwMode="auto">
                <a:xfrm>
                  <a:off x="4875505" y="2820123"/>
                  <a:ext cx="992245" cy="380620"/>
                </a:xfrm>
                <a:prstGeom prst="cube">
                  <a:avLst>
                    <a:gd name="adj" fmla="val 25000"/>
                  </a:avLst>
                </a:prstGeom>
                <a:solidFill>
                  <a:schemeClr val="accent6">
                    <a:lumMod val="20000"/>
                    <a:lumOff val="80000"/>
                  </a:schemeClr>
                </a:solidFill>
                <a:ln w="635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sp>
              <p:nvSpPr>
                <p:cNvPr id="237" name="AutoShape 82"/>
                <p:cNvSpPr>
                  <a:spLocks noChangeArrowheads="1"/>
                </p:cNvSpPr>
                <p:nvPr/>
              </p:nvSpPr>
              <p:spPr bwMode="auto">
                <a:xfrm>
                  <a:off x="5727256" y="2773278"/>
                  <a:ext cx="989319" cy="380620"/>
                </a:xfrm>
                <a:prstGeom prst="cube">
                  <a:avLst>
                    <a:gd name="adj" fmla="val 25000"/>
                  </a:avLst>
                </a:prstGeom>
                <a:solidFill>
                  <a:schemeClr val="accent6">
                    <a:lumMod val="20000"/>
                    <a:lumOff val="80000"/>
                  </a:schemeClr>
                </a:solidFill>
                <a:ln w="6350">
                  <a:solidFill>
                    <a:schemeClr val="tx1"/>
                  </a:solidFill>
                  <a:miter lim="800000"/>
                  <a:headEnd/>
                  <a:tailEnd/>
                </a:ln>
                <a:effectLst/>
              </p:spPr>
              <p:txBody>
                <a:bodyPr wrap="none" anchor="ctr"/>
                <a:lstStyle/>
                <a:p>
                  <a:pPr algn="ctr">
                    <a:defRPr/>
                  </a:pPr>
                  <a:r>
                    <a:rPr lang="en-US" sz="800" dirty="0">
                      <a:latin typeface="Calibri" pitchFamily="34" charset="0"/>
                    </a:rPr>
                    <a:t>DPT</a:t>
                  </a:r>
                </a:p>
              </p:txBody>
            </p:sp>
          </p:grpSp>
          <p:sp>
            <p:nvSpPr>
              <p:cNvPr id="227" name="AutoShape 13"/>
              <p:cNvSpPr>
                <a:spLocks noChangeArrowheads="1"/>
              </p:cNvSpPr>
              <p:nvPr/>
            </p:nvSpPr>
            <p:spPr bwMode="auto">
              <a:xfrm>
                <a:off x="1754129" y="5715000"/>
                <a:ext cx="1219147" cy="457200"/>
              </a:xfrm>
              <a:prstGeom prst="cube">
                <a:avLst>
                  <a:gd name="adj" fmla="val 25000"/>
                </a:avLst>
              </a:prstGeom>
              <a:solidFill>
                <a:srgbClr val="FF99FF"/>
              </a:solidFill>
              <a:ln w="6350">
                <a:solidFill>
                  <a:schemeClr val="tx1"/>
                </a:solidFill>
                <a:miter lim="800000"/>
                <a:headEnd/>
                <a:tailEnd/>
              </a:ln>
            </p:spPr>
            <p:txBody>
              <a:bodyPr wrap="none" anchor="ctr"/>
              <a:lstStyle/>
              <a:p>
                <a:pPr algn="ctr"/>
                <a:r>
                  <a:rPr lang="en-US" sz="800">
                    <a:latin typeface="Calibri" pitchFamily="34" charset="0"/>
                  </a:rPr>
                  <a:t>OPV</a:t>
                </a:r>
              </a:p>
            </p:txBody>
          </p:sp>
          <p:sp>
            <p:nvSpPr>
              <p:cNvPr id="228" name="AutoShape 19"/>
              <p:cNvSpPr>
                <a:spLocks noChangeArrowheads="1"/>
              </p:cNvSpPr>
              <p:nvPr/>
            </p:nvSpPr>
            <p:spPr bwMode="auto">
              <a:xfrm>
                <a:off x="2135112" y="5486400"/>
                <a:ext cx="914361"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229" name="AutoShape 18"/>
              <p:cNvSpPr>
                <a:spLocks noChangeArrowheads="1"/>
              </p:cNvSpPr>
              <p:nvPr/>
            </p:nvSpPr>
            <p:spPr bwMode="auto">
              <a:xfrm>
                <a:off x="1220752" y="5486400"/>
                <a:ext cx="914361" cy="304800"/>
              </a:xfrm>
              <a:prstGeom prst="cube">
                <a:avLst>
                  <a:gd name="adj" fmla="val 25000"/>
                </a:avLst>
              </a:prstGeom>
              <a:solidFill>
                <a:srgbClr val="66CCFF"/>
              </a:solidFill>
              <a:ln w="6350">
                <a:solidFill>
                  <a:schemeClr val="tx1"/>
                </a:solidFill>
                <a:miter lim="800000"/>
                <a:headEnd/>
                <a:tailEnd/>
              </a:ln>
            </p:spPr>
            <p:txBody>
              <a:bodyPr wrap="none" anchor="ctr"/>
              <a:lstStyle/>
              <a:p>
                <a:pPr algn="ctr"/>
                <a:r>
                  <a:rPr lang="en-US" sz="800">
                    <a:latin typeface="Calibri" pitchFamily="34" charset="0"/>
                  </a:rPr>
                  <a:t>Measles</a:t>
                </a:r>
              </a:p>
            </p:txBody>
          </p:sp>
          <p:sp>
            <p:nvSpPr>
              <p:cNvPr id="230" name="AutoShape 58"/>
              <p:cNvSpPr>
                <a:spLocks noChangeArrowheads="1"/>
              </p:cNvSpPr>
              <p:nvPr/>
            </p:nvSpPr>
            <p:spPr bwMode="auto">
              <a:xfrm>
                <a:off x="5418222" y="2462463"/>
                <a:ext cx="1219147"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dirty="0" err="1">
                    <a:latin typeface="Calibri" pitchFamily="34" charset="0"/>
                  </a:rPr>
                  <a:t>Penta</a:t>
                </a:r>
                <a:endParaRPr lang="en-US" sz="800" dirty="0">
                  <a:latin typeface="Calibri" pitchFamily="34" charset="0"/>
                </a:endParaRPr>
              </a:p>
            </p:txBody>
          </p:sp>
          <p:sp>
            <p:nvSpPr>
              <p:cNvPr id="231" name="AutoShape 79"/>
              <p:cNvSpPr>
                <a:spLocks noChangeArrowheads="1"/>
              </p:cNvSpPr>
              <p:nvPr/>
            </p:nvSpPr>
            <p:spPr bwMode="auto">
              <a:xfrm>
                <a:off x="5572628" y="2153653"/>
                <a:ext cx="990556" cy="381000"/>
              </a:xfrm>
              <a:prstGeom prst="cube">
                <a:avLst>
                  <a:gd name="adj" fmla="val 25000"/>
                </a:avLst>
              </a:prstGeom>
              <a:solidFill>
                <a:srgbClr val="CC99FF"/>
              </a:solidFill>
              <a:ln w="6350">
                <a:solidFill>
                  <a:schemeClr val="tx1"/>
                </a:solidFill>
                <a:miter lim="800000"/>
                <a:headEnd/>
                <a:tailEnd/>
              </a:ln>
            </p:spPr>
            <p:txBody>
              <a:bodyPr wrap="none" anchor="ctr"/>
              <a:lstStyle/>
              <a:p>
                <a:pPr algn="ctr"/>
                <a:r>
                  <a:rPr lang="en-US" sz="800">
                    <a:latin typeface="Calibri" pitchFamily="34" charset="0"/>
                  </a:rPr>
                  <a:t>Hep B</a:t>
                </a:r>
              </a:p>
            </p:txBody>
          </p:sp>
        </p:grpSp>
        <p:sp>
          <p:nvSpPr>
            <p:cNvPr id="256" name="Rectangle 255"/>
            <p:cNvSpPr/>
            <p:nvPr/>
          </p:nvSpPr>
          <p:spPr>
            <a:xfrm>
              <a:off x="1156526" y="2931444"/>
              <a:ext cx="3691197" cy="41039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solidFill>
                    <a:srgbClr val="0065B0"/>
                  </a:solidFill>
                  <a:latin typeface="Eras Demi ITC" pitchFamily="34" charset="0"/>
                  <a:cs typeface="Aharoni" pitchFamily="2" charset="-79"/>
                </a:rPr>
                <a:t>If ILR baskets are full..</a:t>
              </a:r>
            </a:p>
          </p:txBody>
        </p:sp>
        <p:sp>
          <p:nvSpPr>
            <p:cNvPr id="257" name="Rectangle 256"/>
            <p:cNvSpPr/>
            <p:nvPr/>
          </p:nvSpPr>
          <p:spPr>
            <a:xfrm>
              <a:off x="5293551" y="2920330"/>
              <a:ext cx="5032643" cy="41039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solidFill>
                    <a:srgbClr val="0065B0"/>
                  </a:solidFill>
                  <a:latin typeface="Eras Demi ITC" pitchFamily="34" charset="0"/>
                  <a:cs typeface="Aharoni" pitchFamily="2" charset="-79"/>
                </a:rPr>
                <a:t>If ILR baskets are unavailable..</a:t>
              </a:r>
            </a:p>
          </p:txBody>
        </p:sp>
      </p:grpSp>
    </p:spTree>
    <p:extLst>
      <p:ext uri="{BB962C8B-B14F-4D97-AF65-F5344CB8AC3E}">
        <p14:creationId xmlns:p14="http://schemas.microsoft.com/office/powerpoint/2010/main" xmlns="" val="3278259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8334926" cy="981322"/>
          </a:xfrm>
        </p:spPr>
        <p:txBody>
          <a:bodyPr>
            <a:normAutofit/>
          </a:bodyPr>
          <a:lstStyle/>
          <a:p>
            <a:r>
              <a:rPr lang="en-US" dirty="0"/>
              <a:t>How to monitor vaccine damage?</a:t>
            </a:r>
            <a:endParaRPr lang="en-IN" dirty="0"/>
          </a:p>
        </p:txBody>
      </p:sp>
      <p:sp>
        <p:nvSpPr>
          <p:cNvPr id="3" name="Content Placeholder 2"/>
          <p:cNvSpPr>
            <a:spLocks noGrp="1"/>
          </p:cNvSpPr>
          <p:nvPr>
            <p:ph sz="quarter" idx="1"/>
          </p:nvPr>
        </p:nvSpPr>
        <p:spPr>
          <a:xfrm>
            <a:off x="1277634" y="1196752"/>
            <a:ext cx="6894766" cy="4968552"/>
          </a:xfrm>
        </p:spPr>
        <p:txBody>
          <a:bodyPr>
            <a:normAutofit/>
          </a:bodyPr>
          <a:lstStyle/>
          <a:p>
            <a:pPr algn="just"/>
            <a:r>
              <a:rPr lang="en-US" sz="2000" b="1" dirty="0">
                <a:solidFill>
                  <a:srgbClr val="FF0000"/>
                </a:solidFill>
              </a:rPr>
              <a:t>Potency  of vaccines once lost cannot be restored</a:t>
            </a:r>
          </a:p>
          <a:p>
            <a:pPr algn="just"/>
            <a:r>
              <a:rPr lang="en-US" sz="2000" dirty="0"/>
              <a:t>Physical appearance of vaccine may remain unchanged even after it is damaged.</a:t>
            </a:r>
          </a:p>
          <a:p>
            <a:pPr algn="just"/>
            <a:r>
              <a:rPr lang="en-US" sz="2000" dirty="0"/>
              <a:t>For checking heat damage – use VVM</a:t>
            </a:r>
            <a:endParaRPr lang="en-IN" sz="2000" dirty="0"/>
          </a:p>
          <a:p>
            <a:pPr lvl="1" algn="just"/>
            <a:endParaRPr lang="en-IN" sz="2000" dirty="0"/>
          </a:p>
        </p:txBody>
      </p:sp>
      <p:sp>
        <p:nvSpPr>
          <p:cNvPr id="258" name="TextBox 257"/>
          <p:cNvSpPr txBox="1"/>
          <p:nvPr/>
        </p:nvSpPr>
        <p:spPr>
          <a:xfrm>
            <a:off x="4510683" y="6021290"/>
            <a:ext cx="184731" cy="461665"/>
          </a:xfrm>
          <a:prstGeom prst="rect">
            <a:avLst/>
          </a:prstGeom>
          <a:noFill/>
        </p:spPr>
        <p:txBody>
          <a:bodyPr wrap="none" rtlCol="0">
            <a:spAutoFit/>
          </a:bodyPr>
          <a:lstStyle/>
          <a:p>
            <a:pPr algn="ctr"/>
            <a:endParaRPr lang="en-IN" sz="2400" b="1" dirty="0">
              <a:solidFill>
                <a:srgbClr val="FF0000"/>
              </a:solidFill>
            </a:endParaRPr>
          </a:p>
        </p:txBody>
      </p:sp>
      <p:grpSp>
        <p:nvGrpSpPr>
          <p:cNvPr id="4" name="Group 3"/>
          <p:cNvGrpSpPr/>
          <p:nvPr/>
        </p:nvGrpSpPr>
        <p:grpSpPr>
          <a:xfrm>
            <a:off x="1403648" y="3140968"/>
            <a:ext cx="7200800" cy="2132236"/>
            <a:chOff x="408368" y="3633233"/>
            <a:chExt cx="8544949" cy="2132236"/>
          </a:xfrm>
        </p:grpSpPr>
        <p:graphicFrame>
          <p:nvGraphicFramePr>
            <p:cNvPr id="259" name="Object 3"/>
            <p:cNvGraphicFramePr>
              <a:graphicFrameLocks noChangeAspect="1"/>
            </p:cNvGraphicFramePr>
            <p:nvPr>
              <p:extLst/>
            </p:nvPr>
          </p:nvGraphicFramePr>
          <p:xfrm>
            <a:off x="408368" y="3777249"/>
            <a:ext cx="1979389" cy="1988220"/>
          </p:xfrm>
          <a:graphic>
            <a:graphicData uri="http://schemas.openxmlformats.org/presentationml/2006/ole">
              <p:oleObj spid="_x0000_s29698" name="Image" r:id="rId3" imgW="3657600" imgH="3657600" progId="">
                <p:embed/>
              </p:oleObj>
            </a:graphicData>
          </a:graphic>
        </p:graphicFrame>
        <p:sp>
          <p:nvSpPr>
            <p:cNvPr id="260" name="Text Box 5"/>
            <p:cNvSpPr txBox="1">
              <a:spLocks noChangeArrowheads="1"/>
            </p:cNvSpPr>
            <p:nvPr/>
          </p:nvSpPr>
          <p:spPr bwMode="auto">
            <a:xfrm>
              <a:off x="696400" y="3993273"/>
              <a:ext cx="454893" cy="36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CH" sz="2800" b="1" dirty="0">
                  <a:solidFill>
                    <a:srgbClr val="008000"/>
                  </a:solidFill>
                  <a:latin typeface="Arial" pitchFamily="34" charset="0"/>
                  <a:cs typeface="Arial" pitchFamily="34" charset="0"/>
                  <a:sym typeface="Wingdings" pitchFamily="2" charset="2"/>
                </a:rPr>
                <a:t></a:t>
              </a:r>
              <a:endParaRPr lang="en-US" sz="1050" dirty="0">
                <a:latin typeface="Arial" pitchFamily="34" charset="0"/>
                <a:cs typeface="Arial" pitchFamily="34" charset="0"/>
              </a:endParaRPr>
            </a:p>
          </p:txBody>
        </p:sp>
        <p:sp>
          <p:nvSpPr>
            <p:cNvPr id="261" name="Text Box 5"/>
            <p:cNvSpPr txBox="1">
              <a:spLocks noChangeArrowheads="1"/>
            </p:cNvSpPr>
            <p:nvPr/>
          </p:nvSpPr>
          <p:spPr bwMode="auto">
            <a:xfrm>
              <a:off x="1835696" y="3839609"/>
              <a:ext cx="454893" cy="36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CH" sz="2800" b="1" dirty="0">
                  <a:solidFill>
                    <a:srgbClr val="008000"/>
                  </a:solidFill>
                  <a:latin typeface="Arial" pitchFamily="34" charset="0"/>
                  <a:cs typeface="Arial" pitchFamily="34" charset="0"/>
                  <a:sym typeface="Wingdings" pitchFamily="2" charset="2"/>
                </a:rPr>
                <a:t></a:t>
              </a:r>
              <a:endParaRPr lang="en-US" sz="1050" dirty="0">
                <a:latin typeface="Arial" pitchFamily="34" charset="0"/>
                <a:cs typeface="Arial" pitchFamily="34" charset="0"/>
              </a:endParaRPr>
            </a:p>
          </p:txBody>
        </p:sp>
        <p:sp>
          <p:nvSpPr>
            <p:cNvPr id="262" name="Text Box 6"/>
            <p:cNvSpPr txBox="1">
              <a:spLocks noChangeArrowheads="1"/>
            </p:cNvSpPr>
            <p:nvPr/>
          </p:nvSpPr>
          <p:spPr bwMode="auto">
            <a:xfrm>
              <a:off x="918468" y="4777407"/>
              <a:ext cx="269156" cy="302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CH" sz="3200" b="1" dirty="0">
                  <a:solidFill>
                    <a:srgbClr val="FF0000"/>
                  </a:solidFill>
                  <a:latin typeface="Arial" pitchFamily="34" charset="0"/>
                  <a:cs typeface="Arial" pitchFamily="34" charset="0"/>
                  <a:sym typeface="Wingdings 2" pitchFamily="18" charset="2"/>
                </a:rPr>
                <a:t></a:t>
              </a:r>
              <a:endParaRPr lang="en-US" sz="1100" dirty="0">
                <a:latin typeface="Arial" pitchFamily="34" charset="0"/>
                <a:cs typeface="Arial" pitchFamily="34" charset="0"/>
              </a:endParaRPr>
            </a:p>
          </p:txBody>
        </p:sp>
        <p:sp>
          <p:nvSpPr>
            <p:cNvPr id="263" name="Text Box 6"/>
            <p:cNvSpPr txBox="1">
              <a:spLocks noChangeArrowheads="1"/>
            </p:cNvSpPr>
            <p:nvPr/>
          </p:nvSpPr>
          <p:spPr bwMode="auto">
            <a:xfrm>
              <a:off x="1907704" y="4777407"/>
              <a:ext cx="269156" cy="302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CH" sz="3200" b="1" dirty="0">
                  <a:solidFill>
                    <a:srgbClr val="FF0000"/>
                  </a:solidFill>
                  <a:latin typeface="Arial" pitchFamily="34" charset="0"/>
                  <a:cs typeface="Arial" pitchFamily="34" charset="0"/>
                  <a:sym typeface="Wingdings 2" pitchFamily="18" charset="2"/>
                </a:rPr>
                <a:t></a:t>
              </a:r>
              <a:endParaRPr lang="en-US" sz="1100" dirty="0">
                <a:latin typeface="Arial" pitchFamily="34" charset="0"/>
                <a:cs typeface="Arial" pitchFamily="34" charset="0"/>
              </a:endParaRPr>
            </a:p>
          </p:txBody>
        </p:sp>
        <p:sp>
          <p:nvSpPr>
            <p:cNvPr id="264" name="TextBox 263"/>
            <p:cNvSpPr txBox="1"/>
            <p:nvPr/>
          </p:nvSpPr>
          <p:spPr>
            <a:xfrm>
              <a:off x="782782" y="4343665"/>
              <a:ext cx="1595908" cy="307777"/>
            </a:xfrm>
            <a:prstGeom prst="rect">
              <a:avLst/>
            </a:prstGeom>
            <a:noFill/>
          </p:spPr>
          <p:txBody>
            <a:bodyPr wrap="none" rtlCol="0">
              <a:spAutoFit/>
            </a:bodyPr>
            <a:lstStyle/>
            <a:p>
              <a:r>
                <a:rPr lang="en-US" sz="1400" b="1" dirty="0"/>
                <a:t>Usable stages</a:t>
              </a:r>
              <a:endParaRPr lang="en-IN" sz="1400" b="1" dirty="0"/>
            </a:p>
          </p:txBody>
        </p:sp>
        <p:sp>
          <p:nvSpPr>
            <p:cNvPr id="265" name="TextBox 264"/>
            <p:cNvSpPr txBox="1"/>
            <p:nvPr/>
          </p:nvSpPr>
          <p:spPr>
            <a:xfrm>
              <a:off x="504379" y="5361425"/>
              <a:ext cx="1852388" cy="307777"/>
            </a:xfrm>
            <a:prstGeom prst="rect">
              <a:avLst/>
            </a:prstGeom>
            <a:noFill/>
          </p:spPr>
          <p:txBody>
            <a:bodyPr wrap="none" rtlCol="0">
              <a:spAutoFit/>
            </a:bodyPr>
            <a:lstStyle/>
            <a:p>
              <a:r>
                <a:rPr lang="en-US" sz="1400" b="1" dirty="0"/>
                <a:t>Unusable stages</a:t>
              </a:r>
              <a:endParaRPr lang="en-IN" sz="1400" b="1" dirty="0"/>
            </a:p>
          </p:txBody>
        </p:sp>
        <p:sp>
          <p:nvSpPr>
            <p:cNvPr id="267" name="Rectangle 266"/>
            <p:cNvSpPr/>
            <p:nvPr/>
          </p:nvSpPr>
          <p:spPr>
            <a:xfrm>
              <a:off x="2616613" y="3633233"/>
              <a:ext cx="6336704" cy="936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B050"/>
                  </a:solidFill>
                </a:rPr>
                <a:t>Vaccine can be used if it is within expiry date and the colour of inner square of VVM is lighter than the colour of outer circle.</a:t>
              </a:r>
              <a:endParaRPr lang="en-IN" sz="2000" dirty="0">
                <a:solidFill>
                  <a:srgbClr val="00B050"/>
                </a:solidFill>
              </a:endParaRPr>
            </a:p>
          </p:txBody>
        </p:sp>
        <p:sp>
          <p:nvSpPr>
            <p:cNvPr id="268" name="Rectangle 267"/>
            <p:cNvSpPr/>
            <p:nvPr/>
          </p:nvSpPr>
          <p:spPr>
            <a:xfrm>
              <a:off x="2555776" y="4604528"/>
              <a:ext cx="6336704" cy="9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FF0000"/>
                  </a:solidFill>
                </a:rPr>
                <a:t>Vaccine cannot be used if the colour of inner square of the VVM either matches or is darker than the colour of outer circle, even if expiry date has not </a:t>
              </a:r>
              <a:r>
                <a:rPr lang="en-US" sz="2000" dirty="0" smtClean="0">
                  <a:solidFill>
                    <a:srgbClr val="FF0000"/>
                  </a:solidFill>
                </a:rPr>
                <a:t>passed</a:t>
              </a:r>
            </a:p>
            <a:p>
              <a:pPr algn="just"/>
              <a:endParaRPr lang="en-US" sz="2000" dirty="0" smtClean="0">
                <a:solidFill>
                  <a:srgbClr val="FF0000"/>
                </a:solidFill>
              </a:endParaRPr>
            </a:p>
            <a:p>
              <a:pPr algn="just"/>
              <a:endParaRPr lang="en-IN" sz="2000" dirty="0">
                <a:solidFill>
                  <a:srgbClr val="FF0000"/>
                </a:solidFill>
              </a:endParaRPr>
            </a:p>
          </p:txBody>
        </p:sp>
      </p:grpSp>
      <p:sp>
        <p:nvSpPr>
          <p:cNvPr id="271" name="Content Placeholder 2"/>
          <p:cNvSpPr txBox="1">
            <a:spLocks/>
          </p:cNvSpPr>
          <p:nvPr/>
        </p:nvSpPr>
        <p:spPr>
          <a:xfrm>
            <a:off x="1259632" y="5517232"/>
            <a:ext cx="6588732"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000" dirty="0"/>
              <a:t>Cold damage: if DPT/TT/</a:t>
            </a:r>
            <a:r>
              <a:rPr lang="en-US" sz="2000" dirty="0" err="1"/>
              <a:t>Hep</a:t>
            </a:r>
            <a:r>
              <a:rPr lang="en-US" sz="2000" dirty="0"/>
              <a:t> B vials are found frozen or contain floccules, discard the vials</a:t>
            </a:r>
            <a:endParaRPr lang="en-IN" sz="2000" dirty="0"/>
          </a:p>
        </p:txBody>
      </p:sp>
    </p:spTree>
    <p:extLst>
      <p:ext uri="{BB962C8B-B14F-4D97-AF65-F5344CB8AC3E}">
        <p14:creationId xmlns:p14="http://schemas.microsoft.com/office/powerpoint/2010/main" xmlns="" val="56984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1">
                                            <p:txEl>
                                              <p:pRg st="0" end="0"/>
                                            </p:txEl>
                                          </p:spTgt>
                                        </p:tgtEl>
                                        <p:attrNameLst>
                                          <p:attrName>style.visibility</p:attrName>
                                        </p:attrNameLst>
                                      </p:cBhvr>
                                      <p:to>
                                        <p:strVal val="visible"/>
                                      </p:to>
                                    </p:set>
                                    <p:animEffect transition="in" filter="fade">
                                      <p:cBhvr>
                                        <p:cTn id="23" dur="500"/>
                                        <p:tgtEl>
                                          <p:spTgt spid="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7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35" y="71414"/>
            <a:ext cx="6613874" cy="981322"/>
          </a:xfrm>
        </p:spPr>
        <p:txBody>
          <a:bodyPr>
            <a:normAutofit/>
          </a:bodyPr>
          <a:lstStyle/>
          <a:p>
            <a:r>
              <a:rPr lang="en-US" dirty="0"/>
              <a:t>How to use Deep Freezer?</a:t>
            </a:r>
            <a:endParaRPr lang="en-IN" dirty="0"/>
          </a:p>
        </p:txBody>
      </p:sp>
      <p:sp>
        <p:nvSpPr>
          <p:cNvPr id="3" name="Content Placeholder 2"/>
          <p:cNvSpPr>
            <a:spLocks noGrp="1"/>
          </p:cNvSpPr>
          <p:nvPr>
            <p:ph sz="quarter" idx="1"/>
          </p:nvPr>
        </p:nvSpPr>
        <p:spPr>
          <a:xfrm>
            <a:off x="1277634" y="1268760"/>
            <a:ext cx="6588732" cy="4752528"/>
          </a:xfrm>
        </p:spPr>
        <p:txBody>
          <a:bodyPr>
            <a:normAutofit/>
          </a:bodyPr>
          <a:lstStyle/>
          <a:p>
            <a:pPr algn="just"/>
            <a:r>
              <a:rPr lang="en-US" sz="2600" dirty="0"/>
              <a:t>At PHC level, DF are used only for the preparation of ice packs and are not to be used for storing UIP vaccines.</a:t>
            </a:r>
          </a:p>
          <a:p>
            <a:pPr lvl="1" algn="just"/>
            <a:endParaRPr lang="en-IN" sz="2600" dirty="0"/>
          </a:p>
        </p:txBody>
      </p:sp>
      <p:pic>
        <p:nvPicPr>
          <p:cNvPr id="2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3349796"/>
            <a:ext cx="3046472" cy="2995739"/>
          </a:xfrm>
          <a:prstGeom prst="rect">
            <a:avLst/>
          </a:prstGeom>
          <a:noFill/>
          <a:ln w="9525">
            <a:noFill/>
            <a:miter lim="800000"/>
            <a:headEnd/>
            <a:tailEnd/>
          </a:ln>
        </p:spPr>
      </p:pic>
      <p:sp>
        <p:nvSpPr>
          <p:cNvPr id="259" name="Rounded Rectangle 258"/>
          <p:cNvSpPr/>
          <p:nvPr/>
        </p:nvSpPr>
        <p:spPr bwMode="auto">
          <a:xfrm>
            <a:off x="467544" y="4221088"/>
            <a:ext cx="2304256" cy="1668542"/>
          </a:xfrm>
          <a:prstGeom prst="roundRect">
            <a:avLst/>
          </a:prstGeom>
          <a:solidFill>
            <a:schemeClr val="bg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400" b="1" dirty="0">
                <a:solidFill>
                  <a:srgbClr val="002060"/>
                </a:solidFill>
                <a:latin typeface="+mj-lt"/>
              </a:rPr>
              <a:t>Large compartment</a:t>
            </a:r>
          </a:p>
          <a:p>
            <a:pPr algn="ctr" defTabSz="1279525">
              <a:defRPr/>
            </a:pPr>
            <a:r>
              <a:rPr lang="en-US" sz="1400" dirty="0">
                <a:solidFill>
                  <a:schemeClr val="tx1"/>
                </a:solidFill>
                <a:latin typeface="+mj-lt"/>
              </a:rPr>
              <a:t>Wipe dry and arrange 20-25 unfrozen icepacks vertically (never flat) in a crisscross pattern with space for air circulation</a:t>
            </a:r>
          </a:p>
        </p:txBody>
      </p:sp>
      <p:sp>
        <p:nvSpPr>
          <p:cNvPr id="260" name="Rounded Rectangle 259"/>
          <p:cNvSpPr/>
          <p:nvPr/>
        </p:nvSpPr>
        <p:spPr bwMode="auto">
          <a:xfrm>
            <a:off x="6516216" y="4509120"/>
            <a:ext cx="2214246" cy="1430179"/>
          </a:xfrm>
          <a:prstGeom prst="roundRect">
            <a:avLst/>
          </a:prstGeom>
          <a:solidFill>
            <a:schemeClr val="bg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400" b="1" dirty="0">
                <a:solidFill>
                  <a:srgbClr val="002060"/>
                </a:solidFill>
                <a:latin typeface="+mj-lt"/>
              </a:rPr>
              <a:t>Small compartment</a:t>
            </a:r>
          </a:p>
          <a:p>
            <a:pPr algn="ctr" defTabSz="1279525">
              <a:defRPr/>
            </a:pPr>
            <a:r>
              <a:rPr lang="en-US" sz="1400" dirty="0">
                <a:solidFill>
                  <a:schemeClr val="tx1"/>
                </a:solidFill>
                <a:latin typeface="+mj-lt"/>
              </a:rPr>
              <a:t> Arrange and store frozen icepacks vertically, in layers.</a:t>
            </a:r>
          </a:p>
          <a:p>
            <a:pPr algn="ctr" defTabSz="1279525">
              <a:defRPr/>
            </a:pPr>
            <a:r>
              <a:rPr lang="en-US" sz="1400" dirty="0">
                <a:solidFill>
                  <a:schemeClr val="tx1"/>
                </a:solidFill>
                <a:latin typeface="+mj-lt"/>
              </a:rPr>
              <a:t>Also store in cold boxes</a:t>
            </a:r>
          </a:p>
        </p:txBody>
      </p:sp>
      <p:sp>
        <p:nvSpPr>
          <p:cNvPr id="261" name="Rounded Rectangle 260"/>
          <p:cNvSpPr/>
          <p:nvPr/>
        </p:nvSpPr>
        <p:spPr bwMode="auto">
          <a:xfrm>
            <a:off x="2915816" y="3284984"/>
            <a:ext cx="2106234" cy="953453"/>
          </a:xfrm>
          <a:prstGeom prst="roundRect">
            <a:avLst/>
          </a:prstGeom>
          <a:solidFill>
            <a:schemeClr val="bg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p>
            <a:pPr algn="ctr" defTabSz="1279525">
              <a:defRPr/>
            </a:pPr>
            <a:r>
              <a:rPr lang="en-US" sz="1400" dirty="0">
                <a:solidFill>
                  <a:schemeClr val="tx1"/>
                </a:solidFill>
                <a:latin typeface="+mj-lt"/>
              </a:rPr>
              <a:t>Store frozen icepacks only up to half the height of the  large compartment</a:t>
            </a:r>
          </a:p>
        </p:txBody>
      </p:sp>
      <p:sp>
        <p:nvSpPr>
          <p:cNvPr id="262" name="TextBox 261"/>
          <p:cNvSpPr txBox="1"/>
          <p:nvPr/>
        </p:nvSpPr>
        <p:spPr>
          <a:xfrm>
            <a:off x="1691680" y="6165304"/>
            <a:ext cx="5616624" cy="646333"/>
          </a:xfrm>
          <a:prstGeom prst="rect">
            <a:avLst/>
          </a:prstGeom>
          <a:noFill/>
        </p:spPr>
        <p:txBody>
          <a:bodyPr wrap="square" rtlCol="0">
            <a:spAutoFit/>
          </a:bodyPr>
          <a:lstStyle/>
          <a:p>
            <a:pPr algn="ctr"/>
            <a:r>
              <a:rPr lang="en-US" b="1" dirty="0"/>
              <a:t>About 20-25 ice packs can be prepared by a</a:t>
            </a:r>
          </a:p>
          <a:p>
            <a:pPr algn="ctr"/>
            <a:r>
              <a:rPr lang="en-US" b="1" dirty="0"/>
              <a:t>140 Liter DF in 24 hours </a:t>
            </a:r>
            <a:endParaRPr lang="en-IN" b="1" dirty="0"/>
          </a:p>
        </p:txBody>
      </p:sp>
    </p:spTree>
    <p:extLst>
      <p:ext uri="{BB962C8B-B14F-4D97-AF65-F5344CB8AC3E}">
        <p14:creationId xmlns:p14="http://schemas.microsoft.com/office/powerpoint/2010/main" xmlns="" val="371227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500"/>
                                        <p:tgtEl>
                                          <p:spTgt spid="2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0"/>
                                        </p:tgtEl>
                                        <p:attrNameLst>
                                          <p:attrName>style.visibility</p:attrName>
                                        </p:attrNameLst>
                                      </p:cBhvr>
                                      <p:to>
                                        <p:strVal val="visible"/>
                                      </p:to>
                                    </p:set>
                                    <p:animEffect transition="in" filter="fade">
                                      <p:cBhvr>
                                        <p:cTn id="17" dur="500"/>
                                        <p:tgtEl>
                                          <p:spTgt spid="2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1"/>
                                        </p:tgtEl>
                                        <p:attrNameLst>
                                          <p:attrName>style.visibility</p:attrName>
                                        </p:attrNameLst>
                                      </p:cBhvr>
                                      <p:to>
                                        <p:strVal val="visible"/>
                                      </p:to>
                                    </p:set>
                                    <p:animEffect transition="in" filter="fade">
                                      <p:cBhvr>
                                        <p:cTn id="22" dur="500"/>
                                        <p:tgtEl>
                                          <p:spTgt spid="2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fade">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9" grpId="0" animBg="1"/>
      <p:bldP spid="260" grpId="0" animBg="1"/>
      <p:bldP spid="261" grpId="0" animBg="1"/>
      <p:bldP spid="2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038782" cy="981322"/>
          </a:xfrm>
        </p:spPr>
        <p:txBody>
          <a:bodyPr>
            <a:noAutofit/>
          </a:bodyPr>
          <a:lstStyle/>
          <a:p>
            <a:r>
              <a:rPr lang="en-US" dirty="0"/>
              <a:t>Why defrosting of ILR/DF is required?</a:t>
            </a:r>
            <a:endParaRPr lang="en-IN" dirty="0"/>
          </a:p>
        </p:txBody>
      </p:sp>
      <p:sp>
        <p:nvSpPr>
          <p:cNvPr id="3" name="Content Placeholder 2"/>
          <p:cNvSpPr>
            <a:spLocks noGrp="1"/>
          </p:cNvSpPr>
          <p:nvPr>
            <p:ph sz="quarter" idx="1"/>
          </p:nvPr>
        </p:nvSpPr>
        <p:spPr>
          <a:xfrm>
            <a:off x="1043608" y="1844824"/>
            <a:ext cx="7272808" cy="4752528"/>
          </a:xfrm>
        </p:spPr>
        <p:txBody>
          <a:bodyPr>
            <a:normAutofit/>
          </a:bodyPr>
          <a:lstStyle/>
          <a:p>
            <a:pPr algn="just">
              <a:lnSpc>
                <a:spcPct val="150000"/>
              </a:lnSpc>
            </a:pPr>
            <a:r>
              <a:rPr lang="en-US" sz="2000" dirty="0"/>
              <a:t>Temperature in ILR/DF can rise if there is a thick layer of ice along the walls and bottom of equipment.</a:t>
            </a:r>
          </a:p>
          <a:p>
            <a:pPr algn="just">
              <a:lnSpc>
                <a:spcPct val="150000"/>
              </a:lnSpc>
            </a:pPr>
            <a:r>
              <a:rPr lang="en-US" sz="2000" dirty="0"/>
              <a:t>ILR/DF must be defrosted periodically or when ice lining is more than 5 mm</a:t>
            </a:r>
            <a:r>
              <a:rPr lang="en-US" sz="2000" dirty="0" smtClean="0"/>
              <a:t>.</a:t>
            </a:r>
            <a:endParaRPr lang="en-US" sz="2000" dirty="0"/>
          </a:p>
        </p:txBody>
      </p:sp>
    </p:spTree>
    <p:extLst>
      <p:ext uri="{BB962C8B-B14F-4D97-AF65-F5344CB8AC3E}">
        <p14:creationId xmlns:p14="http://schemas.microsoft.com/office/powerpoint/2010/main" xmlns="" val="8882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35" y="71414"/>
            <a:ext cx="6613874" cy="981322"/>
          </a:xfrm>
        </p:spPr>
        <p:txBody>
          <a:bodyPr>
            <a:normAutofit/>
          </a:bodyPr>
          <a:lstStyle/>
          <a:p>
            <a:r>
              <a:rPr lang="en-US" dirty="0"/>
              <a:t>How to pack Vaccine Carrier?</a:t>
            </a:r>
            <a:endParaRPr lang="en-IN" dirty="0"/>
          </a:p>
        </p:txBody>
      </p:sp>
      <p:sp>
        <p:nvSpPr>
          <p:cNvPr id="3" name="Content Placeholder 2"/>
          <p:cNvSpPr>
            <a:spLocks noGrp="1"/>
          </p:cNvSpPr>
          <p:nvPr>
            <p:ph sz="quarter" idx="1"/>
          </p:nvPr>
        </p:nvSpPr>
        <p:spPr>
          <a:xfrm>
            <a:off x="1259632" y="1628800"/>
            <a:ext cx="6588732" cy="4752528"/>
          </a:xfrm>
        </p:spPr>
        <p:txBody>
          <a:bodyPr>
            <a:normAutofit/>
          </a:bodyPr>
          <a:lstStyle/>
          <a:p>
            <a:pPr algn="just"/>
            <a:r>
              <a:rPr lang="en-US" sz="2000" dirty="0"/>
              <a:t>Place 4 conditioned ice packs against the sides of the carrier</a:t>
            </a:r>
          </a:p>
          <a:p>
            <a:pPr algn="just"/>
            <a:r>
              <a:rPr lang="en-US" sz="2000" dirty="0"/>
              <a:t>Put required number of vaccine vials, diluent</a:t>
            </a:r>
          </a:p>
          <a:p>
            <a:pPr marL="0" indent="0" algn="just">
              <a:buNone/>
            </a:pPr>
            <a:r>
              <a:rPr lang="en-US" sz="2000" dirty="0"/>
              <a:t>     ampoules and dropper for OPV in zipper</a:t>
            </a:r>
          </a:p>
          <a:p>
            <a:pPr marL="0" indent="0" algn="just">
              <a:buNone/>
            </a:pPr>
            <a:r>
              <a:rPr lang="en-US" sz="2000" dirty="0"/>
              <a:t>     lock polythene bag and place in center</a:t>
            </a:r>
          </a:p>
          <a:p>
            <a:pPr marL="0" indent="0" algn="just">
              <a:buNone/>
            </a:pPr>
            <a:r>
              <a:rPr lang="en-US" sz="2000" dirty="0"/>
              <a:t>     of carrier.</a:t>
            </a:r>
          </a:p>
          <a:p>
            <a:pPr algn="just"/>
            <a:r>
              <a:rPr lang="en-US" sz="2000" dirty="0"/>
              <a:t>Close the lid securely</a:t>
            </a:r>
          </a:p>
          <a:p>
            <a:pPr lvl="1" algn="just"/>
            <a:endParaRPr lang="en-IN" sz="2000" dirty="0"/>
          </a:p>
        </p:txBody>
      </p:sp>
      <p:pic>
        <p:nvPicPr>
          <p:cNvPr id="9" name="Picture 36" descr="Picture 018 copy.gif"/>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777096" y="1916832"/>
            <a:ext cx="2366904" cy="2368052"/>
          </a:xfrm>
          <a:prstGeom prst="rect">
            <a:avLst/>
          </a:prstGeom>
          <a:noFill/>
          <a:ln w="9525">
            <a:noFill/>
            <a:miter lim="800000"/>
            <a:headEnd/>
            <a:tailEnd/>
          </a:ln>
        </p:spPr>
      </p:pic>
      <p:sp>
        <p:nvSpPr>
          <p:cNvPr id="10" name="Rectangle 9"/>
          <p:cNvSpPr/>
          <p:nvPr/>
        </p:nvSpPr>
        <p:spPr>
          <a:xfrm>
            <a:off x="1403648" y="4581128"/>
            <a:ext cx="7056784" cy="201622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itchFamily="34" charset="0"/>
              <a:buChar char="•"/>
            </a:pPr>
            <a:r>
              <a:rPr lang="en-US" b="1" dirty="0">
                <a:solidFill>
                  <a:schemeClr val="accent4">
                    <a:lumMod val="50000"/>
                  </a:schemeClr>
                </a:solidFill>
              </a:rPr>
              <a:t>For conditioning, keep frozen ice packs in open till sound of water can be heard by shaking the ice pack.</a:t>
            </a:r>
          </a:p>
          <a:p>
            <a:pPr marL="457200" indent="-457200" algn="just">
              <a:buFont typeface="Arial" pitchFamily="34" charset="0"/>
              <a:buChar char="•"/>
            </a:pPr>
            <a:r>
              <a:rPr lang="en-US" b="1" dirty="0">
                <a:solidFill>
                  <a:schemeClr val="accent4">
                    <a:lumMod val="50000"/>
                  </a:schemeClr>
                </a:solidFill>
              </a:rPr>
              <a:t>Unconditioned ice packs may damage freeze sensitive vaccines (Hepatitis B, DPT and TT)</a:t>
            </a:r>
          </a:p>
        </p:txBody>
      </p:sp>
    </p:spTree>
    <p:extLst>
      <p:ext uri="{BB962C8B-B14F-4D97-AF65-F5344CB8AC3E}">
        <p14:creationId xmlns:p14="http://schemas.microsoft.com/office/powerpoint/2010/main" xmlns="" val="254785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71414"/>
            <a:ext cx="6858000" cy="981322"/>
          </a:xfrm>
        </p:spPr>
        <p:txBody>
          <a:bodyPr>
            <a:noAutofit/>
          </a:bodyPr>
          <a:lstStyle/>
          <a:p>
            <a:r>
              <a:rPr lang="en-US" dirty="0"/>
              <a:t>How to manage cold chain at session site?</a:t>
            </a:r>
            <a:endParaRPr lang="en-IN" dirty="0"/>
          </a:p>
        </p:txBody>
      </p:sp>
      <p:sp>
        <p:nvSpPr>
          <p:cNvPr id="3" name="Content Placeholder 2"/>
          <p:cNvSpPr>
            <a:spLocks noGrp="1"/>
          </p:cNvSpPr>
          <p:nvPr>
            <p:ph sz="quarter" idx="1"/>
          </p:nvPr>
        </p:nvSpPr>
        <p:spPr>
          <a:xfrm>
            <a:off x="1259632" y="1700808"/>
            <a:ext cx="6588732" cy="4752528"/>
          </a:xfrm>
        </p:spPr>
        <p:txBody>
          <a:bodyPr>
            <a:normAutofit/>
          </a:bodyPr>
          <a:lstStyle/>
          <a:p>
            <a:pPr algn="just"/>
            <a:r>
              <a:rPr lang="en-US" sz="2000" dirty="0"/>
              <a:t>Collect all vaccines in the vaccine carrier on the session day. </a:t>
            </a:r>
          </a:p>
          <a:p>
            <a:pPr algn="just"/>
            <a:r>
              <a:rPr lang="en-US" sz="2000" dirty="0">
                <a:solidFill>
                  <a:srgbClr val="FF0000"/>
                </a:solidFill>
              </a:rPr>
              <a:t>Vaccine carrier may not store vaccine effectively beyond 12 hours.</a:t>
            </a:r>
          </a:p>
          <a:p>
            <a:pPr algn="just"/>
            <a:r>
              <a:rPr lang="en-US" sz="2000" dirty="0"/>
              <a:t>During immunization session take one ice pack out of the carrier and keep OPV and reconstituted vaccines (BCG, Measles and JE) on it.</a:t>
            </a:r>
          </a:p>
          <a:p>
            <a:pPr algn="just"/>
            <a:r>
              <a:rPr lang="en-US" sz="2000" dirty="0"/>
              <a:t>Never put freeze sensitive vaccines (DPT, TT</a:t>
            </a:r>
          </a:p>
          <a:p>
            <a:pPr marL="0" indent="0" algn="just">
              <a:buNone/>
            </a:pPr>
            <a:r>
              <a:rPr lang="en-US" sz="2000" dirty="0"/>
              <a:t>     and Hepatitis B) on ice pack.</a:t>
            </a:r>
          </a:p>
          <a:p>
            <a:pPr algn="just"/>
            <a:r>
              <a:rPr lang="en-US" sz="2000" dirty="0"/>
              <a:t>Ice pack once taken out should not be put</a:t>
            </a:r>
          </a:p>
          <a:p>
            <a:pPr marL="0" indent="0" algn="just">
              <a:buNone/>
            </a:pPr>
            <a:r>
              <a:rPr lang="en-US" sz="2000" dirty="0"/>
              <a:t>     back into the carrier till the end of session.</a:t>
            </a:r>
          </a:p>
          <a:p>
            <a:pPr algn="just"/>
            <a:endParaRPr lang="en-IN" sz="2000" dirty="0"/>
          </a:p>
        </p:txBody>
      </p:sp>
      <p:pic>
        <p:nvPicPr>
          <p:cNvPr id="6" name="Picture 2" descr="C:\Users\M\Desktop\ice pack with vials.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335688" y="4049688"/>
            <a:ext cx="2808312" cy="2808312"/>
          </a:xfrm>
          <a:prstGeom prst="rect">
            <a:avLst/>
          </a:prstGeom>
          <a:noFill/>
        </p:spPr>
      </p:pic>
    </p:spTree>
    <p:extLst>
      <p:ext uri="{BB962C8B-B14F-4D97-AF65-F5344CB8AC3E}">
        <p14:creationId xmlns:p14="http://schemas.microsoft.com/office/powerpoint/2010/main" xmlns="" val="386862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533456" cy="981322"/>
          </a:xfrm>
        </p:spPr>
        <p:txBody>
          <a:bodyPr>
            <a:normAutofit/>
          </a:bodyPr>
          <a:lstStyle/>
          <a:p>
            <a:r>
              <a:rPr lang="en-US" dirty="0"/>
              <a:t>What are the uses of cold boxes?</a:t>
            </a:r>
            <a:endParaRPr lang="en-IN" dirty="0"/>
          </a:p>
        </p:txBody>
      </p:sp>
      <p:sp>
        <p:nvSpPr>
          <p:cNvPr id="3" name="Content Placeholder 2"/>
          <p:cNvSpPr>
            <a:spLocks noGrp="1"/>
          </p:cNvSpPr>
          <p:nvPr>
            <p:ph sz="quarter" idx="1"/>
          </p:nvPr>
        </p:nvSpPr>
        <p:spPr>
          <a:xfrm>
            <a:off x="1187624" y="1628800"/>
            <a:ext cx="7272808" cy="4752528"/>
          </a:xfrm>
        </p:spPr>
        <p:txBody>
          <a:bodyPr>
            <a:normAutofit/>
          </a:bodyPr>
          <a:lstStyle/>
          <a:p>
            <a:pPr algn="just"/>
            <a:r>
              <a:rPr lang="en-US" sz="2000" dirty="0"/>
              <a:t>Cold boxes are mainly used for transportation of vaccines.</a:t>
            </a:r>
          </a:p>
          <a:p>
            <a:pPr algn="just"/>
            <a:r>
              <a:rPr lang="en-US" sz="2000" dirty="0"/>
              <a:t>In emergency they can be used for storing vaccines as well as frozen ice packs.</a:t>
            </a:r>
          </a:p>
          <a:p>
            <a:pPr algn="just"/>
            <a:r>
              <a:rPr lang="en-US" sz="2000" dirty="0"/>
              <a:t>Vaccines should be transported/stored in cold boxes only with sufficient number of conditioned ice packs.</a:t>
            </a:r>
          </a:p>
          <a:p>
            <a:pPr algn="just"/>
            <a:endParaRPr lang="en-IN" sz="2000" dirty="0"/>
          </a:p>
        </p:txBody>
      </p:sp>
      <p:sp>
        <p:nvSpPr>
          <p:cNvPr id="5" name="Rectangle 4"/>
          <p:cNvSpPr/>
          <p:nvPr/>
        </p:nvSpPr>
        <p:spPr>
          <a:xfrm>
            <a:off x="1115616" y="3501008"/>
            <a:ext cx="7488832" cy="309634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accent4">
                    <a:lumMod val="50000"/>
                  </a:schemeClr>
                </a:solidFill>
              </a:rPr>
              <a:t>Packing vaccines in the cold box:</a:t>
            </a:r>
          </a:p>
          <a:p>
            <a:pPr marL="457200" indent="-457200" algn="just">
              <a:buFont typeface="Arial" pitchFamily="34" charset="0"/>
              <a:buChar char="•"/>
            </a:pPr>
            <a:r>
              <a:rPr lang="en-US" sz="2000" dirty="0">
                <a:solidFill>
                  <a:schemeClr val="accent4">
                    <a:lumMod val="50000"/>
                  </a:schemeClr>
                </a:solidFill>
              </a:rPr>
              <a:t>Place conditioned ice packs side by side against the inside walls and </a:t>
            </a:r>
            <a:r>
              <a:rPr lang="en-US" sz="2000" dirty="0" smtClean="0">
                <a:solidFill>
                  <a:schemeClr val="accent4">
                    <a:lumMod val="50000"/>
                  </a:schemeClr>
                </a:solidFill>
              </a:rPr>
              <a:t>floor</a:t>
            </a:r>
          </a:p>
          <a:p>
            <a:pPr marL="457200" indent="-457200" algn="just">
              <a:buFont typeface="Arial" pitchFamily="34" charset="0"/>
              <a:buChar char="•"/>
            </a:pPr>
            <a:r>
              <a:rPr lang="en-US" sz="2000" dirty="0" smtClean="0">
                <a:solidFill>
                  <a:schemeClr val="accent4">
                    <a:lumMod val="50000"/>
                  </a:schemeClr>
                </a:solidFill>
              </a:rPr>
              <a:t>Load </a:t>
            </a:r>
            <a:r>
              <a:rPr lang="en-US" sz="2000" dirty="0">
                <a:solidFill>
                  <a:schemeClr val="accent4">
                    <a:lumMod val="50000"/>
                  </a:schemeClr>
                </a:solidFill>
              </a:rPr>
              <a:t>vaccines and diluents in cartons or polythene bags.</a:t>
            </a:r>
          </a:p>
          <a:p>
            <a:pPr marL="457200" indent="-457200" algn="just">
              <a:buFont typeface="Arial" pitchFamily="34" charset="0"/>
              <a:buChar char="•"/>
            </a:pPr>
            <a:r>
              <a:rPr lang="en-US" sz="2000" dirty="0">
                <a:solidFill>
                  <a:schemeClr val="accent4">
                    <a:lumMod val="50000"/>
                  </a:schemeClr>
                </a:solidFill>
              </a:rPr>
              <a:t>Place conditioned ice packs on top of vaccines and diluents and cover them with plastic sheet.</a:t>
            </a:r>
          </a:p>
          <a:p>
            <a:pPr marL="457200" indent="-457200" algn="just">
              <a:buFont typeface="Arial" pitchFamily="34" charset="0"/>
              <a:buChar char="•"/>
            </a:pPr>
            <a:r>
              <a:rPr lang="en-US" sz="2000" dirty="0">
                <a:solidFill>
                  <a:schemeClr val="accent4">
                    <a:lumMod val="50000"/>
                  </a:schemeClr>
                </a:solidFill>
              </a:rPr>
              <a:t>Keep thermometer inside and monitor temperature twice daily.</a:t>
            </a:r>
          </a:p>
          <a:p>
            <a:pPr marL="457200" indent="-457200" algn="just">
              <a:buFont typeface="Arial" pitchFamily="34" charset="0"/>
              <a:buChar char="•"/>
            </a:pPr>
            <a:r>
              <a:rPr lang="en-US" sz="2000" dirty="0">
                <a:solidFill>
                  <a:schemeClr val="accent4">
                    <a:lumMod val="50000"/>
                  </a:schemeClr>
                </a:solidFill>
              </a:rPr>
              <a:t>Secure the lid </a:t>
            </a:r>
            <a:r>
              <a:rPr lang="en-US" sz="2000" dirty="0" smtClean="0">
                <a:solidFill>
                  <a:schemeClr val="accent4">
                    <a:lumMod val="50000"/>
                  </a:schemeClr>
                </a:solidFill>
              </a:rPr>
              <a:t>tightly</a:t>
            </a:r>
            <a:endParaRPr lang="en-US" sz="2000" dirty="0">
              <a:solidFill>
                <a:schemeClr val="accent4">
                  <a:lumMod val="50000"/>
                </a:schemeClr>
              </a:solidFill>
            </a:endParaRPr>
          </a:p>
        </p:txBody>
      </p:sp>
    </p:spTree>
    <p:extLst>
      <p:ext uri="{BB962C8B-B14F-4D97-AF65-F5344CB8AC3E}">
        <p14:creationId xmlns:p14="http://schemas.microsoft.com/office/powerpoint/2010/main" xmlns="" val="357772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6858000" cy="981322"/>
          </a:xfrm>
        </p:spPr>
        <p:txBody>
          <a:bodyPr>
            <a:noAutofit/>
          </a:bodyPr>
          <a:lstStyle/>
          <a:p>
            <a:r>
              <a:rPr lang="en-US" dirty="0"/>
              <a:t>Why Voltage Stabilizers are required?</a:t>
            </a:r>
            <a:endParaRPr lang="en-IN" dirty="0"/>
          </a:p>
        </p:txBody>
      </p:sp>
      <p:sp>
        <p:nvSpPr>
          <p:cNvPr id="3" name="Content Placeholder 2"/>
          <p:cNvSpPr>
            <a:spLocks noGrp="1"/>
          </p:cNvSpPr>
          <p:nvPr>
            <p:ph sz="quarter" idx="1"/>
          </p:nvPr>
        </p:nvSpPr>
        <p:spPr>
          <a:xfrm>
            <a:off x="1259632" y="1772816"/>
            <a:ext cx="6588732" cy="4752528"/>
          </a:xfrm>
        </p:spPr>
        <p:txBody>
          <a:bodyPr>
            <a:normAutofit/>
          </a:bodyPr>
          <a:lstStyle/>
          <a:p>
            <a:pPr algn="just"/>
            <a:r>
              <a:rPr lang="en-US" sz="2000" dirty="0"/>
              <a:t>Voltage Stabilizer checks and correct the range of fluctuations in the main voltage of 150-280 V.</a:t>
            </a:r>
          </a:p>
          <a:p>
            <a:pPr algn="just"/>
            <a:r>
              <a:rPr lang="en-US" sz="2000" dirty="0"/>
              <a:t>It incorporates high and low voltage cut off with 3-6 minutes time delay.</a:t>
            </a:r>
          </a:p>
          <a:p>
            <a:pPr algn="just"/>
            <a:r>
              <a:rPr lang="en-US" sz="2000" dirty="0"/>
              <a:t>Every electrical equipment must be connected to stabilizer.</a:t>
            </a:r>
          </a:p>
          <a:p>
            <a:pPr algn="just"/>
            <a:r>
              <a:rPr lang="en-US" sz="2000" dirty="0"/>
              <a:t>Proper </a:t>
            </a:r>
            <a:r>
              <a:rPr lang="en-US" sz="2000" dirty="0" err="1"/>
              <a:t>earthing</a:t>
            </a:r>
            <a:r>
              <a:rPr lang="en-US" sz="2000" dirty="0"/>
              <a:t> should be available and connected and by passing of stabilizers must not be done.</a:t>
            </a:r>
          </a:p>
          <a:p>
            <a:pPr algn="just"/>
            <a:r>
              <a:rPr lang="en-US" sz="2000" dirty="0"/>
              <a:t>Emphasize on repairing stabilizers immediately</a:t>
            </a:r>
            <a:endParaRPr lang="en-IN" sz="2000" dirty="0"/>
          </a:p>
        </p:txBody>
      </p:sp>
    </p:spTree>
    <p:extLst>
      <p:ext uri="{BB962C8B-B14F-4D97-AF65-F5344CB8AC3E}">
        <p14:creationId xmlns:p14="http://schemas.microsoft.com/office/powerpoint/2010/main" xmlns="" val="172947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990600"/>
          </a:xfrm>
        </p:spPr>
        <p:txBody>
          <a:bodyPr/>
          <a:lstStyle/>
          <a:p>
            <a:r>
              <a:rPr lang="en-IN" dirty="0" smtClean="0"/>
              <a:t>Organization Profile</a:t>
            </a:r>
            <a:endParaRPr lang="en-IN" dirty="0"/>
          </a:p>
        </p:txBody>
      </p:sp>
      <p:pic>
        <p:nvPicPr>
          <p:cNvPr id="4" name="Content Placeholder 3" descr="E:\dcim\100MEDIA\IMAG0209.jpg"/>
          <p:cNvPicPr>
            <a:picLocks noGrp="1"/>
          </p:cNvPicPr>
          <p:nvPr>
            <p:ph sz="quarter" idx="1"/>
          </p:nvPr>
        </p:nvPicPr>
        <p:blipFill>
          <a:blip r:embed="rId2" cstate="print"/>
          <a:srcRect/>
          <a:stretch>
            <a:fillRect/>
          </a:stretch>
        </p:blipFill>
        <p:spPr bwMode="auto">
          <a:xfrm>
            <a:off x="5364088" y="3284984"/>
            <a:ext cx="2880320" cy="230425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51520" y="1124744"/>
            <a:ext cx="8280920" cy="2585323"/>
          </a:xfrm>
          <a:prstGeom prst="rect">
            <a:avLst/>
          </a:prstGeom>
        </p:spPr>
        <p:txBody>
          <a:bodyPr wrap="square">
            <a:spAutoFit/>
          </a:bodyPr>
          <a:lstStyle/>
          <a:p>
            <a:pPr algn="just"/>
            <a:r>
              <a:rPr lang="en-IN" dirty="0" smtClean="0">
                <a:solidFill>
                  <a:srgbClr val="C00000"/>
                </a:solidFill>
              </a:rPr>
              <a:t>Genesis</a:t>
            </a:r>
            <a:r>
              <a:rPr lang="en-IN" dirty="0" smtClean="0"/>
              <a:t>-The </a:t>
            </a:r>
            <a:r>
              <a:rPr lang="en-IN" b="1" dirty="0" smtClean="0"/>
              <a:t>National Rural Health Mission</a:t>
            </a:r>
            <a:r>
              <a:rPr lang="en-IN" dirty="0" smtClean="0"/>
              <a:t> (NRHM) is an initiative undertaken by the government of India to address the health needs of underserved rural areas. Founded in April 2005 by Indian Prime minister Manmohan Singh, the NRHM was initially tasked with addressing the health needs of 18 states that had been identified as having weak public health indicators. </a:t>
            </a:r>
          </a:p>
          <a:p>
            <a:pPr algn="just"/>
            <a:endParaRPr lang="en-IN" dirty="0" smtClean="0"/>
          </a:p>
          <a:p>
            <a:pPr algn="just"/>
            <a:r>
              <a:rPr lang="en-AU" b="1" dirty="0" smtClean="0"/>
              <a:t>Address </a:t>
            </a:r>
            <a:r>
              <a:rPr lang="en-US" dirty="0" smtClean="0"/>
              <a:t>BAYS NO.55-58, SECTOR-2, PANCHKULA, HARYANA</a:t>
            </a:r>
            <a:endParaRPr lang="en-IN" dirty="0" smtClean="0"/>
          </a:p>
          <a:p>
            <a:pPr algn="just"/>
            <a:endParaRPr lang="en-IN" dirty="0" smtClean="0"/>
          </a:p>
          <a:p>
            <a:pPr algn="just"/>
            <a:endParaRPr lang="en-IN" dirty="0" smtClean="0">
              <a:solidFill>
                <a:srgbClr val="002060"/>
              </a:solidFill>
            </a:endParaRPr>
          </a:p>
        </p:txBody>
      </p:sp>
      <p:sp>
        <p:nvSpPr>
          <p:cNvPr id="9" name="Rounded Rectangle 8"/>
          <p:cNvSpPr/>
          <p:nvPr/>
        </p:nvSpPr>
        <p:spPr>
          <a:xfrm>
            <a:off x="395536" y="3789040"/>
            <a:ext cx="1008112" cy="50405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JSSK</a:t>
            </a:r>
          </a:p>
          <a:p>
            <a:pPr algn="ctr"/>
            <a:endParaRPr lang="en-IN" dirty="0"/>
          </a:p>
        </p:txBody>
      </p:sp>
      <p:sp>
        <p:nvSpPr>
          <p:cNvPr id="10" name="Rounded Rectangle 9"/>
          <p:cNvSpPr/>
          <p:nvPr/>
        </p:nvSpPr>
        <p:spPr>
          <a:xfrm>
            <a:off x="395536" y="4581128"/>
            <a:ext cx="1080120"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F-IMNCI</a:t>
            </a:r>
          </a:p>
          <a:p>
            <a:pPr algn="ctr"/>
            <a:endParaRPr lang="en-IN" dirty="0"/>
          </a:p>
        </p:txBody>
      </p:sp>
      <p:sp>
        <p:nvSpPr>
          <p:cNvPr id="11" name="Rounded Rectangle 10"/>
          <p:cNvSpPr/>
          <p:nvPr/>
        </p:nvSpPr>
        <p:spPr>
          <a:xfrm>
            <a:off x="395536" y="5373216"/>
            <a:ext cx="1080120" cy="504056"/>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IMNCI</a:t>
            </a:r>
          </a:p>
          <a:p>
            <a:pPr algn="ctr"/>
            <a:endParaRPr lang="en-IN" dirty="0"/>
          </a:p>
        </p:txBody>
      </p:sp>
      <p:sp>
        <p:nvSpPr>
          <p:cNvPr id="12" name="Rounded Rectangle 11"/>
          <p:cNvSpPr/>
          <p:nvPr/>
        </p:nvSpPr>
        <p:spPr>
          <a:xfrm>
            <a:off x="1907704" y="5373216"/>
            <a:ext cx="936104" cy="504056"/>
          </a:xfrm>
          <a:prstGeom prst="round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NSSK</a:t>
            </a:r>
          </a:p>
          <a:p>
            <a:pPr algn="ctr"/>
            <a:endParaRPr lang="en-IN" dirty="0"/>
          </a:p>
        </p:txBody>
      </p:sp>
      <p:sp>
        <p:nvSpPr>
          <p:cNvPr id="13" name="Rounded Rectangle 12"/>
          <p:cNvSpPr/>
          <p:nvPr/>
        </p:nvSpPr>
        <p:spPr>
          <a:xfrm>
            <a:off x="3131840" y="3789040"/>
            <a:ext cx="864096" cy="50405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IYCF</a:t>
            </a:r>
          </a:p>
          <a:p>
            <a:pPr algn="ctr"/>
            <a:endParaRPr lang="en-IN" dirty="0"/>
          </a:p>
        </p:txBody>
      </p:sp>
      <p:sp>
        <p:nvSpPr>
          <p:cNvPr id="14" name="Rounded Rectangle 13"/>
          <p:cNvSpPr/>
          <p:nvPr/>
        </p:nvSpPr>
        <p:spPr>
          <a:xfrm>
            <a:off x="1835696" y="3789040"/>
            <a:ext cx="864096"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FBNC</a:t>
            </a:r>
          </a:p>
          <a:p>
            <a:pPr algn="ctr"/>
            <a:endParaRPr lang="en-IN" dirty="0"/>
          </a:p>
        </p:txBody>
      </p:sp>
      <p:sp>
        <p:nvSpPr>
          <p:cNvPr id="15" name="Rounded Rectangle 14"/>
          <p:cNvSpPr/>
          <p:nvPr/>
        </p:nvSpPr>
        <p:spPr>
          <a:xfrm>
            <a:off x="1907704" y="4581128"/>
            <a:ext cx="864096"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NRC</a:t>
            </a:r>
          </a:p>
          <a:p>
            <a:pPr algn="ctr"/>
            <a:endParaRPr lang="en-IN" dirty="0"/>
          </a:p>
        </p:txBody>
      </p:sp>
      <p:sp>
        <p:nvSpPr>
          <p:cNvPr id="16" name="Rounded Rectangle 15"/>
          <p:cNvSpPr/>
          <p:nvPr/>
        </p:nvSpPr>
        <p:spPr>
          <a:xfrm>
            <a:off x="3131840" y="4581128"/>
            <a:ext cx="936104"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MSP</a:t>
            </a:r>
          </a:p>
          <a:p>
            <a:pPr algn="ctr"/>
            <a:endParaRPr lang="en-IN" dirty="0"/>
          </a:p>
        </p:txBody>
      </p:sp>
      <p:sp>
        <p:nvSpPr>
          <p:cNvPr id="17" name="Rounded Rectangle 16"/>
          <p:cNvSpPr/>
          <p:nvPr/>
        </p:nvSpPr>
        <p:spPr>
          <a:xfrm>
            <a:off x="3131840" y="5373216"/>
            <a:ext cx="1008112" cy="504056"/>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dirty="0" smtClean="0">
              <a:solidFill>
                <a:srgbClr val="002060"/>
              </a:solidFill>
            </a:endParaRPr>
          </a:p>
          <a:p>
            <a:pPr algn="ctr"/>
            <a:r>
              <a:rPr lang="en-IN" dirty="0" smtClean="0">
                <a:solidFill>
                  <a:srgbClr val="002060"/>
                </a:solidFill>
              </a:rPr>
              <a:t>HBPNC</a:t>
            </a:r>
          </a:p>
          <a:p>
            <a:pPr algn="ctr"/>
            <a:endParaRPr lang="en-IN" dirty="0"/>
          </a:p>
        </p:txBody>
      </p:sp>
      <p:sp>
        <p:nvSpPr>
          <p:cNvPr id="18" name="Rectangle 17"/>
          <p:cNvSpPr/>
          <p:nvPr/>
        </p:nvSpPr>
        <p:spPr>
          <a:xfrm>
            <a:off x="179512" y="3140968"/>
            <a:ext cx="3760966" cy="523220"/>
          </a:xfrm>
          <a:prstGeom prst="rect">
            <a:avLst/>
          </a:prstGeom>
          <a:noFill/>
        </p:spPr>
        <p:txBody>
          <a:bodyPr wrap="none" lIns="91440" tIns="45720" rIns="91440" bIns="45720">
            <a:spAutoFit/>
          </a:bodyPr>
          <a:lstStyle/>
          <a:p>
            <a:pPr algn="ctr"/>
            <a:r>
              <a:rPr lang="en-US" sz="2800" b="1" cap="none" spc="0" dirty="0" smtClean="0">
                <a:ln w="1905"/>
                <a:solidFill>
                  <a:srgbClr val="C00000"/>
                </a:solidFill>
                <a:effectLst>
                  <a:innerShdw blurRad="69850" dist="43180" dir="5400000">
                    <a:srgbClr val="000000">
                      <a:alpha val="65000"/>
                    </a:srgbClr>
                  </a:innerShdw>
                </a:effectLst>
              </a:rPr>
              <a:t>Child Hea</a:t>
            </a:r>
            <a:r>
              <a:rPr lang="en-US" sz="2800" b="1" dirty="0" smtClean="0">
                <a:ln w="1905"/>
                <a:solidFill>
                  <a:srgbClr val="C00000"/>
                </a:solidFill>
                <a:effectLst>
                  <a:innerShdw blurRad="69850" dist="43180" dir="5400000">
                    <a:srgbClr val="000000">
                      <a:alpha val="65000"/>
                    </a:srgbClr>
                  </a:innerShdw>
                </a:effectLst>
              </a:rPr>
              <a:t>lth Division</a:t>
            </a:r>
            <a:endParaRPr lang="en-US" sz="2800" b="1" cap="none" spc="0" dirty="0">
              <a:ln w="1905"/>
              <a:solidFill>
                <a:srgbClr val="C0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49479" cy="981322"/>
          </a:xfrm>
        </p:spPr>
        <p:txBody>
          <a:bodyPr>
            <a:normAutofit/>
          </a:bodyPr>
          <a:lstStyle/>
          <a:p>
            <a:r>
              <a:rPr lang="en-US" dirty="0"/>
              <a:t>What is Preventive Maintenance?</a:t>
            </a:r>
            <a:endParaRPr lang="en-IN" dirty="0"/>
          </a:p>
        </p:txBody>
      </p:sp>
      <p:graphicFrame>
        <p:nvGraphicFramePr>
          <p:cNvPr id="5" name="Content Placeholder 4"/>
          <p:cNvGraphicFramePr>
            <a:graphicFrameLocks noGrp="1"/>
          </p:cNvGraphicFramePr>
          <p:nvPr>
            <p:ph sz="quarter" idx="1"/>
            <p:extLst/>
          </p:nvPr>
        </p:nvGraphicFramePr>
        <p:xfrm>
          <a:off x="755576" y="1124745"/>
          <a:ext cx="3528392" cy="5165787"/>
        </p:xfrm>
        <a:graphic>
          <a:graphicData uri="http://schemas.openxmlformats.org/drawingml/2006/table">
            <a:tbl>
              <a:tblPr firstRow="1" bandRow="1">
                <a:tableStyleId>{5C22544A-7EE6-4342-B048-85BDC9FD1C3A}</a:tableStyleId>
              </a:tblPr>
              <a:tblGrid>
                <a:gridCol w="3528392"/>
              </a:tblGrid>
              <a:tr h="809468">
                <a:tc>
                  <a:txBody>
                    <a:bodyPr/>
                    <a:lstStyle/>
                    <a:p>
                      <a:pPr algn="ctr"/>
                      <a:r>
                        <a:rPr lang="en-US" sz="2000" dirty="0" smtClean="0"/>
                        <a:t>ILR and DF</a:t>
                      </a:r>
                      <a:endParaRPr lang="en-IN" sz="2000" dirty="0"/>
                    </a:p>
                  </a:txBody>
                  <a:tcPr marL="68580" marR="68580"/>
                </a:tc>
              </a:tr>
              <a:tr h="2184570">
                <a:tc>
                  <a:txBody>
                    <a:bodyPr/>
                    <a:lstStyle/>
                    <a:p>
                      <a:r>
                        <a:rPr lang="en-US" sz="2000" dirty="0" smtClean="0"/>
                        <a:t>Check daily:</a:t>
                      </a:r>
                    </a:p>
                    <a:p>
                      <a:pPr marL="285750" indent="-285750">
                        <a:buFont typeface="Arial" pitchFamily="34" charset="0"/>
                        <a:buChar char="•"/>
                      </a:pPr>
                      <a:r>
                        <a:rPr lang="en-US" sz="2000" dirty="0" smtClean="0"/>
                        <a:t>Exterior is clean</a:t>
                      </a:r>
                    </a:p>
                    <a:p>
                      <a:pPr marL="285750" indent="-285750">
                        <a:buFont typeface="Arial" pitchFamily="34" charset="0"/>
                        <a:buChar char="•"/>
                      </a:pPr>
                      <a:r>
                        <a:rPr lang="en-US" sz="2000" dirty="0" smtClean="0"/>
                        <a:t>Temperature</a:t>
                      </a:r>
                      <a:r>
                        <a:rPr lang="en-US" sz="2000" baseline="0" dirty="0" smtClean="0"/>
                        <a:t> is within prescribed limits (twice daily)</a:t>
                      </a:r>
                    </a:p>
                    <a:p>
                      <a:pPr marL="285750" indent="-285750">
                        <a:buFont typeface="Arial" pitchFamily="34" charset="0"/>
                        <a:buChar char="•"/>
                      </a:pPr>
                      <a:r>
                        <a:rPr lang="en-US" sz="2000" dirty="0" smtClean="0"/>
                        <a:t>Seal is tight and door shuts</a:t>
                      </a:r>
                    </a:p>
                    <a:p>
                      <a:pPr marL="285750" indent="-285750">
                        <a:buFont typeface="Arial" pitchFamily="34" charset="0"/>
                        <a:buChar char="•"/>
                      </a:pPr>
                      <a:r>
                        <a:rPr lang="en-US" sz="2000" dirty="0" smtClean="0"/>
                        <a:t>No water collection</a:t>
                      </a:r>
                      <a:r>
                        <a:rPr lang="en-US" sz="2000" baseline="0" dirty="0" smtClean="0"/>
                        <a:t> at bottom</a:t>
                      </a:r>
                      <a:endParaRPr lang="en-IN" sz="2000" dirty="0"/>
                    </a:p>
                  </a:txBody>
                  <a:tcPr marL="68580" marR="68580"/>
                </a:tc>
              </a:tr>
              <a:tr h="688289">
                <a:tc>
                  <a:txBody>
                    <a:bodyPr/>
                    <a:lstStyle/>
                    <a:p>
                      <a:r>
                        <a:rPr lang="en-US" sz="2000" dirty="0" smtClean="0"/>
                        <a:t>Check weekly:</a:t>
                      </a:r>
                    </a:p>
                    <a:p>
                      <a:pPr marL="285750" indent="-285750">
                        <a:buFont typeface="Arial" pitchFamily="34" charset="0"/>
                        <a:buChar char="•"/>
                      </a:pPr>
                      <a:r>
                        <a:rPr lang="en-US" sz="2000" dirty="0" smtClean="0"/>
                        <a:t>Frost is less than 5 mm</a:t>
                      </a:r>
                      <a:endParaRPr lang="en-IN" sz="2000" dirty="0"/>
                    </a:p>
                  </a:txBody>
                  <a:tcPr marL="68580" marR="68580"/>
                </a:tc>
              </a:tr>
              <a:tr h="1430239">
                <a:tc>
                  <a:txBody>
                    <a:bodyPr/>
                    <a:lstStyle/>
                    <a:p>
                      <a:r>
                        <a:rPr lang="en-US" sz="2000" dirty="0" smtClean="0"/>
                        <a:t>Check monthly:</a:t>
                      </a:r>
                    </a:p>
                    <a:p>
                      <a:pPr marL="285750" indent="-285750">
                        <a:buFont typeface="Arial" pitchFamily="34" charset="0"/>
                        <a:buChar char="•"/>
                      </a:pPr>
                      <a:r>
                        <a:rPr lang="en-US" sz="2000" dirty="0" smtClean="0"/>
                        <a:t>Equipment is defrosted</a:t>
                      </a:r>
                      <a:r>
                        <a:rPr lang="en-US" sz="2000" baseline="0" dirty="0" smtClean="0"/>
                        <a:t> and cleaned</a:t>
                      </a:r>
                    </a:p>
                  </a:txBody>
                  <a:tcPr marL="68580" marR="68580"/>
                </a:tc>
              </a:tr>
            </a:tbl>
          </a:graphicData>
        </a:graphic>
      </p:graphicFrame>
      <p:graphicFrame>
        <p:nvGraphicFramePr>
          <p:cNvPr id="6" name="Content Placeholder 4"/>
          <p:cNvGraphicFramePr>
            <a:graphicFrameLocks noGrp="1"/>
          </p:cNvGraphicFramePr>
          <p:nvPr>
            <p:ph idx="4294967295"/>
            <p:extLst/>
          </p:nvPr>
        </p:nvGraphicFramePr>
        <p:xfrm>
          <a:off x="4932040" y="1124744"/>
          <a:ext cx="3600400" cy="5256584"/>
        </p:xfrm>
        <a:graphic>
          <a:graphicData uri="http://schemas.openxmlformats.org/drawingml/2006/table">
            <a:tbl>
              <a:tblPr firstRow="1" bandRow="1">
                <a:tableStyleId>{5C22544A-7EE6-4342-B048-85BDC9FD1C3A}</a:tableStyleId>
              </a:tblPr>
              <a:tblGrid>
                <a:gridCol w="3600400"/>
              </a:tblGrid>
              <a:tr h="816955">
                <a:tc>
                  <a:txBody>
                    <a:bodyPr/>
                    <a:lstStyle/>
                    <a:p>
                      <a:pPr algn="ctr"/>
                      <a:r>
                        <a:rPr lang="en-US" sz="2000" dirty="0" smtClean="0"/>
                        <a:t>Cold boxes and vaccine carriers</a:t>
                      </a:r>
                      <a:endParaRPr lang="en-IN" sz="2000" dirty="0"/>
                    </a:p>
                  </a:txBody>
                  <a:tcPr marL="68580" marR="68580"/>
                </a:tc>
              </a:tr>
              <a:tr h="4439629">
                <a:tc>
                  <a:txBody>
                    <a:bodyPr/>
                    <a:lstStyle/>
                    <a:p>
                      <a:r>
                        <a:rPr lang="en-US" sz="2000" dirty="0" smtClean="0"/>
                        <a:t>After every use:</a:t>
                      </a:r>
                    </a:p>
                    <a:p>
                      <a:pPr marL="342900" indent="-342900">
                        <a:buFont typeface="Arial" pitchFamily="34" charset="0"/>
                        <a:buChar char="•"/>
                      </a:pPr>
                      <a:r>
                        <a:rPr lang="en-US" sz="2000" dirty="0" smtClean="0"/>
                        <a:t>Keep</a:t>
                      </a:r>
                      <a:r>
                        <a:rPr lang="en-US" sz="2000" baseline="0" dirty="0" smtClean="0"/>
                        <a:t> latches open and free from load and tension</a:t>
                      </a:r>
                    </a:p>
                    <a:p>
                      <a:pPr marL="342900" indent="-342900">
                        <a:buFont typeface="Arial" pitchFamily="34" charset="0"/>
                        <a:buChar char="•"/>
                      </a:pPr>
                      <a:r>
                        <a:rPr lang="en-US" sz="2000" baseline="0" dirty="0" smtClean="0"/>
                        <a:t>Clean with detergent and dry</a:t>
                      </a:r>
                    </a:p>
                    <a:p>
                      <a:pPr marL="342900" indent="-342900">
                        <a:buFont typeface="Arial" pitchFamily="34" charset="0"/>
                        <a:buChar char="•"/>
                      </a:pPr>
                      <a:r>
                        <a:rPr lang="en-US" sz="2000" baseline="0" dirty="0" smtClean="0"/>
                        <a:t>Examine inside and outside surface for cracks</a:t>
                      </a:r>
                    </a:p>
                    <a:p>
                      <a:pPr marL="342900" indent="-342900">
                        <a:buFont typeface="Arial" pitchFamily="34" charset="0"/>
                        <a:buChar char="•"/>
                      </a:pPr>
                      <a:r>
                        <a:rPr lang="en-US" sz="2000" baseline="0" dirty="0" smtClean="0"/>
                        <a:t>Check that rubber seal around lid is not broken (replace if broken)</a:t>
                      </a:r>
                    </a:p>
                    <a:p>
                      <a:pPr marL="342900" indent="-342900">
                        <a:buFont typeface="Arial" pitchFamily="34" charset="0"/>
                        <a:buChar char="•"/>
                      </a:pPr>
                      <a:r>
                        <a:rPr lang="en-US" sz="2000" baseline="0" dirty="0" smtClean="0"/>
                        <a:t>Hinges and locks are lubricated with machine oil</a:t>
                      </a:r>
                      <a:endParaRPr lang="en-IN" sz="2000" dirty="0"/>
                    </a:p>
                  </a:txBody>
                  <a:tcPr marL="68580" marR="68580"/>
                </a:tc>
              </a:tr>
            </a:tbl>
          </a:graphicData>
        </a:graphic>
      </p:graphicFrame>
    </p:spTree>
    <p:extLst>
      <p:ext uri="{BB962C8B-B14F-4D97-AF65-F5344CB8AC3E}">
        <p14:creationId xmlns:p14="http://schemas.microsoft.com/office/powerpoint/2010/main" xmlns="" val="36300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3" name="Content Placeholder 2"/>
          <p:cNvSpPr>
            <a:spLocks noGrp="1"/>
          </p:cNvSpPr>
          <p:nvPr>
            <p:ph sz="quarter" idx="1"/>
          </p:nvPr>
        </p:nvSpPr>
        <p:spPr/>
        <p:txBody>
          <a:bodyPr>
            <a:normAutofit/>
          </a:bodyPr>
          <a:lstStyle/>
          <a:p>
            <a:r>
              <a:rPr lang="en-IN" sz="2000" dirty="0" smtClean="0"/>
              <a:t>District Mewat has a population of </a:t>
            </a:r>
            <a:r>
              <a:rPr lang="en-IN" sz="2000" b="1" dirty="0" smtClean="0"/>
              <a:t>10,89,263</a:t>
            </a:r>
            <a:r>
              <a:rPr lang="en-IN" sz="2000" dirty="0" smtClean="0"/>
              <a:t> according to the 2011 census. </a:t>
            </a:r>
          </a:p>
          <a:p>
            <a:r>
              <a:rPr lang="en-IN" sz="2000" dirty="0" smtClean="0"/>
              <a:t>Fully immunized status of the district is 12% according to </a:t>
            </a:r>
            <a:r>
              <a:rPr lang="en-IN" sz="2000" b="1" dirty="0" smtClean="0"/>
              <a:t>DLHS</a:t>
            </a:r>
            <a:r>
              <a:rPr lang="en-IN" sz="2000" dirty="0" smtClean="0"/>
              <a:t>-</a:t>
            </a:r>
            <a:r>
              <a:rPr lang="en-IN" sz="2000" b="1" dirty="0" smtClean="0"/>
              <a:t>III and 24.57%</a:t>
            </a:r>
            <a:r>
              <a:rPr lang="en-IN" sz="2000" dirty="0" smtClean="0"/>
              <a:t> as per WHO coverage evaluation 2010-11. </a:t>
            </a:r>
          </a:p>
          <a:p>
            <a:r>
              <a:rPr lang="en-IN" sz="2000" dirty="0" smtClean="0"/>
              <a:t>It has </a:t>
            </a:r>
            <a:r>
              <a:rPr lang="en-IN" sz="2000" b="1" dirty="0" smtClean="0"/>
              <a:t>3 CHCs, 10 PHCs, </a:t>
            </a:r>
          </a:p>
          <a:p>
            <a:pPr>
              <a:buNone/>
            </a:pPr>
            <a:r>
              <a:rPr lang="en-IN" sz="2000" b="1" dirty="0" smtClean="0"/>
              <a:t>    13 ILR</a:t>
            </a:r>
            <a:r>
              <a:rPr lang="en-IN" sz="2000" dirty="0" smtClean="0"/>
              <a:t> points and 84 sub centres.</a:t>
            </a:r>
          </a:p>
        </p:txBody>
      </p:sp>
      <p:pic>
        <p:nvPicPr>
          <p:cNvPr id="4" name="Picture 3" descr="C:\Users\prajapati Dilip\Desktop\mewat.jpg"/>
          <p:cNvPicPr/>
          <p:nvPr/>
        </p:nvPicPr>
        <p:blipFill>
          <a:blip r:embed="rId2" cstate="print"/>
          <a:srcRect/>
          <a:stretch>
            <a:fillRect/>
          </a:stretch>
        </p:blipFill>
        <p:spPr bwMode="auto">
          <a:xfrm>
            <a:off x="5004048" y="2708920"/>
            <a:ext cx="3456384"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Objectives </a:t>
            </a:r>
            <a:endParaRPr lang="en-IN" dirty="0"/>
          </a:p>
        </p:txBody>
      </p:sp>
      <p:sp>
        <p:nvSpPr>
          <p:cNvPr id="3" name="Content Placeholder 2"/>
          <p:cNvSpPr>
            <a:spLocks noGrp="1"/>
          </p:cNvSpPr>
          <p:nvPr>
            <p:ph sz="quarter" idx="1"/>
          </p:nvPr>
        </p:nvSpPr>
        <p:spPr/>
        <p:txBody>
          <a:bodyPr/>
          <a:lstStyle/>
          <a:p>
            <a:pPr lvl="0"/>
            <a:r>
              <a:rPr lang="en-US" dirty="0" smtClean="0"/>
              <a:t>To assess the cold chain maintenance practices among facilities of Mewat as </a:t>
            </a:r>
            <a:r>
              <a:rPr lang="en-US" dirty="0" smtClean="0"/>
              <a:t>per cold chain </a:t>
            </a:r>
            <a:r>
              <a:rPr lang="en-US" dirty="0" smtClean="0"/>
              <a:t>guideline.</a:t>
            </a:r>
          </a:p>
          <a:p>
            <a:pPr lvl="0">
              <a:buNone/>
            </a:pPr>
            <a:endParaRPr lang="en-IN" dirty="0" smtClean="0"/>
          </a:p>
          <a:p>
            <a:pPr lvl="0"/>
            <a:r>
              <a:rPr lang="en-US" dirty="0" smtClean="0"/>
              <a:t>To check the knowledge of cold chain handler regarding cold </a:t>
            </a:r>
            <a:r>
              <a:rPr lang="en-US" dirty="0" smtClean="0"/>
              <a:t>chain in district </a:t>
            </a:r>
            <a:r>
              <a:rPr lang="en-US" dirty="0" smtClean="0"/>
              <a:t>Mewat.</a:t>
            </a:r>
            <a:endParaRPr lang="en-IN" dirty="0" smtClean="0"/>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en-IN" dirty="0" smtClean="0"/>
              <a:t>First round of RAPID was conducted in October 2012. The observations were dismissal and poignant. </a:t>
            </a:r>
          </a:p>
          <a:p>
            <a:pPr algn="just"/>
            <a:r>
              <a:rPr lang="en-IN" dirty="0" smtClean="0"/>
              <a:t>The district was handed over action points with a timeline for improvement and the second round was conducted 4-6 March 2013</a:t>
            </a:r>
            <a:r>
              <a:rPr lang="en-IN" dirty="0" smtClean="0"/>
              <a:t>.</a:t>
            </a:r>
          </a:p>
          <a:p>
            <a:pPr algn="just"/>
            <a:endParaRPr lang="en-IN"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Rationale</a:t>
            </a:r>
            <a:endParaRPr lang="en-IN" dirty="0"/>
          </a:p>
        </p:txBody>
      </p:sp>
      <p:sp>
        <p:nvSpPr>
          <p:cNvPr id="3" name="Content Placeholder 2"/>
          <p:cNvSpPr>
            <a:spLocks noGrp="1"/>
          </p:cNvSpPr>
          <p:nvPr>
            <p:ph sz="quarter" idx="1"/>
          </p:nvPr>
        </p:nvSpPr>
        <p:spPr/>
        <p:txBody>
          <a:bodyPr/>
          <a:lstStyle/>
          <a:p>
            <a:pPr algn="just"/>
            <a:r>
              <a:rPr lang="en-IN" dirty="0" smtClean="0"/>
              <a:t>Cold chain needs continuous supervision and assessment at different levels to prevent the loss of vaccine potency during storage and handling. This is important as new and expensive vaccines that require different approaches to storage are introduced. This study was done to assess the cold chain maintenance practices and knowledge of cold chain handler among cold chain points of Mewat district.</a:t>
            </a:r>
          </a:p>
          <a:p>
            <a:pPr algn="just"/>
            <a:r>
              <a:rPr lang="en-IN" dirty="0" smtClean="0"/>
              <a:t>The </a:t>
            </a:r>
            <a:r>
              <a:rPr lang="en-IN" dirty="0" smtClean="0"/>
              <a:t>purpose behind study to check the consistency of improvement from RAPID first </a:t>
            </a:r>
            <a:r>
              <a:rPr lang="en-IN" dirty="0" smtClean="0"/>
              <a:t>round, second round and third round there </a:t>
            </a:r>
            <a:r>
              <a:rPr lang="en-IN" dirty="0" smtClean="0"/>
              <a:t>was tremendous improvement to see </a:t>
            </a:r>
            <a:r>
              <a:rPr lang="en-IN" dirty="0" smtClean="0"/>
              <a:t> </a:t>
            </a:r>
            <a:r>
              <a:rPr lang="en-IN" dirty="0" smtClean="0"/>
              <a:t>in the cold chain status of Mewat under various constraints.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Limitations of the study</a:t>
            </a:r>
            <a:endParaRPr lang="en-IN" dirty="0"/>
          </a:p>
        </p:txBody>
      </p:sp>
      <p:sp>
        <p:nvSpPr>
          <p:cNvPr id="3" name="Content Placeholder 2"/>
          <p:cNvSpPr>
            <a:spLocks noGrp="1"/>
          </p:cNvSpPr>
          <p:nvPr>
            <p:ph sz="quarter" idx="1"/>
          </p:nvPr>
        </p:nvSpPr>
        <p:spPr/>
        <p:txBody>
          <a:bodyPr/>
          <a:lstStyle/>
          <a:p>
            <a:r>
              <a:rPr lang="en-IN" dirty="0" smtClean="0"/>
              <a:t>Lack of manpower</a:t>
            </a:r>
          </a:p>
          <a:p>
            <a:r>
              <a:rPr lang="en-IN" dirty="0" smtClean="0"/>
              <a:t>Time constraint</a:t>
            </a:r>
          </a:p>
          <a:p>
            <a:r>
              <a:rPr lang="en-IN" dirty="0" smtClean="0"/>
              <a:t>Limited sample </a:t>
            </a:r>
            <a:r>
              <a:rPr lang="en-IN" dirty="0" smtClean="0"/>
              <a:t>size</a:t>
            </a:r>
            <a:endParaRPr lang="en-IN"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Review of Literature</a:t>
            </a:r>
            <a:endParaRPr lang="en-IN" dirty="0"/>
          </a:p>
        </p:txBody>
      </p:sp>
      <p:sp>
        <p:nvSpPr>
          <p:cNvPr id="3" name="Content Placeholder 2"/>
          <p:cNvSpPr>
            <a:spLocks noGrp="1"/>
          </p:cNvSpPr>
          <p:nvPr>
            <p:ph sz="quarter" idx="1"/>
          </p:nvPr>
        </p:nvSpPr>
        <p:spPr/>
        <p:txBody>
          <a:bodyPr>
            <a:normAutofit fontScale="92500"/>
          </a:bodyPr>
          <a:lstStyle/>
          <a:p>
            <a:pPr algn="just"/>
            <a:r>
              <a:rPr lang="en-IN" sz="1800" dirty="0" smtClean="0"/>
              <a:t>S </a:t>
            </a:r>
            <a:r>
              <a:rPr lang="en-IN" sz="1800" dirty="0" err="1" smtClean="0"/>
              <a:t>Mallik</a:t>
            </a:r>
            <a:r>
              <a:rPr lang="en-IN" sz="1800" dirty="0" smtClean="0"/>
              <a:t>  (et al), Dept of Community Medicine, </a:t>
            </a:r>
            <a:r>
              <a:rPr lang="en-IN" sz="1800" dirty="0" err="1" smtClean="0"/>
              <a:t>Midnapur</a:t>
            </a:r>
            <a:r>
              <a:rPr lang="en-IN" sz="1800" dirty="0" smtClean="0"/>
              <a:t> Medical College, West Bengal (March 2011)- Assessing cold chain status in a metro city of India: An intervention study</a:t>
            </a:r>
          </a:p>
          <a:p>
            <a:pPr algn="just"/>
            <a:r>
              <a:rPr lang="en-US" sz="1800" dirty="0" err="1" smtClean="0"/>
              <a:t>Ashish</a:t>
            </a:r>
            <a:r>
              <a:rPr lang="en-US" sz="1800" dirty="0" smtClean="0"/>
              <a:t> K. </a:t>
            </a:r>
            <a:r>
              <a:rPr lang="en-US" sz="1800" dirty="0" err="1" smtClean="0"/>
              <a:t>Naik</a:t>
            </a:r>
            <a:r>
              <a:rPr lang="en-US" sz="1800" dirty="0" smtClean="0"/>
              <a:t> (et al), Dept of Community Medicine , Surat Municipal Institute of Medical Education and Research , Surat , Gujarat (Dec 2013)- Evaluation of Vaccine Cold Chain in Urban Health Centres of Municipal Corporation of the Surat City, Western India</a:t>
            </a:r>
            <a:endParaRPr lang="en-IN" sz="1800" dirty="0" smtClean="0"/>
          </a:p>
          <a:p>
            <a:pPr algn="just"/>
            <a:r>
              <a:rPr lang="en-IN" sz="1800" dirty="0" err="1" smtClean="0"/>
              <a:t>Goel</a:t>
            </a:r>
            <a:r>
              <a:rPr lang="en-IN" sz="1800" dirty="0" smtClean="0"/>
              <a:t> NK (et al), Dept of Community Medicine, Govt. Medical College, Chandigarh (Oct- Dec 2004)- Evaluation of cold chain system in Chandigarh during PPI campaign 2001-2002.</a:t>
            </a:r>
          </a:p>
          <a:p>
            <a:pPr algn="just"/>
            <a:r>
              <a:rPr lang="en-IN" sz="1800" dirty="0" err="1" smtClean="0"/>
              <a:t>Rogie</a:t>
            </a:r>
            <a:r>
              <a:rPr lang="en-IN" sz="1800" dirty="0" smtClean="0"/>
              <a:t> B (et al) Addis Continental Institute of Public Health, Addis Ababa, Ethiopia. (July 2013)- Assessment of cold chain status for immunization in central Ethiopia</a:t>
            </a:r>
          </a:p>
          <a:p>
            <a:pPr algn="just"/>
            <a:r>
              <a:rPr lang="en-US" sz="1800" dirty="0" err="1" smtClean="0"/>
              <a:t>Ateudjieu</a:t>
            </a:r>
            <a:r>
              <a:rPr lang="en-US" sz="1800" dirty="0" smtClean="0"/>
              <a:t> J , </a:t>
            </a:r>
            <a:r>
              <a:rPr lang="en-US" sz="1800" dirty="0" err="1" smtClean="0"/>
              <a:t>Kenfack</a:t>
            </a:r>
            <a:r>
              <a:rPr lang="en-US" sz="1800" dirty="0" smtClean="0"/>
              <a:t> B (et al) Department of Biomedical Sciences, University of </a:t>
            </a:r>
            <a:r>
              <a:rPr lang="en-US" sz="1800" dirty="0" err="1" smtClean="0"/>
              <a:t>Dschang</a:t>
            </a:r>
            <a:r>
              <a:rPr lang="en-US" sz="1800" dirty="0" smtClean="0"/>
              <a:t>, Cameroon, </a:t>
            </a:r>
            <a:r>
              <a:rPr lang="en-US" sz="1800" dirty="0" err="1" smtClean="0"/>
              <a:t>Dschang</a:t>
            </a:r>
            <a:r>
              <a:rPr lang="en-US" sz="1800" dirty="0" smtClean="0"/>
              <a:t>, Cameroon.( March16, 2013)- Program on immunization and cold chain monitoring: the status in eight health districts in Cameroon.</a:t>
            </a:r>
            <a:endParaRPr lang="en-IN" sz="1800" dirty="0" smtClean="0"/>
          </a:p>
          <a:p>
            <a:pPr algn="just"/>
            <a:r>
              <a:rPr lang="en-US" sz="1800" dirty="0" smtClean="0"/>
              <a:t>Ortega Molina P( et al), Department of Preventive Medicine and Public Health, Faculty of Medicine, </a:t>
            </a:r>
            <a:r>
              <a:rPr lang="en-US" sz="1800" dirty="0" err="1" smtClean="0"/>
              <a:t>Complutense</a:t>
            </a:r>
            <a:r>
              <a:rPr lang="en-US" sz="1800" dirty="0" smtClean="0"/>
              <a:t> University of Madrid, Madrid, Spain. (July- August, 2007)- Cold chain maintenance in vaccines: a systematic review</a:t>
            </a:r>
            <a:endParaRPr lang="en-IN" sz="1800" dirty="0" smtClean="0"/>
          </a:p>
          <a:p>
            <a:pPr algn="just"/>
            <a:endParaRPr lang="en-IN"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Methodology</a:t>
            </a:r>
            <a:endParaRPr lang="en-IN" dirty="0"/>
          </a:p>
        </p:txBody>
      </p:sp>
      <p:sp>
        <p:nvSpPr>
          <p:cNvPr id="3" name="Content Placeholder 2"/>
          <p:cNvSpPr>
            <a:spLocks noGrp="1"/>
          </p:cNvSpPr>
          <p:nvPr>
            <p:ph sz="quarter" idx="1"/>
          </p:nvPr>
        </p:nvSpPr>
        <p:spPr/>
        <p:txBody>
          <a:bodyPr>
            <a:normAutofit fontScale="92500" lnSpcReduction="10000"/>
          </a:bodyPr>
          <a:lstStyle/>
          <a:p>
            <a:pPr>
              <a:buNone/>
            </a:pPr>
            <a:r>
              <a:rPr lang="en-IN" u="sng" dirty="0" smtClean="0"/>
              <a:t>Study area- </a:t>
            </a:r>
            <a:r>
              <a:rPr lang="en-IN" dirty="0" smtClean="0"/>
              <a:t>Mewat district, Haryana</a:t>
            </a:r>
          </a:p>
          <a:p>
            <a:pPr>
              <a:buNone/>
            </a:pPr>
            <a:r>
              <a:rPr lang="en-IN" u="sng" dirty="0" smtClean="0"/>
              <a:t>Study design</a:t>
            </a:r>
            <a:r>
              <a:rPr lang="en-IN" b="1" dirty="0" smtClean="0"/>
              <a:t>- </a:t>
            </a:r>
            <a:r>
              <a:rPr lang="en-IN" dirty="0" smtClean="0"/>
              <a:t>Cross sectional study</a:t>
            </a:r>
          </a:p>
          <a:p>
            <a:pPr>
              <a:buNone/>
            </a:pPr>
            <a:r>
              <a:rPr lang="en-IN" u="sng" dirty="0" smtClean="0"/>
              <a:t>Study respondent</a:t>
            </a:r>
            <a:r>
              <a:rPr lang="en-IN" dirty="0" smtClean="0"/>
              <a:t>- Cold chain handler</a:t>
            </a:r>
          </a:p>
          <a:p>
            <a:pPr>
              <a:buNone/>
            </a:pPr>
            <a:r>
              <a:rPr lang="en-IN" u="sng" dirty="0" smtClean="0"/>
              <a:t>Sample Size</a:t>
            </a:r>
            <a:r>
              <a:rPr lang="en-IN" dirty="0" smtClean="0"/>
              <a:t>- 9</a:t>
            </a:r>
          </a:p>
          <a:p>
            <a:pPr>
              <a:buNone/>
            </a:pPr>
            <a:r>
              <a:rPr lang="en-IN" u="sng" dirty="0" smtClean="0"/>
              <a:t>Data collection tools </a:t>
            </a:r>
          </a:p>
          <a:p>
            <a:pPr lvl="0"/>
            <a:r>
              <a:rPr lang="en-IN" dirty="0" smtClean="0"/>
              <a:t>Pre-tested RAPID tool for health facility.</a:t>
            </a:r>
          </a:p>
          <a:p>
            <a:pPr lvl="0"/>
            <a:r>
              <a:rPr lang="en-IN" dirty="0" smtClean="0"/>
              <a:t>Knowledge assessment questionnaire for cold chain handler.</a:t>
            </a:r>
          </a:p>
          <a:p>
            <a:pPr>
              <a:buNone/>
            </a:pPr>
            <a:r>
              <a:rPr lang="en-IN" u="sng" dirty="0" smtClean="0"/>
              <a:t>Technique-</a:t>
            </a:r>
          </a:p>
          <a:p>
            <a:pPr lvl="0"/>
            <a:r>
              <a:rPr lang="en-US" dirty="0" smtClean="0"/>
              <a:t>Interview</a:t>
            </a:r>
            <a:endParaRPr lang="en-IN" dirty="0" smtClean="0"/>
          </a:p>
          <a:p>
            <a:pPr lvl="0"/>
            <a:r>
              <a:rPr lang="en-US" dirty="0" smtClean="0"/>
              <a:t>Review of records/documents- Stock register, temperature log book, vaccine issue register etc.</a:t>
            </a:r>
            <a:endParaRPr lang="en-IN" dirty="0" smtClean="0"/>
          </a:p>
          <a:p>
            <a:pPr lvl="0"/>
            <a:r>
              <a:rPr lang="en-US" dirty="0" smtClean="0"/>
              <a:t>For analysis- SPSS tool kit, Excel.</a:t>
            </a:r>
            <a:endParaRPr lang="en-IN" dirty="0" smtClean="0"/>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1143000"/>
          </a:xfrm>
        </p:spPr>
        <p:txBody>
          <a:bodyPr>
            <a:noAutofit/>
          </a:bodyPr>
          <a:lstStyle/>
          <a:p>
            <a:pPr lvl="0"/>
            <a:r>
              <a:rPr lang="en-US" sz="2400" u="sng" dirty="0" smtClean="0">
                <a:solidFill>
                  <a:srgbClr val="000000"/>
                </a:solidFill>
                <a:ea typeface="Calibri" pitchFamily="34" charset="0"/>
                <a:cs typeface="Times New Roman" pitchFamily="18" charset="0"/>
              </a:rPr>
              <a:t>Sampling</a:t>
            </a:r>
            <a:r>
              <a:rPr lang="en-US" sz="2400" u="sng" dirty="0" smtClean="0">
                <a:latin typeface="Arial" pitchFamily="34" charset="0"/>
                <a:cs typeface="Arial" pitchFamily="34" charset="0"/>
              </a:rPr>
              <a:t/>
            </a:r>
            <a:br>
              <a:rPr lang="en-US" sz="2400" u="sng" dirty="0" smtClean="0">
                <a:latin typeface="Arial" pitchFamily="34" charset="0"/>
                <a:cs typeface="Arial" pitchFamily="34" charset="0"/>
              </a:rPr>
            </a:br>
            <a:endParaRPr lang="en-IN" sz="2400" u="sng" dirty="0"/>
          </a:p>
        </p:txBody>
      </p:sp>
      <p:sp>
        <p:nvSpPr>
          <p:cNvPr id="5135" name="Rectangle 15"/>
          <p:cNvSpPr>
            <a:spLocks noChangeArrowheads="1"/>
          </p:cNvSpPr>
          <p:nvPr/>
        </p:nvSpPr>
        <p:spPr bwMode="auto">
          <a:xfrm>
            <a:off x="827584" y="3140968"/>
            <a:ext cx="1306190" cy="792088"/>
          </a:xfrm>
          <a:prstGeom prst="rect">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Calibri" pitchFamily="34" charset="0"/>
                <a:cs typeface="Times New Roman" pitchFamily="18" charset="0"/>
              </a:rPr>
              <a:t>BLOCK NUH</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3" name="Rectangle 13"/>
          <p:cNvSpPr>
            <a:spLocks noChangeArrowheads="1"/>
          </p:cNvSpPr>
          <p:nvPr/>
        </p:nvSpPr>
        <p:spPr bwMode="auto">
          <a:xfrm>
            <a:off x="3563888" y="3068960"/>
            <a:ext cx="1512168" cy="817687"/>
          </a:xfrm>
          <a:prstGeom prst="rect">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cs typeface="Arial" pitchFamily="34" charset="0"/>
              </a:rPr>
              <a:t>BLOCK PUNAHANA</a:t>
            </a:r>
            <a:endParaRPr kumimoji="0" lang="en-US" sz="1600" b="0" i="0" u="none" strike="noStrike" cap="none" normalizeH="0" baseline="0" dirty="0" smtClean="0">
              <a:ln>
                <a:noFill/>
              </a:ln>
              <a:solidFill>
                <a:schemeClr val="bg1"/>
              </a:solidFill>
              <a:effectLst/>
              <a:cs typeface="Arial" pitchFamily="34" charset="0"/>
            </a:endParaRPr>
          </a:p>
        </p:txBody>
      </p:sp>
      <p:sp>
        <p:nvSpPr>
          <p:cNvPr id="5134" name="Rectangle 14"/>
          <p:cNvSpPr>
            <a:spLocks noChangeArrowheads="1"/>
          </p:cNvSpPr>
          <p:nvPr/>
        </p:nvSpPr>
        <p:spPr bwMode="auto">
          <a:xfrm>
            <a:off x="6300192" y="3140968"/>
            <a:ext cx="1512168" cy="864096"/>
          </a:xfrm>
          <a:prstGeom prst="rect">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Calibri" pitchFamily="34" charset="0"/>
                <a:cs typeface="Times New Roman" pitchFamily="18" charset="0"/>
              </a:rPr>
              <a:t>FIROZPUR ZIRKHA</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5132" name="AutoShape 12"/>
          <p:cNvSpPr>
            <a:spLocks noChangeShapeType="1"/>
          </p:cNvSpPr>
          <p:nvPr/>
        </p:nvSpPr>
        <p:spPr bwMode="auto">
          <a:xfrm>
            <a:off x="1907704" y="2420888"/>
            <a:ext cx="0" cy="4572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IN"/>
          </a:p>
        </p:txBody>
      </p:sp>
      <p:sp>
        <p:nvSpPr>
          <p:cNvPr id="5130" name="AutoShape 10"/>
          <p:cNvSpPr>
            <a:spLocks noChangeShapeType="1"/>
          </p:cNvSpPr>
          <p:nvPr/>
        </p:nvSpPr>
        <p:spPr bwMode="auto">
          <a:xfrm>
            <a:off x="7380312" y="2420888"/>
            <a:ext cx="0" cy="4254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IN"/>
          </a:p>
        </p:txBody>
      </p:sp>
      <p:sp>
        <p:nvSpPr>
          <p:cNvPr id="5131" name="AutoShape 11"/>
          <p:cNvSpPr>
            <a:spLocks noChangeShapeType="1"/>
          </p:cNvSpPr>
          <p:nvPr/>
        </p:nvSpPr>
        <p:spPr bwMode="auto">
          <a:xfrm>
            <a:off x="4572000" y="2420888"/>
            <a:ext cx="0" cy="4254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IN"/>
          </a:p>
        </p:txBody>
      </p:sp>
      <p:sp>
        <p:nvSpPr>
          <p:cNvPr id="5129" name="AutoShape 9"/>
          <p:cNvSpPr>
            <a:spLocks noChangeArrowheads="1"/>
          </p:cNvSpPr>
          <p:nvPr/>
        </p:nvSpPr>
        <p:spPr bwMode="auto">
          <a:xfrm>
            <a:off x="4211960" y="3933056"/>
            <a:ext cx="1008112" cy="792088"/>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PHC Singar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8" name="AutoShape 8"/>
          <p:cNvSpPr>
            <a:spLocks noChangeArrowheads="1"/>
          </p:cNvSpPr>
          <p:nvPr/>
        </p:nvSpPr>
        <p:spPr bwMode="auto">
          <a:xfrm>
            <a:off x="6084168" y="4077072"/>
            <a:ext cx="936104" cy="864096"/>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Block PHC</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7" name="AutoShape 7"/>
          <p:cNvSpPr>
            <a:spLocks noChangeArrowheads="1"/>
          </p:cNvSpPr>
          <p:nvPr/>
        </p:nvSpPr>
        <p:spPr bwMode="auto">
          <a:xfrm>
            <a:off x="7092280" y="4077072"/>
            <a:ext cx="936104" cy="864096"/>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PHC Bhiwan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far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6" name="AutoShape 6"/>
          <p:cNvSpPr>
            <a:spLocks noChangeArrowheads="1"/>
          </p:cNvSpPr>
          <p:nvPr/>
        </p:nvSpPr>
        <p:spPr bwMode="auto">
          <a:xfrm>
            <a:off x="3707904" y="4797152"/>
            <a:ext cx="936104" cy="792088"/>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PHC Tigaon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3" name="AutoShape 3"/>
          <p:cNvSpPr>
            <a:spLocks noChangeArrowheads="1"/>
          </p:cNvSpPr>
          <p:nvPr/>
        </p:nvSpPr>
        <p:spPr bwMode="auto">
          <a:xfrm>
            <a:off x="1547664" y="3933056"/>
            <a:ext cx="1008112" cy="792088"/>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PHC Ghasera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5" name="AutoShape 5"/>
          <p:cNvSpPr>
            <a:spLocks noChangeArrowheads="1"/>
          </p:cNvSpPr>
          <p:nvPr/>
        </p:nvSpPr>
        <p:spPr bwMode="auto">
          <a:xfrm>
            <a:off x="6516216" y="5013176"/>
            <a:ext cx="1008112" cy="720080"/>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PHC Nagina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AutoShape 4"/>
          <p:cNvSpPr>
            <a:spLocks noChangeArrowheads="1"/>
          </p:cNvSpPr>
          <p:nvPr/>
        </p:nvSpPr>
        <p:spPr bwMode="auto">
          <a:xfrm>
            <a:off x="3131840" y="3933056"/>
            <a:ext cx="1008112" cy="792088"/>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Block PHC</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AutoShape 2"/>
          <p:cNvSpPr>
            <a:spLocks noChangeArrowheads="1"/>
          </p:cNvSpPr>
          <p:nvPr/>
        </p:nvSpPr>
        <p:spPr bwMode="auto">
          <a:xfrm>
            <a:off x="467544" y="3933056"/>
            <a:ext cx="1008112" cy="792088"/>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Block PHC</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1" name="AutoShape 1"/>
          <p:cNvSpPr>
            <a:spLocks noChangeArrowheads="1"/>
          </p:cNvSpPr>
          <p:nvPr/>
        </p:nvSpPr>
        <p:spPr bwMode="auto">
          <a:xfrm>
            <a:off x="971600" y="4797152"/>
            <a:ext cx="936104" cy="792088"/>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PHC UJhina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1" name="Rectangle 2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 name="Rectangle 2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6" name="Rectangle 2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6" name="Rectangle 3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 name="Straight Connector 29"/>
          <p:cNvCxnSpPr/>
          <p:nvPr/>
        </p:nvCxnSpPr>
        <p:spPr>
          <a:xfrm>
            <a:off x="1907704" y="2420888"/>
            <a:ext cx="54726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solidFill>
            <a:schemeClr val="accent2">
              <a:lumMod val="75000"/>
            </a:schemeClr>
          </a:solidFill>
        </p:spPr>
        <p:txBody>
          <a:bodyPr>
            <a:normAutofit/>
          </a:bodyPr>
          <a:lstStyle/>
          <a:p>
            <a:pPr>
              <a:buNone/>
            </a:pPr>
            <a:endParaRPr lang="en-IN" sz="7200" u="sng" dirty="0" smtClean="0">
              <a:latin typeface="Algerian" pitchFamily="82" charset="0"/>
            </a:endParaRPr>
          </a:p>
          <a:p>
            <a:pPr>
              <a:buNone/>
            </a:pPr>
            <a:r>
              <a:rPr lang="en-IN" sz="7200" u="sng" dirty="0" smtClean="0">
                <a:latin typeface="Algerian" pitchFamily="82" charset="0"/>
              </a:rPr>
              <a:t>Findings</a:t>
            </a:r>
            <a:endParaRPr lang="en-IN" sz="7200" u="sng" dirty="0">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Activities Done during dissertation</a:t>
            </a:r>
            <a:endParaRPr lang="en-IN" dirty="0"/>
          </a:p>
        </p:txBody>
      </p:sp>
      <p:pic>
        <p:nvPicPr>
          <p:cNvPr id="88066" name="Picture 2"/>
          <p:cNvPicPr>
            <a:picLocks noGrp="1" noChangeAspect="1" noChangeArrowheads="1"/>
          </p:cNvPicPr>
          <p:nvPr>
            <p:ph sz="quarter" idx="1"/>
          </p:nvPr>
        </p:nvPicPr>
        <p:blipFill>
          <a:blip r:embed="rId2" cstate="print"/>
          <a:srcRect l="27250" t="28845" r="27250" b="10460"/>
          <a:stretch>
            <a:fillRect/>
          </a:stretch>
        </p:blipFill>
        <p:spPr bwMode="auto">
          <a:xfrm>
            <a:off x="539552" y="1196752"/>
            <a:ext cx="6408712"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400" b="1" dirty="0" smtClean="0">
                <a:solidFill>
                  <a:schemeClr val="tx1"/>
                </a:solidFill>
              </a:rPr>
              <a:t>Programme</a:t>
            </a:r>
            <a:r>
              <a:rPr lang="en-IN" sz="2400" dirty="0" smtClean="0">
                <a:solidFill>
                  <a:schemeClr val="tx1"/>
                </a:solidFill>
              </a:rPr>
              <a:t> </a:t>
            </a:r>
            <a:r>
              <a:rPr lang="en-IN" sz="2400" b="1" dirty="0" smtClean="0">
                <a:solidFill>
                  <a:schemeClr val="tx1"/>
                </a:solidFill>
              </a:rPr>
              <a:t>Management</a:t>
            </a:r>
            <a:endParaRPr lang="en-IN" sz="2400" b="1" dirty="0">
              <a:solidFill>
                <a:schemeClr val="tx1"/>
              </a:solidFill>
            </a:endParaRPr>
          </a:p>
        </p:txBody>
      </p:sp>
      <p:graphicFrame>
        <p:nvGraphicFramePr>
          <p:cNvPr id="4" name="Content Placeholder 3"/>
          <p:cNvGraphicFramePr>
            <a:graphicFrameLocks noGrp="1"/>
          </p:cNvGraphicFramePr>
          <p:nvPr>
            <p:ph sz="quarter" idx="1"/>
          </p:nvPr>
        </p:nvGraphicFramePr>
        <p:xfrm>
          <a:off x="539552" y="90872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N" sz="2400" b="1" dirty="0" smtClean="0">
                <a:solidFill>
                  <a:schemeClr val="tx1"/>
                </a:solidFill>
              </a:rPr>
              <a:t>Cold chain 1</a:t>
            </a:r>
            <a:endParaRPr lang="en-IN" sz="2400" b="1" dirty="0">
              <a:solidFill>
                <a:schemeClr val="tx1"/>
              </a:solidFill>
            </a:endParaRPr>
          </a:p>
        </p:txBody>
      </p:sp>
      <p:graphicFrame>
        <p:nvGraphicFramePr>
          <p:cNvPr id="4" name="Chart 3"/>
          <p:cNvGraphicFramePr/>
          <p:nvPr/>
        </p:nvGraphicFramePr>
        <p:xfrm>
          <a:off x="611560" y="1052736"/>
          <a:ext cx="7416824"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79512" y="476672"/>
          <a:ext cx="8784976" cy="59766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899592" y="692696"/>
          <a:ext cx="7272808" cy="59046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smtClean="0"/>
              <a:t>Round wise progress report of Mewat district</a:t>
            </a:r>
            <a:endParaRPr lang="en-IN" dirty="0"/>
          </a:p>
        </p:txBody>
      </p:sp>
      <p:pic>
        <p:nvPicPr>
          <p:cNvPr id="2050" name="Picture 2"/>
          <p:cNvPicPr>
            <a:picLocks noGrp="1" noChangeAspect="1" noChangeArrowheads="1"/>
          </p:cNvPicPr>
          <p:nvPr>
            <p:ph sz="quarter" idx="1"/>
          </p:nvPr>
        </p:nvPicPr>
        <p:blipFill>
          <a:blip r:embed="rId2" cstate="print">
            <a:lum contrast="40000"/>
          </a:blip>
          <a:srcRect l="6617" t="53018" r="58945" b="13599"/>
          <a:stretch>
            <a:fillRect/>
          </a:stretch>
        </p:blipFill>
        <p:spPr bwMode="auto">
          <a:xfrm>
            <a:off x="755576" y="1412776"/>
            <a:ext cx="6624736"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47248" cy="990600"/>
          </a:xfrm>
        </p:spPr>
        <p:txBody>
          <a:bodyPr>
            <a:normAutofit/>
          </a:bodyPr>
          <a:lstStyle/>
          <a:p>
            <a:r>
              <a:rPr lang="en-IN" sz="2800" dirty="0" smtClean="0"/>
              <a:t>Knowledge of cold chain handler regarding </a:t>
            </a:r>
            <a:br>
              <a:rPr lang="en-IN" sz="2800" dirty="0" smtClean="0"/>
            </a:br>
            <a:r>
              <a:rPr lang="en-IN" sz="2800" dirty="0" smtClean="0"/>
              <a:t>cold chain among Mewat district </a:t>
            </a:r>
            <a:endParaRPr lang="en-IN" sz="2800" dirty="0"/>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IN" sz="2400" dirty="0"/>
          </a:p>
        </p:txBody>
      </p:sp>
      <p:graphicFrame>
        <p:nvGraphicFramePr>
          <p:cNvPr id="6" name="Content Placeholder 5"/>
          <p:cNvGraphicFramePr>
            <a:graphicFrameLocks noGrp="1"/>
          </p:cNvGraphicFramePr>
          <p:nvPr>
            <p:ph sz="quarter" idx="1"/>
          </p:nvPr>
        </p:nvGraphicFramePr>
        <p:xfrm>
          <a:off x="0" y="1600200"/>
          <a:ext cx="9144000" cy="4781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0" y="1196752"/>
          <a:ext cx="9143999" cy="53285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Good Practices observed </a:t>
            </a:r>
            <a:endParaRPr lang="en-US" dirty="0"/>
          </a:p>
        </p:txBody>
      </p:sp>
      <p:pic>
        <p:nvPicPr>
          <p:cNvPr id="12" name="Content Placeholder 11" descr="C:\Users\windows7\Desktop\immunizat\RAPID-Haryana\mewat 15-19.10. 2012\Mewat RAPID 2\Singar\DSCN2500.JPG"/>
          <p:cNvPicPr>
            <a:picLocks noGrp="1"/>
          </p:cNvPicPr>
          <p:nvPr>
            <p:ph sz="quarter" idx="2"/>
          </p:nvPr>
        </p:nvPicPr>
        <p:blipFill>
          <a:blip r:embed="rId2" cstate="print"/>
          <a:stretch>
            <a:fillRect/>
          </a:stretch>
        </p:blipFill>
        <p:spPr bwMode="auto">
          <a:xfrm>
            <a:off x="179512" y="2475014"/>
            <a:ext cx="4392488" cy="4050330"/>
          </a:xfrm>
          <a:prstGeom prst="rect">
            <a:avLst/>
          </a:prstGeom>
          <a:ln>
            <a:noFill/>
          </a:ln>
          <a:effectLst>
            <a:outerShdw blurRad="292100" dist="139700" dir="2700000" algn="tl" rotWithShape="0">
              <a:srgbClr val="333333">
                <a:alpha val="65000"/>
              </a:srgbClr>
            </a:outerShdw>
          </a:effectLst>
        </p:spPr>
      </p:pic>
      <p:pic>
        <p:nvPicPr>
          <p:cNvPr id="14" name="Content Placeholder 13" descr="C:\Users\windows7\Desktop\immunizat\RAPID-Haryana\mewat 15-19.10. 2012\Mewat RAPID 2\FP Zirka\DSCN2506.JPG"/>
          <p:cNvPicPr>
            <a:picLocks noGrp="1"/>
          </p:cNvPicPr>
          <p:nvPr>
            <p:ph sz="quarter" idx="4"/>
          </p:nvPr>
        </p:nvPicPr>
        <p:blipFill>
          <a:blip r:embed="rId3" cstate="print">
            <a:lum contrast="40000"/>
          </a:blip>
          <a:stretch>
            <a:fillRect/>
          </a:stretch>
        </p:blipFill>
        <p:spPr bwMode="auto">
          <a:xfrm>
            <a:off x="4716016" y="1412776"/>
            <a:ext cx="4038600" cy="409811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0" y="1340769"/>
            <a:ext cx="4679504" cy="138499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chemeClr val="tx2">
                    <a:lumMod val="50000"/>
                  </a:schemeClr>
                </a:solidFill>
                <a:effectLst>
                  <a:outerShdw blurRad="50800" dist="39000" dir="5460000" algn="tl">
                    <a:srgbClr val="000000">
                      <a:alpha val="38000"/>
                    </a:srgbClr>
                  </a:outerShdw>
                </a:effectLst>
              </a:rPr>
              <a:t>  </a:t>
            </a:r>
            <a:r>
              <a:rPr lang="en-US" sz="2800" cap="none" spc="0" dirty="0" smtClean="0">
                <a:ln w="11430"/>
                <a:solidFill>
                  <a:schemeClr val="tx2">
                    <a:lumMod val="50000"/>
                  </a:schemeClr>
                </a:solidFill>
                <a:latin typeface="+mj-lt"/>
              </a:rPr>
              <a:t>Map of the PHC with distances from the cold chain point</a:t>
            </a:r>
            <a:endParaRPr lang="en-IN" sz="2800" cap="none" spc="0" dirty="0">
              <a:ln w="11430"/>
              <a:solidFill>
                <a:schemeClr val="tx2">
                  <a:lumMod val="50000"/>
                </a:schemeClr>
              </a:solidFill>
              <a:latin typeface="+mj-lt"/>
            </a:endParaRPr>
          </a:p>
        </p:txBody>
      </p:sp>
      <p:sp>
        <p:nvSpPr>
          <p:cNvPr id="13" name="Rectangle 12"/>
          <p:cNvSpPr/>
          <p:nvPr/>
        </p:nvSpPr>
        <p:spPr>
          <a:xfrm>
            <a:off x="4497436" y="5589240"/>
            <a:ext cx="4467052" cy="95410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cap="none" spc="0" dirty="0" smtClean="0">
                <a:ln w="11430"/>
                <a:solidFill>
                  <a:schemeClr val="tx2">
                    <a:lumMod val="50000"/>
                  </a:schemeClr>
                </a:solidFill>
                <a:effectLst>
                  <a:outerShdw blurRad="50800" dist="39000" dir="5460000" algn="tl">
                    <a:srgbClr val="000000">
                      <a:alpha val="38000"/>
                    </a:srgbClr>
                  </a:outerShdw>
                </a:effectLst>
                <a:latin typeface="+mj-lt"/>
              </a:rPr>
              <a:t>Contingency  plan for cold chain displayed </a:t>
            </a:r>
            <a:endParaRPr lang="en-IN" sz="2800" cap="none" spc="0" dirty="0">
              <a:ln w="11430"/>
              <a:solidFill>
                <a:schemeClr val="tx2">
                  <a:lumMod val="50000"/>
                </a:schemeClr>
              </a:solidFill>
              <a:effectLst>
                <a:outerShdw blurRad="50800" dist="39000" dir="5460000" algn="tl">
                  <a:srgbClr val="000000">
                    <a:alpha val="38000"/>
                  </a:srgbClr>
                </a:outerShdw>
              </a:effectLst>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251519" y="1340768"/>
            <a:ext cx="4706565" cy="3456384"/>
          </a:xfrm>
          <a:prstGeom prst="rect">
            <a:avLst/>
          </a:prstGeom>
          <a:ln>
            <a:noFill/>
          </a:ln>
          <a:effectLst>
            <a:outerShdw blurRad="292100" dist="139700" dir="2700000" algn="tl" rotWithShape="0">
              <a:srgbClr val="333333">
                <a:alpha val="65000"/>
              </a:srgbClr>
            </a:outerShdw>
          </a:effectLst>
        </p:spPr>
      </p:pic>
      <p:pic>
        <p:nvPicPr>
          <p:cNvPr id="3077" name="Picture 5"/>
          <p:cNvPicPr>
            <a:picLocks noChangeAspect="1" noChangeArrowheads="1"/>
          </p:cNvPicPr>
          <p:nvPr/>
        </p:nvPicPr>
        <p:blipFill>
          <a:blip r:embed="rId3" cstate="print"/>
          <a:srcRect/>
          <a:stretch>
            <a:fillRect/>
          </a:stretch>
        </p:blipFill>
        <p:spPr bwMode="auto">
          <a:xfrm>
            <a:off x="5292080" y="1340768"/>
            <a:ext cx="3312368" cy="3456384"/>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4932041" y="4797152"/>
            <a:ext cx="4032447"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cap="none" spc="0" dirty="0" smtClean="0">
                <a:ln w="11430"/>
                <a:solidFill>
                  <a:schemeClr val="tx2">
                    <a:lumMod val="50000"/>
                  </a:schemeClr>
                </a:solidFill>
                <a:effectLst>
                  <a:outerShdw blurRad="50800" dist="39000" dir="5460000" algn="tl">
                    <a:srgbClr val="000000">
                      <a:alpha val="38000"/>
                    </a:srgbClr>
                  </a:outerShdw>
                </a:effectLst>
                <a:latin typeface="+mj-lt"/>
              </a:rPr>
              <a:t>Stabilizer placed at the Platform at eye level</a:t>
            </a:r>
            <a:endParaRPr lang="en-US" sz="2800" cap="none" spc="0" dirty="0">
              <a:ln w="11430"/>
              <a:solidFill>
                <a:schemeClr val="tx2">
                  <a:lumMod val="50000"/>
                </a:schemeClr>
              </a:solidFill>
              <a:effectLst>
                <a:outerShdw blurRad="50800" dist="39000" dir="5460000" algn="tl">
                  <a:srgbClr val="000000">
                    <a:alpha val="38000"/>
                  </a:srgbClr>
                </a:outerShdw>
              </a:effectLst>
              <a:latin typeface="+mj-lt"/>
            </a:endParaRPr>
          </a:p>
        </p:txBody>
      </p:sp>
      <p:sp>
        <p:nvSpPr>
          <p:cNvPr id="12" name="Rectangle 11"/>
          <p:cNvSpPr/>
          <p:nvPr/>
        </p:nvSpPr>
        <p:spPr>
          <a:xfrm>
            <a:off x="251520" y="4869160"/>
            <a:ext cx="4613738"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chemeClr val="tx2">
                    <a:lumMod val="50000"/>
                  </a:schemeClr>
                </a:solidFill>
                <a:effectLst>
                  <a:outerShdw blurRad="50800" dist="39000" dir="5460000" algn="tl">
                    <a:srgbClr val="000000">
                      <a:alpha val="38000"/>
                    </a:srgbClr>
                  </a:outerShdw>
                </a:effectLst>
                <a:latin typeface="+mj-lt"/>
              </a:rPr>
              <a:t>Well IEC DISPLAYED IN COLD CHAIN ROOM</a:t>
            </a:r>
            <a:endParaRPr lang="en-IN" sz="2400" cap="none" spc="0" dirty="0">
              <a:ln w="11430"/>
              <a:solidFill>
                <a:schemeClr val="tx2">
                  <a:lumMod val="50000"/>
                </a:schemeClr>
              </a:solidFill>
              <a:effectLst>
                <a:outerShdw blurRad="50800" dist="39000" dir="5460000" algn="tl">
                  <a:srgbClr val="000000">
                    <a:alpha val="38000"/>
                  </a:srgbClr>
                </a:outerShdw>
              </a:effectLst>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cstate="print"/>
          <a:srcRect/>
          <a:stretch>
            <a:fillRect/>
          </a:stretch>
        </p:blipFill>
        <p:spPr bwMode="auto">
          <a:xfrm>
            <a:off x="539552" y="404664"/>
            <a:ext cx="3485675" cy="403244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23528" y="4653136"/>
            <a:ext cx="4032448"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dirty="0" smtClean="0">
                <a:ln w="11430"/>
                <a:solidFill>
                  <a:schemeClr val="tx2">
                    <a:lumMod val="50000"/>
                  </a:schemeClr>
                </a:solidFill>
                <a:effectLst>
                  <a:outerShdw blurRad="50800" dist="39000" dir="5460000" algn="tl">
                    <a:srgbClr val="000000">
                      <a:alpha val="38000"/>
                    </a:srgbClr>
                  </a:outerShdw>
                </a:effectLst>
                <a:latin typeface="+mj-lt"/>
              </a:rPr>
              <a:t>Open vials placed in ILR with zipper lock bag with tagging of ANM Name</a:t>
            </a:r>
            <a:endParaRPr lang="en-US" sz="2800" cap="none" spc="0" dirty="0">
              <a:ln w="11430"/>
              <a:solidFill>
                <a:schemeClr val="tx2">
                  <a:lumMod val="50000"/>
                </a:schemeClr>
              </a:solidFill>
              <a:effectLst>
                <a:outerShdw blurRad="50800" dist="39000" dir="5460000" algn="tl">
                  <a:srgbClr val="000000">
                    <a:alpha val="38000"/>
                  </a:srgbClr>
                </a:outerShdw>
              </a:effectLst>
              <a:latin typeface="+mj-lt"/>
            </a:endParaRPr>
          </a:p>
        </p:txBody>
      </p:sp>
      <p:pic>
        <p:nvPicPr>
          <p:cNvPr id="6" name="Picture Placeholder 4" descr="Criss cross arrangement of Ice packs found in CHC Nuh, PHC Nagina.jpg"/>
          <p:cNvPicPr>
            <a:picLocks noChangeAspect="1"/>
          </p:cNvPicPr>
          <p:nvPr/>
        </p:nvPicPr>
        <p:blipFill>
          <a:blip r:embed="rId3" cstate="print"/>
          <a:srcRect/>
          <a:stretch>
            <a:fillRect/>
          </a:stretch>
        </p:blipFill>
        <p:spPr>
          <a:xfrm>
            <a:off x="4860032" y="260648"/>
            <a:ext cx="2376264" cy="2088231"/>
          </a:xfrm>
          <a:prstGeom prst="rect">
            <a:avLst/>
          </a:prstGeom>
          <a:noFill/>
          <a:ln w="15875" cap="rnd" cmpd="sng" algn="ctr">
            <a:noFill/>
            <a:prstDash val="solid"/>
          </a:ln>
          <a:effectLst>
            <a:outerShdw blurRad="50800" dist="25400" dir="5400000" rotWithShape="0">
              <a:srgbClr val="000000">
                <a:alpha val="35000"/>
              </a:srgbClr>
            </a:outerShdw>
          </a:effectLst>
        </p:spPr>
      </p:pic>
      <p:sp>
        <p:nvSpPr>
          <p:cNvPr id="8" name="Rectangle 7"/>
          <p:cNvSpPr/>
          <p:nvPr/>
        </p:nvSpPr>
        <p:spPr>
          <a:xfrm>
            <a:off x="4788024" y="2420888"/>
            <a:ext cx="3720720"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en-IN" sz="2800" i="0" u="none" strike="noStrike" kern="1200" cap="none" spc="0" normalizeH="0" baseline="0" noProof="0" dirty="0" smtClean="0">
                <a:ln w="11430"/>
                <a:solidFill>
                  <a:schemeClr val="tx2">
                    <a:lumMod val="50000"/>
                  </a:schemeClr>
                </a:solidFill>
                <a:effectLst>
                  <a:outerShdw blurRad="50800" dist="39000" dir="5460000" algn="tl">
                    <a:srgbClr val="000000">
                      <a:alpha val="38000"/>
                    </a:srgbClr>
                  </a:outerShdw>
                </a:effectLst>
                <a:uLnTx/>
                <a:uFillTx/>
                <a:latin typeface="+mj-lt"/>
                <a:ea typeface="+mn-ea"/>
                <a:cs typeface="+mn-cs"/>
              </a:rPr>
              <a:t>Criss cross pattern on icepacks</a:t>
            </a:r>
            <a:endParaRPr lang="en-IN" sz="2800" cap="none" spc="0" dirty="0">
              <a:ln w="11430"/>
              <a:solidFill>
                <a:schemeClr val="tx2">
                  <a:lumMod val="50000"/>
                </a:schemeClr>
              </a:solidFill>
              <a:effectLst>
                <a:outerShdw blurRad="50800" dist="39000" dir="5460000" algn="tl">
                  <a:srgbClr val="000000">
                    <a:alpha val="38000"/>
                  </a:srgbClr>
                </a:outerShdw>
              </a:effectLst>
              <a:latin typeface="+mj-lt"/>
            </a:endParaRPr>
          </a:p>
        </p:txBody>
      </p:sp>
      <p:pic>
        <p:nvPicPr>
          <p:cNvPr id="9" name="Picture Placeholder 4" descr="Name of ANM and dots on LPV Vial.jpg"/>
          <p:cNvPicPr>
            <a:picLocks noChangeAspect="1"/>
          </p:cNvPicPr>
          <p:nvPr/>
        </p:nvPicPr>
        <p:blipFill>
          <a:blip r:embed="rId4" cstate="print"/>
          <a:stretch>
            <a:fillRect/>
          </a:stretch>
        </p:blipFill>
        <p:spPr>
          <a:xfrm>
            <a:off x="5436096" y="3429000"/>
            <a:ext cx="2448272"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4139952" y="5157192"/>
            <a:ext cx="5004048" cy="264687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dirty="0" smtClean="0">
                <a:solidFill>
                  <a:schemeClr val="tx2">
                    <a:lumMod val="50000"/>
                  </a:schemeClr>
                </a:solidFill>
                <a:effectLst>
                  <a:outerShdw blurRad="38100" dist="38100" dir="2700000" algn="tl">
                    <a:srgbClr val="000000">
                      <a:alpha val="43137"/>
                    </a:srgbClr>
                  </a:outerShdw>
                </a:effectLst>
                <a:latin typeface="+mj-lt"/>
              </a:rPr>
              <a:t>Dots, Date &amp; Name of ANM mentioned for implementing open vial policy for LPV</a:t>
            </a:r>
          </a:p>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Title</a:t>
            </a:r>
            <a:endParaRPr lang="en-IN" dirty="0"/>
          </a:p>
        </p:txBody>
      </p:sp>
      <p:sp>
        <p:nvSpPr>
          <p:cNvPr id="3" name="Content Placeholder 2"/>
          <p:cNvSpPr>
            <a:spLocks noGrp="1"/>
          </p:cNvSpPr>
          <p:nvPr>
            <p:ph sz="quarter" idx="1"/>
          </p:nvPr>
        </p:nvSpPr>
        <p:spPr/>
        <p:txBody>
          <a:bodyPr/>
          <a:lstStyle/>
          <a:p>
            <a:pPr algn="ctr"/>
            <a:endParaRPr lang="en-IN" sz="2800" dirty="0" smtClean="0">
              <a:solidFill>
                <a:srgbClr val="002060"/>
              </a:solidFill>
            </a:endParaRPr>
          </a:p>
          <a:p>
            <a:pPr algn="ctr"/>
            <a:endParaRPr lang="en-IN" sz="2800" dirty="0" smtClean="0">
              <a:solidFill>
                <a:srgbClr val="002060"/>
              </a:solidFill>
            </a:endParaRPr>
          </a:p>
          <a:p>
            <a:pPr algn="ctr">
              <a:buNone/>
            </a:pPr>
            <a:r>
              <a:rPr lang="en-IN" sz="2800" dirty="0" smtClean="0">
                <a:solidFill>
                  <a:srgbClr val="002060"/>
                </a:solidFill>
              </a:rPr>
              <a:t>Assessment of cold chain maintenance Practices and knowledge of cold chain handler among district of Mewat, Haryana </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Practices requiring improvement</a:t>
            </a:r>
            <a:endParaRPr lang="en-US" dirty="0"/>
          </a:p>
        </p:txBody>
      </p:sp>
      <p:pic>
        <p:nvPicPr>
          <p:cNvPr id="7" name="Content Placeholder 6" descr="C:\Users\windows7\Desktop\immunizat\RAPID-Haryana\mewat 15-19.10. 2012\Mewat RAPID 2\Punhana\DSCN2491.JPG"/>
          <p:cNvPicPr>
            <a:picLocks noGrp="1"/>
          </p:cNvPicPr>
          <p:nvPr>
            <p:ph sz="quarter" idx="2"/>
          </p:nvPr>
        </p:nvPicPr>
        <p:blipFill>
          <a:blip r:embed="rId2" cstate="print"/>
          <a:stretch>
            <a:fillRect/>
          </a:stretch>
        </p:blipFill>
        <p:spPr bwMode="auto">
          <a:xfrm>
            <a:off x="611560" y="2492896"/>
            <a:ext cx="3649322" cy="3817937"/>
          </a:xfrm>
          <a:prstGeom prst="rect">
            <a:avLst/>
          </a:prstGeom>
          <a:noFill/>
          <a:ln w="9525">
            <a:noFill/>
            <a:miter lim="800000"/>
            <a:headEnd/>
            <a:tailEnd/>
          </a:ln>
        </p:spPr>
      </p:pic>
      <p:pic>
        <p:nvPicPr>
          <p:cNvPr id="11" name="Content Placeholder 7" descr="C:\Users\windows7\Desktop\immunizat\RAPID-Haryana\mewat 15-19.10. 2012\Mewat RAPID 2\Marora\DSCN2514.JPG"/>
          <p:cNvPicPr>
            <a:picLocks noGrp="1"/>
          </p:cNvPicPr>
          <p:nvPr>
            <p:ph sz="quarter" idx="4"/>
          </p:nvPr>
        </p:nvPicPr>
        <p:blipFill>
          <a:blip r:embed="rId3" cstate="print"/>
          <a:stretch>
            <a:fillRect/>
          </a:stretch>
        </p:blipFill>
        <p:spPr bwMode="auto">
          <a:xfrm>
            <a:off x="4860032" y="1484784"/>
            <a:ext cx="4038600" cy="3656346"/>
          </a:xfrm>
          <a:prstGeom prst="rect">
            <a:avLst/>
          </a:prstGeom>
          <a:noFill/>
          <a:ln w="9525">
            <a:noFill/>
            <a:miter lim="800000"/>
            <a:headEnd/>
            <a:tailEnd/>
          </a:ln>
        </p:spPr>
      </p:pic>
      <p:sp>
        <p:nvSpPr>
          <p:cNvPr id="14" name="Rectangle 13"/>
          <p:cNvSpPr/>
          <p:nvPr/>
        </p:nvSpPr>
        <p:spPr>
          <a:xfrm>
            <a:off x="-180528" y="1484784"/>
            <a:ext cx="5183165"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cap="none" spc="0" dirty="0" smtClean="0">
                <a:ln w="11430"/>
                <a:solidFill>
                  <a:srgbClr val="FF0000"/>
                </a:solidFill>
                <a:effectLst>
                  <a:outerShdw blurRad="50800" dist="39000" dir="5460000" algn="tl">
                    <a:srgbClr val="000000">
                      <a:alpha val="38000"/>
                    </a:srgbClr>
                  </a:outerShdw>
                </a:effectLst>
                <a:latin typeface="+mj-lt"/>
              </a:rPr>
              <a:t>Open Hepatitis vaccine in ILR without date</a:t>
            </a:r>
            <a:endParaRPr lang="en-IN" sz="2800" cap="none" spc="0" dirty="0">
              <a:ln w="11430"/>
              <a:solidFill>
                <a:srgbClr val="FF0000"/>
              </a:solidFill>
              <a:effectLst>
                <a:outerShdw blurRad="50800" dist="39000" dir="5460000" algn="tl">
                  <a:srgbClr val="000000">
                    <a:alpha val="38000"/>
                  </a:srgbClr>
                </a:outerShdw>
              </a:effectLst>
              <a:latin typeface="+mj-lt"/>
            </a:endParaRPr>
          </a:p>
        </p:txBody>
      </p:sp>
      <p:sp>
        <p:nvSpPr>
          <p:cNvPr id="16" name="Rectangle 15"/>
          <p:cNvSpPr/>
          <p:nvPr/>
        </p:nvSpPr>
        <p:spPr>
          <a:xfrm>
            <a:off x="4377938" y="5301208"/>
            <a:ext cx="4766062"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cap="none" spc="0" dirty="0" smtClean="0">
                <a:ln w="11430"/>
                <a:solidFill>
                  <a:srgbClr val="FF0000"/>
                </a:solidFill>
                <a:effectLst>
                  <a:outerShdw blurRad="50800" dist="39000" dir="5460000" algn="tl">
                    <a:srgbClr val="000000">
                      <a:alpha val="38000"/>
                    </a:srgbClr>
                  </a:outerShdw>
                </a:effectLst>
                <a:latin typeface="+mj-lt"/>
              </a:rPr>
              <a:t>Incorrect arrangement of icepacks in Deep Freezer</a:t>
            </a:r>
            <a:endParaRPr lang="en-IN" sz="2800" cap="none" spc="0" dirty="0">
              <a:ln w="11430"/>
              <a:solidFill>
                <a:srgbClr val="FF0000"/>
              </a:solidFill>
              <a:effectLst>
                <a:outerShdw blurRad="50800" dist="39000" dir="5460000" algn="tl">
                  <a:srgbClr val="000000">
                    <a:alpha val="38000"/>
                  </a:srgbClr>
                </a:outerShdw>
              </a:effectLst>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descr="Daily Monitoring of Log Books not being done at CHC Nuh.jpg"/>
          <p:cNvPicPr>
            <a:picLocks noGrp="1" noChangeAspect="1"/>
          </p:cNvPicPr>
          <p:nvPr>
            <p:ph sz="quarter" idx="2"/>
          </p:nvPr>
        </p:nvPicPr>
        <p:blipFill>
          <a:blip r:embed="rId2" cstate="print"/>
          <a:srcRect/>
          <a:stretch>
            <a:fillRect/>
          </a:stretch>
        </p:blipFill>
        <p:spPr>
          <a:xfrm>
            <a:off x="683568" y="1196752"/>
            <a:ext cx="7632848" cy="4176464"/>
          </a:xfrm>
          <a:prstGeom prst="rect">
            <a:avLst/>
          </a:prstGeom>
          <a:noFill/>
          <a:ln w="15875" cap="rnd" cmpd="sng" algn="ctr">
            <a:noFill/>
            <a:prstDash val="solid"/>
          </a:ln>
          <a:effectLst>
            <a:outerShdw blurRad="50800" dist="25400" dir="5400000" rotWithShape="0">
              <a:srgbClr val="000000">
                <a:alpha val="35000"/>
              </a:srgbClr>
            </a:outerShdw>
          </a:effectLst>
        </p:spPr>
      </p:pic>
      <p:sp>
        <p:nvSpPr>
          <p:cNvPr id="8" name="Rectangle 7"/>
          <p:cNvSpPr/>
          <p:nvPr/>
        </p:nvSpPr>
        <p:spPr>
          <a:xfrm>
            <a:off x="395536" y="5473005"/>
            <a:ext cx="8208912"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cap="none" spc="0" dirty="0" smtClean="0">
                <a:ln w="11430"/>
                <a:solidFill>
                  <a:srgbClr val="FF0000"/>
                </a:solidFill>
                <a:effectLst>
                  <a:outerShdw blurRad="50800" dist="39000" dir="5460000" algn="tl">
                    <a:srgbClr val="000000">
                      <a:alpha val="38000"/>
                    </a:srgbClr>
                  </a:outerShdw>
                </a:effectLst>
                <a:latin typeface="+mj-lt"/>
              </a:rPr>
              <a:t>Daily Monitoring of Temperature Log Books not being done, no record of defrosting, power cuts</a:t>
            </a:r>
            <a:endParaRPr lang="en-IN" sz="2800" cap="none" spc="0" dirty="0">
              <a:ln w="11430"/>
              <a:solidFill>
                <a:srgbClr val="FF0000"/>
              </a:solidFill>
              <a:effectLst>
                <a:outerShdw blurRad="50800" dist="39000" dir="5460000" algn="tl">
                  <a:srgbClr val="000000">
                    <a:alpha val="38000"/>
                  </a:srgbClr>
                </a:outerShdw>
              </a:effectLst>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39552" y="2564904"/>
            <a:ext cx="8229600" cy="914400"/>
          </a:xfrm>
        </p:spPr>
        <p:txBody>
          <a:bodyPr>
            <a:noAutofit/>
          </a:bodyPr>
          <a:lstStyle/>
          <a:p>
            <a:r>
              <a:rPr lang="en-IN" sz="6000" u="sng" dirty="0" smtClean="0">
                <a:solidFill>
                  <a:schemeClr val="tx1"/>
                </a:solidFill>
                <a:latin typeface="Algerian" pitchFamily="82" charset="0"/>
              </a:rPr>
              <a:t>ACTION</a:t>
            </a:r>
            <a:r>
              <a:rPr lang="en-IN" sz="6000" u="sng" dirty="0" smtClean="0">
                <a:solidFill>
                  <a:schemeClr val="tx1"/>
                </a:solidFill>
              </a:rPr>
              <a:t> </a:t>
            </a:r>
            <a:r>
              <a:rPr lang="en-IN" sz="6000" u="sng" dirty="0" smtClean="0">
                <a:solidFill>
                  <a:schemeClr val="tx1"/>
                </a:solidFill>
                <a:latin typeface="Algerian" pitchFamily="82" charset="0"/>
              </a:rPr>
              <a:t>POINTS</a:t>
            </a:r>
            <a:endParaRPr lang="en-IN" sz="6000" u="sng" dirty="0">
              <a:solidFill>
                <a:schemeClr val="tx1"/>
              </a:solidFill>
              <a:latin typeface="Algerian" pitchFamily="82"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0" y="-26771"/>
          <a:ext cx="9144000" cy="6903720"/>
        </p:xfrm>
        <a:graphic>
          <a:graphicData uri="http://schemas.openxmlformats.org/drawingml/2006/table">
            <a:tbl>
              <a:tblPr firstRow="1" bandRow="1">
                <a:tableStyleId>{5C22544A-7EE6-4342-B048-85BDC9FD1C3A}</a:tableStyleId>
              </a:tblPr>
              <a:tblGrid>
                <a:gridCol w="1007604"/>
                <a:gridCol w="3564396"/>
                <a:gridCol w="2520280"/>
                <a:gridCol w="2051720"/>
              </a:tblGrid>
              <a:tr h="719467">
                <a:tc>
                  <a:txBody>
                    <a:bodyPr/>
                    <a:lstStyle/>
                    <a:p>
                      <a:pPr>
                        <a:lnSpc>
                          <a:spcPct val="150000"/>
                        </a:lnSpc>
                        <a:spcAft>
                          <a:spcPts val="0"/>
                        </a:spcAft>
                        <a:tabLst>
                          <a:tab pos="1193800" algn="l"/>
                        </a:tabLst>
                      </a:pPr>
                      <a:r>
                        <a:rPr lang="en-IN" sz="1600" b="1" dirty="0" smtClean="0">
                          <a:solidFill>
                            <a:schemeClr val="bg1"/>
                          </a:solidFill>
                          <a:latin typeface="+mj-lt"/>
                          <a:ea typeface="Times New Roman"/>
                          <a:cs typeface="Times New Roman"/>
                        </a:rPr>
                        <a:t>S.No.</a:t>
                      </a:r>
                      <a:endParaRPr lang="en-IN" sz="1600" b="1" dirty="0">
                        <a:solidFill>
                          <a:schemeClr val="bg1"/>
                        </a:solidFill>
                        <a:latin typeface="+mj-lt"/>
                        <a:ea typeface="Calibri"/>
                        <a:cs typeface="Times New Roman"/>
                      </a:endParaRPr>
                    </a:p>
                  </a:txBody>
                  <a:tcPr marL="68580" marR="68580" marT="0" marB="0">
                    <a:solidFill>
                      <a:schemeClr val="tx1"/>
                    </a:solidFill>
                  </a:tcPr>
                </a:tc>
                <a:tc>
                  <a:txBody>
                    <a:bodyPr/>
                    <a:lstStyle/>
                    <a:p>
                      <a:pPr>
                        <a:lnSpc>
                          <a:spcPct val="150000"/>
                        </a:lnSpc>
                        <a:spcAft>
                          <a:spcPts val="0"/>
                        </a:spcAft>
                        <a:tabLst>
                          <a:tab pos="1193800" algn="l"/>
                        </a:tabLst>
                      </a:pPr>
                      <a:r>
                        <a:rPr lang="en-IN" sz="1600" b="1" dirty="0">
                          <a:solidFill>
                            <a:schemeClr val="bg1"/>
                          </a:solidFill>
                          <a:latin typeface="+mj-lt"/>
                          <a:ea typeface="Times New Roman"/>
                          <a:cs typeface="Times New Roman"/>
                        </a:rPr>
                        <a:t>ISSUES</a:t>
                      </a:r>
                      <a:endParaRPr lang="en-IN" sz="1600" b="1" dirty="0">
                        <a:solidFill>
                          <a:schemeClr val="bg1"/>
                        </a:solidFill>
                        <a:latin typeface="+mj-lt"/>
                        <a:ea typeface="Calibri"/>
                        <a:cs typeface="Times New Roman"/>
                      </a:endParaRPr>
                    </a:p>
                  </a:txBody>
                  <a:tcPr marL="68580" marR="68580" marT="0" marB="0">
                    <a:solidFill>
                      <a:srgbClr val="FF0000"/>
                    </a:solidFill>
                  </a:tcPr>
                </a:tc>
                <a:tc>
                  <a:txBody>
                    <a:bodyPr/>
                    <a:lstStyle/>
                    <a:p>
                      <a:pPr>
                        <a:lnSpc>
                          <a:spcPct val="150000"/>
                        </a:lnSpc>
                        <a:spcAft>
                          <a:spcPts val="0"/>
                        </a:spcAft>
                        <a:tabLst>
                          <a:tab pos="1193800" algn="l"/>
                        </a:tabLst>
                      </a:pPr>
                      <a:r>
                        <a:rPr lang="en-IN" sz="1600" b="1" dirty="0">
                          <a:solidFill>
                            <a:schemeClr val="bg1"/>
                          </a:solidFill>
                          <a:latin typeface="+mj-lt"/>
                          <a:ea typeface="Times New Roman"/>
                          <a:cs typeface="Times New Roman"/>
                        </a:rPr>
                        <a:t>RECOMMENDATIONS</a:t>
                      </a:r>
                      <a:endParaRPr lang="en-IN" sz="1600" b="1" dirty="0">
                        <a:solidFill>
                          <a:schemeClr val="bg1"/>
                        </a:solidFill>
                        <a:latin typeface="+mj-lt"/>
                        <a:ea typeface="Calibri"/>
                        <a:cs typeface="Times New Roman"/>
                      </a:endParaRPr>
                    </a:p>
                  </a:txBody>
                  <a:tcPr marL="68580" marR="68580" marT="0" marB="0">
                    <a:solidFill>
                      <a:srgbClr val="FFC000"/>
                    </a:solidFill>
                  </a:tcPr>
                </a:tc>
                <a:tc>
                  <a:txBody>
                    <a:bodyPr/>
                    <a:lstStyle/>
                    <a:p>
                      <a:pPr>
                        <a:lnSpc>
                          <a:spcPct val="150000"/>
                        </a:lnSpc>
                        <a:spcAft>
                          <a:spcPts val="0"/>
                        </a:spcAft>
                        <a:tabLst>
                          <a:tab pos="1193800" algn="l"/>
                        </a:tabLst>
                      </a:pPr>
                      <a:r>
                        <a:rPr lang="en-IN" sz="1600" b="1" dirty="0">
                          <a:solidFill>
                            <a:schemeClr val="bg1"/>
                          </a:solidFill>
                          <a:latin typeface="+mj-lt"/>
                          <a:ea typeface="Times New Roman"/>
                          <a:cs typeface="Times New Roman"/>
                        </a:rPr>
                        <a:t>KEY PERSON RESPONSIBLE</a:t>
                      </a:r>
                      <a:endParaRPr lang="en-IN" sz="1600" b="1" dirty="0">
                        <a:solidFill>
                          <a:schemeClr val="bg1"/>
                        </a:solidFill>
                        <a:latin typeface="+mj-lt"/>
                        <a:ea typeface="Calibri"/>
                        <a:cs typeface="Times New Roman"/>
                      </a:endParaRPr>
                    </a:p>
                  </a:txBody>
                  <a:tcPr marL="68580" marR="68580" marT="0" marB="0">
                    <a:solidFill>
                      <a:srgbClr val="00B050"/>
                    </a:solidFill>
                  </a:tcPr>
                </a:tc>
              </a:tr>
              <a:tr h="1987807">
                <a:tc>
                  <a:txBody>
                    <a:bodyPr/>
                    <a:lstStyle/>
                    <a:p>
                      <a:pPr>
                        <a:lnSpc>
                          <a:spcPct val="150000"/>
                        </a:lnSpc>
                        <a:spcAft>
                          <a:spcPts val="0"/>
                        </a:spcAft>
                        <a:tabLst>
                          <a:tab pos="1193800" algn="l"/>
                        </a:tabLst>
                      </a:pPr>
                      <a:r>
                        <a:rPr lang="en-IN" sz="1800" dirty="0" smtClean="0">
                          <a:latin typeface="+mn-lt"/>
                          <a:ea typeface="Calibri"/>
                          <a:cs typeface="Times New Roman"/>
                        </a:rPr>
                        <a:t>1</a:t>
                      </a:r>
                      <a:endParaRPr lang="en-IN" sz="1800" dirty="0">
                        <a:latin typeface="+mn-lt"/>
                        <a:ea typeface="Calibri"/>
                        <a:cs typeface="Times New Roman"/>
                      </a:endParaRPr>
                    </a:p>
                  </a:txBody>
                  <a:tcPr marL="68580" marR="68580" marT="0" marB="0"/>
                </a:tc>
                <a:tc>
                  <a:txBody>
                    <a:bodyPr/>
                    <a:lstStyle/>
                    <a:p>
                      <a:pPr algn="just">
                        <a:lnSpc>
                          <a:spcPct val="115000"/>
                        </a:lnSpc>
                        <a:spcAft>
                          <a:spcPts val="1000"/>
                        </a:spcAft>
                      </a:pPr>
                      <a:r>
                        <a:rPr lang="en-IN" sz="1800" dirty="0" smtClean="0">
                          <a:latin typeface="+mn-lt"/>
                          <a:ea typeface="Calibri"/>
                          <a:cs typeface="Times New Roman"/>
                        </a:rPr>
                        <a:t>Block meeting was conducted but not documented</a:t>
                      </a:r>
                      <a:endParaRPr lang="en-IN" sz="18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dirty="0" smtClean="0">
                          <a:latin typeface="+mn-lt"/>
                          <a:ea typeface="Calibri"/>
                          <a:cs typeface="Times New Roman"/>
                        </a:rPr>
                        <a:t>Ensure the conduction</a:t>
                      </a:r>
                      <a:r>
                        <a:rPr lang="en-IN" sz="1800" baseline="0" dirty="0" smtClean="0">
                          <a:latin typeface="+mn-lt"/>
                          <a:ea typeface="Calibri"/>
                          <a:cs typeface="Times New Roman"/>
                        </a:rPr>
                        <a:t> of block meeting by district officials.</a:t>
                      </a:r>
                      <a:endParaRPr lang="en-IN" sz="1800" dirty="0" smtClean="0">
                        <a:latin typeface="+mn-lt"/>
                        <a:ea typeface="Calibri"/>
                        <a:cs typeface="Times New Roman"/>
                      </a:endParaRPr>
                    </a:p>
                    <a:p>
                      <a:pPr>
                        <a:lnSpc>
                          <a:spcPct val="150000"/>
                        </a:lnSpc>
                        <a:spcAft>
                          <a:spcPts val="0"/>
                        </a:spcAft>
                        <a:tabLst>
                          <a:tab pos="1193800" algn="l"/>
                        </a:tabLst>
                      </a:pPr>
                      <a:r>
                        <a:rPr lang="en-IN" sz="1800" dirty="0" smtClean="0">
                          <a:latin typeface="+mn-lt"/>
                          <a:ea typeface="Calibri"/>
                          <a:cs typeface="Times New Roman"/>
                        </a:rPr>
                        <a:t>Block meeting should</a:t>
                      </a:r>
                      <a:r>
                        <a:rPr lang="en-IN" sz="1800" baseline="0" dirty="0" smtClean="0">
                          <a:latin typeface="+mn-lt"/>
                          <a:ea typeface="Calibri"/>
                          <a:cs typeface="Times New Roman"/>
                        </a:rPr>
                        <a:t> be documentated in register with date and minutes of meeting.</a:t>
                      </a:r>
                      <a:endParaRPr lang="en-IN" sz="18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dirty="0" smtClean="0">
                          <a:solidFill>
                            <a:srgbClr val="000000"/>
                          </a:solidFill>
                          <a:latin typeface="Times New Roman"/>
                          <a:ea typeface="Calibri"/>
                          <a:cs typeface="Times New Roman"/>
                        </a:rPr>
                        <a:t>DIO/CMO</a:t>
                      </a:r>
                    </a:p>
                    <a:p>
                      <a:pPr>
                        <a:lnSpc>
                          <a:spcPct val="150000"/>
                        </a:lnSpc>
                        <a:spcAft>
                          <a:spcPts val="0"/>
                        </a:spcAft>
                        <a:tabLst>
                          <a:tab pos="1193800" algn="l"/>
                        </a:tabLst>
                      </a:pPr>
                      <a:r>
                        <a:rPr lang="en-IN" sz="1800" dirty="0" smtClean="0">
                          <a:solidFill>
                            <a:srgbClr val="000000"/>
                          </a:solidFill>
                          <a:latin typeface="Times New Roman"/>
                          <a:ea typeface="Calibri"/>
                          <a:cs typeface="Times New Roman"/>
                        </a:rPr>
                        <a:t>MO/SMO</a:t>
                      </a:r>
                      <a:endParaRPr lang="en-IN" sz="1800" dirty="0">
                        <a:solidFill>
                          <a:srgbClr val="000000"/>
                        </a:solidFill>
                        <a:latin typeface="Times New Roman"/>
                        <a:ea typeface="Calibri"/>
                        <a:cs typeface="Times New Roman"/>
                      </a:endParaRPr>
                    </a:p>
                  </a:txBody>
                  <a:tcPr marL="68580" marR="68580" marT="0" marB="0"/>
                </a:tc>
              </a:tr>
              <a:tr h="1490856">
                <a:tc>
                  <a:txBody>
                    <a:bodyPr/>
                    <a:lstStyle/>
                    <a:p>
                      <a:pPr>
                        <a:lnSpc>
                          <a:spcPct val="150000"/>
                        </a:lnSpc>
                        <a:spcAft>
                          <a:spcPts val="0"/>
                        </a:spcAft>
                        <a:tabLst>
                          <a:tab pos="1193800" algn="l"/>
                        </a:tabLst>
                      </a:pPr>
                      <a:r>
                        <a:rPr lang="en-IN" sz="1800" dirty="0" smtClean="0">
                          <a:latin typeface="+mn-lt"/>
                          <a:ea typeface="Calibri"/>
                          <a:cs typeface="Times New Roman"/>
                        </a:rPr>
                        <a:t>2</a:t>
                      </a:r>
                      <a:endParaRPr lang="en-IN" sz="18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dirty="0" smtClean="0">
                          <a:latin typeface="+mn-lt"/>
                          <a:ea typeface="Calibri"/>
                          <a:cs typeface="Times New Roman"/>
                        </a:rPr>
                        <a:t>No documentation of</a:t>
                      </a:r>
                      <a:r>
                        <a:rPr lang="en-IN" sz="1800" baseline="0" dirty="0" smtClean="0">
                          <a:latin typeface="+mn-lt"/>
                          <a:ea typeface="Calibri"/>
                          <a:cs typeface="Times New Roman"/>
                        </a:rPr>
                        <a:t> supervisory visit</a:t>
                      </a:r>
                      <a:endParaRPr lang="en-IN" sz="18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dirty="0" smtClean="0">
                          <a:solidFill>
                            <a:srgbClr val="000000"/>
                          </a:solidFill>
                          <a:latin typeface="+mn-lt"/>
                          <a:ea typeface="Calibri"/>
                          <a:cs typeface="Times New Roman"/>
                        </a:rPr>
                        <a:t>There should be maintain</a:t>
                      </a:r>
                      <a:r>
                        <a:rPr lang="en-IN" sz="1800" baseline="0" dirty="0" smtClean="0">
                          <a:solidFill>
                            <a:srgbClr val="000000"/>
                          </a:solidFill>
                          <a:latin typeface="+mn-lt"/>
                          <a:ea typeface="Calibri"/>
                          <a:cs typeface="Times New Roman"/>
                        </a:rPr>
                        <a:t> supervisory visitor register with attached the compliance report.</a:t>
                      </a:r>
                    </a:p>
                  </a:txBody>
                  <a:tcPr marL="68580" marR="68580" marT="0" marB="0"/>
                </a:tc>
                <a:tc>
                  <a:txBody>
                    <a:bodyPr/>
                    <a:lstStyle/>
                    <a:p>
                      <a:pPr>
                        <a:lnSpc>
                          <a:spcPct val="150000"/>
                        </a:lnSpc>
                        <a:spcAft>
                          <a:spcPts val="0"/>
                        </a:spcAft>
                        <a:tabLst>
                          <a:tab pos="1193800" algn="l"/>
                        </a:tabLst>
                      </a:pPr>
                      <a:r>
                        <a:rPr lang="en-IN" sz="1800" dirty="0" smtClean="0">
                          <a:solidFill>
                            <a:srgbClr val="000000"/>
                          </a:solidFill>
                          <a:latin typeface="Times New Roman"/>
                          <a:ea typeface="Calibri"/>
                          <a:cs typeface="Times New Roman"/>
                        </a:rPr>
                        <a:t>MOIC</a:t>
                      </a:r>
                      <a:endParaRPr lang="en-IN" sz="1800" dirty="0">
                        <a:solidFill>
                          <a:srgbClr val="000000"/>
                        </a:solidFill>
                        <a:latin typeface="Times New Roman"/>
                        <a:ea typeface="Calibri"/>
                        <a:cs typeface="Times New Roman"/>
                      </a:endParaRPr>
                    </a:p>
                  </a:txBody>
                  <a:tcPr marL="68580" marR="68580" marT="0" marB="0"/>
                </a:tc>
              </a:tr>
              <a:tr h="993904">
                <a:tc>
                  <a:txBody>
                    <a:bodyPr/>
                    <a:lstStyle/>
                    <a:p>
                      <a:pPr>
                        <a:lnSpc>
                          <a:spcPct val="150000"/>
                        </a:lnSpc>
                        <a:spcAft>
                          <a:spcPts val="0"/>
                        </a:spcAft>
                        <a:tabLst>
                          <a:tab pos="1193800" algn="l"/>
                        </a:tabLst>
                      </a:pPr>
                      <a:r>
                        <a:rPr lang="en-IN" sz="1800" dirty="0" smtClean="0">
                          <a:latin typeface="+mn-lt"/>
                          <a:ea typeface="Calibri"/>
                          <a:cs typeface="Times New Roman"/>
                        </a:rPr>
                        <a:t>3</a:t>
                      </a:r>
                      <a:endParaRPr lang="en-IN" sz="18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kumimoji="0" lang="en-US" sz="1800" kern="1200" dirty="0" smtClean="0">
                          <a:solidFill>
                            <a:schemeClr val="dk1"/>
                          </a:solidFill>
                          <a:latin typeface="+mn-lt"/>
                          <a:ea typeface="+mn-ea"/>
                          <a:cs typeface="+mn-cs"/>
                        </a:rPr>
                        <a:t>ANM roster/ immunization calendar not displayed at the facility.</a:t>
                      </a:r>
                      <a:endParaRPr lang="en-IN" sz="18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kumimoji="0" lang="en-US" sz="1800" kern="1200" dirty="0" smtClean="0">
                          <a:solidFill>
                            <a:schemeClr val="dk1"/>
                          </a:solidFill>
                          <a:latin typeface="+mn-lt"/>
                          <a:ea typeface="+mn-ea"/>
                          <a:cs typeface="+mn-cs"/>
                        </a:rPr>
                        <a:t>MOIC Should</a:t>
                      </a:r>
                      <a:r>
                        <a:rPr kumimoji="0" lang="en-US" sz="1800" kern="1200" baseline="0" dirty="0" smtClean="0">
                          <a:solidFill>
                            <a:schemeClr val="dk1"/>
                          </a:solidFill>
                          <a:latin typeface="+mn-lt"/>
                          <a:ea typeface="+mn-ea"/>
                          <a:cs typeface="+mn-cs"/>
                        </a:rPr>
                        <a:t> inform about it and ensure the availability and display of ANM roster.</a:t>
                      </a:r>
                      <a:endParaRPr lang="en-IN" sz="1800" dirty="0">
                        <a:solidFill>
                          <a:srgbClr val="000000"/>
                        </a:solidFill>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dirty="0" smtClean="0">
                          <a:solidFill>
                            <a:srgbClr val="000000"/>
                          </a:solidFill>
                          <a:latin typeface="Times New Roman"/>
                          <a:ea typeface="Calibri"/>
                          <a:cs typeface="Times New Roman"/>
                        </a:rPr>
                        <a:t>MOIC</a:t>
                      </a:r>
                      <a:endParaRPr lang="en-IN" sz="1800" dirty="0">
                        <a:solidFill>
                          <a:srgbClr val="000000"/>
                        </a:solidFill>
                        <a:latin typeface="Times New Roman"/>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0" y="-26771"/>
          <a:ext cx="9144000" cy="7291327"/>
        </p:xfrm>
        <a:graphic>
          <a:graphicData uri="http://schemas.openxmlformats.org/drawingml/2006/table">
            <a:tbl>
              <a:tblPr firstRow="1" bandRow="1">
                <a:tableStyleId>{5C22544A-7EE6-4342-B048-85BDC9FD1C3A}</a:tableStyleId>
              </a:tblPr>
              <a:tblGrid>
                <a:gridCol w="1007604"/>
                <a:gridCol w="3564396"/>
                <a:gridCol w="2520280"/>
                <a:gridCol w="2051720"/>
              </a:tblGrid>
              <a:tr h="719467">
                <a:tc>
                  <a:txBody>
                    <a:bodyPr/>
                    <a:lstStyle/>
                    <a:p>
                      <a:pPr>
                        <a:lnSpc>
                          <a:spcPct val="150000"/>
                        </a:lnSpc>
                        <a:spcAft>
                          <a:spcPts val="0"/>
                        </a:spcAft>
                        <a:tabLst>
                          <a:tab pos="1193800" algn="l"/>
                        </a:tabLst>
                      </a:pPr>
                      <a:r>
                        <a:rPr lang="en-IN" sz="1600" b="1" dirty="0" smtClean="0">
                          <a:solidFill>
                            <a:schemeClr val="bg1"/>
                          </a:solidFill>
                          <a:latin typeface="+mj-lt"/>
                          <a:ea typeface="Times New Roman"/>
                          <a:cs typeface="Times New Roman"/>
                        </a:rPr>
                        <a:t>S.No.</a:t>
                      </a:r>
                      <a:endParaRPr lang="en-IN" sz="1600" b="1" dirty="0">
                        <a:solidFill>
                          <a:schemeClr val="bg1"/>
                        </a:solidFill>
                        <a:latin typeface="+mj-lt"/>
                        <a:ea typeface="Calibri"/>
                        <a:cs typeface="Times New Roman"/>
                      </a:endParaRPr>
                    </a:p>
                  </a:txBody>
                  <a:tcPr marL="68580" marR="68580" marT="0" marB="0">
                    <a:solidFill>
                      <a:schemeClr val="tx1"/>
                    </a:solidFill>
                  </a:tcPr>
                </a:tc>
                <a:tc>
                  <a:txBody>
                    <a:bodyPr/>
                    <a:lstStyle/>
                    <a:p>
                      <a:pPr>
                        <a:lnSpc>
                          <a:spcPct val="150000"/>
                        </a:lnSpc>
                        <a:spcAft>
                          <a:spcPts val="0"/>
                        </a:spcAft>
                        <a:tabLst>
                          <a:tab pos="1193800" algn="l"/>
                        </a:tabLst>
                      </a:pPr>
                      <a:r>
                        <a:rPr lang="en-IN" sz="1600" b="1" dirty="0">
                          <a:solidFill>
                            <a:schemeClr val="bg1"/>
                          </a:solidFill>
                          <a:latin typeface="+mj-lt"/>
                          <a:ea typeface="Times New Roman"/>
                          <a:cs typeface="Times New Roman"/>
                        </a:rPr>
                        <a:t>ISSUES</a:t>
                      </a:r>
                      <a:endParaRPr lang="en-IN" sz="1600" b="1" dirty="0">
                        <a:solidFill>
                          <a:schemeClr val="bg1"/>
                        </a:solidFill>
                        <a:latin typeface="+mj-lt"/>
                        <a:ea typeface="Calibri"/>
                        <a:cs typeface="Times New Roman"/>
                      </a:endParaRPr>
                    </a:p>
                  </a:txBody>
                  <a:tcPr marL="68580" marR="68580" marT="0" marB="0">
                    <a:solidFill>
                      <a:srgbClr val="FF0000"/>
                    </a:solidFill>
                  </a:tcPr>
                </a:tc>
                <a:tc>
                  <a:txBody>
                    <a:bodyPr/>
                    <a:lstStyle/>
                    <a:p>
                      <a:pPr>
                        <a:lnSpc>
                          <a:spcPct val="150000"/>
                        </a:lnSpc>
                        <a:spcAft>
                          <a:spcPts val="0"/>
                        </a:spcAft>
                        <a:tabLst>
                          <a:tab pos="1193800" algn="l"/>
                        </a:tabLst>
                      </a:pPr>
                      <a:r>
                        <a:rPr lang="en-IN" sz="1600" b="1" dirty="0">
                          <a:solidFill>
                            <a:schemeClr val="bg1"/>
                          </a:solidFill>
                          <a:latin typeface="+mj-lt"/>
                          <a:ea typeface="Times New Roman"/>
                          <a:cs typeface="Times New Roman"/>
                        </a:rPr>
                        <a:t>RECOMMENDATIONS</a:t>
                      </a:r>
                      <a:endParaRPr lang="en-IN" sz="1600" b="1" dirty="0">
                        <a:solidFill>
                          <a:schemeClr val="bg1"/>
                        </a:solidFill>
                        <a:latin typeface="+mj-lt"/>
                        <a:ea typeface="Calibri"/>
                        <a:cs typeface="Times New Roman"/>
                      </a:endParaRPr>
                    </a:p>
                  </a:txBody>
                  <a:tcPr marL="68580" marR="68580" marT="0" marB="0">
                    <a:solidFill>
                      <a:srgbClr val="FFC000"/>
                    </a:solidFill>
                  </a:tcPr>
                </a:tc>
                <a:tc>
                  <a:txBody>
                    <a:bodyPr/>
                    <a:lstStyle/>
                    <a:p>
                      <a:pPr>
                        <a:lnSpc>
                          <a:spcPct val="150000"/>
                        </a:lnSpc>
                        <a:spcAft>
                          <a:spcPts val="0"/>
                        </a:spcAft>
                        <a:tabLst>
                          <a:tab pos="1193800" algn="l"/>
                        </a:tabLst>
                      </a:pPr>
                      <a:r>
                        <a:rPr lang="en-IN" sz="1600" b="1" dirty="0">
                          <a:solidFill>
                            <a:schemeClr val="bg1"/>
                          </a:solidFill>
                          <a:latin typeface="+mj-lt"/>
                          <a:ea typeface="Times New Roman"/>
                          <a:cs typeface="Times New Roman"/>
                        </a:rPr>
                        <a:t>KEY PERSON RESPONSIBLE</a:t>
                      </a:r>
                      <a:endParaRPr lang="en-IN" sz="1600" b="1" dirty="0">
                        <a:solidFill>
                          <a:schemeClr val="bg1"/>
                        </a:solidFill>
                        <a:latin typeface="+mj-lt"/>
                        <a:ea typeface="Calibri"/>
                        <a:cs typeface="Times New Roman"/>
                      </a:endParaRPr>
                    </a:p>
                  </a:txBody>
                  <a:tcPr marL="68580" marR="68580" marT="0" marB="0">
                    <a:solidFill>
                      <a:srgbClr val="00B050"/>
                    </a:solidFill>
                  </a:tcPr>
                </a:tc>
              </a:tr>
              <a:tr h="1987807">
                <a:tc>
                  <a:txBody>
                    <a:bodyPr/>
                    <a:lstStyle/>
                    <a:p>
                      <a:pPr>
                        <a:lnSpc>
                          <a:spcPct val="150000"/>
                        </a:lnSpc>
                        <a:spcAft>
                          <a:spcPts val="0"/>
                        </a:spcAft>
                        <a:tabLst>
                          <a:tab pos="1193800" algn="l"/>
                        </a:tabLst>
                      </a:pPr>
                      <a:r>
                        <a:rPr lang="en-IN" sz="1800" dirty="0" smtClean="0">
                          <a:latin typeface="+mn-lt"/>
                          <a:ea typeface="Calibri"/>
                          <a:cs typeface="Times New Roman"/>
                        </a:rPr>
                        <a:t>4</a:t>
                      </a:r>
                      <a:endParaRPr lang="en-IN" sz="1800" dirty="0">
                        <a:latin typeface="+mn-lt"/>
                        <a:ea typeface="Calibri"/>
                        <a:cs typeface="Times New Roman"/>
                      </a:endParaRPr>
                    </a:p>
                  </a:txBody>
                  <a:tcPr marL="68580" marR="68580" marT="0" marB="0"/>
                </a:tc>
                <a:tc>
                  <a:txBody>
                    <a:bodyPr/>
                    <a:lstStyle/>
                    <a:p>
                      <a:pPr>
                        <a:lnSpc>
                          <a:spcPct val="115000"/>
                        </a:lnSpc>
                        <a:spcAft>
                          <a:spcPts val="1000"/>
                        </a:spcAft>
                      </a:pPr>
                      <a:r>
                        <a:rPr lang="en-IN" sz="1800" dirty="0" smtClean="0">
                          <a:latin typeface="+mn-lt"/>
                          <a:ea typeface="Calibri"/>
                          <a:cs typeface="Times New Roman"/>
                        </a:rPr>
                        <a:t>Coverage monitoring Chat not</a:t>
                      </a:r>
                      <a:r>
                        <a:rPr lang="en-IN" sz="1800" baseline="0" dirty="0" smtClean="0">
                          <a:latin typeface="+mn-lt"/>
                          <a:ea typeface="Calibri"/>
                          <a:cs typeface="Times New Roman"/>
                        </a:rPr>
                        <a:t> displayed at the facility</a:t>
                      </a:r>
                      <a:endParaRPr lang="en-IN" sz="18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dirty="0" smtClean="0">
                          <a:solidFill>
                            <a:srgbClr val="000000"/>
                          </a:solidFill>
                          <a:latin typeface="+mn-lt"/>
                          <a:ea typeface="Calibri"/>
                          <a:cs typeface="Times New Roman"/>
                        </a:rPr>
                        <a:t>Ensure the availability and</a:t>
                      </a:r>
                      <a:r>
                        <a:rPr lang="en-IN" sz="1800" baseline="0" dirty="0" smtClean="0">
                          <a:solidFill>
                            <a:srgbClr val="000000"/>
                          </a:solidFill>
                          <a:latin typeface="+mn-lt"/>
                          <a:ea typeface="Calibri"/>
                          <a:cs typeface="Times New Roman"/>
                        </a:rPr>
                        <a:t> display of coverage monitoring chart at the  facility.</a:t>
                      </a:r>
                      <a:endParaRPr lang="en-IN" sz="1800" dirty="0">
                        <a:solidFill>
                          <a:srgbClr val="000000"/>
                        </a:solidFill>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dirty="0" smtClean="0">
                          <a:solidFill>
                            <a:srgbClr val="000000"/>
                          </a:solidFill>
                          <a:latin typeface="Times New Roman"/>
                          <a:ea typeface="Calibri"/>
                          <a:cs typeface="Times New Roman"/>
                        </a:rPr>
                        <a:t>MOIC</a:t>
                      </a:r>
                      <a:endParaRPr lang="en-IN" sz="1800" dirty="0">
                        <a:solidFill>
                          <a:srgbClr val="000000"/>
                        </a:solidFill>
                        <a:latin typeface="Times New Roman"/>
                        <a:ea typeface="Calibri"/>
                        <a:cs typeface="Times New Roman"/>
                      </a:endParaRPr>
                    </a:p>
                  </a:txBody>
                  <a:tcPr marL="68580" marR="68580" marT="0" marB="0"/>
                </a:tc>
              </a:tr>
              <a:tr h="993904">
                <a:tc>
                  <a:txBody>
                    <a:bodyPr/>
                    <a:lstStyle/>
                    <a:p>
                      <a:pPr>
                        <a:lnSpc>
                          <a:spcPct val="150000"/>
                        </a:lnSpc>
                        <a:spcAft>
                          <a:spcPts val="0"/>
                        </a:spcAft>
                        <a:tabLst>
                          <a:tab pos="1193800" algn="l"/>
                        </a:tabLst>
                      </a:pPr>
                      <a:r>
                        <a:rPr lang="en-IN" sz="1800" dirty="0" smtClean="0">
                          <a:latin typeface="+mn-lt"/>
                          <a:ea typeface="Calibri"/>
                          <a:cs typeface="Times New Roman"/>
                        </a:rPr>
                        <a:t>5</a:t>
                      </a:r>
                      <a:endParaRPr lang="en-IN" sz="1800" dirty="0">
                        <a:latin typeface="+mn-lt"/>
                        <a:ea typeface="Calibri"/>
                        <a:cs typeface="Times New Roman"/>
                      </a:endParaRPr>
                    </a:p>
                  </a:txBody>
                  <a:tcPr marL="68580" marR="68580" marT="0" marB="0"/>
                </a:tc>
                <a:tc>
                  <a:txBody>
                    <a:bodyPr/>
                    <a:lstStyle/>
                    <a:p>
                      <a:pPr algn="just">
                        <a:lnSpc>
                          <a:spcPct val="115000"/>
                        </a:lnSpc>
                        <a:spcAft>
                          <a:spcPts val="1000"/>
                        </a:spcAft>
                      </a:pPr>
                      <a:r>
                        <a:rPr lang="en-IN" sz="2000" dirty="0">
                          <a:solidFill>
                            <a:srgbClr val="000000"/>
                          </a:solidFill>
                          <a:latin typeface="+mn-lt"/>
                          <a:ea typeface="Calibri"/>
                          <a:cs typeface="Times New Roman"/>
                        </a:rPr>
                        <a:t>Open vial of hepatitis B vaccine in ILR was found expired. (After opening of Vial exceed the 28 days of usable limits)</a:t>
                      </a:r>
                      <a:endParaRPr lang="en-IN" sz="20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2000" dirty="0" smtClean="0">
                          <a:latin typeface="+mn-lt"/>
                          <a:ea typeface="Calibri"/>
                          <a:cs typeface="Times New Roman"/>
                        </a:rPr>
                        <a:t>Strict</a:t>
                      </a:r>
                      <a:r>
                        <a:rPr lang="en-IN" sz="2000" baseline="0" dirty="0" smtClean="0">
                          <a:latin typeface="+mn-lt"/>
                          <a:ea typeface="Calibri"/>
                          <a:cs typeface="Times New Roman"/>
                        </a:rPr>
                        <a:t> &amp; regular supervision by MOIC.</a:t>
                      </a:r>
                      <a:endParaRPr lang="en-IN" sz="2000" dirty="0" smtClean="0">
                        <a:latin typeface="+mn-lt"/>
                        <a:ea typeface="Calibri"/>
                        <a:cs typeface="Times New Roman"/>
                      </a:endParaRPr>
                    </a:p>
                    <a:p>
                      <a:pPr>
                        <a:lnSpc>
                          <a:spcPct val="150000"/>
                        </a:lnSpc>
                        <a:spcAft>
                          <a:spcPts val="0"/>
                        </a:spcAft>
                        <a:tabLst>
                          <a:tab pos="1193800" algn="l"/>
                        </a:tabLst>
                      </a:pPr>
                      <a:r>
                        <a:rPr lang="en-IN" sz="2000" dirty="0" smtClean="0">
                          <a:latin typeface="+mn-lt"/>
                          <a:ea typeface="Calibri"/>
                          <a:cs typeface="Times New Roman"/>
                        </a:rPr>
                        <a:t>Regular follow up visit by district</a:t>
                      </a:r>
                      <a:r>
                        <a:rPr lang="en-IN" sz="2000" baseline="0" dirty="0" smtClean="0">
                          <a:latin typeface="+mn-lt"/>
                          <a:ea typeface="Calibri"/>
                          <a:cs typeface="Times New Roman"/>
                        </a:rPr>
                        <a:t> officials need to be done.</a:t>
                      </a:r>
                      <a:endParaRPr lang="en-IN" sz="20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2000" dirty="0" smtClean="0">
                          <a:solidFill>
                            <a:srgbClr val="000000"/>
                          </a:solidFill>
                          <a:latin typeface="Times New Roman"/>
                          <a:ea typeface="Calibri"/>
                          <a:cs typeface="Times New Roman"/>
                        </a:rPr>
                        <a:t>CMO/DIO/MOIC</a:t>
                      </a:r>
                      <a:endParaRPr lang="en-IN" sz="2000" dirty="0">
                        <a:solidFill>
                          <a:srgbClr val="000000"/>
                        </a:solidFill>
                        <a:latin typeface="Times New Roman"/>
                        <a:ea typeface="Calibri"/>
                        <a:cs typeface="Times New Roman"/>
                      </a:endParaRPr>
                    </a:p>
                  </a:txBody>
                  <a:tcPr marL="68580" marR="68580" marT="0" marB="0"/>
                </a:tc>
              </a:tr>
              <a:tr h="993904">
                <a:tc>
                  <a:txBody>
                    <a:bodyPr/>
                    <a:lstStyle/>
                    <a:p>
                      <a:pPr>
                        <a:lnSpc>
                          <a:spcPct val="150000"/>
                        </a:lnSpc>
                        <a:spcAft>
                          <a:spcPts val="0"/>
                        </a:spcAft>
                        <a:tabLst>
                          <a:tab pos="1193800" algn="l"/>
                        </a:tabLst>
                      </a:pPr>
                      <a:r>
                        <a:rPr lang="en-IN" sz="1800" b="1" dirty="0">
                          <a:solidFill>
                            <a:srgbClr val="000000"/>
                          </a:solidFill>
                          <a:latin typeface="+mn-lt"/>
                          <a:ea typeface="Calibri"/>
                          <a:cs typeface="Times New Roman"/>
                        </a:rPr>
                        <a:t>6</a:t>
                      </a:r>
                      <a:endParaRPr lang="en-IN" sz="18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2000" dirty="0">
                          <a:solidFill>
                            <a:srgbClr val="000000"/>
                          </a:solidFill>
                          <a:latin typeface="+mn-lt"/>
                          <a:ea typeface="Calibri"/>
                          <a:cs typeface="Times New Roman"/>
                        </a:rPr>
                        <a:t>Stock register for vaccines was not being properly maintained and up to date.</a:t>
                      </a:r>
                      <a:endParaRPr lang="en-IN" sz="20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2000" dirty="0" smtClean="0">
                          <a:solidFill>
                            <a:srgbClr val="000000"/>
                          </a:solidFill>
                          <a:latin typeface="+mn-lt"/>
                          <a:ea typeface="Calibri"/>
                          <a:cs typeface="Times New Roman"/>
                        </a:rPr>
                        <a:t>Block and district officials should</a:t>
                      </a:r>
                      <a:r>
                        <a:rPr lang="en-IN" sz="2000" baseline="0" dirty="0" smtClean="0">
                          <a:solidFill>
                            <a:srgbClr val="000000"/>
                          </a:solidFill>
                          <a:latin typeface="+mn-lt"/>
                          <a:ea typeface="Calibri"/>
                          <a:cs typeface="Times New Roman"/>
                        </a:rPr>
                        <a:t> check the updation &amp; maintenance of stock register.</a:t>
                      </a:r>
                      <a:endParaRPr lang="en-IN" sz="2000" dirty="0">
                        <a:solidFill>
                          <a:srgbClr val="000000"/>
                        </a:solidFill>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2000" dirty="0" smtClean="0">
                          <a:solidFill>
                            <a:srgbClr val="000000"/>
                          </a:solidFill>
                          <a:latin typeface="Times New Roman"/>
                          <a:ea typeface="Calibri"/>
                          <a:cs typeface="Times New Roman"/>
                        </a:rPr>
                        <a:t>DIO/SMO/MOIC</a:t>
                      </a:r>
                      <a:endParaRPr lang="en-IN" sz="2000" dirty="0">
                        <a:solidFill>
                          <a:srgbClr val="000000"/>
                        </a:solidFill>
                        <a:latin typeface="Times New Roman"/>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0" y="-26771"/>
          <a:ext cx="9144000" cy="7284706"/>
        </p:xfrm>
        <a:graphic>
          <a:graphicData uri="http://schemas.openxmlformats.org/drawingml/2006/table">
            <a:tbl>
              <a:tblPr firstRow="1" bandRow="1">
                <a:tableStyleId>{5C22544A-7EE6-4342-B048-85BDC9FD1C3A}</a:tableStyleId>
              </a:tblPr>
              <a:tblGrid>
                <a:gridCol w="1007604"/>
                <a:gridCol w="3564396"/>
                <a:gridCol w="2520280"/>
                <a:gridCol w="2051720"/>
              </a:tblGrid>
              <a:tr h="719467">
                <a:tc>
                  <a:txBody>
                    <a:bodyPr/>
                    <a:lstStyle/>
                    <a:p>
                      <a:pPr>
                        <a:lnSpc>
                          <a:spcPct val="150000"/>
                        </a:lnSpc>
                        <a:spcAft>
                          <a:spcPts val="0"/>
                        </a:spcAft>
                        <a:tabLst>
                          <a:tab pos="1193800" algn="l"/>
                        </a:tabLst>
                      </a:pPr>
                      <a:r>
                        <a:rPr lang="en-IN" sz="1600" b="1" dirty="0" smtClean="0">
                          <a:solidFill>
                            <a:schemeClr val="bg1"/>
                          </a:solidFill>
                          <a:latin typeface="+mj-lt"/>
                          <a:ea typeface="Times New Roman"/>
                          <a:cs typeface="Times New Roman"/>
                        </a:rPr>
                        <a:t>S.No.</a:t>
                      </a:r>
                      <a:endParaRPr lang="en-IN" sz="1600" b="1" dirty="0">
                        <a:solidFill>
                          <a:schemeClr val="bg1"/>
                        </a:solidFill>
                        <a:latin typeface="+mj-lt"/>
                        <a:ea typeface="Calibri"/>
                        <a:cs typeface="Times New Roman"/>
                      </a:endParaRPr>
                    </a:p>
                  </a:txBody>
                  <a:tcPr marL="68580" marR="68580" marT="0" marB="0">
                    <a:solidFill>
                      <a:schemeClr val="tx1"/>
                    </a:solidFill>
                  </a:tcPr>
                </a:tc>
                <a:tc>
                  <a:txBody>
                    <a:bodyPr/>
                    <a:lstStyle/>
                    <a:p>
                      <a:pPr>
                        <a:lnSpc>
                          <a:spcPct val="150000"/>
                        </a:lnSpc>
                        <a:spcAft>
                          <a:spcPts val="0"/>
                        </a:spcAft>
                        <a:tabLst>
                          <a:tab pos="1193800" algn="l"/>
                        </a:tabLst>
                      </a:pPr>
                      <a:r>
                        <a:rPr lang="en-IN" sz="1600" b="1" dirty="0">
                          <a:solidFill>
                            <a:schemeClr val="bg1"/>
                          </a:solidFill>
                          <a:latin typeface="+mj-lt"/>
                          <a:ea typeface="Times New Roman"/>
                          <a:cs typeface="Times New Roman"/>
                        </a:rPr>
                        <a:t>ISSUES</a:t>
                      </a:r>
                      <a:endParaRPr lang="en-IN" sz="1600" b="1" dirty="0">
                        <a:solidFill>
                          <a:schemeClr val="bg1"/>
                        </a:solidFill>
                        <a:latin typeface="+mj-lt"/>
                        <a:ea typeface="Calibri"/>
                        <a:cs typeface="Times New Roman"/>
                      </a:endParaRPr>
                    </a:p>
                  </a:txBody>
                  <a:tcPr marL="68580" marR="68580" marT="0" marB="0">
                    <a:solidFill>
                      <a:srgbClr val="FF0000"/>
                    </a:solidFill>
                  </a:tcPr>
                </a:tc>
                <a:tc>
                  <a:txBody>
                    <a:bodyPr/>
                    <a:lstStyle/>
                    <a:p>
                      <a:pPr>
                        <a:lnSpc>
                          <a:spcPct val="150000"/>
                        </a:lnSpc>
                        <a:spcAft>
                          <a:spcPts val="0"/>
                        </a:spcAft>
                        <a:tabLst>
                          <a:tab pos="1193800" algn="l"/>
                        </a:tabLst>
                      </a:pPr>
                      <a:r>
                        <a:rPr lang="en-IN" sz="1600" b="1" dirty="0">
                          <a:solidFill>
                            <a:schemeClr val="bg1"/>
                          </a:solidFill>
                          <a:latin typeface="+mj-lt"/>
                          <a:ea typeface="Times New Roman"/>
                          <a:cs typeface="Times New Roman"/>
                        </a:rPr>
                        <a:t>RECOMMENDATIONS</a:t>
                      </a:r>
                      <a:endParaRPr lang="en-IN" sz="1600" b="1" dirty="0">
                        <a:solidFill>
                          <a:schemeClr val="bg1"/>
                        </a:solidFill>
                        <a:latin typeface="+mj-lt"/>
                        <a:ea typeface="Calibri"/>
                        <a:cs typeface="Times New Roman"/>
                      </a:endParaRPr>
                    </a:p>
                  </a:txBody>
                  <a:tcPr marL="68580" marR="68580" marT="0" marB="0">
                    <a:solidFill>
                      <a:srgbClr val="FFC000"/>
                    </a:solidFill>
                  </a:tcPr>
                </a:tc>
                <a:tc>
                  <a:txBody>
                    <a:bodyPr/>
                    <a:lstStyle/>
                    <a:p>
                      <a:pPr>
                        <a:lnSpc>
                          <a:spcPct val="150000"/>
                        </a:lnSpc>
                        <a:spcAft>
                          <a:spcPts val="0"/>
                        </a:spcAft>
                        <a:tabLst>
                          <a:tab pos="1193800" algn="l"/>
                        </a:tabLst>
                      </a:pPr>
                      <a:r>
                        <a:rPr lang="en-IN" sz="1600" b="1" dirty="0">
                          <a:solidFill>
                            <a:schemeClr val="bg1"/>
                          </a:solidFill>
                          <a:latin typeface="+mj-lt"/>
                          <a:ea typeface="Times New Roman"/>
                          <a:cs typeface="Times New Roman"/>
                        </a:rPr>
                        <a:t>KEY PERSON RESPONSIBLE</a:t>
                      </a:r>
                      <a:endParaRPr lang="en-IN" sz="1600" b="1" dirty="0">
                        <a:solidFill>
                          <a:schemeClr val="bg1"/>
                        </a:solidFill>
                        <a:latin typeface="+mj-lt"/>
                        <a:ea typeface="Calibri"/>
                        <a:cs typeface="Times New Roman"/>
                      </a:endParaRPr>
                    </a:p>
                  </a:txBody>
                  <a:tcPr marL="68580" marR="68580" marT="0" marB="0">
                    <a:solidFill>
                      <a:srgbClr val="00B050"/>
                    </a:solidFill>
                  </a:tcPr>
                </a:tc>
              </a:tr>
              <a:tr h="993904">
                <a:tc>
                  <a:txBody>
                    <a:bodyPr/>
                    <a:lstStyle/>
                    <a:p>
                      <a:pPr>
                        <a:lnSpc>
                          <a:spcPct val="150000"/>
                        </a:lnSpc>
                        <a:spcAft>
                          <a:spcPts val="0"/>
                        </a:spcAft>
                        <a:tabLst>
                          <a:tab pos="1193800" algn="l"/>
                        </a:tabLst>
                      </a:pPr>
                      <a:r>
                        <a:rPr lang="en-IN" sz="1800" dirty="0" smtClean="0">
                          <a:latin typeface="+mn-lt"/>
                          <a:ea typeface="Calibri"/>
                          <a:cs typeface="Times New Roman"/>
                        </a:rPr>
                        <a:t>7</a:t>
                      </a:r>
                      <a:endParaRPr lang="en-IN" sz="18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2000" dirty="0">
                          <a:solidFill>
                            <a:srgbClr val="000000"/>
                          </a:solidFill>
                          <a:latin typeface="+mn-lt"/>
                          <a:ea typeface="Calibri"/>
                          <a:cs typeface="Times New Roman"/>
                        </a:rPr>
                        <a:t>Broken vials of hepatitis and measles were found in ILR</a:t>
                      </a:r>
                      <a:endParaRPr lang="en-IN" sz="20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2000" dirty="0" smtClean="0">
                          <a:solidFill>
                            <a:srgbClr val="000000"/>
                          </a:solidFill>
                          <a:latin typeface="+mn-lt"/>
                          <a:ea typeface="Calibri"/>
                          <a:cs typeface="Times New Roman"/>
                        </a:rPr>
                        <a:t>Cold</a:t>
                      </a:r>
                      <a:r>
                        <a:rPr lang="en-IN" sz="2000" baseline="0" dirty="0" smtClean="0">
                          <a:solidFill>
                            <a:srgbClr val="000000"/>
                          </a:solidFill>
                          <a:latin typeface="+mn-lt"/>
                          <a:ea typeface="Calibri"/>
                          <a:cs typeface="Times New Roman"/>
                        </a:rPr>
                        <a:t> chain handler ensure the care about the handling of vaccines and store properly.</a:t>
                      </a:r>
                      <a:endParaRPr lang="en-IN" sz="2000" dirty="0">
                        <a:solidFill>
                          <a:srgbClr val="000000"/>
                        </a:solidFill>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2000" dirty="0" smtClean="0">
                          <a:solidFill>
                            <a:srgbClr val="000000"/>
                          </a:solidFill>
                          <a:latin typeface="Times New Roman"/>
                          <a:ea typeface="Calibri"/>
                          <a:cs typeface="Times New Roman"/>
                        </a:rPr>
                        <a:t>Cold chain handler/MOIC</a:t>
                      </a:r>
                      <a:endParaRPr lang="en-IN" sz="2000" dirty="0">
                        <a:solidFill>
                          <a:srgbClr val="000000"/>
                        </a:solidFill>
                        <a:latin typeface="Times New Roman"/>
                        <a:ea typeface="Calibri"/>
                        <a:cs typeface="Times New Roman"/>
                      </a:endParaRPr>
                    </a:p>
                  </a:txBody>
                  <a:tcPr marL="68580" marR="68580" marT="0" marB="0"/>
                </a:tc>
              </a:tr>
              <a:tr h="1523986">
                <a:tc>
                  <a:txBody>
                    <a:bodyPr/>
                    <a:lstStyle/>
                    <a:p>
                      <a:pPr>
                        <a:lnSpc>
                          <a:spcPct val="150000"/>
                        </a:lnSpc>
                        <a:spcAft>
                          <a:spcPts val="0"/>
                        </a:spcAft>
                        <a:tabLst>
                          <a:tab pos="1193800" algn="l"/>
                        </a:tabLst>
                      </a:pPr>
                      <a:r>
                        <a:rPr lang="en-IN" sz="1800" b="1" dirty="0">
                          <a:solidFill>
                            <a:srgbClr val="000000"/>
                          </a:solidFill>
                          <a:latin typeface="+mn-lt"/>
                          <a:ea typeface="Calibri"/>
                          <a:cs typeface="Times New Roman"/>
                        </a:rPr>
                        <a:t>8</a:t>
                      </a:r>
                      <a:endParaRPr lang="en-IN" sz="1800" dirty="0">
                        <a:latin typeface="+mn-lt"/>
                        <a:ea typeface="Calibri"/>
                        <a:cs typeface="Times New Roman"/>
                      </a:endParaRPr>
                    </a:p>
                  </a:txBody>
                  <a:tcPr marL="68580" marR="68580" marT="0" marB="0"/>
                </a:tc>
                <a:tc>
                  <a:txBody>
                    <a:bodyPr/>
                    <a:lstStyle/>
                    <a:p>
                      <a:pPr>
                        <a:lnSpc>
                          <a:spcPct val="115000"/>
                        </a:lnSpc>
                        <a:spcAft>
                          <a:spcPts val="1000"/>
                        </a:spcAft>
                      </a:pPr>
                      <a:r>
                        <a:rPr lang="en-IN" sz="2000" dirty="0">
                          <a:solidFill>
                            <a:srgbClr val="000000"/>
                          </a:solidFill>
                          <a:latin typeface="+mn-lt"/>
                          <a:ea typeface="Calibri"/>
                          <a:cs typeface="Times New Roman"/>
                        </a:rPr>
                        <a:t>Thermometer for DF not available still there is twice recording of temperature in log book. </a:t>
                      </a:r>
                      <a:endParaRPr lang="en-IN" sz="20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2000" dirty="0" smtClean="0">
                          <a:solidFill>
                            <a:srgbClr val="000000"/>
                          </a:solidFill>
                          <a:latin typeface="+mn-lt"/>
                          <a:ea typeface="Calibri"/>
                          <a:cs typeface="Times New Roman"/>
                        </a:rPr>
                        <a:t>MOIC</a:t>
                      </a:r>
                      <a:r>
                        <a:rPr lang="en-IN" sz="2000" baseline="0" dirty="0" smtClean="0">
                          <a:solidFill>
                            <a:srgbClr val="000000"/>
                          </a:solidFill>
                          <a:latin typeface="+mn-lt"/>
                          <a:ea typeface="Calibri"/>
                          <a:cs typeface="Times New Roman"/>
                        </a:rPr>
                        <a:t> should ensure the availability of thermometer and check the twice daily recording of temp. in log book.</a:t>
                      </a:r>
                      <a:endParaRPr lang="en-IN" sz="2000" dirty="0">
                        <a:solidFill>
                          <a:srgbClr val="000000"/>
                        </a:solidFill>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2000" dirty="0" smtClean="0">
                          <a:solidFill>
                            <a:srgbClr val="000000"/>
                          </a:solidFill>
                          <a:latin typeface="Times New Roman"/>
                          <a:ea typeface="Calibri"/>
                          <a:cs typeface="Times New Roman"/>
                        </a:rPr>
                        <a:t>MOIC</a:t>
                      </a:r>
                      <a:endParaRPr lang="en-IN" sz="2000" dirty="0">
                        <a:solidFill>
                          <a:srgbClr val="000000"/>
                        </a:solidFill>
                        <a:latin typeface="Times New Roman"/>
                        <a:ea typeface="Calibri"/>
                        <a:cs typeface="Times New Roman"/>
                      </a:endParaRPr>
                    </a:p>
                  </a:txBody>
                  <a:tcPr marL="68580" marR="68580" marT="0" marB="0"/>
                </a:tc>
              </a:tr>
              <a:tr h="1523986">
                <a:tc>
                  <a:txBody>
                    <a:bodyPr/>
                    <a:lstStyle/>
                    <a:p>
                      <a:r>
                        <a:rPr lang="en-IN" sz="1800" dirty="0" smtClean="0">
                          <a:latin typeface="+mn-lt"/>
                        </a:rPr>
                        <a:t>9</a:t>
                      </a:r>
                      <a:endParaRPr lang="en-IN" sz="1800" dirty="0">
                        <a:latin typeface="+mn-lt"/>
                      </a:endParaRPr>
                    </a:p>
                  </a:txBody>
                  <a:tcPr/>
                </a:tc>
                <a:tc>
                  <a:txBody>
                    <a:bodyPr/>
                    <a:lstStyle/>
                    <a:p>
                      <a:r>
                        <a:rPr lang="en-IN" sz="1800" dirty="0" smtClean="0">
                          <a:latin typeface="+mn-lt"/>
                        </a:rPr>
                        <a:t>Open vial policy</a:t>
                      </a:r>
                      <a:r>
                        <a:rPr lang="en-IN" sz="1800" baseline="0" dirty="0" smtClean="0">
                          <a:latin typeface="+mn-lt"/>
                        </a:rPr>
                        <a:t> not being properly followed</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solidFill>
                            <a:srgbClr val="000000"/>
                          </a:solidFill>
                          <a:latin typeface="+mn-lt"/>
                          <a:ea typeface="Calibri"/>
                          <a:cs typeface="Times New Roman"/>
                        </a:rPr>
                        <a:t>Permanent marker should recommended to ANM</a:t>
                      </a:r>
                      <a:r>
                        <a:rPr lang="en-IN" sz="1800" baseline="0" dirty="0" smtClean="0">
                          <a:solidFill>
                            <a:srgbClr val="000000"/>
                          </a:solidFill>
                          <a:latin typeface="+mn-lt"/>
                          <a:ea typeface="Calibri"/>
                          <a:cs typeface="Times New Roman"/>
                        </a:rPr>
                        <a:t> to</a:t>
                      </a:r>
                      <a:r>
                        <a:rPr lang="en-IN" sz="1800" dirty="0" smtClean="0">
                          <a:solidFill>
                            <a:srgbClr val="000000"/>
                          </a:solidFill>
                          <a:latin typeface="+mn-lt"/>
                          <a:ea typeface="Calibri"/>
                          <a:cs typeface="Times New Roman"/>
                        </a:rPr>
                        <a:t> mark date on open vial vaccine.</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dirty="0" smtClean="0">
                        <a:latin typeface="+mn-lt"/>
                        <a:ea typeface="Calibri"/>
                        <a:cs typeface="Times New Roman"/>
                      </a:endParaRPr>
                    </a:p>
                  </a:txBody>
                  <a:tcPr/>
                </a:tc>
                <a:tc>
                  <a:txBody>
                    <a:bodyPr/>
                    <a:lstStyle/>
                    <a:p>
                      <a:r>
                        <a:rPr lang="en-IN" sz="1800" dirty="0" smtClean="0">
                          <a:latin typeface="+mn-lt"/>
                        </a:rPr>
                        <a:t>Cold</a:t>
                      </a:r>
                      <a:r>
                        <a:rPr lang="en-IN" sz="1800" baseline="0" dirty="0" smtClean="0">
                          <a:latin typeface="+mn-lt"/>
                        </a:rPr>
                        <a:t> chain handler</a:t>
                      </a:r>
                      <a:endParaRPr lang="en-IN" sz="1800" dirty="0">
                        <a:latin typeface="+mn-lt"/>
                      </a:endParaRP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2"/>
          <a:ext cx="9144000" cy="8493910"/>
        </p:xfrm>
        <a:graphic>
          <a:graphicData uri="http://schemas.openxmlformats.org/drawingml/2006/table">
            <a:tbl>
              <a:tblPr firstRow="1" bandRow="1">
                <a:tableStyleId>{5C22544A-7EE6-4342-B048-85BDC9FD1C3A}</a:tableStyleId>
              </a:tblPr>
              <a:tblGrid>
                <a:gridCol w="755576"/>
                <a:gridCol w="3816424"/>
                <a:gridCol w="2664296"/>
                <a:gridCol w="1907704"/>
              </a:tblGrid>
              <a:tr h="760913">
                <a:tc>
                  <a:txBody>
                    <a:bodyPr/>
                    <a:lstStyle/>
                    <a:p>
                      <a:r>
                        <a:rPr lang="en-IN" sz="1600" b="1" dirty="0" smtClean="0">
                          <a:latin typeface="+mj-lt"/>
                        </a:rPr>
                        <a:t>S.No.</a:t>
                      </a:r>
                      <a:endParaRPr lang="en-IN" sz="1600" b="1" dirty="0">
                        <a:latin typeface="+mj-lt"/>
                      </a:endParaRPr>
                    </a:p>
                  </a:txBody>
                  <a:tcPr>
                    <a:solidFill>
                      <a:schemeClr val="tx1"/>
                    </a:solidFill>
                  </a:tcPr>
                </a:tc>
                <a:tc>
                  <a:txBody>
                    <a:bodyPr/>
                    <a:lstStyle/>
                    <a:p>
                      <a:r>
                        <a:rPr lang="en-IN" sz="1600" b="1" dirty="0" smtClean="0">
                          <a:latin typeface="+mj-lt"/>
                        </a:rPr>
                        <a:t>ISSUES</a:t>
                      </a:r>
                      <a:endParaRPr lang="en-IN" sz="1600" b="1" dirty="0">
                        <a:latin typeface="+mj-lt"/>
                      </a:endParaRPr>
                    </a:p>
                  </a:txBody>
                  <a:tcPr>
                    <a:solidFill>
                      <a:srgbClr val="FF0000"/>
                    </a:solidFill>
                  </a:tcPr>
                </a:tc>
                <a:tc>
                  <a:txBody>
                    <a:bodyPr/>
                    <a:lstStyle/>
                    <a:p>
                      <a:r>
                        <a:rPr lang="en-IN" sz="1600" b="1" dirty="0" smtClean="0">
                          <a:latin typeface="+mj-lt"/>
                        </a:rPr>
                        <a:t>RECOMMENDATIONS</a:t>
                      </a:r>
                      <a:endParaRPr lang="en-IN" sz="1600" b="1" dirty="0">
                        <a:latin typeface="+mj-lt"/>
                      </a:endParaRPr>
                    </a:p>
                  </a:txBody>
                  <a:tcPr>
                    <a:solidFill>
                      <a:srgbClr val="FFC000"/>
                    </a:solidFill>
                  </a:tcPr>
                </a:tc>
                <a:tc>
                  <a:txBody>
                    <a:bodyPr/>
                    <a:lstStyle/>
                    <a:p>
                      <a:r>
                        <a:rPr lang="en-IN" sz="1600" b="1" dirty="0" smtClean="0">
                          <a:latin typeface="+mj-lt"/>
                        </a:rPr>
                        <a:t>KEY</a:t>
                      </a:r>
                      <a:r>
                        <a:rPr lang="en-IN" sz="1600" b="1" baseline="0" dirty="0" smtClean="0">
                          <a:latin typeface="+mj-lt"/>
                        </a:rPr>
                        <a:t> PERSON RESPONSIBLE</a:t>
                      </a:r>
                      <a:endParaRPr lang="en-IN" sz="1600" b="1" dirty="0">
                        <a:latin typeface="+mj-lt"/>
                      </a:endParaRPr>
                    </a:p>
                  </a:txBody>
                  <a:tcPr>
                    <a:solidFill>
                      <a:srgbClr val="00B050"/>
                    </a:solidFill>
                  </a:tcPr>
                </a:tc>
              </a:tr>
              <a:tr h="3618197">
                <a:tc>
                  <a:txBody>
                    <a:bodyPr/>
                    <a:lstStyle/>
                    <a:p>
                      <a:pPr>
                        <a:lnSpc>
                          <a:spcPct val="150000"/>
                        </a:lnSpc>
                        <a:spcAft>
                          <a:spcPts val="0"/>
                        </a:spcAft>
                        <a:tabLst>
                          <a:tab pos="1193800" algn="l"/>
                        </a:tabLst>
                      </a:pPr>
                      <a:r>
                        <a:rPr lang="en-IN" sz="1800" b="0" dirty="0" smtClean="0">
                          <a:solidFill>
                            <a:srgbClr val="000000"/>
                          </a:solidFill>
                          <a:latin typeface="+mn-lt"/>
                          <a:ea typeface="Calibri"/>
                          <a:cs typeface="Times New Roman"/>
                        </a:rPr>
                        <a:t>10</a:t>
                      </a:r>
                      <a:endParaRPr lang="en-IN" sz="1800" b="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b="0" dirty="0">
                          <a:solidFill>
                            <a:srgbClr val="000000"/>
                          </a:solidFill>
                          <a:latin typeface="+mn-lt"/>
                          <a:ea typeface="Times New Roman"/>
                          <a:cs typeface="Times New Roman"/>
                        </a:rPr>
                        <a:t>Poor temperature recording practices</a:t>
                      </a:r>
                      <a:endParaRPr lang="en-IN" sz="1800" b="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b="0" dirty="0">
                          <a:solidFill>
                            <a:srgbClr val="000000"/>
                          </a:solidFill>
                          <a:latin typeface="+mn-lt"/>
                          <a:ea typeface="Times New Roman"/>
                          <a:cs typeface="Times New Roman"/>
                        </a:rPr>
                        <a:t>Twice daily recording of temperature, record of power failure and defrosting to be maintained, MOIC counter sign log book </a:t>
                      </a:r>
                      <a:endParaRPr lang="en-IN" sz="1800" b="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b="0" dirty="0">
                          <a:solidFill>
                            <a:srgbClr val="000000"/>
                          </a:solidFill>
                          <a:latin typeface="+mn-lt"/>
                          <a:ea typeface="Times New Roman"/>
                          <a:cs typeface="Times New Roman"/>
                        </a:rPr>
                        <a:t>MOIC/ Cold Chain handler</a:t>
                      </a:r>
                      <a:endParaRPr lang="en-IN" sz="1800" b="0" dirty="0">
                        <a:latin typeface="+mn-lt"/>
                        <a:ea typeface="Calibri"/>
                        <a:cs typeface="Times New Roman"/>
                      </a:endParaRPr>
                    </a:p>
                  </a:txBody>
                  <a:tcPr marL="68580" marR="68580" marT="0" marB="0"/>
                </a:tc>
              </a:tr>
              <a:tr h="1717975">
                <a:tc>
                  <a:txBody>
                    <a:bodyPr/>
                    <a:lstStyle/>
                    <a:p>
                      <a:pPr>
                        <a:lnSpc>
                          <a:spcPct val="150000"/>
                        </a:lnSpc>
                        <a:spcAft>
                          <a:spcPts val="0"/>
                        </a:spcAft>
                        <a:tabLst>
                          <a:tab pos="1193800" algn="l"/>
                        </a:tabLst>
                      </a:pPr>
                      <a:r>
                        <a:rPr lang="en-IN" sz="1800" dirty="0" smtClean="0">
                          <a:latin typeface="+mn-lt"/>
                          <a:ea typeface="Calibri"/>
                          <a:cs typeface="Times New Roman"/>
                        </a:rPr>
                        <a:t>11</a:t>
                      </a:r>
                      <a:endParaRPr lang="en-IN" sz="18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dirty="0" smtClean="0">
                          <a:solidFill>
                            <a:srgbClr val="000000"/>
                          </a:solidFill>
                          <a:latin typeface="+mn-lt"/>
                          <a:ea typeface="Calibri"/>
                          <a:cs typeface="Times New Roman"/>
                        </a:rPr>
                        <a:t>Cold</a:t>
                      </a:r>
                      <a:r>
                        <a:rPr lang="en-IN" sz="1800" baseline="0" dirty="0" smtClean="0">
                          <a:solidFill>
                            <a:srgbClr val="000000"/>
                          </a:solidFill>
                          <a:latin typeface="+mn-lt"/>
                          <a:ea typeface="Calibri"/>
                          <a:cs typeface="Times New Roman"/>
                        </a:rPr>
                        <a:t> c</a:t>
                      </a:r>
                      <a:r>
                        <a:rPr lang="en-IN" sz="1800" dirty="0" smtClean="0">
                          <a:solidFill>
                            <a:srgbClr val="000000"/>
                          </a:solidFill>
                          <a:latin typeface="+mn-lt"/>
                          <a:ea typeface="Calibri"/>
                          <a:cs typeface="Times New Roman"/>
                        </a:rPr>
                        <a:t>hain </a:t>
                      </a:r>
                      <a:r>
                        <a:rPr lang="en-IN" sz="1800" dirty="0">
                          <a:solidFill>
                            <a:srgbClr val="000000"/>
                          </a:solidFill>
                          <a:latin typeface="+mn-lt"/>
                          <a:ea typeface="Calibri"/>
                          <a:cs typeface="Times New Roman"/>
                        </a:rPr>
                        <a:t>equipments of </a:t>
                      </a:r>
                      <a:r>
                        <a:rPr lang="en-IN" sz="1800" dirty="0" smtClean="0">
                          <a:solidFill>
                            <a:srgbClr val="000000"/>
                          </a:solidFill>
                          <a:latin typeface="+mn-lt"/>
                          <a:ea typeface="Calibri"/>
                          <a:cs typeface="Times New Roman"/>
                        </a:rPr>
                        <a:t>Bhiwan </a:t>
                      </a:r>
                      <a:r>
                        <a:rPr lang="en-IN" sz="1800" dirty="0">
                          <a:solidFill>
                            <a:srgbClr val="000000"/>
                          </a:solidFill>
                          <a:latin typeface="+mn-lt"/>
                          <a:ea typeface="Calibri"/>
                          <a:cs typeface="Times New Roman"/>
                        </a:rPr>
                        <a:t>placed in Firozpur </a:t>
                      </a:r>
                      <a:r>
                        <a:rPr lang="en-IN" sz="1800" dirty="0" smtClean="0">
                          <a:solidFill>
                            <a:srgbClr val="000000"/>
                          </a:solidFill>
                          <a:latin typeface="+mn-lt"/>
                          <a:ea typeface="Calibri"/>
                          <a:cs typeface="Times New Roman"/>
                        </a:rPr>
                        <a:t>zirkha(block) </a:t>
                      </a:r>
                      <a:r>
                        <a:rPr lang="en-IN" sz="1800" dirty="0">
                          <a:solidFill>
                            <a:srgbClr val="000000"/>
                          </a:solidFill>
                          <a:latin typeface="+mn-lt"/>
                          <a:ea typeface="Calibri"/>
                          <a:cs typeface="Times New Roman"/>
                        </a:rPr>
                        <a:t>facility which needs to be transfer back to bhiwan PHC. </a:t>
                      </a:r>
                      <a:endParaRPr lang="en-IN" sz="180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dirty="0" smtClean="0">
                          <a:solidFill>
                            <a:srgbClr val="000000"/>
                          </a:solidFill>
                          <a:latin typeface="+mn-lt"/>
                          <a:ea typeface="Calibri"/>
                          <a:cs typeface="Times New Roman"/>
                        </a:rPr>
                        <a:t>District official should</a:t>
                      </a:r>
                      <a:r>
                        <a:rPr lang="en-IN" sz="1800" baseline="0" dirty="0" smtClean="0">
                          <a:solidFill>
                            <a:srgbClr val="000000"/>
                          </a:solidFill>
                          <a:latin typeface="+mn-lt"/>
                          <a:ea typeface="Calibri"/>
                          <a:cs typeface="Times New Roman"/>
                        </a:rPr>
                        <a:t> ensure the Bhiwan cold chain equipments placed in Firozpur zirkha block facility that should be transfer back to Bhiwan PHC.(ensure the availability of separate cold chain room at bhiwan PHC)</a:t>
                      </a:r>
                      <a:endParaRPr lang="en-IN" sz="1800" dirty="0">
                        <a:solidFill>
                          <a:srgbClr val="000000"/>
                        </a:solidFill>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dirty="0" smtClean="0">
                          <a:solidFill>
                            <a:srgbClr val="000000"/>
                          </a:solidFill>
                          <a:latin typeface="+mn-lt"/>
                          <a:ea typeface="Calibri"/>
                          <a:cs typeface="Times New Roman"/>
                        </a:rPr>
                        <a:t>CMO/DIO/SMO</a:t>
                      </a:r>
                      <a:endParaRPr lang="en-IN" sz="1800" dirty="0">
                        <a:solidFill>
                          <a:srgbClr val="000000"/>
                        </a:solidFill>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0"/>
          <a:ext cx="9144000" cy="7060078"/>
        </p:xfrm>
        <a:graphic>
          <a:graphicData uri="http://schemas.openxmlformats.org/drawingml/2006/table">
            <a:tbl>
              <a:tblPr firstRow="1" bandRow="1">
                <a:tableStyleId>{5C22544A-7EE6-4342-B048-85BDC9FD1C3A}</a:tableStyleId>
              </a:tblPr>
              <a:tblGrid>
                <a:gridCol w="755576"/>
                <a:gridCol w="3816424"/>
                <a:gridCol w="2448272"/>
                <a:gridCol w="2123728"/>
              </a:tblGrid>
              <a:tr h="489244">
                <a:tc>
                  <a:txBody>
                    <a:bodyPr/>
                    <a:lstStyle/>
                    <a:p>
                      <a:pPr>
                        <a:lnSpc>
                          <a:spcPct val="150000"/>
                        </a:lnSpc>
                        <a:spcAft>
                          <a:spcPts val="0"/>
                        </a:spcAft>
                        <a:tabLst>
                          <a:tab pos="1193800" algn="l"/>
                        </a:tabLst>
                      </a:pPr>
                      <a:r>
                        <a:rPr lang="en-IN" sz="1600" b="1" dirty="0" smtClean="0">
                          <a:latin typeface="+mj-lt"/>
                          <a:ea typeface="Calibri"/>
                          <a:cs typeface="Times New Roman"/>
                        </a:rPr>
                        <a:t>S.No.</a:t>
                      </a:r>
                      <a:endParaRPr lang="en-IN" sz="1600" b="1" dirty="0">
                        <a:latin typeface="+mj-lt"/>
                        <a:ea typeface="Calibri"/>
                        <a:cs typeface="Times New Roman"/>
                      </a:endParaRPr>
                    </a:p>
                  </a:txBody>
                  <a:tcPr marL="68580" marR="68580" marT="0" marB="0">
                    <a:solidFill>
                      <a:schemeClr val="tx1"/>
                    </a:solidFill>
                  </a:tcPr>
                </a:tc>
                <a:tc>
                  <a:txBody>
                    <a:bodyPr/>
                    <a:lstStyle/>
                    <a:p>
                      <a:pPr>
                        <a:lnSpc>
                          <a:spcPct val="150000"/>
                        </a:lnSpc>
                        <a:spcAft>
                          <a:spcPts val="0"/>
                        </a:spcAft>
                        <a:tabLst>
                          <a:tab pos="1193800" algn="l"/>
                        </a:tabLst>
                      </a:pPr>
                      <a:r>
                        <a:rPr lang="en-IN" sz="1600" b="1" dirty="0" smtClean="0">
                          <a:latin typeface="+mj-lt"/>
                          <a:ea typeface="Calibri"/>
                          <a:cs typeface="Times New Roman"/>
                        </a:rPr>
                        <a:t>ISSUES</a:t>
                      </a:r>
                      <a:endParaRPr lang="en-IN" sz="1600" b="1" dirty="0">
                        <a:latin typeface="+mj-lt"/>
                        <a:ea typeface="Calibri"/>
                        <a:cs typeface="Times New Roman"/>
                      </a:endParaRPr>
                    </a:p>
                  </a:txBody>
                  <a:tcPr marL="68580" marR="68580" marT="0" marB="0">
                    <a:solidFill>
                      <a:srgbClr val="FF0000"/>
                    </a:solidFill>
                  </a:tcPr>
                </a:tc>
                <a:tc>
                  <a:txBody>
                    <a:bodyPr/>
                    <a:lstStyle/>
                    <a:p>
                      <a:pPr>
                        <a:lnSpc>
                          <a:spcPct val="150000"/>
                        </a:lnSpc>
                        <a:spcAft>
                          <a:spcPts val="0"/>
                        </a:spcAft>
                        <a:tabLst>
                          <a:tab pos="1193800" algn="l"/>
                        </a:tabLst>
                      </a:pPr>
                      <a:r>
                        <a:rPr lang="en-IN" sz="1600" b="1" dirty="0" smtClean="0">
                          <a:latin typeface="+mj-lt"/>
                          <a:ea typeface="Calibri"/>
                          <a:cs typeface="Times New Roman"/>
                        </a:rPr>
                        <a:t>RECOMMENDATIONS</a:t>
                      </a:r>
                      <a:endParaRPr lang="en-IN" sz="1600" b="1" dirty="0">
                        <a:latin typeface="+mj-lt"/>
                        <a:ea typeface="Calibri"/>
                        <a:cs typeface="Times New Roman"/>
                      </a:endParaRPr>
                    </a:p>
                  </a:txBody>
                  <a:tcPr marL="68580" marR="68580" marT="0" marB="0">
                    <a:solidFill>
                      <a:srgbClr val="FFC000"/>
                    </a:solidFill>
                  </a:tcPr>
                </a:tc>
                <a:tc>
                  <a:txBody>
                    <a:bodyPr/>
                    <a:lstStyle/>
                    <a:p>
                      <a:pPr>
                        <a:lnSpc>
                          <a:spcPct val="150000"/>
                        </a:lnSpc>
                        <a:spcAft>
                          <a:spcPts val="0"/>
                        </a:spcAft>
                        <a:tabLst>
                          <a:tab pos="1193800" algn="l"/>
                        </a:tabLst>
                      </a:pPr>
                      <a:r>
                        <a:rPr lang="en-IN" sz="1600" b="1" dirty="0" smtClean="0">
                          <a:latin typeface="+mj-lt"/>
                          <a:ea typeface="Calibri"/>
                          <a:cs typeface="Times New Roman"/>
                        </a:rPr>
                        <a:t>KEY PERSON RESPONSIBLE</a:t>
                      </a:r>
                      <a:endParaRPr lang="en-IN" sz="1600" b="1" dirty="0">
                        <a:latin typeface="+mj-lt"/>
                        <a:ea typeface="Calibri"/>
                        <a:cs typeface="Times New Roman"/>
                      </a:endParaRPr>
                    </a:p>
                  </a:txBody>
                  <a:tcPr marL="68580" marR="68580" marT="0" marB="0">
                    <a:solidFill>
                      <a:srgbClr val="00B050"/>
                    </a:solidFill>
                  </a:tcPr>
                </a:tc>
              </a:tr>
              <a:tr h="3448198">
                <a:tc>
                  <a:txBody>
                    <a:bodyPr/>
                    <a:lstStyle/>
                    <a:p>
                      <a:pPr>
                        <a:lnSpc>
                          <a:spcPct val="150000"/>
                        </a:lnSpc>
                        <a:spcAft>
                          <a:spcPts val="0"/>
                        </a:spcAft>
                        <a:tabLst>
                          <a:tab pos="1193800" algn="l"/>
                        </a:tabLst>
                      </a:pPr>
                      <a:r>
                        <a:rPr lang="en-IN" sz="1800" b="0" dirty="0" smtClean="0">
                          <a:solidFill>
                            <a:srgbClr val="000000"/>
                          </a:solidFill>
                          <a:latin typeface="+mn-lt"/>
                          <a:ea typeface="Calibri"/>
                          <a:cs typeface="Times New Roman"/>
                        </a:rPr>
                        <a:t>12</a:t>
                      </a:r>
                      <a:endParaRPr lang="en-IN" sz="1800" b="0" dirty="0">
                        <a:latin typeface="+mn-lt"/>
                        <a:ea typeface="Calibri"/>
                        <a:cs typeface="Times New Roman"/>
                      </a:endParaRPr>
                    </a:p>
                  </a:txBody>
                  <a:tcPr marL="68580" marR="68580" marT="0" marB="0">
                    <a:solidFill>
                      <a:schemeClr val="accent1">
                        <a:lumMod val="20000"/>
                        <a:lumOff val="80000"/>
                      </a:schemeClr>
                    </a:solidFill>
                  </a:tcPr>
                </a:tc>
                <a:tc>
                  <a:txBody>
                    <a:bodyPr/>
                    <a:lstStyle/>
                    <a:p>
                      <a:pPr>
                        <a:lnSpc>
                          <a:spcPct val="150000"/>
                        </a:lnSpc>
                        <a:spcAft>
                          <a:spcPts val="0"/>
                        </a:spcAft>
                        <a:tabLst>
                          <a:tab pos="1193800" algn="l"/>
                        </a:tabLst>
                      </a:pPr>
                      <a:r>
                        <a:rPr lang="en-IN" sz="1800" b="0" dirty="0">
                          <a:solidFill>
                            <a:srgbClr val="000000"/>
                          </a:solidFill>
                          <a:latin typeface="+mn-lt"/>
                          <a:ea typeface="Calibri"/>
                          <a:cs typeface="Times New Roman"/>
                        </a:rPr>
                        <a:t>Review meetings not conducted in most of health facilities</a:t>
                      </a:r>
                      <a:endParaRPr lang="en-IN" sz="1800" b="0" dirty="0">
                        <a:latin typeface="+mn-lt"/>
                        <a:ea typeface="Calibri"/>
                        <a:cs typeface="Times New Roman"/>
                      </a:endParaRPr>
                    </a:p>
                  </a:txBody>
                  <a:tcPr marL="68580" marR="68580" marT="0" marB="0">
                    <a:solidFill>
                      <a:schemeClr val="accent1">
                        <a:lumMod val="20000"/>
                        <a:lumOff val="80000"/>
                      </a:schemeClr>
                    </a:solidFill>
                  </a:tcPr>
                </a:tc>
                <a:tc>
                  <a:txBody>
                    <a:bodyPr/>
                    <a:lstStyle/>
                    <a:p>
                      <a:pPr>
                        <a:lnSpc>
                          <a:spcPct val="150000"/>
                        </a:lnSpc>
                        <a:spcAft>
                          <a:spcPts val="0"/>
                        </a:spcAft>
                        <a:tabLst>
                          <a:tab pos="1193800" algn="l"/>
                        </a:tabLst>
                      </a:pPr>
                      <a:r>
                        <a:rPr lang="en-IN" sz="1800" b="0" dirty="0">
                          <a:solidFill>
                            <a:srgbClr val="000000"/>
                          </a:solidFill>
                          <a:latin typeface="+mn-lt"/>
                          <a:ea typeface="Calibri"/>
                          <a:cs typeface="Times New Roman"/>
                        </a:rPr>
                        <a:t>Block meeting to be conducted every month &amp; that  should be documented with minutes of Discussion with action points</a:t>
                      </a:r>
                      <a:endParaRPr lang="en-IN" sz="1800" b="0" dirty="0">
                        <a:latin typeface="+mn-lt"/>
                        <a:ea typeface="Calibri"/>
                        <a:cs typeface="Times New Roman"/>
                      </a:endParaRPr>
                    </a:p>
                  </a:txBody>
                  <a:tcPr marL="68580" marR="68580" marT="0" marB="0">
                    <a:solidFill>
                      <a:schemeClr val="accent1">
                        <a:lumMod val="20000"/>
                        <a:lumOff val="80000"/>
                      </a:schemeClr>
                    </a:solidFill>
                  </a:tcPr>
                </a:tc>
                <a:tc>
                  <a:txBody>
                    <a:bodyPr/>
                    <a:lstStyle/>
                    <a:p>
                      <a:pPr>
                        <a:lnSpc>
                          <a:spcPct val="150000"/>
                        </a:lnSpc>
                        <a:spcAft>
                          <a:spcPts val="0"/>
                        </a:spcAft>
                        <a:tabLst>
                          <a:tab pos="1193800" algn="l"/>
                        </a:tabLst>
                      </a:pPr>
                      <a:r>
                        <a:rPr lang="en-IN" sz="1800" b="0" dirty="0">
                          <a:solidFill>
                            <a:srgbClr val="000000"/>
                          </a:solidFill>
                          <a:latin typeface="+mn-lt"/>
                          <a:ea typeface="Calibri"/>
                          <a:cs typeface="Times New Roman"/>
                        </a:rPr>
                        <a:t>MOIC</a:t>
                      </a:r>
                      <a:endParaRPr lang="en-IN" sz="1800" b="0" dirty="0">
                        <a:latin typeface="+mn-lt"/>
                        <a:ea typeface="Calibri"/>
                        <a:cs typeface="Times New Roman"/>
                      </a:endParaRPr>
                    </a:p>
                  </a:txBody>
                  <a:tcPr marL="68580" marR="68580" marT="0" marB="0">
                    <a:solidFill>
                      <a:schemeClr val="accent1">
                        <a:lumMod val="20000"/>
                        <a:lumOff val="80000"/>
                      </a:schemeClr>
                    </a:solidFill>
                  </a:tcPr>
                </a:tc>
              </a:tr>
              <a:tr h="1031178">
                <a:tc>
                  <a:txBody>
                    <a:bodyPr/>
                    <a:lstStyle/>
                    <a:p>
                      <a:pPr>
                        <a:lnSpc>
                          <a:spcPct val="150000"/>
                        </a:lnSpc>
                        <a:spcAft>
                          <a:spcPts val="0"/>
                        </a:spcAft>
                        <a:tabLst>
                          <a:tab pos="1193800" algn="l"/>
                        </a:tabLst>
                      </a:pPr>
                      <a:r>
                        <a:rPr lang="en-IN" sz="1800" b="0" dirty="0" smtClean="0">
                          <a:solidFill>
                            <a:srgbClr val="000000"/>
                          </a:solidFill>
                          <a:latin typeface="+mn-lt"/>
                          <a:ea typeface="Calibri"/>
                          <a:cs typeface="Times New Roman"/>
                        </a:rPr>
                        <a:t>13</a:t>
                      </a:r>
                      <a:endParaRPr lang="en-IN" sz="1800" b="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b="0" dirty="0">
                          <a:solidFill>
                            <a:srgbClr val="000000"/>
                          </a:solidFill>
                          <a:latin typeface="+mn-lt"/>
                          <a:ea typeface="Calibri"/>
                          <a:cs typeface="Times New Roman"/>
                        </a:rPr>
                        <a:t>Knowledge regards open vial policy and shake test needs to be improved</a:t>
                      </a:r>
                      <a:endParaRPr lang="en-IN" sz="1800" b="0" dirty="0">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b="0" dirty="0" smtClean="0">
                          <a:solidFill>
                            <a:srgbClr val="000000"/>
                          </a:solidFill>
                          <a:latin typeface="+mn-lt"/>
                          <a:ea typeface="Calibri"/>
                          <a:cs typeface="Times New Roman"/>
                        </a:rPr>
                        <a:t>MOIC or</a:t>
                      </a:r>
                      <a:r>
                        <a:rPr lang="en-IN" sz="1800" b="0" baseline="0" dirty="0" smtClean="0">
                          <a:solidFill>
                            <a:srgbClr val="000000"/>
                          </a:solidFill>
                          <a:latin typeface="+mn-lt"/>
                          <a:ea typeface="Calibri"/>
                          <a:cs typeface="Times New Roman"/>
                        </a:rPr>
                        <a:t> district officials make arrangement of refresher training regarding knowledge of open vial policy and shake test.</a:t>
                      </a:r>
                      <a:endParaRPr lang="en-IN" sz="1800" b="0" dirty="0">
                        <a:solidFill>
                          <a:srgbClr val="000000"/>
                        </a:solidFill>
                        <a:latin typeface="+mn-lt"/>
                        <a:ea typeface="Calibri"/>
                        <a:cs typeface="Times New Roman"/>
                      </a:endParaRPr>
                    </a:p>
                  </a:txBody>
                  <a:tcPr marL="68580" marR="68580" marT="0" marB="0"/>
                </a:tc>
                <a:tc>
                  <a:txBody>
                    <a:bodyPr/>
                    <a:lstStyle/>
                    <a:p>
                      <a:pPr>
                        <a:lnSpc>
                          <a:spcPct val="150000"/>
                        </a:lnSpc>
                        <a:spcAft>
                          <a:spcPts val="0"/>
                        </a:spcAft>
                        <a:tabLst>
                          <a:tab pos="1193800" algn="l"/>
                        </a:tabLst>
                      </a:pPr>
                      <a:r>
                        <a:rPr lang="en-IN" sz="1800" b="0" dirty="0" smtClean="0">
                          <a:solidFill>
                            <a:srgbClr val="000000"/>
                          </a:solidFill>
                          <a:latin typeface="+mn-lt"/>
                          <a:ea typeface="Calibri"/>
                          <a:cs typeface="Times New Roman"/>
                        </a:rPr>
                        <a:t>CMO/DIO</a:t>
                      </a:r>
                      <a:endParaRPr lang="en-IN" sz="1800" b="0" dirty="0">
                        <a:solidFill>
                          <a:srgbClr val="000000"/>
                        </a:solidFill>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a:t>
            </a:r>
            <a:endParaRPr lang="en-IN" dirty="0"/>
          </a:p>
        </p:txBody>
      </p:sp>
      <p:sp>
        <p:nvSpPr>
          <p:cNvPr id="6" name="Content Placeholder 5"/>
          <p:cNvSpPr>
            <a:spLocks noGrp="1"/>
          </p:cNvSpPr>
          <p:nvPr>
            <p:ph sz="quarter" idx="4"/>
          </p:nvPr>
        </p:nvSpPr>
        <p:spPr>
          <a:xfrm>
            <a:off x="467544" y="1340768"/>
            <a:ext cx="8208912" cy="4038600"/>
          </a:xfrm>
        </p:spPr>
        <p:txBody>
          <a:bodyPr>
            <a:normAutofit lnSpcReduction="10000"/>
          </a:bodyPr>
          <a:lstStyle/>
          <a:p>
            <a:pPr algn="just"/>
            <a:r>
              <a:rPr lang="en-IN" dirty="0" smtClean="0"/>
              <a:t>The study conclude </a:t>
            </a:r>
            <a:r>
              <a:rPr lang="en-IN" dirty="0" smtClean="0"/>
              <a:t>that t</a:t>
            </a:r>
            <a:r>
              <a:rPr lang="en-IN" dirty="0" smtClean="0"/>
              <a:t>he </a:t>
            </a:r>
            <a:r>
              <a:rPr lang="en-IN" dirty="0" smtClean="0"/>
              <a:t>present cold chain status of Mewat district had substantially improved after three round of RAPID</a:t>
            </a:r>
            <a:r>
              <a:rPr lang="en-IN" dirty="0" smtClean="0"/>
              <a:t> </a:t>
            </a:r>
            <a:r>
              <a:rPr lang="en-IN" dirty="0" smtClean="0"/>
              <a:t>in cold chain maintenance </a:t>
            </a:r>
            <a:r>
              <a:rPr lang="en-IN" dirty="0" smtClean="0"/>
              <a:t>practise and </a:t>
            </a:r>
            <a:r>
              <a:rPr lang="en-IN" dirty="0" smtClean="0"/>
              <a:t>knowledge of cold chain regarding practice was good but still there is some scope of </a:t>
            </a:r>
            <a:r>
              <a:rPr lang="en-IN" dirty="0" smtClean="0"/>
              <a:t>improvement regarding shake  test, open vial policy and other </a:t>
            </a:r>
            <a:r>
              <a:rPr lang="en-IN" dirty="0" smtClean="0"/>
              <a:t>issues like temperature recording practices, temperature maintenance of ILR and DF etc. which can be improved</a:t>
            </a:r>
            <a:r>
              <a:rPr lang="en-IN" dirty="0" smtClean="0"/>
              <a:t> </a:t>
            </a:r>
            <a:r>
              <a:rPr lang="en-IN" dirty="0" smtClean="0"/>
              <a:t>by</a:t>
            </a:r>
            <a:r>
              <a:rPr lang="en-IN" dirty="0" smtClean="0"/>
              <a:t> </a:t>
            </a:r>
            <a:r>
              <a:rPr lang="en-IN" dirty="0" smtClean="0"/>
              <a:t>district </a:t>
            </a:r>
            <a:r>
              <a:rPr lang="en-IN" dirty="0" smtClean="0"/>
              <a:t>official by increase in supportive supervision on periodic basis so these issues can be resolve. </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tollfreenumbers.com/pics/thank-you-typesetting.jpg"/>
          <p:cNvPicPr>
            <a:picLocks noChangeAspect="1" noChangeArrowheads="1"/>
          </p:cNvPicPr>
          <p:nvPr/>
        </p:nvPicPr>
        <p:blipFill>
          <a:blip r:embed="rId2" cstate="print">
            <a:lum contrast="10000"/>
          </a:blip>
          <a:srcRect/>
          <a:stretch>
            <a:fillRect/>
          </a:stretch>
        </p:blipFill>
        <p:spPr bwMode="auto">
          <a:xfrm>
            <a:off x="1403649" y="1844824"/>
            <a:ext cx="5688632" cy="32212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Problem</a:t>
            </a:r>
            <a:endParaRPr lang="en-IN" dirty="0"/>
          </a:p>
        </p:txBody>
      </p:sp>
      <p:sp>
        <p:nvSpPr>
          <p:cNvPr id="3" name="Content Placeholder 2"/>
          <p:cNvSpPr>
            <a:spLocks noGrp="1"/>
          </p:cNvSpPr>
          <p:nvPr>
            <p:ph sz="quarter" idx="1"/>
          </p:nvPr>
        </p:nvSpPr>
        <p:spPr>
          <a:xfrm>
            <a:off x="467544" y="1628800"/>
            <a:ext cx="8229600" cy="4525963"/>
          </a:xfrm>
        </p:spPr>
        <p:txBody>
          <a:bodyPr>
            <a:noAutofit/>
          </a:bodyPr>
          <a:lstStyle/>
          <a:p>
            <a:pPr>
              <a:buNone/>
            </a:pPr>
            <a:r>
              <a:rPr lang="en-US" sz="2000" b="1" dirty="0" smtClean="0"/>
              <a:t>Child Mortality</a:t>
            </a:r>
            <a:endParaRPr lang="en-IN" sz="2000" b="1" dirty="0" smtClean="0"/>
          </a:p>
          <a:p>
            <a:pPr algn="just"/>
            <a:r>
              <a:rPr lang="en-US" sz="2000" b="1" dirty="0" smtClean="0">
                <a:solidFill>
                  <a:srgbClr val="FF0000"/>
                </a:solidFill>
              </a:rPr>
              <a:t>7.6 million</a:t>
            </a:r>
            <a:r>
              <a:rPr lang="en-US" sz="2000" dirty="0" smtClean="0">
                <a:solidFill>
                  <a:srgbClr val="FF0000"/>
                </a:solidFill>
              </a:rPr>
              <a:t> </a:t>
            </a:r>
            <a:r>
              <a:rPr lang="en-US" sz="2000" dirty="0" smtClean="0"/>
              <a:t>children under the age of five die every year, according to 2010 figures (WHO, 2011)</a:t>
            </a:r>
          </a:p>
          <a:p>
            <a:pPr algn="just"/>
            <a:r>
              <a:rPr lang="en-US" sz="2000" dirty="0" smtClean="0"/>
              <a:t>Over </a:t>
            </a:r>
            <a:r>
              <a:rPr lang="en-US" sz="2000" b="1" dirty="0" smtClean="0">
                <a:solidFill>
                  <a:srgbClr val="FF0000"/>
                </a:solidFill>
              </a:rPr>
              <a:t>two-thirds</a:t>
            </a:r>
            <a:r>
              <a:rPr lang="en-US" sz="2000" dirty="0" smtClean="0">
                <a:solidFill>
                  <a:srgbClr val="FF0000"/>
                </a:solidFill>
              </a:rPr>
              <a:t> </a:t>
            </a:r>
            <a:r>
              <a:rPr lang="en-US" sz="2000" dirty="0" smtClean="0"/>
              <a:t>of these early child deaths are due to conditions that could be </a:t>
            </a:r>
            <a:r>
              <a:rPr lang="en-US" sz="2000" b="1" dirty="0" smtClean="0">
                <a:solidFill>
                  <a:srgbClr val="FF0000"/>
                </a:solidFill>
              </a:rPr>
              <a:t>prevented</a:t>
            </a:r>
            <a:r>
              <a:rPr lang="en-US" sz="2000" dirty="0" smtClean="0"/>
              <a:t> or</a:t>
            </a:r>
            <a:r>
              <a:rPr lang="en-US" sz="2000" dirty="0" smtClean="0">
                <a:solidFill>
                  <a:srgbClr val="FF0000"/>
                </a:solidFill>
              </a:rPr>
              <a:t> </a:t>
            </a:r>
            <a:r>
              <a:rPr lang="en-US" sz="2000" b="1" dirty="0" smtClean="0">
                <a:solidFill>
                  <a:srgbClr val="FF0000"/>
                </a:solidFill>
              </a:rPr>
              <a:t>treated</a:t>
            </a:r>
            <a:r>
              <a:rPr lang="en-US" sz="2000" dirty="0" smtClean="0"/>
              <a:t> with access to simple, affordable interventions. (WHO, 2011).</a:t>
            </a:r>
          </a:p>
          <a:p>
            <a:pPr algn="just"/>
            <a:r>
              <a:rPr lang="en-US" sz="2000" dirty="0" smtClean="0"/>
              <a:t>Approximately </a:t>
            </a:r>
            <a:r>
              <a:rPr lang="en-US" sz="2000" b="1" dirty="0" smtClean="0">
                <a:solidFill>
                  <a:srgbClr val="FF0000"/>
                </a:solidFill>
              </a:rPr>
              <a:t>40%</a:t>
            </a:r>
            <a:r>
              <a:rPr lang="en-US" sz="2000" dirty="0" smtClean="0"/>
              <a:t> of child deaths occur in infants under one month old. (WHO, 2011).</a:t>
            </a:r>
          </a:p>
          <a:p>
            <a:pPr algn="just"/>
            <a:r>
              <a:rPr lang="en-US" sz="2000" dirty="0" smtClean="0"/>
              <a:t>Children in low-income countries are nearly </a:t>
            </a:r>
            <a:r>
              <a:rPr lang="en-US" sz="2000" b="1" dirty="0" smtClean="0">
                <a:solidFill>
                  <a:srgbClr val="FF0000"/>
                </a:solidFill>
              </a:rPr>
              <a:t>18 times more likely</a:t>
            </a:r>
            <a:r>
              <a:rPr lang="en-US" sz="2000" dirty="0" smtClean="0"/>
              <a:t> to die before the age of five than children in high-income countries.</a:t>
            </a:r>
            <a:endParaRPr lang="en-IN" sz="2000" dirty="0" smtClean="0"/>
          </a:p>
          <a:p>
            <a:endParaRPr lang="en-IN" sz="2000" dirty="0"/>
          </a:p>
        </p:txBody>
      </p:sp>
      <p:sp>
        <p:nvSpPr>
          <p:cNvPr id="4" name="TextBox 3"/>
          <p:cNvSpPr txBox="1"/>
          <p:nvPr/>
        </p:nvSpPr>
        <p:spPr>
          <a:xfrm>
            <a:off x="755576" y="6211669"/>
            <a:ext cx="8388424" cy="646331"/>
          </a:xfrm>
          <a:prstGeom prst="rect">
            <a:avLst/>
          </a:prstGeom>
          <a:noFill/>
        </p:spPr>
        <p:txBody>
          <a:bodyPr wrap="square" rtlCol="0">
            <a:spAutoFit/>
          </a:bodyPr>
          <a:lstStyle/>
          <a:p>
            <a:r>
              <a:rPr lang="en-IN" dirty="0" smtClean="0">
                <a:solidFill>
                  <a:schemeClr val="tx2">
                    <a:lumMod val="50000"/>
                  </a:schemeClr>
                </a:solidFill>
              </a:rPr>
              <a:t>Source:</a:t>
            </a:r>
            <a:r>
              <a:rPr lang="en-US" dirty="0" smtClean="0">
                <a:solidFill>
                  <a:schemeClr val="tx2">
                    <a:lumMod val="50000"/>
                  </a:schemeClr>
                </a:solidFill>
              </a:rPr>
              <a:t> WHO. (2011). </a:t>
            </a:r>
            <a:r>
              <a:rPr lang="en-US" i="1" dirty="0" smtClean="0">
                <a:solidFill>
                  <a:schemeClr val="tx2">
                    <a:lumMod val="50000"/>
                  </a:schemeClr>
                </a:solidFill>
              </a:rPr>
              <a:t>Children: Reducing Mortality</a:t>
            </a:r>
            <a:r>
              <a:rPr lang="en-US" dirty="0" smtClean="0">
                <a:solidFill>
                  <a:schemeClr val="tx2">
                    <a:lumMod val="50000"/>
                  </a:schemeClr>
                </a:solidFill>
              </a:rPr>
              <a:t>. Retrieved January 2012, from World Health Organization</a:t>
            </a:r>
            <a:endParaRPr lang="en-IN"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990600"/>
          </a:xfrm>
        </p:spPr>
        <p:txBody>
          <a:bodyPr>
            <a:noAutofit/>
          </a:bodyPr>
          <a:lstStyle/>
          <a:p>
            <a:r>
              <a:rPr lang="en-US" dirty="0" smtClean="0"/>
              <a:t>Impact of Vaccines</a:t>
            </a:r>
            <a:r>
              <a:rPr lang="en-IN" dirty="0" smtClean="0"/>
              <a:t/>
            </a:r>
            <a:br>
              <a:rPr lang="en-IN" dirty="0" smtClean="0"/>
            </a:br>
            <a:endParaRPr lang="en-IN" dirty="0"/>
          </a:p>
        </p:txBody>
      </p:sp>
      <p:sp>
        <p:nvSpPr>
          <p:cNvPr id="3" name="Content Placeholder 2"/>
          <p:cNvSpPr>
            <a:spLocks noGrp="1"/>
          </p:cNvSpPr>
          <p:nvPr>
            <p:ph sz="quarter" idx="1"/>
          </p:nvPr>
        </p:nvSpPr>
        <p:spPr>
          <a:xfrm>
            <a:off x="467544" y="1556792"/>
            <a:ext cx="8229600" cy="4937760"/>
          </a:xfrm>
        </p:spPr>
        <p:txBody>
          <a:bodyPr>
            <a:normAutofit/>
          </a:bodyPr>
          <a:lstStyle/>
          <a:p>
            <a:pPr algn="just"/>
            <a:r>
              <a:rPr lang="en-IN" sz="2000" dirty="0" smtClean="0"/>
              <a:t>Vaccines are cost-effective and life-saving. In 2010,</a:t>
            </a:r>
            <a:r>
              <a:rPr lang="en-IN" sz="2000" dirty="0" smtClean="0">
                <a:solidFill>
                  <a:srgbClr val="FF0000"/>
                </a:solidFill>
              </a:rPr>
              <a:t> 109 million</a:t>
            </a:r>
            <a:r>
              <a:rPr lang="en-IN" sz="2000" dirty="0" smtClean="0"/>
              <a:t> children were immunized with three doses of tetanus, diphtheria and pertussis vaccine (WHO, 2011)</a:t>
            </a:r>
          </a:p>
          <a:p>
            <a:pPr algn="just">
              <a:buNone/>
            </a:pPr>
            <a:endParaRPr lang="en-IN" sz="2000" dirty="0" smtClean="0"/>
          </a:p>
          <a:p>
            <a:pPr algn="just"/>
            <a:r>
              <a:rPr lang="en-IN" sz="2000" dirty="0" smtClean="0"/>
              <a:t>Vaccines prevent </a:t>
            </a:r>
            <a:r>
              <a:rPr lang="en-IN" sz="2000" dirty="0" smtClean="0">
                <a:solidFill>
                  <a:srgbClr val="FF0000"/>
                </a:solidFill>
              </a:rPr>
              <a:t>2.5 million deaths</a:t>
            </a:r>
            <a:r>
              <a:rPr lang="en-IN" sz="2000" dirty="0" smtClean="0"/>
              <a:t> every year in all age groups (WHO, 2011).Expanding coverage of vaccines at the national and sub national level could </a:t>
            </a:r>
            <a:r>
              <a:rPr lang="en-IN" sz="2000" dirty="0" smtClean="0">
                <a:solidFill>
                  <a:srgbClr val="FF0000"/>
                </a:solidFill>
              </a:rPr>
              <a:t>prevent 2 million additional deaths</a:t>
            </a:r>
            <a:r>
              <a:rPr lang="en-IN" sz="2000" dirty="0" smtClean="0"/>
              <a:t> in children under 5 (WHO, UNICEF, World Bank, 2009)</a:t>
            </a:r>
            <a:endParaRPr lang="en-IN"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6172200" cy="981322"/>
          </a:xfrm>
        </p:spPr>
        <p:txBody>
          <a:bodyPr>
            <a:normAutofit/>
          </a:bodyPr>
          <a:lstStyle/>
          <a:p>
            <a:r>
              <a:rPr lang="en-US" dirty="0" smtClean="0"/>
              <a:t>Cold </a:t>
            </a:r>
            <a:r>
              <a:rPr lang="en-US" dirty="0"/>
              <a:t>Chain?</a:t>
            </a:r>
            <a:endParaRPr lang="en-IN" dirty="0"/>
          </a:p>
        </p:txBody>
      </p:sp>
      <p:sp>
        <p:nvSpPr>
          <p:cNvPr id="3" name="Content Placeholder 2"/>
          <p:cNvSpPr>
            <a:spLocks noGrp="1"/>
          </p:cNvSpPr>
          <p:nvPr>
            <p:ph sz="quarter" idx="1"/>
          </p:nvPr>
        </p:nvSpPr>
        <p:spPr>
          <a:xfrm>
            <a:off x="467544" y="1340770"/>
            <a:ext cx="7848872" cy="4525963"/>
          </a:xfrm>
        </p:spPr>
        <p:txBody>
          <a:bodyPr>
            <a:normAutofit/>
          </a:bodyPr>
          <a:lstStyle/>
          <a:p>
            <a:pPr algn="just">
              <a:lnSpc>
                <a:spcPct val="150000"/>
              </a:lnSpc>
              <a:buNone/>
            </a:pPr>
            <a:r>
              <a:rPr lang="en-US" sz="2000" dirty="0" smtClean="0"/>
              <a:t>    Cold </a:t>
            </a:r>
            <a:r>
              <a:rPr lang="en-US" sz="2000" dirty="0"/>
              <a:t>chain is a system of storing and transporting vaccine at the recommended temperature range from the point of manufacturer to the point of use.</a:t>
            </a:r>
            <a:endParaRPr lang="en-IN" sz="2000" dirty="0"/>
          </a:p>
        </p:txBody>
      </p:sp>
    </p:spTree>
    <p:extLst>
      <p:ext uri="{BB962C8B-B14F-4D97-AF65-F5344CB8AC3E}">
        <p14:creationId xmlns:p14="http://schemas.microsoft.com/office/powerpoint/2010/main" xmlns="" val="38676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830516" cy="981322"/>
          </a:xfrm>
        </p:spPr>
        <p:txBody>
          <a:bodyPr>
            <a:normAutofit/>
          </a:bodyPr>
          <a:lstStyle/>
          <a:p>
            <a:r>
              <a:rPr lang="en-US" dirty="0"/>
              <a:t>Why Cold Chain is required?</a:t>
            </a:r>
            <a:endParaRPr lang="en-IN" dirty="0"/>
          </a:p>
        </p:txBody>
      </p:sp>
      <p:sp>
        <p:nvSpPr>
          <p:cNvPr id="3" name="Content Placeholder 2"/>
          <p:cNvSpPr>
            <a:spLocks noGrp="1"/>
          </p:cNvSpPr>
          <p:nvPr>
            <p:ph sz="quarter" idx="1"/>
          </p:nvPr>
        </p:nvSpPr>
        <p:spPr>
          <a:xfrm>
            <a:off x="1079104" y="1268760"/>
            <a:ext cx="8064896" cy="4525963"/>
          </a:xfrm>
        </p:spPr>
        <p:txBody>
          <a:bodyPr>
            <a:normAutofit/>
          </a:bodyPr>
          <a:lstStyle/>
          <a:p>
            <a:pPr algn="just"/>
            <a:r>
              <a:rPr lang="en-US" sz="2000" dirty="0" smtClean="0"/>
              <a:t>Vaccines </a:t>
            </a:r>
            <a:r>
              <a:rPr lang="en-US" sz="2000" dirty="0"/>
              <a:t>lose their potency due to exposure to:</a:t>
            </a:r>
          </a:p>
          <a:p>
            <a:pPr lvl="1" algn="just"/>
            <a:r>
              <a:rPr lang="en-US" sz="2000" dirty="0"/>
              <a:t>Excessive heat (all vaccines)</a:t>
            </a:r>
          </a:p>
          <a:p>
            <a:pPr lvl="1" algn="just"/>
            <a:r>
              <a:rPr lang="en-US" sz="2000" dirty="0"/>
              <a:t>Excessive cold (Hepatitis B, DPT and TT)</a:t>
            </a:r>
          </a:p>
          <a:p>
            <a:pPr lvl="1" algn="just"/>
            <a:r>
              <a:rPr lang="en-US" sz="2000" dirty="0"/>
              <a:t>Light (BCG, Measles and JE)</a:t>
            </a:r>
            <a:endParaRPr lang="en-IN" sz="2000" dirty="0"/>
          </a:p>
        </p:txBody>
      </p:sp>
      <p:grpSp>
        <p:nvGrpSpPr>
          <p:cNvPr id="4" name="Group 3"/>
          <p:cNvGrpSpPr/>
          <p:nvPr/>
        </p:nvGrpSpPr>
        <p:grpSpPr>
          <a:xfrm>
            <a:off x="755576" y="3645024"/>
            <a:ext cx="7392725" cy="2736304"/>
            <a:chOff x="251520" y="3552938"/>
            <a:chExt cx="9088882" cy="2736304"/>
          </a:xfrm>
        </p:grpSpPr>
        <p:sp>
          <p:nvSpPr>
            <p:cNvPr id="19" name="Folded Corner 18"/>
            <p:cNvSpPr/>
            <p:nvPr/>
          </p:nvSpPr>
          <p:spPr>
            <a:xfrm>
              <a:off x="1048283" y="3624946"/>
              <a:ext cx="3739425" cy="2664296"/>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Sensitivity to heat</a:t>
              </a:r>
            </a:p>
            <a:p>
              <a:endParaRPr lang="en-US" sz="1400" dirty="0">
                <a:solidFill>
                  <a:schemeClr val="tx1"/>
                </a:solidFill>
              </a:endParaRPr>
            </a:p>
            <a:p>
              <a:pPr marL="177800" indent="-177800">
                <a:buFont typeface="Arial" pitchFamily="34" charset="0"/>
                <a:buChar char="•"/>
              </a:pPr>
              <a:r>
                <a:rPr lang="en-US" sz="2000" b="1" dirty="0">
                  <a:solidFill>
                    <a:schemeClr val="tx1"/>
                  </a:solidFill>
                </a:rPr>
                <a:t>OPV</a:t>
              </a:r>
            </a:p>
            <a:p>
              <a:pPr marL="177800" indent="-177800">
                <a:buFont typeface="Arial" pitchFamily="34" charset="0"/>
                <a:buChar char="•"/>
              </a:pPr>
              <a:r>
                <a:rPr lang="en-US" sz="2000" b="1" dirty="0">
                  <a:solidFill>
                    <a:schemeClr val="tx1"/>
                  </a:solidFill>
                </a:rPr>
                <a:t>Measles</a:t>
              </a:r>
            </a:p>
            <a:p>
              <a:pPr marL="177800" indent="-177800">
                <a:buFont typeface="Arial" pitchFamily="34" charset="0"/>
                <a:buChar char="•"/>
              </a:pPr>
              <a:r>
                <a:rPr lang="en-US" sz="2000" b="1" dirty="0">
                  <a:solidFill>
                    <a:schemeClr val="tx1"/>
                  </a:solidFill>
                </a:rPr>
                <a:t>DPT</a:t>
              </a:r>
            </a:p>
            <a:p>
              <a:pPr marL="177800" indent="-177800">
                <a:buFont typeface="Arial" pitchFamily="34" charset="0"/>
                <a:buChar char="•"/>
              </a:pPr>
              <a:r>
                <a:rPr lang="en-US" sz="2000" b="1" dirty="0">
                  <a:solidFill>
                    <a:schemeClr val="tx1"/>
                  </a:solidFill>
                </a:rPr>
                <a:t>BCG before recon.</a:t>
              </a:r>
              <a:endParaRPr lang="en-US" sz="2000" b="1" i="1" dirty="0">
                <a:solidFill>
                  <a:schemeClr val="tx1"/>
                </a:solidFill>
              </a:endParaRPr>
            </a:p>
            <a:p>
              <a:pPr marL="177800" indent="-177800">
                <a:buFont typeface="Arial" pitchFamily="34" charset="0"/>
                <a:buChar char="•"/>
              </a:pPr>
              <a:r>
                <a:rPr lang="en-US" sz="2000" b="1" dirty="0" smtClean="0">
                  <a:solidFill>
                    <a:schemeClr val="tx1"/>
                  </a:solidFill>
                </a:rPr>
                <a:t>TT,Pentavalent,HeP.B</a:t>
              </a:r>
              <a:endParaRPr lang="en-US" sz="2000" b="1" dirty="0">
                <a:solidFill>
                  <a:schemeClr val="tx1"/>
                </a:solidFill>
              </a:endParaRPr>
            </a:p>
          </p:txBody>
        </p:sp>
        <p:grpSp>
          <p:nvGrpSpPr>
            <p:cNvPr id="5" name="Group 4"/>
            <p:cNvGrpSpPr/>
            <p:nvPr/>
          </p:nvGrpSpPr>
          <p:grpSpPr>
            <a:xfrm rot="20765252">
              <a:off x="5074585" y="3552938"/>
              <a:ext cx="477126" cy="1243915"/>
              <a:chOff x="3078163" y="3875088"/>
              <a:chExt cx="720725" cy="2120900"/>
            </a:xfrm>
          </p:grpSpPr>
          <p:sp>
            <p:nvSpPr>
              <p:cNvPr id="6" name="Freeform 12"/>
              <p:cNvSpPr>
                <a:spLocks/>
              </p:cNvSpPr>
              <p:nvPr/>
            </p:nvSpPr>
            <p:spPr bwMode="auto">
              <a:xfrm>
                <a:off x="3078163" y="3875088"/>
                <a:ext cx="720725" cy="2120900"/>
              </a:xfrm>
              <a:custGeom>
                <a:avLst/>
                <a:gdLst/>
                <a:ahLst/>
                <a:cxnLst>
                  <a:cxn ang="0">
                    <a:pos x="789" y="1746"/>
                  </a:cxn>
                  <a:cxn ang="0">
                    <a:pos x="797" y="1982"/>
                  </a:cxn>
                  <a:cxn ang="0">
                    <a:pos x="745" y="2140"/>
                  </a:cxn>
                  <a:cxn ang="0">
                    <a:pos x="745" y="2235"/>
                  </a:cxn>
                  <a:cxn ang="0">
                    <a:pos x="731" y="2304"/>
                  </a:cxn>
                  <a:cxn ang="0">
                    <a:pos x="714" y="2356"/>
                  </a:cxn>
                  <a:cxn ang="0">
                    <a:pos x="674" y="2390"/>
                  </a:cxn>
                  <a:cxn ang="0">
                    <a:pos x="651" y="2400"/>
                  </a:cxn>
                  <a:cxn ang="0">
                    <a:pos x="629" y="2394"/>
                  </a:cxn>
                  <a:cxn ang="0">
                    <a:pos x="606" y="2381"/>
                  </a:cxn>
                  <a:cxn ang="0">
                    <a:pos x="585" y="2350"/>
                  </a:cxn>
                  <a:cxn ang="0">
                    <a:pos x="552" y="2338"/>
                  </a:cxn>
                  <a:cxn ang="0">
                    <a:pos x="522" y="2427"/>
                  </a:cxn>
                  <a:cxn ang="0">
                    <a:pos x="495" y="2550"/>
                  </a:cxn>
                  <a:cxn ang="0">
                    <a:pos x="433" y="2664"/>
                  </a:cxn>
                  <a:cxn ang="0">
                    <a:pos x="406" y="2671"/>
                  </a:cxn>
                  <a:cxn ang="0">
                    <a:pos x="381" y="2673"/>
                  </a:cxn>
                  <a:cxn ang="0">
                    <a:pos x="339" y="2652"/>
                  </a:cxn>
                  <a:cxn ang="0">
                    <a:pos x="310" y="2587"/>
                  </a:cxn>
                  <a:cxn ang="0">
                    <a:pos x="293" y="2512"/>
                  </a:cxn>
                  <a:cxn ang="0">
                    <a:pos x="264" y="2494"/>
                  </a:cxn>
                  <a:cxn ang="0">
                    <a:pos x="231" y="2489"/>
                  </a:cxn>
                  <a:cxn ang="0">
                    <a:pos x="202" y="2475"/>
                  </a:cxn>
                  <a:cxn ang="0">
                    <a:pos x="150" y="2408"/>
                  </a:cxn>
                  <a:cxn ang="0">
                    <a:pos x="127" y="2323"/>
                  </a:cxn>
                  <a:cxn ang="0">
                    <a:pos x="116" y="2246"/>
                  </a:cxn>
                  <a:cxn ang="0">
                    <a:pos x="87" y="2215"/>
                  </a:cxn>
                  <a:cxn ang="0">
                    <a:pos x="8" y="2067"/>
                  </a:cxn>
                  <a:cxn ang="0">
                    <a:pos x="2" y="1850"/>
                  </a:cxn>
                  <a:cxn ang="0">
                    <a:pos x="4" y="1478"/>
                  </a:cxn>
                  <a:cxn ang="0">
                    <a:pos x="8" y="118"/>
                  </a:cxn>
                  <a:cxn ang="0">
                    <a:pos x="549" y="89"/>
                  </a:cxn>
                  <a:cxn ang="0">
                    <a:pos x="572" y="48"/>
                  </a:cxn>
                  <a:cxn ang="0">
                    <a:pos x="606" y="20"/>
                  </a:cxn>
                  <a:cxn ang="0">
                    <a:pos x="631" y="14"/>
                  </a:cxn>
                  <a:cxn ang="0">
                    <a:pos x="653" y="16"/>
                  </a:cxn>
                  <a:cxn ang="0">
                    <a:pos x="670" y="23"/>
                  </a:cxn>
                  <a:cxn ang="0">
                    <a:pos x="685" y="37"/>
                  </a:cxn>
                  <a:cxn ang="0">
                    <a:pos x="710" y="14"/>
                  </a:cxn>
                  <a:cxn ang="0">
                    <a:pos x="749" y="4"/>
                  </a:cxn>
                  <a:cxn ang="0">
                    <a:pos x="797" y="8"/>
                  </a:cxn>
                  <a:cxn ang="0">
                    <a:pos x="853" y="58"/>
                  </a:cxn>
                  <a:cxn ang="0">
                    <a:pos x="887" y="127"/>
                  </a:cxn>
                  <a:cxn ang="0">
                    <a:pos x="907" y="245"/>
                  </a:cxn>
                  <a:cxn ang="0">
                    <a:pos x="895" y="383"/>
                  </a:cxn>
                  <a:cxn ang="0">
                    <a:pos x="845" y="503"/>
                  </a:cxn>
                  <a:cxn ang="0">
                    <a:pos x="860" y="814"/>
                  </a:cxn>
                  <a:cxn ang="0">
                    <a:pos x="832" y="887"/>
                  </a:cxn>
                  <a:cxn ang="0">
                    <a:pos x="801" y="926"/>
                  </a:cxn>
                  <a:cxn ang="0">
                    <a:pos x="791" y="978"/>
                  </a:cxn>
                  <a:cxn ang="0">
                    <a:pos x="787" y="997"/>
                  </a:cxn>
                </a:cxnLst>
                <a:rect l="0" t="0" r="r" b="b"/>
                <a:pathLst>
                  <a:path w="909" h="2673">
                    <a:moveTo>
                      <a:pt x="785" y="1651"/>
                    </a:moveTo>
                    <a:lnTo>
                      <a:pt x="785" y="1686"/>
                    </a:lnTo>
                    <a:lnTo>
                      <a:pt x="789" y="1746"/>
                    </a:lnTo>
                    <a:lnTo>
                      <a:pt x="795" y="1821"/>
                    </a:lnTo>
                    <a:lnTo>
                      <a:pt x="797" y="1902"/>
                    </a:lnTo>
                    <a:lnTo>
                      <a:pt x="797" y="1982"/>
                    </a:lnTo>
                    <a:lnTo>
                      <a:pt x="789" y="2056"/>
                    </a:lnTo>
                    <a:lnTo>
                      <a:pt x="774" y="2111"/>
                    </a:lnTo>
                    <a:lnTo>
                      <a:pt x="745" y="2140"/>
                    </a:lnTo>
                    <a:lnTo>
                      <a:pt x="739" y="2171"/>
                    </a:lnTo>
                    <a:lnTo>
                      <a:pt x="741" y="2202"/>
                    </a:lnTo>
                    <a:lnTo>
                      <a:pt x="745" y="2235"/>
                    </a:lnTo>
                    <a:lnTo>
                      <a:pt x="737" y="2265"/>
                    </a:lnTo>
                    <a:lnTo>
                      <a:pt x="735" y="2285"/>
                    </a:lnTo>
                    <a:lnTo>
                      <a:pt x="731" y="2304"/>
                    </a:lnTo>
                    <a:lnTo>
                      <a:pt x="728" y="2323"/>
                    </a:lnTo>
                    <a:lnTo>
                      <a:pt x="722" y="2340"/>
                    </a:lnTo>
                    <a:lnTo>
                      <a:pt x="714" y="2356"/>
                    </a:lnTo>
                    <a:lnTo>
                      <a:pt x="704" y="2369"/>
                    </a:lnTo>
                    <a:lnTo>
                      <a:pt x="691" y="2381"/>
                    </a:lnTo>
                    <a:lnTo>
                      <a:pt x="674" y="2390"/>
                    </a:lnTo>
                    <a:lnTo>
                      <a:pt x="666" y="2394"/>
                    </a:lnTo>
                    <a:lnTo>
                      <a:pt x="658" y="2398"/>
                    </a:lnTo>
                    <a:lnTo>
                      <a:pt x="651" y="2400"/>
                    </a:lnTo>
                    <a:lnTo>
                      <a:pt x="645" y="2398"/>
                    </a:lnTo>
                    <a:lnTo>
                      <a:pt x="637" y="2398"/>
                    </a:lnTo>
                    <a:lnTo>
                      <a:pt x="629" y="2394"/>
                    </a:lnTo>
                    <a:lnTo>
                      <a:pt x="622" y="2392"/>
                    </a:lnTo>
                    <a:lnTo>
                      <a:pt x="616" y="2389"/>
                    </a:lnTo>
                    <a:lnTo>
                      <a:pt x="606" y="2381"/>
                    </a:lnTo>
                    <a:lnTo>
                      <a:pt x="599" y="2369"/>
                    </a:lnTo>
                    <a:lnTo>
                      <a:pt x="591" y="2360"/>
                    </a:lnTo>
                    <a:lnTo>
                      <a:pt x="585" y="2350"/>
                    </a:lnTo>
                    <a:lnTo>
                      <a:pt x="576" y="2342"/>
                    </a:lnTo>
                    <a:lnTo>
                      <a:pt x="566" y="2338"/>
                    </a:lnTo>
                    <a:lnTo>
                      <a:pt x="552" y="2338"/>
                    </a:lnTo>
                    <a:lnTo>
                      <a:pt x="537" y="2344"/>
                    </a:lnTo>
                    <a:lnTo>
                      <a:pt x="529" y="2385"/>
                    </a:lnTo>
                    <a:lnTo>
                      <a:pt x="522" y="2427"/>
                    </a:lnTo>
                    <a:lnTo>
                      <a:pt x="514" y="2467"/>
                    </a:lnTo>
                    <a:lnTo>
                      <a:pt x="506" y="2510"/>
                    </a:lnTo>
                    <a:lnTo>
                      <a:pt x="495" y="2550"/>
                    </a:lnTo>
                    <a:lnTo>
                      <a:pt x="479" y="2591"/>
                    </a:lnTo>
                    <a:lnTo>
                      <a:pt x="460" y="2629"/>
                    </a:lnTo>
                    <a:lnTo>
                      <a:pt x="433" y="2664"/>
                    </a:lnTo>
                    <a:lnTo>
                      <a:pt x="423" y="2668"/>
                    </a:lnTo>
                    <a:lnTo>
                      <a:pt x="414" y="2669"/>
                    </a:lnTo>
                    <a:lnTo>
                      <a:pt x="406" y="2671"/>
                    </a:lnTo>
                    <a:lnTo>
                      <a:pt x="398" y="2673"/>
                    </a:lnTo>
                    <a:lnTo>
                      <a:pt x="389" y="2673"/>
                    </a:lnTo>
                    <a:lnTo>
                      <a:pt x="381" y="2673"/>
                    </a:lnTo>
                    <a:lnTo>
                      <a:pt x="370" y="2671"/>
                    </a:lnTo>
                    <a:lnTo>
                      <a:pt x="358" y="2669"/>
                    </a:lnTo>
                    <a:lnTo>
                      <a:pt x="339" y="2652"/>
                    </a:lnTo>
                    <a:lnTo>
                      <a:pt x="325" y="2633"/>
                    </a:lnTo>
                    <a:lnTo>
                      <a:pt x="316" y="2610"/>
                    </a:lnTo>
                    <a:lnTo>
                      <a:pt x="310" y="2587"/>
                    </a:lnTo>
                    <a:lnTo>
                      <a:pt x="304" y="2562"/>
                    </a:lnTo>
                    <a:lnTo>
                      <a:pt x="298" y="2537"/>
                    </a:lnTo>
                    <a:lnTo>
                      <a:pt x="293" y="2512"/>
                    </a:lnTo>
                    <a:lnTo>
                      <a:pt x="285" y="2489"/>
                    </a:lnTo>
                    <a:lnTo>
                      <a:pt x="275" y="2492"/>
                    </a:lnTo>
                    <a:lnTo>
                      <a:pt x="264" y="2494"/>
                    </a:lnTo>
                    <a:lnTo>
                      <a:pt x="252" y="2494"/>
                    </a:lnTo>
                    <a:lnTo>
                      <a:pt x="243" y="2491"/>
                    </a:lnTo>
                    <a:lnTo>
                      <a:pt x="231" y="2489"/>
                    </a:lnTo>
                    <a:lnTo>
                      <a:pt x="221" y="2483"/>
                    </a:lnTo>
                    <a:lnTo>
                      <a:pt x="212" y="2479"/>
                    </a:lnTo>
                    <a:lnTo>
                      <a:pt x="202" y="2475"/>
                    </a:lnTo>
                    <a:lnTo>
                      <a:pt x="181" y="2456"/>
                    </a:lnTo>
                    <a:lnTo>
                      <a:pt x="164" y="2433"/>
                    </a:lnTo>
                    <a:lnTo>
                      <a:pt x="150" y="2408"/>
                    </a:lnTo>
                    <a:lnTo>
                      <a:pt x="141" y="2379"/>
                    </a:lnTo>
                    <a:lnTo>
                      <a:pt x="133" y="2352"/>
                    </a:lnTo>
                    <a:lnTo>
                      <a:pt x="127" y="2323"/>
                    </a:lnTo>
                    <a:lnTo>
                      <a:pt x="121" y="2294"/>
                    </a:lnTo>
                    <a:lnTo>
                      <a:pt x="116" y="2265"/>
                    </a:lnTo>
                    <a:lnTo>
                      <a:pt x="116" y="2246"/>
                    </a:lnTo>
                    <a:lnTo>
                      <a:pt x="114" y="2229"/>
                    </a:lnTo>
                    <a:lnTo>
                      <a:pt x="106" y="2217"/>
                    </a:lnTo>
                    <a:lnTo>
                      <a:pt x="87" y="2215"/>
                    </a:lnTo>
                    <a:lnTo>
                      <a:pt x="48" y="2188"/>
                    </a:lnTo>
                    <a:lnTo>
                      <a:pt x="23" y="2136"/>
                    </a:lnTo>
                    <a:lnTo>
                      <a:pt x="8" y="2067"/>
                    </a:lnTo>
                    <a:lnTo>
                      <a:pt x="2" y="1990"/>
                    </a:lnTo>
                    <a:lnTo>
                      <a:pt x="0" y="1915"/>
                    </a:lnTo>
                    <a:lnTo>
                      <a:pt x="2" y="1850"/>
                    </a:lnTo>
                    <a:lnTo>
                      <a:pt x="6" y="1802"/>
                    </a:lnTo>
                    <a:lnTo>
                      <a:pt x="8" y="1778"/>
                    </a:lnTo>
                    <a:lnTo>
                      <a:pt x="4" y="1478"/>
                    </a:lnTo>
                    <a:lnTo>
                      <a:pt x="4" y="911"/>
                    </a:lnTo>
                    <a:lnTo>
                      <a:pt x="6" y="364"/>
                    </a:lnTo>
                    <a:lnTo>
                      <a:pt x="8" y="118"/>
                    </a:lnTo>
                    <a:lnTo>
                      <a:pt x="537" y="118"/>
                    </a:lnTo>
                    <a:lnTo>
                      <a:pt x="543" y="102"/>
                    </a:lnTo>
                    <a:lnTo>
                      <a:pt x="549" y="89"/>
                    </a:lnTo>
                    <a:lnTo>
                      <a:pt x="554" y="75"/>
                    </a:lnTo>
                    <a:lnTo>
                      <a:pt x="564" y="62"/>
                    </a:lnTo>
                    <a:lnTo>
                      <a:pt x="572" y="48"/>
                    </a:lnTo>
                    <a:lnTo>
                      <a:pt x="583" y="37"/>
                    </a:lnTo>
                    <a:lnTo>
                      <a:pt x="595" y="27"/>
                    </a:lnTo>
                    <a:lnTo>
                      <a:pt x="606" y="20"/>
                    </a:lnTo>
                    <a:lnTo>
                      <a:pt x="614" y="18"/>
                    </a:lnTo>
                    <a:lnTo>
                      <a:pt x="624" y="16"/>
                    </a:lnTo>
                    <a:lnTo>
                      <a:pt x="631" y="14"/>
                    </a:lnTo>
                    <a:lnTo>
                      <a:pt x="639" y="14"/>
                    </a:lnTo>
                    <a:lnTo>
                      <a:pt x="647" y="16"/>
                    </a:lnTo>
                    <a:lnTo>
                      <a:pt x="653" y="16"/>
                    </a:lnTo>
                    <a:lnTo>
                      <a:pt x="660" y="16"/>
                    </a:lnTo>
                    <a:lnTo>
                      <a:pt x="668" y="16"/>
                    </a:lnTo>
                    <a:lnTo>
                      <a:pt x="670" y="23"/>
                    </a:lnTo>
                    <a:lnTo>
                      <a:pt x="674" y="29"/>
                    </a:lnTo>
                    <a:lnTo>
                      <a:pt x="678" y="33"/>
                    </a:lnTo>
                    <a:lnTo>
                      <a:pt x="685" y="37"/>
                    </a:lnTo>
                    <a:lnTo>
                      <a:pt x="691" y="25"/>
                    </a:lnTo>
                    <a:lnTo>
                      <a:pt x="701" y="18"/>
                    </a:lnTo>
                    <a:lnTo>
                      <a:pt x="710" y="14"/>
                    </a:lnTo>
                    <a:lnTo>
                      <a:pt x="724" y="10"/>
                    </a:lnTo>
                    <a:lnTo>
                      <a:pt x="735" y="6"/>
                    </a:lnTo>
                    <a:lnTo>
                      <a:pt x="749" y="4"/>
                    </a:lnTo>
                    <a:lnTo>
                      <a:pt x="760" y="2"/>
                    </a:lnTo>
                    <a:lnTo>
                      <a:pt x="772" y="0"/>
                    </a:lnTo>
                    <a:lnTo>
                      <a:pt x="797" y="8"/>
                    </a:lnTo>
                    <a:lnTo>
                      <a:pt x="818" y="21"/>
                    </a:lnTo>
                    <a:lnTo>
                      <a:pt x="837" y="37"/>
                    </a:lnTo>
                    <a:lnTo>
                      <a:pt x="853" y="58"/>
                    </a:lnTo>
                    <a:lnTo>
                      <a:pt x="866" y="79"/>
                    </a:lnTo>
                    <a:lnTo>
                      <a:pt x="878" y="104"/>
                    </a:lnTo>
                    <a:lnTo>
                      <a:pt x="887" y="127"/>
                    </a:lnTo>
                    <a:lnTo>
                      <a:pt x="895" y="152"/>
                    </a:lnTo>
                    <a:lnTo>
                      <a:pt x="903" y="197"/>
                    </a:lnTo>
                    <a:lnTo>
                      <a:pt x="907" y="245"/>
                    </a:lnTo>
                    <a:lnTo>
                      <a:pt x="909" y="291"/>
                    </a:lnTo>
                    <a:lnTo>
                      <a:pt x="905" y="337"/>
                    </a:lnTo>
                    <a:lnTo>
                      <a:pt x="895" y="383"/>
                    </a:lnTo>
                    <a:lnTo>
                      <a:pt x="884" y="426"/>
                    </a:lnTo>
                    <a:lnTo>
                      <a:pt x="866" y="466"/>
                    </a:lnTo>
                    <a:lnTo>
                      <a:pt x="845" y="503"/>
                    </a:lnTo>
                    <a:lnTo>
                      <a:pt x="870" y="637"/>
                    </a:lnTo>
                    <a:lnTo>
                      <a:pt x="872" y="739"/>
                    </a:lnTo>
                    <a:lnTo>
                      <a:pt x="860" y="814"/>
                    </a:lnTo>
                    <a:lnTo>
                      <a:pt x="843" y="857"/>
                    </a:lnTo>
                    <a:lnTo>
                      <a:pt x="839" y="872"/>
                    </a:lnTo>
                    <a:lnTo>
                      <a:pt x="832" y="887"/>
                    </a:lnTo>
                    <a:lnTo>
                      <a:pt x="822" y="901"/>
                    </a:lnTo>
                    <a:lnTo>
                      <a:pt x="810" y="912"/>
                    </a:lnTo>
                    <a:lnTo>
                      <a:pt x="801" y="926"/>
                    </a:lnTo>
                    <a:lnTo>
                      <a:pt x="793" y="941"/>
                    </a:lnTo>
                    <a:lnTo>
                      <a:pt x="789" y="959"/>
                    </a:lnTo>
                    <a:lnTo>
                      <a:pt x="791" y="978"/>
                    </a:lnTo>
                    <a:lnTo>
                      <a:pt x="785" y="982"/>
                    </a:lnTo>
                    <a:lnTo>
                      <a:pt x="785" y="989"/>
                    </a:lnTo>
                    <a:lnTo>
                      <a:pt x="787" y="997"/>
                    </a:lnTo>
                    <a:lnTo>
                      <a:pt x="785" y="1003"/>
                    </a:lnTo>
                    <a:lnTo>
                      <a:pt x="785" y="16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Freeform 14"/>
              <p:cNvSpPr>
                <a:spLocks/>
              </p:cNvSpPr>
              <p:nvPr/>
            </p:nvSpPr>
            <p:spPr bwMode="auto">
              <a:xfrm>
                <a:off x="3536950" y="3930650"/>
                <a:ext cx="204788" cy="641350"/>
              </a:xfrm>
              <a:custGeom>
                <a:avLst/>
                <a:gdLst/>
                <a:ahLst/>
                <a:cxnLst>
                  <a:cxn ang="0">
                    <a:pos x="208" y="403"/>
                  </a:cxn>
                  <a:cxn ang="0">
                    <a:pos x="212" y="433"/>
                  </a:cxn>
                  <a:cxn ang="0">
                    <a:pos x="218" y="520"/>
                  </a:cxn>
                  <a:cxn ang="0">
                    <a:pos x="220" y="664"/>
                  </a:cxn>
                  <a:cxn ang="0">
                    <a:pos x="214" y="757"/>
                  </a:cxn>
                  <a:cxn ang="0">
                    <a:pos x="197" y="793"/>
                  </a:cxn>
                  <a:cxn ang="0">
                    <a:pos x="176" y="707"/>
                  </a:cxn>
                  <a:cxn ang="0">
                    <a:pos x="172" y="435"/>
                  </a:cxn>
                  <a:cxn ang="0">
                    <a:pos x="178" y="345"/>
                  </a:cxn>
                  <a:cxn ang="0">
                    <a:pos x="172" y="328"/>
                  </a:cxn>
                  <a:cxn ang="0">
                    <a:pos x="147" y="326"/>
                  </a:cxn>
                  <a:cxn ang="0">
                    <a:pos x="131" y="341"/>
                  </a:cxn>
                  <a:cxn ang="0">
                    <a:pos x="122" y="366"/>
                  </a:cxn>
                  <a:cxn ang="0">
                    <a:pos x="110" y="389"/>
                  </a:cxn>
                  <a:cxn ang="0">
                    <a:pos x="87" y="324"/>
                  </a:cxn>
                  <a:cxn ang="0">
                    <a:pos x="91" y="178"/>
                  </a:cxn>
                  <a:cxn ang="0">
                    <a:pos x="77" y="87"/>
                  </a:cxn>
                  <a:cxn ang="0">
                    <a:pos x="56" y="97"/>
                  </a:cxn>
                  <a:cxn ang="0">
                    <a:pos x="43" y="127"/>
                  </a:cxn>
                  <a:cxn ang="0">
                    <a:pos x="29" y="158"/>
                  </a:cxn>
                  <a:cxn ang="0">
                    <a:pos x="6" y="151"/>
                  </a:cxn>
                  <a:cxn ang="0">
                    <a:pos x="2" y="99"/>
                  </a:cxn>
                  <a:cxn ang="0">
                    <a:pos x="20" y="51"/>
                  </a:cxn>
                  <a:cxn ang="0">
                    <a:pos x="41" y="8"/>
                  </a:cxn>
                  <a:cxn ang="0">
                    <a:pos x="74" y="18"/>
                  </a:cxn>
                  <a:cxn ang="0">
                    <a:pos x="95" y="35"/>
                  </a:cxn>
                  <a:cxn ang="0">
                    <a:pos x="118" y="37"/>
                  </a:cxn>
                  <a:cxn ang="0">
                    <a:pos x="135" y="20"/>
                  </a:cxn>
                  <a:cxn ang="0">
                    <a:pos x="154" y="6"/>
                  </a:cxn>
                  <a:cxn ang="0">
                    <a:pos x="176" y="0"/>
                  </a:cxn>
                  <a:cxn ang="0">
                    <a:pos x="197" y="10"/>
                  </a:cxn>
                  <a:cxn ang="0">
                    <a:pos x="228" y="70"/>
                  </a:cxn>
                  <a:cxn ang="0">
                    <a:pos x="256" y="176"/>
                  </a:cxn>
                  <a:cxn ang="0">
                    <a:pos x="249" y="314"/>
                  </a:cxn>
                </a:cxnLst>
                <a:rect l="0" t="0" r="r" b="b"/>
                <a:pathLst>
                  <a:path w="258" h="809">
                    <a:moveTo>
                      <a:pt x="220" y="391"/>
                    </a:moveTo>
                    <a:lnTo>
                      <a:pt x="208" y="403"/>
                    </a:lnTo>
                    <a:lnTo>
                      <a:pt x="208" y="418"/>
                    </a:lnTo>
                    <a:lnTo>
                      <a:pt x="212" y="433"/>
                    </a:lnTo>
                    <a:lnTo>
                      <a:pt x="210" y="447"/>
                    </a:lnTo>
                    <a:lnTo>
                      <a:pt x="218" y="520"/>
                    </a:lnTo>
                    <a:lnTo>
                      <a:pt x="220" y="591"/>
                    </a:lnTo>
                    <a:lnTo>
                      <a:pt x="220" y="664"/>
                    </a:lnTo>
                    <a:lnTo>
                      <a:pt x="220" y="738"/>
                    </a:lnTo>
                    <a:lnTo>
                      <a:pt x="214" y="757"/>
                    </a:lnTo>
                    <a:lnTo>
                      <a:pt x="206" y="776"/>
                    </a:lnTo>
                    <a:lnTo>
                      <a:pt x="197" y="793"/>
                    </a:lnTo>
                    <a:lnTo>
                      <a:pt x="185" y="809"/>
                    </a:lnTo>
                    <a:lnTo>
                      <a:pt x="176" y="707"/>
                    </a:lnTo>
                    <a:lnTo>
                      <a:pt x="172" y="566"/>
                    </a:lnTo>
                    <a:lnTo>
                      <a:pt x="172" y="435"/>
                    </a:lnTo>
                    <a:lnTo>
                      <a:pt x="178" y="355"/>
                    </a:lnTo>
                    <a:lnTo>
                      <a:pt x="178" y="345"/>
                    </a:lnTo>
                    <a:lnTo>
                      <a:pt x="176" y="335"/>
                    </a:lnTo>
                    <a:lnTo>
                      <a:pt x="172" y="328"/>
                    </a:lnTo>
                    <a:lnTo>
                      <a:pt x="162" y="322"/>
                    </a:lnTo>
                    <a:lnTo>
                      <a:pt x="147" y="326"/>
                    </a:lnTo>
                    <a:lnTo>
                      <a:pt x="137" y="331"/>
                    </a:lnTo>
                    <a:lnTo>
                      <a:pt x="131" y="341"/>
                    </a:lnTo>
                    <a:lnTo>
                      <a:pt x="126" y="353"/>
                    </a:lnTo>
                    <a:lnTo>
                      <a:pt x="122" y="366"/>
                    </a:lnTo>
                    <a:lnTo>
                      <a:pt x="116" y="378"/>
                    </a:lnTo>
                    <a:lnTo>
                      <a:pt x="110" y="389"/>
                    </a:lnTo>
                    <a:lnTo>
                      <a:pt x="99" y="399"/>
                    </a:lnTo>
                    <a:lnTo>
                      <a:pt x="87" y="324"/>
                    </a:lnTo>
                    <a:lnTo>
                      <a:pt x="87" y="253"/>
                    </a:lnTo>
                    <a:lnTo>
                      <a:pt x="91" y="178"/>
                    </a:lnTo>
                    <a:lnTo>
                      <a:pt x="95" y="95"/>
                    </a:lnTo>
                    <a:lnTo>
                      <a:pt x="77" y="87"/>
                    </a:lnTo>
                    <a:lnTo>
                      <a:pt x="64" y="89"/>
                    </a:lnTo>
                    <a:lnTo>
                      <a:pt x="56" y="97"/>
                    </a:lnTo>
                    <a:lnTo>
                      <a:pt x="49" y="110"/>
                    </a:lnTo>
                    <a:lnTo>
                      <a:pt x="43" y="127"/>
                    </a:lnTo>
                    <a:lnTo>
                      <a:pt x="37" y="143"/>
                    </a:lnTo>
                    <a:lnTo>
                      <a:pt x="29" y="158"/>
                    </a:lnTo>
                    <a:lnTo>
                      <a:pt x="20" y="170"/>
                    </a:lnTo>
                    <a:lnTo>
                      <a:pt x="6" y="151"/>
                    </a:lnTo>
                    <a:lnTo>
                      <a:pt x="0" y="126"/>
                    </a:lnTo>
                    <a:lnTo>
                      <a:pt x="2" y="99"/>
                    </a:lnTo>
                    <a:lnTo>
                      <a:pt x="8" y="72"/>
                    </a:lnTo>
                    <a:lnTo>
                      <a:pt x="20" y="51"/>
                    </a:lnTo>
                    <a:lnTo>
                      <a:pt x="27" y="27"/>
                    </a:lnTo>
                    <a:lnTo>
                      <a:pt x="41" y="8"/>
                    </a:lnTo>
                    <a:lnTo>
                      <a:pt x="64" y="6"/>
                    </a:lnTo>
                    <a:lnTo>
                      <a:pt x="74" y="18"/>
                    </a:lnTo>
                    <a:lnTo>
                      <a:pt x="83" y="27"/>
                    </a:lnTo>
                    <a:lnTo>
                      <a:pt x="95" y="35"/>
                    </a:lnTo>
                    <a:lnTo>
                      <a:pt x="106" y="43"/>
                    </a:lnTo>
                    <a:lnTo>
                      <a:pt x="118" y="37"/>
                    </a:lnTo>
                    <a:lnTo>
                      <a:pt x="127" y="29"/>
                    </a:lnTo>
                    <a:lnTo>
                      <a:pt x="135" y="20"/>
                    </a:lnTo>
                    <a:lnTo>
                      <a:pt x="145" y="12"/>
                    </a:lnTo>
                    <a:lnTo>
                      <a:pt x="154" y="6"/>
                    </a:lnTo>
                    <a:lnTo>
                      <a:pt x="164" y="0"/>
                    </a:lnTo>
                    <a:lnTo>
                      <a:pt x="176" y="0"/>
                    </a:lnTo>
                    <a:lnTo>
                      <a:pt x="191" y="2"/>
                    </a:lnTo>
                    <a:lnTo>
                      <a:pt x="197" y="10"/>
                    </a:lnTo>
                    <a:lnTo>
                      <a:pt x="210" y="33"/>
                    </a:lnTo>
                    <a:lnTo>
                      <a:pt x="228" y="70"/>
                    </a:lnTo>
                    <a:lnTo>
                      <a:pt x="243" y="118"/>
                    </a:lnTo>
                    <a:lnTo>
                      <a:pt x="256" y="176"/>
                    </a:lnTo>
                    <a:lnTo>
                      <a:pt x="258" y="241"/>
                    </a:lnTo>
                    <a:lnTo>
                      <a:pt x="249" y="314"/>
                    </a:lnTo>
                    <a:lnTo>
                      <a:pt x="220" y="391"/>
                    </a:lnTo>
                    <a:close/>
                  </a:path>
                </a:pathLst>
              </a:custGeom>
              <a:solidFill>
                <a:srgbClr val="C1F9FF"/>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 name="Freeform 15"/>
              <p:cNvSpPr>
                <a:spLocks/>
              </p:cNvSpPr>
              <p:nvPr/>
            </p:nvSpPr>
            <p:spPr bwMode="auto">
              <a:xfrm>
                <a:off x="3144838" y="4035425"/>
                <a:ext cx="500063" cy="1355725"/>
              </a:xfrm>
              <a:custGeom>
                <a:avLst/>
                <a:gdLst/>
                <a:ahLst/>
                <a:cxnLst>
                  <a:cxn ang="0">
                    <a:pos x="442" y="0"/>
                  </a:cxn>
                  <a:cxn ang="0">
                    <a:pos x="446" y="31"/>
                  </a:cxn>
                  <a:cxn ang="0">
                    <a:pos x="454" y="54"/>
                  </a:cxn>
                  <a:cxn ang="0">
                    <a:pos x="466" y="72"/>
                  </a:cxn>
                  <a:cxn ang="0">
                    <a:pos x="477" y="83"/>
                  </a:cxn>
                  <a:cxn ang="0">
                    <a:pos x="491" y="91"/>
                  </a:cxn>
                  <a:cxn ang="0">
                    <a:pos x="502" y="95"/>
                  </a:cxn>
                  <a:cxn ang="0">
                    <a:pos x="508" y="97"/>
                  </a:cxn>
                  <a:cxn ang="0">
                    <a:pos x="512" y="97"/>
                  </a:cxn>
                  <a:cxn ang="0">
                    <a:pos x="514" y="191"/>
                  </a:cxn>
                  <a:cxn ang="0">
                    <a:pos x="523" y="260"/>
                  </a:cxn>
                  <a:cxn ang="0">
                    <a:pos x="539" y="308"/>
                  </a:cxn>
                  <a:cxn ang="0">
                    <a:pos x="556" y="339"/>
                  </a:cxn>
                  <a:cxn ang="0">
                    <a:pos x="573" y="356"/>
                  </a:cxn>
                  <a:cxn ang="0">
                    <a:pos x="589" y="364"/>
                  </a:cxn>
                  <a:cxn ang="0">
                    <a:pos x="600" y="364"/>
                  </a:cxn>
                  <a:cxn ang="0">
                    <a:pos x="604" y="364"/>
                  </a:cxn>
                  <a:cxn ang="0">
                    <a:pos x="602" y="391"/>
                  </a:cxn>
                  <a:cxn ang="0">
                    <a:pos x="600" y="431"/>
                  </a:cxn>
                  <a:cxn ang="0">
                    <a:pos x="596" y="480"/>
                  </a:cxn>
                  <a:cxn ang="0">
                    <a:pos x="593" y="531"/>
                  </a:cxn>
                  <a:cxn ang="0">
                    <a:pos x="593" y="587"/>
                  </a:cxn>
                  <a:cxn ang="0">
                    <a:pos x="598" y="639"/>
                  </a:cxn>
                  <a:cxn ang="0">
                    <a:pos x="610" y="684"/>
                  </a:cxn>
                  <a:cxn ang="0">
                    <a:pos x="629" y="720"/>
                  </a:cxn>
                  <a:cxn ang="0">
                    <a:pos x="629" y="1453"/>
                  </a:cxn>
                  <a:cxn ang="0">
                    <a:pos x="619" y="1496"/>
                  </a:cxn>
                  <a:cxn ang="0">
                    <a:pos x="600" y="1532"/>
                  </a:cxn>
                  <a:cxn ang="0">
                    <a:pos x="575" y="1565"/>
                  </a:cxn>
                  <a:cxn ang="0">
                    <a:pos x="544" y="1594"/>
                  </a:cxn>
                  <a:cxn ang="0">
                    <a:pos x="512" y="1619"/>
                  </a:cxn>
                  <a:cxn ang="0">
                    <a:pos x="475" y="1644"/>
                  </a:cxn>
                  <a:cxn ang="0">
                    <a:pos x="439" y="1665"/>
                  </a:cxn>
                  <a:cxn ang="0">
                    <a:pos x="404" y="1686"/>
                  </a:cxn>
                  <a:cxn ang="0">
                    <a:pos x="385" y="1692"/>
                  </a:cxn>
                  <a:cxn ang="0">
                    <a:pos x="365" y="1698"/>
                  </a:cxn>
                  <a:cxn ang="0">
                    <a:pos x="344" y="1702"/>
                  </a:cxn>
                  <a:cxn ang="0">
                    <a:pos x="323" y="1705"/>
                  </a:cxn>
                  <a:cxn ang="0">
                    <a:pos x="302" y="1709"/>
                  </a:cxn>
                  <a:cxn ang="0">
                    <a:pos x="279" y="1709"/>
                  </a:cxn>
                  <a:cxn ang="0">
                    <a:pos x="258" y="1709"/>
                  </a:cxn>
                  <a:cxn ang="0">
                    <a:pos x="235" y="1709"/>
                  </a:cxn>
                  <a:cxn ang="0">
                    <a:pos x="213" y="1707"/>
                  </a:cxn>
                  <a:cxn ang="0">
                    <a:pos x="190" y="1703"/>
                  </a:cxn>
                  <a:cxn ang="0">
                    <a:pos x="169" y="1700"/>
                  </a:cxn>
                  <a:cxn ang="0">
                    <a:pos x="148" y="1694"/>
                  </a:cxn>
                  <a:cxn ang="0">
                    <a:pos x="127" y="1686"/>
                  </a:cxn>
                  <a:cxn ang="0">
                    <a:pos x="107" y="1678"/>
                  </a:cxn>
                  <a:cxn ang="0">
                    <a:pos x="88" y="1669"/>
                  </a:cxn>
                  <a:cxn ang="0">
                    <a:pos x="69" y="1657"/>
                  </a:cxn>
                  <a:cxn ang="0">
                    <a:pos x="54" y="1640"/>
                  </a:cxn>
                  <a:cxn ang="0">
                    <a:pos x="40" y="1621"/>
                  </a:cxn>
                  <a:cxn ang="0">
                    <a:pos x="27" y="1601"/>
                  </a:cxn>
                  <a:cxn ang="0">
                    <a:pos x="17" y="1578"/>
                  </a:cxn>
                  <a:cxn ang="0">
                    <a:pos x="9" y="1557"/>
                  </a:cxn>
                  <a:cxn ang="0">
                    <a:pos x="4" y="1534"/>
                  </a:cxn>
                  <a:cxn ang="0">
                    <a:pos x="0" y="1511"/>
                  </a:cxn>
                  <a:cxn ang="0">
                    <a:pos x="2" y="1490"/>
                  </a:cxn>
                  <a:cxn ang="0">
                    <a:pos x="2" y="0"/>
                  </a:cxn>
                  <a:cxn ang="0">
                    <a:pos x="442" y="0"/>
                  </a:cxn>
                </a:cxnLst>
                <a:rect l="0" t="0" r="r" b="b"/>
                <a:pathLst>
                  <a:path w="629" h="1709">
                    <a:moveTo>
                      <a:pt x="442" y="0"/>
                    </a:moveTo>
                    <a:lnTo>
                      <a:pt x="446" y="31"/>
                    </a:lnTo>
                    <a:lnTo>
                      <a:pt x="454" y="54"/>
                    </a:lnTo>
                    <a:lnTo>
                      <a:pt x="466" y="72"/>
                    </a:lnTo>
                    <a:lnTo>
                      <a:pt x="477" y="83"/>
                    </a:lnTo>
                    <a:lnTo>
                      <a:pt x="491" y="91"/>
                    </a:lnTo>
                    <a:lnTo>
                      <a:pt x="502" y="95"/>
                    </a:lnTo>
                    <a:lnTo>
                      <a:pt x="508" y="97"/>
                    </a:lnTo>
                    <a:lnTo>
                      <a:pt x="512" y="97"/>
                    </a:lnTo>
                    <a:lnTo>
                      <a:pt x="514" y="191"/>
                    </a:lnTo>
                    <a:lnTo>
                      <a:pt x="523" y="260"/>
                    </a:lnTo>
                    <a:lnTo>
                      <a:pt x="539" y="308"/>
                    </a:lnTo>
                    <a:lnTo>
                      <a:pt x="556" y="339"/>
                    </a:lnTo>
                    <a:lnTo>
                      <a:pt x="573" y="356"/>
                    </a:lnTo>
                    <a:lnTo>
                      <a:pt x="589" y="364"/>
                    </a:lnTo>
                    <a:lnTo>
                      <a:pt x="600" y="364"/>
                    </a:lnTo>
                    <a:lnTo>
                      <a:pt x="604" y="364"/>
                    </a:lnTo>
                    <a:lnTo>
                      <a:pt x="602" y="391"/>
                    </a:lnTo>
                    <a:lnTo>
                      <a:pt x="600" y="431"/>
                    </a:lnTo>
                    <a:lnTo>
                      <a:pt x="596" y="480"/>
                    </a:lnTo>
                    <a:lnTo>
                      <a:pt x="593" y="531"/>
                    </a:lnTo>
                    <a:lnTo>
                      <a:pt x="593" y="587"/>
                    </a:lnTo>
                    <a:lnTo>
                      <a:pt x="598" y="639"/>
                    </a:lnTo>
                    <a:lnTo>
                      <a:pt x="610" y="684"/>
                    </a:lnTo>
                    <a:lnTo>
                      <a:pt x="629" y="720"/>
                    </a:lnTo>
                    <a:lnTo>
                      <a:pt x="629" y="1453"/>
                    </a:lnTo>
                    <a:lnTo>
                      <a:pt x="619" y="1496"/>
                    </a:lnTo>
                    <a:lnTo>
                      <a:pt x="600" y="1532"/>
                    </a:lnTo>
                    <a:lnTo>
                      <a:pt x="575" y="1565"/>
                    </a:lnTo>
                    <a:lnTo>
                      <a:pt x="544" y="1594"/>
                    </a:lnTo>
                    <a:lnTo>
                      <a:pt x="512" y="1619"/>
                    </a:lnTo>
                    <a:lnTo>
                      <a:pt x="475" y="1644"/>
                    </a:lnTo>
                    <a:lnTo>
                      <a:pt x="439" y="1665"/>
                    </a:lnTo>
                    <a:lnTo>
                      <a:pt x="404" y="1686"/>
                    </a:lnTo>
                    <a:lnTo>
                      <a:pt x="385" y="1692"/>
                    </a:lnTo>
                    <a:lnTo>
                      <a:pt x="365" y="1698"/>
                    </a:lnTo>
                    <a:lnTo>
                      <a:pt x="344" y="1702"/>
                    </a:lnTo>
                    <a:lnTo>
                      <a:pt x="323" y="1705"/>
                    </a:lnTo>
                    <a:lnTo>
                      <a:pt x="302" y="1709"/>
                    </a:lnTo>
                    <a:lnTo>
                      <a:pt x="279" y="1709"/>
                    </a:lnTo>
                    <a:lnTo>
                      <a:pt x="258" y="1709"/>
                    </a:lnTo>
                    <a:lnTo>
                      <a:pt x="235" y="1709"/>
                    </a:lnTo>
                    <a:lnTo>
                      <a:pt x="213" y="1707"/>
                    </a:lnTo>
                    <a:lnTo>
                      <a:pt x="190" y="1703"/>
                    </a:lnTo>
                    <a:lnTo>
                      <a:pt x="169" y="1700"/>
                    </a:lnTo>
                    <a:lnTo>
                      <a:pt x="148" y="1694"/>
                    </a:lnTo>
                    <a:lnTo>
                      <a:pt x="127" y="1686"/>
                    </a:lnTo>
                    <a:lnTo>
                      <a:pt x="107" y="1678"/>
                    </a:lnTo>
                    <a:lnTo>
                      <a:pt x="88" y="1669"/>
                    </a:lnTo>
                    <a:lnTo>
                      <a:pt x="69" y="1657"/>
                    </a:lnTo>
                    <a:lnTo>
                      <a:pt x="54" y="1640"/>
                    </a:lnTo>
                    <a:lnTo>
                      <a:pt x="40" y="1621"/>
                    </a:lnTo>
                    <a:lnTo>
                      <a:pt x="27" y="1601"/>
                    </a:lnTo>
                    <a:lnTo>
                      <a:pt x="17" y="1578"/>
                    </a:lnTo>
                    <a:lnTo>
                      <a:pt x="9" y="1557"/>
                    </a:lnTo>
                    <a:lnTo>
                      <a:pt x="4" y="1534"/>
                    </a:lnTo>
                    <a:lnTo>
                      <a:pt x="0" y="1511"/>
                    </a:lnTo>
                    <a:lnTo>
                      <a:pt x="2" y="1490"/>
                    </a:lnTo>
                    <a:lnTo>
                      <a:pt x="2" y="0"/>
                    </a:lnTo>
                    <a:lnTo>
                      <a:pt x="44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 name="Freeform 17"/>
              <p:cNvSpPr>
                <a:spLocks/>
              </p:cNvSpPr>
              <p:nvPr/>
            </p:nvSpPr>
            <p:spPr bwMode="auto">
              <a:xfrm>
                <a:off x="3213100" y="4110038"/>
                <a:ext cx="334963" cy="1185863"/>
              </a:xfrm>
              <a:custGeom>
                <a:avLst/>
                <a:gdLst/>
                <a:ahLst/>
                <a:cxnLst>
                  <a:cxn ang="0">
                    <a:pos x="424" y="1302"/>
                  </a:cxn>
                  <a:cxn ang="0">
                    <a:pos x="318" y="1472"/>
                  </a:cxn>
                  <a:cxn ang="0">
                    <a:pos x="160" y="1493"/>
                  </a:cxn>
                  <a:cxn ang="0">
                    <a:pos x="37" y="1422"/>
                  </a:cxn>
                  <a:cxn ang="0">
                    <a:pos x="18" y="1270"/>
                  </a:cxn>
                  <a:cxn ang="0">
                    <a:pos x="75" y="1177"/>
                  </a:cxn>
                  <a:cxn ang="0">
                    <a:pos x="52" y="1112"/>
                  </a:cxn>
                  <a:cxn ang="0">
                    <a:pos x="8" y="1108"/>
                  </a:cxn>
                  <a:cxn ang="0">
                    <a:pos x="33" y="1081"/>
                  </a:cxn>
                  <a:cxn ang="0">
                    <a:pos x="79" y="1058"/>
                  </a:cxn>
                  <a:cxn ang="0">
                    <a:pos x="4" y="991"/>
                  </a:cxn>
                  <a:cxn ang="0">
                    <a:pos x="56" y="981"/>
                  </a:cxn>
                  <a:cxn ang="0">
                    <a:pos x="60" y="921"/>
                  </a:cxn>
                  <a:cxn ang="0">
                    <a:pos x="12" y="920"/>
                  </a:cxn>
                  <a:cxn ang="0">
                    <a:pos x="39" y="893"/>
                  </a:cxn>
                  <a:cxn ang="0">
                    <a:pos x="83" y="887"/>
                  </a:cxn>
                  <a:cxn ang="0">
                    <a:pos x="62" y="835"/>
                  </a:cxn>
                  <a:cxn ang="0">
                    <a:pos x="14" y="819"/>
                  </a:cxn>
                  <a:cxn ang="0">
                    <a:pos x="60" y="806"/>
                  </a:cxn>
                  <a:cxn ang="0">
                    <a:pos x="87" y="758"/>
                  </a:cxn>
                  <a:cxn ang="0">
                    <a:pos x="41" y="756"/>
                  </a:cxn>
                  <a:cxn ang="0">
                    <a:pos x="2" y="752"/>
                  </a:cxn>
                  <a:cxn ang="0">
                    <a:pos x="25" y="727"/>
                  </a:cxn>
                  <a:cxn ang="0">
                    <a:pos x="85" y="727"/>
                  </a:cxn>
                  <a:cxn ang="0">
                    <a:pos x="79" y="673"/>
                  </a:cxn>
                  <a:cxn ang="0">
                    <a:pos x="25" y="669"/>
                  </a:cxn>
                  <a:cxn ang="0">
                    <a:pos x="43" y="640"/>
                  </a:cxn>
                  <a:cxn ang="0">
                    <a:pos x="89" y="637"/>
                  </a:cxn>
                  <a:cxn ang="0">
                    <a:pos x="52" y="575"/>
                  </a:cxn>
                  <a:cxn ang="0">
                    <a:pos x="10" y="567"/>
                  </a:cxn>
                  <a:cxn ang="0">
                    <a:pos x="39" y="548"/>
                  </a:cxn>
                  <a:cxn ang="0">
                    <a:pos x="87" y="548"/>
                  </a:cxn>
                  <a:cxn ang="0">
                    <a:pos x="64" y="494"/>
                  </a:cxn>
                  <a:cxn ang="0">
                    <a:pos x="10" y="492"/>
                  </a:cxn>
                  <a:cxn ang="0">
                    <a:pos x="52" y="465"/>
                  </a:cxn>
                  <a:cxn ang="0">
                    <a:pos x="95" y="438"/>
                  </a:cxn>
                  <a:cxn ang="0">
                    <a:pos x="54" y="406"/>
                  </a:cxn>
                  <a:cxn ang="0">
                    <a:pos x="18" y="379"/>
                  </a:cxn>
                  <a:cxn ang="0">
                    <a:pos x="64" y="377"/>
                  </a:cxn>
                  <a:cxn ang="0">
                    <a:pos x="97" y="340"/>
                  </a:cxn>
                  <a:cxn ang="0">
                    <a:pos x="52" y="311"/>
                  </a:cxn>
                  <a:cxn ang="0">
                    <a:pos x="4" y="302"/>
                  </a:cxn>
                  <a:cxn ang="0">
                    <a:pos x="56" y="281"/>
                  </a:cxn>
                  <a:cxn ang="0">
                    <a:pos x="93" y="248"/>
                  </a:cxn>
                  <a:cxn ang="0">
                    <a:pos x="50" y="221"/>
                  </a:cxn>
                  <a:cxn ang="0">
                    <a:pos x="10" y="200"/>
                  </a:cxn>
                  <a:cxn ang="0">
                    <a:pos x="62" y="194"/>
                  </a:cxn>
                  <a:cxn ang="0">
                    <a:pos x="81" y="132"/>
                  </a:cxn>
                  <a:cxn ang="0">
                    <a:pos x="33" y="136"/>
                  </a:cxn>
                  <a:cxn ang="0">
                    <a:pos x="14" y="111"/>
                  </a:cxn>
                  <a:cxn ang="0">
                    <a:pos x="87" y="11"/>
                  </a:cxn>
                </a:cxnLst>
                <a:rect l="0" t="0" r="r" b="b"/>
                <a:pathLst>
                  <a:path w="424" h="1495">
                    <a:moveTo>
                      <a:pt x="347" y="1147"/>
                    </a:moveTo>
                    <a:lnTo>
                      <a:pt x="376" y="1185"/>
                    </a:lnTo>
                    <a:lnTo>
                      <a:pt x="399" y="1226"/>
                    </a:lnTo>
                    <a:lnTo>
                      <a:pt x="416" y="1264"/>
                    </a:lnTo>
                    <a:lnTo>
                      <a:pt x="424" y="1302"/>
                    </a:lnTo>
                    <a:lnTo>
                      <a:pt x="422" y="1341"/>
                    </a:lnTo>
                    <a:lnTo>
                      <a:pt x="408" y="1379"/>
                    </a:lnTo>
                    <a:lnTo>
                      <a:pt x="385" y="1418"/>
                    </a:lnTo>
                    <a:lnTo>
                      <a:pt x="347" y="1456"/>
                    </a:lnTo>
                    <a:lnTo>
                      <a:pt x="318" y="1472"/>
                    </a:lnTo>
                    <a:lnTo>
                      <a:pt x="287" y="1483"/>
                    </a:lnTo>
                    <a:lnTo>
                      <a:pt x="256" y="1489"/>
                    </a:lnTo>
                    <a:lnTo>
                      <a:pt x="226" y="1493"/>
                    </a:lnTo>
                    <a:lnTo>
                      <a:pt x="193" y="1495"/>
                    </a:lnTo>
                    <a:lnTo>
                      <a:pt x="160" y="1493"/>
                    </a:lnTo>
                    <a:lnTo>
                      <a:pt x="129" y="1487"/>
                    </a:lnTo>
                    <a:lnTo>
                      <a:pt x="97" y="1481"/>
                    </a:lnTo>
                    <a:lnTo>
                      <a:pt x="72" y="1466"/>
                    </a:lnTo>
                    <a:lnTo>
                      <a:pt x="50" y="1447"/>
                    </a:lnTo>
                    <a:lnTo>
                      <a:pt x="37" y="1422"/>
                    </a:lnTo>
                    <a:lnTo>
                      <a:pt x="25" y="1395"/>
                    </a:lnTo>
                    <a:lnTo>
                      <a:pt x="18" y="1366"/>
                    </a:lnTo>
                    <a:lnTo>
                      <a:pt x="16" y="1335"/>
                    </a:lnTo>
                    <a:lnTo>
                      <a:pt x="16" y="1302"/>
                    </a:lnTo>
                    <a:lnTo>
                      <a:pt x="18" y="1270"/>
                    </a:lnTo>
                    <a:lnTo>
                      <a:pt x="20" y="1247"/>
                    </a:lnTo>
                    <a:lnTo>
                      <a:pt x="31" y="1226"/>
                    </a:lnTo>
                    <a:lnTo>
                      <a:pt x="45" y="1210"/>
                    </a:lnTo>
                    <a:lnTo>
                      <a:pt x="62" y="1193"/>
                    </a:lnTo>
                    <a:lnTo>
                      <a:pt x="75" y="1177"/>
                    </a:lnTo>
                    <a:lnTo>
                      <a:pt x="85" y="1160"/>
                    </a:lnTo>
                    <a:lnTo>
                      <a:pt x="85" y="1139"/>
                    </a:lnTo>
                    <a:lnTo>
                      <a:pt x="74" y="1114"/>
                    </a:lnTo>
                    <a:lnTo>
                      <a:pt x="64" y="1112"/>
                    </a:lnTo>
                    <a:lnTo>
                      <a:pt x="52" y="1112"/>
                    </a:lnTo>
                    <a:lnTo>
                      <a:pt x="43" y="1112"/>
                    </a:lnTo>
                    <a:lnTo>
                      <a:pt x="33" y="1114"/>
                    </a:lnTo>
                    <a:lnTo>
                      <a:pt x="23" y="1114"/>
                    </a:lnTo>
                    <a:lnTo>
                      <a:pt x="16" y="1112"/>
                    </a:lnTo>
                    <a:lnTo>
                      <a:pt x="8" y="1108"/>
                    </a:lnTo>
                    <a:lnTo>
                      <a:pt x="0" y="1102"/>
                    </a:lnTo>
                    <a:lnTo>
                      <a:pt x="6" y="1091"/>
                    </a:lnTo>
                    <a:lnTo>
                      <a:pt x="12" y="1085"/>
                    </a:lnTo>
                    <a:lnTo>
                      <a:pt x="22" y="1081"/>
                    </a:lnTo>
                    <a:lnTo>
                      <a:pt x="33" y="1081"/>
                    </a:lnTo>
                    <a:lnTo>
                      <a:pt x="45" y="1081"/>
                    </a:lnTo>
                    <a:lnTo>
                      <a:pt x="56" y="1081"/>
                    </a:lnTo>
                    <a:lnTo>
                      <a:pt x="68" y="1081"/>
                    </a:lnTo>
                    <a:lnTo>
                      <a:pt x="79" y="1079"/>
                    </a:lnTo>
                    <a:lnTo>
                      <a:pt x="79" y="1058"/>
                    </a:lnTo>
                    <a:lnTo>
                      <a:pt x="81" y="1037"/>
                    </a:lnTo>
                    <a:lnTo>
                      <a:pt x="77" y="1020"/>
                    </a:lnTo>
                    <a:lnTo>
                      <a:pt x="62" y="1010"/>
                    </a:lnTo>
                    <a:lnTo>
                      <a:pt x="0" y="1004"/>
                    </a:lnTo>
                    <a:lnTo>
                      <a:pt x="4" y="991"/>
                    </a:lnTo>
                    <a:lnTo>
                      <a:pt x="10" y="983"/>
                    </a:lnTo>
                    <a:lnTo>
                      <a:pt x="20" y="979"/>
                    </a:lnTo>
                    <a:lnTo>
                      <a:pt x="31" y="979"/>
                    </a:lnTo>
                    <a:lnTo>
                      <a:pt x="43" y="981"/>
                    </a:lnTo>
                    <a:lnTo>
                      <a:pt x="56" y="981"/>
                    </a:lnTo>
                    <a:lnTo>
                      <a:pt x="68" y="981"/>
                    </a:lnTo>
                    <a:lnTo>
                      <a:pt x="79" y="977"/>
                    </a:lnTo>
                    <a:lnTo>
                      <a:pt x="79" y="927"/>
                    </a:lnTo>
                    <a:lnTo>
                      <a:pt x="72" y="923"/>
                    </a:lnTo>
                    <a:lnTo>
                      <a:pt x="60" y="921"/>
                    </a:lnTo>
                    <a:lnTo>
                      <a:pt x="50" y="923"/>
                    </a:lnTo>
                    <a:lnTo>
                      <a:pt x="39" y="925"/>
                    </a:lnTo>
                    <a:lnTo>
                      <a:pt x="27" y="925"/>
                    </a:lnTo>
                    <a:lnTo>
                      <a:pt x="20" y="923"/>
                    </a:lnTo>
                    <a:lnTo>
                      <a:pt x="12" y="920"/>
                    </a:lnTo>
                    <a:lnTo>
                      <a:pt x="8" y="912"/>
                    </a:lnTo>
                    <a:lnTo>
                      <a:pt x="12" y="902"/>
                    </a:lnTo>
                    <a:lnTo>
                      <a:pt x="20" y="895"/>
                    </a:lnTo>
                    <a:lnTo>
                      <a:pt x="29" y="891"/>
                    </a:lnTo>
                    <a:lnTo>
                      <a:pt x="39" y="893"/>
                    </a:lnTo>
                    <a:lnTo>
                      <a:pt x="49" y="895"/>
                    </a:lnTo>
                    <a:lnTo>
                      <a:pt x="58" y="896"/>
                    </a:lnTo>
                    <a:lnTo>
                      <a:pt x="68" y="896"/>
                    </a:lnTo>
                    <a:lnTo>
                      <a:pt x="77" y="896"/>
                    </a:lnTo>
                    <a:lnTo>
                      <a:pt x="83" y="887"/>
                    </a:lnTo>
                    <a:lnTo>
                      <a:pt x="85" y="875"/>
                    </a:lnTo>
                    <a:lnTo>
                      <a:pt x="85" y="862"/>
                    </a:lnTo>
                    <a:lnTo>
                      <a:pt x="85" y="848"/>
                    </a:lnTo>
                    <a:lnTo>
                      <a:pt x="77" y="839"/>
                    </a:lnTo>
                    <a:lnTo>
                      <a:pt x="62" y="835"/>
                    </a:lnTo>
                    <a:lnTo>
                      <a:pt x="47" y="833"/>
                    </a:lnTo>
                    <a:lnTo>
                      <a:pt x="31" y="833"/>
                    </a:lnTo>
                    <a:lnTo>
                      <a:pt x="18" y="831"/>
                    </a:lnTo>
                    <a:lnTo>
                      <a:pt x="12" y="827"/>
                    </a:lnTo>
                    <a:lnTo>
                      <a:pt x="14" y="819"/>
                    </a:lnTo>
                    <a:lnTo>
                      <a:pt x="27" y="804"/>
                    </a:lnTo>
                    <a:lnTo>
                      <a:pt x="35" y="802"/>
                    </a:lnTo>
                    <a:lnTo>
                      <a:pt x="43" y="802"/>
                    </a:lnTo>
                    <a:lnTo>
                      <a:pt x="52" y="804"/>
                    </a:lnTo>
                    <a:lnTo>
                      <a:pt x="60" y="806"/>
                    </a:lnTo>
                    <a:lnTo>
                      <a:pt x="70" y="806"/>
                    </a:lnTo>
                    <a:lnTo>
                      <a:pt x="77" y="804"/>
                    </a:lnTo>
                    <a:lnTo>
                      <a:pt x="83" y="800"/>
                    </a:lnTo>
                    <a:lnTo>
                      <a:pt x="87" y="793"/>
                    </a:lnTo>
                    <a:lnTo>
                      <a:pt x="87" y="758"/>
                    </a:lnTo>
                    <a:lnTo>
                      <a:pt x="79" y="758"/>
                    </a:lnTo>
                    <a:lnTo>
                      <a:pt x="70" y="756"/>
                    </a:lnTo>
                    <a:lnTo>
                      <a:pt x="60" y="756"/>
                    </a:lnTo>
                    <a:lnTo>
                      <a:pt x="50" y="756"/>
                    </a:lnTo>
                    <a:lnTo>
                      <a:pt x="41" y="756"/>
                    </a:lnTo>
                    <a:lnTo>
                      <a:pt x="31" y="758"/>
                    </a:lnTo>
                    <a:lnTo>
                      <a:pt x="23" y="760"/>
                    </a:lnTo>
                    <a:lnTo>
                      <a:pt x="18" y="762"/>
                    </a:lnTo>
                    <a:lnTo>
                      <a:pt x="6" y="760"/>
                    </a:lnTo>
                    <a:lnTo>
                      <a:pt x="2" y="752"/>
                    </a:lnTo>
                    <a:lnTo>
                      <a:pt x="0" y="742"/>
                    </a:lnTo>
                    <a:lnTo>
                      <a:pt x="0" y="733"/>
                    </a:lnTo>
                    <a:lnTo>
                      <a:pt x="8" y="729"/>
                    </a:lnTo>
                    <a:lnTo>
                      <a:pt x="16" y="727"/>
                    </a:lnTo>
                    <a:lnTo>
                      <a:pt x="25" y="727"/>
                    </a:lnTo>
                    <a:lnTo>
                      <a:pt x="37" y="727"/>
                    </a:lnTo>
                    <a:lnTo>
                      <a:pt x="50" y="727"/>
                    </a:lnTo>
                    <a:lnTo>
                      <a:pt x="62" y="729"/>
                    </a:lnTo>
                    <a:lnTo>
                      <a:pt x="74" y="729"/>
                    </a:lnTo>
                    <a:lnTo>
                      <a:pt x="85" y="727"/>
                    </a:lnTo>
                    <a:lnTo>
                      <a:pt x="91" y="717"/>
                    </a:lnTo>
                    <a:lnTo>
                      <a:pt x="93" y="706"/>
                    </a:lnTo>
                    <a:lnTo>
                      <a:pt x="91" y="694"/>
                    </a:lnTo>
                    <a:lnTo>
                      <a:pt x="91" y="681"/>
                    </a:lnTo>
                    <a:lnTo>
                      <a:pt x="79" y="673"/>
                    </a:lnTo>
                    <a:lnTo>
                      <a:pt x="68" y="671"/>
                    </a:lnTo>
                    <a:lnTo>
                      <a:pt x="56" y="671"/>
                    </a:lnTo>
                    <a:lnTo>
                      <a:pt x="45" y="673"/>
                    </a:lnTo>
                    <a:lnTo>
                      <a:pt x="33" y="673"/>
                    </a:lnTo>
                    <a:lnTo>
                      <a:pt x="25" y="669"/>
                    </a:lnTo>
                    <a:lnTo>
                      <a:pt x="20" y="662"/>
                    </a:lnTo>
                    <a:lnTo>
                      <a:pt x="18" y="646"/>
                    </a:lnTo>
                    <a:lnTo>
                      <a:pt x="25" y="642"/>
                    </a:lnTo>
                    <a:lnTo>
                      <a:pt x="33" y="640"/>
                    </a:lnTo>
                    <a:lnTo>
                      <a:pt x="43" y="640"/>
                    </a:lnTo>
                    <a:lnTo>
                      <a:pt x="50" y="640"/>
                    </a:lnTo>
                    <a:lnTo>
                      <a:pt x="60" y="642"/>
                    </a:lnTo>
                    <a:lnTo>
                      <a:pt x="70" y="642"/>
                    </a:lnTo>
                    <a:lnTo>
                      <a:pt x="79" y="640"/>
                    </a:lnTo>
                    <a:lnTo>
                      <a:pt x="89" y="637"/>
                    </a:lnTo>
                    <a:lnTo>
                      <a:pt x="97" y="585"/>
                    </a:lnTo>
                    <a:lnTo>
                      <a:pt x="85" y="581"/>
                    </a:lnTo>
                    <a:lnTo>
                      <a:pt x="74" y="579"/>
                    </a:lnTo>
                    <a:lnTo>
                      <a:pt x="62" y="575"/>
                    </a:lnTo>
                    <a:lnTo>
                      <a:pt x="52" y="575"/>
                    </a:lnTo>
                    <a:lnTo>
                      <a:pt x="41" y="573"/>
                    </a:lnTo>
                    <a:lnTo>
                      <a:pt x="31" y="573"/>
                    </a:lnTo>
                    <a:lnTo>
                      <a:pt x="20" y="573"/>
                    </a:lnTo>
                    <a:lnTo>
                      <a:pt x="10" y="573"/>
                    </a:lnTo>
                    <a:lnTo>
                      <a:pt x="10" y="567"/>
                    </a:lnTo>
                    <a:lnTo>
                      <a:pt x="10" y="560"/>
                    </a:lnTo>
                    <a:lnTo>
                      <a:pt x="14" y="552"/>
                    </a:lnTo>
                    <a:lnTo>
                      <a:pt x="20" y="546"/>
                    </a:lnTo>
                    <a:lnTo>
                      <a:pt x="29" y="546"/>
                    </a:lnTo>
                    <a:lnTo>
                      <a:pt x="39" y="548"/>
                    </a:lnTo>
                    <a:lnTo>
                      <a:pt x="49" y="550"/>
                    </a:lnTo>
                    <a:lnTo>
                      <a:pt x="58" y="550"/>
                    </a:lnTo>
                    <a:lnTo>
                      <a:pt x="68" y="550"/>
                    </a:lnTo>
                    <a:lnTo>
                      <a:pt x="77" y="550"/>
                    </a:lnTo>
                    <a:lnTo>
                      <a:pt x="87" y="548"/>
                    </a:lnTo>
                    <a:lnTo>
                      <a:pt x="97" y="546"/>
                    </a:lnTo>
                    <a:lnTo>
                      <a:pt x="97" y="496"/>
                    </a:lnTo>
                    <a:lnTo>
                      <a:pt x="87" y="496"/>
                    </a:lnTo>
                    <a:lnTo>
                      <a:pt x="75" y="494"/>
                    </a:lnTo>
                    <a:lnTo>
                      <a:pt x="64" y="494"/>
                    </a:lnTo>
                    <a:lnTo>
                      <a:pt x="54" y="492"/>
                    </a:lnTo>
                    <a:lnTo>
                      <a:pt x="43" y="492"/>
                    </a:lnTo>
                    <a:lnTo>
                      <a:pt x="31" y="492"/>
                    </a:lnTo>
                    <a:lnTo>
                      <a:pt x="20" y="492"/>
                    </a:lnTo>
                    <a:lnTo>
                      <a:pt x="10" y="492"/>
                    </a:lnTo>
                    <a:lnTo>
                      <a:pt x="12" y="477"/>
                    </a:lnTo>
                    <a:lnTo>
                      <a:pt x="18" y="467"/>
                    </a:lnTo>
                    <a:lnTo>
                      <a:pt x="27" y="463"/>
                    </a:lnTo>
                    <a:lnTo>
                      <a:pt x="39" y="463"/>
                    </a:lnTo>
                    <a:lnTo>
                      <a:pt x="52" y="465"/>
                    </a:lnTo>
                    <a:lnTo>
                      <a:pt x="66" y="467"/>
                    </a:lnTo>
                    <a:lnTo>
                      <a:pt x="79" y="467"/>
                    </a:lnTo>
                    <a:lnTo>
                      <a:pt x="91" y="463"/>
                    </a:lnTo>
                    <a:lnTo>
                      <a:pt x="95" y="452"/>
                    </a:lnTo>
                    <a:lnTo>
                      <a:pt x="95" y="438"/>
                    </a:lnTo>
                    <a:lnTo>
                      <a:pt x="97" y="425"/>
                    </a:lnTo>
                    <a:lnTo>
                      <a:pt x="97" y="413"/>
                    </a:lnTo>
                    <a:lnTo>
                      <a:pt x="85" y="408"/>
                    </a:lnTo>
                    <a:lnTo>
                      <a:pt x="72" y="406"/>
                    </a:lnTo>
                    <a:lnTo>
                      <a:pt x="54" y="406"/>
                    </a:lnTo>
                    <a:lnTo>
                      <a:pt x="39" y="406"/>
                    </a:lnTo>
                    <a:lnTo>
                      <a:pt x="25" y="406"/>
                    </a:lnTo>
                    <a:lnTo>
                      <a:pt x="16" y="402"/>
                    </a:lnTo>
                    <a:lnTo>
                      <a:pt x="14" y="394"/>
                    </a:lnTo>
                    <a:lnTo>
                      <a:pt x="18" y="379"/>
                    </a:lnTo>
                    <a:lnTo>
                      <a:pt x="25" y="377"/>
                    </a:lnTo>
                    <a:lnTo>
                      <a:pt x="35" y="375"/>
                    </a:lnTo>
                    <a:lnTo>
                      <a:pt x="43" y="375"/>
                    </a:lnTo>
                    <a:lnTo>
                      <a:pt x="54" y="377"/>
                    </a:lnTo>
                    <a:lnTo>
                      <a:pt x="64" y="377"/>
                    </a:lnTo>
                    <a:lnTo>
                      <a:pt x="72" y="377"/>
                    </a:lnTo>
                    <a:lnTo>
                      <a:pt x="81" y="377"/>
                    </a:lnTo>
                    <a:lnTo>
                      <a:pt x="89" y="377"/>
                    </a:lnTo>
                    <a:lnTo>
                      <a:pt x="95" y="360"/>
                    </a:lnTo>
                    <a:lnTo>
                      <a:pt x="97" y="340"/>
                    </a:lnTo>
                    <a:lnTo>
                      <a:pt x="95" y="325"/>
                    </a:lnTo>
                    <a:lnTo>
                      <a:pt x="83" y="311"/>
                    </a:lnTo>
                    <a:lnTo>
                      <a:pt x="74" y="309"/>
                    </a:lnTo>
                    <a:lnTo>
                      <a:pt x="64" y="309"/>
                    </a:lnTo>
                    <a:lnTo>
                      <a:pt x="52" y="311"/>
                    </a:lnTo>
                    <a:lnTo>
                      <a:pt x="41" y="313"/>
                    </a:lnTo>
                    <a:lnTo>
                      <a:pt x="31" y="315"/>
                    </a:lnTo>
                    <a:lnTo>
                      <a:pt x="22" y="313"/>
                    </a:lnTo>
                    <a:lnTo>
                      <a:pt x="12" y="309"/>
                    </a:lnTo>
                    <a:lnTo>
                      <a:pt x="4" y="302"/>
                    </a:lnTo>
                    <a:lnTo>
                      <a:pt x="10" y="290"/>
                    </a:lnTo>
                    <a:lnTo>
                      <a:pt x="20" y="283"/>
                    </a:lnTo>
                    <a:lnTo>
                      <a:pt x="31" y="281"/>
                    </a:lnTo>
                    <a:lnTo>
                      <a:pt x="43" y="279"/>
                    </a:lnTo>
                    <a:lnTo>
                      <a:pt x="56" y="281"/>
                    </a:lnTo>
                    <a:lnTo>
                      <a:pt x="68" y="281"/>
                    </a:lnTo>
                    <a:lnTo>
                      <a:pt x="81" y="279"/>
                    </a:lnTo>
                    <a:lnTo>
                      <a:pt x="91" y="275"/>
                    </a:lnTo>
                    <a:lnTo>
                      <a:pt x="91" y="261"/>
                    </a:lnTo>
                    <a:lnTo>
                      <a:pt x="93" y="248"/>
                    </a:lnTo>
                    <a:lnTo>
                      <a:pt x="91" y="234"/>
                    </a:lnTo>
                    <a:lnTo>
                      <a:pt x="87" y="223"/>
                    </a:lnTo>
                    <a:lnTo>
                      <a:pt x="75" y="219"/>
                    </a:lnTo>
                    <a:lnTo>
                      <a:pt x="64" y="219"/>
                    </a:lnTo>
                    <a:lnTo>
                      <a:pt x="50" y="221"/>
                    </a:lnTo>
                    <a:lnTo>
                      <a:pt x="37" y="225"/>
                    </a:lnTo>
                    <a:lnTo>
                      <a:pt x="27" y="225"/>
                    </a:lnTo>
                    <a:lnTo>
                      <a:pt x="18" y="223"/>
                    </a:lnTo>
                    <a:lnTo>
                      <a:pt x="12" y="215"/>
                    </a:lnTo>
                    <a:lnTo>
                      <a:pt x="10" y="200"/>
                    </a:lnTo>
                    <a:lnTo>
                      <a:pt x="20" y="196"/>
                    </a:lnTo>
                    <a:lnTo>
                      <a:pt x="29" y="196"/>
                    </a:lnTo>
                    <a:lnTo>
                      <a:pt x="39" y="194"/>
                    </a:lnTo>
                    <a:lnTo>
                      <a:pt x="50" y="194"/>
                    </a:lnTo>
                    <a:lnTo>
                      <a:pt x="62" y="194"/>
                    </a:lnTo>
                    <a:lnTo>
                      <a:pt x="72" y="194"/>
                    </a:lnTo>
                    <a:lnTo>
                      <a:pt x="81" y="190"/>
                    </a:lnTo>
                    <a:lnTo>
                      <a:pt x="91" y="184"/>
                    </a:lnTo>
                    <a:lnTo>
                      <a:pt x="91" y="134"/>
                    </a:lnTo>
                    <a:lnTo>
                      <a:pt x="81" y="132"/>
                    </a:lnTo>
                    <a:lnTo>
                      <a:pt x="72" y="132"/>
                    </a:lnTo>
                    <a:lnTo>
                      <a:pt x="62" y="132"/>
                    </a:lnTo>
                    <a:lnTo>
                      <a:pt x="52" y="132"/>
                    </a:lnTo>
                    <a:lnTo>
                      <a:pt x="41" y="134"/>
                    </a:lnTo>
                    <a:lnTo>
                      <a:pt x="33" y="136"/>
                    </a:lnTo>
                    <a:lnTo>
                      <a:pt x="23" y="138"/>
                    </a:lnTo>
                    <a:lnTo>
                      <a:pt x="18" y="138"/>
                    </a:lnTo>
                    <a:lnTo>
                      <a:pt x="10" y="132"/>
                    </a:lnTo>
                    <a:lnTo>
                      <a:pt x="10" y="123"/>
                    </a:lnTo>
                    <a:lnTo>
                      <a:pt x="14" y="111"/>
                    </a:lnTo>
                    <a:lnTo>
                      <a:pt x="18" y="104"/>
                    </a:lnTo>
                    <a:lnTo>
                      <a:pt x="89" y="102"/>
                    </a:lnTo>
                    <a:lnTo>
                      <a:pt x="89" y="73"/>
                    </a:lnTo>
                    <a:lnTo>
                      <a:pt x="89" y="38"/>
                    </a:lnTo>
                    <a:lnTo>
                      <a:pt x="87" y="11"/>
                    </a:lnTo>
                    <a:lnTo>
                      <a:pt x="87" y="0"/>
                    </a:lnTo>
                    <a:lnTo>
                      <a:pt x="347" y="0"/>
                    </a:lnTo>
                    <a:lnTo>
                      <a:pt x="347" y="11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 name="Freeform 18"/>
              <p:cNvSpPr>
                <a:spLocks/>
              </p:cNvSpPr>
              <p:nvPr/>
            </p:nvSpPr>
            <p:spPr bwMode="auto">
              <a:xfrm>
                <a:off x="3343275" y="4159250"/>
                <a:ext cx="88900" cy="827088"/>
              </a:xfrm>
              <a:custGeom>
                <a:avLst/>
                <a:gdLst/>
                <a:ahLst/>
                <a:cxnLst>
                  <a:cxn ang="0">
                    <a:pos x="112" y="2"/>
                  </a:cxn>
                  <a:cxn ang="0">
                    <a:pos x="112" y="1036"/>
                  </a:cxn>
                  <a:cxn ang="0">
                    <a:pos x="98" y="1039"/>
                  </a:cxn>
                  <a:cxn ang="0">
                    <a:pos x="83" y="1043"/>
                  </a:cxn>
                  <a:cxn ang="0">
                    <a:pos x="69" y="1043"/>
                  </a:cxn>
                  <a:cxn ang="0">
                    <a:pos x="54" y="1043"/>
                  </a:cxn>
                  <a:cxn ang="0">
                    <a:pos x="40" y="1043"/>
                  </a:cxn>
                  <a:cxn ang="0">
                    <a:pos x="27" y="1043"/>
                  </a:cxn>
                  <a:cxn ang="0">
                    <a:pos x="13" y="1041"/>
                  </a:cxn>
                  <a:cxn ang="0">
                    <a:pos x="0" y="1041"/>
                  </a:cxn>
                  <a:cxn ang="0">
                    <a:pos x="0" y="0"/>
                  </a:cxn>
                  <a:cxn ang="0">
                    <a:pos x="112" y="2"/>
                  </a:cxn>
                </a:cxnLst>
                <a:rect l="0" t="0" r="r" b="b"/>
                <a:pathLst>
                  <a:path w="112" h="1043">
                    <a:moveTo>
                      <a:pt x="112" y="2"/>
                    </a:moveTo>
                    <a:lnTo>
                      <a:pt x="112" y="1036"/>
                    </a:lnTo>
                    <a:lnTo>
                      <a:pt x="98" y="1039"/>
                    </a:lnTo>
                    <a:lnTo>
                      <a:pt x="83" y="1043"/>
                    </a:lnTo>
                    <a:lnTo>
                      <a:pt x="69" y="1043"/>
                    </a:lnTo>
                    <a:lnTo>
                      <a:pt x="54" y="1043"/>
                    </a:lnTo>
                    <a:lnTo>
                      <a:pt x="40" y="1043"/>
                    </a:lnTo>
                    <a:lnTo>
                      <a:pt x="27" y="1043"/>
                    </a:lnTo>
                    <a:lnTo>
                      <a:pt x="13" y="1041"/>
                    </a:lnTo>
                    <a:lnTo>
                      <a:pt x="0" y="1041"/>
                    </a:lnTo>
                    <a:lnTo>
                      <a:pt x="0" y="0"/>
                    </a:lnTo>
                    <a:lnTo>
                      <a:pt x="112" y="2"/>
                    </a:lnTo>
                    <a:close/>
                  </a:path>
                </a:pathLst>
              </a:custGeom>
              <a:solidFill>
                <a:srgbClr val="C1F9FF"/>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 name="Freeform 51"/>
              <p:cNvSpPr>
                <a:spLocks/>
              </p:cNvSpPr>
              <p:nvPr/>
            </p:nvSpPr>
            <p:spPr bwMode="auto">
              <a:xfrm>
                <a:off x="3151188" y="5335588"/>
                <a:ext cx="515938" cy="608013"/>
              </a:xfrm>
              <a:custGeom>
                <a:avLst/>
                <a:gdLst/>
                <a:ahLst/>
                <a:cxnLst>
                  <a:cxn ang="0">
                    <a:pos x="591" y="331"/>
                  </a:cxn>
                  <a:cxn ang="0">
                    <a:pos x="580" y="441"/>
                  </a:cxn>
                  <a:cxn ang="0">
                    <a:pos x="547" y="471"/>
                  </a:cxn>
                  <a:cxn ang="0">
                    <a:pos x="532" y="389"/>
                  </a:cxn>
                  <a:cxn ang="0">
                    <a:pos x="526" y="289"/>
                  </a:cxn>
                  <a:cxn ang="0">
                    <a:pos x="514" y="221"/>
                  </a:cxn>
                  <a:cxn ang="0">
                    <a:pos x="499" y="237"/>
                  </a:cxn>
                  <a:cxn ang="0">
                    <a:pos x="480" y="373"/>
                  </a:cxn>
                  <a:cxn ang="0">
                    <a:pos x="449" y="433"/>
                  </a:cxn>
                  <a:cxn ang="0">
                    <a:pos x="432" y="371"/>
                  </a:cxn>
                  <a:cxn ang="0">
                    <a:pos x="408" y="341"/>
                  </a:cxn>
                  <a:cxn ang="0">
                    <a:pos x="391" y="435"/>
                  </a:cxn>
                  <a:cxn ang="0">
                    <a:pos x="372" y="562"/>
                  </a:cxn>
                  <a:cxn ang="0">
                    <a:pos x="343" y="693"/>
                  </a:cxn>
                  <a:cxn ang="0">
                    <a:pos x="293" y="766"/>
                  </a:cxn>
                  <a:cxn ang="0">
                    <a:pos x="262" y="664"/>
                  </a:cxn>
                  <a:cxn ang="0">
                    <a:pos x="254" y="547"/>
                  </a:cxn>
                  <a:cxn ang="0">
                    <a:pos x="260" y="408"/>
                  </a:cxn>
                  <a:cxn ang="0">
                    <a:pos x="254" y="308"/>
                  </a:cxn>
                  <a:cxn ang="0">
                    <a:pos x="224" y="371"/>
                  </a:cxn>
                  <a:cxn ang="0">
                    <a:pos x="203" y="446"/>
                  </a:cxn>
                  <a:cxn ang="0">
                    <a:pos x="187" y="520"/>
                  </a:cxn>
                  <a:cxn ang="0">
                    <a:pos x="168" y="575"/>
                  </a:cxn>
                  <a:cxn ang="0">
                    <a:pos x="151" y="579"/>
                  </a:cxn>
                  <a:cxn ang="0">
                    <a:pos x="137" y="562"/>
                  </a:cxn>
                  <a:cxn ang="0">
                    <a:pos x="102" y="312"/>
                  </a:cxn>
                  <a:cxn ang="0">
                    <a:pos x="87" y="169"/>
                  </a:cxn>
                  <a:cxn ang="0">
                    <a:pos x="64" y="185"/>
                  </a:cxn>
                  <a:cxn ang="0">
                    <a:pos x="52" y="210"/>
                  </a:cxn>
                  <a:cxn ang="0">
                    <a:pos x="45" y="258"/>
                  </a:cxn>
                  <a:cxn ang="0">
                    <a:pos x="25" y="300"/>
                  </a:cxn>
                  <a:cxn ang="0">
                    <a:pos x="2" y="187"/>
                  </a:cxn>
                  <a:cxn ang="0">
                    <a:pos x="8" y="63"/>
                  </a:cxn>
                  <a:cxn ang="0">
                    <a:pos x="43" y="94"/>
                  </a:cxn>
                  <a:cxn ang="0">
                    <a:pos x="83" y="119"/>
                  </a:cxn>
                  <a:cxn ang="0">
                    <a:pos x="126" y="140"/>
                  </a:cxn>
                  <a:cxn ang="0">
                    <a:pos x="170" y="154"/>
                  </a:cxn>
                  <a:cxn ang="0">
                    <a:pos x="216" y="164"/>
                  </a:cxn>
                  <a:cxn ang="0">
                    <a:pos x="264" y="167"/>
                  </a:cxn>
                  <a:cxn ang="0">
                    <a:pos x="312" y="164"/>
                  </a:cxn>
                  <a:cxn ang="0">
                    <a:pos x="362" y="156"/>
                  </a:cxn>
                  <a:cxn ang="0">
                    <a:pos x="437" y="133"/>
                  </a:cxn>
                  <a:cxn ang="0">
                    <a:pos x="505" y="98"/>
                  </a:cxn>
                  <a:cxn ang="0">
                    <a:pos x="566" y="54"/>
                  </a:cxn>
                  <a:cxn ang="0">
                    <a:pos x="622" y="0"/>
                  </a:cxn>
                  <a:cxn ang="0">
                    <a:pos x="639" y="69"/>
                  </a:cxn>
                  <a:cxn ang="0">
                    <a:pos x="649" y="148"/>
                  </a:cxn>
                  <a:cxn ang="0">
                    <a:pos x="638" y="221"/>
                  </a:cxn>
                  <a:cxn ang="0">
                    <a:pos x="589" y="273"/>
                  </a:cxn>
                </a:cxnLst>
                <a:rect l="0" t="0" r="r" b="b"/>
                <a:pathLst>
                  <a:path w="649" h="766">
                    <a:moveTo>
                      <a:pt x="589" y="273"/>
                    </a:moveTo>
                    <a:lnTo>
                      <a:pt x="591" y="331"/>
                    </a:lnTo>
                    <a:lnTo>
                      <a:pt x="589" y="387"/>
                    </a:lnTo>
                    <a:lnTo>
                      <a:pt x="580" y="441"/>
                    </a:lnTo>
                    <a:lnTo>
                      <a:pt x="564" y="493"/>
                    </a:lnTo>
                    <a:lnTo>
                      <a:pt x="547" y="471"/>
                    </a:lnTo>
                    <a:lnTo>
                      <a:pt x="536" y="435"/>
                    </a:lnTo>
                    <a:lnTo>
                      <a:pt x="532" y="389"/>
                    </a:lnTo>
                    <a:lnTo>
                      <a:pt x="528" y="337"/>
                    </a:lnTo>
                    <a:lnTo>
                      <a:pt x="526" y="289"/>
                    </a:lnTo>
                    <a:lnTo>
                      <a:pt x="522" y="248"/>
                    </a:lnTo>
                    <a:lnTo>
                      <a:pt x="514" y="221"/>
                    </a:lnTo>
                    <a:lnTo>
                      <a:pt x="501" y="212"/>
                    </a:lnTo>
                    <a:lnTo>
                      <a:pt x="499" y="237"/>
                    </a:lnTo>
                    <a:lnTo>
                      <a:pt x="493" y="298"/>
                    </a:lnTo>
                    <a:lnTo>
                      <a:pt x="480" y="373"/>
                    </a:lnTo>
                    <a:lnTo>
                      <a:pt x="462" y="439"/>
                    </a:lnTo>
                    <a:lnTo>
                      <a:pt x="449" y="433"/>
                    </a:lnTo>
                    <a:lnTo>
                      <a:pt x="439" y="410"/>
                    </a:lnTo>
                    <a:lnTo>
                      <a:pt x="432" y="371"/>
                    </a:lnTo>
                    <a:lnTo>
                      <a:pt x="422" y="314"/>
                    </a:lnTo>
                    <a:lnTo>
                      <a:pt x="408" y="341"/>
                    </a:lnTo>
                    <a:lnTo>
                      <a:pt x="399" y="381"/>
                    </a:lnTo>
                    <a:lnTo>
                      <a:pt x="391" y="435"/>
                    </a:lnTo>
                    <a:lnTo>
                      <a:pt x="382" y="496"/>
                    </a:lnTo>
                    <a:lnTo>
                      <a:pt x="372" y="562"/>
                    </a:lnTo>
                    <a:lnTo>
                      <a:pt x="360" y="629"/>
                    </a:lnTo>
                    <a:lnTo>
                      <a:pt x="343" y="693"/>
                    </a:lnTo>
                    <a:lnTo>
                      <a:pt x="318" y="752"/>
                    </a:lnTo>
                    <a:lnTo>
                      <a:pt x="293" y="766"/>
                    </a:lnTo>
                    <a:lnTo>
                      <a:pt x="272" y="716"/>
                    </a:lnTo>
                    <a:lnTo>
                      <a:pt x="262" y="664"/>
                    </a:lnTo>
                    <a:lnTo>
                      <a:pt x="258" y="608"/>
                    </a:lnTo>
                    <a:lnTo>
                      <a:pt x="254" y="547"/>
                    </a:lnTo>
                    <a:lnTo>
                      <a:pt x="258" y="487"/>
                    </a:lnTo>
                    <a:lnTo>
                      <a:pt x="260" y="408"/>
                    </a:lnTo>
                    <a:lnTo>
                      <a:pt x="258" y="341"/>
                    </a:lnTo>
                    <a:lnTo>
                      <a:pt x="254" y="308"/>
                    </a:lnTo>
                    <a:lnTo>
                      <a:pt x="237" y="337"/>
                    </a:lnTo>
                    <a:lnTo>
                      <a:pt x="224" y="371"/>
                    </a:lnTo>
                    <a:lnTo>
                      <a:pt x="212" y="408"/>
                    </a:lnTo>
                    <a:lnTo>
                      <a:pt x="203" y="446"/>
                    </a:lnTo>
                    <a:lnTo>
                      <a:pt x="195" y="485"/>
                    </a:lnTo>
                    <a:lnTo>
                      <a:pt x="187" y="520"/>
                    </a:lnTo>
                    <a:lnTo>
                      <a:pt x="177" y="550"/>
                    </a:lnTo>
                    <a:lnTo>
                      <a:pt x="168" y="575"/>
                    </a:lnTo>
                    <a:lnTo>
                      <a:pt x="160" y="581"/>
                    </a:lnTo>
                    <a:lnTo>
                      <a:pt x="151" y="579"/>
                    </a:lnTo>
                    <a:lnTo>
                      <a:pt x="141" y="572"/>
                    </a:lnTo>
                    <a:lnTo>
                      <a:pt x="137" y="562"/>
                    </a:lnTo>
                    <a:lnTo>
                      <a:pt x="112" y="441"/>
                    </a:lnTo>
                    <a:lnTo>
                      <a:pt x="102" y="312"/>
                    </a:lnTo>
                    <a:lnTo>
                      <a:pt x="99" y="210"/>
                    </a:lnTo>
                    <a:lnTo>
                      <a:pt x="87" y="169"/>
                    </a:lnTo>
                    <a:lnTo>
                      <a:pt x="72" y="173"/>
                    </a:lnTo>
                    <a:lnTo>
                      <a:pt x="64" y="185"/>
                    </a:lnTo>
                    <a:lnTo>
                      <a:pt x="58" y="198"/>
                    </a:lnTo>
                    <a:lnTo>
                      <a:pt x="52" y="210"/>
                    </a:lnTo>
                    <a:lnTo>
                      <a:pt x="49" y="233"/>
                    </a:lnTo>
                    <a:lnTo>
                      <a:pt x="45" y="258"/>
                    </a:lnTo>
                    <a:lnTo>
                      <a:pt x="37" y="281"/>
                    </a:lnTo>
                    <a:lnTo>
                      <a:pt x="25" y="300"/>
                    </a:lnTo>
                    <a:lnTo>
                      <a:pt x="12" y="246"/>
                    </a:lnTo>
                    <a:lnTo>
                      <a:pt x="2" y="187"/>
                    </a:lnTo>
                    <a:lnTo>
                      <a:pt x="0" y="125"/>
                    </a:lnTo>
                    <a:lnTo>
                      <a:pt x="8" y="63"/>
                    </a:lnTo>
                    <a:lnTo>
                      <a:pt x="25" y="79"/>
                    </a:lnTo>
                    <a:lnTo>
                      <a:pt x="43" y="94"/>
                    </a:lnTo>
                    <a:lnTo>
                      <a:pt x="62" y="108"/>
                    </a:lnTo>
                    <a:lnTo>
                      <a:pt x="83" y="119"/>
                    </a:lnTo>
                    <a:lnTo>
                      <a:pt x="102" y="131"/>
                    </a:lnTo>
                    <a:lnTo>
                      <a:pt x="126" y="140"/>
                    </a:lnTo>
                    <a:lnTo>
                      <a:pt x="147" y="148"/>
                    </a:lnTo>
                    <a:lnTo>
                      <a:pt x="170" y="154"/>
                    </a:lnTo>
                    <a:lnTo>
                      <a:pt x="193" y="160"/>
                    </a:lnTo>
                    <a:lnTo>
                      <a:pt x="216" y="164"/>
                    </a:lnTo>
                    <a:lnTo>
                      <a:pt x="239" y="165"/>
                    </a:lnTo>
                    <a:lnTo>
                      <a:pt x="264" y="167"/>
                    </a:lnTo>
                    <a:lnTo>
                      <a:pt x="289" y="165"/>
                    </a:lnTo>
                    <a:lnTo>
                      <a:pt x="312" y="164"/>
                    </a:lnTo>
                    <a:lnTo>
                      <a:pt x="337" y="162"/>
                    </a:lnTo>
                    <a:lnTo>
                      <a:pt x="362" y="156"/>
                    </a:lnTo>
                    <a:lnTo>
                      <a:pt x="401" y="146"/>
                    </a:lnTo>
                    <a:lnTo>
                      <a:pt x="437" y="133"/>
                    </a:lnTo>
                    <a:lnTo>
                      <a:pt x="472" y="117"/>
                    </a:lnTo>
                    <a:lnTo>
                      <a:pt x="505" y="98"/>
                    </a:lnTo>
                    <a:lnTo>
                      <a:pt x="536" y="77"/>
                    </a:lnTo>
                    <a:lnTo>
                      <a:pt x="566" y="54"/>
                    </a:lnTo>
                    <a:lnTo>
                      <a:pt x="595" y="27"/>
                    </a:lnTo>
                    <a:lnTo>
                      <a:pt x="622" y="0"/>
                    </a:lnTo>
                    <a:lnTo>
                      <a:pt x="630" y="33"/>
                    </a:lnTo>
                    <a:lnTo>
                      <a:pt x="639" y="69"/>
                    </a:lnTo>
                    <a:lnTo>
                      <a:pt x="645" y="110"/>
                    </a:lnTo>
                    <a:lnTo>
                      <a:pt x="649" y="148"/>
                    </a:lnTo>
                    <a:lnTo>
                      <a:pt x="647" y="187"/>
                    </a:lnTo>
                    <a:lnTo>
                      <a:pt x="638" y="221"/>
                    </a:lnTo>
                    <a:lnTo>
                      <a:pt x="618" y="250"/>
                    </a:lnTo>
                    <a:lnTo>
                      <a:pt x="589" y="273"/>
                    </a:lnTo>
                    <a:close/>
                  </a:path>
                </a:pathLst>
              </a:custGeom>
              <a:solidFill>
                <a:srgbClr val="C1F9FF"/>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pic>
          <p:nvPicPr>
            <p:cNvPr id="12" name="Picture 2" descr="C:\Users\M\AppData\Local\Microsoft\Windows\Temporary Internet Files\Content.IE5\XIBL1Q6Q\MC900440405[1].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51520" y="3641575"/>
              <a:ext cx="1011561" cy="1011561"/>
            </a:xfrm>
            <a:prstGeom prst="rect">
              <a:avLst/>
            </a:prstGeom>
            <a:noFill/>
          </p:spPr>
        </p:pic>
        <p:sp>
          <p:nvSpPr>
            <p:cNvPr id="13" name="Down Arrow 12"/>
            <p:cNvSpPr/>
            <p:nvPr/>
          </p:nvSpPr>
          <p:spPr>
            <a:xfrm>
              <a:off x="3995556" y="4509120"/>
              <a:ext cx="216024" cy="792000"/>
            </a:xfrm>
            <a:prstGeom prst="downArrow">
              <a:avLst>
                <a:gd name="adj1" fmla="val 50000"/>
                <a:gd name="adj2" fmla="val 918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3875979" y="4047455"/>
              <a:ext cx="1100815" cy="461665"/>
            </a:xfrm>
            <a:prstGeom prst="rect">
              <a:avLst/>
            </a:prstGeom>
            <a:noFill/>
          </p:spPr>
          <p:txBody>
            <a:bodyPr wrap="none" rtlCol="0">
              <a:spAutoFit/>
            </a:bodyPr>
            <a:lstStyle/>
            <a:p>
              <a:r>
                <a:rPr lang="en-US" sz="2400" i="1" dirty="0"/>
                <a:t>Most</a:t>
              </a:r>
              <a:endParaRPr lang="en-IN" sz="2400" i="1" dirty="0"/>
            </a:p>
          </p:txBody>
        </p:sp>
        <p:sp>
          <p:nvSpPr>
            <p:cNvPr id="15" name="TextBox 14"/>
            <p:cNvSpPr txBox="1"/>
            <p:nvPr/>
          </p:nvSpPr>
          <p:spPr>
            <a:xfrm>
              <a:off x="4058277" y="5137114"/>
              <a:ext cx="1120051" cy="461665"/>
            </a:xfrm>
            <a:prstGeom prst="rect">
              <a:avLst/>
            </a:prstGeom>
            <a:noFill/>
          </p:spPr>
          <p:txBody>
            <a:bodyPr wrap="none" rtlCol="0">
              <a:spAutoFit/>
            </a:bodyPr>
            <a:lstStyle/>
            <a:p>
              <a:r>
                <a:rPr lang="en-US" sz="2400" i="1" dirty="0"/>
                <a:t>Least</a:t>
              </a:r>
              <a:endParaRPr lang="en-IN" sz="2400" i="1" dirty="0"/>
            </a:p>
          </p:txBody>
        </p:sp>
        <p:sp>
          <p:nvSpPr>
            <p:cNvPr id="20" name="Folded Corner 19"/>
            <p:cNvSpPr/>
            <p:nvPr/>
          </p:nvSpPr>
          <p:spPr>
            <a:xfrm>
              <a:off x="5724360" y="3669575"/>
              <a:ext cx="2808080" cy="2016224"/>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tx1"/>
                  </a:solidFill>
                </a:rPr>
                <a:t>Sensitivity to cold</a:t>
              </a:r>
            </a:p>
            <a:p>
              <a:endParaRPr lang="en-US" sz="1400" dirty="0">
                <a:solidFill>
                  <a:schemeClr val="tx1"/>
                </a:solidFill>
              </a:endParaRPr>
            </a:p>
            <a:p>
              <a:pPr marL="177800" indent="-177800">
                <a:buFont typeface="Arial" pitchFamily="34" charset="0"/>
                <a:buChar char="•"/>
              </a:pPr>
              <a:r>
                <a:rPr lang="en-US" sz="2000" b="1" dirty="0">
                  <a:solidFill>
                    <a:schemeClr val="tx1"/>
                  </a:solidFill>
                </a:rPr>
                <a:t>Hepatitis B</a:t>
              </a:r>
            </a:p>
            <a:p>
              <a:pPr marL="177800" indent="-177800">
                <a:buFont typeface="Arial" pitchFamily="34" charset="0"/>
                <a:buChar char="•"/>
              </a:pPr>
              <a:r>
                <a:rPr lang="en-US" sz="2000" b="1" i="1" dirty="0">
                  <a:solidFill>
                    <a:schemeClr val="tx1"/>
                  </a:solidFill>
                </a:rPr>
                <a:t>Pentavalent</a:t>
              </a:r>
            </a:p>
            <a:p>
              <a:pPr marL="177800" indent="-177800">
                <a:buFont typeface="Arial" pitchFamily="34" charset="0"/>
                <a:buChar char="•"/>
              </a:pPr>
              <a:r>
                <a:rPr lang="en-US" sz="2000" b="1" dirty="0">
                  <a:solidFill>
                    <a:schemeClr val="tx1"/>
                  </a:solidFill>
                </a:rPr>
                <a:t>DPT</a:t>
              </a:r>
            </a:p>
            <a:p>
              <a:pPr marL="177800" indent="-177800">
                <a:buFont typeface="Arial" pitchFamily="34" charset="0"/>
                <a:buChar char="•"/>
              </a:pPr>
              <a:r>
                <a:rPr lang="en-US" sz="2000" b="1" dirty="0">
                  <a:solidFill>
                    <a:schemeClr val="tx1"/>
                  </a:solidFill>
                </a:rPr>
                <a:t>TT</a:t>
              </a:r>
            </a:p>
          </p:txBody>
        </p:sp>
        <p:sp>
          <p:nvSpPr>
            <p:cNvPr id="21" name="Down Arrow 20"/>
            <p:cNvSpPr/>
            <p:nvPr/>
          </p:nvSpPr>
          <p:spPr>
            <a:xfrm>
              <a:off x="8291978" y="4509120"/>
              <a:ext cx="216024" cy="792000"/>
            </a:xfrm>
            <a:prstGeom prst="downArrow">
              <a:avLst>
                <a:gd name="adj1" fmla="val 50000"/>
                <a:gd name="adj2" fmla="val 918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p:cNvSpPr txBox="1"/>
            <p:nvPr/>
          </p:nvSpPr>
          <p:spPr>
            <a:xfrm>
              <a:off x="8172400" y="4047455"/>
              <a:ext cx="1100815" cy="461665"/>
            </a:xfrm>
            <a:prstGeom prst="rect">
              <a:avLst/>
            </a:prstGeom>
            <a:noFill/>
          </p:spPr>
          <p:txBody>
            <a:bodyPr wrap="none" rtlCol="0">
              <a:spAutoFit/>
            </a:bodyPr>
            <a:lstStyle/>
            <a:p>
              <a:r>
                <a:rPr lang="en-US" sz="2400" i="1" dirty="0"/>
                <a:t>Most</a:t>
              </a:r>
              <a:endParaRPr lang="en-IN" sz="2400" i="1" dirty="0"/>
            </a:p>
          </p:txBody>
        </p:sp>
        <p:sp>
          <p:nvSpPr>
            <p:cNvPr id="23" name="TextBox 22"/>
            <p:cNvSpPr txBox="1"/>
            <p:nvPr/>
          </p:nvSpPr>
          <p:spPr>
            <a:xfrm>
              <a:off x="8220351" y="5343599"/>
              <a:ext cx="1120051" cy="461665"/>
            </a:xfrm>
            <a:prstGeom prst="rect">
              <a:avLst/>
            </a:prstGeom>
            <a:noFill/>
          </p:spPr>
          <p:txBody>
            <a:bodyPr wrap="none" rtlCol="0">
              <a:spAutoFit/>
            </a:bodyPr>
            <a:lstStyle/>
            <a:p>
              <a:r>
                <a:rPr lang="en-US" sz="2400" i="1" dirty="0"/>
                <a:t>Least</a:t>
              </a:r>
              <a:endParaRPr lang="en-IN" sz="2400" i="1" dirty="0"/>
            </a:p>
          </p:txBody>
        </p:sp>
      </p:grpSp>
    </p:spTree>
    <p:extLst>
      <p:ext uri="{BB962C8B-B14F-4D97-AF65-F5344CB8AC3E}">
        <p14:creationId xmlns:p14="http://schemas.microsoft.com/office/powerpoint/2010/main" xmlns="" val="17960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974885" cy="981322"/>
          </a:xfrm>
        </p:spPr>
        <p:txBody>
          <a:bodyPr>
            <a:noAutofit/>
          </a:bodyPr>
          <a:lstStyle/>
          <a:p>
            <a:r>
              <a:rPr lang="en-US" dirty="0"/>
              <a:t>What are the Cold Chain </a:t>
            </a:r>
            <a:r>
              <a:rPr lang="en-US" dirty="0" smtClean="0"/>
              <a:t/>
            </a:r>
            <a:br>
              <a:rPr lang="en-US" dirty="0" smtClean="0"/>
            </a:br>
            <a:r>
              <a:rPr lang="en-US" dirty="0" smtClean="0"/>
              <a:t>equipments</a:t>
            </a:r>
            <a:r>
              <a:rPr lang="en-US" dirty="0"/>
              <a:t>?</a:t>
            </a:r>
            <a:endParaRPr lang="en-IN" dirty="0"/>
          </a:p>
        </p:txBody>
      </p:sp>
      <p:sp>
        <p:nvSpPr>
          <p:cNvPr id="3" name="Content Placeholder 2"/>
          <p:cNvSpPr>
            <a:spLocks noGrp="1"/>
          </p:cNvSpPr>
          <p:nvPr>
            <p:ph sz="quarter" idx="1"/>
          </p:nvPr>
        </p:nvSpPr>
        <p:spPr>
          <a:xfrm>
            <a:off x="1277634" y="1484784"/>
            <a:ext cx="6588732" cy="4536504"/>
          </a:xfrm>
        </p:spPr>
        <p:txBody>
          <a:bodyPr>
            <a:noAutofit/>
          </a:bodyPr>
          <a:lstStyle/>
          <a:p>
            <a:pPr algn="just">
              <a:spcAft>
                <a:spcPts val="600"/>
              </a:spcAft>
            </a:pPr>
            <a:r>
              <a:rPr lang="en-US" sz="2000" b="1" dirty="0"/>
              <a:t>Electrical equipment</a:t>
            </a:r>
          </a:p>
          <a:p>
            <a:pPr lvl="1" algn="just">
              <a:spcAft>
                <a:spcPts val="600"/>
              </a:spcAft>
            </a:pPr>
            <a:r>
              <a:rPr lang="en-US" sz="2000" dirty="0"/>
              <a:t>At state/regional/divisional level</a:t>
            </a:r>
          </a:p>
          <a:p>
            <a:pPr lvl="2" algn="just">
              <a:spcAft>
                <a:spcPts val="600"/>
              </a:spcAft>
            </a:pPr>
            <a:r>
              <a:rPr lang="en-US" dirty="0"/>
              <a:t>Walk in Cooler and Walk in Freezer</a:t>
            </a:r>
          </a:p>
          <a:p>
            <a:pPr lvl="1" algn="just">
              <a:spcAft>
                <a:spcPts val="600"/>
              </a:spcAft>
            </a:pPr>
            <a:r>
              <a:rPr lang="en-US" sz="2000" dirty="0"/>
              <a:t>At district/sub district/PHC level</a:t>
            </a:r>
          </a:p>
          <a:p>
            <a:pPr lvl="2" algn="just">
              <a:spcAft>
                <a:spcPts val="600"/>
              </a:spcAft>
            </a:pPr>
            <a:r>
              <a:rPr lang="en-US" dirty="0"/>
              <a:t>Ice Lined Refrigerator and Deep Freezer</a:t>
            </a:r>
          </a:p>
          <a:p>
            <a:pPr algn="just">
              <a:spcAft>
                <a:spcPts val="600"/>
              </a:spcAft>
            </a:pPr>
            <a:r>
              <a:rPr lang="en-US" sz="2000" b="1" dirty="0"/>
              <a:t>Non electrical equipment</a:t>
            </a:r>
          </a:p>
          <a:p>
            <a:pPr lvl="1" algn="just">
              <a:spcAft>
                <a:spcPts val="600"/>
              </a:spcAft>
            </a:pPr>
            <a:r>
              <a:rPr lang="en-US" sz="2000" dirty="0"/>
              <a:t>Cold boxes</a:t>
            </a:r>
          </a:p>
          <a:p>
            <a:pPr lvl="1" algn="just">
              <a:spcAft>
                <a:spcPts val="600"/>
              </a:spcAft>
            </a:pPr>
            <a:r>
              <a:rPr lang="en-US" sz="2000" dirty="0"/>
              <a:t>Vaccine Carriers</a:t>
            </a:r>
          </a:p>
          <a:p>
            <a:pPr algn="just">
              <a:spcAft>
                <a:spcPts val="600"/>
              </a:spcAft>
            </a:pPr>
            <a:r>
              <a:rPr lang="en-US" sz="2000" b="1" dirty="0"/>
              <a:t>Voltage Stabilizers</a:t>
            </a:r>
            <a:endParaRPr lang="en-IN" sz="2000" b="1" dirty="0"/>
          </a:p>
        </p:txBody>
      </p:sp>
    </p:spTree>
    <p:extLst>
      <p:ext uri="{BB962C8B-B14F-4D97-AF65-F5344CB8AC3E}">
        <p14:creationId xmlns:p14="http://schemas.microsoft.com/office/powerpoint/2010/main" xmlns="" val="21603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3106</TotalTime>
  <Words>2488</Words>
  <Application>Microsoft Office PowerPoint</Application>
  <PresentationFormat>On-screen Show (4:3)</PresentationFormat>
  <Paragraphs>454</Paragraphs>
  <Slides>49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Origin</vt:lpstr>
      <vt:lpstr>Image</vt:lpstr>
      <vt:lpstr>Dissertation Report</vt:lpstr>
      <vt:lpstr>Organization Profile</vt:lpstr>
      <vt:lpstr>Activities Done during dissertation</vt:lpstr>
      <vt:lpstr>Title</vt:lpstr>
      <vt:lpstr>Problem</vt:lpstr>
      <vt:lpstr>Impact of Vaccines </vt:lpstr>
      <vt:lpstr>Cold Chain?</vt:lpstr>
      <vt:lpstr>Why Cold Chain is required?</vt:lpstr>
      <vt:lpstr>What are the Cold Chain  equipments?</vt:lpstr>
      <vt:lpstr>What is Storage Temperature?</vt:lpstr>
      <vt:lpstr>How to use Ice Lined  Refrigerator?</vt:lpstr>
      <vt:lpstr>How to use Ice Lined  Refrigerator?</vt:lpstr>
      <vt:lpstr>How to monitor vaccine damage?</vt:lpstr>
      <vt:lpstr>How to use Deep Freezer?</vt:lpstr>
      <vt:lpstr>Why defrosting of ILR/DF is required?</vt:lpstr>
      <vt:lpstr>How to pack Vaccine Carrier?</vt:lpstr>
      <vt:lpstr>How to manage cold chain at session site?</vt:lpstr>
      <vt:lpstr>What are the uses of cold boxes?</vt:lpstr>
      <vt:lpstr>Why Voltage Stabilizers are required?</vt:lpstr>
      <vt:lpstr>What is Preventive Maintenance?</vt:lpstr>
      <vt:lpstr>Introduction</vt:lpstr>
      <vt:lpstr>Objectives </vt:lpstr>
      <vt:lpstr>Slide 23</vt:lpstr>
      <vt:lpstr>Rationale</vt:lpstr>
      <vt:lpstr>Limitations of the study</vt:lpstr>
      <vt:lpstr>Review of Literature</vt:lpstr>
      <vt:lpstr>Methodology</vt:lpstr>
      <vt:lpstr>Sampling </vt:lpstr>
      <vt:lpstr>Slide 29</vt:lpstr>
      <vt:lpstr>Programme Management</vt:lpstr>
      <vt:lpstr>Cold chain 1</vt:lpstr>
      <vt:lpstr>Slide 32</vt:lpstr>
      <vt:lpstr>Slide 33</vt:lpstr>
      <vt:lpstr>Round wise progress report of Mewat district</vt:lpstr>
      <vt:lpstr>Knowledge of cold chain handler regarding  cold chain among Mewat district </vt:lpstr>
      <vt:lpstr>Slide 36</vt:lpstr>
      <vt:lpstr>Good Practices observed </vt:lpstr>
      <vt:lpstr>Slide 38</vt:lpstr>
      <vt:lpstr>Slide 39</vt:lpstr>
      <vt:lpstr>Practices requiring improvement</vt:lpstr>
      <vt:lpstr>Slide 41</vt:lpstr>
      <vt:lpstr>ACTION POINTS</vt:lpstr>
      <vt:lpstr>Slide 43</vt:lpstr>
      <vt:lpstr>Slide 44</vt:lpstr>
      <vt:lpstr>Slide 45</vt:lpstr>
      <vt:lpstr>Slide 46</vt:lpstr>
      <vt:lpstr>Slide 47</vt:lpstr>
      <vt:lpstr>Conclusion</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suv</dc:creator>
  <cp:lastModifiedBy>suv</cp:lastModifiedBy>
  <cp:revision>171</cp:revision>
  <dcterms:created xsi:type="dcterms:W3CDTF">2014-04-28T15:59:33Z</dcterms:created>
  <dcterms:modified xsi:type="dcterms:W3CDTF">2014-05-31T04:45:40Z</dcterms:modified>
</cp:coreProperties>
</file>