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5" r:id="rId2"/>
    <p:sldId id="307" r:id="rId3"/>
    <p:sldId id="308" r:id="rId4"/>
    <p:sldId id="309" r:id="rId5"/>
    <p:sldId id="311" r:id="rId6"/>
    <p:sldId id="310" r:id="rId7"/>
    <p:sldId id="323" r:id="rId8"/>
    <p:sldId id="312" r:id="rId9"/>
    <p:sldId id="313" r:id="rId10"/>
    <p:sldId id="344" r:id="rId11"/>
    <p:sldId id="345" r:id="rId12"/>
    <p:sldId id="315" r:id="rId13"/>
    <p:sldId id="317" r:id="rId14"/>
    <p:sldId id="346" r:id="rId15"/>
    <p:sldId id="318" r:id="rId16"/>
    <p:sldId id="319" r:id="rId17"/>
    <p:sldId id="320" r:id="rId18"/>
    <p:sldId id="321" r:id="rId19"/>
    <p:sldId id="322" r:id="rId20"/>
    <p:sldId id="324" r:id="rId21"/>
    <p:sldId id="325" r:id="rId22"/>
    <p:sldId id="326" r:id="rId23"/>
    <p:sldId id="327" r:id="rId24"/>
    <p:sldId id="328" r:id="rId25"/>
    <p:sldId id="329" r:id="rId26"/>
    <p:sldId id="331" r:id="rId27"/>
    <p:sldId id="342" r:id="rId28"/>
    <p:sldId id="330" r:id="rId29"/>
    <p:sldId id="343" r:id="rId30"/>
    <p:sldId id="347" r:id="rId31"/>
    <p:sldId id="332" r:id="rId32"/>
    <p:sldId id="338" r:id="rId33"/>
    <p:sldId id="337" r:id="rId34"/>
    <p:sldId id="336" r:id="rId35"/>
    <p:sldId id="335" r:id="rId36"/>
    <p:sldId id="339" r:id="rId37"/>
    <p:sldId id="340" r:id="rId38"/>
    <p:sldId id="341" r:id="rId39"/>
    <p:sldId id="33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1E78"/>
    <a:srgbClr val="FF3300"/>
    <a:srgbClr val="CC0000"/>
    <a:srgbClr val="CC0066"/>
    <a:srgbClr val="DA006D"/>
    <a:srgbClr val="FF3399"/>
    <a:srgbClr val="339933"/>
    <a:srgbClr val="0000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38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egha%20sood\Desktop\excel%20disser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ha%20sood\Desktop\excel%20disser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ha%20sood\Desktop\excel%20disser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ha%20sood\Desktop\excel%20disser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ha%20sood\Desktop\excel%20disser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ha%20sood\Desktop\excel%20disser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8"/>
  <c:chart>
    <c:title>
      <c:tx>
        <c:rich>
          <a:bodyPr/>
          <a:lstStyle/>
          <a:p>
            <a:pPr>
              <a:defRPr/>
            </a:pPr>
            <a:r>
              <a:rPr lang="en-US"/>
              <a:t>Opinion about clear aligners among dental surgeons in delhi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</c:dLbls>
          <c:cat>
            <c:strRef>
              <c:f>Sheet2!$A$3:$D$3</c:f>
              <c:strCache>
                <c:ptCount val="4"/>
                <c:pt idx="0">
                  <c:v>clear plastic tray</c:v>
                </c:pt>
                <c:pt idx="1">
                  <c:v>don’t know</c:v>
                </c:pt>
                <c:pt idx="2">
                  <c:v>some lab material</c:v>
                </c:pt>
                <c:pt idx="3">
                  <c:v>same as invisalign material</c:v>
                </c:pt>
              </c:strCache>
            </c:strRef>
          </c:cat>
          <c:val>
            <c:numRef>
              <c:f>Sheet2!$A$4:$D$4</c:f>
              <c:numCache>
                <c:formatCode>General</c:formatCode>
                <c:ptCount val="4"/>
                <c:pt idx="0">
                  <c:v>73</c:v>
                </c:pt>
                <c:pt idx="1">
                  <c:v>54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8"/>
  <c:chart>
    <c:title>
      <c:tx>
        <c:rich>
          <a:bodyPr/>
          <a:lstStyle/>
          <a:p>
            <a:pPr>
              <a:defRPr/>
            </a:pPr>
            <a:r>
              <a:rPr lang="en-US"/>
              <a:t>Awareness about type of treatment done by the aligners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showPercent val="1"/>
          </c:dLbls>
          <c:cat>
            <c:strRef>
              <c:f>Sheet2!$A$34:$C$34</c:f>
              <c:strCache>
                <c:ptCount val="3"/>
                <c:pt idx="0">
                  <c:v>all</c:v>
                </c:pt>
                <c:pt idx="1">
                  <c:v>some</c:v>
                </c:pt>
                <c:pt idx="2">
                  <c:v>none</c:v>
                </c:pt>
              </c:strCache>
            </c:strRef>
          </c:cat>
          <c:val>
            <c:numRef>
              <c:f>Sheet2!$A$35:$C$35</c:f>
              <c:numCache>
                <c:formatCode>General</c:formatCode>
                <c:ptCount val="3"/>
                <c:pt idx="0">
                  <c:v>52</c:v>
                </c:pt>
                <c:pt idx="1">
                  <c:v>43</c:v>
                </c:pt>
                <c:pt idx="2">
                  <c:v>47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8"/>
  <c:chart>
    <c:title>
      <c:tx>
        <c:rich>
          <a:bodyPr/>
          <a:lstStyle/>
          <a:p>
            <a:pPr>
              <a:defRPr/>
            </a:pPr>
            <a:r>
              <a:rPr lang="en-US"/>
              <a:t>Awareness about advertisement of clearpath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</c:dLbls>
          <c:cat>
            <c:strRef>
              <c:f>Sheet2!$A$51:$C$51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have heard about invisalign</c:v>
                </c:pt>
              </c:strCache>
            </c:strRef>
          </c:cat>
          <c:val>
            <c:numRef>
              <c:f>Sheet2!$A$52:$C$52</c:f>
              <c:numCache>
                <c:formatCode>General</c:formatCode>
                <c:ptCount val="3"/>
                <c:pt idx="0">
                  <c:v>13</c:v>
                </c:pt>
                <c:pt idx="1">
                  <c:v>104</c:v>
                </c:pt>
                <c:pt idx="2">
                  <c:v>25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 motivation of dental surgeons to use clearpath after awareness</a:t>
            </a:r>
            <a:endParaRPr lang="en-US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</c:dLbls>
          <c:cat>
            <c:strRef>
              <c:f>Sheet2!$A$87:$C$87</c:f>
              <c:strCache>
                <c:ptCount val="3"/>
                <c:pt idx="0">
                  <c:v>highly motivated</c:v>
                </c:pt>
                <c:pt idx="1">
                  <c:v>somewhat motivated</c:v>
                </c:pt>
                <c:pt idx="2">
                  <c:v>not at all motivated</c:v>
                </c:pt>
              </c:strCache>
            </c:strRef>
          </c:cat>
          <c:val>
            <c:numRef>
              <c:f>Sheet2!$A$88:$C$88</c:f>
              <c:numCache>
                <c:formatCode>General</c:formatCode>
                <c:ptCount val="3"/>
                <c:pt idx="0">
                  <c:v>74</c:v>
                </c:pt>
                <c:pt idx="1">
                  <c:v>45</c:v>
                </c:pt>
                <c:pt idx="2">
                  <c:v>23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title>
      <c:tx>
        <c:rich>
          <a:bodyPr/>
          <a:lstStyle/>
          <a:p>
            <a:pPr>
              <a:defRPr/>
            </a:pPr>
            <a:r>
              <a:rPr lang="en-US"/>
              <a:t>Level</a:t>
            </a:r>
            <a:r>
              <a:rPr lang="en-US" baseline="0"/>
              <a:t> of continuing services of existing clients</a:t>
            </a:r>
            <a:endParaRPr lang="en-US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</c:dLbls>
          <c:cat>
            <c:strRef>
              <c:f>Sheet2!$F$115:$G$115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Sheet2!$F$116:$G$116</c:f>
              <c:numCache>
                <c:formatCode>General</c:formatCode>
                <c:ptCount val="2"/>
                <c:pt idx="0">
                  <c:v>13</c:v>
                </c:pt>
                <c:pt idx="1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4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Sheet1!$Z$1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Sheet1!$Y$2:$Y$3</c:f>
              <c:strCache>
                <c:ptCount val="2"/>
                <c:pt idx="0">
                  <c:v>March</c:v>
                </c:pt>
                <c:pt idx="1">
                  <c:v>April</c:v>
                </c:pt>
              </c:strCache>
            </c:strRef>
          </c:cat>
          <c:val>
            <c:numRef>
              <c:f>Sheet1!$Z$2:$Z$3</c:f>
              <c:numCache>
                <c:formatCode>General</c:formatCode>
                <c:ptCount val="2"/>
                <c:pt idx="0">
                  <c:v>8</c:v>
                </c:pt>
                <c:pt idx="1">
                  <c:v>10</c:v>
                </c:pt>
              </c:numCache>
            </c:numRef>
          </c:val>
        </c:ser>
        <c:overlap val="100"/>
        <c:axId val="54964224"/>
        <c:axId val="54965760"/>
      </c:barChart>
      <c:catAx>
        <c:axId val="54964224"/>
        <c:scaling>
          <c:orientation val="minMax"/>
        </c:scaling>
        <c:axPos val="b"/>
        <c:tickLblPos val="nextTo"/>
        <c:crossAx val="54965760"/>
        <c:crosses val="autoZero"/>
        <c:auto val="1"/>
        <c:lblAlgn val="ctr"/>
        <c:lblOffset val="100"/>
      </c:catAx>
      <c:valAx>
        <c:axId val="54965760"/>
        <c:scaling>
          <c:orientation val="minMax"/>
        </c:scaling>
        <c:axPos val="l"/>
        <c:majorGridlines/>
        <c:numFmt formatCode="General" sourceLinked="1"/>
        <c:tickLblPos val="nextTo"/>
        <c:crossAx val="549642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</cdr:x>
      <cdr:y>0.18519</cdr:y>
    </cdr:from>
    <cdr:to>
      <cdr:x>0.775</cdr:x>
      <cdr:y>0.62963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2890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399501-E57D-47C0-B91D-E890E8B54223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ABA624-290E-46C6-AB32-D6435AE83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1392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8CAE6B78-A7F2-4C47-A256-B595261756D4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1D4B9-4DD7-40D9-9D6D-0A6B2BEE876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59E727-945E-4B3D-B24F-6FDCF3CF660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1BE9-8221-4744-BE81-D379C9A04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BAD0-FB49-4DE6-9ADD-349B6B1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7B965-75AB-44F5-85E9-C67AD24A1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372E-BDE8-472B-A6CE-796633D76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800A-407C-4B1A-BF11-CD08E3486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F92E-E570-4C1A-8600-D48B7E986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BBD7-4215-4881-840D-A09A38BA6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31DC-C28E-4FBA-88A8-23EE5323A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9AAB-2717-4348-A560-6625E1E72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E6B94-1225-444E-9025-F0BC79C2B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8F3E2-3229-4637-BEE4-1F34CEECB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E640-AB11-4BE7-BEAF-7C73210A1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33FB-685C-49EE-AD49-51602656C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86DF-7038-4339-BFAF-DC4786388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C273-5833-4FFC-BEC0-EDDBD469B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82A9-1343-49B7-9D5A-5FFA7F3EC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144B-DAA0-49AA-8B64-49A02B4EA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E3BE422-4BF0-4E9C-8722-CCA9E8227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 B A\PLC\CLEARPATH\BPLAN\Pics\ClearPath Thankyo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1" y="1255455"/>
            <a:ext cx="36120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rush Script MT" pitchFamily="66" charset="0"/>
              </a:rPr>
              <a:t>Introducing wireless </a:t>
            </a:r>
          </a:p>
          <a:p>
            <a:pPr algn="ctr"/>
            <a:r>
              <a:rPr lang="en-US" sz="4000" dirty="0" smtClean="0">
                <a:latin typeface="Brush Script MT" pitchFamily="66" charset="0"/>
              </a:rPr>
              <a:t>orthodontics for the </a:t>
            </a:r>
          </a:p>
          <a:p>
            <a:pPr algn="ctr"/>
            <a:r>
              <a:rPr lang="en-US" sz="4000" dirty="0" smtClean="0">
                <a:latin typeface="Brush Script MT" pitchFamily="66" charset="0"/>
              </a:rPr>
              <a:t>first time in </a:t>
            </a:r>
          </a:p>
          <a:p>
            <a:pPr algn="ctr"/>
            <a:r>
              <a:rPr lang="en-US" sz="4000" dirty="0" smtClean="0">
                <a:latin typeface="Brush Script MT" pitchFamily="66" charset="0"/>
              </a:rPr>
              <a:t>India</a:t>
            </a:r>
          </a:p>
        </p:txBody>
      </p:sp>
      <p:pic>
        <p:nvPicPr>
          <p:cNvPr id="1026" name="Picture 2" descr="G:\M B A\PLC\CLEARPATH\Images\invisal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70" y="4572000"/>
            <a:ext cx="3662430" cy="17335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Acquisitions of new clients</a:t>
            </a:r>
          </a:p>
          <a:p>
            <a:r>
              <a:rPr lang="en-US" dirty="0" smtClean="0"/>
              <a:t>Management of old clients</a:t>
            </a:r>
          </a:p>
          <a:p>
            <a:r>
              <a:rPr lang="en-US" dirty="0" smtClean="0"/>
              <a:t>Boosting sales by distribution of brochures , posters and samples</a:t>
            </a:r>
          </a:p>
          <a:p>
            <a:r>
              <a:rPr lang="en-US" dirty="0" smtClean="0"/>
              <a:t>Client relationship</a:t>
            </a:r>
          </a:p>
          <a:p>
            <a:r>
              <a:rPr lang="en-US" dirty="0" smtClean="0"/>
              <a:t>Establishing market position of the product</a:t>
            </a:r>
          </a:p>
          <a:p>
            <a:r>
              <a:rPr lang="en-US" dirty="0" smtClean="0"/>
              <a:t>Introduction of new concept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A study on creating awareness about healthcare product among the dental surgeons of Delhi and thereby, increasing sales of the product. 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r>
              <a:rPr lang="en-US" sz="2400" b="1" u="sng" dirty="0" smtClean="0"/>
              <a:t>MARKETING</a:t>
            </a:r>
            <a:r>
              <a:rPr lang="en-US" sz="2400" dirty="0" smtClean="0"/>
              <a:t>:   is the process of identifying, anticipating and then meeting the needs and requirements of consumers in order to make a profit. Marketing puts the needs of the customer first.</a:t>
            </a:r>
          </a:p>
          <a:p>
            <a:r>
              <a:rPr lang="en-US" sz="2400" dirty="0" smtClean="0"/>
              <a:t> </a:t>
            </a:r>
            <a:r>
              <a:rPr lang="en-US" sz="2400" b="1" u="sng" dirty="0" smtClean="0"/>
              <a:t>SELLING</a:t>
            </a:r>
            <a:r>
              <a:rPr lang="en-US" sz="2400" dirty="0" smtClean="0"/>
              <a:t> :  involves persuading customers that your products or services provide the benefits that they are looking for.  </a:t>
            </a:r>
          </a:p>
          <a:p>
            <a:r>
              <a:rPr lang="en-US" sz="2400" dirty="0" smtClean="0"/>
              <a:t> The </a:t>
            </a:r>
            <a:r>
              <a:rPr lang="en-US" sz="2400" b="1" u="sng" dirty="0" smtClean="0"/>
              <a:t>SALES PERSON</a:t>
            </a:r>
            <a:r>
              <a:rPr lang="en-US" sz="2400" dirty="0" smtClean="0"/>
              <a:t> is convinced that theirs is the best in the market. It is their job to then convince customers that this is the case.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334000" cy="838200"/>
          </a:xfrm>
        </p:spPr>
        <p:txBody>
          <a:bodyPr/>
          <a:lstStyle/>
          <a:p>
            <a:r>
              <a:rPr lang="en-US" dirty="0" smtClean="0"/>
              <a:t>Need for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5626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4 P’s</a:t>
            </a:r>
            <a:r>
              <a:rPr lang="en-US" sz="2400" dirty="0" smtClean="0"/>
              <a:t> of marketing are taken into account. </a:t>
            </a:r>
          </a:p>
          <a:p>
            <a:r>
              <a:rPr lang="en-US" sz="2400" b="1" dirty="0" smtClean="0"/>
              <a:t>Product</a:t>
            </a:r>
            <a:r>
              <a:rPr lang="en-US" sz="2400" dirty="0" smtClean="0"/>
              <a:t>, whose knowledge was increased by meeting new customers daily. </a:t>
            </a:r>
          </a:p>
          <a:p>
            <a:r>
              <a:rPr lang="en-US" sz="2400" b="1" dirty="0" smtClean="0"/>
              <a:t>Pricing</a:t>
            </a:r>
            <a:r>
              <a:rPr lang="en-US" sz="2400" dirty="0" smtClean="0"/>
              <a:t>, whose knowledge was checked through interview and thereby, increased among the dental surgeons of New Delhi. </a:t>
            </a:r>
          </a:p>
          <a:p>
            <a:r>
              <a:rPr lang="en-US" sz="2400" b="1" dirty="0" smtClean="0"/>
              <a:t>Place</a:t>
            </a:r>
            <a:r>
              <a:rPr lang="en-US" sz="2400" dirty="0" smtClean="0"/>
              <a:t> which included different areas visited, like West Delhi, Central Delhi and North Delhi by the manager. </a:t>
            </a:r>
          </a:p>
          <a:p>
            <a:r>
              <a:rPr lang="en-US" sz="2400" b="1" dirty="0" smtClean="0"/>
              <a:t>Promotion</a:t>
            </a:r>
            <a:r>
              <a:rPr lang="en-US" sz="2400" dirty="0" smtClean="0"/>
              <a:t>, for which an advertisement was launched and its awareness was checked using interview technique. </a:t>
            </a:r>
          </a:p>
          <a:p>
            <a:r>
              <a:rPr lang="en-US" sz="2400" dirty="0" smtClean="0"/>
              <a:t>To check the above and market awareness about the all of the above, this study was required to be conducted. It was a strategy designed to subsequently bring business and increase sales for the company.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dirty="0" smtClean="0"/>
              <a:t>Review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000" dirty="0" smtClean="0"/>
              <a:t>1)“</a:t>
            </a:r>
            <a:r>
              <a:rPr lang="en-US" sz="2000" b="1" dirty="0" smtClean="0"/>
              <a:t>How to find new customer and increase sales</a:t>
            </a:r>
            <a:r>
              <a:rPr lang="en-US" sz="2000" dirty="0" smtClean="0"/>
              <a:t>” 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To know the Target audience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Getting more revenue from existing clients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Generate new sales leads</a:t>
            </a:r>
          </a:p>
          <a:p>
            <a:pPr>
              <a:buNone/>
            </a:pPr>
            <a:r>
              <a:rPr lang="en-US" sz="2000" dirty="0" smtClean="0"/>
              <a:t>2) “</a:t>
            </a:r>
            <a:r>
              <a:rPr lang="en-US" sz="2000" b="1" dirty="0" smtClean="0"/>
              <a:t>Proof That Online Search Ads Can Boost Offline Store Sales</a:t>
            </a:r>
            <a:r>
              <a:rPr lang="en-US" sz="2000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Online media is very effective to look for new clients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It becomes easier for buyer to know about product and is just two clicks away from buying .</a:t>
            </a:r>
          </a:p>
          <a:p>
            <a:pPr>
              <a:buNone/>
            </a:pPr>
            <a:r>
              <a:rPr lang="en-US" sz="2000" dirty="0" smtClean="0"/>
              <a:t>3) “</a:t>
            </a:r>
            <a:r>
              <a:rPr lang="en-US" sz="2000" b="1" dirty="0" smtClean="0"/>
              <a:t>GE, General Electric</a:t>
            </a:r>
            <a:r>
              <a:rPr lang="en-US" sz="2000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Multiple strategies to achieve this growth in its healthcare business with a strong focus on research and innovation.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Maintaining the company’s competitive advantage and an expanding footprint in the developing regions particularly Asia-Pacific and Latin America, which has allowed the company to benefit from the rising healthcare spending from these regions.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dirty="0" smtClean="0"/>
              <a:t>Objectives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IN" sz="1800" b="1" u="sng" dirty="0" smtClean="0"/>
              <a:t>GENERAL OBJECTIVES: </a:t>
            </a:r>
            <a:endParaRPr lang="en-US" sz="1800" dirty="0" smtClean="0"/>
          </a:p>
          <a:p>
            <a:pPr>
              <a:buNone/>
            </a:pPr>
            <a:r>
              <a:rPr lang="en-IN" sz="1800" dirty="0" smtClean="0"/>
              <a:t>1) To find out the relation between creating awareness about a health care product and its subsequent increase in sales </a:t>
            </a:r>
            <a:endParaRPr lang="en-US" sz="1800" dirty="0" smtClean="0"/>
          </a:p>
          <a:p>
            <a:r>
              <a:rPr lang="en-IN" sz="1800" dirty="0" smtClean="0"/>
              <a:t>S</a:t>
            </a:r>
            <a:r>
              <a:rPr lang="en-IN" sz="1800" b="1" u="sng" dirty="0" smtClean="0"/>
              <a:t>PECIFIC OBJECTIVES:</a:t>
            </a:r>
            <a:endParaRPr lang="en-US" sz="1800" dirty="0" smtClean="0"/>
          </a:p>
          <a:p>
            <a:pPr>
              <a:buNone/>
            </a:pPr>
            <a:r>
              <a:rPr lang="en-IN" sz="1800" dirty="0" smtClean="0"/>
              <a:t> The following are the aims and objectives that will be examined during the research: </a:t>
            </a:r>
            <a:endParaRPr lang="en-US" sz="1800" dirty="0" smtClean="0"/>
          </a:p>
          <a:p>
            <a:pPr>
              <a:buAutoNum type="arabicParenR"/>
            </a:pPr>
            <a:r>
              <a:rPr lang="en-IN" sz="1800" dirty="0" smtClean="0"/>
              <a:t>To find out the relation between creating awareness about clear aligners offered by the company </a:t>
            </a:r>
            <a:r>
              <a:rPr lang="en-IN" sz="1800" dirty="0" err="1" smtClean="0"/>
              <a:t>Clearpath</a:t>
            </a:r>
            <a:r>
              <a:rPr lang="en-IN" sz="1800" dirty="0" smtClean="0"/>
              <a:t> orthodontics and its subsequent increase in sales  </a:t>
            </a:r>
          </a:p>
          <a:p>
            <a:pPr>
              <a:buAutoNum type="arabicParenR"/>
            </a:pPr>
            <a:r>
              <a:rPr lang="en-IN" sz="1800" dirty="0" smtClean="0"/>
              <a:t>To develop a market position and increasing awareness through advertising</a:t>
            </a:r>
          </a:p>
          <a:p>
            <a:pPr>
              <a:buAutoNum type="arabicParenR"/>
            </a:pPr>
            <a:r>
              <a:rPr lang="en-IN" sz="1800" dirty="0" smtClean="0"/>
              <a:t>To find out the extent of motivation by dental professionals to buy the product after being made aware about the product </a:t>
            </a:r>
            <a:endParaRPr lang="en-US" sz="1800" dirty="0" smtClean="0"/>
          </a:p>
          <a:p>
            <a:pPr>
              <a:buNone/>
            </a:pPr>
            <a:r>
              <a:rPr lang="en-IN" sz="1800" dirty="0" smtClean="0"/>
              <a:t>4) To motivate the existing clients who are not satisfied with our services to keep buying the product and transform client dissatisfaction to client delightedness</a:t>
            </a:r>
            <a:endParaRPr lang="en-US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RESEARCH APPROACHES &amp; DESIGN : </a:t>
            </a:r>
            <a:r>
              <a:rPr lang="en-US" sz="2400" dirty="0" smtClean="0"/>
              <a:t>Descriptive</a:t>
            </a:r>
          </a:p>
          <a:p>
            <a:r>
              <a:rPr lang="en-US" sz="2400" b="1" dirty="0" smtClean="0"/>
              <a:t>SOURCE OF DATA : </a:t>
            </a:r>
            <a:r>
              <a:rPr lang="en-US" sz="2400" dirty="0" smtClean="0"/>
              <a:t>Database of 500 doctors</a:t>
            </a:r>
          </a:p>
          <a:p>
            <a:r>
              <a:rPr lang="en-US" sz="2400" b="1" dirty="0" smtClean="0"/>
              <a:t>POPULATION  : </a:t>
            </a:r>
            <a:r>
              <a:rPr lang="en-US" sz="2400" dirty="0" smtClean="0"/>
              <a:t>500 dental surgeons with their name and address of the clinic given in the database</a:t>
            </a:r>
          </a:p>
          <a:p>
            <a:r>
              <a:rPr lang="en-US" sz="2400" b="1" dirty="0" smtClean="0"/>
              <a:t> SAMPLE : </a:t>
            </a:r>
            <a:r>
              <a:rPr lang="en-US" sz="2400" dirty="0" smtClean="0"/>
              <a:t>142 dental surgeons selected from the database according to the convenience of the researcher. 28.4% of the total population. Sample size was selected using Open </a:t>
            </a:r>
            <a:r>
              <a:rPr lang="en-US" sz="2400" dirty="0" err="1" smtClean="0"/>
              <a:t>epi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SAMPLING TECHNIQUE : </a:t>
            </a:r>
            <a:r>
              <a:rPr lang="en-US" sz="2400" dirty="0" smtClean="0"/>
              <a:t>Convenience sampling technique was adopted</a:t>
            </a:r>
          </a:p>
          <a:p>
            <a:r>
              <a:rPr lang="en-US" sz="2400" b="1" dirty="0" smtClean="0"/>
              <a:t>METHOD OF DATA COLLECTION : </a:t>
            </a:r>
            <a:r>
              <a:rPr lang="en-US" sz="2400" dirty="0" smtClean="0"/>
              <a:t>The study was carried out by using a structured “Questionnaires “and “Face –to –Face Interview”</a:t>
            </a:r>
          </a:p>
          <a:p>
            <a:r>
              <a:rPr lang="en-US" sz="2400" b="1" dirty="0" smtClean="0"/>
              <a:t>SAMPLING CRITERIA : </a:t>
            </a:r>
            <a:r>
              <a:rPr lang="en-US" sz="2400" dirty="0" smtClean="0"/>
              <a:t>The sample was selected on the basis of convenient sampling method that was fulfilling the criteria according to convenience of the investigator</a:t>
            </a:r>
            <a:endParaRPr lang="en-US" sz="2400" b="1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142 dental surgeons from various areas in Delhi (such as </a:t>
            </a:r>
            <a:r>
              <a:rPr lang="en-US" sz="2400" dirty="0" err="1" smtClean="0"/>
              <a:t>paschim</a:t>
            </a:r>
            <a:r>
              <a:rPr lang="en-US" sz="2400" dirty="0" smtClean="0"/>
              <a:t> </a:t>
            </a:r>
            <a:r>
              <a:rPr lang="en-US" sz="2400" dirty="0" err="1" smtClean="0"/>
              <a:t>vihar</a:t>
            </a:r>
            <a:r>
              <a:rPr lang="en-US" sz="2400" dirty="0" smtClean="0"/>
              <a:t>, </a:t>
            </a:r>
            <a:r>
              <a:rPr lang="en-US" sz="2400" dirty="0" err="1" smtClean="0"/>
              <a:t>punjabhi</a:t>
            </a:r>
            <a:r>
              <a:rPr lang="en-US" sz="2400" dirty="0" smtClean="0"/>
              <a:t> </a:t>
            </a:r>
            <a:r>
              <a:rPr lang="en-US" sz="2400" dirty="0" err="1" smtClean="0"/>
              <a:t>bagh</a:t>
            </a:r>
            <a:r>
              <a:rPr lang="en-US" sz="2400" dirty="0" smtClean="0"/>
              <a:t>, </a:t>
            </a:r>
            <a:r>
              <a:rPr lang="en-US" sz="2400" dirty="0" err="1" smtClean="0"/>
              <a:t>pitampura</a:t>
            </a:r>
            <a:r>
              <a:rPr lang="en-US" sz="2400" dirty="0" smtClean="0"/>
              <a:t>, </a:t>
            </a:r>
            <a:r>
              <a:rPr lang="en-US" sz="2400" dirty="0" err="1" smtClean="0"/>
              <a:t>Rajendra</a:t>
            </a:r>
            <a:r>
              <a:rPr lang="en-US" sz="2400" dirty="0" smtClean="0"/>
              <a:t> place, Karol </a:t>
            </a:r>
            <a:r>
              <a:rPr lang="en-US" sz="2400" dirty="0" err="1" smtClean="0"/>
              <a:t>Bagh</a:t>
            </a:r>
            <a:r>
              <a:rPr lang="en-US" sz="2400" dirty="0" smtClean="0"/>
              <a:t>, </a:t>
            </a:r>
            <a:r>
              <a:rPr lang="en-US" sz="2400" dirty="0" err="1" smtClean="0"/>
              <a:t>Janak</a:t>
            </a:r>
            <a:r>
              <a:rPr lang="en-US" sz="2400" dirty="0" smtClean="0"/>
              <a:t> </a:t>
            </a:r>
            <a:r>
              <a:rPr lang="en-US" sz="2400" dirty="0" err="1" smtClean="0"/>
              <a:t>puri</a:t>
            </a:r>
            <a:r>
              <a:rPr lang="en-US" sz="2400" dirty="0" smtClean="0"/>
              <a:t>, </a:t>
            </a:r>
            <a:r>
              <a:rPr lang="en-US" sz="2400" dirty="0" err="1" smtClean="0"/>
              <a:t>Rajouri</a:t>
            </a:r>
            <a:r>
              <a:rPr lang="en-US" sz="2400" dirty="0" smtClean="0"/>
              <a:t> garden etc were  selected) </a:t>
            </a:r>
          </a:p>
          <a:p>
            <a:pPr lvl="0"/>
            <a:r>
              <a:rPr lang="en-IN" sz="2400" dirty="0" smtClean="0"/>
              <a:t>Dental surgeons who have seen and know about clear aligners and dental surgeons who have no idea about clear aligners.</a:t>
            </a:r>
            <a:endParaRPr lang="en-US" sz="2400" dirty="0" smtClean="0"/>
          </a:p>
          <a:p>
            <a:pPr lvl="0"/>
            <a:r>
              <a:rPr lang="en-IN" sz="2400" dirty="0" smtClean="0"/>
              <a:t>Dental Surgeons who are willing to know about clear aligners.</a:t>
            </a:r>
            <a:endParaRPr lang="en-US" sz="2400" dirty="0" smtClean="0"/>
          </a:p>
          <a:p>
            <a:pPr lvl="0"/>
            <a:r>
              <a:rPr lang="en-IN" sz="2400" dirty="0" smtClean="0"/>
              <a:t>Dental surgeons who are willing to carry out orthodontic treatment at their clinic.</a:t>
            </a:r>
            <a:endParaRPr lang="en-US" sz="2400" dirty="0" smtClean="0"/>
          </a:p>
          <a:p>
            <a:pPr lvl="0"/>
            <a:r>
              <a:rPr lang="en-IN" sz="2400" dirty="0" smtClean="0"/>
              <a:t>Dental surgeons who have adult patients willing to get orthodontic treatment done</a:t>
            </a:r>
            <a:endParaRPr lang="en-US" sz="2400" dirty="0" smtClean="0"/>
          </a:p>
          <a:p>
            <a:pPr lvl="0"/>
            <a:r>
              <a:rPr lang="en-IN" sz="2400" dirty="0" smtClean="0"/>
              <a:t>Dental surgeons who have patients willing to pay that much amount of money for orthodontic treatment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lvl="0"/>
            <a:r>
              <a:rPr lang="en-IN" sz="2400" dirty="0" smtClean="0"/>
              <a:t>Dental surgeons who do not have interest to participate in the study.</a:t>
            </a:r>
            <a:endParaRPr lang="en-US" sz="2400" dirty="0" smtClean="0"/>
          </a:p>
          <a:p>
            <a:pPr lvl="0"/>
            <a:r>
              <a:rPr lang="en-IN" sz="2400" dirty="0" smtClean="0"/>
              <a:t>Dental surgeons who are not cooperative.</a:t>
            </a:r>
            <a:endParaRPr lang="en-US" sz="2400" dirty="0" smtClean="0"/>
          </a:p>
          <a:p>
            <a:pPr lvl="0"/>
            <a:r>
              <a:rPr lang="en-IN" sz="2400" dirty="0" smtClean="0"/>
              <a:t>Dental surgeons who have patients willing to get orthodontic treatment done but are having mixed dentition and are &lt;14 years old</a:t>
            </a:r>
            <a:endParaRPr lang="en-US" sz="2400" dirty="0" smtClean="0"/>
          </a:p>
          <a:p>
            <a:pPr lvl="0"/>
            <a:r>
              <a:rPr lang="en-IN" sz="2400" dirty="0" smtClean="0"/>
              <a:t>Dental surgeons who have patients not willing to pay huge amounts of money( around 1 </a:t>
            </a:r>
            <a:r>
              <a:rPr lang="en-IN" sz="2400" dirty="0" err="1" smtClean="0"/>
              <a:t>lakh</a:t>
            </a:r>
            <a:r>
              <a:rPr lang="en-IN" sz="2400" dirty="0" smtClean="0"/>
              <a:t> ) for the orthodontic treatment</a:t>
            </a:r>
            <a:endParaRPr lang="en-US" sz="2400" dirty="0" smtClean="0"/>
          </a:p>
          <a:p>
            <a:pPr lvl="0"/>
            <a:r>
              <a:rPr lang="en-IN" sz="2400" dirty="0" smtClean="0"/>
              <a:t>Dental surgeons who have patients with large skeletal deformities or </a:t>
            </a:r>
            <a:r>
              <a:rPr lang="en-IN" sz="2400" dirty="0" err="1" smtClean="0"/>
              <a:t>orthognathic</a:t>
            </a:r>
            <a:r>
              <a:rPr lang="en-IN" sz="2400" dirty="0" smtClean="0"/>
              <a:t> deformities</a:t>
            </a:r>
            <a:endParaRPr 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8839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An aligner is a </a:t>
            </a:r>
            <a:r>
              <a:rPr lang="en-US" dirty="0" smtClean="0">
                <a:latin typeface="Trebuchet MS" pitchFamily="34" charset="0"/>
              </a:rPr>
              <a:t>custom made clear </a:t>
            </a:r>
            <a:r>
              <a:rPr lang="en-US" dirty="0">
                <a:latin typeface="Trebuchet MS" pitchFamily="34" charset="0"/>
              </a:rPr>
              <a:t>plastic tray </a:t>
            </a:r>
            <a:r>
              <a:rPr lang="en-US" dirty="0" smtClean="0">
                <a:latin typeface="Trebuchet MS" pitchFamily="34" charset="0"/>
              </a:rPr>
              <a:t>that moves </a:t>
            </a:r>
            <a:r>
              <a:rPr lang="en-US" dirty="0">
                <a:latin typeface="Trebuchet MS" pitchFamily="34" charset="0"/>
              </a:rPr>
              <a:t>teeth.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Aligners are removable, custom made appliances which </a:t>
            </a:r>
            <a:r>
              <a:rPr lang="en-US" dirty="0" smtClean="0">
                <a:latin typeface="Trebuchet MS" pitchFamily="34" charset="0"/>
              </a:rPr>
              <a:t>SHOULD fit </a:t>
            </a:r>
            <a:r>
              <a:rPr lang="en-US" dirty="0">
                <a:latin typeface="Trebuchet MS" pitchFamily="34" charset="0"/>
              </a:rPr>
              <a:t>snugly on patient’s </a:t>
            </a:r>
            <a:r>
              <a:rPr lang="en-US" dirty="0" smtClean="0">
                <a:latin typeface="Trebuchet MS" pitchFamily="34" charset="0"/>
              </a:rPr>
              <a:t>teeth.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 dirty="0" smtClean="0">
                <a:solidFill>
                  <a:srgbClr val="901E78"/>
                </a:solidFill>
                <a:latin typeface="Trebuchet MS" pitchFamily="34" charset="0"/>
              </a:rPr>
              <a:t>Aligner</a:t>
            </a:r>
            <a:r>
              <a:rPr lang="en-US" sz="2000" b="1" dirty="0">
                <a:solidFill>
                  <a:srgbClr val="901E78"/>
                </a:solidFill>
                <a:latin typeface="Trebuchet MS" pitchFamily="34" charset="0"/>
              </a:rPr>
              <a:t>?</a:t>
            </a:r>
          </a:p>
        </p:txBody>
      </p:sp>
      <p:pic>
        <p:nvPicPr>
          <p:cNvPr id="6" name="Picture 2" descr="G:\M B A\PLC\CLEARPATH\Images\invisal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00450"/>
            <a:ext cx="5715000" cy="2705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914400"/>
          </a:xfrm>
        </p:spPr>
        <p:txBody>
          <a:bodyPr/>
          <a:lstStyle/>
          <a:p>
            <a:r>
              <a:rPr lang="en-US" sz="2800" dirty="0" smtClean="0"/>
              <a:t>THE LEVEL OF EXISTING KNOWLEDGE AMONG DENTAL SURGEONS OF DELHI BEFORE  AWARENESS</a:t>
            </a:r>
            <a:endParaRPr lang="en-US" sz="2800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382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01000" cy="990600"/>
          </a:xfrm>
        </p:spPr>
        <p:txBody>
          <a:bodyPr/>
          <a:lstStyle/>
          <a:p>
            <a:r>
              <a:rPr lang="en-US" sz="2400" dirty="0" smtClean="0"/>
              <a:t>THE KNOWLEDGE ABOUT THE TYPE OF TREATMENT DONE USING ALIGNERS AMONG DENTAL SURGEONS OF DELHI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AWARENESS ABOUT ADVERTISEMENT OF CLEARPATH AMONG DENTAL SURGEONS OF DELHI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848600" cy="914400"/>
          </a:xfrm>
        </p:spPr>
        <p:txBody>
          <a:bodyPr/>
          <a:lstStyle/>
          <a:p>
            <a:r>
              <a:rPr lang="en-US" sz="2400" dirty="0" smtClean="0"/>
              <a:t>LEVEL OF MOTIVATION AMONG THE DENTAL SURGEONS OF DELHI TO USE CLEARPATH ALIGNER TECHNOLOGY AFTER AWARENESS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990600"/>
          </a:xfrm>
        </p:spPr>
        <p:txBody>
          <a:bodyPr/>
          <a:lstStyle/>
          <a:p>
            <a:r>
              <a:rPr lang="en-US" sz="2800" dirty="0" smtClean="0"/>
              <a:t>LEVEL OF MOTIVATION TO CONTINUE DOING CASES WITH CLEARPATH ALIGNERS AMONG EXISTING CLIENTS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209800"/>
          <a:ext cx="7772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sales in 2 months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181600"/>
          </a:xfrm>
        </p:spPr>
        <p:txBody>
          <a:bodyPr/>
          <a:lstStyle/>
          <a:p>
            <a:r>
              <a:rPr lang="en-US" dirty="0" smtClean="0"/>
              <a:t>52% of dental surgeons knew that aligner is a clear plastic tray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37% had this misconception that only mild cases could be treated using clear aligners and 30% thought that aligners cannot treat any malocclusion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73% didn’t know that there was an advertisement of </a:t>
            </a:r>
            <a:r>
              <a:rPr lang="en-US" dirty="0" err="1" smtClean="0"/>
              <a:t>clearpath</a:t>
            </a:r>
            <a:r>
              <a:rPr lang="en-US" dirty="0" smtClean="0"/>
              <a:t> on television and 18% had heard about </a:t>
            </a:r>
            <a:r>
              <a:rPr lang="en-US" dirty="0" err="1" smtClean="0"/>
              <a:t>invisalign</a:t>
            </a:r>
            <a:r>
              <a:rPr lang="en-US" dirty="0" smtClean="0"/>
              <a:t> but not </a:t>
            </a:r>
            <a:r>
              <a:rPr lang="en-US" dirty="0" err="1" smtClean="0"/>
              <a:t>clearpath</a:t>
            </a:r>
            <a:endParaRPr lang="en-US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52% of the dental surgeons were highly motivated after awareness session and were willing to start a </a:t>
            </a:r>
            <a:r>
              <a:rPr lang="en-US" sz="2800" dirty="0" err="1" smtClean="0"/>
              <a:t>clearpath</a:t>
            </a:r>
            <a:r>
              <a:rPr lang="en-US" sz="2800" dirty="0" smtClean="0"/>
              <a:t> case,32% were somewhat motivated and wanted to ask their orthodontist or check on Google first, 16% were not at all motivated and didn’t want to do any case</a:t>
            </a:r>
          </a:p>
          <a:p>
            <a:r>
              <a:rPr lang="en-US" sz="2800" dirty="0" smtClean="0"/>
              <a:t>65% of existing clients were willing to give more cases while 35% were not so much satisfied with the services</a:t>
            </a:r>
          </a:p>
          <a:p>
            <a:r>
              <a:rPr lang="en-US" sz="2800" dirty="0" smtClean="0"/>
              <a:t>There was a 25% increase in sales.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</p:spPr>
        <p:txBody>
          <a:bodyPr/>
          <a:lstStyle/>
          <a:p>
            <a:pPr algn="just"/>
            <a:r>
              <a:rPr lang="en-US" sz="2400" dirty="0" smtClean="0"/>
              <a:t> </a:t>
            </a:r>
            <a:r>
              <a:rPr lang="en-US" sz="2400" b="1" dirty="0" smtClean="0"/>
              <a:t>WORKSHOP/CONFERENCE IN DELHI REGION BY A TRAINED PROFESSIONAL OR SENIOR PRACTITIONERS: </a:t>
            </a:r>
            <a:r>
              <a:rPr lang="en-US" sz="2400" dirty="0" smtClean="0"/>
              <a:t>This could be planned and organized in the coming months</a:t>
            </a:r>
            <a:endParaRPr lang="en-US" sz="2400" b="1" dirty="0" smtClean="0"/>
          </a:p>
          <a:p>
            <a:pPr algn="just"/>
            <a:r>
              <a:rPr lang="en-US" sz="2400" b="1" dirty="0" smtClean="0"/>
              <a:t>CONTINUOUS MOTIVATION , AWARENESS AND WORKSHOPS AND SEMINARS FOR THE DENTAL SURGEONS:</a:t>
            </a:r>
            <a:r>
              <a:rPr lang="en-US" sz="2400" dirty="0" smtClean="0"/>
              <a:t> Dental surgeons believed that clear aligners can treat only mild to moderate malocclusion and can be used adjacent to fixed orthodontic treatment. This misconception can be removed.</a:t>
            </a:r>
            <a:endParaRPr lang="en-US" sz="2400" b="1" dirty="0" smtClean="0"/>
          </a:p>
          <a:p>
            <a:pPr algn="just"/>
            <a:r>
              <a:rPr lang="en-US" sz="2400" b="1" dirty="0" smtClean="0"/>
              <a:t>AWARENESS CAN BE INCREASED BY ADVERTISING ABOUT THE PRODUCT IN LEADING TELEVISION CHANNELS:</a:t>
            </a:r>
            <a:r>
              <a:rPr lang="en-US" sz="2400" dirty="0" smtClean="0"/>
              <a:t> For those dental surgeons who had not seen any advertisement on television. </a:t>
            </a:r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 algn="just"/>
            <a:r>
              <a:rPr lang="en-US" sz="2800" b="1" dirty="0" smtClean="0"/>
              <a:t>SALES TEAM INITIATIVE</a:t>
            </a:r>
            <a:r>
              <a:rPr lang="en-US" sz="2800" dirty="0" smtClean="0"/>
              <a:t>:   Existing clients were not satisfied with services. This could be converted if sales team could meet them and change client dissatisfaction into client delightedness.</a:t>
            </a:r>
          </a:p>
          <a:p>
            <a:pPr algn="just"/>
            <a:r>
              <a:rPr lang="en-US" sz="2800" b="1" dirty="0" smtClean="0"/>
              <a:t>PATIENT EDUCATION AND AWARENESS</a:t>
            </a:r>
          </a:p>
          <a:p>
            <a:pPr algn="just"/>
            <a:r>
              <a:rPr lang="en-US" sz="2800" b="1" dirty="0" smtClean="0"/>
              <a:t>REDUCING COST OR MARKET PENETRATION BY DEVELOPING NEW STRATEGY</a:t>
            </a:r>
            <a:r>
              <a:rPr lang="en-US" sz="2800" dirty="0" smtClean="0"/>
              <a:t>: Dental surgeons were not willing to buy clear aligners in </a:t>
            </a:r>
            <a:r>
              <a:rPr lang="en-US" sz="2800" dirty="0" err="1" smtClean="0"/>
              <a:t>Dwarka</a:t>
            </a:r>
            <a:r>
              <a:rPr lang="en-US" sz="2800" dirty="0" smtClean="0"/>
              <a:t> Area. 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371600" y="114300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901E78"/>
                </a:solidFill>
                <a:latin typeface="Trebuchet MS" pitchFamily="34" charset="0"/>
              </a:rPr>
              <a:t>CONTENTS</a:t>
            </a:r>
            <a:endParaRPr lang="en-US" sz="2800" b="1" dirty="0">
              <a:solidFill>
                <a:srgbClr val="901E78"/>
              </a:solidFill>
              <a:latin typeface="Trebuchet MS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80772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rebuchet MS" pitchFamily="34" charset="0"/>
              </a:rPr>
              <a:t>COMPANY </a:t>
            </a:r>
            <a:r>
              <a:rPr lang="en-US" dirty="0" smtClean="0">
                <a:latin typeface="Trebuchet MS" pitchFamily="34" charset="0"/>
              </a:rPr>
              <a:t>PROFILE WITH MISSION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DELIVERABLES</a:t>
            </a:r>
            <a:endParaRPr lang="en-US" dirty="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NEED FOR STUDY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OBJECTIVES OF THE STUDY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METHOD OF DATA COLLECTION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CONCLUSION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RECOMMENDATIONS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rebuchet MS" pitchFamily="34" charset="0"/>
              </a:rPr>
              <a:t>REFERENCES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1)Many dental surgeons in Delhi were not interested to participate in the study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2) The sales of the product was dependant on the patient as if patient will buy the product and services of the doctor , then only the doctor would buy the product and services by company. 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556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Elizabeth Wasserman( Dec1, 2009) title “How to find new customer and increase sales”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Kirthi</a:t>
            </a:r>
            <a:r>
              <a:rPr lang="en-US" sz="1800" dirty="0" smtClean="0"/>
              <a:t> </a:t>
            </a:r>
            <a:r>
              <a:rPr lang="en-US" sz="1800" dirty="0" err="1" smtClean="0"/>
              <a:t>Kalyanam</a:t>
            </a:r>
            <a:r>
              <a:rPr lang="en-US" sz="1800" dirty="0" smtClean="0"/>
              <a:t>, </a:t>
            </a:r>
            <a:r>
              <a:rPr lang="en-US" sz="1800" dirty="0" err="1" smtClean="0"/>
              <a:t>Ph.d</a:t>
            </a:r>
            <a:r>
              <a:rPr lang="en-US" sz="1800" dirty="0" smtClean="0"/>
              <a:t> ( Published November, 2013) title “Proof That Online Search Ads Can Boost Offline Store Sales”, Retail management Institute, Santa Clara University.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James </a:t>
            </a:r>
            <a:r>
              <a:rPr lang="en-US" sz="1800" dirty="0" err="1" smtClean="0"/>
              <a:t>Manyika</a:t>
            </a:r>
            <a:r>
              <a:rPr lang="en-US" sz="1800" dirty="0" smtClean="0"/>
              <a:t>, Michael Chui, Brad Brown, Jacques </a:t>
            </a:r>
            <a:r>
              <a:rPr lang="en-US" sz="1800" dirty="0" err="1" smtClean="0"/>
              <a:t>Bughin</a:t>
            </a:r>
            <a:r>
              <a:rPr lang="en-US" sz="1800" dirty="0" smtClean="0"/>
              <a:t>, Richard Dobbs, Charles </a:t>
            </a:r>
            <a:r>
              <a:rPr lang="en-US" sz="1800" dirty="0" err="1" smtClean="0"/>
              <a:t>Roxburgh</a:t>
            </a:r>
            <a:r>
              <a:rPr lang="en-US" sz="1800" dirty="0" smtClean="0"/>
              <a:t>, Angela Hung Byers( May,2011) title “Big data: The next frontier for innovation, competition, and productivity” Report, </a:t>
            </a:r>
            <a:r>
              <a:rPr lang="en-US" sz="1800" dirty="0" err="1" smtClean="0"/>
              <a:t>Mckinsey</a:t>
            </a:r>
            <a:r>
              <a:rPr lang="en-US" sz="1800" dirty="0" smtClean="0"/>
              <a:t> Global Institute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George </a:t>
            </a:r>
            <a:r>
              <a:rPr lang="en-US" sz="1800" dirty="0" err="1" smtClean="0"/>
              <a:t>Eliades</a:t>
            </a:r>
            <a:r>
              <a:rPr lang="en-US" sz="1800" dirty="0" smtClean="0"/>
              <a:t>, Michael </a:t>
            </a:r>
            <a:r>
              <a:rPr lang="en-US" sz="1800" dirty="0" err="1" smtClean="0"/>
              <a:t>Retterath</a:t>
            </a:r>
            <a:r>
              <a:rPr lang="en-US" sz="1800" dirty="0" smtClean="0"/>
              <a:t>, Norbert </a:t>
            </a:r>
            <a:r>
              <a:rPr lang="en-US" sz="1800" dirty="0" err="1" smtClean="0"/>
              <a:t>Hueltenschmidt</a:t>
            </a:r>
            <a:r>
              <a:rPr lang="en-US" sz="1800" dirty="0" smtClean="0"/>
              <a:t> and Karan Singh( June 15,2012)  title “ Healthcare 2020” Bain </a:t>
            </a:r>
            <a:r>
              <a:rPr lang="en-US" sz="1800" dirty="0" err="1" smtClean="0"/>
              <a:t>Beif</a:t>
            </a:r>
            <a:r>
              <a:rPr lang="en-US" sz="1800" dirty="0" smtClean="0"/>
              <a:t> company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err="1" smtClean="0"/>
              <a:t>Trefis</a:t>
            </a:r>
            <a:r>
              <a:rPr lang="en-US" sz="1800" dirty="0" smtClean="0"/>
              <a:t> Team ( May 16th, 2013)  title “GE Healthcare Targets Growth Markets And New Technologies To Drive Sales”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err="1" smtClean="0"/>
              <a:t>Clearpath</a:t>
            </a:r>
            <a:r>
              <a:rPr lang="en-US" sz="1800" dirty="0" smtClean="0"/>
              <a:t> Bureau, </a:t>
            </a:r>
            <a:r>
              <a:rPr lang="en-US" sz="1800" dirty="0" err="1" smtClean="0"/>
              <a:t>Bangaluru</a:t>
            </a:r>
            <a:r>
              <a:rPr lang="en-US" sz="1800" dirty="0" smtClean="0"/>
              <a:t>(Friday, January 03, 2014, 14:00 Hrs  [IST]) title “</a:t>
            </a:r>
            <a:r>
              <a:rPr lang="en-US" sz="1800" dirty="0" err="1" smtClean="0"/>
              <a:t>ClearPath</a:t>
            </a:r>
            <a:r>
              <a:rPr lang="en-US" sz="1800" dirty="0" smtClean="0"/>
              <a:t> Orthodontics grabs 15% sales a month from dental aligner market in Karnataka”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Dianne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Ledingham,</a:t>
            </a:r>
            <a:r>
              <a:rPr lang="en-US" sz="1800" dirty="0" err="1" smtClean="0"/>
              <a:t>Mark</a:t>
            </a:r>
            <a:r>
              <a:rPr lang="en-US" sz="1800" dirty="0" smtClean="0"/>
              <a:t> </a:t>
            </a:r>
            <a:r>
              <a:rPr lang="en-US" sz="1800" dirty="0" err="1" smtClean="0"/>
              <a:t>Kovac</a:t>
            </a:r>
            <a:r>
              <a:rPr lang="en-US" sz="1800" dirty="0" smtClean="0"/>
              <a:t>, Michael </a:t>
            </a:r>
            <a:r>
              <a:rPr lang="en-US" sz="1800" dirty="0" err="1" smtClean="0"/>
              <a:t>Heric</a:t>
            </a:r>
            <a:r>
              <a:rPr lang="en-US" sz="1800" dirty="0" smtClean="0"/>
              <a:t> and François </a:t>
            </a:r>
            <a:r>
              <a:rPr lang="en-US" sz="1800" dirty="0" err="1" smtClean="0"/>
              <a:t>Montaville</a:t>
            </a:r>
            <a:r>
              <a:rPr lang="en-US" sz="1800" dirty="0" smtClean="0"/>
              <a:t>( January 16, 2013) ,title “ Is complexity killing your sales model?”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sales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1)Installation of standees</a:t>
            </a:r>
          </a:p>
          <a:p>
            <a:r>
              <a:rPr lang="en-US" dirty="0" smtClean="0"/>
              <a:t>2) Distribution of posters and brochures</a:t>
            </a:r>
          </a:p>
          <a:p>
            <a:r>
              <a:rPr lang="en-US" dirty="0" smtClean="0"/>
              <a:t>3) Distribution of samples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IMG00577-20140327-142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MG00567-20140327-1218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IMG00558-20140327-1054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IMG00559-20140327-1054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ha sood\Desktop\IMAG1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3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gha sood\Desktop\IMAG1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pic>
        <p:nvPicPr>
          <p:cNvPr id="2051" name="Picture 3" descr="C:\Users\megha sood\Desktop\IMG-20140126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 ON TV</a:t>
            </a:r>
            <a:endParaRPr lang="en-US" dirty="0"/>
          </a:p>
        </p:txBody>
      </p:sp>
      <p:pic>
        <p:nvPicPr>
          <p:cNvPr id="1026" name="Picture 2" descr="C:\Users\megha sood\Desktop\IMG-2014040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139" y="1752600"/>
            <a:ext cx="7481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787604"/>
            <a:ext cx="758573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COMPANY</a:t>
            </a:r>
            <a:r>
              <a:rPr lang="en-US" sz="6600" b="1" kern="0" dirty="0">
                <a:ln w="1905"/>
                <a:solidFill>
                  <a:srgbClr val="FFFFFF">
                    <a:lumMod val="8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</a:t>
            </a:r>
            <a:r>
              <a:rPr lang="en-US" sz="6600" b="1" kern="0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PROFILE</a:t>
            </a:r>
          </a:p>
        </p:txBody>
      </p:sp>
    </p:spTree>
    <p:extLst>
      <p:ext uri="{BB962C8B-B14F-4D97-AF65-F5344CB8AC3E}">
        <p14:creationId xmlns="" xmlns:p14="http://schemas.microsoft.com/office/powerpoint/2010/main" val="1721322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6"/>
          <p:cNvSpPr txBox="1">
            <a:spLocks noChangeArrowheads="1"/>
          </p:cNvSpPr>
          <p:nvPr/>
        </p:nvSpPr>
        <p:spPr bwMode="auto">
          <a:xfrm>
            <a:off x="228600" y="1818382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Clear Path was incorporated in </a:t>
            </a:r>
            <a:r>
              <a:rPr lang="en-US" sz="1600" dirty="0" smtClean="0">
                <a:solidFill>
                  <a:srgbClr val="000000"/>
                </a:solidFill>
                <a:latin typeface="Trebuchet MS" pitchFamily="34" charset="0"/>
              </a:rPr>
              <a:t>2008. </a:t>
            </a:r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rebuchet MS" pitchFamily="34" charset="0"/>
              </a:rPr>
              <a:t>American Based Company</a:t>
            </a:r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868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 dirty="0" smtClean="0">
                <a:solidFill>
                  <a:srgbClr val="000000"/>
                </a:solidFill>
                <a:latin typeface="Trebuchet MS" pitchFamily="34" charset="0"/>
              </a:rPr>
              <a:t>Business Operations In:</a:t>
            </a:r>
          </a:p>
          <a:p>
            <a:pPr algn="ctr">
              <a:lnSpc>
                <a:spcPct val="200000"/>
              </a:lnSpc>
            </a:pPr>
            <a:r>
              <a:rPr lang="en-US" sz="1200" b="1" dirty="0" smtClean="0">
                <a:solidFill>
                  <a:srgbClr val="901E78"/>
                </a:solidFill>
                <a:latin typeface="Trebuchet MS" pitchFamily="34" charset="0"/>
              </a:rPr>
              <a:t>INDIA </a:t>
            </a:r>
            <a:r>
              <a:rPr lang="en-US" sz="1200" b="1" dirty="0">
                <a:solidFill>
                  <a:srgbClr val="901E78"/>
                </a:solidFill>
                <a:latin typeface="Trebuchet MS" pitchFamily="34" charset="0"/>
              </a:rPr>
              <a:t>| SAUDI ARABIA | UAE | NETHERLANDS | GERMANY | BELGIUM | LUXEMBOURG | ALBANIA | MACEDONIA | JORDAN | LEBANON | EGYPT | SYRIA | KENYA | SOUTH AFRICA | UGANDA | R.O. AFRICA | SRI </a:t>
            </a:r>
            <a:r>
              <a:rPr lang="en-US" sz="1200" b="1" dirty="0" smtClean="0">
                <a:solidFill>
                  <a:srgbClr val="901E78"/>
                </a:solidFill>
                <a:latin typeface="Trebuchet MS" pitchFamily="34" charset="0"/>
              </a:rPr>
              <a:t>LANKA | MALAYSIA</a:t>
            </a:r>
            <a:endParaRPr lang="en-US" sz="1200" b="1" dirty="0">
              <a:solidFill>
                <a:srgbClr val="901E7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402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7"/>
          <p:cNvSpPr txBox="1">
            <a:spLocks noChangeArrowheads="1"/>
          </p:cNvSpPr>
          <p:nvPr/>
        </p:nvSpPr>
        <p:spPr bwMode="auto">
          <a:xfrm>
            <a:off x="0" y="2351088"/>
            <a:ext cx="86868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More than 7 years of experience.</a:t>
            </a:r>
          </a:p>
          <a:p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Intensive R&amp;D before commercial use. </a:t>
            </a:r>
          </a:p>
          <a:p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It’s an advanced </a:t>
            </a:r>
            <a:r>
              <a:rPr lang="en-US" sz="1600" dirty="0" smtClean="0">
                <a:solidFill>
                  <a:srgbClr val="000000"/>
                </a:solidFill>
                <a:latin typeface="Trebuchet MS" pitchFamily="34" charset="0"/>
              </a:rPr>
              <a:t>manufacturing service 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that makes </a:t>
            </a:r>
            <a:r>
              <a:rPr lang="en-US" sz="1600" dirty="0" smtClean="0">
                <a:solidFill>
                  <a:srgbClr val="000000"/>
                </a:solidFill>
                <a:latin typeface="Trebuchet MS" pitchFamily="34" charset="0"/>
              </a:rPr>
              <a:t>a series 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of aligners.</a:t>
            </a: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6673850" y="1828800"/>
            <a:ext cx="0" cy="4495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6553200" y="5757863"/>
            <a:ext cx="228600" cy="2286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750050" y="568325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  <a:latin typeface="Trebuchet MS" pitchFamily="34" charset="0"/>
              </a:rPr>
              <a:t>1999, Align technology</a:t>
            </a: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6553200" y="3111500"/>
            <a:ext cx="228600" cy="2286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750050" y="3048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  <a:latin typeface="Trebuchet MS" pitchFamily="34" charset="0"/>
              </a:rPr>
              <a:t>2005, OrthoClear</a:t>
            </a: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6553200" y="1751013"/>
            <a:ext cx="228600" cy="228600"/>
          </a:xfrm>
          <a:prstGeom prst="ellipse">
            <a:avLst/>
          </a:prstGeom>
          <a:solidFill>
            <a:srgbClr val="901E7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6750050" y="1676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901E78"/>
                </a:solidFill>
                <a:latin typeface="Trebuchet MS" pitchFamily="34" charset="0"/>
              </a:rPr>
              <a:t>2008,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>
                <a:solidFill>
                  <a:srgbClr val="901E78"/>
                </a:solidFill>
                <a:latin typeface="Trebuchet MS" pitchFamily="34" charset="0"/>
              </a:rPr>
              <a:t>ClearPath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0" y="3968750"/>
            <a:ext cx="86868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The ClearPath process is an amalgamation of</a:t>
            </a:r>
          </a:p>
          <a:p>
            <a:pPr marL="457200" indent="-457200">
              <a:buFontTx/>
              <a:buChar char="•"/>
            </a:pPr>
            <a:r>
              <a:rPr lang="en-US" sz="1600" i="1" dirty="0">
                <a:solidFill>
                  <a:srgbClr val="CC0066"/>
                </a:solidFill>
                <a:latin typeface="Trebuchet MS" pitchFamily="34" charset="0"/>
              </a:rPr>
              <a:t>Conventional dental laboratory procedures</a:t>
            </a:r>
          </a:p>
          <a:p>
            <a:pPr marL="457200" indent="-457200">
              <a:buFontTx/>
              <a:buChar char="•"/>
            </a:pPr>
            <a:r>
              <a:rPr lang="en-US" sz="1600" i="1" dirty="0">
                <a:solidFill>
                  <a:srgbClr val="CC0066"/>
                </a:solidFill>
                <a:latin typeface="Trebuchet MS" pitchFamily="34" charset="0"/>
              </a:rPr>
              <a:t>Highly precise mechanical &amp; software systems and </a:t>
            </a:r>
          </a:p>
          <a:p>
            <a:pPr marL="457200" indent="-457200">
              <a:buFontTx/>
              <a:buChar char="•"/>
            </a:pPr>
            <a:r>
              <a:rPr lang="en-US" sz="1600" i="1" dirty="0">
                <a:solidFill>
                  <a:srgbClr val="CC0066"/>
                </a:solidFill>
                <a:latin typeface="Trebuchet MS" pitchFamily="34" charset="0"/>
              </a:rPr>
              <a:t>Digital technology </a:t>
            </a:r>
          </a:p>
          <a:p>
            <a:pPr marL="457200" indent="-457200"/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taking the best of three worlds.</a:t>
            </a:r>
          </a:p>
          <a:p>
            <a:pPr marL="457200" indent="-457200"/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  <a:p>
            <a:pPr marL="457200" indent="-457200"/>
            <a:endParaRPr lang="en-US" sz="1600" dirty="0">
              <a:solidFill>
                <a:srgbClr val="CC0066"/>
              </a:solidFill>
              <a:latin typeface="Trebuchet MS" pitchFamily="34" charset="0"/>
            </a:endParaRPr>
          </a:p>
          <a:p>
            <a:pPr marL="457200" indent="-457200"/>
            <a:r>
              <a:rPr lang="en-US" sz="2000" i="1" dirty="0">
                <a:solidFill>
                  <a:srgbClr val="CC0066"/>
                </a:solidFill>
                <a:latin typeface="Trebuchet MS" pitchFamily="34" charset="0"/>
              </a:rPr>
              <a:t>            Purpose is to make aligners available </a:t>
            </a:r>
          </a:p>
          <a:p>
            <a:pPr marL="457200" indent="-457200"/>
            <a:r>
              <a:rPr lang="en-US" sz="2000" i="1" dirty="0">
                <a:solidFill>
                  <a:srgbClr val="CC0066"/>
                </a:solidFill>
                <a:latin typeface="Trebuchet MS" pitchFamily="34" charset="0"/>
              </a:rPr>
              <a:t>                 globally at affordable prices !</a:t>
            </a:r>
          </a:p>
        </p:txBody>
      </p:sp>
    </p:spTree>
    <p:extLst>
      <p:ext uri="{BB962C8B-B14F-4D97-AF65-F5344CB8AC3E}">
        <p14:creationId xmlns="" xmlns:p14="http://schemas.microsoft.com/office/powerpoint/2010/main" val="2327212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pPr lvl="0"/>
            <a:r>
              <a:rPr lang="en-IN" b="1" dirty="0" smtClean="0"/>
              <a:t>MISSION.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smtClean="0"/>
              <a:t>Our mission is to deliver high quality, affordable, clear orthodontic aligner solutions to the global market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7" descr="5-Treated Patient with Alig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143000"/>
            <a:ext cx="7369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ClearPath</a:t>
            </a:r>
            <a:r>
              <a:rPr lang="en-US" b="1" dirty="0" smtClean="0"/>
              <a:t> Product types –3 PACKAGES TO OPT</a:t>
            </a:r>
            <a:r>
              <a:rPr lang="en-US" b="1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ClearPath</a:t>
            </a:r>
            <a:r>
              <a:rPr lang="en-US" b="1" dirty="0" smtClean="0"/>
              <a:t>-A </a:t>
            </a:r>
            <a:r>
              <a:rPr lang="en-US" b="1" i="1" dirty="0" smtClean="0"/>
              <a:t>(for double arch non-extraction cases)     - Rs 80,000/to 1,00,000</a:t>
            </a:r>
            <a:br>
              <a:rPr lang="en-US" b="1" i="1" dirty="0" smtClean="0"/>
            </a:br>
            <a:r>
              <a:rPr lang="en-US" b="1" dirty="0" err="1" smtClean="0"/>
              <a:t>ClearPath</a:t>
            </a:r>
            <a:r>
              <a:rPr lang="en-US" b="1" dirty="0" smtClean="0"/>
              <a:t>-B</a:t>
            </a:r>
            <a:r>
              <a:rPr lang="en-US" b="1" i="1" dirty="0" smtClean="0"/>
              <a:t>(for extraction indicated &amp; complicated cases)  - Rs 100,000/-1,20,000</a:t>
            </a:r>
            <a:br>
              <a:rPr lang="en-US" b="1" i="1" dirty="0" smtClean="0"/>
            </a:br>
            <a:r>
              <a:rPr lang="en-US" b="1" dirty="0" err="1" smtClean="0"/>
              <a:t>ClearPath</a:t>
            </a:r>
            <a:r>
              <a:rPr lang="en-US" b="1" dirty="0" smtClean="0"/>
              <a:t>-S</a:t>
            </a:r>
            <a:r>
              <a:rPr lang="en-US" b="1" i="1" dirty="0" smtClean="0"/>
              <a:t>(for single arch non-extraction cases)     - Rs 80,000/-90,000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1549</Words>
  <Application>Microsoft Office PowerPoint</Application>
  <PresentationFormat>On-screen Show (4:3)</PresentationFormat>
  <Paragraphs>170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MISSION. </vt:lpstr>
      <vt:lpstr>Slide 8</vt:lpstr>
      <vt:lpstr>ClearPath Product types –3 PACKAGES TO OPT)</vt:lpstr>
      <vt:lpstr>DELIVERABLES</vt:lpstr>
      <vt:lpstr>TITLE</vt:lpstr>
      <vt:lpstr>INTRODUCTION</vt:lpstr>
      <vt:lpstr>Need for the study</vt:lpstr>
      <vt:lpstr>Review of Literature</vt:lpstr>
      <vt:lpstr>Objectives of the study</vt:lpstr>
      <vt:lpstr>Method of data collection</vt:lpstr>
      <vt:lpstr>Slide 17</vt:lpstr>
      <vt:lpstr>Inclusion criteria</vt:lpstr>
      <vt:lpstr>Exclusion Criteria</vt:lpstr>
      <vt:lpstr>THE LEVEL OF EXISTING KNOWLEDGE AMONG DENTAL SURGEONS OF DELHI BEFORE  AWARENESS</vt:lpstr>
      <vt:lpstr>THE KNOWLEDGE ABOUT THE TYPE OF TREATMENT DONE USING ALIGNERS AMONG DENTAL SURGEONS OF DELHI</vt:lpstr>
      <vt:lpstr>AWARENESS ABOUT ADVERTISEMENT OF CLEARPATH AMONG DENTAL SURGEONS OF DELHI</vt:lpstr>
      <vt:lpstr>LEVEL OF MOTIVATION AMONG THE DENTAL SURGEONS OF DELHI TO USE CLEARPATH ALIGNER TECHNOLOGY AFTER AWARENESS</vt:lpstr>
      <vt:lpstr>LEVEL OF MOTIVATION TO CONTINUE DOING CASES WITH CLEARPATH ALIGNERS AMONG EXISTING CLIENTS</vt:lpstr>
      <vt:lpstr>Increase in sales in 2 months</vt:lpstr>
      <vt:lpstr>Conclusion</vt:lpstr>
      <vt:lpstr>Slide 27</vt:lpstr>
      <vt:lpstr>Recommendations</vt:lpstr>
      <vt:lpstr>Recommendations</vt:lpstr>
      <vt:lpstr>Limitations of the study</vt:lpstr>
      <vt:lpstr>References</vt:lpstr>
      <vt:lpstr>Boosting sales by</vt:lpstr>
      <vt:lpstr>Slide 33</vt:lpstr>
      <vt:lpstr>Slide 34</vt:lpstr>
      <vt:lpstr>Slide 35</vt:lpstr>
      <vt:lpstr>Slide 36</vt:lpstr>
      <vt:lpstr>Slide 37</vt:lpstr>
      <vt:lpstr>ADVERTISEMENT ON TV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 TUTEJA</dc:creator>
  <cp:lastModifiedBy>DD</cp:lastModifiedBy>
  <cp:revision>129</cp:revision>
  <dcterms:created xsi:type="dcterms:W3CDTF">2006-08-16T00:00:00Z</dcterms:created>
  <dcterms:modified xsi:type="dcterms:W3CDTF">2014-05-06T13:54:38Z</dcterms:modified>
</cp:coreProperties>
</file>